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 id="2147483677" r:id="rId4"/>
    <p:sldMasterId id="2147483681" r:id="rId5"/>
  </p:sldMasterIdLst>
  <p:notesMasterIdLst>
    <p:notesMasterId r:id="rId34"/>
  </p:notesMasterIdLst>
  <p:sldIdLst>
    <p:sldId id="256" r:id="rId6"/>
    <p:sldId id="257" r:id="rId7"/>
    <p:sldId id="260" r:id="rId8"/>
    <p:sldId id="284" r:id="rId9"/>
    <p:sldId id="259" r:id="rId10"/>
    <p:sldId id="264" r:id="rId11"/>
    <p:sldId id="270" r:id="rId12"/>
    <p:sldId id="261" r:id="rId13"/>
    <p:sldId id="271" r:id="rId14"/>
    <p:sldId id="265" r:id="rId15"/>
    <p:sldId id="279" r:id="rId16"/>
    <p:sldId id="282" r:id="rId17"/>
    <p:sldId id="272" r:id="rId18"/>
    <p:sldId id="262" r:id="rId19"/>
    <p:sldId id="278" r:id="rId20"/>
    <p:sldId id="273" r:id="rId21"/>
    <p:sldId id="263" r:id="rId22"/>
    <p:sldId id="266" r:id="rId23"/>
    <p:sldId id="274" r:id="rId24"/>
    <p:sldId id="268" r:id="rId25"/>
    <p:sldId id="280" r:id="rId26"/>
    <p:sldId id="281" r:id="rId27"/>
    <p:sldId id="275" r:id="rId28"/>
    <p:sldId id="269" r:id="rId29"/>
    <p:sldId id="276" r:id="rId30"/>
    <p:sldId id="283" r:id="rId31"/>
    <p:sldId id="286" r:id="rId32"/>
    <p:sldId id="285" r:id="rId3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4444"/>
    <a:srgbClr val="B1A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9" autoAdjust="0"/>
    <p:restoredTop sz="94799" autoAdjust="0"/>
  </p:normalViewPr>
  <p:slideViewPr>
    <p:cSldViewPr>
      <p:cViewPr varScale="1">
        <p:scale>
          <a:sx n="80" d="100"/>
          <a:sy n="80" d="100"/>
        </p:scale>
        <p:origin x="90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B1C874-3359-4F3C-8032-668FDA621198}" type="doc">
      <dgm:prSet loTypeId="urn:microsoft.com/office/officeart/2005/8/layout/hierarchy1" loCatId="hierarchy" qsTypeId="urn:microsoft.com/office/officeart/2005/8/quickstyle/3d3" qsCatId="3D" csTypeId="urn:microsoft.com/office/officeart/2005/8/colors/accent2_2" csCatId="accent2" phldr="1"/>
      <dgm:spPr/>
      <dgm:t>
        <a:bodyPr/>
        <a:lstStyle/>
        <a:p>
          <a:endParaRPr lang="en-US"/>
        </a:p>
      </dgm:t>
    </dgm:pt>
    <dgm:pt modelId="{78C5DE63-85D3-447C-91A7-912B62F7E7B8}">
      <dgm:prSet phldrT="[Text]" custT="1"/>
      <dgm:spPr>
        <a:xfrm>
          <a:off x="3174380" y="1150214"/>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نظریه های برنامه ریزی منطقه ای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D842B22D-9C48-447D-9BD1-3B4B6E60CFCE}" type="parTrans" cxnId="{FD82F2EB-9F73-4D92-8A08-847A304B023D}">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8075D6ED-DD0B-4699-BA21-10652DE5B0F8}" type="sibTrans" cxnId="{FD82F2EB-9F73-4D92-8A08-847A304B023D}">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D3B864ED-4068-4D96-9F67-B82440A4FD31}">
      <dgm:prSet phldrT="[Text]" custT="1"/>
      <dgm:spPr>
        <a:xfrm>
          <a:off x="1514631" y="1868648"/>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نظریه های توسعه منطقه ای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E6265FB1-4B31-4BE0-BAE0-E02A62BB9AD0}" type="parTrans" cxnId="{6D91C0CC-6A95-4DD7-A50F-9BDF5CC232BF}">
      <dgm:prSet/>
      <dgm:spPr>
        <a:xfrm>
          <a:off x="1816404" y="1561055"/>
          <a:ext cx="1659748" cy="225682"/>
        </a:xfrm>
        <a:custGeom>
          <a:avLst/>
          <a:gdLst/>
          <a:ahLst/>
          <a:cxnLst/>
          <a:rect l="0" t="0" r="0" b="0"/>
          <a:pathLst>
            <a:path>
              <a:moveTo>
                <a:pt x="1659748" y="0"/>
              </a:moveTo>
              <a:lnTo>
                <a:pt x="1659748" y="153796"/>
              </a:lnTo>
              <a:lnTo>
                <a:pt x="0" y="153796"/>
              </a:lnTo>
              <a:lnTo>
                <a:pt x="0"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FD4E6207-8D7F-4804-8DFF-C7FE0AFFE829}" type="sibTrans" cxnId="{6D91C0CC-6A95-4DD7-A50F-9BDF5CC232BF}">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7A22C856-AAB9-42C8-8E06-F5943F7B07F6}">
      <dgm:prSet phldrT="[Text]" custT="1"/>
      <dgm:spPr>
        <a:xfrm>
          <a:off x="91990"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نظریه سلسله مراتب سکونتگاه ها</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37BA2BFD-C19A-4D88-8A02-0C1D4B08F59A}" type="parTrans" cxnId="{E7F355F2-75CE-4BD3-ABC4-6BA36E17A37B}">
      <dgm:prSet/>
      <dgm:spPr>
        <a:xfrm>
          <a:off x="393762" y="2279489"/>
          <a:ext cx="1422641" cy="225682"/>
        </a:xfrm>
        <a:custGeom>
          <a:avLst/>
          <a:gdLst/>
          <a:ahLst/>
          <a:cxnLst/>
          <a:rect l="0" t="0" r="0" b="0"/>
          <a:pathLst>
            <a:path>
              <a:moveTo>
                <a:pt x="1422641" y="0"/>
              </a:moveTo>
              <a:lnTo>
                <a:pt x="1422641" y="153796"/>
              </a:lnTo>
              <a:lnTo>
                <a:pt x="0" y="153796"/>
              </a:lnTo>
              <a:lnTo>
                <a:pt x="0"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B5CE0E85-36AD-49B3-AF20-D6B213C67C2C}" type="sibTrans" cxnId="{E7F355F2-75CE-4BD3-ABC4-6BA36E17A37B}">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39A13A9F-E188-4766-939A-7AD714C29F99}">
      <dgm:prSet phldrT="[Text]" custT="1"/>
      <dgm:spPr>
        <a:xfrm>
          <a:off x="2937273"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رشد بخش های اقتصادی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9CD36B3D-84EC-486F-BE1D-D4D81CCF7E9A}" type="parTrans" cxnId="{86A5F9D4-44AF-4D03-8B7D-FB4BD2228C36}">
      <dgm:prSet/>
      <dgm:spPr>
        <a:xfrm>
          <a:off x="1816404" y="2279489"/>
          <a:ext cx="1422641" cy="225682"/>
        </a:xfrm>
        <a:custGeom>
          <a:avLst/>
          <a:gdLst/>
          <a:ahLst/>
          <a:cxnLst/>
          <a:rect l="0" t="0" r="0" b="0"/>
          <a:pathLst>
            <a:path>
              <a:moveTo>
                <a:pt x="0" y="0"/>
              </a:moveTo>
              <a:lnTo>
                <a:pt x="0" y="153796"/>
              </a:lnTo>
              <a:lnTo>
                <a:pt x="1422641" y="153796"/>
              </a:lnTo>
              <a:lnTo>
                <a:pt x="1422641"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37BD5190-10E1-4CB1-A687-89758C22E107}" type="sibTrans" cxnId="{86A5F9D4-44AF-4D03-8B7D-FB4BD2228C36}">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2098BD49-6B27-4CD6-B17D-74D90ACA671E}">
      <dgm:prSet phldrT="[Text]" custT="1"/>
      <dgm:spPr>
        <a:xfrm>
          <a:off x="4834129" y="1868648"/>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dirty="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نظریه های فرآیند برنامه ریزی منطقه ای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7540BA7C-25FF-4B5C-AABB-9A019E0BF3E6}" type="parTrans" cxnId="{DBC76331-53A2-4A19-9C7C-B1E736144E45}">
      <dgm:prSet/>
      <dgm:spPr>
        <a:xfrm>
          <a:off x="3476153" y="1561055"/>
          <a:ext cx="1659748" cy="225682"/>
        </a:xfrm>
        <a:custGeom>
          <a:avLst/>
          <a:gdLst/>
          <a:ahLst/>
          <a:cxnLst/>
          <a:rect l="0" t="0" r="0" b="0"/>
          <a:pathLst>
            <a:path>
              <a:moveTo>
                <a:pt x="0" y="0"/>
              </a:moveTo>
              <a:lnTo>
                <a:pt x="0" y="153796"/>
              </a:lnTo>
              <a:lnTo>
                <a:pt x="1659748" y="153796"/>
              </a:lnTo>
              <a:lnTo>
                <a:pt x="1659748"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08B9F89A-4B30-4FFB-9A6D-6A72034E5EAA}" type="sibTrans" cxnId="{DBC76331-53A2-4A19-9C7C-B1E736144E45}">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B545A52F-0539-4114-A7AF-1E790F451F57}">
      <dgm:prSet phldrT="[Text]" custT="1"/>
      <dgm:spPr>
        <a:xfrm>
          <a:off x="5782557"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مراحل برنامه ریزی منطقه ای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A770518E-0DF1-40FF-948B-91A780594CBC}" type="parTrans" cxnId="{94DAB1FC-D097-4BC6-AAA1-3C5477F4F817}">
      <dgm:prSet/>
      <dgm:spPr>
        <a:xfrm>
          <a:off x="5135901" y="2279489"/>
          <a:ext cx="948427" cy="225682"/>
        </a:xfrm>
        <a:custGeom>
          <a:avLst/>
          <a:gdLst/>
          <a:ahLst/>
          <a:cxnLst/>
          <a:rect l="0" t="0" r="0" b="0"/>
          <a:pathLst>
            <a:path>
              <a:moveTo>
                <a:pt x="0" y="0"/>
              </a:moveTo>
              <a:lnTo>
                <a:pt x="0" y="153796"/>
              </a:lnTo>
              <a:lnTo>
                <a:pt x="948427" y="153796"/>
              </a:lnTo>
              <a:lnTo>
                <a:pt x="948427"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2B65E115-31D2-487C-9FED-5F2717491C40}" type="sibTrans" cxnId="{94DAB1FC-D097-4BC6-AAA1-3C5477F4F817}">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5F973335-60A3-49A6-A0D5-AADF3F308274}">
      <dgm:prSet custT="1"/>
      <dgm:spPr>
        <a:xfrm>
          <a:off x="1988845"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پایه اقتصادی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68B7656F-CE4E-4EC9-8EA3-771B7D2BD8AE}" type="parTrans" cxnId="{60FF1C37-ACE4-4B31-B1A0-3136D193D9B7}">
      <dgm:prSet/>
      <dgm:spPr>
        <a:xfrm>
          <a:off x="1816404" y="2279489"/>
          <a:ext cx="474213" cy="225682"/>
        </a:xfrm>
        <a:custGeom>
          <a:avLst/>
          <a:gdLst/>
          <a:ahLst/>
          <a:cxnLst/>
          <a:rect l="0" t="0" r="0" b="0"/>
          <a:pathLst>
            <a:path>
              <a:moveTo>
                <a:pt x="0" y="0"/>
              </a:moveTo>
              <a:lnTo>
                <a:pt x="0" y="153796"/>
              </a:lnTo>
              <a:lnTo>
                <a:pt x="474213" y="153796"/>
              </a:lnTo>
              <a:lnTo>
                <a:pt x="474213"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D20CD1D0-7C5A-4875-B2D7-AA238557DB04}" type="sibTrans" cxnId="{60FF1C37-ACE4-4B31-B1A0-3136D193D9B7}">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7596417B-517D-4C65-B55C-4B7A343F3E90}">
      <dgm:prSet custT="1"/>
      <dgm:spPr>
        <a:xfrm>
          <a:off x="1040417"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نظریه مکانی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E6A12434-00EF-4CCE-AE4E-928389E25821}" type="parTrans" cxnId="{37A19BCE-0C0A-43FC-90DA-B49FB890EFE6}">
      <dgm:prSet/>
      <dgm:spPr>
        <a:xfrm>
          <a:off x="1342190" y="2279489"/>
          <a:ext cx="474213" cy="225682"/>
        </a:xfrm>
        <a:custGeom>
          <a:avLst/>
          <a:gdLst/>
          <a:ahLst/>
          <a:cxnLst/>
          <a:rect l="0" t="0" r="0" b="0"/>
          <a:pathLst>
            <a:path>
              <a:moveTo>
                <a:pt x="474213" y="0"/>
              </a:moveTo>
              <a:lnTo>
                <a:pt x="474213" y="153796"/>
              </a:lnTo>
              <a:lnTo>
                <a:pt x="0" y="153796"/>
              </a:lnTo>
              <a:lnTo>
                <a:pt x="0"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7BA2C22D-950B-479B-AE78-D465AD4AC46E}" type="sibTrans" cxnId="{37A19BCE-0C0A-43FC-90DA-B49FB890EFE6}">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CAD910AB-2CEB-4507-B002-F0C74B44FC5E}">
      <dgm:prSet custT="1"/>
      <dgm:spPr>
        <a:xfrm>
          <a:off x="4834129"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برنامه ریزی از بالا به پایین</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69219E3D-269A-4320-9F6C-89E00F3B1A93}" type="parTrans" cxnId="{56AC52EE-EF5A-4577-AEFE-9AB0CB9B881B}">
      <dgm:prSet/>
      <dgm:spPr>
        <a:xfrm>
          <a:off x="5090181" y="2279489"/>
          <a:ext cx="91440" cy="225682"/>
        </a:xfrm>
        <a:custGeom>
          <a:avLst/>
          <a:gdLst/>
          <a:ahLst/>
          <a:cxnLst/>
          <a:rect l="0" t="0" r="0" b="0"/>
          <a:pathLst>
            <a:path>
              <a:moveTo>
                <a:pt x="45720" y="0"/>
              </a:moveTo>
              <a:lnTo>
                <a:pt x="45720"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2A7B48DE-2181-46B3-9817-23EB71397EBB}" type="sibTrans" cxnId="{56AC52EE-EF5A-4577-AEFE-9AB0CB9B881B}">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1A82DD4E-A164-4BE8-A593-CAE17DB136FA}">
      <dgm:prSet custT="1"/>
      <dgm:spPr>
        <a:xfrm>
          <a:off x="3885701" y="2587082"/>
          <a:ext cx="775986" cy="492751"/>
        </a:xfrm>
        <a:prstGeom prst="roundRect">
          <a:avLst>
            <a:gd name="adj" fmla="val 10000"/>
          </a:avLst>
        </a:prstGeom>
        <a:scene3d>
          <a:camera prst="orthographicFront">
            <a:rot lat="0" lon="0" rev="0"/>
          </a:camera>
          <a:lightRig rig="contrasting" dir="t">
            <a:rot lat="0" lon="0" rev="1200000"/>
          </a:lightRig>
        </a:scene3d>
        <a:sp3d z="300000" contourW="19050" prstMaterial="metal">
          <a:bevelT w="88900" h="203200"/>
          <a:bevelB w="165100" h="254000"/>
        </a:sp3d>
      </dgm:spPr>
      <dgm:t>
        <a:bodyPr/>
        <a:lstStyle/>
        <a:p>
          <a:r>
            <a:rPr lang="fa-IR" sz="2000" b="1" cap="none" spc="50" smtClean="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rPr>
            <a:t>فنون برنامه ریزی منطقه ای</a:t>
          </a:r>
          <a:endParaRPr lang="en-US" sz="2000" b="1" cap="none" spc="50" dirty="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latin typeface="Calibri" panose="020F0502020204030204"/>
            <a:ea typeface="+mn-ea"/>
            <a:cs typeface="B Kamran" panose="00000400000000000000" pitchFamily="2" charset="-78"/>
          </a:endParaRPr>
        </a:p>
      </dgm:t>
    </dgm:pt>
    <dgm:pt modelId="{1F19021D-AF81-444D-8A0C-613E82D4B943}" type="parTrans" cxnId="{81894017-B209-46A1-881A-015FA5280ED9}">
      <dgm:prSet/>
      <dgm:spPr>
        <a:xfrm>
          <a:off x="4187473" y="2279489"/>
          <a:ext cx="948427" cy="225682"/>
        </a:xfrm>
        <a:custGeom>
          <a:avLst/>
          <a:gdLst/>
          <a:ahLst/>
          <a:cxnLst/>
          <a:rect l="0" t="0" r="0" b="0"/>
          <a:pathLst>
            <a:path>
              <a:moveTo>
                <a:pt x="948427" y="0"/>
              </a:moveTo>
              <a:lnTo>
                <a:pt x="948427" y="153796"/>
              </a:lnTo>
              <a:lnTo>
                <a:pt x="0" y="153796"/>
              </a:lnTo>
              <a:lnTo>
                <a:pt x="0" y="225682"/>
              </a:lnTo>
            </a:path>
          </a:pathLst>
        </a:custGeom>
        <a:scene3d>
          <a:camera prst="orthographicFront">
            <a:rot lat="0" lon="0" rev="0"/>
          </a:camera>
          <a:lightRig rig="contrasting" dir="t">
            <a:rot lat="0" lon="0" rev="1200000"/>
          </a:lightRig>
        </a:scene3d>
        <a:sp3d z="-110000"/>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D252F8E3-3DAF-4BBC-BC2A-437F10FD21F5}" type="sibTrans" cxnId="{81894017-B209-46A1-881A-015FA5280ED9}">
      <dgm:prSet/>
      <dgm:spPr/>
      <dgm:t>
        <a:bodyPr/>
        <a:lstStyle/>
        <a:p>
          <a:endParaRPr lang="en-US" b="1" cap="none" spc="50">
            <a:ln w="0">
              <a:solidFill>
                <a:sysClr val="windowText" lastClr="000000"/>
              </a:solidFill>
            </a:ln>
            <a:solidFill>
              <a:schemeClr val="tx2">
                <a:lumMod val="60000"/>
                <a:lumOff val="40000"/>
              </a:schemeClr>
            </a:solidFill>
            <a:effectLst>
              <a:innerShdw blurRad="63500" dist="50800" dir="13500000">
                <a:srgbClr val="000000">
                  <a:alpha val="50000"/>
                </a:srgbClr>
              </a:innerShdw>
            </a:effectLst>
          </a:endParaRPr>
        </a:p>
      </dgm:t>
    </dgm:pt>
    <dgm:pt modelId="{70A6F256-1D90-471D-B0DD-7752FDAC9C08}" type="pres">
      <dgm:prSet presAssocID="{27B1C874-3359-4F3C-8032-668FDA621198}" presName="hierChild1" presStyleCnt="0">
        <dgm:presLayoutVars>
          <dgm:chPref val="1"/>
          <dgm:dir/>
          <dgm:animOne val="branch"/>
          <dgm:animLvl val="lvl"/>
          <dgm:resizeHandles/>
        </dgm:presLayoutVars>
      </dgm:prSet>
      <dgm:spPr/>
      <dgm:t>
        <a:bodyPr/>
        <a:lstStyle/>
        <a:p>
          <a:endParaRPr lang="en-US"/>
        </a:p>
      </dgm:t>
    </dgm:pt>
    <dgm:pt modelId="{82EB23A3-DA94-44A8-BE57-DFCADC25B4B7}" type="pres">
      <dgm:prSet presAssocID="{78C5DE63-85D3-447C-91A7-912B62F7E7B8}" presName="hierRoot1" presStyleCnt="0"/>
      <dgm:spPr/>
      <dgm:t>
        <a:bodyPr/>
        <a:lstStyle/>
        <a:p>
          <a:endParaRPr lang="en-US"/>
        </a:p>
      </dgm:t>
    </dgm:pt>
    <dgm:pt modelId="{91BEC48B-81B3-4E5F-88B6-389EB29297A3}" type="pres">
      <dgm:prSet presAssocID="{78C5DE63-85D3-447C-91A7-912B62F7E7B8}" presName="composite" presStyleCnt="0"/>
      <dgm:spPr/>
      <dgm:t>
        <a:bodyPr/>
        <a:lstStyle/>
        <a:p>
          <a:endParaRPr lang="en-US"/>
        </a:p>
      </dgm:t>
    </dgm:pt>
    <dgm:pt modelId="{0A8C51B2-4B60-4715-BDBA-3BE988BA9AF9}" type="pres">
      <dgm:prSet presAssocID="{78C5DE63-85D3-447C-91A7-912B62F7E7B8}" presName="background" presStyleLbl="node0" presStyleIdx="0" presStyleCnt="1"/>
      <dgm:spPr>
        <a:xfrm>
          <a:off x="3088159" y="1068304"/>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9716820C-DAEB-4E8B-8410-7A9281E0F9AD}" type="pres">
      <dgm:prSet presAssocID="{78C5DE63-85D3-447C-91A7-912B62F7E7B8}" presName="text" presStyleLbl="fgAcc0" presStyleIdx="0" presStyleCnt="1" custScaleX="202365" custScaleY="214763">
        <dgm:presLayoutVars>
          <dgm:chPref val="3"/>
        </dgm:presLayoutVars>
      </dgm:prSet>
      <dgm:spPr/>
      <dgm:t>
        <a:bodyPr/>
        <a:lstStyle/>
        <a:p>
          <a:endParaRPr lang="en-US"/>
        </a:p>
      </dgm:t>
    </dgm:pt>
    <dgm:pt modelId="{1311646E-47AD-43C8-94AA-2E90A0F0E374}" type="pres">
      <dgm:prSet presAssocID="{78C5DE63-85D3-447C-91A7-912B62F7E7B8}" presName="hierChild2" presStyleCnt="0"/>
      <dgm:spPr/>
      <dgm:t>
        <a:bodyPr/>
        <a:lstStyle/>
        <a:p>
          <a:endParaRPr lang="en-US"/>
        </a:p>
      </dgm:t>
    </dgm:pt>
    <dgm:pt modelId="{D2132DED-1382-4211-813F-78D6455585C2}" type="pres">
      <dgm:prSet presAssocID="{E6265FB1-4B31-4BE0-BAE0-E02A62BB9AD0}" presName="Name10" presStyleLbl="parChTrans1D2" presStyleIdx="0" presStyleCnt="2"/>
      <dgm:spPr/>
      <dgm:t>
        <a:bodyPr/>
        <a:lstStyle/>
        <a:p>
          <a:endParaRPr lang="en-US"/>
        </a:p>
      </dgm:t>
    </dgm:pt>
    <dgm:pt modelId="{E40C3421-DBC1-47F1-9B8E-C35905F787EA}" type="pres">
      <dgm:prSet presAssocID="{D3B864ED-4068-4D96-9F67-B82440A4FD31}" presName="hierRoot2" presStyleCnt="0"/>
      <dgm:spPr/>
      <dgm:t>
        <a:bodyPr/>
        <a:lstStyle/>
        <a:p>
          <a:endParaRPr lang="en-US"/>
        </a:p>
      </dgm:t>
    </dgm:pt>
    <dgm:pt modelId="{AB24C958-E0CE-43F4-B2E1-FD83B27BE26E}" type="pres">
      <dgm:prSet presAssocID="{D3B864ED-4068-4D96-9F67-B82440A4FD31}" presName="composite2" presStyleCnt="0"/>
      <dgm:spPr/>
      <dgm:t>
        <a:bodyPr/>
        <a:lstStyle/>
        <a:p>
          <a:endParaRPr lang="en-US"/>
        </a:p>
      </dgm:t>
    </dgm:pt>
    <dgm:pt modelId="{5E9A686A-47DA-4E00-8F03-AD4CFF072C44}" type="pres">
      <dgm:prSet presAssocID="{D3B864ED-4068-4D96-9F67-B82440A4FD31}" presName="background2" presStyleLbl="node2" presStyleIdx="0" presStyleCnt="2"/>
      <dgm:spPr>
        <a:xfrm>
          <a:off x="1428411" y="1786738"/>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514199A6-1B1A-4625-BB71-506ADEC2872A}" type="pres">
      <dgm:prSet presAssocID="{D3B864ED-4068-4D96-9F67-B82440A4FD31}" presName="text2" presStyleLbl="fgAcc2" presStyleIdx="0" presStyleCnt="2" custScaleX="181775" custScaleY="152362">
        <dgm:presLayoutVars>
          <dgm:chPref val="3"/>
        </dgm:presLayoutVars>
      </dgm:prSet>
      <dgm:spPr/>
      <dgm:t>
        <a:bodyPr/>
        <a:lstStyle/>
        <a:p>
          <a:endParaRPr lang="en-US"/>
        </a:p>
      </dgm:t>
    </dgm:pt>
    <dgm:pt modelId="{57B97C21-AB22-4C90-88AD-AF1CA24DF611}" type="pres">
      <dgm:prSet presAssocID="{D3B864ED-4068-4D96-9F67-B82440A4FD31}" presName="hierChild3" presStyleCnt="0"/>
      <dgm:spPr/>
      <dgm:t>
        <a:bodyPr/>
        <a:lstStyle/>
        <a:p>
          <a:endParaRPr lang="en-US"/>
        </a:p>
      </dgm:t>
    </dgm:pt>
    <dgm:pt modelId="{D76A825A-A4EF-4363-B0A8-41370F37F45A}" type="pres">
      <dgm:prSet presAssocID="{37BA2BFD-C19A-4D88-8A02-0C1D4B08F59A}" presName="Name17" presStyleLbl="parChTrans1D3" presStyleIdx="0" presStyleCnt="7"/>
      <dgm:spPr/>
      <dgm:t>
        <a:bodyPr/>
        <a:lstStyle/>
        <a:p>
          <a:endParaRPr lang="en-US"/>
        </a:p>
      </dgm:t>
    </dgm:pt>
    <dgm:pt modelId="{DB75916B-58F3-4A3E-B52E-BB0383DF95C0}" type="pres">
      <dgm:prSet presAssocID="{7A22C856-AAB9-42C8-8E06-F5943F7B07F6}" presName="hierRoot3" presStyleCnt="0"/>
      <dgm:spPr/>
      <dgm:t>
        <a:bodyPr/>
        <a:lstStyle/>
        <a:p>
          <a:endParaRPr lang="en-US"/>
        </a:p>
      </dgm:t>
    </dgm:pt>
    <dgm:pt modelId="{077AE957-20C5-465E-B129-DF7271E12EB6}" type="pres">
      <dgm:prSet presAssocID="{7A22C856-AAB9-42C8-8E06-F5943F7B07F6}" presName="composite3" presStyleCnt="0"/>
      <dgm:spPr/>
      <dgm:t>
        <a:bodyPr/>
        <a:lstStyle/>
        <a:p>
          <a:endParaRPr lang="en-US"/>
        </a:p>
      </dgm:t>
    </dgm:pt>
    <dgm:pt modelId="{B113D25F-CF71-4094-86D7-B5BB12FEC086}" type="pres">
      <dgm:prSet presAssocID="{7A22C856-AAB9-42C8-8E06-F5943F7B07F6}" presName="background3" presStyleLbl="node3" presStyleIdx="0" presStyleCnt="7"/>
      <dgm:spPr>
        <a:xfrm>
          <a:off x="5769"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FA97BE04-2E48-480C-8F6B-5F13568F1532}" type="pres">
      <dgm:prSet presAssocID="{7A22C856-AAB9-42C8-8E06-F5943F7B07F6}" presName="text3" presStyleLbl="fgAcc3" presStyleIdx="0" presStyleCnt="7" custScaleX="133749" custScaleY="282013">
        <dgm:presLayoutVars>
          <dgm:chPref val="3"/>
        </dgm:presLayoutVars>
      </dgm:prSet>
      <dgm:spPr/>
      <dgm:t>
        <a:bodyPr/>
        <a:lstStyle/>
        <a:p>
          <a:endParaRPr lang="en-US"/>
        </a:p>
      </dgm:t>
    </dgm:pt>
    <dgm:pt modelId="{E2D2BC2F-6B0F-4987-B56F-AC083E056A8B}" type="pres">
      <dgm:prSet presAssocID="{7A22C856-AAB9-42C8-8E06-F5943F7B07F6}" presName="hierChild4" presStyleCnt="0"/>
      <dgm:spPr/>
      <dgm:t>
        <a:bodyPr/>
        <a:lstStyle/>
        <a:p>
          <a:endParaRPr lang="en-US"/>
        </a:p>
      </dgm:t>
    </dgm:pt>
    <dgm:pt modelId="{CD5F0842-AF98-4B87-AFDD-286E6192E579}" type="pres">
      <dgm:prSet presAssocID="{E6A12434-00EF-4CCE-AE4E-928389E25821}" presName="Name17" presStyleLbl="parChTrans1D3" presStyleIdx="1" presStyleCnt="7"/>
      <dgm:spPr/>
      <dgm:t>
        <a:bodyPr/>
        <a:lstStyle/>
        <a:p>
          <a:endParaRPr lang="en-US"/>
        </a:p>
      </dgm:t>
    </dgm:pt>
    <dgm:pt modelId="{A8761D56-3332-4DD7-A5F1-E427AFED5E10}" type="pres">
      <dgm:prSet presAssocID="{7596417B-517D-4C65-B55C-4B7A343F3E90}" presName="hierRoot3" presStyleCnt="0"/>
      <dgm:spPr/>
      <dgm:t>
        <a:bodyPr/>
        <a:lstStyle/>
        <a:p>
          <a:endParaRPr lang="en-US"/>
        </a:p>
      </dgm:t>
    </dgm:pt>
    <dgm:pt modelId="{048F9846-DD07-48AC-AA17-7D41B2F3F948}" type="pres">
      <dgm:prSet presAssocID="{7596417B-517D-4C65-B55C-4B7A343F3E90}" presName="composite3" presStyleCnt="0"/>
      <dgm:spPr/>
      <dgm:t>
        <a:bodyPr/>
        <a:lstStyle/>
        <a:p>
          <a:endParaRPr lang="en-US"/>
        </a:p>
      </dgm:t>
    </dgm:pt>
    <dgm:pt modelId="{F1338BF4-685A-4A50-9C8C-8A76F68A9D6B}" type="pres">
      <dgm:prSet presAssocID="{7596417B-517D-4C65-B55C-4B7A343F3E90}" presName="background3" presStyleLbl="node3" presStyleIdx="1" presStyleCnt="7"/>
      <dgm:spPr>
        <a:xfrm>
          <a:off x="954197"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86151713-5AB2-4AD7-9AAF-0B11123B8499}" type="pres">
      <dgm:prSet presAssocID="{7596417B-517D-4C65-B55C-4B7A343F3E90}" presName="text3" presStyleLbl="fgAcc3" presStyleIdx="1" presStyleCnt="7" custScaleX="112148" custScaleY="275705">
        <dgm:presLayoutVars>
          <dgm:chPref val="3"/>
        </dgm:presLayoutVars>
      </dgm:prSet>
      <dgm:spPr/>
      <dgm:t>
        <a:bodyPr/>
        <a:lstStyle/>
        <a:p>
          <a:endParaRPr lang="en-US"/>
        </a:p>
      </dgm:t>
    </dgm:pt>
    <dgm:pt modelId="{0F1AEB71-F239-413A-A2C3-69C59B431792}" type="pres">
      <dgm:prSet presAssocID="{7596417B-517D-4C65-B55C-4B7A343F3E90}" presName="hierChild4" presStyleCnt="0"/>
      <dgm:spPr/>
      <dgm:t>
        <a:bodyPr/>
        <a:lstStyle/>
        <a:p>
          <a:endParaRPr lang="en-US"/>
        </a:p>
      </dgm:t>
    </dgm:pt>
    <dgm:pt modelId="{C56DF6E5-4654-41E0-B1DF-67F7EF860FCD}" type="pres">
      <dgm:prSet presAssocID="{68B7656F-CE4E-4EC9-8EA3-771B7D2BD8AE}" presName="Name17" presStyleLbl="parChTrans1D3" presStyleIdx="2" presStyleCnt="7"/>
      <dgm:spPr/>
      <dgm:t>
        <a:bodyPr/>
        <a:lstStyle/>
        <a:p>
          <a:endParaRPr lang="en-US"/>
        </a:p>
      </dgm:t>
    </dgm:pt>
    <dgm:pt modelId="{38F6833F-46CC-483C-89CC-3F9156A30131}" type="pres">
      <dgm:prSet presAssocID="{5F973335-60A3-49A6-A0D5-AADF3F308274}" presName="hierRoot3" presStyleCnt="0"/>
      <dgm:spPr/>
      <dgm:t>
        <a:bodyPr/>
        <a:lstStyle/>
        <a:p>
          <a:endParaRPr lang="en-US"/>
        </a:p>
      </dgm:t>
    </dgm:pt>
    <dgm:pt modelId="{ED3FB281-2BF9-47B9-BD15-45C966983DE6}" type="pres">
      <dgm:prSet presAssocID="{5F973335-60A3-49A6-A0D5-AADF3F308274}" presName="composite3" presStyleCnt="0"/>
      <dgm:spPr/>
      <dgm:t>
        <a:bodyPr/>
        <a:lstStyle/>
        <a:p>
          <a:endParaRPr lang="en-US"/>
        </a:p>
      </dgm:t>
    </dgm:pt>
    <dgm:pt modelId="{77C4B348-4EDC-4C09-BE23-AA5B50C2EA91}" type="pres">
      <dgm:prSet presAssocID="{5F973335-60A3-49A6-A0D5-AADF3F308274}" presName="background3" presStyleLbl="node3" presStyleIdx="2" presStyleCnt="7"/>
      <dgm:spPr>
        <a:xfrm>
          <a:off x="1902625"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B5696A25-D039-4FF4-B5A8-7D23BDA8AC65}" type="pres">
      <dgm:prSet presAssocID="{5F973335-60A3-49A6-A0D5-AADF3F308274}" presName="text3" presStyleLbl="fgAcc3" presStyleIdx="2" presStyleCnt="7" custScaleX="135745" custScaleY="272274">
        <dgm:presLayoutVars>
          <dgm:chPref val="3"/>
        </dgm:presLayoutVars>
      </dgm:prSet>
      <dgm:spPr/>
      <dgm:t>
        <a:bodyPr/>
        <a:lstStyle/>
        <a:p>
          <a:endParaRPr lang="en-US"/>
        </a:p>
      </dgm:t>
    </dgm:pt>
    <dgm:pt modelId="{D28E74D9-0620-4E45-9F24-98BDE9C8B77B}" type="pres">
      <dgm:prSet presAssocID="{5F973335-60A3-49A6-A0D5-AADF3F308274}" presName="hierChild4" presStyleCnt="0"/>
      <dgm:spPr/>
      <dgm:t>
        <a:bodyPr/>
        <a:lstStyle/>
        <a:p>
          <a:endParaRPr lang="en-US"/>
        </a:p>
      </dgm:t>
    </dgm:pt>
    <dgm:pt modelId="{B92AB190-1533-4453-9A1C-824DE224907E}" type="pres">
      <dgm:prSet presAssocID="{9CD36B3D-84EC-486F-BE1D-D4D81CCF7E9A}" presName="Name17" presStyleLbl="parChTrans1D3" presStyleIdx="3" presStyleCnt="7"/>
      <dgm:spPr/>
      <dgm:t>
        <a:bodyPr/>
        <a:lstStyle/>
        <a:p>
          <a:endParaRPr lang="en-US"/>
        </a:p>
      </dgm:t>
    </dgm:pt>
    <dgm:pt modelId="{009E6DB9-E946-4B69-8263-C3FB79BC41E4}" type="pres">
      <dgm:prSet presAssocID="{39A13A9F-E188-4766-939A-7AD714C29F99}" presName="hierRoot3" presStyleCnt="0"/>
      <dgm:spPr/>
      <dgm:t>
        <a:bodyPr/>
        <a:lstStyle/>
        <a:p>
          <a:endParaRPr lang="en-US"/>
        </a:p>
      </dgm:t>
    </dgm:pt>
    <dgm:pt modelId="{E5B6F90C-BF07-4778-A704-D8B418747123}" type="pres">
      <dgm:prSet presAssocID="{39A13A9F-E188-4766-939A-7AD714C29F99}" presName="composite3" presStyleCnt="0"/>
      <dgm:spPr/>
      <dgm:t>
        <a:bodyPr/>
        <a:lstStyle/>
        <a:p>
          <a:endParaRPr lang="en-US"/>
        </a:p>
      </dgm:t>
    </dgm:pt>
    <dgm:pt modelId="{6D232BF6-26BF-45AB-B656-91BC09B6C025}" type="pres">
      <dgm:prSet presAssocID="{39A13A9F-E188-4766-939A-7AD714C29F99}" presName="background3" presStyleLbl="node3" presStyleIdx="3" presStyleCnt="7"/>
      <dgm:spPr>
        <a:xfrm>
          <a:off x="2851052"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DAF3291C-257B-44DF-8E2D-BD5E34745AC5}" type="pres">
      <dgm:prSet presAssocID="{39A13A9F-E188-4766-939A-7AD714C29F99}" presName="text3" presStyleLbl="fgAcc3" presStyleIdx="3" presStyleCnt="7" custScaleX="125804" custScaleY="282322">
        <dgm:presLayoutVars>
          <dgm:chPref val="3"/>
        </dgm:presLayoutVars>
      </dgm:prSet>
      <dgm:spPr/>
      <dgm:t>
        <a:bodyPr/>
        <a:lstStyle/>
        <a:p>
          <a:endParaRPr lang="en-US"/>
        </a:p>
      </dgm:t>
    </dgm:pt>
    <dgm:pt modelId="{0F6704A3-291A-4C8A-A3B1-EB540BE820B0}" type="pres">
      <dgm:prSet presAssocID="{39A13A9F-E188-4766-939A-7AD714C29F99}" presName="hierChild4" presStyleCnt="0"/>
      <dgm:spPr/>
      <dgm:t>
        <a:bodyPr/>
        <a:lstStyle/>
        <a:p>
          <a:endParaRPr lang="en-US"/>
        </a:p>
      </dgm:t>
    </dgm:pt>
    <dgm:pt modelId="{544EA224-47DF-4F96-A1E2-CBE006AAE2FC}" type="pres">
      <dgm:prSet presAssocID="{7540BA7C-25FF-4B5C-AABB-9A019E0BF3E6}" presName="Name10" presStyleLbl="parChTrans1D2" presStyleIdx="1" presStyleCnt="2"/>
      <dgm:spPr/>
      <dgm:t>
        <a:bodyPr/>
        <a:lstStyle/>
        <a:p>
          <a:endParaRPr lang="en-US"/>
        </a:p>
      </dgm:t>
    </dgm:pt>
    <dgm:pt modelId="{1BC2DC8C-3B7F-4318-8C6D-EB8475E704F1}" type="pres">
      <dgm:prSet presAssocID="{2098BD49-6B27-4CD6-B17D-74D90ACA671E}" presName="hierRoot2" presStyleCnt="0"/>
      <dgm:spPr/>
      <dgm:t>
        <a:bodyPr/>
        <a:lstStyle/>
        <a:p>
          <a:endParaRPr lang="en-US"/>
        </a:p>
      </dgm:t>
    </dgm:pt>
    <dgm:pt modelId="{F27093CB-5C67-4C89-8DDE-C96F5EA7C9D3}" type="pres">
      <dgm:prSet presAssocID="{2098BD49-6B27-4CD6-B17D-74D90ACA671E}" presName="composite2" presStyleCnt="0"/>
      <dgm:spPr/>
      <dgm:t>
        <a:bodyPr/>
        <a:lstStyle/>
        <a:p>
          <a:endParaRPr lang="en-US"/>
        </a:p>
      </dgm:t>
    </dgm:pt>
    <dgm:pt modelId="{18E61A9F-A6A0-40B2-BF74-B50543DC9FBC}" type="pres">
      <dgm:prSet presAssocID="{2098BD49-6B27-4CD6-B17D-74D90ACA671E}" presName="background2" presStyleLbl="node2" presStyleIdx="1" presStyleCnt="2"/>
      <dgm:spPr>
        <a:xfrm>
          <a:off x="4747908" y="1786738"/>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34EA95C4-B677-417A-8C1A-D281FA047D79}" type="pres">
      <dgm:prSet presAssocID="{2098BD49-6B27-4CD6-B17D-74D90ACA671E}" presName="text2" presStyleLbl="fgAcc2" presStyleIdx="1" presStyleCnt="2" custScaleX="248869" custScaleY="133246">
        <dgm:presLayoutVars>
          <dgm:chPref val="3"/>
        </dgm:presLayoutVars>
      </dgm:prSet>
      <dgm:spPr/>
      <dgm:t>
        <a:bodyPr/>
        <a:lstStyle/>
        <a:p>
          <a:endParaRPr lang="en-US"/>
        </a:p>
      </dgm:t>
    </dgm:pt>
    <dgm:pt modelId="{2A6AA91B-E70B-44A3-BEB4-AA2C51D990A9}" type="pres">
      <dgm:prSet presAssocID="{2098BD49-6B27-4CD6-B17D-74D90ACA671E}" presName="hierChild3" presStyleCnt="0"/>
      <dgm:spPr/>
      <dgm:t>
        <a:bodyPr/>
        <a:lstStyle/>
        <a:p>
          <a:endParaRPr lang="en-US"/>
        </a:p>
      </dgm:t>
    </dgm:pt>
    <dgm:pt modelId="{1F9CA4ED-9DEB-4658-A916-ACD708569D02}" type="pres">
      <dgm:prSet presAssocID="{1F19021D-AF81-444D-8A0C-613E82D4B943}" presName="Name17" presStyleLbl="parChTrans1D3" presStyleIdx="4" presStyleCnt="7"/>
      <dgm:spPr/>
      <dgm:t>
        <a:bodyPr/>
        <a:lstStyle/>
        <a:p>
          <a:endParaRPr lang="en-US"/>
        </a:p>
      </dgm:t>
    </dgm:pt>
    <dgm:pt modelId="{2991F726-3719-4169-82D2-96FE1E3E302E}" type="pres">
      <dgm:prSet presAssocID="{1A82DD4E-A164-4BE8-A593-CAE17DB136FA}" presName="hierRoot3" presStyleCnt="0"/>
      <dgm:spPr/>
      <dgm:t>
        <a:bodyPr/>
        <a:lstStyle/>
        <a:p>
          <a:endParaRPr lang="en-US"/>
        </a:p>
      </dgm:t>
    </dgm:pt>
    <dgm:pt modelId="{9DD8FA85-25DC-4E83-B6F7-9771BA077676}" type="pres">
      <dgm:prSet presAssocID="{1A82DD4E-A164-4BE8-A593-CAE17DB136FA}" presName="composite3" presStyleCnt="0"/>
      <dgm:spPr/>
      <dgm:t>
        <a:bodyPr/>
        <a:lstStyle/>
        <a:p>
          <a:endParaRPr lang="en-US"/>
        </a:p>
      </dgm:t>
    </dgm:pt>
    <dgm:pt modelId="{4710A4A1-91EC-44A4-8631-11D70B2A0469}" type="pres">
      <dgm:prSet presAssocID="{1A82DD4E-A164-4BE8-A593-CAE17DB136FA}" presName="background3" presStyleLbl="node3" presStyleIdx="4" presStyleCnt="7"/>
      <dgm:spPr>
        <a:xfrm>
          <a:off x="3799480"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76B13C9B-9998-4E08-91A1-BEDF78CABC6A}" type="pres">
      <dgm:prSet presAssocID="{1A82DD4E-A164-4BE8-A593-CAE17DB136FA}" presName="text3" presStyleLbl="fgAcc3" presStyleIdx="4" presStyleCnt="7" custScaleX="153010" custScaleY="305591">
        <dgm:presLayoutVars>
          <dgm:chPref val="3"/>
        </dgm:presLayoutVars>
      </dgm:prSet>
      <dgm:spPr/>
      <dgm:t>
        <a:bodyPr/>
        <a:lstStyle/>
        <a:p>
          <a:endParaRPr lang="en-US"/>
        </a:p>
      </dgm:t>
    </dgm:pt>
    <dgm:pt modelId="{EE01C37D-7661-475C-BAAC-EAF6F074B4BF}" type="pres">
      <dgm:prSet presAssocID="{1A82DD4E-A164-4BE8-A593-CAE17DB136FA}" presName="hierChild4" presStyleCnt="0"/>
      <dgm:spPr/>
      <dgm:t>
        <a:bodyPr/>
        <a:lstStyle/>
        <a:p>
          <a:endParaRPr lang="en-US"/>
        </a:p>
      </dgm:t>
    </dgm:pt>
    <dgm:pt modelId="{21CD40AF-FA06-47D8-A4A7-DF4B9DDCFF1E}" type="pres">
      <dgm:prSet presAssocID="{69219E3D-269A-4320-9F6C-89E00F3B1A93}" presName="Name17" presStyleLbl="parChTrans1D3" presStyleIdx="5" presStyleCnt="7"/>
      <dgm:spPr/>
      <dgm:t>
        <a:bodyPr/>
        <a:lstStyle/>
        <a:p>
          <a:endParaRPr lang="en-US"/>
        </a:p>
      </dgm:t>
    </dgm:pt>
    <dgm:pt modelId="{8799A0C7-8A39-4347-906E-1A5CEC035E61}" type="pres">
      <dgm:prSet presAssocID="{CAD910AB-2CEB-4507-B002-F0C74B44FC5E}" presName="hierRoot3" presStyleCnt="0"/>
      <dgm:spPr/>
      <dgm:t>
        <a:bodyPr/>
        <a:lstStyle/>
        <a:p>
          <a:endParaRPr lang="en-US"/>
        </a:p>
      </dgm:t>
    </dgm:pt>
    <dgm:pt modelId="{8E48253C-A1D5-44F2-A4A8-001B1EEE4523}" type="pres">
      <dgm:prSet presAssocID="{CAD910AB-2CEB-4507-B002-F0C74B44FC5E}" presName="composite3" presStyleCnt="0"/>
      <dgm:spPr/>
      <dgm:t>
        <a:bodyPr/>
        <a:lstStyle/>
        <a:p>
          <a:endParaRPr lang="en-US"/>
        </a:p>
      </dgm:t>
    </dgm:pt>
    <dgm:pt modelId="{6E869779-F531-44BA-96DD-AD555F9C192D}" type="pres">
      <dgm:prSet presAssocID="{CAD910AB-2CEB-4507-B002-F0C74B44FC5E}" presName="background3" presStyleLbl="node3" presStyleIdx="5" presStyleCnt="7"/>
      <dgm:spPr>
        <a:xfrm>
          <a:off x="4747908"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EC4DA473-E252-47D2-823A-5D1C71566C2F}" type="pres">
      <dgm:prSet presAssocID="{CAD910AB-2CEB-4507-B002-F0C74B44FC5E}" presName="text3" presStyleLbl="fgAcc3" presStyleIdx="5" presStyleCnt="7" custScaleX="134208" custScaleY="305591">
        <dgm:presLayoutVars>
          <dgm:chPref val="3"/>
        </dgm:presLayoutVars>
      </dgm:prSet>
      <dgm:spPr/>
      <dgm:t>
        <a:bodyPr/>
        <a:lstStyle/>
        <a:p>
          <a:endParaRPr lang="en-US"/>
        </a:p>
      </dgm:t>
    </dgm:pt>
    <dgm:pt modelId="{88D78190-4F76-48DD-B7D6-AEAA63FA76F4}" type="pres">
      <dgm:prSet presAssocID="{CAD910AB-2CEB-4507-B002-F0C74B44FC5E}" presName="hierChild4" presStyleCnt="0"/>
      <dgm:spPr/>
      <dgm:t>
        <a:bodyPr/>
        <a:lstStyle/>
        <a:p>
          <a:endParaRPr lang="en-US"/>
        </a:p>
      </dgm:t>
    </dgm:pt>
    <dgm:pt modelId="{884D7DC7-FC63-4CE7-AB16-C1BA5F70F8B5}" type="pres">
      <dgm:prSet presAssocID="{A770518E-0DF1-40FF-948B-91A780594CBC}" presName="Name17" presStyleLbl="parChTrans1D3" presStyleIdx="6" presStyleCnt="7"/>
      <dgm:spPr/>
      <dgm:t>
        <a:bodyPr/>
        <a:lstStyle/>
        <a:p>
          <a:endParaRPr lang="en-US"/>
        </a:p>
      </dgm:t>
    </dgm:pt>
    <dgm:pt modelId="{5AF912B4-1407-4B55-9224-0D6EC1C51FB0}" type="pres">
      <dgm:prSet presAssocID="{B545A52F-0539-4114-A7AF-1E790F451F57}" presName="hierRoot3" presStyleCnt="0"/>
      <dgm:spPr/>
      <dgm:t>
        <a:bodyPr/>
        <a:lstStyle/>
        <a:p>
          <a:endParaRPr lang="en-US"/>
        </a:p>
      </dgm:t>
    </dgm:pt>
    <dgm:pt modelId="{3CDECC8E-3B9A-4E3B-97B8-ADC1B2B401A1}" type="pres">
      <dgm:prSet presAssocID="{B545A52F-0539-4114-A7AF-1E790F451F57}" presName="composite3" presStyleCnt="0"/>
      <dgm:spPr/>
      <dgm:t>
        <a:bodyPr/>
        <a:lstStyle/>
        <a:p>
          <a:endParaRPr lang="en-US"/>
        </a:p>
      </dgm:t>
    </dgm:pt>
    <dgm:pt modelId="{A407C9A0-00EE-44BF-925A-670E01931FF1}" type="pres">
      <dgm:prSet presAssocID="{B545A52F-0539-4114-A7AF-1E790F451F57}" presName="background3" presStyleLbl="node3" presStyleIdx="6" presStyleCnt="7"/>
      <dgm:spPr>
        <a:xfrm>
          <a:off x="5696336" y="2505172"/>
          <a:ext cx="775986" cy="492751"/>
        </a:xfrm>
        <a:prstGeom prst="roundRect">
          <a:avLst>
            <a:gd name="adj" fmla="val 10000"/>
          </a:avLst>
        </a:prstGeom>
        <a:scene3d>
          <a:camera prst="orthographicFront">
            <a:rot lat="0" lon="0" rev="0"/>
          </a:camera>
          <a:lightRig rig="contrasting" dir="t">
            <a:rot lat="0" lon="0" rev="1200000"/>
          </a:lightRig>
        </a:scene3d>
        <a:sp3d contourW="19050" prstMaterial="metal">
          <a:bevelT w="88900" h="203200"/>
          <a:bevelB w="165100" h="254000"/>
        </a:sp3d>
      </dgm:spPr>
      <dgm:t>
        <a:bodyPr/>
        <a:lstStyle/>
        <a:p>
          <a:endParaRPr lang="en-US"/>
        </a:p>
      </dgm:t>
    </dgm:pt>
    <dgm:pt modelId="{1C672D6C-CBD7-4499-B1E0-8DC331072633}" type="pres">
      <dgm:prSet presAssocID="{B545A52F-0539-4114-A7AF-1E790F451F57}" presName="text3" presStyleLbl="fgAcc3" presStyleIdx="6" presStyleCnt="7" custScaleX="148029" custScaleY="300688">
        <dgm:presLayoutVars>
          <dgm:chPref val="3"/>
        </dgm:presLayoutVars>
      </dgm:prSet>
      <dgm:spPr/>
      <dgm:t>
        <a:bodyPr/>
        <a:lstStyle/>
        <a:p>
          <a:endParaRPr lang="en-US"/>
        </a:p>
      </dgm:t>
    </dgm:pt>
    <dgm:pt modelId="{C47A355E-C37A-43DF-B3FB-6A1E5816E117}" type="pres">
      <dgm:prSet presAssocID="{B545A52F-0539-4114-A7AF-1E790F451F57}" presName="hierChild4" presStyleCnt="0"/>
      <dgm:spPr/>
      <dgm:t>
        <a:bodyPr/>
        <a:lstStyle/>
        <a:p>
          <a:endParaRPr lang="en-US"/>
        </a:p>
      </dgm:t>
    </dgm:pt>
  </dgm:ptLst>
  <dgm:cxnLst>
    <dgm:cxn modelId="{D2CA7752-9430-4604-B427-9D3718C304D4}" type="presOf" srcId="{68B7656F-CE4E-4EC9-8EA3-771B7D2BD8AE}" destId="{C56DF6E5-4654-41E0-B1DF-67F7EF860FCD}" srcOrd="0" destOrd="0" presId="urn:microsoft.com/office/officeart/2005/8/layout/hierarchy1"/>
    <dgm:cxn modelId="{86A5F9D4-44AF-4D03-8B7D-FB4BD2228C36}" srcId="{D3B864ED-4068-4D96-9F67-B82440A4FD31}" destId="{39A13A9F-E188-4766-939A-7AD714C29F99}" srcOrd="3" destOrd="0" parTransId="{9CD36B3D-84EC-486F-BE1D-D4D81CCF7E9A}" sibTransId="{37BD5190-10E1-4CB1-A687-89758C22E107}"/>
    <dgm:cxn modelId="{DBC76331-53A2-4A19-9C7C-B1E736144E45}" srcId="{78C5DE63-85D3-447C-91A7-912B62F7E7B8}" destId="{2098BD49-6B27-4CD6-B17D-74D90ACA671E}" srcOrd="1" destOrd="0" parTransId="{7540BA7C-25FF-4B5C-AABB-9A019E0BF3E6}" sibTransId="{08B9F89A-4B30-4FFB-9A6D-6A72034E5EAA}"/>
    <dgm:cxn modelId="{476079C3-2A5B-4C77-96BF-850282847FD8}" type="presOf" srcId="{CAD910AB-2CEB-4507-B002-F0C74B44FC5E}" destId="{EC4DA473-E252-47D2-823A-5D1C71566C2F}" srcOrd="0" destOrd="0" presId="urn:microsoft.com/office/officeart/2005/8/layout/hierarchy1"/>
    <dgm:cxn modelId="{4422D93E-5628-4B8F-8A18-BE6A0BBF755E}" type="presOf" srcId="{78C5DE63-85D3-447C-91A7-912B62F7E7B8}" destId="{9716820C-DAEB-4E8B-8410-7A9281E0F9AD}" srcOrd="0" destOrd="0" presId="urn:microsoft.com/office/officeart/2005/8/layout/hierarchy1"/>
    <dgm:cxn modelId="{31E86B27-2F22-447D-9FCF-471EC67243AF}" type="presOf" srcId="{27B1C874-3359-4F3C-8032-668FDA621198}" destId="{70A6F256-1D90-471D-B0DD-7752FDAC9C08}" srcOrd="0" destOrd="0" presId="urn:microsoft.com/office/officeart/2005/8/layout/hierarchy1"/>
    <dgm:cxn modelId="{56AC52EE-EF5A-4577-AEFE-9AB0CB9B881B}" srcId="{2098BD49-6B27-4CD6-B17D-74D90ACA671E}" destId="{CAD910AB-2CEB-4507-B002-F0C74B44FC5E}" srcOrd="1" destOrd="0" parTransId="{69219E3D-269A-4320-9F6C-89E00F3B1A93}" sibTransId="{2A7B48DE-2181-46B3-9817-23EB71397EBB}"/>
    <dgm:cxn modelId="{D1A07B96-6089-4CEA-85D9-8436A6CAAA8F}" type="presOf" srcId="{1A82DD4E-A164-4BE8-A593-CAE17DB136FA}" destId="{76B13C9B-9998-4E08-91A1-BEDF78CABC6A}" srcOrd="0" destOrd="0" presId="urn:microsoft.com/office/officeart/2005/8/layout/hierarchy1"/>
    <dgm:cxn modelId="{FD82F2EB-9F73-4D92-8A08-847A304B023D}" srcId="{27B1C874-3359-4F3C-8032-668FDA621198}" destId="{78C5DE63-85D3-447C-91A7-912B62F7E7B8}" srcOrd="0" destOrd="0" parTransId="{D842B22D-9C48-447D-9BD1-3B4B6E60CFCE}" sibTransId="{8075D6ED-DD0B-4699-BA21-10652DE5B0F8}"/>
    <dgm:cxn modelId="{AB27F283-A4B8-4542-93A3-36A8F002E59B}" type="presOf" srcId="{B545A52F-0539-4114-A7AF-1E790F451F57}" destId="{1C672D6C-CBD7-4499-B1E0-8DC331072633}" srcOrd="0" destOrd="0" presId="urn:microsoft.com/office/officeart/2005/8/layout/hierarchy1"/>
    <dgm:cxn modelId="{D2DFF46F-BEE7-4309-BF54-D56BE6760314}" type="presOf" srcId="{2098BD49-6B27-4CD6-B17D-74D90ACA671E}" destId="{34EA95C4-B677-417A-8C1A-D281FA047D79}" srcOrd="0" destOrd="0" presId="urn:microsoft.com/office/officeart/2005/8/layout/hierarchy1"/>
    <dgm:cxn modelId="{6D91C0CC-6A95-4DD7-A50F-9BDF5CC232BF}" srcId="{78C5DE63-85D3-447C-91A7-912B62F7E7B8}" destId="{D3B864ED-4068-4D96-9F67-B82440A4FD31}" srcOrd="0" destOrd="0" parTransId="{E6265FB1-4B31-4BE0-BAE0-E02A62BB9AD0}" sibTransId="{FD4E6207-8D7F-4804-8DFF-C7FE0AFFE829}"/>
    <dgm:cxn modelId="{92BC3DEE-DC4B-4259-89B8-40D69C23B2B6}" type="presOf" srcId="{A770518E-0DF1-40FF-948B-91A780594CBC}" destId="{884D7DC7-FC63-4CE7-AB16-C1BA5F70F8B5}" srcOrd="0" destOrd="0" presId="urn:microsoft.com/office/officeart/2005/8/layout/hierarchy1"/>
    <dgm:cxn modelId="{BFF21E49-E1E0-4ACB-805F-99C5477F893B}" type="presOf" srcId="{E6A12434-00EF-4CCE-AE4E-928389E25821}" destId="{CD5F0842-AF98-4B87-AFDD-286E6192E579}" srcOrd="0" destOrd="0" presId="urn:microsoft.com/office/officeart/2005/8/layout/hierarchy1"/>
    <dgm:cxn modelId="{37A19BCE-0C0A-43FC-90DA-B49FB890EFE6}" srcId="{D3B864ED-4068-4D96-9F67-B82440A4FD31}" destId="{7596417B-517D-4C65-B55C-4B7A343F3E90}" srcOrd="1" destOrd="0" parTransId="{E6A12434-00EF-4CCE-AE4E-928389E25821}" sibTransId="{7BA2C22D-950B-479B-AE78-D465AD4AC46E}"/>
    <dgm:cxn modelId="{94DAB1FC-D097-4BC6-AAA1-3C5477F4F817}" srcId="{2098BD49-6B27-4CD6-B17D-74D90ACA671E}" destId="{B545A52F-0539-4114-A7AF-1E790F451F57}" srcOrd="2" destOrd="0" parTransId="{A770518E-0DF1-40FF-948B-91A780594CBC}" sibTransId="{2B65E115-31D2-487C-9FED-5F2717491C40}"/>
    <dgm:cxn modelId="{501503FC-EBD1-49F4-8431-28FBFE536B8C}" type="presOf" srcId="{7540BA7C-25FF-4B5C-AABB-9A019E0BF3E6}" destId="{544EA224-47DF-4F96-A1E2-CBE006AAE2FC}" srcOrd="0" destOrd="0" presId="urn:microsoft.com/office/officeart/2005/8/layout/hierarchy1"/>
    <dgm:cxn modelId="{9771A8B4-DE66-4D40-9638-7328416C6F5D}" type="presOf" srcId="{69219E3D-269A-4320-9F6C-89E00F3B1A93}" destId="{21CD40AF-FA06-47D8-A4A7-DF4B9DDCFF1E}" srcOrd="0" destOrd="0" presId="urn:microsoft.com/office/officeart/2005/8/layout/hierarchy1"/>
    <dgm:cxn modelId="{B315084A-AC5D-4F25-919A-8F7F8CA102AB}" type="presOf" srcId="{9CD36B3D-84EC-486F-BE1D-D4D81CCF7E9A}" destId="{B92AB190-1533-4453-9A1C-824DE224907E}" srcOrd="0" destOrd="0" presId="urn:microsoft.com/office/officeart/2005/8/layout/hierarchy1"/>
    <dgm:cxn modelId="{3C19CFAF-9E7B-479C-AF97-F8C414263F89}" type="presOf" srcId="{7596417B-517D-4C65-B55C-4B7A343F3E90}" destId="{86151713-5AB2-4AD7-9AAF-0B11123B8499}" srcOrd="0" destOrd="0" presId="urn:microsoft.com/office/officeart/2005/8/layout/hierarchy1"/>
    <dgm:cxn modelId="{E7F355F2-75CE-4BD3-ABC4-6BA36E17A37B}" srcId="{D3B864ED-4068-4D96-9F67-B82440A4FD31}" destId="{7A22C856-AAB9-42C8-8E06-F5943F7B07F6}" srcOrd="0" destOrd="0" parTransId="{37BA2BFD-C19A-4D88-8A02-0C1D4B08F59A}" sibTransId="{B5CE0E85-36AD-49B3-AF20-D6B213C67C2C}"/>
    <dgm:cxn modelId="{EF9C0ABA-7BE2-4CF0-8B79-B66B9EE018F3}" type="presOf" srcId="{D3B864ED-4068-4D96-9F67-B82440A4FD31}" destId="{514199A6-1B1A-4625-BB71-506ADEC2872A}" srcOrd="0" destOrd="0" presId="urn:microsoft.com/office/officeart/2005/8/layout/hierarchy1"/>
    <dgm:cxn modelId="{D49AB9F0-B4AB-495D-A884-F16CE45C0A02}" type="presOf" srcId="{37BA2BFD-C19A-4D88-8A02-0C1D4B08F59A}" destId="{D76A825A-A4EF-4363-B0A8-41370F37F45A}" srcOrd="0" destOrd="0" presId="urn:microsoft.com/office/officeart/2005/8/layout/hierarchy1"/>
    <dgm:cxn modelId="{262C0C12-35B3-4F17-8DC1-86CF72CEB3B0}" type="presOf" srcId="{7A22C856-AAB9-42C8-8E06-F5943F7B07F6}" destId="{FA97BE04-2E48-480C-8F6B-5F13568F1532}" srcOrd="0" destOrd="0" presId="urn:microsoft.com/office/officeart/2005/8/layout/hierarchy1"/>
    <dgm:cxn modelId="{60FF1C37-ACE4-4B31-B1A0-3136D193D9B7}" srcId="{D3B864ED-4068-4D96-9F67-B82440A4FD31}" destId="{5F973335-60A3-49A6-A0D5-AADF3F308274}" srcOrd="2" destOrd="0" parTransId="{68B7656F-CE4E-4EC9-8EA3-771B7D2BD8AE}" sibTransId="{D20CD1D0-7C5A-4875-B2D7-AA238557DB04}"/>
    <dgm:cxn modelId="{14961D98-EBA3-49F7-8A6F-171E35DF2392}" type="presOf" srcId="{5F973335-60A3-49A6-A0D5-AADF3F308274}" destId="{B5696A25-D039-4FF4-B5A8-7D23BDA8AC65}" srcOrd="0" destOrd="0" presId="urn:microsoft.com/office/officeart/2005/8/layout/hierarchy1"/>
    <dgm:cxn modelId="{7B5C2C95-F71C-41BB-A420-209B5032FAE5}" type="presOf" srcId="{E6265FB1-4B31-4BE0-BAE0-E02A62BB9AD0}" destId="{D2132DED-1382-4211-813F-78D6455585C2}" srcOrd="0" destOrd="0" presId="urn:microsoft.com/office/officeart/2005/8/layout/hierarchy1"/>
    <dgm:cxn modelId="{81894017-B209-46A1-881A-015FA5280ED9}" srcId="{2098BD49-6B27-4CD6-B17D-74D90ACA671E}" destId="{1A82DD4E-A164-4BE8-A593-CAE17DB136FA}" srcOrd="0" destOrd="0" parTransId="{1F19021D-AF81-444D-8A0C-613E82D4B943}" sibTransId="{D252F8E3-3DAF-4BBC-BC2A-437F10FD21F5}"/>
    <dgm:cxn modelId="{BFC7DBBB-E870-42EF-9C66-E98BE8053941}" type="presOf" srcId="{1F19021D-AF81-444D-8A0C-613E82D4B943}" destId="{1F9CA4ED-9DEB-4658-A916-ACD708569D02}" srcOrd="0" destOrd="0" presId="urn:microsoft.com/office/officeart/2005/8/layout/hierarchy1"/>
    <dgm:cxn modelId="{E5CFCEFB-DE38-485B-9F97-B72212736F18}" type="presOf" srcId="{39A13A9F-E188-4766-939A-7AD714C29F99}" destId="{DAF3291C-257B-44DF-8E2D-BD5E34745AC5}" srcOrd="0" destOrd="0" presId="urn:microsoft.com/office/officeart/2005/8/layout/hierarchy1"/>
    <dgm:cxn modelId="{FEE45361-7662-4ED1-84B9-F55F60580CFD}" type="presParOf" srcId="{70A6F256-1D90-471D-B0DD-7752FDAC9C08}" destId="{82EB23A3-DA94-44A8-BE57-DFCADC25B4B7}" srcOrd="0" destOrd="0" presId="urn:microsoft.com/office/officeart/2005/8/layout/hierarchy1"/>
    <dgm:cxn modelId="{9770C2AA-F878-460E-ADF9-8F0105A3D18A}" type="presParOf" srcId="{82EB23A3-DA94-44A8-BE57-DFCADC25B4B7}" destId="{91BEC48B-81B3-4E5F-88B6-389EB29297A3}" srcOrd="0" destOrd="0" presId="urn:microsoft.com/office/officeart/2005/8/layout/hierarchy1"/>
    <dgm:cxn modelId="{BE838004-4DE1-43C7-B461-B12E3C938C77}" type="presParOf" srcId="{91BEC48B-81B3-4E5F-88B6-389EB29297A3}" destId="{0A8C51B2-4B60-4715-BDBA-3BE988BA9AF9}" srcOrd="0" destOrd="0" presId="urn:microsoft.com/office/officeart/2005/8/layout/hierarchy1"/>
    <dgm:cxn modelId="{D9EB2109-7244-463C-AEF1-7D59C8E4DBD4}" type="presParOf" srcId="{91BEC48B-81B3-4E5F-88B6-389EB29297A3}" destId="{9716820C-DAEB-4E8B-8410-7A9281E0F9AD}" srcOrd="1" destOrd="0" presId="urn:microsoft.com/office/officeart/2005/8/layout/hierarchy1"/>
    <dgm:cxn modelId="{9E09BD89-288E-42DE-8510-032CAC60ADC2}" type="presParOf" srcId="{82EB23A3-DA94-44A8-BE57-DFCADC25B4B7}" destId="{1311646E-47AD-43C8-94AA-2E90A0F0E374}" srcOrd="1" destOrd="0" presId="urn:microsoft.com/office/officeart/2005/8/layout/hierarchy1"/>
    <dgm:cxn modelId="{F81BFF47-4086-46E1-8E58-D893554FFE88}" type="presParOf" srcId="{1311646E-47AD-43C8-94AA-2E90A0F0E374}" destId="{D2132DED-1382-4211-813F-78D6455585C2}" srcOrd="0" destOrd="0" presId="urn:microsoft.com/office/officeart/2005/8/layout/hierarchy1"/>
    <dgm:cxn modelId="{57AF65B8-9C26-41B1-875E-1CB292550E94}" type="presParOf" srcId="{1311646E-47AD-43C8-94AA-2E90A0F0E374}" destId="{E40C3421-DBC1-47F1-9B8E-C35905F787EA}" srcOrd="1" destOrd="0" presId="urn:microsoft.com/office/officeart/2005/8/layout/hierarchy1"/>
    <dgm:cxn modelId="{B2E55D80-B634-4237-A8F5-B2C46B127C5B}" type="presParOf" srcId="{E40C3421-DBC1-47F1-9B8E-C35905F787EA}" destId="{AB24C958-E0CE-43F4-B2E1-FD83B27BE26E}" srcOrd="0" destOrd="0" presId="urn:microsoft.com/office/officeart/2005/8/layout/hierarchy1"/>
    <dgm:cxn modelId="{95BE8206-D3EF-43E4-B0D0-809753FA1EBD}" type="presParOf" srcId="{AB24C958-E0CE-43F4-B2E1-FD83B27BE26E}" destId="{5E9A686A-47DA-4E00-8F03-AD4CFF072C44}" srcOrd="0" destOrd="0" presId="urn:microsoft.com/office/officeart/2005/8/layout/hierarchy1"/>
    <dgm:cxn modelId="{EB4A3E2A-94B3-405D-AE56-899116381E5A}" type="presParOf" srcId="{AB24C958-E0CE-43F4-B2E1-FD83B27BE26E}" destId="{514199A6-1B1A-4625-BB71-506ADEC2872A}" srcOrd="1" destOrd="0" presId="urn:microsoft.com/office/officeart/2005/8/layout/hierarchy1"/>
    <dgm:cxn modelId="{D7F44B81-983C-480F-9087-E1B65153FD9C}" type="presParOf" srcId="{E40C3421-DBC1-47F1-9B8E-C35905F787EA}" destId="{57B97C21-AB22-4C90-88AD-AF1CA24DF611}" srcOrd="1" destOrd="0" presId="urn:microsoft.com/office/officeart/2005/8/layout/hierarchy1"/>
    <dgm:cxn modelId="{EF059C0A-9323-44C4-A92E-140FC327FB03}" type="presParOf" srcId="{57B97C21-AB22-4C90-88AD-AF1CA24DF611}" destId="{D76A825A-A4EF-4363-B0A8-41370F37F45A}" srcOrd="0" destOrd="0" presId="urn:microsoft.com/office/officeart/2005/8/layout/hierarchy1"/>
    <dgm:cxn modelId="{F468534B-B71B-4745-9E62-C0A4343DF954}" type="presParOf" srcId="{57B97C21-AB22-4C90-88AD-AF1CA24DF611}" destId="{DB75916B-58F3-4A3E-B52E-BB0383DF95C0}" srcOrd="1" destOrd="0" presId="urn:microsoft.com/office/officeart/2005/8/layout/hierarchy1"/>
    <dgm:cxn modelId="{6536A38C-9BC8-4493-AE39-30FAF7CF1C04}" type="presParOf" srcId="{DB75916B-58F3-4A3E-B52E-BB0383DF95C0}" destId="{077AE957-20C5-465E-B129-DF7271E12EB6}" srcOrd="0" destOrd="0" presId="urn:microsoft.com/office/officeart/2005/8/layout/hierarchy1"/>
    <dgm:cxn modelId="{BDF90417-DD4E-4854-AF40-7A986424975E}" type="presParOf" srcId="{077AE957-20C5-465E-B129-DF7271E12EB6}" destId="{B113D25F-CF71-4094-86D7-B5BB12FEC086}" srcOrd="0" destOrd="0" presId="urn:microsoft.com/office/officeart/2005/8/layout/hierarchy1"/>
    <dgm:cxn modelId="{1A0D6FA2-1AFF-49EE-8674-E20DB542B0E2}" type="presParOf" srcId="{077AE957-20C5-465E-B129-DF7271E12EB6}" destId="{FA97BE04-2E48-480C-8F6B-5F13568F1532}" srcOrd="1" destOrd="0" presId="urn:microsoft.com/office/officeart/2005/8/layout/hierarchy1"/>
    <dgm:cxn modelId="{F59E7FEC-DBE0-4738-A5B7-1AE6B5B75C01}" type="presParOf" srcId="{DB75916B-58F3-4A3E-B52E-BB0383DF95C0}" destId="{E2D2BC2F-6B0F-4987-B56F-AC083E056A8B}" srcOrd="1" destOrd="0" presId="urn:microsoft.com/office/officeart/2005/8/layout/hierarchy1"/>
    <dgm:cxn modelId="{739A1933-0260-480B-8B76-3B8EB5682809}" type="presParOf" srcId="{57B97C21-AB22-4C90-88AD-AF1CA24DF611}" destId="{CD5F0842-AF98-4B87-AFDD-286E6192E579}" srcOrd="2" destOrd="0" presId="urn:microsoft.com/office/officeart/2005/8/layout/hierarchy1"/>
    <dgm:cxn modelId="{AA64CB7D-8FA9-417A-9B74-2C0E4F8167F4}" type="presParOf" srcId="{57B97C21-AB22-4C90-88AD-AF1CA24DF611}" destId="{A8761D56-3332-4DD7-A5F1-E427AFED5E10}" srcOrd="3" destOrd="0" presId="urn:microsoft.com/office/officeart/2005/8/layout/hierarchy1"/>
    <dgm:cxn modelId="{F876418D-6D4B-40AF-BD50-09CE42185933}" type="presParOf" srcId="{A8761D56-3332-4DD7-A5F1-E427AFED5E10}" destId="{048F9846-DD07-48AC-AA17-7D41B2F3F948}" srcOrd="0" destOrd="0" presId="urn:microsoft.com/office/officeart/2005/8/layout/hierarchy1"/>
    <dgm:cxn modelId="{D8672907-5938-4259-8033-2B8543399A99}" type="presParOf" srcId="{048F9846-DD07-48AC-AA17-7D41B2F3F948}" destId="{F1338BF4-685A-4A50-9C8C-8A76F68A9D6B}" srcOrd="0" destOrd="0" presId="urn:microsoft.com/office/officeart/2005/8/layout/hierarchy1"/>
    <dgm:cxn modelId="{143CDC4B-0FD4-4B53-ADB1-17AB6DAC1B22}" type="presParOf" srcId="{048F9846-DD07-48AC-AA17-7D41B2F3F948}" destId="{86151713-5AB2-4AD7-9AAF-0B11123B8499}" srcOrd="1" destOrd="0" presId="urn:microsoft.com/office/officeart/2005/8/layout/hierarchy1"/>
    <dgm:cxn modelId="{F1CA7721-74DE-4136-84B7-55896BD8FA7D}" type="presParOf" srcId="{A8761D56-3332-4DD7-A5F1-E427AFED5E10}" destId="{0F1AEB71-F239-413A-A2C3-69C59B431792}" srcOrd="1" destOrd="0" presId="urn:microsoft.com/office/officeart/2005/8/layout/hierarchy1"/>
    <dgm:cxn modelId="{D2BD04E0-A601-4F73-830B-F0F2DB8B47C3}" type="presParOf" srcId="{57B97C21-AB22-4C90-88AD-AF1CA24DF611}" destId="{C56DF6E5-4654-41E0-B1DF-67F7EF860FCD}" srcOrd="4" destOrd="0" presId="urn:microsoft.com/office/officeart/2005/8/layout/hierarchy1"/>
    <dgm:cxn modelId="{8F3224AC-65C0-475B-AFD1-3639A362AAEE}" type="presParOf" srcId="{57B97C21-AB22-4C90-88AD-AF1CA24DF611}" destId="{38F6833F-46CC-483C-89CC-3F9156A30131}" srcOrd="5" destOrd="0" presId="urn:microsoft.com/office/officeart/2005/8/layout/hierarchy1"/>
    <dgm:cxn modelId="{EAFB92C3-9C81-49BA-9634-B1E4F3CED3FA}" type="presParOf" srcId="{38F6833F-46CC-483C-89CC-3F9156A30131}" destId="{ED3FB281-2BF9-47B9-BD15-45C966983DE6}" srcOrd="0" destOrd="0" presId="urn:microsoft.com/office/officeart/2005/8/layout/hierarchy1"/>
    <dgm:cxn modelId="{3A198834-1986-45AF-959E-5E6A5BD15D2B}" type="presParOf" srcId="{ED3FB281-2BF9-47B9-BD15-45C966983DE6}" destId="{77C4B348-4EDC-4C09-BE23-AA5B50C2EA91}" srcOrd="0" destOrd="0" presId="urn:microsoft.com/office/officeart/2005/8/layout/hierarchy1"/>
    <dgm:cxn modelId="{AA2DF979-2309-47BB-B8BC-AA1915820B1C}" type="presParOf" srcId="{ED3FB281-2BF9-47B9-BD15-45C966983DE6}" destId="{B5696A25-D039-4FF4-B5A8-7D23BDA8AC65}" srcOrd="1" destOrd="0" presId="urn:microsoft.com/office/officeart/2005/8/layout/hierarchy1"/>
    <dgm:cxn modelId="{E53001EB-CBDB-43F9-A22E-EDAB678C793F}" type="presParOf" srcId="{38F6833F-46CC-483C-89CC-3F9156A30131}" destId="{D28E74D9-0620-4E45-9F24-98BDE9C8B77B}" srcOrd="1" destOrd="0" presId="urn:microsoft.com/office/officeart/2005/8/layout/hierarchy1"/>
    <dgm:cxn modelId="{CAB2CC97-4E54-4490-984E-21D158B75B93}" type="presParOf" srcId="{57B97C21-AB22-4C90-88AD-AF1CA24DF611}" destId="{B92AB190-1533-4453-9A1C-824DE224907E}" srcOrd="6" destOrd="0" presId="urn:microsoft.com/office/officeart/2005/8/layout/hierarchy1"/>
    <dgm:cxn modelId="{82DB8A1C-BC49-4BC0-BD31-170F06CCB6DB}" type="presParOf" srcId="{57B97C21-AB22-4C90-88AD-AF1CA24DF611}" destId="{009E6DB9-E946-4B69-8263-C3FB79BC41E4}" srcOrd="7" destOrd="0" presId="urn:microsoft.com/office/officeart/2005/8/layout/hierarchy1"/>
    <dgm:cxn modelId="{01FE7D55-B325-4254-AAB1-E01B9434C8CB}" type="presParOf" srcId="{009E6DB9-E946-4B69-8263-C3FB79BC41E4}" destId="{E5B6F90C-BF07-4778-A704-D8B418747123}" srcOrd="0" destOrd="0" presId="urn:microsoft.com/office/officeart/2005/8/layout/hierarchy1"/>
    <dgm:cxn modelId="{0121C0E9-8CBF-4211-8CB2-22CD46A63D02}" type="presParOf" srcId="{E5B6F90C-BF07-4778-A704-D8B418747123}" destId="{6D232BF6-26BF-45AB-B656-91BC09B6C025}" srcOrd="0" destOrd="0" presId="urn:microsoft.com/office/officeart/2005/8/layout/hierarchy1"/>
    <dgm:cxn modelId="{A0200F21-A0B8-42A5-A410-1CD4B1371676}" type="presParOf" srcId="{E5B6F90C-BF07-4778-A704-D8B418747123}" destId="{DAF3291C-257B-44DF-8E2D-BD5E34745AC5}" srcOrd="1" destOrd="0" presId="urn:microsoft.com/office/officeart/2005/8/layout/hierarchy1"/>
    <dgm:cxn modelId="{6D67B758-527C-4533-93FD-12B458DFF7D6}" type="presParOf" srcId="{009E6DB9-E946-4B69-8263-C3FB79BC41E4}" destId="{0F6704A3-291A-4C8A-A3B1-EB540BE820B0}" srcOrd="1" destOrd="0" presId="urn:microsoft.com/office/officeart/2005/8/layout/hierarchy1"/>
    <dgm:cxn modelId="{BDB39365-2C34-4028-AE16-2C4AE7D3F247}" type="presParOf" srcId="{1311646E-47AD-43C8-94AA-2E90A0F0E374}" destId="{544EA224-47DF-4F96-A1E2-CBE006AAE2FC}" srcOrd="2" destOrd="0" presId="urn:microsoft.com/office/officeart/2005/8/layout/hierarchy1"/>
    <dgm:cxn modelId="{93296EB3-841F-4A13-8EFC-52A65ADDFB5F}" type="presParOf" srcId="{1311646E-47AD-43C8-94AA-2E90A0F0E374}" destId="{1BC2DC8C-3B7F-4318-8C6D-EB8475E704F1}" srcOrd="3" destOrd="0" presId="urn:microsoft.com/office/officeart/2005/8/layout/hierarchy1"/>
    <dgm:cxn modelId="{3B13271D-F342-471C-AB5D-A40DE138326C}" type="presParOf" srcId="{1BC2DC8C-3B7F-4318-8C6D-EB8475E704F1}" destId="{F27093CB-5C67-4C89-8DDE-C96F5EA7C9D3}" srcOrd="0" destOrd="0" presId="urn:microsoft.com/office/officeart/2005/8/layout/hierarchy1"/>
    <dgm:cxn modelId="{7CD35F55-8840-4F05-AF1F-6E3A3BBB108C}" type="presParOf" srcId="{F27093CB-5C67-4C89-8DDE-C96F5EA7C9D3}" destId="{18E61A9F-A6A0-40B2-BF74-B50543DC9FBC}" srcOrd="0" destOrd="0" presId="urn:microsoft.com/office/officeart/2005/8/layout/hierarchy1"/>
    <dgm:cxn modelId="{9DE185C8-AA1E-4F1D-B7DE-8142C8556124}" type="presParOf" srcId="{F27093CB-5C67-4C89-8DDE-C96F5EA7C9D3}" destId="{34EA95C4-B677-417A-8C1A-D281FA047D79}" srcOrd="1" destOrd="0" presId="urn:microsoft.com/office/officeart/2005/8/layout/hierarchy1"/>
    <dgm:cxn modelId="{B6E2D924-019B-441D-A427-B0D0B89A41AE}" type="presParOf" srcId="{1BC2DC8C-3B7F-4318-8C6D-EB8475E704F1}" destId="{2A6AA91B-E70B-44A3-BEB4-AA2C51D990A9}" srcOrd="1" destOrd="0" presId="urn:microsoft.com/office/officeart/2005/8/layout/hierarchy1"/>
    <dgm:cxn modelId="{A8EB0142-610D-4047-B8C0-C48644D0A0EF}" type="presParOf" srcId="{2A6AA91B-E70B-44A3-BEB4-AA2C51D990A9}" destId="{1F9CA4ED-9DEB-4658-A916-ACD708569D02}" srcOrd="0" destOrd="0" presId="urn:microsoft.com/office/officeart/2005/8/layout/hierarchy1"/>
    <dgm:cxn modelId="{E08FA7E2-ED6C-4810-AAF0-6101BD6C4F2E}" type="presParOf" srcId="{2A6AA91B-E70B-44A3-BEB4-AA2C51D990A9}" destId="{2991F726-3719-4169-82D2-96FE1E3E302E}" srcOrd="1" destOrd="0" presId="urn:microsoft.com/office/officeart/2005/8/layout/hierarchy1"/>
    <dgm:cxn modelId="{A10C29C8-8E02-4CCA-93F6-42CB8BD2A658}" type="presParOf" srcId="{2991F726-3719-4169-82D2-96FE1E3E302E}" destId="{9DD8FA85-25DC-4E83-B6F7-9771BA077676}" srcOrd="0" destOrd="0" presId="urn:microsoft.com/office/officeart/2005/8/layout/hierarchy1"/>
    <dgm:cxn modelId="{B668A9A0-DE0A-416C-8A73-804617F82423}" type="presParOf" srcId="{9DD8FA85-25DC-4E83-B6F7-9771BA077676}" destId="{4710A4A1-91EC-44A4-8631-11D70B2A0469}" srcOrd="0" destOrd="0" presId="urn:microsoft.com/office/officeart/2005/8/layout/hierarchy1"/>
    <dgm:cxn modelId="{730FD7AE-4B64-4E5B-B2FC-D2C5D67D74B1}" type="presParOf" srcId="{9DD8FA85-25DC-4E83-B6F7-9771BA077676}" destId="{76B13C9B-9998-4E08-91A1-BEDF78CABC6A}" srcOrd="1" destOrd="0" presId="urn:microsoft.com/office/officeart/2005/8/layout/hierarchy1"/>
    <dgm:cxn modelId="{0563A986-BD1D-4232-BB7C-C9A286579CA3}" type="presParOf" srcId="{2991F726-3719-4169-82D2-96FE1E3E302E}" destId="{EE01C37D-7661-475C-BAAC-EAF6F074B4BF}" srcOrd="1" destOrd="0" presId="urn:microsoft.com/office/officeart/2005/8/layout/hierarchy1"/>
    <dgm:cxn modelId="{2BB9A8DF-88A8-4B97-983C-A08C08C2E825}" type="presParOf" srcId="{2A6AA91B-E70B-44A3-BEB4-AA2C51D990A9}" destId="{21CD40AF-FA06-47D8-A4A7-DF4B9DDCFF1E}" srcOrd="2" destOrd="0" presId="urn:microsoft.com/office/officeart/2005/8/layout/hierarchy1"/>
    <dgm:cxn modelId="{970C6341-B39A-439B-9623-5236EE391193}" type="presParOf" srcId="{2A6AA91B-E70B-44A3-BEB4-AA2C51D990A9}" destId="{8799A0C7-8A39-4347-906E-1A5CEC035E61}" srcOrd="3" destOrd="0" presId="urn:microsoft.com/office/officeart/2005/8/layout/hierarchy1"/>
    <dgm:cxn modelId="{90B3F9D0-338D-4776-934D-13FA2EDE8173}" type="presParOf" srcId="{8799A0C7-8A39-4347-906E-1A5CEC035E61}" destId="{8E48253C-A1D5-44F2-A4A8-001B1EEE4523}" srcOrd="0" destOrd="0" presId="urn:microsoft.com/office/officeart/2005/8/layout/hierarchy1"/>
    <dgm:cxn modelId="{91ED989F-FE9C-4454-99AC-7501E2D31387}" type="presParOf" srcId="{8E48253C-A1D5-44F2-A4A8-001B1EEE4523}" destId="{6E869779-F531-44BA-96DD-AD555F9C192D}" srcOrd="0" destOrd="0" presId="urn:microsoft.com/office/officeart/2005/8/layout/hierarchy1"/>
    <dgm:cxn modelId="{9CCE5C88-3E84-45B2-95D5-EF755BBF1561}" type="presParOf" srcId="{8E48253C-A1D5-44F2-A4A8-001B1EEE4523}" destId="{EC4DA473-E252-47D2-823A-5D1C71566C2F}" srcOrd="1" destOrd="0" presId="urn:microsoft.com/office/officeart/2005/8/layout/hierarchy1"/>
    <dgm:cxn modelId="{F94E4FD8-1C78-42EE-A490-41128D8AE741}" type="presParOf" srcId="{8799A0C7-8A39-4347-906E-1A5CEC035E61}" destId="{88D78190-4F76-48DD-B7D6-AEAA63FA76F4}" srcOrd="1" destOrd="0" presId="urn:microsoft.com/office/officeart/2005/8/layout/hierarchy1"/>
    <dgm:cxn modelId="{C1AB3812-2A17-4F3F-83A5-67408EBB9B6F}" type="presParOf" srcId="{2A6AA91B-E70B-44A3-BEB4-AA2C51D990A9}" destId="{884D7DC7-FC63-4CE7-AB16-C1BA5F70F8B5}" srcOrd="4" destOrd="0" presId="urn:microsoft.com/office/officeart/2005/8/layout/hierarchy1"/>
    <dgm:cxn modelId="{61C79AB0-52F8-411B-8B46-C616171407EC}" type="presParOf" srcId="{2A6AA91B-E70B-44A3-BEB4-AA2C51D990A9}" destId="{5AF912B4-1407-4B55-9224-0D6EC1C51FB0}" srcOrd="5" destOrd="0" presId="urn:microsoft.com/office/officeart/2005/8/layout/hierarchy1"/>
    <dgm:cxn modelId="{3756C178-C954-4951-B6B2-A86DFDF240C9}" type="presParOf" srcId="{5AF912B4-1407-4B55-9224-0D6EC1C51FB0}" destId="{3CDECC8E-3B9A-4E3B-97B8-ADC1B2B401A1}" srcOrd="0" destOrd="0" presId="urn:microsoft.com/office/officeart/2005/8/layout/hierarchy1"/>
    <dgm:cxn modelId="{C7ADED6D-4FE6-4BE5-9E31-1CC3A72EF9CF}" type="presParOf" srcId="{3CDECC8E-3B9A-4E3B-97B8-ADC1B2B401A1}" destId="{A407C9A0-00EE-44BF-925A-670E01931FF1}" srcOrd="0" destOrd="0" presId="urn:microsoft.com/office/officeart/2005/8/layout/hierarchy1"/>
    <dgm:cxn modelId="{B3EA2DBA-2DD3-4933-8A0A-DD0F408DCAA3}" type="presParOf" srcId="{3CDECC8E-3B9A-4E3B-97B8-ADC1B2B401A1}" destId="{1C672D6C-CBD7-4499-B1E0-8DC331072633}" srcOrd="1" destOrd="0" presId="urn:microsoft.com/office/officeart/2005/8/layout/hierarchy1"/>
    <dgm:cxn modelId="{574D8493-FEAB-4F63-8A29-5DFFD11278FF}" type="presParOf" srcId="{5AF912B4-1407-4B55-9224-0D6EC1C51FB0}" destId="{C47A355E-C37A-43DF-B3FB-6A1E5816E117}" srcOrd="1" destOrd="0" presId="urn:microsoft.com/office/officeart/2005/8/layout/hierarchy1"/>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65B92A-9538-46B3-BD31-D4BF9358D889}" type="datetimeFigureOut">
              <a:rPr lang="en-US" smtClean="0"/>
              <a:t>6/12/2020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F43DAA-8856-432F-8663-0EF46FD61847}" type="slidenum">
              <a:rPr lang="en-US" smtClean="0"/>
              <a:t>‹#›</a:t>
            </a:fld>
            <a:endParaRPr lang="en-US"/>
          </a:p>
        </p:txBody>
      </p:sp>
    </p:spTree>
    <p:extLst>
      <p:ext uri="{BB962C8B-B14F-4D97-AF65-F5344CB8AC3E}">
        <p14:creationId xmlns:p14="http://schemas.microsoft.com/office/powerpoint/2010/main" val="256158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F43DAA-8856-432F-8663-0EF46FD61847}" type="slidenum">
              <a:rPr lang="en-US" smtClean="0"/>
              <a:t>2</a:t>
            </a:fld>
            <a:endParaRPr lang="en-US"/>
          </a:p>
        </p:txBody>
      </p:sp>
    </p:spTree>
    <p:extLst>
      <p:ext uri="{BB962C8B-B14F-4D97-AF65-F5344CB8AC3E}">
        <p14:creationId xmlns:p14="http://schemas.microsoft.com/office/powerpoint/2010/main" val="1960076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t>6/12/2020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6291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29688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87035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79237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96285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638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179288"/>
          </a:xfrm>
          <a:prstGeom prst="rect">
            <a:avLst/>
          </a:prstGeom>
        </p:spPr>
        <p:txBody>
          <a:bodyPr anchor="ctr"/>
          <a:lstStyle>
            <a:lvl1pPr algn="l">
              <a:defRPr>
                <a:solidFill>
                  <a:schemeClr val="bg1"/>
                </a:solidFill>
                <a:effectLst>
                  <a:outerShdw blurRad="50800" dist="38100" dir="5400000" algn="t" rotWithShape="0">
                    <a:prstClr val="black">
                      <a:alpha val="40000"/>
                    </a:prstClr>
                  </a:outerShdw>
                </a:effectLst>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395536" y="1508787"/>
            <a:ext cx="8496944" cy="614197"/>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405880" y="2411015"/>
            <a:ext cx="8496944" cy="3994316"/>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4211274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179288"/>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1979712" y="1316766"/>
            <a:ext cx="6912768" cy="614197"/>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1990056" y="2218994"/>
            <a:ext cx="6912768" cy="3994316"/>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3499071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652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179288"/>
          </a:xfrm>
          <a:prstGeom prst="rect">
            <a:avLst/>
          </a:prstGeom>
        </p:spPr>
        <p:txBody>
          <a:bodyPr anchor="ctr"/>
          <a:lstStyle>
            <a:lvl1pPr algn="l">
              <a:defRPr>
                <a:solidFill>
                  <a:schemeClr val="bg1"/>
                </a:solidFill>
                <a:effectLst>
                  <a:outerShdw blurRad="50800" dist="38100" dir="5400000" algn="t" rotWithShape="0">
                    <a:prstClr val="black">
                      <a:alpha val="40000"/>
                    </a:prstClr>
                  </a:outerShdw>
                </a:effectLst>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395536" y="1508787"/>
            <a:ext cx="8496944" cy="614197"/>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405880" y="2411015"/>
            <a:ext cx="8496944" cy="3994316"/>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3439562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smtClean="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36940157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179288"/>
          </a:xfrm>
          <a:prstGeom prst="rect">
            <a:avLst/>
          </a:prstGeom>
        </p:spPr>
        <p:txBody>
          <a:bodyPr anchor="ctr"/>
          <a:lstStyle>
            <a:lvl1pPr algn="l">
              <a:defRPr>
                <a:solidFill>
                  <a:schemeClr val="tx1">
                    <a:lumMod val="75000"/>
                    <a:lumOff val="25000"/>
                  </a:schemeClr>
                </a:solidFill>
              </a:defRPr>
            </a:lvl1pPr>
          </a:lstStyle>
          <a:p>
            <a:r>
              <a:rPr lang="en-US" altLang="ko-KR" dirty="0" smtClean="0"/>
              <a:t> Click to edit title</a:t>
            </a:r>
            <a:endParaRPr lang="ko-KR" altLang="en-US" dirty="0"/>
          </a:p>
        </p:txBody>
      </p:sp>
      <p:sp>
        <p:nvSpPr>
          <p:cNvPr id="4" name="Content Placeholder 2"/>
          <p:cNvSpPr>
            <a:spLocks noGrp="1"/>
          </p:cNvSpPr>
          <p:nvPr>
            <p:ph idx="1"/>
          </p:nvPr>
        </p:nvSpPr>
        <p:spPr>
          <a:xfrm>
            <a:off x="1979712" y="1316766"/>
            <a:ext cx="6912768" cy="614197"/>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1990056" y="2218994"/>
            <a:ext cx="6912768" cy="3994316"/>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27408492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58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bg1"/>
                </a:solidFill>
                <a:latin typeface="Arial" pitchFamily="34" charset="0"/>
                <a:cs typeface="Arial" pitchFamily="34" charset="0"/>
              </a:defRPr>
            </a:lvl1pPr>
          </a:lstStyle>
          <a:p>
            <a:r>
              <a:rPr lang="en-US" altLang="ko-KR" dirty="0" smtClean="0"/>
              <a:t> Free PPT _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Tree>
    <p:extLst>
      <p:ext uri="{BB962C8B-B14F-4D97-AF65-F5344CB8AC3E}">
        <p14:creationId xmlns:p14="http://schemas.microsoft.com/office/powerpoint/2010/main" val="35050589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smtClean="0"/>
              <a:t>Free PPT _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latin typeface="Arial" pitchFamily="34" charset="0"/>
                <a:cs typeface="Arial" pitchFamily="34" charset="0"/>
              </a:defRPr>
            </a:lvl1pPr>
          </a:lstStyle>
          <a:p>
            <a:pPr lvl="0"/>
            <a:r>
              <a:rPr lang="en-US" altLang="ko-KR" dirty="0" smtClean="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3536105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3"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smtClean="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2134072" y="1844826"/>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232681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65608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2428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27793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CCD61-643D-44A5-A450-3A42A50CBC1E}"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77879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CCD61-643D-44A5-A450-3A42A50CBC1E}" type="datetimeFigureOut">
              <a:rPr lang="en-US" smtClean="0"/>
              <a:t>6/12/2020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1981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CCD61-643D-44A5-A450-3A42A50CBC1E}" type="datetimeFigureOut">
              <a:rPr lang="en-US" smtClean="0"/>
              <a:t>6/12/2020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818119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t>6/12/2020</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t>‹#›</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9531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xStyles>
    <p:titleStyle>
      <a:lvl1pPr algn="ctr" defTabSz="914400" rtl="0" eaLnBrk="1" latinLnBrk="1"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06452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txStyles>
    <p:titleStyle>
      <a:lvl1pPr algn="ctr" defTabSz="914400" rtl="0" eaLnBrk="1" latinLnBrk="1"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0788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56176" y="1052736"/>
            <a:ext cx="2987824" cy="830997"/>
          </a:xfrm>
          <a:prstGeom prst="rect">
            <a:avLst/>
          </a:prstGeom>
          <a:noFill/>
        </p:spPr>
        <p:txBody>
          <a:bodyPr wrap="square" rtlCol="0">
            <a:spAutoFit/>
          </a:bodyPr>
          <a:lstStyle/>
          <a:p>
            <a:pPr algn="r"/>
            <a:r>
              <a:rPr lang="fa-IR" sz="4800" dirty="0" smtClean="0">
                <a:solidFill>
                  <a:schemeClr val="tx2">
                    <a:lumMod val="75000"/>
                  </a:schemeClr>
                </a:solidFill>
                <a:cs typeface="B Homa" panose="00000400000000000000" pitchFamily="2" charset="-78"/>
              </a:rPr>
              <a:t>به نام خدا</a:t>
            </a:r>
            <a:endParaRPr lang="en-US" sz="4800" dirty="0">
              <a:solidFill>
                <a:schemeClr val="tx2">
                  <a:lumMod val="75000"/>
                </a:schemeClr>
              </a:solidFill>
              <a:cs typeface="B Homa" panose="00000400000000000000" pitchFamily="2" charset="-78"/>
            </a:endParaRPr>
          </a:p>
        </p:txBody>
      </p:sp>
      <p:sp>
        <p:nvSpPr>
          <p:cNvPr id="3" name="Rectangle 2"/>
          <p:cNvSpPr/>
          <p:nvPr/>
        </p:nvSpPr>
        <p:spPr>
          <a:xfrm>
            <a:off x="46402" y="4077072"/>
            <a:ext cx="9108504" cy="2304256"/>
          </a:xfrm>
          <a:prstGeom prst="rect">
            <a:avLst/>
          </a:prstGeom>
          <a:gradFill flip="none" rotWithShape="1">
            <a:gsLst>
              <a:gs pos="0">
                <a:schemeClr val="bg1">
                  <a:lumMod val="98000"/>
                  <a:lumOff val="2000"/>
                  <a:alpha val="0"/>
                </a:schemeClr>
              </a:gs>
              <a:gs pos="50000">
                <a:schemeClr val="bg1">
                  <a:alpha val="48000"/>
                </a:schemeClr>
              </a:gs>
              <a:gs pos="100000">
                <a:schemeClr val="bg1">
                  <a:alpha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TextBox 1"/>
          <p:cNvSpPr txBox="1">
            <a:spLocks noChangeArrowheads="1"/>
          </p:cNvSpPr>
          <p:nvPr/>
        </p:nvSpPr>
        <p:spPr bwMode="auto">
          <a:xfrm>
            <a:off x="-2124744" y="4797152"/>
            <a:ext cx="11052720" cy="1077218"/>
          </a:xfrm>
          <a:prstGeom prst="rect">
            <a:avLst/>
          </a:prstGeom>
          <a:noFill/>
          <a:ln w="9525">
            <a:noFill/>
            <a:miter lim="800000"/>
            <a:headEnd/>
            <a:tailEnd/>
          </a:ln>
        </p:spPr>
        <p:txBody>
          <a:bodyPr wrap="square">
            <a:spAutoFit/>
          </a:bodyPr>
          <a:lstStyle/>
          <a:p>
            <a:pPr algn="r"/>
            <a:r>
              <a:rPr lang="fa-IR" sz="3200" dirty="0">
                <a:cs typeface="B Homa" panose="00000400000000000000" pitchFamily="2" charset="-78"/>
              </a:rPr>
              <a:t>تحلیل نظریات توسعه منطقه ای،مراحل تکوین و </a:t>
            </a:r>
            <a:r>
              <a:rPr lang="fa-IR" sz="3200" dirty="0" smtClean="0">
                <a:cs typeface="B Homa" panose="00000400000000000000" pitchFamily="2" charset="-78"/>
              </a:rPr>
              <a:t>توسعه             </a:t>
            </a:r>
          </a:p>
          <a:p>
            <a:pPr algn="r"/>
            <a:r>
              <a:rPr lang="fa-IR" sz="3200" dirty="0" smtClean="0">
                <a:cs typeface="B Homa" panose="00000400000000000000" pitchFamily="2" charset="-78"/>
              </a:rPr>
              <a:t> برنامه ریزی </a:t>
            </a:r>
            <a:r>
              <a:rPr lang="fa-IR" sz="3200" dirty="0">
                <a:cs typeface="B Homa" panose="00000400000000000000" pitchFamily="2" charset="-78"/>
              </a:rPr>
              <a:t>فضایی/ منطقه ای</a:t>
            </a:r>
            <a:endParaRPr lang="en-US" altLang="ko-KR" sz="3200" b="1" dirty="0">
              <a:solidFill>
                <a:schemeClr val="tx1">
                  <a:lumMod val="75000"/>
                  <a:lumOff val="25000"/>
                </a:schemeClr>
              </a:solidFill>
              <a:latin typeface="Arial" pitchFamily="34" charset="0"/>
              <a:ea typeface="맑은 고딕" pitchFamily="50" charset="-127"/>
              <a:cs typeface="B Homa" panose="00000400000000000000" pitchFamily="2" charset="-78"/>
            </a:endParaRPr>
          </a:p>
        </p:txBody>
      </p:sp>
    </p:spTree>
    <p:extLst>
      <p:ext uri="{BB962C8B-B14F-4D97-AF65-F5344CB8AC3E}">
        <p14:creationId xmlns:p14="http://schemas.microsoft.com/office/powerpoint/2010/main" val="19412217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572" y="487280"/>
            <a:ext cx="7524328" cy="1069514"/>
          </a:xfrm>
        </p:spPr>
        <p:txBody>
          <a:bodyPr/>
          <a:lstStyle/>
          <a:p>
            <a:pPr algn="ctr"/>
            <a:r>
              <a:rPr lang="fa-IR" dirty="0">
                <a:cs typeface="B Homa" panose="00000400000000000000" pitchFamily="2" charset="-78"/>
              </a:rPr>
              <a:t>نظریه </a:t>
            </a:r>
            <a:r>
              <a:rPr lang="fa-IR" dirty="0" smtClean="0">
                <a:cs typeface="B Homa" panose="00000400000000000000" pitchFamily="2" charset="-78"/>
              </a:rPr>
              <a:t>های مکانی</a:t>
            </a:r>
            <a:r>
              <a:rPr lang="fa-IR" dirty="0">
                <a:cs typeface="B Homa" panose="00000400000000000000" pitchFamily="2" charset="-78"/>
              </a:rPr>
              <a:t/>
            </a:r>
            <a:br>
              <a:rPr lang="fa-IR" dirty="0">
                <a:cs typeface="B Homa" panose="00000400000000000000" pitchFamily="2" charset="-78"/>
              </a:rPr>
            </a:br>
            <a:endParaRPr lang="en-US" dirty="0">
              <a:cs typeface="B Homa" panose="00000400000000000000" pitchFamily="2" charset="-78"/>
            </a:endParaRPr>
          </a:p>
        </p:txBody>
      </p:sp>
      <p:sp>
        <p:nvSpPr>
          <p:cNvPr id="4" name="Content Placeholder 3"/>
          <p:cNvSpPr>
            <a:spLocks noGrp="1"/>
          </p:cNvSpPr>
          <p:nvPr>
            <p:ph idx="10"/>
          </p:nvPr>
        </p:nvSpPr>
        <p:spPr>
          <a:xfrm>
            <a:off x="1403648" y="1124744"/>
            <a:ext cx="7632848" cy="4435897"/>
          </a:xfrm>
        </p:spPr>
        <p:txBody>
          <a:bodyPr/>
          <a:lstStyle/>
          <a:p>
            <a:pPr algn="just" rtl="1">
              <a:lnSpc>
                <a:spcPct val="107000"/>
              </a:lnSpc>
              <a:spcBef>
                <a:spcPts val="0"/>
              </a:spcBef>
              <a:spcAft>
                <a:spcPts val="800"/>
              </a:spcAft>
            </a:pPr>
            <a:r>
              <a:rPr lang="fa-IR" sz="2400" dirty="0" smtClean="0">
                <a:solidFill>
                  <a:srgbClr val="7030A0"/>
                </a:solidFill>
                <a:latin typeface="Calibri" panose="020F0502020204030204" pitchFamily="34" charset="0"/>
                <a:ea typeface="Calibri" panose="020F0502020204030204" pitchFamily="34" charset="0"/>
                <a:cs typeface="B Homa" panose="00000400000000000000" pitchFamily="2" charset="-78"/>
              </a:rPr>
              <a:t>نظریه مکان مرکزی</a:t>
            </a:r>
            <a:r>
              <a:rPr lang="fa-IR" sz="2400" dirty="0" smtClean="0">
                <a:latin typeface="Calibri" panose="020F0502020204030204" pitchFamily="34" charset="0"/>
                <a:ea typeface="Calibri" panose="020F0502020204030204" pitchFamily="34" charset="0"/>
                <a:cs typeface="B Homa" panose="00000400000000000000" pitchFamily="2" charset="-78"/>
              </a:rPr>
              <a:t>: تلاش در جهت حداکثر کردن کنش    متقابل فضایی با حداقل هزینه و در حداقل نمودن فاصله    جداکننده فعالیت  های اجتماعی- اقتصادی را نشان داده و به تفهیم نظم فضایی مراکز جمعیت و فعالیت یاری رسانده     است.</a:t>
            </a:r>
          </a:p>
          <a:p>
            <a:pPr algn="just" rtl="1">
              <a:lnSpc>
                <a:spcPct val="107000"/>
              </a:lnSpc>
              <a:spcBef>
                <a:spcPts val="0"/>
              </a:spcBef>
              <a:spcAft>
                <a:spcPts val="800"/>
              </a:spcAft>
            </a:pPr>
            <a:r>
              <a:rPr lang="fa-IR" sz="2400" dirty="0" smtClean="0">
                <a:solidFill>
                  <a:srgbClr val="7030A0"/>
                </a:solidFill>
                <a:latin typeface="Calibri" panose="020F0502020204030204" pitchFamily="34" charset="0"/>
                <a:ea typeface="Calibri" panose="020F0502020204030204" pitchFamily="34" charset="0"/>
                <a:cs typeface="B Homa" panose="00000400000000000000" pitchFamily="2" charset="-78"/>
              </a:rPr>
              <a:t>مدل جاذبه </a:t>
            </a:r>
            <a:r>
              <a:rPr lang="fa-IR" sz="2400" dirty="0" smtClean="0">
                <a:latin typeface="Calibri" panose="020F0502020204030204" pitchFamily="34" charset="0"/>
                <a:ea typeface="Calibri" panose="020F0502020204030204" pitchFamily="34" charset="0"/>
                <a:cs typeface="B Homa" panose="00000400000000000000" pitchFamily="2" charset="-78"/>
              </a:rPr>
              <a:t>: فراوانی ارتباطات را در نسبت مستقیم با اندازه توده های اطراف( جمعیت ) و در نسبت معکوس با فاصله آنها را نشان داده است.</a:t>
            </a:r>
          </a:p>
          <a:p>
            <a:pPr algn="just" rtl="1">
              <a:lnSpc>
                <a:spcPct val="107000"/>
              </a:lnSpc>
              <a:spcBef>
                <a:spcPts val="0"/>
              </a:spcBef>
              <a:spcAft>
                <a:spcPts val="800"/>
              </a:spcAft>
            </a:pPr>
            <a:r>
              <a:rPr lang="fa-IR" sz="2400" dirty="0" smtClean="0">
                <a:solidFill>
                  <a:srgbClr val="7030A0"/>
                </a:solidFill>
                <a:latin typeface="Calibri" panose="020F0502020204030204" pitchFamily="34" charset="0"/>
                <a:ea typeface="Calibri" panose="020F0502020204030204" pitchFamily="34" charset="0"/>
                <a:cs typeface="B Homa" panose="00000400000000000000" pitchFamily="2" charset="-78"/>
              </a:rPr>
              <a:t>مکان یابی صنایع </a:t>
            </a:r>
            <a:r>
              <a:rPr lang="fa-IR" sz="2400" dirty="0" smtClean="0">
                <a:latin typeface="Calibri" panose="020F0502020204030204" pitchFamily="34" charset="0"/>
                <a:ea typeface="Calibri" panose="020F0502020204030204" pitchFamily="34" charset="0"/>
                <a:cs typeface="B Homa" panose="00000400000000000000" pitchFamily="2" charset="-78"/>
              </a:rPr>
              <a:t>: هزینه حمل و نقل مواد خام کارخانه و    محصولات به بازار مصرف با مزیت مکانی در بهای  نیروی کار و استفاده از صرفه جویی های تجمع را به دنبال داشته است.</a:t>
            </a: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بدین ترتیب عامل </a:t>
            </a:r>
            <a:r>
              <a:rPr lang="fa-IR" sz="2400" u="sng"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فضا</a:t>
            </a:r>
            <a:r>
              <a:rPr lang="fa-IR" sz="2400" dirty="0" smtClean="0">
                <a:latin typeface="Calibri" panose="020F0502020204030204" pitchFamily="34" charset="0"/>
                <a:ea typeface="Calibri" panose="020F0502020204030204" pitchFamily="34" charset="0"/>
                <a:cs typeface="B Homa" panose="00000400000000000000" pitchFamily="2" charset="-78"/>
              </a:rPr>
              <a:t> در </a:t>
            </a:r>
            <a:r>
              <a:rPr lang="fa-IR" sz="2400" u="sng"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برنامه ریزی توسعه </a:t>
            </a:r>
            <a:r>
              <a:rPr lang="fa-IR" sz="2400" dirty="0" smtClean="0">
                <a:latin typeface="Calibri" panose="020F0502020204030204" pitchFamily="34" charset="0"/>
                <a:ea typeface="Calibri" panose="020F0502020204030204" pitchFamily="34" charset="0"/>
                <a:cs typeface="B Homa" panose="00000400000000000000" pitchFamily="2" charset="-78"/>
              </a:rPr>
              <a:t>(حداقل در  سطح خرد) وارد شد.</a:t>
            </a:r>
          </a:p>
          <a:p>
            <a:pPr algn="just" rtl="1">
              <a:lnSpc>
                <a:spcPct val="107000"/>
              </a:lnSpc>
              <a:spcBef>
                <a:spcPts val="0"/>
              </a:spcBef>
              <a:spcAft>
                <a:spcPts val="800"/>
              </a:spcAft>
            </a:pPr>
            <a:endParaRPr lang="fa-IR" sz="2400" dirty="0">
              <a:latin typeface="Calibri" panose="020F0502020204030204" pitchFamily="34" charset="0"/>
              <a:ea typeface="Calibri" panose="020F0502020204030204" pitchFamily="34" charset="0"/>
              <a:cs typeface="B Homa" panose="00000400000000000000" pitchFamily="2" charset="-78"/>
            </a:endParaRPr>
          </a:p>
        </p:txBody>
      </p:sp>
      <p:sp>
        <p:nvSpPr>
          <p:cNvPr id="5" name="TextBox 4"/>
          <p:cNvSpPr txBox="1"/>
          <p:nvPr/>
        </p:nvSpPr>
        <p:spPr>
          <a:xfrm>
            <a:off x="1643572" y="6381328"/>
            <a:ext cx="2849027" cy="369332"/>
          </a:xfrm>
          <a:prstGeom prst="rect">
            <a:avLst/>
          </a:prstGeom>
          <a:noFill/>
        </p:spPr>
        <p:txBody>
          <a:bodyPr wrap="square" rtlCol="0">
            <a:spAutoFit/>
          </a:bodyPr>
          <a:lstStyle/>
          <a:p>
            <a:r>
              <a:rPr lang="fa-IR" dirty="0" smtClean="0">
                <a:cs typeface="B Nazanin" panose="00000400000000000000" pitchFamily="2" charset="-78"/>
              </a:rPr>
              <a:t>صرافی، 110: 1379</a:t>
            </a:r>
            <a:endParaRPr lang="en-US" dirty="0">
              <a:cs typeface="B Nazanin" panose="00000400000000000000" pitchFamily="2" charset="-78"/>
            </a:endParaRPr>
          </a:p>
        </p:txBody>
      </p:sp>
    </p:spTree>
    <p:extLst>
      <p:ext uri="{BB962C8B-B14F-4D97-AF65-F5344CB8AC3E}">
        <p14:creationId xmlns:p14="http://schemas.microsoft.com/office/powerpoint/2010/main" val="3626059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cs typeface="B Homa" panose="00000400000000000000" pitchFamily="2" charset="-78"/>
              </a:rPr>
              <a:t>نظریه قطب رشد</a:t>
            </a:r>
            <a:endParaRPr lang="en-US" dirty="0">
              <a:cs typeface="B Homa" panose="00000400000000000000" pitchFamily="2" charset="-78"/>
            </a:endParaRPr>
          </a:p>
        </p:txBody>
      </p:sp>
      <p:sp>
        <p:nvSpPr>
          <p:cNvPr id="4" name="Content Placeholder 3"/>
          <p:cNvSpPr>
            <a:spLocks noGrp="1"/>
          </p:cNvSpPr>
          <p:nvPr>
            <p:ph idx="10"/>
          </p:nvPr>
        </p:nvSpPr>
        <p:spPr>
          <a:xfrm>
            <a:off x="0" y="1556792"/>
            <a:ext cx="8856984" cy="3600400"/>
          </a:xfrm>
        </p:spPr>
        <p:txBody>
          <a:bodyPr/>
          <a:lstStyle/>
          <a:p>
            <a:pPr lvl="0" algn="just" rtl="1">
              <a:lnSpc>
                <a:spcPct val="107000"/>
              </a:lnSpc>
              <a:spcBef>
                <a:spcPts val="0"/>
              </a:spcBef>
              <a:spcAft>
                <a:spcPts val="800"/>
              </a:spcAft>
            </a:pP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در سطح راهبردی کلان توسعه،هیرشمن سفارش به تمرکز بر چند    بخش کلیدی نمود و به </a:t>
            </a: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ماهیت تمرکز طلب توسعه اقتصادی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در فضا   اعتقاد داشت و آن را روند قطبی شدن نامید. او معتقد بود در مراحل   بعدی با </a:t>
            </a: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غیر اقتصادی شدن تمرکز</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روند تراوش به اطراف یا رخنه به    پایین رخ خواهد داد.</a:t>
            </a:r>
          </a:p>
          <a:p>
            <a:pPr lvl="0" algn="just" rtl="1">
              <a:lnSpc>
                <a:spcPct val="107000"/>
              </a:lnSpc>
              <a:spcBef>
                <a:spcPts val="0"/>
              </a:spcBef>
              <a:spcAft>
                <a:spcPts val="800"/>
              </a:spcAft>
            </a:pP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میردال نیز همزمان با هیرشمن از واژه متفاوتی استفاده نمود:علیت   تراکمی(</a:t>
            </a: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هنگام شروع رشد یک مرکز، از آن پس انباشتی از صرفه جویی های داخلی و خارجی پیوسته رشد آن مرکز را به زیان دیگر مراکز              استحکام و تداوم بخشیده و جریانهای نیروی کار و سرمایه را جذب     خود میکند</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او به تشدید قطبی شدن به ویژه کشورهای جنوب باور     داشت و در نتیجه دخالت دولت در بازار را برای تعادل بخشی ضروری     میدانست. </a:t>
            </a:r>
          </a:p>
        </p:txBody>
      </p:sp>
      <p:sp>
        <p:nvSpPr>
          <p:cNvPr id="5" name="TextBox 4"/>
          <p:cNvSpPr txBox="1"/>
          <p:nvPr/>
        </p:nvSpPr>
        <p:spPr>
          <a:xfrm>
            <a:off x="179512"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110-112: 1379</a:t>
            </a:r>
            <a:endParaRPr lang="en-US" dirty="0">
              <a:cs typeface="B Nazanin" panose="00000400000000000000" pitchFamily="2" charset="-78"/>
            </a:endParaRPr>
          </a:p>
        </p:txBody>
      </p:sp>
    </p:spTree>
    <p:extLst>
      <p:ext uri="{BB962C8B-B14F-4D97-AF65-F5344CB8AC3E}">
        <p14:creationId xmlns:p14="http://schemas.microsoft.com/office/powerpoint/2010/main" val="21018185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prstClr val="black">
                    <a:lumMod val="75000"/>
                    <a:lumOff val="25000"/>
                  </a:prstClr>
                </a:solidFill>
                <a:cs typeface="B Homa" panose="00000400000000000000" pitchFamily="2" charset="-78"/>
              </a:rPr>
              <a:t>نظریه قطب رشد</a:t>
            </a:r>
            <a:endParaRPr lang="en-US" dirty="0"/>
          </a:p>
        </p:txBody>
      </p:sp>
      <p:sp>
        <p:nvSpPr>
          <p:cNvPr id="4" name="Content Placeholder 3"/>
          <p:cNvSpPr>
            <a:spLocks noGrp="1"/>
          </p:cNvSpPr>
          <p:nvPr>
            <p:ph idx="10"/>
          </p:nvPr>
        </p:nvSpPr>
        <p:spPr>
          <a:xfrm>
            <a:off x="107504" y="2420888"/>
            <a:ext cx="8928992" cy="3456384"/>
          </a:xfrm>
        </p:spPr>
        <p:txBody>
          <a:bodyPr/>
          <a:lstStyle/>
          <a:p>
            <a:pPr lvl="0"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هیرشمن و میردال اولین کسانی که مفاهیم توسعه فضایی را شناختند.(</a:t>
            </a:r>
            <a:r>
              <a:rPr lang="fa-IR" sz="2400" dirty="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نام گذاری: پرو</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a:t>
            </a:r>
            <a:endParaRPr lang="en-US"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Bef>
                <a:spcPts val="0"/>
              </a:spcBef>
              <a:spcAft>
                <a:spcPts val="800"/>
              </a:spcAft>
            </a:pP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پرو نیز رشد پایدار اقتصادی را در گرو تمرکز بر صنایع پیشاهنگی میدید که باقی اقتصاد را به تحرک واداشته و خود نیز پیامد انتشار نوآوری است</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میتوان تولید را از طریق دستیابی به صرفه های ناشی از تجمع (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تجمع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زیرساخت ها و فعالیت های مولد در یک نقطه را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نسبت به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پخش آن در سطح گسترده) افزایش داد.</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endParaRPr lang="en-US" sz="2400" dirty="0">
              <a:solidFill>
                <a:prstClr val="black">
                  <a:lumMod val="75000"/>
                  <a:lumOff val="25000"/>
                </a:prstClr>
              </a:solidFill>
            </a:endParaRPr>
          </a:p>
          <a:p>
            <a:pPr lvl="0" algn="just" rtl="1"/>
            <a:endParaRPr lang="en-US" sz="1600" dirty="0">
              <a:solidFill>
                <a:prstClr val="black">
                  <a:lumMod val="75000"/>
                  <a:lumOff val="25000"/>
                </a:prstClr>
              </a:solidFill>
            </a:endParaRPr>
          </a:p>
          <a:p>
            <a:endParaRPr lang="en-US" dirty="0"/>
          </a:p>
        </p:txBody>
      </p:sp>
      <p:sp>
        <p:nvSpPr>
          <p:cNvPr id="5" name="TextBox 4"/>
          <p:cNvSpPr txBox="1"/>
          <p:nvPr/>
        </p:nvSpPr>
        <p:spPr>
          <a:xfrm>
            <a:off x="179512"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112: 1379</a:t>
            </a:r>
            <a:endParaRPr lang="en-US" dirty="0">
              <a:cs typeface="B Nazanin" panose="00000400000000000000" pitchFamily="2" charset="-78"/>
            </a:endParaRPr>
          </a:p>
        </p:txBody>
      </p:sp>
    </p:spTree>
    <p:extLst>
      <p:ext uri="{BB962C8B-B14F-4D97-AF65-F5344CB8AC3E}">
        <p14:creationId xmlns:p14="http://schemas.microsoft.com/office/powerpoint/2010/main" val="23999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 نظریه قطب رشد</a:t>
            </a:r>
            <a:endParaRPr lang="ko-KR" altLang="en-US" sz="4800" dirty="0">
              <a:solidFill>
                <a:srgbClr val="7030A0"/>
              </a:solidFill>
              <a:cs typeface="B Homa" panose="00000400000000000000" pitchFamily="2" charset="-78"/>
            </a:endParaRPr>
          </a:p>
        </p:txBody>
      </p:sp>
      <p:sp>
        <p:nvSpPr>
          <p:cNvPr id="2" name="Content Placeholder 1"/>
          <p:cNvSpPr>
            <a:spLocks noGrp="1"/>
          </p:cNvSpPr>
          <p:nvPr>
            <p:ph idx="10"/>
          </p:nvPr>
        </p:nvSpPr>
        <p:spPr>
          <a:xfrm>
            <a:off x="1331640" y="908720"/>
            <a:ext cx="7583760" cy="3778292"/>
          </a:xfrm>
        </p:spPr>
        <p:txBody>
          <a:bodyPr/>
          <a:lstStyle/>
          <a:p>
            <a:pPr algn="just" rtl="1"/>
            <a:r>
              <a:rPr lang="fa-IR" sz="2400" dirty="0" smtClean="0">
                <a:cs typeface="B Homa" panose="00000400000000000000" pitchFamily="2" charset="-78"/>
              </a:rPr>
              <a:t>کمبودهای قطب رشد :</a:t>
            </a:r>
          </a:p>
          <a:p>
            <a:pPr marL="342900" indent="-342900" algn="just" rtl="1">
              <a:buFont typeface="Arial" panose="020B0604020202020204" pitchFamily="34" charset="0"/>
              <a:buChar char="•"/>
            </a:pPr>
            <a:r>
              <a:rPr lang="fa-IR" sz="2400" dirty="0" smtClean="0">
                <a:cs typeface="B Homa" panose="00000400000000000000" pitchFamily="2" charset="-78"/>
              </a:rPr>
              <a:t>اجرای قطب رشد با ابزار بخشی و در خدمت برنامه ریزی   ملی به جای استفاده از ابزار فضایی و در خدمت برنامه ریزی منطقه ای </a:t>
            </a:r>
          </a:p>
          <a:p>
            <a:pPr marL="342900" indent="-342900" algn="just" rtl="1">
              <a:buFont typeface="Arial" panose="020B0604020202020204" pitchFamily="34" charset="0"/>
              <a:buChar char="•"/>
            </a:pPr>
            <a:r>
              <a:rPr lang="fa-IR" sz="2400" dirty="0" smtClean="0">
                <a:cs typeface="B Homa" panose="00000400000000000000" pitchFamily="2" charset="-78"/>
              </a:rPr>
              <a:t>عدم پیوند نظام یافته برنامه ریزی قطب رشد با سطوح بالاتر و پایین تر </a:t>
            </a:r>
          </a:p>
          <a:p>
            <a:pPr marL="342900" indent="-342900" algn="just" rtl="1">
              <a:buFont typeface="Arial" panose="020B0604020202020204" pitchFamily="34" charset="0"/>
              <a:buChar char="•"/>
            </a:pPr>
            <a:r>
              <a:rPr lang="fa-IR" sz="2400" dirty="0" smtClean="0">
                <a:cs typeface="B Homa" panose="00000400000000000000" pitchFamily="2" charset="-78"/>
              </a:rPr>
              <a:t>منطبق نکردن قطب رشد با شرایط بومی و در پیوند        ارگانیک با منطقه اش </a:t>
            </a:r>
          </a:p>
          <a:p>
            <a:pPr marL="342900" indent="-342900" algn="just" rtl="1">
              <a:buFont typeface="Arial" panose="020B0604020202020204" pitchFamily="34" charset="0"/>
              <a:buChar char="•"/>
            </a:pPr>
            <a:r>
              <a:rPr lang="fa-IR" sz="2400" dirty="0" smtClean="0">
                <a:cs typeface="B Homa" panose="00000400000000000000" pitchFamily="2" charset="-78"/>
              </a:rPr>
              <a:t>عدم هماهنگی سیاست قطب رشد با دیگر سیاستها </a:t>
            </a:r>
          </a:p>
          <a:p>
            <a:pPr marL="342900" indent="-342900" algn="just" rtl="1">
              <a:buFont typeface="Arial" panose="020B0604020202020204" pitchFamily="34" charset="0"/>
              <a:buChar char="•"/>
            </a:pPr>
            <a:r>
              <a:rPr lang="fa-IR" sz="2400" dirty="0" smtClean="0">
                <a:cs typeface="B Homa" panose="00000400000000000000" pitchFamily="2" charset="-78"/>
              </a:rPr>
              <a:t>به جای مقابله با بزرگ شدن شهر ها به تشدید و هدایت   آنها میپردازد.</a:t>
            </a:r>
          </a:p>
          <a:p>
            <a:pPr marL="342900" indent="-342900" algn="just" rtl="1">
              <a:buFont typeface="Arial" panose="020B0604020202020204" pitchFamily="34" charset="0"/>
              <a:buChar char="•"/>
            </a:pPr>
            <a:r>
              <a:rPr lang="fa-IR" sz="2400" dirty="0" smtClean="0">
                <a:cs typeface="B Homa" panose="00000400000000000000" pitchFamily="2" charset="-78"/>
              </a:rPr>
              <a:t>هنوز هم ابهاماتی وجود دارد از جمله : چگونگی تشخیص صنایع پیشاهنگ بستر گشایی و انتشار نوآوری در نظام شهری ، میزان  صرفه جویی های خارجی و مقیاس بهینه تجمع </a:t>
            </a:r>
          </a:p>
          <a:p>
            <a:pPr algn="just" rtl="1"/>
            <a:endParaRPr lang="en-US" sz="2400" dirty="0">
              <a:cs typeface="B Homa" panose="00000400000000000000" pitchFamily="2" charset="-78"/>
            </a:endParaRPr>
          </a:p>
        </p:txBody>
      </p:sp>
      <p:sp>
        <p:nvSpPr>
          <p:cNvPr id="4" name="TextBox 3"/>
          <p:cNvSpPr txBox="1"/>
          <p:nvPr/>
        </p:nvSpPr>
        <p:spPr>
          <a:xfrm>
            <a:off x="1600537" y="6488668"/>
            <a:ext cx="2849027" cy="369332"/>
          </a:xfrm>
          <a:prstGeom prst="rect">
            <a:avLst/>
          </a:prstGeom>
          <a:noFill/>
        </p:spPr>
        <p:txBody>
          <a:bodyPr wrap="square" rtlCol="0">
            <a:spAutoFit/>
          </a:bodyPr>
          <a:lstStyle/>
          <a:p>
            <a:r>
              <a:rPr lang="fa-IR" dirty="0" smtClean="0">
                <a:cs typeface="B Nazanin" panose="00000400000000000000" pitchFamily="2" charset="-78"/>
              </a:rPr>
              <a:t>صرافی، 117: 1379</a:t>
            </a:r>
            <a:endParaRPr lang="en-US" dirty="0">
              <a:cs typeface="B Nazanin" panose="00000400000000000000" pitchFamily="2" charset="-78"/>
            </a:endParaRPr>
          </a:p>
        </p:txBody>
      </p:sp>
    </p:spTree>
    <p:extLst>
      <p:ext uri="{BB962C8B-B14F-4D97-AF65-F5344CB8AC3E}">
        <p14:creationId xmlns:p14="http://schemas.microsoft.com/office/powerpoint/2010/main" val="1926514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069514"/>
          </a:xfrm>
        </p:spPr>
        <p:txBody>
          <a:bodyPr/>
          <a:lstStyle/>
          <a:p>
            <a:pPr algn="ctr" rtl="1">
              <a:lnSpc>
                <a:spcPct val="107000"/>
              </a:lnSpc>
              <a:spcBef>
                <a:spcPts val="0"/>
              </a:spcBef>
              <a:spcAft>
                <a:spcPts val="800"/>
              </a:spcAft>
            </a:pPr>
            <a:r>
              <a:rPr lang="fa-IR" sz="4400" dirty="0">
                <a:latin typeface="Calibri" panose="020F0502020204030204" pitchFamily="34" charset="0"/>
                <a:ea typeface="Calibri" panose="020F0502020204030204" pitchFamily="34" charset="0"/>
                <a:cs typeface="B Homa" panose="00000400000000000000" pitchFamily="2" charset="-78"/>
              </a:rPr>
              <a:t>نظریه مرکز </a:t>
            </a:r>
            <a:r>
              <a:rPr lang="fa-IR" sz="4400" dirty="0" smtClean="0">
                <a:latin typeface="Calibri" panose="020F0502020204030204" pitchFamily="34" charset="0"/>
                <a:ea typeface="Calibri" panose="020F0502020204030204" pitchFamily="34" charset="0"/>
                <a:cs typeface="B Homa" panose="00000400000000000000" pitchFamily="2" charset="-78"/>
              </a:rPr>
              <a:t>پیرامون</a:t>
            </a:r>
            <a:r>
              <a:rPr lang="en-US" sz="3600" dirty="0">
                <a:latin typeface="Calibri" panose="020F0502020204030204" pitchFamily="34" charset="0"/>
                <a:ea typeface="Calibri" panose="020F0502020204030204" pitchFamily="34" charset="0"/>
                <a:cs typeface="B Homa" panose="00000400000000000000" pitchFamily="2" charset="-78"/>
              </a:rPr>
              <a:t/>
            </a:r>
            <a:br>
              <a:rPr lang="en-US" sz="3600" dirty="0">
                <a:latin typeface="Calibri" panose="020F0502020204030204" pitchFamily="34" charset="0"/>
                <a:ea typeface="Calibri" panose="020F0502020204030204" pitchFamily="34" charset="0"/>
                <a:cs typeface="B Homa" panose="00000400000000000000" pitchFamily="2" charset="-78"/>
              </a:rPr>
            </a:br>
            <a:endParaRPr lang="en-US" sz="4400" dirty="0">
              <a:cs typeface="B Homa" panose="00000400000000000000" pitchFamily="2" charset="-78"/>
            </a:endParaRPr>
          </a:p>
        </p:txBody>
      </p:sp>
      <p:sp>
        <p:nvSpPr>
          <p:cNvPr id="4" name="Content Placeholder 3"/>
          <p:cNvSpPr>
            <a:spLocks noGrp="1"/>
          </p:cNvSpPr>
          <p:nvPr>
            <p:ph idx="10"/>
          </p:nvPr>
        </p:nvSpPr>
        <p:spPr>
          <a:xfrm>
            <a:off x="179512" y="1474178"/>
            <a:ext cx="8712968" cy="3600400"/>
          </a:xfrm>
        </p:spPr>
        <p:txBody>
          <a:bodyPr/>
          <a:lstStyle/>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نظریه مرکز-پیرامون بر اساس تحقیقات فریدمن در آمریکای جنوبی(ونزوئلا و شیلی) انجام گرفت و برخلاف باور رایج، تمایز و اختلافات      منطقه ای را جدا از یکدیگر ندیده و نظام فضایی کشور را به دو زیر    نظام (یکی را مرکز و دیگری را پیرامون نامید) تقسیم کرد. </a:t>
            </a:r>
          </a:p>
          <a:p>
            <a:pPr algn="just" rtl="1">
              <a:lnSpc>
                <a:spcPct val="107000"/>
              </a:lnSpc>
              <a:spcBef>
                <a:spcPts val="0"/>
              </a:spcBef>
              <a:spcAft>
                <a:spcPts val="800"/>
              </a:spcAft>
            </a:pPr>
            <a:endParaRPr lang="fa-IR" sz="2400" dirty="0" smtClean="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هدف فریدمن</a:t>
            </a:r>
            <a:r>
              <a:rPr lang="fa-IR" sz="2400" dirty="0" smtClean="0">
                <a:latin typeface="Calibri" panose="020F0502020204030204" pitchFamily="34" charset="0"/>
                <a:ea typeface="Calibri" panose="020F0502020204030204" pitchFamily="34" charset="0"/>
                <a:cs typeface="B Homa" panose="00000400000000000000" pitchFamily="2" charset="-78"/>
              </a:rPr>
              <a:t>:درک </a:t>
            </a:r>
            <a:r>
              <a:rPr lang="fa-IR" sz="2400" dirty="0">
                <a:latin typeface="Calibri" panose="020F0502020204030204" pitchFamily="34" charset="0"/>
                <a:ea typeface="Calibri" panose="020F0502020204030204" pitchFamily="34" charset="0"/>
                <a:cs typeface="B Homa" panose="00000400000000000000" pitchFamily="2" charset="-78"/>
              </a:rPr>
              <a:t>ساختار فضایی مناطق و پیش </a:t>
            </a:r>
            <a:r>
              <a:rPr lang="fa-IR" sz="2400" dirty="0" smtClean="0">
                <a:latin typeface="Calibri" panose="020F0502020204030204" pitchFamily="34" charset="0"/>
                <a:ea typeface="Calibri" panose="020F0502020204030204" pitchFamily="34" charset="0"/>
                <a:cs typeface="B Homa" panose="00000400000000000000" pitchFamily="2" charset="-78"/>
              </a:rPr>
              <a:t>بینی تغییر و تحولات </a:t>
            </a:r>
            <a:r>
              <a:rPr lang="fa-IR" sz="2400" dirty="0">
                <a:latin typeface="Calibri" panose="020F0502020204030204" pitchFamily="34" charset="0"/>
                <a:ea typeface="Calibri" panose="020F0502020204030204" pitchFamily="34" charset="0"/>
                <a:cs typeface="B Homa" panose="00000400000000000000" pitchFamily="2" charset="-78"/>
              </a:rPr>
              <a:t>و روند توسعه </a:t>
            </a:r>
            <a:endParaRPr lang="fa-IR" sz="2400" dirty="0" smtClean="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او رابطه بین این دو نظام را رابطه استعماری دانست که قطبی شدن را در مرکز و حاشیه ای شدن را در پیرامون به دنبال دارد.</a:t>
            </a:r>
            <a:endParaRPr lang="en-US" sz="2400" dirty="0">
              <a:latin typeface="Calibri" panose="020F0502020204030204" pitchFamily="34" charset="0"/>
              <a:ea typeface="Calibri" panose="020F0502020204030204" pitchFamily="34" charset="0"/>
              <a:cs typeface="B Homa" panose="00000400000000000000" pitchFamily="2" charset="-78"/>
            </a:endParaRPr>
          </a:p>
          <a:p>
            <a:pPr marL="342900" indent="-342900" algn="just" rtl="1">
              <a:lnSpc>
                <a:spcPct val="107000"/>
              </a:lnSpc>
              <a:spcBef>
                <a:spcPts val="0"/>
              </a:spcBef>
              <a:spcAft>
                <a:spcPts val="800"/>
              </a:spcAft>
              <a:buFont typeface="Wingdings" panose="05000000000000000000" pitchFamily="2" charset="2"/>
              <a:buChar char="ü"/>
            </a:pPr>
            <a:r>
              <a:rPr lang="fa-IR" sz="2400" dirty="0">
                <a:latin typeface="Calibri" panose="020F0502020204030204" pitchFamily="34" charset="0"/>
                <a:ea typeface="Calibri" panose="020F0502020204030204" pitchFamily="34" charset="0"/>
                <a:cs typeface="B Homa" panose="00000400000000000000" pitchFamily="2" charset="-78"/>
              </a:rPr>
              <a:t>نقش مهمی که شهر دارد که نقش وحدت بخش را ایفا میکند. </a:t>
            </a:r>
            <a:endParaRPr lang="en-US" sz="2400" dirty="0">
              <a:latin typeface="Calibri" panose="020F0502020204030204" pitchFamily="34" charset="0"/>
              <a:ea typeface="Calibri" panose="020F0502020204030204" pitchFamily="34" charset="0"/>
              <a:cs typeface="B Homa" panose="00000400000000000000" pitchFamily="2" charset="-78"/>
            </a:endParaRPr>
          </a:p>
          <a:p>
            <a:pPr marL="342900" indent="-342900" algn="just" rtl="1">
              <a:lnSpc>
                <a:spcPct val="107000"/>
              </a:lnSpc>
              <a:spcBef>
                <a:spcPts val="0"/>
              </a:spcBef>
              <a:spcAft>
                <a:spcPts val="800"/>
              </a:spcAft>
              <a:buFont typeface="Wingdings" panose="05000000000000000000" pitchFamily="2" charset="2"/>
              <a:buChar char="ü"/>
            </a:pPr>
            <a:r>
              <a:rPr lang="fa-IR" sz="2400" dirty="0">
                <a:latin typeface="Calibri" panose="020F0502020204030204" pitchFamily="34" charset="0"/>
                <a:ea typeface="Calibri" panose="020F0502020204030204" pitchFamily="34" charset="0"/>
                <a:cs typeface="B Homa" panose="00000400000000000000" pitchFamily="2" charset="-78"/>
              </a:rPr>
              <a:t>توسعه و نواوری از شهر به پیرامون(روستاها) </a:t>
            </a:r>
            <a:r>
              <a:rPr lang="fa-IR" sz="2400" dirty="0" smtClean="0">
                <a:latin typeface="Calibri" panose="020F0502020204030204" pitchFamily="34" charset="0"/>
                <a:ea typeface="Calibri" panose="020F0502020204030204" pitchFamily="34" charset="0"/>
                <a:cs typeface="B Homa" panose="00000400000000000000" pitchFamily="2" charset="-78"/>
              </a:rPr>
              <a:t>منتقل </a:t>
            </a:r>
            <a:r>
              <a:rPr lang="fa-IR" sz="2400" dirty="0">
                <a:latin typeface="Calibri" panose="020F0502020204030204" pitchFamily="34" charset="0"/>
                <a:ea typeface="Calibri" panose="020F0502020204030204" pitchFamily="34" charset="0"/>
                <a:cs typeface="B Homa" panose="00000400000000000000" pitchFamily="2" charset="-78"/>
              </a:rPr>
              <a:t>میشود.</a:t>
            </a:r>
            <a:endParaRPr lang="en-US" sz="2400" dirty="0">
              <a:latin typeface="Calibri" panose="020F0502020204030204" pitchFamily="34" charset="0"/>
              <a:ea typeface="Calibri" panose="020F0502020204030204" pitchFamily="34" charset="0"/>
              <a:cs typeface="B Homa" panose="00000400000000000000" pitchFamily="2" charset="-78"/>
            </a:endParaRPr>
          </a:p>
          <a:p>
            <a:endParaRPr lang="en-US" sz="2400" dirty="0">
              <a:cs typeface="B Homa" panose="00000400000000000000" pitchFamily="2" charset="-78"/>
            </a:endParaRPr>
          </a:p>
        </p:txBody>
      </p:sp>
      <p:sp>
        <p:nvSpPr>
          <p:cNvPr id="5" name="TextBox 4"/>
          <p:cNvSpPr txBox="1"/>
          <p:nvPr/>
        </p:nvSpPr>
        <p:spPr>
          <a:xfrm>
            <a:off x="323528" y="3089712"/>
            <a:ext cx="2849027" cy="369332"/>
          </a:xfrm>
          <a:prstGeom prst="rect">
            <a:avLst/>
          </a:prstGeom>
          <a:noFill/>
        </p:spPr>
        <p:txBody>
          <a:bodyPr wrap="square" rtlCol="0">
            <a:spAutoFit/>
          </a:bodyPr>
          <a:lstStyle/>
          <a:p>
            <a:r>
              <a:rPr lang="fa-IR" dirty="0" smtClean="0">
                <a:cs typeface="B Nazanin" panose="00000400000000000000" pitchFamily="2" charset="-78"/>
              </a:rPr>
              <a:t>صرافی، 119: 1379</a:t>
            </a:r>
            <a:endParaRPr lang="en-US" dirty="0">
              <a:cs typeface="B Nazanin" panose="00000400000000000000" pitchFamily="2" charset="-78"/>
            </a:endParaRPr>
          </a:p>
        </p:txBody>
      </p:sp>
    </p:spTree>
    <p:extLst>
      <p:ext uri="{BB962C8B-B14F-4D97-AF65-F5344CB8AC3E}">
        <p14:creationId xmlns:p14="http://schemas.microsoft.com/office/powerpoint/2010/main" val="1167255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0"/>
            <a:ext cx="5422168" cy="6054010"/>
          </a:xfrm>
          <a:prstGeom prst="rect">
            <a:avLst/>
          </a:prstGeom>
        </p:spPr>
      </p:pic>
      <p:sp>
        <p:nvSpPr>
          <p:cNvPr id="2" name="TextBox 1"/>
          <p:cNvSpPr txBox="1"/>
          <p:nvPr/>
        </p:nvSpPr>
        <p:spPr>
          <a:xfrm>
            <a:off x="35496" y="127914"/>
            <a:ext cx="3600400" cy="1200329"/>
          </a:xfrm>
          <a:prstGeom prst="rect">
            <a:avLst/>
          </a:prstGeom>
          <a:noFill/>
        </p:spPr>
        <p:txBody>
          <a:bodyPr wrap="square" rtlCol="0">
            <a:spAutoFit/>
          </a:bodyPr>
          <a:lstStyle/>
          <a:p>
            <a:pPr algn="just" rtl="1"/>
            <a:r>
              <a:rPr lang="fa-IR" sz="2400" dirty="0" smtClean="0">
                <a:solidFill>
                  <a:schemeClr val="tx2">
                    <a:lumMod val="75000"/>
                  </a:schemeClr>
                </a:solidFill>
                <a:cs typeface="2  Bardiya" panose="00000400000000000000" pitchFamily="2" charset="-78"/>
              </a:rPr>
              <a:t>مراکز محلی کوچک و مستقل  در      توزیع جمعیت پراکنده و  بدون       سلسله مراتب (1)</a:t>
            </a:r>
            <a:endParaRPr lang="en-US" sz="2400" dirty="0">
              <a:solidFill>
                <a:schemeClr val="tx2">
                  <a:lumMod val="75000"/>
                </a:schemeClr>
              </a:solidFill>
              <a:cs typeface="2  Bardiya" panose="00000400000000000000" pitchFamily="2" charset="-78"/>
            </a:endParaRPr>
          </a:p>
        </p:txBody>
      </p:sp>
      <p:sp>
        <p:nvSpPr>
          <p:cNvPr id="3" name="TextBox 2"/>
          <p:cNvSpPr txBox="1"/>
          <p:nvPr/>
        </p:nvSpPr>
        <p:spPr>
          <a:xfrm>
            <a:off x="-40198" y="1328243"/>
            <a:ext cx="3748102" cy="2308324"/>
          </a:xfrm>
          <a:prstGeom prst="rect">
            <a:avLst/>
          </a:prstGeom>
          <a:noFill/>
        </p:spPr>
        <p:txBody>
          <a:bodyPr wrap="square" rtlCol="0">
            <a:spAutoFit/>
          </a:bodyPr>
          <a:lstStyle/>
          <a:p>
            <a:pPr algn="just" rtl="1"/>
            <a:r>
              <a:rPr lang="fa-IR" sz="2400" dirty="0" smtClean="0">
                <a:solidFill>
                  <a:schemeClr val="accent2">
                    <a:lumMod val="75000"/>
                  </a:schemeClr>
                </a:solidFill>
                <a:cs typeface="2  Bardiya" panose="00000400000000000000" pitchFamily="2" charset="-78"/>
              </a:rPr>
              <a:t>یک مرکز قوی در محل مناسب تمرکز   بازارهای محلی و خارجی و جمع آوری      منابع طبیعی از  نواحی پیرامون. در قلب ناحیه مرکزی ، شهر برتری رشد می یابد که قطبی شدن و دوگانگی فضائی      بوجود می آید. (2)</a:t>
            </a:r>
            <a:endParaRPr lang="en-US" sz="2400" dirty="0">
              <a:solidFill>
                <a:schemeClr val="accent2">
                  <a:lumMod val="75000"/>
                </a:schemeClr>
              </a:solidFill>
              <a:cs typeface="2  Bardiya" panose="00000400000000000000" pitchFamily="2" charset="-78"/>
            </a:endParaRPr>
          </a:p>
        </p:txBody>
      </p:sp>
      <p:sp>
        <p:nvSpPr>
          <p:cNvPr id="4" name="TextBox 3"/>
          <p:cNvSpPr txBox="1"/>
          <p:nvPr/>
        </p:nvSpPr>
        <p:spPr>
          <a:xfrm>
            <a:off x="-44735" y="3501008"/>
            <a:ext cx="3757177" cy="2308324"/>
          </a:xfrm>
          <a:prstGeom prst="rect">
            <a:avLst/>
          </a:prstGeom>
          <a:noFill/>
        </p:spPr>
        <p:txBody>
          <a:bodyPr wrap="square" rtlCol="0">
            <a:spAutoFit/>
          </a:bodyPr>
          <a:lstStyle/>
          <a:p>
            <a:pPr algn="just" rtl="1"/>
            <a:r>
              <a:rPr lang="fa-IR" sz="2400" dirty="0" smtClean="0">
                <a:solidFill>
                  <a:srgbClr val="7030A0"/>
                </a:solidFill>
                <a:cs typeface="2  Bardiya" panose="00000400000000000000" pitchFamily="2" charset="-78"/>
              </a:rPr>
              <a:t>مرکز قوی ملی با مراکز قوی منطقه ای در قلب نواحی پیرامون که ممکن است با سیاست گذاری منطقه ای در جواب   فشار سیاسی از پیرامون بستر گشائی   شوند و مرحله تراوش قطب به حاشیه شروع  میشود.(3) </a:t>
            </a:r>
            <a:endParaRPr lang="en-US" sz="2400" dirty="0">
              <a:solidFill>
                <a:srgbClr val="7030A0"/>
              </a:solidFill>
              <a:cs typeface="2  Bardiya" panose="00000400000000000000" pitchFamily="2" charset="-78"/>
            </a:endParaRPr>
          </a:p>
        </p:txBody>
      </p:sp>
      <p:sp>
        <p:nvSpPr>
          <p:cNvPr id="5" name="TextBox 4"/>
          <p:cNvSpPr txBox="1"/>
          <p:nvPr/>
        </p:nvSpPr>
        <p:spPr>
          <a:xfrm>
            <a:off x="35496" y="5949280"/>
            <a:ext cx="9094576" cy="830997"/>
          </a:xfrm>
          <a:prstGeom prst="rect">
            <a:avLst/>
          </a:prstGeom>
          <a:noFill/>
        </p:spPr>
        <p:txBody>
          <a:bodyPr wrap="square" rtlCol="0">
            <a:spAutoFit/>
          </a:bodyPr>
          <a:lstStyle/>
          <a:p>
            <a:pPr algn="just" rtl="1"/>
            <a:r>
              <a:rPr lang="fa-IR" sz="2400" dirty="0" smtClean="0">
                <a:solidFill>
                  <a:srgbClr val="002060"/>
                </a:solidFill>
                <a:cs typeface="2  Bardiya" panose="00000400000000000000" pitchFamily="2" charset="-78"/>
              </a:rPr>
              <a:t>سلسله مراتبی در نظام شهری بوجود آمده و مراکز متعدد  محلی با مراکز منطقه ای و با مرکز ملی    روابط متقابل داشته و یکپارچگی فضائی بوجود می آید.(4)</a:t>
            </a:r>
            <a:endParaRPr lang="en-US" sz="2400" dirty="0">
              <a:solidFill>
                <a:srgbClr val="002060"/>
              </a:solidFill>
              <a:cs typeface="2  Bardiya" panose="00000400000000000000" pitchFamily="2" charset="-78"/>
            </a:endParaRPr>
          </a:p>
        </p:txBody>
      </p:sp>
      <p:sp>
        <p:nvSpPr>
          <p:cNvPr id="8" name="TextBox 7"/>
          <p:cNvSpPr txBox="1"/>
          <p:nvPr/>
        </p:nvSpPr>
        <p:spPr>
          <a:xfrm>
            <a:off x="179512" y="6410945"/>
            <a:ext cx="2849027" cy="369332"/>
          </a:xfrm>
          <a:prstGeom prst="rect">
            <a:avLst/>
          </a:prstGeom>
          <a:noFill/>
        </p:spPr>
        <p:txBody>
          <a:bodyPr wrap="square" rtlCol="0">
            <a:spAutoFit/>
          </a:bodyPr>
          <a:lstStyle/>
          <a:p>
            <a:r>
              <a:rPr lang="fa-IR" dirty="0" smtClean="0">
                <a:cs typeface="B Nazanin" panose="00000400000000000000" pitchFamily="2" charset="-78"/>
              </a:rPr>
              <a:t>صرافی، 120: 1379</a:t>
            </a:r>
            <a:endParaRPr lang="en-US" dirty="0">
              <a:cs typeface="B Nazanin" panose="00000400000000000000" pitchFamily="2" charset="-78"/>
            </a:endParaRPr>
          </a:p>
        </p:txBody>
      </p:sp>
    </p:spTree>
    <p:extLst>
      <p:ext uri="{BB962C8B-B14F-4D97-AF65-F5344CB8AC3E}">
        <p14:creationId xmlns:p14="http://schemas.microsoft.com/office/powerpoint/2010/main" val="253274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xit" presetSubtype="4" fill="hold" grpId="2" nodeType="clickEffect">
                                  <p:stCondLst>
                                    <p:cond delay="0"/>
                                  </p:stCondLst>
                                  <p:childTnLst>
                                    <p:anim calcmode="lin" valueType="num">
                                      <p:cBhvr additive="base">
                                        <p:cTn id="12" dur="500"/>
                                        <p:tgtEl>
                                          <p:spTgt spid="2"/>
                                        </p:tgtEl>
                                        <p:attrNameLst>
                                          <p:attrName>ppt_y</p:attrName>
                                        </p:attrNameLst>
                                      </p:cBhvr>
                                      <p:tavLst>
                                        <p:tav tm="0">
                                          <p:val>
                                            <p:strVal val="#ppt_y"/>
                                          </p:val>
                                        </p:tav>
                                        <p:tav tm="100000">
                                          <p:val>
                                            <p:strVal val="#ppt_y+#ppt_h*1.125000"/>
                                          </p:val>
                                        </p:tav>
                                      </p:tavLst>
                                    </p:anim>
                                    <p:animEffect transition="out" filter="wipe(down)">
                                      <p:cBhvr>
                                        <p:cTn id="13" dur="500"/>
                                        <p:tgtEl>
                                          <p:spTgt spid="2"/>
                                        </p:tgtEl>
                                      </p:cBhvr>
                                    </p:animEffect>
                                    <p:set>
                                      <p:cBhvr>
                                        <p:cTn id="14" dur="1" fill="hold">
                                          <p:stCondLst>
                                            <p:cond delay="4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xit" presetSubtype="4" fill="hold" grpId="1" nodeType="clickEffect">
                                  <p:stCondLst>
                                    <p:cond delay="0"/>
                                  </p:stCondLst>
                                  <p:childTnLst>
                                    <p:anim calcmode="lin" valueType="num">
                                      <p:cBhvr additive="base">
                                        <p:cTn id="24" dur="500"/>
                                        <p:tgtEl>
                                          <p:spTgt spid="3"/>
                                        </p:tgtEl>
                                        <p:attrNameLst>
                                          <p:attrName>ppt_y</p:attrName>
                                        </p:attrNameLst>
                                      </p:cBhvr>
                                      <p:tavLst>
                                        <p:tav tm="0">
                                          <p:val>
                                            <p:strVal val="#ppt_y"/>
                                          </p:val>
                                        </p:tav>
                                        <p:tav tm="100000">
                                          <p:val>
                                            <p:strVal val="#ppt_y+#ppt_h*1.125000"/>
                                          </p:val>
                                        </p:tav>
                                      </p:tavLst>
                                    </p:anim>
                                    <p:animEffect transition="out" filter="wipe(down)">
                                      <p:cBhvr>
                                        <p:cTn id="25" dur="500"/>
                                        <p:tgtEl>
                                          <p:spTgt spid="3"/>
                                        </p:tgtEl>
                                      </p:cBhvr>
                                    </p:animEffect>
                                    <p:set>
                                      <p:cBhvr>
                                        <p:cTn id="26" dur="1" fill="hold">
                                          <p:stCondLst>
                                            <p:cond delay="499"/>
                                          </p:stCondLst>
                                        </p:cTn>
                                        <p:tgtEl>
                                          <p:spTgt spid="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2" presetClass="exit" presetSubtype="4" fill="hold" grpId="1" nodeType="clickEffect">
                                  <p:stCondLst>
                                    <p:cond delay="0"/>
                                  </p:stCondLst>
                                  <p:childTnLst>
                                    <p:anim calcmode="lin" valueType="num">
                                      <p:cBhvr additive="base">
                                        <p:cTn id="36" dur="500"/>
                                        <p:tgtEl>
                                          <p:spTgt spid="4"/>
                                        </p:tgtEl>
                                        <p:attrNameLst>
                                          <p:attrName>ppt_y</p:attrName>
                                        </p:attrNameLst>
                                      </p:cBhvr>
                                      <p:tavLst>
                                        <p:tav tm="0">
                                          <p:val>
                                            <p:strVal val="#ppt_y"/>
                                          </p:val>
                                        </p:tav>
                                        <p:tav tm="100000">
                                          <p:val>
                                            <p:strVal val="#ppt_y+#ppt_h*1.125000"/>
                                          </p:val>
                                        </p:tav>
                                      </p:tavLst>
                                    </p:anim>
                                    <p:animEffect transition="out" filter="wipe(down)">
                                      <p:cBhvr>
                                        <p:cTn id="37" dur="500"/>
                                        <p:tgtEl>
                                          <p:spTgt spid="4"/>
                                        </p:tgtEl>
                                      </p:cBhvr>
                                    </p:animEffect>
                                    <p:set>
                                      <p:cBhvr>
                                        <p:cTn id="38" dur="1" fill="hold">
                                          <p:stCondLst>
                                            <p:cond delay="499"/>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2"/>
      <p:bldP spid="3" grpId="0"/>
      <p:bldP spid="3" grpId="1"/>
      <p:bldP spid="4" grpId="0"/>
      <p:bldP spid="4" grpId="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a:t>
            </a:r>
            <a:endParaRPr lang="ko-KR" altLang="en-US" sz="4800" dirty="0">
              <a:solidFill>
                <a:srgbClr val="7030A0"/>
              </a:solidFill>
              <a:cs typeface="B Homa" panose="00000400000000000000" pitchFamily="2" charset="-78"/>
            </a:endParaRPr>
          </a:p>
        </p:txBody>
      </p:sp>
      <p:sp>
        <p:nvSpPr>
          <p:cNvPr id="2" name="Content Placeholder 1"/>
          <p:cNvSpPr>
            <a:spLocks noGrp="1"/>
          </p:cNvSpPr>
          <p:nvPr>
            <p:ph idx="10"/>
          </p:nvPr>
        </p:nvSpPr>
        <p:spPr>
          <a:xfrm>
            <a:off x="1475656" y="2204864"/>
            <a:ext cx="7427168" cy="4008446"/>
          </a:xfrm>
        </p:spPr>
        <p:txBody>
          <a:bodyPr/>
          <a:lstStyle/>
          <a:p>
            <a:pPr marL="342900" indent="-342900" algn="just" rtl="1">
              <a:buFont typeface="Arial" panose="020B0604020202020204" pitchFamily="34" charset="0"/>
              <a:buChar char="•"/>
            </a:pPr>
            <a:r>
              <a:rPr lang="fa-IR" sz="2400" dirty="0" smtClean="0">
                <a:cs typeface="B Homa" panose="00000400000000000000" pitchFamily="2" charset="-78"/>
              </a:rPr>
              <a:t>شهر ها محور مهمی برای توسعه منطقه ای بودند.</a:t>
            </a:r>
          </a:p>
          <a:p>
            <a:pPr marL="342900" indent="-342900" algn="just" rtl="1">
              <a:buFont typeface="Arial" panose="020B0604020202020204" pitchFamily="34" charset="0"/>
              <a:buChar char="•"/>
            </a:pPr>
            <a:r>
              <a:rPr lang="fa-IR" sz="2400" dirty="0" smtClean="0">
                <a:cs typeface="B Homa" panose="00000400000000000000" pitchFamily="2" charset="-78"/>
              </a:rPr>
              <a:t>نقش وابسته شهرها در ساز و کار مرکز-پیرامون</a:t>
            </a:r>
          </a:p>
          <a:p>
            <a:pPr marL="342900" indent="-342900" algn="just" rtl="1">
              <a:buFont typeface="Arial" panose="020B0604020202020204" pitchFamily="34" charset="0"/>
              <a:buChar char="•"/>
            </a:pPr>
            <a:r>
              <a:rPr lang="fa-IR" sz="2400" dirty="0" smtClean="0">
                <a:cs typeface="B Homa" panose="00000400000000000000" pitchFamily="2" charset="-78"/>
              </a:rPr>
              <a:t>میسرا: در جریان شهرنشینی استعماری شهرها را محلی برای مکیدن تولید مازاد کشاورزی و انتقال آن به مادر شهر ( متروپل ) مورد استفاده قرار گرفتند. </a:t>
            </a:r>
            <a:endParaRPr lang="en-US" sz="2400" dirty="0">
              <a:cs typeface="B Homa" panose="00000400000000000000" pitchFamily="2" charset="-78"/>
            </a:endParaRPr>
          </a:p>
        </p:txBody>
      </p:sp>
      <p:sp>
        <p:nvSpPr>
          <p:cNvPr id="4" name="TextBox 3"/>
          <p:cNvSpPr txBox="1"/>
          <p:nvPr/>
        </p:nvSpPr>
        <p:spPr>
          <a:xfrm>
            <a:off x="1835696"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121: 1379</a:t>
            </a:r>
            <a:endParaRPr lang="en-US" dirty="0">
              <a:cs typeface="B Nazanin" panose="00000400000000000000" pitchFamily="2" charset="-78"/>
            </a:endParaRPr>
          </a:p>
        </p:txBody>
      </p:sp>
    </p:spTree>
    <p:extLst>
      <p:ext uri="{BB962C8B-B14F-4D97-AF65-F5344CB8AC3E}">
        <p14:creationId xmlns:p14="http://schemas.microsoft.com/office/powerpoint/2010/main" val="505554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lnSpc>
                <a:spcPct val="107000"/>
              </a:lnSpc>
              <a:spcBef>
                <a:spcPts val="0"/>
              </a:spcBef>
              <a:spcAft>
                <a:spcPts val="800"/>
              </a:spcAft>
            </a:pPr>
            <a:r>
              <a:rPr lang="fa-IR" dirty="0" smtClean="0">
                <a:cs typeface="B Homa" panose="00000400000000000000" pitchFamily="2" charset="-78"/>
              </a:rPr>
              <a:t>نظریه سلسله مراتبی سکونتگاه ها</a:t>
            </a:r>
            <a:endParaRPr lang="en-US" dirty="0">
              <a:cs typeface="B Homa" panose="00000400000000000000" pitchFamily="2" charset="-78"/>
            </a:endParaRPr>
          </a:p>
        </p:txBody>
      </p:sp>
      <p:sp>
        <p:nvSpPr>
          <p:cNvPr id="3" name="Content Placeholder 2"/>
          <p:cNvSpPr>
            <a:spLocks noGrp="1"/>
          </p:cNvSpPr>
          <p:nvPr>
            <p:ph idx="1"/>
          </p:nvPr>
        </p:nvSpPr>
        <p:spPr/>
        <p:txBody>
          <a:bodyPr/>
          <a:lstStyle/>
          <a:p>
            <a:pPr algn="r"/>
            <a:r>
              <a:rPr lang="fa-IR" sz="2800" dirty="0">
                <a:solidFill>
                  <a:srgbClr val="7030A0"/>
                </a:solidFill>
                <a:ea typeface="Calibri" panose="020F0502020204030204" pitchFamily="34" charset="0"/>
                <a:cs typeface="B Homa" panose="00000400000000000000" pitchFamily="2" charset="-78"/>
              </a:rPr>
              <a:t>نظریه سلسله مراتبی میسرا</a:t>
            </a:r>
            <a:r>
              <a:rPr lang="en-US" sz="2800" dirty="0">
                <a:solidFill>
                  <a:srgbClr val="7030A0"/>
                </a:solidFill>
                <a:ea typeface="Calibri" panose="020F0502020204030204" pitchFamily="34" charset="0"/>
              </a:rPr>
              <a:t/>
            </a:r>
            <a:br>
              <a:rPr lang="en-US" sz="2800" dirty="0">
                <a:solidFill>
                  <a:srgbClr val="7030A0"/>
                </a:solidFill>
                <a:ea typeface="Calibri" panose="020F0502020204030204" pitchFamily="34" charset="0"/>
              </a:rPr>
            </a:br>
            <a:endParaRPr lang="en-US" sz="2800" dirty="0">
              <a:solidFill>
                <a:srgbClr val="7030A0"/>
              </a:solidFill>
            </a:endParaRPr>
          </a:p>
        </p:txBody>
      </p:sp>
      <p:sp>
        <p:nvSpPr>
          <p:cNvPr id="4" name="Content Placeholder 3"/>
          <p:cNvSpPr>
            <a:spLocks noGrp="1"/>
          </p:cNvSpPr>
          <p:nvPr>
            <p:ph idx="10"/>
          </p:nvPr>
        </p:nvSpPr>
        <p:spPr>
          <a:xfrm>
            <a:off x="385192" y="1903665"/>
            <a:ext cx="8373616" cy="3600400"/>
          </a:xfrm>
        </p:spPr>
        <p:txBody>
          <a:bodyPr/>
          <a:lstStyle/>
          <a:p>
            <a:pPr algn="just" rtl="1"/>
            <a:r>
              <a:rPr lang="fa-IR" sz="2400" dirty="0">
                <a:latin typeface="Calibri" panose="020F0502020204030204" pitchFamily="34" charset="0"/>
                <a:ea typeface="Calibri" panose="020F0502020204030204" pitchFamily="34" charset="0"/>
                <a:cs typeface="B Homa" panose="00000400000000000000" pitchFamily="2" charset="-78"/>
              </a:rPr>
              <a:t>هدف </a:t>
            </a:r>
            <a:r>
              <a:rPr lang="fa-IR" sz="2400" dirty="0" smtClean="0">
                <a:latin typeface="Calibri" panose="020F0502020204030204" pitchFamily="34" charset="0"/>
                <a:ea typeface="Calibri" panose="020F0502020204030204" pitchFamily="34" charset="0"/>
                <a:cs typeface="B Homa" panose="00000400000000000000" pitchFamily="2" charset="-78"/>
              </a:rPr>
              <a:t>میسرا:پکپارچه </a:t>
            </a:r>
            <a:r>
              <a:rPr lang="fa-IR" sz="2400" dirty="0">
                <a:latin typeface="Calibri" panose="020F0502020204030204" pitchFamily="34" charset="0"/>
                <a:ea typeface="Calibri" panose="020F0502020204030204" pitchFamily="34" charset="0"/>
                <a:cs typeface="B Homa" panose="00000400000000000000" pitchFamily="2" charset="-78"/>
              </a:rPr>
              <a:t>سازی مراکز شهری- روستایی و رفع دوگانگی </a:t>
            </a:r>
            <a:r>
              <a:rPr lang="fa-IR" sz="2400" dirty="0" smtClean="0">
                <a:latin typeface="Calibri" panose="020F0502020204030204" pitchFamily="34" charset="0"/>
                <a:ea typeface="Calibri" panose="020F0502020204030204" pitchFamily="34" charset="0"/>
                <a:cs typeface="B Homa" panose="00000400000000000000" pitchFamily="2" charset="-78"/>
              </a:rPr>
              <a:t>شهری روستایی </a:t>
            </a:r>
            <a:r>
              <a:rPr lang="fa-IR" sz="2400" dirty="0">
                <a:latin typeface="Calibri" panose="020F0502020204030204" pitchFamily="34" charset="0"/>
                <a:ea typeface="Calibri" panose="020F0502020204030204" pitchFamily="34" charset="0"/>
                <a:cs typeface="B Homa" panose="00000400000000000000" pitchFamily="2" charset="-78"/>
              </a:rPr>
              <a:t>و رفع تمرکز و پیشگیری از قطبی شدن فضا </a:t>
            </a:r>
            <a:r>
              <a:rPr lang="fa-IR" sz="2400" dirty="0" smtClean="0">
                <a:latin typeface="Calibri" panose="020F0502020204030204" pitchFamily="34" charset="0"/>
                <a:ea typeface="Calibri" panose="020F0502020204030204" pitchFamily="34" charset="0"/>
                <a:cs typeface="B Homa" panose="00000400000000000000" pitchFamily="2" charset="-78"/>
              </a:rPr>
              <a:t>و    فعالیت </a:t>
            </a:r>
            <a:r>
              <a:rPr lang="fa-IR" sz="2400" dirty="0">
                <a:latin typeface="Calibri" panose="020F0502020204030204" pitchFamily="34" charset="0"/>
                <a:ea typeface="Calibri" panose="020F0502020204030204" pitchFamily="34" charset="0"/>
                <a:cs typeface="B Homa" panose="00000400000000000000" pitchFamily="2" charset="-78"/>
              </a:rPr>
              <a:t>: </a:t>
            </a:r>
            <a:r>
              <a:rPr lang="fa-IR" sz="2400" dirty="0" smtClean="0">
                <a:latin typeface="Calibri" panose="020F0502020204030204" pitchFamily="34" charset="0"/>
                <a:ea typeface="Calibri" panose="020F0502020204030204" pitchFamily="34" charset="0"/>
                <a:cs typeface="B Homa" panose="00000400000000000000" pitchFamily="2" charset="-78"/>
              </a:rPr>
              <a:t>نظامی چند </a:t>
            </a:r>
            <a:r>
              <a:rPr lang="fa-IR" sz="2400" dirty="0">
                <a:latin typeface="Calibri" panose="020F0502020204030204" pitchFamily="34" charset="0"/>
                <a:ea typeface="Calibri" panose="020F0502020204030204" pitchFamily="34" charset="0"/>
                <a:cs typeface="B Homa" panose="00000400000000000000" pitchFamily="2" charset="-78"/>
              </a:rPr>
              <a:t>سطحی بر اساس عدم </a:t>
            </a:r>
            <a:r>
              <a:rPr lang="fa-IR" sz="2400" dirty="0" smtClean="0">
                <a:latin typeface="Calibri" panose="020F0502020204030204" pitchFamily="34" charset="0"/>
                <a:ea typeface="Calibri" panose="020F0502020204030204" pitchFamily="34" charset="0"/>
                <a:cs typeface="B Homa" panose="00000400000000000000" pitchFamily="2" charset="-78"/>
              </a:rPr>
              <a:t>تمرکز</a:t>
            </a:r>
          </a:p>
          <a:p>
            <a:pPr algn="just" rtl="1"/>
            <a:endParaRPr lang="fa-IR" sz="2400" dirty="0" smtClean="0">
              <a:latin typeface="Calibri" panose="020F0502020204030204" pitchFamily="34" charset="0"/>
              <a:ea typeface="Calibri" panose="020F0502020204030204" pitchFamily="34" charset="0"/>
              <a:cs typeface="B Homa" panose="00000400000000000000" pitchFamily="2" charset="-78"/>
            </a:endParaRPr>
          </a:p>
          <a:p>
            <a:pPr algn="just" rtl="1"/>
            <a:r>
              <a:rPr lang="fa-IR" sz="2400" dirty="0" smtClean="0">
                <a:latin typeface="Calibri" panose="020F0502020204030204" pitchFamily="34" charset="0"/>
                <a:cs typeface="B Homa" panose="00000400000000000000" pitchFamily="2" charset="-78"/>
              </a:rPr>
              <a:t>میسرا با تلفیق اجزا عناصر مکان مرکزی، قطب رشد و پخش       فضایی نظر سلسله مراتب  پنج مرحله ای زیر ارائه نمود:</a:t>
            </a:r>
          </a:p>
          <a:p>
            <a:pPr marL="457200" indent="-457200" algn="just" rtl="1">
              <a:buFont typeface="+mj-lt"/>
              <a:buAutoNum type="arabicPeriod"/>
            </a:pPr>
            <a:r>
              <a:rPr lang="fa-IR" sz="2400" dirty="0" smtClean="0">
                <a:latin typeface="Calibri" panose="020F0502020204030204" pitchFamily="34" charset="0"/>
                <a:cs typeface="B Homa" panose="00000400000000000000" pitchFamily="2" charset="-78"/>
              </a:rPr>
              <a:t>قطب رشد در سطح ملی(شامل شهرهای بزرگ متروپل)</a:t>
            </a:r>
          </a:p>
          <a:p>
            <a:pPr marL="457200" indent="-457200" algn="just" rtl="1">
              <a:buFont typeface="+mj-lt"/>
              <a:buAutoNum type="arabicPeriod"/>
            </a:pPr>
            <a:r>
              <a:rPr lang="fa-IR" sz="2400" dirty="0" smtClean="0">
                <a:latin typeface="Calibri" panose="020F0502020204030204" pitchFamily="34" charset="0"/>
                <a:cs typeface="B Homa" panose="00000400000000000000" pitchFamily="2" charset="-78"/>
              </a:rPr>
              <a:t>مرکز رشد در سطح منطقه ای(شامل شهرهای متوسط)</a:t>
            </a:r>
          </a:p>
          <a:p>
            <a:pPr marL="457200" indent="-457200" algn="just" rtl="1">
              <a:buFont typeface="+mj-lt"/>
              <a:buAutoNum type="arabicPeriod"/>
            </a:pPr>
            <a:r>
              <a:rPr lang="fa-IR" sz="2400" dirty="0" smtClean="0">
                <a:latin typeface="Calibri" panose="020F0502020204030204" pitchFamily="34" charset="0"/>
                <a:cs typeface="B Homa" panose="00000400000000000000" pitchFamily="2" charset="-78"/>
              </a:rPr>
              <a:t>نقاط رشد در سطح ناحیه(شامل شهرهای کوچک)</a:t>
            </a:r>
          </a:p>
          <a:p>
            <a:pPr marL="457200" indent="-457200" algn="just" rtl="1">
              <a:buFont typeface="+mj-lt"/>
              <a:buAutoNum type="arabicPeriod"/>
            </a:pPr>
            <a:r>
              <a:rPr lang="fa-IR" sz="2400" dirty="0" smtClean="0">
                <a:latin typeface="Calibri" panose="020F0502020204030204" pitchFamily="34" charset="0"/>
                <a:cs typeface="B Homa" panose="00000400000000000000" pitchFamily="2" charset="-78"/>
              </a:rPr>
              <a:t>مرکز خدمات در سطح محلی(شامل روستا_شهر)</a:t>
            </a:r>
            <a:endParaRPr lang="en-US" sz="2400" dirty="0">
              <a:cs typeface="B Homa" panose="00000400000000000000" pitchFamily="2" charset="-78"/>
            </a:endParaRPr>
          </a:p>
        </p:txBody>
      </p:sp>
      <p:sp>
        <p:nvSpPr>
          <p:cNvPr id="6" name="TextBox 5"/>
          <p:cNvSpPr txBox="1"/>
          <p:nvPr/>
        </p:nvSpPr>
        <p:spPr>
          <a:xfrm>
            <a:off x="611559" y="6112058"/>
            <a:ext cx="2849027" cy="369332"/>
          </a:xfrm>
          <a:prstGeom prst="rect">
            <a:avLst/>
          </a:prstGeom>
          <a:noFill/>
        </p:spPr>
        <p:txBody>
          <a:bodyPr wrap="square" rtlCol="0">
            <a:spAutoFit/>
          </a:bodyPr>
          <a:lstStyle/>
          <a:p>
            <a:r>
              <a:rPr lang="fa-IR" dirty="0" smtClean="0">
                <a:cs typeface="B Nazanin" panose="00000400000000000000" pitchFamily="2" charset="-78"/>
              </a:rPr>
              <a:t>زیاری، 207: 1383</a:t>
            </a:r>
            <a:endParaRPr lang="en-US" dirty="0">
              <a:cs typeface="B Nazanin" panose="00000400000000000000" pitchFamily="2" charset="-78"/>
            </a:endParaRPr>
          </a:p>
        </p:txBody>
      </p:sp>
    </p:spTree>
    <p:extLst>
      <p:ext uri="{BB962C8B-B14F-4D97-AF65-F5344CB8AC3E}">
        <p14:creationId xmlns:p14="http://schemas.microsoft.com/office/powerpoint/2010/main" val="1215478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latin typeface="Calibri" panose="020F0502020204030204" pitchFamily="34" charset="0"/>
                <a:ea typeface="Calibri" panose="020F0502020204030204" pitchFamily="34" charset="0"/>
                <a:cs typeface="B Homa" panose="00000400000000000000" pitchFamily="2" charset="-78"/>
              </a:rPr>
              <a:t>نظریه عملکرد شهری در توسعه </a:t>
            </a:r>
            <a:r>
              <a:rPr lang="fa-IR" dirty="0" smtClean="0">
                <a:latin typeface="Calibri" panose="020F0502020204030204" pitchFamily="34" charset="0"/>
                <a:ea typeface="Calibri" panose="020F0502020204030204" pitchFamily="34" charset="0"/>
                <a:cs typeface="B Homa" panose="00000400000000000000" pitchFamily="2" charset="-78"/>
              </a:rPr>
              <a:t>روستایی</a:t>
            </a:r>
            <a:br>
              <a:rPr lang="fa-IR" dirty="0" smtClean="0">
                <a:latin typeface="Calibri" panose="020F0502020204030204" pitchFamily="34" charset="0"/>
                <a:ea typeface="Calibri" panose="020F0502020204030204" pitchFamily="34" charset="0"/>
                <a:cs typeface="B Homa" panose="00000400000000000000" pitchFamily="2" charset="-78"/>
              </a:rPr>
            </a:br>
            <a:r>
              <a:rPr lang="en-US" sz="32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U</a:t>
            </a:r>
            <a:r>
              <a:rPr lang="en-US" sz="3200" dirty="0" smtClean="0">
                <a:latin typeface="Calibri" panose="020F0502020204030204" pitchFamily="34" charset="0"/>
                <a:ea typeface="Calibri" panose="020F0502020204030204" pitchFamily="34" charset="0"/>
                <a:cs typeface="B Homa" panose="00000400000000000000" pitchFamily="2" charset="-78"/>
              </a:rPr>
              <a:t>rban </a:t>
            </a:r>
            <a:r>
              <a:rPr lang="en-US" sz="32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F</a:t>
            </a:r>
            <a:r>
              <a:rPr lang="en-US" sz="3200" dirty="0" smtClean="0">
                <a:latin typeface="Calibri" panose="020F0502020204030204" pitchFamily="34" charset="0"/>
                <a:ea typeface="Calibri" panose="020F0502020204030204" pitchFamily="34" charset="0"/>
                <a:cs typeface="B Homa" panose="00000400000000000000" pitchFamily="2" charset="-78"/>
              </a:rPr>
              <a:t>unction in </a:t>
            </a:r>
            <a:r>
              <a:rPr lang="en-US" sz="32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R</a:t>
            </a:r>
            <a:r>
              <a:rPr lang="en-US" sz="3200" dirty="0" smtClean="0">
                <a:latin typeface="Calibri" panose="020F0502020204030204" pitchFamily="34" charset="0"/>
                <a:ea typeface="Calibri" panose="020F0502020204030204" pitchFamily="34" charset="0"/>
                <a:cs typeface="B Homa" panose="00000400000000000000" pitchFamily="2" charset="-78"/>
              </a:rPr>
              <a:t>ural - </a:t>
            </a:r>
            <a:r>
              <a:rPr lang="en-US" sz="32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D</a:t>
            </a:r>
            <a:r>
              <a:rPr lang="en-US" sz="3200" dirty="0" smtClean="0">
                <a:latin typeface="Calibri" panose="020F0502020204030204" pitchFamily="34" charset="0"/>
                <a:ea typeface="Calibri" panose="020F0502020204030204" pitchFamily="34" charset="0"/>
                <a:cs typeface="B Homa" panose="00000400000000000000" pitchFamily="2" charset="-78"/>
              </a:rPr>
              <a:t>evelopment </a:t>
            </a:r>
            <a:endParaRPr lang="en-US" sz="3200" dirty="0">
              <a:cs typeface="B Homa" panose="00000400000000000000" pitchFamily="2" charset="-78"/>
            </a:endParaRPr>
          </a:p>
        </p:txBody>
      </p:sp>
      <p:sp>
        <p:nvSpPr>
          <p:cNvPr id="4" name="Content Placeholder 3"/>
          <p:cNvSpPr>
            <a:spLocks noGrp="1"/>
          </p:cNvSpPr>
          <p:nvPr>
            <p:ph idx="10"/>
          </p:nvPr>
        </p:nvSpPr>
        <p:spPr>
          <a:xfrm>
            <a:off x="457200" y="1556792"/>
            <a:ext cx="8229600" cy="3600400"/>
          </a:xfrm>
        </p:spPr>
        <p:txBody>
          <a:bodyPr/>
          <a:lstStyle/>
          <a:p>
            <a:pPr algn="just" rtl="1">
              <a:lnSpc>
                <a:spcPct val="107000"/>
              </a:lnSpc>
              <a:spcBef>
                <a:spcPts val="0"/>
              </a:spcBef>
              <a:spcAft>
                <a:spcPts val="800"/>
              </a:spcAft>
            </a:pPr>
            <a:r>
              <a:rPr lang="fa-IR" sz="2400" dirty="0">
                <a:latin typeface="Calibri" panose="020F0502020204030204" pitchFamily="34" charset="0"/>
                <a:ea typeface="Calibri" panose="020F0502020204030204" pitchFamily="34" charset="0"/>
                <a:cs typeface="B Homa" panose="00000400000000000000" pitchFamily="2" charset="-78"/>
              </a:rPr>
              <a:t>راندینلی: شهر نقش تعیین کننده ای در توسعه و انتشار نواوری و کارآفرینی ایفا مینماید با بستر گشایی </a:t>
            </a:r>
            <a:r>
              <a:rPr lang="fa-IR" sz="2400" dirty="0" smtClean="0">
                <a:latin typeface="Calibri" panose="020F0502020204030204" pitchFamily="34" charset="0"/>
                <a:ea typeface="Calibri" panose="020F0502020204030204" pitchFamily="34" charset="0"/>
                <a:cs typeface="B Homa" panose="00000400000000000000" pitchFamily="2" charset="-78"/>
              </a:rPr>
              <a:t>فضایی، از </a:t>
            </a:r>
            <a:r>
              <a:rPr lang="fa-IR" sz="2400" dirty="0">
                <a:latin typeface="Calibri" panose="020F0502020204030204" pitchFamily="34" charset="0"/>
                <a:ea typeface="Calibri" panose="020F0502020204030204" pitchFamily="34" charset="0"/>
                <a:cs typeface="B Homa" panose="00000400000000000000" pitchFamily="2" charset="-78"/>
              </a:rPr>
              <a:t>طریق </a:t>
            </a:r>
            <a:r>
              <a:rPr lang="fa-IR" sz="2400" dirty="0" smtClean="0">
                <a:latin typeface="Calibri" panose="020F0502020204030204" pitchFamily="34" charset="0"/>
                <a:ea typeface="Calibri" panose="020F0502020204030204" pitchFamily="34" charset="0"/>
                <a:cs typeface="B Homa" panose="00000400000000000000" pitchFamily="2" charset="-78"/>
              </a:rPr>
              <a:t>توزیع         عادلانه </a:t>
            </a:r>
            <a:r>
              <a:rPr lang="fa-IR" sz="2400" dirty="0">
                <a:latin typeface="Calibri" panose="020F0502020204030204" pitchFamily="34" charset="0"/>
                <a:ea typeface="Calibri" panose="020F0502020204030204" pitchFamily="34" charset="0"/>
                <a:cs typeface="B Homa" panose="00000400000000000000" pitchFamily="2" charset="-78"/>
              </a:rPr>
              <a:t>فضایی و هدایت این رشد به مراکز شهری بیشتر توسعه منطقه ای حاصل </a:t>
            </a:r>
            <a:r>
              <a:rPr lang="fa-IR" sz="2400" dirty="0" smtClean="0">
                <a:latin typeface="Calibri" panose="020F0502020204030204" pitchFamily="34" charset="0"/>
                <a:ea typeface="Calibri" panose="020F0502020204030204" pitchFamily="34" charset="0"/>
                <a:cs typeface="B Homa" panose="00000400000000000000" pitchFamily="2" charset="-78"/>
              </a:rPr>
              <a:t>میشود و </a:t>
            </a:r>
            <a:r>
              <a:rPr lang="fa-IR" sz="2400" dirty="0">
                <a:latin typeface="Calibri" panose="020F0502020204030204" pitchFamily="34" charset="0"/>
                <a:ea typeface="Calibri" panose="020F0502020204030204" pitchFamily="34" charset="0"/>
                <a:cs typeface="B Homa" panose="00000400000000000000" pitchFamily="2" charset="-78"/>
              </a:rPr>
              <a:t>جوامع روستایی به توسعه </a:t>
            </a:r>
            <a:r>
              <a:rPr lang="fa-IR" sz="2400" dirty="0" smtClean="0">
                <a:latin typeface="Calibri" panose="020F0502020204030204" pitchFamily="34" charset="0"/>
                <a:ea typeface="Calibri" panose="020F0502020204030204" pitchFamily="34" charset="0"/>
                <a:cs typeface="B Homa" panose="00000400000000000000" pitchFamily="2" charset="-78"/>
              </a:rPr>
              <a:t>اقتصادی      </a:t>
            </a:r>
            <a:r>
              <a:rPr lang="fa-IR" sz="2400" dirty="0">
                <a:latin typeface="Calibri" panose="020F0502020204030204" pitchFamily="34" charset="0"/>
                <a:ea typeface="Calibri" panose="020F0502020204030204" pitchFamily="34" charset="0"/>
                <a:cs typeface="B Homa" panose="00000400000000000000" pitchFamily="2" charset="-78"/>
              </a:rPr>
              <a:t>اجتماعی میرسند.</a:t>
            </a:r>
            <a:endParaRPr lang="en-US" sz="18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ایجاد </a:t>
            </a:r>
            <a:r>
              <a:rPr lang="fa-IR" sz="2400" dirty="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شهرهای </a:t>
            </a: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کوچک</a:t>
            </a:r>
            <a:r>
              <a:rPr lang="fa-IR" sz="2400" dirty="0" smtClean="0">
                <a:latin typeface="Calibri" panose="020F0502020204030204" pitchFamily="34" charset="0"/>
                <a:ea typeface="Calibri" panose="020F0502020204030204" pitchFamily="34" charset="0"/>
                <a:cs typeface="B Homa" panose="00000400000000000000" pitchFamily="2" charset="-78"/>
              </a:rPr>
              <a:t>، در </a:t>
            </a:r>
            <a:r>
              <a:rPr lang="fa-IR" sz="2400" dirty="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پیوند عملکردی با حوزه </a:t>
            </a:r>
            <a:r>
              <a:rPr lang="fa-IR" sz="2400" dirty="0" smtClean="0">
                <a:solidFill>
                  <a:schemeClr val="accent2">
                    <a:lumMod val="75000"/>
                  </a:schemeClr>
                </a:solidFill>
                <a:latin typeface="Calibri" panose="020F0502020204030204" pitchFamily="34" charset="0"/>
                <a:ea typeface="Calibri" panose="020F0502020204030204" pitchFamily="34" charset="0"/>
                <a:cs typeface="B Homa" panose="00000400000000000000" pitchFamily="2" charset="-78"/>
              </a:rPr>
              <a:t>روستایی </a:t>
            </a:r>
            <a:r>
              <a:rPr lang="fa-IR" sz="2400" dirty="0" smtClean="0">
                <a:latin typeface="Calibri" panose="020F0502020204030204" pitchFamily="34" charset="0"/>
                <a:ea typeface="Calibri" panose="020F0502020204030204" pitchFamily="34" charset="0"/>
                <a:cs typeface="B Homa" panose="00000400000000000000" pitchFamily="2" charset="-78"/>
              </a:rPr>
              <a:t>محور </a:t>
            </a:r>
            <a:r>
              <a:rPr lang="fa-IR" sz="2400" dirty="0">
                <a:latin typeface="Calibri" panose="020F0502020204030204" pitchFamily="34" charset="0"/>
                <a:ea typeface="Calibri" panose="020F0502020204030204" pitchFamily="34" charset="0"/>
                <a:cs typeface="B Homa" panose="00000400000000000000" pitchFamily="2" charset="-78"/>
              </a:rPr>
              <a:t>قرار گرفته تا تنوع بخشیدن به اقتصاد، صنعتی کردن عرضه </a:t>
            </a:r>
            <a:r>
              <a:rPr lang="fa-IR" sz="2400" dirty="0" smtClean="0">
                <a:latin typeface="Calibri" panose="020F0502020204030204" pitchFamily="34" charset="0"/>
                <a:ea typeface="Calibri" panose="020F0502020204030204" pitchFamily="34" charset="0"/>
                <a:cs typeface="B Homa" panose="00000400000000000000" pitchFamily="2" charset="-78"/>
              </a:rPr>
              <a:t>       خدمات </a:t>
            </a:r>
            <a:r>
              <a:rPr lang="fa-IR" sz="2400" dirty="0">
                <a:latin typeface="Calibri" panose="020F0502020204030204" pitchFamily="34" charset="0"/>
                <a:ea typeface="Calibri" panose="020F0502020204030204" pitchFamily="34" charset="0"/>
                <a:cs typeface="B Homa" panose="00000400000000000000" pitchFamily="2" charset="-78"/>
              </a:rPr>
              <a:t>پشتیبانی و تجاری کردن کشاورزی و سازماندهی </a:t>
            </a:r>
            <a:r>
              <a:rPr lang="fa-IR" sz="2400" dirty="0" smtClean="0">
                <a:latin typeface="Calibri" panose="020F0502020204030204" pitchFamily="34" charset="0"/>
                <a:ea typeface="Calibri" panose="020F0502020204030204" pitchFamily="34" charset="0"/>
                <a:cs typeface="B Homa" panose="00000400000000000000" pitchFamily="2" charset="-78"/>
              </a:rPr>
              <a:t>و مدیریت توسعه را برآورده سازد.</a:t>
            </a: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 </a:t>
            </a:r>
            <a:r>
              <a:rPr lang="fa-IR" sz="2400" dirty="0">
                <a:latin typeface="Calibri" panose="020F0502020204030204" pitchFamily="34" charset="0"/>
                <a:ea typeface="Calibri" panose="020F0502020204030204" pitchFamily="34" charset="0"/>
                <a:cs typeface="B Homa" panose="00000400000000000000" pitchFamily="2" charset="-78"/>
              </a:rPr>
              <a:t>هدف جلوگیری از رشد شهرهای بزرگ </a:t>
            </a:r>
            <a:r>
              <a:rPr lang="fa-IR" sz="2400" dirty="0" smtClean="0">
                <a:latin typeface="Calibri" panose="020F0502020204030204" pitchFamily="34" charset="0"/>
                <a:ea typeface="Calibri" panose="020F0502020204030204" pitchFamily="34" charset="0"/>
                <a:cs typeface="B Homa" panose="00000400000000000000" pitchFamily="2" charset="-78"/>
              </a:rPr>
              <a:t>نیست بلکه هدایت </a:t>
            </a:r>
            <a:r>
              <a:rPr lang="fa-IR" sz="2400" dirty="0">
                <a:latin typeface="Calibri" panose="020F0502020204030204" pitchFamily="34" charset="0"/>
                <a:ea typeface="Calibri" panose="020F0502020204030204" pitchFamily="34" charset="0"/>
                <a:cs typeface="B Homa" panose="00000400000000000000" pitchFamily="2" charset="-78"/>
              </a:rPr>
              <a:t>سرریز جمعیت به نقاط مورد نظر که در </a:t>
            </a:r>
            <a:r>
              <a:rPr lang="fa-IR" sz="2400" dirty="0" smtClean="0">
                <a:latin typeface="Calibri" panose="020F0502020204030204" pitchFamily="34" charset="0"/>
                <a:ea typeface="Calibri" panose="020F0502020204030204" pitchFamily="34" charset="0"/>
                <a:cs typeface="B Homa" panose="00000400000000000000" pitchFamily="2" charset="-78"/>
              </a:rPr>
              <a:t>پیوند عملکردی </a:t>
            </a:r>
            <a:r>
              <a:rPr lang="fa-IR" sz="2400" dirty="0">
                <a:latin typeface="Calibri" panose="020F0502020204030204" pitchFamily="34" charset="0"/>
                <a:ea typeface="Calibri" panose="020F0502020204030204" pitchFamily="34" charset="0"/>
                <a:cs typeface="B Homa" panose="00000400000000000000" pitchFamily="2" charset="-78"/>
              </a:rPr>
              <a:t>با حوزه نفوذشان بوده و فضای ملی را یکپارچه </a:t>
            </a:r>
            <a:r>
              <a:rPr lang="fa-IR" sz="2400" dirty="0" smtClean="0">
                <a:latin typeface="Calibri" panose="020F0502020204030204" pitchFamily="34" charset="0"/>
                <a:ea typeface="Calibri" panose="020F0502020204030204" pitchFamily="34" charset="0"/>
                <a:cs typeface="B Homa" panose="00000400000000000000" pitchFamily="2" charset="-78"/>
              </a:rPr>
              <a:t>میسازد.</a:t>
            </a:r>
            <a:endParaRPr lang="en-US" sz="1800" dirty="0">
              <a:latin typeface="Calibri" panose="020F0502020204030204" pitchFamily="34" charset="0"/>
              <a:ea typeface="Calibri" panose="020F0502020204030204" pitchFamily="34" charset="0"/>
              <a:cs typeface="B Homa" panose="00000400000000000000" pitchFamily="2" charset="-78"/>
            </a:endParaRPr>
          </a:p>
          <a:p>
            <a:endParaRPr lang="en-US" dirty="0"/>
          </a:p>
        </p:txBody>
      </p:sp>
      <p:sp>
        <p:nvSpPr>
          <p:cNvPr id="5" name="TextBox 4"/>
          <p:cNvSpPr txBox="1"/>
          <p:nvPr/>
        </p:nvSpPr>
        <p:spPr>
          <a:xfrm>
            <a:off x="457200"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132: 1379</a:t>
            </a:r>
            <a:endParaRPr lang="en-US" dirty="0">
              <a:cs typeface="B Nazanin" panose="00000400000000000000" pitchFamily="2" charset="-78"/>
            </a:endParaRPr>
          </a:p>
        </p:txBody>
      </p:sp>
    </p:spTree>
    <p:extLst>
      <p:ext uri="{BB962C8B-B14F-4D97-AF65-F5344CB8AC3E}">
        <p14:creationId xmlns:p14="http://schemas.microsoft.com/office/powerpoint/2010/main" val="156533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a:t>
            </a:r>
            <a:endParaRPr lang="ko-KR" altLang="en-US" sz="4800" dirty="0">
              <a:solidFill>
                <a:srgbClr val="7030A0"/>
              </a:solidFill>
              <a:cs typeface="B Homa" panose="00000400000000000000" pitchFamily="2" charset="-78"/>
            </a:endParaRPr>
          </a:p>
        </p:txBody>
      </p:sp>
      <p:sp>
        <p:nvSpPr>
          <p:cNvPr id="2" name="Content Placeholder 1"/>
          <p:cNvSpPr>
            <a:spLocks noGrp="1"/>
          </p:cNvSpPr>
          <p:nvPr>
            <p:ph idx="10"/>
          </p:nvPr>
        </p:nvSpPr>
        <p:spPr>
          <a:xfrm>
            <a:off x="1331640" y="1484784"/>
            <a:ext cx="7619764" cy="3994316"/>
          </a:xfrm>
        </p:spPr>
        <p:txBody>
          <a:bodyPr/>
          <a:lstStyle/>
          <a:p>
            <a:pPr marL="342900" indent="-342900" algn="just" rtl="1">
              <a:buFont typeface="Arial" panose="020B0604020202020204" pitchFamily="34" charset="0"/>
              <a:buChar char="•"/>
            </a:pPr>
            <a:r>
              <a:rPr lang="fa-IR" sz="2400" dirty="0" smtClean="0">
                <a:cs typeface="B Homa" panose="00000400000000000000" pitchFamily="2" charset="-78"/>
              </a:rPr>
              <a:t>فکر انگیزش ضربه های توسعه در یک منطقه عقب       مانده از طریق استقرار شبکه سکونتگاه ها کافی نبوده و القای توسعه ابعاد پیش از ساخت کالبدی دارد .</a:t>
            </a:r>
          </a:p>
          <a:p>
            <a:pPr marL="342900" indent="-342900" algn="just" rtl="1">
              <a:buFont typeface="Arial" panose="020B0604020202020204" pitchFamily="34" charset="0"/>
              <a:buChar char="•"/>
            </a:pPr>
            <a:r>
              <a:rPr lang="fa-IR" sz="2400" dirty="0" smtClean="0">
                <a:cs typeface="B Homa" panose="00000400000000000000" pitchFamily="2" charset="-78"/>
              </a:rPr>
              <a:t>ایجاد سلسله مراتب بین سطوح متفاوت فضایی لزوما    هماهنگی بین سطوح مختلف برنامه ریزی و نیز هماهنگی افقی درون هر سطح  را به همراه نخواهد داشت.</a:t>
            </a:r>
          </a:p>
          <a:p>
            <a:pPr marL="342900" indent="-342900" algn="just" rtl="1">
              <a:buFont typeface="Arial" panose="020B0604020202020204" pitchFamily="34" charset="0"/>
              <a:buChar char="•"/>
            </a:pPr>
            <a:r>
              <a:rPr lang="fa-IR" sz="2400" dirty="0" smtClean="0">
                <a:cs typeface="B Homa" panose="00000400000000000000" pitchFamily="2" charset="-78"/>
              </a:rPr>
              <a:t>ساختار اجتماعی _ اقتصادی در شهرهای کوچک معمولا به سود افراد بهره مند کنونی است و تقویت این قبیل شهرها ضرورتا به تعادل های اجتماعی کمک نخواهد کرد.</a:t>
            </a:r>
          </a:p>
          <a:p>
            <a:pPr marL="342900" indent="-342900" algn="just" rtl="1">
              <a:buFont typeface="Arial" panose="020B0604020202020204" pitchFamily="34" charset="0"/>
              <a:buChar char="•"/>
            </a:pPr>
            <a:r>
              <a:rPr lang="fa-IR" sz="2400" dirty="0" smtClean="0">
                <a:cs typeface="B Homa" panose="00000400000000000000" pitchFamily="2" charset="-78"/>
              </a:rPr>
              <a:t>شاید بهتر باشد به جای تقویت شهرهای کوچک، فقر      زدایی و افزایش درامد روستاییان را در دستور کار قرار داد.</a:t>
            </a:r>
            <a:endParaRPr lang="en-US" sz="2400" dirty="0">
              <a:cs typeface="B Homa" panose="00000400000000000000" pitchFamily="2" charset="-78"/>
            </a:endParaRPr>
          </a:p>
        </p:txBody>
      </p:sp>
      <p:sp>
        <p:nvSpPr>
          <p:cNvPr id="4" name="TextBox 3"/>
          <p:cNvSpPr txBox="1"/>
          <p:nvPr/>
        </p:nvSpPr>
        <p:spPr>
          <a:xfrm>
            <a:off x="1619672" y="6093296"/>
            <a:ext cx="2849027" cy="369332"/>
          </a:xfrm>
          <a:prstGeom prst="rect">
            <a:avLst/>
          </a:prstGeom>
          <a:noFill/>
        </p:spPr>
        <p:txBody>
          <a:bodyPr wrap="square" rtlCol="0">
            <a:spAutoFit/>
          </a:bodyPr>
          <a:lstStyle/>
          <a:p>
            <a:r>
              <a:rPr lang="fa-IR" dirty="0" smtClean="0">
                <a:cs typeface="B Nazanin" panose="00000400000000000000" pitchFamily="2" charset="-78"/>
              </a:rPr>
              <a:t>صرافی، 134: 1379</a:t>
            </a:r>
            <a:endParaRPr lang="en-US" dirty="0">
              <a:cs typeface="B Nazanin" panose="00000400000000000000" pitchFamily="2" charset="-78"/>
            </a:endParaRPr>
          </a:p>
        </p:txBody>
      </p:sp>
    </p:spTree>
    <p:extLst>
      <p:ext uri="{BB962C8B-B14F-4D97-AF65-F5344CB8AC3E}">
        <p14:creationId xmlns:p14="http://schemas.microsoft.com/office/powerpoint/2010/main" val="2734349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fa-IR" sz="4400" dirty="0">
                <a:cs typeface="B Homa" panose="00000400000000000000" pitchFamily="2" charset="-78"/>
              </a:rPr>
              <a:t>مقدمه</a:t>
            </a:r>
            <a:endParaRPr lang="ko-KR" altLang="en-US" sz="4400" dirty="0">
              <a:cs typeface="B Homa" panose="00000400000000000000" pitchFamily="2" charset="-78"/>
            </a:endParaRPr>
          </a:p>
        </p:txBody>
      </p:sp>
      <p:sp>
        <p:nvSpPr>
          <p:cNvPr id="7" name="Content Placeholder 6"/>
          <p:cNvSpPr>
            <a:spLocks noGrp="1"/>
          </p:cNvSpPr>
          <p:nvPr>
            <p:ph idx="10"/>
          </p:nvPr>
        </p:nvSpPr>
        <p:spPr>
          <a:xfrm>
            <a:off x="179512" y="1556792"/>
            <a:ext cx="8784976" cy="3816424"/>
          </a:xfrm>
        </p:spPr>
        <p:txBody>
          <a:bodyPr/>
          <a:lstStyle/>
          <a:p>
            <a:pPr algn="just" rtl="1"/>
            <a:r>
              <a:rPr lang="fa-IR" altLang="ko-KR" sz="2400" dirty="0">
                <a:latin typeface="Arial" pitchFamily="34" charset="0"/>
                <a:cs typeface="B Homa" panose="00000400000000000000" pitchFamily="2" charset="-78"/>
              </a:rPr>
              <a:t>خاستگاه دوگانه برنامه ریزی منطقه ای از یک سو با تفوق دیدگاه های </a:t>
            </a:r>
            <a:r>
              <a:rPr lang="fa-IR" altLang="ko-KR" sz="2400" dirty="0">
                <a:solidFill>
                  <a:schemeClr val="accent3">
                    <a:lumMod val="75000"/>
                  </a:schemeClr>
                </a:solidFill>
                <a:latin typeface="Arial" pitchFamily="34" charset="0"/>
                <a:cs typeface="B Homa" panose="00000400000000000000" pitchFamily="2" charset="-78"/>
              </a:rPr>
              <a:t>کالبدی</a:t>
            </a:r>
            <a:r>
              <a:rPr lang="fa-IR" altLang="ko-KR" sz="2400" dirty="0">
                <a:solidFill>
                  <a:schemeClr val="accent4">
                    <a:lumMod val="50000"/>
                  </a:schemeClr>
                </a:solidFill>
                <a:latin typeface="Arial" pitchFamily="34" charset="0"/>
                <a:cs typeface="B Homa" panose="00000400000000000000" pitchFamily="2" charset="-78"/>
              </a:rPr>
              <a:t> </a:t>
            </a:r>
            <a:r>
              <a:rPr lang="fa-IR" altLang="ko-KR" sz="2400" dirty="0">
                <a:latin typeface="Arial" pitchFamily="34" charset="0"/>
                <a:cs typeface="B Homa" panose="00000400000000000000" pitchFamily="2" charset="-78"/>
              </a:rPr>
              <a:t>در سطح </a:t>
            </a:r>
            <a:r>
              <a:rPr lang="fa-IR" altLang="ko-KR" sz="2400" dirty="0">
                <a:solidFill>
                  <a:srgbClr val="FF0000"/>
                </a:solidFill>
                <a:latin typeface="Arial" pitchFamily="34" charset="0"/>
                <a:cs typeface="B Homa" panose="00000400000000000000" pitchFamily="2" charset="-78"/>
              </a:rPr>
              <a:t>فرا </a:t>
            </a:r>
            <a:r>
              <a:rPr lang="fa-IR" altLang="ko-KR" sz="2400" dirty="0" smtClean="0">
                <a:solidFill>
                  <a:srgbClr val="FF0000"/>
                </a:solidFill>
                <a:latin typeface="Arial" pitchFamily="34" charset="0"/>
                <a:cs typeface="B Homa" panose="00000400000000000000" pitchFamily="2" charset="-78"/>
              </a:rPr>
              <a:t>محلی </a:t>
            </a:r>
            <a:r>
              <a:rPr lang="fa-IR" altLang="ko-KR" sz="2400" dirty="0">
                <a:latin typeface="Arial" pitchFamily="34" charset="0"/>
                <a:cs typeface="B Homa" panose="00000400000000000000" pitchFamily="2" charset="-78"/>
              </a:rPr>
              <a:t>( منطقه شهری) آغاز گشت و از سوی دیگر با تسلط بر دیدگاه های </a:t>
            </a:r>
            <a:r>
              <a:rPr lang="fa-IR" altLang="ko-KR" sz="2400" dirty="0">
                <a:solidFill>
                  <a:schemeClr val="accent3">
                    <a:lumMod val="75000"/>
                  </a:schemeClr>
                </a:solidFill>
                <a:latin typeface="Arial" pitchFamily="34" charset="0"/>
                <a:cs typeface="B Homa" panose="00000400000000000000" pitchFamily="2" charset="-78"/>
              </a:rPr>
              <a:t>اقتصادی- اجتماعی </a:t>
            </a:r>
            <a:r>
              <a:rPr lang="fa-IR" altLang="ko-KR" sz="2400" dirty="0">
                <a:latin typeface="Arial" pitchFamily="34" charset="0"/>
                <a:cs typeface="B Homa" panose="00000400000000000000" pitchFamily="2" charset="-78"/>
              </a:rPr>
              <a:t>در سطح </a:t>
            </a:r>
            <a:r>
              <a:rPr lang="fa-IR" altLang="ko-KR" sz="2400" dirty="0">
                <a:solidFill>
                  <a:srgbClr val="FF0000"/>
                </a:solidFill>
                <a:latin typeface="Arial" pitchFamily="34" charset="0"/>
                <a:cs typeface="B Homa" panose="00000400000000000000" pitchFamily="2" charset="-78"/>
              </a:rPr>
              <a:t>مادون ملی </a:t>
            </a:r>
            <a:r>
              <a:rPr lang="fa-IR" altLang="ko-KR" sz="2400" dirty="0">
                <a:latin typeface="Arial" pitchFamily="34" charset="0"/>
                <a:cs typeface="B Homa" panose="00000400000000000000" pitchFamily="2" charset="-78"/>
              </a:rPr>
              <a:t>( منطقه کشوری) </a:t>
            </a:r>
          </a:p>
          <a:p>
            <a:pPr algn="just" rtl="1"/>
            <a:r>
              <a:rPr lang="fa-IR" altLang="ko-KR" sz="2400" dirty="0">
                <a:latin typeface="Arial" pitchFamily="34" charset="0"/>
                <a:cs typeface="B Homa" panose="00000400000000000000" pitchFamily="2" charset="-78"/>
              </a:rPr>
              <a:t>اولین تلاش برای تبدیل اصول و قوانین برنامه ریزی منطقه ای به علمی مجزا توسط </a:t>
            </a:r>
            <a:r>
              <a:rPr lang="fa-IR" altLang="ko-KR" sz="2400" dirty="0">
                <a:solidFill>
                  <a:schemeClr val="accent3">
                    <a:lumMod val="75000"/>
                  </a:schemeClr>
                </a:solidFill>
                <a:latin typeface="Arial" pitchFamily="34" charset="0"/>
                <a:cs typeface="B Homa" panose="00000400000000000000" pitchFamily="2" charset="-78"/>
              </a:rPr>
              <a:t>آیزارد و همفکرانش </a:t>
            </a:r>
            <a:r>
              <a:rPr lang="fa-IR" altLang="ko-KR" sz="2400" dirty="0">
                <a:latin typeface="Arial" pitchFamily="34" charset="0"/>
                <a:cs typeface="B Homa" panose="00000400000000000000" pitchFamily="2" charset="-78"/>
              </a:rPr>
              <a:t>در اوایل </a:t>
            </a:r>
            <a:r>
              <a:rPr lang="fa-IR" altLang="ko-KR" sz="2400" dirty="0">
                <a:solidFill>
                  <a:schemeClr val="accent3">
                    <a:lumMod val="75000"/>
                  </a:schemeClr>
                </a:solidFill>
                <a:latin typeface="Arial" pitchFamily="34" charset="0"/>
                <a:cs typeface="B Homa" panose="00000400000000000000" pitchFamily="2" charset="-78"/>
              </a:rPr>
              <a:t>1950 </a:t>
            </a:r>
            <a:r>
              <a:rPr lang="fa-IR" altLang="ko-KR" sz="2400" dirty="0">
                <a:latin typeface="Arial" pitchFamily="34" charset="0"/>
                <a:cs typeface="B Homa" panose="00000400000000000000" pitchFamily="2" charset="-78"/>
              </a:rPr>
              <a:t>برای ایجاد علم منطقه ای صورت گرفته ولی همچنان در حد تحلیل منطقه ای (که به یاری سایر علم ها میپردازد و شاخه جدیدی نیست) باقی مانده است.</a:t>
            </a:r>
          </a:p>
          <a:p>
            <a:pPr algn="just" rtl="1"/>
            <a:endParaRPr lang="ko-KR" altLang="en-US" sz="2400" dirty="0">
              <a:latin typeface="Arial" pitchFamily="34" charset="0"/>
              <a:cs typeface="B Homa" panose="00000400000000000000" pitchFamily="2" charset="-78"/>
            </a:endParaRPr>
          </a:p>
        </p:txBody>
      </p:sp>
      <p:sp>
        <p:nvSpPr>
          <p:cNvPr id="2" name="TextBox 1"/>
          <p:cNvSpPr txBox="1"/>
          <p:nvPr/>
        </p:nvSpPr>
        <p:spPr>
          <a:xfrm>
            <a:off x="179512"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97: 1379</a:t>
            </a:r>
            <a:endParaRPr lang="en-US" dirty="0">
              <a:cs typeface="B Nazanin" panose="00000400000000000000" pitchFamily="2" charset="-78"/>
            </a:endParaRPr>
          </a:p>
        </p:txBody>
      </p:sp>
    </p:spTree>
    <p:extLst>
      <p:ext uri="{BB962C8B-B14F-4D97-AF65-F5344CB8AC3E}">
        <p14:creationId xmlns:p14="http://schemas.microsoft.com/office/powerpoint/2010/main" val="891763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82846"/>
            <a:ext cx="7524328" cy="1069514"/>
          </a:xfrm>
        </p:spPr>
        <p:txBody>
          <a:bodyPr/>
          <a:lstStyle/>
          <a:p>
            <a:pPr algn="ctr" rtl="1">
              <a:lnSpc>
                <a:spcPct val="107000"/>
              </a:lnSpc>
              <a:spcBef>
                <a:spcPts val="0"/>
              </a:spcBef>
              <a:spcAft>
                <a:spcPts val="800"/>
              </a:spcAft>
            </a:pPr>
            <a:r>
              <a:rPr lang="fa-IR" sz="3600" dirty="0">
                <a:latin typeface="Calibri" panose="020F0502020204030204" pitchFamily="34" charset="0"/>
                <a:ea typeface="Calibri" panose="020F0502020204030204" pitchFamily="34" charset="0"/>
                <a:cs typeface="B Homa" panose="00000400000000000000" pitchFamily="2" charset="-78"/>
              </a:rPr>
              <a:t>نظریه </a:t>
            </a:r>
            <a:r>
              <a:rPr lang="fa-IR" sz="3600" dirty="0" smtClean="0">
                <a:latin typeface="Calibri" panose="020F0502020204030204" pitchFamily="34" charset="0"/>
                <a:ea typeface="Calibri" panose="020F0502020204030204" pitchFamily="34" charset="0"/>
                <a:cs typeface="B Homa" panose="00000400000000000000" pitchFamily="2" charset="-78"/>
              </a:rPr>
              <a:t>زیست-منطقه </a:t>
            </a:r>
            <a:r>
              <a:rPr lang="fa-IR" sz="3600" dirty="0">
                <a:latin typeface="Calibri" panose="020F0502020204030204" pitchFamily="34" charset="0"/>
                <a:ea typeface="Calibri" panose="020F0502020204030204" pitchFamily="34" charset="0"/>
                <a:cs typeface="B Homa" panose="00000400000000000000" pitchFamily="2" charset="-78"/>
              </a:rPr>
              <a:t>و توسعه پایدار</a:t>
            </a:r>
            <a:r>
              <a:rPr lang="en-US" sz="3200" dirty="0">
                <a:latin typeface="Calibri" panose="020F0502020204030204" pitchFamily="34" charset="0"/>
                <a:ea typeface="Calibri" panose="020F0502020204030204" pitchFamily="34" charset="0"/>
              </a:rPr>
              <a:t/>
            </a:r>
            <a:br>
              <a:rPr lang="en-US" sz="3200" dirty="0">
                <a:latin typeface="Calibri" panose="020F0502020204030204" pitchFamily="34" charset="0"/>
                <a:ea typeface="Calibri" panose="020F0502020204030204" pitchFamily="34" charset="0"/>
              </a:rPr>
            </a:br>
            <a:endParaRPr lang="en-US" dirty="0"/>
          </a:p>
        </p:txBody>
      </p:sp>
      <p:sp>
        <p:nvSpPr>
          <p:cNvPr id="4" name="Content Placeholder 3"/>
          <p:cNvSpPr>
            <a:spLocks noGrp="1"/>
          </p:cNvSpPr>
          <p:nvPr>
            <p:ph idx="10"/>
          </p:nvPr>
        </p:nvSpPr>
        <p:spPr>
          <a:xfrm>
            <a:off x="1619672" y="710638"/>
            <a:ext cx="7427168" cy="3308676"/>
          </a:xfrm>
        </p:spPr>
        <p:txBody>
          <a:bodyPr/>
          <a:lstStyle/>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اجتماع: گروهی از مردم با روابط اجتماعی که در محدوده  جغرافیایی ساکن هستند و معیار های ذهنی مانند احساس سرنوشت و هویت مشترک و تعلق فرهنگی با معیارهای    عینی مانند قلمروی مشترک زیست و تشریک مساعی</a:t>
            </a:r>
            <a:r>
              <a:rPr lang="en-US" sz="2400" dirty="0" smtClean="0">
                <a:latin typeface="Calibri" panose="020F0502020204030204" pitchFamily="34" charset="0"/>
                <a:ea typeface="Calibri" panose="020F0502020204030204" pitchFamily="34" charset="0"/>
                <a:cs typeface="B Homa" panose="00000400000000000000" pitchFamily="2" charset="-78"/>
              </a:rPr>
              <a:t> </a:t>
            </a:r>
            <a:r>
              <a:rPr lang="fa-IR" sz="2400" dirty="0" smtClean="0">
                <a:latin typeface="Calibri" panose="020F0502020204030204" pitchFamily="34" charset="0"/>
                <a:ea typeface="Calibri" panose="020F0502020204030204" pitchFamily="34" charset="0"/>
                <a:cs typeface="B Homa" panose="00000400000000000000" pitchFamily="2" charset="-78"/>
              </a:rPr>
              <a:t>با     هم در میآمیزد.</a:t>
            </a: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وجود مکان و رابطه مستمر بین انسان ها و محیط، یاور شناخت صحیح و انتظارات متناسب با ظرفیتهای طبیعی و اجتماعی خواهد شد که به نوبه خود امکان برقراری تعادل و عدالت در روابط اجتماعی و بوم شناسانه(اکولوژیک) را      خواهد داد.</a:t>
            </a: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در این اجتماع تضاد منافع فرد و جمع و انسان و طبیعت   فرو میریزد. </a:t>
            </a:r>
          </a:p>
          <a:p>
            <a:pPr algn="just" rtl="1">
              <a:lnSpc>
                <a:spcPct val="107000"/>
              </a:lnSpc>
              <a:spcBef>
                <a:spcPts val="0"/>
              </a:spcBef>
              <a:spcAft>
                <a:spcPts val="800"/>
              </a:spcAft>
            </a:pPr>
            <a:r>
              <a:rPr lang="fa-IR" sz="2400" dirty="0" smtClean="0">
                <a:latin typeface="Calibri" panose="020F0502020204030204" pitchFamily="34" charset="0"/>
                <a:ea typeface="Calibri" panose="020F0502020204030204" pitchFamily="34" charset="0"/>
                <a:cs typeface="B Homa" panose="00000400000000000000" pitchFamily="2" charset="-78"/>
              </a:rPr>
              <a:t>اجتماع مناسب ترین بستر برای توسعه پایدار میباشد.</a:t>
            </a:r>
          </a:p>
          <a:p>
            <a:pPr algn="just" rtl="1">
              <a:lnSpc>
                <a:spcPct val="107000"/>
              </a:lnSpc>
              <a:spcBef>
                <a:spcPts val="0"/>
              </a:spcBef>
              <a:spcAft>
                <a:spcPts val="800"/>
              </a:spcAft>
            </a:pPr>
            <a:r>
              <a:rPr lang="fa-IR" sz="2400" dirty="0">
                <a:latin typeface="Calibri" panose="020F0502020204030204" pitchFamily="34" charset="0"/>
                <a:ea typeface="Calibri" panose="020F0502020204030204" pitchFamily="34" charset="0"/>
                <a:cs typeface="2  Nazanin" panose="00000400000000000000" pitchFamily="2" charset="-78"/>
              </a:rPr>
              <a:t> </a:t>
            </a:r>
            <a:endParaRPr lang="en-US" sz="2400" dirty="0">
              <a:latin typeface="Calibri" panose="020F0502020204030204" pitchFamily="34" charset="0"/>
              <a:ea typeface="Calibri" panose="020F0502020204030204" pitchFamily="34" charset="0"/>
              <a:cs typeface="Arial" panose="020B0604020202020204" pitchFamily="34" charset="0"/>
            </a:endParaRPr>
          </a:p>
          <a:p>
            <a:endParaRPr lang="en-US" sz="2400" dirty="0"/>
          </a:p>
        </p:txBody>
      </p:sp>
      <p:sp>
        <p:nvSpPr>
          <p:cNvPr id="5" name="TextBox 4"/>
          <p:cNvSpPr txBox="1"/>
          <p:nvPr/>
        </p:nvSpPr>
        <p:spPr>
          <a:xfrm>
            <a:off x="1619673"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139: 1379</a:t>
            </a:r>
            <a:endParaRPr lang="en-US" dirty="0">
              <a:cs typeface="B Nazanin" panose="00000400000000000000" pitchFamily="2" charset="-78"/>
            </a:endParaRPr>
          </a:p>
        </p:txBody>
      </p:sp>
    </p:spTree>
    <p:extLst>
      <p:ext uri="{BB962C8B-B14F-4D97-AF65-F5344CB8AC3E}">
        <p14:creationId xmlns:p14="http://schemas.microsoft.com/office/powerpoint/2010/main" val="1262314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نظریه زیست-منطقه و توسعه پایدار</a:t>
            </a:r>
            <a:endParaRPr lang="en-US" dirty="0"/>
          </a:p>
        </p:txBody>
      </p:sp>
      <p:sp>
        <p:nvSpPr>
          <p:cNvPr id="4" name="Content Placeholder 3"/>
          <p:cNvSpPr>
            <a:spLocks noGrp="1"/>
          </p:cNvSpPr>
          <p:nvPr>
            <p:ph idx="10"/>
          </p:nvPr>
        </p:nvSpPr>
        <p:spPr>
          <a:xfrm>
            <a:off x="1619673" y="1196752"/>
            <a:ext cx="7211143" cy="4147865"/>
          </a:xfrm>
        </p:spPr>
        <p:txBody>
          <a:bodyPr/>
          <a:lstStyle/>
          <a:p>
            <a:pPr lvl="0" algn="just" rtl="1">
              <a:lnSpc>
                <a:spcPct val="107000"/>
              </a:lnSpc>
              <a:spcBef>
                <a:spcPts val="0"/>
              </a:spcBef>
              <a:spcAft>
                <a:spcPts val="800"/>
              </a:spcAft>
            </a:pPr>
            <a:r>
              <a:rPr lang="fa-IR" sz="2400" u="sng" dirty="0">
                <a:solidFill>
                  <a:srgbClr val="7030A0"/>
                </a:solidFill>
                <a:latin typeface="Calibri" panose="020F0502020204030204" pitchFamily="34" charset="0"/>
                <a:ea typeface="Calibri" panose="020F0502020204030204" pitchFamily="34" charset="0"/>
                <a:cs typeface="B Homa" panose="00000400000000000000" pitchFamily="2" charset="-78"/>
              </a:rPr>
              <a:t>1980</a:t>
            </a:r>
            <a:r>
              <a:rPr lang="fa-IR" sz="2400" u="sng"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زیست منطقه گرایی</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Bef>
                <a:spcPts val="0"/>
              </a:spcBef>
              <a:spcAft>
                <a:spcPts val="800"/>
              </a:spcAft>
            </a:pPr>
            <a:endPar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Bef>
                <a:spcPts val="0"/>
              </a:spcBef>
              <a:spcAft>
                <a:spcPts val="800"/>
              </a:spcAft>
            </a:pP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زیست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منطقه ترکیبی از واژه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یونانی</a:t>
            </a:r>
            <a:r>
              <a:rPr lang="en-US"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Bio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معنای زندگی</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و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a:t>
            </a:r>
            <a:r>
              <a:rPr lang="en-US" sz="2400" dirty="0" err="1"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Regio</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به معنای قلمرو (در مجموع به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معنای منطقه یا قلمرو زندگی</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میباشد.</a:t>
            </a:r>
            <a:endPar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زیست منطقه سطح جغرافیایی قابل تمیزی است که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شامل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نظام های زندگی به هم پیوسته و خودنگهدار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از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لحاظ بازتولید طبیعت) بوده و در نتیجه روابطی اندامواره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بین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تمامی اعضای منطقه برقرار است.</a:t>
            </a:r>
          </a:p>
          <a:p>
            <a:pPr lvl="0"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مرزبندی مناطق( معیارهای بوم شناسانه )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a:t>
            </a:r>
          </a:p>
          <a:p>
            <a:pPr lvl="0" algn="just" rtl="1">
              <a:lnSpc>
                <a:spcPct val="107000"/>
              </a:lnSpc>
              <a:spcBef>
                <a:spcPts val="0"/>
              </a:spcBef>
              <a:spcAft>
                <a:spcPts val="800"/>
              </a:spcAft>
            </a:pP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حوزه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آبریز، خط القعر، خط الراس ، پراکندگی گونه های  حیاتی، فرهنگ بومی و ... </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endParaRPr lang="en-US" dirty="0">
              <a:cs typeface="B Homa" panose="00000400000000000000" pitchFamily="2" charset="-78"/>
            </a:endParaRPr>
          </a:p>
        </p:txBody>
      </p:sp>
      <p:sp>
        <p:nvSpPr>
          <p:cNvPr id="5" name="TextBox 4"/>
          <p:cNvSpPr txBox="1"/>
          <p:nvPr/>
        </p:nvSpPr>
        <p:spPr>
          <a:xfrm>
            <a:off x="1619673"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136: 1379</a:t>
            </a:r>
            <a:endParaRPr lang="en-US" dirty="0">
              <a:cs typeface="B Nazanin" panose="00000400000000000000" pitchFamily="2" charset="-78"/>
            </a:endParaRPr>
          </a:p>
        </p:txBody>
      </p:sp>
    </p:spTree>
    <p:extLst>
      <p:ext uri="{BB962C8B-B14F-4D97-AF65-F5344CB8AC3E}">
        <p14:creationId xmlns:p14="http://schemas.microsoft.com/office/powerpoint/2010/main" val="3604488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نظریه زیست-منطقه و توسعه پایدار</a:t>
            </a:r>
            <a:endParaRPr lang="en-US" dirty="0"/>
          </a:p>
        </p:txBody>
      </p:sp>
      <p:sp>
        <p:nvSpPr>
          <p:cNvPr id="4" name="Content Placeholder 3"/>
          <p:cNvSpPr>
            <a:spLocks noGrp="1"/>
          </p:cNvSpPr>
          <p:nvPr>
            <p:ph idx="10"/>
          </p:nvPr>
        </p:nvSpPr>
        <p:spPr>
          <a:xfrm>
            <a:off x="1403648" y="1340768"/>
            <a:ext cx="7437513" cy="4147865"/>
          </a:xfrm>
        </p:spPr>
        <p:txBody>
          <a:bodyPr/>
          <a:lstStyle/>
          <a:p>
            <a:pPr algn="just" rtl="1"/>
            <a:r>
              <a:rPr lang="fa-IR" sz="2400" dirty="0" smtClean="0">
                <a:cs typeface="B Homa" panose="00000400000000000000" pitchFamily="2" charset="-78"/>
              </a:rPr>
              <a:t>زیست منطقه گرایان واحدهای فضایی بزرگی که اجتماعی از اجتماعات است به نام زیست-منطقه را پایه قرار میدهند.</a:t>
            </a:r>
          </a:p>
          <a:p>
            <a:pPr algn="just" rtl="1"/>
            <a:r>
              <a:rPr lang="fa-IR" sz="2400" dirty="0" smtClean="0">
                <a:cs typeface="B Homa" panose="00000400000000000000" pitchFamily="2" charset="-78"/>
              </a:rPr>
              <a:t>درون مایه ایده آنها این است که توسعه ناپایدار کنونی، با    روند یکپارچگی عملکردی در بازار جهانی توسط قدرتهای  خودکامه همچنان ادامه خواهد یافت مگر آنکه این اقتدار از بالا به سود اجتماعات و حرکت از پایین دگرگون شود.</a:t>
            </a:r>
          </a:p>
          <a:p>
            <a:pPr algn="just" rtl="1"/>
            <a:r>
              <a:rPr lang="fa-IR" sz="2400" dirty="0" smtClean="0">
                <a:cs typeface="B Homa" panose="00000400000000000000" pitchFamily="2" charset="-78"/>
              </a:rPr>
              <a:t>این بسیج و حرکت از پایین با اتکا بر مفهوم اجتماع با      مکانی مشخص آغاز شده و برای امکان بقا در مقابل چالش های فراملی، تجمیع آن ها در سطح منطقه نیز دنبال          میشود.</a:t>
            </a:r>
          </a:p>
          <a:p>
            <a:pPr algn="just" rtl="1"/>
            <a:r>
              <a:rPr lang="fa-IR" sz="2400" dirty="0" smtClean="0">
                <a:cs typeface="B Homa" panose="00000400000000000000" pitchFamily="2" charset="-78"/>
              </a:rPr>
              <a:t>آرمانشهر آنها کنگره ای از زیست-منطقه ها ( بدون مرزهای ملی) بر سطح کره زمین است.</a:t>
            </a:r>
            <a:endParaRPr lang="en-US" sz="2400" dirty="0">
              <a:cs typeface="B Homa" panose="00000400000000000000" pitchFamily="2" charset="-78"/>
            </a:endParaRPr>
          </a:p>
        </p:txBody>
      </p:sp>
      <p:sp>
        <p:nvSpPr>
          <p:cNvPr id="5" name="TextBox 4"/>
          <p:cNvSpPr txBox="1"/>
          <p:nvPr/>
        </p:nvSpPr>
        <p:spPr>
          <a:xfrm>
            <a:off x="1619673" y="6237312"/>
            <a:ext cx="2849027" cy="369332"/>
          </a:xfrm>
          <a:prstGeom prst="rect">
            <a:avLst/>
          </a:prstGeom>
          <a:noFill/>
        </p:spPr>
        <p:txBody>
          <a:bodyPr wrap="square" rtlCol="0">
            <a:spAutoFit/>
          </a:bodyPr>
          <a:lstStyle/>
          <a:p>
            <a:r>
              <a:rPr lang="fa-IR" dirty="0" smtClean="0">
                <a:cs typeface="B Nazanin" panose="00000400000000000000" pitchFamily="2" charset="-78"/>
              </a:rPr>
              <a:t>صرافی، 145: 1379</a:t>
            </a:r>
            <a:endParaRPr lang="en-US" dirty="0">
              <a:cs typeface="B Nazanin" panose="00000400000000000000" pitchFamily="2" charset="-78"/>
            </a:endParaRPr>
          </a:p>
        </p:txBody>
      </p:sp>
    </p:spTree>
    <p:extLst>
      <p:ext uri="{BB962C8B-B14F-4D97-AF65-F5344CB8AC3E}">
        <p14:creationId xmlns:p14="http://schemas.microsoft.com/office/powerpoint/2010/main" val="21154191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a:t>
            </a:r>
            <a:endParaRPr lang="ko-KR" altLang="en-US" sz="4800" dirty="0">
              <a:solidFill>
                <a:srgbClr val="7030A0"/>
              </a:solidFill>
              <a:cs typeface="B Homa" panose="00000400000000000000" pitchFamily="2" charset="-78"/>
            </a:endParaRPr>
          </a:p>
        </p:txBody>
      </p:sp>
      <p:sp>
        <p:nvSpPr>
          <p:cNvPr id="2" name="Content Placeholder 1"/>
          <p:cNvSpPr>
            <a:spLocks noGrp="1"/>
          </p:cNvSpPr>
          <p:nvPr>
            <p:ph idx="10"/>
          </p:nvPr>
        </p:nvSpPr>
        <p:spPr>
          <a:xfrm>
            <a:off x="1763688" y="1700808"/>
            <a:ext cx="7074532" cy="3994316"/>
          </a:xfrm>
        </p:spPr>
        <p:txBody>
          <a:bodyPr/>
          <a:lstStyle/>
          <a:p>
            <a:pPr algn="just" rtl="1"/>
            <a:r>
              <a:rPr lang="fa-IR" sz="2400" dirty="0" smtClean="0">
                <a:cs typeface="B Homa" panose="00000400000000000000" pitchFamily="2" charset="-78"/>
              </a:rPr>
              <a:t>برخورد نظریه پردازان زیست – منطقه گرا به توسعه منطقه ای را باید رهیافت سوم دانست.</a:t>
            </a:r>
          </a:p>
          <a:p>
            <a:pPr marL="342900" indent="-342900" algn="just" rtl="1">
              <a:buFont typeface="Arial" panose="020B0604020202020204" pitchFamily="34" charset="0"/>
              <a:buChar char="•"/>
            </a:pPr>
            <a:r>
              <a:rPr lang="fa-IR" sz="2400" dirty="0" smtClean="0">
                <a:cs typeface="B Homa" panose="00000400000000000000" pitchFamily="2" charset="-78"/>
              </a:rPr>
              <a:t>رهیافت اول : رها کردن فرد و جامعه بدست نیروهای بازار </a:t>
            </a:r>
          </a:p>
          <a:p>
            <a:pPr marL="342900" indent="-342900" algn="just" rtl="1">
              <a:buFont typeface="Arial" panose="020B0604020202020204" pitchFamily="34" charset="0"/>
              <a:buChar char="•"/>
            </a:pPr>
            <a:r>
              <a:rPr lang="fa-IR" sz="2400" dirty="0" smtClean="0">
                <a:cs typeface="B Homa" panose="00000400000000000000" pitchFamily="2" charset="-78"/>
              </a:rPr>
              <a:t>رهیافت دوم : اتکا به برنامه متمرکز از طریق دولت و به قیومیت جمع دانست.</a:t>
            </a:r>
          </a:p>
          <a:p>
            <a:pPr marL="342900" indent="-342900" algn="just" rtl="1">
              <a:buFont typeface="Arial" panose="020B0604020202020204" pitchFamily="34" charset="0"/>
              <a:buChar char="•"/>
            </a:pPr>
            <a:r>
              <a:rPr lang="fa-IR" sz="2400" dirty="0" smtClean="0">
                <a:cs typeface="B Homa" panose="00000400000000000000" pitchFamily="2" charset="-78"/>
              </a:rPr>
              <a:t>رهیافت سوم: متکی به جامعه مدنی، اصالت بخشی به روابط بوم شناسانه و روح همیاری اجتماعی و      یکپارچه سازی نیاز های مادی و معنوی</a:t>
            </a:r>
            <a:endParaRPr lang="en-US" sz="2400" dirty="0">
              <a:cs typeface="B Homa" panose="00000400000000000000" pitchFamily="2" charset="-78"/>
            </a:endParaRPr>
          </a:p>
        </p:txBody>
      </p:sp>
      <p:sp>
        <p:nvSpPr>
          <p:cNvPr id="4" name="TextBox 3"/>
          <p:cNvSpPr txBox="1"/>
          <p:nvPr/>
        </p:nvSpPr>
        <p:spPr>
          <a:xfrm>
            <a:off x="1763688"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146: 1379</a:t>
            </a:r>
            <a:endParaRPr lang="en-US" dirty="0">
              <a:cs typeface="B Nazanin" panose="00000400000000000000" pitchFamily="2" charset="-78"/>
            </a:endParaRPr>
          </a:p>
        </p:txBody>
      </p:sp>
    </p:spTree>
    <p:extLst>
      <p:ext uri="{BB962C8B-B14F-4D97-AF65-F5344CB8AC3E}">
        <p14:creationId xmlns:p14="http://schemas.microsoft.com/office/powerpoint/2010/main" val="15026901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60648"/>
            <a:ext cx="7524328" cy="1069514"/>
          </a:xfrm>
        </p:spPr>
        <p:txBody>
          <a:bodyPr/>
          <a:lstStyle/>
          <a:p>
            <a:pPr algn="ctr" rtl="1">
              <a:lnSpc>
                <a:spcPct val="107000"/>
              </a:lnSpc>
              <a:spcBef>
                <a:spcPts val="0"/>
              </a:spcBef>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برنامه ریزی از بالا به پایین یا برعکس</a:t>
            </a:r>
            <a:r>
              <a:rPr lang="fa-IR" dirty="0" smtClean="0">
                <a:latin typeface="Calibri" panose="020F0502020204030204" pitchFamily="34" charset="0"/>
                <a:ea typeface="Calibri" panose="020F0502020204030204" pitchFamily="34" charset="0"/>
                <a:cs typeface="B Homa" panose="00000400000000000000" pitchFamily="2" charset="-78"/>
              </a:rPr>
              <a:t>؟</a:t>
            </a:r>
            <a:endParaRPr lang="en-US" sz="4800" dirty="0"/>
          </a:p>
        </p:txBody>
      </p:sp>
      <p:sp>
        <p:nvSpPr>
          <p:cNvPr id="4" name="Content Placeholder 3"/>
          <p:cNvSpPr>
            <a:spLocks noGrp="1"/>
          </p:cNvSpPr>
          <p:nvPr>
            <p:ph idx="10"/>
          </p:nvPr>
        </p:nvSpPr>
        <p:spPr>
          <a:xfrm>
            <a:off x="1547664" y="1628800"/>
            <a:ext cx="7344816" cy="4363891"/>
          </a:xfrm>
        </p:spPr>
        <p:txBody>
          <a:bodyPr/>
          <a:lstStyle/>
          <a:p>
            <a:pPr algn="just" rtl="1">
              <a:lnSpc>
                <a:spcPct val="107000"/>
              </a:lnSpc>
              <a:spcBef>
                <a:spcPts val="0"/>
              </a:spcBef>
              <a:spcAft>
                <a:spcPts val="800"/>
              </a:spcAft>
            </a:pPr>
            <a:r>
              <a:rPr lang="fa-IR" sz="2400" dirty="0">
                <a:latin typeface="Calibri" panose="020F0502020204030204" pitchFamily="34" charset="0"/>
                <a:ea typeface="Calibri" panose="020F0502020204030204" pitchFamily="34" charset="0"/>
                <a:cs typeface="B Homa" panose="00000400000000000000" pitchFamily="2" charset="-78"/>
              </a:rPr>
              <a:t>یکی از مباحث مهمی که در نظریه های فرایند برنامه ریزی </a:t>
            </a:r>
            <a:r>
              <a:rPr lang="fa-IR" sz="2400" dirty="0" smtClean="0">
                <a:latin typeface="Calibri" panose="020F0502020204030204" pitchFamily="34" charset="0"/>
                <a:ea typeface="Calibri" panose="020F0502020204030204" pitchFamily="34" charset="0"/>
                <a:cs typeface="B Homa" panose="00000400000000000000" pitchFamily="2" charset="-78"/>
              </a:rPr>
              <a:t>   مطرح </a:t>
            </a:r>
            <a:r>
              <a:rPr lang="fa-IR" sz="2400" dirty="0">
                <a:latin typeface="Calibri" panose="020F0502020204030204" pitchFamily="34" charset="0"/>
                <a:ea typeface="Calibri" panose="020F0502020204030204" pitchFamily="34" charset="0"/>
                <a:cs typeface="B Homa" panose="00000400000000000000" pitchFamily="2" charset="-78"/>
              </a:rPr>
              <a:t>میباشد که در پیوند برنامه ریزی ملی و منطقه ای </a:t>
            </a:r>
            <a:r>
              <a:rPr lang="fa-IR" sz="2400" dirty="0" smtClean="0">
                <a:latin typeface="Calibri" panose="020F0502020204030204" pitchFamily="34" charset="0"/>
                <a:ea typeface="Calibri" panose="020F0502020204030204" pitchFamily="34" charset="0"/>
                <a:cs typeface="B Homa" panose="00000400000000000000" pitchFamily="2" charset="-78"/>
              </a:rPr>
              <a:t>و مهمی </a:t>
            </a:r>
            <a:r>
              <a:rPr lang="fa-IR" sz="2400" dirty="0">
                <a:latin typeface="Calibri" panose="020F0502020204030204" pitchFamily="34" charset="0"/>
                <a:ea typeface="Calibri" panose="020F0502020204030204" pitchFamily="34" charset="0"/>
                <a:cs typeface="B Homa" panose="00000400000000000000" pitchFamily="2" charset="-78"/>
              </a:rPr>
              <a:t>حرکت از کدام سو آغاز میشود؟</a:t>
            </a:r>
            <a:endParaRPr lang="en-US" sz="24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smtClean="0">
                <a:solidFill>
                  <a:schemeClr val="accent2"/>
                </a:solidFill>
                <a:latin typeface="Calibri" panose="020F0502020204030204" pitchFamily="34" charset="0"/>
                <a:ea typeface="Calibri" panose="020F0502020204030204" pitchFamily="34" charset="0"/>
                <a:cs typeface="B Homa" panose="00000400000000000000" pitchFamily="2" charset="-78"/>
              </a:rPr>
              <a:t>برنامه </a:t>
            </a:r>
            <a:r>
              <a:rPr lang="fa-IR" sz="2400" dirty="0">
                <a:solidFill>
                  <a:schemeClr val="accent2"/>
                </a:solidFill>
                <a:latin typeface="Calibri" panose="020F0502020204030204" pitchFamily="34" charset="0"/>
                <a:ea typeface="Calibri" panose="020F0502020204030204" pitchFamily="34" charset="0"/>
                <a:cs typeface="B Homa" panose="00000400000000000000" pitchFamily="2" charset="-78"/>
              </a:rPr>
              <a:t>ریزی از بالا به </a:t>
            </a:r>
            <a:r>
              <a:rPr lang="fa-IR" sz="2400" dirty="0" smtClean="0">
                <a:solidFill>
                  <a:schemeClr val="accent2"/>
                </a:solidFill>
                <a:latin typeface="Calibri" panose="020F0502020204030204" pitchFamily="34" charset="0"/>
                <a:ea typeface="Calibri" panose="020F0502020204030204" pitchFamily="34" charset="0"/>
                <a:cs typeface="B Homa" panose="00000400000000000000" pitchFamily="2" charset="-78"/>
              </a:rPr>
              <a:t>پایین</a:t>
            </a:r>
            <a:r>
              <a:rPr lang="fa-IR" sz="2400" dirty="0" smtClean="0">
                <a:latin typeface="Calibri" panose="020F0502020204030204" pitchFamily="34" charset="0"/>
                <a:ea typeface="Calibri" panose="020F0502020204030204" pitchFamily="34" charset="0"/>
                <a:cs typeface="B Homa" panose="00000400000000000000" pitchFamily="2" charset="-78"/>
              </a:rPr>
              <a:t>: </a:t>
            </a:r>
          </a:p>
          <a:p>
            <a:pPr algn="just" rtl="1">
              <a:lnSpc>
                <a:spcPct val="107000"/>
              </a:lnSpc>
              <a:spcBef>
                <a:spcPts val="0"/>
              </a:spcBef>
              <a:spcAft>
                <a:spcPts val="800"/>
              </a:spcAft>
            </a:pPr>
            <a:r>
              <a:rPr lang="fa-IR" sz="2400" dirty="0" smtClean="0">
                <a:solidFill>
                  <a:srgbClr val="444444"/>
                </a:solidFill>
                <a:latin typeface="Calibri" panose="020F0502020204030204" pitchFamily="34" charset="0"/>
                <a:ea typeface="Calibri" panose="020F0502020204030204" pitchFamily="34" charset="0"/>
                <a:cs typeface="B Homa" panose="00000400000000000000" pitchFamily="2" charset="-78"/>
              </a:rPr>
              <a:t>مدافعان</a:t>
            </a:r>
            <a:r>
              <a:rPr lang="fa-IR" sz="2400" dirty="0" smtClean="0">
                <a:solidFill>
                  <a:schemeClr val="accent2"/>
                </a:solidFill>
                <a:latin typeface="Calibri" panose="020F0502020204030204" pitchFamily="34" charset="0"/>
                <a:ea typeface="Calibri" panose="020F0502020204030204" pitchFamily="34" charset="0"/>
                <a:cs typeface="B Homa" panose="00000400000000000000" pitchFamily="2" charset="-78"/>
              </a:rPr>
              <a:t> </a:t>
            </a:r>
            <a:r>
              <a:rPr lang="fa-IR" sz="2400" dirty="0" smtClean="0">
                <a:latin typeface="Calibri" panose="020F0502020204030204" pitchFamily="34" charset="0"/>
                <a:ea typeface="Calibri" panose="020F0502020204030204" pitchFamily="34" charset="0"/>
                <a:cs typeface="B Homa" panose="00000400000000000000" pitchFamily="2" charset="-78"/>
              </a:rPr>
              <a:t>برنامه </a:t>
            </a:r>
            <a:r>
              <a:rPr lang="fa-IR" sz="2400" dirty="0">
                <a:latin typeface="Calibri" panose="020F0502020204030204" pitchFamily="34" charset="0"/>
                <a:ea typeface="Calibri" panose="020F0502020204030204" pitchFamily="34" charset="0"/>
                <a:cs typeface="B Homa" panose="00000400000000000000" pitchFamily="2" charset="-78"/>
              </a:rPr>
              <a:t>ریزان ملی </a:t>
            </a:r>
            <a:r>
              <a:rPr lang="fa-IR" sz="2400" dirty="0" smtClean="0">
                <a:latin typeface="Calibri" panose="020F0502020204030204" pitchFamily="34" charset="0"/>
                <a:ea typeface="Calibri" panose="020F0502020204030204" pitchFamily="34" charset="0"/>
                <a:cs typeface="B Homa" panose="00000400000000000000" pitchFamily="2" charset="-78"/>
              </a:rPr>
              <a:t>، نظریه </a:t>
            </a:r>
            <a:r>
              <a:rPr lang="fa-IR" sz="2400" dirty="0">
                <a:latin typeface="Calibri" panose="020F0502020204030204" pitchFamily="34" charset="0"/>
                <a:ea typeface="Calibri" panose="020F0502020204030204" pitchFamily="34" charset="0"/>
                <a:cs typeface="B Homa" panose="00000400000000000000" pitchFamily="2" charset="-78"/>
              </a:rPr>
              <a:t>اقتصاد نوکلاسیک و </a:t>
            </a:r>
            <a:r>
              <a:rPr lang="fa-IR" sz="2400" dirty="0" smtClean="0">
                <a:latin typeface="Calibri" panose="020F0502020204030204" pitchFamily="34" charset="0"/>
                <a:ea typeface="Calibri" panose="020F0502020204030204" pitchFamily="34" charset="0"/>
                <a:cs typeface="B Homa" panose="00000400000000000000" pitchFamily="2" charset="-78"/>
              </a:rPr>
              <a:t>    نمودهای </a:t>
            </a:r>
            <a:r>
              <a:rPr lang="fa-IR" sz="2400" dirty="0">
                <a:latin typeface="Calibri" panose="020F0502020204030204" pitchFamily="34" charset="0"/>
                <a:ea typeface="Calibri" panose="020F0502020204030204" pitchFamily="34" charset="0"/>
                <a:cs typeface="B Homa" panose="00000400000000000000" pitchFamily="2" charset="-78"/>
              </a:rPr>
              <a:t>فضایی آن قطب </a:t>
            </a:r>
            <a:r>
              <a:rPr lang="fa-IR" sz="2400" dirty="0" smtClean="0">
                <a:latin typeface="Calibri" panose="020F0502020204030204" pitchFamily="34" charset="0"/>
                <a:ea typeface="Calibri" panose="020F0502020204030204" pitchFamily="34" charset="0"/>
                <a:cs typeface="B Homa" panose="00000400000000000000" pitchFamily="2" charset="-78"/>
              </a:rPr>
              <a:t>رشد </a:t>
            </a:r>
            <a:r>
              <a:rPr lang="fa-IR" sz="2400" dirty="0">
                <a:latin typeface="Calibri" panose="020F0502020204030204" pitchFamily="34" charset="0"/>
                <a:ea typeface="Calibri" panose="020F0502020204030204" pitchFamily="34" charset="0"/>
                <a:cs typeface="B Homa" panose="00000400000000000000" pitchFamily="2" charset="-78"/>
              </a:rPr>
              <a:t>میباشد.</a:t>
            </a:r>
            <a:endParaRPr lang="en-US" sz="2400" dirty="0">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smtClean="0">
                <a:solidFill>
                  <a:schemeClr val="accent2"/>
                </a:solidFill>
                <a:latin typeface="Calibri" panose="020F0502020204030204" pitchFamily="34" charset="0"/>
                <a:ea typeface="Calibri" panose="020F0502020204030204" pitchFamily="34" charset="0"/>
                <a:cs typeface="B Homa" panose="00000400000000000000" pitchFamily="2" charset="-78"/>
              </a:rPr>
              <a:t>برنامه </a:t>
            </a:r>
            <a:r>
              <a:rPr lang="fa-IR" sz="2400" dirty="0">
                <a:solidFill>
                  <a:schemeClr val="accent2"/>
                </a:solidFill>
                <a:latin typeface="Calibri" panose="020F0502020204030204" pitchFamily="34" charset="0"/>
                <a:ea typeface="Calibri" panose="020F0502020204030204" pitchFamily="34" charset="0"/>
                <a:cs typeface="B Homa" panose="00000400000000000000" pitchFamily="2" charset="-78"/>
              </a:rPr>
              <a:t>ریزی از پایین به بالا</a:t>
            </a:r>
            <a:r>
              <a:rPr lang="fa-IR" sz="2400" dirty="0" smtClean="0">
                <a:latin typeface="Calibri" panose="020F0502020204030204" pitchFamily="34" charset="0"/>
                <a:ea typeface="Calibri" panose="020F0502020204030204" pitchFamily="34" charset="0"/>
                <a:cs typeface="B Homa" panose="00000400000000000000" pitchFamily="2" charset="-78"/>
              </a:rPr>
              <a:t>:</a:t>
            </a:r>
          </a:p>
          <a:p>
            <a:pPr algn="just" rtl="1">
              <a:lnSpc>
                <a:spcPct val="107000"/>
              </a:lnSpc>
              <a:spcBef>
                <a:spcPts val="0"/>
              </a:spcBef>
              <a:spcAft>
                <a:spcPts val="800"/>
              </a:spcAft>
            </a:pPr>
            <a:r>
              <a:rPr lang="fa-IR" sz="2400" dirty="0">
                <a:solidFill>
                  <a:srgbClr val="444444"/>
                </a:solidFill>
                <a:latin typeface="Calibri" panose="020F0502020204030204" pitchFamily="34" charset="0"/>
                <a:ea typeface="Calibri" panose="020F0502020204030204" pitchFamily="34" charset="0"/>
                <a:cs typeface="B Homa" panose="00000400000000000000" pitchFamily="2" charset="-78"/>
              </a:rPr>
              <a:t>مدافعان</a:t>
            </a:r>
            <a:r>
              <a:rPr lang="fa-IR" sz="2400" dirty="0" smtClean="0">
                <a:solidFill>
                  <a:srgbClr val="444444"/>
                </a:solidFill>
                <a:latin typeface="Calibri" panose="020F0502020204030204" pitchFamily="34" charset="0"/>
                <a:ea typeface="Calibri" panose="020F0502020204030204" pitchFamily="34" charset="0"/>
                <a:cs typeface="B Homa" panose="00000400000000000000" pitchFamily="2" charset="-78"/>
              </a:rPr>
              <a:t> </a:t>
            </a:r>
            <a:r>
              <a:rPr lang="fa-IR" sz="2400" dirty="0">
                <a:latin typeface="Calibri" panose="020F0502020204030204" pitchFamily="34" charset="0"/>
                <a:ea typeface="Calibri" panose="020F0502020204030204" pitchFamily="34" charset="0"/>
                <a:cs typeface="B Homa" panose="00000400000000000000" pitchFamily="2" charset="-78"/>
              </a:rPr>
              <a:t>برنامه ریزی منطقه </a:t>
            </a:r>
            <a:r>
              <a:rPr lang="fa-IR" sz="2400" dirty="0" smtClean="0">
                <a:latin typeface="Calibri" panose="020F0502020204030204" pitchFamily="34" charset="0"/>
                <a:ea typeface="Calibri" panose="020F0502020204030204" pitchFamily="34" charset="0"/>
                <a:cs typeface="B Homa" panose="00000400000000000000" pitchFamily="2" charset="-78"/>
              </a:rPr>
              <a:t>ای، هدف </a:t>
            </a:r>
            <a:r>
              <a:rPr lang="fa-IR" sz="2400" dirty="0">
                <a:latin typeface="Calibri" panose="020F0502020204030204" pitchFamily="34" charset="0"/>
                <a:ea typeface="Calibri" panose="020F0502020204030204" pitchFamily="34" charset="0"/>
                <a:cs typeface="B Homa" panose="00000400000000000000" pitchFamily="2" charset="-78"/>
              </a:rPr>
              <a:t>ارضای نیازهای پایه ساکنان هر منطقه </a:t>
            </a:r>
            <a:r>
              <a:rPr lang="fa-IR" sz="2400" dirty="0" smtClean="0">
                <a:latin typeface="Calibri" panose="020F0502020204030204" pitchFamily="34" charset="0"/>
                <a:ea typeface="Calibri" panose="020F0502020204030204" pitchFamily="34" charset="0"/>
                <a:cs typeface="B Homa" panose="00000400000000000000" pitchFamily="2" charset="-78"/>
              </a:rPr>
              <a:t>و </a:t>
            </a:r>
            <a:r>
              <a:rPr lang="fa-IR" sz="2400" dirty="0">
                <a:latin typeface="Calibri" panose="020F0502020204030204" pitchFamily="34" charset="0"/>
                <a:ea typeface="Calibri" panose="020F0502020204030204" pitchFamily="34" charset="0"/>
                <a:cs typeface="B Homa" panose="00000400000000000000" pitchFamily="2" charset="-78"/>
              </a:rPr>
              <a:t>مسائل فقر </a:t>
            </a:r>
            <a:r>
              <a:rPr lang="fa-IR" sz="2400" dirty="0" smtClean="0">
                <a:latin typeface="Calibri" panose="020F0502020204030204" pitchFamily="34" charset="0"/>
                <a:ea typeface="Calibri" panose="020F0502020204030204" pitchFamily="34" charset="0"/>
                <a:cs typeface="B Homa" panose="00000400000000000000" pitchFamily="2" charset="-78"/>
              </a:rPr>
              <a:t>را هدف </a:t>
            </a:r>
            <a:r>
              <a:rPr lang="fa-IR" sz="2400" dirty="0">
                <a:latin typeface="Calibri" panose="020F0502020204030204" pitchFamily="34" charset="0"/>
                <a:ea typeface="Calibri" panose="020F0502020204030204" pitchFamily="34" charset="0"/>
                <a:cs typeface="B Homa" panose="00000400000000000000" pitchFamily="2" charset="-78"/>
              </a:rPr>
              <a:t>قرار میدهد</a:t>
            </a:r>
            <a:r>
              <a:rPr lang="fa-IR" sz="2400" dirty="0">
                <a:latin typeface="Calibri" panose="020F0502020204030204" pitchFamily="34" charset="0"/>
                <a:ea typeface="Calibri" panose="020F0502020204030204" pitchFamily="34" charset="0"/>
                <a:cs typeface="2  Nazanin" panose="00000400000000000000" pitchFamily="2" charset="-78"/>
              </a:rPr>
              <a:t>.</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
        <p:nvSpPr>
          <p:cNvPr id="5" name="TextBox 4"/>
          <p:cNvSpPr txBox="1"/>
          <p:nvPr/>
        </p:nvSpPr>
        <p:spPr>
          <a:xfrm>
            <a:off x="1547664" y="6106663"/>
            <a:ext cx="2849027" cy="369332"/>
          </a:xfrm>
          <a:prstGeom prst="rect">
            <a:avLst/>
          </a:prstGeom>
          <a:noFill/>
        </p:spPr>
        <p:txBody>
          <a:bodyPr wrap="square" rtlCol="0">
            <a:spAutoFit/>
          </a:bodyPr>
          <a:lstStyle/>
          <a:p>
            <a:r>
              <a:rPr lang="fa-IR" dirty="0" smtClean="0">
                <a:cs typeface="B Nazanin" panose="00000400000000000000" pitchFamily="2" charset="-78"/>
              </a:rPr>
              <a:t>صرافی، 185: 1379</a:t>
            </a:r>
            <a:endParaRPr lang="en-US" dirty="0">
              <a:cs typeface="B Nazanin" panose="00000400000000000000" pitchFamily="2" charset="-78"/>
            </a:endParaRPr>
          </a:p>
        </p:txBody>
      </p:sp>
    </p:spTree>
    <p:extLst>
      <p:ext uri="{BB962C8B-B14F-4D97-AF65-F5344CB8AC3E}">
        <p14:creationId xmlns:p14="http://schemas.microsoft.com/office/powerpoint/2010/main" val="24764696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a:t>
            </a:r>
            <a:endParaRPr lang="ko-KR" altLang="en-US" sz="4800" dirty="0">
              <a:solidFill>
                <a:srgbClr val="7030A0"/>
              </a:solidFill>
              <a:cs typeface="B Homa" panose="00000400000000000000" pitchFamily="2" charset="-78"/>
            </a:endParaRPr>
          </a:p>
        </p:txBody>
      </p:sp>
      <p:sp>
        <p:nvSpPr>
          <p:cNvPr id="2" name="Content Placeholder 1"/>
          <p:cNvSpPr>
            <a:spLocks noGrp="1"/>
          </p:cNvSpPr>
          <p:nvPr>
            <p:ph idx="10"/>
          </p:nvPr>
        </p:nvSpPr>
        <p:spPr>
          <a:xfrm>
            <a:off x="1259632" y="1628800"/>
            <a:ext cx="7715200" cy="5034022"/>
          </a:xfrm>
        </p:spPr>
        <p:txBody>
          <a:bodyPr/>
          <a:lstStyle/>
          <a:p>
            <a:pPr algn="just" rtl="1"/>
            <a:r>
              <a:rPr lang="fa-IR" sz="2400" dirty="0" smtClean="0">
                <a:cs typeface="B Homa" panose="00000400000000000000" pitchFamily="2" charset="-78"/>
              </a:rPr>
              <a:t>برنامه ریزی از بالا به پایین با معنایی از توسعه همراه شده      است که همان مفهوم متعادل توسعه بعد از جنگ جهانی    دوم است که با نارضایتی روزافزونی مواجه بوده است. این     برداشت از توسعه به گلچین  آن دسته از فضاهایی میپردازد که در نهایت برای بازار با صرفه هستند.</a:t>
            </a:r>
          </a:p>
          <a:p>
            <a:pPr algn="just" rtl="1"/>
            <a:r>
              <a:rPr lang="fa-IR" sz="2400" dirty="0" smtClean="0">
                <a:cs typeface="B Homa" panose="00000400000000000000" pitchFamily="2" charset="-78"/>
              </a:rPr>
              <a:t>در برابر آن برنامه ریزی از پایین میبایست به توسعه موزون   در تمامی فضای منطقه برای خوداتکایی و نیازهای داخلی        بپردازد و اجتماعات را نه تنها اشیایی برای تعدیل ها بلکه       عاملی در تغییرها به کار گیرد. </a:t>
            </a:r>
          </a:p>
        </p:txBody>
      </p:sp>
      <p:sp>
        <p:nvSpPr>
          <p:cNvPr id="4" name="TextBox 3"/>
          <p:cNvSpPr txBox="1"/>
          <p:nvPr/>
        </p:nvSpPr>
        <p:spPr>
          <a:xfrm>
            <a:off x="1650030" y="6327702"/>
            <a:ext cx="2849027" cy="369332"/>
          </a:xfrm>
          <a:prstGeom prst="rect">
            <a:avLst/>
          </a:prstGeom>
          <a:noFill/>
        </p:spPr>
        <p:txBody>
          <a:bodyPr wrap="square" rtlCol="0">
            <a:spAutoFit/>
          </a:bodyPr>
          <a:lstStyle/>
          <a:p>
            <a:r>
              <a:rPr lang="fa-IR" dirty="0" smtClean="0">
                <a:cs typeface="B Nazanin" panose="00000400000000000000" pitchFamily="2" charset="-78"/>
              </a:rPr>
              <a:t>صرافی، 160: 1379</a:t>
            </a:r>
            <a:endParaRPr lang="en-US" dirty="0">
              <a:cs typeface="B Nazanin" panose="00000400000000000000" pitchFamily="2" charset="-78"/>
            </a:endParaRPr>
          </a:p>
        </p:txBody>
      </p:sp>
    </p:spTree>
    <p:extLst>
      <p:ext uri="{BB962C8B-B14F-4D97-AF65-F5344CB8AC3E}">
        <p14:creationId xmlns:p14="http://schemas.microsoft.com/office/powerpoint/2010/main" val="17859796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altLang="ko-KR" sz="4800" dirty="0">
                <a:solidFill>
                  <a:srgbClr val="7030A0"/>
                </a:solidFill>
                <a:cs typeface="B Homa" panose="00000400000000000000" pitchFamily="2" charset="-78"/>
              </a:rPr>
              <a:t>تحلیل</a:t>
            </a:r>
            <a:endParaRPr lang="en-US" dirty="0"/>
          </a:p>
        </p:txBody>
      </p:sp>
      <p:sp>
        <p:nvSpPr>
          <p:cNvPr id="4" name="Content Placeholder 3"/>
          <p:cNvSpPr>
            <a:spLocks noGrp="1"/>
          </p:cNvSpPr>
          <p:nvPr>
            <p:ph idx="10"/>
          </p:nvPr>
        </p:nvSpPr>
        <p:spPr>
          <a:xfrm>
            <a:off x="1259632" y="1484784"/>
            <a:ext cx="7571184" cy="3994316"/>
          </a:xfrm>
        </p:spPr>
        <p:txBody>
          <a:bodyPr/>
          <a:lstStyle/>
          <a:p>
            <a:pPr lvl="0" algn="just" rtl="1"/>
            <a:r>
              <a:rPr lang="fa-IR" sz="2400" dirty="0">
                <a:solidFill>
                  <a:prstClr val="black">
                    <a:lumMod val="75000"/>
                    <a:lumOff val="25000"/>
                  </a:prstClr>
                </a:solidFill>
                <a:cs typeface="B Homa" panose="00000400000000000000" pitchFamily="2" charset="-78"/>
              </a:rPr>
              <a:t>اگرچه در توسعه از پایین سطح تصمیم گیری به درستی به </a:t>
            </a:r>
            <a:r>
              <a:rPr lang="fa-IR" sz="2400" dirty="0" smtClean="0">
                <a:solidFill>
                  <a:prstClr val="black">
                    <a:lumMod val="75000"/>
                    <a:lumOff val="25000"/>
                  </a:prstClr>
                </a:solidFill>
                <a:cs typeface="B Homa" panose="00000400000000000000" pitchFamily="2" charset="-78"/>
              </a:rPr>
              <a:t>پائین منتقل </a:t>
            </a:r>
            <a:r>
              <a:rPr lang="fa-IR" sz="2400" dirty="0">
                <a:solidFill>
                  <a:prstClr val="black">
                    <a:lumMod val="75000"/>
                    <a:lumOff val="25000"/>
                  </a:prstClr>
                </a:solidFill>
                <a:cs typeface="B Homa" panose="00000400000000000000" pitchFamily="2" charset="-78"/>
              </a:rPr>
              <a:t>میشود، اما کافی نیست و به حمایت توسعه از بالا (سازمانهای </a:t>
            </a:r>
            <a:r>
              <a:rPr lang="fa-IR" sz="2400" dirty="0" smtClean="0">
                <a:solidFill>
                  <a:prstClr val="black">
                    <a:lumMod val="75000"/>
                    <a:lumOff val="25000"/>
                  </a:prstClr>
                </a:solidFill>
                <a:cs typeface="B Homa" panose="00000400000000000000" pitchFamily="2" charset="-78"/>
              </a:rPr>
              <a:t>رسمی</a:t>
            </a:r>
            <a:r>
              <a:rPr lang="fa-IR" sz="2400" dirty="0">
                <a:solidFill>
                  <a:prstClr val="black">
                    <a:lumMod val="75000"/>
                    <a:lumOff val="25000"/>
                  </a:prstClr>
                </a:solidFill>
                <a:cs typeface="B Homa" panose="00000400000000000000" pitchFamily="2" charset="-78"/>
              </a:rPr>
              <a:t>) برای ایجاد فرصتهای مشارکت برابر و حفاظت منابع منطقه در برابر رقابت های خارجی، </a:t>
            </a:r>
            <a:r>
              <a:rPr lang="fa-IR" sz="2400" dirty="0" smtClean="0">
                <a:solidFill>
                  <a:prstClr val="black">
                    <a:lumMod val="75000"/>
                    <a:lumOff val="25000"/>
                  </a:prstClr>
                </a:solidFill>
                <a:cs typeface="B Homa" panose="00000400000000000000" pitchFamily="2" charset="-78"/>
              </a:rPr>
              <a:t>نیازمند   </a:t>
            </a:r>
            <a:r>
              <a:rPr lang="fa-IR" sz="2400" dirty="0">
                <a:solidFill>
                  <a:prstClr val="black">
                    <a:lumMod val="75000"/>
                    <a:lumOff val="25000"/>
                  </a:prstClr>
                </a:solidFill>
                <a:cs typeface="B Homa" panose="00000400000000000000" pitchFamily="2" charset="-78"/>
              </a:rPr>
              <a:t>است. بنابراین به نوعی اختلاط </a:t>
            </a:r>
            <a:r>
              <a:rPr lang="fa-IR" sz="2400" dirty="0" smtClean="0">
                <a:solidFill>
                  <a:prstClr val="black">
                    <a:lumMod val="75000"/>
                    <a:lumOff val="25000"/>
                  </a:prstClr>
                </a:solidFill>
                <a:cs typeface="B Homa" panose="00000400000000000000" pitchFamily="2" charset="-78"/>
              </a:rPr>
              <a:t>عناصر عمده </a:t>
            </a:r>
            <a:r>
              <a:rPr lang="fa-IR" sz="2400" dirty="0">
                <a:solidFill>
                  <a:prstClr val="black">
                    <a:lumMod val="75000"/>
                    <a:lumOff val="25000"/>
                  </a:prstClr>
                </a:solidFill>
                <a:cs typeface="B Homa" panose="00000400000000000000" pitchFamily="2" charset="-78"/>
              </a:rPr>
              <a:t>هر دو رهیافت </a:t>
            </a:r>
            <a:r>
              <a:rPr lang="fa-IR" sz="2400" dirty="0" smtClean="0">
                <a:solidFill>
                  <a:prstClr val="black">
                    <a:lumMod val="75000"/>
                    <a:lumOff val="25000"/>
                  </a:prstClr>
                </a:solidFill>
                <a:cs typeface="B Homa" panose="00000400000000000000" pitchFamily="2" charset="-78"/>
              </a:rPr>
              <a:t>نیازمندیم؛چرا که </a:t>
            </a:r>
            <a:r>
              <a:rPr lang="fa-IR" sz="2400" dirty="0">
                <a:solidFill>
                  <a:prstClr val="black">
                    <a:lumMod val="75000"/>
                    <a:lumOff val="25000"/>
                  </a:prstClr>
                </a:solidFill>
                <a:cs typeface="B Homa" panose="00000400000000000000" pitchFamily="2" charset="-78"/>
              </a:rPr>
              <a:t>خودمختاری </a:t>
            </a:r>
            <a:r>
              <a:rPr lang="fa-IR" sz="2400" dirty="0" smtClean="0">
                <a:solidFill>
                  <a:prstClr val="black">
                    <a:lumMod val="75000"/>
                    <a:lumOff val="25000"/>
                  </a:prstClr>
                </a:solidFill>
                <a:cs typeface="B Homa" panose="00000400000000000000" pitchFamily="2" charset="-78"/>
              </a:rPr>
              <a:t>محلی </a:t>
            </a:r>
            <a:r>
              <a:rPr lang="fa-IR" sz="2400" dirty="0">
                <a:solidFill>
                  <a:prstClr val="black">
                    <a:lumMod val="75000"/>
                    <a:lumOff val="25000"/>
                  </a:prstClr>
                </a:solidFill>
                <a:cs typeface="B Homa" panose="00000400000000000000" pitchFamily="2" charset="-78"/>
              </a:rPr>
              <a:t>به تنهایی </a:t>
            </a:r>
            <a:r>
              <a:rPr lang="fa-IR" sz="2400" dirty="0" smtClean="0">
                <a:solidFill>
                  <a:prstClr val="black">
                    <a:lumMod val="75000"/>
                    <a:lumOff val="25000"/>
                  </a:prstClr>
                </a:solidFill>
                <a:cs typeface="B Homa" panose="00000400000000000000" pitchFamily="2" charset="-78"/>
              </a:rPr>
              <a:t>اهرم           </a:t>
            </a:r>
            <a:r>
              <a:rPr lang="fa-IR" sz="2400" dirty="0">
                <a:solidFill>
                  <a:prstClr val="black">
                    <a:lumMod val="75000"/>
                    <a:lumOff val="25000"/>
                  </a:prstClr>
                </a:solidFill>
                <a:cs typeface="B Homa" panose="00000400000000000000" pitchFamily="2" charset="-78"/>
              </a:rPr>
              <a:t>نیرومندی برای توسعه نیست. از سوی دیگر، </a:t>
            </a:r>
            <a:r>
              <a:rPr lang="fa-IR" sz="2400" dirty="0" smtClean="0">
                <a:solidFill>
                  <a:prstClr val="black">
                    <a:lumMod val="75000"/>
                    <a:lumOff val="25000"/>
                  </a:prstClr>
                </a:solidFill>
                <a:cs typeface="B Homa" panose="00000400000000000000" pitchFamily="2" charset="-78"/>
              </a:rPr>
              <a:t>یکپارچگی      </a:t>
            </a:r>
            <a:r>
              <a:rPr lang="fa-IR" sz="2400" dirty="0">
                <a:solidFill>
                  <a:prstClr val="black">
                    <a:lumMod val="75000"/>
                    <a:lumOff val="25000"/>
                  </a:prstClr>
                </a:solidFill>
                <a:cs typeface="B Homa" panose="00000400000000000000" pitchFamily="2" charset="-78"/>
              </a:rPr>
              <a:t>کامل و در </a:t>
            </a:r>
            <a:r>
              <a:rPr lang="fa-IR" sz="2400" dirty="0" smtClean="0">
                <a:solidFill>
                  <a:prstClr val="black">
                    <a:lumMod val="75000"/>
                    <a:lumOff val="25000"/>
                  </a:prstClr>
                </a:solidFill>
                <a:cs typeface="B Homa" panose="00000400000000000000" pitchFamily="2" charset="-78"/>
              </a:rPr>
              <a:t>مقیاس </a:t>
            </a:r>
            <a:r>
              <a:rPr lang="fa-IR" sz="2400" dirty="0">
                <a:solidFill>
                  <a:prstClr val="black">
                    <a:lumMod val="75000"/>
                    <a:lumOff val="25000"/>
                  </a:prstClr>
                </a:solidFill>
                <a:cs typeface="B Homa" panose="00000400000000000000" pitchFamily="2" charset="-78"/>
              </a:rPr>
              <a:t>بزرگ (ملی)، استعداد های بالقوه توسعه محلی و منطقه ای را تباه میکند. </a:t>
            </a:r>
            <a:endParaRPr lang="en-US" sz="2400" dirty="0">
              <a:solidFill>
                <a:prstClr val="black">
                  <a:lumMod val="75000"/>
                  <a:lumOff val="25000"/>
                </a:prstClr>
              </a:solidFill>
              <a:cs typeface="B Homa" panose="00000400000000000000" pitchFamily="2" charset="-78"/>
            </a:endParaRPr>
          </a:p>
          <a:p>
            <a:endParaRPr lang="en-US" dirty="0"/>
          </a:p>
        </p:txBody>
      </p:sp>
      <p:sp>
        <p:nvSpPr>
          <p:cNvPr id="5" name="TextBox 4"/>
          <p:cNvSpPr txBox="1"/>
          <p:nvPr/>
        </p:nvSpPr>
        <p:spPr>
          <a:xfrm>
            <a:off x="1623052" y="6093296"/>
            <a:ext cx="2849027" cy="369332"/>
          </a:xfrm>
          <a:prstGeom prst="rect">
            <a:avLst/>
          </a:prstGeom>
          <a:noFill/>
        </p:spPr>
        <p:txBody>
          <a:bodyPr wrap="square" rtlCol="0">
            <a:spAutoFit/>
          </a:bodyPr>
          <a:lstStyle/>
          <a:p>
            <a:r>
              <a:rPr lang="fa-IR" dirty="0" smtClean="0">
                <a:cs typeface="B Nazanin" panose="00000400000000000000" pitchFamily="2" charset="-78"/>
              </a:rPr>
              <a:t>صرافی، 162: 1379</a:t>
            </a:r>
            <a:endParaRPr lang="en-US" dirty="0">
              <a:cs typeface="B Nazanin" panose="00000400000000000000" pitchFamily="2" charset="-78"/>
            </a:endParaRPr>
          </a:p>
        </p:txBody>
      </p:sp>
    </p:spTree>
    <p:extLst>
      <p:ext uri="{BB962C8B-B14F-4D97-AF65-F5344CB8AC3E}">
        <p14:creationId xmlns:p14="http://schemas.microsoft.com/office/powerpoint/2010/main" val="28708026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منابع</a:t>
            </a:r>
            <a:endParaRPr lang="en-US" dirty="0"/>
          </a:p>
        </p:txBody>
      </p:sp>
      <p:sp>
        <p:nvSpPr>
          <p:cNvPr id="4" name="Content Placeholder 3"/>
          <p:cNvSpPr>
            <a:spLocks noGrp="1"/>
          </p:cNvSpPr>
          <p:nvPr>
            <p:ph idx="10"/>
          </p:nvPr>
        </p:nvSpPr>
        <p:spPr>
          <a:xfrm>
            <a:off x="1475656" y="1179288"/>
            <a:ext cx="7128792" cy="3994316"/>
          </a:xfrm>
        </p:spPr>
        <p:txBody>
          <a:bodyPr/>
          <a:lstStyle/>
          <a:p>
            <a:pPr marL="342900" indent="-342900" algn="just" rtl="1">
              <a:buFont typeface="Arial" panose="020B0604020202020204" pitchFamily="34" charset="0"/>
              <a:buChar char="•"/>
            </a:pPr>
            <a:r>
              <a:rPr lang="fa-IR" sz="2400" dirty="0" smtClean="0">
                <a:cs typeface="B Nazanin" panose="00000400000000000000" pitchFamily="2" charset="-78"/>
              </a:rPr>
              <a:t>صرافی، مظفر، مبانی برنامه ریزی توسعه منطقه ای، سازمان       مدیریت و برنامه ریزی کشور، چاپ دوم، 1379</a:t>
            </a:r>
          </a:p>
          <a:p>
            <a:pPr marL="342900" indent="-342900" algn="just" rtl="1">
              <a:buFont typeface="Arial" panose="020B0604020202020204" pitchFamily="34" charset="0"/>
              <a:buChar char="•"/>
            </a:pPr>
            <a:r>
              <a:rPr lang="fa-IR" sz="2400" dirty="0" smtClean="0">
                <a:cs typeface="B Nazanin" panose="00000400000000000000" pitchFamily="2" charset="-78"/>
              </a:rPr>
              <a:t>زیاری، کرامت اله، مکتب ها نظریه ها و مدلهای برنامه و برنامه ریزی منطقه ای،انتشارات دانشگاه یزد، 1383</a:t>
            </a:r>
            <a:endParaRPr lang="en-US" sz="2400" dirty="0">
              <a:cs typeface="B Nazanin" panose="00000400000000000000" pitchFamily="2" charset="-78"/>
            </a:endParaRPr>
          </a:p>
        </p:txBody>
      </p:sp>
    </p:spTree>
    <p:extLst>
      <p:ext uri="{BB962C8B-B14F-4D97-AF65-F5344CB8AC3E}">
        <p14:creationId xmlns:p14="http://schemas.microsoft.com/office/powerpoint/2010/main" val="6733320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933056"/>
            <a:ext cx="3528392" cy="1569660"/>
          </a:xfrm>
          <a:prstGeom prst="rect">
            <a:avLst/>
          </a:prstGeom>
          <a:noFill/>
        </p:spPr>
        <p:txBody>
          <a:bodyPr wrap="square" rtlCol="0">
            <a:spAutoFit/>
          </a:bodyPr>
          <a:lstStyle/>
          <a:p>
            <a:pPr algn="ctr"/>
            <a:r>
              <a:rPr lang="fa-IR" sz="4800" dirty="0" smtClean="0">
                <a:ln w="0"/>
                <a:effectLst>
                  <a:outerShdw blurRad="38100" dist="19050" dir="2700000" algn="tl" rotWithShape="0">
                    <a:schemeClr val="dk1">
                      <a:alpha val="40000"/>
                    </a:schemeClr>
                  </a:outerShdw>
                </a:effectLst>
                <a:cs typeface="B Homa" panose="00000400000000000000" pitchFamily="2" charset="-78"/>
              </a:rPr>
              <a:t>با تشکر از </a:t>
            </a:r>
          </a:p>
          <a:p>
            <a:pPr algn="ctr"/>
            <a:r>
              <a:rPr lang="fa-IR" sz="4800" dirty="0" smtClean="0">
                <a:ln w="0"/>
                <a:effectLst>
                  <a:outerShdw blurRad="38100" dist="19050" dir="2700000" algn="tl" rotWithShape="0">
                    <a:schemeClr val="dk1">
                      <a:alpha val="40000"/>
                    </a:schemeClr>
                  </a:outerShdw>
                </a:effectLst>
                <a:cs typeface="B Homa" panose="00000400000000000000" pitchFamily="2" charset="-78"/>
              </a:rPr>
              <a:t>همراهی شما</a:t>
            </a:r>
            <a:r>
              <a:rPr lang="fa-IR" sz="4800" dirty="0" smtClean="0">
                <a:ln w="0"/>
                <a:effectLst>
                  <a:outerShdw blurRad="38100" dist="19050" dir="2700000" algn="tl" rotWithShape="0">
                    <a:schemeClr val="dk1">
                      <a:alpha val="40000"/>
                    </a:schemeClr>
                  </a:outerShdw>
                </a:effectLst>
                <a:cs typeface="B Homa" panose="00000400000000000000" pitchFamily="2" charset="-78"/>
                <a:sym typeface="Wingdings" panose="05000000000000000000" pitchFamily="2" charset="2"/>
              </a:rPr>
              <a:t></a:t>
            </a:r>
            <a:endParaRPr lang="en-US" sz="48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4077398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323528" y="1700808"/>
            <a:ext cx="8391197" cy="3744416"/>
          </a:xfrm>
        </p:spPr>
        <p:txBody>
          <a:bodyPr/>
          <a:lstStyle/>
          <a:p>
            <a:pPr algn="just" rtl="1"/>
            <a:r>
              <a:rPr lang="fa-IR" sz="2400" dirty="0">
                <a:cs typeface="B Homa" panose="00000400000000000000" pitchFamily="2" charset="-78"/>
              </a:rPr>
              <a:t>نظریه های توسعه منطقه ای به دو گروه عام تقسیم میشوند:</a:t>
            </a:r>
          </a:p>
          <a:p>
            <a:pPr algn="just" rtl="1"/>
            <a:r>
              <a:rPr lang="fa-IR" sz="2400" dirty="0">
                <a:cs typeface="B Homa" panose="00000400000000000000" pitchFamily="2" charset="-78"/>
              </a:rPr>
              <a:t>•	نظریه های مربوط به </a:t>
            </a:r>
            <a:r>
              <a:rPr lang="fa-IR" sz="2400" dirty="0">
                <a:solidFill>
                  <a:srgbClr val="FF0000"/>
                </a:solidFill>
                <a:cs typeface="B Homa" panose="00000400000000000000" pitchFamily="2" charset="-78"/>
              </a:rPr>
              <a:t>فرآیند برنامه ریزی</a:t>
            </a:r>
          </a:p>
          <a:p>
            <a:pPr algn="just" rtl="1"/>
            <a:r>
              <a:rPr lang="fa-IR" sz="2400" dirty="0">
                <a:cs typeface="B Homa" panose="00000400000000000000" pitchFamily="2" charset="-78"/>
              </a:rPr>
              <a:t>   در پی تبیین روال و روش کلی برنامه ریزی هستند و پاسخ دهنده سوالاتی نظیر « روند برنامه ریزی چیست؟» و « چگونه روالی طی </a:t>
            </a:r>
            <a:r>
              <a:rPr lang="fa-IR" sz="2400" dirty="0" smtClean="0">
                <a:cs typeface="B Homa" panose="00000400000000000000" pitchFamily="2" charset="-78"/>
              </a:rPr>
              <a:t>  میشود </a:t>
            </a:r>
            <a:r>
              <a:rPr lang="fa-IR" sz="2400" dirty="0">
                <a:cs typeface="B Homa" panose="00000400000000000000" pitchFamily="2" charset="-78"/>
              </a:rPr>
              <a:t>تا به تصمیم سازی و برنامه ریزی برسد؟»</a:t>
            </a:r>
          </a:p>
          <a:p>
            <a:pPr algn="just" rtl="1"/>
            <a:r>
              <a:rPr lang="fa-IR" sz="2400" dirty="0">
                <a:cs typeface="B Homa" panose="00000400000000000000" pitchFamily="2" charset="-78"/>
              </a:rPr>
              <a:t>•	نظریه های قائم به </a:t>
            </a:r>
            <a:r>
              <a:rPr lang="fa-IR" sz="2400" dirty="0">
                <a:solidFill>
                  <a:srgbClr val="FF0000"/>
                </a:solidFill>
                <a:cs typeface="B Homa" panose="00000400000000000000" pitchFamily="2" charset="-78"/>
              </a:rPr>
              <a:t>موضوع مورد برنامه ریزی</a:t>
            </a:r>
          </a:p>
          <a:p>
            <a:pPr algn="just" rtl="1"/>
            <a:r>
              <a:rPr lang="fa-IR" sz="2400" dirty="0">
                <a:cs typeface="B Homa" panose="00000400000000000000" pitchFamily="2" charset="-78"/>
              </a:rPr>
              <a:t>   در پی تبیین محصول برنامه ریزی با تکیه بر دانش مرتبط با مورد برنامه ریزی میباشد و پاسخ دهنده به  سوالاتی نظیر « در مورد چه چیز میخواهیم برنامه ریزی کنیم؟» و «چه دانشی داریم تا به اهداف و محصول مورد نظر برسیم؟»</a:t>
            </a:r>
          </a:p>
          <a:p>
            <a:pPr algn="just" rtl="1"/>
            <a:endParaRPr lang="en-US" sz="2400" dirty="0">
              <a:cs typeface="B Homa" panose="00000400000000000000" pitchFamily="2" charset="-78"/>
            </a:endParaRPr>
          </a:p>
        </p:txBody>
      </p:sp>
      <p:sp>
        <p:nvSpPr>
          <p:cNvPr id="3" name="TextBox 2"/>
          <p:cNvSpPr txBox="1"/>
          <p:nvPr/>
        </p:nvSpPr>
        <p:spPr>
          <a:xfrm>
            <a:off x="179512"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98: 1379</a:t>
            </a:r>
            <a:endParaRPr lang="en-US" dirty="0">
              <a:cs typeface="B Nazanin" panose="00000400000000000000" pitchFamily="2" charset="-78"/>
            </a:endParaRPr>
          </a:p>
        </p:txBody>
      </p:sp>
    </p:spTree>
    <p:extLst>
      <p:ext uri="{BB962C8B-B14F-4D97-AF65-F5344CB8AC3E}">
        <p14:creationId xmlns:p14="http://schemas.microsoft.com/office/powerpoint/2010/main" val="3883772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0"/>
            <p:extLst>
              <p:ext uri="{D42A27DB-BD31-4B8C-83A1-F6EECF244321}">
                <p14:modId xmlns:p14="http://schemas.microsoft.com/office/powerpoint/2010/main" val="3827222572"/>
              </p:ext>
            </p:extLst>
          </p:nvPr>
        </p:nvGraphicFramePr>
        <p:xfrm>
          <a:off x="539552" y="188640"/>
          <a:ext cx="8352928" cy="6031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431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0A8C51B2-4B60-4715-BDBA-3BE988BA9AF9}"/>
                                            </p:graphicEl>
                                          </p:spTgt>
                                        </p:tgtEl>
                                        <p:attrNameLst>
                                          <p:attrName>style.visibility</p:attrName>
                                        </p:attrNameLst>
                                      </p:cBhvr>
                                      <p:to>
                                        <p:strVal val="visible"/>
                                      </p:to>
                                    </p:set>
                                    <p:animEffect transition="in" filter="fade">
                                      <p:cBhvr>
                                        <p:cTn id="7" dur="500"/>
                                        <p:tgtEl>
                                          <p:spTgt spid="5">
                                            <p:graphicEl>
                                              <a:dgm id="{0A8C51B2-4B60-4715-BDBA-3BE988BA9AF9}"/>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9716820C-DAEB-4E8B-8410-7A9281E0F9AD}"/>
                                            </p:graphicEl>
                                          </p:spTgt>
                                        </p:tgtEl>
                                        <p:attrNameLst>
                                          <p:attrName>style.visibility</p:attrName>
                                        </p:attrNameLst>
                                      </p:cBhvr>
                                      <p:to>
                                        <p:strVal val="visible"/>
                                      </p:to>
                                    </p:set>
                                    <p:animEffect transition="in" filter="fade">
                                      <p:cBhvr>
                                        <p:cTn id="10" dur="500"/>
                                        <p:tgtEl>
                                          <p:spTgt spid="5">
                                            <p:graphicEl>
                                              <a:dgm id="{9716820C-DAEB-4E8B-8410-7A9281E0F9A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D2132DED-1382-4211-813F-78D6455585C2}"/>
                                            </p:graphicEl>
                                          </p:spTgt>
                                        </p:tgtEl>
                                        <p:attrNameLst>
                                          <p:attrName>style.visibility</p:attrName>
                                        </p:attrNameLst>
                                      </p:cBhvr>
                                      <p:to>
                                        <p:strVal val="visible"/>
                                      </p:to>
                                    </p:set>
                                    <p:animEffect transition="in" filter="fade">
                                      <p:cBhvr>
                                        <p:cTn id="15" dur="500"/>
                                        <p:tgtEl>
                                          <p:spTgt spid="5">
                                            <p:graphicEl>
                                              <a:dgm id="{D2132DED-1382-4211-813F-78D6455585C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5E9A686A-47DA-4E00-8F03-AD4CFF072C44}"/>
                                            </p:graphicEl>
                                          </p:spTgt>
                                        </p:tgtEl>
                                        <p:attrNameLst>
                                          <p:attrName>style.visibility</p:attrName>
                                        </p:attrNameLst>
                                      </p:cBhvr>
                                      <p:to>
                                        <p:strVal val="visible"/>
                                      </p:to>
                                    </p:set>
                                    <p:animEffect transition="in" filter="fade">
                                      <p:cBhvr>
                                        <p:cTn id="18" dur="500"/>
                                        <p:tgtEl>
                                          <p:spTgt spid="5">
                                            <p:graphicEl>
                                              <a:dgm id="{5E9A686A-47DA-4E00-8F03-AD4CFF072C44}"/>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graphicEl>
                                              <a:dgm id="{514199A6-1B1A-4625-BB71-506ADEC2872A}"/>
                                            </p:graphicEl>
                                          </p:spTgt>
                                        </p:tgtEl>
                                        <p:attrNameLst>
                                          <p:attrName>style.visibility</p:attrName>
                                        </p:attrNameLst>
                                      </p:cBhvr>
                                      <p:to>
                                        <p:strVal val="visible"/>
                                      </p:to>
                                    </p:set>
                                    <p:animEffect transition="in" filter="fade">
                                      <p:cBhvr>
                                        <p:cTn id="21" dur="500"/>
                                        <p:tgtEl>
                                          <p:spTgt spid="5">
                                            <p:graphicEl>
                                              <a:dgm id="{514199A6-1B1A-4625-BB71-506ADEC2872A}"/>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graphicEl>
                                              <a:dgm id="{D76A825A-A4EF-4363-B0A8-41370F37F45A}"/>
                                            </p:graphicEl>
                                          </p:spTgt>
                                        </p:tgtEl>
                                        <p:attrNameLst>
                                          <p:attrName>style.visibility</p:attrName>
                                        </p:attrNameLst>
                                      </p:cBhvr>
                                      <p:to>
                                        <p:strVal val="visible"/>
                                      </p:to>
                                    </p:set>
                                    <p:animEffect transition="in" filter="fade">
                                      <p:cBhvr>
                                        <p:cTn id="26" dur="500"/>
                                        <p:tgtEl>
                                          <p:spTgt spid="5">
                                            <p:graphicEl>
                                              <a:dgm id="{D76A825A-A4EF-4363-B0A8-41370F37F45A}"/>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graphicEl>
                                              <a:dgm id="{B113D25F-CF71-4094-86D7-B5BB12FEC086}"/>
                                            </p:graphicEl>
                                          </p:spTgt>
                                        </p:tgtEl>
                                        <p:attrNameLst>
                                          <p:attrName>style.visibility</p:attrName>
                                        </p:attrNameLst>
                                      </p:cBhvr>
                                      <p:to>
                                        <p:strVal val="visible"/>
                                      </p:to>
                                    </p:set>
                                    <p:animEffect transition="in" filter="fade">
                                      <p:cBhvr>
                                        <p:cTn id="29" dur="500"/>
                                        <p:tgtEl>
                                          <p:spTgt spid="5">
                                            <p:graphicEl>
                                              <a:dgm id="{B113D25F-CF71-4094-86D7-B5BB12FEC086}"/>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graphicEl>
                                              <a:dgm id="{FA97BE04-2E48-480C-8F6B-5F13568F1532}"/>
                                            </p:graphicEl>
                                          </p:spTgt>
                                        </p:tgtEl>
                                        <p:attrNameLst>
                                          <p:attrName>style.visibility</p:attrName>
                                        </p:attrNameLst>
                                      </p:cBhvr>
                                      <p:to>
                                        <p:strVal val="visible"/>
                                      </p:to>
                                    </p:set>
                                    <p:animEffect transition="in" filter="fade">
                                      <p:cBhvr>
                                        <p:cTn id="32" dur="500"/>
                                        <p:tgtEl>
                                          <p:spTgt spid="5">
                                            <p:graphicEl>
                                              <a:dgm id="{FA97BE04-2E48-480C-8F6B-5F13568F153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dgm id="{CD5F0842-AF98-4B87-AFDD-286E6192E579}"/>
                                            </p:graphicEl>
                                          </p:spTgt>
                                        </p:tgtEl>
                                        <p:attrNameLst>
                                          <p:attrName>style.visibility</p:attrName>
                                        </p:attrNameLst>
                                      </p:cBhvr>
                                      <p:to>
                                        <p:strVal val="visible"/>
                                      </p:to>
                                    </p:set>
                                    <p:animEffect transition="in" filter="fade">
                                      <p:cBhvr>
                                        <p:cTn id="37" dur="500"/>
                                        <p:tgtEl>
                                          <p:spTgt spid="5">
                                            <p:graphicEl>
                                              <a:dgm id="{CD5F0842-AF98-4B87-AFDD-286E6192E579}"/>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
                                            <p:graphicEl>
                                              <a:dgm id="{F1338BF4-685A-4A50-9C8C-8A76F68A9D6B}"/>
                                            </p:graphicEl>
                                          </p:spTgt>
                                        </p:tgtEl>
                                        <p:attrNameLst>
                                          <p:attrName>style.visibility</p:attrName>
                                        </p:attrNameLst>
                                      </p:cBhvr>
                                      <p:to>
                                        <p:strVal val="visible"/>
                                      </p:to>
                                    </p:set>
                                    <p:animEffect transition="in" filter="fade">
                                      <p:cBhvr>
                                        <p:cTn id="40" dur="500"/>
                                        <p:tgtEl>
                                          <p:spTgt spid="5">
                                            <p:graphicEl>
                                              <a:dgm id="{F1338BF4-685A-4A50-9C8C-8A76F68A9D6B}"/>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graphicEl>
                                              <a:dgm id="{86151713-5AB2-4AD7-9AAF-0B11123B8499}"/>
                                            </p:graphicEl>
                                          </p:spTgt>
                                        </p:tgtEl>
                                        <p:attrNameLst>
                                          <p:attrName>style.visibility</p:attrName>
                                        </p:attrNameLst>
                                      </p:cBhvr>
                                      <p:to>
                                        <p:strVal val="visible"/>
                                      </p:to>
                                    </p:set>
                                    <p:animEffect transition="in" filter="fade">
                                      <p:cBhvr>
                                        <p:cTn id="43" dur="500"/>
                                        <p:tgtEl>
                                          <p:spTgt spid="5">
                                            <p:graphicEl>
                                              <a:dgm id="{86151713-5AB2-4AD7-9AAF-0B11123B8499}"/>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
                                            <p:graphicEl>
                                              <a:dgm id="{C56DF6E5-4654-41E0-B1DF-67F7EF860FCD}"/>
                                            </p:graphicEl>
                                          </p:spTgt>
                                        </p:tgtEl>
                                        <p:attrNameLst>
                                          <p:attrName>style.visibility</p:attrName>
                                        </p:attrNameLst>
                                      </p:cBhvr>
                                      <p:to>
                                        <p:strVal val="visible"/>
                                      </p:to>
                                    </p:set>
                                    <p:animEffect transition="in" filter="fade">
                                      <p:cBhvr>
                                        <p:cTn id="48" dur="500"/>
                                        <p:tgtEl>
                                          <p:spTgt spid="5">
                                            <p:graphicEl>
                                              <a:dgm id="{C56DF6E5-4654-41E0-B1DF-67F7EF860FCD}"/>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
                                            <p:graphicEl>
                                              <a:dgm id="{77C4B348-4EDC-4C09-BE23-AA5B50C2EA91}"/>
                                            </p:graphicEl>
                                          </p:spTgt>
                                        </p:tgtEl>
                                        <p:attrNameLst>
                                          <p:attrName>style.visibility</p:attrName>
                                        </p:attrNameLst>
                                      </p:cBhvr>
                                      <p:to>
                                        <p:strVal val="visible"/>
                                      </p:to>
                                    </p:set>
                                    <p:animEffect transition="in" filter="fade">
                                      <p:cBhvr>
                                        <p:cTn id="51" dur="500"/>
                                        <p:tgtEl>
                                          <p:spTgt spid="5">
                                            <p:graphicEl>
                                              <a:dgm id="{77C4B348-4EDC-4C09-BE23-AA5B50C2EA91}"/>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
                                            <p:graphicEl>
                                              <a:dgm id="{B5696A25-D039-4FF4-B5A8-7D23BDA8AC65}"/>
                                            </p:graphicEl>
                                          </p:spTgt>
                                        </p:tgtEl>
                                        <p:attrNameLst>
                                          <p:attrName>style.visibility</p:attrName>
                                        </p:attrNameLst>
                                      </p:cBhvr>
                                      <p:to>
                                        <p:strVal val="visible"/>
                                      </p:to>
                                    </p:set>
                                    <p:animEffect transition="in" filter="fade">
                                      <p:cBhvr>
                                        <p:cTn id="54" dur="500"/>
                                        <p:tgtEl>
                                          <p:spTgt spid="5">
                                            <p:graphicEl>
                                              <a:dgm id="{B5696A25-D039-4FF4-B5A8-7D23BDA8AC65}"/>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5">
                                            <p:graphicEl>
                                              <a:dgm id="{B92AB190-1533-4453-9A1C-824DE224907E}"/>
                                            </p:graphicEl>
                                          </p:spTgt>
                                        </p:tgtEl>
                                        <p:attrNameLst>
                                          <p:attrName>style.visibility</p:attrName>
                                        </p:attrNameLst>
                                      </p:cBhvr>
                                      <p:to>
                                        <p:strVal val="visible"/>
                                      </p:to>
                                    </p:set>
                                    <p:animEffect transition="in" filter="fade">
                                      <p:cBhvr>
                                        <p:cTn id="59" dur="500"/>
                                        <p:tgtEl>
                                          <p:spTgt spid="5">
                                            <p:graphicEl>
                                              <a:dgm id="{B92AB190-1533-4453-9A1C-824DE224907E}"/>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
                                            <p:graphicEl>
                                              <a:dgm id="{6D232BF6-26BF-45AB-B656-91BC09B6C025}"/>
                                            </p:graphicEl>
                                          </p:spTgt>
                                        </p:tgtEl>
                                        <p:attrNameLst>
                                          <p:attrName>style.visibility</p:attrName>
                                        </p:attrNameLst>
                                      </p:cBhvr>
                                      <p:to>
                                        <p:strVal val="visible"/>
                                      </p:to>
                                    </p:set>
                                    <p:animEffect transition="in" filter="fade">
                                      <p:cBhvr>
                                        <p:cTn id="62" dur="500"/>
                                        <p:tgtEl>
                                          <p:spTgt spid="5">
                                            <p:graphicEl>
                                              <a:dgm id="{6D232BF6-26BF-45AB-B656-91BC09B6C025}"/>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
                                            <p:graphicEl>
                                              <a:dgm id="{DAF3291C-257B-44DF-8E2D-BD5E34745AC5}"/>
                                            </p:graphicEl>
                                          </p:spTgt>
                                        </p:tgtEl>
                                        <p:attrNameLst>
                                          <p:attrName>style.visibility</p:attrName>
                                        </p:attrNameLst>
                                      </p:cBhvr>
                                      <p:to>
                                        <p:strVal val="visible"/>
                                      </p:to>
                                    </p:set>
                                    <p:animEffect transition="in" filter="fade">
                                      <p:cBhvr>
                                        <p:cTn id="65" dur="500"/>
                                        <p:tgtEl>
                                          <p:spTgt spid="5">
                                            <p:graphicEl>
                                              <a:dgm id="{DAF3291C-257B-44DF-8E2D-BD5E34745AC5}"/>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5">
                                            <p:graphicEl>
                                              <a:dgm id="{544EA224-47DF-4F96-A1E2-CBE006AAE2FC}"/>
                                            </p:graphicEl>
                                          </p:spTgt>
                                        </p:tgtEl>
                                        <p:attrNameLst>
                                          <p:attrName>style.visibility</p:attrName>
                                        </p:attrNameLst>
                                      </p:cBhvr>
                                      <p:to>
                                        <p:strVal val="visible"/>
                                      </p:to>
                                    </p:set>
                                    <p:animEffect transition="in" filter="fade">
                                      <p:cBhvr>
                                        <p:cTn id="70" dur="500"/>
                                        <p:tgtEl>
                                          <p:spTgt spid="5">
                                            <p:graphicEl>
                                              <a:dgm id="{544EA224-47DF-4F96-A1E2-CBE006AAE2FC}"/>
                                            </p:graphic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
                                            <p:graphicEl>
                                              <a:dgm id="{18E61A9F-A6A0-40B2-BF74-B50543DC9FBC}"/>
                                            </p:graphicEl>
                                          </p:spTgt>
                                        </p:tgtEl>
                                        <p:attrNameLst>
                                          <p:attrName>style.visibility</p:attrName>
                                        </p:attrNameLst>
                                      </p:cBhvr>
                                      <p:to>
                                        <p:strVal val="visible"/>
                                      </p:to>
                                    </p:set>
                                    <p:animEffect transition="in" filter="fade">
                                      <p:cBhvr>
                                        <p:cTn id="73" dur="500"/>
                                        <p:tgtEl>
                                          <p:spTgt spid="5">
                                            <p:graphicEl>
                                              <a:dgm id="{18E61A9F-A6A0-40B2-BF74-B50543DC9FBC}"/>
                                            </p:graphic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
                                            <p:graphicEl>
                                              <a:dgm id="{34EA95C4-B677-417A-8C1A-D281FA047D79}"/>
                                            </p:graphicEl>
                                          </p:spTgt>
                                        </p:tgtEl>
                                        <p:attrNameLst>
                                          <p:attrName>style.visibility</p:attrName>
                                        </p:attrNameLst>
                                      </p:cBhvr>
                                      <p:to>
                                        <p:strVal val="visible"/>
                                      </p:to>
                                    </p:set>
                                    <p:animEffect transition="in" filter="fade">
                                      <p:cBhvr>
                                        <p:cTn id="76" dur="500"/>
                                        <p:tgtEl>
                                          <p:spTgt spid="5">
                                            <p:graphicEl>
                                              <a:dgm id="{34EA95C4-B677-417A-8C1A-D281FA047D79}"/>
                                            </p:graphicEl>
                                          </p:spTgt>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
                                            <p:graphicEl>
                                              <a:dgm id="{1F9CA4ED-9DEB-4658-A916-ACD708569D02}"/>
                                            </p:graphicEl>
                                          </p:spTgt>
                                        </p:tgtEl>
                                        <p:attrNameLst>
                                          <p:attrName>style.visibility</p:attrName>
                                        </p:attrNameLst>
                                      </p:cBhvr>
                                      <p:to>
                                        <p:strVal val="visible"/>
                                      </p:to>
                                    </p:set>
                                    <p:animEffect transition="in" filter="fade">
                                      <p:cBhvr>
                                        <p:cTn id="81" dur="500"/>
                                        <p:tgtEl>
                                          <p:spTgt spid="5">
                                            <p:graphicEl>
                                              <a:dgm id="{1F9CA4ED-9DEB-4658-A916-ACD708569D02}"/>
                                            </p:graphic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
                                            <p:graphicEl>
                                              <a:dgm id="{4710A4A1-91EC-44A4-8631-11D70B2A0469}"/>
                                            </p:graphicEl>
                                          </p:spTgt>
                                        </p:tgtEl>
                                        <p:attrNameLst>
                                          <p:attrName>style.visibility</p:attrName>
                                        </p:attrNameLst>
                                      </p:cBhvr>
                                      <p:to>
                                        <p:strVal val="visible"/>
                                      </p:to>
                                    </p:set>
                                    <p:animEffect transition="in" filter="fade">
                                      <p:cBhvr>
                                        <p:cTn id="84" dur="500"/>
                                        <p:tgtEl>
                                          <p:spTgt spid="5">
                                            <p:graphicEl>
                                              <a:dgm id="{4710A4A1-91EC-44A4-8631-11D70B2A0469}"/>
                                            </p:graphic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
                                            <p:graphicEl>
                                              <a:dgm id="{76B13C9B-9998-4E08-91A1-BEDF78CABC6A}"/>
                                            </p:graphicEl>
                                          </p:spTgt>
                                        </p:tgtEl>
                                        <p:attrNameLst>
                                          <p:attrName>style.visibility</p:attrName>
                                        </p:attrNameLst>
                                      </p:cBhvr>
                                      <p:to>
                                        <p:strVal val="visible"/>
                                      </p:to>
                                    </p:set>
                                    <p:animEffect transition="in" filter="fade">
                                      <p:cBhvr>
                                        <p:cTn id="87" dur="500"/>
                                        <p:tgtEl>
                                          <p:spTgt spid="5">
                                            <p:graphicEl>
                                              <a:dgm id="{76B13C9B-9998-4E08-91A1-BEDF78CABC6A}"/>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5">
                                            <p:graphicEl>
                                              <a:dgm id="{21CD40AF-FA06-47D8-A4A7-DF4B9DDCFF1E}"/>
                                            </p:graphicEl>
                                          </p:spTgt>
                                        </p:tgtEl>
                                        <p:attrNameLst>
                                          <p:attrName>style.visibility</p:attrName>
                                        </p:attrNameLst>
                                      </p:cBhvr>
                                      <p:to>
                                        <p:strVal val="visible"/>
                                      </p:to>
                                    </p:set>
                                    <p:animEffect transition="in" filter="fade">
                                      <p:cBhvr>
                                        <p:cTn id="92" dur="500"/>
                                        <p:tgtEl>
                                          <p:spTgt spid="5">
                                            <p:graphicEl>
                                              <a:dgm id="{21CD40AF-FA06-47D8-A4A7-DF4B9DDCFF1E}"/>
                                            </p:graphic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
                                            <p:graphicEl>
                                              <a:dgm id="{6E869779-F531-44BA-96DD-AD555F9C192D}"/>
                                            </p:graphicEl>
                                          </p:spTgt>
                                        </p:tgtEl>
                                        <p:attrNameLst>
                                          <p:attrName>style.visibility</p:attrName>
                                        </p:attrNameLst>
                                      </p:cBhvr>
                                      <p:to>
                                        <p:strVal val="visible"/>
                                      </p:to>
                                    </p:set>
                                    <p:animEffect transition="in" filter="fade">
                                      <p:cBhvr>
                                        <p:cTn id="95" dur="500"/>
                                        <p:tgtEl>
                                          <p:spTgt spid="5">
                                            <p:graphicEl>
                                              <a:dgm id="{6E869779-F531-44BA-96DD-AD555F9C192D}"/>
                                            </p:graphicEl>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
                                            <p:graphicEl>
                                              <a:dgm id="{EC4DA473-E252-47D2-823A-5D1C71566C2F}"/>
                                            </p:graphicEl>
                                          </p:spTgt>
                                        </p:tgtEl>
                                        <p:attrNameLst>
                                          <p:attrName>style.visibility</p:attrName>
                                        </p:attrNameLst>
                                      </p:cBhvr>
                                      <p:to>
                                        <p:strVal val="visible"/>
                                      </p:to>
                                    </p:set>
                                    <p:animEffect transition="in" filter="fade">
                                      <p:cBhvr>
                                        <p:cTn id="98" dur="500"/>
                                        <p:tgtEl>
                                          <p:spTgt spid="5">
                                            <p:graphicEl>
                                              <a:dgm id="{EC4DA473-E252-47D2-823A-5D1C71566C2F}"/>
                                            </p:graphic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5">
                                            <p:graphicEl>
                                              <a:dgm id="{884D7DC7-FC63-4CE7-AB16-C1BA5F70F8B5}"/>
                                            </p:graphicEl>
                                          </p:spTgt>
                                        </p:tgtEl>
                                        <p:attrNameLst>
                                          <p:attrName>style.visibility</p:attrName>
                                        </p:attrNameLst>
                                      </p:cBhvr>
                                      <p:to>
                                        <p:strVal val="visible"/>
                                      </p:to>
                                    </p:set>
                                    <p:animEffect transition="in" filter="fade">
                                      <p:cBhvr>
                                        <p:cTn id="103" dur="500"/>
                                        <p:tgtEl>
                                          <p:spTgt spid="5">
                                            <p:graphicEl>
                                              <a:dgm id="{884D7DC7-FC63-4CE7-AB16-C1BA5F70F8B5}"/>
                                            </p:graphicEl>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
                                            <p:graphicEl>
                                              <a:dgm id="{A407C9A0-00EE-44BF-925A-670E01931FF1}"/>
                                            </p:graphicEl>
                                          </p:spTgt>
                                        </p:tgtEl>
                                        <p:attrNameLst>
                                          <p:attrName>style.visibility</p:attrName>
                                        </p:attrNameLst>
                                      </p:cBhvr>
                                      <p:to>
                                        <p:strVal val="visible"/>
                                      </p:to>
                                    </p:set>
                                    <p:animEffect transition="in" filter="fade">
                                      <p:cBhvr>
                                        <p:cTn id="106" dur="500"/>
                                        <p:tgtEl>
                                          <p:spTgt spid="5">
                                            <p:graphicEl>
                                              <a:dgm id="{A407C9A0-00EE-44BF-925A-670E01931FF1}"/>
                                            </p:graphic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5">
                                            <p:graphicEl>
                                              <a:dgm id="{1C672D6C-CBD7-4499-B1E0-8DC331072633}"/>
                                            </p:graphicEl>
                                          </p:spTgt>
                                        </p:tgtEl>
                                        <p:attrNameLst>
                                          <p:attrName>style.visibility</p:attrName>
                                        </p:attrNameLst>
                                      </p:cBhvr>
                                      <p:to>
                                        <p:strVal val="visible"/>
                                      </p:to>
                                    </p:set>
                                    <p:animEffect transition="in" filter="fade">
                                      <p:cBhvr>
                                        <p:cTn id="109" dur="500"/>
                                        <p:tgtEl>
                                          <p:spTgt spid="5">
                                            <p:graphicEl>
                                              <a:dgm id="{1C672D6C-CBD7-4499-B1E0-8DC33107263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19672" y="260648"/>
            <a:ext cx="7524328" cy="1069514"/>
          </a:xfrm>
        </p:spPr>
        <p:txBody>
          <a:bodyPr/>
          <a:lstStyle/>
          <a:p>
            <a:pPr algn="ctr"/>
            <a:r>
              <a:rPr lang="en-US" altLang="ko-KR" dirty="0" smtClean="0"/>
              <a:t> </a:t>
            </a:r>
            <a:r>
              <a:rPr lang="fa-IR" altLang="ko-KR" dirty="0">
                <a:cs typeface="B Homa" panose="00000400000000000000" pitchFamily="2" charset="-78"/>
              </a:rPr>
              <a:t>رشد بخش های اقتصادی: </a:t>
            </a:r>
            <a:br>
              <a:rPr lang="fa-IR" altLang="ko-KR" dirty="0">
                <a:cs typeface="B Homa" panose="00000400000000000000" pitchFamily="2" charset="-78"/>
              </a:rPr>
            </a:br>
            <a:endParaRPr lang="ko-KR" altLang="en-US" dirty="0"/>
          </a:p>
        </p:txBody>
      </p:sp>
      <p:sp>
        <p:nvSpPr>
          <p:cNvPr id="13" name="Content Placeholder 12"/>
          <p:cNvSpPr>
            <a:spLocks noGrp="1"/>
          </p:cNvSpPr>
          <p:nvPr>
            <p:ph idx="10"/>
          </p:nvPr>
        </p:nvSpPr>
        <p:spPr>
          <a:xfrm>
            <a:off x="1331640" y="1153345"/>
            <a:ext cx="7365504" cy="4507903"/>
          </a:xfrm>
        </p:spPr>
        <p:txBody>
          <a:bodyPr/>
          <a:lstStyle/>
          <a:p>
            <a:pPr algn="just" rtl="1"/>
            <a:r>
              <a:rPr lang="fa-IR" altLang="ko-KR" sz="2400" dirty="0" smtClean="0">
                <a:latin typeface="Arial" pitchFamily="34" charset="0"/>
                <a:cs typeface="B Homa" panose="00000400000000000000" pitchFamily="2" charset="-78"/>
              </a:rPr>
              <a:t>عوامل </a:t>
            </a:r>
            <a:r>
              <a:rPr lang="fa-IR" altLang="ko-KR" sz="2400" dirty="0">
                <a:latin typeface="Arial" pitchFamily="34" charset="0"/>
                <a:cs typeface="B Homa" panose="00000400000000000000" pitchFamily="2" charset="-78"/>
              </a:rPr>
              <a:t>اصلی اقتصاد در منطقه </a:t>
            </a:r>
            <a:r>
              <a:rPr lang="fa-IR" altLang="ko-KR" sz="2400" dirty="0">
                <a:solidFill>
                  <a:srgbClr val="FF0000"/>
                </a:solidFill>
                <a:latin typeface="Arial" pitchFamily="34" charset="0"/>
                <a:cs typeface="B Homa" panose="00000400000000000000" pitchFamily="2" charset="-78"/>
              </a:rPr>
              <a:t>انباشت سرمایه، منابع جدید، رشد نیرو ی کار و پیشرفت فن </a:t>
            </a:r>
            <a:r>
              <a:rPr lang="fa-IR" altLang="ko-KR" sz="2400" dirty="0" smtClean="0">
                <a:solidFill>
                  <a:srgbClr val="FF0000"/>
                </a:solidFill>
                <a:latin typeface="Arial" pitchFamily="34" charset="0"/>
                <a:cs typeface="B Homa" panose="00000400000000000000" pitchFamily="2" charset="-78"/>
              </a:rPr>
              <a:t>آوری</a:t>
            </a:r>
            <a:r>
              <a:rPr lang="fa-IR" altLang="ko-KR" sz="2400" dirty="0" smtClean="0">
                <a:latin typeface="Arial" pitchFamily="34" charset="0"/>
                <a:cs typeface="B Homa" panose="00000400000000000000" pitchFamily="2" charset="-78"/>
              </a:rPr>
              <a:t> </a:t>
            </a:r>
            <a:r>
              <a:rPr lang="fa-IR" altLang="ko-KR" sz="2400" dirty="0">
                <a:latin typeface="Arial" pitchFamily="34" charset="0"/>
                <a:cs typeface="B Homa" panose="00000400000000000000" pitchFamily="2" charset="-78"/>
              </a:rPr>
              <a:t>است. </a:t>
            </a:r>
            <a:endParaRPr lang="fa-IR" altLang="ko-KR" sz="2400" dirty="0" smtClean="0">
              <a:latin typeface="Arial" pitchFamily="34" charset="0"/>
              <a:cs typeface="B Homa" panose="00000400000000000000" pitchFamily="2" charset="-78"/>
            </a:endParaRPr>
          </a:p>
          <a:p>
            <a:pPr algn="just" rtl="1"/>
            <a:endParaRPr lang="fa-IR" altLang="ko-KR" sz="2400" dirty="0">
              <a:latin typeface="Arial" pitchFamily="34" charset="0"/>
              <a:cs typeface="B Homa" panose="00000400000000000000" pitchFamily="2" charset="-78"/>
            </a:endParaRPr>
          </a:p>
          <a:p>
            <a:pPr algn="just" rtl="1"/>
            <a:r>
              <a:rPr lang="fa-IR" altLang="ko-KR" sz="2400" dirty="0">
                <a:latin typeface="Arial" pitchFamily="34" charset="0"/>
                <a:cs typeface="B Homa" panose="00000400000000000000" pitchFamily="2" charset="-78"/>
              </a:rPr>
              <a:t>نظریه های این قسمت بر پایه </a:t>
            </a:r>
            <a:r>
              <a:rPr lang="fa-IR" altLang="ko-KR" sz="2400" dirty="0">
                <a:solidFill>
                  <a:srgbClr val="FF0000"/>
                </a:solidFill>
                <a:latin typeface="Arial" pitchFamily="34" charset="0"/>
                <a:cs typeface="B Homa" panose="00000400000000000000" pitchFamily="2" charset="-78"/>
              </a:rPr>
              <a:t>برنامه ریزی اقتصادی </a:t>
            </a:r>
            <a:r>
              <a:rPr lang="fa-IR" altLang="ko-KR" sz="2400" dirty="0">
                <a:latin typeface="Arial" pitchFamily="34" charset="0"/>
                <a:cs typeface="B Homa" panose="00000400000000000000" pitchFamily="2" charset="-78"/>
              </a:rPr>
              <a:t>و استفاده از </a:t>
            </a:r>
            <a:r>
              <a:rPr lang="fa-IR" altLang="ko-KR" sz="2400" dirty="0">
                <a:solidFill>
                  <a:srgbClr val="FF0000"/>
                </a:solidFill>
                <a:latin typeface="Arial" pitchFamily="34" charset="0"/>
                <a:cs typeface="B Homa" panose="00000400000000000000" pitchFamily="2" charset="-78"/>
              </a:rPr>
              <a:t>مدلهای اقتصاد کلان </a:t>
            </a:r>
            <a:r>
              <a:rPr lang="fa-IR" altLang="ko-KR" sz="2400" dirty="0">
                <a:latin typeface="Arial" pitchFamily="34" charset="0"/>
                <a:cs typeface="B Homa" panose="00000400000000000000" pitchFamily="2" charset="-78"/>
              </a:rPr>
              <a:t>میباشد.</a:t>
            </a:r>
          </a:p>
          <a:p>
            <a:pPr algn="just" rtl="1"/>
            <a:r>
              <a:rPr lang="fa-IR" altLang="ko-KR" sz="2400" dirty="0">
                <a:solidFill>
                  <a:srgbClr val="FF0000"/>
                </a:solidFill>
                <a:latin typeface="Arial" pitchFamily="34" charset="0"/>
                <a:cs typeface="B Homa" panose="00000400000000000000" pitchFamily="2" charset="-78"/>
              </a:rPr>
              <a:t>منطقه </a:t>
            </a:r>
            <a:r>
              <a:rPr lang="fa-IR" altLang="ko-KR" sz="2400" dirty="0">
                <a:solidFill>
                  <a:schemeClr val="tx1"/>
                </a:solidFill>
                <a:latin typeface="Arial" pitchFamily="34" charset="0"/>
                <a:cs typeface="B Homa" panose="00000400000000000000" pitchFamily="2" charset="-78"/>
              </a:rPr>
              <a:t>را </a:t>
            </a:r>
            <a:r>
              <a:rPr lang="fa-IR" altLang="ko-KR" sz="2400" dirty="0">
                <a:solidFill>
                  <a:srgbClr val="FF0000"/>
                </a:solidFill>
                <a:latin typeface="Arial" pitchFamily="34" charset="0"/>
                <a:cs typeface="B Homa" panose="00000400000000000000" pitchFamily="2" charset="-78"/>
              </a:rPr>
              <a:t>همانند یک کشور </a:t>
            </a:r>
            <a:r>
              <a:rPr lang="fa-IR" altLang="ko-KR" sz="2400" dirty="0">
                <a:latin typeface="Arial" pitchFamily="34" charset="0"/>
                <a:cs typeface="B Homa" panose="00000400000000000000" pitchFamily="2" charset="-78"/>
              </a:rPr>
              <a:t>در نظر میگیرد.</a:t>
            </a:r>
          </a:p>
          <a:p>
            <a:pPr algn="just" rtl="1"/>
            <a:r>
              <a:rPr lang="fa-IR" altLang="ko-KR" sz="2400" dirty="0" smtClean="0">
                <a:latin typeface="Arial" pitchFamily="34" charset="0"/>
                <a:cs typeface="B Homa" panose="00000400000000000000" pitchFamily="2" charset="-78"/>
              </a:rPr>
              <a:t>از </a:t>
            </a:r>
            <a:r>
              <a:rPr lang="fa-IR" altLang="ko-KR" sz="2400" dirty="0">
                <a:latin typeface="Arial" pitchFamily="34" charset="0"/>
                <a:cs typeface="B Homa" panose="00000400000000000000" pitchFamily="2" charset="-78"/>
              </a:rPr>
              <a:t>مشکلات کشورهای در حال توسعه سرمایه گذاری است</a:t>
            </a:r>
            <a:r>
              <a:rPr lang="fa-IR" altLang="ko-KR" sz="2400" dirty="0" smtClean="0">
                <a:latin typeface="Arial" pitchFamily="34" charset="0"/>
                <a:cs typeface="B Homa" panose="00000400000000000000" pitchFamily="2" charset="-78"/>
              </a:rPr>
              <a:t>.</a:t>
            </a:r>
          </a:p>
          <a:p>
            <a:pPr algn="just" rtl="1"/>
            <a:endParaRPr lang="fa-IR" altLang="ko-KR" sz="2400" dirty="0">
              <a:latin typeface="Arial" pitchFamily="34" charset="0"/>
              <a:cs typeface="B Homa" panose="00000400000000000000" pitchFamily="2" charset="-78"/>
            </a:endParaRPr>
          </a:p>
          <a:p>
            <a:pPr algn="just" rtl="1"/>
            <a:r>
              <a:rPr lang="fa-IR" altLang="ko-KR" sz="2400" dirty="0">
                <a:latin typeface="Arial" pitchFamily="34" charset="0"/>
                <a:cs typeface="B Homa" panose="00000400000000000000" pitchFamily="2" charset="-78"/>
              </a:rPr>
              <a:t>برای درک بهتر سه نظریه دیگر مطرح میشوند:</a:t>
            </a:r>
          </a:p>
          <a:p>
            <a:pPr marL="342900" indent="-342900" algn="just" rtl="1">
              <a:buFont typeface="Arial" panose="020B0604020202020204" pitchFamily="34" charset="0"/>
              <a:buChar char="•"/>
            </a:pPr>
            <a:r>
              <a:rPr lang="fa-IR" altLang="ko-KR" sz="2400" dirty="0">
                <a:latin typeface="Arial" pitchFamily="34" charset="0"/>
                <a:cs typeface="B Homa" panose="00000400000000000000" pitchFamily="2" charset="-78"/>
              </a:rPr>
              <a:t>نظریه بازرگانی بین الملل</a:t>
            </a:r>
          </a:p>
          <a:p>
            <a:pPr marL="342900" indent="-342900" algn="just" rtl="1">
              <a:buFont typeface="Arial" panose="020B0604020202020204" pitchFamily="34" charset="0"/>
              <a:buChar char="•"/>
            </a:pPr>
            <a:r>
              <a:rPr lang="fa-IR" altLang="ko-KR" sz="2400" dirty="0">
                <a:latin typeface="Arial" pitchFamily="34" charset="0"/>
                <a:cs typeface="B Homa" panose="00000400000000000000" pitchFamily="2" charset="-78"/>
              </a:rPr>
              <a:t>نظریه بخشی </a:t>
            </a:r>
          </a:p>
          <a:p>
            <a:pPr marL="342900" indent="-342900" algn="just" rtl="1">
              <a:buFont typeface="Arial" panose="020B0604020202020204" pitchFamily="34" charset="0"/>
              <a:buChar char="•"/>
            </a:pPr>
            <a:r>
              <a:rPr lang="fa-IR" altLang="ko-KR" sz="2400" dirty="0">
                <a:latin typeface="Arial" pitchFamily="34" charset="0"/>
                <a:cs typeface="B Homa" panose="00000400000000000000" pitchFamily="2" charset="-78"/>
              </a:rPr>
              <a:t>نظریه صادرات و یا کالاهای اساسی</a:t>
            </a:r>
          </a:p>
          <a:p>
            <a:pPr algn="just" rtl="1"/>
            <a:endParaRPr lang="ko-KR" altLang="en-US" sz="1800" dirty="0">
              <a:latin typeface="Arial" pitchFamily="34" charset="0"/>
              <a:cs typeface="B Homa" panose="00000400000000000000" pitchFamily="2" charset="-78"/>
            </a:endParaRPr>
          </a:p>
        </p:txBody>
      </p:sp>
      <p:sp>
        <p:nvSpPr>
          <p:cNvPr id="5" name="TextBox 4"/>
          <p:cNvSpPr txBox="1"/>
          <p:nvPr/>
        </p:nvSpPr>
        <p:spPr>
          <a:xfrm>
            <a:off x="1619672" y="2038193"/>
            <a:ext cx="2849027" cy="369332"/>
          </a:xfrm>
          <a:prstGeom prst="rect">
            <a:avLst/>
          </a:prstGeom>
          <a:noFill/>
        </p:spPr>
        <p:txBody>
          <a:bodyPr wrap="square" rtlCol="0">
            <a:spAutoFit/>
          </a:bodyPr>
          <a:lstStyle/>
          <a:p>
            <a:r>
              <a:rPr lang="fa-IR" dirty="0" smtClean="0">
                <a:cs typeface="B Nazanin" panose="00000400000000000000" pitchFamily="2" charset="-78"/>
              </a:rPr>
              <a:t>زیاری، 116: 1383</a:t>
            </a:r>
            <a:endParaRPr lang="en-US" dirty="0">
              <a:cs typeface="B Nazanin" panose="00000400000000000000" pitchFamily="2" charset="-78"/>
            </a:endParaRPr>
          </a:p>
        </p:txBody>
      </p:sp>
      <p:sp>
        <p:nvSpPr>
          <p:cNvPr id="6" name="TextBox 5"/>
          <p:cNvSpPr txBox="1"/>
          <p:nvPr/>
        </p:nvSpPr>
        <p:spPr>
          <a:xfrm>
            <a:off x="1619671" y="6369279"/>
            <a:ext cx="2849027" cy="369332"/>
          </a:xfrm>
          <a:prstGeom prst="rect">
            <a:avLst/>
          </a:prstGeom>
          <a:noFill/>
        </p:spPr>
        <p:txBody>
          <a:bodyPr wrap="square" rtlCol="0">
            <a:spAutoFit/>
          </a:bodyPr>
          <a:lstStyle/>
          <a:p>
            <a:r>
              <a:rPr lang="fa-IR" dirty="0" smtClean="0">
                <a:cs typeface="B Nazanin" panose="00000400000000000000" pitchFamily="2" charset="-78"/>
              </a:rPr>
              <a:t>صرافی، 101: 1379</a:t>
            </a:r>
            <a:endParaRPr lang="en-US" dirty="0">
              <a:cs typeface="B Nazanin" panose="00000400000000000000" pitchFamily="2" charset="-78"/>
            </a:endParaRPr>
          </a:p>
        </p:txBody>
      </p:sp>
    </p:spTree>
    <p:extLst>
      <p:ext uri="{BB962C8B-B14F-4D97-AF65-F5344CB8AC3E}">
        <p14:creationId xmlns:p14="http://schemas.microsoft.com/office/powerpoint/2010/main" val="3659674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323528" y="1196752"/>
            <a:ext cx="8363272" cy="3600400"/>
          </a:xfrm>
        </p:spPr>
        <p:txBody>
          <a:bodyPr/>
          <a:lstStyle/>
          <a:p>
            <a:pPr algn="just" rtl="1">
              <a:lnSpc>
                <a:spcPct val="107000"/>
              </a:lnSpc>
              <a:spcBef>
                <a:spcPts val="0"/>
              </a:spcBef>
              <a:spcAft>
                <a:spcPts val="800"/>
              </a:spcAft>
            </a:pPr>
            <a:r>
              <a:rPr lang="fa-IR" sz="2400" b="1" dirty="0">
                <a:solidFill>
                  <a:srgbClr val="FF0000"/>
                </a:solidFill>
                <a:latin typeface="Calibri" panose="020F0502020204030204" pitchFamily="34" charset="0"/>
                <a:ea typeface="Calibri" panose="020F0502020204030204" pitchFamily="34" charset="0"/>
                <a:cs typeface="B Homa" panose="00000400000000000000" pitchFamily="2" charset="-78"/>
              </a:rPr>
              <a:t>نظریه بازرگانی بین </a:t>
            </a:r>
            <a:r>
              <a:rPr lang="fa-IR" sz="2400"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الملل</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جای اقدام به تولید حجم زیادی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ازکالا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و خدمات مورد نیاز منطقه باید کالا ها و خدماتی را تولید کرد که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در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آنها مزیت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نسبی وجود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دارد. با </a:t>
            </a:r>
            <a:r>
              <a:rPr lang="fa-IR" sz="2400" dirty="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تخصصی شدن به جای متنوع </a:t>
            </a:r>
            <a:r>
              <a:rPr lang="fa-IR" sz="2400" dirty="0" smtClean="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    شدن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به انباشت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سرمایه بپردازیم.</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b="1" dirty="0">
                <a:solidFill>
                  <a:srgbClr val="FF0000"/>
                </a:solidFill>
                <a:latin typeface="Calibri" panose="020F0502020204030204" pitchFamily="34" charset="0"/>
                <a:ea typeface="Calibri" panose="020F0502020204030204" pitchFamily="34" charset="0"/>
                <a:cs typeface="B Homa" panose="00000400000000000000" pitchFamily="2" charset="-78"/>
              </a:rPr>
              <a:t>نظریه </a:t>
            </a:r>
            <a:r>
              <a:rPr lang="fa-IR" sz="2400"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بخشی</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:افزایش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درآمد سرانه در منطقه را مرتبط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با تخصیص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مجدد منابع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از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بخش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کشاورزی (اول</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به بخش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های صنعت(دوم</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و خدمات(سوم) میداند.</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a:t>
            </a:r>
            <a:r>
              <a:rPr lang="fa-IR" sz="2400" dirty="0" smtClean="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درون نگر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با استعداد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کشاورزی،رشد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حمل و نقل و ارتباطات کمک به صادرات خارج از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منطقه (مبتنی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بر تجربه کشورهای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اروپایی)</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r>
              <a:rPr lang="fa-IR" sz="2400" b="1" dirty="0">
                <a:solidFill>
                  <a:srgbClr val="FF0000"/>
                </a:solidFill>
                <a:latin typeface="Calibri" panose="020F0502020204030204" pitchFamily="34" charset="0"/>
                <a:ea typeface="Calibri" panose="020F0502020204030204" pitchFamily="34" charset="0"/>
                <a:cs typeface="B Homa" panose="00000400000000000000" pitchFamily="2" charset="-78"/>
              </a:rPr>
              <a:t>نظریه کالاهای </a:t>
            </a:r>
            <a:r>
              <a:rPr lang="fa-IR" sz="2400" b="1" dirty="0" smtClean="0">
                <a:solidFill>
                  <a:srgbClr val="FF0000"/>
                </a:solidFill>
                <a:latin typeface="Calibri" panose="020F0502020204030204" pitchFamily="34" charset="0"/>
                <a:ea typeface="Calibri" panose="020F0502020204030204" pitchFamily="34" charset="0"/>
                <a:cs typeface="B Homa" panose="00000400000000000000" pitchFamily="2" charset="-78"/>
              </a:rPr>
              <a:t>اساسی</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بر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خلاف نظریه بخشی که بر ظرفیت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تولید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داخل منطقه استوار است </a:t>
            </a:r>
            <a:r>
              <a:rPr lang="fa-IR" sz="2400" dirty="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بر نیروهای خارج</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به عنوان عامل تعیین کننده رشد منطقه تاکید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دارد و </a:t>
            </a:r>
            <a:r>
              <a:rPr lang="fa-IR" sz="2400" dirty="0" smtClean="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گسترش </a:t>
            </a:r>
            <a:r>
              <a:rPr lang="fa-IR" sz="2400" dirty="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کالای اصلی </a:t>
            </a:r>
            <a:r>
              <a:rPr lang="fa-IR" sz="2400" dirty="0" smtClean="0">
                <a:solidFill>
                  <a:schemeClr val="accent3">
                    <a:lumMod val="75000"/>
                  </a:schemeClr>
                </a:solidFill>
                <a:latin typeface="Calibri" panose="020F0502020204030204" pitchFamily="34" charset="0"/>
                <a:ea typeface="Calibri" panose="020F0502020204030204" pitchFamily="34" charset="0"/>
                <a:cs typeface="B Homa" panose="00000400000000000000" pitchFamily="2" charset="-78"/>
              </a:rPr>
              <a:t>منطقه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(آمریکای شمالی)</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Bef>
                <a:spcPts val="0"/>
              </a:spcBef>
              <a:spcAft>
                <a:spcPts val="800"/>
              </a:spcAft>
            </a:pP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lvl="0"/>
            <a:endParaRPr lang="en-US" dirty="0">
              <a:solidFill>
                <a:prstClr val="black">
                  <a:lumMod val="75000"/>
                  <a:lumOff val="25000"/>
                </a:prstClr>
              </a:solidFill>
            </a:endParaRPr>
          </a:p>
          <a:p>
            <a:endParaRPr lang="en-US" dirty="0"/>
          </a:p>
        </p:txBody>
      </p:sp>
      <p:sp>
        <p:nvSpPr>
          <p:cNvPr id="3" name="TextBox 2"/>
          <p:cNvSpPr txBox="1"/>
          <p:nvPr/>
        </p:nvSpPr>
        <p:spPr>
          <a:xfrm>
            <a:off x="179512" y="6309320"/>
            <a:ext cx="2849027" cy="369332"/>
          </a:xfrm>
          <a:prstGeom prst="rect">
            <a:avLst/>
          </a:prstGeom>
          <a:noFill/>
        </p:spPr>
        <p:txBody>
          <a:bodyPr wrap="square" rtlCol="0">
            <a:spAutoFit/>
          </a:bodyPr>
          <a:lstStyle/>
          <a:p>
            <a:r>
              <a:rPr lang="fa-IR" dirty="0" smtClean="0">
                <a:cs typeface="B Nazanin" panose="00000400000000000000" pitchFamily="2" charset="-78"/>
              </a:rPr>
              <a:t>زیاری، 117: 1383</a:t>
            </a:r>
            <a:endParaRPr lang="en-US" dirty="0">
              <a:cs typeface="B Nazanin" panose="00000400000000000000" pitchFamily="2" charset="-78"/>
            </a:endParaRPr>
          </a:p>
        </p:txBody>
      </p:sp>
    </p:spTree>
    <p:extLst>
      <p:ext uri="{BB962C8B-B14F-4D97-AF65-F5344CB8AC3E}">
        <p14:creationId xmlns:p14="http://schemas.microsoft.com/office/powerpoint/2010/main" val="3975863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19672" y="39295"/>
            <a:ext cx="7524328" cy="1179288"/>
          </a:xfrm>
        </p:spPr>
        <p:txBody>
          <a:bodyPr/>
          <a:lstStyle/>
          <a:p>
            <a:pPr algn="r"/>
            <a:r>
              <a:rPr lang="fa-IR" altLang="ko-KR" sz="6000" dirty="0" smtClean="0">
                <a:solidFill>
                  <a:srgbClr val="7030A0"/>
                </a:solidFill>
                <a:cs typeface="B Homa" panose="00000400000000000000" pitchFamily="2" charset="-78"/>
              </a:rPr>
              <a:t>تحلیل</a:t>
            </a:r>
            <a:endParaRPr lang="ko-KR" altLang="en-US" sz="6000" dirty="0">
              <a:solidFill>
                <a:srgbClr val="7030A0"/>
              </a:solidFill>
              <a:cs typeface="B Homa" panose="00000400000000000000" pitchFamily="2" charset="-78"/>
            </a:endParaRPr>
          </a:p>
        </p:txBody>
      </p:sp>
      <p:sp>
        <p:nvSpPr>
          <p:cNvPr id="5" name="Content Placeholder 4"/>
          <p:cNvSpPr>
            <a:spLocks noGrp="1"/>
          </p:cNvSpPr>
          <p:nvPr>
            <p:ph idx="10"/>
          </p:nvPr>
        </p:nvSpPr>
        <p:spPr>
          <a:xfrm>
            <a:off x="1884276" y="1412776"/>
            <a:ext cx="6995120" cy="4368486"/>
          </a:xfrm>
        </p:spPr>
        <p:txBody>
          <a:bodyPr/>
          <a:lstStyle/>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سرمایه گذاری عامل پویایی رشد است.</a:t>
            </a: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سرمایه گذاری اساس توسعه منطقه ای میباشد و توزیع سرمایه گذاری آتی به توزیع فعلی موجودی سرمایه و پارامترهای ساختاری نظام اقتصادی بستگی دارد.</a:t>
            </a:r>
            <a:endParaRPr lang="fa-IR" altLang="ko-KR" sz="2400" dirty="0">
              <a:latin typeface="Arial" pitchFamily="34" charset="0"/>
              <a:cs typeface="B Homa" panose="00000400000000000000" pitchFamily="2" charset="-78"/>
            </a:endParaRP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این نظریات عمداتا عوامل تولید را در قالب بخش ها در کل اقتصاد منطقه توزیع میکند و عامل فضا را به حساب نمی آورد.</a:t>
            </a: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فضای درون مناطق از فرصت برابر برای رشد و توسعه برخوردار نمیباشد.</a:t>
            </a: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نیاز به نگرش فضایی در سطح کلان دارد تا انتخاب فضای توسعه آگاهانه و منطقی باشد.</a:t>
            </a:r>
          </a:p>
          <a:p>
            <a:pPr algn="just" rtl="1"/>
            <a:endParaRPr lang="ko-KR" altLang="en-US" sz="2400" dirty="0">
              <a:latin typeface="Arial" pitchFamily="34" charset="0"/>
              <a:cs typeface="B Homa" panose="00000400000000000000" pitchFamily="2" charset="-78"/>
            </a:endParaRPr>
          </a:p>
        </p:txBody>
      </p:sp>
      <p:sp>
        <p:nvSpPr>
          <p:cNvPr id="4" name="TextBox 3"/>
          <p:cNvSpPr txBox="1"/>
          <p:nvPr/>
        </p:nvSpPr>
        <p:spPr>
          <a:xfrm>
            <a:off x="1589043" y="6309320"/>
            <a:ext cx="2849027" cy="369332"/>
          </a:xfrm>
          <a:prstGeom prst="rect">
            <a:avLst/>
          </a:prstGeom>
          <a:noFill/>
        </p:spPr>
        <p:txBody>
          <a:bodyPr wrap="square" rtlCol="0">
            <a:spAutoFit/>
          </a:bodyPr>
          <a:lstStyle/>
          <a:p>
            <a:r>
              <a:rPr lang="fa-IR" dirty="0" smtClean="0">
                <a:cs typeface="B Nazanin" panose="00000400000000000000" pitchFamily="2" charset="-78"/>
              </a:rPr>
              <a:t>صرافی، 104: 1379</a:t>
            </a:r>
            <a:endParaRPr lang="en-US" dirty="0">
              <a:cs typeface="B Nazanin" panose="00000400000000000000" pitchFamily="2" charset="-78"/>
            </a:endParaRPr>
          </a:p>
        </p:txBody>
      </p:sp>
    </p:spTree>
    <p:extLst>
      <p:ext uri="{BB962C8B-B14F-4D97-AF65-F5344CB8AC3E}">
        <p14:creationId xmlns:p14="http://schemas.microsoft.com/office/powerpoint/2010/main" val="1028689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نظریه </a:t>
            </a:r>
            <a:r>
              <a:rPr lang="fa-IR"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پایه اقتصادی</a:t>
            </a:r>
            <a:endParaRPr lang="en-US" dirty="0"/>
          </a:p>
        </p:txBody>
      </p:sp>
      <p:sp>
        <p:nvSpPr>
          <p:cNvPr id="4" name="Content Placeholder 3"/>
          <p:cNvSpPr>
            <a:spLocks noGrp="1"/>
          </p:cNvSpPr>
          <p:nvPr>
            <p:ph idx="10"/>
          </p:nvPr>
        </p:nvSpPr>
        <p:spPr>
          <a:xfrm>
            <a:off x="1547664" y="1196752"/>
            <a:ext cx="7187716" cy="4147865"/>
          </a:xfrm>
        </p:spPr>
        <p:txBody>
          <a:bodyPr/>
          <a:lstStyle/>
          <a:p>
            <a:pPr algn="just" rtl="1">
              <a:lnSpc>
                <a:spcPct val="107000"/>
              </a:lnSpc>
              <a:spcBef>
                <a:spcPts val="0"/>
              </a:spcBef>
              <a:spcAft>
                <a:spcPts val="800"/>
              </a:spcAft>
            </a:pP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این نظریه اقتصاد منطقه ای را به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دو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بخش پایه و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یا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صادرات و</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ناپایه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یا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خدمات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تقسیم میکند</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a:t>
            </a:r>
          </a:p>
          <a:p>
            <a:pPr algn="just" rtl="1">
              <a:lnSpc>
                <a:spcPct val="107000"/>
              </a:lnSpc>
              <a:spcBef>
                <a:spcPts val="0"/>
              </a:spcBef>
              <a:spcAft>
                <a:spcPts val="800"/>
              </a:spcAft>
            </a:pP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marL="457200" indent="-457200" algn="just" rtl="1">
              <a:lnSpc>
                <a:spcPct val="107000"/>
              </a:lnSpc>
              <a:spcBef>
                <a:spcPts val="0"/>
              </a:spcBef>
              <a:spcAft>
                <a:spcPts val="800"/>
              </a:spcAft>
              <a:buFont typeface="Arial" panose="020B0604020202020204" pitchFamily="34" charset="0"/>
              <a:buChar char="•"/>
            </a:pPr>
            <a:r>
              <a:rPr lang="fa-IR" sz="2400" dirty="0">
                <a:solidFill>
                  <a:srgbClr val="FF0000"/>
                </a:solidFill>
                <a:latin typeface="Calibri" panose="020F0502020204030204" pitchFamily="34" charset="0"/>
                <a:ea typeface="Calibri" panose="020F0502020204030204" pitchFamily="34" charset="0"/>
                <a:cs typeface="B Homa" panose="00000400000000000000" pitchFamily="2" charset="-78"/>
              </a:rPr>
              <a:t>اقتصاد </a:t>
            </a:r>
            <a:r>
              <a:rPr lang="fa-IR" sz="2400" dirty="0" smtClean="0">
                <a:solidFill>
                  <a:srgbClr val="FF0000"/>
                </a:solidFill>
                <a:latin typeface="Calibri" panose="020F0502020204030204" pitchFamily="34" charset="0"/>
                <a:ea typeface="Calibri" panose="020F0502020204030204" pitchFamily="34" charset="0"/>
                <a:cs typeface="B Homa" panose="00000400000000000000" pitchFamily="2" charset="-78"/>
              </a:rPr>
              <a:t>پایه</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:فعالیت هایی که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بازار نهایی آن در خارج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از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منطقه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است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و منجر به صدور کالا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و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خدمات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میشود</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marL="457200" indent="-457200" algn="just" rtl="1">
              <a:lnSpc>
                <a:spcPct val="107000"/>
              </a:lnSpc>
              <a:spcBef>
                <a:spcPts val="0"/>
              </a:spcBef>
              <a:spcAft>
                <a:spcPts val="800"/>
              </a:spcAft>
              <a:buFont typeface="Arial" panose="020B0604020202020204" pitchFamily="34" charset="0"/>
              <a:buChar char="•"/>
            </a:pPr>
            <a:r>
              <a:rPr lang="fa-IR" sz="2400" dirty="0">
                <a:solidFill>
                  <a:srgbClr val="FF0000"/>
                </a:solidFill>
                <a:latin typeface="Calibri" panose="020F0502020204030204" pitchFamily="34" charset="0"/>
                <a:ea typeface="Calibri" panose="020F0502020204030204" pitchFamily="34" charset="0"/>
                <a:cs typeface="B Homa" panose="00000400000000000000" pitchFamily="2" charset="-78"/>
              </a:rPr>
              <a:t>اقتصاد غیر </a:t>
            </a:r>
            <a:r>
              <a:rPr lang="fa-IR" sz="2400" dirty="0" smtClean="0">
                <a:solidFill>
                  <a:srgbClr val="FF0000"/>
                </a:solidFill>
                <a:latin typeface="Calibri" panose="020F0502020204030204" pitchFamily="34" charset="0"/>
                <a:ea typeface="Calibri" panose="020F0502020204030204" pitchFamily="34" charset="0"/>
                <a:cs typeface="B Homa" panose="00000400000000000000" pitchFamily="2" charset="-78"/>
              </a:rPr>
              <a:t>پایه</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:فعالیت هایی که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بازارهای نهایی آنها درون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منطقه است </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و برای مصرف داخلی کالا و </a:t>
            </a:r>
            <a:r>
              <a:rPr lang="fa-IR" sz="2400" dirty="0" smtClean="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         خدمات تولید میکند</a:t>
            </a:r>
            <a:r>
              <a:rPr lang="fa-IR"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rPr>
              <a:t>.</a:t>
            </a:r>
            <a:endParaRPr lang="en-US" sz="2400" dirty="0">
              <a:solidFill>
                <a:prstClr val="black">
                  <a:lumMod val="75000"/>
                  <a:lumOff val="25000"/>
                </a:prstClr>
              </a:solidFill>
              <a:latin typeface="Calibri" panose="020F0502020204030204" pitchFamily="34" charset="0"/>
              <a:ea typeface="Calibri" panose="020F0502020204030204" pitchFamily="34" charset="0"/>
              <a:cs typeface="B Homa" panose="00000400000000000000" pitchFamily="2" charset="-78"/>
            </a:endParaRPr>
          </a:p>
          <a:p>
            <a:pPr algn="just"/>
            <a:endParaRPr lang="en-US" dirty="0"/>
          </a:p>
        </p:txBody>
      </p:sp>
      <p:sp>
        <p:nvSpPr>
          <p:cNvPr id="5" name="TextBox 4"/>
          <p:cNvSpPr txBox="1"/>
          <p:nvPr/>
        </p:nvSpPr>
        <p:spPr>
          <a:xfrm>
            <a:off x="1619673" y="6237312"/>
            <a:ext cx="2849027" cy="369332"/>
          </a:xfrm>
          <a:prstGeom prst="rect">
            <a:avLst/>
          </a:prstGeom>
          <a:noFill/>
        </p:spPr>
        <p:txBody>
          <a:bodyPr wrap="square" rtlCol="0">
            <a:spAutoFit/>
          </a:bodyPr>
          <a:lstStyle/>
          <a:p>
            <a:r>
              <a:rPr lang="fa-IR" dirty="0" smtClean="0">
                <a:cs typeface="B Nazanin" panose="00000400000000000000" pitchFamily="2" charset="-78"/>
              </a:rPr>
              <a:t>صرافی، 105: 1379</a:t>
            </a:r>
            <a:endParaRPr lang="en-US" dirty="0">
              <a:cs typeface="B Nazanin" panose="00000400000000000000" pitchFamily="2" charset="-78"/>
            </a:endParaRPr>
          </a:p>
        </p:txBody>
      </p:sp>
    </p:spTree>
    <p:extLst>
      <p:ext uri="{BB962C8B-B14F-4D97-AF65-F5344CB8AC3E}">
        <p14:creationId xmlns:p14="http://schemas.microsoft.com/office/powerpoint/2010/main" val="27081150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altLang="ko-KR" sz="4800" dirty="0" smtClean="0">
                <a:solidFill>
                  <a:srgbClr val="7030A0"/>
                </a:solidFill>
                <a:cs typeface="B Homa" panose="00000400000000000000" pitchFamily="2" charset="-78"/>
              </a:rPr>
              <a:t>تحلیل</a:t>
            </a:r>
            <a:endParaRPr lang="ko-KR" altLang="en-US" sz="4800" dirty="0">
              <a:solidFill>
                <a:srgbClr val="7030A0"/>
              </a:solidFill>
              <a:cs typeface="B Homa" panose="00000400000000000000" pitchFamily="2" charset="-78"/>
            </a:endParaRPr>
          </a:p>
        </p:txBody>
      </p:sp>
      <p:sp>
        <p:nvSpPr>
          <p:cNvPr id="5" name="Content Placeholder 4"/>
          <p:cNvSpPr>
            <a:spLocks noGrp="1"/>
          </p:cNvSpPr>
          <p:nvPr>
            <p:ph idx="10"/>
          </p:nvPr>
        </p:nvSpPr>
        <p:spPr>
          <a:xfrm>
            <a:off x="1619672" y="1412776"/>
            <a:ext cx="7218548" cy="3994316"/>
          </a:xfrm>
        </p:spPr>
        <p:txBody>
          <a:bodyPr/>
          <a:lstStyle/>
          <a:p>
            <a:pPr marL="342900" indent="-342900" algn="r" rtl="1">
              <a:buFont typeface="Arial" panose="020B0604020202020204" pitchFamily="34" charset="0"/>
              <a:buChar char="•"/>
            </a:pPr>
            <a:r>
              <a:rPr lang="fa-IR" altLang="ko-KR" sz="2400" dirty="0" smtClean="0">
                <a:latin typeface="Arial" pitchFamily="34" charset="0"/>
                <a:cs typeface="B Homa" panose="00000400000000000000" pitchFamily="2" charset="-78"/>
              </a:rPr>
              <a:t>نیاز به رشد خدمات (غیرپایه) مقدم بر بخش صادرات  (پایه)است.</a:t>
            </a: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جایگزینی واردات با تاکید بر عرضه درون منطقه بیش از ترفیع صادرات با تاکید بر تقاضای خارج منطقه موجب رشد اقتصادی شود.</a:t>
            </a:r>
          </a:p>
          <a:p>
            <a:pPr marL="342900" indent="-342900" algn="just" rtl="1">
              <a:buFont typeface="Arial" panose="020B0604020202020204" pitchFamily="34" charset="0"/>
              <a:buChar char="•"/>
            </a:pPr>
            <a:r>
              <a:rPr lang="fa-IR" altLang="ko-KR" sz="2400" dirty="0" smtClean="0">
                <a:latin typeface="Arial" pitchFamily="34" charset="0"/>
                <a:cs typeface="B Homa" panose="00000400000000000000" pitchFamily="2" charset="-78"/>
              </a:rPr>
              <a:t>رشد برون گرا را اساس قرار میدهد که با چشم پوشی از چگونگی تحولات ساختاری اجتماع، عدالت در توزیع، بازتاب فضایی رشد، پایداری منابع طبیعی و محیط زیست، تضمینی نخواهد داشت که به توسعه راستین بینجامد.</a:t>
            </a:r>
            <a:endParaRPr lang="ko-KR" altLang="en-US" sz="2400" dirty="0">
              <a:latin typeface="Arial" pitchFamily="34" charset="0"/>
              <a:cs typeface="B Homa" panose="00000400000000000000" pitchFamily="2" charset="-78"/>
            </a:endParaRPr>
          </a:p>
        </p:txBody>
      </p:sp>
      <p:sp>
        <p:nvSpPr>
          <p:cNvPr id="4" name="TextBox 3"/>
          <p:cNvSpPr txBox="1"/>
          <p:nvPr/>
        </p:nvSpPr>
        <p:spPr>
          <a:xfrm>
            <a:off x="1619672" y="6237312"/>
            <a:ext cx="2849027" cy="369332"/>
          </a:xfrm>
          <a:prstGeom prst="rect">
            <a:avLst/>
          </a:prstGeom>
          <a:noFill/>
        </p:spPr>
        <p:txBody>
          <a:bodyPr wrap="square" rtlCol="0">
            <a:spAutoFit/>
          </a:bodyPr>
          <a:lstStyle/>
          <a:p>
            <a:r>
              <a:rPr lang="fa-IR" dirty="0" smtClean="0">
                <a:cs typeface="B Nazanin" panose="00000400000000000000" pitchFamily="2" charset="-78"/>
              </a:rPr>
              <a:t>صرافی، 109: 1379</a:t>
            </a:r>
            <a:endParaRPr lang="en-US" dirty="0">
              <a:cs typeface="B Nazanin" panose="00000400000000000000" pitchFamily="2" charset="-78"/>
            </a:endParaRPr>
          </a:p>
        </p:txBody>
      </p:sp>
    </p:spTree>
    <p:extLst>
      <p:ext uri="{BB962C8B-B14F-4D97-AF65-F5344CB8AC3E}">
        <p14:creationId xmlns:p14="http://schemas.microsoft.com/office/powerpoint/2010/main" val="1007387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2556</Words>
  <Application>Microsoft Office PowerPoint</Application>
  <PresentationFormat>On-screen Show (4:3)</PresentationFormat>
  <Paragraphs>171</Paragraphs>
  <Slides>28</Slides>
  <Notes>1</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28</vt:i4>
      </vt:variant>
    </vt:vector>
  </HeadingPairs>
  <TitlesOfParts>
    <vt:vector size="42" baseType="lpstr">
      <vt:lpstr>맑은 고딕</vt:lpstr>
      <vt:lpstr>2  Bardiya</vt:lpstr>
      <vt:lpstr>2  Nazanin</vt:lpstr>
      <vt:lpstr>Arial</vt:lpstr>
      <vt:lpstr>B Homa</vt:lpstr>
      <vt:lpstr>B Kamran</vt:lpstr>
      <vt:lpstr>B Nazanin</vt:lpstr>
      <vt:lpstr>Calibri</vt:lpstr>
      <vt:lpstr>Wingdings</vt:lpstr>
      <vt:lpstr>Office Theme</vt:lpstr>
      <vt:lpstr>Custom Design</vt:lpstr>
      <vt:lpstr>1_Office Theme</vt:lpstr>
      <vt:lpstr>2_Office Theme</vt:lpstr>
      <vt:lpstr>3_Office Theme</vt:lpstr>
      <vt:lpstr>PowerPoint Presentation</vt:lpstr>
      <vt:lpstr>مقدمه</vt:lpstr>
      <vt:lpstr>PowerPoint Presentation</vt:lpstr>
      <vt:lpstr>PowerPoint Presentation</vt:lpstr>
      <vt:lpstr> رشد بخش های اقتصادی:  </vt:lpstr>
      <vt:lpstr>PowerPoint Presentation</vt:lpstr>
      <vt:lpstr>تحلیل</vt:lpstr>
      <vt:lpstr>نظریه پایه اقتصادی</vt:lpstr>
      <vt:lpstr>تحلیل</vt:lpstr>
      <vt:lpstr>نظریه های مکانی </vt:lpstr>
      <vt:lpstr>نظریه قطب رشد</vt:lpstr>
      <vt:lpstr>نظریه قطب رشد</vt:lpstr>
      <vt:lpstr>تحلیل نظریه قطب رشد</vt:lpstr>
      <vt:lpstr>نظریه مرکز پیرامون </vt:lpstr>
      <vt:lpstr>PowerPoint Presentation</vt:lpstr>
      <vt:lpstr>تحلیل</vt:lpstr>
      <vt:lpstr>نظریه سلسله مراتبی سکونتگاه ها</vt:lpstr>
      <vt:lpstr>نظریه عملکرد شهری در توسعه روستایی Urban Function in Rural - Development </vt:lpstr>
      <vt:lpstr>تحلیل</vt:lpstr>
      <vt:lpstr>نظریه زیست-منطقه و توسعه پایدار </vt:lpstr>
      <vt:lpstr>نظریه زیست-منطقه و توسعه پایدار</vt:lpstr>
      <vt:lpstr>نظریه زیست-منطقه و توسعه پایدار</vt:lpstr>
      <vt:lpstr>تحلیل</vt:lpstr>
      <vt:lpstr>برنامه ریزی از بالا به پایین یا برعکس؟</vt:lpstr>
      <vt:lpstr>تحلیل</vt:lpstr>
      <vt:lpstr>تحلیل</vt:lpstr>
      <vt:lpstr>منابع</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Mohammad</cp:lastModifiedBy>
  <cp:revision>199</cp:revision>
  <dcterms:created xsi:type="dcterms:W3CDTF">2014-04-01T16:35:38Z</dcterms:created>
  <dcterms:modified xsi:type="dcterms:W3CDTF">2020-06-11T23:06:48Z</dcterms:modified>
</cp:coreProperties>
</file>