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A3B060-332D-4969-BF1E-7B6370AB12BB}" type="doc">
      <dgm:prSet loTypeId="urn:microsoft.com/office/officeart/2005/8/layout/pList2" loCatId="list" qsTypeId="urn:microsoft.com/office/officeart/2005/8/quickstyle/simple2" qsCatId="simple" csTypeId="urn:microsoft.com/office/officeart/2005/8/colors/accent1_2" csCatId="accent1" phldr="1"/>
      <dgm:spPr/>
    </dgm:pt>
    <dgm:pt modelId="{3DBD7CFC-E22A-4260-92CB-DA270D2884DD}">
      <dgm:prSet phldrT="[Text]"/>
      <dgm:spPr>
        <a:solidFill>
          <a:srgbClr val="A7B4BF"/>
        </a:solidFill>
      </dgm:spPr>
      <dgm:t>
        <a:bodyPr/>
        <a:lstStyle/>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انسجام</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پیچیدگی</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خوانایی</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مرموزبودن</a:t>
          </a:r>
          <a:endParaRPr lang="fa-IR" b="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gm:t>
    </dgm:pt>
    <dgm:pt modelId="{B12A7834-E45A-4BFB-B17D-A21860CE2308}" type="parTrans" cxnId="{DA3F2EA3-0436-4F46-9627-131BC0CEF4A6}">
      <dgm:prSet/>
      <dgm:spPr/>
      <dgm:t>
        <a:bodyPr/>
        <a:lstStyle/>
        <a:p>
          <a:pPr rtl="1"/>
          <a:endParaRPr lang="fa-IR"/>
        </a:p>
      </dgm:t>
    </dgm:pt>
    <dgm:pt modelId="{59E61911-26A0-4E8D-9247-C5D27904A156}" type="sibTrans" cxnId="{DA3F2EA3-0436-4F46-9627-131BC0CEF4A6}">
      <dgm:prSet/>
      <dgm:spPr/>
      <dgm:t>
        <a:bodyPr/>
        <a:lstStyle/>
        <a:p>
          <a:pPr rtl="1"/>
          <a:endParaRPr lang="fa-IR"/>
        </a:p>
      </dgm:t>
    </dgm:pt>
    <dgm:pt modelId="{0894548A-F8E7-4F1F-81B3-061A97827FD8}">
      <dgm:prSet phldrT="[Text]"/>
      <dgm:spPr>
        <a:solidFill>
          <a:srgbClr val="A7B4BF"/>
        </a:solidFill>
      </dgm:spPr>
      <dgm:t>
        <a:bodyPr/>
        <a:lstStyle/>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نظم </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تناسبات</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وحدت</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برابری</a:t>
          </a:r>
          <a:endParaRPr lang="fa-IR" b="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gm:t>
    </dgm:pt>
    <dgm:pt modelId="{78E9C17A-19AE-472C-871B-6B0FF5119F4D}" type="parTrans" cxnId="{F708D715-B976-42C9-AA4A-DC52E0781CA0}">
      <dgm:prSet/>
      <dgm:spPr/>
      <dgm:t>
        <a:bodyPr/>
        <a:lstStyle/>
        <a:p>
          <a:pPr rtl="1"/>
          <a:endParaRPr lang="fa-IR"/>
        </a:p>
      </dgm:t>
    </dgm:pt>
    <dgm:pt modelId="{D1B9B7C4-3C28-43C3-9335-D7F153AA8752}" type="sibTrans" cxnId="{F708D715-B976-42C9-AA4A-DC52E0781CA0}">
      <dgm:prSet/>
      <dgm:spPr/>
      <dgm:t>
        <a:bodyPr/>
        <a:lstStyle/>
        <a:p>
          <a:pPr rtl="1"/>
          <a:endParaRPr lang="fa-IR"/>
        </a:p>
      </dgm:t>
    </dgm:pt>
    <dgm:pt modelId="{FC983161-0A43-478A-8353-C49AB21A364C}">
      <dgm:prSet phldrT="[Text]"/>
      <dgm:spPr>
        <a:solidFill>
          <a:srgbClr val="A7B4BF"/>
        </a:solidFill>
      </dgm:spPr>
      <dgm:t>
        <a:bodyPr/>
        <a:lstStyle/>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نظم</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تناسبات</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اندازه</a:t>
          </a:r>
        </a:p>
        <a:p>
          <a:pPr rtl="1"/>
          <a:r>
            <a:rPr lang="fa-IR"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اعداد ریاضی</a:t>
          </a:r>
          <a:endParaRPr lang="fa-IR" b="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gm:t>
    </dgm:pt>
    <dgm:pt modelId="{DAE73260-82F8-4691-9C49-7EC3E0FA38A7}" type="parTrans" cxnId="{0CBC0847-158A-4E74-9C34-2AD83368C4B6}">
      <dgm:prSet/>
      <dgm:spPr/>
      <dgm:t>
        <a:bodyPr/>
        <a:lstStyle/>
        <a:p>
          <a:pPr rtl="1"/>
          <a:endParaRPr lang="fa-IR"/>
        </a:p>
      </dgm:t>
    </dgm:pt>
    <dgm:pt modelId="{102F6C76-3A95-4721-A575-223FA7808009}" type="sibTrans" cxnId="{0CBC0847-158A-4E74-9C34-2AD83368C4B6}">
      <dgm:prSet/>
      <dgm:spPr/>
      <dgm:t>
        <a:bodyPr/>
        <a:lstStyle/>
        <a:p>
          <a:pPr rtl="1"/>
          <a:endParaRPr lang="fa-IR"/>
        </a:p>
      </dgm:t>
    </dgm:pt>
    <dgm:pt modelId="{92E65E9C-24A1-417A-A5AA-B337C1F460DD}" type="pres">
      <dgm:prSet presAssocID="{5DA3B060-332D-4969-BF1E-7B6370AB12BB}" presName="Name0" presStyleCnt="0">
        <dgm:presLayoutVars>
          <dgm:dir/>
          <dgm:resizeHandles val="exact"/>
        </dgm:presLayoutVars>
      </dgm:prSet>
      <dgm:spPr/>
    </dgm:pt>
    <dgm:pt modelId="{31B0B297-3502-4996-8660-34F396CC2AE1}" type="pres">
      <dgm:prSet presAssocID="{5DA3B060-332D-4969-BF1E-7B6370AB12BB}" presName="bkgdShp" presStyleLbl="alignAccFollowNode1" presStyleIdx="0" presStyleCnt="1" custLinFactNeighborX="-1181" custLinFactNeighborY="-32464"/>
      <dgm:spPr/>
    </dgm:pt>
    <dgm:pt modelId="{BB84AF5D-E289-4304-B074-1102B7754226}" type="pres">
      <dgm:prSet presAssocID="{5DA3B060-332D-4969-BF1E-7B6370AB12BB}" presName="linComp" presStyleCnt="0"/>
      <dgm:spPr/>
    </dgm:pt>
    <dgm:pt modelId="{89A84F80-9ED7-4F17-8BA7-8BA0EC8EBB79}" type="pres">
      <dgm:prSet presAssocID="{3DBD7CFC-E22A-4260-92CB-DA270D2884DD}" presName="compNode" presStyleCnt="0"/>
      <dgm:spPr/>
    </dgm:pt>
    <dgm:pt modelId="{D845F947-319D-45E0-894A-7BD1FEE45459}" type="pres">
      <dgm:prSet presAssocID="{3DBD7CFC-E22A-4260-92CB-DA270D2884DD}" presName="node" presStyleLbl="node1" presStyleIdx="0" presStyleCnt="3">
        <dgm:presLayoutVars>
          <dgm:bulletEnabled val="1"/>
        </dgm:presLayoutVars>
      </dgm:prSet>
      <dgm:spPr/>
      <dgm:t>
        <a:bodyPr/>
        <a:lstStyle/>
        <a:p>
          <a:pPr rtl="1"/>
          <a:endParaRPr lang="fa-IR"/>
        </a:p>
      </dgm:t>
    </dgm:pt>
    <dgm:pt modelId="{8F412A3D-28E2-4076-B4A9-84BA98B4564E}" type="pres">
      <dgm:prSet presAssocID="{3DBD7CFC-E22A-4260-92CB-DA270D2884DD}" presName="invisiNode" presStyleLbl="node1" presStyleIdx="0" presStyleCnt="3"/>
      <dgm:spPr/>
    </dgm:pt>
    <dgm:pt modelId="{B6B73CD9-E46C-4C98-A61C-FA49FC2376C0}" type="pres">
      <dgm:prSet presAssocID="{3DBD7CFC-E22A-4260-92CB-DA270D2884DD}" presName="imagNode" presStyleLbl="fgImgPlace1" presStyleIdx="0" presStyleCnt="3"/>
      <dgm:spPr>
        <a:solidFill>
          <a:srgbClr val="05B05F"/>
        </a:solidFill>
      </dgm:spPr>
    </dgm:pt>
    <dgm:pt modelId="{BE913037-24FC-4F46-AB76-7FC36FF8F85E}" type="pres">
      <dgm:prSet presAssocID="{59E61911-26A0-4E8D-9247-C5D27904A156}" presName="sibTrans" presStyleLbl="sibTrans2D1" presStyleIdx="0" presStyleCnt="0"/>
      <dgm:spPr/>
      <dgm:t>
        <a:bodyPr/>
        <a:lstStyle/>
        <a:p>
          <a:pPr rtl="1"/>
          <a:endParaRPr lang="fa-IR"/>
        </a:p>
      </dgm:t>
    </dgm:pt>
    <dgm:pt modelId="{BF3A91FC-150F-4F84-A794-66F9DC49B45F}" type="pres">
      <dgm:prSet presAssocID="{0894548A-F8E7-4F1F-81B3-061A97827FD8}" presName="compNode" presStyleCnt="0"/>
      <dgm:spPr/>
    </dgm:pt>
    <dgm:pt modelId="{4FF84C7B-B2E3-449C-AE56-AC32C9C28D59}" type="pres">
      <dgm:prSet presAssocID="{0894548A-F8E7-4F1F-81B3-061A97827FD8}" presName="node" presStyleLbl="node1" presStyleIdx="1" presStyleCnt="3">
        <dgm:presLayoutVars>
          <dgm:bulletEnabled val="1"/>
        </dgm:presLayoutVars>
      </dgm:prSet>
      <dgm:spPr/>
      <dgm:t>
        <a:bodyPr/>
        <a:lstStyle/>
        <a:p>
          <a:pPr rtl="1"/>
          <a:endParaRPr lang="fa-IR"/>
        </a:p>
      </dgm:t>
    </dgm:pt>
    <dgm:pt modelId="{9337A1BD-0D19-4565-8FD8-7A61D5095343}" type="pres">
      <dgm:prSet presAssocID="{0894548A-F8E7-4F1F-81B3-061A97827FD8}" presName="invisiNode" presStyleLbl="node1" presStyleIdx="1" presStyleCnt="3"/>
      <dgm:spPr/>
    </dgm:pt>
    <dgm:pt modelId="{323258AF-C5BC-49A6-B9BC-1A37DE225C96}" type="pres">
      <dgm:prSet presAssocID="{0894548A-F8E7-4F1F-81B3-061A97827FD8}" presName="imagNode" presStyleLbl="fgImgPlace1" presStyleIdx="1" presStyleCnt="3" custLinFactNeighborX="-2276" custLinFactNeighborY="-898"/>
      <dgm:spPr>
        <a:solidFill>
          <a:srgbClr val="05B05F"/>
        </a:solidFill>
      </dgm:spPr>
    </dgm:pt>
    <dgm:pt modelId="{38DEA464-6A65-440B-8FCA-66812F35AE33}" type="pres">
      <dgm:prSet presAssocID="{D1B9B7C4-3C28-43C3-9335-D7F153AA8752}" presName="sibTrans" presStyleLbl="sibTrans2D1" presStyleIdx="0" presStyleCnt="0"/>
      <dgm:spPr/>
      <dgm:t>
        <a:bodyPr/>
        <a:lstStyle/>
        <a:p>
          <a:pPr rtl="1"/>
          <a:endParaRPr lang="fa-IR"/>
        </a:p>
      </dgm:t>
    </dgm:pt>
    <dgm:pt modelId="{ADE30224-36C6-4C4B-88BD-E33B49F48967}" type="pres">
      <dgm:prSet presAssocID="{FC983161-0A43-478A-8353-C49AB21A364C}" presName="compNode" presStyleCnt="0"/>
      <dgm:spPr/>
    </dgm:pt>
    <dgm:pt modelId="{1E143484-BFA8-4F1A-B372-A80A826A73F7}" type="pres">
      <dgm:prSet presAssocID="{FC983161-0A43-478A-8353-C49AB21A364C}" presName="node" presStyleLbl="node1" presStyleIdx="2" presStyleCnt="3">
        <dgm:presLayoutVars>
          <dgm:bulletEnabled val="1"/>
        </dgm:presLayoutVars>
      </dgm:prSet>
      <dgm:spPr/>
      <dgm:t>
        <a:bodyPr/>
        <a:lstStyle/>
        <a:p>
          <a:pPr rtl="1"/>
          <a:endParaRPr lang="fa-IR"/>
        </a:p>
      </dgm:t>
    </dgm:pt>
    <dgm:pt modelId="{DF3C6275-8BE3-4B64-B18D-05CC5865F6D8}" type="pres">
      <dgm:prSet presAssocID="{FC983161-0A43-478A-8353-C49AB21A364C}" presName="invisiNode" presStyleLbl="node1" presStyleIdx="2" presStyleCnt="3"/>
      <dgm:spPr/>
    </dgm:pt>
    <dgm:pt modelId="{075AC28D-1CA8-4C8B-B1B4-A03462BC2986}" type="pres">
      <dgm:prSet presAssocID="{FC983161-0A43-478A-8353-C49AB21A364C}" presName="imagNode" presStyleLbl="fgImgPlace1" presStyleIdx="2" presStyleCnt="3"/>
      <dgm:spPr>
        <a:solidFill>
          <a:srgbClr val="05B05F"/>
        </a:solidFill>
      </dgm:spPr>
    </dgm:pt>
  </dgm:ptLst>
  <dgm:cxnLst>
    <dgm:cxn modelId="{6A4D1820-B495-48CA-BE6A-FBC2792605F0}" type="presOf" srcId="{5DA3B060-332D-4969-BF1E-7B6370AB12BB}" destId="{92E65E9C-24A1-417A-A5AA-B337C1F460DD}" srcOrd="0" destOrd="0" presId="urn:microsoft.com/office/officeart/2005/8/layout/pList2"/>
    <dgm:cxn modelId="{8BA31476-40DF-4B7C-A28A-D626051E8AEF}" type="presOf" srcId="{0894548A-F8E7-4F1F-81B3-061A97827FD8}" destId="{4FF84C7B-B2E3-449C-AE56-AC32C9C28D59}" srcOrd="0" destOrd="0" presId="urn:microsoft.com/office/officeart/2005/8/layout/pList2"/>
    <dgm:cxn modelId="{D8C8DEAD-892B-4009-BAC4-7A59D2F5A87A}" type="presOf" srcId="{D1B9B7C4-3C28-43C3-9335-D7F153AA8752}" destId="{38DEA464-6A65-440B-8FCA-66812F35AE33}" srcOrd="0" destOrd="0" presId="urn:microsoft.com/office/officeart/2005/8/layout/pList2"/>
    <dgm:cxn modelId="{F708D715-B976-42C9-AA4A-DC52E0781CA0}" srcId="{5DA3B060-332D-4969-BF1E-7B6370AB12BB}" destId="{0894548A-F8E7-4F1F-81B3-061A97827FD8}" srcOrd="1" destOrd="0" parTransId="{78E9C17A-19AE-472C-871B-6B0FF5119F4D}" sibTransId="{D1B9B7C4-3C28-43C3-9335-D7F153AA8752}"/>
    <dgm:cxn modelId="{7E472BE4-4892-4663-A043-3A862D5069A7}" type="presOf" srcId="{59E61911-26A0-4E8D-9247-C5D27904A156}" destId="{BE913037-24FC-4F46-AB76-7FC36FF8F85E}" srcOrd="0" destOrd="0" presId="urn:microsoft.com/office/officeart/2005/8/layout/pList2"/>
    <dgm:cxn modelId="{0CBC0847-158A-4E74-9C34-2AD83368C4B6}" srcId="{5DA3B060-332D-4969-BF1E-7B6370AB12BB}" destId="{FC983161-0A43-478A-8353-C49AB21A364C}" srcOrd="2" destOrd="0" parTransId="{DAE73260-82F8-4691-9C49-7EC3E0FA38A7}" sibTransId="{102F6C76-3A95-4721-A575-223FA7808009}"/>
    <dgm:cxn modelId="{BD23D849-5E67-489E-97DB-CB0D6045215D}" type="presOf" srcId="{FC983161-0A43-478A-8353-C49AB21A364C}" destId="{1E143484-BFA8-4F1A-B372-A80A826A73F7}" srcOrd="0" destOrd="0" presId="urn:microsoft.com/office/officeart/2005/8/layout/pList2"/>
    <dgm:cxn modelId="{FECAB84E-6B94-426C-9D7D-1054A629FA88}" type="presOf" srcId="{3DBD7CFC-E22A-4260-92CB-DA270D2884DD}" destId="{D845F947-319D-45E0-894A-7BD1FEE45459}" srcOrd="0" destOrd="0" presId="urn:microsoft.com/office/officeart/2005/8/layout/pList2"/>
    <dgm:cxn modelId="{DA3F2EA3-0436-4F46-9627-131BC0CEF4A6}" srcId="{5DA3B060-332D-4969-BF1E-7B6370AB12BB}" destId="{3DBD7CFC-E22A-4260-92CB-DA270D2884DD}" srcOrd="0" destOrd="0" parTransId="{B12A7834-E45A-4BFB-B17D-A21860CE2308}" sibTransId="{59E61911-26A0-4E8D-9247-C5D27904A156}"/>
    <dgm:cxn modelId="{9C16D722-AAC5-4F10-B52F-6A75E907D349}" type="presParOf" srcId="{92E65E9C-24A1-417A-A5AA-B337C1F460DD}" destId="{31B0B297-3502-4996-8660-34F396CC2AE1}" srcOrd="0" destOrd="0" presId="urn:microsoft.com/office/officeart/2005/8/layout/pList2"/>
    <dgm:cxn modelId="{CB8416CA-1CD5-4903-B65D-3E6B2569FE9F}" type="presParOf" srcId="{92E65E9C-24A1-417A-A5AA-B337C1F460DD}" destId="{BB84AF5D-E289-4304-B074-1102B7754226}" srcOrd="1" destOrd="0" presId="urn:microsoft.com/office/officeart/2005/8/layout/pList2"/>
    <dgm:cxn modelId="{F73050CA-8442-4065-BD63-634A1CF0B029}" type="presParOf" srcId="{BB84AF5D-E289-4304-B074-1102B7754226}" destId="{89A84F80-9ED7-4F17-8BA7-8BA0EC8EBB79}" srcOrd="0" destOrd="0" presId="urn:microsoft.com/office/officeart/2005/8/layout/pList2"/>
    <dgm:cxn modelId="{6BC1E5EB-56C4-406C-8FA4-3BC2066C6297}" type="presParOf" srcId="{89A84F80-9ED7-4F17-8BA7-8BA0EC8EBB79}" destId="{D845F947-319D-45E0-894A-7BD1FEE45459}" srcOrd="0" destOrd="0" presId="urn:microsoft.com/office/officeart/2005/8/layout/pList2"/>
    <dgm:cxn modelId="{1CAA7DF8-CA49-45D0-8B3A-8D0A1CE8067C}" type="presParOf" srcId="{89A84F80-9ED7-4F17-8BA7-8BA0EC8EBB79}" destId="{8F412A3D-28E2-4076-B4A9-84BA98B4564E}" srcOrd="1" destOrd="0" presId="urn:microsoft.com/office/officeart/2005/8/layout/pList2"/>
    <dgm:cxn modelId="{FB7ED241-E36E-460B-9404-9013F8157BB7}" type="presParOf" srcId="{89A84F80-9ED7-4F17-8BA7-8BA0EC8EBB79}" destId="{B6B73CD9-E46C-4C98-A61C-FA49FC2376C0}" srcOrd="2" destOrd="0" presId="urn:microsoft.com/office/officeart/2005/8/layout/pList2"/>
    <dgm:cxn modelId="{D0F6D9F4-3D03-4C40-ADA2-7B0B9DDA0109}" type="presParOf" srcId="{BB84AF5D-E289-4304-B074-1102B7754226}" destId="{BE913037-24FC-4F46-AB76-7FC36FF8F85E}" srcOrd="1" destOrd="0" presId="urn:microsoft.com/office/officeart/2005/8/layout/pList2"/>
    <dgm:cxn modelId="{C19B0701-2F93-41CE-A0F4-B7CBDB138497}" type="presParOf" srcId="{BB84AF5D-E289-4304-B074-1102B7754226}" destId="{BF3A91FC-150F-4F84-A794-66F9DC49B45F}" srcOrd="2" destOrd="0" presId="urn:microsoft.com/office/officeart/2005/8/layout/pList2"/>
    <dgm:cxn modelId="{10ADEF5C-32E5-4EBC-A5C3-2EBB520C52C5}" type="presParOf" srcId="{BF3A91FC-150F-4F84-A794-66F9DC49B45F}" destId="{4FF84C7B-B2E3-449C-AE56-AC32C9C28D59}" srcOrd="0" destOrd="0" presId="urn:microsoft.com/office/officeart/2005/8/layout/pList2"/>
    <dgm:cxn modelId="{9F1DA6B2-0C76-4D6F-BBD9-3B42B7FF7361}" type="presParOf" srcId="{BF3A91FC-150F-4F84-A794-66F9DC49B45F}" destId="{9337A1BD-0D19-4565-8FD8-7A61D5095343}" srcOrd="1" destOrd="0" presId="urn:microsoft.com/office/officeart/2005/8/layout/pList2"/>
    <dgm:cxn modelId="{8B98E3CC-D076-48CD-8020-3738BDB4942B}" type="presParOf" srcId="{BF3A91FC-150F-4F84-A794-66F9DC49B45F}" destId="{323258AF-C5BC-49A6-B9BC-1A37DE225C96}" srcOrd="2" destOrd="0" presId="urn:microsoft.com/office/officeart/2005/8/layout/pList2"/>
    <dgm:cxn modelId="{E15E2560-AA73-4EB3-86CF-1555FBD90E0E}" type="presParOf" srcId="{BB84AF5D-E289-4304-B074-1102B7754226}" destId="{38DEA464-6A65-440B-8FCA-66812F35AE33}" srcOrd="3" destOrd="0" presId="urn:microsoft.com/office/officeart/2005/8/layout/pList2"/>
    <dgm:cxn modelId="{9F8BFBC7-4597-47F3-BFC3-9B4548FC2A7F}" type="presParOf" srcId="{BB84AF5D-E289-4304-B074-1102B7754226}" destId="{ADE30224-36C6-4C4B-88BD-E33B49F48967}" srcOrd="4" destOrd="0" presId="urn:microsoft.com/office/officeart/2005/8/layout/pList2"/>
    <dgm:cxn modelId="{C54E690C-E964-4FA2-8609-CC1F266482CB}" type="presParOf" srcId="{ADE30224-36C6-4C4B-88BD-E33B49F48967}" destId="{1E143484-BFA8-4F1A-B372-A80A826A73F7}" srcOrd="0" destOrd="0" presId="urn:microsoft.com/office/officeart/2005/8/layout/pList2"/>
    <dgm:cxn modelId="{14E5D780-7F11-4A3F-B8B9-41830948A34E}" type="presParOf" srcId="{ADE30224-36C6-4C4B-88BD-E33B49F48967}" destId="{DF3C6275-8BE3-4B64-B18D-05CC5865F6D8}" srcOrd="1" destOrd="0" presId="urn:microsoft.com/office/officeart/2005/8/layout/pList2"/>
    <dgm:cxn modelId="{6ECE6E3F-FC34-466E-B5F3-AEFC33D9C894}" type="presParOf" srcId="{ADE30224-36C6-4C4B-88BD-E33B49F48967}" destId="{075AC28D-1CA8-4C8B-B1B4-A03462BC2986}"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F94680-93A8-4068-BF68-AC605591B8DF}" type="doc">
      <dgm:prSet loTypeId="urn:microsoft.com/office/officeart/2005/8/layout/vList3" loCatId="list" qsTypeId="urn:microsoft.com/office/officeart/2005/8/quickstyle/simple1" qsCatId="simple" csTypeId="urn:microsoft.com/office/officeart/2005/8/colors/accent1_2" csCatId="accent1" phldr="1"/>
      <dgm:spPr/>
    </dgm:pt>
    <dgm:pt modelId="{3ADE034A-94EA-4D6A-8549-703C572B23A6}">
      <dgm:prSet phldrT="[Text]"/>
      <dgm:spPr/>
      <dgm:t>
        <a:bodyPr/>
        <a:lstStyle/>
        <a:p>
          <a:pPr rtl="1"/>
          <a:endParaRPr lang="fa-IR" dirty="0"/>
        </a:p>
      </dgm:t>
    </dgm:pt>
    <dgm:pt modelId="{BB2034A2-A233-44D0-94F5-FA98CC8FDF23}" type="parTrans" cxnId="{FF2E55C5-AA6B-4ACD-94CD-6DB35BFABE9B}">
      <dgm:prSet/>
      <dgm:spPr/>
      <dgm:t>
        <a:bodyPr/>
        <a:lstStyle/>
        <a:p>
          <a:pPr rtl="1"/>
          <a:endParaRPr lang="fa-IR"/>
        </a:p>
      </dgm:t>
    </dgm:pt>
    <dgm:pt modelId="{C0114FE2-237B-4EEF-8139-1280CE11C531}" type="sibTrans" cxnId="{FF2E55C5-AA6B-4ACD-94CD-6DB35BFABE9B}">
      <dgm:prSet/>
      <dgm:spPr/>
      <dgm:t>
        <a:bodyPr/>
        <a:lstStyle/>
        <a:p>
          <a:pPr rtl="1"/>
          <a:endParaRPr lang="fa-IR"/>
        </a:p>
      </dgm:t>
    </dgm:pt>
    <dgm:pt modelId="{F70E6D83-EEEC-4524-9959-0B454C8C9B75}">
      <dgm:prSet phldrT="[Text]" phldr="1"/>
      <dgm:spPr/>
      <dgm:t>
        <a:bodyPr/>
        <a:lstStyle/>
        <a:p>
          <a:pPr rtl="1"/>
          <a:endParaRPr lang="fa-IR" dirty="0"/>
        </a:p>
      </dgm:t>
    </dgm:pt>
    <dgm:pt modelId="{0BEA7FA2-EF93-42E6-90FD-6FEF0DFAFC47}" type="parTrans" cxnId="{844EF2D9-1E91-43A7-9F63-714D851CCE92}">
      <dgm:prSet/>
      <dgm:spPr/>
      <dgm:t>
        <a:bodyPr/>
        <a:lstStyle/>
        <a:p>
          <a:pPr rtl="1"/>
          <a:endParaRPr lang="fa-IR"/>
        </a:p>
      </dgm:t>
    </dgm:pt>
    <dgm:pt modelId="{DE7AE5F1-BE02-4223-8B40-053572B65BC1}" type="sibTrans" cxnId="{844EF2D9-1E91-43A7-9F63-714D851CCE92}">
      <dgm:prSet/>
      <dgm:spPr/>
      <dgm:t>
        <a:bodyPr/>
        <a:lstStyle/>
        <a:p>
          <a:pPr rtl="1"/>
          <a:endParaRPr lang="fa-IR"/>
        </a:p>
      </dgm:t>
    </dgm:pt>
    <dgm:pt modelId="{E713D70B-B7BB-4C21-9901-614CFB23BCED}">
      <dgm:prSet phldrT="[Text]" phldr="1"/>
      <dgm:spPr/>
      <dgm:t>
        <a:bodyPr/>
        <a:lstStyle/>
        <a:p>
          <a:pPr rtl="1"/>
          <a:endParaRPr lang="fa-IR" dirty="0"/>
        </a:p>
      </dgm:t>
    </dgm:pt>
    <dgm:pt modelId="{1064E2F5-F892-407D-972F-6468AF082F64}" type="parTrans" cxnId="{0685CFD9-4C6B-4CAD-B62D-0ECE3A2D84F9}">
      <dgm:prSet/>
      <dgm:spPr/>
      <dgm:t>
        <a:bodyPr/>
        <a:lstStyle/>
        <a:p>
          <a:pPr rtl="1"/>
          <a:endParaRPr lang="fa-IR"/>
        </a:p>
      </dgm:t>
    </dgm:pt>
    <dgm:pt modelId="{B03D176E-78AF-4648-B5DD-A51D7C474915}" type="sibTrans" cxnId="{0685CFD9-4C6B-4CAD-B62D-0ECE3A2D84F9}">
      <dgm:prSet/>
      <dgm:spPr/>
      <dgm:t>
        <a:bodyPr/>
        <a:lstStyle/>
        <a:p>
          <a:pPr rtl="1"/>
          <a:endParaRPr lang="fa-IR"/>
        </a:p>
      </dgm:t>
    </dgm:pt>
    <dgm:pt modelId="{4C2651AF-B525-4FD1-9FD0-4FD0F0DF7BF6}">
      <dgm:prSet phldrT="[Text]" phldr="1"/>
      <dgm:spPr/>
      <dgm:t>
        <a:bodyPr/>
        <a:lstStyle/>
        <a:p>
          <a:pPr rtl="1"/>
          <a:endParaRPr lang="fa-IR"/>
        </a:p>
      </dgm:t>
    </dgm:pt>
    <dgm:pt modelId="{5EC8E8B1-BD07-4A9B-92FD-E91C00BD7E08}" type="parTrans" cxnId="{F56EB1F8-0466-477B-B533-2950474AF8D6}">
      <dgm:prSet/>
      <dgm:spPr/>
      <dgm:t>
        <a:bodyPr/>
        <a:lstStyle/>
        <a:p>
          <a:pPr rtl="1"/>
          <a:endParaRPr lang="fa-IR"/>
        </a:p>
      </dgm:t>
    </dgm:pt>
    <dgm:pt modelId="{7652E326-A11F-42F3-A5D0-0122BADCBEA3}" type="sibTrans" cxnId="{F56EB1F8-0466-477B-B533-2950474AF8D6}">
      <dgm:prSet/>
      <dgm:spPr/>
      <dgm:t>
        <a:bodyPr/>
        <a:lstStyle/>
        <a:p>
          <a:pPr rtl="1"/>
          <a:endParaRPr lang="fa-IR"/>
        </a:p>
      </dgm:t>
    </dgm:pt>
    <dgm:pt modelId="{32FC9054-2739-4045-9F78-D5F4C4AF7426}" type="pres">
      <dgm:prSet presAssocID="{05F94680-93A8-4068-BF68-AC605591B8DF}" presName="linearFlow" presStyleCnt="0">
        <dgm:presLayoutVars>
          <dgm:dir/>
          <dgm:resizeHandles val="exact"/>
        </dgm:presLayoutVars>
      </dgm:prSet>
      <dgm:spPr/>
    </dgm:pt>
    <dgm:pt modelId="{80951218-E2C3-4263-AF9B-F161E0969B48}" type="pres">
      <dgm:prSet presAssocID="{3ADE034A-94EA-4D6A-8549-703C572B23A6}" presName="composite" presStyleCnt="0"/>
      <dgm:spPr/>
    </dgm:pt>
    <dgm:pt modelId="{5C9BD2DD-EB89-4A67-B93F-354DC1949E89}" type="pres">
      <dgm:prSet presAssocID="{3ADE034A-94EA-4D6A-8549-703C572B23A6}" presName="imgShp" presStyleLbl="fgImgPlace1" presStyleIdx="0" presStyleCnt="4" custLinFactX="200000" custLinFactNeighborX="234625" custLinFactNeighborY="-238"/>
      <dgm:spPr/>
    </dgm:pt>
    <dgm:pt modelId="{3478FA06-D740-4A42-BB96-22EE4BB2611D}" type="pres">
      <dgm:prSet presAssocID="{3ADE034A-94EA-4D6A-8549-703C572B23A6}" presName="txShp" presStyleLbl="node1" presStyleIdx="0" presStyleCnt="4" custAng="10800000" custLinFactNeighborX="-1766" custLinFactNeighborY="-5455">
        <dgm:presLayoutVars>
          <dgm:bulletEnabled val="1"/>
        </dgm:presLayoutVars>
      </dgm:prSet>
      <dgm:spPr/>
      <dgm:t>
        <a:bodyPr/>
        <a:lstStyle/>
        <a:p>
          <a:pPr rtl="1"/>
          <a:endParaRPr lang="fa-IR"/>
        </a:p>
      </dgm:t>
    </dgm:pt>
    <dgm:pt modelId="{252F38F0-8388-4E1D-AEC4-7978BA28618B}" type="pres">
      <dgm:prSet presAssocID="{C0114FE2-237B-4EEF-8139-1280CE11C531}" presName="spacing" presStyleCnt="0"/>
      <dgm:spPr/>
    </dgm:pt>
    <dgm:pt modelId="{FF0D2788-7AEF-4942-8797-D17A35914149}" type="pres">
      <dgm:prSet presAssocID="{F70E6D83-EEEC-4524-9959-0B454C8C9B75}" presName="composite" presStyleCnt="0"/>
      <dgm:spPr/>
    </dgm:pt>
    <dgm:pt modelId="{1246E59E-8F9A-4518-A06D-6F1F9DA19735}" type="pres">
      <dgm:prSet presAssocID="{F70E6D83-EEEC-4524-9959-0B454C8C9B75}" presName="imgShp" presStyleLbl="fgImgPlace1" presStyleIdx="1" presStyleCnt="4" custLinFactX="200000" custLinFactNeighborX="246809" custLinFactNeighborY="3935"/>
      <dgm:spPr/>
    </dgm:pt>
    <dgm:pt modelId="{40A40B5D-A756-4D7B-A0E7-C028A8A1BBFD}" type="pres">
      <dgm:prSet presAssocID="{F70E6D83-EEEC-4524-9959-0B454C8C9B75}" presName="txShp" presStyleLbl="node1" presStyleIdx="1" presStyleCnt="4" custAng="10800000">
        <dgm:presLayoutVars>
          <dgm:bulletEnabled val="1"/>
        </dgm:presLayoutVars>
      </dgm:prSet>
      <dgm:spPr/>
      <dgm:t>
        <a:bodyPr/>
        <a:lstStyle/>
        <a:p>
          <a:pPr rtl="1"/>
          <a:endParaRPr lang="fa-IR"/>
        </a:p>
      </dgm:t>
    </dgm:pt>
    <dgm:pt modelId="{0C8ED472-E2B5-4929-B27F-BB5756C30A64}" type="pres">
      <dgm:prSet presAssocID="{DE7AE5F1-BE02-4223-8B40-053572B65BC1}" presName="spacing" presStyleCnt="0"/>
      <dgm:spPr/>
    </dgm:pt>
    <dgm:pt modelId="{A8763CEA-15D6-4EDB-9FC8-0DE247834BD1}" type="pres">
      <dgm:prSet presAssocID="{E713D70B-B7BB-4C21-9901-614CFB23BCED}" presName="composite" presStyleCnt="0"/>
      <dgm:spPr/>
    </dgm:pt>
    <dgm:pt modelId="{8DAD0CD7-F27B-4786-8AA9-99ED30A4E894}" type="pres">
      <dgm:prSet presAssocID="{E713D70B-B7BB-4C21-9901-614CFB23BCED}" presName="imgShp" presStyleLbl="fgImgPlace1" presStyleIdx="2" presStyleCnt="4" custLinFactX="200000" custLinFactNeighborX="234625" custLinFactNeighborY="-4076"/>
      <dgm:spPr/>
    </dgm:pt>
    <dgm:pt modelId="{5D5EF1B8-80EB-4DBB-9465-F6CD9CDDA42B}" type="pres">
      <dgm:prSet presAssocID="{E713D70B-B7BB-4C21-9901-614CFB23BCED}" presName="txShp" presStyleLbl="node1" presStyleIdx="2" presStyleCnt="4" custAng="10800000">
        <dgm:presLayoutVars>
          <dgm:bulletEnabled val="1"/>
        </dgm:presLayoutVars>
      </dgm:prSet>
      <dgm:spPr/>
      <dgm:t>
        <a:bodyPr/>
        <a:lstStyle/>
        <a:p>
          <a:pPr rtl="1"/>
          <a:endParaRPr lang="fa-IR"/>
        </a:p>
      </dgm:t>
    </dgm:pt>
    <dgm:pt modelId="{B021C5CE-9C1B-4E63-B0A0-8057AF09A1DA}" type="pres">
      <dgm:prSet presAssocID="{B03D176E-78AF-4648-B5DD-A51D7C474915}" presName="spacing" presStyleCnt="0"/>
      <dgm:spPr/>
    </dgm:pt>
    <dgm:pt modelId="{413CBD83-0FAA-455A-812A-9FB29CE56958}" type="pres">
      <dgm:prSet presAssocID="{4C2651AF-B525-4FD1-9FD0-4FD0F0DF7BF6}" presName="composite" presStyleCnt="0"/>
      <dgm:spPr/>
    </dgm:pt>
    <dgm:pt modelId="{D2F48D23-F83B-44F4-BF56-F6E39E0EB149}" type="pres">
      <dgm:prSet presAssocID="{4C2651AF-B525-4FD1-9FD0-4FD0F0DF7BF6}" presName="imgShp" presStyleLbl="fgImgPlace1" presStyleIdx="3" presStyleCnt="4" custLinFactX="200000" custLinFactNeighborX="246809" custLinFactNeighborY="97"/>
      <dgm:spPr/>
    </dgm:pt>
    <dgm:pt modelId="{D5F4F49F-FC75-4910-8142-6C22A5421CB3}" type="pres">
      <dgm:prSet presAssocID="{4C2651AF-B525-4FD1-9FD0-4FD0F0DF7BF6}" presName="txShp" presStyleLbl="node1" presStyleIdx="3" presStyleCnt="4" custAng="10800000">
        <dgm:presLayoutVars>
          <dgm:bulletEnabled val="1"/>
        </dgm:presLayoutVars>
      </dgm:prSet>
      <dgm:spPr/>
      <dgm:t>
        <a:bodyPr/>
        <a:lstStyle/>
        <a:p>
          <a:pPr rtl="1"/>
          <a:endParaRPr lang="fa-IR"/>
        </a:p>
      </dgm:t>
    </dgm:pt>
  </dgm:ptLst>
  <dgm:cxnLst>
    <dgm:cxn modelId="{F56EB1F8-0466-477B-B533-2950474AF8D6}" srcId="{05F94680-93A8-4068-BF68-AC605591B8DF}" destId="{4C2651AF-B525-4FD1-9FD0-4FD0F0DF7BF6}" srcOrd="3" destOrd="0" parTransId="{5EC8E8B1-BD07-4A9B-92FD-E91C00BD7E08}" sibTransId="{7652E326-A11F-42F3-A5D0-0122BADCBEA3}"/>
    <dgm:cxn modelId="{FF2E55C5-AA6B-4ACD-94CD-6DB35BFABE9B}" srcId="{05F94680-93A8-4068-BF68-AC605591B8DF}" destId="{3ADE034A-94EA-4D6A-8549-703C572B23A6}" srcOrd="0" destOrd="0" parTransId="{BB2034A2-A233-44D0-94F5-FA98CC8FDF23}" sibTransId="{C0114FE2-237B-4EEF-8139-1280CE11C531}"/>
    <dgm:cxn modelId="{844EF2D9-1E91-43A7-9F63-714D851CCE92}" srcId="{05F94680-93A8-4068-BF68-AC605591B8DF}" destId="{F70E6D83-EEEC-4524-9959-0B454C8C9B75}" srcOrd="1" destOrd="0" parTransId="{0BEA7FA2-EF93-42E6-90FD-6FEF0DFAFC47}" sibTransId="{DE7AE5F1-BE02-4223-8B40-053572B65BC1}"/>
    <dgm:cxn modelId="{0688FE7A-72CC-4F33-B4C2-9502DA192E60}" type="presOf" srcId="{05F94680-93A8-4068-BF68-AC605591B8DF}" destId="{32FC9054-2739-4045-9F78-D5F4C4AF7426}" srcOrd="0" destOrd="0" presId="urn:microsoft.com/office/officeart/2005/8/layout/vList3"/>
    <dgm:cxn modelId="{93654041-6595-4919-98B6-7254385F6017}" type="presOf" srcId="{E713D70B-B7BB-4C21-9901-614CFB23BCED}" destId="{5D5EF1B8-80EB-4DBB-9465-F6CD9CDDA42B}" srcOrd="0" destOrd="0" presId="urn:microsoft.com/office/officeart/2005/8/layout/vList3"/>
    <dgm:cxn modelId="{A58F56AD-0D45-4070-96A1-D0E2AF56797B}" type="presOf" srcId="{3ADE034A-94EA-4D6A-8549-703C572B23A6}" destId="{3478FA06-D740-4A42-BB96-22EE4BB2611D}" srcOrd="0" destOrd="0" presId="urn:microsoft.com/office/officeart/2005/8/layout/vList3"/>
    <dgm:cxn modelId="{0685CFD9-4C6B-4CAD-B62D-0ECE3A2D84F9}" srcId="{05F94680-93A8-4068-BF68-AC605591B8DF}" destId="{E713D70B-B7BB-4C21-9901-614CFB23BCED}" srcOrd="2" destOrd="0" parTransId="{1064E2F5-F892-407D-972F-6468AF082F64}" sibTransId="{B03D176E-78AF-4648-B5DD-A51D7C474915}"/>
    <dgm:cxn modelId="{B8B755D3-58EF-46F7-B6EF-ACA11CD03F9F}" type="presOf" srcId="{F70E6D83-EEEC-4524-9959-0B454C8C9B75}" destId="{40A40B5D-A756-4D7B-A0E7-C028A8A1BBFD}" srcOrd="0" destOrd="0" presId="urn:microsoft.com/office/officeart/2005/8/layout/vList3"/>
    <dgm:cxn modelId="{F5CA8E0D-0A32-4AE8-8551-3E3F48AA9270}" type="presOf" srcId="{4C2651AF-B525-4FD1-9FD0-4FD0F0DF7BF6}" destId="{D5F4F49F-FC75-4910-8142-6C22A5421CB3}" srcOrd="0" destOrd="0" presId="urn:microsoft.com/office/officeart/2005/8/layout/vList3"/>
    <dgm:cxn modelId="{B8BBB3E1-ACEE-448C-939C-6110F7B80715}" type="presParOf" srcId="{32FC9054-2739-4045-9F78-D5F4C4AF7426}" destId="{80951218-E2C3-4263-AF9B-F161E0969B48}" srcOrd="0" destOrd="0" presId="urn:microsoft.com/office/officeart/2005/8/layout/vList3"/>
    <dgm:cxn modelId="{AC47410C-F5F3-43DF-B809-4E03C80C71C8}" type="presParOf" srcId="{80951218-E2C3-4263-AF9B-F161E0969B48}" destId="{5C9BD2DD-EB89-4A67-B93F-354DC1949E89}" srcOrd="0" destOrd="0" presId="urn:microsoft.com/office/officeart/2005/8/layout/vList3"/>
    <dgm:cxn modelId="{53887941-E159-42F9-ABF3-FA4ACB60E704}" type="presParOf" srcId="{80951218-E2C3-4263-AF9B-F161E0969B48}" destId="{3478FA06-D740-4A42-BB96-22EE4BB2611D}" srcOrd="1" destOrd="0" presId="urn:microsoft.com/office/officeart/2005/8/layout/vList3"/>
    <dgm:cxn modelId="{22FD5DC3-1363-4515-9134-CC3FE2AFF468}" type="presParOf" srcId="{32FC9054-2739-4045-9F78-D5F4C4AF7426}" destId="{252F38F0-8388-4E1D-AEC4-7978BA28618B}" srcOrd="1" destOrd="0" presId="urn:microsoft.com/office/officeart/2005/8/layout/vList3"/>
    <dgm:cxn modelId="{DCB35A8B-C224-4C09-8C2B-2141E3754A95}" type="presParOf" srcId="{32FC9054-2739-4045-9F78-D5F4C4AF7426}" destId="{FF0D2788-7AEF-4942-8797-D17A35914149}" srcOrd="2" destOrd="0" presId="urn:microsoft.com/office/officeart/2005/8/layout/vList3"/>
    <dgm:cxn modelId="{0C036E83-05C7-4DFB-B153-10D79BFFEDC7}" type="presParOf" srcId="{FF0D2788-7AEF-4942-8797-D17A35914149}" destId="{1246E59E-8F9A-4518-A06D-6F1F9DA19735}" srcOrd="0" destOrd="0" presId="urn:microsoft.com/office/officeart/2005/8/layout/vList3"/>
    <dgm:cxn modelId="{C7FC834D-E554-43E0-B94D-0B558153C738}" type="presParOf" srcId="{FF0D2788-7AEF-4942-8797-D17A35914149}" destId="{40A40B5D-A756-4D7B-A0E7-C028A8A1BBFD}" srcOrd="1" destOrd="0" presId="urn:microsoft.com/office/officeart/2005/8/layout/vList3"/>
    <dgm:cxn modelId="{A534B55B-0544-4BA4-A958-3498CFD5A1AD}" type="presParOf" srcId="{32FC9054-2739-4045-9F78-D5F4C4AF7426}" destId="{0C8ED472-E2B5-4929-B27F-BB5756C30A64}" srcOrd="3" destOrd="0" presId="urn:microsoft.com/office/officeart/2005/8/layout/vList3"/>
    <dgm:cxn modelId="{FEFD9E56-B05E-41EE-9981-847F77D83A5C}" type="presParOf" srcId="{32FC9054-2739-4045-9F78-D5F4C4AF7426}" destId="{A8763CEA-15D6-4EDB-9FC8-0DE247834BD1}" srcOrd="4" destOrd="0" presId="urn:microsoft.com/office/officeart/2005/8/layout/vList3"/>
    <dgm:cxn modelId="{217A1ACF-7FCF-4E4F-9FFF-960FACF5FDCE}" type="presParOf" srcId="{A8763CEA-15D6-4EDB-9FC8-0DE247834BD1}" destId="{8DAD0CD7-F27B-4786-8AA9-99ED30A4E894}" srcOrd="0" destOrd="0" presId="urn:microsoft.com/office/officeart/2005/8/layout/vList3"/>
    <dgm:cxn modelId="{7855F048-9040-4BA8-AF88-E6719379F35D}" type="presParOf" srcId="{A8763CEA-15D6-4EDB-9FC8-0DE247834BD1}" destId="{5D5EF1B8-80EB-4DBB-9465-F6CD9CDDA42B}" srcOrd="1" destOrd="0" presId="urn:microsoft.com/office/officeart/2005/8/layout/vList3"/>
    <dgm:cxn modelId="{4E816F54-4F10-45DF-B022-5F0E3328640E}" type="presParOf" srcId="{32FC9054-2739-4045-9F78-D5F4C4AF7426}" destId="{B021C5CE-9C1B-4E63-B0A0-8057AF09A1DA}" srcOrd="5" destOrd="0" presId="urn:microsoft.com/office/officeart/2005/8/layout/vList3"/>
    <dgm:cxn modelId="{4D5A85E0-3556-45E5-97EE-A170F1E7259C}" type="presParOf" srcId="{32FC9054-2739-4045-9F78-D5F4C4AF7426}" destId="{413CBD83-0FAA-455A-812A-9FB29CE56958}" srcOrd="6" destOrd="0" presId="urn:microsoft.com/office/officeart/2005/8/layout/vList3"/>
    <dgm:cxn modelId="{87B37D63-F849-4639-A166-9FB32DE53894}" type="presParOf" srcId="{413CBD83-0FAA-455A-812A-9FB29CE56958}" destId="{D2F48D23-F83B-44F4-BF56-F6E39E0EB149}" srcOrd="0" destOrd="0" presId="urn:microsoft.com/office/officeart/2005/8/layout/vList3"/>
    <dgm:cxn modelId="{8CF98D6C-0EFC-4D09-B36E-FBB72B17E2B9}" type="presParOf" srcId="{413CBD83-0FAA-455A-812A-9FB29CE56958}" destId="{D5F4F49F-FC75-4910-8142-6C22A5421CB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0B297-3502-4996-8660-34F396CC2AE1}">
      <dsp:nvSpPr>
        <dsp:cNvPr id="0" name=""/>
        <dsp:cNvSpPr/>
      </dsp:nvSpPr>
      <dsp:spPr>
        <a:xfrm>
          <a:off x="0" y="0"/>
          <a:ext cx="6480720" cy="2077906"/>
        </a:xfrm>
        <a:prstGeom prst="roundRect">
          <a:avLst>
            <a:gd name="adj" fmla="val 1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B73CD9-E46C-4C98-A61C-FA49FC2376C0}">
      <dsp:nvSpPr>
        <dsp:cNvPr id="0" name=""/>
        <dsp:cNvSpPr/>
      </dsp:nvSpPr>
      <dsp:spPr>
        <a:xfrm>
          <a:off x="194421" y="277054"/>
          <a:ext cx="1903711" cy="1523798"/>
        </a:xfrm>
        <a:prstGeom prst="roundRect">
          <a:avLst>
            <a:gd name="adj" fmla="val 10000"/>
          </a:avLst>
        </a:prstGeom>
        <a:solidFill>
          <a:srgbClr val="05B05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D845F947-319D-45E0-894A-7BD1FEE45459}">
      <dsp:nvSpPr>
        <dsp:cNvPr id="0" name=""/>
        <dsp:cNvSpPr/>
      </dsp:nvSpPr>
      <dsp:spPr>
        <a:xfrm rot="10800000">
          <a:off x="194421" y="2077906"/>
          <a:ext cx="1903711" cy="2539664"/>
        </a:xfrm>
        <a:prstGeom prst="round2SameRect">
          <a:avLst>
            <a:gd name="adj1" fmla="val 10500"/>
            <a:gd name="adj2" fmla="val 0"/>
          </a:avLst>
        </a:prstGeom>
        <a:solidFill>
          <a:srgbClr val="A7B4B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انسجام</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پیچیدگی</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خوانایی</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مرموزبودن</a:t>
          </a:r>
          <a:endParaRPr lang="fa-IR" sz="2400" b="0" kern="120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sp:txBody>
      <dsp:txXfrm rot="10800000">
        <a:off x="252967" y="2077906"/>
        <a:ext cx="1786619" cy="2481118"/>
      </dsp:txXfrm>
    </dsp:sp>
    <dsp:sp modelId="{323258AF-C5BC-49A6-B9BC-1A37DE225C96}">
      <dsp:nvSpPr>
        <dsp:cNvPr id="0" name=""/>
        <dsp:cNvSpPr/>
      </dsp:nvSpPr>
      <dsp:spPr>
        <a:xfrm>
          <a:off x="2245175" y="263370"/>
          <a:ext cx="1903711" cy="1523798"/>
        </a:xfrm>
        <a:prstGeom prst="roundRect">
          <a:avLst>
            <a:gd name="adj" fmla="val 10000"/>
          </a:avLst>
        </a:prstGeom>
        <a:solidFill>
          <a:srgbClr val="05B05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4FF84C7B-B2E3-449C-AE56-AC32C9C28D59}">
      <dsp:nvSpPr>
        <dsp:cNvPr id="0" name=""/>
        <dsp:cNvSpPr/>
      </dsp:nvSpPr>
      <dsp:spPr>
        <a:xfrm rot="10800000">
          <a:off x="2288504" y="2077906"/>
          <a:ext cx="1903711" cy="2539664"/>
        </a:xfrm>
        <a:prstGeom prst="round2SameRect">
          <a:avLst>
            <a:gd name="adj1" fmla="val 10500"/>
            <a:gd name="adj2" fmla="val 0"/>
          </a:avLst>
        </a:prstGeom>
        <a:solidFill>
          <a:srgbClr val="A7B4B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نظم </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تناسبات</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وحدت</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برابری</a:t>
          </a:r>
          <a:endParaRPr lang="fa-IR" sz="2400" b="0" kern="120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sp:txBody>
      <dsp:txXfrm rot="10800000">
        <a:off x="2347050" y="2077906"/>
        <a:ext cx="1786619" cy="2481118"/>
      </dsp:txXfrm>
    </dsp:sp>
    <dsp:sp modelId="{075AC28D-1CA8-4C8B-B1B4-A03462BC2986}">
      <dsp:nvSpPr>
        <dsp:cNvPr id="0" name=""/>
        <dsp:cNvSpPr/>
      </dsp:nvSpPr>
      <dsp:spPr>
        <a:xfrm>
          <a:off x="4382586" y="277054"/>
          <a:ext cx="1903711" cy="1523798"/>
        </a:xfrm>
        <a:prstGeom prst="roundRect">
          <a:avLst>
            <a:gd name="adj" fmla="val 10000"/>
          </a:avLst>
        </a:prstGeom>
        <a:solidFill>
          <a:srgbClr val="05B05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1E143484-BFA8-4F1A-B372-A80A826A73F7}">
      <dsp:nvSpPr>
        <dsp:cNvPr id="0" name=""/>
        <dsp:cNvSpPr/>
      </dsp:nvSpPr>
      <dsp:spPr>
        <a:xfrm rot="10800000">
          <a:off x="4382586" y="2077906"/>
          <a:ext cx="1903711" cy="2539664"/>
        </a:xfrm>
        <a:prstGeom prst="round2SameRect">
          <a:avLst>
            <a:gd name="adj1" fmla="val 10500"/>
            <a:gd name="adj2" fmla="val 0"/>
          </a:avLst>
        </a:prstGeom>
        <a:solidFill>
          <a:srgbClr val="A7B4BF"/>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نظم</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تناسبات</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اندازه</a:t>
          </a:r>
        </a:p>
        <a:p>
          <a:pPr lvl="0" algn="ctr" defTabSz="1066800" rtl="1">
            <a:lnSpc>
              <a:spcPct val="90000"/>
            </a:lnSpc>
            <a:spcBef>
              <a:spcPct val="0"/>
            </a:spcBef>
            <a:spcAft>
              <a:spcPct val="35000"/>
            </a:spcAft>
          </a:pPr>
          <a:r>
            <a:rPr lang="fa-IR" sz="2400" b="0" kern="120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اعداد ریاضی</a:t>
          </a:r>
          <a:endParaRPr lang="fa-IR" sz="2400" b="0" kern="120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dsp:txBody>
      <dsp:txXfrm rot="10800000">
        <a:off x="4441132" y="2077906"/>
        <a:ext cx="1786619" cy="24811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78FA06-D740-4A42-BB96-22EE4BB2611D}">
      <dsp:nvSpPr>
        <dsp:cNvPr id="0" name=""/>
        <dsp:cNvSpPr/>
      </dsp:nvSpPr>
      <dsp:spPr>
        <a:xfrm>
          <a:off x="869118" y="0"/>
          <a:ext cx="3005299" cy="66087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427" tIns="118110" rIns="220472" bIns="118110" numCol="1" spcCol="1270" anchor="ctr" anchorCtr="0">
          <a:noAutofit/>
        </a:bodyPr>
        <a:lstStyle/>
        <a:p>
          <a:pPr lvl="0" algn="ctr" defTabSz="1377950" rtl="1">
            <a:lnSpc>
              <a:spcPct val="90000"/>
            </a:lnSpc>
            <a:spcBef>
              <a:spcPct val="0"/>
            </a:spcBef>
            <a:spcAft>
              <a:spcPct val="35000"/>
            </a:spcAft>
          </a:pPr>
          <a:endParaRPr lang="fa-IR" sz="3100" kern="1200" dirty="0"/>
        </a:p>
      </dsp:txBody>
      <dsp:txXfrm rot="10800000">
        <a:off x="869118" y="0"/>
        <a:ext cx="2840081" cy="660873"/>
      </dsp:txXfrm>
    </dsp:sp>
    <dsp:sp modelId="{5C9BD2DD-EB89-4A67-B93F-354DC1949E89}">
      <dsp:nvSpPr>
        <dsp:cNvPr id="0" name=""/>
        <dsp:cNvSpPr/>
      </dsp:nvSpPr>
      <dsp:spPr>
        <a:xfrm>
          <a:off x="3464078" y="0"/>
          <a:ext cx="660873" cy="66087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A40B5D-A756-4D7B-A0E7-C028A8A1BBFD}">
      <dsp:nvSpPr>
        <dsp:cNvPr id="0" name=""/>
        <dsp:cNvSpPr/>
      </dsp:nvSpPr>
      <dsp:spPr>
        <a:xfrm>
          <a:off x="922192" y="859215"/>
          <a:ext cx="3005299" cy="66087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427" tIns="114300" rIns="213360" bIns="114300" numCol="1" spcCol="1270" anchor="ctr" anchorCtr="0">
          <a:noAutofit/>
        </a:bodyPr>
        <a:lstStyle/>
        <a:p>
          <a:pPr lvl="0" algn="ctr" defTabSz="1333500" rtl="1">
            <a:lnSpc>
              <a:spcPct val="90000"/>
            </a:lnSpc>
            <a:spcBef>
              <a:spcPct val="0"/>
            </a:spcBef>
            <a:spcAft>
              <a:spcPct val="35000"/>
            </a:spcAft>
          </a:pPr>
          <a:endParaRPr lang="fa-IR" sz="3000" kern="1200" dirty="0"/>
        </a:p>
      </dsp:txBody>
      <dsp:txXfrm rot="10800000">
        <a:off x="922192" y="859215"/>
        <a:ext cx="2840081" cy="660873"/>
      </dsp:txXfrm>
    </dsp:sp>
    <dsp:sp modelId="{1246E59E-8F9A-4518-A06D-6F1F9DA19735}">
      <dsp:nvSpPr>
        <dsp:cNvPr id="0" name=""/>
        <dsp:cNvSpPr/>
      </dsp:nvSpPr>
      <dsp:spPr>
        <a:xfrm>
          <a:off x="3544599" y="885220"/>
          <a:ext cx="660873" cy="66087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5EF1B8-80EB-4DBB-9465-F6CD9CDDA42B}">
      <dsp:nvSpPr>
        <dsp:cNvPr id="0" name=""/>
        <dsp:cNvSpPr/>
      </dsp:nvSpPr>
      <dsp:spPr>
        <a:xfrm>
          <a:off x="922192" y="1717364"/>
          <a:ext cx="3005299" cy="66087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427" tIns="114300" rIns="213360" bIns="114300" numCol="1" spcCol="1270" anchor="ctr" anchorCtr="0">
          <a:noAutofit/>
        </a:bodyPr>
        <a:lstStyle/>
        <a:p>
          <a:pPr lvl="0" algn="ctr" defTabSz="1333500" rtl="1">
            <a:lnSpc>
              <a:spcPct val="90000"/>
            </a:lnSpc>
            <a:spcBef>
              <a:spcPct val="0"/>
            </a:spcBef>
            <a:spcAft>
              <a:spcPct val="35000"/>
            </a:spcAft>
          </a:pPr>
          <a:endParaRPr lang="fa-IR" sz="3000" kern="1200" dirty="0"/>
        </a:p>
      </dsp:txBody>
      <dsp:txXfrm rot="10800000">
        <a:off x="922192" y="1717364"/>
        <a:ext cx="2840081" cy="660873"/>
      </dsp:txXfrm>
    </dsp:sp>
    <dsp:sp modelId="{8DAD0CD7-F27B-4786-8AA9-99ED30A4E894}">
      <dsp:nvSpPr>
        <dsp:cNvPr id="0" name=""/>
        <dsp:cNvSpPr/>
      </dsp:nvSpPr>
      <dsp:spPr>
        <a:xfrm>
          <a:off x="3464078" y="1690427"/>
          <a:ext cx="660873" cy="66087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F4F49F-FC75-4910-8142-6C22A5421CB3}">
      <dsp:nvSpPr>
        <dsp:cNvPr id="0" name=""/>
        <dsp:cNvSpPr/>
      </dsp:nvSpPr>
      <dsp:spPr>
        <a:xfrm>
          <a:off x="922192" y="2575514"/>
          <a:ext cx="3005299" cy="660873"/>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427" tIns="114300" rIns="213360" bIns="114300" numCol="1" spcCol="1270" anchor="ctr" anchorCtr="0">
          <a:noAutofit/>
        </a:bodyPr>
        <a:lstStyle/>
        <a:p>
          <a:pPr lvl="0" algn="ctr" defTabSz="1333500" rtl="1">
            <a:lnSpc>
              <a:spcPct val="90000"/>
            </a:lnSpc>
            <a:spcBef>
              <a:spcPct val="0"/>
            </a:spcBef>
            <a:spcAft>
              <a:spcPct val="35000"/>
            </a:spcAft>
          </a:pPr>
          <a:endParaRPr lang="fa-IR" sz="3000" kern="1200"/>
        </a:p>
      </dsp:txBody>
      <dsp:txXfrm rot="10800000">
        <a:off x="922192" y="2575514"/>
        <a:ext cx="2840081" cy="660873"/>
      </dsp:txXfrm>
    </dsp:sp>
    <dsp:sp modelId="{D2F48D23-F83B-44F4-BF56-F6E39E0EB149}">
      <dsp:nvSpPr>
        <dsp:cNvPr id="0" name=""/>
        <dsp:cNvSpPr/>
      </dsp:nvSpPr>
      <dsp:spPr>
        <a:xfrm>
          <a:off x="3544599" y="2576155"/>
          <a:ext cx="660873" cy="660873"/>
        </a:xfrm>
        <a:prstGeom prst="ellipse">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a:xfrm>
            <a:off x="3962399" y="5870575"/>
            <a:ext cx="4893958" cy="377825"/>
          </a:xfrm>
        </p:spPr>
        <p:txBody>
          <a:bodyPr/>
          <a:lstStyle/>
          <a:p>
            <a:endParaRPr lang="fa-IR"/>
          </a:p>
        </p:txBody>
      </p:sp>
      <p:sp>
        <p:nvSpPr>
          <p:cNvPr id="6" name="Slide Number Placeholder 5"/>
          <p:cNvSpPr>
            <a:spLocks noGrp="1"/>
          </p:cNvSpPr>
          <p:nvPr>
            <p:ph type="sldNum" sz="quarter" idx="12"/>
          </p:nvPr>
        </p:nvSpPr>
        <p:spPr>
          <a:xfrm>
            <a:off x="10608958" y="5870575"/>
            <a:ext cx="551167" cy="377825"/>
          </a:xfrm>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96843372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87ED0E-6DFA-4B1E-9CF3-17602F1D0D4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462572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840084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286790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74938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402463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3638615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335041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255600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498515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87ED0E-6DFA-4B1E-9CF3-17602F1D0D4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969209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D87ED0E-6DFA-4B1E-9CF3-17602F1D0D4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182777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87ED0E-6DFA-4B1E-9CF3-17602F1D0D44}"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290547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D87ED0E-6DFA-4B1E-9CF3-17602F1D0D44}"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3581479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ED87ED0E-6DFA-4B1E-9CF3-17602F1D0D44}"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138610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87ED0E-6DFA-4B1E-9CF3-17602F1D0D4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860707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87ED0E-6DFA-4B1E-9CF3-17602F1D0D4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9600973-C2AE-47E7-BB31-A9906F77C9DD}" type="slidenum">
              <a:rPr lang="fa-IR" smtClean="0"/>
              <a:t>‹#›</a:t>
            </a:fld>
            <a:endParaRPr lang="fa-IR"/>
          </a:p>
        </p:txBody>
      </p:sp>
    </p:spTree>
    <p:extLst>
      <p:ext uri="{BB962C8B-B14F-4D97-AF65-F5344CB8AC3E}">
        <p14:creationId xmlns:p14="http://schemas.microsoft.com/office/powerpoint/2010/main" val="1373361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D87ED0E-6DFA-4B1E-9CF3-17602F1D0D44}" type="datetimeFigureOut">
              <a:rPr lang="fa-IR" smtClean="0"/>
              <a:t>25/03/1442</a:t>
            </a:fld>
            <a:endParaRPr lang="fa-IR"/>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9600973-C2AE-47E7-BB31-A9906F77C9DD}" type="slidenum">
              <a:rPr lang="fa-IR" smtClean="0"/>
              <a:t>‹#›</a:t>
            </a:fld>
            <a:endParaRPr lang="fa-IR"/>
          </a:p>
        </p:txBody>
      </p:sp>
    </p:spTree>
    <p:extLst>
      <p:ext uri="{BB962C8B-B14F-4D97-AF65-F5344CB8AC3E}">
        <p14:creationId xmlns:p14="http://schemas.microsoft.com/office/powerpoint/2010/main" val="1565198711"/>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r" defTabSz="457200" rtl="1"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r" defTabSz="457200" rtl="1"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158" y="2914134"/>
            <a:ext cx="7800533" cy="707886"/>
          </a:xfrm>
          <a:prstGeom prst="rect">
            <a:avLst/>
          </a:prstGeom>
        </p:spPr>
        <p:txBody>
          <a:bodyPr wrap="none">
            <a:spAutoFit/>
          </a:bodyPr>
          <a:lstStyle/>
          <a:p>
            <a:pPr rtl="0" fontAlgn="base">
              <a:spcBef>
                <a:spcPct val="0"/>
              </a:spcBef>
              <a:spcAft>
                <a:spcPct val="0"/>
              </a:spcAft>
              <a:buFontTx/>
              <a:buNone/>
            </a:pPr>
            <a:r>
              <a:rPr lang="fa-IR" altLang="fa-IR" sz="4000" b="1" dirty="0" smtClean="0">
                <a:solidFill>
                  <a:srgbClr val="FFC000"/>
                </a:solidFill>
                <a:latin typeface="Arial" panose="020B0604020202020204" pitchFamily="34" charset="0"/>
                <a:cs typeface="B Homa" panose="00000400000000000000" pitchFamily="2" charset="-78"/>
              </a:rPr>
              <a:t>ارزش ها در طراحی منظرشهری </a:t>
            </a:r>
            <a:r>
              <a:rPr lang="fa-IR" altLang="fa-IR" b="1" dirty="0" smtClean="0">
                <a:solidFill>
                  <a:srgbClr val="FFC000"/>
                </a:solidFill>
                <a:latin typeface="Arial" panose="020B0604020202020204" pitchFamily="34" charset="0"/>
                <a:cs typeface="B Homa" panose="00000400000000000000" pitchFamily="2" charset="-78"/>
              </a:rPr>
              <a:t>(برگرفته از کتابی با همین نام)</a:t>
            </a:r>
            <a:endParaRPr lang="fa-IR" altLang="fa-IR" sz="4000" b="1" dirty="0">
              <a:solidFill>
                <a:srgbClr val="FFC000"/>
              </a:solidFill>
              <a:latin typeface="Arial" panose="020B0604020202020204" pitchFamily="34" charset="0"/>
              <a:cs typeface="B Homa" panose="00000400000000000000" pitchFamily="2" charset="-78"/>
            </a:endParaRPr>
          </a:p>
        </p:txBody>
      </p:sp>
    </p:spTree>
    <p:extLst>
      <p:ext uri="{BB962C8B-B14F-4D97-AF65-F5344CB8AC3E}">
        <p14:creationId xmlns:p14="http://schemas.microsoft.com/office/powerpoint/2010/main" val="263831866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3762376" y="232410"/>
            <a:ext cx="769048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جدول ارتباط مناظر شهری با سلامت انسان</a:t>
            </a:r>
          </a:p>
        </p:txBody>
      </p:sp>
      <p:graphicFrame>
        <p:nvGraphicFramePr>
          <p:cNvPr id="3" name="Table 2"/>
          <p:cNvGraphicFramePr>
            <a:graphicFrameLocks noGrp="1"/>
          </p:cNvGraphicFramePr>
          <p:nvPr/>
        </p:nvGraphicFramePr>
        <p:xfrm>
          <a:off x="1775460" y="1786890"/>
          <a:ext cx="8726806" cy="2697480"/>
        </p:xfrm>
        <a:graphic>
          <a:graphicData uri="http://schemas.openxmlformats.org/drawingml/2006/table">
            <a:tbl>
              <a:tblPr rtl="1" firstRow="1" bandRow="1">
                <a:tableStyleId>{5C22544A-7EE6-4342-B048-85BDC9FD1C3A}</a:tableStyleId>
              </a:tblPr>
              <a:tblGrid>
                <a:gridCol w="3628126"/>
                <a:gridCol w="5098680"/>
              </a:tblGrid>
              <a:tr h="438979">
                <a:tc>
                  <a:txBody>
                    <a:bodyPr/>
                    <a:lstStyle/>
                    <a:p>
                      <a:pPr algn="ctr" rtl="1"/>
                      <a:r>
                        <a:rPr lang="fa-IR" sz="2200" dirty="0" smtClean="0">
                          <a:solidFill>
                            <a:schemeClr val="bg1"/>
                          </a:solidFill>
                          <a:cs typeface="B Nazanin" panose="00000400000000000000" pitchFamily="2" charset="-78"/>
                        </a:rPr>
                        <a:t>نوع منظر شهری</a:t>
                      </a:r>
                      <a:r>
                        <a:rPr lang="fa-IR" sz="2200" baseline="0" dirty="0" smtClean="0">
                          <a:solidFill>
                            <a:schemeClr val="bg1"/>
                          </a:solidFill>
                          <a:cs typeface="B Nazanin" panose="00000400000000000000" pitchFamily="2" charset="-78"/>
                        </a:rPr>
                        <a:t> و خصوصیت آن</a:t>
                      </a:r>
                      <a:endParaRPr lang="fa-IR" sz="2200" dirty="0">
                        <a:solidFill>
                          <a:schemeClr val="bg1"/>
                        </a:solidFill>
                        <a:cs typeface="B Nazanin" panose="00000400000000000000" pitchFamily="2" charset="-78"/>
                      </a:endParaRPr>
                    </a:p>
                  </a:txBody>
                  <a:tcPr marL="109721" marR="109721" marT="54872" marB="54872">
                    <a:solidFill>
                      <a:srgbClr val="05B05F"/>
                    </a:solidFill>
                  </a:tcPr>
                </a:tc>
                <a:tc>
                  <a:txBody>
                    <a:bodyPr/>
                    <a:lstStyle/>
                    <a:p>
                      <a:pPr algn="ctr" rtl="1"/>
                      <a:r>
                        <a:rPr lang="fa-IR" sz="2200" dirty="0" smtClean="0">
                          <a:solidFill>
                            <a:schemeClr val="bg1"/>
                          </a:solidFill>
                          <a:cs typeface="B Nazanin" panose="00000400000000000000" pitchFamily="2" charset="-78"/>
                        </a:rPr>
                        <a:t>تاثیرات سلامتی گزارش شده</a:t>
                      </a:r>
                      <a:endParaRPr lang="fa-IR" sz="2200" dirty="0">
                        <a:solidFill>
                          <a:schemeClr val="bg1"/>
                        </a:solidFill>
                        <a:cs typeface="B Nazanin" panose="00000400000000000000" pitchFamily="2" charset="-78"/>
                      </a:endParaRPr>
                    </a:p>
                  </a:txBody>
                  <a:tcPr marL="109721" marR="109721" marT="54872" marB="54872">
                    <a:solidFill>
                      <a:srgbClr val="05B05F"/>
                    </a:solidFill>
                  </a:tcPr>
                </a:tc>
              </a:tr>
              <a:tr h="434200">
                <a:tc>
                  <a:txBody>
                    <a:bodyPr/>
                    <a:lstStyle/>
                    <a:p>
                      <a:pPr rtl="1"/>
                      <a:r>
                        <a:rPr lang="fa-IR" sz="1900" b="0" dirty="0" smtClean="0">
                          <a:solidFill>
                            <a:schemeClr val="bg1"/>
                          </a:solidFill>
                          <a:cs typeface="B Nazanin" panose="00000400000000000000" pitchFamily="2" charset="-78"/>
                        </a:rPr>
                        <a:t>مناظر بخش های تجاری و صنعتی</a:t>
                      </a:r>
                      <a:endParaRPr lang="fa-IR" sz="1900" b="0" dirty="0">
                        <a:solidFill>
                          <a:schemeClr val="bg1"/>
                        </a:solidFill>
                        <a:cs typeface="B Nazanin" panose="00000400000000000000" pitchFamily="2" charset="-78"/>
                      </a:endParaRPr>
                    </a:p>
                  </a:txBody>
                  <a:tcPr marL="109721" marR="109721" marT="54872" marB="54872">
                    <a:solidFill>
                      <a:schemeClr val="tx1"/>
                    </a:solidFill>
                  </a:tcPr>
                </a:tc>
                <a:tc>
                  <a:txBody>
                    <a:bodyPr/>
                    <a:lstStyle/>
                    <a:p>
                      <a:pPr rtl="1"/>
                      <a:r>
                        <a:rPr lang="fa-IR" sz="1900" dirty="0" smtClean="0">
                          <a:solidFill>
                            <a:schemeClr val="tx1"/>
                          </a:solidFill>
                          <a:cs typeface="B Nazanin" panose="00000400000000000000" pitchFamily="2" charset="-78"/>
                        </a:rPr>
                        <a:t>افزایش غمگینی،کاهش توجه ودقت</a:t>
                      </a:r>
                      <a:endParaRPr lang="fa-IR" sz="1900" dirty="0">
                        <a:solidFill>
                          <a:schemeClr val="tx1"/>
                        </a:solidFill>
                        <a:cs typeface="B Nazanin" panose="00000400000000000000" pitchFamily="2" charset="-78"/>
                      </a:endParaRPr>
                    </a:p>
                  </a:txBody>
                  <a:tcPr marL="109721" marR="109721" marT="54872" marB="54872"/>
                </a:tc>
              </a:tr>
              <a:tr h="695051">
                <a:tc>
                  <a:txBody>
                    <a:bodyPr/>
                    <a:lstStyle/>
                    <a:p>
                      <a:pPr rtl="1"/>
                      <a:r>
                        <a:rPr lang="fa-IR" sz="1900" b="0" smtClean="0">
                          <a:solidFill>
                            <a:schemeClr val="bg1"/>
                          </a:solidFill>
                          <a:cs typeface="B Nazanin" panose="00000400000000000000" pitchFamily="2" charset="-78"/>
                        </a:rPr>
                        <a:t>پیاده</a:t>
                      </a:r>
                      <a:r>
                        <a:rPr lang="fa-IR" sz="1900" b="0" baseline="0" smtClean="0">
                          <a:solidFill>
                            <a:schemeClr val="bg1"/>
                          </a:solidFill>
                          <a:cs typeface="B Nazanin" panose="00000400000000000000" pitchFamily="2" charset="-78"/>
                        </a:rPr>
                        <a:t> رو </a:t>
                      </a:r>
                      <a:r>
                        <a:rPr lang="fa-IR" sz="1900" b="0" baseline="0" dirty="0" smtClean="0">
                          <a:solidFill>
                            <a:schemeClr val="bg1"/>
                          </a:solidFill>
                          <a:cs typeface="B Nazanin" panose="00000400000000000000" pitchFamily="2" charset="-78"/>
                        </a:rPr>
                        <a:t>های اصلی،ایستگاه های اتوبوس وقطار،ساعات اوج ترافیک ومنظر خیابان</a:t>
                      </a:r>
                      <a:endParaRPr lang="fa-IR" sz="1900" b="0" dirty="0">
                        <a:solidFill>
                          <a:schemeClr val="bg1"/>
                        </a:solidFill>
                        <a:cs typeface="B Nazanin" panose="00000400000000000000" pitchFamily="2" charset="-78"/>
                      </a:endParaRPr>
                    </a:p>
                  </a:txBody>
                  <a:tcPr marL="109721" marR="109721" marT="54872" marB="54872">
                    <a:solidFill>
                      <a:schemeClr val="tx1"/>
                    </a:solidFill>
                  </a:tcPr>
                </a:tc>
                <a:tc>
                  <a:txBody>
                    <a:bodyPr/>
                    <a:lstStyle/>
                    <a:p>
                      <a:pPr rtl="1"/>
                      <a:r>
                        <a:rPr lang="fa-IR" sz="1900" dirty="0" smtClean="0">
                          <a:solidFill>
                            <a:schemeClr val="tx1"/>
                          </a:solidFill>
                          <a:cs typeface="B Nazanin" panose="00000400000000000000" pitchFamily="2" charset="-78"/>
                        </a:rPr>
                        <a:t>تاثیرات ترمیمی واحیا کننده بسیار کمتر وافزایش ضربان قلب نسبت به مشاهده محیط</a:t>
                      </a:r>
                      <a:r>
                        <a:rPr lang="fa-IR" sz="1900" baseline="0" dirty="0" smtClean="0">
                          <a:solidFill>
                            <a:schemeClr val="tx1"/>
                          </a:solidFill>
                          <a:cs typeface="B Nazanin" panose="00000400000000000000" pitchFamily="2" charset="-78"/>
                        </a:rPr>
                        <a:t> های طبیعی</a:t>
                      </a:r>
                      <a:endParaRPr lang="fa-IR" sz="1900" dirty="0">
                        <a:solidFill>
                          <a:schemeClr val="tx1"/>
                        </a:solidFill>
                        <a:cs typeface="B Nazanin" panose="00000400000000000000" pitchFamily="2" charset="-78"/>
                      </a:endParaRPr>
                    </a:p>
                  </a:txBody>
                  <a:tcPr marL="109721" marR="109721" marT="54872" marB="54872"/>
                </a:tc>
              </a:tr>
              <a:tr h="434200">
                <a:tc>
                  <a:txBody>
                    <a:bodyPr/>
                    <a:lstStyle/>
                    <a:p>
                      <a:pPr rtl="1"/>
                      <a:r>
                        <a:rPr lang="fa-IR" sz="1900" b="0" dirty="0" smtClean="0">
                          <a:solidFill>
                            <a:schemeClr val="bg1"/>
                          </a:solidFill>
                          <a:cs typeface="B Nazanin" panose="00000400000000000000" pitchFamily="2" charset="-78"/>
                        </a:rPr>
                        <a:t>مناظر شهری با میزان کم گشایش های فضایی</a:t>
                      </a:r>
                      <a:endParaRPr lang="fa-IR" sz="1900" b="0" dirty="0">
                        <a:solidFill>
                          <a:schemeClr val="bg1"/>
                        </a:solidFill>
                        <a:cs typeface="B Nazanin" panose="00000400000000000000" pitchFamily="2" charset="-78"/>
                      </a:endParaRPr>
                    </a:p>
                  </a:txBody>
                  <a:tcPr marL="109721" marR="109721" marT="54872" marB="54872">
                    <a:solidFill>
                      <a:schemeClr val="tx1"/>
                    </a:solidFill>
                  </a:tcPr>
                </a:tc>
                <a:tc>
                  <a:txBody>
                    <a:bodyPr/>
                    <a:lstStyle/>
                    <a:p>
                      <a:pPr rtl="1"/>
                      <a:r>
                        <a:rPr lang="fa-IR" sz="1900" dirty="0" smtClean="0">
                          <a:solidFill>
                            <a:schemeClr val="tx1"/>
                          </a:solidFill>
                          <a:cs typeface="B Nazanin" panose="00000400000000000000" pitchFamily="2" charset="-78"/>
                        </a:rPr>
                        <a:t>آرامش کمتر،احساس خطر بیشتر</a:t>
                      </a:r>
                      <a:endParaRPr lang="fa-IR" sz="1900" dirty="0">
                        <a:solidFill>
                          <a:schemeClr val="tx1"/>
                        </a:solidFill>
                        <a:cs typeface="B Nazanin" panose="00000400000000000000" pitchFamily="2" charset="-78"/>
                      </a:endParaRPr>
                    </a:p>
                  </a:txBody>
                  <a:tcPr marL="109721" marR="109721" marT="54872" marB="54872"/>
                </a:tc>
              </a:tr>
              <a:tr h="695051">
                <a:tc>
                  <a:txBody>
                    <a:bodyPr/>
                    <a:lstStyle/>
                    <a:p>
                      <a:pPr rtl="1"/>
                      <a:r>
                        <a:rPr lang="fa-IR" sz="1900" b="0" dirty="0" smtClean="0">
                          <a:solidFill>
                            <a:schemeClr val="bg1"/>
                          </a:solidFill>
                          <a:cs typeface="B Nazanin" panose="00000400000000000000" pitchFamily="2" charset="-78"/>
                        </a:rPr>
                        <a:t>فضاهای عمومی جمعی بدون عناصر</a:t>
                      </a:r>
                      <a:r>
                        <a:rPr lang="fa-IR" sz="1900" b="0" baseline="0" dirty="0" smtClean="0">
                          <a:solidFill>
                            <a:schemeClr val="bg1"/>
                          </a:solidFill>
                          <a:cs typeface="B Nazanin" panose="00000400000000000000" pitchFamily="2" charset="-78"/>
                        </a:rPr>
                        <a:t> گیاهی</a:t>
                      </a:r>
                      <a:endParaRPr lang="fa-IR" sz="1900" b="0" dirty="0">
                        <a:solidFill>
                          <a:schemeClr val="bg1"/>
                        </a:solidFill>
                        <a:cs typeface="B Nazanin" panose="00000400000000000000" pitchFamily="2" charset="-78"/>
                      </a:endParaRPr>
                    </a:p>
                  </a:txBody>
                  <a:tcPr marL="109721" marR="109721" marT="54872" marB="54872">
                    <a:solidFill>
                      <a:schemeClr val="tx1"/>
                    </a:solidFill>
                  </a:tcPr>
                </a:tc>
                <a:tc>
                  <a:txBody>
                    <a:bodyPr/>
                    <a:lstStyle/>
                    <a:p>
                      <a:pPr rtl="1"/>
                      <a:r>
                        <a:rPr lang="fa-IR" sz="1900" dirty="0" smtClean="0">
                          <a:solidFill>
                            <a:schemeClr val="tx1"/>
                          </a:solidFill>
                          <a:cs typeface="B Nazanin" panose="00000400000000000000" pitchFamily="2" charset="-78"/>
                        </a:rPr>
                        <a:t>خستگی فگری بیشتر،ساکنان</a:t>
                      </a:r>
                      <a:r>
                        <a:rPr lang="fa-IR" sz="1900" baseline="0" dirty="0" smtClean="0">
                          <a:solidFill>
                            <a:schemeClr val="tx1"/>
                          </a:solidFill>
                          <a:cs typeface="B Nazanin" panose="00000400000000000000" pitchFamily="2" charset="-78"/>
                        </a:rPr>
                        <a:t> زودتر ناامید میشوند و میزان بالاتری از تهاجم وپرخاشگری را دارند</a:t>
                      </a:r>
                      <a:endParaRPr lang="fa-IR" sz="1900" dirty="0">
                        <a:solidFill>
                          <a:schemeClr val="tx1"/>
                        </a:solidFill>
                        <a:cs typeface="B Nazanin" panose="00000400000000000000" pitchFamily="2" charset="-78"/>
                      </a:endParaRPr>
                    </a:p>
                  </a:txBody>
                  <a:tcPr marL="109721" marR="109721" marT="54872" marB="54872"/>
                </a:tc>
              </a:tr>
            </a:tbl>
          </a:graphicData>
        </a:graphic>
      </p:graphicFrame>
    </p:spTree>
    <p:extLst>
      <p:ext uri="{BB962C8B-B14F-4D97-AF65-F5344CB8AC3E}">
        <p14:creationId xmlns:p14="http://schemas.microsoft.com/office/powerpoint/2010/main" val="23450773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9551670" y="232410"/>
            <a:ext cx="259270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160">
                <a:solidFill>
                  <a:srgbClr val="FFFFFF"/>
                </a:solidFill>
                <a:latin typeface="Arial" panose="020B0604020202020204" pitchFamily="34" charset="0"/>
              </a:rPr>
              <a:t>زیبایی مناظرشهری</a:t>
            </a:r>
          </a:p>
        </p:txBody>
      </p:sp>
      <p:sp>
        <p:nvSpPr>
          <p:cNvPr id="14339" name="TextBox 2"/>
          <p:cNvSpPr txBox="1">
            <a:spLocks noChangeArrowheads="1"/>
          </p:cNvSpPr>
          <p:nvPr/>
        </p:nvSpPr>
        <p:spPr bwMode="auto">
          <a:xfrm>
            <a:off x="7823836" y="874396"/>
            <a:ext cx="32823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400" b="1">
                <a:solidFill>
                  <a:srgbClr val="000000"/>
                </a:solidFill>
                <a:latin typeface="Arial" panose="020B0604020202020204" pitchFamily="34" charset="0"/>
                <a:cs typeface="B Nazanin" panose="00000400000000000000" pitchFamily="2" charset="-78"/>
              </a:rPr>
              <a:t>منظرجمال (صوری) </a:t>
            </a:r>
          </a:p>
        </p:txBody>
      </p:sp>
      <p:graphicFrame>
        <p:nvGraphicFramePr>
          <p:cNvPr id="4" name="Diagram 3"/>
          <p:cNvGraphicFramePr/>
          <p:nvPr/>
        </p:nvGraphicFramePr>
        <p:xfrm>
          <a:off x="1775520" y="1279911"/>
          <a:ext cx="6480720" cy="4617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1" name="TextBox 5"/>
          <p:cNvSpPr txBox="1">
            <a:spLocks noChangeArrowheads="1"/>
          </p:cNvSpPr>
          <p:nvPr/>
        </p:nvSpPr>
        <p:spPr bwMode="auto">
          <a:xfrm>
            <a:off x="6440806" y="1960246"/>
            <a:ext cx="1988820"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880">
                <a:solidFill>
                  <a:srgbClr val="000000"/>
                </a:solidFill>
                <a:latin typeface="Arial" panose="020B0604020202020204" pitchFamily="34" charset="0"/>
                <a:cs typeface="B Nazanin" panose="00000400000000000000" pitchFamily="2" charset="-78"/>
              </a:rPr>
              <a:t>افلاطون</a:t>
            </a:r>
          </a:p>
        </p:txBody>
      </p:sp>
      <p:sp>
        <p:nvSpPr>
          <p:cNvPr id="14342" name="TextBox 6"/>
          <p:cNvSpPr txBox="1">
            <a:spLocks noChangeArrowheads="1"/>
          </p:cNvSpPr>
          <p:nvPr/>
        </p:nvSpPr>
        <p:spPr bwMode="auto">
          <a:xfrm>
            <a:off x="4368166" y="1962151"/>
            <a:ext cx="1383030"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880">
                <a:solidFill>
                  <a:srgbClr val="000000"/>
                </a:solidFill>
                <a:latin typeface="Arial" panose="020B0604020202020204" pitchFamily="34" charset="0"/>
                <a:cs typeface="B Nazanin" panose="00000400000000000000" pitchFamily="2" charset="-78"/>
              </a:rPr>
              <a:t>آگوستین</a:t>
            </a:r>
          </a:p>
        </p:txBody>
      </p:sp>
      <p:sp>
        <p:nvSpPr>
          <p:cNvPr id="14343" name="TextBox 7"/>
          <p:cNvSpPr txBox="1">
            <a:spLocks noChangeArrowheads="1"/>
          </p:cNvSpPr>
          <p:nvPr/>
        </p:nvSpPr>
        <p:spPr bwMode="auto">
          <a:xfrm>
            <a:off x="2379346" y="1962151"/>
            <a:ext cx="1123950"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880">
                <a:solidFill>
                  <a:srgbClr val="000000"/>
                </a:solidFill>
                <a:latin typeface="Arial" panose="020B0604020202020204" pitchFamily="34" charset="0"/>
                <a:cs typeface="B Nazanin" panose="00000400000000000000" pitchFamily="2" charset="-78"/>
              </a:rPr>
              <a:t>کپلان</a:t>
            </a:r>
          </a:p>
        </p:txBody>
      </p:sp>
      <p:sp>
        <p:nvSpPr>
          <p:cNvPr id="14344" name="Down Arrow 8"/>
          <p:cNvSpPr>
            <a:spLocks noChangeArrowheads="1"/>
          </p:cNvSpPr>
          <p:nvPr/>
        </p:nvSpPr>
        <p:spPr bwMode="auto">
          <a:xfrm>
            <a:off x="9810750" y="1442086"/>
            <a:ext cx="691516" cy="691514"/>
          </a:xfrm>
          <a:prstGeom prst="downArrow">
            <a:avLst>
              <a:gd name="adj1" fmla="val 50000"/>
              <a:gd name="adj2" fmla="val 50000"/>
            </a:avLst>
          </a:prstGeom>
          <a:solidFill>
            <a:srgbClr val="05B05F"/>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14345" name="TextBox 9"/>
          <p:cNvSpPr txBox="1">
            <a:spLocks noChangeArrowheads="1"/>
          </p:cNvSpPr>
          <p:nvPr/>
        </p:nvSpPr>
        <p:spPr bwMode="auto">
          <a:xfrm>
            <a:off x="9292591" y="2310765"/>
            <a:ext cx="164211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160">
                <a:solidFill>
                  <a:srgbClr val="000000"/>
                </a:solidFill>
                <a:latin typeface="Arial" panose="020B0604020202020204" pitchFamily="34" charset="0"/>
                <a:cs typeface="B Nazanin" panose="00000400000000000000" pitchFamily="2" charset="-78"/>
              </a:rPr>
              <a:t>توجه به کیفیات ظاهری (عینی)</a:t>
            </a:r>
          </a:p>
        </p:txBody>
      </p:sp>
    </p:spTree>
    <p:extLst>
      <p:ext uri="{BB962C8B-B14F-4D97-AF65-F5344CB8AC3E}">
        <p14:creationId xmlns:p14="http://schemas.microsoft.com/office/powerpoint/2010/main" val="13210224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344"/>
                                        </p:tgtEl>
                                        <p:attrNameLst>
                                          <p:attrName>style.visibility</p:attrName>
                                        </p:attrNameLst>
                                      </p:cBhvr>
                                      <p:to>
                                        <p:strVal val="visible"/>
                                      </p:to>
                                    </p:set>
                                    <p:animEffect transition="in" filter="barn(inVertical)">
                                      <p:cBhvr>
                                        <p:cTn id="7" dur="500"/>
                                        <p:tgtEl>
                                          <p:spTgt spid="143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345"/>
                                        </p:tgtEl>
                                        <p:attrNameLst>
                                          <p:attrName>style.visibility</p:attrName>
                                        </p:attrNameLst>
                                      </p:cBhvr>
                                      <p:to>
                                        <p:strVal val="visible"/>
                                      </p:to>
                                    </p:set>
                                    <p:anim calcmode="lin" valueType="num">
                                      <p:cBhvr additive="base">
                                        <p:cTn id="12" dur="500" fill="hold"/>
                                        <p:tgtEl>
                                          <p:spTgt spid="14345"/>
                                        </p:tgtEl>
                                        <p:attrNameLst>
                                          <p:attrName>ppt_x</p:attrName>
                                        </p:attrNameLst>
                                      </p:cBhvr>
                                      <p:tavLst>
                                        <p:tav tm="0">
                                          <p:val>
                                            <p:strVal val="#ppt_x"/>
                                          </p:val>
                                        </p:tav>
                                        <p:tav tm="100000">
                                          <p:val>
                                            <p:strVal val="#ppt_x"/>
                                          </p:val>
                                        </p:tav>
                                      </p:tavLst>
                                    </p:anim>
                                    <p:anim calcmode="lin" valueType="num">
                                      <p:cBhvr additive="base">
                                        <p:cTn id="13" dur="500" fill="hold"/>
                                        <p:tgtEl>
                                          <p:spTgt spid="14345"/>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4341"/>
                                        </p:tgtEl>
                                        <p:attrNameLst>
                                          <p:attrName>style.visibility</p:attrName>
                                        </p:attrNameLst>
                                      </p:cBhvr>
                                      <p:to>
                                        <p:strVal val="visible"/>
                                      </p:to>
                                    </p:set>
                                    <p:animEffect transition="in" filter="fade">
                                      <p:cBhvr>
                                        <p:cTn id="23" dur="1000"/>
                                        <p:tgtEl>
                                          <p:spTgt spid="14341"/>
                                        </p:tgtEl>
                                      </p:cBhvr>
                                    </p:animEffect>
                                    <p:anim calcmode="lin" valueType="num">
                                      <p:cBhvr>
                                        <p:cTn id="24" dur="1000" fill="hold"/>
                                        <p:tgtEl>
                                          <p:spTgt spid="14341"/>
                                        </p:tgtEl>
                                        <p:attrNameLst>
                                          <p:attrName>ppt_x</p:attrName>
                                        </p:attrNameLst>
                                      </p:cBhvr>
                                      <p:tavLst>
                                        <p:tav tm="0">
                                          <p:val>
                                            <p:strVal val="#ppt_x"/>
                                          </p:val>
                                        </p:tav>
                                        <p:tav tm="100000">
                                          <p:val>
                                            <p:strVal val="#ppt_x"/>
                                          </p:val>
                                        </p:tav>
                                      </p:tavLst>
                                    </p:anim>
                                    <p:anim calcmode="lin" valueType="num">
                                      <p:cBhvr>
                                        <p:cTn id="25" dur="1000" fill="hold"/>
                                        <p:tgtEl>
                                          <p:spTgt spid="14341"/>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4342"/>
                                        </p:tgtEl>
                                        <p:attrNameLst>
                                          <p:attrName>style.visibility</p:attrName>
                                        </p:attrNameLst>
                                      </p:cBhvr>
                                      <p:to>
                                        <p:strVal val="visible"/>
                                      </p:to>
                                    </p:set>
                                    <p:animEffect transition="in" filter="fade">
                                      <p:cBhvr>
                                        <p:cTn id="29" dur="1000"/>
                                        <p:tgtEl>
                                          <p:spTgt spid="14342"/>
                                        </p:tgtEl>
                                      </p:cBhvr>
                                    </p:animEffect>
                                    <p:anim calcmode="lin" valueType="num">
                                      <p:cBhvr>
                                        <p:cTn id="30" dur="1000" fill="hold"/>
                                        <p:tgtEl>
                                          <p:spTgt spid="14342"/>
                                        </p:tgtEl>
                                        <p:attrNameLst>
                                          <p:attrName>ppt_x</p:attrName>
                                        </p:attrNameLst>
                                      </p:cBhvr>
                                      <p:tavLst>
                                        <p:tav tm="0">
                                          <p:val>
                                            <p:strVal val="#ppt_x"/>
                                          </p:val>
                                        </p:tav>
                                        <p:tav tm="100000">
                                          <p:val>
                                            <p:strVal val="#ppt_x"/>
                                          </p:val>
                                        </p:tav>
                                      </p:tavLst>
                                    </p:anim>
                                    <p:anim calcmode="lin" valueType="num">
                                      <p:cBhvr>
                                        <p:cTn id="31" dur="1000" fill="hold"/>
                                        <p:tgtEl>
                                          <p:spTgt spid="14342"/>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animEffect transition="in" filter="fade">
                                      <p:cBhvr>
                                        <p:cTn id="35" dur="1000"/>
                                        <p:tgtEl>
                                          <p:spTgt spid="14343"/>
                                        </p:tgtEl>
                                      </p:cBhvr>
                                    </p:animEffect>
                                    <p:anim calcmode="lin" valueType="num">
                                      <p:cBhvr>
                                        <p:cTn id="36" dur="1000" fill="hold"/>
                                        <p:tgtEl>
                                          <p:spTgt spid="14343"/>
                                        </p:tgtEl>
                                        <p:attrNameLst>
                                          <p:attrName>ppt_x</p:attrName>
                                        </p:attrNameLst>
                                      </p:cBhvr>
                                      <p:tavLst>
                                        <p:tav tm="0">
                                          <p:val>
                                            <p:strVal val="#ppt_x"/>
                                          </p:val>
                                        </p:tav>
                                        <p:tav tm="100000">
                                          <p:val>
                                            <p:strVal val="#ppt_x"/>
                                          </p:val>
                                        </p:tav>
                                      </p:tavLst>
                                    </p:anim>
                                    <p:anim calcmode="lin" valueType="num">
                                      <p:cBhvr>
                                        <p:cTn id="37" dur="1000" fill="hold"/>
                                        <p:tgtEl>
                                          <p:spTgt spid="143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4341" grpId="0"/>
      <p:bldP spid="14342" grpId="0"/>
      <p:bldP spid="14343" grpId="0"/>
      <p:bldP spid="14344" grpId="0" animBg="1"/>
      <p:bldP spid="143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3"/>
          <p:cNvSpPr txBox="1">
            <a:spLocks noChangeArrowheads="1"/>
          </p:cNvSpPr>
          <p:nvPr/>
        </p:nvSpPr>
        <p:spPr bwMode="auto">
          <a:xfrm>
            <a:off x="5638800" y="19050"/>
            <a:ext cx="5943600" cy="7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eaLnBrk="0" fontAlgn="base" hangingPunct="0">
              <a:lnSpc>
                <a:spcPct val="120000"/>
              </a:lnSpc>
              <a:spcBef>
                <a:spcPct val="50000"/>
              </a:spcBef>
              <a:spcAft>
                <a:spcPct val="0"/>
              </a:spcAft>
              <a:buFontTx/>
              <a:buNone/>
            </a:pPr>
            <a:r>
              <a:rPr lang="fa-IR" altLang="zh-CN"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ارزیابی کیفیات در منظر جمال(صوری)</a:t>
            </a:r>
            <a:endParaRPr lang="zh-CN" altLang="en-US"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grpSp>
        <p:nvGrpSpPr>
          <p:cNvPr id="9219" name="Group 3"/>
          <p:cNvGrpSpPr>
            <a:grpSpLocks/>
          </p:cNvGrpSpPr>
          <p:nvPr/>
        </p:nvGrpSpPr>
        <p:grpSpPr bwMode="auto">
          <a:xfrm>
            <a:off x="3503296" y="1183006"/>
            <a:ext cx="1243964" cy="1243964"/>
            <a:chOff x="0" y="0"/>
            <a:chExt cx="1036800" cy="1036800"/>
          </a:xfrm>
        </p:grpSpPr>
        <p:sp>
          <p:nvSpPr>
            <p:cNvPr id="15396" name="空心弧 43"/>
            <p:cNvSpPr>
              <a:spLocks noChangeAspect="1"/>
            </p:cNvSpPr>
            <p:nvPr/>
          </p:nvSpPr>
          <p:spPr bwMode="auto">
            <a:xfrm>
              <a:off x="0" y="0"/>
              <a:ext cx="1036800" cy="1036800"/>
            </a:xfrm>
            <a:custGeom>
              <a:avLst/>
              <a:gdLst>
                <a:gd name="T0" fmla="*/ 1036799 w 1036800"/>
                <a:gd name="T1" fmla="*/ 519147 h 1036800"/>
                <a:gd name="T2" fmla="*/ 1036799 w 1036800"/>
                <a:gd name="T3" fmla="*/ 519147 h 1036800"/>
                <a:gd name="T4" fmla="*/ 518400 w 1036800"/>
                <a:gd name="T5" fmla="*/ 1036800 h 1036800"/>
                <a:gd name="T6" fmla="*/ 0 w 1036800"/>
                <a:gd name="T7" fmla="*/ 518400 h 1036800"/>
                <a:gd name="T8" fmla="*/ 518206 w 1036800"/>
                <a:gd name="T9" fmla="*/ 0 h 1036800"/>
                <a:gd name="T10" fmla="*/ 518304 w 1036800"/>
                <a:gd name="T11" fmla="*/ 261066 h 1036800"/>
                <a:gd name="T12" fmla="*/ 518304 w 1036800"/>
                <a:gd name="T13" fmla="*/ 261066 h 1036800"/>
                <a:gd name="T14" fmla="*/ 261066 w 1036800"/>
                <a:gd name="T15" fmla="*/ 518399 h 1036800"/>
                <a:gd name="T16" fmla="*/ 518400 w 1036800"/>
                <a:gd name="T17" fmla="*/ 775734 h 1036800"/>
                <a:gd name="T18" fmla="*/ 775733 w 1036800"/>
                <a:gd name="T19" fmla="*/ 518770 h 10368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36800"/>
                <a:gd name="T31" fmla="*/ 0 h 1036800"/>
                <a:gd name="T32" fmla="*/ 1036799 w 1036800"/>
                <a:gd name="T33" fmla="*/ 1036800 h 10368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36800" h="1036800">
                  <a:moveTo>
                    <a:pt x="1036799" y="519147"/>
                  </a:moveTo>
                  <a:lnTo>
                    <a:pt x="1036799" y="519147"/>
                  </a:lnTo>
                  <a:cubicBezTo>
                    <a:pt x="1036387" y="805159"/>
                    <a:pt x="804412" y="1036800"/>
                    <a:pt x="518400" y="1036800"/>
                  </a:cubicBezTo>
                  <a:cubicBezTo>
                    <a:pt x="232095" y="1036800"/>
                    <a:pt x="0" y="804704"/>
                    <a:pt x="0" y="518400"/>
                  </a:cubicBezTo>
                  <a:cubicBezTo>
                    <a:pt x="0" y="232171"/>
                    <a:pt x="231977" y="107"/>
                    <a:pt x="518206" y="0"/>
                  </a:cubicBezTo>
                  <a:lnTo>
                    <a:pt x="518304" y="261066"/>
                  </a:lnTo>
                  <a:cubicBezTo>
                    <a:pt x="376219" y="261119"/>
                    <a:pt x="261066" y="376315"/>
                    <a:pt x="261066" y="518399"/>
                  </a:cubicBezTo>
                  <a:cubicBezTo>
                    <a:pt x="261066" y="660521"/>
                    <a:pt x="376278" y="775734"/>
                    <a:pt x="518400" y="775734"/>
                  </a:cubicBezTo>
                  <a:cubicBezTo>
                    <a:pt x="660376" y="775734"/>
                    <a:pt x="775529" y="660747"/>
                    <a:pt x="775733" y="518770"/>
                  </a:cubicBezTo>
                  <a:lnTo>
                    <a:pt x="1036799" y="519147"/>
                  </a:lnTo>
                  <a:close/>
                </a:path>
              </a:pathLst>
            </a:custGeom>
            <a:solidFill>
              <a:srgbClr val="7F7F7F">
                <a:alpha val="79999"/>
              </a:srgbClr>
            </a:solidFill>
            <a:ln w="25400" cmpd="sng">
              <a:solidFill>
                <a:srgbClr val="7F7F7F"/>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7" name="空心弧 44"/>
            <p:cNvSpPr>
              <a:spLocks noChangeAspect="1"/>
            </p:cNvSpPr>
            <p:nvPr/>
          </p:nvSpPr>
          <p:spPr bwMode="auto">
            <a:xfrm>
              <a:off x="0" y="0"/>
              <a:ext cx="1036800" cy="1036800"/>
            </a:xfrm>
            <a:custGeom>
              <a:avLst/>
              <a:gdLst>
                <a:gd name="T0" fmla="*/ 519636 w 1036800"/>
                <a:gd name="T1" fmla="*/ 1 h 1036800"/>
                <a:gd name="T2" fmla="*/ 519635 w 1036800"/>
                <a:gd name="T3" fmla="*/ 1 h 1036800"/>
                <a:gd name="T4" fmla="*/ 1036800 w 1036800"/>
                <a:gd name="T5" fmla="*/ 518400 h 1036800"/>
                <a:gd name="T6" fmla="*/ 1036799 w 1036800"/>
                <a:gd name="T7" fmla="*/ 518401 h 1036800"/>
                <a:gd name="T8" fmla="*/ 777600 w 1036800"/>
                <a:gd name="T9" fmla="*/ 518400 h 1036800"/>
                <a:gd name="T10" fmla="*/ 777600 w 1036800"/>
                <a:gd name="T11" fmla="*/ 518400 h 1036800"/>
                <a:gd name="T12" fmla="*/ 519017 w 1036800"/>
                <a:gd name="T13" fmla="*/ 259200 h 1036800"/>
                <a:gd name="T14" fmla="*/ 0 60000 65536"/>
                <a:gd name="T15" fmla="*/ 0 60000 65536"/>
                <a:gd name="T16" fmla="*/ 0 60000 65536"/>
                <a:gd name="T17" fmla="*/ 0 60000 65536"/>
                <a:gd name="T18" fmla="*/ 0 60000 65536"/>
                <a:gd name="T19" fmla="*/ 0 60000 65536"/>
                <a:gd name="T20" fmla="*/ 0 60000 65536"/>
                <a:gd name="T21" fmla="*/ 519018 w 1036800"/>
                <a:gd name="T22" fmla="*/ 1 h 1036800"/>
                <a:gd name="T23" fmla="*/ 1036800 w 1036800"/>
                <a:gd name="T24" fmla="*/ 518400 h 10368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6800" h="1036800">
                  <a:moveTo>
                    <a:pt x="519636" y="1"/>
                  </a:moveTo>
                  <a:lnTo>
                    <a:pt x="519635" y="1"/>
                  </a:lnTo>
                  <a:cubicBezTo>
                    <a:pt x="805457" y="682"/>
                    <a:pt x="1036800" y="232578"/>
                    <a:pt x="1036800" y="518400"/>
                  </a:cubicBezTo>
                  <a:cubicBezTo>
                    <a:pt x="1036800" y="518400"/>
                    <a:pt x="1036799" y="518400"/>
                    <a:pt x="1036799" y="518401"/>
                  </a:cubicBezTo>
                  <a:lnTo>
                    <a:pt x="777600" y="518400"/>
                  </a:lnTo>
                  <a:cubicBezTo>
                    <a:pt x="777600" y="375488"/>
                    <a:pt x="661927" y="259540"/>
                    <a:pt x="519017" y="259200"/>
                  </a:cubicBezTo>
                  <a:lnTo>
                    <a:pt x="519636" y="1"/>
                  </a:lnTo>
                  <a:close/>
                </a:path>
              </a:pathLst>
            </a:custGeom>
            <a:solidFill>
              <a:srgbClr val="007E00">
                <a:alpha val="79999"/>
              </a:srgbClr>
            </a:solidFill>
            <a:ln w="25400" cmpd="sng">
              <a:solidFill>
                <a:srgbClr val="3A7400"/>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8" name="Rectangle 13"/>
            <p:cNvSpPr>
              <a:spLocks noChangeArrowheads="1"/>
            </p:cNvSpPr>
            <p:nvPr/>
          </p:nvSpPr>
          <p:spPr bwMode="auto">
            <a:xfrm>
              <a:off x="231811" y="350892"/>
              <a:ext cx="643038" cy="38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latin typeface="Microsoft YaHei" panose="020B0503020204020204" pitchFamily="34" charset="-122"/>
                  <a:ea typeface="Microsoft YaHei" panose="020B0503020204020204" pitchFamily="34" charset="-122"/>
                  <a:cs typeface="B Nazanin" panose="00000400000000000000" pitchFamily="2" charset="-78"/>
                </a:rPr>
                <a:t>1.</a:t>
              </a:r>
              <a:endParaRPr lang="zh-CN" altLang="en-US" sz="240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9223" name="Group 7"/>
          <p:cNvGrpSpPr>
            <a:grpSpLocks/>
          </p:cNvGrpSpPr>
          <p:nvPr/>
        </p:nvGrpSpPr>
        <p:grpSpPr bwMode="auto">
          <a:xfrm>
            <a:off x="5659756" y="1183006"/>
            <a:ext cx="1243964" cy="1243964"/>
            <a:chOff x="0" y="0"/>
            <a:chExt cx="1036800" cy="1036800"/>
          </a:xfrm>
        </p:grpSpPr>
        <p:sp>
          <p:nvSpPr>
            <p:cNvPr id="15393" name="空心弧 45"/>
            <p:cNvSpPr>
              <a:spLocks noChangeAspect="1"/>
            </p:cNvSpPr>
            <p:nvPr/>
          </p:nvSpPr>
          <p:spPr bwMode="auto">
            <a:xfrm>
              <a:off x="0" y="0"/>
              <a:ext cx="1036800" cy="1036800"/>
            </a:xfrm>
            <a:custGeom>
              <a:avLst/>
              <a:gdLst>
                <a:gd name="T0" fmla="*/ 517906 w 1036800"/>
                <a:gd name="T1" fmla="*/ 1036800 h 1036800"/>
                <a:gd name="T2" fmla="*/ 517906 w 1036800"/>
                <a:gd name="T3" fmla="*/ 1036799 h 1036800"/>
                <a:gd name="T4" fmla="*/ 0 w 1036800"/>
                <a:gd name="T5" fmla="*/ 518400 h 1036800"/>
                <a:gd name="T6" fmla="*/ 518206 w 1036800"/>
                <a:gd name="T7" fmla="*/ 0 h 1036800"/>
                <a:gd name="T8" fmla="*/ 518304 w 1036800"/>
                <a:gd name="T9" fmla="*/ 261066 h 1036800"/>
                <a:gd name="T10" fmla="*/ 518304 w 1036800"/>
                <a:gd name="T11" fmla="*/ 261066 h 1036800"/>
                <a:gd name="T12" fmla="*/ 261066 w 1036800"/>
                <a:gd name="T13" fmla="*/ 518399 h 1036800"/>
                <a:gd name="T14" fmla="*/ 518155 w 1036800"/>
                <a:gd name="T15" fmla="*/ 775733 h 1036800"/>
                <a:gd name="T16" fmla="*/ 0 60000 65536"/>
                <a:gd name="T17" fmla="*/ 0 60000 65536"/>
                <a:gd name="T18" fmla="*/ 0 60000 65536"/>
                <a:gd name="T19" fmla="*/ 0 60000 65536"/>
                <a:gd name="T20" fmla="*/ 0 60000 65536"/>
                <a:gd name="T21" fmla="*/ 0 60000 65536"/>
                <a:gd name="T22" fmla="*/ 0 60000 65536"/>
                <a:gd name="T23" fmla="*/ 0 60000 65536"/>
                <a:gd name="T24" fmla="*/ 0 w 1036800"/>
                <a:gd name="T25" fmla="*/ 0 h 1036800"/>
                <a:gd name="T26" fmla="*/ 518304 w 1036800"/>
                <a:gd name="T27" fmla="*/ 1036800 h 1036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6800" h="1036800">
                  <a:moveTo>
                    <a:pt x="517906" y="1036800"/>
                  </a:moveTo>
                  <a:lnTo>
                    <a:pt x="517906" y="1036799"/>
                  </a:lnTo>
                  <a:cubicBezTo>
                    <a:pt x="231794" y="1036527"/>
                    <a:pt x="0" y="804511"/>
                    <a:pt x="0" y="518400"/>
                  </a:cubicBezTo>
                  <a:cubicBezTo>
                    <a:pt x="0" y="232171"/>
                    <a:pt x="231977" y="107"/>
                    <a:pt x="518206" y="0"/>
                  </a:cubicBezTo>
                  <a:lnTo>
                    <a:pt x="518304" y="261066"/>
                  </a:lnTo>
                  <a:cubicBezTo>
                    <a:pt x="376219" y="261119"/>
                    <a:pt x="261066" y="376315"/>
                    <a:pt x="261066" y="518399"/>
                  </a:cubicBezTo>
                  <a:cubicBezTo>
                    <a:pt x="261066" y="660425"/>
                    <a:pt x="376129" y="775598"/>
                    <a:pt x="518155" y="775733"/>
                  </a:cubicBezTo>
                  <a:lnTo>
                    <a:pt x="517906" y="1036800"/>
                  </a:lnTo>
                  <a:close/>
                </a:path>
              </a:pathLst>
            </a:custGeom>
            <a:solidFill>
              <a:srgbClr val="7F7F7F">
                <a:alpha val="79999"/>
              </a:srgbClr>
            </a:solidFill>
            <a:ln w="25400" cmpd="sng">
              <a:solidFill>
                <a:srgbClr val="7F7F7F"/>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4" name="空心弧 46"/>
            <p:cNvSpPr>
              <a:spLocks noChangeAspect="1"/>
            </p:cNvSpPr>
            <p:nvPr/>
          </p:nvSpPr>
          <p:spPr bwMode="auto">
            <a:xfrm>
              <a:off x="0" y="0"/>
              <a:ext cx="1036800" cy="1036800"/>
            </a:xfrm>
            <a:custGeom>
              <a:avLst/>
              <a:gdLst>
                <a:gd name="T0" fmla="*/ 519636 w 1036800"/>
                <a:gd name="T1" fmla="*/ 1 h 1036800"/>
                <a:gd name="T2" fmla="*/ 519635 w 1036800"/>
                <a:gd name="T3" fmla="*/ 1 h 1036800"/>
                <a:gd name="T4" fmla="*/ 1036800 w 1036800"/>
                <a:gd name="T5" fmla="*/ 518400 h 1036800"/>
                <a:gd name="T6" fmla="*/ 520185 w 1036800"/>
                <a:gd name="T7" fmla="*/ 1036796 h 1036800"/>
                <a:gd name="T8" fmla="*/ 519282 w 1036800"/>
                <a:gd name="T9" fmla="*/ 774436 h 1036800"/>
                <a:gd name="T10" fmla="*/ 519282 w 1036800"/>
                <a:gd name="T11" fmla="*/ 774436 h 1036800"/>
                <a:gd name="T12" fmla="*/ 774438 w 1036800"/>
                <a:gd name="T13" fmla="*/ 518400 h 1036800"/>
                <a:gd name="T14" fmla="*/ 519009 w 1036800"/>
                <a:gd name="T15" fmla="*/ 262362 h 1036800"/>
                <a:gd name="T16" fmla="*/ 0 60000 65536"/>
                <a:gd name="T17" fmla="*/ 0 60000 65536"/>
                <a:gd name="T18" fmla="*/ 0 60000 65536"/>
                <a:gd name="T19" fmla="*/ 0 60000 65536"/>
                <a:gd name="T20" fmla="*/ 0 60000 65536"/>
                <a:gd name="T21" fmla="*/ 0 60000 65536"/>
                <a:gd name="T22" fmla="*/ 0 60000 65536"/>
                <a:gd name="T23" fmla="*/ 0 60000 65536"/>
                <a:gd name="T24" fmla="*/ 519010 w 1036800"/>
                <a:gd name="T25" fmla="*/ 1 h 1036800"/>
                <a:gd name="T26" fmla="*/ 1036800 w 1036800"/>
                <a:gd name="T27" fmla="*/ 1036797 h 1036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6800" h="1036800">
                  <a:moveTo>
                    <a:pt x="519636" y="1"/>
                  </a:moveTo>
                  <a:lnTo>
                    <a:pt x="519635" y="1"/>
                  </a:lnTo>
                  <a:cubicBezTo>
                    <a:pt x="805457" y="682"/>
                    <a:pt x="1036800" y="232578"/>
                    <a:pt x="1036800" y="518400"/>
                  </a:cubicBezTo>
                  <a:cubicBezTo>
                    <a:pt x="1036800" y="804007"/>
                    <a:pt x="805790" y="1035813"/>
                    <a:pt x="520185" y="1036796"/>
                  </a:cubicBezTo>
                  <a:lnTo>
                    <a:pt x="519282" y="774436"/>
                  </a:lnTo>
                  <a:cubicBezTo>
                    <a:pt x="660342" y="773950"/>
                    <a:pt x="774438" y="659461"/>
                    <a:pt x="774438" y="518400"/>
                  </a:cubicBezTo>
                  <a:cubicBezTo>
                    <a:pt x="774438" y="377232"/>
                    <a:pt x="660177" y="262699"/>
                    <a:pt x="519009" y="262362"/>
                  </a:cubicBezTo>
                  <a:lnTo>
                    <a:pt x="519636" y="1"/>
                  </a:lnTo>
                  <a:close/>
                </a:path>
              </a:pathLst>
            </a:custGeom>
            <a:solidFill>
              <a:srgbClr val="007E00">
                <a:alpha val="79999"/>
              </a:srgbClr>
            </a:solidFill>
            <a:ln w="25400" cmpd="sng">
              <a:solidFill>
                <a:srgbClr val="3A7400"/>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5" name="Rectangle 13"/>
            <p:cNvSpPr>
              <a:spLocks noChangeArrowheads="1"/>
            </p:cNvSpPr>
            <p:nvPr/>
          </p:nvSpPr>
          <p:spPr bwMode="auto">
            <a:xfrm>
              <a:off x="231811" y="350892"/>
              <a:ext cx="643038" cy="38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latin typeface="Microsoft YaHei" panose="020B0503020204020204" pitchFamily="34" charset="-122"/>
                  <a:ea typeface="Microsoft YaHei" panose="020B0503020204020204" pitchFamily="34" charset="-122"/>
                  <a:cs typeface="B Nazanin" panose="00000400000000000000" pitchFamily="2" charset="-78"/>
                </a:rPr>
                <a:t>2.</a:t>
              </a:r>
              <a:endParaRPr lang="zh-CN" altLang="en-US" sz="240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9227" name="Group 11"/>
          <p:cNvGrpSpPr>
            <a:grpSpLocks/>
          </p:cNvGrpSpPr>
          <p:nvPr/>
        </p:nvGrpSpPr>
        <p:grpSpPr bwMode="auto">
          <a:xfrm>
            <a:off x="7818120" y="1183006"/>
            <a:ext cx="1243966" cy="1243964"/>
            <a:chOff x="0" y="0"/>
            <a:chExt cx="1036800" cy="1036800"/>
          </a:xfrm>
        </p:grpSpPr>
        <p:sp>
          <p:nvSpPr>
            <p:cNvPr id="15390" name="空心弧 47"/>
            <p:cNvSpPr>
              <a:spLocks noChangeAspect="1"/>
            </p:cNvSpPr>
            <p:nvPr/>
          </p:nvSpPr>
          <p:spPr bwMode="auto">
            <a:xfrm>
              <a:off x="0" y="0"/>
              <a:ext cx="1036800" cy="1036800"/>
            </a:xfrm>
            <a:custGeom>
              <a:avLst/>
              <a:gdLst>
                <a:gd name="T0" fmla="*/ 1 w 1036800"/>
                <a:gd name="T1" fmla="*/ 519500 h 1036800"/>
                <a:gd name="T2" fmla="*/ 1 w 1036800"/>
                <a:gd name="T3" fmla="*/ 519499 h 1036800"/>
                <a:gd name="T4" fmla="*/ 0 w 1036800"/>
                <a:gd name="T5" fmla="*/ 518400 h 1036800"/>
                <a:gd name="T6" fmla="*/ 518206 w 1036800"/>
                <a:gd name="T7" fmla="*/ 0 h 1036800"/>
                <a:gd name="T8" fmla="*/ 518304 w 1036800"/>
                <a:gd name="T9" fmla="*/ 261066 h 1036800"/>
                <a:gd name="T10" fmla="*/ 518304 w 1036800"/>
                <a:gd name="T11" fmla="*/ 261066 h 1036800"/>
                <a:gd name="T12" fmla="*/ 261066 w 1036800"/>
                <a:gd name="T13" fmla="*/ 518399 h 1036800"/>
                <a:gd name="T14" fmla="*/ 261066 w 1036800"/>
                <a:gd name="T15" fmla="*/ 518946 h 1036800"/>
                <a:gd name="T16" fmla="*/ 0 60000 65536"/>
                <a:gd name="T17" fmla="*/ 0 60000 65536"/>
                <a:gd name="T18" fmla="*/ 0 60000 65536"/>
                <a:gd name="T19" fmla="*/ 0 60000 65536"/>
                <a:gd name="T20" fmla="*/ 0 60000 65536"/>
                <a:gd name="T21" fmla="*/ 0 60000 65536"/>
                <a:gd name="T22" fmla="*/ 0 60000 65536"/>
                <a:gd name="T23" fmla="*/ 0 60000 65536"/>
                <a:gd name="T24" fmla="*/ 0 w 1036800"/>
                <a:gd name="T25" fmla="*/ 0 h 1036800"/>
                <a:gd name="T26" fmla="*/ 518304 w 1036800"/>
                <a:gd name="T27" fmla="*/ 519500 h 1036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6800" h="1036800">
                  <a:moveTo>
                    <a:pt x="1" y="519500"/>
                  </a:moveTo>
                  <a:lnTo>
                    <a:pt x="1" y="519499"/>
                  </a:lnTo>
                  <a:cubicBezTo>
                    <a:pt x="0" y="519133"/>
                    <a:pt x="0" y="518766"/>
                    <a:pt x="0" y="518400"/>
                  </a:cubicBezTo>
                  <a:cubicBezTo>
                    <a:pt x="0" y="232171"/>
                    <a:pt x="231977" y="107"/>
                    <a:pt x="518206" y="0"/>
                  </a:cubicBezTo>
                  <a:lnTo>
                    <a:pt x="518304" y="261066"/>
                  </a:lnTo>
                  <a:cubicBezTo>
                    <a:pt x="376219" y="261119"/>
                    <a:pt x="261066" y="376315"/>
                    <a:pt x="261066" y="518399"/>
                  </a:cubicBezTo>
                  <a:cubicBezTo>
                    <a:pt x="261066" y="518582"/>
                    <a:pt x="261066" y="518764"/>
                    <a:pt x="261066" y="518946"/>
                  </a:cubicBezTo>
                  <a:lnTo>
                    <a:pt x="1" y="519500"/>
                  </a:lnTo>
                  <a:close/>
                </a:path>
              </a:pathLst>
            </a:custGeom>
            <a:solidFill>
              <a:srgbClr val="7F7F7F">
                <a:alpha val="79999"/>
              </a:srgbClr>
            </a:solidFill>
            <a:ln w="25400" cmpd="sng">
              <a:solidFill>
                <a:srgbClr val="7F7F7F"/>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1" name="空心弧 48"/>
            <p:cNvSpPr>
              <a:spLocks noChangeAspect="1"/>
            </p:cNvSpPr>
            <p:nvPr/>
          </p:nvSpPr>
          <p:spPr bwMode="auto">
            <a:xfrm>
              <a:off x="0" y="0"/>
              <a:ext cx="1036800" cy="1036800"/>
            </a:xfrm>
            <a:custGeom>
              <a:avLst/>
              <a:gdLst>
                <a:gd name="T0" fmla="*/ 519636 w 1036800"/>
                <a:gd name="T1" fmla="*/ 1 h 1036800"/>
                <a:gd name="T2" fmla="*/ 519635 w 1036800"/>
                <a:gd name="T3" fmla="*/ 1 h 1036800"/>
                <a:gd name="T4" fmla="*/ 1036800 w 1036800"/>
                <a:gd name="T5" fmla="*/ 518400 h 1036800"/>
                <a:gd name="T6" fmla="*/ 518400 w 1036800"/>
                <a:gd name="T7" fmla="*/ 1036800 h 1036800"/>
                <a:gd name="T8" fmla="*/ 0 w 1036800"/>
                <a:gd name="T9" fmla="*/ 518400 h 1036800"/>
                <a:gd name="T10" fmla="*/ 0 w 1036800"/>
                <a:gd name="T11" fmla="*/ 518398 h 1036800"/>
                <a:gd name="T12" fmla="*/ 260963 w 1036800"/>
                <a:gd name="T13" fmla="*/ 518400 h 1036800"/>
                <a:gd name="T14" fmla="*/ 260963 w 1036800"/>
                <a:gd name="T15" fmla="*/ 518400 h 1036800"/>
                <a:gd name="T16" fmla="*/ 518400 w 1036800"/>
                <a:gd name="T17" fmla="*/ 775837 h 1036800"/>
                <a:gd name="T18" fmla="*/ 775837 w 1036800"/>
                <a:gd name="T19" fmla="*/ 518400 h 1036800"/>
                <a:gd name="T20" fmla="*/ 519013 w 1036800"/>
                <a:gd name="T21" fmla="*/ 260963 h 1036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36800"/>
                <a:gd name="T34" fmla="*/ 1 h 1036800"/>
                <a:gd name="T35" fmla="*/ 1036800 w 1036800"/>
                <a:gd name="T36" fmla="*/ 1036800 h 10368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36800" h="1036800">
                  <a:moveTo>
                    <a:pt x="519636" y="1"/>
                  </a:moveTo>
                  <a:lnTo>
                    <a:pt x="519635" y="1"/>
                  </a:lnTo>
                  <a:cubicBezTo>
                    <a:pt x="805457" y="682"/>
                    <a:pt x="1036800" y="232578"/>
                    <a:pt x="1036800" y="518400"/>
                  </a:cubicBezTo>
                  <a:cubicBezTo>
                    <a:pt x="1036800" y="804704"/>
                    <a:pt x="804704" y="1036800"/>
                    <a:pt x="518400" y="1036800"/>
                  </a:cubicBezTo>
                  <a:cubicBezTo>
                    <a:pt x="232095" y="1036800"/>
                    <a:pt x="0" y="804704"/>
                    <a:pt x="0" y="518400"/>
                  </a:cubicBezTo>
                  <a:cubicBezTo>
                    <a:pt x="0" y="518399"/>
                    <a:pt x="0" y="518398"/>
                    <a:pt x="0" y="518398"/>
                  </a:cubicBezTo>
                  <a:lnTo>
                    <a:pt x="260963" y="518400"/>
                  </a:lnTo>
                  <a:cubicBezTo>
                    <a:pt x="260963" y="660578"/>
                    <a:pt x="376221" y="775837"/>
                    <a:pt x="518400" y="775837"/>
                  </a:cubicBezTo>
                  <a:cubicBezTo>
                    <a:pt x="660578" y="775837"/>
                    <a:pt x="775837" y="660578"/>
                    <a:pt x="775837" y="518400"/>
                  </a:cubicBezTo>
                  <a:cubicBezTo>
                    <a:pt x="775837" y="376460"/>
                    <a:pt x="660951" y="261301"/>
                    <a:pt x="519013" y="260963"/>
                  </a:cubicBezTo>
                  <a:lnTo>
                    <a:pt x="519636" y="1"/>
                  </a:lnTo>
                  <a:close/>
                </a:path>
              </a:pathLst>
            </a:custGeom>
            <a:solidFill>
              <a:srgbClr val="007E00">
                <a:alpha val="79999"/>
              </a:srgbClr>
            </a:solidFill>
            <a:ln w="25400" cmpd="sng">
              <a:solidFill>
                <a:srgbClr val="3A7400"/>
              </a:solidFill>
              <a:round/>
              <a:headEnd/>
              <a:tailEnd/>
            </a:ln>
          </p:spPr>
          <p:txBody>
            <a:bodyPr wrap="none" anchor="ctr"/>
            <a:lstStyle/>
            <a:p>
              <a:pPr algn="l" rtl="0" eaLnBrk="0" fontAlgn="base" hangingPunct="0">
                <a:spcBef>
                  <a:spcPct val="0"/>
                </a:spcBef>
                <a:spcAft>
                  <a:spcPct val="0"/>
                </a:spcAft>
              </a:pPr>
              <a:endParaRPr lang="fa-IR" sz="2160">
                <a:latin typeface="Arial" panose="020B0604020202020204" pitchFamily="34" charset="0"/>
                <a:cs typeface="B Nazanin" panose="00000400000000000000" pitchFamily="2" charset="-78"/>
              </a:endParaRPr>
            </a:p>
          </p:txBody>
        </p:sp>
        <p:sp>
          <p:nvSpPr>
            <p:cNvPr id="15392" name="Rectangle 13"/>
            <p:cNvSpPr>
              <a:spLocks noChangeArrowheads="1"/>
            </p:cNvSpPr>
            <p:nvPr/>
          </p:nvSpPr>
          <p:spPr bwMode="auto">
            <a:xfrm>
              <a:off x="231811" y="350892"/>
              <a:ext cx="643038" cy="38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latin typeface="Microsoft YaHei" panose="020B0503020204020204" pitchFamily="34" charset="-122"/>
                  <a:ea typeface="Microsoft YaHei" panose="020B0503020204020204" pitchFamily="34" charset="-122"/>
                  <a:cs typeface="B Nazanin" panose="00000400000000000000" pitchFamily="2" charset="-78"/>
                </a:rPr>
                <a:t>3.</a:t>
              </a:r>
              <a:endParaRPr lang="zh-CN" altLang="en-US" sz="240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9234" name="Group 18"/>
          <p:cNvGrpSpPr>
            <a:grpSpLocks/>
          </p:cNvGrpSpPr>
          <p:nvPr/>
        </p:nvGrpSpPr>
        <p:grpSpPr bwMode="auto">
          <a:xfrm>
            <a:off x="3813810" y="2482216"/>
            <a:ext cx="622936" cy="415290"/>
            <a:chOff x="0" y="0"/>
            <a:chExt cx="576000" cy="385071"/>
          </a:xfrm>
        </p:grpSpPr>
        <p:sp>
          <p:nvSpPr>
            <p:cNvPr id="15388" name="燕尾形 55"/>
            <p:cNvSpPr>
              <a:spLocks noChangeArrowheads="1"/>
            </p:cNvSpPr>
            <p:nvPr/>
          </p:nvSpPr>
          <p:spPr bwMode="auto">
            <a:xfrm rot="5400000">
              <a:off x="180251" y="-180251"/>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15389" name="燕尾形 56"/>
            <p:cNvSpPr>
              <a:spLocks noChangeArrowheads="1"/>
            </p:cNvSpPr>
            <p:nvPr/>
          </p:nvSpPr>
          <p:spPr bwMode="auto">
            <a:xfrm rot="5400000">
              <a:off x="180251" y="-10678"/>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grpSp>
      <p:grpSp>
        <p:nvGrpSpPr>
          <p:cNvPr id="9237" name="Group 21"/>
          <p:cNvGrpSpPr>
            <a:grpSpLocks/>
          </p:cNvGrpSpPr>
          <p:nvPr/>
        </p:nvGrpSpPr>
        <p:grpSpPr bwMode="auto">
          <a:xfrm>
            <a:off x="5972176" y="2482216"/>
            <a:ext cx="621030" cy="415290"/>
            <a:chOff x="0" y="0"/>
            <a:chExt cx="576000" cy="385071"/>
          </a:xfrm>
        </p:grpSpPr>
        <p:sp>
          <p:nvSpPr>
            <p:cNvPr id="15386" name="燕尾形 59"/>
            <p:cNvSpPr>
              <a:spLocks noChangeArrowheads="1"/>
            </p:cNvSpPr>
            <p:nvPr/>
          </p:nvSpPr>
          <p:spPr bwMode="auto">
            <a:xfrm rot="5400000">
              <a:off x="180251" y="-180251"/>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15387" name="燕尾形 60"/>
            <p:cNvSpPr>
              <a:spLocks noChangeArrowheads="1"/>
            </p:cNvSpPr>
            <p:nvPr/>
          </p:nvSpPr>
          <p:spPr bwMode="auto">
            <a:xfrm rot="5400000">
              <a:off x="180251" y="-10678"/>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grpSp>
      <p:grpSp>
        <p:nvGrpSpPr>
          <p:cNvPr id="9240" name="Group 24"/>
          <p:cNvGrpSpPr>
            <a:grpSpLocks/>
          </p:cNvGrpSpPr>
          <p:nvPr/>
        </p:nvGrpSpPr>
        <p:grpSpPr bwMode="auto">
          <a:xfrm>
            <a:off x="8128636" y="2482216"/>
            <a:ext cx="621030" cy="415290"/>
            <a:chOff x="0" y="0"/>
            <a:chExt cx="576000" cy="385071"/>
          </a:xfrm>
        </p:grpSpPr>
        <p:sp>
          <p:nvSpPr>
            <p:cNvPr id="2" name="燕尾形 63"/>
            <p:cNvSpPr>
              <a:spLocks noChangeArrowheads="1"/>
            </p:cNvSpPr>
            <p:nvPr/>
          </p:nvSpPr>
          <p:spPr bwMode="auto">
            <a:xfrm rot="5400000">
              <a:off x="180251" y="-180251"/>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15385" name="燕尾形 64"/>
            <p:cNvSpPr>
              <a:spLocks noChangeArrowheads="1"/>
            </p:cNvSpPr>
            <p:nvPr/>
          </p:nvSpPr>
          <p:spPr bwMode="auto">
            <a:xfrm rot="5400000">
              <a:off x="180251" y="-10678"/>
              <a:ext cx="215498" cy="576000"/>
            </a:xfrm>
            <a:prstGeom prst="chevron">
              <a:avLst>
                <a:gd name="adj" fmla="val 63227"/>
              </a:avLst>
            </a:prstGeom>
            <a:noFill/>
            <a:ln w="12700">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grpSp>
      <p:grpSp>
        <p:nvGrpSpPr>
          <p:cNvPr id="9246" name="Group 30"/>
          <p:cNvGrpSpPr>
            <a:grpSpLocks/>
          </p:cNvGrpSpPr>
          <p:nvPr/>
        </p:nvGrpSpPr>
        <p:grpSpPr bwMode="auto">
          <a:xfrm>
            <a:off x="3114676" y="3009901"/>
            <a:ext cx="2021204" cy="3443697"/>
            <a:chOff x="0" y="0"/>
            <a:chExt cx="1684800" cy="2430000"/>
          </a:xfrm>
        </p:grpSpPr>
        <p:sp>
          <p:nvSpPr>
            <p:cNvPr id="15380" name="矩形 42"/>
            <p:cNvSpPr>
              <a:spLocks noChangeArrowheads="1"/>
            </p:cNvSpPr>
            <p:nvPr/>
          </p:nvSpPr>
          <p:spPr bwMode="auto">
            <a:xfrm>
              <a:off x="0" y="0"/>
              <a:ext cx="1684800" cy="2430000"/>
            </a:xfrm>
            <a:prstGeom prst="rect">
              <a:avLst/>
            </a:prstGeom>
            <a:solidFill>
              <a:srgbClr val="7F7F7F">
                <a:alpha val="9804"/>
              </a:srgbClr>
            </a:solidFill>
            <a:ln w="12700">
              <a:solidFill>
                <a:srgbClr val="7F7F7F">
                  <a:alpha val="52940"/>
                </a:srgbClr>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9248" name="TextBox 146"/>
            <p:cNvSpPr txBox="1">
              <a:spLocks noChangeArrowheads="1"/>
            </p:cNvSpPr>
            <p:nvPr/>
          </p:nvSpPr>
          <p:spPr bwMode="auto">
            <a:xfrm>
              <a:off x="22231" y="664054"/>
              <a:ext cx="1621283" cy="175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42900" indent="-342900" eaLnBrk="1" fontAlgn="base" hangingPunct="1">
                <a:spcBef>
                  <a:spcPct val="0"/>
                </a:spcBef>
                <a:spcAft>
                  <a:spcPct val="0"/>
                </a:spcAft>
                <a:buFont typeface="Wingdings" panose="05000000000000000000" pitchFamily="2" charset="2"/>
                <a:buChar char="§"/>
                <a:defRPr/>
              </a:pPr>
              <a:r>
                <a:rPr lang="fa-IR" sz="1920" dirty="0">
                  <a:cs typeface="B Nazanin" panose="00000400000000000000" pitchFamily="2" charset="-78"/>
                </a:rPr>
                <a:t>شناخت محدوده بصری</a:t>
              </a:r>
            </a:p>
            <a:p>
              <a:pPr marL="342900" indent="-342900" eaLnBrk="1" fontAlgn="base" hangingPunct="1">
                <a:spcBef>
                  <a:spcPct val="0"/>
                </a:spcBef>
                <a:spcAft>
                  <a:spcPct val="0"/>
                </a:spcAft>
                <a:buFont typeface="Wingdings" panose="05000000000000000000" pitchFamily="2" charset="2"/>
                <a:buChar char="§"/>
                <a:defRPr/>
              </a:pPr>
              <a:r>
                <a:rPr lang="fa-IR" sz="1920" dirty="0">
                  <a:cs typeface="B Nazanin" panose="00000400000000000000" pitchFamily="2" charset="-78"/>
                </a:rPr>
                <a:t>تعیین موقعیت ناظر</a:t>
              </a:r>
            </a:p>
            <a:p>
              <a:pPr marL="342900" indent="-342900" eaLnBrk="1" fontAlgn="base" hangingPunct="1">
                <a:spcBef>
                  <a:spcPct val="0"/>
                </a:spcBef>
                <a:spcAft>
                  <a:spcPct val="0"/>
                </a:spcAft>
                <a:buFont typeface="Wingdings" panose="05000000000000000000" pitchFamily="2" charset="2"/>
                <a:buChar char="§"/>
                <a:defRPr/>
              </a:pPr>
              <a:r>
                <a:rPr lang="fa-IR" sz="1920" dirty="0">
                  <a:cs typeface="B Nazanin" panose="00000400000000000000" pitchFamily="2" charset="-78"/>
                </a:rPr>
                <a:t> توجه به عمق منظر</a:t>
              </a:r>
            </a:p>
            <a:p>
              <a:pPr marL="342900" indent="-342900" eaLnBrk="1" fontAlgn="base" hangingPunct="1">
                <a:spcBef>
                  <a:spcPct val="0"/>
                </a:spcBef>
                <a:spcAft>
                  <a:spcPct val="0"/>
                </a:spcAft>
                <a:buFont typeface="Wingdings" panose="05000000000000000000" pitchFamily="2" charset="2"/>
                <a:buChar char="§"/>
                <a:defRPr/>
              </a:pPr>
              <a:r>
                <a:rPr lang="fa-IR" sz="1920" dirty="0">
                  <a:cs typeface="B Nazanin" panose="00000400000000000000" pitchFamily="2" charset="-78"/>
                </a:rPr>
                <a:t>کیفیت نور</a:t>
              </a:r>
              <a:endParaRPr lang="en-US" sz="1920" dirty="0">
                <a:cs typeface="B Nazanin" panose="00000400000000000000" pitchFamily="2" charset="-78"/>
              </a:endParaRPr>
            </a:p>
            <a:p>
              <a:pPr algn="ctr" eaLnBrk="1" fontAlgn="base" hangingPunct="1">
                <a:spcBef>
                  <a:spcPct val="0"/>
                </a:spcBef>
                <a:spcAft>
                  <a:spcPct val="0"/>
                </a:spcAft>
                <a:defRPr/>
              </a:pPr>
              <a:endParaRPr lang="en-US" sz="2160" dirty="0">
                <a:cs typeface="B Nazanin" panose="00000400000000000000" pitchFamily="2" charset="-78"/>
              </a:endParaRPr>
            </a:p>
          </p:txBody>
        </p:sp>
        <p:cxnSp>
          <p:nvCxnSpPr>
            <p:cNvPr id="15382" name="直接连接符 73"/>
            <p:cNvCxnSpPr>
              <a:cxnSpLocks noChangeShapeType="1"/>
            </p:cNvCxnSpPr>
            <p:nvPr/>
          </p:nvCxnSpPr>
          <p:spPr bwMode="auto">
            <a:xfrm>
              <a:off x="65105" y="534886"/>
              <a:ext cx="1554590" cy="0"/>
            </a:xfrm>
            <a:prstGeom prst="line">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sp>
          <p:nvSpPr>
            <p:cNvPr id="15383" name="TextBox 146"/>
            <p:cNvSpPr txBox="1">
              <a:spLocks noChangeArrowheads="1"/>
            </p:cNvSpPr>
            <p:nvPr/>
          </p:nvSpPr>
          <p:spPr bwMode="auto">
            <a:xfrm>
              <a:off x="31759" y="126976"/>
              <a:ext cx="1621283" cy="43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r>
                <a:rPr lang="fa-IR" altLang="fa-IR" sz="1680" b="1">
                  <a:latin typeface="Arial" panose="020B0604020202020204" pitchFamily="34" charset="0"/>
                  <a:cs typeface="B Nazanin" panose="00000400000000000000" pitchFamily="2" charset="-78"/>
                </a:rPr>
                <a:t>شناخت محدوده وموقعیت ناظر</a:t>
              </a:r>
              <a:endParaRPr lang="en-US" altLang="fa-IR" sz="1680" b="1">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9251" name="Group 35"/>
          <p:cNvGrpSpPr>
            <a:grpSpLocks/>
          </p:cNvGrpSpPr>
          <p:nvPr/>
        </p:nvGrpSpPr>
        <p:grpSpPr bwMode="auto">
          <a:xfrm>
            <a:off x="5271136" y="3009900"/>
            <a:ext cx="2021204" cy="3443083"/>
            <a:chOff x="0" y="0"/>
            <a:chExt cx="1684800" cy="2430000"/>
          </a:xfrm>
        </p:grpSpPr>
        <p:sp>
          <p:nvSpPr>
            <p:cNvPr id="15376" name="矩形 57"/>
            <p:cNvSpPr>
              <a:spLocks noChangeArrowheads="1"/>
            </p:cNvSpPr>
            <p:nvPr/>
          </p:nvSpPr>
          <p:spPr bwMode="auto">
            <a:xfrm>
              <a:off x="0" y="0"/>
              <a:ext cx="1684800" cy="2430000"/>
            </a:xfrm>
            <a:prstGeom prst="rect">
              <a:avLst/>
            </a:prstGeom>
            <a:solidFill>
              <a:srgbClr val="7F7F7F">
                <a:alpha val="9804"/>
              </a:srgbClr>
            </a:solidFill>
            <a:ln w="12700">
              <a:solidFill>
                <a:srgbClr val="7F7F7F">
                  <a:alpha val="52940"/>
                </a:srgbClr>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15384" name="TextBox 146"/>
            <p:cNvSpPr txBox="1">
              <a:spLocks noChangeArrowheads="1"/>
            </p:cNvSpPr>
            <p:nvPr/>
          </p:nvSpPr>
          <p:spPr bwMode="auto">
            <a:xfrm>
              <a:off x="22231" y="662828"/>
              <a:ext cx="1621283" cy="162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marL="342900" indent="-342900" algn="ctr" fontAlgn="base">
                <a:spcBef>
                  <a:spcPct val="0"/>
                </a:spcBef>
                <a:spcAft>
                  <a:spcPct val="0"/>
                </a:spcAft>
                <a:buFont typeface="Wingdings" panose="05000000000000000000" pitchFamily="2" charset="2"/>
                <a:buChar char="§"/>
                <a:defRPr/>
              </a:pPr>
              <a:r>
                <a:rPr lang="fa-IR" sz="1680" b="1" dirty="0">
                  <a:latin typeface="Arial" panose="020B0604020202020204" pitchFamily="34" charset="0"/>
                  <a:cs typeface="B Nazanin" panose="00000400000000000000" pitchFamily="2" charset="-78"/>
                </a:rPr>
                <a:t>عناصرانسان ساخت</a:t>
              </a:r>
              <a:r>
                <a:rPr lang="fa-IR" sz="1920" dirty="0">
                  <a:latin typeface="Arial" panose="020B0604020202020204" pitchFamily="34" charset="0"/>
                  <a:cs typeface="B Nazanin" panose="00000400000000000000" pitchFamily="2" charset="-78"/>
                </a:rPr>
                <a:t>(</a:t>
              </a:r>
              <a:r>
                <a:rPr lang="fa-IR" sz="1320" dirty="0">
                  <a:latin typeface="Arial" panose="020B0604020202020204" pitchFamily="34" charset="0"/>
                  <a:cs typeface="B Nazanin" panose="00000400000000000000" pitchFamily="2" charset="-78"/>
                </a:rPr>
                <a:t>ساختمان ها،کف سازی،مبلمان،محصورکننده ها،فرم وهندسه فضاهای باز و..)</a:t>
              </a:r>
            </a:p>
            <a:p>
              <a:pPr marL="342900" indent="-342900" algn="ctr" fontAlgn="base">
                <a:spcBef>
                  <a:spcPct val="0"/>
                </a:spcBef>
                <a:spcAft>
                  <a:spcPct val="0"/>
                </a:spcAft>
                <a:buFont typeface="Wingdings" panose="05000000000000000000" pitchFamily="2" charset="2"/>
                <a:buChar char="§"/>
                <a:defRPr/>
              </a:pPr>
              <a:r>
                <a:rPr lang="fa-IR" sz="1680" b="1" dirty="0">
                  <a:latin typeface="Arial" panose="020B0604020202020204" pitchFamily="34" charset="0"/>
                  <a:cs typeface="B Nazanin" panose="00000400000000000000" pitchFamily="2" charset="-78"/>
                </a:rPr>
                <a:t>عناصر طبیعی وشبه طبیعی</a:t>
              </a:r>
              <a:r>
                <a:rPr lang="fa-IR" sz="1320" dirty="0">
                  <a:latin typeface="Arial" panose="020B0604020202020204" pitchFamily="34" charset="0"/>
                  <a:cs typeface="B Nazanin" panose="00000400000000000000" pitchFamily="2" charset="-78"/>
                </a:rPr>
                <a:t>(توپوگرافی ،شیب،گیاهان،آبنما..)</a:t>
              </a:r>
              <a:endParaRPr lang="en-US" sz="1920" dirty="0">
                <a:latin typeface="Arial" panose="020B0604020202020204" pitchFamily="34" charset="0"/>
                <a:cs typeface="B Nazanin" panose="00000400000000000000" pitchFamily="2" charset="-78"/>
              </a:endParaRPr>
            </a:p>
            <a:p>
              <a:pPr algn="ctr" fontAlgn="base">
                <a:spcBef>
                  <a:spcPct val="0"/>
                </a:spcBef>
                <a:spcAft>
                  <a:spcPct val="0"/>
                </a:spcAft>
                <a:buFontTx/>
                <a:buNone/>
                <a:defRPr/>
              </a:pPr>
              <a:endParaRPr lang="en-US" sz="2160" dirty="0">
                <a:latin typeface="Arial" panose="020B0604020202020204" pitchFamily="34" charset="0"/>
                <a:cs typeface="B Nazanin" panose="00000400000000000000" pitchFamily="2" charset="-78"/>
              </a:endParaRPr>
            </a:p>
          </p:txBody>
        </p:sp>
        <p:cxnSp>
          <p:nvCxnSpPr>
            <p:cNvPr id="15378" name="直接连接符 75"/>
            <p:cNvCxnSpPr>
              <a:cxnSpLocks noChangeShapeType="1"/>
            </p:cNvCxnSpPr>
            <p:nvPr/>
          </p:nvCxnSpPr>
          <p:spPr bwMode="auto">
            <a:xfrm>
              <a:off x="65105" y="534886"/>
              <a:ext cx="1554590" cy="0"/>
            </a:xfrm>
            <a:prstGeom prst="line">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sp>
          <p:nvSpPr>
            <p:cNvPr id="15379" name="TextBox 146"/>
            <p:cNvSpPr txBox="1">
              <a:spLocks noChangeArrowheads="1"/>
            </p:cNvSpPr>
            <p:nvPr/>
          </p:nvSpPr>
          <p:spPr bwMode="auto">
            <a:xfrm>
              <a:off x="31759" y="126976"/>
              <a:ext cx="1621283" cy="43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r>
                <a:rPr lang="fa-IR" altLang="zh-CN" sz="1680" b="1">
                  <a:latin typeface="Arial" panose="020B0604020202020204" pitchFamily="34" charset="0"/>
                  <a:cs typeface="B Nazanin" panose="00000400000000000000" pitchFamily="2" charset="-78"/>
                </a:rPr>
                <a:t>شناخت اجزا وعناصر بصری منظ</a:t>
              </a:r>
              <a:r>
                <a:rPr lang="fa-IR" altLang="zh-CN" sz="1680" b="1">
                  <a:latin typeface="Microsoft YaHei" panose="020B0503020204020204" pitchFamily="34" charset="-122"/>
                  <a:ea typeface="Microsoft YaHei" panose="020B0503020204020204" pitchFamily="34" charset="-122"/>
                  <a:cs typeface="B Nazanin" panose="00000400000000000000" pitchFamily="2" charset="-78"/>
                </a:rPr>
                <a:t>ر</a:t>
              </a:r>
              <a:endParaRPr lang="zh-CN" altLang="en-US" sz="1680" b="1">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9256" name="Group 40"/>
          <p:cNvGrpSpPr>
            <a:grpSpLocks/>
          </p:cNvGrpSpPr>
          <p:nvPr/>
        </p:nvGrpSpPr>
        <p:grpSpPr bwMode="auto">
          <a:xfrm>
            <a:off x="7429500" y="3009900"/>
            <a:ext cx="2021206" cy="3451860"/>
            <a:chOff x="0" y="0"/>
            <a:chExt cx="1684800" cy="2430000"/>
          </a:xfrm>
        </p:grpSpPr>
        <p:sp>
          <p:nvSpPr>
            <p:cNvPr id="15372" name="矩形 61"/>
            <p:cNvSpPr>
              <a:spLocks noChangeArrowheads="1"/>
            </p:cNvSpPr>
            <p:nvPr/>
          </p:nvSpPr>
          <p:spPr bwMode="auto">
            <a:xfrm>
              <a:off x="0" y="0"/>
              <a:ext cx="1684800" cy="2430000"/>
            </a:xfrm>
            <a:prstGeom prst="rect">
              <a:avLst/>
            </a:prstGeom>
            <a:solidFill>
              <a:srgbClr val="7F7F7F">
                <a:alpha val="9804"/>
              </a:srgbClr>
            </a:solidFill>
            <a:ln w="12700">
              <a:solidFill>
                <a:srgbClr val="7F7F7F">
                  <a:alpha val="52940"/>
                </a:srgbClr>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endParaRPr lang="zh-CN" altLang="en-US" sz="2160">
                <a:cs typeface="B Nazanin" panose="00000400000000000000" pitchFamily="2" charset="-78"/>
              </a:endParaRPr>
            </a:p>
          </p:txBody>
        </p:sp>
        <p:sp>
          <p:nvSpPr>
            <p:cNvPr id="15373" name="TextBox 146"/>
            <p:cNvSpPr txBox="1">
              <a:spLocks noChangeArrowheads="1"/>
            </p:cNvSpPr>
            <p:nvPr/>
          </p:nvSpPr>
          <p:spPr bwMode="auto">
            <a:xfrm>
              <a:off x="22231" y="663449"/>
              <a:ext cx="1621283" cy="766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r>
                <a:rPr lang="fa-IR" altLang="fa-IR" sz="2160">
                  <a:latin typeface="Arial" panose="020B0604020202020204" pitchFamily="34" charset="0"/>
                  <a:cs typeface="B Nazanin" panose="00000400000000000000" pitchFamily="2" charset="-78"/>
                </a:rPr>
                <a:t>تعیین وتعریف معیارهای ارزیابی</a:t>
              </a:r>
              <a:endParaRPr lang="en-US" altLang="fa-IR" sz="2160">
                <a:latin typeface="Arial" panose="020B0604020202020204" pitchFamily="34" charset="0"/>
                <a:cs typeface="B Nazanin" panose="00000400000000000000" pitchFamily="2" charset="-78"/>
              </a:endParaRPr>
            </a:p>
            <a:p>
              <a:pPr algn="ctr" fontAlgn="base">
                <a:spcBef>
                  <a:spcPct val="0"/>
                </a:spcBef>
                <a:spcAft>
                  <a:spcPct val="0"/>
                </a:spcAft>
                <a:buFontTx/>
                <a:buNone/>
              </a:pPr>
              <a:endParaRPr lang="en-US" altLang="fa-IR" sz="2160">
                <a:latin typeface="Arial" panose="020B0604020202020204" pitchFamily="34" charset="0"/>
                <a:cs typeface="B Nazanin" panose="00000400000000000000" pitchFamily="2" charset="-78"/>
              </a:endParaRPr>
            </a:p>
          </p:txBody>
        </p:sp>
        <p:cxnSp>
          <p:nvCxnSpPr>
            <p:cNvPr id="15374" name="直接连接符 77"/>
            <p:cNvCxnSpPr>
              <a:cxnSpLocks noChangeShapeType="1"/>
            </p:cNvCxnSpPr>
            <p:nvPr/>
          </p:nvCxnSpPr>
          <p:spPr bwMode="auto">
            <a:xfrm>
              <a:off x="65106" y="534886"/>
              <a:ext cx="1554588" cy="0"/>
            </a:xfrm>
            <a:prstGeom prst="line">
              <a:avLst/>
            </a:prstGeom>
            <a:noFill/>
            <a:ln w="19050">
              <a:solidFill>
                <a:srgbClr val="7F7F7F"/>
              </a:solidFill>
              <a:prstDash val="sysDash"/>
              <a:round/>
              <a:headEnd/>
              <a:tailEnd/>
            </a:ln>
            <a:extLst>
              <a:ext uri="{909E8E84-426E-40DD-AFC4-6F175D3DCCD1}">
                <a14:hiddenFill xmlns:a14="http://schemas.microsoft.com/office/drawing/2010/main">
                  <a:noFill/>
                </a14:hiddenFill>
              </a:ext>
            </a:extLst>
          </p:spPr>
        </p:cxnSp>
        <p:sp>
          <p:nvSpPr>
            <p:cNvPr id="15375" name="TextBox 146"/>
            <p:cNvSpPr txBox="1">
              <a:spLocks noChangeArrowheads="1"/>
            </p:cNvSpPr>
            <p:nvPr/>
          </p:nvSpPr>
          <p:spPr bwMode="auto">
            <a:xfrm>
              <a:off x="31759" y="126976"/>
              <a:ext cx="1621283"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fontAlgn="base">
                <a:spcBef>
                  <a:spcPct val="0"/>
                </a:spcBef>
                <a:spcAft>
                  <a:spcPct val="0"/>
                </a:spcAft>
                <a:buFontTx/>
                <a:buNone/>
              </a:pPr>
              <a:r>
                <a:rPr lang="fa-IR" altLang="zh-CN" sz="1680" b="1">
                  <a:latin typeface="Arial" panose="020B0604020202020204" pitchFamily="34" charset="0"/>
                  <a:cs typeface="B Nazanin" panose="00000400000000000000" pitchFamily="2" charset="-78"/>
                </a:rPr>
                <a:t>ارزیابی</a:t>
              </a:r>
              <a:endParaRPr lang="en-US" altLang="fa-IR" sz="1680" b="1">
                <a:latin typeface="Arial" panose="020B0604020202020204" pitchFamily="34" charset="0"/>
                <a:cs typeface="B Nazanin" panose="00000400000000000000" pitchFamily="2" charset="-78"/>
              </a:endParaRPr>
            </a:p>
          </p:txBody>
        </p:sp>
      </p:grpSp>
    </p:spTree>
    <p:extLst>
      <p:ext uri="{BB962C8B-B14F-4D97-AF65-F5344CB8AC3E}">
        <p14:creationId xmlns:p14="http://schemas.microsoft.com/office/powerpoint/2010/main" val="8457790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slide(fromLeft)">
                                      <p:cBhvr>
                                        <p:cTn id="7" dur="500"/>
                                        <p:tgtEl>
                                          <p:spTgt spid="9218"/>
                                        </p:tgtEl>
                                      </p:cBhvr>
                                    </p:animEffect>
                                  </p:childTnLst>
                                </p:cTn>
                              </p:par>
                            </p:childTnLst>
                          </p:cTn>
                        </p:par>
                        <p:par>
                          <p:cTn id="8" fill="hold" nodeType="afterGroup">
                            <p:stCondLst>
                              <p:cond delay="500"/>
                            </p:stCondLst>
                            <p:childTnLst>
                              <p:par>
                                <p:cTn id="9" presetID="23" presetClass="entr" presetSubtype="528" fill="hold" nodeType="afterEffect">
                                  <p:stCondLst>
                                    <p:cond delay="0"/>
                                  </p:stCondLst>
                                  <p:childTnLst>
                                    <p:set>
                                      <p:cBhvr>
                                        <p:cTn id="10" dur="1" fill="hold">
                                          <p:stCondLst>
                                            <p:cond delay="0"/>
                                          </p:stCondLst>
                                        </p:cTn>
                                        <p:tgtEl>
                                          <p:spTgt spid="9219"/>
                                        </p:tgtEl>
                                        <p:attrNameLst>
                                          <p:attrName>style.visibility</p:attrName>
                                        </p:attrNameLst>
                                      </p:cBhvr>
                                      <p:to>
                                        <p:strVal val="visible"/>
                                      </p:to>
                                    </p:set>
                                    <p:anim calcmode="lin" valueType="num">
                                      <p:cBhvr>
                                        <p:cTn id="11" dur="1000" fill="hold"/>
                                        <p:tgtEl>
                                          <p:spTgt spid="9219"/>
                                        </p:tgtEl>
                                        <p:attrNameLst>
                                          <p:attrName>ppt_w</p:attrName>
                                        </p:attrNameLst>
                                      </p:cBhvr>
                                      <p:tavLst>
                                        <p:tav tm="0">
                                          <p:val>
                                            <p:fltVal val="0"/>
                                          </p:val>
                                        </p:tav>
                                        <p:tav tm="100000">
                                          <p:val>
                                            <p:strVal val="#ppt_w"/>
                                          </p:val>
                                        </p:tav>
                                      </p:tavLst>
                                    </p:anim>
                                    <p:anim calcmode="lin" valueType="num">
                                      <p:cBhvr>
                                        <p:cTn id="12" dur="1000" fill="hold"/>
                                        <p:tgtEl>
                                          <p:spTgt spid="9219"/>
                                        </p:tgtEl>
                                        <p:attrNameLst>
                                          <p:attrName>ppt_h</p:attrName>
                                        </p:attrNameLst>
                                      </p:cBhvr>
                                      <p:tavLst>
                                        <p:tav tm="0">
                                          <p:val>
                                            <p:fltVal val="0"/>
                                          </p:val>
                                        </p:tav>
                                        <p:tav tm="100000">
                                          <p:val>
                                            <p:strVal val="#ppt_h"/>
                                          </p:val>
                                        </p:tav>
                                      </p:tavLst>
                                    </p:anim>
                                    <p:anim calcmode="lin" valueType="num">
                                      <p:cBhvr>
                                        <p:cTn id="13" dur="1000" fill="hold"/>
                                        <p:tgtEl>
                                          <p:spTgt spid="9219"/>
                                        </p:tgtEl>
                                        <p:attrNameLst>
                                          <p:attrName>ppt_x</p:attrName>
                                        </p:attrNameLst>
                                      </p:cBhvr>
                                      <p:tavLst>
                                        <p:tav tm="0">
                                          <p:val>
                                            <p:fltVal val="0.5"/>
                                          </p:val>
                                        </p:tav>
                                        <p:tav tm="100000">
                                          <p:val>
                                            <p:strVal val="#ppt_x"/>
                                          </p:val>
                                        </p:tav>
                                      </p:tavLst>
                                    </p:anim>
                                    <p:anim calcmode="lin" valueType="num">
                                      <p:cBhvr>
                                        <p:cTn id="14" dur="1000" fill="hold"/>
                                        <p:tgtEl>
                                          <p:spTgt spid="9219"/>
                                        </p:tgtEl>
                                        <p:attrNameLst>
                                          <p:attrName>ppt_y</p:attrName>
                                        </p:attrNameLst>
                                      </p:cBhvr>
                                      <p:tavLst>
                                        <p:tav tm="0">
                                          <p:val>
                                            <p:fltVal val="0.5"/>
                                          </p:val>
                                        </p:tav>
                                        <p:tav tm="100000">
                                          <p:val>
                                            <p:strVal val="#ppt_y"/>
                                          </p:val>
                                        </p:tav>
                                      </p:tavLst>
                                    </p:anim>
                                  </p:childTnLst>
                                </p:cTn>
                              </p:par>
                              <p:par>
                                <p:cTn id="15" presetID="8" presetClass="emph" presetSubtype="0" repeatCount="2000" fill="hold" nodeType="withEffect">
                                  <p:stCondLst>
                                    <p:cond delay="0"/>
                                  </p:stCondLst>
                                  <p:childTnLst>
                                    <p:animRot by="21600000">
                                      <p:cBhvr>
                                        <p:cTn id="16" dur="500" fill="hold"/>
                                        <p:tgtEl>
                                          <p:spTgt spid="9219"/>
                                        </p:tgtEl>
                                        <p:attrNameLst>
                                          <p:attrName>r</p:attrName>
                                        </p:attrNameLst>
                                      </p:cBhvr>
                                    </p:animRot>
                                  </p:childTnLst>
                                </p:cTn>
                              </p:par>
                              <p:par>
                                <p:cTn id="17" presetID="23" presetClass="entr" presetSubtype="528" fill="hold" nodeType="withEffect">
                                  <p:stCondLst>
                                    <p:cond delay="200"/>
                                  </p:stCondLst>
                                  <p:childTnLst>
                                    <p:set>
                                      <p:cBhvr>
                                        <p:cTn id="18" dur="1" fill="hold">
                                          <p:stCondLst>
                                            <p:cond delay="0"/>
                                          </p:stCondLst>
                                        </p:cTn>
                                        <p:tgtEl>
                                          <p:spTgt spid="9223"/>
                                        </p:tgtEl>
                                        <p:attrNameLst>
                                          <p:attrName>style.visibility</p:attrName>
                                        </p:attrNameLst>
                                      </p:cBhvr>
                                      <p:to>
                                        <p:strVal val="visible"/>
                                      </p:to>
                                    </p:set>
                                    <p:anim calcmode="lin" valueType="num">
                                      <p:cBhvr>
                                        <p:cTn id="19" dur="1000" fill="hold"/>
                                        <p:tgtEl>
                                          <p:spTgt spid="9223"/>
                                        </p:tgtEl>
                                        <p:attrNameLst>
                                          <p:attrName>ppt_w</p:attrName>
                                        </p:attrNameLst>
                                      </p:cBhvr>
                                      <p:tavLst>
                                        <p:tav tm="0">
                                          <p:val>
                                            <p:fltVal val="0"/>
                                          </p:val>
                                        </p:tav>
                                        <p:tav tm="100000">
                                          <p:val>
                                            <p:strVal val="#ppt_w"/>
                                          </p:val>
                                        </p:tav>
                                      </p:tavLst>
                                    </p:anim>
                                    <p:anim calcmode="lin" valueType="num">
                                      <p:cBhvr>
                                        <p:cTn id="20" dur="1000" fill="hold"/>
                                        <p:tgtEl>
                                          <p:spTgt spid="9223"/>
                                        </p:tgtEl>
                                        <p:attrNameLst>
                                          <p:attrName>ppt_h</p:attrName>
                                        </p:attrNameLst>
                                      </p:cBhvr>
                                      <p:tavLst>
                                        <p:tav tm="0">
                                          <p:val>
                                            <p:fltVal val="0"/>
                                          </p:val>
                                        </p:tav>
                                        <p:tav tm="100000">
                                          <p:val>
                                            <p:strVal val="#ppt_h"/>
                                          </p:val>
                                        </p:tav>
                                      </p:tavLst>
                                    </p:anim>
                                    <p:anim calcmode="lin" valueType="num">
                                      <p:cBhvr>
                                        <p:cTn id="21" dur="1000" fill="hold"/>
                                        <p:tgtEl>
                                          <p:spTgt spid="9223"/>
                                        </p:tgtEl>
                                        <p:attrNameLst>
                                          <p:attrName>ppt_x</p:attrName>
                                        </p:attrNameLst>
                                      </p:cBhvr>
                                      <p:tavLst>
                                        <p:tav tm="0">
                                          <p:val>
                                            <p:fltVal val="0.5"/>
                                          </p:val>
                                        </p:tav>
                                        <p:tav tm="100000">
                                          <p:val>
                                            <p:strVal val="#ppt_x"/>
                                          </p:val>
                                        </p:tav>
                                      </p:tavLst>
                                    </p:anim>
                                    <p:anim calcmode="lin" valueType="num">
                                      <p:cBhvr>
                                        <p:cTn id="22" dur="1000" fill="hold"/>
                                        <p:tgtEl>
                                          <p:spTgt spid="9223"/>
                                        </p:tgtEl>
                                        <p:attrNameLst>
                                          <p:attrName>ppt_y</p:attrName>
                                        </p:attrNameLst>
                                      </p:cBhvr>
                                      <p:tavLst>
                                        <p:tav tm="0">
                                          <p:val>
                                            <p:fltVal val="0.5"/>
                                          </p:val>
                                        </p:tav>
                                        <p:tav tm="100000">
                                          <p:val>
                                            <p:strVal val="#ppt_y"/>
                                          </p:val>
                                        </p:tav>
                                      </p:tavLst>
                                    </p:anim>
                                  </p:childTnLst>
                                </p:cTn>
                              </p:par>
                              <p:par>
                                <p:cTn id="23" presetID="8" presetClass="emph" presetSubtype="0" repeatCount="2000" fill="hold" nodeType="withEffect">
                                  <p:stCondLst>
                                    <p:cond delay="200"/>
                                  </p:stCondLst>
                                  <p:childTnLst>
                                    <p:animRot by="21600000">
                                      <p:cBhvr>
                                        <p:cTn id="24" dur="500" fill="hold"/>
                                        <p:tgtEl>
                                          <p:spTgt spid="9223"/>
                                        </p:tgtEl>
                                        <p:attrNameLst>
                                          <p:attrName>r</p:attrName>
                                        </p:attrNameLst>
                                      </p:cBhvr>
                                    </p:animRot>
                                  </p:childTnLst>
                                </p:cTn>
                              </p:par>
                              <p:par>
                                <p:cTn id="25" presetID="23" presetClass="entr" presetSubtype="528" fill="hold" nodeType="withEffect">
                                  <p:stCondLst>
                                    <p:cond delay="400"/>
                                  </p:stCondLst>
                                  <p:childTnLst>
                                    <p:set>
                                      <p:cBhvr>
                                        <p:cTn id="26" dur="1" fill="hold">
                                          <p:stCondLst>
                                            <p:cond delay="0"/>
                                          </p:stCondLst>
                                        </p:cTn>
                                        <p:tgtEl>
                                          <p:spTgt spid="9227"/>
                                        </p:tgtEl>
                                        <p:attrNameLst>
                                          <p:attrName>style.visibility</p:attrName>
                                        </p:attrNameLst>
                                      </p:cBhvr>
                                      <p:to>
                                        <p:strVal val="visible"/>
                                      </p:to>
                                    </p:set>
                                    <p:anim calcmode="lin" valueType="num">
                                      <p:cBhvr>
                                        <p:cTn id="27" dur="1000" fill="hold"/>
                                        <p:tgtEl>
                                          <p:spTgt spid="9227"/>
                                        </p:tgtEl>
                                        <p:attrNameLst>
                                          <p:attrName>ppt_w</p:attrName>
                                        </p:attrNameLst>
                                      </p:cBhvr>
                                      <p:tavLst>
                                        <p:tav tm="0">
                                          <p:val>
                                            <p:fltVal val="0"/>
                                          </p:val>
                                        </p:tav>
                                        <p:tav tm="100000">
                                          <p:val>
                                            <p:strVal val="#ppt_w"/>
                                          </p:val>
                                        </p:tav>
                                      </p:tavLst>
                                    </p:anim>
                                    <p:anim calcmode="lin" valueType="num">
                                      <p:cBhvr>
                                        <p:cTn id="28" dur="1000" fill="hold"/>
                                        <p:tgtEl>
                                          <p:spTgt spid="9227"/>
                                        </p:tgtEl>
                                        <p:attrNameLst>
                                          <p:attrName>ppt_h</p:attrName>
                                        </p:attrNameLst>
                                      </p:cBhvr>
                                      <p:tavLst>
                                        <p:tav tm="0">
                                          <p:val>
                                            <p:fltVal val="0"/>
                                          </p:val>
                                        </p:tav>
                                        <p:tav tm="100000">
                                          <p:val>
                                            <p:strVal val="#ppt_h"/>
                                          </p:val>
                                        </p:tav>
                                      </p:tavLst>
                                    </p:anim>
                                    <p:anim calcmode="lin" valueType="num">
                                      <p:cBhvr>
                                        <p:cTn id="29" dur="1000" fill="hold"/>
                                        <p:tgtEl>
                                          <p:spTgt spid="9227"/>
                                        </p:tgtEl>
                                        <p:attrNameLst>
                                          <p:attrName>ppt_x</p:attrName>
                                        </p:attrNameLst>
                                      </p:cBhvr>
                                      <p:tavLst>
                                        <p:tav tm="0">
                                          <p:val>
                                            <p:fltVal val="0.5"/>
                                          </p:val>
                                        </p:tav>
                                        <p:tav tm="100000">
                                          <p:val>
                                            <p:strVal val="#ppt_x"/>
                                          </p:val>
                                        </p:tav>
                                      </p:tavLst>
                                    </p:anim>
                                    <p:anim calcmode="lin" valueType="num">
                                      <p:cBhvr>
                                        <p:cTn id="30" dur="1000" fill="hold"/>
                                        <p:tgtEl>
                                          <p:spTgt spid="9227"/>
                                        </p:tgtEl>
                                        <p:attrNameLst>
                                          <p:attrName>ppt_y</p:attrName>
                                        </p:attrNameLst>
                                      </p:cBhvr>
                                      <p:tavLst>
                                        <p:tav tm="0">
                                          <p:val>
                                            <p:fltVal val="0.5"/>
                                          </p:val>
                                        </p:tav>
                                        <p:tav tm="100000">
                                          <p:val>
                                            <p:strVal val="#ppt_y"/>
                                          </p:val>
                                        </p:tav>
                                      </p:tavLst>
                                    </p:anim>
                                  </p:childTnLst>
                                </p:cTn>
                              </p:par>
                              <p:par>
                                <p:cTn id="31" presetID="8" presetClass="emph" presetSubtype="0" repeatCount="2000" fill="hold" nodeType="withEffect">
                                  <p:stCondLst>
                                    <p:cond delay="400"/>
                                  </p:stCondLst>
                                  <p:childTnLst>
                                    <p:animRot by="21600000">
                                      <p:cBhvr>
                                        <p:cTn id="32" dur="500" fill="hold"/>
                                        <p:tgtEl>
                                          <p:spTgt spid="9227"/>
                                        </p:tgtEl>
                                        <p:attrNameLst>
                                          <p:attrName>r</p:attrName>
                                        </p:attrNameLst>
                                      </p:cBhvr>
                                    </p:animRot>
                                  </p:childTnLst>
                                </p:cTn>
                              </p:par>
                            </p:childTnLst>
                          </p:cTn>
                        </p:par>
                        <p:par>
                          <p:cTn id="33" fill="hold" nodeType="afterGroup">
                            <p:stCondLst>
                              <p:cond delay="1900"/>
                            </p:stCondLst>
                            <p:childTnLst>
                              <p:par>
                                <p:cTn id="34" presetID="12" presetClass="entr" presetSubtype="1" fill="hold" nodeType="afterEffect">
                                  <p:stCondLst>
                                    <p:cond delay="0"/>
                                  </p:stCondLst>
                                  <p:childTnLst>
                                    <p:set>
                                      <p:cBhvr>
                                        <p:cTn id="35" dur="1" fill="hold">
                                          <p:stCondLst>
                                            <p:cond delay="0"/>
                                          </p:stCondLst>
                                        </p:cTn>
                                        <p:tgtEl>
                                          <p:spTgt spid="9234"/>
                                        </p:tgtEl>
                                        <p:attrNameLst>
                                          <p:attrName>style.visibility</p:attrName>
                                        </p:attrNameLst>
                                      </p:cBhvr>
                                      <p:to>
                                        <p:strVal val="visible"/>
                                      </p:to>
                                    </p:set>
                                    <p:animEffect transition="in" filter="slide(fromTop)">
                                      <p:cBhvr>
                                        <p:cTn id="36" dur="500"/>
                                        <p:tgtEl>
                                          <p:spTgt spid="9234"/>
                                        </p:tgtEl>
                                      </p:cBhvr>
                                    </p:animEffect>
                                  </p:childTnLst>
                                </p:cTn>
                              </p:par>
                              <p:par>
                                <p:cTn id="37" presetID="12" presetClass="entr" presetSubtype="1" fill="hold" nodeType="withEffect">
                                  <p:stCondLst>
                                    <p:cond delay="0"/>
                                  </p:stCondLst>
                                  <p:childTnLst>
                                    <p:set>
                                      <p:cBhvr>
                                        <p:cTn id="38" dur="1" fill="hold">
                                          <p:stCondLst>
                                            <p:cond delay="0"/>
                                          </p:stCondLst>
                                        </p:cTn>
                                        <p:tgtEl>
                                          <p:spTgt spid="9237"/>
                                        </p:tgtEl>
                                        <p:attrNameLst>
                                          <p:attrName>style.visibility</p:attrName>
                                        </p:attrNameLst>
                                      </p:cBhvr>
                                      <p:to>
                                        <p:strVal val="visible"/>
                                      </p:to>
                                    </p:set>
                                    <p:animEffect transition="in" filter="slide(fromTop)">
                                      <p:cBhvr>
                                        <p:cTn id="39" dur="500"/>
                                        <p:tgtEl>
                                          <p:spTgt spid="9237"/>
                                        </p:tgtEl>
                                      </p:cBhvr>
                                    </p:animEffect>
                                  </p:childTnLst>
                                </p:cTn>
                              </p:par>
                              <p:par>
                                <p:cTn id="40" presetID="12" presetClass="entr" presetSubtype="1" fill="hold" nodeType="withEffect">
                                  <p:stCondLst>
                                    <p:cond delay="0"/>
                                  </p:stCondLst>
                                  <p:childTnLst>
                                    <p:set>
                                      <p:cBhvr>
                                        <p:cTn id="41" dur="1" fill="hold">
                                          <p:stCondLst>
                                            <p:cond delay="0"/>
                                          </p:stCondLst>
                                        </p:cTn>
                                        <p:tgtEl>
                                          <p:spTgt spid="9240"/>
                                        </p:tgtEl>
                                        <p:attrNameLst>
                                          <p:attrName>style.visibility</p:attrName>
                                        </p:attrNameLst>
                                      </p:cBhvr>
                                      <p:to>
                                        <p:strVal val="visible"/>
                                      </p:to>
                                    </p:set>
                                    <p:animEffect transition="in" filter="slide(fromTop)">
                                      <p:cBhvr>
                                        <p:cTn id="42" dur="500"/>
                                        <p:tgtEl>
                                          <p:spTgt spid="9240"/>
                                        </p:tgtEl>
                                      </p:cBhvr>
                                    </p:animEffect>
                                  </p:childTnLst>
                                </p:cTn>
                              </p:par>
                            </p:childTnLst>
                          </p:cTn>
                        </p:par>
                        <p:par>
                          <p:cTn id="43" fill="hold" nodeType="afterGroup">
                            <p:stCondLst>
                              <p:cond delay="2400"/>
                            </p:stCondLst>
                            <p:childTnLst>
                              <p:par>
                                <p:cTn id="44" presetID="12" presetClass="entr" presetSubtype="1" fill="hold" nodeType="afterEffect">
                                  <p:stCondLst>
                                    <p:cond delay="0"/>
                                  </p:stCondLst>
                                  <p:childTnLst>
                                    <p:set>
                                      <p:cBhvr>
                                        <p:cTn id="45" dur="1" fill="hold">
                                          <p:stCondLst>
                                            <p:cond delay="0"/>
                                          </p:stCondLst>
                                        </p:cTn>
                                        <p:tgtEl>
                                          <p:spTgt spid="9246"/>
                                        </p:tgtEl>
                                        <p:attrNameLst>
                                          <p:attrName>style.visibility</p:attrName>
                                        </p:attrNameLst>
                                      </p:cBhvr>
                                      <p:to>
                                        <p:strVal val="visible"/>
                                      </p:to>
                                    </p:set>
                                    <p:animEffect transition="in" filter="slide(fromTop)">
                                      <p:cBhvr>
                                        <p:cTn id="46" dur="500"/>
                                        <p:tgtEl>
                                          <p:spTgt spid="9246"/>
                                        </p:tgtEl>
                                      </p:cBhvr>
                                    </p:animEffect>
                                  </p:childTnLst>
                                </p:cTn>
                              </p:par>
                              <p:par>
                                <p:cTn id="47" presetID="12" presetClass="entr" presetSubtype="1" fill="hold" nodeType="withEffect">
                                  <p:stCondLst>
                                    <p:cond delay="0"/>
                                  </p:stCondLst>
                                  <p:childTnLst>
                                    <p:set>
                                      <p:cBhvr>
                                        <p:cTn id="48" dur="1" fill="hold">
                                          <p:stCondLst>
                                            <p:cond delay="0"/>
                                          </p:stCondLst>
                                        </p:cTn>
                                        <p:tgtEl>
                                          <p:spTgt spid="9251"/>
                                        </p:tgtEl>
                                        <p:attrNameLst>
                                          <p:attrName>style.visibility</p:attrName>
                                        </p:attrNameLst>
                                      </p:cBhvr>
                                      <p:to>
                                        <p:strVal val="visible"/>
                                      </p:to>
                                    </p:set>
                                    <p:animEffect transition="in" filter="slide(fromTop)">
                                      <p:cBhvr>
                                        <p:cTn id="49" dur="500"/>
                                        <p:tgtEl>
                                          <p:spTgt spid="9251"/>
                                        </p:tgtEl>
                                      </p:cBhvr>
                                    </p:animEffect>
                                  </p:childTnLst>
                                </p:cTn>
                              </p:par>
                              <p:par>
                                <p:cTn id="50" presetID="12" presetClass="entr" presetSubtype="1" fill="hold" nodeType="withEffect">
                                  <p:stCondLst>
                                    <p:cond delay="0"/>
                                  </p:stCondLst>
                                  <p:childTnLst>
                                    <p:set>
                                      <p:cBhvr>
                                        <p:cTn id="51" dur="1" fill="hold">
                                          <p:stCondLst>
                                            <p:cond delay="0"/>
                                          </p:stCondLst>
                                        </p:cTn>
                                        <p:tgtEl>
                                          <p:spTgt spid="9256"/>
                                        </p:tgtEl>
                                        <p:attrNameLst>
                                          <p:attrName>style.visibility</p:attrName>
                                        </p:attrNameLst>
                                      </p:cBhvr>
                                      <p:to>
                                        <p:strVal val="visible"/>
                                      </p:to>
                                    </p:set>
                                    <p:animEffect transition="in" filter="slide(fromTop)">
                                      <p:cBhvr>
                                        <p:cTn id="52" dur="500"/>
                                        <p:tgtEl>
                                          <p:spTgt spid="9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2"/>
          <p:cNvSpPr>
            <a:spLocks noChangeArrowheads="1"/>
          </p:cNvSpPr>
          <p:nvPr/>
        </p:nvSpPr>
        <p:spPr bwMode="auto">
          <a:xfrm>
            <a:off x="6614160" y="4034790"/>
            <a:ext cx="443866" cy="1381126"/>
          </a:xfrm>
          <a:prstGeom prst="rect">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16387" name="TextBox 1"/>
          <p:cNvSpPr txBox="1">
            <a:spLocks noChangeArrowheads="1"/>
          </p:cNvSpPr>
          <p:nvPr/>
        </p:nvSpPr>
        <p:spPr bwMode="auto">
          <a:xfrm>
            <a:off x="4215766" y="167640"/>
            <a:ext cx="73456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گام اول</a:t>
            </a:r>
            <a:r>
              <a:rPr lang="fa-IR" altLang="fa-IR" sz="2160">
                <a:solidFill>
                  <a:srgbClr val="FFFFFF"/>
                </a:solidFill>
                <a:latin typeface="Arial" panose="020B0604020202020204" pitchFamily="34" charset="0"/>
                <a:cs typeface="B Nazanin" panose="00000400000000000000" pitchFamily="2" charset="-78"/>
              </a:rPr>
              <a:t>(</a:t>
            </a:r>
            <a:r>
              <a:rPr lang="fa-IR" altLang="fa-IR" sz="2160" b="1">
                <a:solidFill>
                  <a:srgbClr val="FFFFFF"/>
                </a:solidFill>
                <a:latin typeface="Arial" panose="020B0604020202020204" pitchFamily="34" charset="0"/>
                <a:cs typeface="B Nazanin" panose="00000400000000000000" pitchFamily="2" charset="-78"/>
              </a:rPr>
              <a:t>شناخت محدوده وموقعیت ناظر)</a:t>
            </a:r>
            <a:endParaRPr lang="en-US" altLang="fa-IR" sz="2160" b="1">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0080" y="978888"/>
            <a:ext cx="6264086" cy="227729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16113"/>
          <a:stretch/>
        </p:blipFill>
        <p:spPr>
          <a:xfrm>
            <a:off x="1012443" y="3423733"/>
            <a:ext cx="5061654" cy="318455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4"/>
          <p:cNvPicPr>
            <a:picLocks noChangeAspect="1"/>
          </p:cNvPicPr>
          <p:nvPr/>
        </p:nvPicPr>
        <p:blipFill>
          <a:blip r:embed="rId4"/>
          <a:stretch>
            <a:fillRect/>
          </a:stretch>
        </p:blipFill>
        <p:spPr>
          <a:xfrm>
            <a:off x="7151447" y="3423732"/>
            <a:ext cx="4001428" cy="300107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TextBox 7"/>
          <p:cNvSpPr txBox="1"/>
          <p:nvPr/>
        </p:nvSpPr>
        <p:spPr>
          <a:xfrm>
            <a:off x="6528048" y="3947458"/>
            <a:ext cx="849463" cy="1296144"/>
          </a:xfrm>
          <a:prstGeom prst="rect">
            <a:avLst/>
          </a:prstGeom>
          <a:noFill/>
        </p:spPr>
        <p:txBody>
          <a:bodyPr vert="vert270" rtlCol="1">
            <a:spAutoFit/>
          </a:bodyPr>
          <a:lstStyle/>
          <a:p>
            <a:pPr algn="l" rtl="0" eaLnBrk="0" fontAlgn="base" hangingPunct="0">
              <a:spcBef>
                <a:spcPct val="0"/>
              </a:spcBef>
              <a:spcAft>
                <a:spcPct val="0"/>
              </a:spcAft>
              <a:defRPr/>
            </a:pPr>
            <a:r>
              <a:rPr lang="fa-IR" sz="2160" dirty="0">
                <a:solidFill>
                  <a:srgbClr val="FFFFFF"/>
                </a:solidFill>
                <a:latin typeface="Arial" panose="020B0604020202020204" pitchFamily="34" charset="0"/>
                <a:cs typeface="B Nazanin" panose="00000400000000000000" pitchFamily="2" charset="-78"/>
              </a:rPr>
              <a:t>کیفیت نور</a:t>
            </a:r>
            <a:endParaRPr lang="en-US" sz="2160" dirty="0">
              <a:solidFill>
                <a:srgbClr val="FFFFFF"/>
              </a:solidFill>
              <a:latin typeface="Arial" panose="020B0604020202020204" pitchFamily="34" charset="0"/>
              <a:cs typeface="B Nazanin" panose="00000400000000000000" pitchFamily="2" charset="-78"/>
            </a:endParaRPr>
          </a:p>
          <a:p>
            <a:pPr algn="l" rtl="0" eaLnBrk="0" fontAlgn="base" hangingPunct="0">
              <a:spcBef>
                <a:spcPct val="0"/>
              </a:spcBef>
              <a:spcAft>
                <a:spcPct val="0"/>
              </a:spcAft>
              <a:defRPr/>
            </a:pPr>
            <a:endParaRPr lang="fa-IR" sz="2160" dirty="0">
              <a:solidFill>
                <a:srgbClr val="FFFFFF"/>
              </a:solidFill>
              <a:latin typeface="Arial" panose="020B0604020202020204" pitchFamily="34" charset="0"/>
              <a:cs typeface="B Nazanin" panose="00000400000000000000" pitchFamily="2" charset="-78"/>
            </a:endParaRPr>
          </a:p>
        </p:txBody>
      </p:sp>
      <p:sp>
        <p:nvSpPr>
          <p:cNvPr id="11" name="Striped Right Arrow 10"/>
          <p:cNvSpPr/>
          <p:nvPr/>
        </p:nvSpPr>
        <p:spPr bwMode="auto">
          <a:xfrm>
            <a:off x="2566036" y="1057276"/>
            <a:ext cx="2063114" cy="853440"/>
          </a:xfrm>
          <a:prstGeom prst="strip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1"/>
          <a:lstStyle/>
          <a:p>
            <a:pPr algn="l" rtl="0" fontAlgn="base">
              <a:spcBef>
                <a:spcPct val="0"/>
              </a:spcBef>
              <a:spcAft>
                <a:spcPct val="0"/>
              </a:spcAft>
              <a:defRPr/>
            </a:pPr>
            <a:endParaRPr lang="fa-IR" sz="2160">
              <a:solidFill>
                <a:srgbClr val="000000"/>
              </a:solidFill>
              <a:latin typeface="Arial" panose="020B0604020202020204" pitchFamily="34" charset="0"/>
            </a:endParaRPr>
          </a:p>
        </p:txBody>
      </p:sp>
      <p:sp>
        <p:nvSpPr>
          <p:cNvPr id="16393" name="TextBox 5"/>
          <p:cNvSpPr txBox="1">
            <a:spLocks noChangeArrowheads="1"/>
          </p:cNvSpPr>
          <p:nvPr/>
        </p:nvSpPr>
        <p:spPr bwMode="auto">
          <a:xfrm>
            <a:off x="2266950" y="1253490"/>
            <a:ext cx="231838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تعیین موقعیت ناظر</a:t>
            </a:r>
          </a:p>
          <a:p>
            <a:pPr eaLnBrk="0" fontAlgn="base" hangingPunct="0">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p:txBody>
      </p:sp>
      <p:sp>
        <p:nvSpPr>
          <p:cNvPr id="12" name="Striped Right Arrow 11"/>
          <p:cNvSpPr/>
          <p:nvPr/>
        </p:nvSpPr>
        <p:spPr bwMode="auto">
          <a:xfrm rot="5400000">
            <a:off x="2256473" y="1688783"/>
            <a:ext cx="1371600" cy="2253614"/>
          </a:xfrm>
          <a:prstGeom prst="strip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1"/>
          <a:lstStyle/>
          <a:p>
            <a:pPr algn="l" rtl="0" fontAlgn="base">
              <a:spcBef>
                <a:spcPct val="0"/>
              </a:spcBef>
              <a:spcAft>
                <a:spcPct val="0"/>
              </a:spcAft>
              <a:defRPr/>
            </a:pPr>
            <a:endParaRPr lang="fa-IR" sz="2160">
              <a:solidFill>
                <a:srgbClr val="000000"/>
              </a:solidFill>
              <a:latin typeface="Arial" panose="020B0604020202020204" pitchFamily="34" charset="0"/>
            </a:endParaRPr>
          </a:p>
        </p:txBody>
      </p:sp>
      <p:sp>
        <p:nvSpPr>
          <p:cNvPr id="16395" name="TextBox 6"/>
          <p:cNvSpPr txBox="1">
            <a:spLocks noChangeArrowheads="1"/>
          </p:cNvSpPr>
          <p:nvPr/>
        </p:nvSpPr>
        <p:spPr bwMode="auto">
          <a:xfrm>
            <a:off x="2120266" y="2518411"/>
            <a:ext cx="1644014"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r>
              <a:rPr lang="fa-IR" altLang="fa-IR" sz="1920">
                <a:solidFill>
                  <a:srgbClr val="FFFFFF"/>
                </a:solidFill>
                <a:latin typeface="Arial" panose="020B0604020202020204" pitchFamily="34" charset="0"/>
                <a:cs typeface="B Nazanin" panose="00000400000000000000" pitchFamily="2" charset="-78"/>
              </a:rPr>
              <a:t>توجه به عمق</a:t>
            </a:r>
          </a:p>
          <a:p>
            <a:pPr algn="ctr" rtl="0" eaLnBrk="0" fontAlgn="base" hangingPunct="0">
              <a:spcBef>
                <a:spcPct val="0"/>
              </a:spcBef>
              <a:spcAft>
                <a:spcPct val="0"/>
              </a:spcAft>
              <a:buFontTx/>
              <a:buNone/>
            </a:pPr>
            <a:r>
              <a:rPr lang="fa-IR" altLang="fa-IR" sz="1920">
                <a:solidFill>
                  <a:srgbClr val="FFFFFF"/>
                </a:solidFill>
                <a:latin typeface="Arial" panose="020B0604020202020204" pitchFamily="34" charset="0"/>
                <a:cs typeface="B Nazanin" panose="00000400000000000000" pitchFamily="2" charset="-78"/>
              </a:rPr>
              <a:t> منظر</a:t>
            </a:r>
          </a:p>
          <a:p>
            <a:pPr algn="ctr" rtl="0" eaLnBrk="0" fontAlgn="base" hangingPunct="0">
              <a:spcBef>
                <a:spcPct val="0"/>
              </a:spcBef>
              <a:spcAft>
                <a:spcPct val="0"/>
              </a:spcAft>
              <a:buFontTx/>
              <a:buNone/>
            </a:pPr>
            <a:endParaRPr lang="fa-IR" altLang="fa-IR" sz="1920">
              <a:solidFill>
                <a:srgbClr val="FFFFFF"/>
              </a:solidFill>
              <a:latin typeface="Arial" panose="020B0604020202020204" pitchFamily="34" charset="0"/>
              <a:cs typeface="B Nazanin" panose="00000400000000000000" pitchFamily="2" charset="-78"/>
            </a:endParaRPr>
          </a:p>
        </p:txBody>
      </p:sp>
    </p:spTree>
    <p:extLst>
      <p:ext uri="{BB962C8B-B14F-4D97-AF65-F5344CB8AC3E}">
        <p14:creationId xmlns:p14="http://schemas.microsoft.com/office/powerpoint/2010/main" val="3732551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6570346" y="118110"/>
            <a:ext cx="501205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گام سوم </a:t>
            </a:r>
            <a:r>
              <a:rPr lang="fa-IR" altLang="fa-IR" sz="2160">
                <a:solidFill>
                  <a:srgbClr val="FFFFFF"/>
                </a:solidFill>
                <a:latin typeface="Arial" panose="020B0604020202020204" pitchFamily="34" charset="0"/>
                <a:cs typeface="B Nazanin" panose="00000400000000000000" pitchFamily="2" charset="-78"/>
              </a:rPr>
              <a:t>(ارزیابی)</a:t>
            </a:r>
          </a:p>
        </p:txBody>
      </p:sp>
      <p:sp>
        <p:nvSpPr>
          <p:cNvPr id="17411" name="TextBox 2"/>
          <p:cNvSpPr txBox="1">
            <a:spLocks noChangeArrowheads="1"/>
          </p:cNvSpPr>
          <p:nvPr/>
        </p:nvSpPr>
        <p:spPr bwMode="auto">
          <a:xfrm>
            <a:off x="1689736" y="1261111"/>
            <a:ext cx="9159240"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160" b="1">
                <a:solidFill>
                  <a:srgbClr val="000000"/>
                </a:solidFill>
                <a:latin typeface="Arial" panose="020B0604020202020204" pitchFamily="34" charset="0"/>
                <a:cs typeface="B Nazanin" panose="00000400000000000000" pitchFamily="2" charset="-78"/>
              </a:rPr>
              <a:t>شکل خوب</a:t>
            </a:r>
            <a:r>
              <a:rPr lang="fa-IR" altLang="fa-IR" sz="2160">
                <a:solidFill>
                  <a:srgbClr val="000000"/>
                </a:solidFill>
                <a:latin typeface="Arial" panose="020B0604020202020204" pitchFamily="34" charset="0"/>
                <a:cs typeface="B Nazanin" panose="00000400000000000000" pitchFamily="2" charset="-78"/>
              </a:rPr>
              <a:t>:تمایز مغز به دریافت شکل های منظم هندسی،الگوها وطرح واره های شناخته شده،زوایای قائمه .....</a:t>
            </a:r>
          </a:p>
          <a:p>
            <a:pPr fontAlgn="base">
              <a:spcBef>
                <a:spcPct val="0"/>
              </a:spcBef>
              <a:spcAft>
                <a:spcPct val="0"/>
              </a:spcAft>
              <a:buFontTx/>
              <a:buNone/>
            </a:pPr>
            <a:r>
              <a:rPr lang="fa-IR" altLang="fa-IR" sz="2160" b="1">
                <a:solidFill>
                  <a:srgbClr val="000000"/>
                </a:solidFill>
                <a:latin typeface="Arial" panose="020B0604020202020204" pitchFamily="34" charset="0"/>
                <a:cs typeface="B Nazanin" panose="00000400000000000000" pitchFamily="2" charset="-78"/>
              </a:rPr>
              <a:t>مجاورت</a:t>
            </a:r>
            <a:r>
              <a:rPr lang="fa-IR" altLang="fa-IR" sz="2160">
                <a:solidFill>
                  <a:srgbClr val="000000"/>
                </a:solidFill>
                <a:latin typeface="Arial" panose="020B0604020202020204" pitchFamily="34" charset="0"/>
                <a:cs typeface="B Nazanin" panose="00000400000000000000" pitchFamily="2" charset="-78"/>
              </a:rPr>
              <a:t>: گروه بندی اجزائ تصویر براساس نزدیکی</a:t>
            </a:r>
          </a:p>
          <a:p>
            <a:pPr fontAlgn="base">
              <a:spcBef>
                <a:spcPct val="0"/>
              </a:spcBef>
              <a:spcAft>
                <a:spcPct val="0"/>
              </a:spcAft>
              <a:buFontTx/>
              <a:buNone/>
            </a:pPr>
            <a:r>
              <a:rPr lang="fa-IR" altLang="fa-IR" sz="2160" b="1">
                <a:solidFill>
                  <a:srgbClr val="000000"/>
                </a:solidFill>
                <a:latin typeface="Arial" panose="020B0604020202020204" pitchFamily="34" charset="0"/>
                <a:cs typeface="B Nazanin" panose="00000400000000000000" pitchFamily="2" charset="-78"/>
              </a:rPr>
              <a:t>پیوستگی</a:t>
            </a:r>
            <a:r>
              <a:rPr lang="fa-IR" altLang="fa-IR" sz="2160">
                <a:solidFill>
                  <a:srgbClr val="000000"/>
                </a:solidFill>
                <a:latin typeface="Arial" panose="020B0604020202020204" pitchFamily="34" charset="0"/>
                <a:cs typeface="B Nazanin" panose="00000400000000000000" pitchFamily="2" charset="-78"/>
              </a:rPr>
              <a:t>: تمایل درک خطوط به امتدادیافتن در مسیر وباخصوصیات حرکتی ثابت</a:t>
            </a:r>
          </a:p>
          <a:p>
            <a:pPr fontAlgn="base">
              <a:spcBef>
                <a:spcPct val="0"/>
              </a:spcBef>
              <a:spcAft>
                <a:spcPct val="0"/>
              </a:spcAft>
              <a:buFontTx/>
              <a:buNone/>
            </a:pPr>
            <a:r>
              <a:rPr lang="fa-IR" altLang="fa-IR" sz="2160" b="1">
                <a:solidFill>
                  <a:srgbClr val="000000"/>
                </a:solidFill>
                <a:latin typeface="Arial" panose="020B0604020202020204" pitchFamily="34" charset="0"/>
                <a:cs typeface="B Nazanin" panose="00000400000000000000" pitchFamily="2" charset="-78"/>
              </a:rPr>
              <a:t>مشابهت یا همسانی</a:t>
            </a:r>
            <a:r>
              <a:rPr lang="fa-IR" altLang="fa-IR" sz="2160">
                <a:solidFill>
                  <a:srgbClr val="000000"/>
                </a:solidFill>
                <a:latin typeface="Arial" panose="020B0604020202020204" pitchFamily="34" charset="0"/>
                <a:cs typeface="B Nazanin" panose="00000400000000000000" pitchFamily="2" charset="-78"/>
              </a:rPr>
              <a:t>:ارتباط اجزای شبیه به هم ودرک آنها به صورت یک کل</a:t>
            </a:r>
          </a:p>
          <a:p>
            <a:pPr fontAlgn="base">
              <a:spcBef>
                <a:spcPct val="0"/>
              </a:spcBef>
              <a:spcAft>
                <a:spcPct val="0"/>
              </a:spcAft>
              <a:buFontTx/>
              <a:buNone/>
            </a:pPr>
            <a:r>
              <a:rPr lang="fa-IR" altLang="fa-IR" sz="2160" b="1">
                <a:solidFill>
                  <a:srgbClr val="000000"/>
                </a:solidFill>
                <a:latin typeface="Arial" panose="020B0604020202020204" pitchFamily="34" charset="0"/>
                <a:cs typeface="B Nazanin" panose="00000400000000000000" pitchFamily="2" charset="-78"/>
              </a:rPr>
              <a:t>بستگی</a:t>
            </a:r>
            <a:r>
              <a:rPr lang="fa-IR" altLang="fa-IR" sz="2160">
                <a:solidFill>
                  <a:srgbClr val="000000"/>
                </a:solidFill>
                <a:latin typeface="Arial" panose="020B0604020202020204" pitchFamily="34" charset="0"/>
                <a:cs typeface="B Nazanin" panose="00000400000000000000" pitchFamily="2" charset="-78"/>
              </a:rPr>
              <a:t>:شکل دادن به واحدهای بصری در گروه بندی های بسته وفشرده</a:t>
            </a:r>
          </a:p>
        </p:txBody>
      </p:sp>
      <p:pic>
        <p:nvPicPr>
          <p:cNvPr id="17412" name="Picture 1"/>
          <p:cNvPicPr>
            <a:picLocks noChangeAspect="1"/>
          </p:cNvPicPr>
          <p:nvPr/>
        </p:nvPicPr>
        <p:blipFill>
          <a:blip r:embed="rId2">
            <a:extLst>
              <a:ext uri="{28A0092B-C50C-407E-A947-70E740481C1C}">
                <a14:useLocalDpi xmlns:a14="http://schemas.microsoft.com/office/drawing/2010/main" val="0"/>
              </a:ext>
            </a:extLst>
          </a:blip>
          <a:srcRect l="8420" t="8420" r="8420" b="57561"/>
          <a:stretch>
            <a:fillRect/>
          </a:stretch>
        </p:blipFill>
        <p:spPr bwMode="auto">
          <a:xfrm>
            <a:off x="1430656" y="3373756"/>
            <a:ext cx="5701664" cy="3110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2"/>
          <p:cNvSpPr txBox="1">
            <a:spLocks noChangeArrowheads="1"/>
          </p:cNvSpPr>
          <p:nvPr/>
        </p:nvSpPr>
        <p:spPr bwMode="auto">
          <a:xfrm>
            <a:off x="8905876" y="853440"/>
            <a:ext cx="216027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2160">
                <a:solidFill>
                  <a:srgbClr val="000000"/>
                </a:solidFill>
                <a:latin typeface="Arial" panose="020B0604020202020204" pitchFamily="34" charset="0"/>
                <a:cs typeface="B Nazanin" panose="00000400000000000000" pitchFamily="2" charset="-78"/>
              </a:rPr>
              <a:t>قوانین گشتالت</a:t>
            </a:r>
          </a:p>
        </p:txBody>
      </p:sp>
    </p:spTree>
    <p:extLst>
      <p:ext uri="{BB962C8B-B14F-4D97-AF65-F5344CB8AC3E}">
        <p14:creationId xmlns:p14="http://schemas.microsoft.com/office/powerpoint/2010/main" val="25197204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p:cNvPicPr>
            <a:picLocks noChangeAspect="1"/>
          </p:cNvPicPr>
          <p:nvPr/>
        </p:nvPicPr>
        <p:blipFill>
          <a:blip r:embed="rId2">
            <a:extLst>
              <a:ext uri="{28A0092B-C50C-407E-A947-70E740481C1C}">
                <a14:useLocalDpi xmlns:a14="http://schemas.microsoft.com/office/drawing/2010/main" val="0"/>
              </a:ext>
            </a:extLst>
          </a:blip>
          <a:srcRect l="2275" t="1517" r="2174" b="18098"/>
          <a:stretch>
            <a:fillRect/>
          </a:stretch>
        </p:blipFill>
        <p:spPr bwMode="auto">
          <a:xfrm>
            <a:off x="2293621" y="923926"/>
            <a:ext cx="7258050"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1220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9784081" y="154305"/>
            <a:ext cx="319659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منظر کمال</a:t>
            </a:r>
          </a:p>
        </p:txBody>
      </p:sp>
      <p:sp>
        <p:nvSpPr>
          <p:cNvPr id="3" name="TextBox 2"/>
          <p:cNvSpPr txBox="1"/>
          <p:nvPr/>
        </p:nvSpPr>
        <p:spPr>
          <a:xfrm>
            <a:off x="1430656" y="1183006"/>
            <a:ext cx="9244964" cy="3083921"/>
          </a:xfrm>
          <a:prstGeom prst="rect">
            <a:avLst/>
          </a:prstGeom>
          <a:noFill/>
        </p:spPr>
        <p:txBody>
          <a:bodyPr rtlCol="1">
            <a:spAutoFit/>
          </a:bodyPr>
          <a:lstStyle/>
          <a:p>
            <a:pPr fontAlgn="base">
              <a:spcBef>
                <a:spcPct val="0"/>
              </a:spcBef>
              <a:spcAft>
                <a:spcPct val="0"/>
              </a:spcAft>
              <a:defRPr/>
            </a:pPr>
            <a:r>
              <a:rPr lang="fa-IR" sz="2160" dirty="0">
                <a:solidFill>
                  <a:srgbClr val="000000"/>
                </a:solidFill>
                <a:latin typeface="Arial" panose="020B0604020202020204" pitchFamily="34" charset="0"/>
                <a:cs typeface="B Nazanin" panose="00000400000000000000" pitchFamily="2" charset="-78"/>
              </a:rPr>
              <a:t>زیبایی کمال                 آراستن صفات انسانی و ارتقای روح ومعنویت انسان</a:t>
            </a:r>
          </a:p>
          <a:p>
            <a:pPr fontAlgn="base">
              <a:spcBef>
                <a:spcPct val="0"/>
              </a:spcBef>
              <a:spcAft>
                <a:spcPct val="0"/>
              </a:spcAft>
              <a:defRPr/>
            </a:pPr>
            <a:endParaRPr lang="fa-IR" sz="2160" dirty="0">
              <a:solidFill>
                <a:srgbClr val="000000"/>
              </a:solidFill>
              <a:latin typeface="Arial" panose="020B0604020202020204" pitchFamily="34" charset="0"/>
              <a:cs typeface="B Nazanin" panose="00000400000000000000" pitchFamily="2" charset="-78"/>
            </a:endParaRPr>
          </a:p>
          <a:p>
            <a:pPr marL="342900" indent="-342900" fontAlgn="base">
              <a:spcBef>
                <a:spcPct val="0"/>
              </a:spcBef>
              <a:spcAft>
                <a:spcPct val="0"/>
              </a:spcAft>
              <a:buFont typeface="Wingdings" panose="05000000000000000000" pitchFamily="2" charset="2"/>
              <a:buChar char="q"/>
              <a:defRPr/>
            </a:pPr>
            <a:r>
              <a:rPr lang="fa-IR" sz="2160" dirty="0">
                <a:solidFill>
                  <a:srgbClr val="000000"/>
                </a:solidFill>
                <a:latin typeface="Arial" panose="020B0604020202020204" pitchFamily="34" charset="0"/>
                <a:cs typeface="B Nazanin" panose="00000400000000000000" pitchFamily="2" charset="-78"/>
              </a:rPr>
              <a:t>زیبایی ها را در ارتباط با جهان بینی و فرهنگ جامعه تعریف میکند.</a:t>
            </a:r>
          </a:p>
          <a:p>
            <a:pPr fontAlgn="base">
              <a:spcBef>
                <a:spcPct val="0"/>
              </a:spcBef>
              <a:spcAft>
                <a:spcPct val="0"/>
              </a:spcAft>
              <a:defRPr/>
            </a:pPr>
            <a:endParaRPr lang="fa-IR" sz="2160" dirty="0">
              <a:solidFill>
                <a:srgbClr val="000000"/>
              </a:solidFill>
              <a:latin typeface="Arial" panose="020B0604020202020204" pitchFamily="34" charset="0"/>
              <a:cs typeface="B Nazanin" panose="00000400000000000000" pitchFamily="2" charset="-78"/>
            </a:endParaRPr>
          </a:p>
          <a:p>
            <a:pPr marL="342900" indent="-342900" fontAlgn="base">
              <a:spcBef>
                <a:spcPct val="0"/>
              </a:spcBef>
              <a:spcAft>
                <a:spcPct val="0"/>
              </a:spcAft>
              <a:buFont typeface="Wingdings" panose="05000000000000000000" pitchFamily="2" charset="2"/>
              <a:buChar char="q"/>
              <a:defRPr/>
            </a:pPr>
            <a:r>
              <a:rPr lang="fa-IR" sz="2160" dirty="0">
                <a:solidFill>
                  <a:srgbClr val="000000"/>
                </a:solidFill>
                <a:latin typeface="Arial" panose="020B0604020202020204" pitchFamily="34" charset="0"/>
                <a:cs typeface="B Nazanin" panose="00000400000000000000" pitchFamily="2" charset="-78"/>
              </a:rPr>
              <a:t>تاثیر آن فراتر از احساس لذت بردن از دیدن مناظراست و موجب </a:t>
            </a:r>
            <a:r>
              <a:rPr lang="fa-IR" sz="2160" b="1" dirty="0">
                <a:solidFill>
                  <a:srgbClr val="AE4845">
                    <a:lumMod val="75000"/>
                  </a:srgbClr>
                </a:solidFill>
                <a:latin typeface="Arial" panose="020B0604020202020204" pitchFamily="34" charset="0"/>
                <a:cs typeface="B Nazanin" panose="00000400000000000000" pitchFamily="2" charset="-78"/>
              </a:rPr>
              <a:t>تفکربیشتر</a:t>
            </a:r>
            <a:r>
              <a:rPr lang="fa-IR" sz="2160" dirty="0">
                <a:solidFill>
                  <a:srgbClr val="000000"/>
                </a:solidFill>
                <a:latin typeface="Arial" panose="020B0604020202020204" pitchFamily="34" charset="0"/>
                <a:cs typeface="B Nazanin" panose="00000400000000000000" pitchFamily="2" charset="-78"/>
              </a:rPr>
              <a:t> والقای </a:t>
            </a:r>
            <a:r>
              <a:rPr lang="fa-IR" sz="2160" b="1" dirty="0">
                <a:solidFill>
                  <a:srgbClr val="AE4845">
                    <a:lumMod val="75000"/>
                  </a:srgbClr>
                </a:solidFill>
                <a:latin typeface="Arial" panose="020B0604020202020204" pitchFamily="34" charset="0"/>
                <a:cs typeface="B Nazanin" panose="00000400000000000000" pitchFamily="2" charset="-78"/>
              </a:rPr>
              <a:t>پیام های معنایی </a:t>
            </a:r>
            <a:r>
              <a:rPr lang="fa-IR" sz="2160" dirty="0">
                <a:solidFill>
                  <a:srgbClr val="000000"/>
                </a:solidFill>
                <a:latin typeface="Arial" panose="020B0604020202020204" pitchFamily="34" charset="0"/>
                <a:cs typeface="B Nazanin" panose="00000400000000000000" pitchFamily="2" charset="-78"/>
              </a:rPr>
              <a:t>ومعنوی وارتباط انسان با عالم متافیزیک وزیبایی آن عالم میشود.</a:t>
            </a:r>
          </a:p>
          <a:p>
            <a:pPr fontAlgn="base">
              <a:spcBef>
                <a:spcPct val="0"/>
              </a:spcBef>
              <a:spcAft>
                <a:spcPct val="0"/>
              </a:spcAft>
              <a:defRPr/>
            </a:pPr>
            <a:endParaRPr lang="fa-IR" sz="2160" dirty="0">
              <a:solidFill>
                <a:srgbClr val="000000"/>
              </a:solidFill>
              <a:latin typeface="Arial" panose="020B0604020202020204" pitchFamily="34" charset="0"/>
              <a:cs typeface="B Nazanin" panose="00000400000000000000" pitchFamily="2" charset="-78"/>
            </a:endParaRPr>
          </a:p>
          <a:p>
            <a:pPr fontAlgn="base">
              <a:spcBef>
                <a:spcPct val="0"/>
              </a:spcBef>
              <a:spcAft>
                <a:spcPct val="0"/>
              </a:spcAft>
              <a:defRPr/>
            </a:pPr>
            <a:endParaRPr lang="fa-IR" sz="2160" dirty="0">
              <a:solidFill>
                <a:srgbClr val="000000"/>
              </a:solidFill>
              <a:latin typeface="Arial" panose="020B0604020202020204" pitchFamily="34" charset="0"/>
              <a:cs typeface="B Nazanin" panose="00000400000000000000" pitchFamily="2" charset="-78"/>
            </a:endParaRPr>
          </a:p>
          <a:p>
            <a:pPr fontAlgn="base">
              <a:spcBef>
                <a:spcPct val="0"/>
              </a:spcBef>
              <a:spcAft>
                <a:spcPct val="0"/>
              </a:spcAft>
              <a:defRPr/>
            </a:pPr>
            <a:r>
              <a:rPr lang="fa-IR" sz="2160" dirty="0">
                <a:solidFill>
                  <a:srgbClr val="000000"/>
                </a:solidFill>
                <a:latin typeface="Arial" panose="020B0604020202020204" pitchFamily="34" charset="0"/>
                <a:cs typeface="B Nazanin" panose="00000400000000000000" pitchFamily="2" charset="-78"/>
              </a:rPr>
              <a:t>به سه دسته :</a:t>
            </a:r>
          </a:p>
        </p:txBody>
      </p:sp>
      <p:sp>
        <p:nvSpPr>
          <p:cNvPr id="19460" name="Right Arrow 3"/>
          <p:cNvSpPr>
            <a:spLocks noChangeArrowheads="1"/>
          </p:cNvSpPr>
          <p:nvPr/>
        </p:nvSpPr>
        <p:spPr bwMode="auto">
          <a:xfrm rot="10800000">
            <a:off x="8515350" y="1131570"/>
            <a:ext cx="777240" cy="518160"/>
          </a:xfrm>
          <a:prstGeom prst="rightArrow">
            <a:avLst>
              <a:gd name="adj1" fmla="val 50000"/>
              <a:gd name="adj2" fmla="val 50000"/>
            </a:avLst>
          </a:prstGeom>
          <a:solidFill>
            <a:srgbClr val="05B05F"/>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19461" name="TextBox 4"/>
          <p:cNvSpPr txBox="1">
            <a:spLocks noChangeArrowheads="1"/>
          </p:cNvSpPr>
          <p:nvPr/>
        </p:nvSpPr>
        <p:spPr bwMode="auto">
          <a:xfrm>
            <a:off x="8688706" y="1242061"/>
            <a:ext cx="94869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1680" b="1">
                <a:solidFill>
                  <a:srgbClr val="FFFFFF"/>
                </a:solidFill>
                <a:latin typeface="Arial" panose="020B0604020202020204" pitchFamily="34" charset="0"/>
                <a:cs typeface="B Nazanin" panose="00000400000000000000" pitchFamily="2" charset="-78"/>
              </a:rPr>
              <a:t>هدف</a:t>
            </a:r>
          </a:p>
        </p:txBody>
      </p:sp>
      <p:sp>
        <p:nvSpPr>
          <p:cNvPr id="25606" name="Oval 6"/>
          <p:cNvSpPr>
            <a:spLocks noChangeArrowheads="1"/>
          </p:cNvSpPr>
          <p:nvPr/>
        </p:nvSpPr>
        <p:spPr bwMode="auto">
          <a:xfrm>
            <a:off x="4194811" y="4303396"/>
            <a:ext cx="1642110" cy="1642110"/>
          </a:xfrm>
          <a:prstGeom prst="ellipse">
            <a:avLst/>
          </a:prstGeom>
          <a:solidFill>
            <a:srgbClr val="05B05F"/>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25607" name="Oval 7"/>
          <p:cNvSpPr>
            <a:spLocks noChangeArrowheads="1"/>
          </p:cNvSpPr>
          <p:nvPr/>
        </p:nvSpPr>
        <p:spPr bwMode="auto">
          <a:xfrm>
            <a:off x="6269356" y="4305301"/>
            <a:ext cx="1642110" cy="1642110"/>
          </a:xfrm>
          <a:prstGeom prst="ellipse">
            <a:avLst/>
          </a:prstGeom>
          <a:solidFill>
            <a:srgbClr val="05B05F"/>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25608" name="Oval 8"/>
          <p:cNvSpPr>
            <a:spLocks noChangeArrowheads="1"/>
          </p:cNvSpPr>
          <p:nvPr/>
        </p:nvSpPr>
        <p:spPr bwMode="auto">
          <a:xfrm>
            <a:off x="8341996" y="4303396"/>
            <a:ext cx="1642110" cy="1642110"/>
          </a:xfrm>
          <a:prstGeom prst="ellipse">
            <a:avLst/>
          </a:prstGeom>
          <a:solidFill>
            <a:srgbClr val="05B05F"/>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25609" name="TextBox 9"/>
          <p:cNvSpPr txBox="1">
            <a:spLocks noChangeArrowheads="1"/>
          </p:cNvSpPr>
          <p:nvPr/>
        </p:nvSpPr>
        <p:spPr bwMode="auto">
          <a:xfrm>
            <a:off x="8315326" y="4676776"/>
            <a:ext cx="1468754"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زیبایی</a:t>
            </a:r>
          </a:p>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 اخلاق گرا</a:t>
            </a:r>
          </a:p>
          <a:p>
            <a:pPr fontAlgn="base">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p:txBody>
      </p:sp>
      <p:sp>
        <p:nvSpPr>
          <p:cNvPr id="25610" name="TextBox 10"/>
          <p:cNvSpPr txBox="1">
            <a:spLocks noChangeArrowheads="1"/>
          </p:cNvSpPr>
          <p:nvPr/>
        </p:nvSpPr>
        <p:spPr bwMode="auto">
          <a:xfrm>
            <a:off x="5655946" y="4716781"/>
            <a:ext cx="1901190"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زیبایی </a:t>
            </a:r>
          </a:p>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معناگرا</a:t>
            </a:r>
          </a:p>
          <a:p>
            <a:pPr fontAlgn="base">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p:txBody>
      </p:sp>
      <p:sp>
        <p:nvSpPr>
          <p:cNvPr id="25611" name="TextBox 11"/>
          <p:cNvSpPr txBox="1">
            <a:spLocks noChangeArrowheads="1"/>
          </p:cNvSpPr>
          <p:nvPr/>
        </p:nvSpPr>
        <p:spPr bwMode="auto">
          <a:xfrm>
            <a:off x="4375786" y="4714876"/>
            <a:ext cx="1202054"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زیبایی طبیعت گرا</a:t>
            </a:r>
          </a:p>
        </p:txBody>
      </p:sp>
    </p:spTree>
    <p:extLst>
      <p:ext uri="{BB962C8B-B14F-4D97-AF65-F5344CB8AC3E}">
        <p14:creationId xmlns:p14="http://schemas.microsoft.com/office/powerpoint/2010/main" val="30483241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9"/>
                                        </p:tgtEl>
                                        <p:attrNameLst>
                                          <p:attrName>style.visibility</p:attrName>
                                        </p:attrNameLst>
                                      </p:cBhvr>
                                      <p:to>
                                        <p:strVal val="visible"/>
                                      </p:to>
                                    </p:set>
                                    <p:anim calcmode="lin" valueType="num">
                                      <p:cBhvr additive="base">
                                        <p:cTn id="13" dur="500" fill="hold"/>
                                        <p:tgtEl>
                                          <p:spTgt spid="25609"/>
                                        </p:tgtEl>
                                        <p:attrNameLst>
                                          <p:attrName>ppt_x</p:attrName>
                                        </p:attrNameLst>
                                      </p:cBhvr>
                                      <p:tavLst>
                                        <p:tav tm="0">
                                          <p:val>
                                            <p:strVal val="#ppt_x"/>
                                          </p:val>
                                        </p:tav>
                                        <p:tav tm="100000">
                                          <p:val>
                                            <p:strVal val="#ppt_x"/>
                                          </p:val>
                                        </p:tav>
                                      </p:tavLst>
                                    </p:anim>
                                    <p:anim calcmode="lin" valueType="num">
                                      <p:cBhvr additive="base">
                                        <p:cTn id="14" dur="500" fill="hold"/>
                                        <p:tgtEl>
                                          <p:spTgt spid="2560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5608"/>
                                        </p:tgtEl>
                                        <p:attrNameLst>
                                          <p:attrName>style.visibility</p:attrName>
                                        </p:attrNameLst>
                                      </p:cBhvr>
                                      <p:to>
                                        <p:strVal val="visible"/>
                                      </p:to>
                                    </p:set>
                                    <p:anim calcmode="lin" valueType="num">
                                      <p:cBhvr additive="base">
                                        <p:cTn id="17" dur="500" fill="hold"/>
                                        <p:tgtEl>
                                          <p:spTgt spid="25608"/>
                                        </p:tgtEl>
                                        <p:attrNameLst>
                                          <p:attrName>ppt_x</p:attrName>
                                        </p:attrNameLst>
                                      </p:cBhvr>
                                      <p:tavLst>
                                        <p:tav tm="0">
                                          <p:val>
                                            <p:strVal val="#ppt_x"/>
                                          </p:val>
                                        </p:tav>
                                        <p:tav tm="100000">
                                          <p:val>
                                            <p:strVal val="#ppt_x"/>
                                          </p:val>
                                        </p:tav>
                                      </p:tavLst>
                                    </p:anim>
                                    <p:anim calcmode="lin" valueType="num">
                                      <p:cBhvr additive="base">
                                        <p:cTn id="18" dur="500" fill="hold"/>
                                        <p:tgtEl>
                                          <p:spTgt spid="25608"/>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5607"/>
                                        </p:tgtEl>
                                        <p:attrNameLst>
                                          <p:attrName>style.visibility</p:attrName>
                                        </p:attrNameLst>
                                      </p:cBhvr>
                                      <p:to>
                                        <p:strVal val="visible"/>
                                      </p:to>
                                    </p:set>
                                    <p:anim calcmode="lin" valueType="num">
                                      <p:cBhvr additive="base">
                                        <p:cTn id="23" dur="500" fill="hold"/>
                                        <p:tgtEl>
                                          <p:spTgt spid="25607"/>
                                        </p:tgtEl>
                                        <p:attrNameLst>
                                          <p:attrName>ppt_x</p:attrName>
                                        </p:attrNameLst>
                                      </p:cBhvr>
                                      <p:tavLst>
                                        <p:tav tm="0">
                                          <p:val>
                                            <p:strVal val="#ppt_x"/>
                                          </p:val>
                                        </p:tav>
                                        <p:tav tm="100000">
                                          <p:val>
                                            <p:strVal val="#ppt_x"/>
                                          </p:val>
                                        </p:tav>
                                      </p:tavLst>
                                    </p:anim>
                                    <p:anim calcmode="lin" valueType="num">
                                      <p:cBhvr additive="base">
                                        <p:cTn id="24" dur="500" fill="hold"/>
                                        <p:tgtEl>
                                          <p:spTgt spid="2560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610"/>
                                        </p:tgtEl>
                                        <p:attrNameLst>
                                          <p:attrName>style.visibility</p:attrName>
                                        </p:attrNameLst>
                                      </p:cBhvr>
                                      <p:to>
                                        <p:strVal val="visible"/>
                                      </p:to>
                                    </p:set>
                                    <p:anim calcmode="lin" valueType="num">
                                      <p:cBhvr additive="base">
                                        <p:cTn id="27" dur="500" fill="hold"/>
                                        <p:tgtEl>
                                          <p:spTgt spid="25610"/>
                                        </p:tgtEl>
                                        <p:attrNameLst>
                                          <p:attrName>ppt_x</p:attrName>
                                        </p:attrNameLst>
                                      </p:cBhvr>
                                      <p:tavLst>
                                        <p:tav tm="0">
                                          <p:val>
                                            <p:strVal val="#ppt_x"/>
                                          </p:val>
                                        </p:tav>
                                        <p:tav tm="100000">
                                          <p:val>
                                            <p:strVal val="#ppt_x"/>
                                          </p:val>
                                        </p:tav>
                                      </p:tavLst>
                                    </p:anim>
                                    <p:anim calcmode="lin" valueType="num">
                                      <p:cBhvr additive="base">
                                        <p:cTn id="28" dur="500" fill="hold"/>
                                        <p:tgtEl>
                                          <p:spTgt spid="25610"/>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5611"/>
                                        </p:tgtEl>
                                        <p:attrNameLst>
                                          <p:attrName>style.visibility</p:attrName>
                                        </p:attrNameLst>
                                      </p:cBhvr>
                                      <p:to>
                                        <p:strVal val="visible"/>
                                      </p:to>
                                    </p:set>
                                    <p:anim calcmode="lin" valueType="num">
                                      <p:cBhvr additive="base">
                                        <p:cTn id="33" dur="500" fill="hold"/>
                                        <p:tgtEl>
                                          <p:spTgt spid="25611"/>
                                        </p:tgtEl>
                                        <p:attrNameLst>
                                          <p:attrName>ppt_x</p:attrName>
                                        </p:attrNameLst>
                                      </p:cBhvr>
                                      <p:tavLst>
                                        <p:tav tm="0">
                                          <p:val>
                                            <p:strVal val="#ppt_x"/>
                                          </p:val>
                                        </p:tav>
                                        <p:tav tm="100000">
                                          <p:val>
                                            <p:strVal val="#ppt_x"/>
                                          </p:val>
                                        </p:tav>
                                      </p:tavLst>
                                    </p:anim>
                                    <p:anim calcmode="lin" valueType="num">
                                      <p:cBhvr additive="base">
                                        <p:cTn id="34" dur="500" fill="hold"/>
                                        <p:tgtEl>
                                          <p:spTgt spid="256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5606"/>
                                        </p:tgtEl>
                                        <p:attrNameLst>
                                          <p:attrName>style.visibility</p:attrName>
                                        </p:attrNameLst>
                                      </p:cBhvr>
                                      <p:to>
                                        <p:strVal val="visible"/>
                                      </p:to>
                                    </p:set>
                                    <p:anim calcmode="lin" valueType="num">
                                      <p:cBhvr additive="base">
                                        <p:cTn id="37" dur="500" fill="hold"/>
                                        <p:tgtEl>
                                          <p:spTgt spid="25606"/>
                                        </p:tgtEl>
                                        <p:attrNameLst>
                                          <p:attrName>ppt_x</p:attrName>
                                        </p:attrNameLst>
                                      </p:cBhvr>
                                      <p:tavLst>
                                        <p:tav tm="0">
                                          <p:val>
                                            <p:strVal val="#ppt_x"/>
                                          </p:val>
                                        </p:tav>
                                        <p:tav tm="100000">
                                          <p:val>
                                            <p:strVal val="#ppt_x"/>
                                          </p:val>
                                        </p:tav>
                                      </p:tavLst>
                                    </p:anim>
                                    <p:anim calcmode="lin" valueType="num">
                                      <p:cBhvr additive="base">
                                        <p:cTn id="38" dur="500" fill="hold"/>
                                        <p:tgtEl>
                                          <p:spTgt spid="256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nimBg="1"/>
      <p:bldP spid="25607" grpId="0" animBg="1"/>
      <p:bldP spid="25608" grpId="0" animBg="1"/>
      <p:bldP spid="25609" grpId="0"/>
      <p:bldP spid="25610" grpId="0"/>
      <p:bldP spid="256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8174356" y="144780"/>
            <a:ext cx="362902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زیبایی شناسی اخلاق گرا</a:t>
            </a:r>
          </a:p>
        </p:txBody>
      </p:sp>
      <p:pic>
        <p:nvPicPr>
          <p:cNvPr id="26627"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3946" y="3449956"/>
            <a:ext cx="4579620" cy="3053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5080" y="3429000"/>
            <a:ext cx="4722496" cy="3049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2"/>
          <p:cNvGrpSpPr>
            <a:grpSpLocks/>
          </p:cNvGrpSpPr>
          <p:nvPr/>
        </p:nvGrpSpPr>
        <p:grpSpPr bwMode="auto">
          <a:xfrm>
            <a:off x="1516380" y="969646"/>
            <a:ext cx="9294496" cy="2459354"/>
            <a:chOff x="0" y="10210"/>
            <a:chExt cx="6561756" cy="535850"/>
          </a:xfrm>
        </p:grpSpPr>
        <p:sp>
          <p:nvSpPr>
            <p:cNvPr id="20486" name="AutoShape 3"/>
            <p:cNvSpPr>
              <a:spLocks noChangeArrowheads="1"/>
            </p:cNvSpPr>
            <p:nvPr/>
          </p:nvSpPr>
          <p:spPr bwMode="auto">
            <a:xfrm>
              <a:off x="0" y="57045"/>
              <a:ext cx="6561756" cy="489015"/>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20487" name="AutoShape 3"/>
            <p:cNvSpPr>
              <a:spLocks noChangeArrowheads="1"/>
            </p:cNvSpPr>
            <p:nvPr/>
          </p:nvSpPr>
          <p:spPr bwMode="auto">
            <a:xfrm>
              <a:off x="71115" y="1021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13" name="Rectangle 13"/>
            <p:cNvSpPr>
              <a:spLocks noChangeArrowheads="1"/>
            </p:cNvSpPr>
            <p:nvPr/>
          </p:nvSpPr>
          <p:spPr bwMode="auto">
            <a:xfrm>
              <a:off x="192321" y="57112"/>
              <a:ext cx="6311604" cy="4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marL="342900" indent="-342900" eaLnBrk="0" fontAlgn="base" hangingPunct="0">
                <a:spcAft>
                  <a:spcPct val="0"/>
                </a:spcAft>
                <a:buFont typeface="Wingdings" panose="05000000000000000000" pitchFamily="2" charset="2"/>
                <a:buChar char="q"/>
                <a:defRPr/>
              </a:pPr>
              <a:r>
                <a:rPr lang="fa-IR" sz="2160" dirty="0">
                  <a:solidFill>
                    <a:srgbClr val="FFFFFF"/>
                  </a:solidFill>
                  <a:cs typeface="B Nazanin" panose="00000400000000000000" pitchFamily="2" charset="-78"/>
                </a:rPr>
                <a:t>شهر میتواند مظهری از خصوصیات اخلاقی سازندگان خود باشد</a:t>
              </a:r>
            </a:p>
            <a:p>
              <a:pPr marL="342900" indent="-342900" eaLnBrk="0" fontAlgn="base" hangingPunct="0">
                <a:spcAft>
                  <a:spcPct val="0"/>
                </a:spcAft>
                <a:buFont typeface="Wingdings" panose="05000000000000000000" pitchFamily="2" charset="2"/>
                <a:buChar char="q"/>
                <a:defRPr/>
              </a:pPr>
              <a:r>
                <a:rPr lang="fa-IR" sz="2160" dirty="0">
                  <a:solidFill>
                    <a:srgbClr val="FFFFFF"/>
                  </a:solidFill>
                  <a:cs typeface="B Nazanin" panose="00000400000000000000" pitchFamily="2" charset="-78"/>
                </a:rPr>
                <a:t>هنر و زیبایی نه تنها خود شهر را اصلاح میکند،بلکه برساکنان شهر ورفتار اعمالشان اثرمثبت دارد.</a:t>
              </a:r>
            </a:p>
            <a:p>
              <a:pPr marL="342900" indent="-342900" eaLnBrk="0" fontAlgn="base" hangingPunct="0">
                <a:spcAft>
                  <a:spcPct val="0"/>
                </a:spcAft>
                <a:buFont typeface="Wingdings" panose="05000000000000000000" pitchFamily="2" charset="2"/>
                <a:buChar char="q"/>
                <a:defRPr/>
              </a:pPr>
              <a:r>
                <a:rPr lang="fa-IR" sz="2160" dirty="0">
                  <a:solidFill>
                    <a:srgbClr val="FFFFFF"/>
                  </a:solidFill>
                  <a:cs typeface="B Nazanin" panose="00000400000000000000" pitchFamily="2" charset="-78"/>
                </a:rPr>
                <a:t>زیبایی های هنری که درشهرها ومحیط های عمومی به کار گرفته میشوند مانند آموزگاران اخلاق عمل میکنند.</a:t>
              </a:r>
            </a:p>
            <a:p>
              <a:pPr algn="ctr" rtl="0" fontAlgn="base">
                <a:spcBef>
                  <a:spcPct val="0"/>
                </a:spcBef>
                <a:spcAft>
                  <a:spcPct val="0"/>
                </a:spcAft>
                <a:buFontTx/>
                <a:buNone/>
                <a:defRPr/>
              </a:pPr>
              <a:endParaRPr lang="zh-CN" altLang="en-US" sz="2160" dirty="0">
                <a:solidFill>
                  <a:srgbClr val="FFFFFF"/>
                </a:solidFill>
                <a:latin typeface="Arial" panose="020B0604020202020204" pitchFamily="34" charset="0"/>
                <a:cs typeface="B Nazanin" panose="00000400000000000000" pitchFamily="2" charset="-78"/>
              </a:endParaRPr>
            </a:p>
          </p:txBody>
        </p:sp>
      </p:grpSp>
    </p:spTree>
    <p:extLst>
      <p:ext uri="{BB962C8B-B14F-4D97-AF65-F5344CB8AC3E}">
        <p14:creationId xmlns:p14="http://schemas.microsoft.com/office/powerpoint/2010/main" val="4213285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nodeType="clickEffect">
                                  <p:stCondLst>
                                    <p:cond delay="0"/>
                                  </p:stCondLst>
                                  <p:childTnLst>
                                    <p:set>
                                      <p:cBhvr>
                                        <p:cTn id="16" dur="1" fill="hold">
                                          <p:stCondLst>
                                            <p:cond delay="0"/>
                                          </p:stCondLst>
                                        </p:cTn>
                                        <p:tgtEl>
                                          <p:spTgt spid="26628"/>
                                        </p:tgtEl>
                                        <p:attrNameLst>
                                          <p:attrName>style.visibility</p:attrName>
                                        </p:attrNameLst>
                                      </p:cBhvr>
                                      <p:to>
                                        <p:strVal val="visible"/>
                                      </p:to>
                                    </p:set>
                                    <p:anim calcmode="lin" valueType="num">
                                      <p:cBhvr>
                                        <p:cTn id="17" dur="500" fill="hold"/>
                                        <p:tgtEl>
                                          <p:spTgt spid="26628"/>
                                        </p:tgtEl>
                                        <p:attrNameLst>
                                          <p:attrName>ppt_w</p:attrName>
                                        </p:attrNameLst>
                                      </p:cBhvr>
                                      <p:tavLst>
                                        <p:tav tm="0">
                                          <p:val>
                                            <p:fltVal val="0"/>
                                          </p:val>
                                        </p:tav>
                                        <p:tav tm="100000">
                                          <p:val>
                                            <p:strVal val="#ppt_w"/>
                                          </p:val>
                                        </p:tav>
                                      </p:tavLst>
                                    </p:anim>
                                    <p:anim calcmode="lin" valueType="num">
                                      <p:cBhvr>
                                        <p:cTn id="18" dur="500" fill="hold"/>
                                        <p:tgtEl>
                                          <p:spTgt spid="26628"/>
                                        </p:tgtEl>
                                        <p:attrNameLst>
                                          <p:attrName>ppt_h</p:attrName>
                                        </p:attrNameLst>
                                      </p:cBhvr>
                                      <p:tavLst>
                                        <p:tav tm="0">
                                          <p:val>
                                            <p:fltVal val="0"/>
                                          </p:val>
                                        </p:tav>
                                        <p:tav tm="100000">
                                          <p:val>
                                            <p:strVal val="#ppt_h"/>
                                          </p:val>
                                        </p:tav>
                                      </p:tavLst>
                                    </p:anim>
                                    <p:animEffect transition="in" filter="fade">
                                      <p:cBhvr>
                                        <p:cTn id="19" dur="500"/>
                                        <p:tgtEl>
                                          <p:spTgt spid="2662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3" presetClass="entr" presetSubtype="16" fill="hold" nodeType="clickEffect">
                                  <p:stCondLst>
                                    <p:cond delay="0"/>
                                  </p:stCondLst>
                                  <p:childTnLst>
                                    <p:set>
                                      <p:cBhvr>
                                        <p:cTn id="23" dur="1" fill="hold">
                                          <p:stCondLst>
                                            <p:cond delay="0"/>
                                          </p:stCondLst>
                                        </p:cTn>
                                        <p:tgtEl>
                                          <p:spTgt spid="26627"/>
                                        </p:tgtEl>
                                        <p:attrNameLst>
                                          <p:attrName>style.visibility</p:attrName>
                                        </p:attrNameLst>
                                      </p:cBhvr>
                                      <p:to>
                                        <p:strVal val="visible"/>
                                      </p:to>
                                    </p:set>
                                    <p:anim calcmode="lin" valueType="num">
                                      <p:cBhvr>
                                        <p:cTn id="24" dur="500" fill="hold"/>
                                        <p:tgtEl>
                                          <p:spTgt spid="26627"/>
                                        </p:tgtEl>
                                        <p:attrNameLst>
                                          <p:attrName>ppt_w</p:attrName>
                                        </p:attrNameLst>
                                      </p:cBhvr>
                                      <p:tavLst>
                                        <p:tav tm="0">
                                          <p:val>
                                            <p:fltVal val="0"/>
                                          </p:val>
                                        </p:tav>
                                        <p:tav tm="100000">
                                          <p:val>
                                            <p:strVal val="#ppt_w"/>
                                          </p:val>
                                        </p:tav>
                                      </p:tavLst>
                                    </p:anim>
                                    <p:anim calcmode="lin" valueType="num">
                                      <p:cBhvr>
                                        <p:cTn id="25" dur="500" fill="hold"/>
                                        <p:tgtEl>
                                          <p:spTgt spid="26627"/>
                                        </p:tgtEl>
                                        <p:attrNameLst>
                                          <p:attrName>ppt_h</p:attrName>
                                        </p:attrNameLst>
                                      </p:cBhvr>
                                      <p:tavLst>
                                        <p:tav tm="0">
                                          <p:val>
                                            <p:fltVal val="0"/>
                                          </p:val>
                                        </p:tav>
                                        <p:tav tm="100000">
                                          <p:val>
                                            <p:strVal val="#ppt_h"/>
                                          </p:val>
                                        </p:tav>
                                      </p:tavLst>
                                    </p:anim>
                                    <p:animEffect transition="in" filter="fade">
                                      <p:cBhvr>
                                        <p:cTn id="26"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8429626" y="133350"/>
            <a:ext cx="388810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زیبایی شناسی معنا گرا</a:t>
            </a:r>
          </a:p>
        </p:txBody>
      </p:sp>
      <p:grpSp>
        <p:nvGrpSpPr>
          <p:cNvPr id="6" name="Group 2"/>
          <p:cNvGrpSpPr>
            <a:grpSpLocks/>
          </p:cNvGrpSpPr>
          <p:nvPr/>
        </p:nvGrpSpPr>
        <p:grpSpPr bwMode="auto">
          <a:xfrm>
            <a:off x="1602106" y="1009650"/>
            <a:ext cx="9296400" cy="2764156"/>
            <a:chOff x="0" y="10210"/>
            <a:chExt cx="6561756" cy="535850"/>
          </a:xfrm>
        </p:grpSpPr>
        <p:sp>
          <p:nvSpPr>
            <p:cNvPr id="21510" name="AutoShape 3"/>
            <p:cNvSpPr>
              <a:spLocks noChangeArrowheads="1"/>
            </p:cNvSpPr>
            <p:nvPr/>
          </p:nvSpPr>
          <p:spPr bwMode="auto">
            <a:xfrm>
              <a:off x="0" y="43701"/>
              <a:ext cx="6561756" cy="502359"/>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21511" name="AutoShape 3"/>
            <p:cNvSpPr>
              <a:spLocks noChangeArrowheads="1"/>
            </p:cNvSpPr>
            <p:nvPr/>
          </p:nvSpPr>
          <p:spPr bwMode="auto">
            <a:xfrm>
              <a:off x="71115" y="1021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grpSp>
      <p:sp>
        <p:nvSpPr>
          <p:cNvPr id="4" name="TextBox 3"/>
          <p:cNvSpPr txBox="1"/>
          <p:nvPr/>
        </p:nvSpPr>
        <p:spPr>
          <a:xfrm>
            <a:off x="2430780" y="1118236"/>
            <a:ext cx="7949566" cy="2086725"/>
          </a:xfrm>
          <a:prstGeom prst="rect">
            <a:avLst/>
          </a:prstGeom>
          <a:noFill/>
        </p:spPr>
        <p:txBody>
          <a:bodyPr rtlCol="1">
            <a:spAutoFit/>
          </a:bodyPr>
          <a:lstStyle/>
          <a:p>
            <a:pPr marL="342900" indent="-342900" eaLnBrk="0" fontAlgn="base" hangingPunct="0">
              <a:spcBef>
                <a:spcPct val="0"/>
              </a:spcBef>
              <a:spcAft>
                <a:spcPct val="0"/>
              </a:spcAft>
              <a:buFont typeface="Wingdings" panose="05000000000000000000" pitchFamily="2" charset="2"/>
              <a:buChar char="q"/>
              <a:defRPr/>
            </a:pPr>
            <a:r>
              <a:rPr lang="fa-IR" sz="2160" dirty="0">
                <a:solidFill>
                  <a:srgbClr val="FFFFFF"/>
                </a:solidFill>
                <a:latin typeface="Arial" panose="020B0604020202020204" pitchFamily="34" charset="0"/>
                <a:cs typeface="B Nazanin" panose="00000400000000000000" pitchFamily="2" charset="-78"/>
              </a:rPr>
              <a:t>هیچ نوع از زیبایی فارغ از معنا نیست.</a:t>
            </a:r>
          </a:p>
          <a:p>
            <a:pPr eaLnBrk="0" fontAlgn="base" hangingPunct="0">
              <a:spcBef>
                <a:spcPct val="0"/>
              </a:spcBef>
              <a:spcAft>
                <a:spcPct val="0"/>
              </a:spcAft>
              <a:defRPr/>
            </a:pPr>
            <a:endParaRPr lang="fa-IR" sz="2160" dirty="0">
              <a:solidFill>
                <a:srgbClr val="FFFFFF"/>
              </a:solidFill>
              <a:latin typeface="Arial" panose="020B0604020202020204" pitchFamily="34" charset="0"/>
              <a:cs typeface="B Nazanin" panose="00000400000000000000" pitchFamily="2" charset="-78"/>
            </a:endParaRPr>
          </a:p>
          <a:p>
            <a:pPr marL="342900" indent="-342900" eaLnBrk="0" fontAlgn="base" hangingPunct="0">
              <a:spcBef>
                <a:spcPct val="0"/>
              </a:spcBef>
              <a:spcAft>
                <a:spcPct val="0"/>
              </a:spcAft>
              <a:buFont typeface="Wingdings" panose="05000000000000000000" pitchFamily="2" charset="2"/>
              <a:buChar char="q"/>
              <a:defRPr/>
            </a:pPr>
            <a:r>
              <a:rPr lang="fa-IR" sz="2160" dirty="0">
                <a:solidFill>
                  <a:srgbClr val="FFFFFF"/>
                </a:solidFill>
                <a:latin typeface="Arial" panose="020B0604020202020204" pitchFamily="34" charset="0"/>
                <a:cs typeface="B Nazanin" panose="00000400000000000000" pitchFamily="2" charset="-78"/>
              </a:rPr>
              <a:t>قضاوت بر اساس احساس و ادراک افراد نسبت به منظر صورت میگیرد.</a:t>
            </a:r>
          </a:p>
          <a:p>
            <a:pPr eaLnBrk="0" fontAlgn="base" hangingPunct="0">
              <a:spcBef>
                <a:spcPct val="0"/>
              </a:spcBef>
              <a:spcAft>
                <a:spcPct val="0"/>
              </a:spcAft>
              <a:defRPr/>
            </a:pPr>
            <a:endParaRPr lang="fa-IR" sz="2160" dirty="0">
              <a:solidFill>
                <a:srgbClr val="FFFFFF"/>
              </a:solidFill>
              <a:latin typeface="Arial" panose="020B0604020202020204" pitchFamily="34" charset="0"/>
              <a:cs typeface="B Nazanin" panose="00000400000000000000" pitchFamily="2" charset="-78"/>
            </a:endParaRPr>
          </a:p>
          <a:p>
            <a:pPr marL="342900" indent="-342900" eaLnBrk="0" fontAlgn="base" hangingPunct="0">
              <a:spcBef>
                <a:spcPct val="0"/>
              </a:spcBef>
              <a:spcAft>
                <a:spcPct val="0"/>
              </a:spcAft>
              <a:buFont typeface="Wingdings" panose="05000000000000000000" pitchFamily="2" charset="2"/>
              <a:buChar char="q"/>
              <a:defRPr/>
            </a:pPr>
            <a:r>
              <a:rPr lang="fa-IR" sz="2160" dirty="0">
                <a:solidFill>
                  <a:srgbClr val="FFFFFF"/>
                </a:solidFill>
                <a:latin typeface="Arial" panose="020B0604020202020204" pitchFamily="34" charset="0"/>
                <a:cs typeface="B Nazanin" panose="00000400000000000000" pitchFamily="2" charset="-78"/>
              </a:rPr>
              <a:t>مفاهیمی چون : خاطرات، معانی نمادین،نشانه های تاریخی و فرهنگی،هویت ونیز ارزش های اخلاقی و معنوی نقش مهمی در ارزیابی زیبایی منظر ایفا میکنند.</a:t>
            </a:r>
          </a:p>
        </p:txBody>
      </p:sp>
      <p:pic>
        <p:nvPicPr>
          <p:cNvPr id="2765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0590" y="3869056"/>
            <a:ext cx="4061460" cy="2712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61727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6" presetClass="entr" presetSubtype="0" fill="hold" nodeType="clickEffect">
                                  <p:stCondLst>
                                    <p:cond delay="0"/>
                                  </p:stCondLst>
                                  <p:childTnLst>
                                    <p:set>
                                      <p:cBhvr>
                                        <p:cTn id="16" dur="1" fill="hold">
                                          <p:stCondLst>
                                            <p:cond delay="0"/>
                                          </p:stCondLst>
                                        </p:cTn>
                                        <p:tgtEl>
                                          <p:spTgt spid="27653"/>
                                        </p:tgtEl>
                                        <p:attrNameLst>
                                          <p:attrName>style.visibility</p:attrName>
                                        </p:attrNameLst>
                                      </p:cBhvr>
                                      <p:to>
                                        <p:strVal val="visible"/>
                                      </p:to>
                                    </p:set>
                                    <p:animEffect transition="in" filter="wipe(down)">
                                      <p:cBhvr>
                                        <p:cTn id="17" dur="580">
                                          <p:stCondLst>
                                            <p:cond delay="0"/>
                                          </p:stCondLst>
                                        </p:cTn>
                                        <p:tgtEl>
                                          <p:spTgt spid="27653"/>
                                        </p:tgtEl>
                                      </p:cBhvr>
                                    </p:animEffect>
                                    <p:anim calcmode="lin" valueType="num">
                                      <p:cBhvr>
                                        <p:cTn id="18" dur="1822" tmFilter="0,0; 0.14,0.36; 0.43,0.73; 0.71,0.91; 1.0,1.0">
                                          <p:stCondLst>
                                            <p:cond delay="0"/>
                                          </p:stCondLst>
                                        </p:cTn>
                                        <p:tgtEl>
                                          <p:spTgt spid="2765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765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765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765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7653"/>
                                        </p:tgtEl>
                                        <p:attrNameLst>
                                          <p:attrName>ppt_y</p:attrName>
                                        </p:attrNameLst>
                                      </p:cBhvr>
                                      <p:tavLst>
                                        <p:tav tm="0" fmla="#ppt_y-sin(pi*$)/81">
                                          <p:val>
                                            <p:fltVal val="0"/>
                                          </p:val>
                                        </p:tav>
                                        <p:tav tm="100000">
                                          <p:val>
                                            <p:fltVal val="1"/>
                                          </p:val>
                                        </p:tav>
                                      </p:tavLst>
                                    </p:anim>
                                    <p:animScale>
                                      <p:cBhvr>
                                        <p:cTn id="23" dur="26">
                                          <p:stCondLst>
                                            <p:cond delay="650"/>
                                          </p:stCondLst>
                                        </p:cTn>
                                        <p:tgtEl>
                                          <p:spTgt spid="27653"/>
                                        </p:tgtEl>
                                      </p:cBhvr>
                                      <p:to x="100000" y="60000"/>
                                    </p:animScale>
                                    <p:animScale>
                                      <p:cBhvr>
                                        <p:cTn id="24" dur="166" decel="50000">
                                          <p:stCondLst>
                                            <p:cond delay="676"/>
                                          </p:stCondLst>
                                        </p:cTn>
                                        <p:tgtEl>
                                          <p:spTgt spid="27653"/>
                                        </p:tgtEl>
                                      </p:cBhvr>
                                      <p:to x="100000" y="100000"/>
                                    </p:animScale>
                                    <p:animScale>
                                      <p:cBhvr>
                                        <p:cTn id="25" dur="26">
                                          <p:stCondLst>
                                            <p:cond delay="1312"/>
                                          </p:stCondLst>
                                        </p:cTn>
                                        <p:tgtEl>
                                          <p:spTgt spid="27653"/>
                                        </p:tgtEl>
                                      </p:cBhvr>
                                      <p:to x="100000" y="80000"/>
                                    </p:animScale>
                                    <p:animScale>
                                      <p:cBhvr>
                                        <p:cTn id="26" dur="166" decel="50000">
                                          <p:stCondLst>
                                            <p:cond delay="1338"/>
                                          </p:stCondLst>
                                        </p:cTn>
                                        <p:tgtEl>
                                          <p:spTgt spid="27653"/>
                                        </p:tgtEl>
                                      </p:cBhvr>
                                      <p:to x="100000" y="100000"/>
                                    </p:animScale>
                                    <p:animScale>
                                      <p:cBhvr>
                                        <p:cTn id="27" dur="26">
                                          <p:stCondLst>
                                            <p:cond delay="1642"/>
                                          </p:stCondLst>
                                        </p:cTn>
                                        <p:tgtEl>
                                          <p:spTgt spid="27653"/>
                                        </p:tgtEl>
                                      </p:cBhvr>
                                      <p:to x="100000" y="90000"/>
                                    </p:animScale>
                                    <p:animScale>
                                      <p:cBhvr>
                                        <p:cTn id="28" dur="166" decel="50000">
                                          <p:stCondLst>
                                            <p:cond delay="1668"/>
                                          </p:stCondLst>
                                        </p:cTn>
                                        <p:tgtEl>
                                          <p:spTgt spid="27653"/>
                                        </p:tgtEl>
                                      </p:cBhvr>
                                      <p:to x="100000" y="100000"/>
                                    </p:animScale>
                                    <p:animScale>
                                      <p:cBhvr>
                                        <p:cTn id="29" dur="26">
                                          <p:stCondLst>
                                            <p:cond delay="1808"/>
                                          </p:stCondLst>
                                        </p:cTn>
                                        <p:tgtEl>
                                          <p:spTgt spid="27653"/>
                                        </p:tgtEl>
                                      </p:cBhvr>
                                      <p:to x="100000" y="95000"/>
                                    </p:animScale>
                                    <p:animScale>
                                      <p:cBhvr>
                                        <p:cTn id="30" dur="166" decel="50000">
                                          <p:stCondLst>
                                            <p:cond delay="1834"/>
                                          </p:stCondLst>
                                        </p:cTn>
                                        <p:tgtEl>
                                          <p:spTgt spid="276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11781" y="923926"/>
          <a:ext cx="6221730" cy="5482590"/>
        </p:xfrm>
        <a:graphic>
          <a:graphicData uri="http://schemas.openxmlformats.org/drawingml/2006/table">
            <a:tbl>
              <a:tblPr rtl="1" firstRow="1" bandRow="1">
                <a:tableStyleId>{5C22544A-7EE6-4342-B048-85BDC9FD1C3A}</a:tableStyleId>
              </a:tblPr>
              <a:tblGrid>
                <a:gridCol w="3110866"/>
                <a:gridCol w="3110866"/>
              </a:tblGrid>
              <a:tr h="419052">
                <a:tc gridSpan="2">
                  <a:txBody>
                    <a:bodyPr/>
                    <a:lstStyle/>
                    <a:p>
                      <a:pPr algn="ctr" rtl="1"/>
                      <a:r>
                        <a:rPr lang="fa-IR" sz="1900" dirty="0" smtClean="0">
                          <a:cs typeface="B Nazanin" panose="00000400000000000000" pitchFamily="2" charset="-78"/>
                        </a:rPr>
                        <a:t>زیبایی</a:t>
                      </a:r>
                      <a:endParaRPr lang="fa-IR" sz="1900" dirty="0">
                        <a:cs typeface="B Nazanin" panose="00000400000000000000" pitchFamily="2" charset="-78"/>
                      </a:endParaRPr>
                    </a:p>
                  </a:txBody>
                  <a:tcPr marL="109733" marR="109733" marT="54858" marB="54858">
                    <a:solidFill>
                      <a:srgbClr val="05B05F"/>
                    </a:solidFill>
                  </a:tcPr>
                </a:tc>
                <a:tc hMerge="1">
                  <a:txBody>
                    <a:bodyPr/>
                    <a:lstStyle/>
                    <a:p>
                      <a:pPr rtl="1"/>
                      <a:endParaRPr lang="fa-IR" dirty="0"/>
                    </a:p>
                  </a:txBody>
                  <a:tcPr/>
                </a:tc>
              </a:tr>
              <a:tr h="453972">
                <a:tc>
                  <a:txBody>
                    <a:bodyPr/>
                    <a:lstStyle/>
                    <a:p>
                      <a:pPr algn="ctr" rtl="1"/>
                      <a:r>
                        <a:rPr lang="fa-IR" sz="2200" b="1" dirty="0" smtClean="0">
                          <a:solidFill>
                            <a:schemeClr val="bg1"/>
                          </a:solidFill>
                          <a:cs typeface="B Nazanin" panose="00000400000000000000" pitchFamily="2" charset="-78"/>
                        </a:rPr>
                        <a:t>مصادیق</a:t>
                      </a:r>
                      <a:r>
                        <a:rPr lang="fa-IR" sz="2200" b="1" baseline="0" dirty="0" smtClean="0">
                          <a:solidFill>
                            <a:schemeClr val="bg1"/>
                          </a:solidFill>
                          <a:cs typeface="B Nazanin" panose="00000400000000000000" pitchFamily="2" charset="-78"/>
                        </a:rPr>
                        <a:t> عینی</a:t>
                      </a:r>
                      <a:endParaRPr lang="fa-IR" sz="2200" b="1" dirty="0">
                        <a:solidFill>
                          <a:schemeClr val="bg1"/>
                        </a:solidFill>
                        <a:cs typeface="B Nazanin" panose="00000400000000000000" pitchFamily="2" charset="-78"/>
                      </a:endParaRPr>
                    </a:p>
                  </a:txBody>
                  <a:tcPr marL="109733" marR="109733" marT="54858" marB="54858">
                    <a:solidFill>
                      <a:schemeClr val="tx1"/>
                    </a:solidFill>
                  </a:tcPr>
                </a:tc>
                <a:tc>
                  <a:txBody>
                    <a:bodyPr/>
                    <a:lstStyle/>
                    <a:p>
                      <a:pPr algn="ctr" rtl="1"/>
                      <a:r>
                        <a:rPr lang="fa-IR" sz="2200" b="1" dirty="0" smtClean="0">
                          <a:solidFill>
                            <a:schemeClr val="bg1"/>
                          </a:solidFill>
                          <a:cs typeface="B Nazanin" panose="00000400000000000000" pitchFamily="2" charset="-78"/>
                        </a:rPr>
                        <a:t>مصادیق ذهنی</a:t>
                      </a:r>
                      <a:endParaRPr lang="fa-IR" sz="2200" b="1" dirty="0">
                        <a:solidFill>
                          <a:schemeClr val="bg1"/>
                        </a:solidFill>
                        <a:cs typeface="B Nazanin" panose="00000400000000000000" pitchFamily="2" charset="-78"/>
                      </a:endParaRPr>
                    </a:p>
                  </a:txBody>
                  <a:tcPr marL="109733" marR="109733" marT="54858" marB="54858">
                    <a:solidFill>
                      <a:schemeClr val="tx1"/>
                    </a:solidFill>
                  </a:tcPr>
                </a:tc>
              </a:tr>
              <a:tr h="419052">
                <a:tc>
                  <a:txBody>
                    <a:bodyPr/>
                    <a:lstStyle/>
                    <a:p>
                      <a:pPr algn="ctr" rtl="1"/>
                      <a:r>
                        <a:rPr lang="fa-IR" sz="1900" dirty="0" smtClean="0">
                          <a:cs typeface="B Nazanin" panose="00000400000000000000" pitchFamily="2" charset="-78"/>
                        </a:rPr>
                        <a:t>نمای ساختمان ها</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معنویت</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نظم</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اصالت</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مهندی ساز بودن</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خاطره خوش</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کارایی</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دلبستگی وتعلق</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تمیزی</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زنده بودن</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وجود فضای سبز</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هویت</a:t>
                      </a:r>
                      <a:endParaRPr lang="fa-IR" sz="1900" dirty="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هماهنگی ارتفاع</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کیفیت بالای زندگی</a:t>
                      </a:r>
                    </a:p>
                  </a:txBody>
                  <a:tcPr marL="109733" marR="109733" marT="54858" marB="54858"/>
                </a:tc>
              </a:tr>
              <a:tr h="419052">
                <a:tc>
                  <a:txBody>
                    <a:bodyPr/>
                    <a:lstStyle/>
                    <a:p>
                      <a:pPr algn="ctr" rtl="1"/>
                      <a:r>
                        <a:rPr lang="fa-IR" sz="1900" dirty="0" smtClean="0">
                          <a:cs typeface="B Nazanin" panose="00000400000000000000" pitchFamily="2" charset="-78"/>
                        </a:rPr>
                        <a:t>کفسازی مناسب</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با معنا بودن</a:t>
                      </a:r>
                    </a:p>
                  </a:txBody>
                  <a:tcPr marL="109733" marR="109733" marT="54858" marB="54858"/>
                </a:tc>
              </a:tr>
              <a:tr h="419052">
                <a:tc>
                  <a:txBody>
                    <a:bodyPr/>
                    <a:lstStyle/>
                    <a:p>
                      <a:pPr algn="ctr" rtl="1"/>
                      <a:r>
                        <a:rPr lang="fa-IR" sz="1900" dirty="0" smtClean="0">
                          <a:cs typeface="B Nazanin" panose="00000400000000000000" pitchFamily="2" charset="-78"/>
                        </a:rPr>
                        <a:t>روشنایی</a:t>
                      </a:r>
                      <a:endParaRPr lang="fa-IR" sz="1900" dirty="0">
                        <a:cs typeface="B Nazanin" panose="00000400000000000000" pitchFamily="2" charset="-78"/>
                      </a:endParaRPr>
                    </a:p>
                  </a:txBody>
                  <a:tcPr marL="109733" marR="109733" marT="54858" marB="54858"/>
                </a:tc>
                <a:tc>
                  <a:txBody>
                    <a:bodyPr/>
                    <a:lstStyle/>
                    <a:p>
                      <a:pPr algn="ctr" rtl="1"/>
                      <a:r>
                        <a:rPr lang="fa-IR" sz="1900" dirty="0" smtClean="0">
                          <a:cs typeface="B Nazanin" panose="00000400000000000000" pitchFamily="2" charset="-78"/>
                        </a:rPr>
                        <a:t>آرامش</a:t>
                      </a:r>
                    </a:p>
                  </a:txBody>
                  <a:tcPr marL="109733" marR="109733" marT="54858" marB="54858"/>
                </a:tc>
              </a:tr>
              <a:tr h="419052">
                <a:tc>
                  <a:txBody>
                    <a:bodyPr/>
                    <a:lstStyle/>
                    <a:p>
                      <a:pPr algn="ctr" rtl="1"/>
                      <a:r>
                        <a:rPr lang="fa-IR" sz="1900" dirty="0" smtClean="0">
                          <a:cs typeface="B Nazanin" panose="00000400000000000000" pitchFamily="2" charset="-78"/>
                        </a:rPr>
                        <a:t>هماهنگی فرم ها</a:t>
                      </a:r>
                      <a:endParaRPr lang="fa-IR" sz="1900" dirty="0">
                        <a:cs typeface="B Nazanin" panose="00000400000000000000" pitchFamily="2" charset="-78"/>
                      </a:endParaRPr>
                    </a:p>
                  </a:txBody>
                  <a:tcPr marL="109733" marR="109733" marT="54858" marB="54858"/>
                </a:tc>
                <a:tc>
                  <a:txBody>
                    <a:bodyPr/>
                    <a:lstStyle/>
                    <a:p>
                      <a:pPr algn="ctr" rtl="1"/>
                      <a:endParaRPr lang="fa-IR" sz="1900" dirty="0" smtClean="0">
                        <a:cs typeface="B Nazanin" panose="00000400000000000000" pitchFamily="2" charset="-78"/>
                      </a:endParaRPr>
                    </a:p>
                  </a:txBody>
                  <a:tcPr marL="109733" marR="109733" marT="54858" marB="54858"/>
                </a:tc>
              </a:tr>
              <a:tr h="419052">
                <a:tc>
                  <a:txBody>
                    <a:bodyPr/>
                    <a:lstStyle/>
                    <a:p>
                      <a:pPr algn="ctr" rtl="1"/>
                      <a:r>
                        <a:rPr lang="fa-IR" sz="1900" dirty="0" smtClean="0">
                          <a:cs typeface="B Nazanin" panose="00000400000000000000" pitchFamily="2" charset="-78"/>
                        </a:rPr>
                        <a:t>کوچک بودن فضاها</a:t>
                      </a:r>
                      <a:endParaRPr lang="fa-IR" sz="1900" dirty="0">
                        <a:cs typeface="B Nazanin" panose="00000400000000000000" pitchFamily="2" charset="-78"/>
                      </a:endParaRPr>
                    </a:p>
                  </a:txBody>
                  <a:tcPr marL="109733" marR="109733" marT="54858" marB="54858"/>
                </a:tc>
                <a:tc>
                  <a:txBody>
                    <a:bodyPr/>
                    <a:lstStyle/>
                    <a:p>
                      <a:pPr algn="ctr" rtl="1"/>
                      <a:endParaRPr lang="fa-IR" sz="1900" dirty="0" smtClean="0">
                        <a:cs typeface="B Nazanin" panose="00000400000000000000" pitchFamily="2" charset="-78"/>
                      </a:endParaRPr>
                    </a:p>
                  </a:txBody>
                  <a:tcPr marL="109733" marR="109733" marT="54858" marB="54858"/>
                </a:tc>
              </a:tr>
            </a:tbl>
          </a:graphicData>
        </a:graphic>
      </p:graphicFrame>
      <p:sp>
        <p:nvSpPr>
          <p:cNvPr id="22573" name="TextBox 2"/>
          <p:cNvSpPr txBox="1">
            <a:spLocks noChangeArrowheads="1"/>
          </p:cNvSpPr>
          <p:nvPr/>
        </p:nvSpPr>
        <p:spPr bwMode="auto">
          <a:xfrm>
            <a:off x="4364356" y="144780"/>
            <a:ext cx="721804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متغیر های زیبایی بیان شده (به ترتیب اولویت)</a:t>
            </a:r>
          </a:p>
        </p:txBody>
      </p:sp>
    </p:spTree>
    <p:extLst>
      <p:ext uri="{BB962C8B-B14F-4D97-AF65-F5344CB8AC3E}">
        <p14:creationId xmlns:p14="http://schemas.microsoft.com/office/powerpoint/2010/main" val="34408076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p:cNvGrpSpPr>
          <p:nvPr/>
        </p:nvGrpSpPr>
        <p:grpSpPr bwMode="auto">
          <a:xfrm>
            <a:off x="2158366" y="1527811"/>
            <a:ext cx="7875270" cy="859567"/>
            <a:chOff x="0" y="0"/>
            <a:chExt cx="6561756" cy="716095"/>
          </a:xfrm>
        </p:grpSpPr>
        <p:sp>
          <p:nvSpPr>
            <p:cNvPr id="5138" name="AutoShape 3"/>
            <p:cNvSpPr>
              <a:spLocks noChangeArrowheads="1"/>
            </p:cNvSpPr>
            <p:nvPr/>
          </p:nvSpPr>
          <p:spPr bwMode="auto">
            <a:xfrm>
              <a:off x="0" y="192074"/>
              <a:ext cx="6561756" cy="35398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5139" name="AutoShape 3"/>
            <p:cNvSpPr>
              <a:spLocks noChangeArrowheads="1"/>
            </p:cNvSpPr>
            <p:nvPr/>
          </p:nvSpPr>
          <p:spPr bwMode="auto">
            <a:xfrm>
              <a:off x="64331" y="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5140" name="Rectangle 13"/>
            <p:cNvSpPr>
              <a:spLocks noChangeArrowheads="1"/>
            </p:cNvSpPr>
            <p:nvPr/>
          </p:nvSpPr>
          <p:spPr bwMode="auto">
            <a:xfrm>
              <a:off x="1860562" y="85339"/>
              <a:ext cx="2840633" cy="63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zh-CN" sz="2160">
                  <a:solidFill>
                    <a:srgbClr val="FFFFFF"/>
                  </a:solidFill>
                  <a:latin typeface="Arial" panose="020B0604020202020204" pitchFamily="34" charset="0"/>
                  <a:cs typeface="B Nazanin" panose="00000400000000000000" pitchFamily="2" charset="-78"/>
                </a:rPr>
                <a:t>سبزراه</a:t>
              </a:r>
              <a:endParaRPr lang="zh-CN" altLang="en-US" sz="2160">
                <a:solidFill>
                  <a:srgbClr val="FFFFFF"/>
                </a:solidFill>
                <a:latin typeface="Arial" panose="020B0604020202020204" pitchFamily="34" charset="0"/>
                <a:cs typeface="B Nazanin" panose="00000400000000000000" pitchFamily="2" charset="-78"/>
              </a:endParaRP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p:txBody>
        </p:sp>
      </p:grpSp>
      <p:grpSp>
        <p:nvGrpSpPr>
          <p:cNvPr id="7174" name="Group 6"/>
          <p:cNvGrpSpPr>
            <a:grpSpLocks/>
          </p:cNvGrpSpPr>
          <p:nvPr/>
        </p:nvGrpSpPr>
        <p:grpSpPr bwMode="auto">
          <a:xfrm>
            <a:off x="2158366" y="2575561"/>
            <a:ext cx="7875270" cy="859567"/>
            <a:chOff x="0" y="0"/>
            <a:chExt cx="6561756" cy="716095"/>
          </a:xfrm>
        </p:grpSpPr>
        <p:grpSp>
          <p:nvGrpSpPr>
            <p:cNvPr id="5134" name="Group 7"/>
            <p:cNvGrpSpPr>
              <a:grpSpLocks/>
            </p:cNvGrpSpPr>
            <p:nvPr/>
          </p:nvGrpSpPr>
          <p:grpSpPr bwMode="auto">
            <a:xfrm>
              <a:off x="0" y="0"/>
              <a:ext cx="6561756" cy="546060"/>
              <a:chOff x="0" y="0"/>
              <a:chExt cx="6561756" cy="546060"/>
            </a:xfrm>
          </p:grpSpPr>
          <p:sp>
            <p:nvSpPr>
              <p:cNvPr id="5136" name="AutoShape 3"/>
              <p:cNvSpPr>
                <a:spLocks noChangeArrowheads="1"/>
              </p:cNvSpPr>
              <p:nvPr/>
            </p:nvSpPr>
            <p:spPr bwMode="auto">
              <a:xfrm>
                <a:off x="0" y="192074"/>
                <a:ext cx="6561756" cy="35398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5137" name="AutoShape 3"/>
              <p:cNvSpPr>
                <a:spLocks noChangeArrowheads="1"/>
              </p:cNvSpPr>
              <p:nvPr/>
            </p:nvSpPr>
            <p:spPr bwMode="auto">
              <a:xfrm>
                <a:off x="65077" y="0"/>
                <a:ext cx="6431600" cy="482565"/>
              </a:xfrm>
              <a:prstGeom prst="rect">
                <a:avLst/>
              </a:prstGeom>
              <a:solidFill>
                <a:srgbClr val="7F7F7F">
                  <a:alpha val="87842"/>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ea typeface="Microsoft YaHei" panose="020B0503020204020204" pitchFamily="34" charset="-122"/>
                </a:endParaRPr>
              </a:p>
            </p:txBody>
          </p:sp>
        </p:grpSp>
        <p:sp>
          <p:nvSpPr>
            <p:cNvPr id="5135" name="Rectangle 13"/>
            <p:cNvSpPr>
              <a:spLocks noChangeArrowheads="1"/>
            </p:cNvSpPr>
            <p:nvPr/>
          </p:nvSpPr>
          <p:spPr bwMode="auto">
            <a:xfrm>
              <a:off x="1860562" y="85339"/>
              <a:ext cx="2840633" cy="63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zh-CN" sz="2160">
                  <a:solidFill>
                    <a:srgbClr val="FFFFFF"/>
                  </a:solidFill>
                  <a:latin typeface="Arial" panose="020B0604020202020204" pitchFamily="34" charset="0"/>
                  <a:cs typeface="B Nazanin" panose="00000400000000000000" pitchFamily="2" charset="-78"/>
                </a:rPr>
                <a:t>منظرشفابخش (سلامت انسان)</a:t>
              </a:r>
              <a:endParaRPr lang="zh-CN" altLang="en-US" sz="2160">
                <a:solidFill>
                  <a:srgbClr val="FFFFFF"/>
                </a:solidFill>
                <a:latin typeface="Arial" panose="020B0604020202020204" pitchFamily="34" charset="0"/>
                <a:cs typeface="B Nazanin" panose="00000400000000000000" pitchFamily="2" charset="-78"/>
              </a:endParaRP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p:txBody>
        </p:sp>
      </p:grpSp>
      <p:grpSp>
        <p:nvGrpSpPr>
          <p:cNvPr id="7179" name="Group 11"/>
          <p:cNvGrpSpPr>
            <a:grpSpLocks/>
          </p:cNvGrpSpPr>
          <p:nvPr/>
        </p:nvGrpSpPr>
        <p:grpSpPr bwMode="auto">
          <a:xfrm>
            <a:off x="2158366" y="3621406"/>
            <a:ext cx="7875270" cy="655320"/>
            <a:chOff x="0" y="0"/>
            <a:chExt cx="6561756" cy="546060"/>
          </a:xfrm>
        </p:grpSpPr>
        <p:sp>
          <p:nvSpPr>
            <p:cNvPr id="5131" name="AutoShape 3"/>
            <p:cNvSpPr>
              <a:spLocks noChangeArrowheads="1"/>
            </p:cNvSpPr>
            <p:nvPr/>
          </p:nvSpPr>
          <p:spPr bwMode="auto">
            <a:xfrm>
              <a:off x="0" y="192073"/>
              <a:ext cx="6561756" cy="353987"/>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5132" name="AutoShape 3"/>
            <p:cNvSpPr>
              <a:spLocks noChangeArrowheads="1"/>
            </p:cNvSpPr>
            <p:nvPr/>
          </p:nvSpPr>
          <p:spPr bwMode="auto">
            <a:xfrm>
              <a:off x="64332" y="0"/>
              <a:ext cx="6433094" cy="482483"/>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5133" name="Rectangle 13"/>
            <p:cNvSpPr>
              <a:spLocks noChangeArrowheads="1"/>
            </p:cNvSpPr>
            <p:nvPr/>
          </p:nvSpPr>
          <p:spPr bwMode="auto">
            <a:xfrm>
              <a:off x="1418760" y="63276"/>
              <a:ext cx="3724233" cy="353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zh-CN" sz="2160">
                  <a:solidFill>
                    <a:srgbClr val="FFFFFF"/>
                  </a:solidFill>
                  <a:latin typeface="Arial" panose="020B0604020202020204" pitchFamily="34" charset="0"/>
                  <a:cs typeface="B Nazanin" panose="00000400000000000000" pitchFamily="2" charset="-78"/>
                </a:rPr>
                <a:t>زیبایی شناسی منظرشهری</a:t>
              </a:r>
              <a:endParaRPr lang="zh-CN" altLang="en-US" sz="2160">
                <a:solidFill>
                  <a:srgbClr val="FFFFFF"/>
                </a:solidFill>
                <a:latin typeface="Arial" panose="020B0604020202020204" pitchFamily="34" charset="0"/>
                <a:cs typeface="B Nazanin" panose="00000400000000000000" pitchFamily="2" charset="-78"/>
              </a:endParaRPr>
            </a:p>
          </p:txBody>
        </p:sp>
      </p:grpSp>
      <p:grpSp>
        <p:nvGrpSpPr>
          <p:cNvPr id="7183" name="Group 15"/>
          <p:cNvGrpSpPr>
            <a:grpSpLocks/>
          </p:cNvGrpSpPr>
          <p:nvPr/>
        </p:nvGrpSpPr>
        <p:grpSpPr bwMode="auto">
          <a:xfrm>
            <a:off x="2158366" y="4669156"/>
            <a:ext cx="7875270" cy="655320"/>
            <a:chOff x="0" y="0"/>
            <a:chExt cx="6561756" cy="546060"/>
          </a:xfrm>
        </p:grpSpPr>
        <p:grpSp>
          <p:nvGrpSpPr>
            <p:cNvPr id="5127" name="Group 16"/>
            <p:cNvGrpSpPr>
              <a:grpSpLocks/>
            </p:cNvGrpSpPr>
            <p:nvPr/>
          </p:nvGrpSpPr>
          <p:grpSpPr bwMode="auto">
            <a:xfrm>
              <a:off x="0" y="0"/>
              <a:ext cx="6561756" cy="546060"/>
              <a:chOff x="0" y="0"/>
              <a:chExt cx="6448390" cy="611157"/>
            </a:xfrm>
          </p:grpSpPr>
          <p:sp>
            <p:nvSpPr>
              <p:cNvPr id="5129" name="AutoShape 3"/>
              <p:cNvSpPr>
                <a:spLocks noChangeArrowheads="1"/>
              </p:cNvSpPr>
              <p:nvPr/>
            </p:nvSpPr>
            <p:spPr bwMode="auto">
              <a:xfrm>
                <a:off x="0" y="214970"/>
                <a:ext cx="6448390" cy="396187"/>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5130" name="AutoShape 3"/>
              <p:cNvSpPr>
                <a:spLocks noChangeArrowheads="1"/>
              </p:cNvSpPr>
              <p:nvPr/>
            </p:nvSpPr>
            <p:spPr bwMode="auto">
              <a:xfrm>
                <a:off x="63953" y="0"/>
                <a:ext cx="6320483" cy="540092"/>
              </a:xfrm>
              <a:prstGeom prst="rect">
                <a:avLst/>
              </a:prstGeom>
              <a:solidFill>
                <a:srgbClr val="7F7F7F">
                  <a:alpha val="87842"/>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ea typeface="Microsoft YaHei" panose="020B0503020204020204" pitchFamily="34" charset="-122"/>
                </a:endParaRPr>
              </a:p>
            </p:txBody>
          </p:sp>
        </p:grpSp>
        <p:sp>
          <p:nvSpPr>
            <p:cNvPr id="5128" name="Rectangle 13"/>
            <p:cNvSpPr>
              <a:spLocks noChangeArrowheads="1"/>
            </p:cNvSpPr>
            <p:nvPr/>
          </p:nvSpPr>
          <p:spPr bwMode="auto">
            <a:xfrm>
              <a:off x="1860562" y="85339"/>
              <a:ext cx="2840633" cy="353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zh-CN" sz="2160">
                  <a:solidFill>
                    <a:srgbClr val="FFFFFF"/>
                  </a:solidFill>
                  <a:latin typeface="Arial" panose="020B0604020202020204" pitchFamily="34" charset="0"/>
                  <a:cs typeface="B Nazanin" panose="00000400000000000000" pitchFamily="2" charset="-78"/>
                </a:rPr>
                <a:t>مکان وهویت</a:t>
              </a:r>
              <a:endParaRPr lang="zh-CN" altLang="en-US" sz="2160">
                <a:solidFill>
                  <a:srgbClr val="FFFFFF"/>
                </a:solidFill>
                <a:latin typeface="Arial" panose="020B0604020202020204" pitchFamily="34" charset="0"/>
                <a:cs typeface="B Nazanin" panose="00000400000000000000" pitchFamily="2" charset="-78"/>
              </a:endParaRPr>
            </a:p>
          </p:txBody>
        </p:sp>
      </p:grpSp>
      <p:sp>
        <p:nvSpPr>
          <p:cNvPr id="7188" name="TextBox 13"/>
          <p:cNvSpPr txBox="1">
            <a:spLocks noChangeArrowheads="1"/>
          </p:cNvSpPr>
          <p:nvPr/>
        </p:nvSpPr>
        <p:spPr bwMode="auto">
          <a:xfrm>
            <a:off x="9766936" y="137160"/>
            <a:ext cx="1815464" cy="7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eaLnBrk="0" fontAlgn="base" hangingPunct="0">
              <a:lnSpc>
                <a:spcPct val="120000"/>
              </a:lnSpc>
              <a:spcBef>
                <a:spcPct val="50000"/>
              </a:spcBef>
              <a:spcAft>
                <a:spcPct val="0"/>
              </a:spcAft>
              <a:buFontTx/>
              <a:buNone/>
            </a:pPr>
            <a:r>
              <a:rPr lang="fa-IR" altLang="zh-CN"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فهرست</a:t>
            </a:r>
            <a:endParaRPr lang="zh-CN" altLang="en-US"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Tree>
    <p:extLst>
      <p:ext uri="{BB962C8B-B14F-4D97-AF65-F5344CB8AC3E}">
        <p14:creationId xmlns:p14="http://schemas.microsoft.com/office/powerpoint/2010/main" val="5856215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188"/>
                                        </p:tgtEl>
                                        <p:attrNameLst>
                                          <p:attrName>style.visibility</p:attrName>
                                        </p:attrNameLst>
                                      </p:cBhvr>
                                      <p:to>
                                        <p:strVal val="visible"/>
                                      </p:to>
                                    </p:set>
                                    <p:animEffect transition="in" filter="slide(fromLeft)">
                                      <p:cBhvr>
                                        <p:cTn id="7" dur="500"/>
                                        <p:tgtEl>
                                          <p:spTgt spid="7188"/>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7170"/>
                                        </p:tgtEl>
                                        <p:attrNameLst>
                                          <p:attrName>style.visibility</p:attrName>
                                        </p:attrNameLst>
                                      </p:cBhvr>
                                      <p:to>
                                        <p:strVal val="visible"/>
                                      </p:to>
                                    </p:set>
                                    <p:anim calcmode="lin" valueType="num">
                                      <p:cBhvr>
                                        <p:cTn id="11" dur="500" fill="hold"/>
                                        <p:tgtEl>
                                          <p:spTgt spid="7170"/>
                                        </p:tgtEl>
                                        <p:attrNameLst>
                                          <p:attrName>ppt_w</p:attrName>
                                        </p:attrNameLst>
                                      </p:cBhvr>
                                      <p:tavLst>
                                        <p:tav tm="0">
                                          <p:val>
                                            <p:fltVal val="0"/>
                                          </p:val>
                                        </p:tav>
                                        <p:tav tm="100000">
                                          <p:val>
                                            <p:strVal val="#ppt_w"/>
                                          </p:val>
                                        </p:tav>
                                      </p:tavLst>
                                    </p:anim>
                                    <p:anim calcmode="lin" valueType="num">
                                      <p:cBhvr>
                                        <p:cTn id="12" dur="500" fill="hold"/>
                                        <p:tgtEl>
                                          <p:spTgt spid="7170"/>
                                        </p:tgtEl>
                                        <p:attrNameLst>
                                          <p:attrName>ppt_h</p:attrName>
                                        </p:attrNameLst>
                                      </p:cBhvr>
                                      <p:tavLst>
                                        <p:tav tm="0">
                                          <p:val>
                                            <p:fltVal val="0"/>
                                          </p:val>
                                        </p:tav>
                                        <p:tav tm="100000">
                                          <p:val>
                                            <p:strVal val="#ppt_h"/>
                                          </p:val>
                                        </p:tav>
                                      </p:tavLst>
                                    </p:anim>
                                  </p:childTnLst>
                                </p:cTn>
                              </p:par>
                              <p:par>
                                <p:cTn id="13" presetID="2" presetClass="entr" presetSubtype="4"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1000" fill="hold"/>
                                        <p:tgtEl>
                                          <p:spTgt spid="7170"/>
                                        </p:tgtEl>
                                        <p:attrNameLst>
                                          <p:attrName>ppt_x</p:attrName>
                                        </p:attrNameLst>
                                      </p:cBhvr>
                                      <p:tavLst>
                                        <p:tav tm="0">
                                          <p:val>
                                            <p:strVal val="#ppt_x"/>
                                          </p:val>
                                        </p:tav>
                                        <p:tav tm="100000">
                                          <p:val>
                                            <p:strVal val="#ppt_x"/>
                                          </p:val>
                                        </p:tav>
                                      </p:tavLst>
                                    </p:anim>
                                    <p:anim calcmode="lin" valueType="num">
                                      <p:cBhvr additive="base">
                                        <p:cTn id="16" dur="1000" fill="hold"/>
                                        <p:tgtEl>
                                          <p:spTgt spid="7170"/>
                                        </p:tgtEl>
                                        <p:attrNameLst>
                                          <p:attrName>ppt_y</p:attrName>
                                        </p:attrNameLst>
                                      </p:cBhvr>
                                      <p:tavLst>
                                        <p:tav tm="0">
                                          <p:val>
                                            <p:strVal val="1+#ppt_h/2"/>
                                          </p:val>
                                        </p:tav>
                                        <p:tav tm="100000">
                                          <p:val>
                                            <p:strVal val="#ppt_y"/>
                                          </p:val>
                                        </p:tav>
                                      </p:tavLst>
                                    </p:anim>
                                  </p:childTnLst>
                                </p:cTn>
                              </p:par>
                              <p:par>
                                <p:cTn id="17" presetID="23" presetClass="entr" presetSubtype="16" fill="hold" nodeType="withEffect">
                                  <p:stCondLst>
                                    <p:cond delay="100"/>
                                  </p:stCondLst>
                                  <p:childTnLst>
                                    <p:set>
                                      <p:cBhvr>
                                        <p:cTn id="18" dur="1" fill="hold">
                                          <p:stCondLst>
                                            <p:cond delay="0"/>
                                          </p:stCondLst>
                                        </p:cTn>
                                        <p:tgtEl>
                                          <p:spTgt spid="7174"/>
                                        </p:tgtEl>
                                        <p:attrNameLst>
                                          <p:attrName>style.visibility</p:attrName>
                                        </p:attrNameLst>
                                      </p:cBhvr>
                                      <p:to>
                                        <p:strVal val="visible"/>
                                      </p:to>
                                    </p:set>
                                    <p:anim calcmode="lin" valueType="num">
                                      <p:cBhvr>
                                        <p:cTn id="19" dur="500" fill="hold"/>
                                        <p:tgtEl>
                                          <p:spTgt spid="7174"/>
                                        </p:tgtEl>
                                        <p:attrNameLst>
                                          <p:attrName>ppt_w</p:attrName>
                                        </p:attrNameLst>
                                      </p:cBhvr>
                                      <p:tavLst>
                                        <p:tav tm="0">
                                          <p:val>
                                            <p:fltVal val="0"/>
                                          </p:val>
                                        </p:tav>
                                        <p:tav tm="100000">
                                          <p:val>
                                            <p:strVal val="#ppt_w"/>
                                          </p:val>
                                        </p:tav>
                                      </p:tavLst>
                                    </p:anim>
                                    <p:anim calcmode="lin" valueType="num">
                                      <p:cBhvr>
                                        <p:cTn id="20" dur="500" fill="hold"/>
                                        <p:tgtEl>
                                          <p:spTgt spid="7174"/>
                                        </p:tgtEl>
                                        <p:attrNameLst>
                                          <p:attrName>ppt_h</p:attrName>
                                        </p:attrNameLst>
                                      </p:cBhvr>
                                      <p:tavLst>
                                        <p:tav tm="0">
                                          <p:val>
                                            <p:fltVal val="0"/>
                                          </p:val>
                                        </p:tav>
                                        <p:tav tm="100000">
                                          <p:val>
                                            <p:strVal val="#ppt_h"/>
                                          </p:val>
                                        </p:tav>
                                      </p:tavLst>
                                    </p:anim>
                                  </p:childTnLst>
                                </p:cTn>
                              </p:par>
                              <p:par>
                                <p:cTn id="21" presetID="2" presetClass="entr" presetSubtype="4" fill="hold" nodeType="withEffect">
                                  <p:stCondLst>
                                    <p:cond delay="100"/>
                                  </p:stCondLst>
                                  <p:childTnLst>
                                    <p:set>
                                      <p:cBhvr>
                                        <p:cTn id="22" dur="1" fill="hold">
                                          <p:stCondLst>
                                            <p:cond delay="0"/>
                                          </p:stCondLst>
                                        </p:cTn>
                                        <p:tgtEl>
                                          <p:spTgt spid="7174"/>
                                        </p:tgtEl>
                                        <p:attrNameLst>
                                          <p:attrName>style.visibility</p:attrName>
                                        </p:attrNameLst>
                                      </p:cBhvr>
                                      <p:to>
                                        <p:strVal val="visible"/>
                                      </p:to>
                                    </p:set>
                                    <p:anim calcmode="lin" valueType="num">
                                      <p:cBhvr additive="base">
                                        <p:cTn id="23" dur="1000" fill="hold"/>
                                        <p:tgtEl>
                                          <p:spTgt spid="7174"/>
                                        </p:tgtEl>
                                        <p:attrNameLst>
                                          <p:attrName>ppt_x</p:attrName>
                                        </p:attrNameLst>
                                      </p:cBhvr>
                                      <p:tavLst>
                                        <p:tav tm="0">
                                          <p:val>
                                            <p:strVal val="#ppt_x"/>
                                          </p:val>
                                        </p:tav>
                                        <p:tav tm="100000">
                                          <p:val>
                                            <p:strVal val="#ppt_x"/>
                                          </p:val>
                                        </p:tav>
                                      </p:tavLst>
                                    </p:anim>
                                    <p:anim calcmode="lin" valueType="num">
                                      <p:cBhvr additive="base">
                                        <p:cTn id="24" dur="1000" fill="hold"/>
                                        <p:tgtEl>
                                          <p:spTgt spid="7174"/>
                                        </p:tgtEl>
                                        <p:attrNameLst>
                                          <p:attrName>ppt_y</p:attrName>
                                        </p:attrNameLst>
                                      </p:cBhvr>
                                      <p:tavLst>
                                        <p:tav tm="0">
                                          <p:val>
                                            <p:strVal val="1+#ppt_h/2"/>
                                          </p:val>
                                        </p:tav>
                                        <p:tav tm="100000">
                                          <p:val>
                                            <p:strVal val="#ppt_y"/>
                                          </p:val>
                                        </p:tav>
                                      </p:tavLst>
                                    </p:anim>
                                  </p:childTnLst>
                                </p:cTn>
                              </p:par>
                              <p:par>
                                <p:cTn id="25" presetID="23" presetClass="entr" presetSubtype="16" fill="hold" nodeType="withEffect">
                                  <p:stCondLst>
                                    <p:cond delay="200"/>
                                  </p:stCondLst>
                                  <p:childTnLst>
                                    <p:set>
                                      <p:cBhvr>
                                        <p:cTn id="26" dur="1" fill="hold">
                                          <p:stCondLst>
                                            <p:cond delay="0"/>
                                          </p:stCondLst>
                                        </p:cTn>
                                        <p:tgtEl>
                                          <p:spTgt spid="7179"/>
                                        </p:tgtEl>
                                        <p:attrNameLst>
                                          <p:attrName>style.visibility</p:attrName>
                                        </p:attrNameLst>
                                      </p:cBhvr>
                                      <p:to>
                                        <p:strVal val="visible"/>
                                      </p:to>
                                    </p:set>
                                    <p:anim calcmode="lin" valueType="num">
                                      <p:cBhvr>
                                        <p:cTn id="27" dur="500" fill="hold"/>
                                        <p:tgtEl>
                                          <p:spTgt spid="7179"/>
                                        </p:tgtEl>
                                        <p:attrNameLst>
                                          <p:attrName>ppt_w</p:attrName>
                                        </p:attrNameLst>
                                      </p:cBhvr>
                                      <p:tavLst>
                                        <p:tav tm="0">
                                          <p:val>
                                            <p:fltVal val="0"/>
                                          </p:val>
                                        </p:tav>
                                        <p:tav tm="100000">
                                          <p:val>
                                            <p:strVal val="#ppt_w"/>
                                          </p:val>
                                        </p:tav>
                                      </p:tavLst>
                                    </p:anim>
                                    <p:anim calcmode="lin" valueType="num">
                                      <p:cBhvr>
                                        <p:cTn id="28" dur="500" fill="hold"/>
                                        <p:tgtEl>
                                          <p:spTgt spid="7179"/>
                                        </p:tgtEl>
                                        <p:attrNameLst>
                                          <p:attrName>ppt_h</p:attrName>
                                        </p:attrNameLst>
                                      </p:cBhvr>
                                      <p:tavLst>
                                        <p:tav tm="0">
                                          <p:val>
                                            <p:fltVal val="0"/>
                                          </p:val>
                                        </p:tav>
                                        <p:tav tm="100000">
                                          <p:val>
                                            <p:strVal val="#ppt_h"/>
                                          </p:val>
                                        </p:tav>
                                      </p:tavLst>
                                    </p:anim>
                                  </p:childTnLst>
                                </p:cTn>
                              </p:par>
                              <p:par>
                                <p:cTn id="29" presetID="2" presetClass="entr" presetSubtype="4" fill="hold" nodeType="withEffect">
                                  <p:stCondLst>
                                    <p:cond delay="200"/>
                                  </p:stCondLst>
                                  <p:childTnLst>
                                    <p:set>
                                      <p:cBhvr>
                                        <p:cTn id="30" dur="1" fill="hold">
                                          <p:stCondLst>
                                            <p:cond delay="0"/>
                                          </p:stCondLst>
                                        </p:cTn>
                                        <p:tgtEl>
                                          <p:spTgt spid="7179"/>
                                        </p:tgtEl>
                                        <p:attrNameLst>
                                          <p:attrName>style.visibility</p:attrName>
                                        </p:attrNameLst>
                                      </p:cBhvr>
                                      <p:to>
                                        <p:strVal val="visible"/>
                                      </p:to>
                                    </p:set>
                                    <p:anim calcmode="lin" valueType="num">
                                      <p:cBhvr additive="base">
                                        <p:cTn id="31" dur="1000" fill="hold"/>
                                        <p:tgtEl>
                                          <p:spTgt spid="7179"/>
                                        </p:tgtEl>
                                        <p:attrNameLst>
                                          <p:attrName>ppt_x</p:attrName>
                                        </p:attrNameLst>
                                      </p:cBhvr>
                                      <p:tavLst>
                                        <p:tav tm="0">
                                          <p:val>
                                            <p:strVal val="#ppt_x"/>
                                          </p:val>
                                        </p:tav>
                                        <p:tav tm="100000">
                                          <p:val>
                                            <p:strVal val="#ppt_x"/>
                                          </p:val>
                                        </p:tav>
                                      </p:tavLst>
                                    </p:anim>
                                    <p:anim calcmode="lin" valueType="num">
                                      <p:cBhvr additive="base">
                                        <p:cTn id="32" dur="1000" fill="hold"/>
                                        <p:tgtEl>
                                          <p:spTgt spid="7179"/>
                                        </p:tgtEl>
                                        <p:attrNameLst>
                                          <p:attrName>ppt_y</p:attrName>
                                        </p:attrNameLst>
                                      </p:cBhvr>
                                      <p:tavLst>
                                        <p:tav tm="0">
                                          <p:val>
                                            <p:strVal val="1+#ppt_h/2"/>
                                          </p:val>
                                        </p:tav>
                                        <p:tav tm="100000">
                                          <p:val>
                                            <p:strVal val="#ppt_y"/>
                                          </p:val>
                                        </p:tav>
                                      </p:tavLst>
                                    </p:anim>
                                  </p:childTnLst>
                                </p:cTn>
                              </p:par>
                              <p:par>
                                <p:cTn id="33" presetID="23" presetClass="entr" presetSubtype="16" fill="hold" nodeType="withEffect">
                                  <p:stCondLst>
                                    <p:cond delay="300"/>
                                  </p:stCondLst>
                                  <p:childTnLst>
                                    <p:set>
                                      <p:cBhvr>
                                        <p:cTn id="34" dur="1" fill="hold">
                                          <p:stCondLst>
                                            <p:cond delay="0"/>
                                          </p:stCondLst>
                                        </p:cTn>
                                        <p:tgtEl>
                                          <p:spTgt spid="7183"/>
                                        </p:tgtEl>
                                        <p:attrNameLst>
                                          <p:attrName>style.visibility</p:attrName>
                                        </p:attrNameLst>
                                      </p:cBhvr>
                                      <p:to>
                                        <p:strVal val="visible"/>
                                      </p:to>
                                    </p:set>
                                    <p:anim calcmode="lin" valueType="num">
                                      <p:cBhvr>
                                        <p:cTn id="35" dur="500" fill="hold"/>
                                        <p:tgtEl>
                                          <p:spTgt spid="7183"/>
                                        </p:tgtEl>
                                        <p:attrNameLst>
                                          <p:attrName>ppt_w</p:attrName>
                                        </p:attrNameLst>
                                      </p:cBhvr>
                                      <p:tavLst>
                                        <p:tav tm="0">
                                          <p:val>
                                            <p:fltVal val="0"/>
                                          </p:val>
                                        </p:tav>
                                        <p:tav tm="100000">
                                          <p:val>
                                            <p:strVal val="#ppt_w"/>
                                          </p:val>
                                        </p:tav>
                                      </p:tavLst>
                                    </p:anim>
                                    <p:anim calcmode="lin" valueType="num">
                                      <p:cBhvr>
                                        <p:cTn id="36" dur="500" fill="hold"/>
                                        <p:tgtEl>
                                          <p:spTgt spid="7183"/>
                                        </p:tgtEl>
                                        <p:attrNameLst>
                                          <p:attrName>ppt_h</p:attrName>
                                        </p:attrNameLst>
                                      </p:cBhvr>
                                      <p:tavLst>
                                        <p:tav tm="0">
                                          <p:val>
                                            <p:fltVal val="0"/>
                                          </p:val>
                                        </p:tav>
                                        <p:tav tm="100000">
                                          <p:val>
                                            <p:strVal val="#ppt_h"/>
                                          </p:val>
                                        </p:tav>
                                      </p:tavLst>
                                    </p:anim>
                                  </p:childTnLst>
                                </p:cTn>
                              </p:par>
                              <p:par>
                                <p:cTn id="37" presetID="2" presetClass="entr" presetSubtype="4" fill="hold" nodeType="withEffect">
                                  <p:stCondLst>
                                    <p:cond delay="300"/>
                                  </p:stCondLst>
                                  <p:childTnLst>
                                    <p:set>
                                      <p:cBhvr>
                                        <p:cTn id="38" dur="1" fill="hold">
                                          <p:stCondLst>
                                            <p:cond delay="0"/>
                                          </p:stCondLst>
                                        </p:cTn>
                                        <p:tgtEl>
                                          <p:spTgt spid="7183"/>
                                        </p:tgtEl>
                                        <p:attrNameLst>
                                          <p:attrName>style.visibility</p:attrName>
                                        </p:attrNameLst>
                                      </p:cBhvr>
                                      <p:to>
                                        <p:strVal val="visible"/>
                                      </p:to>
                                    </p:set>
                                    <p:anim calcmode="lin" valueType="num">
                                      <p:cBhvr additive="base">
                                        <p:cTn id="39" dur="1000" fill="hold"/>
                                        <p:tgtEl>
                                          <p:spTgt spid="7183"/>
                                        </p:tgtEl>
                                        <p:attrNameLst>
                                          <p:attrName>ppt_x</p:attrName>
                                        </p:attrNameLst>
                                      </p:cBhvr>
                                      <p:tavLst>
                                        <p:tav tm="0">
                                          <p:val>
                                            <p:strVal val="#ppt_x"/>
                                          </p:val>
                                        </p:tav>
                                        <p:tav tm="100000">
                                          <p:val>
                                            <p:strVal val="#ppt_x"/>
                                          </p:val>
                                        </p:tav>
                                      </p:tavLst>
                                    </p:anim>
                                    <p:anim calcmode="lin" valueType="num">
                                      <p:cBhvr additive="base">
                                        <p:cTn id="40" dur="1000" fill="hold"/>
                                        <p:tgtEl>
                                          <p:spTgt spid="7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7911466" y="144780"/>
            <a:ext cx="380047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زیبایی شناسی طبیعت گرا</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834" y="980568"/>
            <a:ext cx="10282741" cy="5594005"/>
          </a:xfrm>
          <a:prstGeom prst="rect">
            <a:avLst/>
          </a:prstGeom>
          <a:effectLst>
            <a:glow rad="139700">
              <a:schemeClr val="accent5">
                <a:satMod val="175000"/>
                <a:alpha val="40000"/>
              </a:schemeClr>
            </a:glow>
            <a:outerShdw blurRad="50800" dist="50800" dir="5400000" algn="ctr" rotWithShape="0">
              <a:srgbClr val="000000"/>
            </a:outerShdw>
          </a:effectLst>
        </p:spPr>
      </p:pic>
      <p:grpSp>
        <p:nvGrpSpPr>
          <p:cNvPr id="5" name="Group 2"/>
          <p:cNvGrpSpPr>
            <a:grpSpLocks/>
          </p:cNvGrpSpPr>
          <p:nvPr/>
        </p:nvGrpSpPr>
        <p:grpSpPr bwMode="auto">
          <a:xfrm>
            <a:off x="1491616" y="2133600"/>
            <a:ext cx="9294494" cy="2459356"/>
            <a:chOff x="0" y="10210"/>
            <a:chExt cx="6561756" cy="535850"/>
          </a:xfrm>
        </p:grpSpPr>
        <p:sp>
          <p:nvSpPr>
            <p:cNvPr id="23558" name="AutoShape 3"/>
            <p:cNvSpPr>
              <a:spLocks noChangeArrowheads="1"/>
            </p:cNvSpPr>
            <p:nvPr/>
          </p:nvSpPr>
          <p:spPr bwMode="auto">
            <a:xfrm>
              <a:off x="0" y="66699"/>
              <a:ext cx="6561756" cy="479361"/>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23559" name="AutoShape 3"/>
            <p:cNvSpPr>
              <a:spLocks noChangeArrowheads="1"/>
            </p:cNvSpPr>
            <p:nvPr/>
          </p:nvSpPr>
          <p:spPr bwMode="auto">
            <a:xfrm>
              <a:off x="71115" y="1021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grpSp>
      <p:sp>
        <p:nvSpPr>
          <p:cNvPr id="29700" name="TextBox 3"/>
          <p:cNvSpPr txBox="1">
            <a:spLocks noChangeArrowheads="1"/>
          </p:cNvSpPr>
          <p:nvPr/>
        </p:nvSpPr>
        <p:spPr bwMode="auto">
          <a:xfrm>
            <a:off x="1990726" y="2242186"/>
            <a:ext cx="8296274"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دو خصیصه :</a:t>
            </a:r>
          </a:p>
          <a:p>
            <a:pPr eaLnBrk="0" fontAlgn="base" hangingPunct="0">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1- زیبایی با دید حفاظت از محیط زیست ومناطق طبیعی ودر قالب اصطلاحات بیولوژیکی تعریف میشود.بنابراین موضوع ارزیابی ،طبیعت ومیزان طبیعی بودن است.</a:t>
            </a:r>
          </a:p>
          <a:p>
            <a:pPr eaLnBrk="0" fontAlgn="base" hangingPunct="0">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a:p>
            <a:pPr eaLnBrk="0" fontAlgn="base" hangingPunct="0">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2- مردم اکوسیستم های دست نخورده را زیبا میدانند.بنابراین تصرف انسان در محیط به عنوان عامل منفی در زیبایی منظر قلمداد میشود.</a:t>
            </a:r>
          </a:p>
        </p:txBody>
      </p:sp>
    </p:spTree>
    <p:extLst>
      <p:ext uri="{BB962C8B-B14F-4D97-AF65-F5344CB8AC3E}">
        <p14:creationId xmlns:p14="http://schemas.microsoft.com/office/powerpoint/2010/main" val="33766757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9700"/>
                                        </p:tgtEl>
                                        <p:attrNameLst>
                                          <p:attrName>style.visibility</p:attrName>
                                        </p:attrNameLst>
                                      </p:cBhvr>
                                      <p:to>
                                        <p:strVal val="visible"/>
                                      </p:to>
                                    </p:set>
                                    <p:anim calcmode="lin" valueType="num">
                                      <p:cBhvr>
                                        <p:cTn id="17" dur="500" fill="hold"/>
                                        <p:tgtEl>
                                          <p:spTgt spid="29700"/>
                                        </p:tgtEl>
                                        <p:attrNameLst>
                                          <p:attrName>ppt_w</p:attrName>
                                        </p:attrNameLst>
                                      </p:cBhvr>
                                      <p:tavLst>
                                        <p:tav tm="0">
                                          <p:val>
                                            <p:fltVal val="0"/>
                                          </p:val>
                                        </p:tav>
                                        <p:tav tm="100000">
                                          <p:val>
                                            <p:strVal val="#ppt_w"/>
                                          </p:val>
                                        </p:tav>
                                      </p:tavLst>
                                    </p:anim>
                                    <p:anim calcmode="lin" valueType="num">
                                      <p:cBhvr>
                                        <p:cTn id="18" dur="500" fill="hold"/>
                                        <p:tgtEl>
                                          <p:spTgt spid="29700"/>
                                        </p:tgtEl>
                                        <p:attrNameLst>
                                          <p:attrName>ppt_h</p:attrName>
                                        </p:attrNameLst>
                                      </p:cBhvr>
                                      <p:tavLst>
                                        <p:tav tm="0">
                                          <p:val>
                                            <p:fltVal val="0"/>
                                          </p:val>
                                        </p:tav>
                                        <p:tav tm="100000">
                                          <p:val>
                                            <p:strVal val="#ppt_h"/>
                                          </p:val>
                                        </p:tav>
                                      </p:tavLst>
                                    </p:anim>
                                    <p:animEffect transition="in" filter="fade">
                                      <p:cBhvr>
                                        <p:cTn id="19"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9620250" y="146686"/>
            <a:ext cx="1986916"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مکان وهویت</a:t>
            </a:r>
          </a:p>
        </p:txBody>
      </p:sp>
      <p:grpSp>
        <p:nvGrpSpPr>
          <p:cNvPr id="4" name="Group 2"/>
          <p:cNvGrpSpPr>
            <a:grpSpLocks/>
          </p:cNvGrpSpPr>
          <p:nvPr/>
        </p:nvGrpSpPr>
        <p:grpSpPr bwMode="auto">
          <a:xfrm>
            <a:off x="2152651" y="1268731"/>
            <a:ext cx="7875270" cy="1191902"/>
            <a:chOff x="0" y="0"/>
            <a:chExt cx="6561756" cy="993582"/>
          </a:xfrm>
        </p:grpSpPr>
        <p:sp>
          <p:nvSpPr>
            <p:cNvPr id="24586" name="AutoShape 3"/>
            <p:cNvSpPr>
              <a:spLocks noChangeArrowheads="1"/>
            </p:cNvSpPr>
            <p:nvPr/>
          </p:nvSpPr>
          <p:spPr bwMode="auto">
            <a:xfrm>
              <a:off x="0" y="192074"/>
              <a:ext cx="6561756" cy="35398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24587" name="AutoShape 3"/>
            <p:cNvSpPr>
              <a:spLocks noChangeArrowheads="1"/>
            </p:cNvSpPr>
            <p:nvPr/>
          </p:nvSpPr>
          <p:spPr bwMode="auto">
            <a:xfrm>
              <a:off x="64331" y="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24588" name="Rectangle 13"/>
            <p:cNvSpPr>
              <a:spLocks noChangeArrowheads="1"/>
            </p:cNvSpPr>
            <p:nvPr/>
          </p:nvSpPr>
          <p:spPr bwMode="auto">
            <a:xfrm>
              <a:off x="262494" y="85339"/>
              <a:ext cx="6119776" cy="9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 typeface="Arial" panose="020B0604020202020204" pitchFamily="34" charset="0"/>
                <a:buNone/>
              </a:pPr>
              <a:r>
                <a:rPr lang="fa-IR" altLang="fa-IR" sz="2160">
                  <a:solidFill>
                    <a:srgbClr val="FFFFFF"/>
                  </a:solidFill>
                  <a:cs typeface="B Nazanin" panose="00000400000000000000" pitchFamily="2" charset="-78"/>
                </a:rPr>
                <a:t>تعلق به مکان، معنای مکان،حس مکان ارتباط تنگاتنگی با هویت مکان دارند.</a:t>
              </a: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p:txBody>
        </p:sp>
      </p:grpSp>
      <p:sp>
        <p:nvSpPr>
          <p:cNvPr id="30724" name="Rounded Rectangle 7"/>
          <p:cNvSpPr>
            <a:spLocks noChangeArrowheads="1"/>
          </p:cNvSpPr>
          <p:nvPr/>
        </p:nvSpPr>
        <p:spPr bwMode="auto">
          <a:xfrm>
            <a:off x="5095876" y="2996566"/>
            <a:ext cx="1986914" cy="1383030"/>
          </a:xfrm>
          <a:prstGeom prst="roundRect">
            <a:avLst>
              <a:gd name="adj" fmla="val 16667"/>
            </a:avLst>
          </a:prstGeom>
          <a:solidFill>
            <a:srgbClr val="339833"/>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30725" name="Right Arrow 9"/>
          <p:cNvSpPr>
            <a:spLocks noChangeArrowheads="1"/>
          </p:cNvSpPr>
          <p:nvPr/>
        </p:nvSpPr>
        <p:spPr bwMode="auto">
          <a:xfrm>
            <a:off x="5836920" y="3169920"/>
            <a:ext cx="2074546" cy="603886"/>
          </a:xfrm>
          <a:prstGeom prst="rightArrow">
            <a:avLst>
              <a:gd name="adj1" fmla="val 50000"/>
              <a:gd name="adj2" fmla="val 50099"/>
            </a:avLst>
          </a:prstGeom>
          <a:solidFill>
            <a:srgbClr val="595959"/>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30726" name="Right Arrow 10"/>
          <p:cNvSpPr>
            <a:spLocks noChangeArrowheads="1"/>
          </p:cNvSpPr>
          <p:nvPr/>
        </p:nvSpPr>
        <p:spPr bwMode="auto">
          <a:xfrm rot="10800000">
            <a:off x="4533900" y="3602356"/>
            <a:ext cx="1994536" cy="647700"/>
          </a:xfrm>
          <a:prstGeom prst="rightArrow">
            <a:avLst>
              <a:gd name="adj1" fmla="val 50000"/>
              <a:gd name="adj2" fmla="val 50040"/>
            </a:avLst>
          </a:prstGeom>
          <a:solidFill>
            <a:srgbClr val="595959"/>
          </a:solidFill>
          <a:ln w="9525" algn="ctr">
            <a:solidFill>
              <a:schemeClr val="tx1"/>
            </a:solidFill>
            <a:round/>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fa-IR" altLang="fa-IR" sz="2160">
              <a:solidFill>
                <a:srgbClr val="000000"/>
              </a:solidFill>
              <a:latin typeface="Arial" panose="020B0604020202020204" pitchFamily="34" charset="0"/>
            </a:endParaRPr>
          </a:p>
        </p:txBody>
      </p:sp>
      <p:sp>
        <p:nvSpPr>
          <p:cNvPr id="30727" name="TextBox 11"/>
          <p:cNvSpPr txBox="1">
            <a:spLocks noChangeArrowheads="1"/>
          </p:cNvSpPr>
          <p:nvPr/>
        </p:nvSpPr>
        <p:spPr bwMode="auto">
          <a:xfrm>
            <a:off x="7823836" y="3095626"/>
            <a:ext cx="2766060" cy="168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eaLnBrk="0" fontAlgn="base" hangingPunct="0">
              <a:spcBef>
                <a:spcPct val="0"/>
              </a:spcBef>
              <a:spcAft>
                <a:spcPct val="0"/>
              </a:spcAft>
              <a:buFontTx/>
              <a:buNone/>
            </a:pPr>
            <a:r>
              <a:rPr lang="fa-IR" altLang="fa-IR" sz="2400" b="1">
                <a:solidFill>
                  <a:srgbClr val="000000"/>
                </a:solidFill>
                <a:latin typeface="Arial" panose="020B0604020202020204" pitchFamily="34" charset="0"/>
                <a:cs typeface="B Nazanin" panose="00000400000000000000" pitchFamily="2" charset="-78"/>
              </a:rPr>
              <a:t>بعد درونی</a:t>
            </a:r>
          </a:p>
          <a:p>
            <a:pPr algn="ctr" eaLnBrk="0" fontAlgn="base" hangingPunct="0">
              <a:spcBef>
                <a:spcPct val="0"/>
              </a:spcBef>
              <a:spcAft>
                <a:spcPct val="0"/>
              </a:spcAft>
              <a:buFontTx/>
              <a:buNone/>
            </a:pPr>
            <a:endParaRPr lang="fa-IR" altLang="fa-IR" sz="2160">
              <a:solidFill>
                <a:srgbClr val="000000"/>
              </a:solidFill>
              <a:latin typeface="Arial" panose="020B0604020202020204" pitchFamily="34" charset="0"/>
              <a:cs typeface="B Nazanin" panose="00000400000000000000" pitchFamily="2" charset="-78"/>
            </a:endParaRPr>
          </a:p>
          <a:p>
            <a:pPr algn="ctr" eaLnBrk="0" fontAlgn="base" hangingPunct="0">
              <a:spcBef>
                <a:spcPct val="0"/>
              </a:spcBef>
              <a:spcAft>
                <a:spcPct val="0"/>
              </a:spcAft>
              <a:buFontTx/>
              <a:buNone/>
            </a:pPr>
            <a:r>
              <a:rPr lang="fa-IR" altLang="fa-IR" sz="1920">
                <a:solidFill>
                  <a:srgbClr val="000000"/>
                </a:solidFill>
                <a:latin typeface="Arial" panose="020B0604020202020204" pitchFamily="34" charset="0"/>
                <a:cs typeface="B Nazanin" panose="00000400000000000000" pitchFamily="2" charset="-78"/>
              </a:rPr>
              <a:t>(شخصیت فرد/اجتماع)</a:t>
            </a:r>
          </a:p>
          <a:p>
            <a:pPr algn="ctr" eaLnBrk="0" fontAlgn="base" hangingPunct="0">
              <a:spcBef>
                <a:spcPct val="0"/>
              </a:spcBef>
              <a:spcAft>
                <a:spcPct val="0"/>
              </a:spcAft>
              <a:buFontTx/>
              <a:buNone/>
            </a:pPr>
            <a:r>
              <a:rPr lang="fa-IR" altLang="fa-IR" sz="1920">
                <a:solidFill>
                  <a:srgbClr val="000000"/>
                </a:solidFill>
                <a:latin typeface="Arial" panose="020B0604020202020204" pitchFamily="34" charset="0"/>
                <a:cs typeface="B Nazanin" panose="00000400000000000000" pitchFamily="2" charset="-78"/>
              </a:rPr>
              <a:t>فرهنگ،سابقه تاریخی،خاطرات جمعی،فرم های شهری آشنا</a:t>
            </a:r>
          </a:p>
        </p:txBody>
      </p:sp>
      <p:sp>
        <p:nvSpPr>
          <p:cNvPr id="30728" name="TextBox 12"/>
          <p:cNvSpPr txBox="1">
            <a:spLocks noChangeArrowheads="1"/>
          </p:cNvSpPr>
          <p:nvPr/>
        </p:nvSpPr>
        <p:spPr bwMode="auto">
          <a:xfrm>
            <a:off x="2152650" y="3101340"/>
            <a:ext cx="2331720" cy="2640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eaLnBrk="0" fontAlgn="base" hangingPunct="0">
              <a:spcBef>
                <a:spcPct val="0"/>
              </a:spcBef>
              <a:spcAft>
                <a:spcPct val="0"/>
              </a:spcAft>
              <a:buFontTx/>
              <a:buNone/>
            </a:pPr>
            <a:r>
              <a:rPr lang="fa-IR" altLang="fa-IR" sz="2400" b="1">
                <a:solidFill>
                  <a:srgbClr val="000000"/>
                </a:solidFill>
                <a:latin typeface="Arial" panose="020B0604020202020204" pitchFamily="34" charset="0"/>
                <a:cs typeface="B Nazanin" panose="00000400000000000000" pitchFamily="2" charset="-78"/>
              </a:rPr>
              <a:t>بعد بیرونی</a:t>
            </a:r>
          </a:p>
          <a:p>
            <a:pPr algn="ctr" eaLnBrk="0" fontAlgn="base" hangingPunct="0">
              <a:spcBef>
                <a:spcPct val="0"/>
              </a:spcBef>
              <a:spcAft>
                <a:spcPct val="0"/>
              </a:spcAft>
              <a:buFontTx/>
              <a:buNone/>
            </a:pPr>
            <a:endParaRPr lang="fa-IR" altLang="fa-IR" sz="2160">
              <a:solidFill>
                <a:srgbClr val="000000"/>
              </a:solidFill>
              <a:latin typeface="Arial" panose="020B0604020202020204" pitchFamily="34" charset="0"/>
              <a:cs typeface="B Nazanin" panose="00000400000000000000" pitchFamily="2" charset="-78"/>
            </a:endParaRPr>
          </a:p>
          <a:p>
            <a:pPr algn="ctr" eaLnBrk="0" fontAlgn="base" hangingPunct="0">
              <a:spcBef>
                <a:spcPct val="0"/>
              </a:spcBef>
              <a:spcAft>
                <a:spcPct val="0"/>
              </a:spcAft>
              <a:buFontTx/>
              <a:buNone/>
            </a:pPr>
            <a:r>
              <a:rPr lang="fa-IR" altLang="fa-IR" sz="1920">
                <a:solidFill>
                  <a:srgbClr val="000000"/>
                </a:solidFill>
                <a:latin typeface="Arial" panose="020B0604020202020204" pitchFamily="34" charset="0"/>
                <a:cs typeface="B Nazanin" panose="00000400000000000000" pitchFamily="2" charset="-78"/>
              </a:rPr>
              <a:t>(شخصیت مکان)</a:t>
            </a:r>
          </a:p>
          <a:p>
            <a:pPr algn="ctr" eaLnBrk="0" fontAlgn="base" hangingPunct="0">
              <a:spcBef>
                <a:spcPct val="0"/>
              </a:spcBef>
              <a:spcAft>
                <a:spcPct val="0"/>
              </a:spcAft>
              <a:buFontTx/>
              <a:buNone/>
            </a:pPr>
            <a:r>
              <a:rPr lang="fa-IR" altLang="fa-IR" sz="1920">
                <a:solidFill>
                  <a:srgbClr val="000000"/>
                </a:solidFill>
                <a:latin typeface="Arial" panose="020B0604020202020204" pitchFamily="34" charset="0"/>
                <a:cs typeface="B Nazanin" panose="00000400000000000000" pitchFamily="2" charset="-78"/>
              </a:rPr>
              <a:t>تمایز با دیگر مکان ها یا مناظر</a:t>
            </a:r>
          </a:p>
          <a:p>
            <a:pPr algn="ctr" eaLnBrk="0" fontAlgn="base" hangingPunct="0">
              <a:spcBef>
                <a:spcPct val="0"/>
              </a:spcBef>
              <a:spcAft>
                <a:spcPct val="0"/>
              </a:spcAft>
              <a:buFontTx/>
              <a:buNone/>
            </a:pPr>
            <a:r>
              <a:rPr lang="fa-IR" altLang="fa-IR" sz="1920">
                <a:solidFill>
                  <a:srgbClr val="000000"/>
                </a:solidFill>
                <a:latin typeface="Arial" panose="020B0604020202020204" pitchFamily="34" charset="0"/>
                <a:cs typeface="B Nazanin" panose="00000400000000000000" pitchFamily="2" charset="-78"/>
              </a:rPr>
              <a:t>منحصر به بفردی مکان</a:t>
            </a:r>
          </a:p>
          <a:p>
            <a:pPr algn="l" rtl="0" eaLnBrk="0" fontAlgn="base" hangingPunct="0">
              <a:spcBef>
                <a:spcPct val="0"/>
              </a:spcBef>
              <a:spcAft>
                <a:spcPct val="0"/>
              </a:spcAft>
              <a:buFontTx/>
              <a:buNone/>
            </a:pPr>
            <a:endParaRPr lang="fa-IR" altLang="fa-IR" sz="2160">
              <a:solidFill>
                <a:srgbClr val="000000"/>
              </a:solidFill>
              <a:latin typeface="Arial" panose="020B0604020202020204" pitchFamily="34" charset="0"/>
              <a:cs typeface="B Nazanin" panose="00000400000000000000" pitchFamily="2" charset="-78"/>
            </a:endParaRPr>
          </a:p>
          <a:p>
            <a:pPr algn="l" rtl="0" eaLnBrk="0" fontAlgn="base" hangingPunct="0">
              <a:spcBef>
                <a:spcPct val="0"/>
              </a:spcBef>
              <a:spcAft>
                <a:spcPct val="0"/>
              </a:spcAft>
              <a:buFontTx/>
              <a:buNone/>
            </a:pPr>
            <a:endParaRPr lang="fa-IR" altLang="fa-IR" sz="2160">
              <a:solidFill>
                <a:srgbClr val="000000"/>
              </a:solidFill>
              <a:latin typeface="Arial" panose="020B0604020202020204" pitchFamily="34" charset="0"/>
              <a:cs typeface="B Nazanin" panose="00000400000000000000" pitchFamily="2" charset="-78"/>
            </a:endParaRPr>
          </a:p>
        </p:txBody>
      </p:sp>
      <p:sp>
        <p:nvSpPr>
          <p:cNvPr id="30729" name="TextBox 13"/>
          <p:cNvSpPr txBox="1">
            <a:spLocks noChangeArrowheads="1"/>
          </p:cNvSpPr>
          <p:nvPr/>
        </p:nvSpPr>
        <p:spPr bwMode="auto">
          <a:xfrm>
            <a:off x="5200650" y="2554606"/>
            <a:ext cx="177736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2160">
                <a:solidFill>
                  <a:srgbClr val="000000"/>
                </a:solidFill>
                <a:latin typeface="Arial" panose="020B0604020202020204" pitchFamily="34" charset="0"/>
                <a:cs typeface="B Nazanin" panose="00000400000000000000" pitchFamily="2" charset="-78"/>
              </a:rPr>
              <a:t>ابعاد هویت مکان</a:t>
            </a:r>
          </a:p>
        </p:txBody>
      </p:sp>
    </p:spTree>
    <p:extLst>
      <p:ext uri="{BB962C8B-B14F-4D97-AF65-F5344CB8AC3E}">
        <p14:creationId xmlns:p14="http://schemas.microsoft.com/office/powerpoint/2010/main" val="2239519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0724"/>
                                        </p:tgtEl>
                                        <p:attrNameLst>
                                          <p:attrName>style.visibility</p:attrName>
                                        </p:attrNameLst>
                                      </p:cBhvr>
                                      <p:to>
                                        <p:strVal val="visible"/>
                                      </p:to>
                                    </p:set>
                                    <p:animEffect transition="in" filter="fade">
                                      <p:cBhvr>
                                        <p:cTn id="16" dur="500"/>
                                        <p:tgtEl>
                                          <p:spTgt spid="30724"/>
                                        </p:tgtEl>
                                      </p:cBhvr>
                                    </p:animEffect>
                                  </p:childTnLst>
                                </p:cTn>
                              </p:par>
                            </p:childTnLst>
                          </p:cTn>
                        </p:par>
                        <p:par>
                          <p:cTn id="17" fill="hold" nodeType="afterGroup">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30725"/>
                                        </p:tgtEl>
                                        <p:attrNameLst>
                                          <p:attrName>style.visibility</p:attrName>
                                        </p:attrNameLst>
                                      </p:cBhvr>
                                      <p:to>
                                        <p:strVal val="visible"/>
                                      </p:to>
                                    </p:set>
                                    <p:animEffect transition="in" filter="fade">
                                      <p:cBhvr>
                                        <p:cTn id="20" dur="500"/>
                                        <p:tgtEl>
                                          <p:spTgt spid="30725"/>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0726"/>
                                        </p:tgtEl>
                                        <p:attrNameLst>
                                          <p:attrName>style.visibility</p:attrName>
                                        </p:attrNameLst>
                                      </p:cBhvr>
                                      <p:to>
                                        <p:strVal val="visible"/>
                                      </p:to>
                                    </p:set>
                                    <p:animEffect transition="in" filter="fade">
                                      <p:cBhvr>
                                        <p:cTn id="24" dur="500"/>
                                        <p:tgtEl>
                                          <p:spTgt spid="30726"/>
                                        </p:tgtEl>
                                      </p:cBhvr>
                                    </p:animEffect>
                                  </p:childTnLst>
                                </p:cTn>
                              </p:par>
                            </p:childTnLst>
                          </p:cTn>
                        </p:par>
                        <p:par>
                          <p:cTn id="25" fill="hold" nodeType="afterGroup">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Effect transition="in" filter="wipe(down)">
                                      <p:cBhvr>
                                        <p:cTn id="28" dur="500"/>
                                        <p:tgtEl>
                                          <p:spTgt spid="30727"/>
                                        </p:tgtEl>
                                      </p:cBhvr>
                                    </p:animEffect>
                                  </p:childTnLst>
                                </p:cTn>
                              </p:par>
                            </p:childTnLst>
                          </p:cTn>
                        </p:par>
                        <p:par>
                          <p:cTn id="29" fill="hold" nodeType="afterGroup">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30728"/>
                                        </p:tgtEl>
                                        <p:attrNameLst>
                                          <p:attrName>style.visibility</p:attrName>
                                        </p:attrNameLst>
                                      </p:cBhvr>
                                      <p:to>
                                        <p:strVal val="visible"/>
                                      </p:to>
                                    </p:set>
                                    <p:animEffect transition="in" filter="wipe(down)">
                                      <p:cBhvr>
                                        <p:cTn id="32" dur="500"/>
                                        <p:tgtEl>
                                          <p:spTgt spid="30728"/>
                                        </p:tgtEl>
                                      </p:cBhvr>
                                    </p:animEffect>
                                  </p:childTnLst>
                                </p:cTn>
                              </p:par>
                            </p:childTnLst>
                          </p:cTn>
                        </p:par>
                        <p:par>
                          <p:cTn id="33" fill="hold" nodeType="afterGroup">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30729"/>
                                        </p:tgtEl>
                                        <p:attrNameLst>
                                          <p:attrName>style.visibility</p:attrName>
                                        </p:attrNameLst>
                                      </p:cBhvr>
                                      <p:to>
                                        <p:strVal val="visible"/>
                                      </p:to>
                                    </p:set>
                                    <p:anim calcmode="lin" valueType="num">
                                      <p:cBhvr additive="base">
                                        <p:cTn id="36" dur="500" fill="hold"/>
                                        <p:tgtEl>
                                          <p:spTgt spid="30729"/>
                                        </p:tgtEl>
                                        <p:attrNameLst>
                                          <p:attrName>ppt_x</p:attrName>
                                        </p:attrNameLst>
                                      </p:cBhvr>
                                      <p:tavLst>
                                        <p:tav tm="0">
                                          <p:val>
                                            <p:strVal val="#ppt_x"/>
                                          </p:val>
                                        </p:tav>
                                        <p:tav tm="100000">
                                          <p:val>
                                            <p:strVal val="#ppt_x"/>
                                          </p:val>
                                        </p:tav>
                                      </p:tavLst>
                                    </p:anim>
                                    <p:anim calcmode="lin" valueType="num">
                                      <p:cBhvr additive="base">
                                        <p:cTn id="37" dur="500" fill="hold"/>
                                        <p:tgtEl>
                                          <p:spTgt spid="307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26" grpId="0" animBg="1"/>
      <p:bldP spid="30727" grpId="0"/>
      <p:bldP spid="30728" grpId="0"/>
      <p:bldP spid="307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9639300" y="139065"/>
            <a:ext cx="2245996"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مکان وهویت</a:t>
            </a:r>
          </a:p>
        </p:txBody>
      </p:sp>
      <p:graphicFrame>
        <p:nvGraphicFramePr>
          <p:cNvPr id="3" name="Diagram 2"/>
          <p:cNvGraphicFramePr/>
          <p:nvPr/>
        </p:nvGraphicFramePr>
        <p:xfrm>
          <a:off x="3609572" y="1926747"/>
          <a:ext cx="4519248" cy="3237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2"/>
          <p:cNvGrpSpPr>
            <a:grpSpLocks/>
          </p:cNvGrpSpPr>
          <p:nvPr/>
        </p:nvGrpSpPr>
        <p:grpSpPr bwMode="auto">
          <a:xfrm>
            <a:off x="2023111" y="1095376"/>
            <a:ext cx="7875270" cy="812325"/>
            <a:chOff x="0" y="0"/>
            <a:chExt cx="6561756" cy="676925"/>
          </a:xfrm>
        </p:grpSpPr>
        <p:sp>
          <p:nvSpPr>
            <p:cNvPr id="25617" name="AutoShape 3"/>
            <p:cNvSpPr>
              <a:spLocks noChangeArrowheads="1"/>
            </p:cNvSpPr>
            <p:nvPr/>
          </p:nvSpPr>
          <p:spPr bwMode="auto">
            <a:xfrm>
              <a:off x="0" y="192074"/>
              <a:ext cx="6561756" cy="35398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cs typeface="B Nazanin" panose="00000400000000000000" pitchFamily="2" charset="-78"/>
              </a:endParaRPr>
            </a:p>
          </p:txBody>
        </p:sp>
        <p:sp>
          <p:nvSpPr>
            <p:cNvPr id="25618" name="AutoShape 3"/>
            <p:cNvSpPr>
              <a:spLocks noChangeArrowheads="1"/>
            </p:cNvSpPr>
            <p:nvPr/>
          </p:nvSpPr>
          <p:spPr bwMode="auto">
            <a:xfrm>
              <a:off x="64331" y="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cs typeface="B Nazanin" panose="00000400000000000000" pitchFamily="2" charset="-78"/>
              </a:endParaRPr>
            </a:p>
          </p:txBody>
        </p:sp>
        <p:sp>
          <p:nvSpPr>
            <p:cNvPr id="25619" name="Rectangle 13"/>
            <p:cNvSpPr>
              <a:spLocks noChangeArrowheads="1"/>
            </p:cNvSpPr>
            <p:nvPr/>
          </p:nvSpPr>
          <p:spPr bwMode="auto">
            <a:xfrm>
              <a:off x="1192954" y="45995"/>
              <a:ext cx="4444207" cy="630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eaLnBrk="0" fontAlgn="base" hangingPunct="0">
                <a:spcAft>
                  <a:spcPct val="0"/>
                </a:spcAft>
                <a:buFont typeface="Arial" panose="020B0604020202020204" pitchFamily="34" charset="0"/>
                <a:buNone/>
              </a:pPr>
              <a:r>
                <a:rPr lang="fa-IR" altLang="fa-IR" sz="2160">
                  <a:solidFill>
                    <a:srgbClr val="FFFFFF"/>
                  </a:solidFill>
                  <a:cs typeface="B Nazanin" panose="00000400000000000000" pitchFamily="2" charset="-78"/>
                </a:rPr>
                <a:t>بریکویل چهار رکن اصلی را برای هویت تعریف میکند:</a:t>
              </a: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p:txBody>
        </p:sp>
      </p:grpSp>
      <p:sp>
        <p:nvSpPr>
          <p:cNvPr id="25605" name="TextBox 9"/>
          <p:cNvSpPr txBox="1">
            <a:spLocks noChangeArrowheads="1"/>
          </p:cNvSpPr>
          <p:nvPr/>
        </p:nvSpPr>
        <p:spPr bwMode="auto">
          <a:xfrm>
            <a:off x="7010400" y="2036446"/>
            <a:ext cx="1419226"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440" b="1">
                <a:solidFill>
                  <a:srgbClr val="000000"/>
                </a:solidFill>
                <a:latin typeface="Arial" panose="020B0604020202020204" pitchFamily="34" charset="0"/>
                <a:cs typeface="B Nazanin" panose="00000400000000000000" pitchFamily="2" charset="-78"/>
              </a:rPr>
              <a:t>پیوستگی</a:t>
            </a:r>
          </a:p>
        </p:txBody>
      </p:sp>
      <p:sp>
        <p:nvSpPr>
          <p:cNvPr id="25606" name="TextBox 11"/>
          <p:cNvSpPr txBox="1">
            <a:spLocks noChangeArrowheads="1"/>
          </p:cNvSpPr>
          <p:nvPr/>
        </p:nvSpPr>
        <p:spPr bwMode="auto">
          <a:xfrm>
            <a:off x="5040630" y="2036446"/>
            <a:ext cx="223837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680">
                <a:solidFill>
                  <a:srgbClr val="000000"/>
                </a:solidFill>
                <a:latin typeface="Arial" panose="020B0604020202020204" pitchFamily="34" charset="0"/>
                <a:cs typeface="B Nazanin" panose="00000400000000000000" pitchFamily="2" charset="-78"/>
              </a:rPr>
              <a:t>این همانی با مکان</a:t>
            </a:r>
          </a:p>
        </p:txBody>
      </p:sp>
      <p:sp>
        <p:nvSpPr>
          <p:cNvPr id="25607" name="TextBox 12"/>
          <p:cNvSpPr txBox="1">
            <a:spLocks noChangeArrowheads="1"/>
          </p:cNvSpPr>
          <p:nvPr/>
        </p:nvSpPr>
        <p:spPr bwMode="auto">
          <a:xfrm>
            <a:off x="7193280" y="2952751"/>
            <a:ext cx="82105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680" b="1">
                <a:solidFill>
                  <a:srgbClr val="000000"/>
                </a:solidFill>
                <a:latin typeface="Arial" panose="020B0604020202020204" pitchFamily="34" charset="0"/>
                <a:cs typeface="B Nazanin" panose="00000400000000000000" pitchFamily="2" charset="-78"/>
              </a:rPr>
              <a:t>تمایز</a:t>
            </a:r>
          </a:p>
        </p:txBody>
      </p:sp>
      <p:sp>
        <p:nvSpPr>
          <p:cNvPr id="25608" name="TextBox 13"/>
          <p:cNvSpPr txBox="1">
            <a:spLocks noChangeArrowheads="1"/>
          </p:cNvSpPr>
          <p:nvPr/>
        </p:nvSpPr>
        <p:spPr bwMode="auto">
          <a:xfrm>
            <a:off x="5292090" y="2899411"/>
            <a:ext cx="2164080"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680">
                <a:solidFill>
                  <a:srgbClr val="000000"/>
                </a:solidFill>
                <a:latin typeface="Arial" panose="020B0604020202020204" pitchFamily="34" charset="0"/>
                <a:cs typeface="B Nazanin" panose="00000400000000000000" pitchFamily="2" charset="-78"/>
              </a:rPr>
              <a:t>جدایی پذیری</a:t>
            </a:r>
          </a:p>
        </p:txBody>
      </p:sp>
      <p:sp>
        <p:nvSpPr>
          <p:cNvPr id="25609" name="TextBox 14"/>
          <p:cNvSpPr txBox="1">
            <a:spLocks noChangeArrowheads="1"/>
          </p:cNvSpPr>
          <p:nvPr/>
        </p:nvSpPr>
        <p:spPr bwMode="auto">
          <a:xfrm>
            <a:off x="7010400" y="3764280"/>
            <a:ext cx="1066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440" b="1">
                <a:solidFill>
                  <a:srgbClr val="000000"/>
                </a:solidFill>
                <a:latin typeface="Arial" panose="020B0604020202020204" pitchFamily="34" charset="0"/>
                <a:cs typeface="B Nazanin" panose="00000400000000000000" pitchFamily="2" charset="-78"/>
              </a:rPr>
              <a:t>عزت نفس</a:t>
            </a:r>
          </a:p>
        </p:txBody>
      </p:sp>
      <p:sp>
        <p:nvSpPr>
          <p:cNvPr id="25610" name="TextBox 15"/>
          <p:cNvSpPr txBox="1">
            <a:spLocks noChangeArrowheads="1"/>
          </p:cNvSpPr>
          <p:nvPr/>
        </p:nvSpPr>
        <p:spPr bwMode="auto">
          <a:xfrm>
            <a:off x="4680586" y="3754756"/>
            <a:ext cx="2760344"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680">
                <a:solidFill>
                  <a:srgbClr val="000000"/>
                </a:solidFill>
                <a:latin typeface="Arial" panose="020B0604020202020204" pitchFamily="34" charset="0"/>
                <a:cs typeface="B Nazanin" panose="00000400000000000000" pitchFamily="2" charset="-78"/>
              </a:rPr>
              <a:t>ارزش های شخصی و اجتماعی</a:t>
            </a:r>
          </a:p>
        </p:txBody>
      </p:sp>
      <p:sp>
        <p:nvSpPr>
          <p:cNvPr id="25611" name="TextBox 16"/>
          <p:cNvSpPr txBox="1">
            <a:spLocks noChangeArrowheads="1"/>
          </p:cNvSpPr>
          <p:nvPr/>
        </p:nvSpPr>
        <p:spPr bwMode="auto">
          <a:xfrm>
            <a:off x="7088506" y="4678680"/>
            <a:ext cx="120967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440" b="1">
                <a:solidFill>
                  <a:srgbClr val="000000"/>
                </a:solidFill>
                <a:latin typeface="Arial" panose="020B0604020202020204" pitchFamily="34" charset="0"/>
                <a:cs typeface="B Nazanin" panose="00000400000000000000" pitchFamily="2" charset="-78"/>
              </a:rPr>
              <a:t>سودمندی</a:t>
            </a:r>
          </a:p>
        </p:txBody>
      </p:sp>
      <p:sp>
        <p:nvSpPr>
          <p:cNvPr id="25612" name="TextBox 17"/>
          <p:cNvSpPr txBox="1">
            <a:spLocks noChangeArrowheads="1"/>
          </p:cNvSpPr>
          <p:nvPr/>
        </p:nvSpPr>
        <p:spPr bwMode="auto">
          <a:xfrm>
            <a:off x="4783456" y="4625341"/>
            <a:ext cx="2760344"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eaLnBrk="0" fontAlgn="base" hangingPunct="0">
              <a:spcBef>
                <a:spcPct val="0"/>
              </a:spcBef>
              <a:spcAft>
                <a:spcPct val="0"/>
              </a:spcAft>
              <a:buFontTx/>
              <a:buNone/>
            </a:pPr>
            <a:r>
              <a:rPr lang="fa-IR" altLang="fa-IR" sz="1680">
                <a:solidFill>
                  <a:srgbClr val="000000"/>
                </a:solidFill>
                <a:latin typeface="Arial" panose="020B0604020202020204" pitchFamily="34" charset="0"/>
                <a:cs typeface="B Nazanin" panose="00000400000000000000" pitchFamily="2" charset="-78"/>
              </a:rPr>
              <a:t>رسیدن به اهداف و ایده ال ها</a:t>
            </a:r>
          </a:p>
        </p:txBody>
      </p:sp>
      <p:grpSp>
        <p:nvGrpSpPr>
          <p:cNvPr id="19" name="Group 2"/>
          <p:cNvGrpSpPr>
            <a:grpSpLocks/>
          </p:cNvGrpSpPr>
          <p:nvPr/>
        </p:nvGrpSpPr>
        <p:grpSpPr bwMode="auto">
          <a:xfrm>
            <a:off x="1948816" y="5358766"/>
            <a:ext cx="8065770" cy="1026794"/>
            <a:chOff x="0" y="0"/>
            <a:chExt cx="6561756" cy="546060"/>
          </a:xfrm>
        </p:grpSpPr>
        <p:sp>
          <p:nvSpPr>
            <p:cNvPr id="25614" name="AutoShape 3"/>
            <p:cNvSpPr>
              <a:spLocks noChangeArrowheads="1"/>
            </p:cNvSpPr>
            <p:nvPr/>
          </p:nvSpPr>
          <p:spPr bwMode="auto">
            <a:xfrm>
              <a:off x="0" y="192074"/>
              <a:ext cx="6561756" cy="35398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cs typeface="B Nazanin" panose="00000400000000000000" pitchFamily="2" charset="-78"/>
              </a:endParaRPr>
            </a:p>
          </p:txBody>
        </p:sp>
        <p:sp>
          <p:nvSpPr>
            <p:cNvPr id="25615" name="AutoShape 3"/>
            <p:cNvSpPr>
              <a:spLocks noChangeArrowheads="1"/>
            </p:cNvSpPr>
            <p:nvPr/>
          </p:nvSpPr>
          <p:spPr bwMode="auto">
            <a:xfrm>
              <a:off x="64331" y="0"/>
              <a:ext cx="6433094" cy="482482"/>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cs typeface="B Nazanin" panose="00000400000000000000" pitchFamily="2" charset="-78"/>
              </a:endParaRPr>
            </a:p>
          </p:txBody>
        </p:sp>
        <p:sp>
          <p:nvSpPr>
            <p:cNvPr id="25616" name="Rectangle 13"/>
            <p:cNvSpPr>
              <a:spLocks noChangeArrowheads="1"/>
            </p:cNvSpPr>
            <p:nvPr/>
          </p:nvSpPr>
          <p:spPr bwMode="auto">
            <a:xfrm>
              <a:off x="64331" y="45995"/>
              <a:ext cx="6298915" cy="40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eaLnBrk="0" fontAlgn="base" hangingPunct="0">
                <a:spcAft>
                  <a:spcPct val="0"/>
                </a:spcAft>
                <a:buFont typeface="Arial" panose="020B0604020202020204" pitchFamily="34" charset="0"/>
                <a:buNone/>
              </a:pPr>
              <a:r>
                <a:rPr lang="fa-IR" altLang="fa-IR" sz="2160">
                  <a:solidFill>
                    <a:srgbClr val="FFFFFF"/>
                  </a:solidFill>
                  <a:cs typeface="B Nazanin" panose="00000400000000000000" pitchFamily="2" charset="-78"/>
                </a:rPr>
                <a:t>شهر ها نیز مانند انسان ها و مکان ها هویت دارند،هویتی پویا و در حال تغییر.هویت عمومی شهر با تصورات ما از مناظر شهری آمیخته است.</a:t>
              </a:r>
              <a:endParaRPr lang="zh-CN" altLang="en-US" sz="2160">
                <a:solidFill>
                  <a:srgbClr val="FFFFFF"/>
                </a:solidFill>
                <a:latin typeface="Arial" panose="020B0604020202020204" pitchFamily="34" charset="0"/>
                <a:cs typeface="B Nazanin" panose="00000400000000000000" pitchFamily="2" charset="-78"/>
              </a:endParaRPr>
            </a:p>
          </p:txBody>
        </p:sp>
      </p:grpSp>
    </p:spTree>
    <p:extLst>
      <p:ext uri="{BB962C8B-B14F-4D97-AF65-F5344CB8AC3E}">
        <p14:creationId xmlns:p14="http://schemas.microsoft.com/office/powerpoint/2010/main" val="13151016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childTnLst>
                                </p:cTn>
                              </p:par>
                              <p:par>
                                <p:cTn id="18" presetID="2" presetClass="entr" presetSubtype="4"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1000" fill="hold"/>
                                        <p:tgtEl>
                                          <p:spTgt spid="19"/>
                                        </p:tgtEl>
                                        <p:attrNameLst>
                                          <p:attrName>ppt_x</p:attrName>
                                        </p:attrNameLst>
                                      </p:cBhvr>
                                      <p:tavLst>
                                        <p:tav tm="0">
                                          <p:val>
                                            <p:strVal val="#ppt_x"/>
                                          </p:val>
                                        </p:tav>
                                        <p:tav tm="100000">
                                          <p:val>
                                            <p:strVal val="#ppt_x"/>
                                          </p:val>
                                        </p:tav>
                                      </p:tavLst>
                                    </p:anim>
                                    <p:anim calcmode="lin" valueType="num">
                                      <p:cBhvr additive="base">
                                        <p:cTn id="21"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3" descr="B56F103BB23E47beACAB404F50AF11BD# #TextBox 13"/>
          <p:cNvSpPr txBox="1">
            <a:spLocks noChangeArrowheads="1"/>
          </p:cNvSpPr>
          <p:nvPr/>
        </p:nvSpPr>
        <p:spPr bwMode="auto">
          <a:xfrm>
            <a:off x="9702166" y="123826"/>
            <a:ext cx="1815464" cy="7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eaLnBrk="0" fontAlgn="base" hangingPunct="0">
              <a:lnSpc>
                <a:spcPct val="120000"/>
              </a:lnSpc>
              <a:spcBef>
                <a:spcPct val="50000"/>
              </a:spcBef>
              <a:spcAft>
                <a:spcPct val="0"/>
              </a:spcAft>
              <a:buFontTx/>
              <a:buNone/>
            </a:pPr>
            <a:r>
              <a:rPr lang="fa-IR" altLang="zh-CN"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سبزراه</a:t>
            </a:r>
            <a:endParaRPr lang="zh-CN" altLang="en-US"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
        <p:nvSpPr>
          <p:cNvPr id="6147" name="AutoShape 3" descr="07CD1E3675BD4affA6CA63955D31575C# #AutoShape 3"/>
          <p:cNvSpPr>
            <a:spLocks noChangeArrowheads="1"/>
          </p:cNvSpPr>
          <p:nvPr/>
        </p:nvSpPr>
        <p:spPr bwMode="auto">
          <a:xfrm>
            <a:off x="1581150" y="1885950"/>
            <a:ext cx="9029700" cy="2817496"/>
          </a:xfrm>
          <a:prstGeom prst="rect">
            <a:avLst/>
          </a:prstGeom>
          <a:solidFill>
            <a:srgbClr val="595959">
              <a:alpha val="78038"/>
            </a:srgbClr>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6148" name="AutoShape 3" descr="D8FCD644EF414d608FD23FABDBB2453F# #AutoShape 3"/>
          <p:cNvSpPr>
            <a:spLocks noChangeArrowheads="1"/>
          </p:cNvSpPr>
          <p:nvPr/>
        </p:nvSpPr>
        <p:spPr bwMode="auto">
          <a:xfrm>
            <a:off x="1706880" y="1714501"/>
            <a:ext cx="8778240" cy="2853690"/>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FFFFFF"/>
              </a:solidFill>
              <a:latin typeface="Arial" panose="020B0604020202020204" pitchFamily="34" charset="0"/>
              <a:ea typeface="Microsoft YaHei" panose="020B0503020204020204" pitchFamily="34" charset="-122"/>
            </a:endParaRPr>
          </a:p>
        </p:txBody>
      </p:sp>
      <p:sp>
        <p:nvSpPr>
          <p:cNvPr id="6149" name="Rectangle 13" descr="FD1DDF730CE4456e89755B07FE1653D0# #Rectangle 13"/>
          <p:cNvSpPr>
            <a:spLocks noChangeArrowheads="1"/>
          </p:cNvSpPr>
          <p:nvPr/>
        </p:nvSpPr>
        <p:spPr bwMode="auto">
          <a:xfrm>
            <a:off x="1906906" y="2145030"/>
            <a:ext cx="837819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1920">
              <a:solidFill>
                <a:srgbClr val="FFFFFF"/>
              </a:solidFill>
              <a:latin typeface="Microsoft YaHei" panose="020B0503020204020204" pitchFamily="34" charset="-122"/>
              <a:ea typeface="Microsoft YaHei" panose="020B0503020204020204" pitchFamily="34" charset="-122"/>
            </a:endParaRPr>
          </a:p>
        </p:txBody>
      </p:sp>
      <p:sp>
        <p:nvSpPr>
          <p:cNvPr id="6150" name="TextBox 1"/>
          <p:cNvSpPr txBox="1">
            <a:spLocks noChangeArrowheads="1"/>
          </p:cNvSpPr>
          <p:nvPr/>
        </p:nvSpPr>
        <p:spPr bwMode="auto">
          <a:xfrm>
            <a:off x="1906906" y="1977390"/>
            <a:ext cx="837819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fontAlgn="base">
              <a:spcBef>
                <a:spcPct val="0"/>
              </a:spcBef>
              <a:spcAft>
                <a:spcPct val="0"/>
              </a:spcAft>
              <a:buFontTx/>
              <a:buNone/>
            </a:pPr>
            <a:r>
              <a:rPr lang="fa-IR" altLang="zh-CN" sz="2400">
                <a:solidFill>
                  <a:srgbClr val="FFFFFF"/>
                </a:solidFill>
                <a:latin typeface="Arial" panose="020B0604020202020204" pitchFamily="34" charset="0"/>
                <a:ea typeface="Microsoft YaHei" panose="020B0503020204020204" pitchFamily="34" charset="-122"/>
                <a:cs typeface="B Nazanin" panose="00000400000000000000" pitchFamily="2" charset="-78"/>
              </a:rPr>
              <a:t>سبزراه یا مسیرسبز یکی از ساختارهایی است که به احیای مناظرشهری و پایداری اکولوژیک کمک میکند.</a:t>
            </a:r>
          </a:p>
          <a:p>
            <a:pPr rtl="0" fontAlgn="base">
              <a:spcBef>
                <a:spcPct val="0"/>
              </a:spcBef>
              <a:spcAft>
                <a:spcPct val="0"/>
              </a:spcAft>
              <a:buFontTx/>
              <a:buNone/>
            </a:pPr>
            <a:r>
              <a:rPr lang="fa-IR" altLang="zh-CN" sz="2400">
                <a:solidFill>
                  <a:srgbClr val="FFFFFF"/>
                </a:solidFill>
                <a:latin typeface="Arial" panose="020B0604020202020204" pitchFamily="34" charset="0"/>
                <a:ea typeface="Microsoft YaHei" panose="020B0503020204020204" pitchFamily="34" charset="-122"/>
                <a:cs typeface="B Nazanin" panose="00000400000000000000" pitchFamily="2" charset="-78"/>
              </a:rPr>
              <a:t>قدمت ایجاد سبزراه ها به شهرهای باستانی مصر برمیگردد.</a:t>
            </a:r>
          </a:p>
          <a:p>
            <a:pPr rtl="0" fontAlgn="base">
              <a:spcBef>
                <a:spcPct val="0"/>
              </a:spcBef>
              <a:spcAft>
                <a:spcPct val="0"/>
              </a:spcAft>
              <a:buFontTx/>
              <a:buNone/>
            </a:pPr>
            <a:r>
              <a:rPr lang="fa-IR" altLang="fa-IR" sz="2400">
                <a:solidFill>
                  <a:srgbClr val="FFFFFF"/>
                </a:solidFill>
                <a:latin typeface="Arial" panose="020B0604020202020204" pitchFamily="34" charset="0"/>
                <a:ea typeface="Microsoft YaHei" panose="020B0503020204020204" pitchFamily="34" charset="-122"/>
                <a:cs typeface="B Nazanin" panose="00000400000000000000" pitchFamily="2" charset="-78"/>
              </a:rPr>
              <a:t>سبزراه های اولیه شامل مسیرهایی برای کالسکه و رفت وامد تفریحی درشهربودند.</a:t>
            </a:r>
          </a:p>
          <a:p>
            <a:pPr rtl="0" fontAlgn="base">
              <a:spcBef>
                <a:spcPct val="0"/>
              </a:spcBef>
              <a:spcAft>
                <a:spcPct val="0"/>
              </a:spcAft>
              <a:buFontTx/>
              <a:buNone/>
            </a:pPr>
            <a:r>
              <a:rPr lang="fa-IR" altLang="fa-IR" sz="2400">
                <a:solidFill>
                  <a:srgbClr val="FFFFFF"/>
                </a:solidFill>
                <a:latin typeface="Arial" panose="020B0604020202020204" pitchFamily="34" charset="0"/>
                <a:ea typeface="Microsoft YaHei" panose="020B0503020204020204" pitchFamily="34" charset="-122"/>
                <a:cs typeface="B Nazanin" panose="00000400000000000000" pitchFamily="2" charset="-78"/>
              </a:rPr>
              <a:t>- جنبه گردشگری . زیبایی – هدف ایجاد ارتباط وحفاظت از منابع اکولوژیکی و حفاظت از مکان های زیست محیطی حساس</a:t>
            </a:r>
            <a:endParaRPr lang="fa-IR" altLang="fa-IR" sz="2400">
              <a:solidFill>
                <a:srgbClr val="000000"/>
              </a:solidFill>
              <a:latin typeface="Arial" panose="020B0604020202020204" pitchFamily="34" charset="0"/>
              <a:ea typeface="Microsoft YaHei" panose="020B0503020204020204" pitchFamily="34" charset="-122"/>
              <a:cs typeface="B Nazanin" panose="00000400000000000000" pitchFamily="2" charset="-78"/>
            </a:endParaRPr>
          </a:p>
        </p:txBody>
      </p:sp>
    </p:spTree>
    <p:extLst>
      <p:ext uri="{BB962C8B-B14F-4D97-AF65-F5344CB8AC3E}">
        <p14:creationId xmlns:p14="http://schemas.microsoft.com/office/powerpoint/2010/main" val="17672015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slide(fromLeft)">
                                      <p:cBhvr>
                                        <p:cTn id="7" dur="500"/>
                                        <p:tgtEl>
                                          <p:spTgt spid="6146"/>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slide(fromTop)">
                                      <p:cBhvr>
                                        <p:cTn id="11" dur="500"/>
                                        <p:tgtEl>
                                          <p:spTgt spid="6148"/>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slide(fromBottom)">
                                      <p:cBhvr>
                                        <p:cTn id="14" dur="500"/>
                                        <p:tgtEl>
                                          <p:spTgt spid="6147"/>
                                        </p:tgtEl>
                                      </p:cBhvr>
                                    </p:animEffect>
                                  </p:childTnLst>
                                </p:cTn>
                              </p:par>
                            </p:childTnLst>
                          </p:cTn>
                        </p:par>
                        <p:par>
                          <p:cTn id="15" fill="hold" nodeType="afterGroup">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6149"/>
                                        </p:tgtEl>
                                        <p:attrNameLst>
                                          <p:attrName>style.visibility</p:attrName>
                                        </p:attrNameLst>
                                      </p:cBhvr>
                                      <p:to>
                                        <p:strVal val="visible"/>
                                      </p:to>
                                    </p:set>
                                    <p:animEffect transition="in" filter="slide(fromBottom)">
                                      <p:cBhvr>
                                        <p:cTn id="18"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animBg="1" autoUpdateAnimBg="0"/>
      <p:bldP spid="6148" grpId="0" animBg="1" autoUpdateAnimBg="0"/>
      <p:bldP spid="614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2"/>
          <p:cNvSpPr txBox="1">
            <a:spLocks noChangeArrowheads="1"/>
          </p:cNvSpPr>
          <p:nvPr/>
        </p:nvSpPr>
        <p:spPr bwMode="auto">
          <a:xfrm>
            <a:off x="4712970" y="232411"/>
            <a:ext cx="730186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2880">
                <a:solidFill>
                  <a:srgbClr val="FFFFFF"/>
                </a:solidFill>
                <a:latin typeface="Arial" panose="020B0604020202020204" pitchFamily="34" charset="0"/>
                <a:cs typeface="B Nazanin" panose="00000400000000000000" pitchFamily="2" charset="-78"/>
              </a:rPr>
              <a:t>الگوهای متفاوتی از سبزراه در برنامه ریزی و طراحی شهری</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2106" y="1030606"/>
            <a:ext cx="3429000" cy="241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5081" y="906781"/>
            <a:ext cx="3806190"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05966" y="3688080"/>
            <a:ext cx="4162424" cy="277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8176" y="3836670"/>
            <a:ext cx="2478404" cy="247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6005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7484746" y="1512570"/>
            <a:ext cx="3305174" cy="3305176"/>
            <a:chOff x="0" y="0"/>
            <a:chExt cx="2754000" cy="2754000"/>
          </a:xfrm>
        </p:grpSpPr>
        <p:grpSp>
          <p:nvGrpSpPr>
            <p:cNvPr id="8223" name="Group 3"/>
            <p:cNvGrpSpPr>
              <a:grpSpLocks noChangeAspect="1"/>
            </p:cNvGrpSpPr>
            <p:nvPr/>
          </p:nvGrpSpPr>
          <p:grpSpPr bwMode="auto">
            <a:xfrm>
              <a:off x="0" y="0"/>
              <a:ext cx="2754000" cy="2754000"/>
              <a:chOff x="0" y="0"/>
              <a:chExt cx="3060000" cy="3060000"/>
            </a:xfrm>
          </p:grpSpPr>
          <p:sp>
            <p:nvSpPr>
              <p:cNvPr id="8225" name="椭圆 29"/>
              <p:cNvSpPr>
                <a:spLocks noChangeAspect="1"/>
              </p:cNvSpPr>
              <p:nvPr/>
            </p:nvSpPr>
            <p:spPr bwMode="auto">
              <a:xfrm>
                <a:off x="0" y="0"/>
                <a:ext cx="3060000" cy="3060000"/>
              </a:xfrm>
              <a:prstGeom prst="ellipse">
                <a:avLst/>
              </a:prstGeom>
              <a:noFill/>
              <a:ln w="76200">
                <a:solidFill>
                  <a:srgbClr val="595959"/>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endParaRPr lang="zh-CN" altLang="en-US" sz="2160">
                  <a:solidFill>
                    <a:srgbClr val="FFFFFF"/>
                  </a:solidFill>
                </a:endParaRPr>
              </a:p>
            </p:txBody>
          </p:sp>
          <p:sp>
            <p:nvSpPr>
              <p:cNvPr id="8226" name="椭圆 30"/>
              <p:cNvSpPr>
                <a:spLocks noChangeAspect="1"/>
              </p:cNvSpPr>
              <p:nvPr/>
            </p:nvSpPr>
            <p:spPr bwMode="auto">
              <a:xfrm>
                <a:off x="234571" y="234570"/>
                <a:ext cx="2590858" cy="2590860"/>
              </a:xfrm>
              <a:prstGeom prst="ellipse">
                <a:avLst/>
              </a:prstGeom>
              <a:solidFill>
                <a:schemeClr val="bg1">
                  <a:alpha val="25098"/>
                </a:schemeClr>
              </a:solidFill>
              <a:ln w="76200">
                <a:solidFill>
                  <a:srgbClr val="595959">
                    <a:alpha val="25098"/>
                  </a:srgbClr>
                </a:solidFill>
                <a:round/>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endParaRPr lang="zh-CN" altLang="en-US" sz="2160">
                  <a:solidFill>
                    <a:srgbClr val="FFFFFF"/>
                  </a:solidFill>
                </a:endParaRPr>
              </a:p>
            </p:txBody>
          </p:sp>
        </p:grpSp>
        <p:sp>
          <p:nvSpPr>
            <p:cNvPr id="8224" name="Rectangle 13"/>
            <p:cNvSpPr>
              <a:spLocks noChangeArrowheads="1"/>
            </p:cNvSpPr>
            <p:nvPr/>
          </p:nvSpPr>
          <p:spPr bwMode="auto">
            <a:xfrm>
              <a:off x="690485" y="1023821"/>
              <a:ext cx="1373031" cy="56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fa-IR" sz="3840">
                  <a:solidFill>
                    <a:srgbClr val="339833"/>
                  </a:solidFill>
                  <a:latin typeface="Microsoft YaHei" panose="020B0503020204020204" pitchFamily="34" charset="-122"/>
                  <a:ea typeface="Microsoft YaHei" panose="020B0503020204020204" pitchFamily="34" charset="-122"/>
                  <a:cs typeface="B Nazanin" panose="00000400000000000000" pitchFamily="2" charset="-78"/>
                </a:rPr>
                <a:t>سبزراه</a:t>
              </a:r>
              <a:endParaRPr lang="en-US" altLang="fa-IR" sz="3840">
                <a:solidFill>
                  <a:srgbClr val="339833"/>
                </a:solidFill>
                <a:latin typeface="Microsoft YaHei" panose="020B0503020204020204" pitchFamily="34" charset="-122"/>
                <a:ea typeface="Microsoft YaHei" panose="020B0503020204020204" pitchFamily="34" charset="-122"/>
                <a:cs typeface="B Nazanin" panose="00000400000000000000" pitchFamily="2" charset="-78"/>
              </a:endParaRPr>
            </a:p>
          </p:txBody>
        </p:sp>
      </p:grpSp>
      <p:sp>
        <p:nvSpPr>
          <p:cNvPr id="10247" name="TextBox 13"/>
          <p:cNvSpPr txBox="1">
            <a:spLocks noChangeArrowheads="1"/>
          </p:cNvSpPr>
          <p:nvPr/>
        </p:nvSpPr>
        <p:spPr bwMode="auto">
          <a:xfrm>
            <a:off x="6928486" y="139066"/>
            <a:ext cx="4653914" cy="7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eaLnBrk="0" fontAlgn="base" hangingPunct="0">
              <a:lnSpc>
                <a:spcPct val="120000"/>
              </a:lnSpc>
              <a:spcBef>
                <a:spcPct val="50000"/>
              </a:spcBef>
              <a:spcAft>
                <a:spcPct val="0"/>
              </a:spcAft>
              <a:buFontTx/>
              <a:buNone/>
            </a:pPr>
            <a:r>
              <a:rPr lang="fa-IR" altLang="zh-CN" sz="3360">
                <a:solidFill>
                  <a:srgbClr val="FFFFFF"/>
                </a:solidFill>
                <a:latin typeface="Arial" panose="020B0604020202020204" pitchFamily="34" charset="0"/>
              </a:rPr>
              <a:t>سبزراه</a:t>
            </a:r>
            <a:endParaRPr lang="zh-CN" altLang="en-US" sz="3360">
              <a:solidFill>
                <a:srgbClr val="FFFFFF"/>
              </a:solidFill>
              <a:latin typeface="Arial" panose="020B0604020202020204" pitchFamily="34" charset="0"/>
            </a:endParaRPr>
          </a:p>
        </p:txBody>
      </p:sp>
      <p:grpSp>
        <p:nvGrpSpPr>
          <p:cNvPr id="10248" name="Group 8"/>
          <p:cNvGrpSpPr>
            <a:grpSpLocks/>
          </p:cNvGrpSpPr>
          <p:nvPr/>
        </p:nvGrpSpPr>
        <p:grpSpPr bwMode="auto">
          <a:xfrm>
            <a:off x="2423160" y="1604011"/>
            <a:ext cx="5836920" cy="844810"/>
            <a:chOff x="-2038403" y="-54290"/>
            <a:chExt cx="4863579" cy="704694"/>
          </a:xfrm>
        </p:grpSpPr>
        <p:sp>
          <p:nvSpPr>
            <p:cNvPr id="8220" name="矩形 33"/>
            <p:cNvSpPr>
              <a:spLocks/>
            </p:cNvSpPr>
            <p:nvPr/>
          </p:nvSpPr>
          <p:spPr bwMode="auto">
            <a:xfrm>
              <a:off x="-2038403" y="-54290"/>
              <a:ext cx="4372005" cy="388800"/>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Clr>
                  <a:srgbClr val="FF0000"/>
                </a:buClr>
                <a:buSzPct val="70000"/>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8221" name="TextBox 146"/>
            <p:cNvSpPr txBox="1">
              <a:spLocks noChangeArrowheads="1"/>
            </p:cNvSpPr>
            <p:nvPr/>
          </p:nvSpPr>
          <p:spPr bwMode="auto">
            <a:xfrm>
              <a:off x="913576" y="-34133"/>
              <a:ext cx="1911600" cy="508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سبزراه تفرجی</a:t>
              </a: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a:p>
              <a:pPr algn="l" rtl="0" fontAlgn="base">
                <a:spcBef>
                  <a:spcPct val="0"/>
                </a:spcBef>
                <a:spcAft>
                  <a:spcPct val="0"/>
                </a:spcAft>
                <a:buFontTx/>
                <a:buNone/>
              </a:pP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
          <p:nvSpPr>
            <p:cNvPr id="8222" name="TextBox 146"/>
            <p:cNvSpPr txBox="1">
              <a:spLocks noChangeArrowheads="1"/>
            </p:cNvSpPr>
            <p:nvPr/>
          </p:nvSpPr>
          <p:spPr bwMode="auto">
            <a:xfrm>
              <a:off x="-2018440" y="357732"/>
              <a:ext cx="4032278" cy="292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1680" b="1" dirty="0">
                  <a:latin typeface="Microsoft YaHei" panose="020B0503020204020204" pitchFamily="34" charset="-122"/>
                  <a:ea typeface="Microsoft YaHei" panose="020B0503020204020204" pitchFamily="34" charset="-122"/>
                  <a:cs typeface="B Nazanin" panose="00000400000000000000" pitchFamily="2" charset="-78"/>
                </a:rPr>
                <a:t>مقاصدگردشگری وپیاده روی</a:t>
              </a:r>
              <a:endParaRPr lang="en-US" altLang="fa-IR" sz="1680" b="1" dirty="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10252" name="Group 12"/>
          <p:cNvGrpSpPr>
            <a:grpSpLocks/>
          </p:cNvGrpSpPr>
          <p:nvPr/>
        </p:nvGrpSpPr>
        <p:grpSpPr bwMode="auto">
          <a:xfrm>
            <a:off x="2436496" y="2945131"/>
            <a:ext cx="4474844" cy="853930"/>
            <a:chOff x="0" y="0"/>
            <a:chExt cx="3729063" cy="711414"/>
          </a:xfrm>
        </p:grpSpPr>
        <p:sp>
          <p:nvSpPr>
            <p:cNvPr id="8217" name="矩形 32"/>
            <p:cNvSpPr>
              <a:spLocks/>
            </p:cNvSpPr>
            <p:nvPr/>
          </p:nvSpPr>
          <p:spPr bwMode="auto">
            <a:xfrm>
              <a:off x="0" y="0"/>
              <a:ext cx="3729063" cy="388930"/>
            </a:xfrm>
            <a:prstGeom prst="rect">
              <a:avLst/>
            </a:prstGeom>
            <a:solidFill>
              <a:srgbClr val="7F7F7F">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sp>
          <p:nvSpPr>
            <p:cNvPr id="8218" name="TextBox 146"/>
            <p:cNvSpPr txBox="1">
              <a:spLocks noChangeArrowheads="1"/>
            </p:cNvSpPr>
            <p:nvPr/>
          </p:nvSpPr>
          <p:spPr bwMode="auto">
            <a:xfrm>
              <a:off x="1702967" y="32550"/>
              <a:ext cx="1911600" cy="507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zh-CN"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سبزراه فرهنگی / تاریخی</a:t>
              </a: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a:p>
              <a:pPr algn="l" rtl="0" fontAlgn="base">
                <a:spcBef>
                  <a:spcPct val="0"/>
                </a:spcBef>
                <a:spcAft>
                  <a:spcPct val="0"/>
                </a:spcAft>
                <a:buFontTx/>
                <a:buNone/>
              </a:pP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
          <p:nvSpPr>
            <p:cNvPr id="8219" name="TextBox 146"/>
            <p:cNvSpPr txBox="1">
              <a:spLocks noChangeArrowheads="1"/>
            </p:cNvSpPr>
            <p:nvPr/>
          </p:nvSpPr>
          <p:spPr bwMode="auto">
            <a:xfrm>
              <a:off x="8450" y="419106"/>
              <a:ext cx="3665563" cy="292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1680" b="1" i="1" dirty="0">
                  <a:latin typeface="Microsoft YaHei" panose="020B0503020204020204" pitchFamily="34" charset="-122"/>
                  <a:ea typeface="Microsoft YaHei" panose="020B0503020204020204" pitchFamily="34" charset="-122"/>
                  <a:cs typeface="B Nazanin" panose="00000400000000000000" pitchFamily="2" charset="-78"/>
                </a:rPr>
                <a:t>پلی میان حفاظت از طبیعت وفرهنگ</a:t>
              </a:r>
              <a:endParaRPr lang="en-US" altLang="fa-IR" sz="1680" b="1" i="1" dirty="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10256" name="Group 16"/>
          <p:cNvGrpSpPr>
            <a:grpSpLocks/>
          </p:cNvGrpSpPr>
          <p:nvPr/>
        </p:nvGrpSpPr>
        <p:grpSpPr bwMode="auto">
          <a:xfrm>
            <a:off x="2436496" y="4490086"/>
            <a:ext cx="5556884" cy="903256"/>
            <a:chOff x="-2026890" y="11097"/>
            <a:chExt cx="4629813" cy="751047"/>
          </a:xfrm>
        </p:grpSpPr>
        <p:sp>
          <p:nvSpPr>
            <p:cNvPr id="8214" name="矩形 31"/>
            <p:cNvSpPr>
              <a:spLocks/>
            </p:cNvSpPr>
            <p:nvPr/>
          </p:nvSpPr>
          <p:spPr bwMode="auto">
            <a:xfrm>
              <a:off x="-2026890" y="11097"/>
              <a:ext cx="4372005" cy="388388"/>
            </a:xfrm>
            <a:prstGeom prst="rect">
              <a:avLst/>
            </a:prstGeom>
            <a:solidFill>
              <a:srgbClr val="339833"/>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sp>
          <p:nvSpPr>
            <p:cNvPr id="8215" name="TextBox 146"/>
            <p:cNvSpPr txBox="1">
              <a:spLocks noChangeArrowheads="1"/>
            </p:cNvSpPr>
            <p:nvPr/>
          </p:nvSpPr>
          <p:spPr bwMode="auto">
            <a:xfrm>
              <a:off x="691323" y="44210"/>
              <a:ext cx="1911600" cy="506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zh-CN"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سبزراه اکولوژیکی</a:t>
              </a: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a:p>
              <a:pPr algn="l" rtl="0" fontAlgn="base">
                <a:spcBef>
                  <a:spcPct val="0"/>
                </a:spcBef>
                <a:spcAft>
                  <a:spcPct val="0"/>
                </a:spcAft>
                <a:buFontTx/>
                <a:buNone/>
              </a:pPr>
              <a:endParaRPr lang="en-US" altLang="fa-IR" sz="168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
          <p:nvSpPr>
            <p:cNvPr id="8216" name="TextBox 146"/>
            <p:cNvSpPr txBox="1">
              <a:spLocks noChangeArrowheads="1"/>
            </p:cNvSpPr>
            <p:nvPr/>
          </p:nvSpPr>
          <p:spPr bwMode="auto">
            <a:xfrm>
              <a:off x="-2026890" y="470404"/>
              <a:ext cx="4032278" cy="29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1680" b="1" dirty="0">
                  <a:latin typeface="Microsoft YaHei" panose="020B0503020204020204" pitchFamily="34" charset="-122"/>
                  <a:ea typeface="Microsoft YaHei" panose="020B0503020204020204" pitchFamily="34" charset="-122"/>
                  <a:cs typeface="B Nazanin" panose="00000400000000000000" pitchFamily="2" charset="-78"/>
                </a:rPr>
                <a:t>ارتقای اکولوژیک شهر</a:t>
              </a:r>
              <a:endParaRPr lang="en-US" altLang="fa-IR" sz="1680" b="1" dirty="0">
                <a:latin typeface="Microsoft YaHei" panose="020B0503020204020204" pitchFamily="34" charset="-122"/>
                <a:ea typeface="Microsoft YaHei" panose="020B0503020204020204" pitchFamily="34" charset="-122"/>
                <a:cs typeface="B Nazanin" panose="00000400000000000000" pitchFamily="2" charset="-78"/>
              </a:endParaRPr>
            </a:p>
          </p:txBody>
        </p:sp>
      </p:grpSp>
      <p:grpSp>
        <p:nvGrpSpPr>
          <p:cNvPr id="10260" name="Group 20"/>
          <p:cNvGrpSpPr>
            <a:grpSpLocks/>
          </p:cNvGrpSpPr>
          <p:nvPr/>
        </p:nvGrpSpPr>
        <p:grpSpPr bwMode="auto">
          <a:xfrm>
            <a:off x="7467600" y="1419226"/>
            <a:ext cx="897256" cy="889634"/>
            <a:chOff x="0" y="0"/>
            <a:chExt cx="747186" cy="740914"/>
          </a:xfrm>
        </p:grpSpPr>
        <p:grpSp>
          <p:nvGrpSpPr>
            <p:cNvPr id="8210" name="Group 21"/>
            <p:cNvGrpSpPr>
              <a:grpSpLocks noChangeAspect="1"/>
            </p:cNvGrpSpPr>
            <p:nvPr/>
          </p:nvGrpSpPr>
          <p:grpSpPr bwMode="auto">
            <a:xfrm>
              <a:off x="3136" y="0"/>
              <a:ext cx="740914" cy="740914"/>
              <a:chOff x="0" y="0"/>
              <a:chExt cx="823237" cy="823237"/>
            </a:xfrm>
          </p:grpSpPr>
          <p:sp>
            <p:nvSpPr>
              <p:cNvPr id="8212" name="椭圆 38"/>
              <p:cNvSpPr>
                <a:spLocks noChangeAspect="1" noChangeArrowheads="1"/>
              </p:cNvSpPr>
              <p:nvPr/>
            </p:nvSpPr>
            <p:spPr bwMode="auto">
              <a:xfrm>
                <a:off x="0" y="0"/>
                <a:ext cx="823237" cy="8232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sp>
            <p:nvSpPr>
              <p:cNvPr id="8213" name="椭圆 39"/>
              <p:cNvSpPr>
                <a:spLocks noChangeAspect="1"/>
              </p:cNvSpPr>
              <p:nvPr/>
            </p:nvSpPr>
            <p:spPr bwMode="auto">
              <a:xfrm>
                <a:off x="51620" y="51621"/>
                <a:ext cx="720000" cy="720000"/>
              </a:xfrm>
              <a:prstGeom prst="ellipse">
                <a:avLst/>
              </a:prstGeom>
              <a:solidFill>
                <a:srgbClr val="007E00">
                  <a:alpha val="79999"/>
                </a:srgbClr>
              </a:solidFill>
              <a:ln w="12700">
                <a:solidFill>
                  <a:schemeClr val="bg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Clr>
                    <a:srgbClr val="FF0000"/>
                  </a:buClr>
                  <a:buSzPct val="70000"/>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grpSp>
        <p:sp>
          <p:nvSpPr>
            <p:cNvPr id="8211" name="Rectangle 13"/>
            <p:cNvSpPr>
              <a:spLocks noChangeArrowheads="1"/>
            </p:cNvSpPr>
            <p:nvPr/>
          </p:nvSpPr>
          <p:spPr bwMode="auto">
            <a:xfrm>
              <a:off x="0" y="170402"/>
              <a:ext cx="747186" cy="38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solidFill>
                    <a:srgbClr val="FFFFFF"/>
                  </a:solidFill>
                  <a:latin typeface="Microsoft YaHei" panose="020B0503020204020204" pitchFamily="34" charset="-122"/>
                  <a:ea typeface="Microsoft YaHei" panose="020B0503020204020204" pitchFamily="34" charset="-122"/>
                </a:rPr>
                <a:t>1</a:t>
              </a:r>
              <a:endParaRPr lang="zh-CN" altLang="en-US" sz="2400">
                <a:solidFill>
                  <a:srgbClr val="FFFFFF"/>
                </a:solidFill>
                <a:latin typeface="Microsoft YaHei" panose="020B0503020204020204" pitchFamily="34" charset="-122"/>
                <a:ea typeface="Microsoft YaHei" panose="020B0503020204020204" pitchFamily="34" charset="-122"/>
              </a:endParaRPr>
            </a:p>
          </p:txBody>
        </p:sp>
      </p:grpSp>
      <p:grpSp>
        <p:nvGrpSpPr>
          <p:cNvPr id="10265" name="Group 25"/>
          <p:cNvGrpSpPr>
            <a:grpSpLocks/>
          </p:cNvGrpSpPr>
          <p:nvPr/>
        </p:nvGrpSpPr>
        <p:grpSpPr bwMode="auto">
          <a:xfrm>
            <a:off x="6692266" y="2682241"/>
            <a:ext cx="897254" cy="887730"/>
            <a:chOff x="0" y="0"/>
            <a:chExt cx="747186" cy="739990"/>
          </a:xfrm>
        </p:grpSpPr>
        <p:grpSp>
          <p:nvGrpSpPr>
            <p:cNvPr id="8206" name="Group 26"/>
            <p:cNvGrpSpPr>
              <a:grpSpLocks noChangeAspect="1"/>
            </p:cNvGrpSpPr>
            <p:nvPr/>
          </p:nvGrpSpPr>
          <p:grpSpPr bwMode="auto">
            <a:xfrm>
              <a:off x="3598" y="0"/>
              <a:ext cx="739990" cy="739990"/>
              <a:chOff x="0" y="0"/>
              <a:chExt cx="822211" cy="822211"/>
            </a:xfrm>
          </p:grpSpPr>
          <p:sp>
            <p:nvSpPr>
              <p:cNvPr id="8208" name="椭圆 35"/>
              <p:cNvSpPr>
                <a:spLocks noChangeAspect="1" noChangeArrowheads="1"/>
              </p:cNvSpPr>
              <p:nvPr/>
            </p:nvSpPr>
            <p:spPr bwMode="auto">
              <a:xfrm>
                <a:off x="0" y="0"/>
                <a:ext cx="822211" cy="82221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sp>
            <p:nvSpPr>
              <p:cNvPr id="8209" name="椭圆 36"/>
              <p:cNvSpPr>
                <a:spLocks noChangeAspect="1"/>
              </p:cNvSpPr>
              <p:nvPr/>
            </p:nvSpPr>
            <p:spPr bwMode="auto">
              <a:xfrm>
                <a:off x="50644" y="51168"/>
                <a:ext cx="720921" cy="719876"/>
              </a:xfrm>
              <a:prstGeom prst="ellipse">
                <a:avLst/>
              </a:prstGeom>
              <a:solidFill>
                <a:srgbClr val="7F7F7F">
                  <a:alpha val="79999"/>
                </a:srgbClr>
              </a:solidFill>
              <a:ln w="12700">
                <a:solidFill>
                  <a:srgbClr val="7F7F7F"/>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grpSp>
        <p:sp>
          <p:nvSpPr>
            <p:cNvPr id="8207" name="Rectangle 13"/>
            <p:cNvSpPr>
              <a:spLocks noChangeArrowheads="1"/>
            </p:cNvSpPr>
            <p:nvPr/>
          </p:nvSpPr>
          <p:spPr bwMode="auto">
            <a:xfrm>
              <a:off x="0" y="169940"/>
              <a:ext cx="747186" cy="384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solidFill>
                    <a:srgbClr val="FFFFFF"/>
                  </a:solidFill>
                  <a:latin typeface="Microsoft YaHei" panose="020B0503020204020204" pitchFamily="34" charset="-122"/>
                  <a:ea typeface="Microsoft YaHei" panose="020B0503020204020204" pitchFamily="34" charset="-122"/>
                </a:rPr>
                <a:t>2</a:t>
              </a:r>
              <a:endParaRPr lang="zh-CN" altLang="en-US" sz="2400">
                <a:solidFill>
                  <a:srgbClr val="FFFFFF"/>
                </a:solidFill>
                <a:latin typeface="Microsoft YaHei" panose="020B0503020204020204" pitchFamily="34" charset="-122"/>
                <a:ea typeface="Microsoft YaHei" panose="020B0503020204020204" pitchFamily="34" charset="-122"/>
              </a:endParaRPr>
            </a:p>
          </p:txBody>
        </p:sp>
      </p:grpSp>
      <p:grpSp>
        <p:nvGrpSpPr>
          <p:cNvPr id="10270" name="Group 30"/>
          <p:cNvGrpSpPr>
            <a:grpSpLocks/>
          </p:cNvGrpSpPr>
          <p:nvPr/>
        </p:nvGrpSpPr>
        <p:grpSpPr bwMode="auto">
          <a:xfrm>
            <a:off x="7463790" y="4240531"/>
            <a:ext cx="897256" cy="887730"/>
            <a:chOff x="0" y="0"/>
            <a:chExt cx="747186" cy="740120"/>
          </a:xfrm>
        </p:grpSpPr>
        <p:grpSp>
          <p:nvGrpSpPr>
            <p:cNvPr id="8202" name="Group 31"/>
            <p:cNvGrpSpPr>
              <a:grpSpLocks noChangeAspect="1"/>
            </p:cNvGrpSpPr>
            <p:nvPr/>
          </p:nvGrpSpPr>
          <p:grpSpPr bwMode="auto">
            <a:xfrm>
              <a:off x="3532" y="0"/>
              <a:ext cx="740120" cy="740120"/>
              <a:chOff x="-1" y="0"/>
              <a:chExt cx="822355" cy="822355"/>
            </a:xfrm>
          </p:grpSpPr>
          <p:sp>
            <p:nvSpPr>
              <p:cNvPr id="8204" name="椭圆 41"/>
              <p:cNvSpPr>
                <a:spLocks noChangeAspect="1" noChangeArrowheads="1"/>
              </p:cNvSpPr>
              <p:nvPr/>
            </p:nvSpPr>
            <p:spPr bwMode="auto">
              <a:xfrm>
                <a:off x="-1" y="0"/>
                <a:ext cx="822355" cy="82235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sp>
            <p:nvSpPr>
              <p:cNvPr id="8205" name="椭圆 42"/>
              <p:cNvSpPr>
                <a:spLocks noChangeAspect="1"/>
              </p:cNvSpPr>
              <p:nvPr/>
            </p:nvSpPr>
            <p:spPr bwMode="auto">
              <a:xfrm>
                <a:off x="50718" y="51177"/>
                <a:ext cx="720921" cy="720002"/>
              </a:xfrm>
              <a:prstGeom prst="ellipse">
                <a:avLst/>
              </a:prstGeom>
              <a:solidFill>
                <a:srgbClr val="595959">
                  <a:alpha val="79999"/>
                </a:srgbClr>
              </a:solidFill>
              <a:ln w="12700">
                <a:solidFill>
                  <a:srgbClr val="595959"/>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ctr" hangingPunct="0">
                  <a:spcBef>
                    <a:spcPct val="0"/>
                  </a:spcBef>
                  <a:spcAft>
                    <a:spcPct val="0"/>
                  </a:spcAft>
                  <a:buClr>
                    <a:srgbClr val="FF0000"/>
                  </a:buClr>
                  <a:buSzPct val="70000"/>
                  <a:buFontTx/>
                  <a:buNone/>
                </a:pPr>
                <a:endParaRPr lang="zh-CN" altLang="en-US" sz="2400">
                  <a:solidFill>
                    <a:srgbClr val="1F497D"/>
                  </a:solidFill>
                  <a:ea typeface="Microsoft YaHei" panose="020B0503020204020204" pitchFamily="34" charset="-122"/>
                </a:endParaRPr>
              </a:p>
            </p:txBody>
          </p:sp>
        </p:grpSp>
        <p:sp>
          <p:nvSpPr>
            <p:cNvPr id="8203" name="Rectangle 13"/>
            <p:cNvSpPr>
              <a:spLocks noChangeArrowheads="1"/>
            </p:cNvSpPr>
            <p:nvPr/>
          </p:nvSpPr>
          <p:spPr bwMode="auto">
            <a:xfrm>
              <a:off x="0" y="170005"/>
              <a:ext cx="747186" cy="3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en-US" altLang="fa-IR" sz="2400">
                  <a:solidFill>
                    <a:srgbClr val="FFFFFF"/>
                  </a:solidFill>
                  <a:latin typeface="Microsoft YaHei" panose="020B0503020204020204" pitchFamily="34" charset="-122"/>
                  <a:ea typeface="Microsoft YaHei" panose="020B0503020204020204" pitchFamily="34" charset="-122"/>
                </a:rPr>
                <a:t>3</a:t>
              </a:r>
              <a:endParaRPr lang="zh-CN" altLang="en-US" sz="2400">
                <a:solidFill>
                  <a:srgbClr val="FFFFFF"/>
                </a:solidFill>
                <a:latin typeface="Microsoft YaHei" panose="020B0503020204020204" pitchFamily="34" charset="-122"/>
                <a:ea typeface="Microsoft YaHei" panose="020B0503020204020204" pitchFamily="34" charset="-122"/>
              </a:endParaRPr>
            </a:p>
          </p:txBody>
        </p:sp>
      </p:grpSp>
    </p:spTree>
    <p:extLst>
      <p:ext uri="{BB962C8B-B14F-4D97-AF65-F5344CB8AC3E}">
        <p14:creationId xmlns:p14="http://schemas.microsoft.com/office/powerpoint/2010/main" val="4089490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slide(fromLeft)">
                                      <p:cBhvr>
                                        <p:cTn id="7" dur="500"/>
                                        <p:tgtEl>
                                          <p:spTgt spid="10247"/>
                                        </p:tgtEl>
                                      </p:cBhvr>
                                    </p:animEffect>
                                  </p:childTnLst>
                                </p:cTn>
                              </p:par>
                            </p:childTnLst>
                          </p:cTn>
                        </p:par>
                        <p:par>
                          <p:cTn id="8" fill="hold" nodeType="afterGroup">
                            <p:stCondLst>
                              <p:cond delay="500"/>
                            </p:stCondLst>
                            <p:childTnLst>
                              <p:par>
                                <p:cTn id="9" presetID="48" presetClass="entr" presetSubtype="0" accel="50000" fill="hold" nodeType="afterEffect">
                                  <p:stCondLst>
                                    <p:cond delay="0"/>
                                  </p:stCondLst>
                                  <p:childTnLst>
                                    <p:set>
                                      <p:cBhvr>
                                        <p:cTn id="10" dur="1" fill="hold">
                                          <p:stCondLst>
                                            <p:cond delay="0"/>
                                          </p:stCondLst>
                                        </p:cTn>
                                        <p:tgtEl>
                                          <p:spTgt spid="10242"/>
                                        </p:tgtEl>
                                        <p:attrNameLst>
                                          <p:attrName>style.visibility</p:attrName>
                                        </p:attrNameLst>
                                      </p:cBhvr>
                                      <p:to>
                                        <p:strVal val="visible"/>
                                      </p:to>
                                    </p:set>
                                    <p:anim calcmode="lin" valueType="num">
                                      <p:cBhvr>
                                        <p:cTn id="11" dur="1000" fill="hold"/>
                                        <p:tgtEl>
                                          <p:spTgt spid="1024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10242"/>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10242"/>
                                        </p:tgtEl>
                                        <p:attrNameLst>
                                          <p:attrName>ppt_y</p:attrName>
                                        </p:attrNameLst>
                                      </p:cBhvr>
                                      <p:tavLst>
                                        <p:tav tm="0">
                                          <p:val>
                                            <p:strVal val="#ppt_y"/>
                                          </p:val>
                                        </p:tav>
                                        <p:tav tm="100000">
                                          <p:val>
                                            <p:strVal val="#ppt_y"/>
                                          </p:val>
                                        </p:tav>
                                      </p:tavLst>
                                    </p:anim>
                                    <p:animEffect transition="in" filter="fade">
                                      <p:cBhvr>
                                        <p:cTn id="14" dur="1000"/>
                                        <p:tgtEl>
                                          <p:spTgt spid="10242"/>
                                        </p:tgtEl>
                                      </p:cBhvr>
                                    </p:animEffect>
                                  </p:childTnLst>
                                </p:cTn>
                              </p:par>
                            </p:childTnLst>
                          </p:cTn>
                        </p:par>
                        <p:par>
                          <p:cTn id="15" fill="hold" nodeType="afterGroup">
                            <p:stCondLst>
                              <p:cond delay="1500"/>
                            </p:stCondLst>
                            <p:childTnLst>
                              <p:par>
                                <p:cTn id="16" presetID="23" presetClass="entr" presetSubtype="16" fill="hold" nodeType="afterEffect">
                                  <p:stCondLst>
                                    <p:cond delay="0"/>
                                  </p:stCondLst>
                                  <p:childTnLst>
                                    <p:set>
                                      <p:cBhvr>
                                        <p:cTn id="17" dur="1" fill="hold">
                                          <p:stCondLst>
                                            <p:cond delay="0"/>
                                          </p:stCondLst>
                                        </p:cTn>
                                        <p:tgtEl>
                                          <p:spTgt spid="10260"/>
                                        </p:tgtEl>
                                        <p:attrNameLst>
                                          <p:attrName>style.visibility</p:attrName>
                                        </p:attrNameLst>
                                      </p:cBhvr>
                                      <p:to>
                                        <p:strVal val="visible"/>
                                      </p:to>
                                    </p:set>
                                    <p:anim calcmode="lin" valueType="num">
                                      <p:cBhvr>
                                        <p:cTn id="18" dur="500" fill="hold"/>
                                        <p:tgtEl>
                                          <p:spTgt spid="10260"/>
                                        </p:tgtEl>
                                        <p:attrNameLst>
                                          <p:attrName>ppt_w</p:attrName>
                                        </p:attrNameLst>
                                      </p:cBhvr>
                                      <p:tavLst>
                                        <p:tav tm="0">
                                          <p:val>
                                            <p:fltVal val="0"/>
                                          </p:val>
                                        </p:tav>
                                        <p:tav tm="100000">
                                          <p:val>
                                            <p:strVal val="#ppt_w"/>
                                          </p:val>
                                        </p:tav>
                                      </p:tavLst>
                                    </p:anim>
                                    <p:anim calcmode="lin" valueType="num">
                                      <p:cBhvr>
                                        <p:cTn id="19" dur="500" fill="hold"/>
                                        <p:tgtEl>
                                          <p:spTgt spid="10260"/>
                                        </p:tgtEl>
                                        <p:attrNameLst>
                                          <p:attrName>ppt_h</p:attrName>
                                        </p:attrNameLst>
                                      </p:cBhvr>
                                      <p:tavLst>
                                        <p:tav tm="0">
                                          <p:val>
                                            <p:fltVal val="0"/>
                                          </p:val>
                                        </p:tav>
                                        <p:tav tm="100000">
                                          <p:val>
                                            <p:strVal val="#ppt_h"/>
                                          </p:val>
                                        </p:tav>
                                      </p:tavLst>
                                    </p:anim>
                                  </p:childTnLst>
                                </p:cTn>
                              </p:par>
                              <p:par>
                                <p:cTn id="20" presetID="12" presetClass="entr" presetSubtype="8" fill="hold" nodeType="withEffect">
                                  <p:stCondLst>
                                    <p:cond delay="200"/>
                                  </p:stCondLst>
                                  <p:childTnLst>
                                    <p:set>
                                      <p:cBhvr>
                                        <p:cTn id="21" dur="1" fill="hold">
                                          <p:stCondLst>
                                            <p:cond delay="0"/>
                                          </p:stCondLst>
                                        </p:cTn>
                                        <p:tgtEl>
                                          <p:spTgt spid="10248"/>
                                        </p:tgtEl>
                                        <p:attrNameLst>
                                          <p:attrName>style.visibility</p:attrName>
                                        </p:attrNameLst>
                                      </p:cBhvr>
                                      <p:to>
                                        <p:strVal val="visible"/>
                                      </p:to>
                                    </p:set>
                                    <p:animEffect transition="in" filter="slide(fromLeft)">
                                      <p:cBhvr>
                                        <p:cTn id="22" dur="500"/>
                                        <p:tgtEl>
                                          <p:spTgt spid="10248"/>
                                        </p:tgtEl>
                                      </p:cBhvr>
                                    </p:animEffect>
                                  </p:childTnLst>
                                </p:cTn>
                              </p:par>
                              <p:par>
                                <p:cTn id="23" presetID="23" presetClass="entr" presetSubtype="16" fill="hold" nodeType="withEffect">
                                  <p:stCondLst>
                                    <p:cond delay="400"/>
                                  </p:stCondLst>
                                  <p:childTnLst>
                                    <p:set>
                                      <p:cBhvr>
                                        <p:cTn id="24" dur="1" fill="hold">
                                          <p:stCondLst>
                                            <p:cond delay="0"/>
                                          </p:stCondLst>
                                        </p:cTn>
                                        <p:tgtEl>
                                          <p:spTgt spid="10265"/>
                                        </p:tgtEl>
                                        <p:attrNameLst>
                                          <p:attrName>style.visibility</p:attrName>
                                        </p:attrNameLst>
                                      </p:cBhvr>
                                      <p:to>
                                        <p:strVal val="visible"/>
                                      </p:to>
                                    </p:set>
                                    <p:anim calcmode="lin" valueType="num">
                                      <p:cBhvr>
                                        <p:cTn id="25" dur="500" fill="hold"/>
                                        <p:tgtEl>
                                          <p:spTgt spid="10265"/>
                                        </p:tgtEl>
                                        <p:attrNameLst>
                                          <p:attrName>ppt_w</p:attrName>
                                        </p:attrNameLst>
                                      </p:cBhvr>
                                      <p:tavLst>
                                        <p:tav tm="0">
                                          <p:val>
                                            <p:fltVal val="0"/>
                                          </p:val>
                                        </p:tav>
                                        <p:tav tm="100000">
                                          <p:val>
                                            <p:strVal val="#ppt_w"/>
                                          </p:val>
                                        </p:tav>
                                      </p:tavLst>
                                    </p:anim>
                                    <p:anim calcmode="lin" valueType="num">
                                      <p:cBhvr>
                                        <p:cTn id="26" dur="500" fill="hold"/>
                                        <p:tgtEl>
                                          <p:spTgt spid="10265"/>
                                        </p:tgtEl>
                                        <p:attrNameLst>
                                          <p:attrName>ppt_h</p:attrName>
                                        </p:attrNameLst>
                                      </p:cBhvr>
                                      <p:tavLst>
                                        <p:tav tm="0">
                                          <p:val>
                                            <p:fltVal val="0"/>
                                          </p:val>
                                        </p:tav>
                                        <p:tav tm="100000">
                                          <p:val>
                                            <p:strVal val="#ppt_h"/>
                                          </p:val>
                                        </p:tav>
                                      </p:tavLst>
                                    </p:anim>
                                  </p:childTnLst>
                                </p:cTn>
                              </p:par>
                              <p:par>
                                <p:cTn id="27" presetID="12" presetClass="entr" presetSubtype="8" fill="hold" nodeType="withEffect">
                                  <p:stCondLst>
                                    <p:cond delay="600"/>
                                  </p:stCondLst>
                                  <p:childTnLst>
                                    <p:set>
                                      <p:cBhvr>
                                        <p:cTn id="28" dur="1" fill="hold">
                                          <p:stCondLst>
                                            <p:cond delay="0"/>
                                          </p:stCondLst>
                                        </p:cTn>
                                        <p:tgtEl>
                                          <p:spTgt spid="10252"/>
                                        </p:tgtEl>
                                        <p:attrNameLst>
                                          <p:attrName>style.visibility</p:attrName>
                                        </p:attrNameLst>
                                      </p:cBhvr>
                                      <p:to>
                                        <p:strVal val="visible"/>
                                      </p:to>
                                    </p:set>
                                    <p:animEffect transition="in" filter="slide(fromLeft)">
                                      <p:cBhvr>
                                        <p:cTn id="29" dur="500"/>
                                        <p:tgtEl>
                                          <p:spTgt spid="10252"/>
                                        </p:tgtEl>
                                      </p:cBhvr>
                                    </p:animEffect>
                                  </p:childTnLst>
                                </p:cTn>
                              </p:par>
                              <p:par>
                                <p:cTn id="30" presetID="23" presetClass="entr" presetSubtype="16" fill="hold" nodeType="withEffect">
                                  <p:stCondLst>
                                    <p:cond delay="800"/>
                                  </p:stCondLst>
                                  <p:childTnLst>
                                    <p:set>
                                      <p:cBhvr>
                                        <p:cTn id="31" dur="1" fill="hold">
                                          <p:stCondLst>
                                            <p:cond delay="0"/>
                                          </p:stCondLst>
                                        </p:cTn>
                                        <p:tgtEl>
                                          <p:spTgt spid="10270"/>
                                        </p:tgtEl>
                                        <p:attrNameLst>
                                          <p:attrName>style.visibility</p:attrName>
                                        </p:attrNameLst>
                                      </p:cBhvr>
                                      <p:to>
                                        <p:strVal val="visible"/>
                                      </p:to>
                                    </p:set>
                                    <p:anim calcmode="lin" valueType="num">
                                      <p:cBhvr>
                                        <p:cTn id="32" dur="500" fill="hold"/>
                                        <p:tgtEl>
                                          <p:spTgt spid="10270"/>
                                        </p:tgtEl>
                                        <p:attrNameLst>
                                          <p:attrName>ppt_w</p:attrName>
                                        </p:attrNameLst>
                                      </p:cBhvr>
                                      <p:tavLst>
                                        <p:tav tm="0">
                                          <p:val>
                                            <p:fltVal val="0"/>
                                          </p:val>
                                        </p:tav>
                                        <p:tav tm="100000">
                                          <p:val>
                                            <p:strVal val="#ppt_w"/>
                                          </p:val>
                                        </p:tav>
                                      </p:tavLst>
                                    </p:anim>
                                    <p:anim calcmode="lin" valueType="num">
                                      <p:cBhvr>
                                        <p:cTn id="33" dur="500" fill="hold"/>
                                        <p:tgtEl>
                                          <p:spTgt spid="10270"/>
                                        </p:tgtEl>
                                        <p:attrNameLst>
                                          <p:attrName>ppt_h</p:attrName>
                                        </p:attrNameLst>
                                      </p:cBhvr>
                                      <p:tavLst>
                                        <p:tav tm="0">
                                          <p:val>
                                            <p:fltVal val="0"/>
                                          </p:val>
                                        </p:tav>
                                        <p:tav tm="100000">
                                          <p:val>
                                            <p:strVal val="#ppt_h"/>
                                          </p:val>
                                        </p:tav>
                                      </p:tavLst>
                                    </p:anim>
                                  </p:childTnLst>
                                </p:cTn>
                              </p:par>
                              <p:par>
                                <p:cTn id="34" presetID="12" presetClass="entr" presetSubtype="8" fill="hold" nodeType="withEffect">
                                  <p:stCondLst>
                                    <p:cond delay="1000"/>
                                  </p:stCondLst>
                                  <p:childTnLst>
                                    <p:set>
                                      <p:cBhvr>
                                        <p:cTn id="35" dur="1" fill="hold">
                                          <p:stCondLst>
                                            <p:cond delay="0"/>
                                          </p:stCondLst>
                                        </p:cTn>
                                        <p:tgtEl>
                                          <p:spTgt spid="10256"/>
                                        </p:tgtEl>
                                        <p:attrNameLst>
                                          <p:attrName>style.visibility</p:attrName>
                                        </p:attrNameLst>
                                      </p:cBhvr>
                                      <p:to>
                                        <p:strVal val="visible"/>
                                      </p:to>
                                    </p:set>
                                    <p:animEffect transition="in" filter="slide(fromLeft)">
                                      <p:cBhvr>
                                        <p:cTn id="36"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3"/>
          <p:cNvSpPr>
            <a:spLocks noChangeArrowheads="1"/>
          </p:cNvSpPr>
          <p:nvPr/>
        </p:nvSpPr>
        <p:spPr bwMode="auto">
          <a:xfrm>
            <a:off x="1583056" y="1215390"/>
            <a:ext cx="9159240" cy="2788920"/>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2" name="AutoShape 3" descr="D8FCD644EF414d608FD23FABDBB2453F# #AutoShape 3"/>
          <p:cNvSpPr>
            <a:spLocks noChangeArrowheads="1"/>
          </p:cNvSpPr>
          <p:nvPr/>
        </p:nvSpPr>
        <p:spPr bwMode="auto">
          <a:xfrm>
            <a:off x="1773556" y="1009651"/>
            <a:ext cx="8778240" cy="2853690"/>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FFFFFF"/>
              </a:solidFill>
              <a:latin typeface="Arial" panose="020B0604020202020204" pitchFamily="34" charset="0"/>
              <a:ea typeface="Microsoft YaHei" panose="020B0503020204020204" pitchFamily="34" charset="-122"/>
            </a:endParaRPr>
          </a:p>
        </p:txBody>
      </p:sp>
      <p:sp>
        <p:nvSpPr>
          <p:cNvPr id="9220" name="TextBox 2"/>
          <p:cNvSpPr txBox="1">
            <a:spLocks noChangeArrowheads="1"/>
          </p:cNvSpPr>
          <p:nvPr/>
        </p:nvSpPr>
        <p:spPr bwMode="auto">
          <a:xfrm>
            <a:off x="9507856" y="144780"/>
            <a:ext cx="207454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سبزراه تفرجی</a:t>
            </a:r>
          </a:p>
        </p:txBody>
      </p:sp>
      <p:sp>
        <p:nvSpPr>
          <p:cNvPr id="4" name="TextBox 3"/>
          <p:cNvSpPr txBox="1"/>
          <p:nvPr/>
        </p:nvSpPr>
        <p:spPr>
          <a:xfrm>
            <a:off x="2101216" y="1129666"/>
            <a:ext cx="8122920" cy="2382191"/>
          </a:xfrm>
          <a:prstGeom prst="rect">
            <a:avLst/>
          </a:prstGeom>
          <a:noFill/>
        </p:spPr>
        <p:txBody>
          <a:bodyPr rtlCol="1">
            <a:spAutoFit/>
          </a:bodyPr>
          <a:lstStyle/>
          <a:p>
            <a:pPr rtl="0" fontAlgn="base">
              <a:spcBef>
                <a:spcPct val="0"/>
              </a:spcBef>
              <a:spcAft>
                <a:spcPct val="0"/>
              </a:spcAft>
              <a:defRPr/>
            </a:pPr>
            <a:r>
              <a:rPr lang="fa-IR" sz="2160" dirty="0">
                <a:solidFill>
                  <a:srgbClr val="FFFFFF"/>
                </a:solidFill>
                <a:latin typeface="Arial" panose="020B0604020202020204" pitchFamily="34" charset="0"/>
                <a:cs typeface="B Nazanin" panose="00000400000000000000" pitchFamily="2" charset="-78"/>
              </a:rPr>
              <a:t>انواع مختلفی از سبزراه های تفرجی در شهرها شامل :</a:t>
            </a:r>
            <a:endParaRPr lang="en-US" sz="2160" dirty="0">
              <a:solidFill>
                <a:srgbClr val="FFFFFF"/>
              </a:solidFill>
              <a:latin typeface="Arial" panose="020B0604020202020204" pitchFamily="34" charset="0"/>
              <a:cs typeface="B Nazanin" panose="00000400000000000000" pitchFamily="2" charset="-78"/>
            </a:endParaRPr>
          </a:p>
          <a:p>
            <a:pPr rtl="0" fontAlgn="base">
              <a:spcBef>
                <a:spcPct val="0"/>
              </a:spcBef>
              <a:spcAft>
                <a:spcPct val="0"/>
              </a:spcAft>
              <a:defRPr/>
            </a:pPr>
            <a:endParaRPr lang="fa-IR" sz="1200" dirty="0">
              <a:solidFill>
                <a:srgbClr val="FFFFFF"/>
              </a:solidFill>
              <a:latin typeface="Arial" panose="020B0604020202020204" pitchFamily="34" charset="0"/>
              <a:cs typeface="B Nazanin" panose="00000400000000000000" pitchFamily="2" charset="-78"/>
            </a:endParaRP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مسیرهای سبزارتباط دهنده ی پارک های شهری</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مسیرهای سبزتفرجی که درکنارسواحل آبی مانند رودخانه های شهری ، تالاب ها ودریاچه های درون شهری </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سبزراه هایی که امکان ارتباط بین طبیعت بیرون ودرون شهر را فراهم میکنند مانند ارتباط یک پناهگاه کوهستانی اطراف شهر بایک پارک شهری درون شهر</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چهارباغ ها و بلوارها با امکان استفاده ازرفوژهای میانی عریض برای پیاده روی و دوچرخه سواری</a:t>
            </a:r>
          </a:p>
        </p:txBody>
      </p:sp>
      <p:pic>
        <p:nvPicPr>
          <p:cNvPr id="9222"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3026" y="4210050"/>
            <a:ext cx="3888104" cy="218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04736" y="4101466"/>
            <a:ext cx="3366134" cy="2392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1977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1000"/>
                                        <p:tgtEl>
                                          <p:spTgt spid="9218"/>
                                        </p:tgtEl>
                                      </p:cBhvr>
                                    </p:animEffect>
                                    <p:anim calcmode="lin" valueType="num">
                                      <p:cBhvr>
                                        <p:cTn id="8" dur="1000" fill="hold"/>
                                        <p:tgtEl>
                                          <p:spTgt spid="9218"/>
                                        </p:tgtEl>
                                        <p:attrNameLst>
                                          <p:attrName>ppt_x</p:attrName>
                                        </p:attrNameLst>
                                      </p:cBhvr>
                                      <p:tavLst>
                                        <p:tav tm="0">
                                          <p:val>
                                            <p:strVal val="#ppt_x"/>
                                          </p:val>
                                        </p:tav>
                                        <p:tav tm="100000">
                                          <p:val>
                                            <p:strVal val="#ppt_x"/>
                                          </p:val>
                                        </p:tav>
                                      </p:tavLst>
                                    </p:anim>
                                    <p:anim calcmode="lin" valueType="num">
                                      <p:cBhvr>
                                        <p:cTn id="9" dur="1000" fill="hold"/>
                                        <p:tgtEl>
                                          <p:spTgt spid="92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26" presetClass="emph" presetSubtype="0" fill="hold" nodeType="afterEffect">
                                  <p:stCondLst>
                                    <p:cond delay="0"/>
                                  </p:stCondLst>
                                  <p:childTnLst>
                                    <p:animEffect transition="out" filter="fade">
                                      <p:cBhvr>
                                        <p:cTn id="23" dur="500" tmFilter="0, 0; .2, .5; .8, .5; 1, 0"/>
                                        <p:tgtEl>
                                          <p:spTgt spid="9223"/>
                                        </p:tgtEl>
                                      </p:cBhvr>
                                    </p:animEffect>
                                    <p:animScale>
                                      <p:cBhvr>
                                        <p:cTn id="24" dur="250" autoRev="1" fill="hold"/>
                                        <p:tgtEl>
                                          <p:spTgt spid="9223"/>
                                        </p:tgtEl>
                                      </p:cBhvr>
                                      <p:by x="105000" y="105000"/>
                                    </p:animScale>
                                  </p:childTnLst>
                                </p:cTn>
                              </p:par>
                            </p:childTnLst>
                          </p:cTn>
                        </p:par>
                        <p:par>
                          <p:cTn id="25" fill="hold" nodeType="afterGroup">
                            <p:stCondLst>
                              <p:cond delay="3000"/>
                            </p:stCondLst>
                            <p:childTnLst>
                              <p:par>
                                <p:cTn id="26" presetID="32" presetClass="emph" presetSubtype="0" fill="hold" nodeType="afterEffect">
                                  <p:stCondLst>
                                    <p:cond delay="0"/>
                                  </p:stCondLst>
                                  <p:childTnLst>
                                    <p:animRot by="120000">
                                      <p:cBhvr>
                                        <p:cTn id="27" dur="100" fill="hold">
                                          <p:stCondLst>
                                            <p:cond delay="0"/>
                                          </p:stCondLst>
                                        </p:cTn>
                                        <p:tgtEl>
                                          <p:spTgt spid="9222"/>
                                        </p:tgtEl>
                                        <p:attrNameLst>
                                          <p:attrName>r</p:attrName>
                                        </p:attrNameLst>
                                      </p:cBhvr>
                                    </p:animRot>
                                    <p:animRot by="-240000">
                                      <p:cBhvr>
                                        <p:cTn id="28" dur="200" fill="hold">
                                          <p:stCondLst>
                                            <p:cond delay="200"/>
                                          </p:stCondLst>
                                        </p:cTn>
                                        <p:tgtEl>
                                          <p:spTgt spid="9222"/>
                                        </p:tgtEl>
                                        <p:attrNameLst>
                                          <p:attrName>r</p:attrName>
                                        </p:attrNameLst>
                                      </p:cBhvr>
                                    </p:animRot>
                                    <p:animRot by="240000">
                                      <p:cBhvr>
                                        <p:cTn id="29" dur="200" fill="hold">
                                          <p:stCondLst>
                                            <p:cond delay="400"/>
                                          </p:stCondLst>
                                        </p:cTn>
                                        <p:tgtEl>
                                          <p:spTgt spid="9222"/>
                                        </p:tgtEl>
                                        <p:attrNameLst>
                                          <p:attrName>r</p:attrName>
                                        </p:attrNameLst>
                                      </p:cBhvr>
                                    </p:animRot>
                                    <p:animRot by="-240000">
                                      <p:cBhvr>
                                        <p:cTn id="30" dur="200" fill="hold">
                                          <p:stCondLst>
                                            <p:cond delay="600"/>
                                          </p:stCondLst>
                                        </p:cTn>
                                        <p:tgtEl>
                                          <p:spTgt spid="9222"/>
                                        </p:tgtEl>
                                        <p:attrNameLst>
                                          <p:attrName>r</p:attrName>
                                        </p:attrNameLst>
                                      </p:cBhvr>
                                    </p:animRot>
                                    <p:animRot by="120000">
                                      <p:cBhvr>
                                        <p:cTn id="31" dur="200" fill="hold">
                                          <p:stCondLst>
                                            <p:cond delay="800"/>
                                          </p:stCondLst>
                                        </p:cTn>
                                        <p:tgtEl>
                                          <p:spTgt spid="92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1602106" y="1289686"/>
            <a:ext cx="9088754" cy="2680334"/>
            <a:chOff x="-124311" y="0"/>
            <a:chExt cx="6686067" cy="546121"/>
          </a:xfrm>
        </p:grpSpPr>
        <p:sp>
          <p:nvSpPr>
            <p:cNvPr id="10246" name="AutoShape 3"/>
            <p:cNvSpPr>
              <a:spLocks noChangeArrowheads="1"/>
            </p:cNvSpPr>
            <p:nvPr/>
          </p:nvSpPr>
          <p:spPr bwMode="auto">
            <a:xfrm>
              <a:off x="-124311" y="73342"/>
              <a:ext cx="6686067" cy="472779"/>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10247" name="AutoShape 3"/>
            <p:cNvSpPr>
              <a:spLocks noChangeArrowheads="1"/>
            </p:cNvSpPr>
            <p:nvPr/>
          </p:nvSpPr>
          <p:spPr bwMode="auto">
            <a:xfrm>
              <a:off x="0" y="0"/>
              <a:ext cx="6497425" cy="510887"/>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grpSp>
      <p:sp>
        <p:nvSpPr>
          <p:cNvPr id="8198" name="TextBox 13"/>
          <p:cNvSpPr txBox="1">
            <a:spLocks noChangeArrowheads="1"/>
          </p:cNvSpPr>
          <p:nvPr/>
        </p:nvSpPr>
        <p:spPr bwMode="auto">
          <a:xfrm>
            <a:off x="7625716" y="0"/>
            <a:ext cx="3931920" cy="7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rtl="0" eaLnBrk="0" fontAlgn="base" hangingPunct="0">
              <a:lnSpc>
                <a:spcPct val="120000"/>
              </a:lnSpc>
              <a:spcBef>
                <a:spcPct val="50000"/>
              </a:spcBef>
              <a:spcAft>
                <a:spcPct val="0"/>
              </a:spcAft>
              <a:buFontTx/>
              <a:buNone/>
            </a:pPr>
            <a:r>
              <a:rPr lang="fa-IR" altLang="zh-CN"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rPr>
              <a:t>سبزراه فرهنگی/ تاریخی</a:t>
            </a:r>
            <a:endParaRPr lang="zh-CN" altLang="en-US" sz="3360">
              <a:solidFill>
                <a:srgbClr val="FFFFFF"/>
              </a:solidFill>
              <a:latin typeface="Microsoft YaHei" panose="020B0503020204020204" pitchFamily="34" charset="-122"/>
              <a:ea typeface="Microsoft YaHei" panose="020B0503020204020204" pitchFamily="34" charset="-122"/>
              <a:cs typeface="B Nazanin" panose="00000400000000000000" pitchFamily="2" charset="-78"/>
            </a:endParaRPr>
          </a:p>
        </p:txBody>
      </p:sp>
      <p:sp>
        <p:nvSpPr>
          <p:cNvPr id="2" name="TextBox 1"/>
          <p:cNvSpPr txBox="1"/>
          <p:nvPr/>
        </p:nvSpPr>
        <p:spPr>
          <a:xfrm>
            <a:off x="1748790" y="1436370"/>
            <a:ext cx="8641080" cy="2234458"/>
          </a:xfrm>
          <a:prstGeom prst="rect">
            <a:avLst/>
          </a:prstGeom>
          <a:noFill/>
        </p:spPr>
        <p:txBody>
          <a:bodyPr rtlCol="1">
            <a:spAutoFit/>
          </a:bodyPr>
          <a:lstStyle/>
          <a:p>
            <a:pPr fontAlgn="base">
              <a:spcBef>
                <a:spcPct val="0"/>
              </a:spcBef>
              <a:spcAft>
                <a:spcPct val="0"/>
              </a:spcAft>
              <a:defRPr/>
            </a:pPr>
            <a:r>
              <a:rPr lang="fa-IR" sz="2160" dirty="0">
                <a:solidFill>
                  <a:srgbClr val="FFFFFF"/>
                </a:solidFill>
                <a:latin typeface="Arial" panose="020B0604020202020204" pitchFamily="34" charset="0"/>
                <a:cs typeface="B Nazanin" panose="00000400000000000000" pitchFamily="2" charset="-78"/>
              </a:rPr>
              <a:t>کمک به جلب سرمایه گذاری</a:t>
            </a:r>
          </a:p>
          <a:p>
            <a:pPr fontAlgn="base">
              <a:spcBef>
                <a:spcPct val="0"/>
              </a:spcBef>
              <a:spcAft>
                <a:spcPct val="0"/>
              </a:spcAft>
              <a:defRPr/>
            </a:pPr>
            <a:r>
              <a:rPr lang="fa-IR" sz="2160" dirty="0">
                <a:solidFill>
                  <a:srgbClr val="FFFFFF"/>
                </a:solidFill>
                <a:latin typeface="Arial" panose="020B0604020202020204" pitchFamily="34" charset="0"/>
                <a:cs typeface="B Nazanin" panose="00000400000000000000" pitchFamily="2" charset="-78"/>
              </a:rPr>
              <a:t>مزایا:</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انگیزه ای برای احیا بافت های تاریخی</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یک جاذبه گردشگری فرهنگی</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ایجادارتباط بین اثار معماری با ارزش ومحوطه ها وباغ های تاریخی از طریق یک مسیر دلپذیر</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بازتولیدمحورهای خطی ازبین رفته مانند محدوده هایی از دیوارهای شهرقدیم</a:t>
            </a:r>
          </a:p>
          <a:p>
            <a:pPr marL="342900" indent="-342900" fontAlgn="base">
              <a:spcBef>
                <a:spcPct val="0"/>
              </a:spcBef>
              <a:spcAft>
                <a:spcPct val="0"/>
              </a:spcAft>
              <a:buFont typeface="Wingdings" panose="05000000000000000000" pitchFamily="2" charset="2"/>
              <a:buChar char="§"/>
              <a:defRPr/>
            </a:pPr>
            <a:r>
              <a:rPr lang="fa-IR" sz="1920" dirty="0">
                <a:solidFill>
                  <a:srgbClr val="FFFFFF"/>
                </a:solidFill>
                <a:latin typeface="Arial" panose="020B0604020202020204" pitchFamily="34" charset="0"/>
                <a:cs typeface="B Nazanin" panose="00000400000000000000" pitchFamily="2" charset="-78"/>
              </a:rPr>
              <a:t>ایجادارتباط بین نشانه های صنعت قدیم واحیائ خاطره مناطق صنعتی اولیه شهر</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39590" y="4183380"/>
            <a:ext cx="3697606" cy="234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15727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slide(fromLeft)">
                                      <p:cBhvr>
                                        <p:cTn id="7" dur="500"/>
                                        <p:tgtEl>
                                          <p:spTgt spid="8198"/>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 calcmode="lin" valueType="num">
                                      <p:cBhvr>
                                        <p:cTn id="11" dur="500" fill="hold"/>
                                        <p:tgtEl>
                                          <p:spTgt spid="8194"/>
                                        </p:tgtEl>
                                        <p:attrNameLst>
                                          <p:attrName>ppt_w</p:attrName>
                                        </p:attrNameLst>
                                      </p:cBhvr>
                                      <p:tavLst>
                                        <p:tav tm="0">
                                          <p:val>
                                            <p:fltVal val="0"/>
                                          </p:val>
                                        </p:tav>
                                        <p:tav tm="100000">
                                          <p:val>
                                            <p:strVal val="#ppt_w"/>
                                          </p:val>
                                        </p:tav>
                                      </p:tavLst>
                                    </p:anim>
                                    <p:anim calcmode="lin" valueType="num">
                                      <p:cBhvr>
                                        <p:cTn id="12" dur="500" fill="hold"/>
                                        <p:tgtEl>
                                          <p:spTgt spid="8194"/>
                                        </p:tgtEl>
                                        <p:attrNameLst>
                                          <p:attrName>ppt_h</p:attrName>
                                        </p:attrNameLst>
                                      </p:cBhvr>
                                      <p:tavLst>
                                        <p:tav tm="0">
                                          <p:val>
                                            <p:fltVal val="0"/>
                                          </p:val>
                                        </p:tav>
                                        <p:tav tm="100000">
                                          <p:val>
                                            <p:strVal val="#ppt_h"/>
                                          </p:val>
                                        </p:tav>
                                      </p:tavLst>
                                    </p:anim>
                                  </p:childTnLst>
                                </p:cTn>
                              </p:par>
                              <p:par>
                                <p:cTn id="13" presetID="16" presetClass="entr" presetSubtype="21" fill="hold" nodeType="with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barn(inVertical)">
                                      <p:cBhvr>
                                        <p:cTn id="15" dur="700"/>
                                        <p:tgtEl>
                                          <p:spTgt spid="8194"/>
                                        </p:tgtEl>
                                      </p:cBhvr>
                                    </p:animEffect>
                                  </p:childTnLst>
                                </p:cTn>
                              </p:par>
                            </p:childTnLst>
                          </p:cTn>
                        </p:par>
                        <p:par>
                          <p:cTn id="16" fill="hold" nodeType="afterGroup">
                            <p:stCondLst>
                              <p:cond delay="1200"/>
                            </p:stCondLst>
                            <p:childTnLst>
                              <p:par>
                                <p:cTn id="17" presetID="26" presetClass="emph" presetSubtype="0" fill="hold" nodeType="afterEffect">
                                  <p:stCondLst>
                                    <p:cond delay="0"/>
                                  </p:stCondLst>
                                  <p:childTnLst>
                                    <p:animEffect transition="out" filter="fade">
                                      <p:cBhvr>
                                        <p:cTn id="18" dur="750" tmFilter="0, 0; .2, .5; .8, .5; 1, 0"/>
                                        <p:tgtEl>
                                          <p:spTgt spid="3"/>
                                        </p:tgtEl>
                                      </p:cBhvr>
                                    </p:animEffect>
                                    <p:animScale>
                                      <p:cBhvr>
                                        <p:cTn id="19" dur="375"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3"/>
          <p:cNvSpPr>
            <a:spLocks noChangeArrowheads="1"/>
          </p:cNvSpPr>
          <p:nvPr/>
        </p:nvSpPr>
        <p:spPr bwMode="auto">
          <a:xfrm>
            <a:off x="1584960" y="1356360"/>
            <a:ext cx="9073516" cy="285559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11267" name="TextBox 1"/>
          <p:cNvSpPr txBox="1">
            <a:spLocks noChangeArrowheads="1"/>
          </p:cNvSpPr>
          <p:nvPr/>
        </p:nvSpPr>
        <p:spPr bwMode="auto">
          <a:xfrm>
            <a:off x="9058276" y="144780"/>
            <a:ext cx="285369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سبزراه اکولوژیکی</a:t>
            </a:r>
          </a:p>
        </p:txBody>
      </p:sp>
      <p:sp>
        <p:nvSpPr>
          <p:cNvPr id="3" name="AutoShape 3" descr="D8FCD644EF414d608FD23FABDBB2453F# #AutoShape 3"/>
          <p:cNvSpPr>
            <a:spLocks noChangeArrowheads="1"/>
          </p:cNvSpPr>
          <p:nvPr/>
        </p:nvSpPr>
        <p:spPr bwMode="auto">
          <a:xfrm>
            <a:off x="1775460" y="1183006"/>
            <a:ext cx="8778240" cy="2853690"/>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FFFFFF"/>
              </a:solidFill>
              <a:latin typeface="Arial" panose="020B0604020202020204" pitchFamily="34" charset="0"/>
              <a:ea typeface="Microsoft YaHei" panose="020B0503020204020204" pitchFamily="34" charset="-122"/>
            </a:endParaRPr>
          </a:p>
        </p:txBody>
      </p:sp>
      <p:sp>
        <p:nvSpPr>
          <p:cNvPr id="11269" name="TextBox 3"/>
          <p:cNvSpPr txBox="1">
            <a:spLocks noChangeArrowheads="1"/>
          </p:cNvSpPr>
          <p:nvPr/>
        </p:nvSpPr>
        <p:spPr bwMode="auto">
          <a:xfrm>
            <a:off x="2017396" y="1442086"/>
            <a:ext cx="8294370"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شامل جنگل کاری های خطی – کمربندهای سبز اطراف شهر – حاشیه شبکه های راه آهن – مسیرهای سبز در حریم رودخانه  یا حریم مناطق آبی و یا مسیرهای سبزی که باغ ها ومناطق کشاورزی رادرداخل شهرها به یکدیگر متصل میکند.</a:t>
            </a:r>
          </a:p>
          <a:p>
            <a:pPr fontAlgn="base">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a:p>
            <a:pPr fontAlgn="base">
              <a:spcBef>
                <a:spcPct val="0"/>
              </a:spcBef>
              <a:spcAft>
                <a:spcPct val="0"/>
              </a:spcAft>
              <a:buFontTx/>
              <a:buNone/>
            </a:pPr>
            <a:r>
              <a:rPr lang="fa-IR" altLang="fa-IR" sz="2160">
                <a:solidFill>
                  <a:srgbClr val="FFFFFF"/>
                </a:solidFill>
                <a:latin typeface="Arial" panose="020B0604020202020204" pitchFamily="34" charset="0"/>
                <a:cs typeface="B Nazanin" panose="00000400000000000000" pitchFamily="2" charset="-78"/>
              </a:rPr>
              <a:t>چالش ها :1 )مکان یابی انها 2)چگونگی اتصال آنها به منظور ایجاد یک شبکه سبز است شبکه ای که علاوه برمنافع محیطی میتواند سودمندی های اجنماعی زیادی برای شهر و شهروندان داشته باشد.</a:t>
            </a:r>
          </a:p>
          <a:p>
            <a:pPr fontAlgn="base">
              <a:spcBef>
                <a:spcPct val="0"/>
              </a:spcBef>
              <a:spcAft>
                <a:spcPct val="0"/>
              </a:spcAft>
              <a:buFontTx/>
              <a:buNone/>
            </a:pPr>
            <a:endParaRPr lang="fa-IR" altLang="fa-IR" sz="2160">
              <a:solidFill>
                <a:srgbClr val="FFFFFF"/>
              </a:solidFill>
              <a:latin typeface="Arial" panose="020B0604020202020204" pitchFamily="34" charset="0"/>
              <a:cs typeface="B Nazanin" panose="00000400000000000000" pitchFamily="2" charset="-78"/>
            </a:endParaRPr>
          </a:p>
        </p:txBody>
      </p:sp>
      <p:pic>
        <p:nvPicPr>
          <p:cNvPr id="1127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20101" y="4297680"/>
            <a:ext cx="2297430" cy="220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946" y="4444366"/>
            <a:ext cx="2981324" cy="199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58696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Top)">
                                      <p:cBhvr>
                                        <p:cTn id="7" dur="500"/>
                                        <p:tgtEl>
                                          <p:spTgt spid="3"/>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wipe(down)">
                                      <p:cBhvr>
                                        <p:cTn id="11" dur="500"/>
                                        <p:tgtEl>
                                          <p:spTgt spid="11269"/>
                                        </p:tgtEl>
                                      </p:cBhvr>
                                    </p:animEffect>
                                  </p:childTnLst>
                                </p:cTn>
                              </p:par>
                            </p:childTnLst>
                          </p:cTn>
                        </p:par>
                        <p:par>
                          <p:cTn id="12" fill="hold" nodeType="afterGroup">
                            <p:stCondLst>
                              <p:cond delay="1000"/>
                            </p:stCondLst>
                            <p:childTnLst>
                              <p:par>
                                <p:cTn id="13" presetID="32" presetClass="emph" presetSubtype="0" fill="hold" nodeType="afterEffect">
                                  <p:stCondLst>
                                    <p:cond delay="0"/>
                                  </p:stCondLst>
                                  <p:childTnLst>
                                    <p:animRot by="120000">
                                      <p:cBhvr>
                                        <p:cTn id="14" dur="100" fill="hold">
                                          <p:stCondLst>
                                            <p:cond delay="0"/>
                                          </p:stCondLst>
                                        </p:cTn>
                                        <p:tgtEl>
                                          <p:spTgt spid="11270"/>
                                        </p:tgtEl>
                                        <p:attrNameLst>
                                          <p:attrName>r</p:attrName>
                                        </p:attrNameLst>
                                      </p:cBhvr>
                                    </p:animRot>
                                    <p:animRot by="-240000">
                                      <p:cBhvr>
                                        <p:cTn id="15" dur="200" fill="hold">
                                          <p:stCondLst>
                                            <p:cond delay="200"/>
                                          </p:stCondLst>
                                        </p:cTn>
                                        <p:tgtEl>
                                          <p:spTgt spid="11270"/>
                                        </p:tgtEl>
                                        <p:attrNameLst>
                                          <p:attrName>r</p:attrName>
                                        </p:attrNameLst>
                                      </p:cBhvr>
                                    </p:animRot>
                                    <p:animRot by="240000">
                                      <p:cBhvr>
                                        <p:cTn id="16" dur="200" fill="hold">
                                          <p:stCondLst>
                                            <p:cond delay="400"/>
                                          </p:stCondLst>
                                        </p:cTn>
                                        <p:tgtEl>
                                          <p:spTgt spid="11270"/>
                                        </p:tgtEl>
                                        <p:attrNameLst>
                                          <p:attrName>r</p:attrName>
                                        </p:attrNameLst>
                                      </p:cBhvr>
                                    </p:animRot>
                                    <p:animRot by="-240000">
                                      <p:cBhvr>
                                        <p:cTn id="17" dur="200" fill="hold">
                                          <p:stCondLst>
                                            <p:cond delay="600"/>
                                          </p:stCondLst>
                                        </p:cTn>
                                        <p:tgtEl>
                                          <p:spTgt spid="11270"/>
                                        </p:tgtEl>
                                        <p:attrNameLst>
                                          <p:attrName>r</p:attrName>
                                        </p:attrNameLst>
                                      </p:cBhvr>
                                    </p:animRot>
                                    <p:animRot by="120000">
                                      <p:cBhvr>
                                        <p:cTn id="18" dur="200" fill="hold">
                                          <p:stCondLst>
                                            <p:cond delay="800"/>
                                          </p:stCondLst>
                                        </p:cTn>
                                        <p:tgtEl>
                                          <p:spTgt spid="11270"/>
                                        </p:tgtEl>
                                        <p:attrNameLst>
                                          <p:attrName>r</p:attrName>
                                        </p:attrNameLst>
                                      </p:cBhvr>
                                    </p:animRot>
                                  </p:childTnLst>
                                </p:cTn>
                              </p:par>
                            </p:childTnLst>
                          </p:cTn>
                        </p:par>
                        <p:par>
                          <p:cTn id="19" fill="hold" nodeType="afterGroup">
                            <p:stCondLst>
                              <p:cond delay="2000"/>
                            </p:stCondLst>
                            <p:childTnLst>
                              <p:par>
                                <p:cTn id="20" presetID="32" presetClass="emph" presetSubtype="0" fill="hold" nodeType="afterEffect">
                                  <p:stCondLst>
                                    <p:cond delay="0"/>
                                  </p:stCondLst>
                                  <p:childTnLst>
                                    <p:animRot by="120000">
                                      <p:cBhvr>
                                        <p:cTn id="21" dur="100" fill="hold">
                                          <p:stCondLst>
                                            <p:cond delay="0"/>
                                          </p:stCondLst>
                                        </p:cTn>
                                        <p:tgtEl>
                                          <p:spTgt spid="11271"/>
                                        </p:tgtEl>
                                        <p:attrNameLst>
                                          <p:attrName>r</p:attrName>
                                        </p:attrNameLst>
                                      </p:cBhvr>
                                    </p:animRot>
                                    <p:animRot by="-240000">
                                      <p:cBhvr>
                                        <p:cTn id="22" dur="200" fill="hold">
                                          <p:stCondLst>
                                            <p:cond delay="200"/>
                                          </p:stCondLst>
                                        </p:cTn>
                                        <p:tgtEl>
                                          <p:spTgt spid="11271"/>
                                        </p:tgtEl>
                                        <p:attrNameLst>
                                          <p:attrName>r</p:attrName>
                                        </p:attrNameLst>
                                      </p:cBhvr>
                                    </p:animRot>
                                    <p:animRot by="240000">
                                      <p:cBhvr>
                                        <p:cTn id="23" dur="200" fill="hold">
                                          <p:stCondLst>
                                            <p:cond delay="400"/>
                                          </p:stCondLst>
                                        </p:cTn>
                                        <p:tgtEl>
                                          <p:spTgt spid="11271"/>
                                        </p:tgtEl>
                                        <p:attrNameLst>
                                          <p:attrName>r</p:attrName>
                                        </p:attrNameLst>
                                      </p:cBhvr>
                                    </p:animRot>
                                    <p:animRot by="-240000">
                                      <p:cBhvr>
                                        <p:cTn id="24" dur="200" fill="hold">
                                          <p:stCondLst>
                                            <p:cond delay="600"/>
                                          </p:stCondLst>
                                        </p:cTn>
                                        <p:tgtEl>
                                          <p:spTgt spid="11271"/>
                                        </p:tgtEl>
                                        <p:attrNameLst>
                                          <p:attrName>r</p:attrName>
                                        </p:attrNameLst>
                                      </p:cBhvr>
                                    </p:animRot>
                                    <p:animRot by="120000">
                                      <p:cBhvr>
                                        <p:cTn id="25" dur="200" fill="hold">
                                          <p:stCondLst>
                                            <p:cond delay="800"/>
                                          </p:stCondLst>
                                        </p:cTn>
                                        <p:tgtEl>
                                          <p:spTgt spid="1127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112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p:cNvPicPr>
          <p:nvPr/>
        </p:nvPicPr>
        <p:blipFill>
          <a:blip r:embed="rId2">
            <a:extLst>
              <a:ext uri="{28A0092B-C50C-407E-A947-70E740481C1C}">
                <a14:useLocalDpi xmlns:a14="http://schemas.microsoft.com/office/drawing/2010/main" val="0"/>
              </a:ext>
            </a:extLst>
          </a:blip>
          <a:srcRect b="12201"/>
          <a:stretch>
            <a:fillRect/>
          </a:stretch>
        </p:blipFill>
        <p:spPr bwMode="auto">
          <a:xfrm>
            <a:off x="1516380" y="887730"/>
            <a:ext cx="9591676" cy="5614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
          <p:cNvGrpSpPr>
            <a:grpSpLocks/>
          </p:cNvGrpSpPr>
          <p:nvPr/>
        </p:nvGrpSpPr>
        <p:grpSpPr bwMode="auto">
          <a:xfrm>
            <a:off x="1950720" y="1009650"/>
            <a:ext cx="8641080" cy="2686050"/>
            <a:chOff x="-451792" y="-152709"/>
            <a:chExt cx="7576089" cy="1786879"/>
          </a:xfrm>
        </p:grpSpPr>
        <p:sp>
          <p:nvSpPr>
            <p:cNvPr id="12293" name="AutoShape 3"/>
            <p:cNvSpPr>
              <a:spLocks noChangeArrowheads="1"/>
            </p:cNvSpPr>
            <p:nvPr/>
          </p:nvSpPr>
          <p:spPr bwMode="auto">
            <a:xfrm>
              <a:off x="-451792" y="52931"/>
              <a:ext cx="7576089" cy="1581239"/>
            </a:xfrm>
            <a:prstGeom prst="rect">
              <a:avLst/>
            </a:prstGeom>
            <a:solidFill>
              <a:srgbClr val="007E00">
                <a:alpha val="79999"/>
              </a:srgbClr>
            </a:solidFill>
            <a:ln w="12700">
              <a:solidFill>
                <a:schemeClr val="bg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eaLnBrk="0" fontAlgn="base" hangingPunct="0">
                <a:spcBef>
                  <a:spcPct val="0"/>
                </a:spcBef>
                <a:spcAft>
                  <a:spcPct val="0"/>
                </a:spcAft>
                <a:buFontTx/>
                <a:buNone/>
              </a:pPr>
              <a:endParaRPr lang="zh-CN" altLang="en-US" sz="2400">
                <a:solidFill>
                  <a:srgbClr val="1F497D"/>
                </a:solidFill>
                <a:latin typeface="Arial" panose="020B0604020202020204" pitchFamily="34" charset="0"/>
                <a:ea typeface="Microsoft YaHei" panose="020B0503020204020204" pitchFamily="34" charset="-122"/>
              </a:endParaRPr>
            </a:p>
          </p:txBody>
        </p:sp>
        <p:sp>
          <p:nvSpPr>
            <p:cNvPr id="12294" name="AutoShape 3"/>
            <p:cNvSpPr>
              <a:spLocks noChangeArrowheads="1"/>
            </p:cNvSpPr>
            <p:nvPr/>
          </p:nvSpPr>
          <p:spPr bwMode="auto">
            <a:xfrm>
              <a:off x="-301771" y="-152709"/>
              <a:ext cx="7351056" cy="1680146"/>
            </a:xfrm>
            <a:prstGeom prst="rect">
              <a:avLst/>
            </a:prstGeom>
            <a:solidFill>
              <a:srgbClr val="595959"/>
            </a:solidFill>
            <a:ln w="12700">
              <a:solidFill>
                <a:schemeClr val="bg1"/>
              </a:solidFill>
              <a:miter lim="800000"/>
              <a:headEnd/>
              <a:tailE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endParaRPr lang="zh-CN" altLang="en-US" sz="2160">
                <a:solidFill>
                  <a:srgbClr val="000000"/>
                </a:solidFill>
              </a:endParaRPr>
            </a:p>
          </p:txBody>
        </p:sp>
        <p:sp>
          <p:nvSpPr>
            <p:cNvPr id="12295" name="Rectangle 13"/>
            <p:cNvSpPr>
              <a:spLocks noChangeArrowheads="1"/>
            </p:cNvSpPr>
            <p:nvPr/>
          </p:nvSpPr>
          <p:spPr bwMode="auto">
            <a:xfrm>
              <a:off x="60373" y="-33549"/>
              <a:ext cx="6551760" cy="1388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ctr" rtl="0" fontAlgn="base">
                <a:spcBef>
                  <a:spcPct val="0"/>
                </a:spcBef>
                <a:spcAft>
                  <a:spcPct val="0"/>
                </a:spcAft>
                <a:buFontTx/>
                <a:buNone/>
              </a:pPr>
              <a:r>
                <a:rPr lang="fa-IR" altLang="zh-CN" sz="2160">
                  <a:solidFill>
                    <a:srgbClr val="FFFFFF"/>
                  </a:solidFill>
                  <a:latin typeface="Arial" panose="020B0604020202020204" pitchFamily="34" charset="0"/>
                  <a:cs typeface="B Nazanin" panose="00000400000000000000" pitchFamily="2" charset="-78"/>
                </a:rPr>
                <a:t>تلفیق طبیعت وشهر با استفاده از نظریات علم اکولوژی منظرو ایده هایی مانند باغ شهر،بوم شهر،دهکده اکولوژیک،شهرسالم ،شهرسبز ودهکده های شهری میتواند درسلامت ساکنین شهر وتقلیل پیامدهای زندگی شهری مانند فشارهای روانی،ارتقای رضایت از زندگی ،کاهش افسردگی وخستگی،به همراه کاهش بیماریهای ناشی از افزایش انواع آلودگی ها موثراست.</a:t>
              </a:r>
              <a:endParaRPr lang="zh-CN" altLang="en-US" sz="2160">
                <a:solidFill>
                  <a:srgbClr val="FFFFFF"/>
                </a:solidFill>
                <a:latin typeface="Arial" panose="020B0604020202020204" pitchFamily="34" charset="0"/>
                <a:cs typeface="B Nazanin" panose="00000400000000000000" pitchFamily="2" charset="-78"/>
              </a:endParaRPr>
            </a:p>
            <a:p>
              <a:pPr algn="ctr" rtl="0" fontAlgn="base">
                <a:spcBef>
                  <a:spcPct val="0"/>
                </a:spcBef>
                <a:spcAft>
                  <a:spcPct val="0"/>
                </a:spcAft>
                <a:buFontTx/>
                <a:buNone/>
              </a:pPr>
              <a:endParaRPr lang="zh-CN" altLang="en-US" sz="2160">
                <a:solidFill>
                  <a:srgbClr val="FFFFFF"/>
                </a:solidFill>
                <a:latin typeface="Arial" panose="020B0604020202020204" pitchFamily="34" charset="0"/>
                <a:cs typeface="B Nazanin" panose="00000400000000000000" pitchFamily="2" charset="-78"/>
              </a:endParaRPr>
            </a:p>
          </p:txBody>
        </p:sp>
      </p:grpSp>
      <p:sp>
        <p:nvSpPr>
          <p:cNvPr id="12292" name="TextBox 5"/>
          <p:cNvSpPr txBox="1">
            <a:spLocks noChangeArrowheads="1"/>
          </p:cNvSpPr>
          <p:nvPr/>
        </p:nvSpPr>
        <p:spPr bwMode="auto">
          <a:xfrm>
            <a:off x="2985136" y="144780"/>
            <a:ext cx="959167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Sun"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Sun"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Sun"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Sun" panose="02010600030101010101" pitchFamily="2" charset="-122"/>
              </a:defRPr>
            </a:lvl9pPr>
          </a:lstStyle>
          <a:p>
            <a:pPr algn="l" rtl="0" fontAlgn="base">
              <a:spcBef>
                <a:spcPct val="0"/>
              </a:spcBef>
              <a:spcAft>
                <a:spcPct val="0"/>
              </a:spcAft>
              <a:buFontTx/>
              <a:buNone/>
            </a:pPr>
            <a:r>
              <a:rPr lang="fa-IR" altLang="fa-IR" sz="3360">
                <a:solidFill>
                  <a:srgbClr val="FFFFFF"/>
                </a:solidFill>
                <a:latin typeface="Arial" panose="020B0604020202020204" pitchFamily="34" charset="0"/>
                <a:cs typeface="B Nazanin" panose="00000400000000000000" pitchFamily="2" charset="-78"/>
              </a:rPr>
              <a:t> منظرشفابخش:توجه به کیفیات محیط طبیعی برای سلامت انسان</a:t>
            </a:r>
          </a:p>
        </p:txBody>
      </p:sp>
    </p:spTree>
    <p:extLst>
      <p:ext uri="{BB962C8B-B14F-4D97-AF65-F5344CB8AC3E}">
        <p14:creationId xmlns:p14="http://schemas.microsoft.com/office/powerpoint/2010/main" val="42430848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docProps/app.xml><?xml version="1.0" encoding="utf-8"?>
<Properties xmlns="http://schemas.openxmlformats.org/officeDocument/2006/extended-properties" xmlns:vt="http://schemas.openxmlformats.org/officeDocument/2006/docPropsVTypes">
  <Template>Celestial</Template>
  <TotalTime>3</TotalTime>
  <Words>1038</Words>
  <Application>Microsoft Office PowerPoint</Application>
  <PresentationFormat>Widescreen</PresentationFormat>
  <Paragraphs>176</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Microsoft YaHei</vt:lpstr>
      <vt:lpstr>SimSun</vt:lpstr>
      <vt:lpstr>Arial</vt:lpstr>
      <vt:lpstr>B Homa</vt:lpstr>
      <vt:lpstr>B Nazanin</vt:lpstr>
      <vt:lpstr>Calibri</vt:lpstr>
      <vt:lpstr>Calibri Light</vt:lpstr>
      <vt:lpstr>Wingdings</vt:lpstr>
      <vt:lpstr>Celestial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2020-11-10T14:01:20Z</dcterms:created>
  <dcterms:modified xsi:type="dcterms:W3CDTF">2020-11-10T14:05:02Z</dcterms:modified>
</cp:coreProperties>
</file>