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10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35332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46761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33442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1225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1423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2808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168392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793937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273928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AE098-471E-48CA-8053-BD683129DC0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557324"/>
      </p:ext>
    </p:extLst>
  </p:cSld>
  <p:clrMapOvr>
    <a:masterClrMapping/>
  </p:clrMapOvr>
  <p:transition spd="med"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41587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81671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14098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01210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575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9191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17202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75850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BC3CC49-822B-4E17-9841-56091DDF47E0}" type="datetimeFigureOut">
              <a:rPr lang="fa-IR" smtClean="0"/>
              <a:t>21/03/1442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FE7EC55-0272-475B-94DF-F34FA986846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6977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</p:sldLayoutIdLst>
  <p:txStyles>
    <p:titleStyle>
      <a:lvl1pPr algn="ctr" defTabSz="914400" rtl="1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50800" dist="25400" dir="4980000" algn="tl" rotWithShape="0">
              <a:srgbClr val="000000">
                <a:alpha val="36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2348880"/>
            <a:ext cx="7072362" cy="1571628"/>
          </a:xfrm>
        </p:spPr>
        <p:txBody>
          <a:bodyPr>
            <a:normAutofit fontScale="90000"/>
          </a:bodyPr>
          <a:lstStyle/>
          <a:p>
            <a:pPr algn="ctr"/>
            <a:r>
              <a:rPr lang="fa-IR" sz="4800" dirty="0" smtClean="0">
                <a:solidFill>
                  <a:schemeClr val="accent1"/>
                </a:solidFill>
                <a:cs typeface="B Homa" panose="00000400000000000000" pitchFamily="2" charset="-78"/>
              </a:rPr>
              <a:t>شناخت فضای شهری </a:t>
            </a:r>
            <a:br>
              <a:rPr lang="fa-IR" sz="4800" dirty="0" smtClean="0">
                <a:solidFill>
                  <a:schemeClr val="accent1"/>
                </a:solidFill>
                <a:cs typeface="B Homa" panose="00000400000000000000" pitchFamily="2" charset="-78"/>
              </a:rPr>
            </a:br>
            <a:r>
              <a:rPr lang="fa-IR" sz="4800" dirty="0" smtClean="0">
                <a:solidFill>
                  <a:schemeClr val="accent1"/>
                </a:solidFill>
                <a:cs typeface="B Homa" panose="00000400000000000000" pitchFamily="2" charset="-78"/>
              </a:rPr>
              <a:t>خیابان راهنمایی </a:t>
            </a:r>
            <a:br>
              <a:rPr lang="fa-IR" sz="4800" dirty="0" smtClean="0">
                <a:solidFill>
                  <a:schemeClr val="accent1"/>
                </a:solidFill>
                <a:cs typeface="B Homa" panose="00000400000000000000" pitchFamily="2" charset="-78"/>
              </a:rPr>
            </a:br>
            <a:r>
              <a:rPr lang="fa-IR" sz="4800" dirty="0" smtClean="0">
                <a:solidFill>
                  <a:schemeClr val="accent1"/>
                </a:solidFill>
                <a:cs typeface="B Homa" panose="00000400000000000000" pitchFamily="2" charset="-78"/>
              </a:rPr>
              <a:t>در شهر مشهد</a:t>
            </a:r>
            <a:endParaRPr lang="fa-IR" sz="4800" dirty="0">
              <a:solidFill>
                <a:schemeClr val="accent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33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476662" y="1128713"/>
            <a:ext cx="19736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kumimoji="1" lang="fa-IR" sz="2800" b="1" dirty="0">
                <a:solidFill>
                  <a:schemeClr val="bg1"/>
                </a:solidFill>
                <a:effectLst/>
                <a:latin typeface="Arial" pitchFamily="34" charset="0"/>
              </a:rPr>
              <a:t>  </a:t>
            </a:r>
            <a:r>
              <a:rPr kumimoji="1" lang="ar-SA" sz="2800" b="1" dirty="0">
                <a:solidFill>
                  <a:schemeClr val="bg1"/>
                </a:solidFill>
                <a:effectLst/>
                <a:latin typeface="Arial" pitchFamily="34" charset="0"/>
              </a:rPr>
              <a:t>خط آسمان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28596" y="2214554"/>
            <a:ext cx="8534400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1893" tIns="0" rIns="61893" bIns="0" anchor="ctr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kumimoji="1" lang="fa-IR" sz="2000" dirty="0">
                <a:solidFill>
                  <a:srgbClr val="FFFF00"/>
                </a:solidFill>
                <a:effectLst/>
                <a:latin typeface="Arial" pitchFamily="34" charset="0"/>
              </a:rPr>
              <a:t>  مهمترين تاكيدي كه خط آسمان بر ادراك فضا ايجاد مي كند از طريق ايجاد محصوريت توسط ارتفاع است . بطور كلي محصوريت فضا با معيارهايي چون شكل ، اندازه ، ارتفاع و تداوم ، كف و معماري فضا ارتباط مستقيم دارد . البته حد محصور بودن  متفاوت است . با توجه به بررسي هاي انجام شده در بافت قديم ايران در صورتي كه نسبت ارتفاع بدنه به عرض يك باشد (  </a:t>
            </a:r>
            <a:r>
              <a:rPr kumimoji="1" lang="en-US" sz="2000" dirty="0">
                <a:solidFill>
                  <a:srgbClr val="FFFF00"/>
                </a:solidFill>
                <a:effectLst/>
                <a:latin typeface="Arial" pitchFamily="34" charset="0"/>
              </a:rPr>
              <a:t>a=45</a:t>
            </a:r>
            <a:r>
              <a:rPr kumimoji="1" lang="fa-IR" sz="2000" dirty="0">
                <a:solidFill>
                  <a:srgbClr val="FFFF00"/>
                </a:solidFill>
                <a:effectLst/>
                <a:latin typeface="Arial" pitchFamily="34" charset="0"/>
              </a:rPr>
              <a:t> زاويه بين خط افق و ديد يا لبه بالاي بدنه .) احساس كامل محصور بودن فضا به ناظر دست مي دهدو اگر اين زاويه 18 درجه باشد ( نسبت 3/1 ) حداقل احساس محصور بودن پديد مي آيد و اگر نسبت به 4/1 تقليل پيدا كند فضا محصور نخواهد بود . ( ساماندهي شهري – دكتر وزين 1378 )</a:t>
            </a:r>
            <a:endParaRPr kumimoji="1" lang="en-US" sz="2000" dirty="0">
              <a:solidFill>
                <a:srgbClr val="FFFF00"/>
              </a:solidFill>
              <a:effectLst/>
              <a:latin typeface="Times New Roman" pitchFamily="18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9962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636"/>
            <a:ext cx="857256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2071670" y="-214338"/>
            <a:ext cx="478634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بدنه شماره1</a:t>
            </a:r>
            <a:endParaRPr kumimoji="0" lang="fa-IR" sz="32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B Homa" panose="00000400000000000000" pitchFamily="2" charset="-78"/>
            </a:endParaRPr>
          </a:p>
        </p:txBody>
      </p:sp>
      <p:pic>
        <p:nvPicPr>
          <p:cNvPr id="6" name="Picture 4" descr="F:\flash\tahlil faza\32145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2918"/>
            <a:ext cx="5857884" cy="2000244"/>
          </a:xfrm>
          <a:prstGeom prst="rect">
            <a:avLst/>
          </a:prstGeom>
          <a:noFill/>
        </p:spPr>
      </p:pic>
      <p:pic>
        <p:nvPicPr>
          <p:cNvPr id="7" name="Picture 5" descr="F:\flash\tahlil faza\32145\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642918"/>
            <a:ext cx="3357554" cy="2000264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5929322" y="5072074"/>
            <a:ext cx="357190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fa-I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خط تركيبي درختان با بدنه</a:t>
            </a:r>
            <a:endParaRPr kumimoji="0" lang="fa-IR" sz="24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B Homa" panose="00000400000000000000" pitchFamily="2" charset="-78"/>
            </a:endParaRPr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14282" y="2786058"/>
            <a:ext cx="857256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7000892" y="2928934"/>
            <a:ext cx="21431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dirty="0" smtClean="0">
                <a:solidFill>
                  <a:srgbClr val="00B0F0"/>
                </a:solidFill>
              </a:rPr>
              <a:t>خط آسمان</a:t>
            </a:r>
            <a:endParaRPr lang="fa-IR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89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72074"/>
            <a:ext cx="842968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643042" y="0"/>
            <a:ext cx="5572164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fa-I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بدنه شماره2</a:t>
            </a:r>
            <a:endParaRPr kumimoji="0" lang="fa-IR" sz="3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B Homa" panose="00000400000000000000" pitchFamily="2" charset="-78"/>
            </a:endParaRPr>
          </a:p>
        </p:txBody>
      </p:sp>
      <p:pic>
        <p:nvPicPr>
          <p:cNvPr id="6" name="Picture 2" descr="F:\flash\tahlil faza\32145\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714356"/>
            <a:ext cx="9144001" cy="1785951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5921643" y="5214950"/>
            <a:ext cx="3222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sz="2800" kern="0" dirty="0" smtClean="0">
                <a:solidFill>
                  <a:srgbClr val="FF0000"/>
                </a:solidFill>
                <a:latin typeface="+mj-lt"/>
                <a:ea typeface="+mj-ea"/>
                <a:cs typeface="B Homa" panose="00000400000000000000" pitchFamily="2" charset="-78"/>
              </a:rPr>
              <a:t>خط تركيبي درختان با بدنه</a:t>
            </a: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28596" y="3000372"/>
            <a:ext cx="8429684" cy="1714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858116" y="3000372"/>
            <a:ext cx="12858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solidFill>
                  <a:srgbClr val="FF0000"/>
                </a:solidFill>
              </a:rPr>
              <a:t>خط آسمان</a:t>
            </a:r>
            <a:endParaRPr lang="fa-I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19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857760"/>
            <a:ext cx="850112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1"/>
          <p:cNvSpPr txBox="1">
            <a:spLocks/>
          </p:cNvSpPr>
          <p:nvPr/>
        </p:nvSpPr>
        <p:spPr bwMode="auto">
          <a:xfrm>
            <a:off x="1142976" y="0"/>
            <a:ext cx="672940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fa-I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بدنه شماره3</a:t>
            </a:r>
            <a:endParaRPr kumimoji="0" lang="fa-IR" sz="28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B Homa" panose="00000400000000000000" pitchFamily="2" charset="-78"/>
            </a:endParaRPr>
          </a:p>
        </p:txBody>
      </p:sp>
      <p:pic>
        <p:nvPicPr>
          <p:cNvPr id="5126" name="Picture 6" descr="F:\flash\tahlil faza\32145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5794"/>
            <a:ext cx="9144000" cy="1643074"/>
          </a:xfrm>
          <a:prstGeom prst="rect">
            <a:avLst/>
          </a:prstGeom>
          <a:noFill/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5643570" y="4714884"/>
            <a:ext cx="42862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fa-I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خط تركيبي درختان با بدنه</a:t>
            </a:r>
            <a:endParaRPr kumimoji="0" lang="fa-IR" sz="24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B Homa" panose="00000400000000000000" pitchFamily="2" charset="-78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071810"/>
            <a:ext cx="850112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7715240" y="3071810"/>
            <a:ext cx="14287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solidFill>
                  <a:schemeClr val="accent4"/>
                </a:solidFill>
              </a:rPr>
              <a:t>خط آسمان</a:t>
            </a:r>
            <a:endParaRPr lang="fa-IR" sz="24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7985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714884"/>
            <a:ext cx="4500594" cy="1928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4714884"/>
            <a:ext cx="392909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2143108" y="0"/>
            <a:ext cx="45005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fa-I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بدنه شماره4</a:t>
            </a:r>
            <a:endParaRPr kumimoji="0" lang="fa-IR" sz="32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B Homa" panose="00000400000000000000" pitchFamily="2" charset="-78"/>
            </a:endParaRPr>
          </a:p>
        </p:txBody>
      </p:sp>
      <p:pic>
        <p:nvPicPr>
          <p:cNvPr id="6147" name="Picture 3" descr="F:\flash\tahlil faza\32145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14356"/>
            <a:ext cx="9144000" cy="1714512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5643570" y="4357694"/>
            <a:ext cx="435768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fa-IR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خط تركيبي درختان با بدنه</a:t>
            </a:r>
            <a:endParaRPr kumimoji="0" lang="fa-IR" sz="2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B Homa" panose="00000400000000000000" pitchFamily="2" charset="-78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857496"/>
            <a:ext cx="842968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7429488" y="2857496"/>
            <a:ext cx="17145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solidFill>
                  <a:schemeClr val="accent1"/>
                </a:solidFill>
              </a:rPr>
              <a:t>خط آسمان</a:t>
            </a:r>
            <a:endParaRPr lang="fa-IR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204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742955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 descr="F:\flash\tahlil faza\32145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429000"/>
            <a:ext cx="5643602" cy="2000244"/>
          </a:xfrm>
          <a:prstGeom prst="rect">
            <a:avLst/>
          </a:prstGeom>
          <a:noFill/>
        </p:spPr>
      </p:pic>
      <p:pic>
        <p:nvPicPr>
          <p:cNvPr id="7" name="Picture 5" descr="F:\flash\tahlil faza\32145\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3429000"/>
            <a:ext cx="3143272" cy="200026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357422" y="500042"/>
            <a:ext cx="478634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70C0"/>
                </a:solidFill>
              </a:rPr>
              <a:t>نمای کلی بدنه 1</a:t>
            </a:r>
            <a:endParaRPr lang="fa-IR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4386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14488"/>
            <a:ext cx="750099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F:\flash\tahlil faza\32145\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786190"/>
            <a:ext cx="8715436" cy="178595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428860" y="500042"/>
            <a:ext cx="464347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dirty="0" smtClean="0">
                <a:solidFill>
                  <a:srgbClr val="FF0000"/>
                </a:solidFill>
              </a:rPr>
              <a:t>نما کلی بدنه 2</a:t>
            </a:r>
            <a:endParaRPr lang="fa-IR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2339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:\flash\tahlil faza\32145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714752"/>
            <a:ext cx="8715404" cy="1643074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643050"/>
            <a:ext cx="785818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214546" y="642918"/>
            <a:ext cx="478634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B050"/>
                </a:solidFill>
              </a:rPr>
              <a:t>نمای کلی بدنه 3</a:t>
            </a:r>
            <a:endParaRPr lang="fa-IR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5485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14488"/>
            <a:ext cx="792961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F:\flash\tahlil faza\32145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857628"/>
            <a:ext cx="8572560" cy="171451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43108" y="642918"/>
            <a:ext cx="54292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chemeClr val="accent1"/>
                </a:solidFill>
              </a:rPr>
              <a:t>نمای کلی بدنه 4</a:t>
            </a:r>
            <a:endParaRPr lang="fa-IR" sz="3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5570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4282" y="1285860"/>
            <a:ext cx="8786874" cy="457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fa-IR" dirty="0" smtClean="0">
                <a:solidFill>
                  <a:srgbClr val="FFFF00"/>
                </a:solidFill>
                <a:latin typeface="Arial" pitchFamily="34" charset="0"/>
              </a:rPr>
              <a:t>جنس بدنه در فضا رابطه مستقيمي با تاريخ و دوره زمان ساخت دارد . از طرفي جنس بدنه در ايجاد نزديكي ، صميميت ، ترس و … ميكند .همچنين جنس بدنه بر روي درك حس بيننده از فضا تاثير دارد ، براي مثال  سنگ جنسي سخت ميباشد  و احساس سنگين بودن را در فضا القا مي كند .</a:t>
            </a:r>
            <a:endParaRPr kumimoji="1" lang="en-US" dirty="0" smtClean="0">
              <a:solidFill>
                <a:srgbClr val="FFFF00"/>
              </a:solidFill>
              <a:latin typeface="Arial" pitchFamily="34" charset="0"/>
            </a:endParaRPr>
          </a:p>
          <a:p>
            <a:pPr algn="ctr">
              <a:lnSpc>
                <a:spcPct val="13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fa-IR" dirty="0" smtClean="0">
                <a:solidFill>
                  <a:srgbClr val="FFFF00"/>
                </a:solidFill>
                <a:latin typeface="Arial" pitchFamily="34" charset="0"/>
              </a:rPr>
              <a:t>با توجه به برداشتهاي انجام شده از بدنه هاي محدوده مورد مطالعه ، جنس غالب موجود در بدنه ها شيشه مي باشد كه 40 درصد از كل مصالح استفاده شده در بدنه محدوده را به خود اختصاص مي دهد . در رابطه با ساير مصالح بكار برده شده در بدنه ها بايد گفت كه آجر 25 درصد ، سنگ 20 درصد ، سيمان ، آهن و ساير مصالح 10  درصد از جنس  بدنه محدوده را شامل ميشود . درصدهاي فوق نشان مي دهد كه مصالح موجود در بدنه ميدان به ندرت حس سنگيني و صلب بودن را ايجاد مي كند ، به خصوص در طبقات همكف كه به صورت پيوسته در بدنه آنها از جنس شيشه استفاده شده است ، اين اجازه را به بيننده مي دهد كه ديد خود را بعد از نماي بيرون متوجه فضاي داخل نما كرده و ايجاد مكث و توقف در جداره هاي ميدان مي كند . از طرفي اين امر مي تواند حس صميميت را هم تا حدودي ايجاد كند زيراامكان ورود به فضاي داخل بدنه ها و ارتباط مسثقيم بدنه خارجي و داخلي را ممكن مي سازد و توجه ناظر را بيشتر به درك نماي بيروني تشويق مي كند . </a:t>
            </a:r>
            <a:endParaRPr kumimoji="1" lang="en-US" dirty="0" smtClean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86710" y="714356"/>
            <a:ext cx="756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"/>
              <a:tabLst>
                <a:tab pos="685800" algn="l"/>
              </a:tabLst>
            </a:pPr>
            <a:r>
              <a:rPr kumimoji="1" lang="ar-SA" b="1" dirty="0" smtClean="0">
                <a:solidFill>
                  <a:schemeClr val="bg1"/>
                </a:solidFill>
                <a:latin typeface="Arial" pitchFamily="34" charset="0"/>
              </a:rPr>
              <a:t>جنس</a:t>
            </a:r>
            <a:endParaRPr kumimoji="1" lang="ar-SA" b="1" dirty="0">
              <a:solidFill>
                <a:schemeClr val="bg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300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924800" cy="1143000"/>
          </a:xfrm>
        </p:spPr>
        <p:txBody>
          <a:bodyPr/>
          <a:lstStyle/>
          <a:p>
            <a:pPr algn="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4000" dirty="0" smtClean="0">
                <a:solidFill>
                  <a:srgbClr val="FFC000"/>
                </a:solidFill>
                <a:cs typeface="B Homa" panose="00000400000000000000" pitchFamily="2" charset="-78"/>
              </a:rPr>
              <a:t>معرفي استان</a:t>
            </a:r>
            <a:endParaRPr lang="en-US" sz="4000" dirty="0">
              <a:solidFill>
                <a:srgbClr val="FFC000"/>
              </a:solidFill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187624" y="908720"/>
            <a:ext cx="7677176" cy="4867292"/>
          </a:xfrm>
        </p:spPr>
        <p:txBody>
          <a:bodyPr>
            <a:noAutofit/>
          </a:bodyPr>
          <a:lstStyle/>
          <a:p>
            <a:pPr marL="548640" indent="-41148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fa-IR" sz="2000" b="1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خراسان </a:t>
            </a:r>
            <a:r>
              <a:rPr lang="fa-IR" sz="2000" b="1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رضوی:</a:t>
            </a:r>
            <a:r>
              <a:rPr lang="ar-SA" sz="2000" b="1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 </a:t>
            </a:r>
            <a:endParaRPr lang="en-US" sz="2000" dirty="0">
              <a:solidFill>
                <a:srgbClr val="92D050"/>
              </a:solidFill>
              <a:latin typeface="Arial" pitchFamily="34" charset="0"/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fa-IR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 </a:t>
            </a:r>
            <a:r>
              <a:rPr lang="fa-IR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       </a:t>
            </a:r>
            <a:r>
              <a:rPr lang="ar-SA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استان خراسان رضوی یک قسمت از استان خراسان بوده است . استان خراسان تا پیش </a:t>
            </a:r>
            <a:r>
              <a:rPr lang="ar-SA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از این </a:t>
            </a:r>
            <a:r>
              <a:rPr lang="ar-SA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بزرگترین استان کشور بود که حدود یک پنجم از مساحت ایران را به خود اختصاص داده بود اما در سالهای اخیر به سه استان شمالی ، رضوی و جنوبی تقسیم شده است . پس از تقسیم استان خراسان ، استان خراسان رضوی با مساحت حدود 125000 کیومتر مربع یکی از بزرگترین استانهای کشور می باشد . </a:t>
            </a:r>
            <a:endParaRPr lang="en-US" sz="2000" dirty="0" smtClean="0">
              <a:solidFill>
                <a:srgbClr val="92D050"/>
              </a:solidFill>
              <a:latin typeface="Arial" pitchFamily="34" charset="0"/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fa-IR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       </a:t>
            </a:r>
            <a:r>
              <a:rPr lang="ar-SA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این </a:t>
            </a:r>
            <a:r>
              <a:rPr lang="ar-SA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استان به لحاظ جغرافیایی در منتهی الیه </a:t>
            </a:r>
            <a:endParaRPr lang="fa-IR" sz="2000" dirty="0" smtClean="0">
              <a:solidFill>
                <a:srgbClr val="92D050"/>
              </a:solidFill>
              <a:latin typeface="Arial" pitchFamily="34" charset="0"/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شمال </a:t>
            </a:r>
            <a:r>
              <a:rPr lang="ar-SA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شرقی </a:t>
            </a:r>
            <a:r>
              <a:rPr lang="ar-SA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کشور </a:t>
            </a:r>
            <a:r>
              <a:rPr lang="ar-SA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واقع شده است و یکی از استانهای </a:t>
            </a:r>
            <a:endParaRPr lang="fa-IR" sz="2000" dirty="0" smtClean="0">
              <a:solidFill>
                <a:srgbClr val="92D050"/>
              </a:solidFill>
              <a:latin typeface="Arial" pitchFamily="34" charset="0"/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مرزی </a:t>
            </a:r>
            <a:r>
              <a:rPr lang="ar-SA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کشور </a:t>
            </a:r>
            <a:r>
              <a:rPr lang="ar-SA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می باشد </a:t>
            </a:r>
            <a:r>
              <a:rPr lang="ar-SA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استان </a:t>
            </a:r>
            <a:r>
              <a:rPr lang="ar-SA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خراسان </a:t>
            </a:r>
            <a:r>
              <a:rPr lang="ar-SA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رضوی از </a:t>
            </a:r>
            <a:endParaRPr lang="fa-IR" sz="2000" dirty="0" smtClean="0">
              <a:solidFill>
                <a:srgbClr val="92D050"/>
              </a:solidFill>
              <a:latin typeface="Arial" pitchFamily="34" charset="0"/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سمت </a:t>
            </a:r>
            <a:r>
              <a:rPr lang="ar-SA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غرب </a:t>
            </a:r>
            <a:r>
              <a:rPr lang="ar-SA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به </a:t>
            </a:r>
            <a:r>
              <a:rPr lang="ar-SA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استانهای شمالی ، سمنان و یزد ، از </a:t>
            </a:r>
            <a:endParaRPr lang="fa-IR" sz="2000" dirty="0" smtClean="0">
              <a:solidFill>
                <a:srgbClr val="92D050"/>
              </a:solidFill>
              <a:latin typeface="Arial" pitchFamily="34" charset="0"/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سمت </a:t>
            </a:r>
            <a:r>
              <a:rPr lang="ar-SA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جنوب به </a:t>
            </a:r>
            <a:r>
              <a:rPr lang="ar-SA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استان </a:t>
            </a:r>
            <a:r>
              <a:rPr lang="ar-SA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خراسان جنوبی محدود است و </a:t>
            </a:r>
            <a:r>
              <a:rPr lang="ar-SA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ا</a:t>
            </a:r>
            <a:endParaRPr lang="fa-IR" sz="2000" dirty="0" smtClean="0">
              <a:solidFill>
                <a:srgbClr val="92D050"/>
              </a:solidFill>
              <a:latin typeface="Arial" pitchFamily="34" charset="0"/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ز </a:t>
            </a:r>
            <a:r>
              <a:rPr lang="ar-SA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سمت شرق </a:t>
            </a:r>
            <a:r>
              <a:rPr lang="ar-SA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و </a:t>
            </a:r>
            <a:r>
              <a:rPr lang="ar-SA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شمال به ترتیب با کشورهای افغانستان </a:t>
            </a:r>
            <a:endParaRPr lang="fa-IR" sz="2000" dirty="0" smtClean="0">
              <a:solidFill>
                <a:srgbClr val="92D050"/>
              </a:solidFill>
              <a:latin typeface="Arial" pitchFamily="34" charset="0"/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و </a:t>
            </a:r>
            <a:r>
              <a:rPr lang="ar-SA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ترکمنستان </a:t>
            </a:r>
            <a:r>
              <a:rPr lang="ar-SA" sz="2000" dirty="0" smtClean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هم </a:t>
            </a:r>
            <a:r>
              <a:rPr lang="ar-SA" sz="2000" dirty="0">
                <a:solidFill>
                  <a:srgbClr val="92D050"/>
                </a:solidFill>
                <a:latin typeface="Arial" pitchFamily="34" charset="0"/>
                <a:cs typeface="B Homa" panose="00000400000000000000" pitchFamily="2" charset="-78"/>
              </a:rPr>
              <a:t>مرز می باشد </a:t>
            </a:r>
            <a:r>
              <a:rPr lang="ar-SA" sz="2000" dirty="0">
                <a:latin typeface="Arial" pitchFamily="34" charset="0"/>
                <a:cs typeface="B Homa" panose="00000400000000000000" pitchFamily="2" charset="-78"/>
              </a:rPr>
              <a:t>.</a:t>
            </a:r>
            <a:endParaRPr lang="en-US" sz="2000" dirty="0">
              <a:latin typeface="Arial" pitchFamily="34" charset="0"/>
              <a:cs typeface="B Homa" panose="00000400000000000000" pitchFamily="2" charset="-78"/>
            </a:endParaRPr>
          </a:p>
        </p:txBody>
      </p:sp>
      <p:pic>
        <p:nvPicPr>
          <p:cNvPr id="7172" name="Picture 3" descr="C:\Users\Younes\Desktop\Untitled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46438"/>
            <a:ext cx="3624262" cy="361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10969555"/>
      </p:ext>
    </p:extLst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7429520" y="428604"/>
            <a:ext cx="11699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Low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"/>
              <a:tabLst>
                <a:tab pos="685800" algn="l"/>
              </a:tabLst>
            </a:pPr>
            <a:r>
              <a:rPr kumimoji="1" lang="ar-SA" sz="2800" b="1" dirty="0">
                <a:solidFill>
                  <a:schemeClr val="bg1"/>
                </a:solidFill>
                <a:effectLst/>
                <a:latin typeface="Arial" pitchFamily="34" charset="0"/>
              </a:rPr>
              <a:t>رنگ</a:t>
            </a:r>
            <a:r>
              <a:rPr kumimoji="1" lang="ar-SA" sz="2400" dirty="0">
                <a:solidFill>
                  <a:schemeClr val="bg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04800" y="1131888"/>
            <a:ext cx="8458200" cy="322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ar-SA" sz="1800" dirty="0">
                <a:solidFill>
                  <a:srgbClr val="FFFF00"/>
                </a:solidFill>
                <a:effectLst/>
                <a:latin typeface="Arial" pitchFamily="34" charset="0"/>
              </a:rPr>
              <a:t> وقتي كه مردم از هماهنگي رنگ صحبت مي كنند ، اثر كنار هم قرار دادن دو يا سه رنگ را مورد ارزيابي قرار مي دهند . در اصطلاح عام مجموعه اي از رنگها زماني هماهنگ ناميده مي شوند كه ، از چند رنگ خويشاوند و يا از چند رنگ مختلف با درجه تيرگي و روشني يكسان حاصل شده باشند ويا ازطرفي مي توان گفت مجموعه هاي هماهنگ بدون كنتراست شديد در كنار هم ق</a:t>
            </a:r>
            <a:r>
              <a:rPr kumimoji="1" lang="fa-IR" sz="1800" dirty="0">
                <a:solidFill>
                  <a:srgbClr val="FFFF00"/>
                </a:solidFill>
                <a:effectLst/>
                <a:latin typeface="Arial" pitchFamily="34" charset="0"/>
              </a:rPr>
              <a:t>ر</a:t>
            </a:r>
            <a:r>
              <a:rPr kumimoji="1" lang="ar-SA" sz="1800" dirty="0">
                <a:solidFill>
                  <a:srgbClr val="FFFF00"/>
                </a:solidFill>
                <a:effectLst/>
                <a:latin typeface="Arial" pitchFamily="34" charset="0"/>
              </a:rPr>
              <a:t>ار دارند . </a:t>
            </a:r>
            <a:endParaRPr kumimoji="1" lang="en-US" sz="1800" dirty="0"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ar-SA" sz="1800" dirty="0">
                <a:solidFill>
                  <a:srgbClr val="FFFF00"/>
                </a:solidFill>
                <a:effectLst/>
                <a:latin typeface="Arial" pitchFamily="34" charset="0"/>
              </a:rPr>
              <a:t>چشم همواره به دنبال ايجاد تعادل خود مي گردد و رنگ مكمل را مي سازد . اگر براي مدت طولاني به يك رنگ خيره شويم ( قرمز ) وقتي چشم را ببنديم ، پس تصويري به صورت رنگ مكمل ( سبز ) در ذهن خواهيم داشت . پس دو يا چند رنگ وقتي با هم هماهنگند كه مخلوطشان خاكستري خنثي را بوجود آورد ، هر تركيب ديگري كه مخلوطشان خاكستري نشود ، خصوصيات احساسي و يا ناهماهنگ دارد . ( </a:t>
            </a:r>
            <a:r>
              <a:rPr kumimoji="1" lang="ar-SA" sz="1400" b="1" dirty="0">
                <a:solidFill>
                  <a:srgbClr val="FFFF00"/>
                </a:solidFill>
                <a:effectLst/>
                <a:latin typeface="Arial" pitchFamily="34" charset="0"/>
              </a:rPr>
              <a:t>هنر رنگ ، يوهانس ايتن ، انتشارات يساولي 1380 ) 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04800" y="4495800"/>
            <a:ext cx="8305800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ar-SA" sz="1800" dirty="0">
                <a:solidFill>
                  <a:srgbClr val="FFFF00"/>
                </a:solidFill>
                <a:effectLst/>
                <a:latin typeface="Arial" pitchFamily="34" charset="0"/>
              </a:rPr>
              <a:t>به منظور دستيابي به دركي كه مردم از رنگهاي موجود در </a:t>
            </a:r>
            <a:r>
              <a:rPr kumimoji="1" lang="fa-IR" sz="1800" dirty="0">
                <a:solidFill>
                  <a:srgbClr val="FFFF00"/>
                </a:solidFill>
                <a:effectLst/>
                <a:latin typeface="Arial" pitchFamily="34" charset="0"/>
              </a:rPr>
              <a:t>محدوده</a:t>
            </a:r>
            <a:r>
              <a:rPr kumimoji="1" lang="ar-SA" sz="1800" dirty="0">
                <a:solidFill>
                  <a:srgbClr val="FFFF00"/>
                </a:solidFill>
                <a:effectLst/>
                <a:latin typeface="Arial" pitchFamily="34" charset="0"/>
              </a:rPr>
              <a:t> دارند و تصاويري كه از اين رنگها در ذهن آنها شكل گرفته  ، از پرسشنامه هايي استفاده شده كه در آنها از مردم خواسته شده است ، براي </a:t>
            </a:r>
            <a:r>
              <a:rPr kumimoji="1" lang="fa-IR" sz="1800" dirty="0">
                <a:solidFill>
                  <a:srgbClr val="FFFF00"/>
                </a:solidFill>
                <a:effectLst/>
                <a:latin typeface="Arial" pitchFamily="34" charset="0"/>
              </a:rPr>
              <a:t>محدوده</a:t>
            </a:r>
            <a:r>
              <a:rPr kumimoji="1" lang="ar-SA" sz="1800" dirty="0">
                <a:solidFill>
                  <a:srgbClr val="FFFF00"/>
                </a:solidFill>
                <a:effectLst/>
                <a:latin typeface="Arial" pitchFamily="34" charset="0"/>
              </a:rPr>
              <a:t> رنگي را قائل شوند و علت آن را نيز بيان كنند و در ادامه از آنها خواسته شد با توجه به تر كيب رنگهاي ارائه شده يكي را برگزينند تا به برداشتي كه بيننده از تركيب رنگ ميدان دارد دست يابيم .</a:t>
            </a:r>
          </a:p>
        </p:txBody>
      </p:sp>
    </p:spTree>
    <p:extLst>
      <p:ext uri="{BB962C8B-B14F-4D97-AF65-F5344CB8AC3E}">
        <p14:creationId xmlns:p14="http://schemas.microsoft.com/office/powerpoint/2010/main" val="9636187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8596" y="1097593"/>
            <a:ext cx="8143932" cy="326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ar-SA" sz="2000" dirty="0" smtClean="0">
                <a:solidFill>
                  <a:srgbClr val="FFFF00"/>
                </a:solidFill>
                <a:latin typeface="Arial" pitchFamily="34" charset="0"/>
              </a:rPr>
              <a:t>قبل از بررسي و تحليل رنگهاي موجود در </a:t>
            </a:r>
            <a:r>
              <a:rPr kumimoji="1" lang="fa-IR" sz="2000" dirty="0" smtClean="0">
                <a:solidFill>
                  <a:srgbClr val="FFFF00"/>
                </a:solidFill>
                <a:latin typeface="Arial" pitchFamily="34" charset="0"/>
              </a:rPr>
              <a:t>محدوده</a:t>
            </a:r>
            <a:r>
              <a:rPr kumimoji="1" lang="ar-SA" sz="2000" dirty="0" smtClean="0">
                <a:solidFill>
                  <a:srgbClr val="FFFF00"/>
                </a:solidFill>
                <a:latin typeface="Arial" pitchFamily="34" charset="0"/>
              </a:rPr>
              <a:t> به اين نكته بايد اشاره شود كه به علت اينكه</a:t>
            </a:r>
            <a:r>
              <a:rPr kumimoji="1" lang="fa-IR" sz="2000" dirty="0" smtClean="0">
                <a:solidFill>
                  <a:srgbClr val="FFFF00"/>
                </a:solidFill>
                <a:latin typeface="Arial" pitchFamily="34" charset="0"/>
              </a:rPr>
              <a:t> حدود 80 </a:t>
            </a:r>
            <a:r>
              <a:rPr kumimoji="1" lang="ar-SA" sz="2000" dirty="0" smtClean="0">
                <a:solidFill>
                  <a:srgbClr val="FFFF00"/>
                </a:solidFill>
                <a:latin typeface="Arial" pitchFamily="34" charset="0"/>
              </a:rPr>
              <a:t> درصد بدنه همكف </a:t>
            </a:r>
            <a:r>
              <a:rPr kumimoji="1" lang="fa-IR" sz="2000" dirty="0" smtClean="0">
                <a:solidFill>
                  <a:srgbClr val="FFFF00"/>
                </a:solidFill>
                <a:latin typeface="Arial" pitchFamily="34" charset="0"/>
              </a:rPr>
              <a:t>محدوده</a:t>
            </a:r>
            <a:r>
              <a:rPr kumimoji="1" lang="ar-SA" sz="2000" dirty="0" smtClean="0">
                <a:solidFill>
                  <a:srgbClr val="FFFF00"/>
                </a:solidFill>
                <a:latin typeface="Arial" pitchFamily="34" charset="0"/>
              </a:rPr>
              <a:t> از جنس شيشه مي باشد اين قسمت داراي رنگ خاص و تاثير گذار نيست . رنگهاي موجود فقط شامل مصالح بكار رفته در نماي طبقات بالاي همكف و تابلوهاي تبليغاتي ( الحاقات ) هستند . با صرف نظر از فضاهايي از نما كه توسط شيشه پر شده اند </a:t>
            </a:r>
            <a:r>
              <a:rPr kumimoji="1" lang="fa-IR" sz="2000" dirty="0" smtClean="0">
                <a:solidFill>
                  <a:srgbClr val="FFFF00"/>
                </a:solidFill>
                <a:latin typeface="Arial" pitchFamily="34" charset="0"/>
              </a:rPr>
              <a:t>(</a:t>
            </a:r>
            <a:r>
              <a:rPr kumimoji="1" lang="ar-SA" sz="2000" dirty="0" smtClean="0">
                <a:solidFill>
                  <a:srgbClr val="FFFF00"/>
                </a:solidFill>
                <a:latin typeface="Arial" pitchFamily="34" charset="0"/>
              </a:rPr>
              <a:t> پنجره ها ، ويترين ها ، ورودي ها ) مصالح غالب بكار رفته در نماها </a:t>
            </a:r>
            <a:r>
              <a:rPr kumimoji="1" lang="fa-IR" sz="2000" dirty="0" smtClean="0">
                <a:solidFill>
                  <a:srgbClr val="FFFF00"/>
                </a:solidFill>
                <a:latin typeface="Arial" pitchFamily="34" charset="0"/>
              </a:rPr>
              <a:t>آجر معمولي كه با دوغاب سيمان پوشيده شده است</a:t>
            </a:r>
            <a:r>
              <a:rPr kumimoji="1" lang="ar-SA" sz="2000" dirty="0" smtClean="0">
                <a:solidFill>
                  <a:srgbClr val="FFFF00"/>
                </a:solidFill>
                <a:latin typeface="Arial" pitchFamily="34" charset="0"/>
              </a:rPr>
              <a:t> و </a:t>
            </a:r>
            <a:r>
              <a:rPr kumimoji="1" lang="fa-IR" sz="2000" dirty="0" smtClean="0">
                <a:solidFill>
                  <a:srgbClr val="FFFF00"/>
                </a:solidFill>
                <a:latin typeface="Arial" pitchFamily="34" charset="0"/>
              </a:rPr>
              <a:t>رنگ خاكستري و سردي را به عابر القا ميكند و بعد از آن رنگهاي كرم و سفيد در رديفهاي بعدي قرار دارد</a:t>
            </a:r>
            <a:endParaRPr kumimoji="1" lang="ar-SA" sz="2000" dirty="0">
              <a:solidFill>
                <a:srgbClr val="FFFF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5403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:\flash\tahlil faza\32145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071942"/>
            <a:ext cx="5643602" cy="2000244"/>
          </a:xfrm>
          <a:prstGeom prst="rect">
            <a:avLst/>
          </a:prstGeom>
          <a:noFill/>
        </p:spPr>
      </p:pic>
      <p:pic>
        <p:nvPicPr>
          <p:cNvPr id="6" name="Picture 5" descr="F:\flash\tahlil faza\32145\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4071942"/>
            <a:ext cx="3143272" cy="2000264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85720" y="1571612"/>
            <a:ext cx="8643998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714612" y="500042"/>
            <a:ext cx="407196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B0F0"/>
                </a:solidFill>
              </a:rPr>
              <a:t>جنس مصالح بدنه 1</a:t>
            </a:r>
            <a:endParaRPr lang="fa-IR" sz="32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5033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/>
          <a:lstStyle/>
          <a:p>
            <a:endParaRPr lang="fa-I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828680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F:\flash\tahlil faza\32145\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357694"/>
            <a:ext cx="8715436" cy="178595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428860" y="428604"/>
            <a:ext cx="435771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جنس مصالح بدنه 2</a:t>
            </a:r>
            <a:endParaRPr lang="fa-I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0123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F:\flash\tahlil faza\32145\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85800" y="3381332"/>
            <a:ext cx="7772400" cy="1395499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357298"/>
            <a:ext cx="850112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214546" y="428604"/>
            <a:ext cx="48577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B050"/>
                </a:solidFill>
              </a:rPr>
              <a:t>جنس مصالح بدنه 3</a:t>
            </a:r>
            <a:endParaRPr lang="fa-IR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7691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857256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 descr="F:\flash\tahlil faza\32145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857628"/>
            <a:ext cx="8643998" cy="21431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428860" y="357166"/>
            <a:ext cx="414340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chemeClr val="accent1"/>
                </a:solidFill>
              </a:rPr>
              <a:t>جنس مصالح بدنه 4</a:t>
            </a:r>
            <a:endParaRPr lang="fa-IR" sz="3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2475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940425" y="620713"/>
            <a:ext cx="2273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ü"/>
            </a:pPr>
            <a:r>
              <a:rPr kumimoji="1" lang="ar-SA" sz="2800" dirty="0">
                <a:solidFill>
                  <a:schemeClr val="bg1"/>
                </a:solidFill>
                <a:effectLst/>
                <a:latin typeface="Arial" pitchFamily="34" charset="0"/>
              </a:rPr>
              <a:t> </a:t>
            </a:r>
            <a:r>
              <a:rPr kumimoji="1" lang="fa-IR" sz="2800" dirty="0">
                <a:solidFill>
                  <a:schemeClr val="bg1"/>
                </a:solidFill>
                <a:effectLst/>
                <a:latin typeface="Arial" pitchFamily="34" charset="0"/>
              </a:rPr>
              <a:t> </a:t>
            </a:r>
            <a:r>
              <a:rPr kumimoji="1" lang="ar-SA" sz="2800" b="1" dirty="0">
                <a:solidFill>
                  <a:schemeClr val="bg1"/>
                </a:solidFill>
                <a:effectLst/>
                <a:latin typeface="Arial" pitchFamily="34" charset="0"/>
              </a:rPr>
              <a:t>حركت خطوط</a:t>
            </a:r>
            <a:r>
              <a:rPr kumimoji="1" lang="ar-SA" sz="2800" dirty="0">
                <a:solidFill>
                  <a:schemeClr val="bg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39750" y="1844675"/>
            <a:ext cx="8305800" cy="2343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ar-SA" sz="2000" dirty="0">
                <a:solidFill>
                  <a:srgbClr val="FFFF00"/>
                </a:solidFill>
                <a:effectLst/>
                <a:latin typeface="Arial" pitchFamily="34" charset="0"/>
              </a:rPr>
              <a:t>حركت خطوط دور </a:t>
            </a:r>
            <a:r>
              <a:rPr kumimoji="1" lang="fa-IR" sz="2000" dirty="0">
                <a:solidFill>
                  <a:srgbClr val="FFFF00"/>
                </a:solidFill>
                <a:effectLst/>
                <a:latin typeface="Arial" pitchFamily="34" charset="0"/>
              </a:rPr>
              <a:t>محدوده مورد مطالعه </a:t>
            </a:r>
            <a:r>
              <a:rPr kumimoji="1" lang="ar-SA" sz="2000" dirty="0">
                <a:solidFill>
                  <a:srgbClr val="FFFF00"/>
                </a:solidFill>
                <a:effectLst/>
                <a:latin typeface="Arial" pitchFamily="34" charset="0"/>
              </a:rPr>
              <a:t> داراي </a:t>
            </a:r>
            <a:r>
              <a:rPr kumimoji="1" lang="fa-IR" sz="2000" dirty="0">
                <a:solidFill>
                  <a:srgbClr val="FFFF00"/>
                </a:solidFill>
                <a:effectLst/>
                <a:latin typeface="Arial" pitchFamily="34" charset="0"/>
              </a:rPr>
              <a:t>تن</a:t>
            </a:r>
            <a:r>
              <a:rPr kumimoji="1" lang="ar-SA" sz="2000" dirty="0">
                <a:solidFill>
                  <a:srgbClr val="FFFF00"/>
                </a:solidFill>
                <a:effectLst/>
                <a:latin typeface="Arial" pitchFamily="34" charset="0"/>
              </a:rPr>
              <a:t>وع و شكست و يا فرم خاص نمي باشد ، بدنه ها فقط داراي دو حركت افقي و عمودي هستند . حركت غالب در بدنه ها حركت افقي است . پيوستگي قرارگيري تابلوهاي تبليغاتي و عدم وجود اختلاف سطح در پياده رو ها باعث ايجاد حركت افقي در طبقه هاي همكف بدنه ها شده است . </a:t>
            </a:r>
            <a:r>
              <a:rPr kumimoji="1" lang="fa-IR" sz="2000" dirty="0">
                <a:solidFill>
                  <a:srgbClr val="FFFF00"/>
                </a:solidFill>
                <a:effectLst/>
                <a:latin typeface="Arial" pitchFamily="34" charset="0"/>
              </a:rPr>
              <a:t>ساختمانهاي بلند در بعضي از بدنه ها داري حركتي كاملا افقي ميباشند . ضمن اينكه حركت خطوط مصالح به كار رفته در اكثر بدنه ها نيز افقي ميباشد .</a:t>
            </a:r>
            <a:r>
              <a:rPr kumimoji="1" lang="ar-SA" sz="2000" dirty="0">
                <a:solidFill>
                  <a:srgbClr val="FFFF00"/>
                </a:solidFill>
                <a:effectLst/>
                <a:latin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18023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724650" y="382588"/>
            <a:ext cx="151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ü"/>
            </a:pPr>
            <a:r>
              <a:rPr kumimoji="1" lang="fa-IR" sz="2000" b="1" dirty="0">
                <a:solidFill>
                  <a:schemeClr val="bg1"/>
                </a:solidFill>
                <a:effectLst/>
                <a:latin typeface="Arial" pitchFamily="34" charset="0"/>
              </a:rPr>
              <a:t>  </a:t>
            </a:r>
            <a:r>
              <a:rPr kumimoji="1" lang="ar-SA" sz="2800" b="1" dirty="0">
                <a:solidFill>
                  <a:schemeClr val="bg1"/>
                </a:solidFill>
                <a:effectLst/>
                <a:latin typeface="Arial" pitchFamily="34" charset="0"/>
              </a:rPr>
              <a:t>الحاقات</a:t>
            </a:r>
            <a:r>
              <a:rPr kumimoji="1" lang="fa-IR" sz="2000" b="1" dirty="0">
                <a:solidFill>
                  <a:schemeClr val="bg1"/>
                </a:solidFill>
                <a:effectLst/>
                <a:latin typeface="Arial" pitchFamily="34" charset="0"/>
              </a:rPr>
              <a:t> </a:t>
            </a:r>
            <a:r>
              <a:rPr kumimoji="1" lang="en-US" sz="1800" dirty="0">
                <a:solidFill>
                  <a:schemeClr val="bg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68313" y="1412875"/>
            <a:ext cx="8347075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ar-SA" sz="2000" dirty="0">
                <a:solidFill>
                  <a:srgbClr val="FFFF00"/>
                </a:solidFill>
                <a:effectLst/>
                <a:latin typeface="Arial" pitchFamily="34" charset="0"/>
              </a:rPr>
              <a:t>الحاقات موجود در بدنه </a:t>
            </a:r>
            <a:r>
              <a:rPr kumimoji="1" lang="fa-IR" sz="2000" dirty="0">
                <a:solidFill>
                  <a:srgbClr val="FFFF00"/>
                </a:solidFill>
                <a:effectLst/>
                <a:latin typeface="Arial" pitchFamily="34" charset="0"/>
              </a:rPr>
              <a:t>محدوده مورد مطالعه</a:t>
            </a:r>
            <a:r>
              <a:rPr kumimoji="1" lang="ar-SA" sz="2000" dirty="0">
                <a:solidFill>
                  <a:srgbClr val="FFFF00"/>
                </a:solidFill>
                <a:effectLst/>
                <a:latin typeface="Arial" pitchFamily="34" charset="0"/>
              </a:rPr>
              <a:t> </a:t>
            </a:r>
            <a:r>
              <a:rPr kumimoji="1" lang="fa-IR" sz="2000" dirty="0">
                <a:solidFill>
                  <a:srgbClr val="FFFF00"/>
                </a:solidFill>
                <a:effectLst/>
                <a:latin typeface="Arial" pitchFamily="34" charset="0"/>
              </a:rPr>
              <a:t>عمدتا</a:t>
            </a:r>
            <a:r>
              <a:rPr kumimoji="1" lang="ar-SA" sz="2000" dirty="0">
                <a:solidFill>
                  <a:srgbClr val="FFFF00"/>
                </a:solidFill>
                <a:effectLst/>
                <a:latin typeface="Arial" pitchFamily="34" charset="0"/>
              </a:rPr>
              <a:t> شامل تابلوهاي تبليغاتي مي باشند از مواردي كه بايد در رابطه با الحاقات موجود در بدنه به ان توجه كرد موارد زير مي باشد : </a:t>
            </a:r>
            <a:endParaRPr kumimoji="1" lang="en-US" sz="2000" dirty="0"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ar-SA" sz="2000" dirty="0">
                <a:solidFill>
                  <a:srgbClr val="FFFF00"/>
                </a:solidFill>
                <a:effectLst/>
                <a:latin typeface="Arial" pitchFamily="34" charset="0"/>
              </a:rPr>
              <a:t>ـ اندازه تابلوهاي متص</a:t>
            </a:r>
            <a:r>
              <a:rPr kumimoji="1" lang="fa-IR" sz="2000" dirty="0">
                <a:solidFill>
                  <a:srgbClr val="FFFF00"/>
                </a:solidFill>
                <a:effectLst/>
                <a:latin typeface="Arial" pitchFamily="34" charset="0"/>
              </a:rPr>
              <a:t>ل</a:t>
            </a:r>
            <a:r>
              <a:rPr kumimoji="1" lang="ar-SA" sz="2000" dirty="0">
                <a:solidFill>
                  <a:srgbClr val="FFFF00"/>
                </a:solidFill>
                <a:effectLst/>
                <a:latin typeface="Arial" pitchFamily="34" charset="0"/>
              </a:rPr>
              <a:t> به بدنه : بزرگي بيش از اندازه </a:t>
            </a:r>
            <a:r>
              <a:rPr kumimoji="1" lang="fa-IR" sz="2000" dirty="0">
                <a:solidFill>
                  <a:srgbClr val="FFFF00"/>
                </a:solidFill>
                <a:effectLst/>
                <a:latin typeface="Arial" pitchFamily="34" charset="0"/>
              </a:rPr>
              <a:t>بعضي </a:t>
            </a:r>
            <a:r>
              <a:rPr kumimoji="1" lang="ar-SA" sz="2000" dirty="0">
                <a:solidFill>
                  <a:srgbClr val="FFFF00"/>
                </a:solidFill>
                <a:effectLst/>
                <a:latin typeface="Arial" pitchFamily="34" charset="0"/>
              </a:rPr>
              <a:t>تابلوها كه منجر به پوشش بيش از حد نماي ساختمانها شده است </a:t>
            </a:r>
            <a:endParaRPr kumimoji="1" lang="en-US" sz="2000" dirty="0"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ar-SA" sz="2000" dirty="0">
                <a:solidFill>
                  <a:srgbClr val="FFFF00"/>
                </a:solidFill>
                <a:effectLst/>
                <a:latin typeface="Arial" pitchFamily="34" charset="0"/>
              </a:rPr>
              <a:t>ـ عدم هماهنگي علايم و تابلوها با يكديگر و با معماري ساختمان ، ايجاد بهم ريختگي و اغتشاش در فرم و بدنه ساختمان كرده است .</a:t>
            </a:r>
            <a:endParaRPr kumimoji="1" lang="en-US" sz="2000" dirty="0"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rtl="0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en-US" sz="2000" dirty="0">
              <a:solidFill>
                <a:srgbClr val="FFFF00"/>
              </a:solidFill>
              <a:effectLst/>
              <a:latin typeface="Times New Roman" pitchFamily="18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15707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 bwMode="auto">
          <a:xfrm>
            <a:off x="1866900" y="3483769"/>
            <a:ext cx="5410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142984"/>
            <a:ext cx="857256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Straight Arrow Connector 6"/>
          <p:cNvCxnSpPr/>
          <p:nvPr/>
        </p:nvCxnSpPr>
        <p:spPr bwMode="auto">
          <a:xfrm rot="10800000">
            <a:off x="2786050" y="2071678"/>
            <a:ext cx="5715040" cy="1588"/>
          </a:xfrm>
          <a:prstGeom prst="straightConnector1">
            <a:avLst/>
          </a:prstGeom>
          <a:solidFill>
            <a:schemeClr val="accent1"/>
          </a:solidFill>
          <a:ln w="73025" cap="flat" cmpd="sng" algn="ctr">
            <a:solidFill>
              <a:srgbClr val="FFFF0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 rot="10800000">
            <a:off x="1428728" y="2071678"/>
            <a:ext cx="804866" cy="20636"/>
          </a:xfrm>
          <a:prstGeom prst="straightConnector1">
            <a:avLst/>
          </a:prstGeom>
          <a:solidFill>
            <a:schemeClr val="accent1"/>
          </a:solidFill>
          <a:ln w="41275" cap="flat" cmpd="sng" algn="ctr">
            <a:solidFill>
              <a:srgbClr val="FFFF0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 rot="10800000">
            <a:off x="3786182" y="4857760"/>
            <a:ext cx="3786214" cy="1588"/>
          </a:xfrm>
          <a:prstGeom prst="straightConnector1">
            <a:avLst/>
          </a:prstGeom>
          <a:solidFill>
            <a:schemeClr val="accent1"/>
          </a:solidFill>
          <a:ln w="73025" cap="flat" cmpd="sng" algn="ctr">
            <a:solidFill>
              <a:srgbClr val="FFFF0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rot="5400000">
            <a:off x="3251191" y="4678371"/>
            <a:ext cx="785818" cy="158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 rot="5400000">
            <a:off x="7323157" y="4678371"/>
            <a:ext cx="785818" cy="1588"/>
          </a:xfrm>
          <a:prstGeom prst="straightConnector1">
            <a:avLst/>
          </a:prstGeom>
          <a:solidFill>
            <a:schemeClr val="accent1"/>
          </a:solidFill>
          <a:ln w="60325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 rot="5400000">
            <a:off x="1429522" y="4642652"/>
            <a:ext cx="1000132" cy="1588"/>
          </a:xfrm>
          <a:prstGeom prst="straightConnector1">
            <a:avLst/>
          </a:prstGeom>
          <a:solidFill>
            <a:schemeClr val="accent1"/>
          </a:solidFill>
          <a:ln w="73025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rot="5400000">
            <a:off x="1036613" y="1963727"/>
            <a:ext cx="785818" cy="1588"/>
          </a:xfrm>
          <a:prstGeom prst="straightConnector1">
            <a:avLst/>
          </a:prstGeom>
          <a:solidFill>
            <a:schemeClr val="accent1"/>
          </a:solidFill>
          <a:ln w="73025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 rot="5400000">
            <a:off x="1965307" y="1963727"/>
            <a:ext cx="785818" cy="1588"/>
          </a:xfrm>
          <a:prstGeom prst="straightConnector1">
            <a:avLst/>
          </a:prstGeom>
          <a:solidFill>
            <a:schemeClr val="accent1"/>
          </a:solidFill>
          <a:ln w="73025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1" name="Straight Arrow Connector 20"/>
          <p:cNvCxnSpPr/>
          <p:nvPr/>
        </p:nvCxnSpPr>
        <p:spPr bwMode="auto">
          <a:xfrm rot="5400000">
            <a:off x="2143902" y="4714090"/>
            <a:ext cx="857256" cy="1588"/>
          </a:xfrm>
          <a:prstGeom prst="straightConnector1">
            <a:avLst/>
          </a:prstGeom>
          <a:solidFill>
            <a:schemeClr val="accent1"/>
          </a:solidFill>
          <a:ln w="60325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142844" y="214290"/>
            <a:ext cx="400049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chemeClr val="bg1"/>
                </a:solidFill>
              </a:rPr>
              <a:t>خطوط افقی و عمودی بدنه</a:t>
            </a:r>
            <a:endParaRPr lang="fa-IR" sz="32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072462" y="1142984"/>
            <a:ext cx="8572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600" dirty="0" smtClean="0">
                <a:solidFill>
                  <a:srgbClr val="00B0F0"/>
                </a:solidFill>
              </a:rPr>
              <a:t>1</a:t>
            </a:r>
            <a:endParaRPr lang="fa-IR" sz="3600" dirty="0">
              <a:solidFill>
                <a:srgbClr val="00B0F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72462" y="3714752"/>
            <a:ext cx="64294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600" dirty="0" smtClean="0">
                <a:solidFill>
                  <a:srgbClr val="FF0000"/>
                </a:solidFill>
              </a:rPr>
              <a:t>2</a:t>
            </a:r>
            <a:endParaRPr lang="fa-IR" sz="3600" dirty="0">
              <a:solidFill>
                <a:srgbClr val="FF0000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 bwMode="auto">
          <a:xfrm rot="10800000">
            <a:off x="2857488" y="4857760"/>
            <a:ext cx="714380" cy="1588"/>
          </a:xfrm>
          <a:prstGeom prst="straightConnector1">
            <a:avLst/>
          </a:prstGeom>
          <a:solidFill>
            <a:schemeClr val="accent1"/>
          </a:solidFill>
          <a:ln w="47625" cap="flat" cmpd="sng" algn="ctr">
            <a:solidFill>
              <a:srgbClr val="FFFF00"/>
            </a:solidFill>
            <a:prstDash val="solid"/>
            <a:round/>
            <a:headEnd type="arrow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9423438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857256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929066"/>
            <a:ext cx="857256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Straight Arrow Connector 5"/>
          <p:cNvCxnSpPr/>
          <p:nvPr/>
        </p:nvCxnSpPr>
        <p:spPr bwMode="auto">
          <a:xfrm rot="10800000">
            <a:off x="5000628" y="2214554"/>
            <a:ext cx="857256" cy="1588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FFFF0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 rot="5400000">
            <a:off x="964381" y="5322107"/>
            <a:ext cx="642942" cy="1588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 rot="5400000">
            <a:off x="2393935" y="5249875"/>
            <a:ext cx="500066" cy="158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 rot="5400000">
            <a:off x="2822563" y="5321313"/>
            <a:ext cx="500066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rot="5400000">
            <a:off x="4822827" y="5249875"/>
            <a:ext cx="642942" cy="1588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4" name="Straight Arrow Connector 13"/>
          <p:cNvCxnSpPr/>
          <p:nvPr/>
        </p:nvCxnSpPr>
        <p:spPr bwMode="auto">
          <a:xfrm rot="5400000">
            <a:off x="5608645" y="5249875"/>
            <a:ext cx="642942" cy="1588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 rot="5400000">
            <a:off x="6608777" y="5249875"/>
            <a:ext cx="642942" cy="1588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 rot="5400000">
            <a:off x="7680347" y="5321313"/>
            <a:ext cx="642942" cy="1588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rot="5400000">
            <a:off x="1536679" y="1963727"/>
            <a:ext cx="642942" cy="1588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rot="5400000">
            <a:off x="2965439" y="1892289"/>
            <a:ext cx="642942" cy="1588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 rot="5400000">
            <a:off x="4465637" y="1892289"/>
            <a:ext cx="642942" cy="1588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1" name="Straight Arrow Connector 20"/>
          <p:cNvCxnSpPr/>
          <p:nvPr/>
        </p:nvCxnSpPr>
        <p:spPr bwMode="auto">
          <a:xfrm rot="5400000">
            <a:off x="5751521" y="2035165"/>
            <a:ext cx="642942" cy="1588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7030A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rot="10800000">
            <a:off x="3143240" y="5429264"/>
            <a:ext cx="1785950" cy="1588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FFFF0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6" name="Straight Arrow Connector 25"/>
          <p:cNvCxnSpPr/>
          <p:nvPr/>
        </p:nvCxnSpPr>
        <p:spPr bwMode="auto">
          <a:xfrm rot="10800000">
            <a:off x="6143636" y="5429264"/>
            <a:ext cx="785818" cy="1588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FFFF0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 rot="10800000">
            <a:off x="2143108" y="2143116"/>
            <a:ext cx="1071570" cy="1588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FFFF0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 rot="10800000">
            <a:off x="4000496" y="2214554"/>
            <a:ext cx="642942" cy="1588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rgbClr val="FFFF00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142844" y="214290"/>
            <a:ext cx="400049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chemeClr val="bg1"/>
                </a:solidFill>
              </a:rPr>
              <a:t>خطوط افقی و عمودی بدنه</a:t>
            </a:r>
            <a:endParaRPr lang="fa-IR" sz="3200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001024" y="1000108"/>
            <a:ext cx="78581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92D050"/>
                </a:solidFill>
              </a:rPr>
              <a:t>3</a:t>
            </a:r>
            <a:endParaRPr lang="fa-IR" sz="3200" dirty="0">
              <a:solidFill>
                <a:srgbClr val="92D05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929586" y="3857628"/>
            <a:ext cx="8572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600" dirty="0" smtClean="0">
                <a:solidFill>
                  <a:schemeClr val="accent1"/>
                </a:solidFill>
              </a:rPr>
              <a:t>4</a:t>
            </a:r>
            <a:endParaRPr lang="fa-IR" sz="3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093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924800" cy="1143000"/>
          </a:xfrm>
        </p:spPr>
        <p:txBody>
          <a:bodyPr/>
          <a:lstStyle/>
          <a:p>
            <a:pPr algn="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4000" dirty="0">
                <a:solidFill>
                  <a:srgbClr val="FFC000"/>
                </a:solidFill>
                <a:cs typeface="B Homa" panose="00000400000000000000" pitchFamily="2" charset="-78"/>
              </a:rPr>
              <a:t>معرفی شهر:</a:t>
            </a:r>
            <a:endParaRPr lang="en-US" sz="4000" dirty="0">
              <a:solidFill>
                <a:srgbClr val="FFC000"/>
              </a:solidFill>
            </a:endParaRPr>
          </a:p>
        </p:txBody>
      </p:sp>
      <p:pic>
        <p:nvPicPr>
          <p:cNvPr id="8195" name="Picture 2" descr="C:\Users\MSD.TD\Desktop\Picture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428792" y="2000240"/>
            <a:ext cx="6256338" cy="5029200"/>
          </a:xfrm>
        </p:spPr>
      </p:pic>
      <p:sp>
        <p:nvSpPr>
          <p:cNvPr id="4301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990600"/>
            <a:ext cx="8305800" cy="3200400"/>
          </a:xfrm>
        </p:spPr>
        <p:txBody>
          <a:bodyPr>
            <a:noAutofit/>
          </a:bodyPr>
          <a:lstStyle/>
          <a:p>
            <a:pPr marL="548640" indent="-411480" algn="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b="1" dirty="0">
                <a:solidFill>
                  <a:srgbClr val="92D050"/>
                </a:solidFill>
                <a:cs typeface="B Homa" panose="00000400000000000000" pitchFamily="2" charset="-78"/>
              </a:rPr>
              <a:t>مشهد</a:t>
            </a:r>
            <a:endParaRPr lang="fa-IR" sz="2000" b="1" dirty="0">
              <a:solidFill>
                <a:srgbClr val="92D050"/>
              </a:solidFill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>
                <a:solidFill>
                  <a:srgbClr val="92D050"/>
                </a:solidFill>
                <a:cs typeface="B Homa" panose="00000400000000000000" pitchFamily="2" charset="-78"/>
              </a:rPr>
              <a:t>از شهرهای در شمال شرقی ایران و مرکز استان خراسان رضوی است. این شهر با 3.</a:t>
            </a:r>
            <a:r>
              <a:rPr lang="fa-IR" sz="2000" dirty="0">
                <a:solidFill>
                  <a:srgbClr val="92D050"/>
                </a:solidFill>
                <a:cs typeface="B Homa" panose="00000400000000000000" pitchFamily="2" charset="-78"/>
              </a:rPr>
              <a:t>۵</a:t>
            </a:r>
            <a:r>
              <a:rPr lang="ar-SA" sz="2000" dirty="0">
                <a:solidFill>
                  <a:srgbClr val="92D050"/>
                </a:solidFill>
                <a:cs typeface="B Homa" panose="00000400000000000000" pitchFamily="2" charset="-78"/>
              </a:rPr>
              <a:t> میلیون نفر جمعیت دومین شهر پرجمعیت ایران است. وجود آرامگاه امام رضا (ع) ، هشتمین امام مذهب شیعه، در این شهر، سالانه بیش از </a:t>
            </a:r>
            <a:r>
              <a:rPr lang="fa-IR" sz="2000" dirty="0">
                <a:solidFill>
                  <a:srgbClr val="92D050"/>
                </a:solidFill>
                <a:cs typeface="B Homa" panose="00000400000000000000" pitchFamily="2" charset="-78"/>
              </a:rPr>
              <a:t>۱3</a:t>
            </a:r>
            <a:r>
              <a:rPr lang="ar-SA" sz="2000" dirty="0">
                <a:solidFill>
                  <a:srgbClr val="92D050"/>
                </a:solidFill>
                <a:cs typeface="B Homa" panose="00000400000000000000" pitchFamily="2" charset="-78"/>
              </a:rPr>
              <a:t> میلیون زائر را به این شهر می‌‌کشاند.</a:t>
            </a:r>
            <a:endParaRPr lang="fa-IR" sz="2000" dirty="0">
              <a:solidFill>
                <a:srgbClr val="92D050"/>
              </a:solidFill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>
                <a:solidFill>
                  <a:srgbClr val="92D050"/>
                </a:solidFill>
                <a:cs typeface="B Homa" panose="00000400000000000000" pitchFamily="2" charset="-78"/>
              </a:rPr>
              <a:t>شهر مشهد مركز شهرستاني به همين نام و مركز پهناورترين </a:t>
            </a:r>
            <a:endParaRPr lang="fa-IR" sz="2000" dirty="0" smtClean="0">
              <a:solidFill>
                <a:srgbClr val="92D050"/>
              </a:solidFill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 smtClean="0">
                <a:solidFill>
                  <a:srgbClr val="92D050"/>
                </a:solidFill>
                <a:cs typeface="B Homa" panose="00000400000000000000" pitchFamily="2" charset="-78"/>
              </a:rPr>
              <a:t>استان</a:t>
            </a:r>
            <a:r>
              <a:rPr lang="ar-SA" sz="2000" dirty="0">
                <a:solidFill>
                  <a:srgbClr val="92D050"/>
                </a:solidFill>
                <a:cs typeface="B Homa" panose="00000400000000000000" pitchFamily="2" charset="-78"/>
              </a:rPr>
              <a:t>، يعني خراسان است كه داراي 313337 كيلومتر مربع </a:t>
            </a:r>
            <a:endParaRPr lang="fa-IR" sz="2000" dirty="0" smtClean="0">
              <a:solidFill>
                <a:srgbClr val="92D050"/>
              </a:solidFill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 smtClean="0">
                <a:solidFill>
                  <a:srgbClr val="92D050"/>
                </a:solidFill>
                <a:cs typeface="B Homa" panose="00000400000000000000" pitchFamily="2" charset="-78"/>
              </a:rPr>
              <a:t>مساحت </a:t>
            </a:r>
            <a:r>
              <a:rPr lang="ar-SA" sz="2000" dirty="0">
                <a:solidFill>
                  <a:srgbClr val="92D050"/>
                </a:solidFill>
                <a:cs typeface="B Homa" panose="00000400000000000000" pitchFamily="2" charset="-78"/>
              </a:rPr>
              <a:t>مي باشد و در 36 درجه و 17 دقيقه عرض شمالي و </a:t>
            </a:r>
            <a:endParaRPr lang="fa-IR" sz="2000" dirty="0" smtClean="0">
              <a:solidFill>
                <a:srgbClr val="92D050"/>
              </a:solidFill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 smtClean="0">
                <a:solidFill>
                  <a:srgbClr val="92D050"/>
                </a:solidFill>
                <a:cs typeface="B Homa" panose="00000400000000000000" pitchFamily="2" charset="-78"/>
              </a:rPr>
              <a:t>59 </a:t>
            </a:r>
            <a:r>
              <a:rPr lang="ar-SA" sz="2000" dirty="0">
                <a:solidFill>
                  <a:srgbClr val="92D050"/>
                </a:solidFill>
                <a:cs typeface="B Homa" panose="00000400000000000000" pitchFamily="2" charset="-78"/>
              </a:rPr>
              <a:t>درجه و 36 دقيقه و 45 ثانيه طول شرقي قرار دارد</a:t>
            </a:r>
            <a:r>
              <a:rPr lang="ar-SA" sz="2000" dirty="0" smtClean="0">
                <a:solidFill>
                  <a:srgbClr val="92D050"/>
                </a:solidFill>
                <a:cs typeface="B Homa" panose="00000400000000000000" pitchFamily="2" charset="-78"/>
              </a:rPr>
              <a:t>.</a:t>
            </a:r>
            <a:endParaRPr lang="fa-IR" sz="2000" dirty="0" smtClean="0">
              <a:solidFill>
                <a:srgbClr val="92D050"/>
              </a:solidFill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 smtClean="0">
                <a:solidFill>
                  <a:srgbClr val="92D050"/>
                </a:solidFill>
                <a:cs typeface="B Homa" panose="00000400000000000000" pitchFamily="2" charset="-78"/>
              </a:rPr>
              <a:t> </a:t>
            </a:r>
            <a:r>
              <a:rPr lang="ar-SA" sz="2000" dirty="0">
                <a:solidFill>
                  <a:srgbClr val="92D050"/>
                </a:solidFill>
                <a:cs typeface="B Homa" panose="00000400000000000000" pitchFamily="2" charset="-78"/>
              </a:rPr>
              <a:t>وسعت شهرستان مشهد 17358 كيلومتر مربع است و </a:t>
            </a:r>
            <a:r>
              <a:rPr lang="ar-SA" sz="2000" dirty="0" smtClean="0">
                <a:solidFill>
                  <a:srgbClr val="92D050"/>
                </a:solidFill>
                <a:cs typeface="B Homa" panose="00000400000000000000" pitchFamily="2" charset="-78"/>
              </a:rPr>
              <a:t>ارتفاع</a:t>
            </a:r>
            <a:endParaRPr lang="fa-IR" sz="2000" dirty="0" smtClean="0">
              <a:solidFill>
                <a:srgbClr val="92D050"/>
              </a:solidFill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 smtClean="0">
                <a:solidFill>
                  <a:srgbClr val="92D050"/>
                </a:solidFill>
                <a:cs typeface="B Homa" panose="00000400000000000000" pitchFamily="2" charset="-78"/>
              </a:rPr>
              <a:t> </a:t>
            </a:r>
            <a:r>
              <a:rPr lang="ar-SA" sz="2000" dirty="0">
                <a:solidFill>
                  <a:srgbClr val="92D050"/>
                </a:solidFill>
                <a:cs typeface="B Homa" panose="00000400000000000000" pitchFamily="2" charset="-78"/>
              </a:rPr>
              <a:t>آن از سطح دريا حدود 970 متر و فاصله زميني آن با </a:t>
            </a:r>
            <a:r>
              <a:rPr lang="ar-SA" sz="2000" dirty="0" smtClean="0">
                <a:solidFill>
                  <a:srgbClr val="92D050"/>
                </a:solidFill>
                <a:cs typeface="B Homa" panose="00000400000000000000" pitchFamily="2" charset="-78"/>
              </a:rPr>
              <a:t>تهران</a:t>
            </a:r>
            <a:endParaRPr lang="fa-IR" sz="2000" dirty="0" smtClean="0">
              <a:solidFill>
                <a:srgbClr val="92D050"/>
              </a:solidFill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 smtClean="0">
                <a:solidFill>
                  <a:srgbClr val="92D050"/>
                </a:solidFill>
                <a:cs typeface="B Homa" panose="00000400000000000000" pitchFamily="2" charset="-78"/>
              </a:rPr>
              <a:t> </a:t>
            </a:r>
            <a:r>
              <a:rPr lang="ar-SA" sz="2000" dirty="0">
                <a:solidFill>
                  <a:srgbClr val="92D050"/>
                </a:solidFill>
                <a:cs typeface="B Homa" panose="00000400000000000000" pitchFamily="2" charset="-78"/>
              </a:rPr>
              <a:t>934 كيلومتر است،. شهرستان مشهد محدود است از شمال به </a:t>
            </a:r>
            <a:endParaRPr lang="fa-IR" sz="2000" dirty="0" smtClean="0">
              <a:solidFill>
                <a:srgbClr val="92D050"/>
              </a:solidFill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 smtClean="0">
                <a:solidFill>
                  <a:srgbClr val="92D050"/>
                </a:solidFill>
                <a:cs typeface="B Homa" panose="00000400000000000000" pitchFamily="2" charset="-78"/>
              </a:rPr>
              <a:t>جمهوري </a:t>
            </a:r>
            <a:r>
              <a:rPr lang="ar-SA" sz="2000" dirty="0">
                <a:solidFill>
                  <a:srgbClr val="92D050"/>
                </a:solidFill>
                <a:cs typeface="B Homa" panose="00000400000000000000" pitchFamily="2" charset="-78"/>
              </a:rPr>
              <a:t>تركمنستان و از شمال غربي به درگز و چناران و از </a:t>
            </a:r>
            <a:endParaRPr lang="fa-IR" sz="2000" dirty="0" smtClean="0">
              <a:solidFill>
                <a:srgbClr val="92D050"/>
              </a:solidFill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 smtClean="0">
                <a:solidFill>
                  <a:srgbClr val="92D050"/>
                </a:solidFill>
                <a:cs typeface="B Homa" panose="00000400000000000000" pitchFamily="2" charset="-78"/>
              </a:rPr>
              <a:t>غرب </a:t>
            </a:r>
            <a:r>
              <a:rPr lang="ar-SA" sz="2000" dirty="0">
                <a:solidFill>
                  <a:srgbClr val="92D050"/>
                </a:solidFill>
                <a:cs typeface="B Homa" panose="00000400000000000000" pitchFamily="2" charset="-78"/>
              </a:rPr>
              <a:t>و جنوب به شهرستانهاي نيشابور و فريمان و از شرق و </a:t>
            </a:r>
            <a:endParaRPr lang="fa-IR" sz="2000" dirty="0" smtClean="0">
              <a:solidFill>
                <a:srgbClr val="92D050"/>
              </a:solidFill>
              <a:cs typeface="B Homa" panose="00000400000000000000" pitchFamily="2" charset="-78"/>
            </a:endParaRPr>
          </a:p>
          <a:p>
            <a:pPr marL="548640" indent="-411480" algn="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ar-SA" sz="2000" dirty="0" smtClean="0">
                <a:solidFill>
                  <a:srgbClr val="92D050"/>
                </a:solidFill>
                <a:cs typeface="B Homa" panose="00000400000000000000" pitchFamily="2" charset="-78"/>
              </a:rPr>
              <a:t>جنوب </a:t>
            </a:r>
            <a:r>
              <a:rPr lang="ar-SA" sz="2000" dirty="0">
                <a:solidFill>
                  <a:srgbClr val="92D050"/>
                </a:solidFill>
                <a:cs typeface="B Homa" panose="00000400000000000000" pitchFamily="2" charset="-78"/>
              </a:rPr>
              <a:t>شرقي با سرخس و تربت‏جام هم مرز است</a:t>
            </a:r>
            <a:r>
              <a:rPr lang="ar-SA" sz="2000" dirty="0">
                <a:cs typeface="B Homa" panose="00000400000000000000" pitchFamily="2" charset="-78"/>
              </a:rPr>
              <a:t>.</a:t>
            </a:r>
            <a:endParaRPr lang="en-US" sz="20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0271338"/>
      </p:ext>
    </p:extLst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/>
          <a:lstStyle/>
          <a:p>
            <a:endParaRPr lang="fa-IR" sz="4000" dirty="0"/>
          </a:p>
        </p:txBody>
      </p:sp>
      <p:sp>
        <p:nvSpPr>
          <p:cNvPr id="5" name="Rectangle 2"/>
          <p:cNvSpPr txBox="1">
            <a:spLocks noRot="1" noChangeArrowheads="1"/>
          </p:cNvSpPr>
          <p:nvPr/>
        </p:nvSpPr>
        <p:spPr bwMode="auto">
          <a:xfrm>
            <a:off x="685800" y="0"/>
            <a:ext cx="8229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rtl="1">
              <a:defRPr/>
            </a:pPr>
            <a:endParaRPr lang="en-US" sz="3600" u="sng" kern="0" dirty="0">
              <a:latin typeface="+mj-lt"/>
              <a:ea typeface="+mj-ea"/>
              <a:cs typeface="B Zar" pitchFamily="2" charset="-78"/>
            </a:endParaRPr>
          </a:p>
        </p:txBody>
      </p:sp>
      <p:graphicFrame>
        <p:nvGraphicFramePr>
          <p:cNvPr id="6" name="Group 56"/>
          <p:cNvGraphicFramePr>
            <a:graphicFrameLocks/>
          </p:cNvGraphicFramePr>
          <p:nvPr/>
        </p:nvGraphicFramePr>
        <p:xfrm>
          <a:off x="457200" y="1447800"/>
          <a:ext cx="8229600" cy="4924552"/>
        </p:xfrm>
        <a:graphic>
          <a:graphicData uri="http://schemas.openxmlformats.org/drawingml/2006/table">
            <a:tbl>
              <a:tblPr rtl="1"/>
              <a:tblGrid>
                <a:gridCol w="1295400"/>
                <a:gridCol w="1905000"/>
                <a:gridCol w="2362200"/>
                <a:gridCol w="1524000"/>
                <a:gridCol w="1143000"/>
              </a:tblGrid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قوت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ضعف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فرصت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تهدید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خط آسمان 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وجود بی نظمی در خط آسمان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امکان ایجاد خط آسمان دلخواه با توجه به قدیمی بودن ساختمان ها  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جنس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استفاده نمای کاذب در یک ساختمان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کیفیت نا مناسب مصالح در بعضی از بدنه ها به علت قدیمی بودن نما ها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تنوع بیش از حد در استفاده از مواد مختلف در نما وایجاد آشفتکی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رنگ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عدم وجود تنوع رنگی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از بین رفتن رنگ به علت استفاده از رنگ خام مصالح و کهنگی آنها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حرکت خطوط 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کشیدگی خط افقی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الحاقات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وجود نا هماهنگی در در نصب تابلو ها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عدم و جود تناسب در اندازه تابلو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857752" y="500042"/>
            <a:ext cx="4000528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rgbClr val="00B0F0"/>
                </a:solidFill>
              </a:rPr>
              <a:t>تشکیل جدول </a:t>
            </a:r>
            <a:r>
              <a:rPr lang="en-US" sz="4400" dirty="0" err="1" smtClean="0">
                <a:solidFill>
                  <a:srgbClr val="00B0F0"/>
                </a:solidFill>
              </a:rPr>
              <a:t>swot</a:t>
            </a:r>
            <a:endParaRPr lang="fa-IR" sz="44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500042"/>
            <a:ext cx="128588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600" dirty="0" smtClean="0">
                <a:solidFill>
                  <a:srgbClr val="00B0F0"/>
                </a:solidFill>
              </a:rPr>
              <a:t>بدنه 1 </a:t>
            </a:r>
            <a:endParaRPr lang="fa-IR" sz="3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11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5" name="Rectangle 2"/>
          <p:cNvSpPr txBox="1">
            <a:spLocks noRot="1" noChangeArrowheads="1"/>
          </p:cNvSpPr>
          <p:nvPr/>
        </p:nvSpPr>
        <p:spPr bwMode="auto">
          <a:xfrm>
            <a:off x="685800" y="0"/>
            <a:ext cx="8229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rtl="1">
              <a:defRPr/>
            </a:pPr>
            <a:endParaRPr lang="en-US" sz="2800" u="sng" kern="0" dirty="0">
              <a:latin typeface="+mj-lt"/>
              <a:ea typeface="+mj-ea"/>
              <a:cs typeface="B Zar" pitchFamily="2" charset="-78"/>
            </a:endParaRPr>
          </a:p>
        </p:txBody>
      </p:sp>
      <p:graphicFrame>
        <p:nvGraphicFramePr>
          <p:cNvPr id="6" name="Group 56"/>
          <p:cNvGraphicFramePr>
            <a:graphicFrameLocks/>
          </p:cNvGraphicFramePr>
          <p:nvPr/>
        </p:nvGraphicFramePr>
        <p:xfrm>
          <a:off x="457200" y="1447800"/>
          <a:ext cx="8229600" cy="4631944"/>
        </p:xfrm>
        <a:graphic>
          <a:graphicData uri="http://schemas.openxmlformats.org/drawingml/2006/table">
            <a:tbl>
              <a:tblPr rtl="1"/>
              <a:tblGrid>
                <a:gridCol w="1295400"/>
                <a:gridCol w="1905000"/>
                <a:gridCol w="2362200"/>
                <a:gridCol w="1524000"/>
                <a:gridCol w="1143000"/>
              </a:tblGrid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قوت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ضعف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فرصت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تهدید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خط آسمان 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وجود نظم و یکپارچگی در خط آسمان 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وجود شگست و اختلاف ارتفاع در یک نقطه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و بر زدن نظم در خط آسمان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امکان ایجاد خط آسمان دلخواه با توجه به قدیمی بودن ساختمان ها  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جنس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یک دست بودن تقریبیی نما در استفاده از مصالح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رنگ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یک رنگ بودن تقریبی نما ها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بالا بودن هزینه تغییر رنگ نماها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حرکت خطوط 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وجود تعادل بین خطوط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الحاقات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وجود نا هماهنگی در در نصب تابلو ها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عدم و جود تناسب در اندازه تابلو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857752" y="500042"/>
            <a:ext cx="400052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600" dirty="0" smtClean="0">
                <a:solidFill>
                  <a:srgbClr val="FF0000"/>
                </a:solidFill>
              </a:rPr>
              <a:t>تشکیل جدول </a:t>
            </a:r>
            <a:r>
              <a:rPr lang="en-US" sz="3600" dirty="0" err="1" smtClean="0">
                <a:solidFill>
                  <a:srgbClr val="FF0000"/>
                </a:solidFill>
              </a:rPr>
              <a:t>swot</a:t>
            </a:r>
            <a:endParaRPr lang="fa-IR" sz="36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571480"/>
            <a:ext cx="114300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600" dirty="0" smtClean="0">
                <a:solidFill>
                  <a:srgbClr val="FF0000"/>
                </a:solidFill>
              </a:rPr>
              <a:t>بدنه 2</a:t>
            </a:r>
            <a:endParaRPr lang="fa-I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9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5" name="Rectangle 2"/>
          <p:cNvSpPr txBox="1">
            <a:spLocks noRot="1" noChangeArrowheads="1"/>
          </p:cNvSpPr>
          <p:nvPr/>
        </p:nvSpPr>
        <p:spPr bwMode="auto">
          <a:xfrm>
            <a:off x="685800" y="0"/>
            <a:ext cx="8229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rtl="1">
              <a:defRPr/>
            </a:pPr>
            <a:endParaRPr lang="en-US" sz="2800" b="1" u="sng" kern="0" dirty="0">
              <a:latin typeface="+mj-lt"/>
              <a:ea typeface="+mj-ea"/>
              <a:cs typeface="B Zar" pitchFamily="2" charset="-78"/>
            </a:endParaRPr>
          </a:p>
        </p:txBody>
      </p:sp>
      <p:graphicFrame>
        <p:nvGraphicFramePr>
          <p:cNvPr id="6" name="Group 56"/>
          <p:cNvGraphicFramePr>
            <a:graphicFrameLocks/>
          </p:cNvGraphicFramePr>
          <p:nvPr/>
        </p:nvGraphicFramePr>
        <p:xfrm>
          <a:off x="457200" y="1447800"/>
          <a:ext cx="8229600" cy="4924552"/>
        </p:xfrm>
        <a:graphic>
          <a:graphicData uri="http://schemas.openxmlformats.org/drawingml/2006/table">
            <a:tbl>
              <a:tblPr rtl="1"/>
              <a:tblGrid>
                <a:gridCol w="1295400"/>
                <a:gridCol w="1905000"/>
                <a:gridCol w="2362200"/>
                <a:gridCol w="1524000"/>
                <a:gridCol w="1143000"/>
              </a:tblGrid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قوت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ضعف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فرصت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تهدید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خط آسمان 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وجود بی نظمی در خط آسمان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امکان ایجاد خط آسمان دلخواه با توجه به قدیمی بودن ساختمان ها  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جنس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کیفیت نا مناسب مصالح در بعضی از بدنه ها به علت قدیمی بودن نما ها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تنوع بیش از حد در استفاده از مواد مختلف در نما وایجاد آشفتکی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امکان تغییر و نو سازی در نما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رنگ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عدم وجود تنوع رنگی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از بین رفتن رنگ به علت استفاده از رنگ خام مصالح و کهنگی آنها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استفاده از رنگهای جذاب  و متنوع در ساختمان های نو 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حرکت خطوط 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وجود زیاد خطوط عمودی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الحاقات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وجود نا هماهنگی در در نصب تابلو ها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عدم و جود تناسب در اندازه تابلو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857752" y="500042"/>
            <a:ext cx="400052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600" dirty="0" smtClean="0">
                <a:solidFill>
                  <a:srgbClr val="00B050"/>
                </a:solidFill>
              </a:rPr>
              <a:t>تشکیل جدول </a:t>
            </a:r>
            <a:r>
              <a:rPr lang="en-US" sz="3600" dirty="0" err="1" smtClean="0">
                <a:solidFill>
                  <a:srgbClr val="00B050"/>
                </a:solidFill>
              </a:rPr>
              <a:t>swot</a:t>
            </a:r>
            <a:endParaRPr lang="fa-IR" sz="3600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428604"/>
            <a:ext cx="142876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00B050"/>
                </a:solidFill>
              </a:rPr>
              <a:t>بدنه 3</a:t>
            </a:r>
          </a:p>
          <a:p>
            <a:endParaRPr lang="fa-IR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4057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/>
          <a:lstStyle/>
          <a:p>
            <a:endParaRPr lang="fa-IR" dirty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 txBox="1">
            <a:spLocks noRot="1" noChangeArrowheads="1"/>
          </p:cNvSpPr>
          <p:nvPr/>
        </p:nvSpPr>
        <p:spPr bwMode="auto">
          <a:xfrm>
            <a:off x="685800" y="0"/>
            <a:ext cx="8229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rtl="1">
              <a:defRPr/>
            </a:pPr>
            <a:endParaRPr lang="en-US" sz="2800" u="sng" kern="0" dirty="0">
              <a:solidFill>
                <a:schemeClr val="bg1"/>
              </a:solidFill>
              <a:latin typeface="+mj-lt"/>
              <a:ea typeface="+mj-ea"/>
              <a:cs typeface="B Zar" pitchFamily="2" charset="-78"/>
            </a:endParaRPr>
          </a:p>
        </p:txBody>
      </p:sp>
      <p:graphicFrame>
        <p:nvGraphicFramePr>
          <p:cNvPr id="6" name="Group 56"/>
          <p:cNvGraphicFramePr>
            <a:graphicFrameLocks/>
          </p:cNvGraphicFramePr>
          <p:nvPr/>
        </p:nvGraphicFramePr>
        <p:xfrm>
          <a:off x="457200" y="1447800"/>
          <a:ext cx="8229600" cy="4924552"/>
        </p:xfrm>
        <a:graphic>
          <a:graphicData uri="http://schemas.openxmlformats.org/drawingml/2006/table">
            <a:tbl>
              <a:tblPr rtl="1"/>
              <a:tblGrid>
                <a:gridCol w="1295400"/>
                <a:gridCol w="1905000"/>
                <a:gridCol w="2362200"/>
                <a:gridCol w="1524000"/>
                <a:gridCol w="1143000"/>
              </a:tblGrid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قوت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ضعف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فرصت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تهدید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خط آسمان 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 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وجود بی نظمی در خط آسمان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امکان ایجاد خط آسمان دلخواه با توجه به قدیمی بودن ساختمان ها  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جنس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کیفیت نا مناسب مصالح در بعضی از بدنه ها به علت قدیمی بودن نما ها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تنوع بیش از حد در استفاده از مواد مختلف در نما وایجاد آشفتکی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امکان تغییر و نو سازی در نما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رنگ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عدم وجود تنوع رنگی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از بین رفتن رنگ به علت استفاده از رنگ خام مصالح و کهنگی آنها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استفاده از رنگهای جذاب  و متنوع در ساختمان های نو 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حرکت خطوط 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کم بودن خطوط افقی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الحاقات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وجود نا هماهنگی در در نصب تابلو ها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B Zar" pitchFamily="2" charset="-78"/>
                        </a:rPr>
                        <a:t>عدم و جود تناسب در اندازه تابلو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857752" y="500042"/>
            <a:ext cx="400052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600" dirty="0" smtClean="0">
                <a:solidFill>
                  <a:schemeClr val="accent1"/>
                </a:solidFill>
              </a:rPr>
              <a:t>تشکیل جدول </a:t>
            </a:r>
            <a:r>
              <a:rPr lang="en-US" sz="3600" dirty="0" err="1" smtClean="0">
                <a:solidFill>
                  <a:schemeClr val="accent1"/>
                </a:solidFill>
              </a:rPr>
              <a:t>swot</a:t>
            </a:r>
            <a:endParaRPr lang="fa-IR" sz="3600" dirty="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571480"/>
            <a:ext cx="15001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600" dirty="0" smtClean="0">
                <a:solidFill>
                  <a:schemeClr val="accent1"/>
                </a:solidFill>
              </a:rPr>
              <a:t>بدنه4</a:t>
            </a:r>
          </a:p>
        </p:txBody>
      </p:sp>
    </p:spTree>
    <p:extLst>
      <p:ext uri="{BB962C8B-B14F-4D97-AF65-F5344CB8AC3E}">
        <p14:creationId xmlns:p14="http://schemas.microsoft.com/office/powerpoint/2010/main" val="265332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00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500298" y="0"/>
            <a:ext cx="371477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chemeClr val="bg1"/>
                </a:solidFill>
              </a:rPr>
              <a:t>کاربری ها</a:t>
            </a:r>
            <a:endParaRPr lang="fa-I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474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51520" y="260648"/>
          <a:ext cx="8501122" cy="6286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Acrobat Document" r:id="rId3" imgW="6693480" imgH="9472320" progId="AcroExch.Document.7">
                  <p:embed/>
                </p:oleObj>
              </mc:Choice>
              <mc:Fallback>
                <p:oleObj name="Acrobat Document" r:id="rId3" imgW="6693480" imgH="9472320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60648"/>
                        <a:ext cx="8501122" cy="62865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5072066" y="1071546"/>
            <a:ext cx="1919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sz="2800" kern="0" dirty="0" smtClean="0">
                <a:solidFill>
                  <a:srgbClr val="FF0000"/>
                </a:solidFill>
              </a:rPr>
              <a:t>ميدان راهنمايي</a:t>
            </a:r>
            <a:endParaRPr lang="fa-IR" sz="2800" kern="0" dirty="0">
              <a:solidFill>
                <a:srgbClr val="FF0000"/>
              </a:solidFill>
            </a:endParaRPr>
          </a:p>
        </p:txBody>
      </p:sp>
      <p:sp>
        <p:nvSpPr>
          <p:cNvPr id="6" name="Circular Arrow 5"/>
          <p:cNvSpPr/>
          <p:nvPr/>
        </p:nvSpPr>
        <p:spPr bwMode="auto">
          <a:xfrm>
            <a:off x="5000628" y="3143248"/>
            <a:ext cx="1357322" cy="92869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800717"/>
              <a:gd name="adj5" fmla="val 17795"/>
            </a:avLst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55500" dist="101600" dir="5400000" sy="-100000" algn="bl" rotWithShape="0"/>
          </a:effectLst>
          <a:scene3d>
            <a:camera prst="isometricBottomDown"/>
            <a:lightRig rig="threePt" dir="t"/>
          </a:scene3d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Curved Left Arrow 6"/>
          <p:cNvSpPr/>
          <p:nvPr/>
        </p:nvSpPr>
        <p:spPr bwMode="auto">
          <a:xfrm>
            <a:off x="6929454" y="1285860"/>
            <a:ext cx="500066" cy="1143008"/>
          </a:xfrm>
          <a:prstGeom prst="curvedLeftArrow">
            <a:avLst/>
          </a:prstGeom>
          <a:solidFill>
            <a:srgbClr val="00B0F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Circular Arrow 9"/>
          <p:cNvSpPr/>
          <p:nvPr/>
        </p:nvSpPr>
        <p:spPr bwMode="auto">
          <a:xfrm>
            <a:off x="2928926" y="4500570"/>
            <a:ext cx="1357322" cy="1214446"/>
          </a:xfrm>
          <a:prstGeom prst="circularArrow">
            <a:avLst>
              <a:gd name="adj1" fmla="val 12500"/>
              <a:gd name="adj2" fmla="val 1609559"/>
              <a:gd name="adj3" fmla="val 20457681"/>
              <a:gd name="adj4" fmla="val 14204195"/>
              <a:gd name="adj5" fmla="val 12500"/>
            </a:avLst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38500" dist="50800" dir="5400000" sy="-100000" algn="bl" rotWithShape="0"/>
          </a:effectLst>
          <a:scene3d>
            <a:camera prst="isometricBottomDown"/>
            <a:lightRig rig="threePt" dir="t"/>
          </a:scene3d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5072066" y="1071546"/>
            <a:ext cx="1928826" cy="571504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b="1" kern="0" dirty="0" smtClean="0">
                <a:solidFill>
                  <a:srgbClr val="FF0000"/>
                </a:solidFill>
              </a:rPr>
              <a:t>ميدان راهنمايي</a:t>
            </a:r>
            <a:endParaRPr lang="fa-IR" b="1" kern="0" dirty="0">
              <a:solidFill>
                <a:srgbClr val="FF0000"/>
              </a:solidFill>
            </a:endParaRPr>
          </a:p>
        </p:txBody>
      </p:sp>
      <p:sp>
        <p:nvSpPr>
          <p:cNvPr id="11" name="Circular Arrow 10"/>
          <p:cNvSpPr/>
          <p:nvPr/>
        </p:nvSpPr>
        <p:spPr bwMode="auto">
          <a:xfrm>
            <a:off x="1285852" y="4143380"/>
            <a:ext cx="1214446" cy="121444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3185644"/>
              <a:gd name="adj5" fmla="val 12500"/>
            </a:avLst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38500" dist="50800" dir="5400000" sy="-100000" algn="bl" rotWithShape="0"/>
          </a:effectLst>
          <a:scene3d>
            <a:camera prst="isometricBottomDown"/>
            <a:lightRig rig="threePt" dir="t"/>
          </a:scene3d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3786182" y="2714620"/>
            <a:ext cx="2071702" cy="571504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b="1" kern="0" dirty="0" smtClean="0">
                <a:solidFill>
                  <a:srgbClr val="FF0000"/>
                </a:solidFill>
              </a:rPr>
              <a:t>خيابان راهنمايي</a:t>
            </a:r>
            <a:endParaRPr lang="fa-IR" b="1" kern="0" dirty="0">
              <a:solidFill>
                <a:srgbClr val="FF0000"/>
              </a:solidFill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642910" y="3643314"/>
            <a:ext cx="2071702" cy="571504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b="1" kern="0" spc="80" dirty="0" smtClean="0">
                <a:solidFill>
                  <a:srgbClr val="FF0000"/>
                </a:solidFill>
              </a:rPr>
              <a:t>ميدان ملك اباد</a:t>
            </a:r>
            <a:endParaRPr lang="fa-IR" b="1" kern="0" spc="80" dirty="0">
              <a:solidFill>
                <a:srgbClr val="FF0000"/>
              </a:solidFill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3143240" y="4214818"/>
            <a:ext cx="2071702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b="1" kern="0" spc="80" dirty="0" smtClean="0">
                <a:solidFill>
                  <a:srgbClr val="FF0000"/>
                </a:solidFill>
              </a:rPr>
              <a:t>خيابان احمداباد</a:t>
            </a:r>
            <a:endParaRPr lang="fa-IR" b="1" kern="0" spc="80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40" y="0"/>
            <a:ext cx="8229600" cy="11430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fa-IR" dirty="0" smtClean="0">
                <a:solidFill>
                  <a:srgbClr val="FFC000"/>
                </a:solidFill>
                <a:cs typeface="B Homa" panose="00000400000000000000" pitchFamily="2" charset="-78"/>
              </a:rPr>
              <a:t>معرفي منطقه:</a:t>
            </a:r>
            <a:endParaRPr lang="fa-IR" dirty="0">
              <a:solidFill>
                <a:srgbClr val="FFC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195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42910" y="214290"/>
          <a:ext cx="4071966" cy="6429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Acrobat Document" r:id="rId3" imgW="6693480" imgH="9472320" progId="AcroExch.Document.7">
                  <p:embed/>
                </p:oleObj>
              </mc:Choice>
              <mc:Fallback>
                <p:oleObj name="Acrobat Document" r:id="rId3" imgW="6693480" imgH="9472320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214290"/>
                        <a:ext cx="4071966" cy="64294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ircular Arrow 4"/>
          <p:cNvSpPr/>
          <p:nvPr/>
        </p:nvSpPr>
        <p:spPr bwMode="auto">
          <a:xfrm>
            <a:off x="1714480" y="3714752"/>
            <a:ext cx="1357322" cy="92869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800717"/>
              <a:gd name="adj5" fmla="val 17795"/>
            </a:avLst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55500" dist="101600" dir="5400000" sy="-100000" algn="bl" rotWithShape="0"/>
          </a:effectLst>
          <a:scene3d>
            <a:camera prst="isometricBottomDown"/>
            <a:lightRig rig="threePt" dir="t"/>
          </a:scene3d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Curved Left Arrow 5"/>
          <p:cNvSpPr/>
          <p:nvPr/>
        </p:nvSpPr>
        <p:spPr bwMode="auto">
          <a:xfrm>
            <a:off x="3214678" y="1643050"/>
            <a:ext cx="500066" cy="1143008"/>
          </a:xfrm>
          <a:prstGeom prst="curvedLeftArrow">
            <a:avLst/>
          </a:prstGeom>
          <a:solidFill>
            <a:srgbClr val="00B0F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1357290" y="1428736"/>
            <a:ext cx="1928826" cy="571504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b="1" kern="0" dirty="0" smtClean="0">
                <a:solidFill>
                  <a:srgbClr val="FF0000"/>
                </a:solidFill>
              </a:rPr>
              <a:t>ميدان راهنمايي</a:t>
            </a:r>
            <a:endParaRPr lang="fa-IR" b="1" kern="0" dirty="0">
              <a:solidFill>
                <a:srgbClr val="FF0000"/>
              </a:solidFill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357158" y="3571876"/>
            <a:ext cx="2071702" cy="571504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b="1" kern="0" dirty="0" smtClean="0">
                <a:solidFill>
                  <a:srgbClr val="FF0000"/>
                </a:solidFill>
              </a:rPr>
              <a:t>خيابان راهنمايي</a:t>
            </a:r>
            <a:endParaRPr lang="fa-IR" b="1" kern="0" dirty="0">
              <a:solidFill>
                <a:srgbClr val="FF0000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357554" y="0"/>
            <a:ext cx="8229600" cy="11430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fa-IR" sz="4000" b="1" dirty="0" smtClean="0">
                <a:solidFill>
                  <a:srgbClr val="FFC000"/>
                </a:solidFill>
                <a:cs typeface="B Homa" panose="00000400000000000000" pitchFamily="2" charset="-78"/>
              </a:rPr>
              <a:t>شناخت منطقه</a:t>
            </a:r>
            <a:endParaRPr lang="fa-IR" sz="4000" b="1" dirty="0">
              <a:solidFill>
                <a:srgbClr val="FFC000"/>
              </a:solidFill>
              <a:cs typeface="B Homa" panose="00000400000000000000" pitchFamily="2" charset="-78"/>
            </a:endParaRPr>
          </a:p>
        </p:txBody>
      </p:sp>
      <p:pic>
        <p:nvPicPr>
          <p:cNvPr id="9" name="Picture 2" descr="F:\flash\tahlil faza\432\IMG_329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1071546"/>
            <a:ext cx="3867160" cy="2285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" name="Picture 3" descr="F:\flash\tahlil faza\432\IMG_32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3714752"/>
            <a:ext cx="3857652" cy="235745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4002220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:\flash\tahlil faza\432\IMG_32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85728"/>
            <a:ext cx="5769331" cy="478634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3074" name="Picture 2" descr="F:\flash\tahlil faza\432\IMG_32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161319"/>
            <a:ext cx="4929190" cy="36966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932800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71734" y="714356"/>
            <a:ext cx="8229600" cy="1143000"/>
          </a:xfrm>
        </p:spPr>
        <p:txBody>
          <a:bodyPr/>
          <a:lstStyle/>
          <a:p>
            <a:r>
              <a:rPr lang="fa-IR" sz="4800" b="1" dirty="0" smtClean="0">
                <a:solidFill>
                  <a:srgbClr val="FF0000"/>
                </a:solidFill>
                <a:cs typeface="B Homa" panose="00000400000000000000" pitchFamily="2" charset="-78"/>
              </a:rPr>
              <a:t>شناخت منطقه</a:t>
            </a:r>
            <a:endParaRPr lang="fa-IR" sz="4800" b="1" dirty="0">
              <a:solidFill>
                <a:srgbClr val="FF0000"/>
              </a:solidFill>
              <a:cs typeface="B Homa" panose="00000400000000000000" pitchFamily="2" charset="-78"/>
            </a:endParaRPr>
          </a:p>
        </p:txBody>
      </p:sp>
      <p:pic>
        <p:nvPicPr>
          <p:cNvPr id="1026" name="Picture 2" descr="F:\flash\tahlil faza\432\IMG_329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14" y="2109770"/>
            <a:ext cx="3867160" cy="30337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27" name="Picture 3" descr="F:\flash\tahlil faza\432\IMG_32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0"/>
            <a:ext cx="4692919" cy="32146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28" name="Picture 4" descr="F:\flash\tahlil faza\432\IMG_32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552728"/>
            <a:ext cx="4697761" cy="33052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717861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3571868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 بدنه ها</a:t>
            </a:r>
            <a:endParaRPr kumimoji="0" lang="fa-IR" sz="44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B Homa" panose="00000400000000000000" pitchFamily="2" charset="-78"/>
            </a:endParaRP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785786" y="642918"/>
          <a:ext cx="5286412" cy="5715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Acrobat Document" r:id="rId3" imgW="6693480" imgH="9472320" progId="AcroExch.Document.7">
                  <p:embed/>
                </p:oleObj>
              </mc:Choice>
              <mc:Fallback>
                <p:oleObj name="Acrobat Document" r:id="rId3" imgW="6693480" imgH="9472320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642918"/>
                        <a:ext cx="5286412" cy="57150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Minus 8"/>
          <p:cNvSpPr/>
          <p:nvPr/>
        </p:nvSpPr>
        <p:spPr bwMode="auto">
          <a:xfrm rot="17765416">
            <a:off x="2946462" y="3319326"/>
            <a:ext cx="1134626" cy="428628"/>
          </a:xfrm>
          <a:prstGeom prst="mathMinu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Minus 9"/>
          <p:cNvSpPr/>
          <p:nvPr/>
        </p:nvSpPr>
        <p:spPr bwMode="auto">
          <a:xfrm rot="17765416">
            <a:off x="3223413" y="3376656"/>
            <a:ext cx="1166044" cy="428628"/>
          </a:xfrm>
          <a:prstGeom prst="mathMin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Minus 10"/>
          <p:cNvSpPr/>
          <p:nvPr/>
        </p:nvSpPr>
        <p:spPr bwMode="auto">
          <a:xfrm rot="17765416">
            <a:off x="2794785" y="4233911"/>
            <a:ext cx="1166043" cy="428628"/>
          </a:xfrm>
          <a:prstGeom prst="mathMinus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Minus 11"/>
          <p:cNvSpPr/>
          <p:nvPr/>
        </p:nvSpPr>
        <p:spPr bwMode="auto">
          <a:xfrm rot="17765416">
            <a:off x="2509033" y="4162473"/>
            <a:ext cx="1166043" cy="428628"/>
          </a:xfrm>
          <a:prstGeom prst="mathMinus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3500430" y="135729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بدنه شماره1</a:t>
            </a:r>
            <a:endParaRPr kumimoji="0" lang="fa-IR" sz="32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B Homa" panose="00000400000000000000" pitchFamily="2" charset="-78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 bwMode="auto">
          <a:xfrm>
            <a:off x="3500430" y="442913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بدنه شماره4</a:t>
            </a:r>
            <a:endParaRPr kumimoji="0" lang="fa-IR" sz="32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B Homa" panose="00000400000000000000" pitchFamily="2" charset="-78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 bwMode="auto">
          <a:xfrm>
            <a:off x="3500430" y="3429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بدنه شماره3</a:t>
            </a:r>
            <a:endParaRPr kumimoji="0" lang="fa-IR" sz="32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B Homa" panose="00000400000000000000" pitchFamily="2" charset="-78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 bwMode="auto">
          <a:xfrm>
            <a:off x="3500430" y="242886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بدنه شماره2</a:t>
            </a:r>
            <a:endParaRPr kumimoji="0" lang="fa-IR" sz="3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0413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  <a:cs typeface="B Homa" panose="00000400000000000000" pitchFamily="2" charset="-78"/>
              </a:rPr>
              <a:t>برداشت بدنه ها</a:t>
            </a:r>
            <a:endParaRPr lang="fa-IR" dirty="0">
              <a:solidFill>
                <a:srgbClr val="FF0000"/>
              </a:solidFill>
              <a:cs typeface="B Homa" panose="000004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00034" y="292893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بدنه</a:t>
            </a:r>
            <a:r>
              <a:rPr kumimoji="0" lang="fa-IR" sz="4400" b="0" i="0" u="none" strike="noStrike" kern="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 </a:t>
            </a:r>
            <a:r>
              <a:rPr kumimoji="0" lang="fa-IR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شماره</a:t>
            </a:r>
            <a:r>
              <a:rPr kumimoji="0" lang="fa-IR" sz="4400" b="0" i="0" u="none" strike="noStrike" kern="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 1</a:t>
            </a:r>
            <a:endParaRPr kumimoji="0" lang="fa-IR" sz="44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B Homa" panose="00000400000000000000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57158" y="550070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بدنه شماره</a:t>
            </a:r>
            <a:r>
              <a:rPr kumimoji="0" lang="fa-IR" sz="4400" b="0" i="0" u="none" strike="noStrike" kern="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B Homa" panose="00000400000000000000" pitchFamily="2" charset="-78"/>
              </a:rPr>
              <a:t> 2</a:t>
            </a:r>
            <a:endParaRPr kumimoji="0" lang="fa-IR" sz="44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B Homa" panose="00000400000000000000" pitchFamily="2" charset="-78"/>
            </a:endParaRPr>
          </a:p>
        </p:txBody>
      </p:sp>
      <p:pic>
        <p:nvPicPr>
          <p:cNvPr id="28674" name="Picture 2" descr="C:\Users\yazdan\Desktop\Captu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75" y="1571604"/>
            <a:ext cx="7334250" cy="1619250"/>
          </a:xfrm>
          <a:prstGeom prst="rect">
            <a:avLst/>
          </a:prstGeom>
          <a:noFill/>
        </p:spPr>
      </p:pic>
      <p:pic>
        <p:nvPicPr>
          <p:cNvPr id="28675" name="Picture 3" descr="C:\Users\yazdan\Desktop\Capture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5350" y="3971939"/>
            <a:ext cx="7353300" cy="1457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4937946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4B4B4B"/>
      </a:dk2>
      <a:lt2>
        <a:srgbClr val="B5B5B5"/>
      </a:lt2>
      <a:accent1>
        <a:srgbClr val="9AC43E"/>
      </a:accent1>
      <a:accent2>
        <a:srgbClr val="44BA98"/>
      </a:accent2>
      <a:accent3>
        <a:srgbClr val="43A9D9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892FADA9-420D-4323-A7A4-C1060166525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1825</Words>
  <Application>Microsoft Office PowerPoint</Application>
  <PresentationFormat>On-screen Show (4:3)</PresentationFormat>
  <Paragraphs>172</Paragraphs>
  <Slides>34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Arial</vt:lpstr>
      <vt:lpstr>B Homa</vt:lpstr>
      <vt:lpstr>B Zar</vt:lpstr>
      <vt:lpstr>Garamond</vt:lpstr>
      <vt:lpstr>Times New Roman</vt:lpstr>
      <vt:lpstr>Tw Cen MT</vt:lpstr>
      <vt:lpstr>Wingdings</vt:lpstr>
      <vt:lpstr>Droplet</vt:lpstr>
      <vt:lpstr>Acrobat Document</vt:lpstr>
      <vt:lpstr>شناخت فضای شهری  خیابان راهنمایی  در شهر مشهد</vt:lpstr>
      <vt:lpstr>معرفي استان</vt:lpstr>
      <vt:lpstr>معرفی شهر:</vt:lpstr>
      <vt:lpstr>معرفي منطقه:</vt:lpstr>
      <vt:lpstr>شناخت منطقه</vt:lpstr>
      <vt:lpstr>PowerPoint Presentation</vt:lpstr>
      <vt:lpstr>شناخت منطقه</vt:lpstr>
      <vt:lpstr>PowerPoint Presentation</vt:lpstr>
      <vt:lpstr>برداشت بدنه 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شناخت فضای شهری  خیابان راهنمایی  در شهر مشهد</dc:title>
  <dc:creator>Mohammad</dc:creator>
  <cp:lastModifiedBy>Mohammad</cp:lastModifiedBy>
  <cp:revision>1</cp:revision>
  <dcterms:created xsi:type="dcterms:W3CDTF">2020-11-06T18:51:21Z</dcterms:created>
  <dcterms:modified xsi:type="dcterms:W3CDTF">2020-11-06T18:52:06Z</dcterms:modified>
</cp:coreProperties>
</file>