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99270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86078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838240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rtl="0"/>
            <a:r>
              <a:rPr lang="en-US" dirty="0">
                <a:solidFill>
                  <a:srgbClr val="1E5155">
                    <a:lumMod val="40000"/>
                    <a:lumOff val="60000"/>
                  </a:srgbClr>
                </a:solidFill>
              </a:rPr>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rtl="0"/>
            <a:r>
              <a:rPr lang="en-US" dirty="0">
                <a:solidFill>
                  <a:srgbClr val="1E5155">
                    <a:lumMod val="40000"/>
                    <a:lumOff val="60000"/>
                  </a:srgbClr>
                </a:solidFill>
              </a:rPr>
              <a:t>”</a:t>
            </a:r>
          </a:p>
        </p:txBody>
      </p:sp>
    </p:spTree>
    <p:extLst>
      <p:ext uri="{BB962C8B-B14F-4D97-AF65-F5344CB8AC3E}">
        <p14:creationId xmlns:p14="http://schemas.microsoft.com/office/powerpoint/2010/main" val="246095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24951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26089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59563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9447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6119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1632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85936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22629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11281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5638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88196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2948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70C76F-0865-44F5-BFD7-D4CE301FA2D4}" type="datetimeFigureOut">
              <a:rPr lang="en-US" smtClean="0">
                <a:solidFill>
                  <a:prstClr val="white">
                    <a:tint val="75000"/>
                    <a:alpha val="60000"/>
                  </a:prstClr>
                </a:solidFill>
              </a:rPr>
              <a:pPr/>
              <a:t>11/27/2020</a:t>
            </a:fld>
            <a:endParaRPr lang="en-US">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86EFC6B3-0AA3-479D-93E9-7CD5773CB0E3}"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50870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rtl="0"/>
            <a:fld id="{4970C76F-0865-44F5-BFD7-D4CE301FA2D4}" type="datetimeFigureOut">
              <a:rPr lang="en-US" smtClean="0">
                <a:solidFill>
                  <a:prstClr val="white">
                    <a:tint val="75000"/>
                    <a:alpha val="60000"/>
                  </a:prstClr>
                </a:solidFill>
              </a:rPr>
              <a:pPr rtl="0"/>
              <a:t>11/27/2020</a:t>
            </a:fld>
            <a:endParaRPr lang="en-US">
              <a:solidFill>
                <a:prstClr val="white">
                  <a:tint val="75000"/>
                  <a:alpha val="60000"/>
                </a:prstClr>
              </a:solidFill>
            </a:endParaRP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rtl="0"/>
            <a:endParaRPr lang="en-US">
              <a:solidFill>
                <a:prstClr val="white">
                  <a:tint val="75000"/>
                  <a:alpha val="60000"/>
                </a:prstClr>
              </a:solidFill>
            </a:endParaRP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rtl="0"/>
            <a:fld id="{86EFC6B3-0AA3-479D-93E9-7CD5773CB0E3}"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112630324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 Id="rId5" Type="http://schemas.microsoft.com/office/2007/relationships/hdphoto" Target="../media/hdphoto7.wdp"/><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8.jpeg"/><Relationship Id="rId1" Type="http://schemas.openxmlformats.org/officeDocument/2006/relationships/slideLayout" Target="../slideLayouts/slideLayout1.xml"/><Relationship Id="rId5" Type="http://schemas.microsoft.com/office/2007/relationships/hdphoto" Target="../media/hdphoto9.wdp"/><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63.jpeg"/><Relationship Id="rId1" Type="http://schemas.openxmlformats.org/officeDocument/2006/relationships/slideLayout" Target="../slideLayouts/slideLayout1.xml"/><Relationship Id="rId5" Type="http://schemas.microsoft.com/office/2007/relationships/hdphoto" Target="../media/hdphoto12.wdp"/><Relationship Id="rId4" Type="http://schemas.openxmlformats.org/officeDocument/2006/relationships/image" Target="../media/image6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65.jpeg"/><Relationship Id="rId1" Type="http://schemas.openxmlformats.org/officeDocument/2006/relationships/slideLayout" Target="../slideLayouts/slideLayout1.xml"/><Relationship Id="rId5" Type="http://schemas.microsoft.com/office/2007/relationships/hdphoto" Target="../media/hdphoto14.wdp"/><Relationship Id="rId4" Type="http://schemas.openxmlformats.org/officeDocument/2006/relationships/image" Target="../media/image66.jpeg"/></Relationships>
</file>

<file path=ppt/slides/_rels/slide4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69.jpeg"/><Relationship Id="rId1" Type="http://schemas.openxmlformats.org/officeDocument/2006/relationships/slideLayout" Target="../slideLayouts/slideLayout1.xml"/><Relationship Id="rId5" Type="http://schemas.microsoft.com/office/2007/relationships/hdphoto" Target="../media/hdphoto16.wdp"/><Relationship Id="rId4" Type="http://schemas.openxmlformats.org/officeDocument/2006/relationships/image" Target="../media/image70.jpeg"/></Relationships>
</file>

<file path=ppt/slides/_rels/slide51.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74.jpeg"/><Relationship Id="rId1" Type="http://schemas.openxmlformats.org/officeDocument/2006/relationships/slideLayout" Target="../slideLayouts/slideLayout1.xml"/><Relationship Id="rId5" Type="http://schemas.microsoft.com/office/2007/relationships/hdphoto" Target="../media/hdphoto18.wdp"/><Relationship Id="rId4" Type="http://schemas.openxmlformats.org/officeDocument/2006/relationships/image" Target="../media/image75.jpeg"/></Relationships>
</file>

<file path=ppt/slides/_rels/slide55.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77.jpeg"/><Relationship Id="rId1" Type="http://schemas.openxmlformats.org/officeDocument/2006/relationships/slideLayout" Target="../slideLayouts/slideLayout1.xml"/><Relationship Id="rId5" Type="http://schemas.microsoft.com/office/2007/relationships/hdphoto" Target="../media/hdphoto20.wdp"/><Relationship Id="rId4" Type="http://schemas.openxmlformats.org/officeDocument/2006/relationships/image" Target="../media/image78.jpeg"/></Relationships>
</file>

<file path=ppt/slides/_rels/slide57.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microsoft.com/office/2007/relationships/hdphoto" Target="../media/hdphoto21.wdp"/><Relationship Id="rId7" Type="http://schemas.microsoft.com/office/2007/relationships/hdphoto" Target="../media/hdphoto23.wdp"/><Relationship Id="rId2" Type="http://schemas.openxmlformats.org/officeDocument/2006/relationships/image" Target="../media/image80.jpeg"/><Relationship Id="rId1" Type="http://schemas.openxmlformats.org/officeDocument/2006/relationships/slideLayout" Target="../slideLayouts/slideLayout1.xml"/><Relationship Id="rId6" Type="http://schemas.openxmlformats.org/officeDocument/2006/relationships/image" Target="../media/image82.jpeg"/><Relationship Id="rId5" Type="http://schemas.microsoft.com/office/2007/relationships/hdphoto" Target="../media/hdphoto22.wdp"/><Relationship Id="rId4" Type="http://schemas.openxmlformats.org/officeDocument/2006/relationships/image" Target="../media/image81.jpeg"/></Relationships>
</file>

<file path=ppt/slides/_rels/slide59.xml.rels><?xml version="1.0" encoding="UTF-8" standalone="yes"?>
<Relationships xmlns="http://schemas.openxmlformats.org/package/2006/relationships"><Relationship Id="rId3" Type="http://schemas.microsoft.com/office/2007/relationships/hdphoto" Target="../media/hdphoto24.wdp"/><Relationship Id="rId7" Type="http://schemas.microsoft.com/office/2007/relationships/hdphoto" Target="../media/hdphoto26.wdp"/><Relationship Id="rId2" Type="http://schemas.openxmlformats.org/officeDocument/2006/relationships/image" Target="../media/image83.jpeg"/><Relationship Id="rId1" Type="http://schemas.openxmlformats.org/officeDocument/2006/relationships/slideLayout" Target="../slideLayouts/slideLayout1.xml"/><Relationship Id="rId6" Type="http://schemas.openxmlformats.org/officeDocument/2006/relationships/image" Target="../media/image85.jpeg"/><Relationship Id="rId5" Type="http://schemas.microsoft.com/office/2007/relationships/hdphoto" Target="../media/hdphoto25.wdp"/><Relationship Id="rId4" Type="http://schemas.openxmlformats.org/officeDocument/2006/relationships/image" Target="../media/image84.jpe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89.jpeg"/><Relationship Id="rId3" Type="http://schemas.microsoft.com/office/2007/relationships/hdphoto" Target="../media/hdphoto27.wdp"/><Relationship Id="rId7" Type="http://schemas.microsoft.com/office/2007/relationships/hdphoto" Target="../media/hdphoto29.wdp"/><Relationship Id="rId2" Type="http://schemas.openxmlformats.org/officeDocument/2006/relationships/image" Target="../media/image86.jpeg"/><Relationship Id="rId1" Type="http://schemas.openxmlformats.org/officeDocument/2006/relationships/slideLayout" Target="../slideLayouts/slideLayout1.xml"/><Relationship Id="rId6" Type="http://schemas.openxmlformats.org/officeDocument/2006/relationships/image" Target="../media/image88.jpeg"/><Relationship Id="rId5" Type="http://schemas.microsoft.com/office/2007/relationships/hdphoto" Target="../media/hdphoto28.wdp"/><Relationship Id="rId4" Type="http://schemas.openxmlformats.org/officeDocument/2006/relationships/image" Target="../media/image87.jpeg"/><Relationship Id="rId9" Type="http://schemas.microsoft.com/office/2007/relationships/hdphoto" Target="../media/hdphoto30.wdp"/></Relationships>
</file>

<file path=ppt/slides/_rels/slide6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600" y="2650940"/>
            <a:ext cx="7488832" cy="1938992"/>
          </a:xfrm>
          <a:prstGeom prst="rect">
            <a:avLst/>
          </a:prstGeom>
          <a:noFill/>
        </p:spPr>
        <p:txBody>
          <a:bodyPr wrap="square" rtlCol="0">
            <a:spAutoFit/>
          </a:bodyPr>
          <a:lstStyle/>
          <a:p>
            <a:pPr algn="ctr" rtl="0"/>
            <a:r>
              <a:rPr lang="fa-IR" sz="6000" dirty="0">
                <a:solidFill>
                  <a:prstClr val="white"/>
                </a:solidFill>
                <a:latin typeface="IranNastaliq" pitchFamily="18" charset="0"/>
                <a:cs typeface="B Homa" panose="00000400000000000000" pitchFamily="2" charset="-78"/>
              </a:rPr>
              <a:t>عرفان و فلسفه در معماری اسلامی با بستر  ایرانی</a:t>
            </a:r>
            <a:endParaRPr lang="en-US" sz="6000" dirty="0">
              <a:solidFill>
                <a:prstClr val="white"/>
              </a:solidFill>
              <a:latin typeface="IranNastaliq" pitchFamily="18" charset="0"/>
              <a:cs typeface="B Homa" panose="00000400000000000000" pitchFamily="2" charset="-78"/>
            </a:endParaRPr>
          </a:p>
        </p:txBody>
      </p:sp>
    </p:spTree>
    <p:extLst>
      <p:ext uri="{BB962C8B-B14F-4D97-AF65-F5344CB8AC3E}">
        <p14:creationId xmlns:p14="http://schemas.microsoft.com/office/powerpoint/2010/main" val="24404263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589305"/>
            <a:ext cx="8568952" cy="4431983"/>
          </a:xfrm>
          <a:prstGeom prst="rect">
            <a:avLst/>
          </a:prstGeom>
          <a:noFill/>
        </p:spPr>
        <p:txBody>
          <a:bodyPr wrap="square" rtlCol="0">
            <a:spAutoFit/>
          </a:bodyPr>
          <a:lstStyle/>
          <a:p>
            <a:pPr algn="justLow"/>
            <a:r>
              <a:rPr lang="fa-IR" dirty="0">
                <a:solidFill>
                  <a:prstClr val="white"/>
                </a:solidFill>
                <a:cs typeface="B Mitra" pitchFamily="2" charset="-78"/>
              </a:rPr>
              <a:t> </a:t>
            </a:r>
            <a:r>
              <a:rPr lang="fa-IR" dirty="0">
                <a:solidFill>
                  <a:prstClr val="white"/>
                </a:solidFill>
                <a:cs typeface="B Mitra" pitchFamily="2" charset="-78"/>
              </a:rPr>
              <a:t>  </a:t>
            </a:r>
            <a:r>
              <a:rPr lang="ar-SA" dirty="0">
                <a:solidFill>
                  <a:prstClr val="white"/>
                </a:solidFill>
                <a:cs typeface="B Mitra" pitchFamily="2" charset="-78"/>
              </a:rPr>
              <a:t>پس اگر نفس واجد اين شرايط شد آنگاه قادر به دريافت صورِ لوح محفوظ است : چون قلب  به منزله آينه است و لوح محفوظ نيز به منزله آينه است زيرا صورت هر موجودي در آن هست و چون آينه اي مقابل آينه اي قرار گيرد، صوري كه در يكي است در ديگري حلول كند همچنين صوري كه در لوح محفوظ است در قلب افتد، اما اگر قلب به شهوات دنيا مشغول باشد، عالم ملكوت از او پنهان ماند اين قدرت و توانايي از براي انبياء، وحي واز براي اولياء الهام است و اين الهام همان است كه غزالي در تقسيم بندي مشهور خود از علم يعني علم معاملت و علم مكاشفت آن را علم مكاشفت مي نامد</a:t>
            </a:r>
            <a:r>
              <a:rPr lang="en-US" dirty="0">
                <a:solidFill>
                  <a:prstClr val="white"/>
                </a:solidFill>
                <a:cs typeface="B Mitra" pitchFamily="2" charset="-78"/>
              </a:rPr>
              <a:t>.</a:t>
            </a:r>
            <a:r>
              <a:rPr lang="ar-SA" dirty="0">
                <a:solidFill>
                  <a:prstClr val="white"/>
                </a:solidFill>
                <a:cs typeface="B Mitra" pitchFamily="2" charset="-78"/>
              </a:rPr>
              <a:t>از ديدگاه او اگر اين علم حاصل شود</a:t>
            </a:r>
            <a:r>
              <a:rPr lang="en-US" dirty="0">
                <a:solidFill>
                  <a:prstClr val="white"/>
                </a:solidFill>
                <a:cs typeface="B Mitra" pitchFamily="2" charset="-78"/>
              </a:rPr>
              <a:t>. </a:t>
            </a:r>
            <a:r>
              <a:rPr lang="ar-SA" dirty="0">
                <a:solidFill>
                  <a:prstClr val="white"/>
                </a:solidFill>
                <a:cs typeface="B Mitra" pitchFamily="2" charset="-78"/>
              </a:rPr>
              <a:t>جمال حق در آيينه دل نمودار می گردد</a:t>
            </a:r>
            <a:r>
              <a:rPr lang="fa-IR" dirty="0">
                <a:solidFill>
                  <a:prstClr val="white"/>
                </a:solidFill>
                <a:cs typeface="B Mitra" pitchFamily="2" charset="-78"/>
              </a:rPr>
              <a:t> </a:t>
            </a:r>
            <a:r>
              <a:rPr lang="ar-SA" dirty="0">
                <a:solidFill>
                  <a:prstClr val="white"/>
                </a:solidFill>
                <a:cs typeface="B Mitra" pitchFamily="2" charset="-78"/>
              </a:rPr>
              <a:t>وعلم مكاشفت به تعلم و مطالعه حاصل نشود حصول آن به اعمال صالح و صفاي آينه دل به زهد و گرسنگي و بيداري و خاموشي و اعتزال از مردم باشد مثلا بيداري در شب، دل را روشن كند و صافي سازد و نور بخشد و چون اين صفا به صفايي كه از گرسنگي حاصل شده افزوده شود، دل چونان ستاره اي فروزان شود و چون آينه اي درخشان و آن گاه جمال حق در آن نمودار گردد.</a:t>
            </a:r>
            <a:endParaRPr lang="fa-IR" dirty="0">
              <a:solidFill>
                <a:prstClr val="white"/>
              </a:solidFill>
              <a:cs typeface="B Mitra" pitchFamily="2" charset="-78"/>
            </a:endParaRPr>
          </a:p>
          <a:p>
            <a:pPr algn="justLow"/>
            <a:endParaRPr lang="en-US" sz="1200" dirty="0">
              <a:solidFill>
                <a:prstClr val="white"/>
              </a:solidFill>
              <a:cs typeface="B Mitra" pitchFamily="2" charset="-78"/>
            </a:endParaRPr>
          </a:p>
          <a:p>
            <a:pPr algn="justLow"/>
            <a:r>
              <a:rPr lang="fa-IR" dirty="0">
                <a:solidFill>
                  <a:prstClr val="white"/>
                </a:solidFill>
                <a:cs typeface="B Mitra" pitchFamily="2" charset="-78"/>
              </a:rPr>
              <a:t>   </a:t>
            </a:r>
            <a:r>
              <a:rPr lang="ar-SA" dirty="0">
                <a:solidFill>
                  <a:prstClr val="white"/>
                </a:solidFill>
                <a:cs typeface="B Mitra" pitchFamily="2" charset="-78"/>
              </a:rPr>
              <a:t>از ديدگاه غزالي، خيال انسان قادر به حصول عالمي سراسر حسن و زيبايي در فراسوي عالم مادي است و اين خود اهتمام حكيمي چون او را به بنيادي ترين مفاهيم نظري هنر یعنی زيبايي</a:t>
            </a:r>
            <a:r>
              <a:rPr lang="en-US" dirty="0">
                <a:solidFill>
                  <a:prstClr val="white"/>
                </a:solidFill>
                <a:cs typeface="B Mitra" pitchFamily="2" charset="-78"/>
              </a:rPr>
              <a:t>  </a:t>
            </a:r>
            <a:r>
              <a:rPr lang="ar-SA" dirty="0">
                <a:solidFill>
                  <a:prstClr val="white"/>
                </a:solidFill>
                <a:cs typeface="B Mitra" pitchFamily="2" charset="-78"/>
              </a:rPr>
              <a:t>وخيال</a:t>
            </a:r>
            <a:r>
              <a:rPr lang="en-US" dirty="0">
                <a:solidFill>
                  <a:prstClr val="white"/>
                </a:solidFill>
                <a:cs typeface="B Mitra" pitchFamily="2" charset="-78"/>
              </a:rPr>
              <a:t>  </a:t>
            </a:r>
            <a:r>
              <a:rPr lang="ar-SA" dirty="0">
                <a:solidFill>
                  <a:prstClr val="white"/>
                </a:solidFill>
                <a:cs typeface="B Mitra" pitchFamily="2" charset="-78"/>
              </a:rPr>
              <a:t>را نشان مي دهد</a:t>
            </a:r>
            <a:r>
              <a:rPr lang="en-US" dirty="0">
                <a:solidFill>
                  <a:prstClr val="white"/>
                </a:solidFill>
                <a:cs typeface="B Mitra" pitchFamily="2" charset="-78"/>
              </a:rPr>
              <a:t>. </a:t>
            </a:r>
            <a:r>
              <a:rPr lang="ar-SA" dirty="0">
                <a:solidFill>
                  <a:prstClr val="white"/>
                </a:solidFill>
                <a:cs typeface="B Mitra" pitchFamily="2" charset="-78"/>
              </a:rPr>
              <a:t>آن چه از مجموع نظرات غزالي</a:t>
            </a:r>
            <a:r>
              <a:rPr lang="en-US" dirty="0">
                <a:solidFill>
                  <a:prstClr val="white"/>
                </a:solidFill>
                <a:cs typeface="B Mitra" pitchFamily="2" charset="-78"/>
              </a:rPr>
              <a:t> - </a:t>
            </a:r>
            <a:r>
              <a:rPr lang="ar-SA" dirty="0">
                <a:solidFill>
                  <a:prstClr val="white"/>
                </a:solidFill>
                <a:cs typeface="B Mitra" pitchFamily="2" charset="-78"/>
              </a:rPr>
              <a:t>كه اثري ژرف برحكماي بعد ازخود گذارد</a:t>
            </a:r>
            <a:r>
              <a:rPr lang="en-US" dirty="0">
                <a:solidFill>
                  <a:prstClr val="white"/>
                </a:solidFill>
                <a:cs typeface="B Mitra" pitchFamily="2" charset="-78"/>
              </a:rPr>
              <a:t> - </a:t>
            </a:r>
            <a:r>
              <a:rPr lang="ar-SA" dirty="0">
                <a:solidFill>
                  <a:prstClr val="white"/>
                </a:solidFill>
                <a:cs typeface="B Mitra" pitchFamily="2" charset="-78"/>
              </a:rPr>
              <a:t>بر مي آيد اين است كه اولاً نفس قادر به دريافت صور است و ثانياً قوه دريافت اين صور در نفس، خيال است و نهايت محل دريافت اين صور، دل </a:t>
            </a:r>
            <a:r>
              <a:rPr lang="en-US" dirty="0">
                <a:solidFill>
                  <a:prstClr val="white"/>
                </a:solidFill>
                <a:cs typeface="B Mitra" pitchFamily="2" charset="-78"/>
              </a:rPr>
              <a:t>. </a:t>
            </a:r>
            <a:r>
              <a:rPr lang="ar-SA" dirty="0">
                <a:solidFill>
                  <a:prstClr val="white"/>
                </a:solidFill>
                <a:cs typeface="B Mitra" pitchFamily="2" charset="-78"/>
              </a:rPr>
              <a:t>او همچون پيشينيان، روح و دل و عقل و نفس  انسان را قادر به ادراك و دريافت صور عالم مثال دانست واين خود مرجع و منبعي براي حكماي بعد از او شد تا با ارائه تصويري شفاف تر از عالم بي كرانهِ ی  روح انسان و قواي او، مباني هنري را پي ريزند كه تماميت آن به حضور عناصري تجريدي و متاثر از عالم مثال است و جز از قوه خيال هنرمند مسلمان، آن هم به مدد تزكيه و تصفيه ونيز شهود و اشراق، نمي تواند از سرچشمه اي ديگر، بنياد گيرد</a:t>
            </a:r>
            <a:r>
              <a:rPr lang="fa-IR" dirty="0">
                <a:solidFill>
                  <a:prstClr val="white"/>
                </a:solidFill>
                <a:cs typeface="B Mitra" pitchFamily="2" charset="-78"/>
              </a:rPr>
              <a:t>.</a:t>
            </a:r>
            <a:endParaRPr lang="en-US" dirty="0">
              <a:solidFill>
                <a:prstClr val="white"/>
              </a:solidFill>
              <a:cs typeface="B Mitra" pitchFamily="2" charset="-78"/>
            </a:endParaRPr>
          </a:p>
        </p:txBody>
      </p:sp>
      <p:sp>
        <p:nvSpPr>
          <p:cNvPr id="3" name="TextBox 2"/>
          <p:cNvSpPr txBox="1"/>
          <p:nvPr/>
        </p:nvSpPr>
        <p:spPr>
          <a:xfrm>
            <a:off x="2123728" y="951111"/>
            <a:ext cx="6624736" cy="461665"/>
          </a:xfrm>
          <a:prstGeom prst="rect">
            <a:avLst/>
          </a:prstGeom>
          <a:noFill/>
        </p:spPr>
        <p:txBody>
          <a:bodyPr wrap="square" rtlCol="0">
            <a:spAutoFit/>
          </a:bodyPr>
          <a:lstStyle/>
          <a:p>
            <a:pPr algn="ctr"/>
            <a:r>
              <a:rPr lang="ar-SA" sz="2400" dirty="0">
                <a:solidFill>
                  <a:prstClr val="white"/>
                </a:solidFill>
                <a:cs typeface="B Mitra" pitchFamily="2" charset="-78"/>
              </a:rPr>
              <a:t> از ديدگاه غزالي، خيال، ادراك صور درنفس، پس از رؤيت چیزی است</a:t>
            </a:r>
            <a:r>
              <a:rPr lang="fa-IR" sz="2400" dirty="0">
                <a:solidFill>
                  <a:prstClr val="white"/>
                </a:solidFill>
                <a:cs typeface="B Mitra" pitchFamily="2" charset="-78"/>
              </a:rPr>
              <a:t>.</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2672214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956896"/>
            <a:ext cx="7488832" cy="3416320"/>
          </a:xfrm>
          <a:prstGeom prst="rect">
            <a:avLst/>
          </a:prstGeom>
          <a:noFill/>
        </p:spPr>
        <p:txBody>
          <a:bodyPr wrap="square" rtlCol="0">
            <a:spAutoFit/>
          </a:bodyPr>
          <a:lstStyle/>
          <a:p>
            <a:pPr algn="justLow"/>
            <a:r>
              <a:rPr lang="fa-IR" dirty="0">
                <a:solidFill>
                  <a:prstClr val="white"/>
                </a:solidFill>
                <a:cs typeface="B Mitra" pitchFamily="2" charset="-78"/>
              </a:rPr>
              <a:t>   فضا يکی از سرراست ترين نمادهای هستی است. ازلی ست و همه جا گستر، و در کيهان شناسی اسلام «مقام» نفس کل را داراست. انسان سنتی گرايش به طرز دريافتی دارد که تعبييری ماورائی از زندگی ارائه می دهد، تعبييری که از همه بينش ظاهری در می گذرد و به فراسوی آن می رود. اين طرز دريافت، يا تعبيير آغازين، در تمامی بينش های آدمی تأثير می نهد چون با استقرارش در کائنات آغاز می شود. بدواً اين تعبيير به آگاهی او از فضای کيهانی می انجامد در حد تجسمی از خلقت کبير، از آفرينش مِهين‏جهانی، که با خويشتن صغير، خودِ کِهينجهانیِ او همساز است. اين مفهوم سنتی  گوشه ای از جهان بينی اسلامی را تشکيل می دهد که بر آن مبنا جهان مرکب است از عالمی کبير و عالمی صغير، که هر يک شامل سه بخش بزرگ است: جسم، نفس و روح. از اين مفهوم دو تعبيير به دست می آيد که هر چند ظاهراً متفاوتند اما ذاتاً يکی هستند. در اولی، خداوند در مقام ظاهر واقعيتِ تجسمِ کل است. از درونِ دوايرِ هم مرکزِ عالم کبير، به ميانجیِ نفسِ همه جا گستر حرکتی به بيرون هست از زمين، در حد مظهر جسمانی، تا به آسمانهای محيط که عرش الهی به شمار می آيد. در دومي منظر مکملة خداوند در مقام باطن حرکتی به درون هست در عالم صغير آدمی، که با وجود جسماني او آغاز می شود و سوی مرکز روحاني اش،«کَنز مخفی» می رود. اين دو نمودار، در عين حال که يکی معکوس ديگری ست، با يکديگر همخواني دارند.</a:t>
            </a:r>
          </a:p>
        </p:txBody>
      </p:sp>
      <p:sp>
        <p:nvSpPr>
          <p:cNvPr id="3" name="TextBox 2"/>
          <p:cNvSpPr txBox="1"/>
          <p:nvPr/>
        </p:nvSpPr>
        <p:spPr>
          <a:xfrm>
            <a:off x="6156176" y="1239143"/>
            <a:ext cx="2880320" cy="461665"/>
          </a:xfrm>
          <a:prstGeom prst="rect">
            <a:avLst/>
          </a:prstGeom>
          <a:noFill/>
        </p:spPr>
        <p:txBody>
          <a:bodyPr wrap="square" rtlCol="0">
            <a:spAutoFit/>
          </a:bodyPr>
          <a:lstStyle/>
          <a:p>
            <a:pPr algn="ctr"/>
            <a:r>
              <a:rPr lang="fa-IR" sz="2400" dirty="0">
                <a:solidFill>
                  <a:prstClr val="white"/>
                </a:solidFill>
                <a:cs typeface="B Mitra" pitchFamily="2" charset="-78"/>
              </a:rPr>
              <a:t>ساختار فضا</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2381842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035308"/>
            <a:ext cx="7272808" cy="4985980"/>
          </a:xfrm>
          <a:prstGeom prst="rect">
            <a:avLst/>
          </a:prstGeom>
          <a:noFill/>
        </p:spPr>
        <p:txBody>
          <a:bodyPr wrap="square" rtlCol="0">
            <a:spAutoFit/>
          </a:bodyPr>
          <a:lstStyle/>
          <a:p>
            <a:pPr algn="justLow"/>
            <a:r>
              <a:rPr lang="fa-IR" dirty="0">
                <a:solidFill>
                  <a:prstClr val="white"/>
                </a:solidFill>
                <a:cs typeface="B Mitra" pitchFamily="2" charset="-78"/>
              </a:rPr>
              <a:t>   وقتی در فضای کيهانی نظم برقرار شد، ذهن تأبيرگر آنگاه انتظام منطقه ای را طلب می کند. اين انتظام چه بسا از طريق ميانکُنشِ شهرهای ساختة دست انسان با مواضع برجسته به دست می آيد، ميانکُنشی که يک مکانيت معين و منطقه ئی پديد می آورد. مفهوم مکان هم از حاوی(جسم) و هم از محوی(روح) تشکيل شده است؛ موجوديت ملموسی ندارد، اما درآگاهی بيننده ئی وجود دارد که حدود جسم را به چشم در می يابد در حالی که عقل او روح را در حد محوی در می يابد که در ميان حد و مرزها تحديد شده است.</a:t>
            </a:r>
          </a:p>
          <a:p>
            <a:pPr algn="justLow"/>
            <a:endParaRPr lang="fa-IR" sz="1200" dirty="0">
              <a:solidFill>
                <a:prstClr val="white"/>
              </a:solidFill>
              <a:cs typeface="B Mitra" pitchFamily="2" charset="-78"/>
            </a:endParaRPr>
          </a:p>
          <a:p>
            <a:pPr algn="justLow"/>
            <a:r>
              <a:rPr lang="fa-IR" dirty="0">
                <a:solidFill>
                  <a:prstClr val="white"/>
                </a:solidFill>
                <a:cs typeface="B Mitra" pitchFamily="2" charset="-78"/>
              </a:rPr>
              <a:t>   تأثير اين «مکانِ» منطقه ئی اغلب با مکانبندی يا موقع بخشیِ صحيحِ نقاطِ عطفِ چشم انداز تشديد می شود. نقش های برجسته ئی بر ديوارهای سنگی گردنه های کوه نَقر شده است که بدينسان دروازه های نمادينی می گردند که فضاهای منطقه ئی را تحديد می کنند. گاهی،دروازه ها خود در مدخل معبرها ساخته می شوند که برای مسافر پديد آورندة نقطه های بازشناختِ ورود يا عزيمت از ابعاد عظيم اند. نزديکتر به شهر، پلها يا حتی جاده هايی که بخصوص سوی شاخص های برجستة شهر را می جويند به مکانيت ژرفا می بخشند و در همان حال سير ناگزير قنات از کوهستانها سوی شهر به صفوف درختانی توشه می رساند که همچون پيکانهای سبز چشم را به شکلِ مثبتِ شهر رهنمون می شوند. </a:t>
            </a:r>
          </a:p>
          <a:p>
            <a:pPr algn="justLow"/>
            <a:endParaRPr lang="fa-IR" sz="1200" dirty="0">
              <a:solidFill>
                <a:prstClr val="white"/>
              </a:solidFill>
              <a:cs typeface="B Mitra" pitchFamily="2" charset="-78"/>
            </a:endParaRPr>
          </a:p>
          <a:p>
            <a:pPr algn="justLow"/>
            <a:r>
              <a:rPr lang="fa-IR" dirty="0">
                <a:solidFill>
                  <a:prstClr val="white"/>
                </a:solidFill>
                <a:cs typeface="B Mitra" pitchFamily="2" charset="-78"/>
              </a:rPr>
              <a:t>درون شهر ، نیاز آدمی به مکان بخشی خود در فضا پدید آورنده محل مسجد یا که خط بازار است که نفس آدمی را به خود جلب می کند شهر محصور یاد آور کیهان است و نمادی از جهات کیهان به دست می دهد _ با گزینش و مکان بخشی دروازه های شهر که می توانند چهار تا (جهات اصلی) ، هشت تا(جهار جهت باضافه ی جهار دروازه‏ی آسمان) یا دوازده تا (بروج دوازده گانه) باشند.</a:t>
            </a:r>
          </a:p>
        </p:txBody>
      </p:sp>
    </p:spTree>
    <p:extLst>
      <p:ext uri="{BB962C8B-B14F-4D97-AF65-F5344CB8AC3E}">
        <p14:creationId xmlns:p14="http://schemas.microsoft.com/office/powerpoint/2010/main" val="15988484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19872" y="879103"/>
            <a:ext cx="4968552" cy="461665"/>
          </a:xfrm>
          <a:prstGeom prst="rect">
            <a:avLst/>
          </a:prstGeom>
          <a:noFill/>
        </p:spPr>
        <p:txBody>
          <a:bodyPr wrap="square" rtlCol="0">
            <a:spAutoFit/>
          </a:bodyPr>
          <a:lstStyle/>
          <a:p>
            <a:pPr algn="justLow"/>
            <a:r>
              <a:rPr lang="fa-IR" sz="2400" dirty="0">
                <a:solidFill>
                  <a:prstClr val="white"/>
                </a:solidFill>
                <a:cs typeface="B Mitra" pitchFamily="2" charset="-78"/>
              </a:rPr>
              <a:t>ریاضیات تناسب</a:t>
            </a:r>
            <a:endParaRPr lang="en-US" sz="2400" dirty="0">
              <a:solidFill>
                <a:prstClr val="white"/>
              </a:solidFill>
              <a:cs typeface="B Mitra" pitchFamily="2" charset="-78"/>
            </a:endParaRPr>
          </a:p>
        </p:txBody>
      </p:sp>
      <p:sp>
        <p:nvSpPr>
          <p:cNvPr id="4" name="TextBox 3"/>
          <p:cNvSpPr txBox="1"/>
          <p:nvPr/>
        </p:nvSpPr>
        <p:spPr>
          <a:xfrm>
            <a:off x="827584" y="1628800"/>
            <a:ext cx="7704856" cy="1477328"/>
          </a:xfrm>
          <a:prstGeom prst="rect">
            <a:avLst/>
          </a:prstGeom>
          <a:noFill/>
        </p:spPr>
        <p:txBody>
          <a:bodyPr wrap="square" rtlCol="0">
            <a:spAutoFit/>
          </a:bodyPr>
          <a:lstStyle/>
          <a:p>
            <a:pPr algn="just"/>
            <a:r>
              <a:rPr lang="fa-IR" dirty="0">
                <a:solidFill>
                  <a:prstClr val="white"/>
                </a:solidFill>
                <a:cs typeface="B Mitra" pitchFamily="2" charset="-78"/>
              </a:rPr>
              <a:t>   واحد، در حد خالق، با نقطه آغاز می گردد، با حرکت گرفتن نقطه خط شکل می گیرد ، که دوران شعاع وارش کره را پدید می آورد کره آشکارترین نماد توحید است و تقسیمش به چندضلعی های محاط منتظم اساس تمامی قوانین سنتی تناسب را تشکیل می دهد.</a:t>
            </a:r>
            <a:endParaRPr lang="en-US" dirty="0">
              <a:solidFill>
                <a:prstClr val="white"/>
              </a:solidFill>
              <a:cs typeface="B Mitra" pitchFamily="2" charset="-78"/>
            </a:endParaRPr>
          </a:p>
          <a:p>
            <a:pPr algn="just"/>
            <a:r>
              <a:rPr lang="fa-IR" dirty="0">
                <a:solidFill>
                  <a:prstClr val="white"/>
                </a:solidFill>
                <a:cs typeface="B Mitra" pitchFamily="2" charset="-78"/>
              </a:rPr>
              <a:t>   تنها پنج گونه چند ضلعی منتظم وجود دارد که می توان در کره ای محاط کرد.این چندضلعی ها معروف به اجسام افلاطونی هستند .</a:t>
            </a:r>
            <a:endParaRPr lang="en-US" dirty="0">
              <a:solidFill>
                <a:prstClr val="white"/>
              </a:solidFill>
              <a:cs typeface="B Mitra" pitchFamily="2" charset="-78"/>
            </a:endParaRPr>
          </a:p>
        </p:txBody>
      </p:sp>
      <p:pic>
        <p:nvPicPr>
          <p:cNvPr id="55306" name="Picture 10" descr="C:\Users\pedram\Desktop\maghale ha\New folder\New folder\Capture.323-2.JPG"/>
          <p:cNvPicPr>
            <a:picLocks noChangeAspect="1" noChangeArrowheads="1"/>
          </p:cNvPicPr>
          <p:nvPr/>
        </p:nvPicPr>
        <p:blipFill>
          <a:blip r:embed="rId2" cstate="print"/>
          <a:srcRect/>
          <a:stretch>
            <a:fillRect/>
          </a:stretch>
        </p:blipFill>
        <p:spPr bwMode="auto">
          <a:xfrm>
            <a:off x="1187624" y="3717032"/>
            <a:ext cx="1171576" cy="1085850"/>
          </a:xfrm>
          <a:prstGeom prst="rect">
            <a:avLst/>
          </a:prstGeom>
          <a:noFill/>
        </p:spPr>
      </p:pic>
      <p:pic>
        <p:nvPicPr>
          <p:cNvPr id="55307" name="Picture 11" descr="C:\Users\pedram\Desktop\maghale ha\New folder\New folder\Captureewee.JPG"/>
          <p:cNvPicPr>
            <a:picLocks noChangeAspect="1" noChangeArrowheads="1"/>
          </p:cNvPicPr>
          <p:nvPr/>
        </p:nvPicPr>
        <p:blipFill>
          <a:blip r:embed="rId3" cstate="print"/>
          <a:srcRect/>
          <a:stretch>
            <a:fillRect/>
          </a:stretch>
        </p:blipFill>
        <p:spPr bwMode="auto">
          <a:xfrm>
            <a:off x="4139952" y="3645024"/>
            <a:ext cx="1057275" cy="1057275"/>
          </a:xfrm>
          <a:prstGeom prst="rect">
            <a:avLst/>
          </a:prstGeom>
          <a:noFill/>
        </p:spPr>
      </p:pic>
      <p:pic>
        <p:nvPicPr>
          <p:cNvPr id="55308" name="Picture 12" descr="C:\Users\pedram\Desktop\maghale ha\New folder\New folder\Captureeweew.JPG"/>
          <p:cNvPicPr>
            <a:picLocks noChangeAspect="1" noChangeArrowheads="1"/>
          </p:cNvPicPr>
          <p:nvPr/>
        </p:nvPicPr>
        <p:blipFill>
          <a:blip r:embed="rId4" cstate="print"/>
          <a:srcRect/>
          <a:stretch>
            <a:fillRect/>
          </a:stretch>
        </p:blipFill>
        <p:spPr bwMode="auto">
          <a:xfrm>
            <a:off x="2699792" y="5085184"/>
            <a:ext cx="1057275" cy="1104900"/>
          </a:xfrm>
          <a:prstGeom prst="rect">
            <a:avLst/>
          </a:prstGeom>
          <a:noFill/>
        </p:spPr>
      </p:pic>
      <p:pic>
        <p:nvPicPr>
          <p:cNvPr id="55309" name="Picture 13" descr="C:\Users\pedram\Desktop\maghale ha\New folder\New folder\Captureweee.JPG"/>
          <p:cNvPicPr>
            <a:picLocks noChangeAspect="1" noChangeArrowheads="1"/>
          </p:cNvPicPr>
          <p:nvPr/>
        </p:nvPicPr>
        <p:blipFill>
          <a:blip r:embed="rId5" cstate="print"/>
          <a:srcRect/>
          <a:stretch>
            <a:fillRect/>
          </a:stretch>
        </p:blipFill>
        <p:spPr bwMode="auto">
          <a:xfrm>
            <a:off x="5724128" y="5013176"/>
            <a:ext cx="1152525" cy="1095375"/>
          </a:xfrm>
          <a:prstGeom prst="rect">
            <a:avLst/>
          </a:prstGeom>
          <a:noFill/>
        </p:spPr>
      </p:pic>
      <p:pic>
        <p:nvPicPr>
          <p:cNvPr id="55310" name="Picture 14" descr="C:\Users\pedram\Desktop\maghale ha\New folder\New folder\Caweepturewee.JPG"/>
          <p:cNvPicPr>
            <a:picLocks noChangeAspect="1" noChangeArrowheads="1"/>
          </p:cNvPicPr>
          <p:nvPr/>
        </p:nvPicPr>
        <p:blipFill>
          <a:blip r:embed="rId6" cstate="print"/>
          <a:srcRect/>
          <a:stretch>
            <a:fillRect/>
          </a:stretch>
        </p:blipFill>
        <p:spPr bwMode="auto">
          <a:xfrm>
            <a:off x="7164288" y="3573016"/>
            <a:ext cx="1114425" cy="1143000"/>
          </a:xfrm>
          <a:prstGeom prst="rect">
            <a:avLst/>
          </a:prstGeom>
          <a:noFill/>
        </p:spPr>
      </p:pic>
    </p:spTree>
    <p:extLst>
      <p:ext uri="{BB962C8B-B14F-4D97-AF65-F5344CB8AC3E}">
        <p14:creationId xmlns:p14="http://schemas.microsoft.com/office/powerpoint/2010/main" val="2716988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60032" y="2132856"/>
            <a:ext cx="3744416" cy="3477875"/>
          </a:xfrm>
          <a:prstGeom prst="rect">
            <a:avLst/>
          </a:prstGeom>
          <a:noFill/>
        </p:spPr>
        <p:txBody>
          <a:bodyPr wrap="square" rtlCol="0">
            <a:spAutoFit/>
          </a:bodyPr>
          <a:lstStyle/>
          <a:p>
            <a:pPr algn="justLow"/>
            <a:r>
              <a:rPr lang="fa-IR" sz="2000" dirty="0">
                <a:solidFill>
                  <a:prstClr val="white"/>
                </a:solidFill>
                <a:cs typeface="B Mitra" pitchFamily="2" charset="-78"/>
              </a:rPr>
              <a:t>   اگر 12 وجهی را در نظر بگیریم به پنج ضلعی با پنج گوشه می رسیم که در حد ترسیم ساده ای روی سطح تخت است .با پیوند پنج راس آن ، ستاره ی پنج پر پدید می آید .از پیوند بعدی نقطه های ستاره ، پنج گوشه ها و ستاره های دیگری بدست می آید که با هماهنگی رو به کوچکی می گذارند. مجموعه ی با تناسبی که بدین شکل پدید می آید چیزی است که به عنوان تناسب طلایی به آن اشاره می کنند.بسا فرهنگ ها که این نظام را به کار گرفته اند ، و این نظام دستگاه تناسبی را تشکیل می دهد.</a:t>
            </a:r>
            <a:endParaRPr lang="en-US" sz="2000" dirty="0">
              <a:solidFill>
                <a:prstClr val="white"/>
              </a:solidFill>
              <a:cs typeface="B Mitra" pitchFamily="2" charset="-78"/>
            </a:endParaRPr>
          </a:p>
        </p:txBody>
      </p:sp>
      <p:pic>
        <p:nvPicPr>
          <p:cNvPr id="62466" name="Picture 2" descr="C:\Users\pedram\Desktop\maghale ha\New folder\New folder (6)\Capture56.JPG"/>
          <p:cNvPicPr>
            <a:picLocks noChangeAspect="1" noChangeArrowheads="1"/>
          </p:cNvPicPr>
          <p:nvPr/>
        </p:nvPicPr>
        <p:blipFill>
          <a:blip r:embed="rId2" cstate="print">
            <a:duotone>
              <a:prstClr val="black"/>
              <a:schemeClr val="accent5">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Lst>
          </a:blip>
          <a:srcRect/>
          <a:stretch>
            <a:fillRect/>
          </a:stretch>
        </p:blipFill>
        <p:spPr bwMode="auto">
          <a:xfrm>
            <a:off x="683568" y="1628800"/>
            <a:ext cx="3771957" cy="4246195"/>
          </a:xfrm>
          <a:prstGeom prst="rect">
            <a:avLst/>
          </a:prstGeom>
          <a:ln>
            <a:noFill/>
          </a:ln>
          <a:effectLst>
            <a:softEdge rad="112500"/>
          </a:effectLst>
        </p:spPr>
      </p:pic>
    </p:spTree>
    <p:extLst>
      <p:ext uri="{BB962C8B-B14F-4D97-AF65-F5344CB8AC3E}">
        <p14:creationId xmlns:p14="http://schemas.microsoft.com/office/powerpoint/2010/main" val="485728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5576" y="1124744"/>
            <a:ext cx="7560840" cy="400110"/>
          </a:xfrm>
          <a:prstGeom prst="rect">
            <a:avLst/>
          </a:prstGeom>
          <a:noFill/>
        </p:spPr>
        <p:txBody>
          <a:bodyPr wrap="square" rtlCol="0">
            <a:spAutoFit/>
          </a:bodyPr>
          <a:lstStyle/>
          <a:p>
            <a:pPr algn="justLow"/>
            <a:r>
              <a:rPr lang="fa-IR" sz="2000" dirty="0">
                <a:solidFill>
                  <a:prstClr val="white"/>
                </a:solidFill>
                <a:cs typeface="B Nazanin" pitchFamily="2" charset="-78"/>
              </a:rPr>
              <a:t>ریاضیات </a:t>
            </a:r>
            <a:r>
              <a:rPr lang="fa-IR" sz="2000" dirty="0">
                <a:solidFill>
                  <a:prstClr val="white"/>
                </a:solidFill>
                <a:cs typeface="B Nazanin" pitchFamily="2" charset="-78"/>
              </a:rPr>
              <a:t>تناسب، در بنای گنبدخانه ی کوچک و کامل مسجد جامع اصفهان به کار آمده است.</a:t>
            </a:r>
            <a:endParaRPr lang="en-US" sz="2000" dirty="0">
              <a:solidFill>
                <a:prstClr val="white"/>
              </a:solidFill>
              <a:cs typeface="B Nazanin" pitchFamily="2" charset="-78"/>
            </a:endParaRPr>
          </a:p>
        </p:txBody>
      </p:sp>
      <p:pic>
        <p:nvPicPr>
          <p:cNvPr id="55297" name="Picture 1" descr="C:\Users\pedram\Desktop\maghale ha\New folder\Capture.JPG"/>
          <p:cNvPicPr>
            <a:picLocks noChangeAspect="1" noChangeArrowheads="1"/>
          </p:cNvPicPr>
          <p:nvPr/>
        </p:nvPicPr>
        <p:blipFill>
          <a:blip r:embed="rId2" cstate="print">
            <a:duotone>
              <a:prstClr val="black"/>
              <a:schemeClr val="accent2">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rcRect/>
          <a:stretch>
            <a:fillRect/>
          </a:stretch>
        </p:blipFill>
        <p:spPr bwMode="auto">
          <a:xfrm>
            <a:off x="4427984" y="2420888"/>
            <a:ext cx="3949169" cy="3888432"/>
          </a:xfrm>
          <a:prstGeom prst="rect">
            <a:avLst/>
          </a:prstGeom>
          <a:ln>
            <a:noFill/>
          </a:ln>
          <a:effectLst>
            <a:outerShdw blurRad="292100" dist="139700" dir="2700000" algn="tl" rotWithShape="0">
              <a:srgbClr val="333333">
                <a:alpha val="65000"/>
              </a:srgbClr>
            </a:outerShdw>
          </a:effectLst>
        </p:spPr>
      </p:pic>
      <p:pic>
        <p:nvPicPr>
          <p:cNvPr id="55298" name="Picture 2" descr="C:\Users\pedram\Desktop\masjed jame\2229_940.jpg"/>
          <p:cNvPicPr>
            <a:picLocks noChangeAspect="1" noChangeArrowheads="1"/>
          </p:cNvPicPr>
          <p:nvPr/>
        </p:nvPicPr>
        <p:blipFill rotWithShape="1">
          <a:blip r:embed="rId4" cstate="print"/>
          <a:srcRect r="2621" b="4356"/>
          <a:stretch/>
        </p:blipFill>
        <p:spPr bwMode="auto">
          <a:xfrm>
            <a:off x="899592" y="1973560"/>
            <a:ext cx="3015183" cy="44077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18233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1023119"/>
            <a:ext cx="3960440" cy="461665"/>
          </a:xfrm>
          <a:prstGeom prst="rect">
            <a:avLst/>
          </a:prstGeom>
          <a:noFill/>
        </p:spPr>
        <p:txBody>
          <a:bodyPr wrap="square" rtlCol="0">
            <a:spAutoFit/>
          </a:bodyPr>
          <a:lstStyle/>
          <a:p>
            <a:r>
              <a:rPr lang="fa-IR" sz="2400" dirty="0">
                <a:solidFill>
                  <a:prstClr val="white"/>
                </a:solidFill>
                <a:cs typeface="B Mitra" pitchFamily="2" charset="-78"/>
              </a:rPr>
              <a:t>هندسه</a:t>
            </a:r>
            <a:endParaRPr lang="en-US" sz="2400" dirty="0">
              <a:solidFill>
                <a:prstClr val="white"/>
              </a:solidFill>
              <a:cs typeface="B Mitra" pitchFamily="2" charset="-78"/>
            </a:endParaRPr>
          </a:p>
        </p:txBody>
      </p:sp>
      <p:sp>
        <p:nvSpPr>
          <p:cNvPr id="3" name="TextBox 2"/>
          <p:cNvSpPr txBox="1"/>
          <p:nvPr/>
        </p:nvSpPr>
        <p:spPr>
          <a:xfrm>
            <a:off x="899592" y="1700808"/>
            <a:ext cx="7632848" cy="1477328"/>
          </a:xfrm>
          <a:prstGeom prst="rect">
            <a:avLst/>
          </a:prstGeom>
          <a:noFill/>
        </p:spPr>
        <p:txBody>
          <a:bodyPr wrap="square" rtlCol="0">
            <a:spAutoFit/>
          </a:bodyPr>
          <a:lstStyle/>
          <a:p>
            <a:pPr algn="justLow"/>
            <a:r>
              <a:rPr lang="en-US" dirty="0">
                <a:solidFill>
                  <a:prstClr val="white"/>
                </a:solidFill>
                <a:cs typeface="B Mitra" pitchFamily="2" charset="-78"/>
              </a:rPr>
              <a:t> </a:t>
            </a:r>
            <a:r>
              <a:rPr lang="fa-IR" dirty="0">
                <a:solidFill>
                  <a:prstClr val="white"/>
                </a:solidFill>
                <a:cs typeface="B Mitra" pitchFamily="2" charset="-78"/>
              </a:rPr>
              <a:t> </a:t>
            </a:r>
            <a:r>
              <a:rPr lang="en-US" dirty="0">
                <a:solidFill>
                  <a:prstClr val="white"/>
                </a:solidFill>
                <a:cs typeface="B Mitra" pitchFamily="2" charset="-78"/>
              </a:rPr>
              <a:t> </a:t>
            </a:r>
            <a:r>
              <a:rPr lang="fa-IR" dirty="0">
                <a:solidFill>
                  <a:prstClr val="white"/>
                </a:solidFill>
                <a:cs typeface="B Mitra" pitchFamily="2" charset="-78"/>
              </a:rPr>
              <a:t>هندسه ، در حد تبیینی از «تشخص» اعداد ،به انسان سنتی امکان کاوشی ژرف تر در فرآیندهای طبیع می دهد عدد یک نقطه را پدید می آورد ، دو خط را و سه مثلث را . این مفاهیم صور -جنبه ی ایستایی هندسه اند-ذهن فکور را از محسوس به معقول ، از ظاهر به باطن صورت رهنمون می شوند.میان یک مثلث و یک مربع فرق های ذاتی وجود دارد که تنها اندازه گیری نمی تواند روشنگرش باشد . مثلث ، مربع و دایره اشکال صرف نیستند؛ ذاتا واقعیتی را در بر دارند که درک آن از راه تاویل آدمی را به عالم مثال و سرانجام به حقیقت رهنمون می شود.</a:t>
            </a:r>
            <a:endParaRPr lang="en-US" dirty="0">
              <a:solidFill>
                <a:prstClr val="white"/>
              </a:solidFill>
              <a:cs typeface="B Mitra" pitchFamily="2" charset="-78"/>
            </a:endParaRPr>
          </a:p>
        </p:txBody>
      </p:sp>
      <p:sp>
        <p:nvSpPr>
          <p:cNvPr id="5" name="TextBox 4"/>
          <p:cNvSpPr txBox="1"/>
          <p:nvPr/>
        </p:nvSpPr>
        <p:spPr>
          <a:xfrm>
            <a:off x="4427984" y="3645024"/>
            <a:ext cx="3960440" cy="461665"/>
          </a:xfrm>
          <a:prstGeom prst="rect">
            <a:avLst/>
          </a:prstGeom>
          <a:noFill/>
        </p:spPr>
        <p:txBody>
          <a:bodyPr wrap="square" rtlCol="0">
            <a:spAutoFit/>
          </a:bodyPr>
          <a:lstStyle/>
          <a:p>
            <a:r>
              <a:rPr lang="fa-IR" sz="2400" dirty="0">
                <a:solidFill>
                  <a:prstClr val="white"/>
                </a:solidFill>
                <a:cs typeface="B Mitra" pitchFamily="2" charset="-78"/>
              </a:rPr>
              <a:t>مثلث</a:t>
            </a:r>
            <a:endParaRPr lang="en-US" sz="2400" dirty="0">
              <a:solidFill>
                <a:prstClr val="white"/>
              </a:solidFill>
              <a:cs typeface="B Mitra" pitchFamily="2" charset="-78"/>
            </a:endParaRPr>
          </a:p>
        </p:txBody>
      </p:sp>
      <p:sp>
        <p:nvSpPr>
          <p:cNvPr id="6" name="TextBox 5"/>
          <p:cNvSpPr txBox="1"/>
          <p:nvPr/>
        </p:nvSpPr>
        <p:spPr>
          <a:xfrm>
            <a:off x="899592" y="4293096"/>
            <a:ext cx="7560840" cy="646331"/>
          </a:xfrm>
          <a:prstGeom prst="rect">
            <a:avLst/>
          </a:prstGeom>
          <a:noFill/>
        </p:spPr>
        <p:txBody>
          <a:bodyPr wrap="square" rtlCol="0">
            <a:spAutoFit/>
          </a:bodyPr>
          <a:lstStyle/>
          <a:p>
            <a:pPr algn="justLow"/>
            <a:r>
              <a:rPr lang="en-US" dirty="0">
                <a:solidFill>
                  <a:prstClr val="white"/>
                </a:solidFill>
                <a:cs typeface="B Mitra" pitchFamily="2" charset="-78"/>
              </a:rPr>
              <a:t>   </a:t>
            </a:r>
            <a:r>
              <a:rPr lang="fa-IR" dirty="0">
                <a:solidFill>
                  <a:prstClr val="white"/>
                </a:solidFill>
                <a:cs typeface="B Mitra" pitchFamily="2" charset="-78"/>
              </a:rPr>
              <a:t>در پیدایش نقطه یا خط از عدد یک ، مثلث نخستین صورتی است که فضا را در میان می گیرد. مثلث انتقالگاه و پیوند میان آسمان ها و زمین است.</a:t>
            </a:r>
            <a:endParaRPr lang="en-US" dirty="0">
              <a:solidFill>
                <a:prstClr val="white"/>
              </a:solidFill>
              <a:cs typeface="B Mitra" pitchFamily="2" charset="-78"/>
            </a:endParaRPr>
          </a:p>
        </p:txBody>
      </p:sp>
      <p:sp>
        <p:nvSpPr>
          <p:cNvPr id="8" name="Isosceles Triangle 7"/>
          <p:cNvSpPr/>
          <p:nvPr/>
        </p:nvSpPr>
        <p:spPr>
          <a:xfrm>
            <a:off x="1907704" y="5013176"/>
            <a:ext cx="2160240" cy="122413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319354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130062"/>
            <a:ext cx="8424936" cy="2031325"/>
          </a:xfrm>
          <a:prstGeom prst="rect">
            <a:avLst/>
          </a:prstGeom>
          <a:noFill/>
        </p:spPr>
        <p:txBody>
          <a:bodyPr wrap="square" rtlCol="0">
            <a:spAutoFit/>
          </a:bodyPr>
          <a:lstStyle/>
          <a:p>
            <a:pPr algn="justLow"/>
            <a:r>
              <a:rPr lang="fa-IR" dirty="0">
                <a:solidFill>
                  <a:prstClr val="white"/>
                </a:solidFill>
                <a:cs typeface="B Mitra" pitchFamily="2" charset="-78"/>
              </a:rPr>
              <a:t>   معماری سنتی را می توان به مثابه گسترش مایه ی بنیادی تبدیل دایره به مربع از طریق مثلث به شمار آورد.مربع ،منجسم ترین صورت خلقت، در حد زمین ، نماینده ی کمیت است ، حال آنکه دایره ، در حد آسمان ، نماینده ی کیفیت؛و این دو از طریق مثلث ، که متضمن هر دو جنبه است ، ادغام می شوند .مربع زمین قاعده ای است که عامل عقل بر آن کارگر است تا آنچه را که زمینی است در دایره ی آسمان از نو ادغام و به مقام جمع  رساند. مربع ، از جهت عکس این تماثل ، در حد نمادی از مظهر آخرین عالم مخلوقه ، به اولین بازگشت می کند؛چنین است که بیت المقدس  آسمانی مربعی فرض می شود با صفتهای بقا و ثبات ، و دایره ی بهشتی روی زمین (باغ عدن) به شمار می رود.آخرالزمان رمزا «تربیع دایره انگاشته می شود-زمانی که آسمان به شکل مربعی چهره می نماید و نواخت کیهانی در این مربع ادغام می شود و از رفتار باز می ماند.</a:t>
            </a:r>
            <a:endParaRPr lang="en-US" dirty="0">
              <a:solidFill>
                <a:prstClr val="white"/>
              </a:solidFill>
              <a:cs typeface="B Mitra" pitchFamily="2" charset="-78"/>
            </a:endParaRPr>
          </a:p>
        </p:txBody>
      </p:sp>
      <p:sp>
        <p:nvSpPr>
          <p:cNvPr id="3" name="TextBox 2"/>
          <p:cNvSpPr txBox="1"/>
          <p:nvPr/>
        </p:nvSpPr>
        <p:spPr>
          <a:xfrm>
            <a:off x="6876256" y="626006"/>
            <a:ext cx="2664296" cy="461665"/>
          </a:xfrm>
          <a:prstGeom prst="rect">
            <a:avLst/>
          </a:prstGeom>
          <a:noFill/>
        </p:spPr>
        <p:txBody>
          <a:bodyPr wrap="square" rtlCol="0">
            <a:spAutoFit/>
          </a:bodyPr>
          <a:lstStyle/>
          <a:p>
            <a:pPr algn="ctr"/>
            <a:r>
              <a:rPr lang="fa-IR" sz="2400" dirty="0">
                <a:solidFill>
                  <a:prstClr val="white"/>
                </a:solidFill>
                <a:cs typeface="B Mitra" pitchFamily="2" charset="-78"/>
              </a:rPr>
              <a:t>تربیع دایره</a:t>
            </a:r>
            <a:endParaRPr lang="en-US" sz="2400" dirty="0">
              <a:solidFill>
                <a:prstClr val="white"/>
              </a:solidFill>
              <a:cs typeface="B Mitra" pitchFamily="2" charset="-78"/>
            </a:endParaRPr>
          </a:p>
        </p:txBody>
      </p:sp>
      <p:pic>
        <p:nvPicPr>
          <p:cNvPr id="4" name="Picture 3" descr="e8"/>
          <p:cNvPicPr>
            <a:picLocks noChangeAspect="1" noChangeArrowheads="1"/>
          </p:cNvPicPr>
          <p:nvPr/>
        </p:nvPicPr>
        <p:blipFill>
          <a:blip r:embed="rId2" cstate="print"/>
          <a:srcRect/>
          <a:stretch>
            <a:fillRect/>
          </a:stretch>
        </p:blipFill>
        <p:spPr bwMode="auto">
          <a:xfrm>
            <a:off x="467545" y="3650342"/>
            <a:ext cx="4284476" cy="2531175"/>
          </a:xfrm>
          <a:prstGeom prst="rect">
            <a:avLst/>
          </a:prstGeom>
          <a:ln>
            <a:noFill/>
          </a:ln>
          <a:effectLst>
            <a:softEdge rad="112500"/>
          </a:effectLst>
        </p:spPr>
      </p:pic>
      <p:sp>
        <p:nvSpPr>
          <p:cNvPr id="5" name="TextBox 4"/>
          <p:cNvSpPr txBox="1"/>
          <p:nvPr/>
        </p:nvSpPr>
        <p:spPr>
          <a:xfrm>
            <a:off x="4932040" y="3181032"/>
            <a:ext cx="3888432" cy="3416320"/>
          </a:xfrm>
          <a:prstGeom prst="rect">
            <a:avLst/>
          </a:prstGeom>
          <a:noFill/>
        </p:spPr>
        <p:txBody>
          <a:bodyPr wrap="square" rtlCol="0">
            <a:spAutoFit/>
          </a:bodyPr>
          <a:lstStyle/>
          <a:p>
            <a:pPr algn="justLow"/>
            <a:r>
              <a:rPr lang="fa-IR" dirty="0">
                <a:solidFill>
                  <a:prstClr val="white"/>
                </a:solidFill>
                <a:cs typeface="B Mitra" pitchFamily="2" charset="-78"/>
              </a:rPr>
              <a:t> </a:t>
            </a:r>
            <a:r>
              <a:rPr lang="fa-IR" dirty="0">
                <a:solidFill>
                  <a:prstClr val="white"/>
                </a:solidFill>
                <a:cs typeface="B Mitra" pitchFamily="2" charset="-78"/>
              </a:rPr>
              <a:t>  مظاهر این مواجه ی مثالی انسان و آفرینش در تاریخ معماری هخامنشی ساری است . درک کار این دوران مستلزم شناخت ارزش آن کاردانی ، آن سرراستی و آن بی باکی ست که دریافتن راه حل این تبدل مربع به دایره مایه گذاشته اند. صور انتقالی جسورانه اما بدوی چارطاق ساسانی را تقریر ابتدایی این مساله می توان شمرد و بدین عنوان ، ارج بر آن نهاد. استفاده ی سلجوق از مقرنس کاری و از تبدیل عالی مربع به دایره از راه هندسه نمایشگر اوج یک راه حل سخت آگاهانه است.در حالیکه توسعه ی یک راه حل هندسی ساده تر شده که مربع ، مثلث و دایره را از طریق دنیای رنگها و طرح ها در کلیتی فراآگاهانه ادغام می کند حاکی از شکوفایی باطنی همنهاده ی صفوی است.</a:t>
            </a:r>
            <a:endParaRPr lang="en-US" dirty="0">
              <a:solidFill>
                <a:prstClr val="white"/>
              </a:solidFill>
              <a:cs typeface="B Mitra" pitchFamily="2" charset="-78"/>
            </a:endParaRPr>
          </a:p>
        </p:txBody>
      </p:sp>
    </p:spTree>
    <p:extLst>
      <p:ext uri="{BB962C8B-B14F-4D97-AF65-F5344CB8AC3E}">
        <p14:creationId xmlns:p14="http://schemas.microsoft.com/office/powerpoint/2010/main" val="3727243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843677"/>
            <a:ext cx="8496944" cy="2585323"/>
          </a:xfrm>
          <a:prstGeom prst="rect">
            <a:avLst/>
          </a:prstGeom>
          <a:noFill/>
        </p:spPr>
        <p:txBody>
          <a:bodyPr wrap="square" rtlCol="0">
            <a:spAutoFit/>
          </a:bodyPr>
          <a:lstStyle/>
          <a:p>
            <a:pPr algn="justLow"/>
            <a:r>
              <a:rPr lang="fa-IR" dirty="0">
                <a:solidFill>
                  <a:prstClr val="white"/>
                </a:solidFill>
                <a:cs typeface="B Mitra" pitchFamily="2" charset="-78"/>
              </a:rPr>
              <a:t>   پر مغزترین تبیین میانکنش دایره و مربع در هنر سنتی مندل یا کیهان نگاشت است که در سراسر فرهنگ های انسانی به صورت های بسیار بازنمایانده شده است.در حد بازتاب کیهان و فر آیندهای کیهانی در میان تمامی چیزها،مندل به میانجی اعداد و هندسه است که عملکرد می یابد ، در حالی که با وحدت آغاز می شود ، از طریق تجلی حرکت می گیرد ، و از نو به وحدت باز می گردد . در یک زمان پایداری فردوس را در حد یک تصور و ناپایداری آن را در حد واقعیتی گذرا در خود خلاصه می کند . از دیدگاهی باطنی یادآور تسلیم عارف است به ژرف ترین معنای کلمه.</a:t>
            </a:r>
          </a:p>
          <a:p>
            <a:pPr algn="justLow"/>
            <a:r>
              <a:rPr lang="fa-IR" dirty="0">
                <a:solidFill>
                  <a:prstClr val="white"/>
                </a:solidFill>
                <a:cs typeface="B Mitra" pitchFamily="2" charset="-78"/>
              </a:rPr>
              <a:t>   در چشم انداز اسلامی مفهوم مندل به اسما و صفات الهی ربط یافت. پیامبر در شرح معراج خود از گنبد مروارید عظیمی سخن می گوید نهاده بر مربعی ، با چهلر ستون کنجی که بر آن رمز چهارپاره ی قرآن نوشته بود «بسم_الله_الرحمن_الرحیم» و از آن چهار نهر برکت روانه بود گنبد بر مربعی قرار داشت و حد فاصل آن هشتگوشه ای بود نماد ملائک هشتگانه ، کلمه العرش ، که به نوبه ی با هشت شاخه گلباد همخوانی داشتند.</a:t>
            </a:r>
            <a:endParaRPr lang="en-US" dirty="0">
              <a:solidFill>
                <a:prstClr val="white"/>
              </a:solidFill>
              <a:cs typeface="B Mitra" pitchFamily="2" charset="-78"/>
            </a:endParaRPr>
          </a:p>
        </p:txBody>
      </p:sp>
      <p:pic>
        <p:nvPicPr>
          <p:cNvPr id="61442" name="Picture 2" descr="C:\Users\pedram\Desktop\maghale ha\New folder\tarbi\Caaaaaaapture.JPG"/>
          <p:cNvPicPr>
            <a:picLocks noChangeAspect="1" noChangeArrowheads="1"/>
          </p:cNvPicPr>
          <p:nvPr/>
        </p:nvPicPr>
        <p:blipFill>
          <a:blip r:embed="rId2" cstate="print"/>
          <a:srcRect/>
          <a:stretch>
            <a:fillRect/>
          </a:stretch>
        </p:blipFill>
        <p:spPr bwMode="auto">
          <a:xfrm>
            <a:off x="7236296" y="5188286"/>
            <a:ext cx="1368152" cy="1284918"/>
          </a:xfrm>
          <a:prstGeom prst="rect">
            <a:avLst/>
          </a:prstGeom>
          <a:noFill/>
        </p:spPr>
      </p:pic>
      <p:pic>
        <p:nvPicPr>
          <p:cNvPr id="61443" name="Picture 3" descr="C:\Users\pedram\Desktop\maghale ha\New folder\tarbi\Capaaaature.JPG"/>
          <p:cNvPicPr>
            <a:picLocks noChangeAspect="1" noChangeArrowheads="1"/>
          </p:cNvPicPr>
          <p:nvPr/>
        </p:nvPicPr>
        <p:blipFill>
          <a:blip r:embed="rId3" cstate="print"/>
          <a:srcRect/>
          <a:stretch>
            <a:fillRect/>
          </a:stretch>
        </p:blipFill>
        <p:spPr bwMode="auto">
          <a:xfrm>
            <a:off x="1984980" y="5188286"/>
            <a:ext cx="1434891" cy="1337058"/>
          </a:xfrm>
          <a:prstGeom prst="rect">
            <a:avLst/>
          </a:prstGeom>
          <a:noFill/>
        </p:spPr>
      </p:pic>
      <p:pic>
        <p:nvPicPr>
          <p:cNvPr id="61444" name="Picture 4" descr="C:\Users\pedram\Desktop\maghale ha\New folder\tarbi\Capature.JPG"/>
          <p:cNvPicPr>
            <a:picLocks noChangeAspect="1" noChangeArrowheads="1"/>
          </p:cNvPicPr>
          <p:nvPr/>
        </p:nvPicPr>
        <p:blipFill>
          <a:blip r:embed="rId4" cstate="print"/>
          <a:srcRect/>
          <a:stretch>
            <a:fillRect/>
          </a:stretch>
        </p:blipFill>
        <p:spPr bwMode="auto">
          <a:xfrm>
            <a:off x="1977529" y="3532102"/>
            <a:ext cx="1442341" cy="1406532"/>
          </a:xfrm>
          <a:prstGeom prst="rect">
            <a:avLst/>
          </a:prstGeom>
          <a:noFill/>
        </p:spPr>
      </p:pic>
      <p:pic>
        <p:nvPicPr>
          <p:cNvPr id="61445" name="Picture 5" descr="C:\Users\pedram\Desktop\maghale ha\New folder\tarbi\Capqqqqture.JPG"/>
          <p:cNvPicPr>
            <a:picLocks noChangeAspect="1" noChangeArrowheads="1"/>
          </p:cNvPicPr>
          <p:nvPr/>
        </p:nvPicPr>
        <p:blipFill>
          <a:blip r:embed="rId5" cstate="print"/>
          <a:srcRect/>
          <a:stretch>
            <a:fillRect/>
          </a:stretch>
        </p:blipFill>
        <p:spPr bwMode="auto">
          <a:xfrm>
            <a:off x="5436096" y="3532102"/>
            <a:ext cx="1368152" cy="1373517"/>
          </a:xfrm>
          <a:prstGeom prst="rect">
            <a:avLst/>
          </a:prstGeom>
          <a:noFill/>
        </p:spPr>
      </p:pic>
      <p:pic>
        <p:nvPicPr>
          <p:cNvPr id="61446" name="Picture 6" descr="C:\Users\pedram\Desktop\maghale ha\New folder\tarbi\Capture.JPG"/>
          <p:cNvPicPr>
            <a:picLocks noChangeAspect="1" noChangeArrowheads="1"/>
          </p:cNvPicPr>
          <p:nvPr/>
        </p:nvPicPr>
        <p:blipFill>
          <a:blip r:embed="rId6" cstate="print"/>
          <a:srcRect/>
          <a:stretch>
            <a:fillRect/>
          </a:stretch>
        </p:blipFill>
        <p:spPr bwMode="auto">
          <a:xfrm>
            <a:off x="7228630" y="3524160"/>
            <a:ext cx="1368153" cy="1363029"/>
          </a:xfrm>
          <a:prstGeom prst="rect">
            <a:avLst/>
          </a:prstGeom>
          <a:noFill/>
        </p:spPr>
      </p:pic>
      <p:pic>
        <p:nvPicPr>
          <p:cNvPr id="61448" name="Picture 8" descr="C:\Users\pedram\Desktop\maghale ha\New folder\tarbi\Captureaa.JPG"/>
          <p:cNvPicPr>
            <a:picLocks noChangeAspect="1" noChangeArrowheads="1"/>
          </p:cNvPicPr>
          <p:nvPr/>
        </p:nvPicPr>
        <p:blipFill>
          <a:blip r:embed="rId7" cstate="print"/>
          <a:srcRect/>
          <a:stretch>
            <a:fillRect/>
          </a:stretch>
        </p:blipFill>
        <p:spPr bwMode="auto">
          <a:xfrm>
            <a:off x="323528" y="3532102"/>
            <a:ext cx="1291580" cy="1378980"/>
          </a:xfrm>
          <a:prstGeom prst="rect">
            <a:avLst/>
          </a:prstGeom>
          <a:noFill/>
        </p:spPr>
      </p:pic>
      <p:pic>
        <p:nvPicPr>
          <p:cNvPr id="61449" name="Picture 9" descr="C:\Users\pedram\Desktop\maghale ha\New folder\tarbi\Captussreaa.JPG"/>
          <p:cNvPicPr>
            <a:picLocks noChangeAspect="1" noChangeArrowheads="1"/>
          </p:cNvPicPr>
          <p:nvPr/>
        </p:nvPicPr>
        <p:blipFill>
          <a:blip r:embed="rId8" cstate="print"/>
          <a:srcRect/>
          <a:stretch>
            <a:fillRect/>
          </a:stretch>
        </p:blipFill>
        <p:spPr bwMode="auto">
          <a:xfrm>
            <a:off x="3749526" y="5148034"/>
            <a:ext cx="1366465" cy="1377310"/>
          </a:xfrm>
          <a:prstGeom prst="rect">
            <a:avLst/>
          </a:prstGeom>
          <a:noFill/>
        </p:spPr>
      </p:pic>
      <p:pic>
        <p:nvPicPr>
          <p:cNvPr id="61450" name="Picture 10" descr="C:\Users\pedram\Desktop\maghale ha\New folder\tarbi\Csssapture.JPG"/>
          <p:cNvPicPr>
            <a:picLocks noChangeAspect="1" noChangeArrowheads="1"/>
          </p:cNvPicPr>
          <p:nvPr/>
        </p:nvPicPr>
        <p:blipFill>
          <a:blip r:embed="rId9" cstate="print"/>
          <a:srcRect/>
          <a:stretch>
            <a:fillRect/>
          </a:stretch>
        </p:blipFill>
        <p:spPr bwMode="auto">
          <a:xfrm>
            <a:off x="3779912" y="3532102"/>
            <a:ext cx="1376015" cy="1355087"/>
          </a:xfrm>
          <a:prstGeom prst="rect">
            <a:avLst/>
          </a:prstGeom>
          <a:noFill/>
        </p:spPr>
      </p:pic>
      <p:pic>
        <p:nvPicPr>
          <p:cNvPr id="61451" name="Picture 11" descr="C:\Users\pedram\Desktop\maghale ha\New folder\tarbi\Cssssssapturegf.jpg"/>
          <p:cNvPicPr>
            <a:picLocks noChangeAspect="1" noChangeArrowheads="1"/>
          </p:cNvPicPr>
          <p:nvPr/>
        </p:nvPicPr>
        <p:blipFill>
          <a:blip r:embed="rId10" cstate="print"/>
          <a:srcRect/>
          <a:stretch>
            <a:fillRect/>
          </a:stretch>
        </p:blipFill>
        <p:spPr bwMode="auto">
          <a:xfrm>
            <a:off x="5436096" y="5188286"/>
            <a:ext cx="1403648" cy="1313603"/>
          </a:xfrm>
          <a:prstGeom prst="rect">
            <a:avLst/>
          </a:prstGeom>
          <a:noFill/>
        </p:spPr>
      </p:pic>
      <p:sp>
        <p:nvSpPr>
          <p:cNvPr id="13" name="TextBox 12"/>
          <p:cNvSpPr txBox="1"/>
          <p:nvPr/>
        </p:nvSpPr>
        <p:spPr>
          <a:xfrm>
            <a:off x="7596336" y="116632"/>
            <a:ext cx="1080120" cy="523220"/>
          </a:xfrm>
          <a:prstGeom prst="rect">
            <a:avLst/>
          </a:prstGeom>
          <a:noFill/>
        </p:spPr>
        <p:txBody>
          <a:bodyPr wrap="square" rtlCol="0">
            <a:spAutoFit/>
          </a:bodyPr>
          <a:lstStyle/>
          <a:p>
            <a:r>
              <a:rPr lang="fa-IR" sz="2800" dirty="0">
                <a:solidFill>
                  <a:prstClr val="white"/>
                </a:solidFill>
                <a:cs typeface="B Nazanin" pitchFamily="2" charset="-78"/>
              </a:rPr>
              <a:t>مندل</a:t>
            </a:r>
            <a:endParaRPr lang="en-US" sz="2800" dirty="0">
              <a:solidFill>
                <a:prstClr val="white"/>
              </a:solidFill>
              <a:cs typeface="B Nazanin" pitchFamily="2" charset="-78"/>
            </a:endParaRPr>
          </a:p>
        </p:txBody>
      </p:sp>
    </p:spTree>
    <p:extLst>
      <p:ext uri="{BB962C8B-B14F-4D97-AF65-F5344CB8AC3E}">
        <p14:creationId xmlns:p14="http://schemas.microsoft.com/office/powerpoint/2010/main" val="1614282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569566"/>
            <a:ext cx="7920880" cy="923330"/>
          </a:xfrm>
          <a:prstGeom prst="rect">
            <a:avLst/>
          </a:prstGeom>
          <a:noFill/>
        </p:spPr>
        <p:txBody>
          <a:bodyPr wrap="square" rtlCol="0">
            <a:spAutoFit/>
          </a:bodyPr>
          <a:lstStyle/>
          <a:p>
            <a:pPr algn="justLow"/>
            <a:r>
              <a:rPr lang="fa-IR" dirty="0">
                <a:solidFill>
                  <a:prstClr val="white"/>
                </a:solidFill>
                <a:cs typeface="B Mitra" pitchFamily="2" charset="-78"/>
              </a:rPr>
              <a:t>   سطح ها مکانی در دل دارند ، یا «حسی از مکان» همچنانکه هر یک از ابعاد-یا ساحات-مقصود مشخصی دارند و نمادی از مفهوم ماورائی خاصی بدست می دهند. هر چیزی به آنچه فراسوی اوست محدود می شود_در به دیوار، دیوار به آسمانه، آسمانه به آسمان</a:t>
            </a:r>
            <a:endParaRPr lang="en-US" dirty="0">
              <a:solidFill>
                <a:prstClr val="white"/>
              </a:solidFill>
              <a:cs typeface="B Mitra" pitchFamily="2" charset="-78"/>
            </a:endParaRPr>
          </a:p>
        </p:txBody>
      </p:sp>
      <p:sp>
        <p:nvSpPr>
          <p:cNvPr id="3" name="TextBox 2"/>
          <p:cNvSpPr txBox="1"/>
          <p:nvPr/>
        </p:nvSpPr>
        <p:spPr>
          <a:xfrm>
            <a:off x="6372200" y="1023119"/>
            <a:ext cx="2160240" cy="461665"/>
          </a:xfrm>
          <a:prstGeom prst="rect">
            <a:avLst/>
          </a:prstGeom>
          <a:noFill/>
        </p:spPr>
        <p:txBody>
          <a:bodyPr wrap="square" rtlCol="0">
            <a:spAutoFit/>
          </a:bodyPr>
          <a:lstStyle/>
          <a:p>
            <a:r>
              <a:rPr lang="fa-IR" sz="2400" dirty="0">
                <a:solidFill>
                  <a:prstClr val="white"/>
                </a:solidFill>
                <a:cs typeface="B Mitra" pitchFamily="2" charset="-78"/>
              </a:rPr>
              <a:t>ابعاد نمادین</a:t>
            </a:r>
            <a:endParaRPr lang="en-US" sz="2400" dirty="0">
              <a:solidFill>
                <a:prstClr val="white"/>
              </a:solidFill>
              <a:cs typeface="B Mitra" pitchFamily="2" charset="-78"/>
            </a:endParaRPr>
          </a:p>
        </p:txBody>
      </p:sp>
      <p:pic>
        <p:nvPicPr>
          <p:cNvPr id="6" name="Picture 2" descr="kashan4"/>
          <p:cNvPicPr>
            <a:picLocks noChangeAspect="1" noChangeArrowheads="1"/>
          </p:cNvPicPr>
          <p:nvPr/>
        </p:nvPicPr>
        <p:blipFill rotWithShape="1">
          <a:blip r:embed="rId2" cstate="print"/>
          <a:srcRect r="1503"/>
          <a:stretch/>
        </p:blipFill>
        <p:spPr bwMode="auto">
          <a:xfrm>
            <a:off x="899592" y="2564904"/>
            <a:ext cx="5616624" cy="36456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95599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995936" y="1812880"/>
            <a:ext cx="4752528" cy="3416320"/>
          </a:xfrm>
          <a:prstGeom prst="rect">
            <a:avLst/>
          </a:prstGeom>
          <a:noFill/>
        </p:spPr>
        <p:txBody>
          <a:bodyPr wrap="square" rtlCol="0">
            <a:spAutoFit/>
          </a:bodyPr>
          <a:lstStyle/>
          <a:p>
            <a:pPr algn="just"/>
            <a:r>
              <a:rPr lang="fa-IR" dirty="0">
                <a:solidFill>
                  <a:prstClr val="white"/>
                </a:solidFill>
                <a:cs typeface="B Mitra" pitchFamily="2" charset="-78"/>
              </a:rPr>
              <a:t>   در هنر و معماری جامعه ی سنتی اصول سنت الهام بخش نیروهای خلاقه ی آدمی است و همه ی جامعه را در کلیتی واحد ادغام می کند.در چنین جامعه ای آن تمایز که معمولا امروزه میان مقدس و نا مقدس گذاشته می شود یا به میانجی دانش ماورائی و رخنه کننده در همه ی حجابهای حائل اعتلا می یابد یا به واسطه ی ادغام تمامی جنبه های زندگی در وحدتی مقدس که بیرون از آن چیزی وجود ندارد از میان برداشته می شود. جامعه ی سنتی همچون درختی تناور ، با ریشه هایش سخت و استوار تنیده در خاک دگرگونی ناپذیر حقیقت ماورائی و با تنه ای کشیده سر به فلک ، شاخه های بسیار می دواند که توشه رسان هر یک ریشه ی درخت است و تکیه گاه هر یک تنه اش. با ظهور اسلام وگسترش تاریخی آن در ایران دور تازه ای در این صورت درخت متجلی شد و همزمان ،امکان روشنگری صورت کلی فراهم شد.</a:t>
            </a:r>
            <a:endParaRPr lang="en-US" dirty="0">
              <a:solidFill>
                <a:prstClr val="white"/>
              </a:solidFill>
              <a:cs typeface="B Mitra" pitchFamily="2" charset="-78"/>
            </a:endParaRPr>
          </a:p>
        </p:txBody>
      </p:sp>
      <p:pic>
        <p:nvPicPr>
          <p:cNvPr id="8" name="Picture 3" descr="C:\New folder (2)\New folder (5)\khashayar\New folder (2)\PB111780.JPG"/>
          <p:cNvPicPr>
            <a:picLocks noChangeAspect="1" noChangeArrowheads="1"/>
          </p:cNvPicPr>
          <p:nvPr/>
        </p:nvPicPr>
        <p:blipFill>
          <a:blip r:embed="rId2" cstate="print"/>
          <a:srcRect/>
          <a:stretch>
            <a:fillRect/>
          </a:stretch>
        </p:blipFill>
        <p:spPr bwMode="auto">
          <a:xfrm>
            <a:off x="782663" y="1169088"/>
            <a:ext cx="2997249" cy="4257325"/>
          </a:xfrm>
          <a:prstGeom prst="rect">
            <a:avLst/>
          </a:prstGeom>
          <a:ln>
            <a:noFill/>
          </a:ln>
          <a:effectLst>
            <a:softEdge rad="112500"/>
          </a:effectLst>
        </p:spPr>
      </p:pic>
      <p:sp>
        <p:nvSpPr>
          <p:cNvPr id="9" name="TextBox 8"/>
          <p:cNvSpPr txBox="1"/>
          <p:nvPr/>
        </p:nvSpPr>
        <p:spPr>
          <a:xfrm>
            <a:off x="4572000" y="1023119"/>
            <a:ext cx="5040560" cy="461665"/>
          </a:xfrm>
          <a:prstGeom prst="rect">
            <a:avLst/>
          </a:prstGeom>
          <a:noFill/>
        </p:spPr>
        <p:txBody>
          <a:bodyPr wrap="square" rtlCol="0">
            <a:spAutoFit/>
          </a:bodyPr>
          <a:lstStyle/>
          <a:p>
            <a:pPr algn="ctr" rtl="0"/>
            <a:r>
              <a:rPr lang="fa-IR" sz="2400" dirty="0">
                <a:solidFill>
                  <a:prstClr val="white"/>
                </a:solidFill>
                <a:cs typeface="B Mitra" pitchFamily="2" charset="-78"/>
              </a:rPr>
              <a:t> هنر و معماری در جامعه ی سنتی</a:t>
            </a:r>
            <a:endParaRPr lang="en-US" sz="2400" dirty="0">
              <a:solidFill>
                <a:prstClr val="white"/>
              </a:solidFill>
              <a:cs typeface="B Mitra" pitchFamily="2" charset="-78"/>
            </a:endParaRPr>
          </a:p>
        </p:txBody>
      </p:sp>
      <p:sp>
        <p:nvSpPr>
          <p:cNvPr id="6" name="Rounded Rectangle 5"/>
          <p:cNvSpPr/>
          <p:nvPr/>
        </p:nvSpPr>
        <p:spPr>
          <a:xfrm>
            <a:off x="422623" y="5426413"/>
            <a:ext cx="8397849" cy="1170939"/>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1" name="Rectangle 10"/>
          <p:cNvSpPr/>
          <p:nvPr/>
        </p:nvSpPr>
        <p:spPr>
          <a:xfrm>
            <a:off x="539552" y="5733256"/>
            <a:ext cx="7920880" cy="646331"/>
          </a:xfrm>
          <a:prstGeom prst="rect">
            <a:avLst/>
          </a:prstGeom>
        </p:spPr>
        <p:txBody>
          <a:bodyPr wrap="square">
            <a:spAutoFit/>
          </a:bodyPr>
          <a:lstStyle/>
          <a:p>
            <a:pPr algn="justLow"/>
            <a:r>
              <a:rPr lang="fa-IR" dirty="0">
                <a:solidFill>
                  <a:prstClr val="black"/>
                </a:solidFill>
                <a:cs typeface="B Mitra" pitchFamily="2" charset="-78"/>
              </a:rPr>
              <a:t>در هنر و معماری </a:t>
            </a:r>
            <a:r>
              <a:rPr lang="fa-IR" dirty="0">
                <a:solidFill>
                  <a:prstClr val="black"/>
                </a:solidFill>
                <a:cs typeface="B Mitra" pitchFamily="2" charset="-78"/>
              </a:rPr>
              <a:t>جامعه‏ی </a:t>
            </a:r>
            <a:r>
              <a:rPr lang="fa-IR" dirty="0">
                <a:solidFill>
                  <a:prstClr val="black"/>
                </a:solidFill>
                <a:cs typeface="B Mitra" pitchFamily="2" charset="-78"/>
              </a:rPr>
              <a:t>سنتی اصول سنت </a:t>
            </a:r>
            <a:r>
              <a:rPr lang="fa-IR" dirty="0">
                <a:solidFill>
                  <a:prstClr val="black"/>
                </a:solidFill>
                <a:cs typeface="B Mitra" pitchFamily="2" charset="-78"/>
              </a:rPr>
              <a:t>الهام‏بخش </a:t>
            </a:r>
            <a:r>
              <a:rPr lang="fa-IR" dirty="0">
                <a:solidFill>
                  <a:prstClr val="black"/>
                </a:solidFill>
                <a:cs typeface="B Mitra" pitchFamily="2" charset="-78"/>
              </a:rPr>
              <a:t>نیروهای </a:t>
            </a:r>
            <a:r>
              <a:rPr lang="fa-IR" dirty="0">
                <a:solidFill>
                  <a:prstClr val="black"/>
                </a:solidFill>
                <a:cs typeface="B Mitra" pitchFamily="2" charset="-78"/>
              </a:rPr>
              <a:t>خلاقه‏ی </a:t>
            </a:r>
            <a:r>
              <a:rPr lang="fa-IR" dirty="0">
                <a:solidFill>
                  <a:prstClr val="black"/>
                </a:solidFill>
                <a:cs typeface="B Mitra" pitchFamily="2" charset="-78"/>
              </a:rPr>
              <a:t>آدمی است و </a:t>
            </a:r>
            <a:r>
              <a:rPr lang="fa-IR" dirty="0">
                <a:solidFill>
                  <a:prstClr val="black"/>
                </a:solidFill>
                <a:cs typeface="B Mitra" pitchFamily="2" charset="-78"/>
              </a:rPr>
              <a:t>همه‏ی </a:t>
            </a:r>
            <a:r>
              <a:rPr lang="fa-IR" dirty="0">
                <a:solidFill>
                  <a:prstClr val="black"/>
                </a:solidFill>
                <a:cs typeface="B Mitra" pitchFamily="2" charset="-78"/>
              </a:rPr>
              <a:t>جامعه را در کلیتی واحد ادغام </a:t>
            </a:r>
            <a:r>
              <a:rPr lang="fa-IR" dirty="0">
                <a:solidFill>
                  <a:prstClr val="black"/>
                </a:solidFill>
                <a:cs typeface="B Mitra" pitchFamily="2" charset="-78"/>
              </a:rPr>
              <a:t>می‏کند</a:t>
            </a:r>
            <a:r>
              <a:rPr lang="en-US" dirty="0">
                <a:solidFill>
                  <a:prstClr val="black"/>
                </a:solidFill>
                <a:cs typeface="B Mitra" pitchFamily="2" charset="-78"/>
              </a:rPr>
              <a:t>.</a:t>
            </a:r>
            <a:endParaRPr lang="en-US" dirty="0">
              <a:solidFill>
                <a:prstClr val="black"/>
              </a:solidFill>
              <a:cs typeface="B Mitra" pitchFamily="2" charset="-78"/>
            </a:endParaRPr>
          </a:p>
        </p:txBody>
      </p:sp>
    </p:spTree>
    <p:extLst>
      <p:ext uri="{BB962C8B-B14F-4D97-AF65-F5344CB8AC3E}">
        <p14:creationId xmlns:p14="http://schemas.microsoft.com/office/powerpoint/2010/main" val="1610444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937751"/>
            <a:ext cx="8568952" cy="2862322"/>
          </a:xfrm>
          <a:prstGeom prst="rect">
            <a:avLst/>
          </a:prstGeom>
          <a:noFill/>
        </p:spPr>
        <p:txBody>
          <a:bodyPr wrap="square" rtlCol="0">
            <a:spAutoFit/>
          </a:bodyPr>
          <a:lstStyle/>
          <a:p>
            <a:pPr algn="justLow"/>
            <a:r>
              <a:rPr lang="fa-IR" dirty="0">
                <a:solidFill>
                  <a:prstClr val="white"/>
                </a:solidFill>
                <a:cs typeface="B Mitra" pitchFamily="2" charset="-78"/>
              </a:rPr>
              <a:t>   ساحت عرضی، یا بعد افقی ، کف در معماری نمادی از زمینی است که عالم صغیر ، یا جهان کهین ، روی آن برپاست . اینجا سلسله مراتبی از طرح ها نشو و نما یافته است. از مکان افقی که به سادگی تعین یافته باشد گرفته تا مقدس ترین کاربرد های نمادین بعد افقی در مفهوم تخت. کف برآورده ی اغلب خانه های اسلامی را می توان مظهری از مفهوم تخت به شمار آورد. با پذیرش خاصیت آیینی این مفهوم،کفش ها همیشه در آستانه ی در کنده می شوند-پیش از پا نهادن روی کف های مفروش که مکان آسایش جسمانی انسان سنتی است. تجسمات مشخص تر و گونه گون تری از ابعاد افقی در میان حیاط توسعه می یابد. تسلط از آن خط و طرح است که بر جهت افقی تاکید دارند. کف های باغ یا حیاط از سطوح سفت و ساده ی خاکی تا آن حیاط های آجر فرشی سیر می کنند که در مرکز های خود حوض های آینه وار دارند و به باغ هایی افسانه ای می رسند از آن دست که در باغ فین کاشان یا در مسجد علی اصفهان می توان دید. اینجا در این آفریده ی محصور آدمی ، آبراهه های ساخته شده که از فرا دستها تا فرو دستها روانند و آب هستی زای را از میان خانه بندی های هندسی باغ پخش می کنند ، پیگیر انتظامی هستند بر کف با.حال و هوای طبیعی گیاهان خرم خرم ، در میان خانه بندی های باغ به این دریافت که باغ نسخه ی صغیر از بهشت یا فردوس است ، توازن و تمامیتی می دهد. </a:t>
            </a:r>
            <a:endParaRPr lang="en-US" dirty="0">
              <a:solidFill>
                <a:prstClr val="white"/>
              </a:solidFill>
              <a:cs typeface="B Mitra" pitchFamily="2" charset="-78"/>
            </a:endParaRPr>
          </a:p>
        </p:txBody>
      </p:sp>
      <p:pic>
        <p:nvPicPr>
          <p:cNvPr id="29698" name="Picture 2" descr="C:\Users\pedram\Desktop\maghale ha\New folder\New folder (3)\820126851122471207824714843233191193220191.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Lst>
          </a:blip>
          <a:srcRect/>
          <a:stretch>
            <a:fillRect/>
          </a:stretch>
        </p:blipFill>
        <p:spPr bwMode="auto">
          <a:xfrm>
            <a:off x="611560" y="3789040"/>
            <a:ext cx="4358258" cy="2905125"/>
          </a:xfrm>
          <a:prstGeom prst="rect">
            <a:avLst/>
          </a:prstGeom>
          <a:ln>
            <a:noFill/>
          </a:ln>
          <a:effectLst>
            <a:softEdge rad="112500"/>
          </a:effectLst>
        </p:spPr>
      </p:pic>
      <p:sp>
        <p:nvSpPr>
          <p:cNvPr id="4" name="TextBox 3"/>
          <p:cNvSpPr txBox="1"/>
          <p:nvPr/>
        </p:nvSpPr>
        <p:spPr>
          <a:xfrm>
            <a:off x="6588224" y="447055"/>
            <a:ext cx="1872208" cy="461665"/>
          </a:xfrm>
          <a:prstGeom prst="rect">
            <a:avLst/>
          </a:prstGeom>
          <a:noFill/>
        </p:spPr>
        <p:txBody>
          <a:bodyPr wrap="square" rtlCol="0">
            <a:spAutoFit/>
          </a:bodyPr>
          <a:lstStyle/>
          <a:p>
            <a:pPr rtl="0"/>
            <a:r>
              <a:rPr lang="fa-IR" sz="2400" dirty="0">
                <a:solidFill>
                  <a:prstClr val="white"/>
                </a:solidFill>
                <a:cs typeface="B Mitra" pitchFamily="2" charset="-78"/>
              </a:rPr>
              <a:t>کف</a:t>
            </a:r>
            <a:endParaRPr lang="en-US" sz="2400" dirty="0">
              <a:solidFill>
                <a:prstClr val="white"/>
              </a:solidFill>
              <a:cs typeface="B Mitra" pitchFamily="2" charset="-78"/>
            </a:endParaRPr>
          </a:p>
        </p:txBody>
      </p:sp>
      <p:sp>
        <p:nvSpPr>
          <p:cNvPr id="8" name="TextBox 7"/>
          <p:cNvSpPr txBox="1"/>
          <p:nvPr/>
        </p:nvSpPr>
        <p:spPr>
          <a:xfrm>
            <a:off x="5076056" y="4471764"/>
            <a:ext cx="3744416" cy="1477328"/>
          </a:xfrm>
          <a:prstGeom prst="rect">
            <a:avLst/>
          </a:prstGeom>
          <a:noFill/>
        </p:spPr>
        <p:txBody>
          <a:bodyPr wrap="square" rtlCol="0">
            <a:spAutoFit/>
          </a:bodyPr>
          <a:lstStyle/>
          <a:p>
            <a:pPr algn="just"/>
            <a:r>
              <a:rPr lang="fa-IR" dirty="0">
                <a:solidFill>
                  <a:prstClr val="white"/>
                </a:solidFill>
                <a:cs typeface="B Mitra" pitchFamily="2" charset="-78"/>
              </a:rPr>
              <a:t>  آنچه به این منظره واجدانگی می بخشد مرآت حوض است که آسمان را در سطح پر تلالو خوسش باز می تاباند و اینچنین ، از دیدگاه نمادگرایی ژرفی که بنیاد چشم انداز اسلامی است ، عالی و دانی ، ملکوت را با ملک، یگانه می سازد.</a:t>
            </a:r>
            <a:endParaRPr lang="en-US" dirty="0">
              <a:solidFill>
                <a:prstClr val="white"/>
              </a:solidFill>
              <a:cs typeface="B Mitra" pitchFamily="2" charset="-78"/>
            </a:endParaRPr>
          </a:p>
        </p:txBody>
      </p:sp>
    </p:spTree>
    <p:extLst>
      <p:ext uri="{BB962C8B-B14F-4D97-AF65-F5344CB8AC3E}">
        <p14:creationId xmlns:p14="http://schemas.microsoft.com/office/powerpoint/2010/main" val="332651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020792"/>
            <a:ext cx="8640960" cy="3416320"/>
          </a:xfrm>
          <a:prstGeom prst="rect">
            <a:avLst/>
          </a:prstGeom>
          <a:noFill/>
        </p:spPr>
        <p:txBody>
          <a:bodyPr wrap="square" rtlCol="0">
            <a:spAutoFit/>
          </a:bodyPr>
          <a:lstStyle/>
          <a:p>
            <a:pPr algn="justLow"/>
            <a:r>
              <a:rPr lang="fa-IR" dirty="0">
                <a:solidFill>
                  <a:prstClr val="white"/>
                </a:solidFill>
                <a:cs typeface="B Mitra" pitchFamily="2" charset="-78"/>
              </a:rPr>
              <a:t>   دیوار خود رمزی و نمادی از سومین بعد فضا بدست می دهد ساحتی اعتلائی که در آن جهت طولی با محور هستی همخوانی دارد.دیوار ، همسان خود انسان، مقام نفس یک فضای متعین می گردد. این مقام قوس عروجی باید رسانای ویژگی های سطح ، یعنی سبکی و تحرک کلی ، باشد که با لزوم کمی انتقال ثقلهای گرانشی به زمین در تضادند . از اینروی لطف مکمله ی مربوط به گونه ای عروج طولی صورت و جهت وصول گرانش یا نیروی جاذبه ی نزولی ، ضابطه ای برای طرح ریزی «دیوار» می گردد و عروج طولی نفس را به سوی روح اعظم جاودانه می سازد.</a:t>
            </a:r>
          </a:p>
          <a:p>
            <a:pPr algn="justLow"/>
            <a:r>
              <a:rPr lang="fa-IR" dirty="0">
                <a:solidFill>
                  <a:prstClr val="white"/>
                </a:solidFill>
                <a:cs typeface="B Mitra" pitchFamily="2" charset="-78"/>
              </a:rPr>
              <a:t>   سلسله مراتب سطح های عمودی که شکل هایی را به تعین در می آورند.با مفهوم ساده ی ابتدایی ماده ای واحد و تناسبات ساده ای آغاز می شود که دقیقا مبین پهنه ای دو بعدی است . دومین مرحله در تکامل این مفهوم را سطحی مرکب از مواد متعدد و با پهنه های فرو برده ای تشکیل می دهد که تناسباتش را تنوع بیشتری می بخشد در مرحله ی سوم،فکر پهنه های فرو برده گسترش می یابد و به ایجاد حجره بندی ها می انجامد . اینجا در الگو های واحد یا الگوهای مرکب از تراز های متعدد استفاده می شود.</a:t>
            </a:r>
          </a:p>
          <a:p>
            <a:pPr algn="justLow"/>
            <a:r>
              <a:rPr lang="fa-IR" dirty="0">
                <a:solidFill>
                  <a:prstClr val="white"/>
                </a:solidFill>
                <a:cs typeface="B Mitra" pitchFamily="2" charset="-78"/>
              </a:rPr>
              <a:t>  بعد عمودی از قاطع ترین روشنایی آفتاب برخوردار می شود.این کیفیت خاص _ با اهمیت ویژه ای در کشوری که غالبا روز های درخشان آفتابی دارد _ بانی انگاره های بی پایان از تاریکی ها و سایه-روشنهاست که پیش چشمها حاکی از کیفیت متعالی سطحهای عمودی اند.</a:t>
            </a:r>
            <a:endParaRPr lang="en-US" dirty="0">
              <a:solidFill>
                <a:prstClr val="white"/>
              </a:solidFill>
              <a:cs typeface="B Mitra" pitchFamily="2" charset="-78"/>
            </a:endParaRPr>
          </a:p>
        </p:txBody>
      </p:sp>
      <p:sp>
        <p:nvSpPr>
          <p:cNvPr id="4" name="TextBox 3"/>
          <p:cNvSpPr txBox="1"/>
          <p:nvPr/>
        </p:nvSpPr>
        <p:spPr>
          <a:xfrm>
            <a:off x="7524328" y="519063"/>
            <a:ext cx="1368152" cy="461665"/>
          </a:xfrm>
          <a:prstGeom prst="rect">
            <a:avLst/>
          </a:prstGeom>
          <a:noFill/>
        </p:spPr>
        <p:txBody>
          <a:bodyPr wrap="square" rtlCol="0">
            <a:spAutoFit/>
          </a:bodyPr>
          <a:lstStyle/>
          <a:p>
            <a:pPr algn="ctr"/>
            <a:r>
              <a:rPr lang="fa-IR" sz="2400" dirty="0">
                <a:solidFill>
                  <a:prstClr val="white"/>
                </a:solidFill>
                <a:cs typeface="B Mitra" pitchFamily="2" charset="-78"/>
              </a:rPr>
              <a:t>دیوار</a:t>
            </a:r>
            <a:endParaRPr lang="en-US" sz="2400" dirty="0">
              <a:solidFill>
                <a:prstClr val="white"/>
              </a:solidFill>
              <a:cs typeface="B Mitra" pitchFamily="2" charset="-78"/>
            </a:endParaRPr>
          </a:p>
        </p:txBody>
      </p:sp>
      <p:pic>
        <p:nvPicPr>
          <p:cNvPr id="51201" name="Picture 1" descr="C:\Users\pedram\Desktop\maghale ha\New folder\divar\Captureyyttyr7.jpg"/>
          <p:cNvPicPr>
            <a:picLocks noChangeAspect="1" noChangeArrowheads="1"/>
          </p:cNvPicPr>
          <p:nvPr/>
        </p:nvPicPr>
        <p:blipFill>
          <a:blip r:embed="rId2" cstate="print"/>
          <a:srcRect/>
          <a:stretch>
            <a:fillRect/>
          </a:stretch>
        </p:blipFill>
        <p:spPr bwMode="auto">
          <a:xfrm>
            <a:off x="6292241" y="4578269"/>
            <a:ext cx="2600239" cy="1587035"/>
          </a:xfrm>
          <a:prstGeom prst="rect">
            <a:avLst/>
          </a:prstGeom>
          <a:noFill/>
        </p:spPr>
      </p:pic>
      <p:pic>
        <p:nvPicPr>
          <p:cNvPr id="51202" name="Picture 2" descr="C:\Users\pedram\Desktop\maghale ha\New folder\divar\Captureyyty.jpg"/>
          <p:cNvPicPr>
            <a:picLocks noChangeAspect="1" noChangeArrowheads="1"/>
          </p:cNvPicPr>
          <p:nvPr/>
        </p:nvPicPr>
        <p:blipFill>
          <a:blip r:embed="rId3" cstate="print"/>
          <a:srcRect/>
          <a:stretch>
            <a:fillRect/>
          </a:stretch>
        </p:blipFill>
        <p:spPr bwMode="auto">
          <a:xfrm>
            <a:off x="251520" y="4578449"/>
            <a:ext cx="2623814" cy="1586855"/>
          </a:xfrm>
          <a:prstGeom prst="rect">
            <a:avLst/>
          </a:prstGeom>
          <a:noFill/>
        </p:spPr>
      </p:pic>
      <p:pic>
        <p:nvPicPr>
          <p:cNvPr id="51203" name="Picture 3" descr="C:\Users\pedram\Desktop\maghale ha\New folder\divar\Captureyytyr7.jpg"/>
          <p:cNvPicPr>
            <a:picLocks noChangeAspect="1" noChangeArrowheads="1"/>
          </p:cNvPicPr>
          <p:nvPr/>
        </p:nvPicPr>
        <p:blipFill>
          <a:blip r:embed="rId4" cstate="print"/>
          <a:srcRect/>
          <a:stretch>
            <a:fillRect/>
          </a:stretch>
        </p:blipFill>
        <p:spPr bwMode="auto">
          <a:xfrm>
            <a:off x="3131840" y="4578269"/>
            <a:ext cx="2826080" cy="1587035"/>
          </a:xfrm>
          <a:prstGeom prst="rect">
            <a:avLst/>
          </a:prstGeom>
          <a:noFill/>
        </p:spPr>
      </p:pic>
    </p:spTree>
    <p:extLst>
      <p:ext uri="{BB962C8B-B14F-4D97-AF65-F5344CB8AC3E}">
        <p14:creationId xmlns:p14="http://schemas.microsoft.com/office/powerpoint/2010/main" val="4110142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3711" y="1628800"/>
            <a:ext cx="8064896" cy="3139321"/>
          </a:xfrm>
          <a:prstGeom prst="rect">
            <a:avLst/>
          </a:prstGeom>
          <a:noFill/>
        </p:spPr>
        <p:txBody>
          <a:bodyPr wrap="square" rtlCol="0">
            <a:spAutoFit/>
          </a:bodyPr>
          <a:lstStyle/>
          <a:p>
            <a:pPr algn="justLow"/>
            <a:r>
              <a:rPr lang="fa-IR" dirty="0">
                <a:solidFill>
                  <a:prstClr val="white"/>
                </a:solidFill>
                <a:cs typeface="B Mitra" pitchFamily="2" charset="-78"/>
              </a:rPr>
              <a:t>   بام-یا آسمانه-نسخه ای صغیر از عالم افلاک،آسمان،است که مقام روح است،نقطه ای که قوس عروجی تحقق در آن به اوج می رسد و قوس نزولی از آنجا سیر خود را به ملک آغاز می کند.</a:t>
            </a:r>
          </a:p>
          <a:p>
            <a:pPr algn="justLow"/>
            <a:r>
              <a:rPr lang="fa-IR" dirty="0">
                <a:solidFill>
                  <a:prstClr val="white"/>
                </a:solidFill>
                <a:cs typeface="B Mitra" pitchFamily="2" charset="-78"/>
              </a:rPr>
              <a:t>   سطوح بامها یا سقف ها ، بیش از هر بعد دیگری به طرح تصوری شکل وابسته اند شکل هاو سطح ها ، عناصری که از ضرورت های شبه مردمی انسان سخت برکنارند، در الگو های بی پایانی تو سعه می یابند که مبین جنبه های کیفی هستی اند . نیرو ی فطری شکل ها می توانند این تعالی کیفی را محدود کند یا توسعه بخشد.محدود ترین شکل ،سطح تخت ، می تواند ششمین وجه مکعبی به شمار آید که به دست آدمی نقش شده است . مکعب در حکم شکل ایستا و انبساط ناپذیر و ثابتی است قادر به تولید خطوطی از حرکت که در جهت افقی محدود می شوند .مکعب صورتی است استوار که یکسره بر خود متکی ست.</a:t>
            </a:r>
          </a:p>
          <a:p>
            <a:pPr algn="justLow"/>
            <a:r>
              <a:rPr lang="fa-IR" dirty="0">
                <a:solidFill>
                  <a:prstClr val="white"/>
                </a:solidFill>
                <a:cs typeface="B Mitra" pitchFamily="2" charset="-78"/>
              </a:rPr>
              <a:t>   طاق ضربی گهواره ای امکان سیر در فضای سه بعدی به دست می دهد . در کیفیت نظیر یک فضای محوری خطی است که موجد حرکت عمودی و خطوط متقارنی از حرکت افقی در دو جهت است. گنبد و صور مخروطی با حداکثر تحرک سازگاری دارند و بدینسان شکل های انبساطی ناثابتی هستند که، در عین اینکه یگانه خویشاوند فضاهای منتسب به محور متعالی اند ، قادر به تولید خطوط حرکت در بسیاری جهات هم هستند.</a:t>
            </a:r>
            <a:endParaRPr lang="en-US" dirty="0">
              <a:solidFill>
                <a:prstClr val="white"/>
              </a:solidFill>
              <a:cs typeface="B Mitra" pitchFamily="2" charset="-78"/>
            </a:endParaRPr>
          </a:p>
        </p:txBody>
      </p:sp>
      <p:sp>
        <p:nvSpPr>
          <p:cNvPr id="3" name="TextBox 2"/>
          <p:cNvSpPr txBox="1"/>
          <p:nvPr/>
        </p:nvSpPr>
        <p:spPr>
          <a:xfrm>
            <a:off x="6300192" y="951111"/>
            <a:ext cx="2232248" cy="461665"/>
          </a:xfrm>
          <a:prstGeom prst="rect">
            <a:avLst/>
          </a:prstGeom>
          <a:noFill/>
        </p:spPr>
        <p:txBody>
          <a:bodyPr wrap="square" rtlCol="0">
            <a:spAutoFit/>
          </a:bodyPr>
          <a:lstStyle/>
          <a:p>
            <a:pPr algn="just"/>
            <a:r>
              <a:rPr lang="fa-IR" sz="2400" dirty="0">
                <a:solidFill>
                  <a:prstClr val="white"/>
                </a:solidFill>
                <a:cs typeface="B Mitra" pitchFamily="2" charset="-78"/>
              </a:rPr>
              <a:t>بام (آسمانه)</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188766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764704"/>
            <a:ext cx="8064896" cy="369332"/>
          </a:xfrm>
          <a:prstGeom prst="rect">
            <a:avLst/>
          </a:prstGeom>
          <a:noFill/>
        </p:spPr>
        <p:txBody>
          <a:bodyPr wrap="square" rtlCol="0">
            <a:spAutoFit/>
          </a:bodyPr>
          <a:lstStyle/>
          <a:p>
            <a:pPr algn="just"/>
            <a:endParaRPr lang="en-US" dirty="0">
              <a:solidFill>
                <a:prstClr val="white"/>
              </a:solidFill>
            </a:endParaRPr>
          </a:p>
        </p:txBody>
      </p:sp>
      <p:sp>
        <p:nvSpPr>
          <p:cNvPr id="3" name="TextBox 2"/>
          <p:cNvSpPr txBox="1"/>
          <p:nvPr/>
        </p:nvSpPr>
        <p:spPr>
          <a:xfrm>
            <a:off x="6012160" y="807095"/>
            <a:ext cx="2232248" cy="461665"/>
          </a:xfrm>
          <a:prstGeom prst="rect">
            <a:avLst/>
          </a:prstGeom>
          <a:noFill/>
        </p:spPr>
        <p:txBody>
          <a:bodyPr wrap="square" rtlCol="0">
            <a:spAutoFit/>
          </a:bodyPr>
          <a:lstStyle/>
          <a:p>
            <a:pPr algn="just"/>
            <a:r>
              <a:rPr lang="fa-IR" sz="2400" dirty="0">
                <a:solidFill>
                  <a:prstClr val="white"/>
                </a:solidFill>
                <a:cs typeface="B Mitra" pitchFamily="2" charset="-78"/>
              </a:rPr>
              <a:t>بام</a:t>
            </a:r>
            <a:endParaRPr lang="en-US" sz="2400" dirty="0">
              <a:solidFill>
                <a:prstClr val="white"/>
              </a:solidFill>
              <a:cs typeface="B Mitra" pitchFamily="2" charset="-78"/>
            </a:endParaRPr>
          </a:p>
        </p:txBody>
      </p:sp>
      <p:pic>
        <p:nvPicPr>
          <p:cNvPr id="6" name="Picture 5" descr="http://www.iiiwe.com/image/internal/600x0/attachment/blog/view_of_the_dome_of_the_mosque_of_sheikh_lotfollah_and_decorations/sheikh-lotf-allah-mosque-dome-orange-.jpg"/>
          <p:cNvPicPr/>
          <p:nvPr/>
        </p:nvPicPr>
        <p:blipFill>
          <a:blip r:embed="rId2" cstate="print"/>
          <a:srcRect/>
          <a:stretch>
            <a:fillRect/>
          </a:stretch>
        </p:blipFill>
        <p:spPr bwMode="auto">
          <a:xfrm>
            <a:off x="755576" y="2996952"/>
            <a:ext cx="4176464" cy="2952168"/>
          </a:xfrm>
          <a:prstGeom prst="rect">
            <a:avLst/>
          </a:prstGeom>
          <a:ln>
            <a:noFill/>
          </a:ln>
          <a:effectLst>
            <a:softEdge rad="112500"/>
          </a:effectLst>
        </p:spPr>
      </p:pic>
      <p:sp>
        <p:nvSpPr>
          <p:cNvPr id="5" name="TextBox 4"/>
          <p:cNvSpPr txBox="1"/>
          <p:nvPr/>
        </p:nvSpPr>
        <p:spPr>
          <a:xfrm>
            <a:off x="683568" y="1436583"/>
            <a:ext cx="8064896" cy="1200329"/>
          </a:xfrm>
          <a:prstGeom prst="rect">
            <a:avLst/>
          </a:prstGeom>
          <a:noFill/>
        </p:spPr>
        <p:txBody>
          <a:bodyPr wrap="square" rtlCol="0">
            <a:spAutoFit/>
          </a:bodyPr>
          <a:lstStyle/>
          <a:p>
            <a:pPr algn="justLow"/>
            <a:r>
              <a:rPr lang="fa-IR" dirty="0">
                <a:solidFill>
                  <a:prstClr val="white"/>
                </a:solidFill>
                <a:cs typeface="B Mitra" pitchFamily="2" charset="-78"/>
              </a:rPr>
              <a:t>   طاق ضربی گهواره ای امکان سیر در فضای سه بعدی به دست می دهد . در کیفیت نظیر یک فضای محوری خطی است که موجد حرکت عمودی و خطوط متقارنی از حرکت افقی در دو جهت است. گنبد و صور مخروطی با حداکثر تحرک سازگاری دارند و بدینسان شکل های انبساطی ناثابتی هستند که، در عین اینکه یگانه خویشاوند فضاهای منتسب به محور متعالی اند ، قادر به تولید خطوط حرکت در بسیاری جهات هم هستند.</a:t>
            </a:r>
            <a:endParaRPr lang="en-US" dirty="0">
              <a:solidFill>
                <a:prstClr val="white"/>
              </a:solidFill>
              <a:cs typeface="B Mitra" pitchFamily="2" charset="-78"/>
            </a:endParaRPr>
          </a:p>
        </p:txBody>
      </p:sp>
      <p:pic>
        <p:nvPicPr>
          <p:cNvPr id="7" name="Picture 10" descr="Copy (2) of 13"/>
          <p:cNvPicPr>
            <a:picLocks noChangeAspect="1" noChangeArrowheads="1"/>
          </p:cNvPicPr>
          <p:nvPr/>
        </p:nvPicPr>
        <p:blipFill>
          <a:blip r:embed="rId3" cstate="print">
            <a:clrChange>
              <a:clrFrom>
                <a:srgbClr val="DCDEED"/>
              </a:clrFrom>
              <a:clrTo>
                <a:srgbClr val="DCDEED">
                  <a:alpha val="0"/>
                </a:srgbClr>
              </a:clrTo>
            </a:clrChange>
            <a:extLst>
              <a:ext uri="{BEBA8EAE-BF5A-486C-A8C5-ECC9F3942E4B}">
                <a14:imgProps xmlns:a14="http://schemas.microsoft.com/office/drawing/2010/main">
                  <a14:imgLayer r:embed="rId4">
                    <a14:imgEffect>
                      <a14:brightnessContrast bright="-20000"/>
                    </a14:imgEffect>
                  </a14:imgLayer>
                </a14:imgProps>
              </a:ext>
            </a:extLst>
          </a:blip>
          <a:srcRect l="2679" t="2722" r="5420" b="3993"/>
          <a:stretch>
            <a:fillRect/>
          </a:stretch>
        </p:blipFill>
        <p:spPr bwMode="auto">
          <a:xfrm>
            <a:off x="5364088" y="2996952"/>
            <a:ext cx="2954082" cy="2952168"/>
          </a:xfrm>
          <a:prstGeom prst="rect">
            <a:avLst/>
          </a:prstGeom>
          <a:ln>
            <a:noFill/>
          </a:ln>
          <a:effectLst>
            <a:softEdge rad="112500"/>
          </a:effectLst>
        </p:spPr>
      </p:pic>
    </p:spTree>
    <p:extLst>
      <p:ext uri="{BB962C8B-B14F-4D97-AF65-F5344CB8AC3E}">
        <p14:creationId xmlns:p14="http://schemas.microsoft.com/office/powerpoint/2010/main" val="24046659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369799"/>
            <a:ext cx="7776864" cy="3139321"/>
          </a:xfrm>
          <a:prstGeom prst="rect">
            <a:avLst/>
          </a:prstGeom>
          <a:noFill/>
        </p:spPr>
        <p:txBody>
          <a:bodyPr wrap="square" rtlCol="0">
            <a:spAutoFit/>
          </a:bodyPr>
          <a:lstStyle/>
          <a:p>
            <a:pPr algn="justLow"/>
            <a:r>
              <a:rPr lang="fa-IR" dirty="0">
                <a:solidFill>
                  <a:prstClr val="white"/>
                </a:solidFill>
                <a:cs typeface="B Mitra" pitchFamily="2" charset="-78"/>
              </a:rPr>
              <a:t>   اصل «سلسله مراتب» یکی از اصول بنیادین حاکم بر جهان هستی است. این اصل در زمینه ی هنر های سنتی بسیار مورد توجه و حایز اهمیت است و این توجه و اهمیت نشان از جایگاه این اصل در شاکله ی تفکر سنتی دارد. سلسله مراتب یکی از اصول اساسی به کار رفته در هنرهای سنتی است . این هنر ها نه تها در ساختار شکل گیری خود مبتنی بر اصول سلسله مراتبی هستند ، بلکه با هارمونی ساری و جاری در عالم و سلسله مراتب وجودی ای که بالاتر از مرتبه ی مادی مربوط به آن قرار دارد نیز منطبق و هماهنگ می باشند (نصر ، 1380 ، 210).</a:t>
            </a:r>
          </a:p>
          <a:p>
            <a:pPr algn="justLow"/>
            <a:endParaRPr lang="fa-IR" sz="1200" dirty="0">
              <a:solidFill>
                <a:prstClr val="white"/>
              </a:solidFill>
              <a:cs typeface="B Mitra" pitchFamily="2" charset="-78"/>
            </a:endParaRPr>
          </a:p>
          <a:p>
            <a:pPr algn="justLow"/>
            <a:r>
              <a:rPr lang="fa-IR" dirty="0">
                <a:solidFill>
                  <a:prstClr val="white"/>
                </a:solidFill>
                <a:cs typeface="B Mitra" pitchFamily="2" charset="-78"/>
              </a:rPr>
              <a:t>   این مسئله مبین آن است که سلسله مراتب به کار رفته در هنر های سنتی دارای وجوه و جنبه های گوناگون و متفاوتی است . سلسله مراتب به کار رفته در ساخت یک کوزه ی سفالی و سلسله مراتبی که سی مرغ منطق الطیر عطار برای رسیدن به سی مرغ وجودشان طی می نمایند ، وجوه گوناگونی از اصل سلسله مراتب در مقوله ی هنر های سنتی و اسلامی-ایرانی است.به طور کلی باید گفت هرچه که یک موضوع از غموض و پیچیدگی بیشتری برخوردار باشد ، سلسله مراتب موجود در آن نیز دارای وجوه و جنبه های بیشتری می گردد.</a:t>
            </a:r>
            <a:endParaRPr lang="en-US" dirty="0">
              <a:solidFill>
                <a:prstClr val="white"/>
              </a:solidFill>
              <a:cs typeface="B Mitra" pitchFamily="2" charset="-78"/>
            </a:endParaRPr>
          </a:p>
        </p:txBody>
      </p:sp>
      <p:sp>
        <p:nvSpPr>
          <p:cNvPr id="3" name="TextBox 2"/>
          <p:cNvSpPr txBox="1"/>
          <p:nvPr/>
        </p:nvSpPr>
        <p:spPr>
          <a:xfrm>
            <a:off x="827584" y="4809346"/>
            <a:ext cx="7704856" cy="707886"/>
          </a:xfrm>
          <a:prstGeom prst="rect">
            <a:avLst/>
          </a:prstGeom>
          <a:noFill/>
        </p:spPr>
        <p:txBody>
          <a:bodyPr wrap="square" rtlCol="0">
            <a:spAutoFit/>
          </a:bodyPr>
          <a:lstStyle/>
          <a:p>
            <a:pPr algn="justLow"/>
            <a:r>
              <a:rPr lang="fa-IR" sz="2000" dirty="0">
                <a:solidFill>
                  <a:prstClr val="white"/>
                </a:solidFill>
                <a:cs typeface="B Mitra" pitchFamily="2" charset="-78"/>
              </a:rPr>
              <a:t>   این سلسله مراتب در طراحی مساجد ایرانی کاملا مشهود است و با عنوان سلسله مراتب محرمیت در مساجد ایران شناخته می شود. </a:t>
            </a:r>
            <a:endParaRPr lang="en-US" sz="2000" dirty="0">
              <a:solidFill>
                <a:prstClr val="white"/>
              </a:solidFill>
              <a:cs typeface="B Mitra" pitchFamily="2" charset="-78"/>
            </a:endParaRPr>
          </a:p>
        </p:txBody>
      </p:sp>
    </p:spTree>
    <p:extLst>
      <p:ext uri="{BB962C8B-B14F-4D97-AF65-F5344CB8AC3E}">
        <p14:creationId xmlns:p14="http://schemas.microsoft.com/office/powerpoint/2010/main" val="2956438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08720"/>
            <a:ext cx="7704856" cy="707886"/>
          </a:xfrm>
          <a:prstGeom prst="rect">
            <a:avLst/>
          </a:prstGeom>
          <a:noFill/>
        </p:spPr>
        <p:txBody>
          <a:bodyPr wrap="square" rtlCol="0">
            <a:spAutoFit/>
          </a:bodyPr>
          <a:lstStyle/>
          <a:p>
            <a:pPr algn="justLow"/>
            <a:r>
              <a:rPr lang="fa-IR" sz="2000" dirty="0">
                <a:solidFill>
                  <a:prstClr val="white"/>
                </a:solidFill>
                <a:cs typeface="B Mitra" pitchFamily="2" charset="-78"/>
              </a:rPr>
              <a:t>به طور کلی در مساجدی که اصطلاحاً ایرانی نامیده می‏شوند ، در مورد نحوه ی ورود از فضای بیرون به درون حیاط می توان دو گونه عمده را تشخیص داد.</a:t>
            </a:r>
          </a:p>
        </p:txBody>
      </p:sp>
      <p:pic>
        <p:nvPicPr>
          <p:cNvPr id="35841" name="Picture 1" descr="C:\Users\pedram\Desktop\maghale ha\New folder\New folder (2)\IMG_6256.JPG"/>
          <p:cNvPicPr>
            <a:picLocks noChangeAspect="1" noChangeArrowheads="1"/>
          </p:cNvPicPr>
          <p:nvPr/>
        </p:nvPicPr>
        <p:blipFill>
          <a:blip r:embed="rId2" cstate="print"/>
          <a:srcRect/>
          <a:stretch>
            <a:fillRect/>
          </a:stretch>
        </p:blipFill>
        <p:spPr bwMode="auto">
          <a:xfrm>
            <a:off x="1331640" y="1772816"/>
            <a:ext cx="6408712" cy="4464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81590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1353542"/>
            <a:ext cx="7416824" cy="923330"/>
          </a:xfrm>
          <a:prstGeom prst="rect">
            <a:avLst/>
          </a:prstGeom>
          <a:noFill/>
        </p:spPr>
        <p:txBody>
          <a:bodyPr wrap="square" rtlCol="0">
            <a:spAutoFit/>
          </a:bodyPr>
          <a:lstStyle/>
          <a:p>
            <a:pPr algn="justLow"/>
            <a:r>
              <a:rPr lang="fa-IR" dirty="0">
                <a:solidFill>
                  <a:prstClr val="white"/>
                </a:solidFill>
                <a:cs typeface="B Mitra" pitchFamily="2" charset="-78"/>
              </a:rPr>
              <a:t>   ورود به حیاط از یکی از چشمه‏های فرعی و غالباً در یکی از کنج‏های حیاط می‏باشد و از شاخص‏ترین نمونه‏های آن می توان به مسجد جامع اصفهان، مسجد جامع اردستان، مسجد آقا نور اصفهان، مسجد حکیم اصفهان،مسجد شیخ علیخان زنگنه ی اصفهان، مسجد نو اصفهان، مسجد جامع همدان و... اشاره کرد.</a:t>
            </a:r>
          </a:p>
        </p:txBody>
      </p:sp>
      <p:pic>
        <p:nvPicPr>
          <p:cNvPr id="32770" name="Picture 2" descr="C:\Users\pedram\Desktop\maghale ha\New folder\selsele\tyy.JPG"/>
          <p:cNvPicPr>
            <a:picLocks noChangeAspect="1" noChangeArrowheads="1"/>
          </p:cNvPicPr>
          <p:nvPr/>
        </p:nvPicPr>
        <p:blipFill rotWithShape="1">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20000" contrast="40000"/>
                    </a14:imgEffect>
                  </a14:imgLayer>
                </a14:imgProps>
              </a:ext>
            </a:extLst>
          </a:blip>
          <a:srcRect r="3084"/>
          <a:stretch/>
        </p:blipFill>
        <p:spPr bwMode="auto">
          <a:xfrm>
            <a:off x="1187624" y="2636490"/>
            <a:ext cx="6927676" cy="3744838"/>
          </a:xfrm>
          <a:prstGeom prst="rect">
            <a:avLst/>
          </a:prstGeom>
          <a:noFill/>
        </p:spPr>
      </p:pic>
      <p:sp>
        <p:nvSpPr>
          <p:cNvPr id="5" name="TextBox 4"/>
          <p:cNvSpPr txBox="1"/>
          <p:nvPr/>
        </p:nvSpPr>
        <p:spPr>
          <a:xfrm>
            <a:off x="5580112" y="735087"/>
            <a:ext cx="2808312" cy="461665"/>
          </a:xfrm>
          <a:prstGeom prst="rect">
            <a:avLst/>
          </a:prstGeom>
          <a:noFill/>
        </p:spPr>
        <p:txBody>
          <a:bodyPr wrap="square" rtlCol="0">
            <a:spAutoFit/>
          </a:bodyPr>
          <a:lstStyle/>
          <a:p>
            <a:r>
              <a:rPr lang="fa-IR" sz="2400" dirty="0">
                <a:solidFill>
                  <a:prstClr val="white"/>
                </a:solidFill>
                <a:cs typeface="B Mitra" pitchFamily="2" charset="-78"/>
              </a:rPr>
              <a:t>گونه ی اول</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14173415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6"/>
          <p:cNvPicPr>
            <a:picLocks noChangeAspect="1" noChangeArrowheads="1"/>
          </p:cNvPicPr>
          <p:nvPr/>
        </p:nvPicPr>
        <p:blipFill>
          <a:blip r:embed="rId2" cstate="print"/>
          <a:srcRect/>
          <a:stretch>
            <a:fillRect/>
          </a:stretch>
        </p:blipFill>
        <p:spPr bwMode="auto">
          <a:xfrm>
            <a:off x="827584" y="3789040"/>
            <a:ext cx="4426699" cy="2766687"/>
          </a:xfrm>
          <a:prstGeom prst="rect">
            <a:avLst/>
          </a:prstGeom>
          <a:ln>
            <a:noFill/>
          </a:ln>
          <a:effectLst>
            <a:softEdge rad="112500"/>
          </a:effectLst>
        </p:spPr>
      </p:pic>
      <p:pic>
        <p:nvPicPr>
          <p:cNvPr id="6" name="Picture 5" descr="DSCN1659"/>
          <p:cNvPicPr>
            <a:picLocks noChangeAspect="1" noChangeArrowheads="1"/>
          </p:cNvPicPr>
          <p:nvPr/>
        </p:nvPicPr>
        <p:blipFill>
          <a:blip r:embed="rId3" cstate="print"/>
          <a:srcRect/>
          <a:stretch>
            <a:fillRect/>
          </a:stretch>
        </p:blipFill>
        <p:spPr bwMode="auto">
          <a:xfrm>
            <a:off x="827584" y="764704"/>
            <a:ext cx="3552916" cy="2666296"/>
          </a:xfrm>
          <a:prstGeom prst="rect">
            <a:avLst/>
          </a:prstGeom>
          <a:ln>
            <a:noFill/>
          </a:ln>
          <a:effectLst>
            <a:softEdge rad="112500"/>
          </a:effectLst>
        </p:spPr>
      </p:pic>
      <p:pic>
        <p:nvPicPr>
          <p:cNvPr id="7" name="Picture 4" descr="DSCN1660"/>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colorTemperature colorTemp="11200"/>
                    </a14:imgEffect>
                    <a14:imgEffect>
                      <a14:brightnessContrast contrast="40000"/>
                    </a14:imgEffect>
                  </a14:imgLayer>
                </a14:imgProps>
              </a:ext>
            </a:extLst>
          </a:blip>
          <a:srcRect/>
          <a:stretch>
            <a:fillRect/>
          </a:stretch>
        </p:blipFill>
        <p:spPr bwMode="auto">
          <a:xfrm>
            <a:off x="5940012" y="2456656"/>
            <a:ext cx="2675202" cy="35646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5868144" y="1095127"/>
            <a:ext cx="3024336" cy="461665"/>
          </a:xfrm>
          <a:prstGeom prst="rect">
            <a:avLst/>
          </a:prstGeom>
          <a:noFill/>
        </p:spPr>
        <p:txBody>
          <a:bodyPr wrap="square" rtlCol="0">
            <a:spAutoFit/>
          </a:bodyPr>
          <a:lstStyle/>
          <a:p>
            <a:pPr algn="ctr"/>
            <a:r>
              <a:rPr lang="fa-IR" sz="2400" dirty="0">
                <a:solidFill>
                  <a:prstClr val="white"/>
                </a:solidFill>
                <a:cs typeface="B Mitra" pitchFamily="2" charset="-78"/>
              </a:rPr>
              <a:t>مسجد حکیم اصفهان</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3409836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N_ESFEHAN%20MASJED%20JAME22"/>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8800"/>
                    </a14:imgEffect>
                    <a14:imgEffect>
                      <a14:brightnessContrast bright="-20000" contrast="20000"/>
                    </a14:imgEffect>
                  </a14:imgLayer>
                </a14:imgProps>
              </a:ext>
            </a:extLst>
          </a:blip>
          <a:srcRect/>
          <a:stretch>
            <a:fillRect/>
          </a:stretch>
        </p:blipFill>
        <p:spPr bwMode="auto">
          <a:xfrm>
            <a:off x="4719447" y="1467168"/>
            <a:ext cx="3570081" cy="4665848"/>
          </a:xfrm>
          <a:prstGeom prst="rect">
            <a:avLst/>
          </a:prstGeom>
          <a:ln>
            <a:noFill/>
          </a:ln>
          <a:effectLst>
            <a:softEdge rad="112500"/>
          </a:effectLst>
        </p:spPr>
      </p:pic>
      <p:pic>
        <p:nvPicPr>
          <p:cNvPr id="5" name="Picture 6" descr="TN_ESFEHAN%20MASJED%20HAKIM26"/>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8800"/>
                    </a14:imgEffect>
                    <a14:imgEffect>
                      <a14:brightnessContrast bright="-20000" contrast="20000"/>
                    </a14:imgEffect>
                  </a14:imgLayer>
                </a14:imgProps>
              </a:ext>
            </a:extLst>
          </a:blip>
          <a:srcRect/>
          <a:stretch>
            <a:fillRect/>
          </a:stretch>
        </p:blipFill>
        <p:spPr bwMode="auto">
          <a:xfrm>
            <a:off x="683568" y="1467167"/>
            <a:ext cx="3565493" cy="4674945"/>
          </a:xfrm>
          <a:prstGeom prst="rect">
            <a:avLst/>
          </a:prstGeom>
          <a:ln>
            <a:noFill/>
          </a:ln>
          <a:effectLst>
            <a:softEdge rad="112500"/>
          </a:effectLst>
        </p:spPr>
      </p:pic>
    </p:spTree>
    <p:extLst>
      <p:ext uri="{BB962C8B-B14F-4D97-AF65-F5344CB8AC3E}">
        <p14:creationId xmlns:p14="http://schemas.microsoft.com/office/powerpoint/2010/main" val="2497660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84168" y="692696"/>
            <a:ext cx="2592288" cy="461665"/>
          </a:xfrm>
          <a:prstGeom prst="rect">
            <a:avLst/>
          </a:prstGeom>
          <a:noFill/>
        </p:spPr>
        <p:txBody>
          <a:bodyPr wrap="square" rtlCol="0">
            <a:spAutoFit/>
          </a:bodyPr>
          <a:lstStyle/>
          <a:p>
            <a:r>
              <a:rPr lang="fa-IR" sz="2400" dirty="0">
                <a:solidFill>
                  <a:prstClr val="white"/>
                </a:solidFill>
                <a:cs typeface="B Mitra" pitchFamily="2" charset="-78"/>
              </a:rPr>
              <a:t>گونه ی دوم</a:t>
            </a:r>
            <a:endParaRPr lang="en-US" sz="2400" dirty="0">
              <a:solidFill>
                <a:prstClr val="white"/>
              </a:solidFill>
              <a:cs typeface="B Mitra" pitchFamily="2" charset="-78"/>
            </a:endParaRPr>
          </a:p>
        </p:txBody>
      </p:sp>
      <p:sp>
        <p:nvSpPr>
          <p:cNvPr id="5" name="TextBox 4"/>
          <p:cNvSpPr txBox="1"/>
          <p:nvPr/>
        </p:nvSpPr>
        <p:spPr>
          <a:xfrm>
            <a:off x="755576" y="1412776"/>
            <a:ext cx="8136904" cy="2031325"/>
          </a:xfrm>
          <a:prstGeom prst="rect">
            <a:avLst/>
          </a:prstGeom>
          <a:noFill/>
        </p:spPr>
        <p:txBody>
          <a:bodyPr wrap="square" rtlCol="0">
            <a:spAutoFit/>
          </a:bodyPr>
          <a:lstStyle/>
          <a:p>
            <a:pPr algn="justLow"/>
            <a:r>
              <a:rPr lang="fa-IR" dirty="0">
                <a:solidFill>
                  <a:prstClr val="white"/>
                </a:solidFill>
                <a:cs typeface="B Mitra" pitchFamily="2" charset="-78"/>
              </a:rPr>
              <a:t>    ورودی مسجد در قسمت پشتی یک یا دو و یا هرسه ایوان فرعی قرار دارد و از شاخص ترین نمونه های آن می توان به مسجد مشیر الملک شیراز ، مسجد امام اصفهان ، مسجد وکیل شیراز ، مسجد نبی قزوین، مسجد جامع قزوین ، مسجد امام بروجرد، مسجد امام سمنان و ... اشاره کرد. در این گونه بعد از سر در ورودی و هشتی دقیقا در قسمت پشتی یکی از سه ایوان فرعی قرار می گیریم ، اما ورود به داخل این ایوان توسط پنجره های مشبک که از زمین فاصله داشته است مسدود می باشد. در واقع باید گفت وظیفه ی این عضو جلوگیری از ورود مستقیم و در عین حال برقراری ارتباط بصری به جهت تشدید میل وصول و شوق دیدار است و بسان حجاب میان شاهد و مشهود (بهشتی ،1374،35) است.غالبا در مجاورت این عضو برانگیزاننده ی مسدود ، یک یا دو دالان در طرفین ایوان قرار دارد که از طریق آنها می توان وارد صحن و حیاط مسجد شد. </a:t>
            </a:r>
            <a:endParaRPr lang="en-US" dirty="0">
              <a:solidFill>
                <a:prstClr val="white"/>
              </a:solidFill>
              <a:cs typeface="B Mitra" pitchFamily="2" charset="-78"/>
            </a:endParaRPr>
          </a:p>
        </p:txBody>
      </p:sp>
      <p:pic>
        <p:nvPicPr>
          <p:cNvPr id="47106" name="Picture 2" descr="C:\Users\pedram\Desktop\maghale ha\New folder\selsele\Captrrrure.JPG"/>
          <p:cNvPicPr>
            <a:picLocks noChangeAspect="1" noChangeArrowheads="1"/>
          </p:cNvPicPr>
          <p:nvPr/>
        </p:nvPicPr>
        <p:blipFill>
          <a:blip r:embed="rId2" cstate="print"/>
          <a:srcRect/>
          <a:stretch>
            <a:fillRect/>
          </a:stretch>
        </p:blipFill>
        <p:spPr bwMode="auto">
          <a:xfrm>
            <a:off x="6227431" y="3861049"/>
            <a:ext cx="2250960" cy="2498017"/>
          </a:xfrm>
          <a:prstGeom prst="rect">
            <a:avLst/>
          </a:prstGeom>
          <a:noFill/>
        </p:spPr>
      </p:pic>
      <p:pic>
        <p:nvPicPr>
          <p:cNvPr id="47107" name="Picture 3" descr="C:\Users\pedram\Desktop\maghale ha\New folder\selsele\Captur6767e.JPG"/>
          <p:cNvPicPr>
            <a:picLocks noChangeAspect="1" noChangeArrowheads="1"/>
          </p:cNvPicPr>
          <p:nvPr/>
        </p:nvPicPr>
        <p:blipFill>
          <a:blip r:embed="rId3" cstate="print"/>
          <a:srcRect/>
          <a:stretch>
            <a:fillRect/>
          </a:stretch>
        </p:blipFill>
        <p:spPr bwMode="auto">
          <a:xfrm>
            <a:off x="3419872" y="3861049"/>
            <a:ext cx="2333312" cy="2498017"/>
          </a:xfrm>
          <a:prstGeom prst="rect">
            <a:avLst/>
          </a:prstGeom>
          <a:noFill/>
        </p:spPr>
      </p:pic>
      <p:pic>
        <p:nvPicPr>
          <p:cNvPr id="47108" name="Picture 4" descr="C:\Users\pedram\Desktop\maghale ha\New folder\selsele\Capturefff.JPG"/>
          <p:cNvPicPr>
            <a:picLocks noChangeAspect="1" noChangeArrowheads="1"/>
          </p:cNvPicPr>
          <p:nvPr/>
        </p:nvPicPr>
        <p:blipFill>
          <a:blip r:embed="rId4" cstate="print"/>
          <a:srcRect/>
          <a:stretch>
            <a:fillRect/>
          </a:stretch>
        </p:blipFill>
        <p:spPr bwMode="auto">
          <a:xfrm>
            <a:off x="755576" y="3861048"/>
            <a:ext cx="2243118" cy="2498017"/>
          </a:xfrm>
          <a:prstGeom prst="rect">
            <a:avLst/>
          </a:prstGeom>
          <a:noFill/>
        </p:spPr>
      </p:pic>
    </p:spTree>
    <p:extLst>
      <p:ext uri="{BB962C8B-B14F-4D97-AF65-F5344CB8AC3E}">
        <p14:creationId xmlns:p14="http://schemas.microsoft.com/office/powerpoint/2010/main" val="2831374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9552" y="1268760"/>
            <a:ext cx="8208912" cy="1200329"/>
          </a:xfrm>
          <a:prstGeom prst="rect">
            <a:avLst/>
          </a:prstGeom>
          <a:noFill/>
        </p:spPr>
        <p:txBody>
          <a:bodyPr wrap="square" rtlCol="0">
            <a:spAutoFit/>
          </a:bodyPr>
          <a:lstStyle/>
          <a:p>
            <a:pPr algn="justLow"/>
            <a:r>
              <a:rPr lang="fa-IR" dirty="0">
                <a:solidFill>
                  <a:prstClr val="white"/>
                </a:solidFill>
                <a:cs typeface="B Mitra" pitchFamily="2" charset="-78"/>
              </a:rPr>
              <a:t>   سنت اسلامی که مآثر و اسنادش امروزه حی و حاضر در دسترس ماست سنتی است موید منش یکپارچه ی جامعه در عین تأیید و تقویت ساحات ظاهری و باطنی اش ، ساحات ظاهری مربوط به قانون الهی (شریعت) و رفتار آدمی می شود ، اما مستقیما به اصول خلاقه ی انسان سنتی بستگی ندارد بلکه این جنبه ی عرفانی اسلام ، یا طریقت است که اصول حاکم بر هنر اسلامی ،بویژه معماری را بنیاد نهاده است.</a:t>
            </a:r>
            <a:endParaRPr lang="en-US" dirty="0">
              <a:solidFill>
                <a:prstClr val="white"/>
              </a:solidFill>
              <a:cs typeface="B Nazanin" pitchFamily="2" charset="-78"/>
            </a:endParaRPr>
          </a:p>
        </p:txBody>
      </p:sp>
      <p:sp>
        <p:nvSpPr>
          <p:cNvPr id="7" name="TextBox 6"/>
          <p:cNvSpPr txBox="1"/>
          <p:nvPr/>
        </p:nvSpPr>
        <p:spPr>
          <a:xfrm>
            <a:off x="4067944" y="3047471"/>
            <a:ext cx="4736504" cy="3139321"/>
          </a:xfrm>
          <a:prstGeom prst="rect">
            <a:avLst/>
          </a:prstGeom>
          <a:noFill/>
        </p:spPr>
        <p:txBody>
          <a:bodyPr wrap="square" rtlCol="0">
            <a:spAutoFit/>
          </a:bodyPr>
          <a:lstStyle/>
          <a:p>
            <a:pPr algn="justLow"/>
            <a:r>
              <a:rPr lang="fa-IR" dirty="0">
                <a:solidFill>
                  <a:prstClr val="white"/>
                </a:solidFill>
                <a:cs typeface="B Mitra" pitchFamily="2" charset="-78"/>
              </a:rPr>
              <a:t>   طریقت در علوم رسمی و در صنایع هر دو نافذ است.در واقع از همآمیزی این هر دواست که تمامی هنر اسلامی پدید می آید علوم مذکور نه تنها به فرآیند های طبیعت بلکه به دانش قوانین و اصولی نظر دارند که بر چیزها حاکم اند و خود نیز به نظم ماورائی وابسته اند. صنایع نیز تنها طریقه هائی در بست برای ساختن چیزها نیستند بلکه در عالم صور به تحقق علوم تعین می بخشند.از همین رو صاحب قوانین و قواعد مختص به خود هستند.هر دو این نظام معرفتی- که یکی وابسته به علوم و یکی وابسته به صنایع است –در صنف های صنعتگر متجسم می شوند که هیات های سازمان دهنده ی خالق هنر سنتی هستند.صنف غالبا توسط استادی رهبری می شود که هم صوفی است و هم صنعت پیشه ای صاحب دانش آگاهانه به اصول حاکم بر هنرش .</a:t>
            </a:r>
            <a:endParaRPr lang="en-US" dirty="0">
              <a:solidFill>
                <a:prstClr val="white"/>
              </a:solidFill>
              <a:cs typeface="B Mitra" pitchFamily="2" charset="-78"/>
            </a:endParaRPr>
          </a:p>
        </p:txBody>
      </p:sp>
      <p:pic>
        <p:nvPicPr>
          <p:cNvPr id="24580" name="Picture 4" descr="C:\Users\pedram\Desktop\maghale ha\New folder\osho-meditation.jpg"/>
          <p:cNvPicPr>
            <a:picLocks noChangeAspect="1" noChangeArrowheads="1"/>
          </p:cNvPicPr>
          <p:nvPr/>
        </p:nvPicPr>
        <p:blipFill>
          <a:blip r:embed="rId2" cstate="print"/>
          <a:srcRect/>
          <a:stretch>
            <a:fillRect/>
          </a:stretch>
        </p:blipFill>
        <p:spPr bwMode="auto">
          <a:xfrm>
            <a:off x="539552" y="3047471"/>
            <a:ext cx="3223909" cy="3045825"/>
          </a:xfrm>
          <a:prstGeom prst="rect">
            <a:avLst/>
          </a:prstGeom>
          <a:ln>
            <a:noFill/>
          </a:ln>
          <a:effectLst>
            <a:softEdge rad="112500"/>
          </a:effectLst>
        </p:spPr>
      </p:pic>
    </p:spTree>
    <p:extLst>
      <p:ext uri="{BB962C8B-B14F-4D97-AF65-F5344CB8AC3E}">
        <p14:creationId xmlns:p14="http://schemas.microsoft.com/office/powerpoint/2010/main" val="3740550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pedram\Desktop\maghale ha\New folder\selsele\لللق.jpg"/>
          <p:cNvPicPr>
            <a:picLocks noChangeAspect="1" noChangeArrowheads="1"/>
          </p:cNvPicPr>
          <p:nvPr/>
        </p:nvPicPr>
        <p:blipFill>
          <a:blip r:embed="rId2" cstate="print"/>
          <a:srcRect/>
          <a:stretch>
            <a:fillRect/>
          </a:stretch>
        </p:blipFill>
        <p:spPr bwMode="auto">
          <a:xfrm>
            <a:off x="389117" y="1268760"/>
            <a:ext cx="3894851" cy="4630777"/>
          </a:xfrm>
          <a:prstGeom prst="rect">
            <a:avLst/>
          </a:prstGeom>
          <a:noFill/>
        </p:spPr>
      </p:pic>
      <p:pic>
        <p:nvPicPr>
          <p:cNvPr id="6" name="Picture 3" descr="C:\Users\pedram\Desktop\maghale ha\New folder\selsele\Capturerty.JPG"/>
          <p:cNvPicPr>
            <a:picLocks noChangeAspect="1" noChangeArrowheads="1"/>
          </p:cNvPicPr>
          <p:nvPr/>
        </p:nvPicPr>
        <p:blipFill>
          <a:blip r:embed="rId3" cstate="print"/>
          <a:srcRect/>
          <a:stretch>
            <a:fillRect/>
          </a:stretch>
        </p:blipFill>
        <p:spPr bwMode="auto">
          <a:xfrm>
            <a:off x="4644008" y="1268760"/>
            <a:ext cx="4140658" cy="4630777"/>
          </a:xfrm>
          <a:prstGeom prst="rect">
            <a:avLst/>
          </a:prstGeom>
          <a:noFill/>
        </p:spPr>
      </p:pic>
      <p:sp>
        <p:nvSpPr>
          <p:cNvPr id="7" name="TextBox 6"/>
          <p:cNvSpPr txBox="1"/>
          <p:nvPr/>
        </p:nvSpPr>
        <p:spPr>
          <a:xfrm>
            <a:off x="5148064" y="548680"/>
            <a:ext cx="3672408" cy="461665"/>
          </a:xfrm>
          <a:prstGeom prst="rect">
            <a:avLst/>
          </a:prstGeom>
          <a:noFill/>
        </p:spPr>
        <p:txBody>
          <a:bodyPr wrap="square" rtlCol="0">
            <a:spAutoFit/>
          </a:bodyPr>
          <a:lstStyle/>
          <a:p>
            <a:r>
              <a:rPr lang="fa-IR" sz="2400" dirty="0">
                <a:solidFill>
                  <a:prstClr val="white"/>
                </a:solidFill>
                <a:cs typeface="B Mitra" pitchFamily="2" charset="-78"/>
              </a:rPr>
              <a:t>مسجد امام اصفهان</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5486805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00_~111"/>
          <p:cNvPicPr>
            <a:picLocks noChangeAspect="1" noChangeArrowheads="1"/>
          </p:cNvPicPr>
          <p:nvPr/>
        </p:nvPicPr>
        <p:blipFill>
          <a:blip r:embed="rId2" cstate="print"/>
          <a:srcRect/>
          <a:stretch>
            <a:fillRect/>
          </a:stretch>
        </p:blipFill>
        <p:spPr bwMode="auto">
          <a:xfrm>
            <a:off x="683568" y="548680"/>
            <a:ext cx="4176464" cy="3133823"/>
          </a:xfrm>
          <a:prstGeom prst="rect">
            <a:avLst/>
          </a:prstGeom>
          <a:noFill/>
        </p:spPr>
      </p:pic>
      <p:pic>
        <p:nvPicPr>
          <p:cNvPr id="4" name="Picture 4" descr="IMG_0111"/>
          <p:cNvPicPr>
            <a:picLocks noChangeAspect="1" noChangeArrowheads="1"/>
          </p:cNvPicPr>
          <p:nvPr/>
        </p:nvPicPr>
        <p:blipFill>
          <a:blip r:embed="rId3" cstate="print"/>
          <a:srcRect/>
          <a:stretch>
            <a:fillRect/>
          </a:stretch>
        </p:blipFill>
        <p:spPr bwMode="auto">
          <a:xfrm>
            <a:off x="1331640" y="3140968"/>
            <a:ext cx="4660776" cy="3492548"/>
          </a:xfrm>
          <a:prstGeom prst="rect">
            <a:avLst/>
          </a:prstGeom>
          <a:noFill/>
        </p:spPr>
      </p:pic>
      <p:pic>
        <p:nvPicPr>
          <p:cNvPr id="6" name="Picture 5" descr="100_0~99"/>
          <p:cNvPicPr>
            <a:picLocks noChangeAspect="1" noChangeArrowheads="1"/>
          </p:cNvPicPr>
          <p:nvPr/>
        </p:nvPicPr>
        <p:blipFill>
          <a:blip r:embed="rId4" cstate="print"/>
          <a:srcRect/>
          <a:stretch>
            <a:fillRect/>
          </a:stretch>
        </p:blipFill>
        <p:spPr bwMode="auto">
          <a:xfrm>
            <a:off x="5238074" y="1052736"/>
            <a:ext cx="3294366" cy="4392488"/>
          </a:xfrm>
          <a:prstGeom prst="rect">
            <a:avLst/>
          </a:prstGeom>
          <a:noFill/>
        </p:spPr>
      </p:pic>
    </p:spTree>
    <p:extLst>
      <p:ext uri="{BB962C8B-B14F-4D97-AF65-F5344CB8AC3E}">
        <p14:creationId xmlns:p14="http://schemas.microsoft.com/office/powerpoint/2010/main" val="1204895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00_~114"/>
          <p:cNvPicPr>
            <a:picLocks noChangeAspect="1" noChangeArrowheads="1"/>
          </p:cNvPicPr>
          <p:nvPr/>
        </p:nvPicPr>
        <p:blipFill>
          <a:blip r:embed="rId2" cstate="print"/>
          <a:srcRect/>
          <a:stretch>
            <a:fillRect/>
          </a:stretch>
        </p:blipFill>
        <p:spPr bwMode="auto">
          <a:xfrm>
            <a:off x="4269432" y="836712"/>
            <a:ext cx="4191000" cy="3143250"/>
          </a:xfrm>
          <a:prstGeom prst="rect">
            <a:avLst/>
          </a:prstGeom>
          <a:noFill/>
        </p:spPr>
      </p:pic>
      <p:pic>
        <p:nvPicPr>
          <p:cNvPr id="3" name="Picture 4" descr="lir99008"/>
          <p:cNvPicPr>
            <a:picLocks noChangeAspect="1" noChangeArrowheads="1"/>
          </p:cNvPicPr>
          <p:nvPr/>
        </p:nvPicPr>
        <p:blipFill>
          <a:blip r:embed="rId3" cstate="print"/>
          <a:srcRect/>
          <a:stretch>
            <a:fillRect/>
          </a:stretch>
        </p:blipFill>
        <p:spPr bwMode="auto">
          <a:xfrm>
            <a:off x="1122040" y="3501008"/>
            <a:ext cx="3810000" cy="2857500"/>
          </a:xfrm>
          <a:prstGeom prst="rect">
            <a:avLst/>
          </a:prstGeom>
          <a:noFill/>
        </p:spPr>
      </p:pic>
      <p:pic>
        <p:nvPicPr>
          <p:cNvPr id="4" name="Picture 9" descr="isfahan16"/>
          <p:cNvPicPr>
            <a:picLocks noChangeAspect="1" noChangeArrowheads="1"/>
          </p:cNvPicPr>
          <p:nvPr/>
        </p:nvPicPr>
        <p:blipFill>
          <a:blip r:embed="rId4" cstate="print"/>
          <a:srcRect/>
          <a:stretch>
            <a:fillRect/>
          </a:stretch>
        </p:blipFill>
        <p:spPr bwMode="auto">
          <a:xfrm>
            <a:off x="1115616" y="835099"/>
            <a:ext cx="2667000" cy="1801813"/>
          </a:xfrm>
          <a:prstGeom prst="rect">
            <a:avLst/>
          </a:prstGeom>
          <a:noFill/>
        </p:spPr>
      </p:pic>
    </p:spTree>
    <p:extLst>
      <p:ext uri="{BB962C8B-B14F-4D97-AF65-F5344CB8AC3E}">
        <p14:creationId xmlns:p14="http://schemas.microsoft.com/office/powerpoint/2010/main" val="1649837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921494"/>
            <a:ext cx="8712968" cy="923330"/>
          </a:xfrm>
          <a:prstGeom prst="rect">
            <a:avLst/>
          </a:prstGeom>
        </p:spPr>
        <p:txBody>
          <a:bodyPr wrap="square">
            <a:spAutoFit/>
          </a:bodyPr>
          <a:lstStyle/>
          <a:p>
            <a:pPr algn="justLow"/>
            <a:r>
              <a:rPr lang="fa-IR" dirty="0">
                <a:solidFill>
                  <a:prstClr val="white"/>
                </a:solidFill>
                <a:cs typeface="B Mitra" pitchFamily="2" charset="-78"/>
              </a:rPr>
              <a:t>   در هر دو گونه ما با مسئله ی عدم اجازه ی ورود مستقیم به صحن مسجد از محورهای مرکزی وجوه حیاط مواجه هستیم . حتی در گونه ی دوم که دقیقا در برابر محور مرکزی قرار می گیریم نیز ، اجازه ی ورود از محور مرکزی را نمی یابیم.به طور کلی می توان گفت در اغلب موارد در معماری مساجد ایرانی ورود به صحن مسجد از یک یا چند چشمه ی فرعی پیرامونی صورت می گیرد.</a:t>
            </a:r>
          </a:p>
        </p:txBody>
      </p:sp>
      <p:pic>
        <p:nvPicPr>
          <p:cNvPr id="44033" name="Picture 1" descr="C:\Users\pedram\Desktop\maghale ha\New folder\selsele\Capturekmlkm.JPG"/>
          <p:cNvPicPr>
            <a:picLocks noChangeAspect="1" noChangeArrowheads="1"/>
          </p:cNvPicPr>
          <p:nvPr/>
        </p:nvPicPr>
        <p:blipFill>
          <a:blip r:embed="rId2" cstate="print">
            <a:duotone>
              <a:prstClr val="black"/>
              <a:schemeClr val="accent2">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Lst>
          </a:blip>
          <a:srcRect/>
          <a:stretch>
            <a:fillRect/>
          </a:stretch>
        </p:blipFill>
        <p:spPr bwMode="auto">
          <a:xfrm>
            <a:off x="611560" y="2193045"/>
            <a:ext cx="4017258" cy="4044267"/>
          </a:xfrm>
          <a:prstGeom prst="rect">
            <a:avLst/>
          </a:prstGeom>
          <a:noFill/>
        </p:spPr>
      </p:pic>
      <p:sp>
        <p:nvSpPr>
          <p:cNvPr id="4" name="TextBox 3"/>
          <p:cNvSpPr txBox="1"/>
          <p:nvPr/>
        </p:nvSpPr>
        <p:spPr>
          <a:xfrm>
            <a:off x="4932040" y="2333685"/>
            <a:ext cx="3888432" cy="3693319"/>
          </a:xfrm>
          <a:prstGeom prst="rect">
            <a:avLst/>
          </a:prstGeom>
          <a:noFill/>
        </p:spPr>
        <p:txBody>
          <a:bodyPr wrap="square" rtlCol="0">
            <a:spAutoFit/>
          </a:bodyPr>
          <a:lstStyle/>
          <a:p>
            <a:pPr algn="justLow"/>
            <a:r>
              <a:rPr lang="fa-IR" dirty="0">
                <a:solidFill>
                  <a:prstClr val="white"/>
                </a:solidFill>
                <a:cs typeface="B Mitra" pitchFamily="2" charset="-78"/>
              </a:rPr>
              <a:t>   اما مسئله ی حائز اهمیت دیگر در معماری مسجد نحوه ی گذر از حیاط به ایوان و گنبد خانه می باشد.این بار بر عکس مرتبه ی اول که ورود از حاشیه صورت می گرفت دقیقا ازش محور مرکزی ایوان وارد فضای گنبدخانه می شویم و دیگر اثری از دالان های کناری نیست و بدون واسطه و حائل از مرکز و محور اصلی وارد فضای گنبدخانه می شویم.در واقع نکته ی درخور توجه اینست که در هنگام ورود به حیاط اجازه ی عبور از محور و مرکز را نداشتیم اما در هنگام خروج از حیاط این رخصت و اجازه را یافتیم.گویا رخدادی وقوع یافته که آن عدم اجازه ی عبور ازمحور ، منجر به رخصت عبور از اصلی ترین محور می شود و گویا این انسان در حال عبور از ایوان دیگر آن انسان در بدو ورود رانده شده به حاشیه نیست.</a:t>
            </a:r>
          </a:p>
        </p:txBody>
      </p:sp>
    </p:spTree>
    <p:extLst>
      <p:ext uri="{BB962C8B-B14F-4D97-AF65-F5344CB8AC3E}">
        <p14:creationId xmlns:p14="http://schemas.microsoft.com/office/powerpoint/2010/main" val="3035581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910461"/>
            <a:ext cx="8208912" cy="646331"/>
          </a:xfrm>
          <a:prstGeom prst="rect">
            <a:avLst/>
          </a:prstGeom>
          <a:noFill/>
        </p:spPr>
        <p:txBody>
          <a:bodyPr wrap="square" rtlCol="0">
            <a:spAutoFit/>
          </a:bodyPr>
          <a:lstStyle/>
          <a:p>
            <a:pPr algn="justLow"/>
            <a:r>
              <a:rPr lang="fa-IR" dirty="0">
                <a:solidFill>
                  <a:prstClr val="white"/>
                </a:solidFill>
                <a:cs typeface="B Mitra" pitchFamily="2" charset="-78"/>
              </a:rPr>
              <a:t>  این نحوه ی ورود از حاشیه و گرایش تدریجی به مرکز منحصر و محدود به معماری مسجد نیست و در نظام اندیشه ی ایرانی اسلامی و سلسله مراتب سیر و سلوک دارای زیر ساخت های غنی و عارفانه ایست.</a:t>
            </a:r>
          </a:p>
        </p:txBody>
      </p:sp>
      <p:pic>
        <p:nvPicPr>
          <p:cNvPr id="4" name="Picture 2" descr="C:\Users\pedram\Desktop\masjed jame\2224_214 (1).jpg"/>
          <p:cNvPicPr>
            <a:picLocks noChangeAspect="1" noChangeArrowheads="1"/>
          </p:cNvPicPr>
          <p:nvPr/>
        </p:nvPicPr>
        <p:blipFill rotWithShape="1">
          <a:blip r:embed="rId2" cstate="print"/>
          <a:srcRect b="5477"/>
          <a:stretch/>
        </p:blipFill>
        <p:spPr bwMode="auto">
          <a:xfrm>
            <a:off x="251520" y="2406005"/>
            <a:ext cx="4464496" cy="3111227"/>
          </a:xfrm>
          <a:prstGeom prst="rect">
            <a:avLst/>
          </a:prstGeom>
          <a:ln>
            <a:noFill/>
          </a:ln>
          <a:effectLst>
            <a:softEdge rad="112500"/>
          </a:effectLst>
        </p:spPr>
      </p:pic>
      <p:sp>
        <p:nvSpPr>
          <p:cNvPr id="5" name="TextBox 4"/>
          <p:cNvSpPr txBox="1"/>
          <p:nvPr/>
        </p:nvSpPr>
        <p:spPr>
          <a:xfrm>
            <a:off x="4860032" y="1652022"/>
            <a:ext cx="4032448" cy="4801314"/>
          </a:xfrm>
          <a:prstGeom prst="rect">
            <a:avLst/>
          </a:prstGeom>
          <a:noFill/>
        </p:spPr>
        <p:txBody>
          <a:bodyPr wrap="square" rtlCol="0">
            <a:spAutoFit/>
          </a:bodyPr>
          <a:lstStyle/>
          <a:p>
            <a:pPr algn="justLow"/>
            <a:r>
              <a:rPr lang="fa-IR" dirty="0">
                <a:solidFill>
                  <a:prstClr val="white"/>
                </a:solidFill>
                <a:cs typeface="B Mitra" pitchFamily="2" charset="-78"/>
              </a:rPr>
              <a:t>  تقریر های گوناگونی که در این باب مطرح می باشد هر کدام مبین گوشه ای از نغز کاری های بی بدیل معماران ایرانی است که گویندگان آن به قول مولانا جلال الدین هر کدام از دریچه ی ظن و گمان خود یار و همراه آن می شوند.شاید فضای صحن و طهارت حاصل از وضو رخصت این عبور است و چنین به نظر می رسد که فضای خالی و ناب حیاط در پیوند با تنزیه و طهارت حاصل از آب موجب انفصال و نزهتی روحانی می گردد و بدین ترتیب انسان ، محرمیت و رخصت گذر از مرکز و محور را می یابد.این محرمیت که به واسطه وضو و با تسهیل کنندگی و تشدیدکنندگی فضای ناب و منفصل کننده ی حیات وقوع می یابد به منزله ی انفصال و تنزیه از دنیای دنی است و به همین دلیل است که فضای حیاط فضای احرام ومحرم شدن و در حریمی از محرمات قرار گرفتن و موت ارادی از دنیا و مهیای حضور در پیشگاه مالک یوم الدین شدن است. فضایی تجریدی و مثالین و یکی از اصلی ترین مراتبی که به انسان رخصت گذر از این منزل و انتقال به مرتبه ی بعد را می دهد.</a:t>
            </a:r>
            <a:endParaRPr lang="en-US" dirty="0">
              <a:solidFill>
                <a:prstClr val="white"/>
              </a:solidFill>
              <a:cs typeface="B Mitra" pitchFamily="2" charset="-78"/>
            </a:endParaRPr>
          </a:p>
        </p:txBody>
      </p:sp>
      <p:sp>
        <p:nvSpPr>
          <p:cNvPr id="6" name="TextBox 5"/>
          <p:cNvSpPr txBox="1"/>
          <p:nvPr/>
        </p:nvSpPr>
        <p:spPr>
          <a:xfrm>
            <a:off x="251520" y="5693186"/>
            <a:ext cx="4464496" cy="400110"/>
          </a:xfrm>
          <a:prstGeom prst="rect">
            <a:avLst/>
          </a:prstGeom>
          <a:noFill/>
        </p:spPr>
        <p:txBody>
          <a:bodyPr wrap="square" rtlCol="0">
            <a:spAutoFit/>
          </a:bodyPr>
          <a:lstStyle/>
          <a:p>
            <a:pPr algn="ctr" rtl="0"/>
            <a:r>
              <a:rPr lang="fa-IR" sz="2000" dirty="0">
                <a:solidFill>
                  <a:prstClr val="white"/>
                </a:solidFill>
                <a:cs typeface="B Nazanin" pitchFamily="2" charset="-78"/>
              </a:rPr>
              <a:t>مسجد جامع اصفهان</a:t>
            </a:r>
            <a:endParaRPr lang="en-US" sz="2000" dirty="0">
              <a:solidFill>
                <a:prstClr val="white"/>
              </a:solidFill>
              <a:cs typeface="B Nazanin" pitchFamily="2" charset="-78"/>
            </a:endParaRPr>
          </a:p>
        </p:txBody>
      </p:sp>
    </p:spTree>
    <p:extLst>
      <p:ext uri="{BB962C8B-B14F-4D97-AF65-F5344CB8AC3E}">
        <p14:creationId xmlns:p14="http://schemas.microsoft.com/office/powerpoint/2010/main" val="1170794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40352" y="1124744"/>
            <a:ext cx="720080" cy="523220"/>
          </a:xfrm>
          <a:prstGeom prst="rect">
            <a:avLst/>
          </a:prstGeom>
          <a:noFill/>
        </p:spPr>
        <p:txBody>
          <a:bodyPr wrap="square" rtlCol="0">
            <a:spAutoFit/>
          </a:bodyPr>
          <a:lstStyle/>
          <a:p>
            <a:pPr rtl="0"/>
            <a:r>
              <a:rPr lang="fa-IR" sz="2800" dirty="0">
                <a:solidFill>
                  <a:prstClr val="white"/>
                </a:solidFill>
                <a:latin typeface="IranNastaliq" pitchFamily="18" charset="0"/>
                <a:cs typeface="B Mitra" pitchFamily="2" charset="-78"/>
              </a:rPr>
              <a:t>ماده</a:t>
            </a:r>
            <a:endParaRPr lang="en-US" sz="2800" dirty="0">
              <a:solidFill>
                <a:prstClr val="white"/>
              </a:solidFill>
              <a:latin typeface="IranNastaliq" pitchFamily="18" charset="0"/>
              <a:cs typeface="B Mitra" pitchFamily="2" charset="-78"/>
            </a:endParaRPr>
          </a:p>
        </p:txBody>
      </p:sp>
      <p:sp>
        <p:nvSpPr>
          <p:cNvPr id="3" name="TextBox 2"/>
          <p:cNvSpPr txBox="1"/>
          <p:nvPr/>
        </p:nvSpPr>
        <p:spPr>
          <a:xfrm>
            <a:off x="7308304" y="2239169"/>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عناصر اربعه</a:t>
            </a:r>
            <a:endParaRPr lang="en-US" sz="2400" dirty="0">
              <a:solidFill>
                <a:prstClr val="white"/>
              </a:solidFill>
              <a:latin typeface="IranNastaliq" pitchFamily="18" charset="0"/>
              <a:cs typeface="B Mitra" pitchFamily="2" charset="-78"/>
            </a:endParaRPr>
          </a:p>
        </p:txBody>
      </p:sp>
      <p:sp>
        <p:nvSpPr>
          <p:cNvPr id="5" name="TextBox 4"/>
          <p:cNvSpPr txBox="1"/>
          <p:nvPr/>
        </p:nvSpPr>
        <p:spPr>
          <a:xfrm>
            <a:off x="5899720" y="2205512"/>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آتش</a:t>
            </a:r>
          </a:p>
        </p:txBody>
      </p:sp>
      <p:sp>
        <p:nvSpPr>
          <p:cNvPr id="7" name="TextBox 6"/>
          <p:cNvSpPr txBox="1"/>
          <p:nvPr/>
        </p:nvSpPr>
        <p:spPr>
          <a:xfrm>
            <a:off x="5849214" y="2964619"/>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هوا</a:t>
            </a:r>
            <a:endParaRPr lang="en-US" sz="2400" dirty="0">
              <a:solidFill>
                <a:prstClr val="white"/>
              </a:solidFill>
              <a:latin typeface="IranNastaliq" pitchFamily="18" charset="0"/>
              <a:cs typeface="B Mitra" pitchFamily="2" charset="-78"/>
            </a:endParaRPr>
          </a:p>
        </p:txBody>
      </p:sp>
      <p:sp>
        <p:nvSpPr>
          <p:cNvPr id="8" name="TextBox 7"/>
          <p:cNvSpPr txBox="1"/>
          <p:nvPr/>
        </p:nvSpPr>
        <p:spPr>
          <a:xfrm>
            <a:off x="5849214" y="3664664"/>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آب</a:t>
            </a:r>
          </a:p>
        </p:txBody>
      </p:sp>
      <p:sp>
        <p:nvSpPr>
          <p:cNvPr id="9" name="TextBox 8"/>
          <p:cNvSpPr txBox="1"/>
          <p:nvPr/>
        </p:nvSpPr>
        <p:spPr>
          <a:xfrm>
            <a:off x="5899720" y="4407495"/>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خاک</a:t>
            </a:r>
            <a:endParaRPr lang="fa-IR" sz="2000" dirty="0">
              <a:solidFill>
                <a:prstClr val="white"/>
              </a:solidFill>
              <a:latin typeface="IranNastaliq" pitchFamily="18" charset="0"/>
              <a:cs typeface="B Mitra" pitchFamily="2" charset="-78"/>
            </a:endParaRPr>
          </a:p>
        </p:txBody>
      </p:sp>
      <p:cxnSp>
        <p:nvCxnSpPr>
          <p:cNvPr id="10" name="Straight Connector 9"/>
          <p:cNvCxnSpPr/>
          <p:nvPr/>
        </p:nvCxnSpPr>
        <p:spPr>
          <a:xfrm>
            <a:off x="7236296" y="1935996"/>
            <a:ext cx="0" cy="3024336"/>
          </a:xfrm>
          <a:prstGeom prst="line">
            <a:avLst/>
          </a:prstGeom>
        </p:spPr>
        <p:style>
          <a:lnRef idx="3">
            <a:schemeClr val="accent4"/>
          </a:lnRef>
          <a:fillRef idx="0">
            <a:schemeClr val="accent4"/>
          </a:fillRef>
          <a:effectRef idx="2">
            <a:schemeClr val="accent4"/>
          </a:effectRef>
          <a:fontRef idx="minor">
            <a:schemeClr val="tx1"/>
          </a:fontRef>
        </p:style>
      </p:cxnSp>
      <p:sp>
        <p:nvSpPr>
          <p:cNvPr id="2" name="Rectangle 1"/>
          <p:cNvSpPr/>
          <p:nvPr/>
        </p:nvSpPr>
        <p:spPr>
          <a:xfrm>
            <a:off x="1152128" y="4194954"/>
            <a:ext cx="4572000" cy="1754326"/>
          </a:xfrm>
          <a:prstGeom prst="rect">
            <a:avLst/>
          </a:prstGeom>
        </p:spPr>
        <p:txBody>
          <a:bodyPr>
            <a:spAutoFit/>
          </a:bodyPr>
          <a:lstStyle/>
          <a:p>
            <a:pPr algn="justLow"/>
            <a:r>
              <a:rPr lang="fa-IR" dirty="0">
                <a:solidFill>
                  <a:prstClr val="white"/>
                </a:solidFill>
                <a:cs typeface="B Mitra" pitchFamily="2" charset="-78"/>
              </a:rPr>
              <a:t>   این </a:t>
            </a:r>
            <a:r>
              <a:rPr lang="fa-IR" dirty="0">
                <a:solidFill>
                  <a:prstClr val="white"/>
                </a:solidFill>
                <a:cs typeface="B Mitra" pitchFamily="2" charset="-78"/>
              </a:rPr>
              <a:t>عناصر نمادهای صفات کلی و عمده‏ئی می‏گردند که به موجب آنها ماده جسمانی در عالم تحت‏القمر (عالم صفلی) پدیدار می‏شود.</a:t>
            </a:r>
          </a:p>
          <a:p>
            <a:pPr algn="justLow"/>
            <a:r>
              <a:rPr lang="fa-IR" dirty="0">
                <a:solidFill>
                  <a:prstClr val="white"/>
                </a:solidFill>
                <a:cs typeface="B Mitra" pitchFamily="2" charset="-78"/>
              </a:rPr>
              <a:t>   هر </a:t>
            </a:r>
            <a:r>
              <a:rPr lang="fa-IR" dirty="0">
                <a:solidFill>
                  <a:prstClr val="white"/>
                </a:solidFill>
                <a:cs typeface="B Mitra" pitchFamily="2" charset="-78"/>
              </a:rPr>
              <a:t>کدام شامل صفتی از صفات طبیعی‏گری، سردی، تری و خشکی در حد عواملی فعال در میان ماده‏ی جسمانی‏اند.</a:t>
            </a:r>
          </a:p>
          <a:p>
            <a:pPr algn="justLow"/>
            <a:r>
              <a:rPr lang="fa-IR" dirty="0">
                <a:solidFill>
                  <a:prstClr val="white"/>
                </a:solidFill>
                <a:cs typeface="B Mitra" pitchFamily="2" charset="-78"/>
              </a:rPr>
              <a:t>   هر </a:t>
            </a:r>
            <a:r>
              <a:rPr lang="fa-IR" dirty="0">
                <a:solidFill>
                  <a:prstClr val="white"/>
                </a:solidFill>
                <a:cs typeface="B Mitra" pitchFamily="2" charset="-78"/>
              </a:rPr>
              <a:t>جسم شامل همه‏ی چهار نمود از فحوای کیفی به وجود آمده از عناصر فوق است، هرچند که تسلط تنها با یکیست.</a:t>
            </a:r>
            <a:endParaRPr lang="en-US" dirty="0">
              <a:solidFill>
                <a:prstClr val="white"/>
              </a:solidFill>
              <a:cs typeface="B Mitra" pitchFamily="2" charset="-78"/>
            </a:endParaRPr>
          </a:p>
        </p:txBody>
      </p:sp>
      <p:sp>
        <p:nvSpPr>
          <p:cNvPr id="11" name="Rectangle 10"/>
          <p:cNvSpPr/>
          <p:nvPr/>
        </p:nvSpPr>
        <p:spPr>
          <a:xfrm>
            <a:off x="1008112" y="1724615"/>
            <a:ext cx="4572000" cy="1754326"/>
          </a:xfrm>
          <a:prstGeom prst="rect">
            <a:avLst/>
          </a:prstGeom>
        </p:spPr>
        <p:txBody>
          <a:bodyPr>
            <a:spAutoFit/>
          </a:bodyPr>
          <a:lstStyle/>
          <a:p>
            <a:pPr algn="justLow">
              <a:lnSpc>
                <a:spcPct val="150000"/>
              </a:lnSpc>
            </a:pPr>
            <a:r>
              <a:rPr lang="fa-IR" dirty="0">
                <a:solidFill>
                  <a:prstClr val="white"/>
                </a:solidFill>
                <a:cs typeface="B Mitra" pitchFamily="2" charset="-78"/>
              </a:rPr>
              <a:t>بخاری </a:t>
            </a:r>
            <a:r>
              <a:rPr lang="fa-IR" dirty="0">
                <a:solidFill>
                  <a:prstClr val="white"/>
                </a:solidFill>
                <a:cs typeface="B Mitra" pitchFamily="2" charset="-78"/>
              </a:rPr>
              <a:t>مرتـفع </a:t>
            </a:r>
            <a:r>
              <a:rPr lang="fa-IR" dirty="0">
                <a:solidFill>
                  <a:prstClr val="white"/>
                </a:solidFill>
                <a:cs typeface="B Mitra" pitchFamily="2" charset="-78"/>
              </a:rPr>
              <a:t>گردد ز </a:t>
            </a:r>
            <a:r>
              <a:rPr lang="fa-IR" dirty="0">
                <a:solidFill>
                  <a:prstClr val="white"/>
                </a:solidFill>
                <a:cs typeface="B Mitra" pitchFamily="2" charset="-78"/>
              </a:rPr>
              <a:t>دریا              به </a:t>
            </a:r>
            <a:r>
              <a:rPr lang="fa-IR" dirty="0">
                <a:solidFill>
                  <a:prstClr val="white"/>
                </a:solidFill>
                <a:cs typeface="B Mitra" pitchFamily="2" charset="-78"/>
              </a:rPr>
              <a:t>امر حق فرو بارد به صحرا</a:t>
            </a:r>
          </a:p>
          <a:p>
            <a:pPr algn="justLow">
              <a:lnSpc>
                <a:spcPct val="150000"/>
              </a:lnSpc>
            </a:pPr>
            <a:r>
              <a:rPr lang="fa-IR" dirty="0">
                <a:solidFill>
                  <a:prstClr val="white"/>
                </a:solidFill>
                <a:cs typeface="B Mitra" pitchFamily="2" charset="-78"/>
              </a:rPr>
              <a:t>شعاع آفتاب از </a:t>
            </a:r>
            <a:r>
              <a:rPr lang="fa-IR" dirty="0">
                <a:solidFill>
                  <a:prstClr val="white"/>
                </a:solidFill>
                <a:cs typeface="B Mitra" pitchFamily="2" charset="-78"/>
              </a:rPr>
              <a:t>چـرخ چارم               بر </a:t>
            </a:r>
            <a:r>
              <a:rPr lang="fa-IR" dirty="0">
                <a:solidFill>
                  <a:prstClr val="white"/>
                </a:solidFill>
                <a:cs typeface="B Mitra" pitchFamily="2" charset="-78"/>
              </a:rPr>
              <a:t>او افتد شود ترکیب با هم</a:t>
            </a:r>
          </a:p>
          <a:p>
            <a:pPr algn="justLow">
              <a:lnSpc>
                <a:spcPct val="150000"/>
              </a:lnSpc>
            </a:pPr>
            <a:r>
              <a:rPr lang="fa-IR" dirty="0">
                <a:solidFill>
                  <a:prstClr val="white"/>
                </a:solidFill>
                <a:cs typeface="B Mitra" pitchFamily="2" charset="-78"/>
              </a:rPr>
              <a:t>کند </a:t>
            </a:r>
            <a:r>
              <a:rPr lang="fa-IR" dirty="0">
                <a:solidFill>
                  <a:prstClr val="white"/>
                </a:solidFill>
                <a:cs typeface="B Mitra" pitchFamily="2" charset="-78"/>
              </a:rPr>
              <a:t>گرمـی </a:t>
            </a:r>
            <a:r>
              <a:rPr lang="fa-IR" dirty="0">
                <a:solidFill>
                  <a:prstClr val="white"/>
                </a:solidFill>
                <a:cs typeface="B Mitra" pitchFamily="2" charset="-78"/>
              </a:rPr>
              <a:t>دگر ره عزم </a:t>
            </a:r>
            <a:r>
              <a:rPr lang="fa-IR" dirty="0">
                <a:solidFill>
                  <a:prstClr val="white"/>
                </a:solidFill>
                <a:cs typeface="B Mitra" pitchFamily="2" charset="-78"/>
              </a:rPr>
              <a:t>بالا             در </a:t>
            </a:r>
            <a:r>
              <a:rPr lang="fa-IR" dirty="0">
                <a:solidFill>
                  <a:prstClr val="white"/>
                </a:solidFill>
                <a:cs typeface="B Mitra" pitchFamily="2" charset="-78"/>
              </a:rPr>
              <a:t>آویزد بدو آن آب دریا</a:t>
            </a:r>
          </a:p>
          <a:p>
            <a:pPr algn="justLow">
              <a:lnSpc>
                <a:spcPct val="150000"/>
              </a:lnSpc>
            </a:pPr>
            <a:r>
              <a:rPr lang="fa-IR" dirty="0">
                <a:solidFill>
                  <a:prstClr val="white"/>
                </a:solidFill>
                <a:cs typeface="B Mitra" pitchFamily="2" charset="-78"/>
              </a:rPr>
              <a:t>چو با ایشان شود خاک و هوا </a:t>
            </a:r>
            <a:r>
              <a:rPr lang="fa-IR" dirty="0">
                <a:solidFill>
                  <a:prstClr val="white"/>
                </a:solidFill>
                <a:cs typeface="B Mitra" pitchFamily="2" charset="-78"/>
              </a:rPr>
              <a:t>ضم      برون </a:t>
            </a:r>
            <a:r>
              <a:rPr lang="fa-IR" dirty="0">
                <a:solidFill>
                  <a:prstClr val="white"/>
                </a:solidFill>
                <a:cs typeface="B Mitra" pitchFamily="2" charset="-78"/>
              </a:rPr>
              <a:t>آید نبات سبز و خرم</a:t>
            </a:r>
            <a:endParaRPr lang="en-US" dirty="0">
              <a:solidFill>
                <a:prstClr val="white"/>
              </a:solidFill>
              <a:cs typeface="B Mitra" pitchFamily="2" charset="-78"/>
            </a:endParaRPr>
          </a:p>
        </p:txBody>
      </p:sp>
    </p:spTree>
    <p:extLst>
      <p:ext uri="{BB962C8B-B14F-4D97-AF65-F5344CB8AC3E}">
        <p14:creationId xmlns:p14="http://schemas.microsoft.com/office/powerpoint/2010/main" val="2965440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292080" y="2089879"/>
            <a:ext cx="3600400" cy="3970318"/>
          </a:xfrm>
          <a:prstGeom prst="rect">
            <a:avLst/>
          </a:prstGeom>
        </p:spPr>
        <p:txBody>
          <a:bodyPr wrap="square">
            <a:spAutoFit/>
          </a:bodyPr>
          <a:lstStyle/>
          <a:p>
            <a:pPr algn="justLow"/>
            <a:r>
              <a:rPr lang="fa-IR" dirty="0">
                <a:solidFill>
                  <a:prstClr val="white"/>
                </a:solidFill>
                <a:cs typeface="B Mitra" pitchFamily="2" charset="-78"/>
              </a:rPr>
              <a:t>   طبق </a:t>
            </a:r>
            <a:r>
              <a:rPr lang="fa-IR" dirty="0">
                <a:solidFill>
                  <a:prstClr val="white"/>
                </a:solidFill>
                <a:cs typeface="B Mitra" pitchFamily="2" charset="-78"/>
              </a:rPr>
              <a:t>کیهان‏شناسی سنتی؛ آتش، گرم است و خشک. آتش با </a:t>
            </a:r>
            <a:r>
              <a:rPr lang="fa-IR" dirty="0">
                <a:solidFill>
                  <a:prstClr val="white"/>
                </a:solidFill>
                <a:cs typeface="B Mitra" pitchFamily="2" charset="-78"/>
              </a:rPr>
              <a:t>توان خود </a:t>
            </a:r>
            <a:r>
              <a:rPr lang="fa-IR" dirty="0">
                <a:solidFill>
                  <a:prstClr val="white"/>
                </a:solidFill>
                <a:cs typeface="B Mitra" pitchFamily="2" charset="-78"/>
              </a:rPr>
              <a:t>به این که پخته گرداند، تلطیف سازد، بازپرداخت کند و هم‏آمیزی دهد، همه چیز را به هماهنگی می‏آورد.</a:t>
            </a:r>
          </a:p>
          <a:p>
            <a:pPr algn="justLow"/>
            <a:r>
              <a:rPr lang="fa-IR" dirty="0">
                <a:solidFill>
                  <a:prstClr val="white"/>
                </a:solidFill>
                <a:cs typeface="B Mitra" pitchFamily="2" charset="-78"/>
              </a:rPr>
              <a:t>   گرما </a:t>
            </a:r>
            <a:r>
              <a:rPr lang="fa-IR" dirty="0">
                <a:solidFill>
                  <a:prstClr val="white"/>
                </a:solidFill>
                <a:cs typeface="B Mitra" pitchFamily="2" charset="-78"/>
              </a:rPr>
              <a:t>و روشنا جنبه‏های آتش‏اند و برای هنر معماری از همه چیز مهمتر. در ایران زمین؛ کشوری با آفتاب تند، نور، همیشه مقدم‏ترین جنبه‏ی آتش به شمار آمده است.</a:t>
            </a:r>
          </a:p>
          <a:p>
            <a:pPr algn="justLow"/>
            <a:r>
              <a:rPr lang="fa-IR" dirty="0">
                <a:solidFill>
                  <a:prstClr val="white"/>
                </a:solidFill>
                <a:cs typeface="B Mitra" pitchFamily="2" charset="-78"/>
              </a:rPr>
              <a:t>   در </a:t>
            </a:r>
            <a:r>
              <a:rPr lang="fa-IR" dirty="0">
                <a:solidFill>
                  <a:prstClr val="white"/>
                </a:solidFill>
                <a:cs typeface="B Mitra" pitchFamily="2" charset="-78"/>
              </a:rPr>
              <a:t>کیهان‏شناسی خورشید نماد الوهیت و اشراقش بوده، وسیله‏ای که بدان تمامی اجزاء آفرینش موجودیت یافته‏اند.</a:t>
            </a:r>
          </a:p>
          <a:p>
            <a:pPr algn="justLow"/>
            <a:r>
              <a:rPr lang="fa-IR" dirty="0">
                <a:solidFill>
                  <a:prstClr val="white"/>
                </a:solidFill>
                <a:cs typeface="B Mitra" pitchFamily="2" charset="-78"/>
              </a:rPr>
              <a:t>   نور </a:t>
            </a:r>
            <a:r>
              <a:rPr lang="fa-IR" dirty="0">
                <a:solidFill>
                  <a:prstClr val="white"/>
                </a:solidFill>
                <a:cs typeface="B Mitra" pitchFamily="2" charset="-78"/>
              </a:rPr>
              <a:t>در حالت تجزیه نشده‏اش، نماینده‏ی نظام کل است و در هفت رنگ نمادینی قطبی می‏شود که نمایشگر جنبه‏های منفردش هستند.</a:t>
            </a:r>
            <a:endParaRPr lang="en-US" dirty="0">
              <a:solidFill>
                <a:prstClr val="white"/>
              </a:solidFill>
              <a:cs typeface="B Mitra" pitchFamily="2" charset="-78"/>
            </a:endParaRPr>
          </a:p>
        </p:txBody>
      </p:sp>
      <p:sp>
        <p:nvSpPr>
          <p:cNvPr id="17" name="TextBox 16"/>
          <p:cNvSpPr txBox="1"/>
          <p:nvPr/>
        </p:nvSpPr>
        <p:spPr>
          <a:xfrm>
            <a:off x="7380312" y="1383159"/>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آتش</a:t>
            </a:r>
          </a:p>
        </p:txBody>
      </p:sp>
      <p:sp>
        <p:nvSpPr>
          <p:cNvPr id="19" name="Rounded Rectangle 18"/>
          <p:cNvSpPr/>
          <p:nvPr/>
        </p:nvSpPr>
        <p:spPr>
          <a:xfrm>
            <a:off x="231968" y="1484784"/>
            <a:ext cx="4916096"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544" y="2507101"/>
            <a:ext cx="4290900" cy="3218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0" name="Rectangle 19"/>
          <p:cNvSpPr/>
          <p:nvPr/>
        </p:nvSpPr>
        <p:spPr>
          <a:xfrm>
            <a:off x="539552" y="1701969"/>
            <a:ext cx="4211409" cy="400110"/>
          </a:xfrm>
          <a:prstGeom prst="rect">
            <a:avLst/>
          </a:prstGeom>
        </p:spPr>
        <p:txBody>
          <a:bodyPr wrap="none">
            <a:spAutoFit/>
          </a:bodyPr>
          <a:lstStyle/>
          <a:p>
            <a:pPr algn="ctr"/>
            <a:r>
              <a:rPr lang="fa-IR" sz="2000" dirty="0">
                <a:solidFill>
                  <a:prstClr val="black"/>
                </a:solidFill>
                <a:latin typeface="Times New Roman" pitchFamily="18" charset="0"/>
                <a:cs typeface="B Nazanin" pitchFamily="2" charset="-78"/>
              </a:rPr>
              <a:t>نور در حالت تجزیه نشده‏اش، نماینده نظام کل است.</a:t>
            </a:r>
            <a:endParaRPr lang="en-US" sz="20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199648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7380312" y="1034152"/>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هوا</a:t>
            </a:r>
            <a:endParaRPr lang="fa-IR" sz="2400" dirty="0">
              <a:solidFill>
                <a:prstClr val="white"/>
              </a:solidFill>
              <a:latin typeface="IranNastaliq" pitchFamily="18" charset="0"/>
              <a:cs typeface="B Mitra" pitchFamily="2" charset="-78"/>
            </a:endParaRPr>
          </a:p>
        </p:txBody>
      </p:sp>
      <p:sp>
        <p:nvSpPr>
          <p:cNvPr id="19" name="Rounded Rectangle 18"/>
          <p:cNvSpPr/>
          <p:nvPr/>
        </p:nvSpPr>
        <p:spPr>
          <a:xfrm>
            <a:off x="5292080" y="5453204"/>
            <a:ext cx="3528392"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83568" y="3778850"/>
            <a:ext cx="3469970" cy="26024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0" name="Rectangle 19"/>
          <p:cNvSpPr/>
          <p:nvPr/>
        </p:nvSpPr>
        <p:spPr>
          <a:xfrm>
            <a:off x="5632138" y="5670389"/>
            <a:ext cx="2775119"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باد، مظهر هوا در طبیعت است.</a:t>
            </a:r>
            <a:endParaRPr lang="en-US" sz="2200" dirty="0">
              <a:solidFill>
                <a:prstClr val="black"/>
              </a:solidFill>
              <a:latin typeface="Times New Roman" pitchFamily="18" charset="0"/>
              <a:cs typeface="B Nazanin" pitchFamily="2" charset="-78"/>
            </a:endParaRPr>
          </a:p>
        </p:txBody>
      </p:sp>
      <p:sp>
        <p:nvSpPr>
          <p:cNvPr id="7" name="Rectangle 6"/>
          <p:cNvSpPr/>
          <p:nvPr/>
        </p:nvSpPr>
        <p:spPr>
          <a:xfrm>
            <a:off x="4788024" y="1591632"/>
            <a:ext cx="3995936" cy="1477328"/>
          </a:xfrm>
          <a:prstGeom prst="rect">
            <a:avLst/>
          </a:prstGeom>
        </p:spPr>
        <p:txBody>
          <a:bodyPr wrap="square">
            <a:spAutoFit/>
          </a:bodyPr>
          <a:lstStyle/>
          <a:p>
            <a:pPr algn="justLow"/>
            <a:r>
              <a:rPr lang="fa-IR" dirty="0">
                <a:solidFill>
                  <a:prstClr val="white"/>
                </a:solidFill>
                <a:cs typeface="B Mitra" pitchFamily="2" charset="-78"/>
              </a:rPr>
              <a:t>  محمل </a:t>
            </a:r>
            <a:r>
              <a:rPr lang="fa-IR" dirty="0">
                <a:solidFill>
                  <a:prstClr val="white"/>
                </a:solidFill>
                <a:cs typeface="B Mitra" pitchFamily="2" charset="-78"/>
              </a:rPr>
              <a:t>نور است و نماینده‏ی صفات رطوبت و گرمی. تأثیر هوا این است که چیزها را سبکی، تلطیف و نرمی می‏بخشد و به ماده توان صعود می‏دهد. گرم است چون آتش، اما خشک نیست و کیفیت تری، انبساط و انحلالش به آن ویژگی می‏بخشد.</a:t>
            </a:r>
            <a:endParaRPr lang="en-US" dirty="0">
              <a:solidFill>
                <a:prstClr val="white"/>
              </a:solidFill>
              <a:cs typeface="B Mitra" pitchFamily="2" charset="-78"/>
            </a:endParaRPr>
          </a:p>
        </p:txBody>
      </p:sp>
      <p:sp>
        <p:nvSpPr>
          <p:cNvPr id="8" name="Rectangle 7"/>
          <p:cNvSpPr/>
          <p:nvPr/>
        </p:nvSpPr>
        <p:spPr>
          <a:xfrm>
            <a:off x="4788024" y="3310533"/>
            <a:ext cx="4032448" cy="1846659"/>
          </a:xfrm>
          <a:prstGeom prst="rect">
            <a:avLst/>
          </a:prstGeom>
        </p:spPr>
        <p:txBody>
          <a:bodyPr wrap="square">
            <a:spAutoFit/>
          </a:bodyPr>
          <a:lstStyle/>
          <a:p>
            <a:pPr marL="285750" indent="-285750" algn="justLow">
              <a:buFont typeface="Arial" pitchFamily="34" charset="0"/>
              <a:buChar char="•"/>
            </a:pPr>
            <a:r>
              <a:rPr lang="fa-IR" sz="2400" dirty="0">
                <a:solidFill>
                  <a:prstClr val="white"/>
                </a:solidFill>
                <a:cs typeface="B Mitra" pitchFamily="2" charset="-78"/>
              </a:rPr>
              <a:t>باد</a:t>
            </a:r>
            <a:endParaRPr lang="fa-IR" sz="2400" dirty="0">
              <a:solidFill>
                <a:prstClr val="white"/>
              </a:solidFill>
              <a:cs typeface="B Mitra" pitchFamily="2" charset="-78"/>
            </a:endParaRPr>
          </a:p>
          <a:p>
            <a:pPr algn="justLow"/>
            <a:r>
              <a:rPr lang="fa-IR" dirty="0">
                <a:solidFill>
                  <a:prstClr val="white"/>
                </a:solidFill>
                <a:cs typeface="B Mitra" pitchFamily="2" charset="-78"/>
              </a:rPr>
              <a:t>   مظهر </a:t>
            </a:r>
            <a:r>
              <a:rPr lang="fa-IR" dirty="0">
                <a:solidFill>
                  <a:prstClr val="white"/>
                </a:solidFill>
                <a:cs typeface="B Mitra" pitchFamily="2" charset="-78"/>
              </a:rPr>
              <a:t>هوا در طبیعت است. مظهر این عنصر در زندگانی انسان، ذکرهای او، سخن او و نیایش اوست. این عناصر در حد خود با نفس رحمانی هم‏خوانی می‏یابند. صور فراوان فضای بام‏ها، بادخان‏ها، بادگیرها و قبه‏های منقوب ار آثار وجو این عنصر در معماری اسلامی ایران است.</a:t>
            </a:r>
            <a:endParaRPr lang="en-US" dirty="0">
              <a:solidFill>
                <a:prstClr val="white"/>
              </a:solidFill>
              <a:cs typeface="B Mitra" pitchFamily="2" charset="-78"/>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3568" y="880527"/>
            <a:ext cx="3469970" cy="26102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331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7668344" y="1340768"/>
            <a:ext cx="792088"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آب</a:t>
            </a:r>
            <a:endParaRPr lang="fa-IR" sz="2400" dirty="0">
              <a:solidFill>
                <a:prstClr val="white"/>
              </a:solidFill>
              <a:latin typeface="IranNastaliq" pitchFamily="18" charset="0"/>
              <a:cs typeface="B Mitra"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685" y="1844824"/>
            <a:ext cx="4824379" cy="36182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TextBox 6"/>
          <p:cNvSpPr txBox="1"/>
          <p:nvPr/>
        </p:nvSpPr>
        <p:spPr>
          <a:xfrm>
            <a:off x="5439589" y="1988840"/>
            <a:ext cx="3389082" cy="2585323"/>
          </a:xfrm>
          <a:prstGeom prst="rect">
            <a:avLst/>
          </a:prstGeom>
          <a:noFill/>
        </p:spPr>
        <p:txBody>
          <a:bodyPr wrap="square" rtlCol="0">
            <a:spAutoFit/>
          </a:bodyPr>
          <a:lstStyle/>
          <a:p>
            <a:pPr algn="justLow"/>
            <a:r>
              <a:rPr lang="fa-IR" dirty="0">
                <a:solidFill>
                  <a:prstClr val="white"/>
                </a:solidFill>
                <a:cs typeface="B Mitra" pitchFamily="2" charset="-78"/>
              </a:rPr>
              <a:t>    سرد </a:t>
            </a:r>
            <a:r>
              <a:rPr lang="fa-IR" dirty="0">
                <a:solidFill>
                  <a:prstClr val="white"/>
                </a:solidFill>
                <a:cs typeface="B Mitra" pitchFamily="2" charset="-78"/>
              </a:rPr>
              <a:t>و تر؛ به طور نمادین واجب‏الحیات است که کریمانه باران فرو می‏قرستد. عنصری که زندگی را تطهیر می‏کند و به فطرت ازلی‏اش باز می‏گرداند. در اسلام، آب همچنین نمادی از نزول وحی به دست می‏دهد. وضوء مسلمانان به طور نمادین با فطرت خود یکپارچگی دوباره می‏یابند. آب می‏تواند انتشار یابد و موقتاً هر شکلی بگیرد و به ماده امکان می‏دهد تا همچون آب، قالبی بپذیرد و گسترش یابد</a:t>
            </a:r>
            <a:r>
              <a:rPr lang="fa-IR" dirty="0">
                <a:solidFill>
                  <a:prstClr val="white"/>
                </a:solidFill>
                <a:cs typeface="B Mitra" pitchFamily="2" charset="-78"/>
              </a:rPr>
              <a:t>.</a:t>
            </a:r>
            <a:endParaRPr lang="fa-IR" dirty="0">
              <a:solidFill>
                <a:prstClr val="white"/>
              </a:solidFill>
              <a:cs typeface="B Mitra" pitchFamily="2" charset="-78"/>
            </a:endParaRPr>
          </a:p>
        </p:txBody>
      </p:sp>
      <p:sp>
        <p:nvSpPr>
          <p:cNvPr id="8" name="Rounded Rectangle 7"/>
          <p:cNvSpPr/>
          <p:nvPr/>
        </p:nvSpPr>
        <p:spPr>
          <a:xfrm>
            <a:off x="5004048" y="4877140"/>
            <a:ext cx="4104456"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9" name="Rectangle 8"/>
          <p:cNvSpPr/>
          <p:nvPr/>
        </p:nvSpPr>
        <p:spPr>
          <a:xfrm>
            <a:off x="5292080" y="5127149"/>
            <a:ext cx="3611886"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آب، عنصری که زندگی را تطهیر می‏کند.</a:t>
            </a:r>
            <a:endParaRPr lang="en-US" sz="22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1289538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76056" y="3501008"/>
            <a:ext cx="3686014" cy="2585323"/>
          </a:xfrm>
          <a:prstGeom prst="rect">
            <a:avLst/>
          </a:prstGeom>
          <a:noFill/>
        </p:spPr>
        <p:txBody>
          <a:bodyPr wrap="square" rtlCol="0">
            <a:spAutoFit/>
          </a:bodyPr>
          <a:lstStyle/>
          <a:p>
            <a:pPr algn="justLow"/>
            <a:r>
              <a:rPr lang="fa-IR" dirty="0">
                <a:solidFill>
                  <a:prstClr val="white"/>
                </a:solidFill>
                <a:cs typeface="B Mitra" pitchFamily="2" charset="-78"/>
              </a:rPr>
              <a:t> </a:t>
            </a:r>
            <a:r>
              <a:rPr lang="fa-IR" dirty="0">
                <a:solidFill>
                  <a:prstClr val="white"/>
                </a:solidFill>
                <a:cs typeface="B Mitra" pitchFamily="2" charset="-78"/>
              </a:rPr>
              <a:t>   نظر </a:t>
            </a:r>
            <a:r>
              <a:rPr lang="fa-IR" dirty="0">
                <a:solidFill>
                  <a:prstClr val="white"/>
                </a:solidFill>
                <a:cs typeface="B Mitra" pitchFamily="2" charset="-78"/>
              </a:rPr>
              <a:t>به شرایط اقلیمی ایران زمین، آب در جلب صور زندگانی و جلب مردم در پیرامونش نقش حیاتی بازی می‏کند، از این رهگذر چون مغناطیسی می‏گردد فضا را قطبی می‏سازد. شهرها در طلب نیروی هستی‏ساز آب که چون گنجی در دل کوهها نهفته، به سمت آن جذب می‏شوند. الگوهای خطی قرارگاهها با مسیر قنات‏ها، وادی‏ها و نهرها هم‏ردیف‏اند. فضاهای بسته در میان حیاط‏ها بر حوض‏های کانونی‏ئی متوجه‏اند که سطوح لبالب زمردینشان آئینه‏دار رحمت ایزدیست.</a:t>
            </a:r>
          </a:p>
        </p:txBody>
      </p:sp>
      <p:sp>
        <p:nvSpPr>
          <p:cNvPr id="5" name="Rounded Rectangle 4"/>
          <p:cNvSpPr/>
          <p:nvPr/>
        </p:nvSpPr>
        <p:spPr>
          <a:xfrm>
            <a:off x="4355976" y="1442274"/>
            <a:ext cx="4628064" cy="1338654"/>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6" name="Rectangle 5"/>
          <p:cNvSpPr/>
          <p:nvPr/>
        </p:nvSpPr>
        <p:spPr>
          <a:xfrm>
            <a:off x="4616064" y="1628800"/>
            <a:ext cx="4151952" cy="892552"/>
          </a:xfrm>
          <a:prstGeom prst="rect">
            <a:avLst/>
          </a:prstGeom>
        </p:spPr>
        <p:txBody>
          <a:bodyPr wrap="square">
            <a:spAutoFit/>
          </a:bodyPr>
          <a:lstStyle/>
          <a:p>
            <a:pPr algn="ctr">
              <a:lnSpc>
                <a:spcPct val="130000"/>
              </a:lnSpc>
            </a:pPr>
            <a:r>
              <a:rPr lang="fa-IR" sz="2000" dirty="0">
                <a:solidFill>
                  <a:prstClr val="black"/>
                </a:solidFill>
                <a:latin typeface="Times New Roman" pitchFamily="18" charset="0"/>
                <a:cs typeface="B Nazanin" pitchFamily="2" charset="-78"/>
              </a:rPr>
              <a:t>شهرها در طلب نیروی هستی‏ساز آب، به سمت آن جذب می‏شوند.</a:t>
            </a:r>
            <a:endParaRPr lang="en-US" sz="2000" dirty="0">
              <a:solidFill>
                <a:prstClr val="black"/>
              </a:solidFill>
              <a:latin typeface="Times New Roman" pitchFamily="18" charset="0"/>
              <a:cs typeface="B Nazanin" pitchFamily="2" charset="-78"/>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3147" y="3328020"/>
            <a:ext cx="4149273" cy="31119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9552" y="1052736"/>
            <a:ext cx="3024336" cy="22032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73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724615"/>
            <a:ext cx="7272808" cy="1200329"/>
          </a:xfrm>
          <a:prstGeom prst="rect">
            <a:avLst/>
          </a:prstGeom>
          <a:noFill/>
        </p:spPr>
        <p:txBody>
          <a:bodyPr wrap="square" rtlCol="0">
            <a:spAutoFit/>
          </a:bodyPr>
          <a:lstStyle/>
          <a:p>
            <a:pPr algn="justLow"/>
            <a:r>
              <a:rPr lang="fa-IR" dirty="0">
                <a:solidFill>
                  <a:prstClr val="white"/>
                </a:solidFill>
                <a:cs typeface="B Mitra" pitchFamily="2" charset="-78"/>
              </a:rPr>
              <a:t>انسان سنتی در جامعه ی اسلامی طبق قوانین الهی (شریعت) زندگی می کند.علاوه بر این ، انسان صاحب پیشه ای خاص حقیقت را از خلال طریقت می جویدکه به مثابه ساحت درونی شریعت است . رابطه ی میان حقیقت و طریقت و شریعت را به بهترین وجه می توان با نماد دایره نشان داد.شریعت محیط دایره است، طریقت شعاع هایی است که به مرکز وصل می شود، و مرکز حقیقت است. </a:t>
            </a:r>
            <a:endParaRPr lang="en-US" dirty="0">
              <a:solidFill>
                <a:prstClr val="white"/>
              </a:solidFill>
              <a:cs typeface="B Mitra" pitchFamily="2" charset="-78"/>
            </a:endParaRPr>
          </a:p>
        </p:txBody>
      </p:sp>
      <p:sp>
        <p:nvSpPr>
          <p:cNvPr id="4" name="TextBox 3"/>
          <p:cNvSpPr txBox="1"/>
          <p:nvPr/>
        </p:nvSpPr>
        <p:spPr>
          <a:xfrm>
            <a:off x="4499992" y="1095127"/>
            <a:ext cx="4104456" cy="461665"/>
          </a:xfrm>
          <a:prstGeom prst="rect">
            <a:avLst/>
          </a:prstGeom>
          <a:noFill/>
        </p:spPr>
        <p:txBody>
          <a:bodyPr wrap="square" rtlCol="0">
            <a:spAutoFit/>
          </a:bodyPr>
          <a:lstStyle/>
          <a:p>
            <a:pPr algn="ctr"/>
            <a:r>
              <a:rPr lang="fa-IR" sz="2400" dirty="0">
                <a:solidFill>
                  <a:prstClr val="white"/>
                </a:solidFill>
                <a:cs typeface="B Mitra" pitchFamily="2" charset="-78"/>
              </a:rPr>
              <a:t>رابطه‏ی میان حقیقت، طریقت و شریعت</a:t>
            </a:r>
            <a:endParaRPr lang="en-US" sz="2400" dirty="0">
              <a:solidFill>
                <a:prstClr val="white"/>
              </a:solidFill>
              <a:cs typeface="B Mitra" pitchFamily="2" charset="-78"/>
            </a:endParaRPr>
          </a:p>
        </p:txBody>
      </p:sp>
      <p:grpSp>
        <p:nvGrpSpPr>
          <p:cNvPr id="14" name="Group 13"/>
          <p:cNvGrpSpPr/>
          <p:nvPr/>
        </p:nvGrpSpPr>
        <p:grpSpPr>
          <a:xfrm>
            <a:off x="1475656" y="3284984"/>
            <a:ext cx="4104456" cy="3024336"/>
            <a:chOff x="1115616" y="3645024"/>
            <a:chExt cx="4104456" cy="3024336"/>
          </a:xfrm>
        </p:grpSpPr>
        <p:sp>
          <p:nvSpPr>
            <p:cNvPr id="5" name="Oval 4"/>
            <p:cNvSpPr/>
            <p:nvPr/>
          </p:nvSpPr>
          <p:spPr>
            <a:xfrm>
              <a:off x="2051720" y="3645024"/>
              <a:ext cx="3168352" cy="30243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9" name="Straight Arrow Connector 8"/>
            <p:cNvCxnSpPr>
              <a:stCxn id="5" idx="7"/>
            </p:cNvCxnSpPr>
            <p:nvPr/>
          </p:nvCxnSpPr>
          <p:spPr>
            <a:xfrm flipH="1">
              <a:off x="3635896" y="4087927"/>
              <a:ext cx="1120181" cy="1141273"/>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0" name="TextBox 9"/>
            <p:cNvSpPr txBox="1"/>
            <p:nvPr/>
          </p:nvSpPr>
          <p:spPr>
            <a:xfrm>
              <a:off x="1115616" y="4869160"/>
              <a:ext cx="1224136" cy="523220"/>
            </a:xfrm>
            <a:prstGeom prst="rect">
              <a:avLst/>
            </a:prstGeom>
            <a:noFill/>
          </p:spPr>
          <p:txBody>
            <a:bodyPr wrap="square" rtlCol="0">
              <a:spAutoFit/>
            </a:bodyPr>
            <a:lstStyle/>
            <a:p>
              <a:pPr algn="l" rtl="0"/>
              <a:r>
                <a:rPr lang="fa-IR" sz="2800" dirty="0">
                  <a:solidFill>
                    <a:prstClr val="white"/>
                  </a:solidFill>
                  <a:cs typeface="B Nazanin" pitchFamily="2" charset="-78"/>
                </a:rPr>
                <a:t>شریعت</a:t>
              </a:r>
              <a:endParaRPr lang="en-US" sz="2800" dirty="0">
                <a:solidFill>
                  <a:prstClr val="white"/>
                </a:solidFill>
                <a:cs typeface="B Nazanin" pitchFamily="2" charset="-78"/>
              </a:endParaRPr>
            </a:p>
          </p:txBody>
        </p:sp>
        <p:sp>
          <p:nvSpPr>
            <p:cNvPr id="11" name="TextBox 10"/>
            <p:cNvSpPr txBox="1"/>
            <p:nvPr/>
          </p:nvSpPr>
          <p:spPr>
            <a:xfrm>
              <a:off x="3131840" y="5373216"/>
              <a:ext cx="1080120" cy="523220"/>
            </a:xfrm>
            <a:prstGeom prst="rect">
              <a:avLst/>
            </a:prstGeom>
            <a:noFill/>
          </p:spPr>
          <p:txBody>
            <a:bodyPr wrap="square" rtlCol="0">
              <a:spAutoFit/>
            </a:bodyPr>
            <a:lstStyle/>
            <a:p>
              <a:pPr algn="l" rtl="0"/>
              <a:r>
                <a:rPr lang="fa-IR" sz="2800" dirty="0">
                  <a:solidFill>
                    <a:prstClr val="black"/>
                  </a:solidFill>
                  <a:cs typeface="B Nazanin" pitchFamily="2" charset="-78"/>
                </a:rPr>
                <a:t>حقیقت</a:t>
              </a:r>
              <a:endParaRPr lang="en-US" sz="2800" dirty="0">
                <a:solidFill>
                  <a:prstClr val="black"/>
                </a:solidFill>
                <a:cs typeface="B Nazanin" pitchFamily="2" charset="-78"/>
              </a:endParaRPr>
            </a:p>
          </p:txBody>
        </p:sp>
        <p:sp>
          <p:nvSpPr>
            <p:cNvPr id="13" name="TextBox 12"/>
            <p:cNvSpPr txBox="1"/>
            <p:nvPr/>
          </p:nvSpPr>
          <p:spPr>
            <a:xfrm>
              <a:off x="3635896" y="4293096"/>
              <a:ext cx="864096" cy="369332"/>
            </a:xfrm>
            <a:prstGeom prst="rect">
              <a:avLst/>
            </a:prstGeom>
            <a:noFill/>
          </p:spPr>
          <p:txBody>
            <a:bodyPr wrap="square" rtlCol="0">
              <a:spAutoFit/>
            </a:bodyPr>
            <a:lstStyle/>
            <a:p>
              <a:pPr algn="l" rtl="0"/>
              <a:r>
                <a:rPr lang="fa-IR" dirty="0">
                  <a:solidFill>
                    <a:prstClr val="black"/>
                  </a:solidFill>
                </a:rPr>
                <a:t>طریقت</a:t>
              </a:r>
              <a:endParaRPr lang="en-US" dirty="0">
                <a:solidFill>
                  <a:prstClr val="black"/>
                </a:solidFill>
              </a:endParaRPr>
            </a:p>
          </p:txBody>
        </p:sp>
      </p:grpSp>
    </p:spTree>
    <p:extLst>
      <p:ext uri="{BB962C8B-B14F-4D97-AF65-F5344CB8AC3E}">
        <p14:creationId xmlns:p14="http://schemas.microsoft.com/office/powerpoint/2010/main" val="1981904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7380312" y="764704"/>
            <a:ext cx="1080120"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انعکاس</a:t>
            </a:r>
            <a:endParaRPr lang="fa-IR" sz="2400" dirty="0">
              <a:solidFill>
                <a:prstClr val="white"/>
              </a:solidFill>
              <a:latin typeface="IranNastaliq" pitchFamily="18" charset="0"/>
              <a:cs typeface="B Mitra" pitchFamily="2" charset="-78"/>
            </a:endParaRPr>
          </a:p>
        </p:txBody>
      </p:sp>
      <p:sp>
        <p:nvSpPr>
          <p:cNvPr id="7" name="TextBox 6"/>
          <p:cNvSpPr txBox="1"/>
          <p:nvPr/>
        </p:nvSpPr>
        <p:spPr>
          <a:xfrm>
            <a:off x="3851920" y="1340768"/>
            <a:ext cx="4976751" cy="5078313"/>
          </a:xfrm>
          <a:prstGeom prst="rect">
            <a:avLst/>
          </a:prstGeom>
          <a:noFill/>
        </p:spPr>
        <p:txBody>
          <a:bodyPr wrap="square" rtlCol="0">
            <a:spAutoFit/>
          </a:bodyPr>
          <a:lstStyle/>
          <a:p>
            <a:pPr algn="justLow"/>
            <a:r>
              <a:rPr lang="fa-IR" dirty="0">
                <a:solidFill>
                  <a:prstClr val="white"/>
                </a:solidFill>
                <a:cs typeface="B Mitra" pitchFamily="2" charset="-78"/>
              </a:rPr>
              <a:t> در اغلب فضاهاي معماري ايران منظره كلي حاصل از شكل‏گيري عناصر كالبدي</a:t>
            </a:r>
            <a:r>
              <a:rPr lang="fa-IR" dirty="0">
                <a:solidFill>
                  <a:prstClr val="white"/>
                </a:solidFill>
                <a:cs typeface="B Mitra" pitchFamily="2" charset="-78"/>
              </a:rPr>
              <a:t>، به وجودآورنده‏ی </a:t>
            </a:r>
            <a:r>
              <a:rPr lang="fa-IR" dirty="0">
                <a:solidFill>
                  <a:prstClr val="white"/>
                </a:solidFill>
                <a:cs typeface="B Mitra" pitchFamily="2" charset="-78"/>
              </a:rPr>
              <a:t>كليتي بصري است كه اجزاي آن در قالب محوربندي‏هاي حساب‏شده و منظم</a:t>
            </a:r>
            <a:r>
              <a:rPr lang="fa-IR" dirty="0">
                <a:solidFill>
                  <a:prstClr val="white"/>
                </a:solidFill>
                <a:cs typeface="B Mitra" pitchFamily="2" charset="-78"/>
              </a:rPr>
              <a:t>، چارچوبي </a:t>
            </a:r>
            <a:r>
              <a:rPr lang="fa-IR" dirty="0">
                <a:solidFill>
                  <a:prstClr val="white"/>
                </a:solidFill>
                <a:cs typeface="B Mitra" pitchFamily="2" charset="-78"/>
              </a:rPr>
              <a:t>را تشكيل مي‏دهند كه درآن موضوع شكل و تصوير به كمال مي‏رسد. اجزاء تركيبي در محورهاي افقي و عمودي همواره رشد صعودي داشته و به منظور دستيابي به مركزيت ديد(تصوير</a:t>
            </a:r>
            <a:r>
              <a:rPr lang="fa-IR" dirty="0">
                <a:solidFill>
                  <a:prstClr val="white"/>
                </a:solidFill>
                <a:cs typeface="B Mitra" pitchFamily="2" charset="-78"/>
              </a:rPr>
              <a:t>) خط </a:t>
            </a:r>
            <a:r>
              <a:rPr lang="fa-IR" dirty="0">
                <a:solidFill>
                  <a:prstClr val="white"/>
                </a:solidFill>
                <a:cs typeface="B Mitra" pitchFamily="2" charset="-78"/>
              </a:rPr>
              <a:t>حركت عمودي در فضاهاي باز به طرف آسمان ونور تنظيم مي‏شود كه پيوند معماري</a:t>
            </a:r>
            <a:r>
              <a:rPr lang="fa-IR" dirty="0">
                <a:solidFill>
                  <a:prstClr val="white"/>
                </a:solidFill>
                <a:cs typeface="B Mitra" pitchFamily="2" charset="-78"/>
              </a:rPr>
              <a:t>، نور، آسمان </a:t>
            </a:r>
            <a:r>
              <a:rPr lang="fa-IR" dirty="0">
                <a:solidFill>
                  <a:prstClr val="white"/>
                </a:solidFill>
                <a:cs typeface="B Mitra" pitchFamily="2" charset="-78"/>
              </a:rPr>
              <a:t>و انعكاس را به عنوان نتيجه بصري به دست مي‏دهد. بهترين نمونه‏هاي اين شكل‏گيري منظم از طريق انعكاس را مي‏توان در آينه‏هاي مابعدالطبيعي مساجد چهار ايواني ايراني دانست.</a:t>
            </a:r>
          </a:p>
          <a:p>
            <a:pPr algn="justLow"/>
            <a:r>
              <a:rPr lang="fa-IR" dirty="0">
                <a:solidFill>
                  <a:prstClr val="white"/>
                </a:solidFill>
                <a:cs typeface="B Mitra" pitchFamily="2" charset="-78"/>
              </a:rPr>
              <a:t>   انسان </a:t>
            </a:r>
            <a:r>
              <a:rPr lang="fa-IR" dirty="0">
                <a:solidFill>
                  <a:prstClr val="white"/>
                </a:solidFill>
                <a:cs typeface="B Mitra" pitchFamily="2" charset="-78"/>
              </a:rPr>
              <a:t>در گردش محوري خود به طرف جهات مختلف اين كليت فضايي منسجم را حس مي‏كند كه گوياي نظام فكري منظمي است كه در </a:t>
            </a:r>
            <a:r>
              <a:rPr lang="fa-IR" dirty="0">
                <a:solidFill>
                  <a:prstClr val="white"/>
                </a:solidFill>
                <a:cs typeface="B Mitra" pitchFamily="2" charset="-78"/>
              </a:rPr>
              <a:t>آن، مركزيت </a:t>
            </a:r>
            <a:r>
              <a:rPr lang="fa-IR" dirty="0">
                <a:solidFill>
                  <a:prstClr val="white"/>
                </a:solidFill>
                <a:cs typeface="B Mitra" pitchFamily="2" charset="-78"/>
              </a:rPr>
              <a:t>فضا و زمين در مركزيت(توحيد</a:t>
            </a:r>
            <a:r>
              <a:rPr lang="fa-IR" dirty="0">
                <a:solidFill>
                  <a:prstClr val="white"/>
                </a:solidFill>
                <a:cs typeface="B Mitra" pitchFamily="2" charset="-78"/>
              </a:rPr>
              <a:t>) آشتي</a:t>
            </a:r>
            <a:r>
              <a:rPr lang="fa-IR" dirty="0">
                <a:solidFill>
                  <a:prstClr val="white"/>
                </a:solidFill>
                <a:cs typeface="B Mitra" pitchFamily="2" charset="-78"/>
              </a:rPr>
              <a:t>‏دهنده عوامل اتصال زمين و آسمان </a:t>
            </a:r>
            <a:r>
              <a:rPr lang="fa-IR" dirty="0">
                <a:solidFill>
                  <a:prstClr val="white"/>
                </a:solidFill>
                <a:cs typeface="B Mitra" pitchFamily="2" charset="-78"/>
              </a:rPr>
              <a:t>است.</a:t>
            </a:r>
          </a:p>
          <a:p>
            <a:pPr algn="justLow"/>
            <a:r>
              <a:rPr lang="fa-IR" dirty="0">
                <a:solidFill>
                  <a:prstClr val="white"/>
                </a:solidFill>
                <a:cs typeface="B Mitra" pitchFamily="2" charset="-78"/>
              </a:rPr>
              <a:t> </a:t>
            </a:r>
            <a:r>
              <a:rPr lang="fa-IR" dirty="0">
                <a:solidFill>
                  <a:prstClr val="white"/>
                </a:solidFill>
                <a:cs typeface="B Mitra" pitchFamily="2" charset="-78"/>
              </a:rPr>
              <a:t>  در </a:t>
            </a:r>
            <a:r>
              <a:rPr lang="fa-IR" dirty="0">
                <a:solidFill>
                  <a:prstClr val="white"/>
                </a:solidFill>
                <a:cs typeface="B Mitra" pitchFamily="2" charset="-78"/>
              </a:rPr>
              <a:t>مركز مساجد چهار ايواني</a:t>
            </a:r>
            <a:r>
              <a:rPr lang="fa-IR" dirty="0">
                <a:solidFill>
                  <a:prstClr val="white"/>
                </a:solidFill>
                <a:cs typeface="B Mitra" pitchFamily="2" charset="-78"/>
              </a:rPr>
              <a:t>، سطح </a:t>
            </a:r>
            <a:r>
              <a:rPr lang="fa-IR" dirty="0">
                <a:solidFill>
                  <a:prstClr val="white"/>
                </a:solidFill>
                <a:cs typeface="B Mitra" pitchFamily="2" charset="-78"/>
              </a:rPr>
              <a:t>آب از لحاظ بصري به عنوان </a:t>
            </a:r>
            <a:r>
              <a:rPr lang="fa-IR" dirty="0">
                <a:solidFill>
                  <a:prstClr val="white"/>
                </a:solidFill>
                <a:cs typeface="B Mitra" pitchFamily="2" charset="-78"/>
              </a:rPr>
              <a:t>آينه‏ی </a:t>
            </a:r>
            <a:r>
              <a:rPr lang="fa-IR" dirty="0">
                <a:solidFill>
                  <a:prstClr val="white"/>
                </a:solidFill>
                <a:cs typeface="B Mitra" pitchFamily="2" charset="-78"/>
              </a:rPr>
              <a:t>انعكاس‏دهنده</a:t>
            </a:r>
            <a:r>
              <a:rPr lang="fa-IR" dirty="0">
                <a:solidFill>
                  <a:prstClr val="white"/>
                </a:solidFill>
                <a:cs typeface="B Mitra" pitchFamily="2" charset="-78"/>
              </a:rPr>
              <a:t>، نه </a:t>
            </a:r>
            <a:r>
              <a:rPr lang="fa-IR" dirty="0">
                <a:solidFill>
                  <a:prstClr val="white"/>
                </a:solidFill>
                <a:cs typeface="B Mitra" pitchFamily="2" charset="-78"/>
              </a:rPr>
              <a:t>فقط بدنه‏هاي اطراف را معرفي مي‏كند</a:t>
            </a:r>
            <a:r>
              <a:rPr lang="fa-IR" dirty="0">
                <a:solidFill>
                  <a:prstClr val="white"/>
                </a:solidFill>
                <a:cs typeface="B Mitra" pitchFamily="2" charset="-78"/>
              </a:rPr>
              <a:t>، بلكه </a:t>
            </a:r>
            <a:r>
              <a:rPr lang="fa-IR" dirty="0">
                <a:solidFill>
                  <a:prstClr val="white"/>
                </a:solidFill>
                <a:cs typeface="B Mitra" pitchFamily="2" charset="-78"/>
              </a:rPr>
              <a:t>به علت موقعيت استثنايي </a:t>
            </a:r>
            <a:r>
              <a:rPr lang="fa-IR" dirty="0">
                <a:solidFill>
                  <a:prstClr val="white"/>
                </a:solidFill>
                <a:cs typeface="B Mitra" pitchFamily="2" charset="-78"/>
              </a:rPr>
              <a:t>خود (مركز</a:t>
            </a:r>
            <a:r>
              <a:rPr lang="fa-IR" dirty="0">
                <a:solidFill>
                  <a:prstClr val="white"/>
                </a:solidFill>
                <a:cs typeface="B Mitra" pitchFamily="2" charset="-78"/>
              </a:rPr>
              <a:t>) تمثيل داستان آسماني منعكس در تلألؤهاي آب به عنوان تصاوير‏برگردان حاضر ولي غيرمادي از زندگي انسان‏ها در ميل به حقيقتي بالاتر و جاويدان است.</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7531" y="1196752"/>
            <a:ext cx="3360373" cy="25202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3528" y="3949465"/>
            <a:ext cx="3360373" cy="25038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93428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7380312" y="836712"/>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خاک</a:t>
            </a:r>
            <a:endParaRPr lang="fa-IR" sz="2400" dirty="0">
              <a:solidFill>
                <a:prstClr val="white"/>
              </a:solidFill>
              <a:latin typeface="IranNastaliq" pitchFamily="18" charset="0"/>
              <a:cs typeface="B Mitra" pitchFamily="2" charset="-78"/>
            </a:endParaRPr>
          </a:p>
        </p:txBody>
      </p:sp>
      <p:sp>
        <p:nvSpPr>
          <p:cNvPr id="19" name="Rounded Rectangle 18"/>
          <p:cNvSpPr/>
          <p:nvPr/>
        </p:nvSpPr>
        <p:spPr>
          <a:xfrm>
            <a:off x="4525913" y="5741236"/>
            <a:ext cx="3790503"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0637" y="3806335"/>
            <a:ext cx="3239276" cy="24309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0" name="Rectangle 19"/>
          <p:cNvSpPr/>
          <p:nvPr/>
        </p:nvSpPr>
        <p:spPr>
          <a:xfrm>
            <a:off x="4885953" y="5958421"/>
            <a:ext cx="3111750"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نماد خاک در هندسه، مکعب است.</a:t>
            </a:r>
            <a:endParaRPr lang="en-US" sz="2200" dirty="0">
              <a:solidFill>
                <a:prstClr val="black"/>
              </a:solidFill>
              <a:latin typeface="Times New Roman" pitchFamily="18" charset="0"/>
              <a:cs typeface="B Nazanin" pitchFamily="2" charset="-78"/>
            </a:endParaRP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2772" y="1161683"/>
            <a:ext cx="3207140" cy="23393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4139952" y="1268760"/>
            <a:ext cx="4752528" cy="1477328"/>
          </a:xfrm>
          <a:prstGeom prst="rect">
            <a:avLst/>
          </a:prstGeom>
        </p:spPr>
        <p:txBody>
          <a:bodyPr wrap="square">
            <a:spAutoFit/>
          </a:bodyPr>
          <a:lstStyle/>
          <a:p>
            <a:pPr algn="justLow"/>
            <a:r>
              <a:rPr lang="fa-IR" dirty="0">
                <a:solidFill>
                  <a:prstClr val="white"/>
                </a:solidFill>
                <a:cs typeface="B Mitra" pitchFamily="2" charset="-78"/>
              </a:rPr>
              <a:t>   عنصر </a:t>
            </a:r>
            <a:r>
              <a:rPr lang="fa-IR" dirty="0">
                <a:solidFill>
                  <a:prstClr val="white"/>
                </a:solidFill>
                <a:cs typeface="B Mitra" pitchFamily="2" charset="-78"/>
              </a:rPr>
              <a:t>سنتی خاک فی‏المثل خاک به معنای معمول نیست؛ بلکه جسمی است که آدمی بر آن گام می‏نهد، که در آن عنصر خاک تسلط دارد.</a:t>
            </a:r>
          </a:p>
          <a:p>
            <a:pPr algn="justLow"/>
            <a:r>
              <a:rPr lang="fa-IR" dirty="0">
                <a:solidFill>
                  <a:prstClr val="white"/>
                </a:solidFill>
                <a:cs typeface="B Mitra" pitchFamily="2" charset="-78"/>
              </a:rPr>
              <a:t>   واقعیت </a:t>
            </a:r>
            <a:r>
              <a:rPr lang="fa-IR" dirty="0">
                <a:solidFill>
                  <a:prstClr val="white"/>
                </a:solidFill>
                <a:cs typeface="B Mitra" pitchFamily="2" charset="-78"/>
              </a:rPr>
              <a:t>جسم‏های ماده تنها به ظاهر بیرونی ادا نمی‏شود؛ بلکه جسم‏ها صاحب ذات و گوهر درونی‏اند و وابسته با کلمة‏الله یا روح و تثبیت‏کننده‏های بسیار نفس رحمانی‏اند.</a:t>
            </a:r>
            <a:endParaRPr lang="en-US" dirty="0">
              <a:solidFill>
                <a:prstClr val="white"/>
              </a:solidFill>
              <a:cs typeface="B Mitra" pitchFamily="2" charset="-78"/>
            </a:endParaRPr>
          </a:p>
        </p:txBody>
      </p:sp>
      <p:sp>
        <p:nvSpPr>
          <p:cNvPr id="11" name="TextBox 10"/>
          <p:cNvSpPr txBox="1"/>
          <p:nvPr/>
        </p:nvSpPr>
        <p:spPr>
          <a:xfrm>
            <a:off x="4139952" y="2780928"/>
            <a:ext cx="4824536" cy="2862322"/>
          </a:xfrm>
          <a:prstGeom prst="rect">
            <a:avLst/>
          </a:prstGeom>
          <a:noFill/>
        </p:spPr>
        <p:txBody>
          <a:bodyPr wrap="square" rtlCol="0">
            <a:spAutoFit/>
          </a:bodyPr>
          <a:lstStyle/>
          <a:p>
            <a:pPr algn="justLow"/>
            <a:r>
              <a:rPr lang="fa-IR" dirty="0">
                <a:solidFill>
                  <a:prstClr val="white"/>
                </a:solidFill>
                <a:cs typeface="B Mitra" pitchFamily="2" charset="-78"/>
              </a:rPr>
              <a:t>   خاک، سرد و خشک، متراکم و انفعالی و سنگین است؛ کانون برخورد دو انتظام نزولی و عروجی. نماد خاک در هندسه مکعب است؛ در طبیعت کوه قاف، نماد کوه، صورتی کهنسال بر فلات ایران. </a:t>
            </a:r>
          </a:p>
          <a:p>
            <a:pPr algn="justLow"/>
            <a:r>
              <a:rPr lang="fa-IR" dirty="0">
                <a:solidFill>
                  <a:prstClr val="white"/>
                </a:solidFill>
                <a:cs typeface="B Mitra" pitchFamily="2" charset="-78"/>
              </a:rPr>
              <a:t>   در چشم‏انداز اسلامی همه‏ی عناصر چهارگانه و تلفیقشان تشکیل موالید سه‏گانه را می‏دهد (جماد، نبات و حیوان) که بر خاک پدیدار می‏شوند و همراه با سلسله مراتب مخلوقات، در مفهوم کوه قاف جنبه‏ی رمز و نماد می‏گیرند.</a:t>
            </a:r>
          </a:p>
          <a:p>
            <a:pPr algn="justLow"/>
            <a:r>
              <a:rPr lang="fa-IR" dirty="0">
                <a:solidFill>
                  <a:prstClr val="white"/>
                </a:solidFill>
                <a:cs typeface="B Mitra" pitchFamily="2" charset="-78"/>
              </a:rPr>
              <a:t>   این نمازهای هر روزه که پیشانی آدمی در آن به خاک می‏رسد (و اغلب با مهر برگزار می‏گردد) در حکم حرمت‏گزاری انسان مسلمان بر صفات نهائی خاک است.</a:t>
            </a:r>
            <a:endParaRPr lang="en-US" dirty="0">
              <a:solidFill>
                <a:prstClr val="white"/>
              </a:solidFill>
              <a:cs typeface="B Mitra" pitchFamily="2" charset="-78"/>
            </a:endParaRPr>
          </a:p>
        </p:txBody>
      </p:sp>
    </p:spTree>
    <p:extLst>
      <p:ext uri="{BB962C8B-B14F-4D97-AF65-F5344CB8AC3E}">
        <p14:creationId xmlns:p14="http://schemas.microsoft.com/office/powerpoint/2010/main" val="1993314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484784"/>
            <a:ext cx="7920880" cy="2862322"/>
          </a:xfrm>
          <a:prstGeom prst="rect">
            <a:avLst/>
          </a:prstGeom>
        </p:spPr>
        <p:txBody>
          <a:bodyPr wrap="square">
            <a:spAutoFit/>
          </a:bodyPr>
          <a:lstStyle/>
          <a:p>
            <a:pPr algn="justLow"/>
            <a:r>
              <a:rPr lang="fa-IR" dirty="0">
                <a:solidFill>
                  <a:prstClr val="white"/>
                </a:solidFill>
                <a:cs typeface="B Mitra" pitchFamily="2" charset="-78"/>
              </a:rPr>
              <a:t>   پس </a:t>
            </a:r>
            <a:r>
              <a:rPr lang="fa-IR" dirty="0">
                <a:solidFill>
                  <a:prstClr val="white"/>
                </a:solidFill>
                <a:cs typeface="B Mitra" pitchFamily="2" charset="-78"/>
              </a:rPr>
              <a:t>از سنجش بدن انسان با جمیع مراتب عالم، به جنبه دیگری از تشبیه بین انسان و عالم پرداخته‏اند، بدن انسان را با عالم تحت‏القمر منطبق کرده‏</a:t>
            </a:r>
            <a:r>
              <a:rPr lang="fa-IR" dirty="0">
                <a:solidFill>
                  <a:prstClr val="white"/>
                </a:solidFill>
                <a:cs typeface="B Mitra" pitchFamily="2" charset="-78"/>
              </a:rPr>
              <a:t>اند :</a:t>
            </a:r>
          </a:p>
          <a:p>
            <a:pPr algn="justLow"/>
            <a:r>
              <a:rPr lang="fa-IR" dirty="0">
                <a:solidFill>
                  <a:prstClr val="white"/>
                </a:solidFill>
                <a:cs typeface="B Mitra" pitchFamily="2" charset="-78"/>
              </a:rPr>
              <a:t> </a:t>
            </a:r>
            <a:r>
              <a:rPr lang="fa-IR" dirty="0">
                <a:solidFill>
                  <a:prstClr val="white"/>
                </a:solidFill>
                <a:cs typeface="B Mitra" pitchFamily="2" charset="-78"/>
              </a:rPr>
              <a:t>  از </a:t>
            </a:r>
            <a:r>
              <a:rPr lang="fa-IR" dirty="0">
                <a:solidFill>
                  <a:prstClr val="white"/>
                </a:solidFill>
                <a:cs typeface="B Mitra" pitchFamily="2" charset="-78"/>
              </a:rPr>
              <a:t>این جهت سر و سینه و شکم و پا مطابق با چهار عنصر است و همان‏طور که بخارهای گوناگون از زمین صعود می‏کند مایع‏های مختلف مانند بلغم و بزاق از مخرج‏های بدن دفع می‏شود. </a:t>
            </a:r>
          </a:p>
          <a:p>
            <a:pPr algn="justLow"/>
            <a:r>
              <a:rPr lang="fa-IR" dirty="0">
                <a:solidFill>
                  <a:prstClr val="white"/>
                </a:solidFill>
                <a:cs typeface="B Mitra" pitchFamily="2" charset="-78"/>
              </a:rPr>
              <a:t>   ساختمان </a:t>
            </a:r>
            <a:r>
              <a:rPr lang="fa-IR" dirty="0">
                <a:solidFill>
                  <a:prstClr val="white"/>
                </a:solidFill>
                <a:cs typeface="B Mitra" pitchFamily="2" charset="-78"/>
              </a:rPr>
              <a:t>بدن مانند زمین است، استخوان‏ها مانند کوه‏ها، دماغ مانند معادن، شکم مانند دریاها، روده‏ها مانند رودخانه‏ها، اعصاب مانند جوی‏ها، و گوشت مانند خاک و گل. موهای بدن مانند نباتات است، آنجا که موی می‏روید مانند زمین‏های حاصلخیز و آنجا که مو وجود ندارد مانند شوره زار. سمت جلوی بدن انسان مانند یک زمین معمور است و پشت مانند نواحی مخروبه و نیز جلوی بدن مانند مشرق است و پشت مانند مغرب، دست راست جنوب و دست چپ شمال. تنفس انسان مانند باد است و گفتار او همچون رعد و صدای او نظیر صاعقه. خنده‏ی انسان مانند مهتاب است و اشک او مانند باران، غم او چون تاریکی شب و خواب او چون مرگ و بیداری او چون حیات. </a:t>
            </a:r>
          </a:p>
        </p:txBody>
      </p:sp>
      <p:sp>
        <p:nvSpPr>
          <p:cNvPr id="3" name="Rounded Rectangle 2"/>
          <p:cNvSpPr/>
          <p:nvPr/>
        </p:nvSpPr>
        <p:spPr>
          <a:xfrm>
            <a:off x="179512" y="4805132"/>
            <a:ext cx="8839160" cy="121615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4" name="Rectangle 3"/>
          <p:cNvSpPr/>
          <p:nvPr/>
        </p:nvSpPr>
        <p:spPr>
          <a:xfrm>
            <a:off x="467544" y="5093164"/>
            <a:ext cx="8263096" cy="646331"/>
          </a:xfrm>
          <a:prstGeom prst="rect">
            <a:avLst/>
          </a:prstGeom>
        </p:spPr>
        <p:txBody>
          <a:bodyPr wrap="square">
            <a:spAutoFit/>
          </a:bodyPr>
          <a:lstStyle/>
          <a:p>
            <a:pPr algn="ctr"/>
            <a:r>
              <a:rPr lang="fa-IR" dirty="0">
                <a:solidFill>
                  <a:prstClr val="black"/>
                </a:solidFill>
                <a:latin typeface="Times New Roman" pitchFamily="18" charset="0"/>
                <a:cs typeface="B Nazanin" pitchFamily="2" charset="-78"/>
              </a:rPr>
              <a:t>ایام طفولیت بشر چون فصل بهار و جوانی چون تابستان و کهولت چون پائیز و پیری چون زمستان </a:t>
            </a:r>
            <a:r>
              <a:rPr lang="fa-IR" dirty="0">
                <a:solidFill>
                  <a:prstClr val="black"/>
                </a:solidFill>
                <a:latin typeface="Times New Roman" pitchFamily="18" charset="0"/>
                <a:cs typeface="B Nazanin" pitchFamily="2" charset="-78"/>
              </a:rPr>
              <a:t>است. حرکات </a:t>
            </a:r>
            <a:r>
              <a:rPr lang="fa-IR" dirty="0">
                <a:solidFill>
                  <a:prstClr val="black"/>
                </a:solidFill>
                <a:latin typeface="Times New Roman" pitchFamily="18" charset="0"/>
                <a:cs typeface="B Nazanin" pitchFamily="2" charset="-78"/>
              </a:rPr>
              <a:t>بدن مانند حرکات و دوران کواکب است. و ولادت و حضور آن مانند طلوع و مرگ و غیبت آن چون غروب سیاراگان.</a:t>
            </a:r>
          </a:p>
        </p:txBody>
      </p:sp>
    </p:spTree>
    <p:extLst>
      <p:ext uri="{BB962C8B-B14F-4D97-AF65-F5344CB8AC3E}">
        <p14:creationId xmlns:p14="http://schemas.microsoft.com/office/powerpoint/2010/main" val="31217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355976" y="1628800"/>
            <a:ext cx="4464496" cy="1754326"/>
          </a:xfrm>
          <a:prstGeom prst="rect">
            <a:avLst/>
          </a:prstGeom>
        </p:spPr>
        <p:txBody>
          <a:bodyPr wrap="square">
            <a:spAutoFit/>
          </a:bodyPr>
          <a:lstStyle/>
          <a:p>
            <a:pPr algn="justLow"/>
            <a:r>
              <a:rPr lang="fa-IR" dirty="0">
                <a:solidFill>
                  <a:prstClr val="white"/>
                </a:solidFill>
                <a:cs typeface="B Mitra" pitchFamily="2" charset="-78"/>
              </a:rPr>
              <a:t>   عناصر</a:t>
            </a:r>
            <a:r>
              <a:rPr lang="fa-IR" dirty="0">
                <a:solidFill>
                  <a:prstClr val="white"/>
                </a:solidFill>
                <a:cs typeface="B Mitra" pitchFamily="2" charset="-78"/>
              </a:rPr>
              <a:t>، نمادهای نیروهای هستی‏زای هم انفعالی و هم فاعلی هستند. مظاهر عنصرها با گرما و روشنا، با باد، باران و کوه مطابقت دارد؛ وسایلی نمادین که از طریق آنها، نفس، امکان رهایی می‏یابد تا به خاستگاه‏های فراکیهانی خود عروج کند. </a:t>
            </a:r>
            <a:endParaRPr lang="fa-IR" dirty="0">
              <a:solidFill>
                <a:prstClr val="white"/>
              </a:solidFill>
              <a:cs typeface="B Mitra" pitchFamily="2" charset="-78"/>
            </a:endParaRPr>
          </a:p>
          <a:p>
            <a:pPr algn="justLow"/>
            <a:r>
              <a:rPr lang="fa-IR" dirty="0">
                <a:solidFill>
                  <a:prstClr val="white"/>
                </a:solidFill>
                <a:cs typeface="B Mitra" pitchFamily="2" charset="-78"/>
              </a:rPr>
              <a:t> </a:t>
            </a:r>
            <a:r>
              <a:rPr lang="fa-IR" dirty="0">
                <a:solidFill>
                  <a:prstClr val="white"/>
                </a:solidFill>
                <a:cs typeface="B Mitra" pitchFamily="2" charset="-78"/>
              </a:rPr>
              <a:t>  ارکان </a:t>
            </a:r>
            <a:r>
              <a:rPr lang="fa-IR" dirty="0">
                <a:solidFill>
                  <a:prstClr val="white"/>
                </a:solidFill>
                <a:cs typeface="B Mitra" pitchFamily="2" charset="-78"/>
              </a:rPr>
              <a:t>اربعه در مصنوعات آدمی کاربردی اساسی دارند و برای جمع‏پذیری غائی او نقطه عطف‏های ژرفی فراز می‏آورند.</a:t>
            </a:r>
            <a:endParaRPr lang="en-US" dirty="0">
              <a:solidFill>
                <a:prstClr val="white"/>
              </a:solidFill>
              <a:cs typeface="B Mitra" pitchFamily="2" charset="-78"/>
            </a:endParaRPr>
          </a:p>
        </p:txBody>
      </p:sp>
      <p:sp>
        <p:nvSpPr>
          <p:cNvPr id="9" name="TextBox 8"/>
          <p:cNvSpPr txBox="1"/>
          <p:nvPr/>
        </p:nvSpPr>
        <p:spPr>
          <a:xfrm>
            <a:off x="7380312" y="1052736"/>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رهیافت :</a:t>
            </a:r>
            <a:endParaRPr lang="fa-IR" sz="2400" dirty="0">
              <a:solidFill>
                <a:prstClr val="white"/>
              </a:solidFill>
              <a:latin typeface="IranNastaliq" pitchFamily="18" charset="0"/>
              <a:cs typeface="B Mitra" pitchFamily="2" charset="-78"/>
            </a:endParaRPr>
          </a:p>
        </p:txBody>
      </p:sp>
      <p:pic>
        <p:nvPicPr>
          <p:cNvPr id="10"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tretch>
            <a:fillRect/>
          </a:stretch>
        </p:blipFill>
        <p:spPr bwMode="auto">
          <a:xfrm>
            <a:off x="5038488" y="3789040"/>
            <a:ext cx="3205920" cy="26642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251520" y="1196752"/>
            <a:ext cx="3960440" cy="52793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156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1960" y="1842497"/>
            <a:ext cx="4680520" cy="3416320"/>
          </a:xfrm>
          <a:prstGeom prst="rect">
            <a:avLst/>
          </a:prstGeom>
        </p:spPr>
        <p:txBody>
          <a:bodyPr wrap="square">
            <a:spAutoFit/>
          </a:bodyPr>
          <a:lstStyle/>
          <a:p>
            <a:pPr algn="justLow"/>
            <a:r>
              <a:rPr lang="fa-IR" dirty="0">
                <a:solidFill>
                  <a:prstClr val="white"/>
                </a:solidFill>
                <a:cs typeface="B Mitra" pitchFamily="2" charset="-78"/>
              </a:rPr>
              <a:t>   تحقق </a:t>
            </a:r>
            <a:r>
              <a:rPr lang="fa-IR" dirty="0">
                <a:solidFill>
                  <a:prstClr val="white"/>
                </a:solidFill>
                <a:cs typeface="B Mitra" pitchFamily="2" charset="-78"/>
              </a:rPr>
              <a:t>مفاهیم تبعیت از قوس نزولی از عالم مثال تا همین عالم مادی می‏کند. اعیان ثابته یا مثلث‏های ابدی صفات آسمانی و روحانی از طریق صور مادی به جلوه درمی‏آیند و حاکی از گرایش‏هائی حیاتی، معهذا فانی، هستند که در سبک‏های ناپایدار نمایشگر محدودیت‏های جسمانی و فردی تبلور یافته‏اند. صور مادی، از این‏روی، عملاً همچون پلی هستند میان عالم انتزاعی و کیفی خیال و مصنوعه‏های کمّی آدمی. در این ساحت موقت، فقط مفاهیم شکل می‏پذیرند، نه مقیاس‏ها. مثلاً، طرح گنبد مشخصاً هیچ جنبه‏ی سنجش‏پذیری از اندازه </a:t>
            </a:r>
            <a:r>
              <a:rPr lang="fa-IR" dirty="0">
                <a:solidFill>
                  <a:prstClr val="white"/>
                </a:solidFill>
                <a:cs typeface="B Mitra" pitchFamily="2" charset="-78"/>
              </a:rPr>
              <a:t>و </a:t>
            </a:r>
            <a:r>
              <a:rPr lang="fa-IR" dirty="0">
                <a:solidFill>
                  <a:prstClr val="white"/>
                </a:solidFill>
                <a:cs typeface="B Mitra" pitchFamily="2" charset="-78"/>
              </a:rPr>
              <a:t>ماده، یا صناعت را همراه نمی‏آورد. تنها صورت نمادین آن است که جنبه‏های کیفی‏اش را به دست می‏دهد. همین‏گونه باغ، حیاط، تخت، رواق، دروازه، اتاق، و حتی مناره صور نوعی نمادینی هستند که هرکدام با وسائل گونه‏گون قابل تحقق جسمانی‏اند.</a:t>
            </a:r>
          </a:p>
        </p:txBody>
      </p:sp>
      <p:sp>
        <p:nvSpPr>
          <p:cNvPr id="3" name="TextBox 2"/>
          <p:cNvSpPr txBox="1"/>
          <p:nvPr/>
        </p:nvSpPr>
        <p:spPr>
          <a:xfrm>
            <a:off x="6948264" y="1196752"/>
            <a:ext cx="1656184"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مفهوم صور سنتی</a:t>
            </a:r>
            <a:endParaRPr lang="fa-IR" sz="2400" dirty="0">
              <a:solidFill>
                <a:prstClr val="white"/>
              </a:solidFill>
              <a:latin typeface="IranNastaliq" pitchFamily="18" charset="0"/>
              <a:cs typeface="B Mitra" pitchFamily="2" charset="-78"/>
            </a:endParaRPr>
          </a:p>
        </p:txBody>
      </p:sp>
      <p:sp>
        <p:nvSpPr>
          <p:cNvPr id="4" name="Rounded Rectangle 3"/>
          <p:cNvSpPr/>
          <p:nvPr/>
        </p:nvSpPr>
        <p:spPr>
          <a:xfrm>
            <a:off x="1403647" y="5517232"/>
            <a:ext cx="6624737"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1827060" y="5734417"/>
            <a:ext cx="5625259"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در این ساحت موقت، فقط مفاهیم شکل می‏پذیرند، نه مقیاس‏ها.</a:t>
            </a:r>
            <a:endParaRPr lang="en-US" sz="2200" dirty="0">
              <a:solidFill>
                <a:prstClr val="black"/>
              </a:solidFill>
              <a:latin typeface="Times New Roman" pitchFamily="18" charset="0"/>
              <a:cs typeface="B Nazanin" pitchFamily="2" charset="-78"/>
            </a:endParaRPr>
          </a:p>
        </p:txBody>
      </p:sp>
      <p:sp>
        <p:nvSpPr>
          <p:cNvPr id="7" name="TextBox 6"/>
          <p:cNvSpPr txBox="1"/>
          <p:nvPr/>
        </p:nvSpPr>
        <p:spPr>
          <a:xfrm>
            <a:off x="827584" y="3666916"/>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گنبد</a:t>
            </a:r>
            <a:endParaRPr lang="fa-IR" sz="2400" dirty="0">
              <a:solidFill>
                <a:prstClr val="white"/>
              </a:solidFill>
              <a:latin typeface="IranNastaliq" pitchFamily="18" charset="0"/>
              <a:cs typeface="B Mitra" pitchFamily="2" charset="-78"/>
            </a:endParaRPr>
          </a:p>
        </p:txBody>
      </p:sp>
      <p:sp>
        <p:nvSpPr>
          <p:cNvPr id="8" name="TextBox 7"/>
          <p:cNvSpPr txBox="1"/>
          <p:nvPr/>
        </p:nvSpPr>
        <p:spPr>
          <a:xfrm>
            <a:off x="2248814" y="1988840"/>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باغ</a:t>
            </a:r>
            <a:endParaRPr lang="en-US" sz="2400" dirty="0">
              <a:solidFill>
                <a:prstClr val="white"/>
              </a:solidFill>
              <a:latin typeface="IranNastaliq" pitchFamily="18" charset="0"/>
              <a:cs typeface="B Mitra" pitchFamily="2" charset="-78"/>
            </a:endParaRPr>
          </a:p>
        </p:txBody>
      </p:sp>
      <p:sp>
        <p:nvSpPr>
          <p:cNvPr id="9" name="TextBox 8"/>
          <p:cNvSpPr txBox="1"/>
          <p:nvPr/>
        </p:nvSpPr>
        <p:spPr>
          <a:xfrm>
            <a:off x="2248814" y="2636912"/>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حیاط</a:t>
            </a:r>
            <a:endParaRPr lang="fa-IR" sz="2400" dirty="0">
              <a:solidFill>
                <a:prstClr val="white"/>
              </a:solidFill>
              <a:latin typeface="IranNastaliq" pitchFamily="18" charset="0"/>
              <a:cs typeface="B Mitra" pitchFamily="2" charset="-78"/>
            </a:endParaRPr>
          </a:p>
        </p:txBody>
      </p:sp>
      <p:sp>
        <p:nvSpPr>
          <p:cNvPr id="10" name="TextBox 9"/>
          <p:cNvSpPr txBox="1"/>
          <p:nvPr/>
        </p:nvSpPr>
        <p:spPr>
          <a:xfrm>
            <a:off x="2248814" y="3212976"/>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تخت</a:t>
            </a:r>
            <a:endParaRPr lang="fa-IR" sz="2000" dirty="0">
              <a:solidFill>
                <a:prstClr val="white"/>
              </a:solidFill>
              <a:latin typeface="IranNastaliq" pitchFamily="18" charset="0"/>
              <a:cs typeface="B Mitra" pitchFamily="2" charset="-78"/>
            </a:endParaRPr>
          </a:p>
        </p:txBody>
      </p:sp>
      <p:cxnSp>
        <p:nvCxnSpPr>
          <p:cNvPr id="11" name="Straight Connector 10"/>
          <p:cNvCxnSpPr/>
          <p:nvPr/>
        </p:nvCxnSpPr>
        <p:spPr>
          <a:xfrm>
            <a:off x="3851920" y="1916832"/>
            <a:ext cx="0" cy="3024336"/>
          </a:xfrm>
          <a:prstGeom prst="line">
            <a:avLst/>
          </a:prstGeom>
        </p:spPr>
        <p:style>
          <a:lnRef idx="3">
            <a:schemeClr val="accent4"/>
          </a:lnRef>
          <a:fillRef idx="0">
            <a:schemeClr val="accent4"/>
          </a:fillRef>
          <a:effectRef idx="2">
            <a:schemeClr val="accent4"/>
          </a:effectRef>
          <a:fontRef idx="minor">
            <a:schemeClr val="tx1"/>
          </a:fontRef>
        </p:style>
      </p:cxnSp>
      <p:sp>
        <p:nvSpPr>
          <p:cNvPr id="12" name="TextBox 11"/>
          <p:cNvSpPr txBox="1"/>
          <p:nvPr/>
        </p:nvSpPr>
        <p:spPr>
          <a:xfrm>
            <a:off x="2248814" y="3828901"/>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رواق</a:t>
            </a:r>
            <a:endParaRPr lang="fa-IR" sz="2000" dirty="0">
              <a:solidFill>
                <a:prstClr val="white"/>
              </a:solidFill>
              <a:latin typeface="IranNastaliq" pitchFamily="18" charset="0"/>
              <a:cs typeface="B Mitra" pitchFamily="2" charset="-78"/>
            </a:endParaRPr>
          </a:p>
        </p:txBody>
      </p:sp>
      <p:sp>
        <p:nvSpPr>
          <p:cNvPr id="13" name="TextBox 12"/>
          <p:cNvSpPr txBox="1"/>
          <p:nvPr/>
        </p:nvSpPr>
        <p:spPr>
          <a:xfrm>
            <a:off x="2248814" y="4479503"/>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دروازه</a:t>
            </a:r>
            <a:endParaRPr lang="fa-IR" sz="2000" dirty="0">
              <a:solidFill>
                <a:prstClr val="white"/>
              </a:solidFill>
              <a:latin typeface="IranNastaliq" pitchFamily="18" charset="0"/>
              <a:cs typeface="B Mitra" pitchFamily="2" charset="-78"/>
            </a:endParaRPr>
          </a:p>
        </p:txBody>
      </p:sp>
      <p:sp>
        <p:nvSpPr>
          <p:cNvPr id="14" name="TextBox 13"/>
          <p:cNvSpPr txBox="1"/>
          <p:nvPr/>
        </p:nvSpPr>
        <p:spPr>
          <a:xfrm>
            <a:off x="827584" y="2060848"/>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اتاق</a:t>
            </a:r>
            <a:endParaRPr lang="fa-IR" sz="2000" dirty="0">
              <a:solidFill>
                <a:prstClr val="white"/>
              </a:solidFill>
              <a:latin typeface="IranNastaliq" pitchFamily="18" charset="0"/>
              <a:cs typeface="B Mitra" pitchFamily="2" charset="-78"/>
            </a:endParaRPr>
          </a:p>
        </p:txBody>
      </p:sp>
      <p:sp>
        <p:nvSpPr>
          <p:cNvPr id="15" name="TextBox 14"/>
          <p:cNvSpPr txBox="1"/>
          <p:nvPr/>
        </p:nvSpPr>
        <p:spPr>
          <a:xfrm>
            <a:off x="899592" y="2852936"/>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مناره</a:t>
            </a:r>
            <a:endParaRPr lang="fa-IR" sz="2000" dirty="0">
              <a:solidFill>
                <a:prstClr val="white"/>
              </a:solidFill>
              <a:latin typeface="IranNastaliq" pitchFamily="18" charset="0"/>
              <a:cs typeface="B Mitra" pitchFamily="2" charset="-78"/>
            </a:endParaRPr>
          </a:p>
        </p:txBody>
      </p:sp>
      <p:sp>
        <p:nvSpPr>
          <p:cNvPr id="16" name="TextBox 15"/>
          <p:cNvSpPr txBox="1"/>
          <p:nvPr/>
        </p:nvSpPr>
        <p:spPr>
          <a:xfrm>
            <a:off x="971600" y="4407495"/>
            <a:ext cx="1224136"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چارطاق</a:t>
            </a:r>
            <a:endParaRPr lang="fa-IR" sz="2400" dirty="0">
              <a:solidFill>
                <a:prstClr val="white"/>
              </a:solidFill>
              <a:latin typeface="IranNastaliq" pitchFamily="18" charset="0"/>
              <a:cs typeface="B Mitra" pitchFamily="2" charset="-78"/>
            </a:endParaRPr>
          </a:p>
        </p:txBody>
      </p:sp>
    </p:spTree>
    <p:extLst>
      <p:ext uri="{BB962C8B-B14F-4D97-AF65-F5344CB8AC3E}">
        <p14:creationId xmlns:p14="http://schemas.microsoft.com/office/powerpoint/2010/main" val="30219168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3568" y="980728"/>
            <a:ext cx="8208912" cy="1754326"/>
          </a:xfrm>
          <a:prstGeom prst="rect">
            <a:avLst/>
          </a:prstGeom>
        </p:spPr>
        <p:txBody>
          <a:bodyPr wrap="square">
            <a:spAutoFit/>
          </a:bodyPr>
          <a:lstStyle/>
          <a:p>
            <a:pPr algn="justLow"/>
            <a:r>
              <a:rPr lang="fa-IR" dirty="0">
                <a:solidFill>
                  <a:prstClr val="white"/>
                </a:solidFill>
                <a:cs typeface="B Mitra" pitchFamily="2" charset="-78"/>
              </a:rPr>
              <a:t>   این </a:t>
            </a:r>
            <a:r>
              <a:rPr lang="fa-IR" dirty="0">
                <a:solidFill>
                  <a:prstClr val="white"/>
                </a:solidFill>
                <a:cs typeface="B Mitra" pitchFamily="2" charset="-78"/>
              </a:rPr>
              <a:t>صور نوعی چشمگیر، قالب‏های ساختمانی اصلی را در معماری سنتی تشکیل می‏دهند. این صور، هرچند تک‏تک هم شامل صفات انفعالی و هم فاعلی‏اند، اگر درون گونه‏ئی نظام کلی روابط منظور نشوند اساساً ایستا می‏مانند. نظام تداوم فضائی مثبت، سلسله مراتبی از روابط به وجود می‏آورد که به صور مجال همنشینی درست می‏بخشد. به این روال، تک‏صورت‏ها در کلیت‏هائی به هم می‏پیوندندکه زنده‏وارند و گونه‏گون، و با این همه از راه نواخت وابسته‏ی یکدیگرند. مسجد، مدرسه، کاروانسرا، خانه‏ی حیاط‏دار هم‏نهاده‏های سنتی بانواختی هستند از صور، نوعی که کارکردهای ویژه بهم پیوسته‏شان و وابستگی‏شان بهم از راه تشابه و نواخت انجام می‏گیرد.</a:t>
            </a:r>
          </a:p>
        </p:txBody>
      </p:sp>
      <p:sp>
        <p:nvSpPr>
          <p:cNvPr id="4" name="Rounded Rectangle 3"/>
          <p:cNvSpPr/>
          <p:nvPr/>
        </p:nvSpPr>
        <p:spPr>
          <a:xfrm>
            <a:off x="827584" y="5741236"/>
            <a:ext cx="7704856"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1187624" y="5958421"/>
            <a:ext cx="6809878"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این صور، اگر </a:t>
            </a:r>
            <a:r>
              <a:rPr lang="fa-IR" sz="2200" dirty="0">
                <a:solidFill>
                  <a:prstClr val="black"/>
                </a:solidFill>
                <a:latin typeface="Times New Roman" pitchFamily="18" charset="0"/>
                <a:cs typeface="B Nazanin" pitchFamily="2" charset="-78"/>
              </a:rPr>
              <a:t>درون گونه</a:t>
            </a:r>
            <a:r>
              <a:rPr lang="fa-IR" sz="2200" dirty="0">
                <a:solidFill>
                  <a:prstClr val="black"/>
                </a:solidFill>
                <a:latin typeface="Times New Roman" pitchFamily="18" charset="0"/>
                <a:cs typeface="B Nazanin" pitchFamily="2" charset="-78"/>
              </a:rPr>
              <a:t>‏ای </a:t>
            </a:r>
            <a:r>
              <a:rPr lang="fa-IR" sz="2200" dirty="0">
                <a:solidFill>
                  <a:prstClr val="black"/>
                </a:solidFill>
                <a:latin typeface="Times New Roman" pitchFamily="18" charset="0"/>
                <a:cs typeface="B Nazanin" pitchFamily="2" charset="-78"/>
              </a:rPr>
              <a:t>نظام کلی روابط منظور نشوند اساساً ایستا می‏مانند.</a:t>
            </a:r>
            <a:endParaRPr lang="en-US" sz="2200" dirty="0">
              <a:solidFill>
                <a:prstClr val="black"/>
              </a:solidFill>
              <a:latin typeface="Times New Roman" pitchFamily="18" charset="0"/>
              <a:cs typeface="B Nazanin" pitchFamily="2" charset="-78"/>
            </a:endParaRPr>
          </a:p>
        </p:txBody>
      </p:sp>
      <p:sp>
        <p:nvSpPr>
          <p:cNvPr id="16" name="Rectangle 15"/>
          <p:cNvSpPr/>
          <p:nvPr/>
        </p:nvSpPr>
        <p:spPr>
          <a:xfrm>
            <a:off x="683568" y="2852936"/>
            <a:ext cx="8208912" cy="1200329"/>
          </a:xfrm>
          <a:prstGeom prst="rect">
            <a:avLst/>
          </a:prstGeom>
        </p:spPr>
        <p:txBody>
          <a:bodyPr wrap="square">
            <a:spAutoFit/>
          </a:bodyPr>
          <a:lstStyle/>
          <a:p>
            <a:pPr algn="justLow"/>
            <a:r>
              <a:rPr lang="fa-IR" dirty="0">
                <a:solidFill>
                  <a:prstClr val="white"/>
                </a:solidFill>
                <a:cs typeface="B Mitra" pitchFamily="2" charset="-78"/>
              </a:rPr>
              <a:t>   بررسی </a:t>
            </a:r>
            <a:r>
              <a:rPr lang="fa-IR" dirty="0">
                <a:solidFill>
                  <a:prstClr val="white"/>
                </a:solidFill>
                <a:cs typeface="B Mitra" pitchFamily="2" charset="-78"/>
              </a:rPr>
              <a:t>صور به نوعی از چند نظر سودمند است. از این راه می‏توان صاحب فرهنگنامه‏ئی از صور ساختمانی شد که راهنمای درک کارهای دیروزیان می‏تواند باشد. این صور همچنین نمایشگر خاستگاه آنها و حاکی از کاربرد ویژه‏ی آنهاست؛ و در عین حال، مؤید نمادین بودن فطریشان. مثلاً  </a:t>
            </a:r>
            <a:r>
              <a:rPr lang="fa-IR" dirty="0">
                <a:solidFill>
                  <a:prstClr val="white"/>
                </a:solidFill>
                <a:cs typeface="B Mitra" pitchFamily="2" charset="-78"/>
              </a:rPr>
              <a:t>میل بادیه </a:t>
            </a:r>
            <a:r>
              <a:rPr lang="fa-IR" dirty="0">
                <a:solidFill>
                  <a:prstClr val="white"/>
                </a:solidFill>
                <a:cs typeface="B Mitra" pitchFamily="2" charset="-78"/>
              </a:rPr>
              <a:t>گردهای باستان که شاخصی بود در فضا برای راهنمایی آریائیان سرگردان، هنوز در فضا به صورت مناره برپاست و برای مسلمانان نماینده‏ی محور اصلی و علت طولیه است.</a:t>
            </a:r>
          </a:p>
        </p:txBody>
      </p:sp>
      <p:sp>
        <p:nvSpPr>
          <p:cNvPr id="17" name="Rectangle 16"/>
          <p:cNvSpPr/>
          <p:nvPr/>
        </p:nvSpPr>
        <p:spPr>
          <a:xfrm>
            <a:off x="683568" y="4149080"/>
            <a:ext cx="8208912" cy="1477328"/>
          </a:xfrm>
          <a:prstGeom prst="rect">
            <a:avLst/>
          </a:prstGeom>
        </p:spPr>
        <p:txBody>
          <a:bodyPr wrap="square">
            <a:spAutoFit/>
          </a:bodyPr>
          <a:lstStyle/>
          <a:p>
            <a:pPr algn="justLow"/>
            <a:r>
              <a:rPr lang="fa-IR" dirty="0">
                <a:solidFill>
                  <a:prstClr val="white"/>
                </a:solidFill>
                <a:cs typeface="B Mitra" pitchFamily="2" charset="-78"/>
              </a:rPr>
              <a:t>  صور</a:t>
            </a:r>
            <a:r>
              <a:rPr lang="fa-IR" dirty="0">
                <a:solidFill>
                  <a:prstClr val="white"/>
                </a:solidFill>
                <a:cs typeface="B Mitra" pitchFamily="2" charset="-78"/>
              </a:rPr>
              <a:t>، نوعی برای ارزیابی موبه‏موی موفقیت نسبی کارهای گذشته، امروزه و آینده امکاناتی فراهم می‏آورد، پاری از تلفیقات، آنها که در پرتو فکر منوّری به تحقق رسیده‏اند، به شاهکارهائی انجامیده‏اند، حال آن‏که مابقی، محرومان از این بصیرت، ناقص از آب درآمده‏اند و از توازن تهی هستند، هرچند به ندرت پیش آمده که آدمی را پاک دلسرد کنند. این نکته که بناها یا فضاهای شهری‏ئی که نمایشگر چاره‏اندیشان ضعیف طراحی‏اند تعدادشان اندک است خود شاهدی بر ارزشمندی نظام سنتی صور و ارتباط‏هاست. مثبت‏ترین جنبه‏ی بررسی صور، اما، پیدایش بالقوه‏ی هم‏نهاده‏های جدید است که نمایشگر بناهای اصیل‏اند.</a:t>
            </a:r>
          </a:p>
        </p:txBody>
      </p:sp>
    </p:spTree>
    <p:extLst>
      <p:ext uri="{BB962C8B-B14F-4D97-AF65-F5344CB8AC3E}">
        <p14:creationId xmlns:p14="http://schemas.microsoft.com/office/powerpoint/2010/main" val="2327674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2040" y="1593374"/>
            <a:ext cx="3960440" cy="2585323"/>
          </a:xfrm>
          <a:prstGeom prst="rect">
            <a:avLst/>
          </a:prstGeom>
        </p:spPr>
        <p:txBody>
          <a:bodyPr wrap="square">
            <a:spAutoFit/>
          </a:bodyPr>
          <a:lstStyle/>
          <a:p>
            <a:pPr algn="justLow"/>
            <a:r>
              <a:rPr lang="fa-IR" dirty="0">
                <a:solidFill>
                  <a:prstClr val="white"/>
                </a:solidFill>
                <a:cs typeface="B Mitra" pitchFamily="2" charset="-78"/>
              </a:rPr>
              <a:t>   مفهوم </a:t>
            </a:r>
            <a:r>
              <a:rPr lang="fa-IR" dirty="0">
                <a:solidFill>
                  <a:prstClr val="white"/>
                </a:solidFill>
                <a:cs typeface="B Mitra" pitchFamily="2" charset="-78"/>
              </a:rPr>
              <a:t>معمارانه باغ بازتاب حس مکان با مکانیت است چون باغ فضائی متعین به شمار می‏رود که تصویر کلی کیهان را در خود به قاب می‏گیرد. این مفهوم، که پرونده انتظام و هماهنگی است، می‏تواند از راه عدد، هندسه، رنگ و ماده به حیطه حواس درآید؛ در عین حال، نظر عقل را به ذات، به ساحت باطنی مستتر در فضای مثبت معطوف دارد. باغ، در حد مظهری از صورت مرکز گریز عالم کبیر با باطن، جنبه‏هائی از مکان به شمار می‏آیند که متقابلاً مکمل و در نتیجه کامل‏کننده‏ی یکدیگرند.</a:t>
            </a:r>
          </a:p>
        </p:txBody>
      </p:sp>
      <p:sp>
        <p:nvSpPr>
          <p:cNvPr id="4" name="Rounded Rectangle 3"/>
          <p:cNvSpPr/>
          <p:nvPr/>
        </p:nvSpPr>
        <p:spPr>
          <a:xfrm>
            <a:off x="4716015" y="4504185"/>
            <a:ext cx="4248473" cy="1517103"/>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4716015" y="4869160"/>
            <a:ext cx="4101974" cy="769441"/>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باغ فضایی متعین به شمار می‏رود که تصویر کلی کیهان را درخود به قاب می‏گیرد.</a:t>
            </a:r>
            <a:endParaRPr lang="en-US" sz="2200" dirty="0">
              <a:solidFill>
                <a:prstClr val="black"/>
              </a:solidFill>
              <a:latin typeface="Times New Roman" pitchFamily="18" charset="0"/>
              <a:cs typeface="B Nazanin" pitchFamily="2" charset="-78"/>
            </a:endParaRPr>
          </a:p>
        </p:txBody>
      </p:sp>
      <p:sp>
        <p:nvSpPr>
          <p:cNvPr id="7" name="TextBox 6"/>
          <p:cNvSpPr txBox="1"/>
          <p:nvPr/>
        </p:nvSpPr>
        <p:spPr>
          <a:xfrm>
            <a:off x="6732240" y="836712"/>
            <a:ext cx="1656184"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باغ</a:t>
            </a:r>
            <a:endParaRPr lang="fa-IR" sz="2400" dirty="0">
              <a:solidFill>
                <a:prstClr val="white"/>
              </a:solidFill>
              <a:latin typeface="IranNastaliq" pitchFamily="18" charset="0"/>
              <a:cs typeface="B Mitra" pitchFamily="2" charset="-78"/>
            </a:endParaRPr>
          </a:p>
        </p:txBody>
      </p:sp>
      <p:pic>
        <p:nvPicPr>
          <p:cNvPr id="8" name="Picture 2"/>
          <p:cNvPicPr>
            <a:picLocks noChangeAspect="1" noChangeArrowheads="1"/>
          </p:cNvPicPr>
          <p:nvPr/>
        </p:nvPicPr>
        <p:blipFill>
          <a:blip r:embed="rId2">
            <a:extLst>
              <a:ext uri="{BEBA8EAE-BF5A-486C-A8C5-ECC9F3942E4B}">
                <a14:imgProps xmlns:a14="http://schemas.microsoft.com/office/drawing/2010/main">
                  <a14:imgLayer r:embed="rId3">
                    <a14:imgEffect>
                      <a14:artisticGlowEdges/>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26718" y="1844824"/>
            <a:ext cx="2321146" cy="24387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extLst>
              <a:ext uri="{BEBA8EAE-BF5A-486C-A8C5-ECC9F3942E4B}">
                <a14:imgProps xmlns:a14="http://schemas.microsoft.com/office/drawing/2010/main">
                  <a14:imgLayer r:embed="rId5">
                    <a14:imgEffect>
                      <a14:artisticGlowEdges/>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251520" y="4571258"/>
            <a:ext cx="4242094" cy="13060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3516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59560" y="5373216"/>
            <a:ext cx="5048944"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4275584" y="5590401"/>
            <a:ext cx="4543230" cy="400110"/>
          </a:xfrm>
          <a:prstGeom prst="rect">
            <a:avLst/>
          </a:prstGeom>
        </p:spPr>
        <p:txBody>
          <a:bodyPr wrap="none">
            <a:spAutoFit/>
          </a:bodyPr>
          <a:lstStyle/>
          <a:p>
            <a:pPr algn="ctr"/>
            <a:r>
              <a:rPr lang="fa-IR" sz="2000" dirty="0">
                <a:solidFill>
                  <a:prstClr val="black"/>
                </a:solidFill>
                <a:latin typeface="Times New Roman" pitchFamily="18" charset="0"/>
                <a:cs typeface="B Nazanin" pitchFamily="2" charset="-78"/>
              </a:rPr>
              <a:t>باغ مطابق یکی از نقش‏مایه‏های مذهبی ایران باستان </a:t>
            </a:r>
            <a:r>
              <a:rPr lang="fa-IR" sz="2000" dirty="0">
                <a:solidFill>
                  <a:prstClr val="black"/>
                </a:solidFill>
                <a:latin typeface="Times New Roman" pitchFamily="18" charset="0"/>
                <a:cs typeface="B Nazanin" pitchFamily="2" charset="-78"/>
              </a:rPr>
              <a:t>بود.</a:t>
            </a:r>
            <a:endParaRPr lang="en-US" sz="2000" dirty="0">
              <a:solidFill>
                <a:prstClr val="black"/>
              </a:solidFill>
              <a:latin typeface="Times New Roman" pitchFamily="18" charset="0"/>
              <a:cs typeface="B Nazanin" pitchFamily="2" charset="-78"/>
            </a:endParaRPr>
          </a:p>
        </p:txBody>
      </p:sp>
      <p:sp>
        <p:nvSpPr>
          <p:cNvPr id="17" name="Rectangle 16"/>
          <p:cNvSpPr/>
          <p:nvPr/>
        </p:nvSpPr>
        <p:spPr>
          <a:xfrm>
            <a:off x="395536" y="1052736"/>
            <a:ext cx="8424936" cy="1200329"/>
          </a:xfrm>
          <a:prstGeom prst="rect">
            <a:avLst/>
          </a:prstGeom>
        </p:spPr>
        <p:txBody>
          <a:bodyPr wrap="square">
            <a:spAutoFit/>
          </a:bodyPr>
          <a:lstStyle/>
          <a:p>
            <a:pPr algn="justLow"/>
            <a:r>
              <a:rPr lang="fa-IR" dirty="0">
                <a:solidFill>
                  <a:prstClr val="white"/>
                </a:solidFill>
                <a:cs typeface="B Mitra" pitchFamily="2" charset="-78"/>
              </a:rPr>
              <a:t>   باغ</a:t>
            </a:r>
            <a:r>
              <a:rPr lang="fa-IR" dirty="0">
                <a:solidFill>
                  <a:prstClr val="white"/>
                </a:solidFill>
                <a:cs typeface="B Mitra" pitchFamily="2" charset="-78"/>
              </a:rPr>
              <a:t>‏ها در کثرت‏بندی‏های دقیقی سامان گرفت و سراسر قرینه‏سازی شد، چون که طرح آن پیشاپیش در ایران روزگار هخامنشی (300 - 500 قبل از میلاد) توسعه‏ی جانانه یافته بود. با پردیس‏های ساسانی (200 600 میلادی) باغ نقشه‏ئی باشکوه به خود گرفت که طرح‏های مندل‏وار و کوشک‏هایی در ملتقای چهار خیابان داشت. در اینجا، همچنان که در نقشه‏ی بعدی شهر هرات، کاربرد طرح چهارباغ و صور مندل‏وار صزفاً گسترشی از تصور کهن در کیهان‏شناسی ساکنین آسیای مرکزی بود.</a:t>
            </a:r>
          </a:p>
        </p:txBody>
      </p:sp>
      <p:sp>
        <p:nvSpPr>
          <p:cNvPr id="18" name="Rectangle 17"/>
          <p:cNvSpPr/>
          <p:nvPr/>
        </p:nvSpPr>
        <p:spPr>
          <a:xfrm>
            <a:off x="547936" y="2420888"/>
            <a:ext cx="8424936" cy="923330"/>
          </a:xfrm>
          <a:prstGeom prst="rect">
            <a:avLst/>
          </a:prstGeom>
        </p:spPr>
        <p:txBody>
          <a:bodyPr wrap="square">
            <a:spAutoFit/>
          </a:bodyPr>
          <a:lstStyle/>
          <a:p>
            <a:pPr algn="justLow"/>
            <a:r>
              <a:rPr lang="fa-IR" dirty="0">
                <a:solidFill>
                  <a:prstClr val="white"/>
                </a:solidFill>
                <a:cs typeface="B Mitra" pitchFamily="2" charset="-78"/>
              </a:rPr>
              <a:t>   آفریده</a:t>
            </a:r>
            <a:r>
              <a:rPr lang="fa-IR" dirty="0">
                <a:solidFill>
                  <a:prstClr val="white"/>
                </a:solidFill>
                <a:cs typeface="B Mitra" pitchFamily="2" charset="-78"/>
              </a:rPr>
              <a:t>‏های کوچک‏اندازه‏ی ایرانیان باستان، چون قالی بهارنمای افسانه‏ای </a:t>
            </a:r>
            <a:r>
              <a:rPr lang="fa-IR" dirty="0">
                <a:solidFill>
                  <a:prstClr val="white"/>
                </a:solidFill>
                <a:cs typeface="B Mitra" pitchFamily="2" charset="-78"/>
              </a:rPr>
              <a:t>خسرو پرویز </a:t>
            </a:r>
            <a:r>
              <a:rPr lang="fa-IR" dirty="0">
                <a:solidFill>
                  <a:prstClr val="white"/>
                </a:solidFill>
                <a:cs typeface="B Mitra" pitchFamily="2" charset="-78"/>
              </a:rPr>
              <a:t>و ساختمان کوشک‏سان تخت طاقدیس، واقع میان </a:t>
            </a:r>
            <a:r>
              <a:rPr lang="fa-IR" dirty="0">
                <a:solidFill>
                  <a:prstClr val="white"/>
                </a:solidFill>
                <a:cs typeface="B Mitra" pitchFamily="2" charset="-78"/>
              </a:rPr>
              <a:t>یک درخت</a:t>
            </a:r>
            <a:r>
              <a:rPr lang="fa-IR" dirty="0">
                <a:solidFill>
                  <a:prstClr val="white"/>
                </a:solidFill>
                <a:cs typeface="B Mitra" pitchFamily="2" charset="-78"/>
              </a:rPr>
              <a:t>‏زار؛ همچنین تکرار نماد درخت مقدس و نقش‏مایه‏ی بشنین در آرایش‏های دیواری بناهای تاریخی هخامنشی، اشکانی، و ساسانی، ابقاگر تصور باغ و تعلق آدمی به طبیعت بود.</a:t>
            </a:r>
          </a:p>
        </p:txBody>
      </p:sp>
      <p:sp>
        <p:nvSpPr>
          <p:cNvPr id="19" name="Rectangle 18"/>
          <p:cNvSpPr/>
          <p:nvPr/>
        </p:nvSpPr>
        <p:spPr>
          <a:xfrm>
            <a:off x="4283968" y="3645024"/>
            <a:ext cx="4536504" cy="1477328"/>
          </a:xfrm>
          <a:prstGeom prst="rect">
            <a:avLst/>
          </a:prstGeom>
        </p:spPr>
        <p:txBody>
          <a:bodyPr wrap="square">
            <a:spAutoFit/>
          </a:bodyPr>
          <a:lstStyle/>
          <a:p>
            <a:pPr algn="justLow"/>
            <a:r>
              <a:rPr lang="fa-IR" dirty="0">
                <a:solidFill>
                  <a:prstClr val="white"/>
                </a:solidFill>
                <a:cs typeface="B Mitra" pitchFamily="2" charset="-78"/>
              </a:rPr>
              <a:t>   باغ </a:t>
            </a:r>
            <a:r>
              <a:rPr lang="fa-IR" dirty="0">
                <a:solidFill>
                  <a:prstClr val="white"/>
                </a:solidFill>
                <a:cs typeface="B Mitra" pitchFamily="2" charset="-78"/>
              </a:rPr>
              <a:t>و حیاط، مکمل فلات گرم و کم‏آب ایران، اهمیت خود را در عصر اسلام در حد صوری تصوری از فردوس حفظ می‏کنند. باغ مطابق یکی از نقش‏مایه‏های مذهبی ایران باستان بود؛ نمایشگر حیطه‏ی درخت‏آجین که کوشکی مرکزی را در میان می‏گرفت. نقشه‏ی باغ‏های شاهانه، هموار و همواره، حاکی از همین دریافت است.</a:t>
            </a:r>
          </a:p>
        </p:txBody>
      </p:sp>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1536" y="3429000"/>
            <a:ext cx="3584400"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3876159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9512" y="1124744"/>
            <a:ext cx="5544616"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251520" y="1341929"/>
            <a:ext cx="5229316" cy="430887"/>
          </a:xfrm>
          <a:prstGeom prst="rect">
            <a:avLst/>
          </a:prstGeom>
        </p:spPr>
        <p:txBody>
          <a:bodyPr wrap="none">
            <a:spAutoFit/>
          </a:bodyPr>
          <a:lstStyle/>
          <a:p>
            <a:pPr algn="ctr"/>
            <a:r>
              <a:rPr lang="fa-IR" sz="2200" dirty="0">
                <a:solidFill>
                  <a:prstClr val="black"/>
                </a:solidFill>
                <a:latin typeface="Times New Roman" pitchFamily="18" charset="0"/>
                <a:cs typeface="B Nazanin" pitchFamily="2" charset="-78"/>
              </a:rPr>
              <a:t>هشت بهشت صفوی، </a:t>
            </a:r>
            <a:r>
              <a:rPr lang="fa-IR" sz="2200" dirty="0">
                <a:solidFill>
                  <a:prstClr val="black"/>
                </a:solidFill>
                <a:latin typeface="Times New Roman" pitchFamily="18" charset="0"/>
                <a:cs typeface="B Nazanin" pitchFamily="2" charset="-78"/>
              </a:rPr>
              <a:t>بی </a:t>
            </a:r>
            <a:r>
              <a:rPr lang="fa-IR" sz="2200" dirty="0">
                <a:solidFill>
                  <a:prstClr val="black"/>
                </a:solidFill>
                <a:latin typeface="Times New Roman" pitchFamily="18" charset="0"/>
                <a:cs typeface="B Nazanin" pitchFamily="2" charset="-78"/>
              </a:rPr>
              <a:t>اغراق آفریننده‏ی بهشتی پویاست</a:t>
            </a:r>
            <a:r>
              <a:rPr lang="fa-IR" sz="2200" dirty="0">
                <a:solidFill>
                  <a:prstClr val="black"/>
                </a:solidFill>
                <a:latin typeface="Times New Roman" pitchFamily="18" charset="0"/>
                <a:cs typeface="B Nazanin" pitchFamily="2" charset="-78"/>
              </a:rPr>
              <a:t>.</a:t>
            </a:r>
            <a:endParaRPr lang="en-US" sz="2200" dirty="0">
              <a:solidFill>
                <a:prstClr val="black"/>
              </a:solidFill>
              <a:latin typeface="Times New Roman" pitchFamily="18" charset="0"/>
              <a:cs typeface="B Nazanin" pitchFamily="2" charset="-78"/>
            </a:endParaRPr>
          </a:p>
        </p:txBody>
      </p:sp>
      <p:sp>
        <p:nvSpPr>
          <p:cNvPr id="17" name="Rectangle 16"/>
          <p:cNvSpPr/>
          <p:nvPr/>
        </p:nvSpPr>
        <p:spPr>
          <a:xfrm>
            <a:off x="5580112" y="1557947"/>
            <a:ext cx="3223938" cy="4247317"/>
          </a:xfrm>
          <a:prstGeom prst="rect">
            <a:avLst/>
          </a:prstGeom>
        </p:spPr>
        <p:txBody>
          <a:bodyPr wrap="square">
            <a:spAutoFit/>
          </a:bodyPr>
          <a:lstStyle/>
          <a:p>
            <a:pPr algn="justLow"/>
            <a:r>
              <a:rPr lang="fa-IR" dirty="0">
                <a:solidFill>
                  <a:prstClr val="white"/>
                </a:solidFill>
                <a:cs typeface="B Mitra" pitchFamily="2" charset="-78"/>
              </a:rPr>
              <a:t>   هشت </a:t>
            </a:r>
            <a:r>
              <a:rPr lang="fa-IR" dirty="0">
                <a:solidFill>
                  <a:prstClr val="white"/>
                </a:solidFill>
                <a:cs typeface="B Mitra" pitchFamily="2" charset="-78"/>
              </a:rPr>
              <a:t>بهشت صفوی، نه تنها در نقشه‏ی سراسری‏اش بلکه در همان طرح کوشک مرکزی‏اش، بی اغراق آفریننده‏ی بهشتی پویاست. در اینجا نیز ویژگی‏های مندل به تمامی باز نموده شده است؛ وسیله‏ساز هم حرکتی مرکزگریز و برونیاز به سوی فردوس طبیعت و هم سیری مرکزگرای و درونیاز، از طریق ایوان‏های چهارگانه‏ی کوشک، به سوی مرکز معنوی‏اش یعنی حوض و فواره. اضافه‏ی فواره - زاینده‏ی دوایر آب با شعاع‏های دم‏افزون - آغازگر دوباره‏ی تناوب بسط و قبضی آگاهانه است. نمونه‏هایی همانند در این مورد فراوانند که هر یک نمایشگر گسترشی زیرکانه از مقوله‏ی بازپیوندی غائی آدمی به مبداء جمع از طریق مواجه‏اش با </a:t>
            </a:r>
            <a:r>
              <a:rPr lang="fa-IR" dirty="0">
                <a:solidFill>
                  <a:prstClr val="white"/>
                </a:solidFill>
                <a:cs typeface="B Mitra" pitchFamily="2" charset="-78"/>
              </a:rPr>
              <a:t>طبیعت </a:t>
            </a:r>
            <a:r>
              <a:rPr lang="fa-IR" dirty="0">
                <a:solidFill>
                  <a:prstClr val="white"/>
                </a:solidFill>
                <a:cs typeface="B Mitra" pitchFamily="2" charset="-78"/>
              </a:rPr>
              <a:t>است.</a:t>
            </a: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7692" y="2008294"/>
            <a:ext cx="4955976" cy="37169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364202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27584" y="5455102"/>
            <a:ext cx="7632848" cy="85611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1209896" y="5672287"/>
            <a:ext cx="6859570" cy="400110"/>
          </a:xfrm>
          <a:prstGeom prst="rect">
            <a:avLst/>
          </a:prstGeom>
        </p:spPr>
        <p:txBody>
          <a:bodyPr wrap="none">
            <a:spAutoFit/>
          </a:bodyPr>
          <a:lstStyle/>
          <a:p>
            <a:pPr algn="ctr"/>
            <a:r>
              <a:rPr lang="fa-IR" sz="2000" dirty="0">
                <a:solidFill>
                  <a:prstClr val="black"/>
                </a:solidFill>
                <a:latin typeface="Times New Roman" pitchFamily="18" charset="0"/>
                <a:cs typeface="B Nazanin" pitchFamily="2" charset="-78"/>
              </a:rPr>
              <a:t>حیاط، خانه </a:t>
            </a:r>
            <a:r>
              <a:rPr lang="fa-IR" sz="2000" dirty="0">
                <a:solidFill>
                  <a:prstClr val="black"/>
                </a:solidFill>
                <a:latin typeface="Times New Roman" pitchFamily="18" charset="0"/>
                <a:cs typeface="B Nazanin" pitchFamily="2" charset="-78"/>
              </a:rPr>
              <a:t>را با مسجد، کاروانسرا را با مدرسه، و تک‏تک جزءها را با کل یگانه می‏سازد</a:t>
            </a:r>
            <a:r>
              <a:rPr lang="fa-IR" sz="2000" dirty="0">
                <a:solidFill>
                  <a:prstClr val="black"/>
                </a:solidFill>
                <a:latin typeface="Times New Roman" pitchFamily="18" charset="0"/>
                <a:cs typeface="B Nazanin" pitchFamily="2" charset="-78"/>
              </a:rPr>
              <a:t>.</a:t>
            </a:r>
            <a:endParaRPr lang="en-US" sz="2000" dirty="0">
              <a:solidFill>
                <a:prstClr val="black"/>
              </a:solidFill>
              <a:latin typeface="Times New Roman" pitchFamily="18" charset="0"/>
              <a:cs typeface="B Nazanin" pitchFamily="2" charset="-78"/>
            </a:endParaRPr>
          </a:p>
        </p:txBody>
      </p:sp>
      <p:sp>
        <p:nvSpPr>
          <p:cNvPr id="17" name="Rectangle 16"/>
          <p:cNvSpPr/>
          <p:nvPr/>
        </p:nvSpPr>
        <p:spPr>
          <a:xfrm>
            <a:off x="395536" y="1412776"/>
            <a:ext cx="8280920" cy="3970318"/>
          </a:xfrm>
          <a:prstGeom prst="rect">
            <a:avLst/>
          </a:prstGeom>
        </p:spPr>
        <p:txBody>
          <a:bodyPr wrap="square">
            <a:spAutoFit/>
          </a:bodyPr>
          <a:lstStyle/>
          <a:p>
            <a:pPr algn="justLow"/>
            <a:r>
              <a:rPr lang="fa-IR" dirty="0">
                <a:solidFill>
                  <a:prstClr val="white"/>
                </a:solidFill>
                <a:cs typeface="B Mitra" pitchFamily="2" charset="-78"/>
              </a:rPr>
              <a:t>   باغ </a:t>
            </a:r>
            <a:r>
              <a:rPr lang="fa-IR" dirty="0">
                <a:solidFill>
                  <a:prstClr val="white"/>
                </a:solidFill>
                <a:cs typeface="B Mitra" pitchFamily="2" charset="-78"/>
              </a:rPr>
              <a:t>گسترده، هر قدر هم که از حیث نمادپروری پرمایه باشد، جنبه‏ی تجملی سنگینی دارد که احداثش در فضای شهری جز از عده‏ی معدودی برنمی‏آید. اینجاست که طرح حیات به موازات طرح باغ گسترده قرار می‏گیرد. </a:t>
            </a:r>
            <a:endParaRPr lang="fa-IR" dirty="0">
              <a:solidFill>
                <a:prstClr val="white"/>
              </a:solidFill>
              <a:cs typeface="B Mitra" pitchFamily="2" charset="-78"/>
            </a:endParaRPr>
          </a:p>
          <a:p>
            <a:pPr algn="justLow"/>
            <a:r>
              <a:rPr lang="fa-IR" dirty="0">
                <a:solidFill>
                  <a:prstClr val="white"/>
                </a:solidFill>
                <a:cs typeface="B Mitra" pitchFamily="2" charset="-78"/>
              </a:rPr>
              <a:t> </a:t>
            </a:r>
            <a:r>
              <a:rPr lang="fa-IR" dirty="0">
                <a:solidFill>
                  <a:prstClr val="white"/>
                </a:solidFill>
                <a:cs typeface="B Mitra" pitchFamily="2" charset="-78"/>
              </a:rPr>
              <a:t>  دوران </a:t>
            </a:r>
            <a:r>
              <a:rPr lang="fa-IR" dirty="0">
                <a:solidFill>
                  <a:prstClr val="white"/>
                </a:solidFill>
                <a:cs typeface="B Mitra" pitchFamily="2" charset="-78"/>
              </a:rPr>
              <a:t>هخامنشی نمونه‏های فراوانی از خانه‏های حیاط‏دار به دست می‏دهد، در حالی که کاخ اشکانی آشور و کاخ‏های ساسانی فیروزآباد و سروستان نمایشگر نوع بسیار پرتکلفی از حیاط‏سازی‏اند. </a:t>
            </a:r>
            <a:endParaRPr lang="fa-IR" dirty="0">
              <a:solidFill>
                <a:prstClr val="white"/>
              </a:solidFill>
              <a:cs typeface="B Mitra" pitchFamily="2" charset="-78"/>
            </a:endParaRPr>
          </a:p>
          <a:p>
            <a:pPr algn="justLow"/>
            <a:r>
              <a:rPr lang="fa-IR" dirty="0">
                <a:solidFill>
                  <a:prstClr val="white"/>
                </a:solidFill>
                <a:cs typeface="B Mitra" pitchFamily="2" charset="-78"/>
              </a:rPr>
              <a:t> </a:t>
            </a:r>
            <a:r>
              <a:rPr lang="fa-IR" dirty="0">
                <a:solidFill>
                  <a:prstClr val="white"/>
                </a:solidFill>
                <a:cs typeface="B Mitra" pitchFamily="2" charset="-78"/>
              </a:rPr>
              <a:t>  اجرای </a:t>
            </a:r>
            <a:r>
              <a:rPr lang="fa-IR" dirty="0">
                <a:solidFill>
                  <a:prstClr val="white"/>
                </a:solidFill>
                <a:cs typeface="B Mitra" pitchFamily="2" charset="-78"/>
              </a:rPr>
              <a:t>طرح حیاط، که زاینده‏ی نیروی مرکزگراست، در فضای شهری </a:t>
            </a:r>
            <a:r>
              <a:rPr lang="fa-IR" dirty="0">
                <a:solidFill>
                  <a:prstClr val="white"/>
                </a:solidFill>
                <a:cs typeface="B Mitra" pitchFamily="2" charset="-78"/>
              </a:rPr>
              <a:t>عملی</a:t>
            </a:r>
            <a:r>
              <a:rPr lang="fa-IR" dirty="0">
                <a:solidFill>
                  <a:prstClr val="white"/>
                </a:solidFill>
                <a:cs typeface="B Mitra" pitchFamily="2" charset="-78"/>
              </a:rPr>
              <a:t>‏تر </a:t>
            </a:r>
            <a:r>
              <a:rPr lang="fa-IR" dirty="0">
                <a:solidFill>
                  <a:prstClr val="white"/>
                </a:solidFill>
                <a:cs typeface="B Mitra" pitchFamily="2" charset="-78"/>
              </a:rPr>
              <a:t>است و </a:t>
            </a:r>
            <a:r>
              <a:rPr lang="fa-IR" dirty="0">
                <a:solidFill>
                  <a:prstClr val="white"/>
                </a:solidFill>
                <a:cs typeface="B Mitra" pitchFamily="2" charset="-78"/>
              </a:rPr>
              <a:t>می‏تواند وسیله‏ساز تماسی اساسی با طبیعت باشد که لازمه‏ی زندگی ایرانیست. طرح حیاط، بر کار معمارانه‏ی مکان‏سازی حکمفرماست و در دوره‏ی اسلام خود نمونه‏ی مکان می‏گردد؛ خانه را با مسجد، کاروانسرا را با مدرسه، و تک‏تک جزءها را با کل یگانه می‏سازد. این یگانگی از راه میان‏کنش بصری فضا، شکل، و سطح حاصل می‏شود که همخوانی‏های کیفی‏شان مکمل آنهاست. فضا، در حد مکان کنز مخفی خانه در شکل محاط شده است، همچنان که در انسان نیز، نفس که در برگیرنده‏ی روح است در جسم محاط می‏شود. دیوارها بدین‏سان لازمه‏ی این مکان مقدس‏اند تا تعینش دهند و مجزایش کنند، مکانی که درونش نفس حس می‏شود و طلب معنوی‏اش برآورده می‏گردد. میان‏کنش شکل و سطح باید فضایی پاک، غرق در آرامش و خالی از هر تنش و تفکرانگیز  پدید آورد. چنین شکل استواری را در مکعب می‏توان یافت؛ صورتی کامل که گوهر نمادین آن پایداری، آدمی و بهشت زمینی است. تعبیه‏ی حوض سنتی در این فضای آرام، مرکزی را همچون جهتی مثبت برای تخیل خلاقه فراهم می‏آورد. بدین‏سان آفرینش عرضی آدمی به علت طولیه می‏پیوندد و بازسازی بهشت تمامی می‏پذیرد.</a:t>
            </a:r>
          </a:p>
        </p:txBody>
      </p:sp>
    </p:spTree>
    <p:extLst>
      <p:ext uri="{BB962C8B-B14F-4D97-AF65-F5344CB8AC3E}">
        <p14:creationId xmlns:p14="http://schemas.microsoft.com/office/powerpoint/2010/main" val="28670794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1461590"/>
            <a:ext cx="7704856" cy="1477328"/>
          </a:xfrm>
          <a:prstGeom prst="rect">
            <a:avLst/>
          </a:prstGeom>
          <a:noFill/>
        </p:spPr>
        <p:txBody>
          <a:bodyPr wrap="square" rtlCol="0">
            <a:spAutoFit/>
          </a:bodyPr>
          <a:lstStyle/>
          <a:p>
            <a:pPr algn="justLow"/>
            <a:r>
              <a:rPr lang="fa-IR" dirty="0">
                <a:solidFill>
                  <a:prstClr val="white"/>
                </a:solidFill>
                <a:cs typeface="B Mitra" pitchFamily="2" charset="-78"/>
              </a:rPr>
              <a:t>   فرض بنیادی طریقت آن است که در همه چیزی معنایی نهان وجود دارد.هر چیزی دارای معنایی برونی و نیز درونی است.مکمل هر صورت خارجی واقعیتی درونی است که ذات نهانی و درونی آن است.ظاهر همان صورت محسوسه است که بر جنبه ی کمی که در نهایت آسانی قابل درک است تاکید دارد.همچون شکل ساختمان ، هیات حوض ، اندام آدمی ، یا صورت خارجی مراسم مذهبی ، باطن جنبه ی ذاتی یا کیقی ات که همه ی چیز ها دارند . برای شناخت تمامیت یک چیز باید نه تنها در جستجوی واقعیت برونی و گذرایش باشیم بلکه واقعیت ذاتی و درونی اش را نیز جستجو کنیم.</a:t>
            </a:r>
            <a:endParaRPr lang="en-US" dirty="0">
              <a:solidFill>
                <a:prstClr val="white"/>
              </a:solidFill>
              <a:cs typeface="B Nazanin" pitchFamily="2" charset="-78"/>
            </a:endParaRPr>
          </a:p>
        </p:txBody>
      </p:sp>
      <p:sp>
        <p:nvSpPr>
          <p:cNvPr id="4" name="TextBox 3"/>
          <p:cNvSpPr txBox="1"/>
          <p:nvPr/>
        </p:nvSpPr>
        <p:spPr>
          <a:xfrm>
            <a:off x="5220072" y="818741"/>
            <a:ext cx="4176464" cy="461665"/>
          </a:xfrm>
          <a:prstGeom prst="rect">
            <a:avLst/>
          </a:prstGeom>
          <a:noFill/>
        </p:spPr>
        <p:txBody>
          <a:bodyPr wrap="square" rtlCol="0">
            <a:spAutoFit/>
          </a:bodyPr>
          <a:lstStyle/>
          <a:p>
            <a:pPr algn="ctr"/>
            <a:r>
              <a:rPr lang="fa-IR" sz="2400" dirty="0">
                <a:solidFill>
                  <a:prstClr val="white"/>
                </a:solidFill>
                <a:cs typeface="B Mitra" pitchFamily="2" charset="-78"/>
              </a:rPr>
              <a:t>فرض بنیادین طریقت</a:t>
            </a:r>
            <a:endParaRPr lang="en-US" sz="2400" dirty="0">
              <a:solidFill>
                <a:prstClr val="white"/>
              </a:solidFill>
              <a:cs typeface="B Mitra" pitchFamily="2" charset="-78"/>
            </a:endParaRPr>
          </a:p>
        </p:txBody>
      </p:sp>
      <p:sp>
        <p:nvSpPr>
          <p:cNvPr id="5" name="TextBox 4"/>
          <p:cNvSpPr txBox="1"/>
          <p:nvPr/>
        </p:nvSpPr>
        <p:spPr>
          <a:xfrm>
            <a:off x="3491880" y="4011487"/>
            <a:ext cx="5040560" cy="2031325"/>
          </a:xfrm>
          <a:prstGeom prst="rect">
            <a:avLst/>
          </a:prstGeom>
          <a:noFill/>
        </p:spPr>
        <p:txBody>
          <a:bodyPr wrap="square" rtlCol="0">
            <a:spAutoFit/>
          </a:bodyPr>
          <a:lstStyle/>
          <a:p>
            <a:pPr algn="just"/>
            <a:r>
              <a:rPr lang="fa-IR" dirty="0">
                <a:solidFill>
                  <a:prstClr val="white"/>
                </a:solidFill>
                <a:cs typeface="B Mitra" pitchFamily="2" charset="-78"/>
              </a:rPr>
              <a:t>   برای شناخت به تمام معنی این مظاهر و تجلیات الهی از درونی و بیرونی ، یا محسوسات و معقولات باید بتوانیم آن هار به اصلشان بازگردانیم.این کار به کمک تاویل میسر می شود . تاویل پلی است میان ظاهر و باطن ، بصیرتی است به صورت محسوس از جوهر درونی اش که پیشنمونه ی الهی را متجلی می سازد.</a:t>
            </a:r>
            <a:endParaRPr lang="en-US" dirty="0">
              <a:solidFill>
                <a:prstClr val="white"/>
              </a:solidFill>
              <a:cs typeface="B Mitra" pitchFamily="2" charset="-78"/>
            </a:endParaRPr>
          </a:p>
          <a:p>
            <a:pPr algn="just"/>
            <a:r>
              <a:rPr lang="fa-IR" dirty="0">
                <a:solidFill>
                  <a:prstClr val="white"/>
                </a:solidFill>
                <a:cs typeface="B Mitra" pitchFamily="2" charset="-78"/>
              </a:rPr>
              <a:t>   راهی که به مدد تأویل از ظاهری به باطنی ختم می شود فقط به میانجی عقل پیمودنی است . عقل بدینسان وسیله ای می کردد برای معرفت.</a:t>
            </a:r>
            <a:endParaRPr lang="en-US" dirty="0">
              <a:solidFill>
                <a:prstClr val="white"/>
              </a:solidFill>
              <a:cs typeface="B Mitra" pitchFamily="2" charset="-78"/>
            </a:endParaRPr>
          </a:p>
        </p:txBody>
      </p:sp>
      <p:sp>
        <p:nvSpPr>
          <p:cNvPr id="6" name="TextBox 5"/>
          <p:cNvSpPr txBox="1"/>
          <p:nvPr/>
        </p:nvSpPr>
        <p:spPr>
          <a:xfrm>
            <a:off x="5508104" y="3405806"/>
            <a:ext cx="3312368" cy="461665"/>
          </a:xfrm>
          <a:prstGeom prst="rect">
            <a:avLst/>
          </a:prstGeom>
          <a:noFill/>
        </p:spPr>
        <p:txBody>
          <a:bodyPr wrap="square" rtlCol="0">
            <a:spAutoFit/>
          </a:bodyPr>
          <a:lstStyle/>
          <a:p>
            <a:pPr algn="ctr"/>
            <a:r>
              <a:rPr lang="fa-IR" sz="2400" dirty="0">
                <a:solidFill>
                  <a:prstClr val="white"/>
                </a:solidFill>
                <a:cs typeface="B Mitra" pitchFamily="2" charset="-78"/>
              </a:rPr>
              <a:t>تأویل پلی به سوی باطن</a:t>
            </a:r>
            <a:endParaRPr lang="en-US" sz="2400" dirty="0">
              <a:solidFill>
                <a:prstClr val="white"/>
              </a:solidFill>
              <a:cs typeface="B Mitra" pitchFamily="2" charset="-78"/>
            </a:endParaRPr>
          </a:p>
        </p:txBody>
      </p:sp>
      <p:pic>
        <p:nvPicPr>
          <p:cNvPr id="22530" name="Picture 2" descr="C:\Users\pedram\Desktop\maghale ha\New folder\855464_blue_light_twirl.jpg"/>
          <p:cNvPicPr>
            <a:picLocks noChangeAspect="1" noChangeArrowheads="1"/>
          </p:cNvPicPr>
          <p:nvPr/>
        </p:nvPicPr>
        <p:blipFill>
          <a:blip r:embed="rId2" cstate="print"/>
          <a:srcRect/>
          <a:stretch>
            <a:fillRect/>
          </a:stretch>
        </p:blipFill>
        <p:spPr bwMode="auto">
          <a:xfrm>
            <a:off x="683568" y="3147391"/>
            <a:ext cx="2664296" cy="3161929"/>
          </a:xfrm>
          <a:prstGeom prst="rect">
            <a:avLst/>
          </a:prstGeom>
          <a:ln>
            <a:noFill/>
          </a:ln>
          <a:effectLst>
            <a:softEdge rad="112500"/>
          </a:effectLst>
        </p:spPr>
      </p:pic>
    </p:spTree>
    <p:extLst>
      <p:ext uri="{BB962C8B-B14F-4D97-AF65-F5344CB8AC3E}">
        <p14:creationId xmlns:p14="http://schemas.microsoft.com/office/powerpoint/2010/main" val="333411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55976" y="1664094"/>
            <a:ext cx="4248472" cy="2308324"/>
          </a:xfrm>
          <a:prstGeom prst="rect">
            <a:avLst/>
          </a:prstGeom>
        </p:spPr>
        <p:txBody>
          <a:bodyPr wrap="square">
            <a:spAutoFit/>
          </a:bodyPr>
          <a:lstStyle/>
          <a:p>
            <a:pPr algn="justLow"/>
            <a:r>
              <a:rPr lang="fa-IR" dirty="0">
                <a:solidFill>
                  <a:prstClr val="white"/>
                </a:solidFill>
                <a:cs typeface="B Mitra" pitchFamily="2" charset="-78"/>
              </a:rPr>
              <a:t>   تخت </a:t>
            </a:r>
            <a:r>
              <a:rPr lang="fa-IR" dirty="0">
                <a:solidFill>
                  <a:prstClr val="white"/>
                </a:solidFill>
                <a:cs typeface="B Mitra" pitchFamily="2" charset="-78"/>
              </a:rPr>
              <a:t>بازآفریننده‏ی طرح یک مکان این‏جهانی حرمت‏آمیز و مرتفعیست که به معنای معمارانه‏اش مظهر کوه است. این نقش‏مایه اصلی اساطیر دیرین آسیایی در سده‏ی هشتم قبل از میلاد بر فلات ایران پدیدار شد. با آرایش‏های دیواری به گونه‏ی نقش اورارتوئی مربوط به توپکراکاکالی که نمایشگر کوه مقدس است. نمود مکرر </a:t>
            </a:r>
            <a:r>
              <a:rPr lang="fa-IR" dirty="0">
                <a:solidFill>
                  <a:prstClr val="white"/>
                </a:solidFill>
                <a:cs typeface="B Mitra" pitchFamily="2" charset="-78"/>
              </a:rPr>
              <a:t>نماد </a:t>
            </a:r>
            <a:r>
              <a:rPr lang="fa-IR" dirty="0">
                <a:solidFill>
                  <a:prstClr val="white"/>
                </a:solidFill>
                <a:cs typeface="B Mitra" pitchFamily="2" charset="-78"/>
              </a:rPr>
              <a:t>کوه به صورت‏های گونه‏گون و ظرف بیش از بیست و پنج سده در بناهای تاریخی ایران نمایشگر پذیرش عمومی آنست.</a:t>
            </a:r>
          </a:p>
        </p:txBody>
      </p:sp>
      <p:sp>
        <p:nvSpPr>
          <p:cNvPr id="4" name="Rounded Rectangle 3"/>
          <p:cNvSpPr/>
          <p:nvPr/>
        </p:nvSpPr>
        <p:spPr>
          <a:xfrm>
            <a:off x="4355976" y="4975595"/>
            <a:ext cx="4392488" cy="869031"/>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5" name="Rectangle 4"/>
          <p:cNvSpPr/>
          <p:nvPr/>
        </p:nvSpPr>
        <p:spPr>
          <a:xfrm>
            <a:off x="4644007" y="5197715"/>
            <a:ext cx="3888433"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تخت به معنای معمارانه‏اش، مظهر کوه است.</a:t>
            </a:r>
            <a:endParaRPr lang="en-US" sz="2200" dirty="0">
              <a:solidFill>
                <a:prstClr val="black"/>
              </a:solidFill>
              <a:latin typeface="Times New Roman" pitchFamily="18" charset="0"/>
              <a:cs typeface="B Nazanin" pitchFamily="2" charset="-78"/>
            </a:endParaRPr>
          </a:p>
        </p:txBody>
      </p:sp>
      <p:sp>
        <p:nvSpPr>
          <p:cNvPr id="7" name="TextBox 6"/>
          <p:cNvSpPr txBox="1"/>
          <p:nvPr/>
        </p:nvSpPr>
        <p:spPr>
          <a:xfrm>
            <a:off x="7560332" y="990473"/>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تخت</a:t>
            </a:r>
            <a:endParaRPr lang="fa-IR" sz="2400" dirty="0">
              <a:solidFill>
                <a:prstClr val="white"/>
              </a:solidFill>
              <a:latin typeface="IranNastaliq" pitchFamily="18" charset="0"/>
              <a:cs typeface="B Mitra" pitchFamily="2" charset="-78"/>
            </a:endParaRPr>
          </a:p>
        </p:txBody>
      </p:sp>
      <p:pic>
        <p:nvPicPr>
          <p:cNvPr id="9" name="Picture 2"/>
          <p:cNvPicPr>
            <a:picLocks noChangeAspect="1" noChangeArrowheads="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83568" y="3540370"/>
            <a:ext cx="2923917" cy="30243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83568" y="869358"/>
            <a:ext cx="2923917" cy="25596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383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139952" y="1268760"/>
            <a:ext cx="4464496" cy="2031325"/>
          </a:xfrm>
          <a:prstGeom prst="rect">
            <a:avLst/>
          </a:prstGeom>
        </p:spPr>
        <p:txBody>
          <a:bodyPr wrap="square">
            <a:spAutoFit/>
          </a:bodyPr>
          <a:lstStyle/>
          <a:p>
            <a:pPr algn="justLow"/>
            <a:r>
              <a:rPr lang="fa-IR" dirty="0">
                <a:solidFill>
                  <a:prstClr val="white"/>
                </a:solidFill>
                <a:cs typeface="B Mitra" pitchFamily="2" charset="-78"/>
              </a:rPr>
              <a:t>   در </a:t>
            </a:r>
            <a:r>
              <a:rPr lang="fa-IR" dirty="0">
                <a:solidFill>
                  <a:prstClr val="white"/>
                </a:solidFill>
                <a:cs typeface="B Mitra" pitchFamily="2" charset="-78"/>
              </a:rPr>
              <a:t>بناهای تاریخی هخامنشی، نماد کوه نقشی حیاتی دارد تا آنجا که در قالب‏بندی تخت </a:t>
            </a:r>
            <a:r>
              <a:rPr lang="fa-IR" dirty="0">
                <a:solidFill>
                  <a:prstClr val="white"/>
                </a:solidFill>
                <a:cs typeface="B Mitra" pitchFamily="2" charset="-78"/>
              </a:rPr>
              <a:t>جمشید کوه </a:t>
            </a:r>
            <a:r>
              <a:rPr lang="fa-IR" dirty="0">
                <a:solidFill>
                  <a:prstClr val="white"/>
                </a:solidFill>
                <a:cs typeface="B Mitra" pitchFamily="2" charset="-78"/>
              </a:rPr>
              <a:t>رحمت نه تنها به آن صفه‏ی عظیم در فضا موقع می‏دهد و سنگ منقورش را به تختانها و آپاداناها مجهز می‏سازد، بلکه سرانجام خود مایه الهام آرامش ساختمانی مرکزی‏اش می‏گردد. در ادامه‏ی این سنت بلند جایگاهان </a:t>
            </a:r>
            <a:r>
              <a:rPr lang="fa-IR" dirty="0">
                <a:solidFill>
                  <a:prstClr val="white"/>
                </a:solidFill>
                <a:cs typeface="B Mitra" pitchFamily="2" charset="-78"/>
              </a:rPr>
              <a:t>ساسانی که </a:t>
            </a:r>
            <a:r>
              <a:rPr lang="fa-IR" dirty="0">
                <a:solidFill>
                  <a:prstClr val="white"/>
                </a:solidFill>
                <a:cs typeface="B Mitra" pitchFamily="2" charset="-78"/>
              </a:rPr>
              <a:t>بر سرشان آتش ورجاوند می‏سوخت، ابقاگر طرح تخت بودند در حد کوه، که حرمت‏آمیزترین تبرکات را بر فراز آن می‏نهادند.</a:t>
            </a:r>
          </a:p>
        </p:txBody>
      </p:sp>
      <p:sp>
        <p:nvSpPr>
          <p:cNvPr id="11" name="Rectangle 10"/>
          <p:cNvSpPr/>
          <p:nvPr/>
        </p:nvSpPr>
        <p:spPr>
          <a:xfrm>
            <a:off x="4139952" y="3573016"/>
            <a:ext cx="4464496" cy="2585323"/>
          </a:xfrm>
          <a:prstGeom prst="rect">
            <a:avLst/>
          </a:prstGeom>
        </p:spPr>
        <p:txBody>
          <a:bodyPr wrap="square">
            <a:spAutoFit/>
          </a:bodyPr>
          <a:lstStyle/>
          <a:p>
            <a:pPr algn="justLow"/>
            <a:r>
              <a:rPr lang="fa-IR" dirty="0">
                <a:solidFill>
                  <a:prstClr val="white"/>
                </a:solidFill>
                <a:cs typeface="B Mitra" pitchFamily="2" charset="-78"/>
              </a:rPr>
              <a:t>   مفهوم </a:t>
            </a:r>
            <a:r>
              <a:rPr lang="fa-IR" dirty="0">
                <a:solidFill>
                  <a:prstClr val="white"/>
                </a:solidFill>
                <a:cs typeface="B Mitra" pitchFamily="2" charset="-78"/>
              </a:rPr>
              <a:t>تخت به معنای اورنگ، تلویحات همسانی به همراه می‏آورد. نقش برجسته‏های تخت جمشید نمایشگر اورنگ شهریاری هخامنشی است بر دوش فرستادگان اقوام خراج‏گزار که دست زبر آن ستون کرده‏اند، حال آنکه اورنگ اخترنشان سلطان ساسانی، خسرو پرویز، معروف به تخت طاقدیس، در واقع یک کیهان‏نگاشت بود. </a:t>
            </a:r>
          </a:p>
          <a:p>
            <a:pPr algn="justLow"/>
            <a:r>
              <a:rPr lang="fa-IR" dirty="0">
                <a:solidFill>
                  <a:prstClr val="white"/>
                </a:solidFill>
                <a:cs typeface="B Mitra" pitchFamily="2" charset="-78"/>
              </a:rPr>
              <a:t>   اورنگ </a:t>
            </a:r>
            <a:r>
              <a:rPr lang="fa-IR" dirty="0">
                <a:solidFill>
                  <a:prstClr val="white"/>
                </a:solidFill>
                <a:cs typeface="B Mitra" pitchFamily="2" charset="-78"/>
              </a:rPr>
              <a:t>مربع، که نمایشگر کوه و بدین‏سان خود زمین است، پوشیده به گنبدی بود که افلاک را عرضه می‏کرد. این سنت تا همین تخت طاووس ادامه یافته است که اساساً صفه‏ی بلند مستطیل‏شکل یا همان تخت است.</a:t>
            </a: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19559" y="1196752"/>
            <a:ext cx="3504369" cy="482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0441803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716016" y="1340768"/>
            <a:ext cx="4104456" cy="4801314"/>
          </a:xfrm>
          <a:prstGeom prst="rect">
            <a:avLst/>
          </a:prstGeom>
        </p:spPr>
        <p:txBody>
          <a:bodyPr wrap="square">
            <a:spAutoFit/>
          </a:bodyPr>
          <a:lstStyle/>
          <a:p>
            <a:pPr algn="justLow"/>
            <a:r>
              <a:rPr lang="fa-IR" dirty="0">
                <a:solidFill>
                  <a:prstClr val="white"/>
                </a:solidFill>
                <a:cs typeface="B Mitra" pitchFamily="2" charset="-78"/>
              </a:rPr>
              <a:t>   ائتلاف </a:t>
            </a:r>
            <a:r>
              <a:rPr lang="fa-IR" dirty="0">
                <a:solidFill>
                  <a:prstClr val="white"/>
                </a:solidFill>
                <a:cs typeface="B Mitra" pitchFamily="2" charset="-78"/>
              </a:rPr>
              <a:t>این صورت سنتی با فرهنگ اسلامی از </a:t>
            </a:r>
            <a:r>
              <a:rPr lang="fa-IR" dirty="0">
                <a:solidFill>
                  <a:prstClr val="white"/>
                </a:solidFill>
                <a:cs typeface="B Mitra" pitchFamily="2" charset="-78"/>
              </a:rPr>
              <a:t>آن </a:t>
            </a:r>
            <a:r>
              <a:rPr lang="fa-IR" dirty="0">
                <a:solidFill>
                  <a:prstClr val="white"/>
                </a:solidFill>
                <a:cs typeface="B Mitra" pitchFamily="2" charset="-78"/>
              </a:rPr>
              <a:t>جهت شایان توجه است که برغم کاهش اهمیت </a:t>
            </a:r>
            <a:r>
              <a:rPr lang="fa-IR" dirty="0">
                <a:solidFill>
                  <a:prstClr val="white"/>
                </a:solidFill>
                <a:cs typeface="B Mitra" pitchFamily="2" charset="-78"/>
              </a:rPr>
              <a:t>صُوَر معمارانه‏اش</a:t>
            </a:r>
            <a:r>
              <a:rPr lang="fa-IR" dirty="0">
                <a:solidFill>
                  <a:prstClr val="white"/>
                </a:solidFill>
                <a:cs typeface="B Mitra" pitchFamily="2" charset="-78"/>
              </a:rPr>
              <a:t>، </a:t>
            </a:r>
            <a:r>
              <a:rPr lang="fa-IR" dirty="0">
                <a:solidFill>
                  <a:prstClr val="white"/>
                </a:solidFill>
                <a:cs typeface="B Mitra" pitchFamily="2" charset="-78"/>
              </a:rPr>
              <a:t>نمادگرائی‏اش در </a:t>
            </a:r>
            <a:r>
              <a:rPr lang="fa-IR" dirty="0">
                <a:solidFill>
                  <a:prstClr val="white"/>
                </a:solidFill>
                <a:cs typeface="B Mitra" pitchFamily="2" charset="-78"/>
              </a:rPr>
              <a:t>حد اورنگ شهریاری ابقاء شد</a:t>
            </a:r>
            <a:r>
              <a:rPr lang="fa-IR" dirty="0">
                <a:solidFill>
                  <a:prstClr val="white"/>
                </a:solidFill>
                <a:cs typeface="B Mitra" pitchFamily="2" charset="-78"/>
              </a:rPr>
              <a:t>. مسجد </a:t>
            </a:r>
            <a:r>
              <a:rPr lang="fa-IR" dirty="0">
                <a:solidFill>
                  <a:prstClr val="white"/>
                </a:solidFill>
                <a:cs typeface="B Mitra" pitchFamily="2" charset="-78"/>
              </a:rPr>
              <a:t>و مدرسه بندرت </a:t>
            </a:r>
            <a:r>
              <a:rPr lang="fa-IR" dirty="0">
                <a:solidFill>
                  <a:prstClr val="white"/>
                </a:solidFill>
                <a:cs typeface="B Mitra" pitchFamily="2" charset="-78"/>
              </a:rPr>
              <a:t>روی یک </a:t>
            </a:r>
            <a:r>
              <a:rPr lang="fa-IR" dirty="0">
                <a:solidFill>
                  <a:prstClr val="white"/>
                </a:solidFill>
                <a:cs typeface="B Mitra" pitchFamily="2" charset="-78"/>
              </a:rPr>
              <a:t>تخت بنا </a:t>
            </a:r>
            <a:r>
              <a:rPr lang="fa-IR" dirty="0">
                <a:solidFill>
                  <a:prstClr val="white"/>
                </a:solidFill>
                <a:cs typeface="B Mitra" pitchFamily="2" charset="-78"/>
              </a:rPr>
              <a:t>می‏گردند</a:t>
            </a:r>
            <a:r>
              <a:rPr lang="fa-IR" dirty="0">
                <a:solidFill>
                  <a:prstClr val="white"/>
                </a:solidFill>
                <a:cs typeface="B Mitra" pitchFamily="2" charset="-78"/>
              </a:rPr>
              <a:t>؛ در عوض، همواری سطح </a:t>
            </a:r>
            <a:r>
              <a:rPr lang="fa-IR" dirty="0">
                <a:solidFill>
                  <a:prstClr val="white"/>
                </a:solidFill>
                <a:cs typeface="B Mitra" pitchFamily="2" charset="-78"/>
              </a:rPr>
              <a:t>افقیست </a:t>
            </a:r>
            <a:r>
              <a:rPr lang="fa-IR" dirty="0">
                <a:solidFill>
                  <a:prstClr val="white"/>
                </a:solidFill>
                <a:cs typeface="B Mitra" pitchFamily="2" charset="-78"/>
              </a:rPr>
              <a:t>که در مدنظر است</a:t>
            </a:r>
            <a:r>
              <a:rPr lang="fa-IR" dirty="0">
                <a:solidFill>
                  <a:prstClr val="white"/>
                </a:solidFill>
                <a:cs typeface="B Mitra" pitchFamily="2" charset="-78"/>
              </a:rPr>
              <a:t>. شهریار</a:t>
            </a:r>
            <a:r>
              <a:rPr lang="fa-IR" dirty="0">
                <a:solidFill>
                  <a:prstClr val="white"/>
                </a:solidFill>
                <a:cs typeface="B Mitra" pitchFamily="2" charset="-78"/>
              </a:rPr>
              <a:t>، اما، </a:t>
            </a:r>
            <a:r>
              <a:rPr lang="fa-IR" dirty="0">
                <a:solidFill>
                  <a:prstClr val="white"/>
                </a:solidFill>
                <a:cs typeface="B Mitra" pitchFamily="2" charset="-78"/>
              </a:rPr>
              <a:t>به عنوان </a:t>
            </a:r>
            <a:r>
              <a:rPr lang="fa-IR" dirty="0">
                <a:solidFill>
                  <a:prstClr val="white"/>
                </a:solidFill>
                <a:cs typeface="B Mitra" pitchFamily="2" charset="-78"/>
              </a:rPr>
              <a:t>قدرت معنوی ایران شیعه مذهب، به بلند نشینی خود ادامه </a:t>
            </a:r>
            <a:r>
              <a:rPr lang="fa-IR" dirty="0">
                <a:solidFill>
                  <a:prstClr val="white"/>
                </a:solidFill>
                <a:cs typeface="B Mitra" pitchFamily="2" charset="-78"/>
              </a:rPr>
              <a:t>می‏دهد. مجتمع </a:t>
            </a:r>
            <a:r>
              <a:rPr lang="fa-IR" dirty="0">
                <a:solidFill>
                  <a:prstClr val="white"/>
                </a:solidFill>
                <a:cs typeface="B Mitra" pitchFamily="2" charset="-78"/>
              </a:rPr>
              <a:t>کاخ بر </a:t>
            </a:r>
            <a:r>
              <a:rPr lang="fa-IR" dirty="0">
                <a:solidFill>
                  <a:prstClr val="white"/>
                </a:solidFill>
                <a:cs typeface="B Mitra" pitchFamily="2" charset="-78"/>
              </a:rPr>
              <a:t>تارک نمادین </a:t>
            </a:r>
            <a:r>
              <a:rPr lang="fa-IR" dirty="0">
                <a:solidFill>
                  <a:prstClr val="white"/>
                </a:solidFill>
                <a:cs typeface="B Mitra" pitchFamily="2" charset="-78"/>
              </a:rPr>
              <a:t>شهر، معمولا بر </a:t>
            </a:r>
            <a:r>
              <a:rPr lang="fa-IR" dirty="0">
                <a:solidFill>
                  <a:prstClr val="white"/>
                </a:solidFill>
                <a:cs typeface="B Mitra" pitchFamily="2" charset="-78"/>
              </a:rPr>
              <a:t>مرتفع‏ترین </a:t>
            </a:r>
            <a:r>
              <a:rPr lang="fa-IR" dirty="0">
                <a:solidFill>
                  <a:prstClr val="white"/>
                </a:solidFill>
                <a:cs typeface="B Mitra" pitchFamily="2" charset="-78"/>
              </a:rPr>
              <a:t>نقطه قرار می گیرد</a:t>
            </a:r>
            <a:r>
              <a:rPr lang="fa-IR" dirty="0">
                <a:solidFill>
                  <a:prstClr val="white"/>
                </a:solidFill>
                <a:cs typeface="B Mitra" pitchFamily="2" charset="-78"/>
              </a:rPr>
              <a:t>. در </a:t>
            </a:r>
            <a:r>
              <a:rPr lang="fa-IR" dirty="0">
                <a:solidFill>
                  <a:prstClr val="white"/>
                </a:solidFill>
                <a:cs typeface="B Mitra" pitchFamily="2" charset="-78"/>
              </a:rPr>
              <a:t>میدان نقش جهان صفوی، </a:t>
            </a:r>
            <a:r>
              <a:rPr lang="fa-IR" dirty="0">
                <a:solidFill>
                  <a:prstClr val="white"/>
                </a:solidFill>
                <a:cs typeface="B Mitra" pitchFamily="2" charset="-78"/>
              </a:rPr>
              <a:t>دروازه‏ی شاهانه‏ی </a:t>
            </a:r>
            <a:r>
              <a:rPr lang="fa-IR" dirty="0">
                <a:solidFill>
                  <a:prstClr val="white"/>
                </a:solidFill>
                <a:cs typeface="B Mitra" pitchFamily="2" charset="-78"/>
              </a:rPr>
              <a:t>عالی قاپو تختی پدید </a:t>
            </a:r>
            <a:r>
              <a:rPr lang="fa-IR" dirty="0">
                <a:solidFill>
                  <a:prstClr val="white"/>
                </a:solidFill>
                <a:cs typeface="B Mitra" pitchFamily="2" charset="-78"/>
              </a:rPr>
              <a:t>می‏آورد </a:t>
            </a:r>
            <a:r>
              <a:rPr lang="fa-IR" dirty="0">
                <a:solidFill>
                  <a:prstClr val="white"/>
                </a:solidFill>
                <a:cs typeface="B Mitra" pitchFamily="2" charset="-78"/>
              </a:rPr>
              <a:t>در حکم نشیمنی برای شاه تالار بالای خود که به </a:t>
            </a:r>
            <a:r>
              <a:rPr lang="fa-IR" dirty="0">
                <a:solidFill>
                  <a:prstClr val="white"/>
                </a:solidFill>
                <a:cs typeface="B Mitra" pitchFamily="2" charset="-78"/>
              </a:rPr>
              <a:t>فضای </a:t>
            </a:r>
            <a:r>
              <a:rPr lang="fa-IR" dirty="0">
                <a:solidFill>
                  <a:prstClr val="white"/>
                </a:solidFill>
                <a:cs typeface="B Mitra" pitchFamily="2" charset="-78"/>
              </a:rPr>
              <a:t>وسیع میدان دید دارد</a:t>
            </a:r>
            <a:r>
              <a:rPr lang="fa-IR" dirty="0">
                <a:solidFill>
                  <a:prstClr val="white"/>
                </a:solidFill>
                <a:cs typeface="B Mitra" pitchFamily="2" charset="-78"/>
              </a:rPr>
              <a:t>. در </a:t>
            </a:r>
            <a:r>
              <a:rPr lang="fa-IR" dirty="0">
                <a:solidFill>
                  <a:prstClr val="white"/>
                </a:solidFill>
                <a:cs typeface="B Mitra" pitchFamily="2" charset="-78"/>
              </a:rPr>
              <a:t>هنر معماری مسکونی، مفهوم تخت در سکو رخ </a:t>
            </a:r>
            <a:r>
              <a:rPr lang="fa-IR" dirty="0">
                <a:solidFill>
                  <a:prstClr val="white"/>
                </a:solidFill>
                <a:cs typeface="B Mitra" pitchFamily="2" charset="-78"/>
              </a:rPr>
              <a:t>می‏نماید</a:t>
            </a:r>
            <a:r>
              <a:rPr lang="fa-IR" dirty="0">
                <a:solidFill>
                  <a:prstClr val="white"/>
                </a:solidFill>
                <a:cs typeface="B Mitra" pitchFamily="2" charset="-78"/>
              </a:rPr>
              <a:t>. در </a:t>
            </a:r>
            <a:r>
              <a:rPr lang="fa-IR" dirty="0">
                <a:solidFill>
                  <a:prstClr val="white"/>
                </a:solidFill>
                <a:cs typeface="B Mitra" pitchFamily="2" charset="-78"/>
              </a:rPr>
              <a:t>اینجا</a:t>
            </a:r>
            <a:r>
              <a:rPr lang="fa-IR" dirty="0">
                <a:solidFill>
                  <a:prstClr val="white"/>
                </a:solidFill>
                <a:cs typeface="B Mitra" pitchFamily="2" charset="-78"/>
              </a:rPr>
              <a:t>، بُعد افقی به قالب </a:t>
            </a:r>
            <a:r>
              <a:rPr lang="fa-IR" dirty="0">
                <a:solidFill>
                  <a:prstClr val="white"/>
                </a:solidFill>
                <a:cs typeface="B Mitra" pitchFamily="2" charset="-78"/>
              </a:rPr>
              <a:t>ترازهایی </a:t>
            </a:r>
            <a:r>
              <a:rPr lang="fa-IR" dirty="0">
                <a:solidFill>
                  <a:prstClr val="white"/>
                </a:solidFill>
                <a:cs typeface="B Mitra" pitchFamily="2" charset="-78"/>
              </a:rPr>
              <a:t>با </a:t>
            </a:r>
            <a:r>
              <a:rPr lang="fa-IR" dirty="0">
                <a:solidFill>
                  <a:prstClr val="white"/>
                </a:solidFill>
                <a:cs typeface="B Mitra" pitchFamily="2" charset="-78"/>
              </a:rPr>
              <a:t>ارتفاع‏های </a:t>
            </a:r>
            <a:r>
              <a:rPr lang="fa-IR" dirty="0">
                <a:solidFill>
                  <a:prstClr val="white"/>
                </a:solidFill>
                <a:cs typeface="B Mitra" pitchFamily="2" charset="-78"/>
              </a:rPr>
              <a:t>متغیر در آمده است که در </a:t>
            </a:r>
            <a:r>
              <a:rPr lang="fa-IR" dirty="0">
                <a:solidFill>
                  <a:prstClr val="white"/>
                </a:solidFill>
                <a:cs typeface="B Mitra" pitchFamily="2" charset="-78"/>
              </a:rPr>
              <a:t>غرفه‏ها </a:t>
            </a:r>
            <a:r>
              <a:rPr lang="fa-IR" dirty="0">
                <a:solidFill>
                  <a:prstClr val="white"/>
                </a:solidFill>
                <a:cs typeface="B Mitra" pitchFamily="2" charset="-78"/>
              </a:rPr>
              <a:t>یا </a:t>
            </a:r>
            <a:r>
              <a:rPr lang="fa-IR" dirty="0">
                <a:solidFill>
                  <a:prstClr val="white"/>
                </a:solidFill>
                <a:cs typeface="B Mitra" pitchFamily="2" charset="-78"/>
              </a:rPr>
              <a:t>تونشاندگی‏های </a:t>
            </a:r>
            <a:r>
              <a:rPr lang="fa-IR" dirty="0">
                <a:solidFill>
                  <a:prstClr val="white"/>
                </a:solidFill>
                <a:cs typeface="B Mitra" pitchFamily="2" charset="-78"/>
              </a:rPr>
              <a:t>درون اتاق جای گرفته است</a:t>
            </a:r>
            <a:r>
              <a:rPr lang="fa-IR" dirty="0">
                <a:solidFill>
                  <a:prstClr val="white"/>
                </a:solidFill>
                <a:cs typeface="B Mitra" pitchFamily="2" charset="-78"/>
              </a:rPr>
              <a:t>. جایگاه‏هائی </a:t>
            </a:r>
            <a:r>
              <a:rPr lang="fa-IR" dirty="0">
                <a:solidFill>
                  <a:prstClr val="white"/>
                </a:solidFill>
                <a:cs typeface="B Mitra" pitchFamily="2" charset="-78"/>
              </a:rPr>
              <a:t>از این دست </a:t>
            </a:r>
            <a:r>
              <a:rPr lang="fa-IR" dirty="0">
                <a:solidFill>
                  <a:prstClr val="white"/>
                </a:solidFill>
                <a:cs typeface="B Mitra" pitchFamily="2" charset="-78"/>
              </a:rPr>
              <a:t>سنتاً </a:t>
            </a:r>
            <a:r>
              <a:rPr lang="fa-IR" dirty="0">
                <a:solidFill>
                  <a:prstClr val="white"/>
                </a:solidFill>
                <a:cs typeface="B Mitra" pitchFamily="2" charset="-78"/>
              </a:rPr>
              <a:t>با </a:t>
            </a:r>
            <a:r>
              <a:rPr lang="fa-IR" dirty="0">
                <a:solidFill>
                  <a:prstClr val="white"/>
                </a:solidFill>
                <a:cs typeface="B Mitra" pitchFamily="2" charset="-78"/>
              </a:rPr>
              <a:t>قالیچه‏هائی </a:t>
            </a:r>
            <a:r>
              <a:rPr lang="fa-IR" dirty="0">
                <a:solidFill>
                  <a:prstClr val="white"/>
                </a:solidFill>
                <a:cs typeface="B Mitra" pitchFamily="2" charset="-78"/>
              </a:rPr>
              <a:t>فرش </a:t>
            </a:r>
            <a:r>
              <a:rPr lang="fa-IR" dirty="0">
                <a:solidFill>
                  <a:prstClr val="white"/>
                </a:solidFill>
                <a:cs typeface="B Mitra" pitchFamily="2" charset="-78"/>
              </a:rPr>
              <a:t>می‏شوند </a:t>
            </a:r>
            <a:r>
              <a:rPr lang="fa-IR" dirty="0">
                <a:solidFill>
                  <a:prstClr val="white"/>
                </a:solidFill>
                <a:cs typeface="B Mitra" pitchFamily="2" charset="-78"/>
              </a:rPr>
              <a:t>که </a:t>
            </a:r>
            <a:r>
              <a:rPr lang="fa-IR" dirty="0">
                <a:solidFill>
                  <a:prstClr val="white"/>
                </a:solidFill>
                <a:cs typeface="B Mitra" pitchFamily="2" charset="-78"/>
              </a:rPr>
              <a:t>عالماً عامداً </a:t>
            </a:r>
            <a:r>
              <a:rPr lang="fa-IR" dirty="0">
                <a:solidFill>
                  <a:prstClr val="white"/>
                </a:solidFill>
                <a:cs typeface="B Mitra" pitchFamily="2" charset="-78"/>
              </a:rPr>
              <a:t>هم </a:t>
            </a:r>
            <a:r>
              <a:rPr lang="fa-IR" dirty="0">
                <a:solidFill>
                  <a:prstClr val="white"/>
                </a:solidFill>
                <a:cs typeface="B Mitra" pitchFamily="2" charset="-78"/>
              </a:rPr>
              <a:t>اندازه‏ی </a:t>
            </a:r>
            <a:r>
              <a:rPr lang="fa-IR" dirty="0">
                <a:solidFill>
                  <a:prstClr val="white"/>
                </a:solidFill>
                <a:cs typeface="B Mitra" pitchFamily="2" charset="-78"/>
              </a:rPr>
              <a:t>آنها یافته </a:t>
            </a:r>
            <a:r>
              <a:rPr lang="fa-IR" dirty="0">
                <a:solidFill>
                  <a:prstClr val="white"/>
                </a:solidFill>
                <a:cs typeface="B Mitra" pitchFamily="2" charset="-78"/>
              </a:rPr>
              <a:t>می‏شود </a:t>
            </a:r>
            <a:r>
              <a:rPr lang="fa-IR" dirty="0">
                <a:solidFill>
                  <a:prstClr val="white"/>
                </a:solidFill>
                <a:cs typeface="B Mitra" pitchFamily="2" charset="-78"/>
              </a:rPr>
              <a:t>و در همان حال </a:t>
            </a:r>
            <a:r>
              <a:rPr lang="fa-IR" dirty="0">
                <a:solidFill>
                  <a:prstClr val="white"/>
                </a:solidFill>
                <a:cs typeface="B Mitra" pitchFamily="2" charset="-78"/>
              </a:rPr>
              <a:t>برجسته‏ترین </a:t>
            </a:r>
            <a:r>
              <a:rPr lang="fa-IR" dirty="0">
                <a:solidFill>
                  <a:prstClr val="white"/>
                </a:solidFill>
                <a:cs typeface="B Mitra" pitchFamily="2" charset="-78"/>
              </a:rPr>
              <a:t>فضای </a:t>
            </a:r>
            <a:r>
              <a:rPr lang="fa-IR" dirty="0">
                <a:solidFill>
                  <a:prstClr val="white"/>
                </a:solidFill>
                <a:cs typeface="B Mitra" pitchFamily="2" charset="-78"/>
              </a:rPr>
              <a:t>سکودار جنبه‏ی </a:t>
            </a:r>
            <a:r>
              <a:rPr lang="fa-IR" dirty="0">
                <a:solidFill>
                  <a:prstClr val="white"/>
                </a:solidFill>
                <a:cs typeface="B Mitra" pitchFamily="2" charset="-78"/>
              </a:rPr>
              <a:t>ارجگاه به خود </a:t>
            </a:r>
            <a:r>
              <a:rPr lang="fa-IR" dirty="0">
                <a:solidFill>
                  <a:prstClr val="white"/>
                </a:solidFill>
                <a:cs typeface="B Mitra" pitchFamily="2" charset="-78"/>
              </a:rPr>
              <a:t>می‏گیرد </a:t>
            </a:r>
            <a:r>
              <a:rPr lang="fa-IR" dirty="0">
                <a:solidFill>
                  <a:prstClr val="white"/>
                </a:solidFill>
                <a:cs typeface="B Mitra" pitchFamily="2" charset="-78"/>
              </a:rPr>
              <a:t>و با عنوان </a:t>
            </a:r>
            <a:r>
              <a:rPr lang="fa-IR" dirty="0">
                <a:solidFill>
                  <a:prstClr val="white"/>
                </a:solidFill>
                <a:cs typeface="B Mitra" pitchFamily="2" charset="-78"/>
              </a:rPr>
              <a:t>‌شاه </a:t>
            </a:r>
            <a:r>
              <a:rPr lang="fa-IR" dirty="0">
                <a:solidFill>
                  <a:prstClr val="white"/>
                </a:solidFill>
                <a:cs typeface="B Mitra" pitchFamily="2" charset="-78"/>
              </a:rPr>
              <a:t>نشین </a:t>
            </a:r>
            <a:r>
              <a:rPr lang="fa-IR" dirty="0">
                <a:solidFill>
                  <a:prstClr val="white"/>
                </a:solidFill>
                <a:cs typeface="B Mitra" pitchFamily="2" charset="-78"/>
              </a:rPr>
              <a:t>شناخته می‏گردد</a:t>
            </a:r>
            <a:r>
              <a:rPr lang="fa-IR" dirty="0">
                <a:solidFill>
                  <a:prstClr val="white"/>
                </a:solidFill>
                <a:cs typeface="B Mitra" pitchFamily="2" charset="-78"/>
              </a:rPr>
              <a:t>.</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83568" y="2906958"/>
            <a:ext cx="3593057" cy="2898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Rounded Rectangle 5"/>
          <p:cNvSpPr/>
          <p:nvPr/>
        </p:nvSpPr>
        <p:spPr>
          <a:xfrm>
            <a:off x="179512" y="1268760"/>
            <a:ext cx="4608512" cy="1373088"/>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7" name="Rectangle 6"/>
          <p:cNvSpPr/>
          <p:nvPr/>
        </p:nvSpPr>
        <p:spPr>
          <a:xfrm>
            <a:off x="467543" y="1568986"/>
            <a:ext cx="4032449" cy="707886"/>
          </a:xfrm>
          <a:prstGeom prst="rect">
            <a:avLst/>
          </a:prstGeom>
        </p:spPr>
        <p:txBody>
          <a:bodyPr wrap="square">
            <a:spAutoFit/>
          </a:bodyPr>
          <a:lstStyle/>
          <a:p>
            <a:pPr algn="ctr"/>
            <a:r>
              <a:rPr lang="fa-IR" sz="2000" dirty="0">
                <a:solidFill>
                  <a:prstClr val="black"/>
                </a:solidFill>
                <a:latin typeface="Times New Roman" pitchFamily="18" charset="0"/>
                <a:cs typeface="B Nazanin" pitchFamily="2" charset="-78"/>
              </a:rPr>
              <a:t>برجسته‏ترین فضای سکودار جنبه‏ی ارجگاه به خود می‏گیرد و با عنوان ‌شاه نشین شناخته می گردد.</a:t>
            </a:r>
            <a:endParaRPr lang="en-US" sz="20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35001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048164" y="3068960"/>
            <a:ext cx="2556284" cy="2585323"/>
          </a:xfrm>
          <a:prstGeom prst="rect">
            <a:avLst/>
          </a:prstGeom>
        </p:spPr>
        <p:txBody>
          <a:bodyPr wrap="square">
            <a:spAutoFit/>
          </a:bodyPr>
          <a:lstStyle/>
          <a:p>
            <a:pPr algn="justLow"/>
            <a:r>
              <a:rPr lang="fa-IR" dirty="0">
                <a:solidFill>
                  <a:prstClr val="white"/>
                </a:solidFill>
                <a:cs typeface="B Mitra" pitchFamily="2" charset="-78"/>
              </a:rPr>
              <a:t>   پس</a:t>
            </a:r>
            <a:r>
              <a:rPr lang="fa-IR" dirty="0">
                <a:solidFill>
                  <a:prstClr val="white"/>
                </a:solidFill>
                <a:cs typeface="B Mitra" pitchFamily="2" charset="-78"/>
              </a:rPr>
              <a:t>، این </a:t>
            </a:r>
            <a:r>
              <a:rPr lang="fa-IR" dirty="0">
                <a:solidFill>
                  <a:prstClr val="white"/>
                </a:solidFill>
                <a:cs typeface="B Mitra" pitchFamily="2" charset="-78"/>
              </a:rPr>
              <a:t>نماد کوه </a:t>
            </a:r>
            <a:r>
              <a:rPr lang="fa-IR" dirty="0">
                <a:solidFill>
                  <a:prstClr val="white"/>
                </a:solidFill>
                <a:cs typeface="B Mitra" pitchFamily="2" charset="-78"/>
              </a:rPr>
              <a:t>در سنت باقی </a:t>
            </a:r>
            <a:r>
              <a:rPr lang="fa-IR" dirty="0">
                <a:solidFill>
                  <a:prstClr val="white"/>
                </a:solidFill>
                <a:cs typeface="B Mitra" pitchFamily="2" charset="-78"/>
              </a:rPr>
              <a:t>می‏ماند </a:t>
            </a:r>
            <a:r>
              <a:rPr lang="fa-IR" dirty="0">
                <a:solidFill>
                  <a:prstClr val="white"/>
                </a:solidFill>
                <a:cs typeface="B Mitra" pitchFamily="2" charset="-78"/>
              </a:rPr>
              <a:t>تا مبین یک </a:t>
            </a:r>
            <a:r>
              <a:rPr lang="fa-IR" dirty="0">
                <a:solidFill>
                  <a:prstClr val="white"/>
                </a:solidFill>
                <a:cs typeface="B Mitra" pitchFamily="2" charset="-78"/>
              </a:rPr>
              <a:t>ارج‏گاه </a:t>
            </a:r>
            <a:r>
              <a:rPr lang="fa-IR" dirty="0">
                <a:solidFill>
                  <a:prstClr val="white"/>
                </a:solidFill>
                <a:cs typeface="B Mitra" pitchFamily="2" charset="-78"/>
              </a:rPr>
              <a:t>سپنجی </a:t>
            </a:r>
            <a:r>
              <a:rPr lang="fa-IR" dirty="0">
                <a:solidFill>
                  <a:prstClr val="white"/>
                </a:solidFill>
                <a:cs typeface="B Mitra" pitchFamily="2" charset="-78"/>
              </a:rPr>
              <a:t>این‏جهانی </a:t>
            </a:r>
            <a:r>
              <a:rPr lang="fa-IR" dirty="0">
                <a:solidFill>
                  <a:prstClr val="white"/>
                </a:solidFill>
                <a:cs typeface="B Mitra" pitchFamily="2" charset="-78"/>
              </a:rPr>
              <a:t>باشد. این </a:t>
            </a:r>
            <a:r>
              <a:rPr lang="fa-IR" dirty="0">
                <a:solidFill>
                  <a:prstClr val="white"/>
                </a:solidFill>
                <a:cs typeface="B Mitra" pitchFamily="2" charset="-78"/>
              </a:rPr>
              <a:t>ارج‏گاه </a:t>
            </a:r>
            <a:r>
              <a:rPr lang="fa-IR" dirty="0">
                <a:solidFill>
                  <a:prstClr val="white"/>
                </a:solidFill>
                <a:cs typeface="B Mitra" pitchFamily="2" charset="-78"/>
              </a:rPr>
              <a:t>از طریق تخت یا اورنگ جلوه‏گر </a:t>
            </a:r>
            <a:r>
              <a:rPr lang="fa-IR" dirty="0">
                <a:solidFill>
                  <a:prstClr val="white"/>
                </a:solidFill>
                <a:cs typeface="B Mitra" pitchFamily="2" charset="-78"/>
              </a:rPr>
              <a:t>می‏شود</a:t>
            </a:r>
            <a:r>
              <a:rPr lang="fa-IR" dirty="0">
                <a:solidFill>
                  <a:prstClr val="white"/>
                </a:solidFill>
                <a:cs typeface="B Mitra" pitchFamily="2" charset="-78"/>
              </a:rPr>
              <a:t>. باز نمود نمادین پر مغزی از این صورت، نقش هم پله </a:t>
            </a:r>
            <a:r>
              <a:rPr lang="fa-IR" dirty="0">
                <a:solidFill>
                  <a:prstClr val="white"/>
                </a:solidFill>
                <a:cs typeface="B Mitra" pitchFamily="2" charset="-78"/>
              </a:rPr>
              <a:t>پله ایلیات بادیه‏گرد </a:t>
            </a:r>
            <a:r>
              <a:rPr lang="fa-IR" dirty="0">
                <a:solidFill>
                  <a:prstClr val="white"/>
                </a:solidFill>
                <a:cs typeface="B Mitra" pitchFamily="2" charset="-78"/>
              </a:rPr>
              <a:t>است که </a:t>
            </a:r>
            <a:r>
              <a:rPr lang="fa-IR" dirty="0">
                <a:solidFill>
                  <a:prstClr val="white"/>
                </a:solidFill>
                <a:cs typeface="B Mitra" pitchFamily="2" charset="-78"/>
              </a:rPr>
              <a:t>جهت‏یابی این‏جهانی </a:t>
            </a:r>
            <a:r>
              <a:rPr lang="fa-IR" dirty="0">
                <a:solidFill>
                  <a:prstClr val="white"/>
                </a:solidFill>
                <a:cs typeface="B Mitra" pitchFamily="2" charset="-78"/>
              </a:rPr>
              <a:t>اصلی شان در فضا مرتبط با سمت و سوی </a:t>
            </a:r>
            <a:r>
              <a:rPr lang="fa-IR" dirty="0">
                <a:solidFill>
                  <a:prstClr val="white"/>
                </a:solidFill>
                <a:cs typeface="B Mitra" pitchFamily="2" charset="-78"/>
              </a:rPr>
              <a:t>کوه‏هاست</a:t>
            </a:r>
            <a:r>
              <a:rPr lang="fa-IR" dirty="0">
                <a:solidFill>
                  <a:prstClr val="white"/>
                </a:solidFill>
                <a:cs typeface="B Mitra" pitchFamily="2" charset="-78"/>
              </a:rPr>
              <a: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19539" y="1844824"/>
            <a:ext cx="5376598" cy="40324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1" name="Rounded Rectangle 10"/>
          <p:cNvSpPr/>
          <p:nvPr/>
        </p:nvSpPr>
        <p:spPr>
          <a:xfrm>
            <a:off x="5942152" y="1340768"/>
            <a:ext cx="2806311" cy="1517103"/>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2" name="Rectangle 11"/>
          <p:cNvSpPr/>
          <p:nvPr/>
        </p:nvSpPr>
        <p:spPr>
          <a:xfrm>
            <a:off x="6120172" y="1705743"/>
            <a:ext cx="2484276" cy="707886"/>
          </a:xfrm>
          <a:prstGeom prst="rect">
            <a:avLst/>
          </a:prstGeom>
        </p:spPr>
        <p:txBody>
          <a:bodyPr wrap="square">
            <a:spAutoFit/>
          </a:bodyPr>
          <a:lstStyle/>
          <a:p>
            <a:pPr algn="ctr"/>
            <a:r>
              <a:rPr lang="fa-IR" sz="2000" dirty="0">
                <a:solidFill>
                  <a:prstClr val="black"/>
                </a:solidFill>
                <a:latin typeface="Times New Roman" pitchFamily="18" charset="0"/>
                <a:cs typeface="B Nazanin" pitchFamily="2" charset="-78"/>
              </a:rPr>
              <a:t>ارج‏گاه از طریق تخت یا اورنگ جلوه‏گر می‏شود.</a:t>
            </a:r>
            <a:endParaRPr lang="en-US" sz="20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545193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95936" y="1813994"/>
            <a:ext cx="4536504" cy="2862322"/>
          </a:xfrm>
          <a:prstGeom prst="rect">
            <a:avLst/>
          </a:prstGeom>
        </p:spPr>
        <p:txBody>
          <a:bodyPr wrap="square">
            <a:spAutoFit/>
          </a:bodyPr>
          <a:lstStyle/>
          <a:p>
            <a:pPr algn="justLow"/>
            <a:r>
              <a:rPr lang="fa-IR" dirty="0">
                <a:solidFill>
                  <a:prstClr val="white"/>
                </a:solidFill>
                <a:cs typeface="B Mitra" pitchFamily="2" charset="-78"/>
              </a:rPr>
              <a:t>   رواق </a:t>
            </a:r>
            <a:r>
              <a:rPr lang="fa-IR" dirty="0">
                <a:solidFill>
                  <a:prstClr val="white"/>
                </a:solidFill>
                <a:cs typeface="B Mitra" pitchFamily="2" charset="-78"/>
              </a:rPr>
              <a:t>از جنبه‏ی معماری فضائی‏ست که از جهت عمودی محدود به بام و از جهت افقی متعین </a:t>
            </a:r>
            <a:r>
              <a:rPr lang="fa-IR" dirty="0">
                <a:solidFill>
                  <a:prstClr val="white"/>
                </a:solidFill>
                <a:cs typeface="B Mitra" pitchFamily="2" charset="-78"/>
              </a:rPr>
              <a:t>به نقاطی </a:t>
            </a:r>
            <a:r>
              <a:rPr lang="fa-IR" dirty="0">
                <a:solidFill>
                  <a:prstClr val="white"/>
                </a:solidFill>
                <a:cs typeface="B Mitra" pitchFamily="2" charset="-78"/>
              </a:rPr>
              <a:t>در فضاست. میزان گنجایش فضایی‏اش نسبت سرراست با پشتیبانی سطح‏های </a:t>
            </a:r>
            <a:r>
              <a:rPr lang="fa-IR" dirty="0">
                <a:solidFill>
                  <a:prstClr val="white"/>
                </a:solidFill>
                <a:cs typeface="B Mitra" pitchFamily="2" charset="-78"/>
              </a:rPr>
              <a:t>تحدیدکننده</a:t>
            </a:r>
            <a:r>
              <a:rPr lang="fa-IR" dirty="0">
                <a:solidFill>
                  <a:prstClr val="white"/>
                </a:solidFill>
                <a:cs typeface="B Mitra" pitchFamily="2" charset="-78"/>
              </a:rPr>
              <a:t>‏اش دارد. تالار و ایوان، در حد دو دریافت سنتی از رواق، نمایشگر امکانات تعین و تحدید </a:t>
            </a:r>
            <a:r>
              <a:rPr lang="fa-IR" dirty="0">
                <a:solidFill>
                  <a:prstClr val="white"/>
                </a:solidFill>
                <a:cs typeface="B Mitra" pitchFamily="2" charset="-78"/>
              </a:rPr>
              <a:t>فضائی</a:t>
            </a:r>
            <a:r>
              <a:rPr lang="fa-IR" dirty="0">
                <a:solidFill>
                  <a:prstClr val="white"/>
                </a:solidFill>
                <a:cs typeface="B Mitra" pitchFamily="2" charset="-78"/>
              </a:rPr>
              <a:t>‏</a:t>
            </a:r>
            <a:r>
              <a:rPr lang="fa-IR" dirty="0">
                <a:solidFill>
                  <a:prstClr val="white"/>
                </a:solidFill>
                <a:cs typeface="B Mitra" pitchFamily="2" charset="-78"/>
              </a:rPr>
              <a:t>اند.</a:t>
            </a:r>
          </a:p>
          <a:p>
            <a:pPr algn="justLow"/>
            <a:r>
              <a:rPr lang="fa-IR" dirty="0">
                <a:solidFill>
                  <a:prstClr val="white"/>
                </a:solidFill>
                <a:cs typeface="B Mitra" pitchFamily="2" charset="-78"/>
              </a:rPr>
              <a:t>   پیدایش ایوان، که از آپادنای هخامنشی تا کاخهای الحضر و آشور دنبال شده است، اصولا مربوط به دوره ی ساسانی می‏شود که تعبیه‏ی ایوان در کاخ‏سازی‏ها مرسوم شد. طاق کسرا و کاخ فیروزآباد فارس نمونه‏های عمده‏ی این تجسم معمارانه‏ی اراده‏ی خسروانی با خدایی‏ست. </a:t>
            </a:r>
          </a:p>
        </p:txBody>
      </p:sp>
      <p:sp>
        <p:nvSpPr>
          <p:cNvPr id="7" name="Rounded Rectangle 6"/>
          <p:cNvSpPr/>
          <p:nvPr/>
        </p:nvSpPr>
        <p:spPr>
          <a:xfrm>
            <a:off x="3491880" y="5078747"/>
            <a:ext cx="5328592" cy="1008112"/>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0" name="Rectangle 9"/>
          <p:cNvSpPr/>
          <p:nvPr/>
        </p:nvSpPr>
        <p:spPr>
          <a:xfrm>
            <a:off x="3563888" y="5367939"/>
            <a:ext cx="5040560"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پیدایش ایوان، اصولاً مربوط به دوره‏ی ساسانی می‏شود.</a:t>
            </a:r>
            <a:endParaRPr lang="en-US" sz="2200" dirty="0">
              <a:solidFill>
                <a:prstClr val="black"/>
              </a:solidFill>
              <a:latin typeface="Times New Roman" pitchFamily="18" charset="0"/>
              <a:cs typeface="B Nazanin" pitchFamily="2" charset="-78"/>
            </a:endParaRPr>
          </a:p>
        </p:txBody>
      </p:sp>
      <p:sp>
        <p:nvSpPr>
          <p:cNvPr id="13" name="TextBox 12"/>
          <p:cNvSpPr txBox="1"/>
          <p:nvPr/>
        </p:nvSpPr>
        <p:spPr>
          <a:xfrm>
            <a:off x="7560332" y="1190315"/>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رواق</a:t>
            </a:r>
            <a:endParaRPr lang="fa-IR" sz="2400" dirty="0">
              <a:solidFill>
                <a:prstClr val="white"/>
              </a:solidFill>
              <a:latin typeface="IranNastaliq" pitchFamily="18" charset="0"/>
              <a:cs typeface="B Mitra" pitchFamily="2" charset="-78"/>
            </a:endParaRPr>
          </a:p>
        </p:txBody>
      </p:sp>
      <p:pic>
        <p:nvPicPr>
          <p:cNvPr id="14" name="Picture 2"/>
          <p:cNvPicPr>
            <a:picLocks noChangeAspect="1" noChangeArrowheads="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755576" y="915157"/>
            <a:ext cx="2352135" cy="24418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755576" y="3525899"/>
            <a:ext cx="2352135" cy="29930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341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1560" y="1268760"/>
            <a:ext cx="7992888" cy="923330"/>
          </a:xfrm>
          <a:prstGeom prst="rect">
            <a:avLst/>
          </a:prstGeom>
        </p:spPr>
        <p:txBody>
          <a:bodyPr wrap="square">
            <a:spAutoFit/>
          </a:bodyPr>
          <a:lstStyle/>
          <a:p>
            <a:pPr algn="justLow"/>
            <a:r>
              <a:rPr lang="fa-IR" dirty="0">
                <a:solidFill>
                  <a:prstClr val="white"/>
                </a:solidFill>
                <a:cs typeface="B Mitra" pitchFamily="2" charset="-78"/>
              </a:rPr>
              <a:t>   تالار</a:t>
            </a:r>
            <a:r>
              <a:rPr lang="fa-IR" dirty="0">
                <a:solidFill>
                  <a:prstClr val="white"/>
                </a:solidFill>
                <a:cs typeface="B Mitra" pitchFamily="2" charset="-78"/>
              </a:rPr>
              <a:t>، که از قرار معلوم اساسش بر طرح ستون‏بندیست، در دوران هخامنشی روی می‏نماید. با این حال کاربردش در کاخ‏های شاهی دیگر نمود چشمگیری نمی‏کند تا که در دوران حکومت صفوی آغاز می‏شود. اما کاربرد سنتی تالار در فضای مسکونی نمایشگر تاریخی ناگسسته تا به امروزست.</a:t>
            </a:r>
          </a:p>
        </p:txBody>
      </p:sp>
      <p:sp>
        <p:nvSpPr>
          <p:cNvPr id="7" name="Rounded Rectangle 6"/>
          <p:cNvSpPr/>
          <p:nvPr/>
        </p:nvSpPr>
        <p:spPr>
          <a:xfrm>
            <a:off x="539552" y="2060848"/>
            <a:ext cx="4248472" cy="1008112"/>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0" name="Rectangle 9"/>
          <p:cNvSpPr/>
          <p:nvPr/>
        </p:nvSpPr>
        <p:spPr>
          <a:xfrm>
            <a:off x="611560" y="2350041"/>
            <a:ext cx="4032448"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تالار، در دوران هخامنشی روی می‏نماید.</a:t>
            </a:r>
            <a:endParaRPr lang="en-US" sz="2200" dirty="0">
              <a:solidFill>
                <a:prstClr val="black"/>
              </a:solidFill>
              <a:latin typeface="Times New Roman" pitchFamily="18" charset="0"/>
              <a:cs typeface="B Nazanin" pitchFamily="2" charset="-78"/>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80513" y="3120675"/>
            <a:ext cx="3963495" cy="29726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Rectangle 7"/>
          <p:cNvSpPr/>
          <p:nvPr/>
        </p:nvSpPr>
        <p:spPr>
          <a:xfrm>
            <a:off x="4860032" y="3068960"/>
            <a:ext cx="3744416" cy="2862322"/>
          </a:xfrm>
          <a:prstGeom prst="rect">
            <a:avLst/>
          </a:prstGeom>
        </p:spPr>
        <p:txBody>
          <a:bodyPr wrap="square">
            <a:spAutoFit/>
          </a:bodyPr>
          <a:lstStyle/>
          <a:p>
            <a:pPr algn="justLow"/>
            <a:r>
              <a:rPr lang="fa-IR" dirty="0">
                <a:solidFill>
                  <a:prstClr val="white"/>
                </a:solidFill>
                <a:cs typeface="B Mitra" pitchFamily="2" charset="-78"/>
              </a:rPr>
              <a:t>   مفهوم </a:t>
            </a:r>
            <a:r>
              <a:rPr lang="fa-IR" dirty="0">
                <a:solidFill>
                  <a:prstClr val="white"/>
                </a:solidFill>
                <a:cs typeface="B Mitra" pitchFamily="2" charset="-78"/>
              </a:rPr>
              <a:t>رواق در حد انتقام‏گاه، و به‏ویژه ایوان در حد محراب، در سراسر تاریخ اسلام متضمن </a:t>
            </a:r>
            <a:r>
              <a:rPr lang="fa-IR" dirty="0">
                <a:solidFill>
                  <a:prstClr val="white"/>
                </a:solidFill>
                <a:cs typeface="B Mitra" pitchFamily="2" charset="-78"/>
              </a:rPr>
              <a:t>تلویحات </a:t>
            </a:r>
            <a:r>
              <a:rPr lang="fa-IR" dirty="0">
                <a:solidFill>
                  <a:prstClr val="white"/>
                </a:solidFill>
                <a:cs typeface="B Mitra" pitchFamily="2" charset="-78"/>
              </a:rPr>
              <a:t>ژرفی بوده است. پس ایوان همان طریقت یا فضای انتقالی بین عوالم زمانی و زمینی</a:t>
            </a:r>
            <a:r>
              <a:rPr lang="fa-IR" dirty="0">
                <a:solidFill>
                  <a:prstClr val="white"/>
                </a:solidFill>
                <a:cs typeface="B Mitra" pitchFamily="2" charset="-78"/>
              </a:rPr>
              <a:t>‏ست</a:t>
            </a:r>
            <a:r>
              <a:rPr lang="fa-IR" dirty="0">
                <a:solidFill>
                  <a:prstClr val="white"/>
                </a:solidFill>
                <a:cs typeface="B Mitra" pitchFamily="2" charset="-78"/>
              </a:rPr>
              <a:t>. از دیدگاه مابعدالطبیعی، ایوان خود مقام نفس می‏تواند به شمار آیدکه میان باغ یا حیاط، </a:t>
            </a:r>
            <a:r>
              <a:rPr lang="fa-IR" dirty="0">
                <a:solidFill>
                  <a:prstClr val="white"/>
                </a:solidFill>
                <a:cs typeface="B Mitra" pitchFamily="2" charset="-78"/>
              </a:rPr>
              <a:t>در </a:t>
            </a:r>
            <a:r>
              <a:rPr lang="fa-IR" dirty="0">
                <a:solidFill>
                  <a:prstClr val="white"/>
                </a:solidFill>
                <a:cs typeface="B Mitra" pitchFamily="2" charset="-78"/>
              </a:rPr>
              <a:t>حد روح، و اتاق، در حد جسم، سیر می‏کند. دوگانگی صوری ایوان سبب می‏شود که </a:t>
            </a:r>
            <a:r>
              <a:rPr lang="fa-IR" dirty="0">
                <a:solidFill>
                  <a:prstClr val="white"/>
                </a:solidFill>
                <a:cs typeface="B Mitra" pitchFamily="2" charset="-78"/>
              </a:rPr>
              <a:t>صورتاً ناقص </a:t>
            </a:r>
            <a:r>
              <a:rPr lang="fa-IR" dirty="0">
                <a:solidFill>
                  <a:prstClr val="white"/>
                </a:solidFill>
                <a:cs typeface="B Mitra" pitchFamily="2" charset="-78"/>
              </a:rPr>
              <a:t>بماند و تنها از آن راه بتواند به کمال رسد که آدمی را با روح اعظم یگانه گرداند و هم از </a:t>
            </a:r>
            <a:r>
              <a:rPr lang="fa-IR" dirty="0">
                <a:solidFill>
                  <a:prstClr val="white"/>
                </a:solidFill>
                <a:cs typeface="B Mitra" pitchFamily="2" charset="-78"/>
              </a:rPr>
              <a:t>آن </a:t>
            </a:r>
            <a:r>
              <a:rPr lang="fa-IR" dirty="0">
                <a:solidFill>
                  <a:prstClr val="white"/>
                </a:solidFill>
                <a:cs typeface="B Mitra" pitchFamily="2" charset="-78"/>
              </a:rPr>
              <a:t>راه رجعت و وصول خود را نیز سرانجام بخشد.</a:t>
            </a:r>
          </a:p>
        </p:txBody>
      </p:sp>
    </p:spTree>
    <p:extLst>
      <p:ext uri="{BB962C8B-B14F-4D97-AF65-F5344CB8AC3E}">
        <p14:creationId xmlns:p14="http://schemas.microsoft.com/office/powerpoint/2010/main" val="1445818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491880" y="1692991"/>
            <a:ext cx="5112568" cy="3416320"/>
          </a:xfrm>
          <a:prstGeom prst="rect">
            <a:avLst/>
          </a:prstGeom>
        </p:spPr>
        <p:txBody>
          <a:bodyPr wrap="square">
            <a:spAutoFit/>
          </a:bodyPr>
          <a:lstStyle/>
          <a:p>
            <a:pPr algn="justLow"/>
            <a:r>
              <a:rPr lang="fa-IR" dirty="0">
                <a:solidFill>
                  <a:prstClr val="white"/>
                </a:solidFill>
                <a:cs typeface="B Mitra" pitchFamily="2" charset="-78"/>
              </a:rPr>
              <a:t>   اصطلاح </a:t>
            </a:r>
            <a:r>
              <a:rPr lang="fa-IR" dirty="0">
                <a:solidFill>
                  <a:prstClr val="white"/>
                </a:solidFill>
                <a:cs typeface="B Mitra" pitchFamily="2" charset="-78"/>
              </a:rPr>
              <a:t>سنتی باب چه با عطف به معماری چه به ادبیات، دلالت بر حرکتی از میان فضای متعین دارد که در مدت زمان معینی انجام می </a:t>
            </a:r>
            <a:r>
              <a:rPr lang="fa-IR" dirty="0">
                <a:solidFill>
                  <a:prstClr val="white"/>
                </a:solidFill>
                <a:cs typeface="B Mitra" pitchFamily="2" charset="-78"/>
              </a:rPr>
              <a:t>گیرد. </a:t>
            </a:r>
          </a:p>
          <a:p>
            <a:pPr algn="justLow"/>
            <a:r>
              <a:rPr lang="fa-IR" dirty="0">
                <a:solidFill>
                  <a:prstClr val="white"/>
                </a:solidFill>
                <a:cs typeface="B Mitra" pitchFamily="2" charset="-78"/>
              </a:rPr>
              <a:t> </a:t>
            </a:r>
            <a:r>
              <a:rPr lang="fa-IR" dirty="0">
                <a:solidFill>
                  <a:prstClr val="white"/>
                </a:solidFill>
                <a:cs typeface="B Mitra" pitchFamily="2" charset="-78"/>
              </a:rPr>
              <a:t>  دروازه </a:t>
            </a:r>
            <a:r>
              <a:rPr lang="fa-IR" dirty="0">
                <a:solidFill>
                  <a:prstClr val="white"/>
                </a:solidFill>
                <a:cs typeface="B Mitra" pitchFamily="2" charset="-78"/>
              </a:rPr>
              <a:t>ی شهر و فصل کتاب هر دو به باب معروفند و هر یک سرآغاز یا سرانجام یک </a:t>
            </a:r>
            <a:r>
              <a:rPr lang="fa-IR" dirty="0">
                <a:solidFill>
                  <a:prstClr val="white"/>
                </a:solidFill>
                <a:cs typeface="B Mitra" pitchFamily="2" charset="-78"/>
              </a:rPr>
              <a:t>سفرند. این </a:t>
            </a:r>
            <a:r>
              <a:rPr lang="fa-IR" dirty="0">
                <a:solidFill>
                  <a:prstClr val="white"/>
                </a:solidFill>
                <a:cs typeface="B Mitra" pitchFamily="2" charset="-78"/>
              </a:rPr>
              <a:t>انتقال روان، که معنای نمادین دارد</a:t>
            </a:r>
            <a:r>
              <a:rPr lang="fa-IR" dirty="0">
                <a:solidFill>
                  <a:prstClr val="white"/>
                </a:solidFill>
                <a:cs typeface="B Mitra" pitchFamily="2" charset="-78"/>
              </a:rPr>
              <a:t>، بی‏اعتنا </a:t>
            </a:r>
            <a:r>
              <a:rPr lang="fa-IR" dirty="0">
                <a:solidFill>
                  <a:prstClr val="white"/>
                </a:solidFill>
                <a:cs typeface="B Mitra" pitchFamily="2" charset="-78"/>
              </a:rPr>
              <a:t>به مقیاس</a:t>
            </a:r>
            <a:r>
              <a:rPr lang="fa-IR" dirty="0">
                <a:solidFill>
                  <a:prstClr val="white"/>
                </a:solidFill>
                <a:cs typeface="B Mitra" pitchFamily="2" charset="-78"/>
              </a:rPr>
              <a:t>، حتی </a:t>
            </a:r>
            <a:r>
              <a:rPr lang="fa-IR" dirty="0">
                <a:solidFill>
                  <a:prstClr val="white"/>
                </a:solidFill>
                <a:cs typeface="B Mitra" pitchFamily="2" charset="-78"/>
              </a:rPr>
              <a:t>از </a:t>
            </a:r>
            <a:r>
              <a:rPr lang="fa-IR" dirty="0">
                <a:solidFill>
                  <a:prstClr val="white"/>
                </a:solidFill>
                <a:cs typeface="B Mitra" pitchFamily="2" charset="-78"/>
              </a:rPr>
              <a:t>دهانه‏ی </a:t>
            </a:r>
            <a:r>
              <a:rPr lang="fa-IR" dirty="0">
                <a:solidFill>
                  <a:prstClr val="white"/>
                </a:solidFill>
                <a:cs typeface="B Mitra" pitchFamily="2" charset="-78"/>
              </a:rPr>
              <a:t>یک گذرگاه کوهستانی سر در </a:t>
            </a:r>
            <a:r>
              <a:rPr lang="fa-IR" dirty="0">
                <a:solidFill>
                  <a:prstClr val="white"/>
                </a:solidFill>
                <a:cs typeface="B Mitra" pitchFamily="2" charset="-78"/>
              </a:rPr>
              <a:t>می‏آورد؛ آنجا </a:t>
            </a:r>
            <a:r>
              <a:rPr lang="fa-IR" dirty="0">
                <a:solidFill>
                  <a:prstClr val="white"/>
                </a:solidFill>
                <a:cs typeface="B Mitra" pitchFamily="2" charset="-78"/>
              </a:rPr>
              <a:t>که نقش </a:t>
            </a:r>
            <a:r>
              <a:rPr lang="fa-IR" dirty="0">
                <a:solidFill>
                  <a:prstClr val="white"/>
                </a:solidFill>
                <a:cs typeface="B Mitra" pitchFamily="2" charset="-78"/>
              </a:rPr>
              <a:t>برجسته‏ها </a:t>
            </a:r>
            <a:r>
              <a:rPr lang="fa-IR" dirty="0">
                <a:solidFill>
                  <a:prstClr val="white"/>
                </a:solidFill>
                <a:cs typeface="B Mitra" pitchFamily="2" charset="-78"/>
              </a:rPr>
              <a:t>از ورود به یک (مکان) متمایز </a:t>
            </a:r>
            <a:r>
              <a:rPr lang="fa-IR" dirty="0">
                <a:solidFill>
                  <a:prstClr val="white"/>
                </a:solidFill>
                <a:cs typeface="B Mitra" pitchFamily="2" charset="-78"/>
              </a:rPr>
              <a:t>منطقه‏ای </a:t>
            </a:r>
            <a:r>
              <a:rPr lang="fa-IR" dirty="0">
                <a:solidFill>
                  <a:prstClr val="white"/>
                </a:solidFill>
                <a:cs typeface="B Mitra" pitchFamily="2" charset="-78"/>
              </a:rPr>
              <a:t>خبر </a:t>
            </a:r>
            <a:r>
              <a:rPr lang="fa-IR" dirty="0">
                <a:solidFill>
                  <a:prstClr val="white"/>
                </a:solidFill>
                <a:cs typeface="B Mitra" pitchFamily="2" charset="-78"/>
              </a:rPr>
              <a:t>می‏دهند</a:t>
            </a:r>
            <a:r>
              <a:rPr lang="fa-IR" dirty="0">
                <a:solidFill>
                  <a:prstClr val="white"/>
                </a:solidFill>
                <a:cs typeface="B Mitra" pitchFamily="2" charset="-78"/>
              </a:rPr>
              <a:t>؛ </a:t>
            </a:r>
            <a:r>
              <a:rPr lang="fa-IR" dirty="0">
                <a:solidFill>
                  <a:prstClr val="white"/>
                </a:solidFill>
                <a:cs typeface="B Mitra" pitchFamily="2" charset="-78"/>
              </a:rPr>
              <a:t>دروازه‏های </a:t>
            </a:r>
            <a:r>
              <a:rPr lang="fa-IR" dirty="0">
                <a:solidFill>
                  <a:prstClr val="white"/>
                </a:solidFill>
                <a:cs typeface="B Mitra" pitchFamily="2" charset="-78"/>
              </a:rPr>
              <a:t>گشاد بر شهرها به </a:t>
            </a:r>
            <a:r>
              <a:rPr lang="fa-IR" dirty="0">
                <a:solidFill>
                  <a:prstClr val="white"/>
                </a:solidFill>
                <a:cs typeface="B Mitra" pitchFamily="2" charset="-78"/>
              </a:rPr>
              <a:t>ثقبه‏های </a:t>
            </a:r>
            <a:r>
              <a:rPr lang="fa-IR" dirty="0">
                <a:solidFill>
                  <a:prstClr val="white"/>
                </a:solidFill>
                <a:cs typeface="B Mitra" pitchFamily="2" charset="-78"/>
              </a:rPr>
              <a:t>تن تشبیه شده اند؛ و انقلابات صیفی و شتوی با </a:t>
            </a:r>
            <a:r>
              <a:rPr lang="fa-IR" dirty="0">
                <a:solidFill>
                  <a:prstClr val="white"/>
                </a:solidFill>
                <a:cs typeface="B Mitra" pitchFamily="2" charset="-78"/>
              </a:rPr>
              <a:t>دروازه‏های </a:t>
            </a:r>
            <a:r>
              <a:rPr lang="fa-IR" dirty="0">
                <a:solidFill>
                  <a:prstClr val="white"/>
                </a:solidFill>
                <a:cs typeface="B Mitra" pitchFamily="2" charset="-78"/>
              </a:rPr>
              <a:t>آسمان </a:t>
            </a:r>
            <a:r>
              <a:rPr lang="fa-IR" dirty="0">
                <a:solidFill>
                  <a:prstClr val="white"/>
                </a:solidFill>
                <a:cs typeface="B Mitra" pitchFamily="2" charset="-78"/>
              </a:rPr>
              <a:t>هم‏خوانی </a:t>
            </a:r>
            <a:r>
              <a:rPr lang="fa-IR" dirty="0">
                <a:solidFill>
                  <a:prstClr val="white"/>
                </a:solidFill>
                <a:cs typeface="B Mitra" pitchFamily="2" charset="-78"/>
              </a:rPr>
              <a:t>دارند</a:t>
            </a:r>
            <a:r>
              <a:rPr lang="fa-IR" dirty="0">
                <a:solidFill>
                  <a:prstClr val="white"/>
                </a:solidFill>
                <a:cs typeface="B Mitra" pitchFamily="2" charset="-78"/>
              </a:rPr>
              <a:t>. </a:t>
            </a:r>
          </a:p>
          <a:p>
            <a:pPr algn="justLow"/>
            <a:r>
              <a:rPr lang="fa-IR" dirty="0">
                <a:solidFill>
                  <a:prstClr val="white"/>
                </a:solidFill>
                <a:cs typeface="B Mitra" pitchFamily="2" charset="-78"/>
              </a:rPr>
              <a:t> </a:t>
            </a:r>
            <a:r>
              <a:rPr lang="fa-IR" dirty="0">
                <a:solidFill>
                  <a:prstClr val="white"/>
                </a:solidFill>
                <a:cs typeface="B Mitra" pitchFamily="2" charset="-78"/>
              </a:rPr>
              <a:t>  دروازه </a:t>
            </a:r>
            <a:r>
              <a:rPr lang="fa-IR" dirty="0">
                <a:solidFill>
                  <a:prstClr val="white"/>
                </a:solidFill>
                <a:cs typeface="B Mitra" pitchFamily="2" charset="-78"/>
              </a:rPr>
              <a:t>آشکارا اشارتی نمادین به شمار </a:t>
            </a:r>
            <a:r>
              <a:rPr lang="fa-IR" dirty="0">
                <a:solidFill>
                  <a:prstClr val="white"/>
                </a:solidFill>
                <a:cs typeface="B Mitra" pitchFamily="2" charset="-78"/>
              </a:rPr>
              <a:t>می‏آید</a:t>
            </a:r>
            <a:r>
              <a:rPr lang="fa-IR" dirty="0">
                <a:solidFill>
                  <a:prstClr val="white"/>
                </a:solidFill>
                <a:cs typeface="B Mitra" pitchFamily="2" charset="-78"/>
              </a:rPr>
              <a:t>، زیرا اگر </a:t>
            </a:r>
            <a:r>
              <a:rPr lang="fa-IR" dirty="0">
                <a:solidFill>
                  <a:prstClr val="white"/>
                </a:solidFill>
                <a:cs typeface="B Mitra" pitchFamily="2" charset="-78"/>
              </a:rPr>
              <a:t>فقط و </a:t>
            </a:r>
            <a:r>
              <a:rPr lang="fa-IR" dirty="0">
                <a:solidFill>
                  <a:prstClr val="white"/>
                </a:solidFill>
                <a:cs typeface="B Mitra" pitchFamily="2" charset="-78"/>
              </a:rPr>
              <a:t>فقط </a:t>
            </a:r>
            <a:r>
              <a:rPr lang="fa-IR" dirty="0">
                <a:solidFill>
                  <a:prstClr val="white"/>
                </a:solidFill>
                <a:cs typeface="B Mitra" pitchFamily="2" charset="-78"/>
              </a:rPr>
              <a:t>جنبه‏ی </a:t>
            </a:r>
            <a:r>
              <a:rPr lang="fa-IR" dirty="0">
                <a:solidFill>
                  <a:prstClr val="white"/>
                </a:solidFill>
                <a:cs typeface="B Mitra" pitchFamily="2" charset="-78"/>
              </a:rPr>
              <a:t>ضروری عملی داشت هرگز به چنین صورت و طرح زیبا و </a:t>
            </a:r>
            <a:r>
              <a:rPr lang="fa-IR" dirty="0">
                <a:solidFill>
                  <a:prstClr val="white"/>
                </a:solidFill>
                <a:cs typeface="B Mitra" pitchFamily="2" charset="-78"/>
              </a:rPr>
              <a:t>آراسته‏ای </a:t>
            </a:r>
            <a:r>
              <a:rPr lang="fa-IR" dirty="0">
                <a:solidFill>
                  <a:prstClr val="white"/>
                </a:solidFill>
                <a:cs typeface="B Mitra" pitchFamily="2" charset="-78"/>
              </a:rPr>
              <a:t>مزین </a:t>
            </a:r>
            <a:r>
              <a:rPr lang="fa-IR" dirty="0">
                <a:solidFill>
                  <a:prstClr val="white"/>
                </a:solidFill>
                <a:cs typeface="B Mitra" pitchFamily="2" charset="-78"/>
              </a:rPr>
              <a:t>نمی‏شد. در </a:t>
            </a:r>
            <a:r>
              <a:rPr lang="fa-IR" dirty="0">
                <a:solidFill>
                  <a:prstClr val="white"/>
                </a:solidFill>
                <a:cs typeface="B Mitra" pitchFamily="2" charset="-78"/>
              </a:rPr>
              <a:t>نتیجه، مفهوم </a:t>
            </a:r>
            <a:r>
              <a:rPr lang="fa-IR" dirty="0">
                <a:solidFill>
                  <a:prstClr val="white"/>
                </a:solidFill>
                <a:cs typeface="B Mitra" pitchFamily="2" charset="-78"/>
              </a:rPr>
              <a:t>دروازه‏ی </a:t>
            </a:r>
            <a:r>
              <a:rPr lang="fa-IR" dirty="0">
                <a:solidFill>
                  <a:prstClr val="white"/>
                </a:solidFill>
                <a:cs typeface="B Mitra" pitchFamily="2" charset="-78"/>
              </a:rPr>
              <a:t>آسمان به هنگامی که آفتاب وارد قوس عروجی یا نزولی سفر </a:t>
            </a:r>
            <a:r>
              <a:rPr lang="fa-IR" dirty="0">
                <a:solidFill>
                  <a:prstClr val="white"/>
                </a:solidFill>
                <a:cs typeface="B Mitra" pitchFamily="2" charset="-78"/>
              </a:rPr>
              <a:t>سالیانه‏اش </a:t>
            </a:r>
            <a:r>
              <a:rPr lang="fa-IR" dirty="0">
                <a:solidFill>
                  <a:prstClr val="white"/>
                </a:solidFill>
                <a:cs typeface="B Mitra" pitchFamily="2" charset="-78"/>
              </a:rPr>
              <a:t>می شود ربط پیدا </a:t>
            </a:r>
            <a:r>
              <a:rPr lang="fa-IR" dirty="0">
                <a:solidFill>
                  <a:prstClr val="white"/>
                </a:solidFill>
                <a:cs typeface="B Mitra" pitchFamily="2" charset="-78"/>
              </a:rPr>
              <a:t>می‏کند</a:t>
            </a:r>
            <a:r>
              <a:rPr lang="fa-IR" dirty="0">
                <a:solidFill>
                  <a:prstClr val="white"/>
                </a:solidFill>
                <a:cs typeface="B Mitra" pitchFamily="2" charset="-78"/>
              </a:rPr>
              <a:t>. </a:t>
            </a:r>
          </a:p>
        </p:txBody>
      </p:sp>
      <p:sp>
        <p:nvSpPr>
          <p:cNvPr id="19" name="Rounded Rectangle 18"/>
          <p:cNvSpPr/>
          <p:nvPr/>
        </p:nvSpPr>
        <p:spPr>
          <a:xfrm>
            <a:off x="3923928" y="5373216"/>
            <a:ext cx="4392488" cy="869031"/>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20" name="Rectangle 19"/>
          <p:cNvSpPr/>
          <p:nvPr/>
        </p:nvSpPr>
        <p:spPr>
          <a:xfrm>
            <a:off x="4067944" y="5595336"/>
            <a:ext cx="4032447"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دروازه، </a:t>
            </a:r>
            <a:r>
              <a:rPr lang="fa-IR" sz="2200" dirty="0">
                <a:solidFill>
                  <a:prstClr val="black"/>
                </a:solidFill>
                <a:latin typeface="Times New Roman" pitchFamily="18" charset="0"/>
                <a:cs typeface="B Nazanin" pitchFamily="2" charset="-78"/>
              </a:rPr>
              <a:t>آشکارا اشارتی نمادین به شمار می‏</a:t>
            </a:r>
            <a:r>
              <a:rPr lang="fa-IR" sz="2200" dirty="0">
                <a:solidFill>
                  <a:prstClr val="black"/>
                </a:solidFill>
                <a:latin typeface="Times New Roman" pitchFamily="18" charset="0"/>
                <a:cs typeface="B Nazanin" pitchFamily="2" charset="-78"/>
              </a:rPr>
              <a:t>آید.</a:t>
            </a:r>
            <a:endParaRPr lang="en-US" sz="2200" dirty="0">
              <a:solidFill>
                <a:prstClr val="black"/>
              </a:solidFill>
              <a:latin typeface="Times New Roman" pitchFamily="18" charset="0"/>
              <a:cs typeface="B Nazanin" pitchFamily="2" charset="-78"/>
            </a:endParaRPr>
          </a:p>
        </p:txBody>
      </p:sp>
      <p:sp>
        <p:nvSpPr>
          <p:cNvPr id="21" name="TextBox 20"/>
          <p:cNvSpPr txBox="1"/>
          <p:nvPr/>
        </p:nvSpPr>
        <p:spPr>
          <a:xfrm>
            <a:off x="7560332" y="1019370"/>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دروازه</a:t>
            </a:r>
            <a:endParaRPr lang="fa-IR" sz="2400" dirty="0">
              <a:solidFill>
                <a:prstClr val="white"/>
              </a:solidFill>
              <a:latin typeface="IranNastaliq" pitchFamily="18" charset="0"/>
              <a:cs typeface="B Mitra" pitchFamily="2" charset="-78"/>
            </a:endParaRPr>
          </a:p>
        </p:txBody>
      </p:sp>
      <p:pic>
        <p:nvPicPr>
          <p:cNvPr id="22" name="Picture 2"/>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755577" y="3927822"/>
            <a:ext cx="2243651" cy="26657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755577" y="908720"/>
            <a:ext cx="2243650" cy="2804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480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67544" y="1268760"/>
            <a:ext cx="8280920" cy="1200329"/>
          </a:xfrm>
          <a:prstGeom prst="rect">
            <a:avLst/>
          </a:prstGeom>
        </p:spPr>
        <p:txBody>
          <a:bodyPr wrap="square">
            <a:spAutoFit/>
          </a:bodyPr>
          <a:lstStyle/>
          <a:p>
            <a:pPr algn="justLow"/>
            <a:r>
              <a:rPr lang="fa-IR" dirty="0">
                <a:solidFill>
                  <a:prstClr val="white"/>
                </a:solidFill>
                <a:cs typeface="B Mitra" pitchFamily="2" charset="-78"/>
              </a:rPr>
              <a:t>   این </a:t>
            </a:r>
            <a:r>
              <a:rPr lang="fa-IR" dirty="0">
                <a:solidFill>
                  <a:prstClr val="white"/>
                </a:solidFill>
                <a:cs typeface="B Mitra" pitchFamily="2" charset="-78"/>
              </a:rPr>
              <a:t>مفهوم در عین حال مؤید </a:t>
            </a:r>
            <a:r>
              <a:rPr lang="fa-IR" dirty="0">
                <a:solidFill>
                  <a:prstClr val="white"/>
                </a:solidFill>
                <a:cs typeface="B Mitra" pitchFamily="2" charset="-78"/>
              </a:rPr>
              <a:t>اندیشه‏ایست </a:t>
            </a:r>
            <a:r>
              <a:rPr lang="fa-IR" dirty="0">
                <a:solidFill>
                  <a:prstClr val="white"/>
                </a:solidFill>
                <a:cs typeface="B Mitra" pitchFamily="2" charset="-78"/>
              </a:rPr>
              <a:t>مبتنی بر گردشی زمینی که از طریق واقعیت محسوس یک </a:t>
            </a:r>
            <a:r>
              <a:rPr lang="fa-IR" dirty="0">
                <a:solidFill>
                  <a:prstClr val="white"/>
                </a:solidFill>
                <a:cs typeface="B Mitra" pitchFamily="2" charset="-78"/>
              </a:rPr>
              <a:t>واقعه‏ی </a:t>
            </a:r>
            <a:r>
              <a:rPr lang="fa-IR" dirty="0">
                <a:solidFill>
                  <a:prstClr val="white"/>
                </a:solidFill>
                <a:cs typeface="B Mitra" pitchFamily="2" charset="-78"/>
              </a:rPr>
              <a:t>زمانی - فضایی انجام </a:t>
            </a:r>
            <a:r>
              <a:rPr lang="fa-IR" dirty="0">
                <a:solidFill>
                  <a:prstClr val="white"/>
                </a:solidFill>
                <a:cs typeface="B Mitra" pitchFamily="2" charset="-78"/>
              </a:rPr>
              <a:t>می‏شود. کاربرد </a:t>
            </a:r>
            <a:r>
              <a:rPr lang="fa-IR" dirty="0">
                <a:solidFill>
                  <a:prstClr val="white"/>
                </a:solidFill>
                <a:cs typeface="B Mitra" pitchFamily="2" charset="-78"/>
              </a:rPr>
              <a:t>اسلامی </a:t>
            </a:r>
            <a:r>
              <a:rPr lang="fa-IR" dirty="0">
                <a:solidFill>
                  <a:prstClr val="white"/>
                </a:solidFill>
                <a:cs typeface="B Mitra" pitchFamily="2" charset="-78"/>
              </a:rPr>
              <a:t>دروازه </a:t>
            </a:r>
            <a:r>
              <a:rPr lang="fa-IR" dirty="0">
                <a:solidFill>
                  <a:prstClr val="white"/>
                </a:solidFill>
                <a:cs typeface="B Mitra" pitchFamily="2" charset="-78"/>
              </a:rPr>
              <a:t>در هر دو جهت ظاهری و باطنی رو به گسترش نهاد. از </a:t>
            </a:r>
            <a:r>
              <a:rPr lang="fa-IR" dirty="0">
                <a:solidFill>
                  <a:prstClr val="white"/>
                </a:solidFill>
                <a:cs typeface="B Mitra" pitchFamily="2" charset="-78"/>
              </a:rPr>
              <a:t>جنبه‏ی </a:t>
            </a:r>
            <a:r>
              <a:rPr lang="fa-IR" dirty="0">
                <a:solidFill>
                  <a:prstClr val="white"/>
                </a:solidFill>
                <a:cs typeface="B Mitra" pitchFamily="2" charset="-78"/>
              </a:rPr>
              <a:t>ظاهری، تبدیل به </a:t>
            </a:r>
            <a:r>
              <a:rPr lang="fa-IR" dirty="0">
                <a:solidFill>
                  <a:prstClr val="white"/>
                </a:solidFill>
                <a:cs typeface="B Mitra" pitchFamily="2" charset="-78"/>
              </a:rPr>
              <a:t> بلندآستان عالی قاپوی </a:t>
            </a:r>
            <a:r>
              <a:rPr lang="fa-IR" dirty="0">
                <a:solidFill>
                  <a:prstClr val="white"/>
                </a:solidFill>
                <a:cs typeface="B Mitra" pitchFamily="2" charset="-78"/>
              </a:rPr>
              <a:t>صفوی شده و از </a:t>
            </a:r>
            <a:r>
              <a:rPr lang="fa-IR" dirty="0">
                <a:solidFill>
                  <a:prstClr val="white"/>
                </a:solidFill>
                <a:cs typeface="B Mitra" pitchFamily="2" charset="-78"/>
              </a:rPr>
              <a:t>جنبه‏ی </a:t>
            </a:r>
            <a:r>
              <a:rPr lang="fa-IR" dirty="0">
                <a:solidFill>
                  <a:prstClr val="white"/>
                </a:solidFill>
                <a:cs typeface="B Mitra" pitchFamily="2" charset="-78"/>
              </a:rPr>
              <a:t>ساختمانی نمایشگر </a:t>
            </a:r>
            <a:r>
              <a:rPr lang="fa-IR" dirty="0">
                <a:solidFill>
                  <a:prstClr val="white"/>
                </a:solidFill>
                <a:cs typeface="B Mitra" pitchFamily="2" charset="-78"/>
              </a:rPr>
              <a:t>ورودی‏ای </a:t>
            </a:r>
            <a:r>
              <a:rPr lang="fa-IR" dirty="0">
                <a:solidFill>
                  <a:prstClr val="white"/>
                </a:solidFill>
                <a:cs typeface="B Mitra" pitchFamily="2" charset="-78"/>
              </a:rPr>
              <a:t>که اوج صنعت زمان خود </a:t>
            </a:r>
            <a:r>
              <a:rPr lang="fa-IR" dirty="0">
                <a:solidFill>
                  <a:prstClr val="white"/>
                </a:solidFill>
                <a:cs typeface="B Mitra" pitchFamily="2" charset="-78"/>
              </a:rPr>
              <a:t>بود. طرحها</a:t>
            </a:r>
            <a:r>
              <a:rPr lang="fa-IR" dirty="0">
                <a:solidFill>
                  <a:prstClr val="white"/>
                </a:solidFill>
                <a:cs typeface="B Mitra" pitchFamily="2" charset="-78"/>
              </a:rPr>
              <a:t>، زاده از هندسه و علم عدد، روی چوب پیاده </a:t>
            </a:r>
            <a:r>
              <a:rPr lang="fa-IR" dirty="0">
                <a:solidFill>
                  <a:prstClr val="white"/>
                </a:solidFill>
                <a:cs typeface="B Mitra" pitchFamily="2" charset="-78"/>
              </a:rPr>
              <a:t>می‏شد</a:t>
            </a:r>
            <a:r>
              <a:rPr lang="fa-IR" dirty="0">
                <a:solidFill>
                  <a:prstClr val="white"/>
                </a:solidFill>
                <a:cs typeface="B Mitra" pitchFamily="2" charset="-78"/>
              </a:rPr>
              <a:t>، چوب فلز پوش یا چوب </a:t>
            </a:r>
            <a:r>
              <a:rPr lang="fa-IR" dirty="0">
                <a:solidFill>
                  <a:prstClr val="white"/>
                </a:solidFill>
                <a:cs typeface="B Mitra" pitchFamily="2" charset="-78"/>
              </a:rPr>
              <a:t>آماده </a:t>
            </a:r>
            <a:r>
              <a:rPr lang="fa-IR" dirty="0">
                <a:solidFill>
                  <a:prstClr val="white"/>
                </a:solidFill>
                <a:cs typeface="B Mitra" pitchFamily="2" charset="-78"/>
              </a:rPr>
              <a:t>با فلزهای گرانبها و </a:t>
            </a:r>
            <a:r>
              <a:rPr lang="fa-IR" dirty="0">
                <a:solidFill>
                  <a:prstClr val="white"/>
                </a:solidFill>
                <a:cs typeface="B Mitra" pitchFamily="2" charset="-78"/>
              </a:rPr>
              <a:t>خاتم‏های خوش‏رنگ</a:t>
            </a:r>
            <a:r>
              <a:rPr lang="fa-IR" dirty="0">
                <a:solidFill>
                  <a:prstClr val="white"/>
                </a:solidFill>
                <a:cs typeface="B Mitra" pitchFamily="2" charset="-78"/>
              </a:rPr>
              <a:t>. </a:t>
            </a:r>
            <a:endParaRPr lang="fa-IR" dirty="0">
              <a:solidFill>
                <a:prstClr val="white"/>
              </a:solidFill>
              <a:cs typeface="B Mitra" pitchFamily="2" charset="-78"/>
            </a:endParaRPr>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544" y="2852936"/>
            <a:ext cx="4249490" cy="31871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Rectangle 5"/>
          <p:cNvSpPr/>
          <p:nvPr/>
        </p:nvSpPr>
        <p:spPr>
          <a:xfrm>
            <a:off x="5148064" y="2780928"/>
            <a:ext cx="3528392" cy="2031325"/>
          </a:xfrm>
          <a:prstGeom prst="rect">
            <a:avLst/>
          </a:prstGeom>
        </p:spPr>
        <p:txBody>
          <a:bodyPr wrap="square">
            <a:spAutoFit/>
          </a:bodyPr>
          <a:lstStyle/>
          <a:p>
            <a:pPr algn="justLow"/>
            <a:r>
              <a:rPr lang="fa-IR" dirty="0">
                <a:solidFill>
                  <a:prstClr val="white"/>
                </a:solidFill>
                <a:cs typeface="B Mitra" pitchFamily="2" charset="-78"/>
              </a:rPr>
              <a:t> </a:t>
            </a:r>
            <a:r>
              <a:rPr lang="fa-IR" dirty="0">
                <a:solidFill>
                  <a:prstClr val="white"/>
                </a:solidFill>
                <a:cs typeface="B Mitra" pitchFamily="2" charset="-78"/>
              </a:rPr>
              <a:t>   در </a:t>
            </a:r>
            <a:r>
              <a:rPr lang="fa-IR" dirty="0">
                <a:solidFill>
                  <a:prstClr val="white"/>
                </a:solidFill>
                <a:cs typeface="B Mitra" pitchFamily="2" charset="-78"/>
              </a:rPr>
              <a:t>همان حال، طرح در به عنوان نمادی ملهم توسعه یافت که زائیده‏ی نیازهای یکسره باطنی بود و تلویحاً مفهوم گذرگاه یا دالان را داشت. مداخل محرابگاه مسجد شاه نمایشگر چنین درهایی است. اینجا، هیچ ساختاری به مثابه در مانع از حرکت سیال دید، نفس و صورت نیست، و حال و هوای گذرگاهی معین از یک فضا به فضای دیگر را دارد.</a:t>
            </a:r>
            <a:endParaRPr lang="en-US" dirty="0">
              <a:solidFill>
                <a:prstClr val="white"/>
              </a:solidFill>
            </a:endParaRPr>
          </a:p>
        </p:txBody>
      </p:sp>
      <p:sp>
        <p:nvSpPr>
          <p:cNvPr id="18" name="Rounded Rectangle 17"/>
          <p:cNvSpPr/>
          <p:nvPr/>
        </p:nvSpPr>
        <p:spPr>
          <a:xfrm>
            <a:off x="4716016" y="4914286"/>
            <a:ext cx="4392488" cy="132302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9" name="Rectangle 18"/>
          <p:cNvSpPr/>
          <p:nvPr/>
        </p:nvSpPr>
        <p:spPr>
          <a:xfrm>
            <a:off x="4823521" y="5210615"/>
            <a:ext cx="4032447" cy="769441"/>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در، حال </a:t>
            </a:r>
            <a:r>
              <a:rPr lang="fa-IR" sz="2200" dirty="0">
                <a:solidFill>
                  <a:prstClr val="black"/>
                </a:solidFill>
                <a:latin typeface="Times New Roman" pitchFamily="18" charset="0"/>
                <a:cs typeface="B Nazanin" pitchFamily="2" charset="-78"/>
              </a:rPr>
              <a:t>و هوای گذرگاهی معین از یک فضا به فضای دیگر را دارد.</a:t>
            </a:r>
            <a:endParaRPr lang="en-US" sz="22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3943629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03848" y="1877886"/>
            <a:ext cx="5328592" cy="3970318"/>
          </a:xfrm>
          <a:prstGeom prst="rect">
            <a:avLst/>
          </a:prstGeom>
        </p:spPr>
        <p:txBody>
          <a:bodyPr wrap="square">
            <a:spAutoFit/>
          </a:bodyPr>
          <a:lstStyle/>
          <a:p>
            <a:pPr algn="justLow"/>
            <a:r>
              <a:rPr lang="fa-IR" dirty="0">
                <a:solidFill>
                  <a:prstClr val="white"/>
                </a:solidFill>
                <a:cs typeface="B Mitra" pitchFamily="2" charset="-78"/>
              </a:rPr>
              <a:t>   اتاق </a:t>
            </a:r>
            <a:r>
              <a:rPr lang="fa-IR" dirty="0">
                <a:solidFill>
                  <a:prstClr val="white"/>
                </a:solidFill>
                <a:cs typeface="B Mitra" pitchFamily="2" charset="-78"/>
              </a:rPr>
              <a:t>محدود به سطوح شش‏گانه‏ی زاده از دستگاه مختصات اصلی ست. اتاق، نسبت به کیهان</a:t>
            </a:r>
            <a:r>
              <a:rPr lang="fa-IR" dirty="0">
                <a:solidFill>
                  <a:prstClr val="white"/>
                </a:solidFill>
                <a:cs typeface="B Mitra" pitchFamily="2" charset="-78"/>
              </a:rPr>
              <a:t>‏نگاشت </a:t>
            </a:r>
            <a:r>
              <a:rPr lang="fa-IR" dirty="0">
                <a:solidFill>
                  <a:prstClr val="white"/>
                </a:solidFill>
                <a:cs typeface="B Mitra" pitchFamily="2" charset="-78"/>
              </a:rPr>
              <a:t>مَندَل، در حکم یکی از مربع‏های محیطی‏ست که از طریق آن ممکن است حرکتی </a:t>
            </a:r>
            <a:r>
              <a:rPr lang="fa-IR" dirty="0">
                <a:solidFill>
                  <a:prstClr val="white"/>
                </a:solidFill>
                <a:cs typeface="B Mitra" pitchFamily="2" charset="-78"/>
              </a:rPr>
              <a:t>مرکزگرای </a:t>
            </a:r>
            <a:r>
              <a:rPr lang="fa-IR" dirty="0">
                <a:solidFill>
                  <a:prstClr val="white"/>
                </a:solidFill>
                <a:cs typeface="B Mitra" pitchFamily="2" charset="-78"/>
              </a:rPr>
              <a:t>یا مرکزگریز نسبت به مرکز انجام پذیرد. بنابراین، میان سلسله مراتب هم‏بندی‏های </a:t>
            </a:r>
            <a:r>
              <a:rPr lang="fa-IR" dirty="0">
                <a:solidFill>
                  <a:prstClr val="white"/>
                </a:solidFill>
                <a:cs typeface="B Mitra" pitchFamily="2" charset="-78"/>
              </a:rPr>
              <a:t>فضائی</a:t>
            </a:r>
            <a:r>
              <a:rPr lang="fa-IR" dirty="0">
                <a:solidFill>
                  <a:prstClr val="white"/>
                </a:solidFill>
                <a:cs typeface="B Mitra" pitchFamily="2" charset="-78"/>
              </a:rPr>
              <a:t>، اتاق به واسطه‏ی روشنی، تهویه و منظرش فضائی وابسته به یک فضای اولیه است، و </a:t>
            </a:r>
            <a:r>
              <a:rPr lang="fa-IR" dirty="0">
                <a:solidFill>
                  <a:prstClr val="white"/>
                </a:solidFill>
                <a:cs typeface="B Mitra" pitchFamily="2" charset="-78"/>
              </a:rPr>
              <a:t>وابستگی </a:t>
            </a:r>
            <a:r>
              <a:rPr lang="fa-IR" dirty="0">
                <a:solidFill>
                  <a:prstClr val="white"/>
                </a:solidFill>
                <a:cs typeface="B Mitra" pitchFamily="2" charset="-78"/>
              </a:rPr>
              <a:t>باطنی‏اش هم به خاطر چیزهاییست که ممکن است وسیله‏ی تبیین نفسش شود. </a:t>
            </a:r>
            <a:endParaRPr lang="fa-IR" dirty="0">
              <a:solidFill>
                <a:prstClr val="white"/>
              </a:solidFill>
              <a:cs typeface="B Mitra" pitchFamily="2" charset="-78"/>
            </a:endParaRPr>
          </a:p>
          <a:p>
            <a:pPr algn="justLow"/>
            <a:endParaRPr lang="fa-IR" dirty="0">
              <a:solidFill>
                <a:prstClr val="white"/>
              </a:solidFill>
              <a:cs typeface="B Mitra" pitchFamily="2" charset="-78"/>
            </a:endParaRPr>
          </a:p>
          <a:p>
            <a:pPr algn="justLow"/>
            <a:r>
              <a:rPr lang="fa-IR" dirty="0">
                <a:solidFill>
                  <a:prstClr val="white"/>
                </a:solidFill>
                <a:cs typeface="B Mitra" pitchFamily="2" charset="-78"/>
              </a:rPr>
              <a:t>   جهت</a:t>
            </a:r>
            <a:r>
              <a:rPr lang="fa-IR" dirty="0">
                <a:solidFill>
                  <a:prstClr val="white"/>
                </a:solidFill>
                <a:cs typeface="B Mitra" pitchFamily="2" charset="-78"/>
              </a:rPr>
              <a:t>‏یابی ویژه و تشخیص فضای یک اتاق ناشی از موقعیت دریچه‏ها یا منافذ واقع بر سطوح تحدید کننده‏ی آن است. سنتاً مواجه‏ی اتاق با فضای اصلی پیرو یک نظام هم‏بندی محوریست متشکل از اتصال، انتقال و وصول. این نظام فضایی مبنای طرح تداوم فضای مثبت را تشکیل می‏دهد و نماینده‏اش فضای هسته‏ای یا گرهی‏ست که فضاهای وابسته از آن رویش می‏گیرند. کیفیت فعال فضای مثبت حسی از بسط و گسترش بیرون‏گرا در اتاق می‏دمد بر آنکه کیفیت ساکن و ایستای مکعب بنیادی اتاق را به حال توازن در می آورد. </a:t>
            </a:r>
            <a:endParaRPr lang="fa-IR" dirty="0">
              <a:solidFill>
                <a:prstClr val="white"/>
              </a:solidFill>
              <a:cs typeface="B Mitra" pitchFamily="2" charset="-78"/>
            </a:endParaRPr>
          </a:p>
        </p:txBody>
      </p:sp>
      <p:sp>
        <p:nvSpPr>
          <p:cNvPr id="7" name="TextBox 6"/>
          <p:cNvSpPr txBox="1"/>
          <p:nvPr/>
        </p:nvSpPr>
        <p:spPr>
          <a:xfrm>
            <a:off x="7560332" y="1254207"/>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اتاق</a:t>
            </a:r>
            <a:endParaRPr lang="fa-IR" sz="2400" dirty="0">
              <a:solidFill>
                <a:prstClr val="white"/>
              </a:solidFill>
              <a:latin typeface="IranNastaliq" pitchFamily="18" charset="0"/>
              <a:cs typeface="B Mitra" pitchFamily="2" charset="-78"/>
            </a:endParaRPr>
          </a:p>
        </p:txBody>
      </p:sp>
      <p:pic>
        <p:nvPicPr>
          <p:cNvPr id="9" name="Picture 2"/>
          <p:cNvPicPr>
            <a:picLocks noChangeAspect="1" noChangeArrowheads="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93321" y="1067289"/>
            <a:ext cx="2058073" cy="15696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83568" y="2919983"/>
            <a:ext cx="2077577" cy="15745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6">
            <a:duotone>
              <a:prstClr val="black"/>
              <a:schemeClr val="accent1">
                <a:tint val="45000"/>
                <a:satMod val="400000"/>
              </a:schemeClr>
            </a:duotone>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703072" y="4795733"/>
            <a:ext cx="2058073" cy="15696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370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64088" y="2676976"/>
            <a:ext cx="3168352" cy="3416320"/>
          </a:xfrm>
          <a:prstGeom prst="rect">
            <a:avLst/>
          </a:prstGeom>
        </p:spPr>
        <p:txBody>
          <a:bodyPr wrap="square">
            <a:spAutoFit/>
          </a:bodyPr>
          <a:lstStyle/>
          <a:p>
            <a:pPr algn="justLow"/>
            <a:r>
              <a:rPr lang="fa-IR" dirty="0">
                <a:solidFill>
                  <a:prstClr val="white"/>
                </a:solidFill>
                <a:cs typeface="B Mitra" pitchFamily="2" charset="-78"/>
              </a:rPr>
              <a:t>   اتاق </a:t>
            </a:r>
            <a:r>
              <a:rPr lang="fa-IR" dirty="0">
                <a:solidFill>
                  <a:prstClr val="white"/>
                </a:solidFill>
                <a:cs typeface="B Mitra" pitchFamily="2" charset="-78"/>
              </a:rPr>
              <a:t>از </a:t>
            </a:r>
            <a:r>
              <a:rPr lang="fa-IR" dirty="0">
                <a:solidFill>
                  <a:prstClr val="white"/>
                </a:solidFill>
                <a:cs typeface="B Mitra" pitchFamily="2" charset="-78"/>
              </a:rPr>
              <a:t>دیدگاهی نمادین</a:t>
            </a:r>
            <a:r>
              <a:rPr lang="fa-IR" dirty="0">
                <a:solidFill>
                  <a:prstClr val="white"/>
                </a:solidFill>
                <a:cs typeface="B Mitra" pitchFamily="2" charset="-78"/>
              </a:rPr>
              <a:t>، نمایشی </a:t>
            </a:r>
            <a:r>
              <a:rPr lang="fa-IR" dirty="0">
                <a:solidFill>
                  <a:prstClr val="white"/>
                </a:solidFill>
                <a:cs typeface="B Mitra" pitchFamily="2" charset="-78"/>
              </a:rPr>
              <a:t>است </a:t>
            </a:r>
            <a:r>
              <a:rPr lang="fa-IR" dirty="0">
                <a:solidFill>
                  <a:prstClr val="white"/>
                </a:solidFill>
                <a:cs typeface="B Mitra" pitchFamily="2" charset="-78"/>
              </a:rPr>
              <a:t>از </a:t>
            </a:r>
            <a:r>
              <a:rPr lang="fa-IR" dirty="0">
                <a:solidFill>
                  <a:prstClr val="white"/>
                </a:solidFill>
                <a:cs typeface="B Mitra" pitchFamily="2" charset="-78"/>
              </a:rPr>
              <a:t>مکعب انسان </a:t>
            </a:r>
            <a:r>
              <a:rPr lang="fa-IR" dirty="0">
                <a:solidFill>
                  <a:prstClr val="white"/>
                </a:solidFill>
                <a:cs typeface="B Mitra" pitchFamily="2" charset="-78"/>
              </a:rPr>
              <a:t>و </a:t>
            </a:r>
            <a:r>
              <a:rPr lang="fa-IR" dirty="0">
                <a:solidFill>
                  <a:prstClr val="white"/>
                </a:solidFill>
                <a:cs typeface="B Mitra" pitchFamily="2" charset="-78"/>
              </a:rPr>
              <a:t>وابستگی‏اش </a:t>
            </a:r>
            <a:r>
              <a:rPr lang="fa-IR" dirty="0">
                <a:solidFill>
                  <a:prstClr val="white"/>
                </a:solidFill>
                <a:cs typeface="B Mitra" pitchFamily="2" charset="-78"/>
              </a:rPr>
              <a:t>به خانه در حد وابستگی خود انسان به </a:t>
            </a:r>
            <a:r>
              <a:rPr lang="fa-IR" dirty="0">
                <a:solidFill>
                  <a:prstClr val="white"/>
                </a:solidFill>
                <a:cs typeface="B Mitra" pitchFamily="2" charset="-78"/>
              </a:rPr>
              <a:t>واحد </a:t>
            </a:r>
            <a:r>
              <a:rPr lang="fa-IR" dirty="0">
                <a:solidFill>
                  <a:prstClr val="white"/>
                </a:solidFill>
                <a:cs typeface="B Mitra" pitchFamily="2" charset="-78"/>
              </a:rPr>
              <a:t>خانواده است</a:t>
            </a:r>
            <a:r>
              <a:rPr lang="fa-IR" dirty="0">
                <a:solidFill>
                  <a:prstClr val="white"/>
                </a:solidFill>
                <a:cs typeface="B Mitra" pitchFamily="2" charset="-78"/>
              </a:rPr>
              <a:t>. درست هم‏چنان‏که </a:t>
            </a:r>
            <a:r>
              <a:rPr lang="fa-IR" dirty="0">
                <a:solidFill>
                  <a:prstClr val="white"/>
                </a:solidFill>
                <a:cs typeface="B Mitra" pitchFamily="2" charset="-78"/>
              </a:rPr>
              <a:t>زندگی خانوادگی، با دوایر هم مرکز </a:t>
            </a:r>
            <a:r>
              <a:rPr lang="fa-IR" dirty="0">
                <a:solidFill>
                  <a:prstClr val="white"/>
                </a:solidFill>
                <a:cs typeface="B Mitra" pitchFamily="2" charset="-78"/>
              </a:rPr>
              <a:t>حریم‏های انفرادیش</a:t>
            </a:r>
            <a:r>
              <a:rPr lang="fa-IR" dirty="0">
                <a:solidFill>
                  <a:prstClr val="white"/>
                </a:solidFill>
                <a:cs typeface="B Mitra" pitchFamily="2" charset="-78"/>
              </a:rPr>
              <a:t>، </a:t>
            </a:r>
            <a:r>
              <a:rPr lang="fa-IR" dirty="0">
                <a:solidFill>
                  <a:prstClr val="white"/>
                </a:solidFill>
                <a:cs typeface="B Mitra" pitchFamily="2" charset="-78"/>
              </a:rPr>
              <a:t>خارج </a:t>
            </a:r>
            <a:r>
              <a:rPr lang="fa-IR" dirty="0">
                <a:solidFill>
                  <a:prstClr val="white"/>
                </a:solidFill>
                <a:cs typeface="B Mitra" pitchFamily="2" charset="-78"/>
              </a:rPr>
              <a:t>از دیدگاه </a:t>
            </a:r>
            <a:r>
              <a:rPr lang="fa-IR" dirty="0">
                <a:solidFill>
                  <a:prstClr val="white"/>
                </a:solidFill>
                <a:cs typeface="B Mitra" pitchFamily="2" charset="-78"/>
              </a:rPr>
              <a:t>عمومی‏ست</a:t>
            </a:r>
            <a:r>
              <a:rPr lang="fa-IR" dirty="0">
                <a:solidFill>
                  <a:prstClr val="white"/>
                </a:solidFill>
                <a:cs typeface="B Mitra" pitchFamily="2" charset="-78"/>
              </a:rPr>
              <a:t>، </a:t>
            </a:r>
            <a:r>
              <a:rPr lang="fa-IR" dirty="0">
                <a:solidFill>
                  <a:prstClr val="white"/>
                </a:solidFill>
                <a:cs typeface="B Mitra" pitchFamily="2" charset="-78"/>
              </a:rPr>
              <a:t>خانه‏ی حیاط‏دار </a:t>
            </a:r>
            <a:r>
              <a:rPr lang="fa-IR" dirty="0">
                <a:solidFill>
                  <a:prstClr val="white"/>
                </a:solidFill>
                <a:cs typeface="B Mitra" pitchFamily="2" charset="-78"/>
              </a:rPr>
              <a:t>نیز خود را از چشم جهان بیرون پنهان </a:t>
            </a:r>
            <a:r>
              <a:rPr lang="fa-IR" dirty="0">
                <a:solidFill>
                  <a:prstClr val="white"/>
                </a:solidFill>
                <a:cs typeface="B Mitra" pitchFamily="2" charset="-78"/>
              </a:rPr>
              <a:t>می‏دارد و </a:t>
            </a:r>
            <a:r>
              <a:rPr lang="fa-IR" dirty="0">
                <a:solidFill>
                  <a:prstClr val="white"/>
                </a:solidFill>
                <a:cs typeface="B Mitra" pitchFamily="2" charset="-78"/>
              </a:rPr>
              <a:t>حرمت </a:t>
            </a:r>
            <a:r>
              <a:rPr lang="fa-IR" dirty="0">
                <a:solidFill>
                  <a:prstClr val="white"/>
                </a:solidFill>
                <a:cs typeface="B Mitra" pitchFamily="2" charset="-78"/>
              </a:rPr>
              <a:t>آن دایره‏ی </a:t>
            </a:r>
            <a:r>
              <a:rPr lang="fa-IR" dirty="0">
                <a:solidFill>
                  <a:prstClr val="white"/>
                </a:solidFill>
                <a:cs typeface="B Mitra" pitchFamily="2" charset="-78"/>
              </a:rPr>
              <a:t>درونی را پاس </a:t>
            </a:r>
            <a:r>
              <a:rPr lang="fa-IR" dirty="0">
                <a:solidFill>
                  <a:prstClr val="white"/>
                </a:solidFill>
                <a:cs typeface="B Mitra" pitchFamily="2" charset="-78"/>
              </a:rPr>
              <a:t>می‏دارد. میان </a:t>
            </a:r>
            <a:r>
              <a:rPr lang="fa-IR" dirty="0">
                <a:solidFill>
                  <a:prstClr val="white"/>
                </a:solidFill>
                <a:cs typeface="B Mitra" pitchFamily="2" charset="-78"/>
              </a:rPr>
              <a:t>خانواده</a:t>
            </a:r>
            <a:r>
              <a:rPr lang="fa-IR" dirty="0">
                <a:solidFill>
                  <a:prstClr val="white"/>
                </a:solidFill>
                <a:cs typeface="B Mitra" pitchFamily="2" charset="-78"/>
              </a:rPr>
              <a:t>، </a:t>
            </a:r>
            <a:r>
              <a:rPr lang="fa-IR" dirty="0">
                <a:solidFill>
                  <a:prstClr val="white"/>
                </a:solidFill>
                <a:cs typeface="B Mitra" pitchFamily="2" charset="-78"/>
              </a:rPr>
              <a:t>اما </a:t>
            </a:r>
            <a:r>
              <a:rPr lang="fa-IR" dirty="0">
                <a:solidFill>
                  <a:prstClr val="white"/>
                </a:solidFill>
                <a:cs typeface="B Mitra" pitchFamily="2" charset="-78"/>
              </a:rPr>
              <a:t>رشته‏ای </a:t>
            </a:r>
            <a:r>
              <a:rPr lang="fa-IR" dirty="0">
                <a:solidFill>
                  <a:prstClr val="white"/>
                </a:solidFill>
                <a:cs typeface="B Mitra" pitchFamily="2" charset="-78"/>
              </a:rPr>
              <a:t>از مناسبات مشترک </a:t>
            </a:r>
            <a:r>
              <a:rPr lang="fa-IR" dirty="0">
                <a:solidFill>
                  <a:prstClr val="white"/>
                </a:solidFill>
                <a:cs typeface="B Mitra" pitchFamily="2" charset="-78"/>
              </a:rPr>
              <a:t>نما می‏یابد </a:t>
            </a:r>
            <a:r>
              <a:rPr lang="fa-IR" dirty="0">
                <a:solidFill>
                  <a:prstClr val="white"/>
                </a:solidFill>
                <a:cs typeface="B Mitra" pitchFamily="2" charset="-78"/>
              </a:rPr>
              <a:t>که حیاط مرکزی نماد </a:t>
            </a:r>
            <a:r>
              <a:rPr lang="fa-IR" dirty="0">
                <a:solidFill>
                  <a:prstClr val="white"/>
                </a:solidFill>
                <a:cs typeface="B Mitra" pitchFamily="2" charset="-78"/>
              </a:rPr>
              <a:t>آن است</a:t>
            </a:r>
            <a:r>
              <a:rPr lang="fa-IR" dirty="0">
                <a:solidFill>
                  <a:prstClr val="white"/>
                </a:solidFill>
                <a:cs typeface="B Mitra" pitchFamily="2" charset="-78"/>
              </a:rPr>
              <a:t>. این حیاط خود </a:t>
            </a:r>
            <a:r>
              <a:rPr lang="fa-IR" dirty="0">
                <a:solidFill>
                  <a:prstClr val="white"/>
                </a:solidFill>
                <a:cs typeface="B Mitra" pitchFamily="2" charset="-78"/>
              </a:rPr>
              <a:t>واسطه‏ایست </a:t>
            </a:r>
            <a:r>
              <a:rPr lang="fa-IR" dirty="0">
                <a:solidFill>
                  <a:prstClr val="white"/>
                </a:solidFill>
                <a:cs typeface="B Mitra" pitchFamily="2" charset="-78"/>
              </a:rPr>
              <a:t>تا جهت معنوی خانواده </a:t>
            </a:r>
            <a:r>
              <a:rPr lang="fa-IR" dirty="0">
                <a:solidFill>
                  <a:prstClr val="white"/>
                </a:solidFill>
                <a:cs typeface="B Mitra" pitchFamily="2" charset="-78"/>
              </a:rPr>
              <a:t>معین </a:t>
            </a:r>
            <a:r>
              <a:rPr lang="fa-IR" dirty="0">
                <a:solidFill>
                  <a:prstClr val="white"/>
                </a:solidFill>
                <a:cs typeface="B Mitra" pitchFamily="2" charset="-78"/>
              </a:rPr>
              <a:t>شود و هویت خصوصی خانواده محقق گردد.</a:t>
            </a:r>
          </a:p>
        </p:txBody>
      </p:sp>
      <p:pic>
        <p:nvPicPr>
          <p:cNvPr id="5" name="Picture 2"/>
          <p:cNvPicPr>
            <a:picLocks noChangeAspect="1" noChangeArrowheads="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11560" y="1441985"/>
            <a:ext cx="2125925" cy="15549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611560" y="3429000"/>
            <a:ext cx="2122899" cy="2609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6">
            <a:duotone>
              <a:prstClr val="black"/>
              <a:schemeClr val="accent1">
                <a:tint val="45000"/>
                <a:satMod val="400000"/>
              </a:schemeClr>
            </a:duotone>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3131840" y="3429000"/>
            <a:ext cx="2063247" cy="2609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Rounded Rectangle 9"/>
          <p:cNvSpPr/>
          <p:nvPr/>
        </p:nvSpPr>
        <p:spPr>
          <a:xfrm>
            <a:off x="5274922" y="1196752"/>
            <a:ext cx="3418691" cy="1224136"/>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1" name="Rectangle 10"/>
          <p:cNvSpPr/>
          <p:nvPr/>
        </p:nvSpPr>
        <p:spPr>
          <a:xfrm>
            <a:off x="5436097" y="1490881"/>
            <a:ext cx="3096343" cy="707886"/>
          </a:xfrm>
          <a:prstGeom prst="rect">
            <a:avLst/>
          </a:prstGeom>
        </p:spPr>
        <p:txBody>
          <a:bodyPr wrap="square">
            <a:spAutoFit/>
          </a:bodyPr>
          <a:lstStyle/>
          <a:p>
            <a:pPr algn="ctr"/>
            <a:r>
              <a:rPr lang="fa-IR" sz="2000" dirty="0">
                <a:solidFill>
                  <a:prstClr val="black"/>
                </a:solidFill>
                <a:latin typeface="Times New Roman" pitchFamily="18" charset="0"/>
                <a:cs typeface="B Nazanin" pitchFamily="2" charset="-78"/>
              </a:rPr>
              <a:t>اتاق از دیدگاهی نمادین، نمایشی است از مکعب انسان</a:t>
            </a:r>
            <a:endParaRPr lang="en-US" sz="20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19566628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6256" y="735087"/>
            <a:ext cx="1440160" cy="461665"/>
          </a:xfrm>
          <a:prstGeom prst="rect">
            <a:avLst/>
          </a:prstGeom>
          <a:noFill/>
        </p:spPr>
        <p:txBody>
          <a:bodyPr wrap="square" rtlCol="0">
            <a:spAutoFit/>
          </a:bodyPr>
          <a:lstStyle/>
          <a:p>
            <a:pPr algn="justLow"/>
            <a:r>
              <a:rPr lang="fa-IR" sz="2400" dirty="0">
                <a:solidFill>
                  <a:prstClr val="white"/>
                </a:solidFill>
                <a:cs typeface="B Mitra" pitchFamily="2" charset="-78"/>
              </a:rPr>
              <a:t>زبان  نماد ها</a:t>
            </a:r>
            <a:endParaRPr lang="en-US" sz="2400" dirty="0">
              <a:solidFill>
                <a:prstClr val="white"/>
              </a:solidFill>
              <a:cs typeface="B Mitra" pitchFamily="2" charset="-78"/>
            </a:endParaRPr>
          </a:p>
        </p:txBody>
      </p:sp>
      <p:sp>
        <p:nvSpPr>
          <p:cNvPr id="3" name="TextBox 2"/>
          <p:cNvSpPr txBox="1"/>
          <p:nvPr/>
        </p:nvSpPr>
        <p:spPr>
          <a:xfrm>
            <a:off x="611560" y="1253659"/>
            <a:ext cx="7848872" cy="2031325"/>
          </a:xfrm>
          <a:prstGeom prst="rect">
            <a:avLst/>
          </a:prstGeom>
          <a:noFill/>
        </p:spPr>
        <p:txBody>
          <a:bodyPr wrap="square" rtlCol="0">
            <a:spAutoFit/>
          </a:bodyPr>
          <a:lstStyle/>
          <a:p>
            <a:pPr algn="justLow"/>
            <a:r>
              <a:rPr lang="fa-IR" dirty="0">
                <a:solidFill>
                  <a:prstClr val="white"/>
                </a:solidFill>
                <a:cs typeface="B Mitra" pitchFamily="2" charset="-78"/>
              </a:rPr>
              <a:t>   به همان روال که زبان عادی جزئی از دانش است که به میانجی عقل استدلالی و حواس به دست می آید ، زبان نمادها مبین دانشی است که از راه عقل حاصل می گردد که همانا معرفت است. صور نمادین که جنبه های محسوسی از واقعیت ماورا طبیعی چیزهایند ، موجودیت خود را دارند ،خواه انسان از آن ها با خبر باشد یا نباشد . موجودیت نماد ها از این تمایل معکوس تبعیت می نماید که «ادنی» جلوه گاه «اعلی» است.یعنی ادنی یا جهان خاک فقط نمایشگر جهان مرئی فراسو نسیت بلکه ظهور عالم ارواح که در سلسه مراتب وجود در برترین سطح زیر مبدا یا اصل قرار دارد.صور هنری که گوهر هایی برونی و درونی نیز دارند از طریق شئون و حالات متعدد هستی و در ساختاری مبتنی بر سلسله مراتب به وحدت وابستگی می یابند. </a:t>
            </a:r>
            <a:endParaRPr lang="en-US" dirty="0">
              <a:solidFill>
                <a:prstClr val="white"/>
              </a:solidFill>
              <a:cs typeface="B Mitra" pitchFamily="2" charset="-78"/>
            </a:endParaRPr>
          </a:p>
        </p:txBody>
      </p:sp>
      <p:pic>
        <p:nvPicPr>
          <p:cNvPr id="21505" name="Picture 1" descr="C:\Users\pedram\Desktop\maghale ha\New folder\New folder (2)\IMG_6234.JPG"/>
          <p:cNvPicPr>
            <a:picLocks noChangeAspect="1" noChangeArrowheads="1"/>
          </p:cNvPicPr>
          <p:nvPr/>
        </p:nvPicPr>
        <p:blipFill rotWithShape="1">
          <a:blip r:embed="rId2" cstate="print">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Lst>
          </a:blip>
          <a:srcRect r="7143"/>
          <a:stretch/>
        </p:blipFill>
        <p:spPr bwMode="auto">
          <a:xfrm>
            <a:off x="611560" y="3243228"/>
            <a:ext cx="3528391" cy="2850068"/>
          </a:xfrm>
          <a:prstGeom prst="rect">
            <a:avLst/>
          </a:prstGeom>
          <a:ln>
            <a:noFill/>
          </a:ln>
          <a:effectLst>
            <a:softEdge rad="112500"/>
          </a:effectLst>
        </p:spPr>
      </p:pic>
      <p:sp>
        <p:nvSpPr>
          <p:cNvPr id="5" name="TextBox 4"/>
          <p:cNvSpPr txBox="1"/>
          <p:nvPr/>
        </p:nvSpPr>
        <p:spPr>
          <a:xfrm>
            <a:off x="4283968" y="3435965"/>
            <a:ext cx="4176464" cy="2585323"/>
          </a:xfrm>
          <a:prstGeom prst="rect">
            <a:avLst/>
          </a:prstGeom>
          <a:noFill/>
        </p:spPr>
        <p:txBody>
          <a:bodyPr wrap="square" rtlCol="0">
            <a:spAutoFit/>
          </a:bodyPr>
          <a:lstStyle/>
          <a:p>
            <a:pPr algn="justLow"/>
            <a:r>
              <a:rPr lang="fa-IR" dirty="0">
                <a:solidFill>
                  <a:prstClr val="white"/>
                </a:solidFill>
                <a:cs typeface="B Mitra" pitchFamily="2" charset="-78"/>
              </a:rPr>
              <a:t>   این کارکرد نمادین بسادگی در ساختار گنبدخانه مشهود است. گنبد شکل ظرف یا حاوی را دارد و بر اساس قوانین عینی ریاضیات و ایستایی ساخته شده است . کارکرد بی همتای گنبد این است که در عین راه بردن به نقطه ای مرکزی ، یک فضای کروی را هم در بر می گیرد. این کیفیات فطری و دائمی گنبد را باید در حکم تجلی و مظهر صغیر گنبد کبیر افلاک ، یعنی آسمان دانست.کیفیاتی که دست به دست هم داده نمادی از «روح اعظم» را دلالت می کنند که در بر گیرنده ی عالم است.همان مبدا که همه ی آفرینش از آن نشات می گیرد.</a:t>
            </a:r>
            <a:endParaRPr lang="en-US" dirty="0">
              <a:solidFill>
                <a:prstClr val="white"/>
              </a:solidFill>
              <a:cs typeface="B Mitra" pitchFamily="2" charset="-78"/>
            </a:endParaRPr>
          </a:p>
        </p:txBody>
      </p:sp>
    </p:spTree>
    <p:extLst>
      <p:ext uri="{BB962C8B-B14F-4D97-AF65-F5344CB8AC3E}">
        <p14:creationId xmlns:p14="http://schemas.microsoft.com/office/powerpoint/2010/main" val="24643420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7699" y="1682224"/>
            <a:ext cx="7864741" cy="1200329"/>
          </a:xfrm>
          <a:prstGeom prst="rect">
            <a:avLst/>
          </a:prstGeom>
        </p:spPr>
        <p:txBody>
          <a:bodyPr wrap="square">
            <a:spAutoFit/>
          </a:bodyPr>
          <a:lstStyle/>
          <a:p>
            <a:pPr algn="justLow"/>
            <a:r>
              <a:rPr lang="fa-IR" dirty="0">
                <a:solidFill>
                  <a:prstClr val="white"/>
                </a:solidFill>
                <a:cs typeface="B Mitra" pitchFamily="2" charset="-78"/>
              </a:rPr>
              <a:t>   طرح </a:t>
            </a:r>
            <a:r>
              <a:rPr lang="fa-IR" dirty="0">
                <a:solidFill>
                  <a:prstClr val="white"/>
                </a:solidFill>
                <a:cs typeface="B Mitra" pitchFamily="2" charset="-78"/>
              </a:rPr>
              <a:t>مناره شاید ما را با یکی از </a:t>
            </a:r>
            <a:r>
              <a:rPr lang="fa-IR" dirty="0">
                <a:solidFill>
                  <a:prstClr val="white"/>
                </a:solidFill>
                <a:cs typeface="B Mitra" pitchFamily="2" charset="-78"/>
              </a:rPr>
              <a:t>کهن‏ترین آفریده‏های معماری آدمی روبه‏رو می‏سازد. قدمتش </a:t>
            </a:r>
            <a:r>
              <a:rPr lang="fa-IR" dirty="0">
                <a:solidFill>
                  <a:prstClr val="white"/>
                </a:solidFill>
                <a:cs typeface="B Mitra" pitchFamily="2" charset="-78"/>
              </a:rPr>
              <a:t>تا به قبل از تاریخ </a:t>
            </a:r>
            <a:r>
              <a:rPr lang="fa-IR" dirty="0">
                <a:solidFill>
                  <a:prstClr val="white"/>
                </a:solidFill>
                <a:cs typeface="B Mitra" pitchFamily="2" charset="-78"/>
              </a:rPr>
              <a:t>بازمی‏گردد</a:t>
            </a:r>
            <a:r>
              <a:rPr lang="fa-IR" dirty="0">
                <a:solidFill>
                  <a:prstClr val="white"/>
                </a:solidFill>
                <a:cs typeface="B Mitra" pitchFamily="2" charset="-78"/>
              </a:rPr>
              <a:t>، تا عمودهای </a:t>
            </a:r>
            <a:r>
              <a:rPr lang="fa-IR" dirty="0">
                <a:solidFill>
                  <a:prstClr val="white"/>
                </a:solidFill>
                <a:cs typeface="B Mitra" pitchFamily="2" charset="-78"/>
              </a:rPr>
              <a:t>آفتاب‏سنج </a:t>
            </a:r>
            <a:r>
              <a:rPr lang="fa-IR" dirty="0">
                <a:solidFill>
                  <a:prstClr val="white"/>
                </a:solidFill>
                <a:cs typeface="B Mitra" pitchFamily="2" charset="-78"/>
              </a:rPr>
              <a:t>عصر حجر و </a:t>
            </a:r>
            <a:r>
              <a:rPr lang="fa-IR" dirty="0">
                <a:solidFill>
                  <a:prstClr val="white"/>
                </a:solidFill>
                <a:cs typeface="B Mitra" pitchFamily="2" charset="-78"/>
              </a:rPr>
              <a:t>ستون‏های کتیبه‏دار </a:t>
            </a:r>
            <a:r>
              <a:rPr lang="fa-IR" dirty="0">
                <a:solidFill>
                  <a:prstClr val="white"/>
                </a:solidFill>
                <a:cs typeface="B Mitra" pitchFamily="2" charset="-78"/>
              </a:rPr>
              <a:t>حاکی از رمزها و حدود و ثغور ارضی </a:t>
            </a:r>
            <a:r>
              <a:rPr lang="fa-IR" dirty="0">
                <a:solidFill>
                  <a:prstClr val="white"/>
                </a:solidFill>
                <a:cs typeface="B Mitra" pitchFamily="2" charset="-78"/>
              </a:rPr>
              <a:t>فرهنگ‏های مختلف. میل‏های </a:t>
            </a:r>
            <a:r>
              <a:rPr lang="fa-IR" dirty="0">
                <a:solidFill>
                  <a:prstClr val="white"/>
                </a:solidFill>
                <a:cs typeface="B Mitra" pitchFamily="2" charset="-78"/>
              </a:rPr>
              <a:t>هند و </a:t>
            </a:r>
            <a:r>
              <a:rPr lang="fa-IR" dirty="0">
                <a:solidFill>
                  <a:prstClr val="white"/>
                </a:solidFill>
                <a:cs typeface="B Mitra" pitchFamily="2" charset="-78"/>
              </a:rPr>
              <a:t>آریایی </a:t>
            </a:r>
            <a:r>
              <a:rPr lang="fa-IR" dirty="0">
                <a:solidFill>
                  <a:prstClr val="white"/>
                </a:solidFill>
                <a:cs typeface="B Mitra" pitchFamily="2" charset="-78"/>
              </a:rPr>
              <a:t>بر روند </a:t>
            </a:r>
            <a:r>
              <a:rPr lang="fa-IR" dirty="0">
                <a:solidFill>
                  <a:prstClr val="white"/>
                </a:solidFill>
                <a:cs typeface="B Mitra" pitchFamily="2" charset="-78"/>
              </a:rPr>
              <a:t>توسعه‏ی </a:t>
            </a:r>
            <a:r>
              <a:rPr lang="fa-IR" dirty="0">
                <a:solidFill>
                  <a:prstClr val="white"/>
                </a:solidFill>
                <a:cs typeface="B Mitra" pitchFamily="2" charset="-78"/>
              </a:rPr>
              <a:t>مناره در قلمروهای ایران باستان </a:t>
            </a:r>
            <a:r>
              <a:rPr lang="fa-IR" dirty="0">
                <a:solidFill>
                  <a:prstClr val="white"/>
                </a:solidFill>
                <a:cs typeface="B Mitra" pitchFamily="2" charset="-78"/>
              </a:rPr>
              <a:t>سرراست‏ترین </a:t>
            </a:r>
            <a:r>
              <a:rPr lang="fa-IR" dirty="0">
                <a:solidFill>
                  <a:prstClr val="white"/>
                </a:solidFill>
                <a:cs typeface="B Mitra" pitchFamily="2" charset="-78"/>
              </a:rPr>
              <a:t>تاثیرات را گذاشته همگی در حکم </a:t>
            </a:r>
            <a:r>
              <a:rPr lang="fa-IR" dirty="0">
                <a:solidFill>
                  <a:prstClr val="white"/>
                </a:solidFill>
                <a:cs typeface="B Mitra" pitchFamily="2" charset="-78"/>
              </a:rPr>
              <a:t>نهادهایی </a:t>
            </a:r>
            <a:r>
              <a:rPr lang="fa-IR" dirty="0">
                <a:solidFill>
                  <a:prstClr val="white"/>
                </a:solidFill>
                <a:cs typeface="B Mitra" pitchFamily="2" charset="-78"/>
              </a:rPr>
              <a:t>از </a:t>
            </a:r>
            <a:r>
              <a:rPr lang="fa-IR" dirty="0">
                <a:solidFill>
                  <a:prstClr val="white"/>
                </a:solidFill>
                <a:cs typeface="B Mitra" pitchFamily="2" charset="-78"/>
              </a:rPr>
              <a:t>حرمت‏گزاری </a:t>
            </a:r>
            <a:r>
              <a:rPr lang="fa-IR" dirty="0">
                <a:solidFill>
                  <a:prstClr val="white"/>
                </a:solidFill>
                <a:cs typeface="B Mitra" pitchFamily="2" charset="-78"/>
              </a:rPr>
              <a:t>و افتخار به نیاکان بودند</a:t>
            </a:r>
            <a:r>
              <a:rPr lang="fa-IR" dirty="0">
                <a:solidFill>
                  <a:prstClr val="white"/>
                </a:solidFill>
                <a:cs typeface="B Mitra" pitchFamily="2" charset="-78"/>
              </a:rPr>
              <a:t>. می‏گویند </a:t>
            </a:r>
            <a:r>
              <a:rPr lang="fa-IR" dirty="0">
                <a:solidFill>
                  <a:prstClr val="white"/>
                </a:solidFill>
                <a:cs typeface="B Mitra" pitchFamily="2" charset="-78"/>
              </a:rPr>
              <a:t>این ستونهای چوبی به کار </a:t>
            </a:r>
            <a:r>
              <a:rPr lang="fa-IR" dirty="0">
                <a:solidFill>
                  <a:prstClr val="white"/>
                </a:solidFill>
                <a:cs typeface="B Mitra" pitchFamily="2" charset="-78"/>
              </a:rPr>
              <a:t>جهت‏یابی </a:t>
            </a:r>
            <a:r>
              <a:rPr lang="fa-IR" dirty="0">
                <a:solidFill>
                  <a:prstClr val="white"/>
                </a:solidFill>
                <a:cs typeface="B Mitra" pitchFamily="2" charset="-78"/>
              </a:rPr>
              <a:t>نیز </a:t>
            </a:r>
            <a:r>
              <a:rPr lang="fa-IR" dirty="0">
                <a:solidFill>
                  <a:prstClr val="white"/>
                </a:solidFill>
                <a:cs typeface="B Mitra" pitchFamily="2" charset="-78"/>
              </a:rPr>
              <a:t>می‏آمده‏اند.</a:t>
            </a:r>
          </a:p>
        </p:txBody>
      </p:sp>
      <p:sp>
        <p:nvSpPr>
          <p:cNvPr id="7" name="TextBox 6"/>
          <p:cNvSpPr txBox="1"/>
          <p:nvPr/>
        </p:nvSpPr>
        <p:spPr>
          <a:xfrm>
            <a:off x="7560332" y="1052736"/>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مناره</a:t>
            </a:r>
            <a:endParaRPr lang="fa-IR" sz="2400" dirty="0">
              <a:solidFill>
                <a:prstClr val="white"/>
              </a:solidFill>
              <a:latin typeface="IranNastaliq" pitchFamily="18" charset="0"/>
              <a:cs typeface="B Mitra" pitchFamily="2" charset="-78"/>
            </a:endParaRPr>
          </a:p>
        </p:txBody>
      </p:sp>
      <p:pic>
        <p:nvPicPr>
          <p:cNvPr id="9" name="Picture 2"/>
          <p:cNvPicPr>
            <a:picLocks noChangeAspect="1" noChangeArrowheads="1"/>
          </p:cNvPicPr>
          <p:nvPr/>
        </p:nvPicPr>
        <p:blipFill>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539552" y="3284983"/>
            <a:ext cx="1238735"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1907704" y="3284983"/>
            <a:ext cx="1253170"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2"/>
          <p:cNvPicPr>
            <a:picLocks noChangeAspect="1" noChangeArrowheads="1"/>
          </p:cNvPicPr>
          <p:nvPr/>
        </p:nvPicPr>
        <p:blipFill>
          <a:blip r:embed="rId6">
            <a:duotone>
              <a:prstClr val="black"/>
              <a:schemeClr val="accent1">
                <a:tint val="45000"/>
                <a:satMod val="400000"/>
              </a:schemeClr>
            </a:duotone>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3491880" y="3284983"/>
            <a:ext cx="1408045"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8">
            <a:duotone>
              <a:prstClr val="black"/>
              <a:schemeClr val="accent1">
                <a:tint val="45000"/>
                <a:satMod val="400000"/>
              </a:schemeClr>
            </a:duotone>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tretch>
            <a:fillRect/>
          </a:stretch>
        </p:blipFill>
        <p:spPr bwMode="auto">
          <a:xfrm>
            <a:off x="5388587" y="3284984"/>
            <a:ext cx="3143853"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0374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1447616"/>
            <a:ext cx="4248472" cy="1477328"/>
          </a:xfrm>
          <a:prstGeom prst="rect">
            <a:avLst/>
          </a:prstGeom>
        </p:spPr>
        <p:txBody>
          <a:bodyPr wrap="square">
            <a:spAutoFit/>
          </a:bodyPr>
          <a:lstStyle/>
          <a:p>
            <a:pPr algn="justLow"/>
            <a:r>
              <a:rPr lang="fa-IR" dirty="0">
                <a:solidFill>
                  <a:prstClr val="white"/>
                </a:solidFill>
                <a:cs typeface="B Mitra" pitchFamily="2" charset="-78"/>
              </a:rPr>
              <a:t>   اصطلاح </a:t>
            </a:r>
            <a:r>
              <a:rPr lang="fa-IR" dirty="0">
                <a:solidFill>
                  <a:prstClr val="white"/>
                </a:solidFill>
                <a:cs typeface="B Mitra" pitchFamily="2" charset="-78"/>
              </a:rPr>
              <a:t>مناره یا منار، بنابر معانی ریشه‏اش یعنی فروزشگاه نار یا تابشگاه نور. شاید که رسانای رابطه‏ای با برج‏های آتش‏گاهی زرتشتیان باشد. یک نمونه‏ی برجسته از این دست در فیروزآباد یافت می‏شود‌: شهری ساسانی بانقشه‏ی مَندَل‏وار از مدوری که درست در مرکزش آتش‏گاهی برج‏سان قد افراشته است.</a:t>
            </a:r>
          </a:p>
        </p:txBody>
      </p:sp>
      <p:sp>
        <p:nvSpPr>
          <p:cNvPr id="10" name="Rectangle 9"/>
          <p:cNvSpPr/>
          <p:nvPr/>
        </p:nvSpPr>
        <p:spPr>
          <a:xfrm>
            <a:off x="4572000" y="3568948"/>
            <a:ext cx="4220344" cy="2308324"/>
          </a:xfrm>
          <a:prstGeom prst="rect">
            <a:avLst/>
          </a:prstGeom>
        </p:spPr>
        <p:txBody>
          <a:bodyPr wrap="square">
            <a:spAutoFit/>
          </a:bodyPr>
          <a:lstStyle/>
          <a:p>
            <a:pPr algn="justLow"/>
            <a:r>
              <a:rPr lang="fa-IR" dirty="0">
                <a:solidFill>
                  <a:prstClr val="white"/>
                </a:solidFill>
                <a:cs typeface="B Mitra" pitchFamily="2" charset="-78"/>
              </a:rPr>
              <a:t>   پس </a:t>
            </a:r>
            <a:r>
              <a:rPr lang="fa-IR" dirty="0">
                <a:solidFill>
                  <a:prstClr val="white"/>
                </a:solidFill>
                <a:cs typeface="B Mitra" pitchFamily="2" charset="-78"/>
              </a:rPr>
              <a:t>الحاق مناره در سنت اسلامی هم ادامه و هم </a:t>
            </a:r>
            <a:r>
              <a:rPr lang="fa-IR" dirty="0">
                <a:solidFill>
                  <a:prstClr val="white"/>
                </a:solidFill>
                <a:cs typeface="B Mitra" pitchFamily="2" charset="-78"/>
              </a:rPr>
              <a:t>توسعه‏ی </a:t>
            </a:r>
            <a:r>
              <a:rPr lang="fa-IR" dirty="0">
                <a:solidFill>
                  <a:prstClr val="white"/>
                </a:solidFill>
                <a:cs typeface="B Mitra" pitchFamily="2" charset="-78"/>
              </a:rPr>
              <a:t>طرحی نمادی و کهن است. در حد مثال، خود نمایشگر محور هستی </a:t>
            </a:r>
            <a:r>
              <a:rPr lang="fa-IR" dirty="0">
                <a:solidFill>
                  <a:prstClr val="white"/>
                </a:solidFill>
                <a:cs typeface="B Mitra" pitchFamily="2" charset="-78"/>
              </a:rPr>
              <a:t>آدمیست</a:t>
            </a:r>
            <a:r>
              <a:rPr lang="fa-IR" dirty="0">
                <a:solidFill>
                  <a:prstClr val="white"/>
                </a:solidFill>
                <a:cs typeface="B Mitra" pitchFamily="2" charset="-78"/>
              </a:rPr>
              <a:t>،  نمایشگر آن ساحت </a:t>
            </a:r>
            <a:r>
              <a:rPr lang="fa-IR" dirty="0">
                <a:solidFill>
                  <a:prstClr val="white"/>
                </a:solidFill>
                <a:cs typeface="B Mitra" pitchFamily="2" charset="-78"/>
              </a:rPr>
              <a:t>اعتلایی </a:t>
            </a:r>
            <a:r>
              <a:rPr lang="fa-IR" dirty="0">
                <a:solidFill>
                  <a:prstClr val="white"/>
                </a:solidFill>
                <a:cs typeface="B Mitra" pitchFamily="2" charset="-78"/>
              </a:rPr>
              <a:t>و </a:t>
            </a:r>
            <a:r>
              <a:rPr lang="fa-IR" dirty="0">
                <a:solidFill>
                  <a:prstClr val="white"/>
                </a:solidFill>
                <a:cs typeface="B Mitra" pitchFamily="2" charset="-78"/>
              </a:rPr>
              <a:t>طولیست </a:t>
            </a:r>
            <a:r>
              <a:rPr lang="fa-IR" dirty="0">
                <a:solidFill>
                  <a:prstClr val="white"/>
                </a:solidFill>
                <a:cs typeface="B Mitra" pitchFamily="2" charset="-78"/>
              </a:rPr>
              <a:t>که به وجود مادی عمق یا ارتفاعی معنوی </a:t>
            </a:r>
            <a:r>
              <a:rPr lang="fa-IR" dirty="0">
                <a:solidFill>
                  <a:prstClr val="white"/>
                </a:solidFill>
                <a:cs typeface="B Mitra" pitchFamily="2" charset="-78"/>
              </a:rPr>
              <a:t>می‏افزاید </a:t>
            </a:r>
            <a:r>
              <a:rPr lang="fa-IR" dirty="0">
                <a:solidFill>
                  <a:prstClr val="white"/>
                </a:solidFill>
                <a:cs typeface="B Mitra" pitchFamily="2" charset="-78"/>
              </a:rPr>
              <a:t>که در غیر این صورت آدمی دو بُعدی </a:t>
            </a:r>
            <a:r>
              <a:rPr lang="fa-IR" dirty="0">
                <a:solidFill>
                  <a:prstClr val="white"/>
                </a:solidFill>
                <a:cs typeface="B Mitra" pitchFamily="2" charset="-78"/>
              </a:rPr>
              <a:t>می‏نمود. ازجنبه </a:t>
            </a:r>
            <a:r>
              <a:rPr lang="fa-IR" dirty="0">
                <a:solidFill>
                  <a:prstClr val="white"/>
                </a:solidFill>
                <a:cs typeface="B Mitra" pitchFamily="2" charset="-78"/>
              </a:rPr>
              <a:t>ی ظاهری، </a:t>
            </a:r>
            <a:r>
              <a:rPr lang="fa-IR" dirty="0">
                <a:solidFill>
                  <a:prstClr val="white"/>
                </a:solidFill>
                <a:cs typeface="B Mitra" pitchFamily="2" charset="-78"/>
              </a:rPr>
              <a:t>نماینده‏ی آدمی‏ست</a:t>
            </a:r>
            <a:r>
              <a:rPr lang="fa-IR" dirty="0">
                <a:solidFill>
                  <a:prstClr val="white"/>
                </a:solidFill>
                <a:cs typeface="B Mitra" pitchFamily="2" charset="-78"/>
              </a:rPr>
              <a:t>، صورتی متعین که میان مخلوقات تنها او در عالم عمود بر پا می ایستد؛ از جنبه ی باطنی، </a:t>
            </a:r>
            <a:r>
              <a:rPr lang="fa-IR" dirty="0">
                <a:solidFill>
                  <a:prstClr val="white"/>
                </a:solidFill>
                <a:cs typeface="B Mitra" pitchFamily="2" charset="-78"/>
              </a:rPr>
              <a:t>یادآور </a:t>
            </a:r>
            <a:r>
              <a:rPr lang="fa-IR" dirty="0">
                <a:solidFill>
                  <a:prstClr val="white"/>
                </a:solidFill>
                <a:cs typeface="B Mitra" pitchFamily="2" charset="-78"/>
              </a:rPr>
              <a:t>روح </a:t>
            </a:r>
            <a:r>
              <a:rPr lang="fa-IR" dirty="0">
                <a:solidFill>
                  <a:prstClr val="white"/>
                </a:solidFill>
                <a:cs typeface="B Mitra" pitchFamily="2" charset="-78"/>
              </a:rPr>
              <a:t>آدمیست </a:t>
            </a:r>
            <a:r>
              <a:rPr lang="fa-IR" dirty="0">
                <a:solidFill>
                  <a:prstClr val="white"/>
                </a:solidFill>
                <a:cs typeface="B Mitra" pitchFamily="2" charset="-78"/>
              </a:rPr>
              <a:t>تا حسرت بازگشت به خاستگاه </a:t>
            </a:r>
            <a:r>
              <a:rPr lang="fa-IR" dirty="0">
                <a:solidFill>
                  <a:prstClr val="white"/>
                </a:solidFill>
                <a:cs typeface="B Mitra" pitchFamily="2" charset="-78"/>
              </a:rPr>
              <a:t>ازلی‏اش </a:t>
            </a:r>
            <a:r>
              <a:rPr lang="fa-IR" dirty="0">
                <a:solidFill>
                  <a:prstClr val="white"/>
                </a:solidFill>
                <a:cs typeface="B Mitra" pitchFamily="2" charset="-78"/>
              </a:rPr>
              <a:t>را دارد.</a:t>
            </a:r>
          </a:p>
        </p:txBody>
      </p:sp>
      <p:sp>
        <p:nvSpPr>
          <p:cNvPr id="13" name="Rounded Rectangle 12"/>
          <p:cNvSpPr/>
          <p:nvPr/>
        </p:nvSpPr>
        <p:spPr>
          <a:xfrm>
            <a:off x="350143" y="980728"/>
            <a:ext cx="4077841" cy="869031"/>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4" name="Rectangle 13"/>
          <p:cNvSpPr/>
          <p:nvPr/>
        </p:nvSpPr>
        <p:spPr>
          <a:xfrm>
            <a:off x="350145" y="1202848"/>
            <a:ext cx="4032447"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مناره یا منار: فروزشگاه نار یا تابش‏گاه نور</a:t>
            </a:r>
            <a:endParaRPr lang="en-US" sz="2200" dirty="0">
              <a:solidFill>
                <a:prstClr val="black"/>
              </a:solidFill>
              <a:latin typeface="Times New Roman" pitchFamily="18" charset="0"/>
              <a:cs typeface="B Nazanin" pitchFamily="2" charset="-78"/>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27584" y="1970641"/>
            <a:ext cx="3038728" cy="40506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31958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5936" y="1145286"/>
            <a:ext cx="4644008" cy="3693319"/>
          </a:xfrm>
          <a:prstGeom prst="rect">
            <a:avLst/>
          </a:prstGeom>
        </p:spPr>
        <p:txBody>
          <a:bodyPr wrap="square">
            <a:spAutoFit/>
          </a:bodyPr>
          <a:lstStyle/>
          <a:p>
            <a:pPr algn="justLow"/>
            <a:r>
              <a:rPr lang="fa-IR" dirty="0">
                <a:solidFill>
                  <a:prstClr val="white"/>
                </a:solidFill>
                <a:cs typeface="B Mitra" pitchFamily="2" charset="-78"/>
              </a:rPr>
              <a:t>   مناره </a:t>
            </a:r>
            <a:r>
              <a:rPr lang="fa-IR" dirty="0">
                <a:solidFill>
                  <a:prstClr val="white"/>
                </a:solidFill>
                <a:cs typeface="B Mitra" pitchFamily="2" charset="-78"/>
              </a:rPr>
              <a:t>در ایران زمین پذیرای شکل ساختمانی متمایز میل </a:t>
            </a:r>
            <a:r>
              <a:rPr lang="fa-IR" dirty="0">
                <a:solidFill>
                  <a:prstClr val="white"/>
                </a:solidFill>
                <a:cs typeface="B Mitra" pitchFamily="2" charset="-78"/>
              </a:rPr>
              <a:t>می‏شود </a:t>
            </a:r>
            <a:r>
              <a:rPr lang="fa-IR" dirty="0">
                <a:solidFill>
                  <a:prstClr val="white"/>
                </a:solidFill>
                <a:cs typeface="B Mitra" pitchFamily="2" charset="-78"/>
              </a:rPr>
              <a:t>و از این حیث با مناره </a:t>
            </a:r>
            <a:r>
              <a:rPr lang="fa-IR" dirty="0">
                <a:solidFill>
                  <a:prstClr val="white"/>
                </a:solidFill>
                <a:cs typeface="B Mitra" pitchFamily="2" charset="-78"/>
              </a:rPr>
              <a:t>هایی </a:t>
            </a:r>
            <a:r>
              <a:rPr lang="fa-IR" dirty="0">
                <a:solidFill>
                  <a:prstClr val="white"/>
                </a:solidFill>
                <a:cs typeface="B Mitra" pitchFamily="2" charset="-78"/>
              </a:rPr>
              <a:t>به شکل برج توخالی یا </a:t>
            </a:r>
            <a:r>
              <a:rPr lang="fa-IR" dirty="0">
                <a:solidFill>
                  <a:prstClr val="white"/>
                </a:solidFill>
                <a:cs typeface="B Mitra" pitchFamily="2" charset="-78"/>
              </a:rPr>
              <a:t>اتاق‏واری </a:t>
            </a:r>
            <a:r>
              <a:rPr lang="fa-IR" dirty="0">
                <a:solidFill>
                  <a:prstClr val="white"/>
                </a:solidFill>
                <a:cs typeface="B Mitra" pitchFamily="2" charset="-78"/>
              </a:rPr>
              <a:t>که در ممالک عربی نشو و نما یافت تفاوت چشمگیر می یابد</a:t>
            </a:r>
            <a:r>
              <a:rPr lang="fa-IR" dirty="0">
                <a:solidFill>
                  <a:prstClr val="white"/>
                </a:solidFill>
                <a:cs typeface="B Mitra" pitchFamily="2" charset="-78"/>
              </a:rPr>
              <a:t>. این شکل‏های </a:t>
            </a:r>
            <a:r>
              <a:rPr lang="fa-IR" dirty="0">
                <a:solidFill>
                  <a:prstClr val="white"/>
                </a:solidFill>
                <a:cs typeface="B Mitra" pitchFamily="2" charset="-78"/>
              </a:rPr>
              <a:t>عمودی مثبت چون </a:t>
            </a:r>
            <a:r>
              <a:rPr lang="fa-IR" dirty="0">
                <a:solidFill>
                  <a:prstClr val="white"/>
                </a:solidFill>
                <a:cs typeface="B Mitra" pitchFamily="2" charset="-78"/>
              </a:rPr>
              <a:t>شاخصهایی </a:t>
            </a:r>
            <a:r>
              <a:rPr lang="fa-IR" dirty="0">
                <a:solidFill>
                  <a:prstClr val="white"/>
                </a:solidFill>
                <a:cs typeface="B Mitra" pitchFamily="2" charset="-78"/>
              </a:rPr>
              <a:t>برونی عمل </a:t>
            </a:r>
            <a:r>
              <a:rPr lang="fa-IR" dirty="0">
                <a:solidFill>
                  <a:prstClr val="white"/>
                </a:solidFill>
                <a:cs typeface="B Mitra" pitchFamily="2" charset="-78"/>
              </a:rPr>
              <a:t>می‏کنند </a:t>
            </a:r>
            <a:r>
              <a:rPr lang="fa-IR" dirty="0">
                <a:solidFill>
                  <a:prstClr val="white"/>
                </a:solidFill>
                <a:cs typeface="B Mitra" pitchFamily="2" charset="-78"/>
              </a:rPr>
              <a:t>که به </a:t>
            </a:r>
            <a:r>
              <a:rPr lang="fa-IR" dirty="0">
                <a:solidFill>
                  <a:prstClr val="white"/>
                </a:solidFill>
                <a:cs typeface="B Mitra" pitchFamily="2" charset="-78"/>
              </a:rPr>
              <a:t>مکان‏های عمده‏ی </a:t>
            </a:r>
            <a:r>
              <a:rPr lang="fa-IR" dirty="0">
                <a:solidFill>
                  <a:prstClr val="white"/>
                </a:solidFill>
                <a:cs typeface="B Mitra" pitchFamily="2" charset="-78"/>
              </a:rPr>
              <a:t>درونی راه </a:t>
            </a:r>
            <a:r>
              <a:rPr lang="fa-IR" dirty="0">
                <a:solidFill>
                  <a:prstClr val="white"/>
                </a:solidFill>
                <a:cs typeface="B Mitra" pitchFamily="2" charset="-78"/>
              </a:rPr>
              <a:t>می‏برند</a:t>
            </a:r>
            <a:r>
              <a:rPr lang="fa-IR" dirty="0">
                <a:solidFill>
                  <a:prstClr val="white"/>
                </a:solidFill>
                <a:cs typeface="B Mitra" pitchFamily="2" charset="-78"/>
              </a:rPr>
              <a:t>. در ترکیب کلی شهر، این </a:t>
            </a:r>
            <a:r>
              <a:rPr lang="fa-IR" dirty="0">
                <a:solidFill>
                  <a:prstClr val="white"/>
                </a:solidFill>
                <a:cs typeface="B Mitra" pitchFamily="2" charset="-78"/>
              </a:rPr>
              <a:t>مناره‏ها </a:t>
            </a:r>
            <a:r>
              <a:rPr lang="fa-IR" dirty="0">
                <a:solidFill>
                  <a:prstClr val="white"/>
                </a:solidFill>
                <a:cs typeface="B Mitra" pitchFamily="2" charset="-78"/>
              </a:rPr>
              <a:t>که چون </a:t>
            </a:r>
            <a:r>
              <a:rPr lang="fa-IR" dirty="0">
                <a:solidFill>
                  <a:prstClr val="white"/>
                </a:solidFill>
                <a:cs typeface="B Mitra" pitchFamily="2" charset="-78"/>
              </a:rPr>
              <a:t>کشه‏های </a:t>
            </a:r>
            <a:r>
              <a:rPr lang="fa-IR" dirty="0">
                <a:solidFill>
                  <a:prstClr val="white"/>
                </a:solidFill>
                <a:cs typeface="B Mitra" pitchFamily="2" charset="-78"/>
              </a:rPr>
              <a:t>طولی خط عربی گردن </a:t>
            </a:r>
            <a:r>
              <a:rPr lang="fa-IR" dirty="0">
                <a:solidFill>
                  <a:prstClr val="white"/>
                </a:solidFill>
                <a:cs typeface="B Mitra" pitchFamily="2" charset="-78"/>
              </a:rPr>
              <a:t>افراشته‏اند</a:t>
            </a:r>
            <a:r>
              <a:rPr lang="fa-IR" dirty="0">
                <a:solidFill>
                  <a:prstClr val="white"/>
                </a:solidFill>
                <a:cs typeface="B Mitra" pitchFamily="2" charset="-78"/>
              </a:rPr>
              <a:t>، با ذوات </a:t>
            </a:r>
            <a:r>
              <a:rPr lang="fa-IR" dirty="0">
                <a:solidFill>
                  <a:prstClr val="white"/>
                </a:solidFill>
                <a:cs typeface="B Mitra" pitchFamily="2" charset="-78"/>
              </a:rPr>
              <a:t>اعتلایی </a:t>
            </a:r>
            <a:r>
              <a:rPr lang="fa-IR" dirty="0">
                <a:solidFill>
                  <a:prstClr val="white"/>
                </a:solidFill>
                <a:cs typeface="B Mitra" pitchFamily="2" charset="-78"/>
              </a:rPr>
              <a:t>پایدار چیزها </a:t>
            </a:r>
            <a:r>
              <a:rPr lang="fa-IR" dirty="0">
                <a:solidFill>
                  <a:prstClr val="white"/>
                </a:solidFill>
                <a:cs typeface="B Mitra" pitchFamily="2" charset="-78"/>
              </a:rPr>
              <a:t>هم‏خوانی </a:t>
            </a:r>
            <a:r>
              <a:rPr lang="fa-IR" dirty="0">
                <a:solidFill>
                  <a:prstClr val="white"/>
                </a:solidFill>
                <a:cs typeface="B Mitra" pitchFamily="2" charset="-78"/>
              </a:rPr>
              <a:t>دارند، حال </a:t>
            </a:r>
            <a:r>
              <a:rPr lang="fa-IR" dirty="0">
                <a:solidFill>
                  <a:prstClr val="white"/>
                </a:solidFill>
                <a:cs typeface="B Mitra" pitchFamily="2" charset="-78"/>
              </a:rPr>
              <a:t>آنکه </a:t>
            </a:r>
            <a:r>
              <a:rPr lang="fa-IR" dirty="0">
                <a:solidFill>
                  <a:prstClr val="white"/>
                </a:solidFill>
                <a:cs typeface="B Mitra" pitchFamily="2" charset="-78"/>
              </a:rPr>
              <a:t>گسترش عرضی شهر مبین </a:t>
            </a:r>
            <a:r>
              <a:rPr lang="fa-IR" dirty="0">
                <a:solidFill>
                  <a:prstClr val="white"/>
                </a:solidFill>
                <a:cs typeface="B Mitra" pitchFamily="2" charset="-78"/>
              </a:rPr>
              <a:t>آفرینش‏های </a:t>
            </a:r>
            <a:r>
              <a:rPr lang="fa-IR" dirty="0">
                <a:solidFill>
                  <a:prstClr val="white"/>
                </a:solidFill>
                <a:cs typeface="B Mitra" pitchFamily="2" charset="-78"/>
              </a:rPr>
              <a:t>مادی متداوم آدمی است که همه در </a:t>
            </a:r>
            <a:r>
              <a:rPr lang="fa-IR" dirty="0">
                <a:solidFill>
                  <a:prstClr val="white"/>
                </a:solidFill>
                <a:cs typeface="B Mitra" pitchFamily="2" charset="-78"/>
              </a:rPr>
              <a:t>ترکیب‏بندی </a:t>
            </a:r>
            <a:r>
              <a:rPr lang="fa-IR" dirty="0">
                <a:solidFill>
                  <a:prstClr val="white"/>
                </a:solidFill>
                <a:cs typeface="B Mitra" pitchFamily="2" charset="-78"/>
              </a:rPr>
              <a:t>کلی مبین وحدت به یکدیگر </a:t>
            </a:r>
            <a:r>
              <a:rPr lang="fa-IR" dirty="0">
                <a:solidFill>
                  <a:prstClr val="white"/>
                </a:solidFill>
                <a:cs typeface="B Mitra" pitchFamily="2" charset="-78"/>
              </a:rPr>
              <a:t>پیوسته‏اند</a:t>
            </a:r>
            <a:r>
              <a:rPr lang="fa-IR" dirty="0">
                <a:solidFill>
                  <a:prstClr val="white"/>
                </a:solidFill>
                <a:cs typeface="B Mitra" pitchFamily="2" charset="-78"/>
              </a:rPr>
              <a:t>. این </a:t>
            </a:r>
            <a:r>
              <a:rPr lang="fa-IR" dirty="0">
                <a:solidFill>
                  <a:prstClr val="white"/>
                </a:solidFill>
                <a:cs typeface="B Mitra" pitchFamily="2" charset="-78"/>
              </a:rPr>
              <a:t>تمایل </a:t>
            </a:r>
            <a:r>
              <a:rPr lang="fa-IR" dirty="0">
                <a:solidFill>
                  <a:prstClr val="white"/>
                </a:solidFill>
                <a:cs typeface="B Mitra" pitchFamily="2" charset="-78"/>
              </a:rPr>
              <a:t>به غنای بیشتری </a:t>
            </a:r>
            <a:r>
              <a:rPr lang="fa-IR" dirty="0">
                <a:solidFill>
                  <a:prstClr val="white"/>
                </a:solidFill>
                <a:cs typeface="B Mitra" pitchFamily="2" charset="-78"/>
              </a:rPr>
              <a:t>می‏تواند </a:t>
            </a:r>
            <a:r>
              <a:rPr lang="fa-IR" dirty="0">
                <a:solidFill>
                  <a:prstClr val="white"/>
                </a:solidFill>
                <a:cs typeface="B Mitra" pitchFamily="2" charset="-78"/>
              </a:rPr>
              <a:t>بینجامد اگر مناره در حکم عدد ۱ منظور شود که به اولین حرف، به الف، وابسته است</a:t>
            </a:r>
            <a:r>
              <a:rPr lang="fa-IR" dirty="0">
                <a:solidFill>
                  <a:prstClr val="white"/>
                </a:solidFill>
                <a:cs typeface="B Mitra" pitchFamily="2" charset="-78"/>
              </a:rPr>
              <a:t>. پس </a:t>
            </a:r>
            <a:r>
              <a:rPr lang="fa-IR" dirty="0">
                <a:solidFill>
                  <a:prstClr val="white"/>
                </a:solidFill>
                <a:cs typeface="B Mitra" pitchFamily="2" charset="-78"/>
              </a:rPr>
              <a:t>الف یا مناره، در مقام </a:t>
            </a:r>
            <a:r>
              <a:rPr lang="fa-IR" dirty="0">
                <a:solidFill>
                  <a:prstClr val="white"/>
                </a:solidFill>
                <a:cs typeface="B Mitra" pitchFamily="2" charset="-78"/>
              </a:rPr>
              <a:t>تفصیل (مقیاس بزرگ‌) مترادف </a:t>
            </a:r>
            <a:r>
              <a:rPr lang="fa-IR" dirty="0">
                <a:solidFill>
                  <a:prstClr val="white"/>
                </a:solidFill>
                <a:cs typeface="B Mitra" pitchFamily="2" charset="-78"/>
              </a:rPr>
              <a:t>با آفریدگار است </a:t>
            </a:r>
            <a:r>
              <a:rPr lang="fa-IR" dirty="0">
                <a:solidFill>
                  <a:prstClr val="white"/>
                </a:solidFill>
                <a:cs typeface="B Mitra" pitchFamily="2" charset="-78"/>
              </a:rPr>
              <a:t>و </a:t>
            </a:r>
            <a:r>
              <a:rPr lang="fa-IR" dirty="0">
                <a:solidFill>
                  <a:prstClr val="white"/>
                </a:solidFill>
                <a:cs typeface="B Mitra" pitchFamily="2" charset="-78"/>
              </a:rPr>
              <a:t>در مقام اجمال </a:t>
            </a:r>
            <a:r>
              <a:rPr lang="fa-IR" dirty="0">
                <a:solidFill>
                  <a:prstClr val="white"/>
                </a:solidFill>
                <a:cs typeface="B Mitra" pitchFamily="2" charset="-78"/>
              </a:rPr>
              <a:t>(مقیاس کوچک، </a:t>
            </a:r>
            <a:r>
              <a:rPr lang="fa-IR" dirty="0">
                <a:solidFill>
                  <a:prstClr val="white"/>
                </a:solidFill>
                <a:cs typeface="B Mitra" pitchFamily="2" charset="-78"/>
              </a:rPr>
              <a:t>کوچک </a:t>
            </a:r>
            <a:r>
              <a:rPr lang="fa-IR" dirty="0">
                <a:solidFill>
                  <a:prstClr val="white"/>
                </a:solidFill>
                <a:cs typeface="B Mitra" pitchFamily="2" charset="-78"/>
              </a:rPr>
              <a:t>اندازه) ، </a:t>
            </a:r>
            <a:r>
              <a:rPr lang="fa-IR" dirty="0">
                <a:solidFill>
                  <a:prstClr val="white"/>
                </a:solidFill>
                <a:cs typeface="B Mitra" pitchFamily="2" charset="-78"/>
              </a:rPr>
              <a:t>مترادف با بازتاب او </a:t>
            </a:r>
            <a:r>
              <a:rPr lang="fa-IR" dirty="0">
                <a:solidFill>
                  <a:prstClr val="white"/>
                </a:solidFill>
                <a:cs typeface="B Mitra" pitchFamily="2" charset="-78"/>
              </a:rPr>
              <a:t>ـ </a:t>
            </a:r>
            <a:r>
              <a:rPr lang="fa-IR" dirty="0">
                <a:solidFill>
                  <a:prstClr val="white"/>
                </a:solidFill>
                <a:cs typeface="B Mitra" pitchFamily="2" charset="-78"/>
              </a:rPr>
              <a:t>انسان.</a:t>
            </a:r>
          </a:p>
        </p:txBody>
      </p:sp>
      <p:sp>
        <p:nvSpPr>
          <p:cNvPr id="10" name="Rectangle 9"/>
          <p:cNvSpPr/>
          <p:nvPr/>
        </p:nvSpPr>
        <p:spPr>
          <a:xfrm>
            <a:off x="827584" y="4831992"/>
            <a:ext cx="7812360" cy="1477328"/>
          </a:xfrm>
          <a:prstGeom prst="rect">
            <a:avLst/>
          </a:prstGeom>
        </p:spPr>
        <p:txBody>
          <a:bodyPr wrap="square">
            <a:spAutoFit/>
          </a:bodyPr>
          <a:lstStyle/>
          <a:p>
            <a:pPr algn="justLow"/>
            <a:r>
              <a:rPr lang="fa-IR" dirty="0">
                <a:solidFill>
                  <a:prstClr val="white"/>
                </a:solidFill>
                <a:cs typeface="B Mitra" pitchFamily="2" charset="-78"/>
              </a:rPr>
              <a:t>   جای‏گیری </a:t>
            </a:r>
            <a:r>
              <a:rPr lang="fa-IR" dirty="0">
                <a:solidFill>
                  <a:prstClr val="white"/>
                </a:solidFill>
                <a:cs typeface="B Mitra" pitchFamily="2" charset="-78"/>
              </a:rPr>
              <a:t>در فضا، </a:t>
            </a:r>
            <a:r>
              <a:rPr lang="fa-IR" dirty="0">
                <a:solidFill>
                  <a:prstClr val="white"/>
                </a:solidFill>
                <a:cs typeface="B Mitra" pitchFamily="2" charset="-78"/>
              </a:rPr>
              <a:t>موقع‏گیری </a:t>
            </a:r>
            <a:r>
              <a:rPr lang="fa-IR" dirty="0">
                <a:solidFill>
                  <a:prstClr val="white"/>
                </a:solidFill>
                <a:cs typeface="B Mitra" pitchFamily="2" charset="-78"/>
              </a:rPr>
              <a:t>و کمیت </a:t>
            </a:r>
            <a:r>
              <a:rPr lang="fa-IR" dirty="0">
                <a:solidFill>
                  <a:prstClr val="white"/>
                </a:solidFill>
                <a:cs typeface="B Mitra" pitchFamily="2" charset="-78"/>
              </a:rPr>
              <a:t>مناره‏های </a:t>
            </a:r>
            <a:r>
              <a:rPr lang="fa-IR" dirty="0">
                <a:solidFill>
                  <a:prstClr val="white"/>
                </a:solidFill>
                <a:cs typeface="B Mitra" pitchFamily="2" charset="-78"/>
              </a:rPr>
              <a:t>موجود در </a:t>
            </a:r>
            <a:r>
              <a:rPr lang="fa-IR" dirty="0">
                <a:solidFill>
                  <a:prstClr val="white"/>
                </a:solidFill>
                <a:cs typeface="B Mitra" pitchFamily="2" charset="-78"/>
              </a:rPr>
              <a:t>طرح‏های </a:t>
            </a:r>
            <a:r>
              <a:rPr lang="fa-IR" dirty="0">
                <a:solidFill>
                  <a:prstClr val="white"/>
                </a:solidFill>
                <a:cs typeface="B Mitra" pitchFamily="2" charset="-78"/>
              </a:rPr>
              <a:t>معماری را </a:t>
            </a:r>
            <a:r>
              <a:rPr lang="fa-IR" dirty="0">
                <a:solidFill>
                  <a:prstClr val="white"/>
                </a:solidFill>
                <a:cs typeface="B Mitra" pitchFamily="2" charset="-78"/>
              </a:rPr>
              <a:t>می‏توان </a:t>
            </a:r>
            <a:r>
              <a:rPr lang="fa-IR" dirty="0">
                <a:solidFill>
                  <a:prstClr val="white"/>
                </a:solidFill>
                <a:cs typeface="B Mitra" pitchFamily="2" charset="-78"/>
              </a:rPr>
              <a:t>از راه مفاهیم توازن متقارن، تعین فضائی، و علم عدد بررسی </a:t>
            </a:r>
            <a:r>
              <a:rPr lang="fa-IR" dirty="0">
                <a:solidFill>
                  <a:prstClr val="white"/>
                </a:solidFill>
                <a:cs typeface="B Mitra" pitchFamily="2" charset="-78"/>
              </a:rPr>
              <a:t>کرد. حرکت </a:t>
            </a:r>
            <a:r>
              <a:rPr lang="fa-IR" dirty="0">
                <a:solidFill>
                  <a:prstClr val="white"/>
                </a:solidFill>
                <a:cs typeface="B Mitra" pitchFamily="2" charset="-78"/>
              </a:rPr>
              <a:t>تاریخی مناره، از تک ماندگی و جدانشینی تا </a:t>
            </a:r>
            <a:r>
              <a:rPr lang="fa-IR" dirty="0">
                <a:solidFill>
                  <a:prstClr val="white"/>
                </a:solidFill>
                <a:cs typeface="B Mitra" pitchFamily="2" charset="-78"/>
              </a:rPr>
              <a:t>پیوستگی‏اش </a:t>
            </a:r>
            <a:r>
              <a:rPr lang="fa-IR" dirty="0">
                <a:solidFill>
                  <a:prstClr val="white"/>
                </a:solidFill>
                <a:cs typeface="B Mitra" pitchFamily="2" charset="-78"/>
              </a:rPr>
              <a:t>به گنبد، مظهری ست از تلفیق دوباره، دو شاخگی نهائی مناره به </a:t>
            </a:r>
            <a:r>
              <a:rPr lang="fa-IR" dirty="0">
                <a:solidFill>
                  <a:prstClr val="white"/>
                </a:solidFill>
                <a:cs typeface="B Mitra" pitchFamily="2" charset="-78"/>
              </a:rPr>
              <a:t>گونه‏ی </a:t>
            </a:r>
            <a:r>
              <a:rPr lang="fa-IR" dirty="0">
                <a:solidFill>
                  <a:prstClr val="white"/>
                </a:solidFill>
                <a:cs typeface="B Mitra" pitchFamily="2" charset="-78"/>
              </a:rPr>
              <a:t>جفتی برج بر دو جناح طاق مداخل اصلی و منتهی به اندرون گنبدخانه تحققی از طرح باتوازن خلقت </a:t>
            </a:r>
            <a:r>
              <a:rPr lang="fa-IR" dirty="0">
                <a:solidFill>
                  <a:prstClr val="white"/>
                </a:solidFill>
                <a:cs typeface="B Mitra" pitchFamily="2" charset="-78"/>
              </a:rPr>
              <a:t>است. این </a:t>
            </a:r>
            <a:r>
              <a:rPr lang="fa-IR" dirty="0">
                <a:solidFill>
                  <a:prstClr val="white"/>
                </a:solidFill>
                <a:cs typeface="B Mitra" pitchFamily="2" charset="-78"/>
              </a:rPr>
              <a:t>دو مکمل </a:t>
            </a:r>
            <a:r>
              <a:rPr lang="fa-IR" dirty="0">
                <a:solidFill>
                  <a:prstClr val="white"/>
                </a:solidFill>
                <a:cs typeface="B Mitra" pitchFamily="2" charset="-78"/>
              </a:rPr>
              <a:t>جهان‏شمول </a:t>
            </a:r>
            <a:r>
              <a:rPr lang="fa-IR" dirty="0">
                <a:solidFill>
                  <a:prstClr val="white"/>
                </a:solidFill>
                <a:cs typeface="B Mitra" pitchFamily="2" charset="-78"/>
              </a:rPr>
              <a:t>تجلی،  به رویکردی محوری از میان دروازه رنگ تشخیص </a:t>
            </a:r>
            <a:r>
              <a:rPr lang="fa-IR" dirty="0">
                <a:solidFill>
                  <a:prstClr val="white"/>
                </a:solidFill>
                <a:cs typeface="B Mitra" pitchFamily="2" charset="-78"/>
              </a:rPr>
              <a:t>می‏دهند </a:t>
            </a:r>
            <a:r>
              <a:rPr lang="fa-IR" dirty="0">
                <a:solidFill>
                  <a:prstClr val="white"/>
                </a:solidFill>
                <a:cs typeface="B Mitra" pitchFamily="2" charset="-78"/>
              </a:rPr>
              <a:t>که رو به آن وحدت </a:t>
            </a:r>
            <a:r>
              <a:rPr lang="fa-IR" dirty="0">
                <a:solidFill>
                  <a:prstClr val="white"/>
                </a:solidFill>
                <a:cs typeface="B Mitra" pitchFamily="2" charset="-78"/>
              </a:rPr>
              <a:t>غایی</a:t>
            </a:r>
            <a:r>
              <a:rPr lang="fa-IR" dirty="0">
                <a:solidFill>
                  <a:prstClr val="white"/>
                </a:solidFill>
                <a:cs typeface="B Mitra" pitchFamily="2" charset="-78"/>
              </a:rPr>
              <a:t>، یعنی گنبد، دارد.</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899592" y="1124744"/>
            <a:ext cx="2448272" cy="36724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303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7584" y="1226369"/>
            <a:ext cx="7848872" cy="1477328"/>
          </a:xfrm>
          <a:prstGeom prst="rect">
            <a:avLst/>
          </a:prstGeom>
        </p:spPr>
        <p:txBody>
          <a:bodyPr wrap="square">
            <a:spAutoFit/>
          </a:bodyPr>
          <a:lstStyle/>
          <a:p>
            <a:pPr algn="justLow"/>
            <a:r>
              <a:rPr lang="fa-IR" dirty="0">
                <a:solidFill>
                  <a:prstClr val="white"/>
                </a:solidFill>
                <a:cs typeface="B Mitra" pitchFamily="2" charset="-78"/>
              </a:rPr>
              <a:t>   در </a:t>
            </a:r>
            <a:r>
              <a:rPr lang="fa-IR" dirty="0">
                <a:solidFill>
                  <a:prstClr val="white"/>
                </a:solidFill>
                <a:cs typeface="B Mitra" pitchFamily="2" charset="-78"/>
              </a:rPr>
              <a:t>طی تاریخ، </a:t>
            </a:r>
            <a:r>
              <a:rPr lang="fa-IR" dirty="0">
                <a:solidFill>
                  <a:prstClr val="white"/>
                </a:solidFill>
                <a:cs typeface="B Mitra" pitchFamily="2" charset="-78"/>
              </a:rPr>
              <a:t>تمدن‏های </a:t>
            </a:r>
            <a:r>
              <a:rPr lang="fa-IR" dirty="0">
                <a:solidFill>
                  <a:prstClr val="white"/>
                </a:solidFill>
                <a:cs typeface="B Mitra" pitchFamily="2" charset="-78"/>
              </a:rPr>
              <a:t>سنتی خیمه، خانه، مقبره، یا که حَرَم را نمادی از عالم </a:t>
            </a:r>
            <a:r>
              <a:rPr lang="fa-IR" dirty="0">
                <a:solidFill>
                  <a:prstClr val="white"/>
                </a:solidFill>
                <a:cs typeface="B Mitra" pitchFamily="2" charset="-78"/>
              </a:rPr>
              <a:t>پنداشته‏اند. خاستگاه </a:t>
            </a:r>
            <a:r>
              <a:rPr lang="fa-IR" dirty="0">
                <a:solidFill>
                  <a:prstClr val="white"/>
                </a:solidFill>
                <a:cs typeface="B Mitra" pitchFamily="2" charset="-78"/>
              </a:rPr>
              <a:t>طرح (</a:t>
            </a:r>
            <a:r>
              <a:rPr lang="fa-IR" dirty="0">
                <a:solidFill>
                  <a:prstClr val="white"/>
                </a:solidFill>
                <a:cs typeface="B Mitra" pitchFamily="2" charset="-78"/>
              </a:rPr>
              <a:t>سراپرده‏ی </a:t>
            </a:r>
            <a:r>
              <a:rPr lang="fa-IR" dirty="0">
                <a:solidFill>
                  <a:prstClr val="white"/>
                </a:solidFill>
                <a:cs typeface="B Mitra" pitchFamily="2" charset="-78"/>
              </a:rPr>
              <a:t>جهان)، خود تداعی میان آسمان و بام گنبدنمای این ساختارها </a:t>
            </a:r>
            <a:r>
              <a:rPr lang="fa-IR" dirty="0">
                <a:solidFill>
                  <a:prstClr val="white"/>
                </a:solidFill>
                <a:cs typeface="B Mitra" pitchFamily="2" charset="-78"/>
              </a:rPr>
              <a:t>بود. چنین </a:t>
            </a:r>
            <a:r>
              <a:rPr lang="fa-IR" dirty="0">
                <a:solidFill>
                  <a:prstClr val="white"/>
                </a:solidFill>
                <a:cs typeface="B Mitra" pitchFamily="2" charset="-78"/>
              </a:rPr>
              <a:t>بر </a:t>
            </a:r>
            <a:r>
              <a:rPr lang="fa-IR" dirty="0">
                <a:solidFill>
                  <a:prstClr val="white"/>
                </a:solidFill>
                <a:cs typeface="B Mitra" pitchFamily="2" charset="-78"/>
              </a:rPr>
              <a:t>می‏آید </a:t>
            </a:r>
            <a:r>
              <a:rPr lang="fa-IR" dirty="0">
                <a:solidFill>
                  <a:prstClr val="white"/>
                </a:solidFill>
                <a:cs typeface="B Mitra" pitchFamily="2" charset="-78"/>
              </a:rPr>
              <a:t>مادام که شکل کروی برای انسان اهل سنت معنائی واقعی داشت، </a:t>
            </a:r>
            <a:r>
              <a:rPr lang="fa-IR" dirty="0">
                <a:solidFill>
                  <a:prstClr val="white"/>
                </a:solidFill>
                <a:cs typeface="B Mitra" pitchFamily="2" charset="-78"/>
              </a:rPr>
              <a:t>پس برایش </a:t>
            </a:r>
            <a:r>
              <a:rPr lang="fa-IR" dirty="0">
                <a:solidFill>
                  <a:prstClr val="white"/>
                </a:solidFill>
                <a:cs typeface="B Mitra" pitchFamily="2" charset="-78"/>
              </a:rPr>
              <a:t>طبیعی بود این کعنا را از شکلی به شکل همانند انتقال دهد. در نتیجه، اصطلاحات </a:t>
            </a:r>
            <a:r>
              <a:rPr lang="fa-IR" dirty="0">
                <a:solidFill>
                  <a:prstClr val="white"/>
                </a:solidFill>
                <a:cs typeface="B Mitra" pitchFamily="2" charset="-78"/>
              </a:rPr>
              <a:t>فراوانی چون خیمه </a:t>
            </a:r>
            <a:r>
              <a:rPr lang="fa-IR" dirty="0">
                <a:solidFill>
                  <a:prstClr val="white"/>
                </a:solidFill>
                <a:cs typeface="B Mitra" pitchFamily="2" charset="-78"/>
              </a:rPr>
              <a:t>ی </a:t>
            </a:r>
            <a:r>
              <a:rPr lang="fa-IR" dirty="0">
                <a:solidFill>
                  <a:prstClr val="white"/>
                </a:solidFill>
                <a:cs typeface="B Mitra" pitchFamily="2" charset="-78"/>
              </a:rPr>
              <a:t>دهر، چتر مینا، طاق مقرنس، </a:t>
            </a:r>
            <a:r>
              <a:rPr lang="fa-IR" dirty="0">
                <a:solidFill>
                  <a:prstClr val="white"/>
                </a:solidFill>
                <a:cs typeface="B Mitra" pitchFamily="2" charset="-78"/>
              </a:rPr>
              <a:t>و </a:t>
            </a:r>
            <a:r>
              <a:rPr lang="fa-IR" dirty="0">
                <a:solidFill>
                  <a:prstClr val="white"/>
                </a:solidFill>
                <a:cs typeface="B Mitra" pitchFamily="2" charset="-78"/>
              </a:rPr>
              <a:t>کاسه سرنگون </a:t>
            </a:r>
            <a:r>
              <a:rPr lang="fa-IR" dirty="0">
                <a:solidFill>
                  <a:prstClr val="white"/>
                </a:solidFill>
                <a:cs typeface="B Mitra" pitchFamily="2" charset="-78"/>
              </a:rPr>
              <a:t>همه </a:t>
            </a:r>
            <a:r>
              <a:rPr lang="fa-IR" dirty="0">
                <a:solidFill>
                  <a:prstClr val="white"/>
                </a:solidFill>
                <a:cs typeface="B Mitra" pitchFamily="2" charset="-78"/>
              </a:rPr>
              <a:t>حافظ خاطره‏ای </a:t>
            </a:r>
            <a:r>
              <a:rPr lang="fa-IR" dirty="0">
                <a:solidFill>
                  <a:prstClr val="white"/>
                </a:solidFill>
                <a:cs typeface="B Mitra" pitchFamily="2" charset="-78"/>
              </a:rPr>
              <a:t>دیر </a:t>
            </a:r>
            <a:r>
              <a:rPr lang="fa-IR" dirty="0">
                <a:solidFill>
                  <a:prstClr val="white"/>
                </a:solidFill>
                <a:cs typeface="B Mitra" pitchFamily="2" charset="-78"/>
              </a:rPr>
              <a:t>سال‏اند </a:t>
            </a:r>
            <a:r>
              <a:rPr lang="fa-IR" dirty="0">
                <a:solidFill>
                  <a:prstClr val="white"/>
                </a:solidFill>
                <a:cs typeface="B Mitra" pitchFamily="2" charset="-78"/>
              </a:rPr>
              <a:t>و رسانای چیزی از اعتقاد نیاکان و معناهای باطنی مرتبط با </a:t>
            </a:r>
            <a:r>
              <a:rPr lang="fa-IR" dirty="0">
                <a:solidFill>
                  <a:prstClr val="white"/>
                </a:solidFill>
                <a:cs typeface="B Mitra" pitchFamily="2" charset="-78"/>
              </a:rPr>
              <a:t>گنبد.</a:t>
            </a:r>
          </a:p>
        </p:txBody>
      </p:sp>
      <p:sp>
        <p:nvSpPr>
          <p:cNvPr id="7" name="TextBox 6"/>
          <p:cNvSpPr txBox="1"/>
          <p:nvPr/>
        </p:nvSpPr>
        <p:spPr>
          <a:xfrm>
            <a:off x="7560332" y="620688"/>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گنبد</a:t>
            </a:r>
            <a:endParaRPr lang="fa-IR" sz="2400" dirty="0">
              <a:solidFill>
                <a:prstClr val="white"/>
              </a:solidFill>
              <a:latin typeface="IranNastaliq" pitchFamily="18" charset="0"/>
              <a:cs typeface="B Mitra" pitchFamily="2" charset="-78"/>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796136" y="3851920"/>
            <a:ext cx="2678232" cy="21693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27584" y="2492896"/>
            <a:ext cx="4686627" cy="35149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011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384573" y="1052736"/>
            <a:ext cx="7056784" cy="3693319"/>
          </a:xfrm>
          <a:prstGeom prst="rect">
            <a:avLst/>
          </a:prstGeom>
        </p:spPr>
        <p:txBody>
          <a:bodyPr wrap="square">
            <a:spAutoFit/>
          </a:bodyPr>
          <a:lstStyle/>
          <a:p>
            <a:pPr algn="justLow"/>
            <a:r>
              <a:rPr lang="fa-IR" dirty="0">
                <a:solidFill>
                  <a:prstClr val="white"/>
                </a:solidFill>
                <a:cs typeface="B Mitra" pitchFamily="2" charset="-78"/>
              </a:rPr>
              <a:t>   در </a:t>
            </a:r>
            <a:r>
              <a:rPr lang="fa-IR" dirty="0">
                <a:solidFill>
                  <a:prstClr val="white"/>
                </a:solidFill>
                <a:cs typeface="B Mitra" pitchFamily="2" charset="-78"/>
              </a:rPr>
              <a:t>ایران، شهریاران هخامنشی، که از خود تصویری از یک فرمانروای </a:t>
            </a:r>
            <a:r>
              <a:rPr lang="fa-IR" dirty="0">
                <a:solidFill>
                  <a:prstClr val="white"/>
                </a:solidFill>
                <a:cs typeface="B Mitra" pitchFamily="2" charset="-78"/>
              </a:rPr>
              <a:t>خدایی </a:t>
            </a:r>
            <a:r>
              <a:rPr lang="fa-IR" dirty="0">
                <a:solidFill>
                  <a:prstClr val="white"/>
                </a:solidFill>
                <a:cs typeface="B Mitra" pitchFamily="2" charset="-78"/>
              </a:rPr>
              <a:t>و </a:t>
            </a:r>
            <a:r>
              <a:rPr lang="fa-IR" dirty="0">
                <a:solidFill>
                  <a:prstClr val="white"/>
                </a:solidFill>
                <a:cs typeface="B Mitra" pitchFamily="2" charset="-78"/>
              </a:rPr>
              <a:t>عالم‏گیر </a:t>
            </a:r>
            <a:r>
              <a:rPr lang="fa-IR" dirty="0">
                <a:solidFill>
                  <a:prstClr val="white"/>
                </a:solidFill>
                <a:cs typeface="B Mitra" pitchFamily="2" charset="-78"/>
              </a:rPr>
              <a:t>در جهان باستان اشاعه دادند، تشریفات خود را اغلب در </a:t>
            </a:r>
            <a:r>
              <a:rPr lang="fa-IR" dirty="0">
                <a:solidFill>
                  <a:prstClr val="white"/>
                </a:solidFill>
                <a:cs typeface="B Mitra" pitchFamily="2" charset="-78"/>
              </a:rPr>
              <a:t>خیمه‏های </a:t>
            </a:r>
            <a:r>
              <a:rPr lang="fa-IR" dirty="0">
                <a:solidFill>
                  <a:prstClr val="white"/>
                </a:solidFill>
                <a:cs typeface="B Mitra" pitchFamily="2" charset="-78"/>
              </a:rPr>
              <a:t>کیهانی </a:t>
            </a:r>
            <a:r>
              <a:rPr lang="fa-IR" dirty="0">
                <a:solidFill>
                  <a:prstClr val="white"/>
                </a:solidFill>
                <a:cs typeface="B Mitra" pitchFamily="2" charset="-78"/>
              </a:rPr>
              <a:t>(شادُروان</a:t>
            </a:r>
            <a:r>
              <a:rPr lang="fa-IR" dirty="0">
                <a:solidFill>
                  <a:prstClr val="white"/>
                </a:solidFill>
                <a:cs typeface="B Mitra" pitchFamily="2" charset="-78"/>
              </a:rPr>
              <a:t>) عظیمی برپا </a:t>
            </a:r>
            <a:r>
              <a:rPr lang="fa-IR" dirty="0">
                <a:solidFill>
                  <a:prstClr val="white"/>
                </a:solidFill>
                <a:cs typeface="B Mitra" pitchFamily="2" charset="-78"/>
              </a:rPr>
              <a:t>می‏کردند </a:t>
            </a:r>
            <a:r>
              <a:rPr lang="fa-IR" dirty="0">
                <a:solidFill>
                  <a:prstClr val="white"/>
                </a:solidFill>
                <a:cs typeface="B Mitra" pitchFamily="2" charset="-78"/>
              </a:rPr>
              <a:t>که به روایت یکی از مورخین </a:t>
            </a:r>
            <a:r>
              <a:rPr lang="fa-IR" dirty="0">
                <a:solidFill>
                  <a:prstClr val="white"/>
                </a:solidFill>
                <a:cs typeface="B Mitra" pitchFamily="2" charset="-78"/>
              </a:rPr>
              <a:t>(آسمان)‌ </a:t>
            </a:r>
            <a:r>
              <a:rPr lang="fa-IR" dirty="0">
                <a:solidFill>
                  <a:prstClr val="white"/>
                </a:solidFill>
                <a:cs typeface="B Mitra" pitchFamily="2" charset="-78"/>
              </a:rPr>
              <a:t>خوانده </a:t>
            </a:r>
            <a:r>
              <a:rPr lang="fa-IR" dirty="0">
                <a:solidFill>
                  <a:prstClr val="white"/>
                </a:solidFill>
                <a:cs typeface="B Mitra" pitchFamily="2" charset="-78"/>
              </a:rPr>
              <a:t>می‏شده </a:t>
            </a:r>
            <a:r>
              <a:rPr lang="fa-IR" dirty="0">
                <a:solidFill>
                  <a:prstClr val="white"/>
                </a:solidFill>
                <a:cs typeface="B Mitra" pitchFamily="2" charset="-78"/>
              </a:rPr>
              <a:t>است</a:t>
            </a:r>
            <a:r>
              <a:rPr lang="fa-IR" dirty="0">
                <a:solidFill>
                  <a:prstClr val="white"/>
                </a:solidFill>
                <a:cs typeface="B Mitra" pitchFamily="2" charset="-78"/>
              </a:rPr>
              <a:t>. معروف </a:t>
            </a:r>
            <a:r>
              <a:rPr lang="fa-IR" dirty="0">
                <a:solidFill>
                  <a:prstClr val="white"/>
                </a:solidFill>
                <a:cs typeface="B Mitra" pitchFamily="2" charset="-78"/>
              </a:rPr>
              <a:t>بود اعراب جاهلی از </a:t>
            </a:r>
            <a:r>
              <a:rPr lang="fa-IR" dirty="0">
                <a:solidFill>
                  <a:prstClr val="white"/>
                </a:solidFill>
                <a:cs typeface="B Mitra" pitchFamily="2" charset="-78"/>
              </a:rPr>
              <a:t>قبه‏ی </a:t>
            </a:r>
            <a:r>
              <a:rPr lang="fa-IR" dirty="0">
                <a:solidFill>
                  <a:prstClr val="white"/>
                </a:solidFill>
                <a:cs typeface="B Mitra" pitchFamily="2" charset="-78"/>
              </a:rPr>
              <a:t>بدوئی استفاده </a:t>
            </a:r>
            <a:r>
              <a:rPr lang="fa-IR" dirty="0">
                <a:solidFill>
                  <a:prstClr val="white"/>
                </a:solidFill>
                <a:cs typeface="B Mitra" pitchFamily="2" charset="-78"/>
              </a:rPr>
              <a:t>می‏کردند </a:t>
            </a:r>
            <a:r>
              <a:rPr lang="fa-IR" dirty="0">
                <a:solidFill>
                  <a:prstClr val="white"/>
                </a:solidFill>
                <a:cs typeface="B Mitra" pitchFamily="2" charset="-78"/>
              </a:rPr>
              <a:t>که </a:t>
            </a:r>
            <a:r>
              <a:rPr lang="fa-IR" dirty="0">
                <a:solidFill>
                  <a:prstClr val="white"/>
                </a:solidFill>
                <a:cs typeface="B Mitra" pitchFamily="2" charset="-78"/>
              </a:rPr>
              <a:t>عملاً پیش‏نمونه‏ی </a:t>
            </a:r>
            <a:r>
              <a:rPr lang="fa-IR" dirty="0">
                <a:solidFill>
                  <a:prstClr val="white"/>
                </a:solidFill>
                <a:cs typeface="B Mitra" pitchFamily="2" charset="-78"/>
              </a:rPr>
              <a:t>چادری بود که پیغمبر (</a:t>
            </a:r>
            <a:r>
              <a:rPr lang="fa-IR" dirty="0">
                <a:solidFill>
                  <a:prstClr val="white"/>
                </a:solidFill>
                <a:cs typeface="B Mitra" pitchFamily="2" charset="-78"/>
              </a:rPr>
              <a:t>ص) </a:t>
            </a:r>
            <a:r>
              <a:rPr lang="fa-IR" dirty="0">
                <a:solidFill>
                  <a:prstClr val="white"/>
                </a:solidFill>
                <a:cs typeface="B Mitra" pitchFamily="2" charset="-78"/>
              </a:rPr>
              <a:t>و </a:t>
            </a:r>
            <a:r>
              <a:rPr lang="fa-IR" dirty="0">
                <a:solidFill>
                  <a:prstClr val="white"/>
                </a:solidFill>
                <a:cs typeface="B Mitra" pitchFamily="2" charset="-78"/>
              </a:rPr>
              <a:t>صحابه‏ی </a:t>
            </a:r>
            <a:r>
              <a:rPr lang="fa-IR" dirty="0">
                <a:solidFill>
                  <a:prstClr val="white"/>
                </a:solidFill>
                <a:cs typeface="B Mitra" pitchFamily="2" charset="-78"/>
              </a:rPr>
              <a:t>ایشان در غزوات همراه </a:t>
            </a:r>
            <a:r>
              <a:rPr lang="fa-IR" dirty="0">
                <a:solidFill>
                  <a:prstClr val="white"/>
                </a:solidFill>
                <a:cs typeface="B Mitra" pitchFamily="2" charset="-78"/>
              </a:rPr>
              <a:t>می‏بردند. مغولان </a:t>
            </a:r>
            <a:r>
              <a:rPr lang="fa-IR" dirty="0">
                <a:solidFill>
                  <a:prstClr val="white"/>
                </a:solidFill>
                <a:cs typeface="B Mitra" pitchFamily="2" charset="-78"/>
              </a:rPr>
              <a:t>چادر نشین آسیای مرکزی این سنت را </a:t>
            </a:r>
            <a:r>
              <a:rPr lang="fa-IR" dirty="0">
                <a:solidFill>
                  <a:prstClr val="white"/>
                </a:solidFill>
                <a:cs typeface="B Mitra" pitchFamily="2" charset="-78"/>
              </a:rPr>
              <a:t>با </a:t>
            </a:r>
            <a:r>
              <a:rPr lang="fa-IR" dirty="0">
                <a:solidFill>
                  <a:prstClr val="white"/>
                </a:solidFill>
                <a:cs typeface="B Mitra" pitchFamily="2" charset="-78"/>
              </a:rPr>
              <a:t>خیمه های </a:t>
            </a:r>
            <a:r>
              <a:rPr lang="fa-IR" dirty="0">
                <a:solidFill>
                  <a:prstClr val="white"/>
                </a:solidFill>
                <a:cs typeface="B Mitra" pitchFamily="2" charset="-78"/>
              </a:rPr>
              <a:t>شکوه‏مند </a:t>
            </a:r>
            <a:r>
              <a:rPr lang="fa-IR" dirty="0">
                <a:solidFill>
                  <a:prstClr val="white"/>
                </a:solidFill>
                <a:cs typeface="B Mitra" pitchFamily="2" charset="-78"/>
              </a:rPr>
              <a:t>گنبد شکل </a:t>
            </a:r>
            <a:r>
              <a:rPr lang="fa-IR" dirty="0">
                <a:solidFill>
                  <a:prstClr val="white"/>
                </a:solidFill>
                <a:cs typeface="B Mitra" pitchFamily="2" charset="-78"/>
              </a:rPr>
              <a:t>خان‏ها </a:t>
            </a:r>
            <a:r>
              <a:rPr lang="fa-IR" dirty="0">
                <a:solidFill>
                  <a:prstClr val="white"/>
                </a:solidFill>
                <a:cs typeface="B Mitra" pitchFamily="2" charset="-78"/>
              </a:rPr>
              <a:t>به اوج رساندند</a:t>
            </a:r>
            <a:r>
              <a:rPr lang="fa-IR" dirty="0">
                <a:solidFill>
                  <a:prstClr val="white"/>
                </a:solidFill>
                <a:cs typeface="B Mitra" pitchFamily="2" charset="-78"/>
              </a:rPr>
              <a:t>. اینکه </a:t>
            </a:r>
            <a:r>
              <a:rPr lang="fa-IR" dirty="0">
                <a:solidFill>
                  <a:prstClr val="white"/>
                </a:solidFill>
                <a:cs typeface="B Mitra" pitchFamily="2" charset="-78"/>
              </a:rPr>
              <a:t>هر خیمه گنجایش بیش از سه هزار تن داشته است به افسانه </a:t>
            </a:r>
            <a:r>
              <a:rPr lang="fa-IR" dirty="0">
                <a:solidFill>
                  <a:prstClr val="white"/>
                </a:solidFill>
                <a:cs typeface="B Mitra" pitchFamily="2" charset="-78"/>
              </a:rPr>
              <a:t>می‏ماند</a:t>
            </a:r>
            <a:r>
              <a:rPr lang="fa-IR" dirty="0">
                <a:solidFill>
                  <a:prstClr val="white"/>
                </a:solidFill>
                <a:cs typeface="B Mitra" pitchFamily="2" charset="-78"/>
              </a:rPr>
              <a:t>. </a:t>
            </a:r>
            <a:endParaRPr lang="fa-IR" dirty="0">
              <a:solidFill>
                <a:prstClr val="white"/>
              </a:solidFill>
              <a:cs typeface="B Mitra" pitchFamily="2" charset="-78"/>
            </a:endParaRPr>
          </a:p>
          <a:p>
            <a:pPr algn="justLow"/>
            <a:endParaRPr lang="fa-IR" dirty="0">
              <a:solidFill>
                <a:prstClr val="white"/>
              </a:solidFill>
              <a:cs typeface="B Mitra" pitchFamily="2" charset="-78"/>
            </a:endParaRPr>
          </a:p>
          <a:p>
            <a:pPr algn="justLow"/>
            <a:r>
              <a:rPr lang="fa-IR" dirty="0">
                <a:solidFill>
                  <a:prstClr val="white"/>
                </a:solidFill>
                <a:cs typeface="B Mitra" pitchFamily="2" charset="-78"/>
              </a:rPr>
              <a:t> </a:t>
            </a:r>
            <a:r>
              <a:rPr lang="fa-IR" dirty="0">
                <a:solidFill>
                  <a:prstClr val="white"/>
                </a:solidFill>
                <a:cs typeface="B Mitra" pitchFamily="2" charset="-78"/>
              </a:rPr>
              <a:t>  در </a:t>
            </a:r>
            <a:r>
              <a:rPr lang="fa-IR" dirty="0">
                <a:solidFill>
                  <a:prstClr val="white"/>
                </a:solidFill>
                <a:cs typeface="B Mitra" pitchFamily="2" charset="-78"/>
              </a:rPr>
              <a:t>فرهنگ اسلامی، گنبد هنگامی که خود مظهر روشنی از </a:t>
            </a:r>
            <a:r>
              <a:rPr lang="fa-IR" dirty="0">
                <a:solidFill>
                  <a:prstClr val="white"/>
                </a:solidFill>
                <a:cs typeface="B Mitra" pitchFamily="2" charset="-78"/>
              </a:rPr>
              <a:t>کیهان‏زایی </a:t>
            </a:r>
            <a:r>
              <a:rPr lang="fa-IR" dirty="0">
                <a:solidFill>
                  <a:prstClr val="white"/>
                </a:solidFill>
                <a:cs typeface="B Mitra" pitchFamily="2" charset="-78"/>
              </a:rPr>
              <a:t>بنیادی اسلامی </a:t>
            </a:r>
            <a:r>
              <a:rPr lang="fa-IR" dirty="0">
                <a:solidFill>
                  <a:prstClr val="white"/>
                </a:solidFill>
                <a:cs typeface="B Mitra" pitchFamily="2" charset="-78"/>
              </a:rPr>
              <a:t>می‏گردد</a:t>
            </a:r>
            <a:r>
              <a:rPr lang="fa-IR" dirty="0">
                <a:solidFill>
                  <a:prstClr val="white"/>
                </a:solidFill>
                <a:cs typeface="B Mitra" pitchFamily="2" charset="-78"/>
              </a:rPr>
              <a:t>، </a:t>
            </a:r>
            <a:r>
              <a:rPr lang="fa-IR" dirty="0">
                <a:solidFill>
                  <a:prstClr val="white"/>
                </a:solidFill>
                <a:cs typeface="B Mitra" pitchFamily="2" charset="-78"/>
              </a:rPr>
              <a:t>تصویرپردازی </a:t>
            </a:r>
            <a:r>
              <a:rPr lang="fa-IR" dirty="0">
                <a:solidFill>
                  <a:prstClr val="white"/>
                </a:solidFill>
                <a:cs typeface="B Mitra" pitchFamily="2" charset="-78"/>
              </a:rPr>
              <a:t>باستان خود را ابقاء </a:t>
            </a:r>
            <a:r>
              <a:rPr lang="fa-IR" dirty="0">
                <a:solidFill>
                  <a:prstClr val="white"/>
                </a:solidFill>
                <a:cs typeface="B Mitra" pitchFamily="2" charset="-78"/>
              </a:rPr>
              <a:t>می‏کند علائم </a:t>
            </a:r>
            <a:r>
              <a:rPr lang="fa-IR" dirty="0">
                <a:solidFill>
                  <a:prstClr val="white"/>
                </a:solidFill>
                <a:cs typeface="B Mitra" pitchFamily="2" charset="-78"/>
              </a:rPr>
              <a:t>اسلامی چون مرکز، دایره و کره، </a:t>
            </a:r>
            <a:r>
              <a:rPr lang="fa-IR" dirty="0">
                <a:solidFill>
                  <a:prstClr val="white"/>
                </a:solidFill>
                <a:cs typeface="B Mitra" pitchFamily="2" charset="-78"/>
              </a:rPr>
              <a:t>که </a:t>
            </a:r>
            <a:r>
              <a:rPr lang="fa-IR" dirty="0">
                <a:solidFill>
                  <a:prstClr val="white"/>
                </a:solidFill>
                <a:cs typeface="B Mitra" pitchFamily="2" charset="-78"/>
              </a:rPr>
              <a:t>خود قطری گنبدند، از طریق انتقالی نمادین یکسره تحقق </a:t>
            </a:r>
            <a:r>
              <a:rPr lang="fa-IR" dirty="0">
                <a:solidFill>
                  <a:prstClr val="white"/>
                </a:solidFill>
                <a:cs typeface="B Mitra" pitchFamily="2" charset="-78"/>
              </a:rPr>
              <a:t>می‏یابند. برترین تداعی </a:t>
            </a:r>
            <a:r>
              <a:rPr lang="fa-IR" dirty="0">
                <a:solidFill>
                  <a:prstClr val="white"/>
                </a:solidFill>
                <a:cs typeface="B Mitra" pitchFamily="2" charset="-78"/>
              </a:rPr>
              <a:t>که بر آن سخت تاکید </a:t>
            </a:r>
            <a:r>
              <a:rPr lang="fa-IR" dirty="0">
                <a:solidFill>
                  <a:prstClr val="white"/>
                </a:solidFill>
                <a:cs typeface="B Mitra" pitchFamily="2" charset="-78"/>
              </a:rPr>
              <a:t>می‏شود </a:t>
            </a:r>
            <a:r>
              <a:rPr lang="fa-IR" dirty="0">
                <a:solidFill>
                  <a:prstClr val="white"/>
                </a:solidFill>
                <a:cs typeface="B Mitra" pitchFamily="2" charset="-78"/>
              </a:rPr>
              <a:t>همانا </a:t>
            </a:r>
            <a:r>
              <a:rPr lang="fa-IR" dirty="0">
                <a:solidFill>
                  <a:prstClr val="white"/>
                </a:solidFill>
                <a:cs typeface="B Mitra" pitchFamily="2" charset="-78"/>
              </a:rPr>
              <a:t>اندیشه‏ی </a:t>
            </a:r>
            <a:r>
              <a:rPr lang="fa-IR" dirty="0">
                <a:solidFill>
                  <a:prstClr val="white"/>
                </a:solidFill>
                <a:cs typeface="B Mitra" pitchFamily="2" charset="-78"/>
              </a:rPr>
              <a:t>روح است که سراسر هستی را </a:t>
            </a:r>
            <a:r>
              <a:rPr lang="fa-IR" dirty="0">
                <a:solidFill>
                  <a:prstClr val="white"/>
                </a:solidFill>
                <a:cs typeface="B Mitra" pitchFamily="2" charset="-78"/>
              </a:rPr>
              <a:t>به یکباره </a:t>
            </a:r>
            <a:r>
              <a:rPr lang="fa-IR" dirty="0">
                <a:solidFill>
                  <a:prstClr val="white"/>
                </a:solidFill>
                <a:cs typeface="B Mitra" pitchFamily="2" charset="-78"/>
              </a:rPr>
              <a:t>دوره </a:t>
            </a:r>
            <a:r>
              <a:rPr lang="fa-IR" dirty="0">
                <a:solidFill>
                  <a:prstClr val="white"/>
                </a:solidFill>
                <a:cs typeface="B Mitra" pitchFamily="2" charset="-78"/>
              </a:rPr>
              <a:t>می‏کند </a:t>
            </a:r>
            <a:r>
              <a:rPr lang="fa-IR" dirty="0">
                <a:solidFill>
                  <a:prstClr val="white"/>
                </a:solidFill>
                <a:cs typeface="B Mitra" pitchFamily="2" charset="-78"/>
              </a:rPr>
              <a:t>و فرا </a:t>
            </a:r>
            <a:r>
              <a:rPr lang="fa-IR" dirty="0">
                <a:solidFill>
                  <a:prstClr val="white"/>
                </a:solidFill>
                <a:cs typeface="B Mitra" pitchFamily="2" charset="-78"/>
              </a:rPr>
              <a:t>می‏گیرد</a:t>
            </a:r>
            <a:r>
              <a:rPr lang="fa-IR" dirty="0">
                <a:solidFill>
                  <a:prstClr val="white"/>
                </a:solidFill>
                <a:cs typeface="B Mitra" pitchFamily="2" charset="-78"/>
              </a:rPr>
              <a:t>، </a:t>
            </a:r>
            <a:r>
              <a:rPr lang="fa-IR" dirty="0">
                <a:solidFill>
                  <a:prstClr val="white"/>
                </a:solidFill>
                <a:cs typeface="B Mitra" pitchFamily="2" charset="-78"/>
              </a:rPr>
              <a:t>همان‏گونه </a:t>
            </a:r>
            <a:r>
              <a:rPr lang="fa-IR" dirty="0">
                <a:solidFill>
                  <a:prstClr val="white"/>
                </a:solidFill>
                <a:cs typeface="B Mitra" pitchFamily="2" charset="-78"/>
              </a:rPr>
              <a:t>که گنبد فضای محصور وجوف خود را احاطه </a:t>
            </a:r>
            <a:r>
              <a:rPr lang="fa-IR" dirty="0">
                <a:solidFill>
                  <a:prstClr val="white"/>
                </a:solidFill>
                <a:cs typeface="B Mitra" pitchFamily="2" charset="-78"/>
              </a:rPr>
              <a:t>می‏کند </a:t>
            </a:r>
            <a:r>
              <a:rPr lang="fa-IR" dirty="0">
                <a:solidFill>
                  <a:prstClr val="white"/>
                </a:solidFill>
                <a:cs typeface="B Mitra" pitchFamily="2" charset="-78"/>
              </a:rPr>
              <a:t>و </a:t>
            </a:r>
            <a:r>
              <a:rPr lang="fa-IR" dirty="0">
                <a:solidFill>
                  <a:prstClr val="white"/>
                </a:solidFill>
                <a:cs typeface="B Mitra" pitchFamily="2" charset="-78"/>
              </a:rPr>
              <a:t>قبه‏ی </a:t>
            </a:r>
            <a:r>
              <a:rPr lang="fa-IR" dirty="0">
                <a:solidFill>
                  <a:prstClr val="white"/>
                </a:solidFill>
                <a:cs typeface="B Mitra" pitchFamily="2" charset="-78"/>
              </a:rPr>
              <a:t>آسمان تمامی خلقت را در بر </a:t>
            </a:r>
            <a:r>
              <a:rPr lang="fa-IR" dirty="0">
                <a:solidFill>
                  <a:prstClr val="white"/>
                </a:solidFill>
                <a:cs typeface="B Mitra" pitchFamily="2" charset="-78"/>
              </a:rPr>
              <a:t>می‏گیرد. گذرگاه </a:t>
            </a:r>
            <a:r>
              <a:rPr lang="fa-IR" dirty="0">
                <a:solidFill>
                  <a:prstClr val="white"/>
                </a:solidFill>
                <a:cs typeface="B Mitra" pitchFamily="2" charset="-78"/>
              </a:rPr>
              <a:t>این روح از </a:t>
            </a:r>
            <a:r>
              <a:rPr lang="fa-IR" dirty="0">
                <a:solidFill>
                  <a:prstClr val="white"/>
                </a:solidFill>
                <a:cs typeface="B Mitra" pitchFamily="2" charset="-78"/>
              </a:rPr>
              <a:t>اوج‏گاه </a:t>
            </a:r>
            <a:r>
              <a:rPr lang="fa-IR" dirty="0">
                <a:solidFill>
                  <a:prstClr val="white"/>
                </a:solidFill>
                <a:cs typeface="B Mitra" pitchFamily="2" charset="-78"/>
              </a:rPr>
              <a:t>گنبد، که خود نمادگر وحدت است، یا سراشیب و </a:t>
            </a:r>
            <a:r>
              <a:rPr lang="fa-IR" dirty="0">
                <a:solidFill>
                  <a:prstClr val="white"/>
                </a:solidFill>
                <a:cs typeface="B Mitra" pitchFamily="2" charset="-78"/>
              </a:rPr>
              <a:t>انبساطی‏ست</a:t>
            </a:r>
            <a:r>
              <a:rPr lang="fa-IR" dirty="0">
                <a:solidFill>
                  <a:prstClr val="white"/>
                </a:solidFill>
                <a:cs typeface="B Mitra" pitchFamily="2" charset="-78"/>
              </a:rPr>
              <a:t>، یا انقباضی و سربالا که روی به جانب وحدت دارند.</a:t>
            </a:r>
          </a:p>
        </p:txBody>
      </p:sp>
      <p:sp>
        <p:nvSpPr>
          <p:cNvPr id="9" name="Rounded Rectangle 8"/>
          <p:cNvSpPr/>
          <p:nvPr/>
        </p:nvSpPr>
        <p:spPr>
          <a:xfrm>
            <a:off x="1979712" y="4797152"/>
            <a:ext cx="5518001" cy="936104"/>
          </a:xfrm>
          <a:prstGeom prst="roundRect">
            <a:avLst>
              <a:gd name="adj" fmla="val 29837"/>
            </a:avLst>
          </a:prstGeom>
          <a:gradFill flip="none" rotWithShape="1">
            <a:gsLst>
              <a:gs pos="16000">
                <a:schemeClr val="accent6">
                  <a:tint val="70000"/>
                  <a:satMod val="130000"/>
                </a:schemeClr>
              </a:gs>
              <a:gs pos="43000">
                <a:schemeClr val="accent6">
                  <a:tint val="44000"/>
                  <a:satMod val="165000"/>
                </a:schemeClr>
              </a:gs>
              <a:gs pos="93000">
                <a:schemeClr val="accent6">
                  <a:tint val="15000"/>
                  <a:satMod val="165000"/>
                </a:schemeClr>
              </a:gs>
              <a:gs pos="100000">
                <a:schemeClr val="accent6">
                  <a:tint val="5000"/>
                  <a:satMod val="250000"/>
                </a:schemeClr>
              </a:gs>
            </a:gsLst>
            <a:path path="circle">
              <a:fillToRect l="100000" t="100000"/>
            </a:path>
            <a:tileRect r="-100000" b="-100000"/>
          </a:gradFill>
          <a:ln>
            <a:noFill/>
          </a:ln>
          <a:effectLst>
            <a:outerShdw blurRad="76200" dir="18900000" sy="23000" kx="-1200000" algn="bl" rotWithShape="0">
              <a:prstClr val="black">
                <a:alpha val="20000"/>
              </a:prstClr>
            </a:outerShdw>
            <a:softEdge rad="317500"/>
          </a:effectLst>
        </p:spPr>
        <p:style>
          <a:lnRef idx="1">
            <a:schemeClr val="accent6"/>
          </a:lnRef>
          <a:fillRef idx="2">
            <a:schemeClr val="accent6"/>
          </a:fillRef>
          <a:effectRef idx="1">
            <a:schemeClr val="accent6"/>
          </a:effectRef>
          <a:fontRef idx="minor">
            <a:schemeClr val="dk1"/>
          </a:fontRef>
        </p:style>
        <p:txBody>
          <a:bodyPr rtlCol="0" anchor="ctr"/>
          <a:lstStyle/>
          <a:p>
            <a:pPr algn="ctr" rtl="0"/>
            <a:endParaRPr lang="en-US">
              <a:solidFill>
                <a:prstClr val="black"/>
              </a:solidFill>
            </a:endParaRPr>
          </a:p>
        </p:txBody>
      </p:sp>
      <p:sp>
        <p:nvSpPr>
          <p:cNvPr id="10" name="Rectangle 9"/>
          <p:cNvSpPr/>
          <p:nvPr/>
        </p:nvSpPr>
        <p:spPr>
          <a:xfrm>
            <a:off x="2339752" y="5013175"/>
            <a:ext cx="4752529" cy="430887"/>
          </a:xfrm>
          <a:prstGeom prst="rect">
            <a:avLst/>
          </a:prstGeom>
        </p:spPr>
        <p:txBody>
          <a:bodyPr wrap="square">
            <a:spAutoFit/>
          </a:bodyPr>
          <a:lstStyle/>
          <a:p>
            <a:pPr algn="ctr"/>
            <a:r>
              <a:rPr lang="fa-IR" sz="2200" dirty="0">
                <a:solidFill>
                  <a:prstClr val="black"/>
                </a:solidFill>
                <a:latin typeface="Times New Roman" pitchFamily="18" charset="0"/>
                <a:cs typeface="B Nazanin" pitchFamily="2" charset="-78"/>
              </a:rPr>
              <a:t>گنبد، قبه‏ی آسمان تمامی خلقت را در بر می‏گیرد.</a:t>
            </a:r>
            <a:endParaRPr lang="en-US" sz="2200" dirty="0">
              <a:solidFill>
                <a:prstClr val="black"/>
              </a:solidFill>
              <a:latin typeface="Times New Roman" pitchFamily="18" charset="0"/>
              <a:cs typeface="B Nazanin" pitchFamily="2" charset="-78"/>
            </a:endParaRPr>
          </a:p>
        </p:txBody>
      </p:sp>
    </p:spTree>
    <p:extLst>
      <p:ext uri="{BB962C8B-B14F-4D97-AF65-F5344CB8AC3E}">
        <p14:creationId xmlns:p14="http://schemas.microsoft.com/office/powerpoint/2010/main" val="3276375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83568" y="1149707"/>
            <a:ext cx="7992888" cy="2308324"/>
          </a:xfrm>
          <a:prstGeom prst="rect">
            <a:avLst/>
          </a:prstGeom>
        </p:spPr>
        <p:txBody>
          <a:bodyPr wrap="square">
            <a:spAutoFit/>
          </a:bodyPr>
          <a:lstStyle/>
          <a:p>
            <a:pPr algn="justLow"/>
            <a:r>
              <a:rPr lang="fa-IR" dirty="0">
                <a:solidFill>
                  <a:prstClr val="white"/>
                </a:solidFill>
                <a:cs typeface="B Mitra" pitchFamily="2" charset="-78"/>
              </a:rPr>
              <a:t>   گنبد شکی‏ست واحد، </a:t>
            </a:r>
            <a:r>
              <a:rPr lang="fa-IR" dirty="0">
                <a:solidFill>
                  <a:prstClr val="white"/>
                </a:solidFill>
                <a:cs typeface="B Mitra" pitchFamily="2" charset="-78"/>
              </a:rPr>
              <a:t>تصویرپردازی زنده و حیاتی، دیگر اینکه </a:t>
            </a:r>
            <a:r>
              <a:rPr lang="fa-IR" dirty="0">
                <a:solidFill>
                  <a:prstClr val="white"/>
                </a:solidFill>
                <a:cs typeface="B Mitra" pitchFamily="2" charset="-78"/>
              </a:rPr>
              <a:t>اندیشه‏ایست </a:t>
            </a:r>
            <a:r>
              <a:rPr lang="fa-IR" dirty="0">
                <a:solidFill>
                  <a:prstClr val="white"/>
                </a:solidFill>
                <a:cs typeface="B Mitra" pitchFamily="2" charset="-78"/>
              </a:rPr>
              <a:t>که به میانجی امکانات ماده تجلی می یابد</a:t>
            </a:r>
            <a:r>
              <a:rPr lang="fa-IR" dirty="0">
                <a:solidFill>
                  <a:prstClr val="white"/>
                </a:solidFill>
                <a:cs typeface="B Mitra" pitchFamily="2" charset="-78"/>
              </a:rPr>
              <a:t>. با </a:t>
            </a:r>
            <a:r>
              <a:rPr lang="fa-IR" dirty="0">
                <a:solidFill>
                  <a:prstClr val="white"/>
                </a:solidFill>
                <a:cs typeface="B Mitra" pitchFamily="2" charset="-78"/>
              </a:rPr>
              <a:t>نگاهی به </a:t>
            </a:r>
            <a:r>
              <a:rPr lang="fa-IR" dirty="0">
                <a:solidFill>
                  <a:prstClr val="white"/>
                </a:solidFill>
                <a:cs typeface="B Mitra" pitchFamily="2" charset="-78"/>
              </a:rPr>
              <a:t>خاستگاه‏های </a:t>
            </a:r>
            <a:r>
              <a:rPr lang="fa-IR" dirty="0">
                <a:solidFill>
                  <a:prstClr val="white"/>
                </a:solidFill>
                <a:cs typeface="B Mitra" pitchFamily="2" charset="-78"/>
              </a:rPr>
              <a:t>آن میان </a:t>
            </a:r>
            <a:r>
              <a:rPr lang="fa-IR" dirty="0">
                <a:solidFill>
                  <a:prstClr val="white"/>
                </a:solidFill>
                <a:cs typeface="B Mitra" pitchFamily="2" charset="-78"/>
              </a:rPr>
              <a:t>بادیه‏گردها</a:t>
            </a:r>
            <a:r>
              <a:rPr lang="fa-IR" dirty="0">
                <a:solidFill>
                  <a:prstClr val="white"/>
                </a:solidFill>
                <a:cs typeface="B Mitra" pitchFamily="2" charset="-78"/>
              </a:rPr>
              <a:t>، احتمال </a:t>
            </a:r>
            <a:r>
              <a:rPr lang="fa-IR" dirty="0">
                <a:solidFill>
                  <a:prstClr val="white"/>
                </a:solidFill>
                <a:cs typeface="B Mitra" pitchFamily="2" charset="-78"/>
              </a:rPr>
              <a:t>می‏رود </a:t>
            </a:r>
            <a:r>
              <a:rPr lang="fa-IR" dirty="0">
                <a:solidFill>
                  <a:prstClr val="white"/>
                </a:solidFill>
                <a:cs typeface="B Mitra" pitchFamily="2" charset="-78"/>
              </a:rPr>
              <a:t>همانند ساختارهای گنبد نمای مغولان بوده باشد که روی </a:t>
            </a:r>
            <a:r>
              <a:rPr lang="fa-IR" dirty="0">
                <a:solidFill>
                  <a:prstClr val="white"/>
                </a:solidFill>
                <a:cs typeface="B Mitra" pitchFamily="2" charset="-78"/>
              </a:rPr>
              <a:t>گونه‏ای </a:t>
            </a:r>
            <a:r>
              <a:rPr lang="fa-IR" dirty="0">
                <a:solidFill>
                  <a:prstClr val="white"/>
                </a:solidFill>
                <a:cs typeface="B Mitra" pitchFamily="2" charset="-78"/>
              </a:rPr>
              <a:t>قالب گرد جگن باف پوشیده از پوست یا نمد بنا </a:t>
            </a:r>
            <a:r>
              <a:rPr lang="fa-IR" dirty="0">
                <a:solidFill>
                  <a:prstClr val="white"/>
                </a:solidFill>
                <a:cs typeface="B Mitra" pitchFamily="2" charset="-78"/>
              </a:rPr>
              <a:t>می‏شدند. پس </a:t>
            </a:r>
            <a:r>
              <a:rPr lang="fa-IR" dirty="0">
                <a:solidFill>
                  <a:prstClr val="white"/>
                </a:solidFill>
                <a:cs typeface="B Mitra" pitchFamily="2" charset="-78"/>
              </a:rPr>
              <a:t>از </a:t>
            </a:r>
            <a:r>
              <a:rPr lang="fa-IR" dirty="0">
                <a:solidFill>
                  <a:prstClr val="white"/>
                </a:solidFill>
                <a:cs typeface="B Mitra" pitchFamily="2" charset="-78"/>
              </a:rPr>
              <a:t>پیدایی </a:t>
            </a:r>
            <a:r>
              <a:rPr lang="fa-IR" dirty="0">
                <a:solidFill>
                  <a:prstClr val="white"/>
                </a:solidFill>
                <a:cs typeface="B Mitra" pitchFamily="2" charset="-78"/>
              </a:rPr>
              <a:t>گنبد چوبی به دست انسان مقیم، بنای با آجر و سنگ پا گرفت که در حد عملی تقلیدی و محض بدل سازی از صور </a:t>
            </a:r>
            <a:r>
              <a:rPr lang="fa-IR" dirty="0">
                <a:solidFill>
                  <a:prstClr val="white"/>
                </a:solidFill>
                <a:cs typeface="B Mitra" pitchFamily="2" charset="-78"/>
              </a:rPr>
              <a:t>حرمت‏آمیزی </a:t>
            </a:r>
            <a:r>
              <a:rPr lang="fa-IR" dirty="0">
                <a:solidFill>
                  <a:prstClr val="white"/>
                </a:solidFill>
                <a:cs typeface="B Mitra" pitchFamily="2" charset="-78"/>
              </a:rPr>
              <a:t>بود که پیش از آن با مواد </a:t>
            </a:r>
            <a:r>
              <a:rPr lang="fa-IR" dirty="0">
                <a:solidFill>
                  <a:prstClr val="white"/>
                </a:solidFill>
                <a:cs typeface="B Mitra" pitchFamily="2" charset="-78"/>
              </a:rPr>
              <a:t>کم‏دوام‏تری </a:t>
            </a:r>
            <a:r>
              <a:rPr lang="fa-IR" dirty="0">
                <a:solidFill>
                  <a:prstClr val="white"/>
                </a:solidFill>
                <a:cs typeface="B Mitra" pitchFamily="2" charset="-78"/>
              </a:rPr>
              <a:t>ساخته شده </a:t>
            </a:r>
            <a:r>
              <a:rPr lang="fa-IR" dirty="0">
                <a:solidFill>
                  <a:prstClr val="white"/>
                </a:solidFill>
                <a:cs typeface="B Mitra" pitchFamily="2" charset="-78"/>
              </a:rPr>
              <a:t>بودند. آن </a:t>
            </a:r>
            <a:r>
              <a:rPr lang="fa-IR" dirty="0">
                <a:solidFill>
                  <a:prstClr val="white"/>
                </a:solidFill>
                <a:cs typeface="B Mitra" pitchFamily="2" charset="-78"/>
              </a:rPr>
              <a:t>معماری گنبدی که سپس پا گرفت در حد تبیین نمادی واحد از راه نظام متعدد ساختمانی بود</a:t>
            </a:r>
            <a:r>
              <a:rPr lang="fa-IR" dirty="0">
                <a:solidFill>
                  <a:prstClr val="white"/>
                </a:solidFill>
                <a:cs typeface="B Mitra" pitchFamily="2" charset="-78"/>
              </a:rPr>
              <a:t>. کاردانی </a:t>
            </a:r>
            <a:r>
              <a:rPr lang="fa-IR" dirty="0">
                <a:solidFill>
                  <a:prstClr val="white"/>
                </a:solidFill>
                <a:cs typeface="B Mitra" pitchFamily="2" charset="-78"/>
              </a:rPr>
              <a:t>و خیرگی نسبت </a:t>
            </a:r>
            <a:r>
              <a:rPr lang="fa-IR" dirty="0">
                <a:solidFill>
                  <a:prstClr val="white"/>
                </a:solidFill>
                <a:cs typeface="B Mitra" pitchFamily="2" charset="-78"/>
              </a:rPr>
              <a:t>سرراستی </a:t>
            </a:r>
            <a:r>
              <a:rPr lang="fa-IR" dirty="0">
                <a:solidFill>
                  <a:prstClr val="white"/>
                </a:solidFill>
                <a:cs typeface="B Mitra" pitchFamily="2" charset="-78"/>
              </a:rPr>
              <a:t>با وزن طاق پیدا کرده و بر این اشارت داشت که معیار عالی جمال و زیبائی در گنبدها سبُکی و سبُک </a:t>
            </a:r>
            <a:r>
              <a:rPr lang="fa-IR" dirty="0">
                <a:solidFill>
                  <a:prstClr val="white"/>
                </a:solidFill>
                <a:cs typeface="B Mitra" pitchFamily="2" charset="-78"/>
              </a:rPr>
              <a:t>نمایی هم‏زمانشان است. از </a:t>
            </a:r>
            <a:r>
              <a:rPr lang="fa-IR" dirty="0">
                <a:solidFill>
                  <a:prstClr val="white"/>
                </a:solidFill>
                <a:cs typeface="B Mitra" pitchFamily="2" charset="-78"/>
              </a:rPr>
              <a:t>این نکته چنین دستگیر </a:t>
            </a:r>
            <a:r>
              <a:rPr lang="fa-IR" dirty="0">
                <a:solidFill>
                  <a:prstClr val="white"/>
                </a:solidFill>
                <a:cs typeface="B Mitra" pitchFamily="2" charset="-78"/>
              </a:rPr>
              <a:t>می‏شود </a:t>
            </a:r>
            <a:r>
              <a:rPr lang="fa-IR" dirty="0">
                <a:solidFill>
                  <a:prstClr val="white"/>
                </a:solidFill>
                <a:cs typeface="B Mitra" pitchFamily="2" charset="-78"/>
              </a:rPr>
              <a:t>که نسخه ی بَدَل کیفیت (سنگین) فقط از آن راه </a:t>
            </a:r>
            <a:r>
              <a:rPr lang="fa-IR" dirty="0">
                <a:solidFill>
                  <a:prstClr val="white"/>
                </a:solidFill>
                <a:cs typeface="B Mitra" pitchFamily="2" charset="-78"/>
              </a:rPr>
              <a:t>می‏تواند </a:t>
            </a:r>
            <a:r>
              <a:rPr lang="fa-IR" dirty="0">
                <a:solidFill>
                  <a:prstClr val="white"/>
                </a:solidFill>
                <a:cs typeface="B Mitra" pitchFamily="2" charset="-78"/>
              </a:rPr>
              <a:t>به کمال رسد که خود سبُکی ازلی </a:t>
            </a:r>
            <a:r>
              <a:rPr lang="fa-IR" dirty="0">
                <a:solidFill>
                  <a:prstClr val="white"/>
                </a:solidFill>
                <a:cs typeface="B Mitra" pitchFamily="2" charset="-78"/>
              </a:rPr>
              <a:t>(گنبد گیتی) </a:t>
            </a:r>
            <a:r>
              <a:rPr lang="fa-IR" dirty="0">
                <a:solidFill>
                  <a:prstClr val="white"/>
                </a:solidFill>
                <a:cs typeface="B Mitra" pitchFamily="2" charset="-78"/>
              </a:rPr>
              <a:t>که </a:t>
            </a:r>
            <a:r>
              <a:rPr lang="fa-IR" dirty="0">
                <a:solidFill>
                  <a:prstClr val="white"/>
                </a:solidFill>
                <a:cs typeface="B Mitra" pitchFamily="2" charset="-78"/>
              </a:rPr>
              <a:t>خاستگاه </a:t>
            </a:r>
            <a:r>
              <a:rPr lang="fa-IR" dirty="0">
                <a:solidFill>
                  <a:prstClr val="white"/>
                </a:solidFill>
                <a:cs typeface="B Mitra" pitchFamily="2" charset="-78"/>
              </a:rPr>
              <a:t>اوست تلفیقی دوباره یابد.</a:t>
            </a:r>
          </a:p>
        </p:txBody>
      </p:sp>
      <p:sp>
        <p:nvSpPr>
          <p:cNvPr id="4" name="Rectangle 3"/>
          <p:cNvSpPr/>
          <p:nvPr/>
        </p:nvSpPr>
        <p:spPr>
          <a:xfrm>
            <a:off x="755576" y="3773939"/>
            <a:ext cx="8073280" cy="2031325"/>
          </a:xfrm>
          <a:prstGeom prst="rect">
            <a:avLst/>
          </a:prstGeom>
        </p:spPr>
        <p:txBody>
          <a:bodyPr wrap="square">
            <a:spAutoFit/>
          </a:bodyPr>
          <a:lstStyle/>
          <a:p>
            <a:pPr algn="justLow"/>
            <a:r>
              <a:rPr lang="fa-IR" dirty="0">
                <a:solidFill>
                  <a:prstClr val="white"/>
                </a:solidFill>
                <a:cs typeface="B Mitra" pitchFamily="2" charset="-78"/>
              </a:rPr>
              <a:t>   الگوها </a:t>
            </a:r>
            <a:r>
              <a:rPr lang="fa-IR" dirty="0">
                <a:solidFill>
                  <a:prstClr val="white"/>
                </a:solidFill>
                <a:cs typeface="B Mitra" pitchFamily="2" charset="-78"/>
              </a:rPr>
              <a:t>و رنگها، چه داخلی چه خارجی، </a:t>
            </a:r>
            <a:r>
              <a:rPr lang="fa-IR" dirty="0">
                <a:solidFill>
                  <a:prstClr val="white"/>
                </a:solidFill>
                <a:cs typeface="B Mitra" pitchFamily="2" charset="-78"/>
              </a:rPr>
              <a:t>می‏توانند </a:t>
            </a:r>
            <a:r>
              <a:rPr lang="fa-IR" dirty="0">
                <a:solidFill>
                  <a:prstClr val="white"/>
                </a:solidFill>
                <a:cs typeface="B Mitra" pitchFamily="2" charset="-78"/>
              </a:rPr>
              <a:t>به این </a:t>
            </a:r>
            <a:r>
              <a:rPr lang="fa-IR" dirty="0">
                <a:solidFill>
                  <a:prstClr val="white"/>
                </a:solidFill>
                <a:cs typeface="B Mitra" pitchFamily="2" charset="-78"/>
              </a:rPr>
              <a:t>سبُک‏نمایی </a:t>
            </a:r>
            <a:r>
              <a:rPr lang="fa-IR" dirty="0">
                <a:solidFill>
                  <a:prstClr val="white"/>
                </a:solidFill>
                <a:cs typeface="B Mitra" pitchFamily="2" charset="-78"/>
              </a:rPr>
              <a:t>یاری دهند</a:t>
            </a:r>
            <a:r>
              <a:rPr lang="fa-IR" dirty="0">
                <a:solidFill>
                  <a:prstClr val="white"/>
                </a:solidFill>
                <a:cs typeface="B Mitra" pitchFamily="2" charset="-78"/>
              </a:rPr>
              <a:t>. آنها </a:t>
            </a:r>
            <a:r>
              <a:rPr lang="fa-IR" dirty="0">
                <a:solidFill>
                  <a:prstClr val="white"/>
                </a:solidFill>
                <a:cs typeface="B Mitra" pitchFamily="2" charset="-78"/>
              </a:rPr>
              <a:t>در عین حال به ضرب و تاثیر نمادین شکل هم </a:t>
            </a:r>
            <a:r>
              <a:rPr lang="fa-IR" dirty="0">
                <a:solidFill>
                  <a:prstClr val="white"/>
                </a:solidFill>
                <a:cs typeface="B Mitra" pitchFamily="2" charset="-78"/>
              </a:rPr>
              <a:t>می‏افزایند</a:t>
            </a:r>
            <a:r>
              <a:rPr lang="fa-IR" dirty="0">
                <a:solidFill>
                  <a:prstClr val="white"/>
                </a:solidFill>
                <a:cs typeface="B Mitra" pitchFamily="2" charset="-78"/>
              </a:rPr>
              <a:t>. </a:t>
            </a:r>
            <a:r>
              <a:rPr lang="fa-IR" dirty="0">
                <a:solidFill>
                  <a:prstClr val="white"/>
                </a:solidFill>
                <a:cs typeface="B Mitra" pitchFamily="2" charset="-78"/>
              </a:rPr>
              <a:t>چرخ‏های </a:t>
            </a:r>
            <a:r>
              <a:rPr lang="fa-IR" dirty="0">
                <a:solidFill>
                  <a:prstClr val="white"/>
                </a:solidFill>
                <a:cs typeface="B Mitra" pitchFamily="2" charset="-78"/>
              </a:rPr>
              <a:t>کیهانی، مَندَلها، بر سطوح گنبدی چون شکوفه </a:t>
            </a:r>
            <a:r>
              <a:rPr lang="fa-IR" dirty="0">
                <a:solidFill>
                  <a:prstClr val="white"/>
                </a:solidFill>
                <a:cs typeface="B Mitra" pitchFamily="2" charset="-78"/>
              </a:rPr>
              <a:t>هایی </a:t>
            </a:r>
            <a:r>
              <a:rPr lang="fa-IR" dirty="0">
                <a:solidFill>
                  <a:prstClr val="white"/>
                </a:solidFill>
                <a:cs typeface="B Mitra" pitchFamily="2" charset="-78"/>
              </a:rPr>
              <a:t>زاده از </a:t>
            </a:r>
            <a:r>
              <a:rPr lang="fa-IR" dirty="0">
                <a:solidFill>
                  <a:prstClr val="white"/>
                </a:solidFill>
                <a:cs typeface="B Mitra" pitchFamily="2" charset="-78"/>
              </a:rPr>
              <a:t>هندسه‏ی </a:t>
            </a:r>
            <a:r>
              <a:rPr lang="fa-IR" dirty="0">
                <a:solidFill>
                  <a:prstClr val="white"/>
                </a:solidFill>
                <a:cs typeface="B Mitra" pitchFamily="2" charset="-78"/>
              </a:rPr>
              <a:t>دایره می شکفند</a:t>
            </a:r>
            <a:r>
              <a:rPr lang="fa-IR" dirty="0">
                <a:solidFill>
                  <a:prstClr val="white"/>
                </a:solidFill>
                <a:cs typeface="B Mitra" pitchFamily="2" charset="-78"/>
              </a:rPr>
              <a:t>. رنگها</a:t>
            </a:r>
            <a:r>
              <a:rPr lang="fa-IR" dirty="0">
                <a:solidFill>
                  <a:prstClr val="white"/>
                </a:solidFill>
                <a:cs typeface="B Mitra" pitchFamily="2" charset="-78"/>
              </a:rPr>
              <a:t>،  سرد و رام، دامنه بخش </a:t>
            </a:r>
            <a:r>
              <a:rPr lang="fa-IR" dirty="0">
                <a:solidFill>
                  <a:prstClr val="white"/>
                </a:solidFill>
                <a:cs typeface="B Mitra" pitchFamily="2" charset="-78"/>
              </a:rPr>
              <a:t>قوه‏ی </a:t>
            </a:r>
            <a:r>
              <a:rPr lang="fa-IR" dirty="0">
                <a:solidFill>
                  <a:prstClr val="white"/>
                </a:solidFill>
                <a:cs typeface="B Mitra" pitchFamily="2" charset="-78"/>
              </a:rPr>
              <a:t>تخیل </a:t>
            </a:r>
            <a:r>
              <a:rPr lang="fa-IR" dirty="0">
                <a:solidFill>
                  <a:prstClr val="white"/>
                </a:solidFill>
                <a:cs typeface="B Mitra" pitchFamily="2" charset="-78"/>
              </a:rPr>
              <a:t>عقل‏اند </a:t>
            </a:r>
            <a:r>
              <a:rPr lang="fa-IR" dirty="0">
                <a:solidFill>
                  <a:prstClr val="white"/>
                </a:solidFill>
                <a:cs typeface="B Mitra" pitchFamily="2" charset="-78"/>
              </a:rPr>
              <a:t>و به نفس بیداری </a:t>
            </a:r>
            <a:r>
              <a:rPr lang="fa-IR" dirty="0">
                <a:solidFill>
                  <a:prstClr val="white"/>
                </a:solidFill>
                <a:cs typeface="B Mitra" pitchFamily="2" charset="-78"/>
              </a:rPr>
              <a:t>می‏بخشند. همان‏گونه </a:t>
            </a:r>
            <a:r>
              <a:rPr lang="fa-IR" dirty="0">
                <a:solidFill>
                  <a:prstClr val="white"/>
                </a:solidFill>
                <a:cs typeface="B Mitra" pitchFamily="2" charset="-78"/>
              </a:rPr>
              <a:t>که </a:t>
            </a:r>
            <a:r>
              <a:rPr lang="fa-IR" dirty="0">
                <a:solidFill>
                  <a:prstClr val="white"/>
                </a:solidFill>
                <a:cs typeface="B Mitra" pitchFamily="2" charset="-78"/>
              </a:rPr>
              <a:t>مقبره‏های </a:t>
            </a:r>
            <a:r>
              <a:rPr lang="fa-IR" dirty="0">
                <a:solidFill>
                  <a:prstClr val="white"/>
                </a:solidFill>
                <a:cs typeface="B Mitra" pitchFamily="2" charset="-78"/>
              </a:rPr>
              <a:t>باستانی مصر و </a:t>
            </a:r>
            <a:r>
              <a:rPr lang="fa-IR" dirty="0">
                <a:solidFill>
                  <a:prstClr val="white"/>
                </a:solidFill>
                <a:cs typeface="B Mitra" pitchFamily="2" charset="-78"/>
              </a:rPr>
              <a:t>کاخ‏های </a:t>
            </a:r>
            <a:r>
              <a:rPr lang="fa-IR" dirty="0">
                <a:solidFill>
                  <a:prstClr val="white"/>
                </a:solidFill>
                <a:cs typeface="B Mitra" pitchFamily="2" charset="-78"/>
              </a:rPr>
              <a:t>بابلی صاحب </a:t>
            </a:r>
            <a:r>
              <a:rPr lang="fa-IR" dirty="0">
                <a:solidFill>
                  <a:prstClr val="white"/>
                </a:solidFill>
                <a:cs typeface="B Mitra" pitchFamily="2" charset="-78"/>
              </a:rPr>
              <a:t>سقف‏های </a:t>
            </a:r>
            <a:r>
              <a:rPr lang="fa-IR" dirty="0">
                <a:solidFill>
                  <a:prstClr val="white"/>
                </a:solidFill>
                <a:cs typeface="B Mitra" pitchFamily="2" charset="-78"/>
              </a:rPr>
              <a:t>نیلی پرستاره بودند، یا </a:t>
            </a:r>
            <a:r>
              <a:rPr lang="fa-IR" dirty="0">
                <a:solidFill>
                  <a:prstClr val="white"/>
                </a:solidFill>
                <a:cs typeface="B Mitra" pitchFamily="2" charset="-78"/>
              </a:rPr>
              <a:t>سراپرده‏های </a:t>
            </a:r>
            <a:r>
              <a:rPr lang="fa-IR" dirty="0">
                <a:solidFill>
                  <a:prstClr val="white"/>
                </a:solidFill>
                <a:cs typeface="B Mitra" pitchFamily="2" charset="-78"/>
              </a:rPr>
              <a:t>دادرسی اشکانی </a:t>
            </a:r>
            <a:r>
              <a:rPr lang="fa-IR" dirty="0">
                <a:solidFill>
                  <a:prstClr val="white"/>
                </a:solidFill>
                <a:cs typeface="B Mitra" pitchFamily="2" charset="-78"/>
              </a:rPr>
              <a:t>آسمانه‏هایی </a:t>
            </a:r>
            <a:r>
              <a:rPr lang="fa-IR" dirty="0">
                <a:solidFill>
                  <a:prstClr val="white"/>
                </a:solidFill>
                <a:cs typeface="B Mitra" pitchFamily="2" charset="-78"/>
              </a:rPr>
              <a:t>پوشیده به یاقوت کبود آسمان فام داشتند،  گنبدهای اسلامی حافظ و </a:t>
            </a:r>
            <a:r>
              <a:rPr lang="fa-IR" dirty="0">
                <a:solidFill>
                  <a:prstClr val="white"/>
                </a:solidFill>
                <a:cs typeface="B Mitra" pitchFamily="2" charset="-78"/>
              </a:rPr>
              <a:t>تجلی‏گر خاطره‏های گنبد </a:t>
            </a:r>
            <a:r>
              <a:rPr lang="fa-IR" dirty="0">
                <a:solidFill>
                  <a:prstClr val="white"/>
                </a:solidFill>
                <a:cs typeface="B Mitra" pitchFamily="2" charset="-78"/>
              </a:rPr>
              <a:t>صوفی </a:t>
            </a:r>
            <a:r>
              <a:rPr lang="fa-IR" dirty="0">
                <a:solidFill>
                  <a:prstClr val="white"/>
                </a:solidFill>
                <a:cs typeface="B Mitra" pitchFamily="2" charset="-78"/>
              </a:rPr>
              <a:t>لباس </a:t>
            </a:r>
            <a:r>
              <a:rPr lang="fa-IR" dirty="0">
                <a:solidFill>
                  <a:prstClr val="white"/>
                </a:solidFill>
                <a:cs typeface="B Mitra" pitchFamily="2" charset="-78"/>
              </a:rPr>
              <a:t>افلاکند. پس </a:t>
            </a:r>
            <a:r>
              <a:rPr lang="fa-IR" dirty="0">
                <a:solidFill>
                  <a:prstClr val="white"/>
                </a:solidFill>
                <a:cs typeface="B Mitra" pitchFamily="2" charset="-78"/>
              </a:rPr>
              <a:t>رنگ‏هایشان، </a:t>
            </a:r>
            <a:r>
              <a:rPr lang="fa-IR" dirty="0">
                <a:solidFill>
                  <a:prstClr val="white"/>
                </a:solidFill>
                <a:cs typeface="B Mitra" pitchFamily="2" charset="-78"/>
              </a:rPr>
              <a:t>سفید، سبز، سبزآبی گونه، </a:t>
            </a:r>
            <a:r>
              <a:rPr lang="fa-IR" dirty="0">
                <a:solidFill>
                  <a:prstClr val="white"/>
                </a:solidFill>
                <a:cs typeface="B Mitra" pitchFamily="2" charset="-78"/>
              </a:rPr>
              <a:t>فیروزه‏ای </a:t>
            </a:r>
            <a:r>
              <a:rPr lang="fa-IR" dirty="0">
                <a:solidFill>
                  <a:prstClr val="white"/>
                </a:solidFill>
                <a:cs typeface="B Mitra" pitchFamily="2" charset="-78"/>
              </a:rPr>
              <a:t>و طلائی </a:t>
            </a:r>
            <a:r>
              <a:rPr lang="fa-IR" dirty="0">
                <a:solidFill>
                  <a:prstClr val="white"/>
                </a:solidFill>
                <a:cs typeface="B Mitra" pitchFamily="2" charset="-78"/>
              </a:rPr>
              <a:t>می‎گردد</a:t>
            </a:r>
            <a:r>
              <a:rPr lang="fa-IR" dirty="0">
                <a:solidFill>
                  <a:prstClr val="white"/>
                </a:solidFill>
                <a:cs typeface="B Mitra" pitchFamily="2" charset="-78"/>
              </a:rPr>
              <a:t>، </a:t>
            </a:r>
            <a:r>
              <a:rPr lang="fa-IR" dirty="0">
                <a:solidFill>
                  <a:prstClr val="white"/>
                </a:solidFill>
                <a:cs typeface="B Mitra" pitchFamily="2" charset="-78"/>
              </a:rPr>
              <a:t>و </a:t>
            </a:r>
            <a:r>
              <a:rPr lang="fa-IR" dirty="0">
                <a:solidFill>
                  <a:prstClr val="white"/>
                </a:solidFill>
                <a:cs typeface="B Mitra" pitchFamily="2" charset="-78"/>
              </a:rPr>
              <a:t>یا </a:t>
            </a:r>
            <a:r>
              <a:rPr lang="fa-IR" dirty="0">
                <a:solidFill>
                  <a:prstClr val="white"/>
                </a:solidFill>
                <a:cs typeface="B Mitra" pitchFamily="2" charset="-78"/>
              </a:rPr>
              <a:t>رنگ‏مایه‏ی خنثائی </a:t>
            </a:r>
            <a:r>
              <a:rPr lang="fa-IR" dirty="0">
                <a:solidFill>
                  <a:prstClr val="white"/>
                </a:solidFill>
                <a:cs typeface="B Mitra" pitchFamily="2" charset="-78"/>
              </a:rPr>
              <a:t>از </a:t>
            </a:r>
            <a:r>
              <a:rPr lang="fa-IR" dirty="0">
                <a:solidFill>
                  <a:prstClr val="white"/>
                </a:solidFill>
                <a:cs typeface="B Mitra" pitchFamily="2" charset="-78"/>
              </a:rPr>
              <a:t>سفال‏کاری</a:t>
            </a:r>
            <a:r>
              <a:rPr lang="fa-IR" dirty="0">
                <a:solidFill>
                  <a:prstClr val="white"/>
                </a:solidFill>
                <a:cs typeface="B Mitra" pitchFamily="2" charset="-78"/>
              </a:rPr>
              <a:t>، </a:t>
            </a:r>
            <a:r>
              <a:rPr lang="fa-IR" dirty="0">
                <a:solidFill>
                  <a:prstClr val="white"/>
                </a:solidFill>
                <a:cs typeface="B Mitra" pitchFamily="2" charset="-78"/>
              </a:rPr>
              <a:t>گچ‏کاری </a:t>
            </a:r>
            <a:r>
              <a:rPr lang="fa-IR" dirty="0">
                <a:solidFill>
                  <a:prstClr val="white"/>
                </a:solidFill>
                <a:cs typeface="B Mitra" pitchFamily="2" charset="-78"/>
              </a:rPr>
              <a:t>و تلفیق ناقصی از اینها را به خود </a:t>
            </a:r>
            <a:r>
              <a:rPr lang="fa-IR" dirty="0">
                <a:solidFill>
                  <a:prstClr val="white"/>
                </a:solidFill>
                <a:cs typeface="B Mitra" pitchFamily="2" charset="-78"/>
              </a:rPr>
              <a:t>می‏گرد</a:t>
            </a:r>
            <a:r>
              <a:rPr lang="fa-IR" dirty="0">
                <a:solidFill>
                  <a:prstClr val="white"/>
                </a:solidFill>
                <a:cs typeface="B Mitra" pitchFamily="2" charset="-78"/>
              </a:rPr>
              <a:t>. مثلا گنبد در </a:t>
            </a:r>
            <a:r>
              <a:rPr lang="fa-IR" dirty="0">
                <a:solidFill>
                  <a:prstClr val="white"/>
                </a:solidFill>
                <a:cs typeface="B Mitra" pitchFamily="2" charset="-78"/>
              </a:rPr>
              <a:t>همه‏ی </a:t>
            </a:r>
            <a:r>
              <a:rPr lang="fa-IR" dirty="0">
                <a:solidFill>
                  <a:prstClr val="white"/>
                </a:solidFill>
                <a:cs typeface="B Mitra" pitchFamily="2" charset="-78"/>
              </a:rPr>
              <a:t>نمودهایش مقام عرش الهی ست </a:t>
            </a:r>
            <a:r>
              <a:rPr lang="fa-IR" dirty="0">
                <a:solidFill>
                  <a:prstClr val="white"/>
                </a:solidFill>
                <a:cs typeface="B Mitra" pitchFamily="2" charset="-78"/>
              </a:rPr>
              <a:t>ـ </a:t>
            </a:r>
            <a:r>
              <a:rPr lang="fa-IR" dirty="0">
                <a:solidFill>
                  <a:prstClr val="white"/>
                </a:solidFill>
                <a:cs typeface="B Mitra" pitchFamily="2" charset="-78"/>
              </a:rPr>
              <a:t>انفعالی در قبال عقل، </a:t>
            </a:r>
            <a:r>
              <a:rPr lang="fa-IR" dirty="0">
                <a:solidFill>
                  <a:prstClr val="white"/>
                </a:solidFill>
                <a:cs typeface="B Mitra" pitchFamily="2" charset="-78"/>
              </a:rPr>
              <a:t>جنساً اُمی</a:t>
            </a:r>
            <a:r>
              <a:rPr lang="fa-IR" dirty="0">
                <a:solidFill>
                  <a:prstClr val="white"/>
                </a:solidFill>
                <a:cs typeface="B Mitra" pitchFamily="2" charset="-78"/>
              </a:rPr>
              <a:t>، </a:t>
            </a:r>
            <a:r>
              <a:rPr lang="fa-IR" dirty="0">
                <a:solidFill>
                  <a:prstClr val="white"/>
                </a:solidFill>
                <a:cs typeface="B Mitra" pitchFamily="2" charset="-78"/>
              </a:rPr>
              <a:t>و صورتاً بی‏زمان </a:t>
            </a:r>
            <a:r>
              <a:rPr lang="fa-IR" dirty="0">
                <a:solidFill>
                  <a:prstClr val="white"/>
                </a:solidFill>
                <a:cs typeface="B Mitra" pitchFamily="2" charset="-78"/>
              </a:rPr>
              <a:t>و سرمدی</a:t>
            </a:r>
            <a:r>
              <a:rPr lang="fa-IR" dirty="0">
                <a:solidFill>
                  <a:prstClr val="white"/>
                </a:solidFill>
                <a:cs typeface="B Mitra" pitchFamily="2" charset="-78"/>
              </a:rPr>
              <a:t>.</a:t>
            </a:r>
            <a:endParaRPr lang="fa-IR" dirty="0">
              <a:solidFill>
                <a:prstClr val="white"/>
              </a:solidFill>
              <a:cs typeface="B Mitra" pitchFamily="2" charset="-78"/>
            </a:endParaRPr>
          </a:p>
        </p:txBody>
      </p:sp>
    </p:spTree>
    <p:extLst>
      <p:ext uri="{BB962C8B-B14F-4D97-AF65-F5344CB8AC3E}">
        <p14:creationId xmlns:p14="http://schemas.microsoft.com/office/powerpoint/2010/main" val="3789826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1460391"/>
            <a:ext cx="7848872" cy="923330"/>
          </a:xfrm>
          <a:prstGeom prst="rect">
            <a:avLst/>
          </a:prstGeom>
        </p:spPr>
        <p:txBody>
          <a:bodyPr wrap="square">
            <a:spAutoFit/>
          </a:bodyPr>
          <a:lstStyle/>
          <a:p>
            <a:pPr algn="justLow"/>
            <a:r>
              <a:rPr lang="fa-IR" dirty="0">
                <a:solidFill>
                  <a:prstClr val="white"/>
                </a:solidFill>
                <a:cs typeface="B Mitra" pitchFamily="2" charset="-78"/>
              </a:rPr>
              <a:t>   پرستش‏گاه </a:t>
            </a:r>
            <a:r>
              <a:rPr lang="fa-IR" dirty="0">
                <a:solidFill>
                  <a:prstClr val="white"/>
                </a:solidFill>
                <a:cs typeface="B Mitra" pitchFamily="2" charset="-78"/>
              </a:rPr>
              <a:t>آتش و رجاوند، </a:t>
            </a:r>
            <a:r>
              <a:rPr lang="fa-IR" dirty="0">
                <a:solidFill>
                  <a:prstClr val="white"/>
                </a:solidFill>
                <a:cs typeface="B Mitra" pitchFamily="2" charset="-78"/>
              </a:rPr>
              <a:t>چارطاق، </a:t>
            </a:r>
            <a:r>
              <a:rPr lang="fa-IR" dirty="0">
                <a:solidFill>
                  <a:prstClr val="white"/>
                </a:solidFill>
                <a:cs typeface="B Mitra" pitchFamily="2" charset="-78"/>
              </a:rPr>
              <a:t>از روزگاران اساطیری بر فلات ایران زمین وجود داشته است. صورت </a:t>
            </a:r>
            <a:r>
              <a:rPr lang="fa-IR" dirty="0">
                <a:solidFill>
                  <a:prstClr val="white"/>
                </a:solidFill>
                <a:cs typeface="B Mitra" pitchFamily="2" charset="-78"/>
              </a:rPr>
              <a:t>ویژه‏ی </a:t>
            </a:r>
            <a:r>
              <a:rPr lang="fa-IR" dirty="0">
                <a:solidFill>
                  <a:prstClr val="white"/>
                </a:solidFill>
                <a:cs typeface="B Mitra" pitchFamily="2" charset="-78"/>
              </a:rPr>
              <a:t>این ساختار از آن روزگاران تا امروز هیچ تغییر </a:t>
            </a:r>
            <a:r>
              <a:rPr lang="fa-IR" dirty="0">
                <a:solidFill>
                  <a:prstClr val="white"/>
                </a:solidFill>
                <a:cs typeface="B Mitra" pitchFamily="2" charset="-78"/>
              </a:rPr>
              <a:t>عمده‏ای </a:t>
            </a:r>
            <a:r>
              <a:rPr lang="fa-IR" dirty="0">
                <a:solidFill>
                  <a:prstClr val="white"/>
                </a:solidFill>
                <a:cs typeface="B Mitra" pitchFamily="2" charset="-78"/>
              </a:rPr>
              <a:t>نکرده است. ثبات شکلی چارطاق </a:t>
            </a:r>
            <a:r>
              <a:rPr lang="fa-IR" dirty="0">
                <a:solidFill>
                  <a:prstClr val="white"/>
                </a:solidFill>
                <a:cs typeface="B Mitra" pitchFamily="2" charset="-78"/>
              </a:rPr>
              <a:t>شاهدیست </a:t>
            </a:r>
            <a:r>
              <a:rPr lang="fa-IR" dirty="0">
                <a:solidFill>
                  <a:prstClr val="white"/>
                </a:solidFill>
                <a:cs typeface="B Mitra" pitchFamily="2" charset="-78"/>
              </a:rPr>
              <a:t>بر </a:t>
            </a:r>
            <a:r>
              <a:rPr lang="fa-IR" dirty="0">
                <a:solidFill>
                  <a:prstClr val="white"/>
                </a:solidFill>
                <a:cs typeface="B Mitra" pitchFamily="2" charset="-78"/>
              </a:rPr>
              <a:t>ارزش‏مندی ازلی‏اش </a:t>
            </a:r>
            <a:r>
              <a:rPr lang="fa-IR" dirty="0">
                <a:solidFill>
                  <a:prstClr val="white"/>
                </a:solidFill>
                <a:cs typeface="B Mitra" pitchFamily="2" charset="-78"/>
              </a:rPr>
              <a:t>و تا به امروز هم قدرتمندترین </a:t>
            </a:r>
            <a:r>
              <a:rPr lang="fa-IR" dirty="0">
                <a:solidFill>
                  <a:prstClr val="white"/>
                </a:solidFill>
                <a:cs typeface="B Mitra" pitchFamily="2" charset="-78"/>
              </a:rPr>
              <a:t>تلفیقی‏ست </a:t>
            </a:r>
            <a:r>
              <a:rPr lang="fa-IR" dirty="0">
                <a:solidFill>
                  <a:prstClr val="white"/>
                </a:solidFill>
                <a:cs typeface="B Mitra" pitchFamily="2" charset="-78"/>
              </a:rPr>
              <a:t>که </a:t>
            </a:r>
            <a:r>
              <a:rPr lang="fa-IR" dirty="0">
                <a:solidFill>
                  <a:prstClr val="white"/>
                </a:solidFill>
                <a:cs typeface="B Mitra" pitchFamily="2" charset="-78"/>
              </a:rPr>
              <a:t>آدمی </a:t>
            </a:r>
            <a:r>
              <a:rPr lang="fa-IR" dirty="0">
                <a:solidFill>
                  <a:prstClr val="white"/>
                </a:solidFill>
                <a:cs typeface="B Mitra" pitchFamily="2" charset="-78"/>
              </a:rPr>
              <a:t>از نماها و </a:t>
            </a:r>
            <a:r>
              <a:rPr lang="fa-IR" dirty="0">
                <a:solidFill>
                  <a:prstClr val="white"/>
                </a:solidFill>
                <a:cs typeface="B Mitra" pitchFamily="2" charset="-78"/>
              </a:rPr>
              <a:t>صورت‏های </a:t>
            </a:r>
            <a:r>
              <a:rPr lang="fa-IR" dirty="0">
                <a:solidFill>
                  <a:prstClr val="white"/>
                </a:solidFill>
                <a:cs typeface="B Mitra" pitchFamily="2" charset="-78"/>
              </a:rPr>
              <a:t>سنتی ارائه کرده است.</a:t>
            </a:r>
            <a:endParaRPr lang="fa-IR" dirty="0">
              <a:solidFill>
                <a:prstClr val="white"/>
              </a:solidFill>
              <a:cs typeface="B Mitra" pitchFamily="2" charset="-78"/>
            </a:endParaRPr>
          </a:p>
        </p:txBody>
      </p:sp>
      <p:sp>
        <p:nvSpPr>
          <p:cNvPr id="7" name="TextBox 6"/>
          <p:cNvSpPr txBox="1"/>
          <p:nvPr/>
        </p:nvSpPr>
        <p:spPr>
          <a:xfrm>
            <a:off x="7560332" y="836712"/>
            <a:ext cx="828092" cy="461665"/>
          </a:xfrm>
          <a:prstGeom prst="rect">
            <a:avLst/>
          </a:prstGeom>
          <a:noFill/>
        </p:spPr>
        <p:txBody>
          <a:bodyPr wrap="square" rtlCol="0">
            <a:spAutoFit/>
          </a:bodyPr>
          <a:lstStyle/>
          <a:p>
            <a:pPr rtl="0"/>
            <a:r>
              <a:rPr lang="fa-IR" sz="2400" dirty="0">
                <a:solidFill>
                  <a:prstClr val="white"/>
                </a:solidFill>
                <a:latin typeface="IranNastaliq" pitchFamily="18" charset="0"/>
                <a:cs typeface="B Mitra" pitchFamily="2" charset="-78"/>
              </a:rPr>
              <a:t>چارطاق</a:t>
            </a:r>
            <a:endParaRPr lang="fa-IR" sz="2400" dirty="0">
              <a:solidFill>
                <a:prstClr val="white"/>
              </a:solidFill>
              <a:latin typeface="IranNastaliq" pitchFamily="18" charset="0"/>
              <a:cs typeface="B Mitra" pitchFamily="2" charset="-78"/>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5576" y="2564904"/>
            <a:ext cx="4791673" cy="35937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Rectangle 7"/>
          <p:cNvSpPr/>
          <p:nvPr/>
        </p:nvSpPr>
        <p:spPr>
          <a:xfrm>
            <a:off x="5724128" y="2636913"/>
            <a:ext cx="2736304" cy="3416320"/>
          </a:xfrm>
          <a:prstGeom prst="rect">
            <a:avLst/>
          </a:prstGeom>
        </p:spPr>
        <p:txBody>
          <a:bodyPr wrap="square">
            <a:spAutoFit/>
          </a:bodyPr>
          <a:lstStyle/>
          <a:p>
            <a:pPr algn="justLow"/>
            <a:r>
              <a:rPr lang="fa-IR" dirty="0">
                <a:solidFill>
                  <a:prstClr val="white"/>
                </a:solidFill>
                <a:cs typeface="B Mitra" pitchFamily="2" charset="-78"/>
              </a:rPr>
              <a:t>   از </a:t>
            </a:r>
            <a:r>
              <a:rPr lang="fa-IR" dirty="0">
                <a:solidFill>
                  <a:prstClr val="white"/>
                </a:solidFill>
                <a:cs typeface="B Mitra" pitchFamily="2" charset="-78"/>
              </a:rPr>
              <a:t>لحاظ شکل، </a:t>
            </a:r>
            <a:r>
              <a:rPr lang="fa-IR" dirty="0">
                <a:solidFill>
                  <a:prstClr val="white"/>
                </a:solidFill>
                <a:cs typeface="B Mitra" pitchFamily="2" charset="-78"/>
              </a:rPr>
              <a:t>گنبدیست </a:t>
            </a:r>
            <a:r>
              <a:rPr lang="fa-IR" dirty="0">
                <a:solidFill>
                  <a:prstClr val="white"/>
                </a:solidFill>
                <a:cs typeface="B Mitra" pitchFamily="2" charset="-78"/>
              </a:rPr>
              <a:t>که بر مربعی با چهار </a:t>
            </a:r>
            <a:r>
              <a:rPr lang="fa-IR" dirty="0">
                <a:solidFill>
                  <a:prstClr val="white"/>
                </a:solidFill>
                <a:cs typeface="B Mitra" pitchFamily="2" charset="-78"/>
              </a:rPr>
              <a:t>طاق‏نما قرار گرفته </a:t>
            </a:r>
            <a:r>
              <a:rPr lang="fa-IR" dirty="0">
                <a:solidFill>
                  <a:prstClr val="white"/>
                </a:solidFill>
                <a:cs typeface="B Mitra" pitchFamily="2" charset="-78"/>
              </a:rPr>
              <a:t>باشد. روی نقشه به شکل مَندَل است</a:t>
            </a:r>
            <a:r>
              <a:rPr lang="fa-IR" dirty="0">
                <a:solidFill>
                  <a:prstClr val="white"/>
                </a:solidFill>
                <a:cs typeface="B Mitra" pitchFamily="2" charset="-78"/>
              </a:rPr>
              <a:t>. بهترین </a:t>
            </a:r>
            <a:r>
              <a:rPr lang="fa-IR" dirty="0">
                <a:solidFill>
                  <a:prstClr val="white"/>
                </a:solidFill>
                <a:cs typeface="B Mitra" pitchFamily="2" charset="-78"/>
              </a:rPr>
              <a:t>بقایای باستانی چارطاق را می توان در </a:t>
            </a:r>
            <a:r>
              <a:rPr lang="fa-IR" dirty="0">
                <a:solidFill>
                  <a:prstClr val="white"/>
                </a:solidFill>
                <a:cs typeface="B Mitra" pitchFamily="2" charset="-78"/>
              </a:rPr>
              <a:t>نیایش‏گاه‏های </a:t>
            </a:r>
            <a:r>
              <a:rPr lang="fa-IR" dirty="0">
                <a:solidFill>
                  <a:prstClr val="white"/>
                </a:solidFill>
                <a:cs typeface="B Mitra" pitchFamily="2" charset="-78"/>
              </a:rPr>
              <a:t>ساسانی یافت که کانونشان همان آتش نمادین </a:t>
            </a:r>
            <a:r>
              <a:rPr lang="fa-IR" dirty="0">
                <a:solidFill>
                  <a:prstClr val="white"/>
                </a:solidFill>
                <a:cs typeface="B Mitra" pitchFamily="2" charset="-78"/>
              </a:rPr>
              <a:t>شعله‏ور </a:t>
            </a:r>
            <a:r>
              <a:rPr lang="fa-IR" dirty="0">
                <a:solidFill>
                  <a:prstClr val="white"/>
                </a:solidFill>
                <a:cs typeface="B Mitra" pitchFamily="2" charset="-78"/>
              </a:rPr>
              <a:t>بود؛ یا در </a:t>
            </a:r>
            <a:r>
              <a:rPr lang="fa-IR" dirty="0">
                <a:solidFill>
                  <a:prstClr val="white"/>
                </a:solidFill>
                <a:cs typeface="B Mitra" pitchFamily="2" charset="-78"/>
              </a:rPr>
              <a:t>تخت‏گاه‏های </a:t>
            </a:r>
            <a:r>
              <a:rPr lang="fa-IR" dirty="0">
                <a:solidFill>
                  <a:prstClr val="white"/>
                </a:solidFill>
                <a:cs typeface="B Mitra" pitchFamily="2" charset="-78"/>
              </a:rPr>
              <a:t>شاهنشاهی از قبیل تخت طاقدیس؛ و شاید، بهتر از همه، در </a:t>
            </a:r>
            <a:r>
              <a:rPr lang="fa-IR" dirty="0">
                <a:solidFill>
                  <a:prstClr val="white"/>
                </a:solidFill>
                <a:cs typeface="B Mitra" pitchFamily="2" charset="-78"/>
              </a:rPr>
              <a:t>نقشه‏های </a:t>
            </a:r>
            <a:r>
              <a:rPr lang="fa-IR" dirty="0">
                <a:solidFill>
                  <a:prstClr val="white"/>
                </a:solidFill>
                <a:cs typeface="B Mitra" pitchFamily="2" charset="-78"/>
              </a:rPr>
              <a:t>همساز با چارباغ پردیسهای ساسانی، عنصر مشترک در </a:t>
            </a:r>
            <a:r>
              <a:rPr lang="fa-IR" dirty="0">
                <a:solidFill>
                  <a:prstClr val="white"/>
                </a:solidFill>
                <a:cs typeface="B Mitra" pitchFamily="2" charset="-78"/>
              </a:rPr>
              <a:t>هر </a:t>
            </a:r>
            <a:r>
              <a:rPr lang="fa-IR" dirty="0">
                <a:solidFill>
                  <a:prstClr val="white"/>
                </a:solidFill>
                <a:cs typeface="B Mitra" pitchFamily="2" charset="-78"/>
              </a:rPr>
              <a:t>سه نمونه همان طرح مَندَل به مثابه کیهان </a:t>
            </a:r>
            <a:r>
              <a:rPr lang="fa-IR" dirty="0">
                <a:solidFill>
                  <a:prstClr val="white"/>
                </a:solidFill>
                <a:cs typeface="B Mitra" pitchFamily="2" charset="-78"/>
              </a:rPr>
              <a:t>نگاشت </a:t>
            </a:r>
            <a:r>
              <a:rPr lang="fa-IR" dirty="0">
                <a:solidFill>
                  <a:prstClr val="white"/>
                </a:solidFill>
                <a:cs typeface="B Mitra" pitchFamily="2" charset="-78"/>
              </a:rPr>
              <a:t>است.</a:t>
            </a:r>
          </a:p>
        </p:txBody>
      </p:sp>
    </p:spTree>
    <p:extLst>
      <p:ext uri="{BB962C8B-B14F-4D97-AF65-F5344CB8AC3E}">
        <p14:creationId xmlns:p14="http://schemas.microsoft.com/office/powerpoint/2010/main" val="1043463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67544" y="3573016"/>
            <a:ext cx="8352928" cy="2585323"/>
          </a:xfrm>
          <a:prstGeom prst="rect">
            <a:avLst/>
          </a:prstGeom>
        </p:spPr>
        <p:txBody>
          <a:bodyPr wrap="square">
            <a:spAutoFit/>
          </a:bodyPr>
          <a:lstStyle/>
          <a:p>
            <a:pPr algn="justLow"/>
            <a:r>
              <a:rPr lang="fa-IR" dirty="0">
                <a:solidFill>
                  <a:prstClr val="white"/>
                </a:solidFill>
                <a:cs typeface="B Mitra" pitchFamily="2" charset="-78"/>
              </a:rPr>
              <a:t>   بر </a:t>
            </a:r>
            <a:r>
              <a:rPr lang="fa-IR" dirty="0">
                <a:solidFill>
                  <a:prstClr val="white"/>
                </a:solidFill>
                <a:cs typeface="B Mitra" pitchFamily="2" charset="-78"/>
              </a:rPr>
              <a:t>این فضای </a:t>
            </a:r>
            <a:r>
              <a:rPr lang="fa-IR" dirty="0">
                <a:solidFill>
                  <a:prstClr val="white"/>
                </a:solidFill>
                <a:cs typeface="B Mitra" pitchFamily="2" charset="-78"/>
              </a:rPr>
              <a:t>چهارگوش</a:t>
            </a:r>
            <a:r>
              <a:rPr lang="fa-IR" dirty="0">
                <a:solidFill>
                  <a:prstClr val="white"/>
                </a:solidFill>
                <a:cs typeface="B Mitra" pitchFamily="2" charset="-78"/>
              </a:rPr>
              <a:t>، گنبد دوار یا کروی نشانده شده است که نمایشگر جهان کیفیت ناب یا عالم سرور است</a:t>
            </a:r>
            <a:r>
              <a:rPr lang="fa-IR" dirty="0">
                <a:solidFill>
                  <a:prstClr val="white"/>
                </a:solidFill>
                <a:cs typeface="B Mitra" pitchFamily="2" charset="-78"/>
              </a:rPr>
              <a:t>. گنبد </a:t>
            </a:r>
            <a:r>
              <a:rPr lang="fa-IR" dirty="0">
                <a:solidFill>
                  <a:prstClr val="white"/>
                </a:solidFill>
                <a:cs typeface="B Mitra" pitchFamily="2" charset="-78"/>
              </a:rPr>
              <a:t>که نمادگر سبُکی و تحرک کلی روح است، در حکم صورتی ست که نه آغازی دارد و نه انجامی. یگانه </a:t>
            </a:r>
            <a:r>
              <a:rPr lang="fa-IR" dirty="0">
                <a:solidFill>
                  <a:prstClr val="white"/>
                </a:solidFill>
                <a:cs typeface="B Mitra" pitchFamily="2" charset="-78"/>
              </a:rPr>
              <a:t>نقطه‏ی </a:t>
            </a:r>
            <a:r>
              <a:rPr lang="fa-IR" dirty="0">
                <a:solidFill>
                  <a:prstClr val="white"/>
                </a:solidFill>
                <a:cs typeface="B Mitra" pitchFamily="2" charset="-78"/>
              </a:rPr>
              <a:t>عطفش مرکز اوست، گذرگاه آن محور معنوی که با محور مربع مستقر در زیر پیوندش </a:t>
            </a:r>
            <a:r>
              <a:rPr lang="fa-IR" dirty="0">
                <a:solidFill>
                  <a:prstClr val="white"/>
                </a:solidFill>
                <a:cs typeface="B Mitra" pitchFamily="2" charset="-78"/>
              </a:rPr>
              <a:t>می‏دهد. این </a:t>
            </a:r>
            <a:r>
              <a:rPr lang="fa-IR" dirty="0">
                <a:solidFill>
                  <a:prstClr val="white"/>
                </a:solidFill>
                <a:cs typeface="B Mitra" pitchFamily="2" charset="-78"/>
              </a:rPr>
              <a:t>علت طولیه آن دو صورت را از </a:t>
            </a:r>
            <a:r>
              <a:rPr lang="fa-IR" dirty="0">
                <a:solidFill>
                  <a:prstClr val="white"/>
                </a:solidFill>
                <a:cs typeface="B Mitra" pitchFamily="2" charset="-78"/>
              </a:rPr>
              <a:t>جنبه‏ی </a:t>
            </a:r>
            <a:r>
              <a:rPr lang="fa-IR" dirty="0">
                <a:solidFill>
                  <a:prstClr val="white"/>
                </a:solidFill>
                <a:cs typeface="B Mitra" pitchFamily="2" charset="-78"/>
              </a:rPr>
              <a:t>کیفی یگانه </a:t>
            </a:r>
            <a:r>
              <a:rPr lang="fa-IR" dirty="0">
                <a:solidFill>
                  <a:prstClr val="white"/>
                </a:solidFill>
                <a:cs typeface="B Mitra" pitchFamily="2" charset="-78"/>
              </a:rPr>
              <a:t>می‏سازد </a:t>
            </a:r>
            <a:r>
              <a:rPr lang="fa-IR" dirty="0">
                <a:solidFill>
                  <a:prstClr val="white"/>
                </a:solidFill>
                <a:cs typeface="B Mitra" pitchFamily="2" charset="-78"/>
              </a:rPr>
              <a:t>و تبدیل صورت دایره در مربع نمایشگر یک یگانه گردی </a:t>
            </a:r>
            <a:r>
              <a:rPr lang="fa-IR" dirty="0">
                <a:solidFill>
                  <a:prstClr val="white"/>
                </a:solidFill>
                <a:cs typeface="B Mitra" pitchFamily="2" charset="-78"/>
              </a:rPr>
              <a:t>کمی‏ست</a:t>
            </a:r>
            <a:r>
              <a:rPr lang="fa-IR" dirty="0">
                <a:solidFill>
                  <a:prstClr val="white"/>
                </a:solidFill>
                <a:cs typeface="B Mitra" pitchFamily="2" charset="-78"/>
              </a:rPr>
              <a:t>، و نیز نمادی از تلفیق دوباره مربع زمین در دایره بیت المقدس آسمانی</a:t>
            </a:r>
            <a:r>
              <a:rPr lang="fa-IR" dirty="0">
                <a:solidFill>
                  <a:prstClr val="white"/>
                </a:solidFill>
                <a:cs typeface="B Mitra" pitchFamily="2" charset="-78"/>
              </a:rPr>
              <a:t>. </a:t>
            </a:r>
          </a:p>
          <a:p>
            <a:pPr algn="justLow"/>
            <a:r>
              <a:rPr lang="fa-IR" dirty="0">
                <a:solidFill>
                  <a:prstClr val="white"/>
                </a:solidFill>
                <a:cs typeface="B Mitra" pitchFamily="2" charset="-78"/>
              </a:rPr>
              <a:t> </a:t>
            </a:r>
            <a:r>
              <a:rPr lang="fa-IR" dirty="0">
                <a:solidFill>
                  <a:prstClr val="white"/>
                </a:solidFill>
                <a:cs typeface="B Mitra" pitchFamily="2" charset="-78"/>
              </a:rPr>
              <a:t>  معمار </a:t>
            </a:r>
            <a:r>
              <a:rPr lang="fa-IR" dirty="0">
                <a:solidFill>
                  <a:prstClr val="white"/>
                </a:solidFill>
                <a:cs typeface="B Mitra" pitchFamily="2" charset="-78"/>
              </a:rPr>
              <a:t>ایرانی این نقطه </a:t>
            </a:r>
            <a:r>
              <a:rPr lang="fa-IR" dirty="0">
                <a:solidFill>
                  <a:prstClr val="white"/>
                </a:solidFill>
                <a:cs typeface="B Mitra" pitchFamily="2" charset="-78"/>
              </a:rPr>
              <a:t>تأکیدش </a:t>
            </a:r>
            <a:r>
              <a:rPr lang="fa-IR" dirty="0">
                <a:solidFill>
                  <a:prstClr val="white"/>
                </a:solidFill>
                <a:cs typeface="B Mitra" pitchFamily="2" charset="-78"/>
              </a:rPr>
              <a:t>را در قلب فضائی قرار </a:t>
            </a:r>
            <a:r>
              <a:rPr lang="fa-IR" dirty="0">
                <a:solidFill>
                  <a:prstClr val="white"/>
                </a:solidFill>
                <a:cs typeface="B Mitra" pitchFamily="2" charset="-78"/>
              </a:rPr>
              <a:t>می‏دهد </a:t>
            </a:r>
            <a:r>
              <a:rPr lang="fa-IR" dirty="0">
                <a:solidFill>
                  <a:prstClr val="white"/>
                </a:solidFill>
                <a:cs typeface="B Mitra" pitchFamily="2" charset="-78"/>
              </a:rPr>
              <a:t>که بر این استحاله گواه است و طنینی دارد از نواخت کیهانی تغییر شکل داده، در مسجد </a:t>
            </a:r>
            <a:r>
              <a:rPr lang="fa-IR" dirty="0">
                <a:solidFill>
                  <a:prstClr val="white"/>
                </a:solidFill>
                <a:cs typeface="B Mitra" pitchFamily="2" charset="-78"/>
              </a:rPr>
              <a:t>چهارطاق، این </a:t>
            </a:r>
            <a:r>
              <a:rPr lang="fa-IR" dirty="0">
                <a:solidFill>
                  <a:prstClr val="white"/>
                </a:solidFill>
                <a:cs typeface="B Mitra" pitchFamily="2" charset="-78"/>
              </a:rPr>
              <a:t>نقطه همان محراب است، در کوشک </a:t>
            </a:r>
            <a:r>
              <a:rPr lang="fa-IR" dirty="0">
                <a:solidFill>
                  <a:prstClr val="white"/>
                </a:solidFill>
                <a:cs typeface="B Mitra" pitchFamily="2" charset="-78"/>
              </a:rPr>
              <a:t>باغ، </a:t>
            </a:r>
            <a:r>
              <a:rPr lang="fa-IR" dirty="0">
                <a:solidFill>
                  <a:prstClr val="white"/>
                </a:solidFill>
                <a:cs typeface="B Mitra" pitchFamily="2" charset="-78"/>
              </a:rPr>
              <a:t>همان حوض </a:t>
            </a:r>
            <a:r>
              <a:rPr lang="fa-IR" dirty="0">
                <a:solidFill>
                  <a:prstClr val="white"/>
                </a:solidFill>
                <a:cs typeface="B Mitra" pitchFamily="2" charset="-78"/>
              </a:rPr>
              <a:t>مرکزی </a:t>
            </a:r>
            <a:r>
              <a:rPr lang="fa-IR" dirty="0">
                <a:solidFill>
                  <a:prstClr val="white"/>
                </a:solidFill>
                <a:cs typeface="B Mitra" pitchFamily="2" charset="-78"/>
              </a:rPr>
              <a:t>و در </a:t>
            </a:r>
            <a:r>
              <a:rPr lang="fa-IR" dirty="0">
                <a:solidFill>
                  <a:prstClr val="white"/>
                </a:solidFill>
                <a:cs typeface="B Mitra" pitchFamily="2" charset="-78"/>
              </a:rPr>
              <a:t>بقعه، </a:t>
            </a:r>
            <a:r>
              <a:rPr lang="fa-IR" dirty="0">
                <a:solidFill>
                  <a:prstClr val="white"/>
                </a:solidFill>
                <a:cs typeface="B Mitra" pitchFamily="2" charset="-78"/>
              </a:rPr>
              <a:t>همان آرامگاه یک صوفی، پس اینجا در صور ازلی دایره و مربع،  انسان سنتی تمکن فضائی خود راباز </a:t>
            </a:r>
            <a:r>
              <a:rPr lang="fa-IR" dirty="0">
                <a:solidFill>
                  <a:prstClr val="white"/>
                </a:solidFill>
                <a:cs typeface="B Mitra" pitchFamily="2" charset="-78"/>
              </a:rPr>
              <a:t>می‏یابد. چهارطاق </a:t>
            </a:r>
            <a:r>
              <a:rPr lang="fa-IR" dirty="0">
                <a:solidFill>
                  <a:prstClr val="white"/>
                </a:solidFill>
                <a:cs typeface="B Mitra" pitchFamily="2" charset="-78"/>
              </a:rPr>
              <a:t>به این امکان که در حکم محل تولد، زیست، و مرگ معنوی اوست سرپناه </a:t>
            </a:r>
            <a:r>
              <a:rPr lang="fa-IR" dirty="0">
                <a:solidFill>
                  <a:prstClr val="white"/>
                </a:solidFill>
                <a:cs typeface="B Mitra" pitchFamily="2" charset="-78"/>
              </a:rPr>
              <a:t>می‏دهد</a:t>
            </a:r>
            <a:r>
              <a:rPr lang="fa-IR" dirty="0">
                <a:solidFill>
                  <a:prstClr val="white"/>
                </a:solidFill>
                <a:cs typeface="B Mitra" pitchFamily="2" charset="-78"/>
              </a:rPr>
              <a:t>.</a:t>
            </a:r>
          </a:p>
        </p:txBody>
      </p:sp>
      <p:sp>
        <p:nvSpPr>
          <p:cNvPr id="3" name="Rectangle 2"/>
          <p:cNvSpPr/>
          <p:nvPr/>
        </p:nvSpPr>
        <p:spPr>
          <a:xfrm>
            <a:off x="467544" y="1325667"/>
            <a:ext cx="8352928" cy="2031325"/>
          </a:xfrm>
          <a:prstGeom prst="rect">
            <a:avLst/>
          </a:prstGeom>
        </p:spPr>
        <p:txBody>
          <a:bodyPr wrap="square">
            <a:spAutoFit/>
          </a:bodyPr>
          <a:lstStyle/>
          <a:p>
            <a:pPr algn="justLow"/>
            <a:r>
              <a:rPr lang="fa-IR" dirty="0">
                <a:solidFill>
                  <a:prstClr val="white"/>
                </a:solidFill>
                <a:cs typeface="B Mitra" pitchFamily="2" charset="-78"/>
              </a:rPr>
              <a:t>  چارطاق</a:t>
            </a:r>
            <a:r>
              <a:rPr lang="fa-IR" dirty="0">
                <a:solidFill>
                  <a:prstClr val="white"/>
                </a:solidFill>
                <a:cs typeface="B Mitra" pitchFamily="2" charset="-78"/>
              </a:rPr>
              <a:t>، در حد یک مفهوم سنتی پر مغز، به عالم صور اسلامی پای </a:t>
            </a:r>
            <a:r>
              <a:rPr lang="fa-IR" dirty="0">
                <a:solidFill>
                  <a:prstClr val="white"/>
                </a:solidFill>
                <a:cs typeface="B Mitra" pitchFamily="2" charset="-78"/>
              </a:rPr>
              <a:t>می‏نهد </a:t>
            </a:r>
            <a:r>
              <a:rPr lang="fa-IR" dirty="0">
                <a:solidFill>
                  <a:prstClr val="white"/>
                </a:solidFill>
                <a:cs typeface="B Mitra" pitchFamily="2" charset="-78"/>
              </a:rPr>
              <a:t>و در آنجاست که مزیت </a:t>
            </a:r>
            <a:r>
              <a:rPr lang="fa-IR" dirty="0">
                <a:solidFill>
                  <a:prstClr val="white"/>
                </a:solidFill>
                <a:cs typeface="B Mitra" pitchFamily="2" charset="-78"/>
              </a:rPr>
              <a:t>پیشینه‏ی </a:t>
            </a:r>
            <a:r>
              <a:rPr lang="fa-IR" dirty="0">
                <a:solidFill>
                  <a:prstClr val="white"/>
                </a:solidFill>
                <a:cs typeface="B Mitra" pitchFamily="2" charset="-78"/>
              </a:rPr>
              <a:t>خود را </a:t>
            </a:r>
            <a:r>
              <a:rPr lang="fa-IR" dirty="0">
                <a:solidFill>
                  <a:prstClr val="white"/>
                </a:solidFill>
                <a:cs typeface="B Mitra" pitchFamily="2" charset="-78"/>
              </a:rPr>
              <a:t>باز می‏یابد. چارطاق</a:t>
            </a:r>
            <a:r>
              <a:rPr lang="fa-IR" dirty="0">
                <a:solidFill>
                  <a:prstClr val="white"/>
                </a:solidFill>
                <a:cs typeface="B Mitra" pitchFamily="2" charset="-78"/>
              </a:rPr>
              <a:t>، از دیدگاه </a:t>
            </a:r>
            <a:r>
              <a:rPr lang="fa-IR" dirty="0">
                <a:solidFill>
                  <a:prstClr val="white"/>
                </a:solidFill>
                <a:cs typeface="B Mitra" pitchFamily="2" charset="-78"/>
              </a:rPr>
              <a:t>باطنی‏گری </a:t>
            </a:r>
            <a:r>
              <a:rPr lang="fa-IR" dirty="0">
                <a:solidFill>
                  <a:prstClr val="white"/>
                </a:solidFill>
                <a:cs typeface="B Mitra" pitchFamily="2" charset="-78"/>
              </a:rPr>
              <a:t>اسلامی،  تجلی </a:t>
            </a:r>
            <a:r>
              <a:rPr lang="fa-IR" dirty="0">
                <a:solidFill>
                  <a:prstClr val="white"/>
                </a:solidFill>
                <a:cs typeface="B Mitra" pitchFamily="2" charset="-78"/>
              </a:rPr>
              <a:t>معمارانه‏ای </a:t>
            </a:r>
            <a:r>
              <a:rPr lang="fa-IR" dirty="0">
                <a:solidFill>
                  <a:prstClr val="white"/>
                </a:solidFill>
                <a:cs typeface="B Mitra" pitchFamily="2" charset="-78"/>
              </a:rPr>
              <a:t>از تلفیق دوباره و از خود خلقت </a:t>
            </a:r>
            <a:r>
              <a:rPr lang="fa-IR" dirty="0">
                <a:solidFill>
                  <a:prstClr val="white"/>
                </a:solidFill>
                <a:cs typeface="B Mitra" pitchFamily="2" charset="-78"/>
              </a:rPr>
              <a:t>می‏گردد که </a:t>
            </a:r>
            <a:r>
              <a:rPr lang="fa-IR" dirty="0">
                <a:solidFill>
                  <a:prstClr val="white"/>
                </a:solidFill>
                <a:cs typeface="B Mitra" pitchFamily="2" charset="-78"/>
              </a:rPr>
              <a:t>تا به امروز هم </a:t>
            </a:r>
            <a:r>
              <a:rPr lang="fa-IR" dirty="0">
                <a:solidFill>
                  <a:prstClr val="white"/>
                </a:solidFill>
                <a:cs typeface="B Mitra" pitchFamily="2" charset="-78"/>
              </a:rPr>
              <a:t>باقی است </a:t>
            </a:r>
            <a:r>
              <a:rPr lang="fa-IR" dirty="0">
                <a:solidFill>
                  <a:prstClr val="white"/>
                </a:solidFill>
                <a:cs typeface="B Mitra" pitchFamily="2" charset="-78"/>
              </a:rPr>
              <a:t>و </a:t>
            </a:r>
            <a:r>
              <a:rPr lang="fa-IR" dirty="0">
                <a:solidFill>
                  <a:prstClr val="white"/>
                </a:solidFill>
                <a:cs typeface="B Mitra" pitchFamily="2" charset="-78"/>
              </a:rPr>
              <a:t>صورتاً </a:t>
            </a:r>
            <a:r>
              <a:rPr lang="fa-IR" dirty="0">
                <a:solidFill>
                  <a:prstClr val="white"/>
                </a:solidFill>
                <a:cs typeface="B Mitra" pitchFamily="2" charset="-78"/>
              </a:rPr>
              <a:t>شامل </a:t>
            </a:r>
            <a:r>
              <a:rPr lang="fa-IR" dirty="0">
                <a:solidFill>
                  <a:prstClr val="white"/>
                </a:solidFill>
                <a:cs typeface="B Mitra" pitchFamily="2" charset="-78"/>
              </a:rPr>
              <a:t>اساسی‏ترین شیوه‏ی </a:t>
            </a:r>
            <a:r>
              <a:rPr lang="fa-IR" dirty="0">
                <a:solidFill>
                  <a:prstClr val="white"/>
                </a:solidFill>
                <a:cs typeface="B Mitra" pitchFamily="2" charset="-78"/>
              </a:rPr>
              <a:t>تفکیک مربع و دایره </a:t>
            </a:r>
            <a:r>
              <a:rPr lang="fa-IR" dirty="0">
                <a:solidFill>
                  <a:prstClr val="white"/>
                </a:solidFill>
                <a:cs typeface="B Mitra" pitchFamily="2" charset="-78"/>
              </a:rPr>
              <a:t>است.</a:t>
            </a:r>
          </a:p>
          <a:p>
            <a:pPr algn="justLow"/>
            <a:r>
              <a:rPr lang="fa-IR" dirty="0">
                <a:solidFill>
                  <a:prstClr val="white"/>
                </a:solidFill>
                <a:cs typeface="B Mitra" pitchFamily="2" charset="-78"/>
              </a:rPr>
              <a:t>   حجم </a:t>
            </a:r>
            <a:r>
              <a:rPr lang="fa-IR" dirty="0">
                <a:solidFill>
                  <a:prstClr val="white"/>
                </a:solidFill>
                <a:cs typeface="B Mitra" pitchFamily="2" charset="-78"/>
              </a:rPr>
              <a:t>مکعب </a:t>
            </a:r>
            <a:r>
              <a:rPr lang="fa-IR" dirty="0">
                <a:solidFill>
                  <a:prstClr val="white"/>
                </a:solidFill>
                <a:cs typeface="B Mitra" pitchFamily="2" charset="-78"/>
              </a:rPr>
              <a:t>پایه‏اش </a:t>
            </a:r>
            <a:r>
              <a:rPr lang="fa-IR" dirty="0">
                <a:solidFill>
                  <a:prstClr val="white"/>
                </a:solidFill>
                <a:cs typeface="B Mitra" pitchFamily="2" charset="-78"/>
              </a:rPr>
              <a:t>که به مثابه آدم، زمین، یا بهشت روی زمین فرض </a:t>
            </a:r>
            <a:r>
              <a:rPr lang="fa-IR" dirty="0">
                <a:solidFill>
                  <a:prstClr val="white"/>
                </a:solidFill>
                <a:cs typeface="B Mitra" pitchFamily="2" charset="-78"/>
              </a:rPr>
              <a:t>می‏شود</a:t>
            </a:r>
            <a:r>
              <a:rPr lang="fa-IR" dirty="0">
                <a:solidFill>
                  <a:prstClr val="white"/>
                </a:solidFill>
                <a:cs typeface="B Mitra" pitchFamily="2" charset="-78"/>
              </a:rPr>
              <a:t>، نماد عالی </a:t>
            </a:r>
            <a:r>
              <a:rPr lang="fa-IR" dirty="0">
                <a:solidFill>
                  <a:prstClr val="white"/>
                </a:solidFill>
                <a:cs typeface="B Mitra" pitchFamily="2" charset="-78"/>
              </a:rPr>
              <a:t>ایستائیست </a:t>
            </a:r>
            <a:r>
              <a:rPr lang="fa-IR" dirty="0">
                <a:solidFill>
                  <a:prstClr val="white"/>
                </a:solidFill>
                <a:cs typeface="B Mitra" pitchFamily="2" charset="-78"/>
              </a:rPr>
              <a:t>و </a:t>
            </a:r>
            <a:r>
              <a:rPr lang="fa-IR" dirty="0">
                <a:solidFill>
                  <a:prstClr val="white"/>
                </a:solidFill>
                <a:cs typeface="B Mitra" pitchFamily="2" charset="-78"/>
              </a:rPr>
              <a:t>متجسم‏ترین </a:t>
            </a:r>
            <a:r>
              <a:rPr lang="fa-IR" dirty="0">
                <a:solidFill>
                  <a:prstClr val="white"/>
                </a:solidFill>
                <a:cs typeface="B Mitra" pitchFamily="2" charset="-78"/>
              </a:rPr>
              <a:t>مظهر و تجلی آفریدگار</a:t>
            </a:r>
            <a:r>
              <a:rPr lang="fa-IR" dirty="0">
                <a:solidFill>
                  <a:prstClr val="white"/>
                </a:solidFill>
                <a:cs typeface="B Mitra" pitchFamily="2" charset="-78"/>
              </a:rPr>
              <a:t>. چارطاق</a:t>
            </a:r>
            <a:r>
              <a:rPr lang="fa-IR" dirty="0">
                <a:solidFill>
                  <a:prstClr val="white"/>
                </a:solidFill>
                <a:cs typeface="B Mitra" pitchFamily="2" charset="-78"/>
              </a:rPr>
              <a:t>، با ارکان </a:t>
            </a:r>
            <a:r>
              <a:rPr lang="fa-IR" dirty="0">
                <a:solidFill>
                  <a:prstClr val="white"/>
                </a:solidFill>
                <a:cs typeface="B Mitra" pitchFamily="2" charset="-78"/>
              </a:rPr>
              <a:t>چهارگانه‏ی </a:t>
            </a:r>
            <a:r>
              <a:rPr lang="fa-IR" dirty="0">
                <a:solidFill>
                  <a:prstClr val="white"/>
                </a:solidFill>
                <a:cs typeface="B Mitra" pitchFamily="2" charset="-78"/>
              </a:rPr>
              <a:t>خود، یادآور چهار عنصر و چهار جهت، چهار باد، چهار فصل، و چهار رنگ </a:t>
            </a:r>
            <a:r>
              <a:rPr lang="fa-IR" dirty="0">
                <a:solidFill>
                  <a:prstClr val="white"/>
                </a:solidFill>
                <a:cs typeface="B Mitra" pitchFamily="2" charset="-78"/>
              </a:rPr>
              <a:t>است. </a:t>
            </a:r>
          </a:p>
          <a:p>
            <a:pPr algn="justLow"/>
            <a:r>
              <a:rPr lang="fa-IR" dirty="0">
                <a:solidFill>
                  <a:prstClr val="white"/>
                </a:solidFill>
                <a:cs typeface="B Mitra" pitchFamily="2" charset="-78"/>
              </a:rPr>
              <a:t> </a:t>
            </a:r>
            <a:r>
              <a:rPr lang="fa-IR" dirty="0">
                <a:solidFill>
                  <a:prstClr val="white"/>
                </a:solidFill>
                <a:cs typeface="B Mitra" pitchFamily="2" charset="-78"/>
              </a:rPr>
              <a:t>  خلاصه</a:t>
            </a:r>
            <a:r>
              <a:rPr lang="fa-IR" dirty="0">
                <a:solidFill>
                  <a:prstClr val="white"/>
                </a:solidFill>
                <a:cs typeface="B Mitra" pitchFamily="2" charset="-78"/>
              </a:rPr>
              <a:t>، چارطاق جنبه هائی از زندگانی دنیوی را به عالم تخیل عرضه </a:t>
            </a:r>
            <a:r>
              <a:rPr lang="fa-IR" dirty="0">
                <a:solidFill>
                  <a:prstClr val="white"/>
                </a:solidFill>
                <a:cs typeface="B Mitra" pitchFamily="2" charset="-78"/>
              </a:rPr>
              <a:t>می‏کند </a:t>
            </a:r>
            <a:r>
              <a:rPr lang="fa-IR" dirty="0">
                <a:solidFill>
                  <a:prstClr val="white"/>
                </a:solidFill>
                <a:cs typeface="B Mitra" pitchFamily="2" charset="-78"/>
              </a:rPr>
              <a:t>که </a:t>
            </a:r>
            <a:r>
              <a:rPr lang="fa-IR" dirty="0">
                <a:solidFill>
                  <a:prstClr val="white"/>
                </a:solidFill>
                <a:cs typeface="B Mitra" pitchFamily="2" charset="-78"/>
              </a:rPr>
              <a:t>بنیادی‏اند </a:t>
            </a:r>
            <a:r>
              <a:rPr lang="fa-IR" dirty="0">
                <a:solidFill>
                  <a:prstClr val="white"/>
                </a:solidFill>
                <a:cs typeface="B Mitra" pitchFamily="2" charset="-78"/>
              </a:rPr>
              <a:t>و </a:t>
            </a:r>
            <a:r>
              <a:rPr lang="fa-IR" dirty="0">
                <a:solidFill>
                  <a:prstClr val="white"/>
                </a:solidFill>
                <a:cs typeface="B Mitra" pitchFamily="2" charset="-78"/>
              </a:rPr>
              <a:t>ظاهراً  </a:t>
            </a:r>
            <a:r>
              <a:rPr lang="fa-IR" dirty="0">
                <a:solidFill>
                  <a:prstClr val="white"/>
                </a:solidFill>
                <a:cs typeface="B Mitra" pitchFamily="2" charset="-78"/>
              </a:rPr>
              <a:t>استوارترین </a:t>
            </a:r>
            <a:r>
              <a:rPr lang="fa-IR" dirty="0">
                <a:solidFill>
                  <a:prstClr val="white"/>
                </a:solidFill>
                <a:cs typeface="B Mitra" pitchFamily="2" charset="-78"/>
              </a:rPr>
              <a:t>جنبه‏های </a:t>
            </a:r>
            <a:r>
              <a:rPr lang="fa-IR" dirty="0">
                <a:solidFill>
                  <a:prstClr val="white"/>
                </a:solidFill>
                <a:cs typeface="B Mitra" pitchFamily="2" charset="-78"/>
              </a:rPr>
              <a:t>این حیات سپنجی.</a:t>
            </a:r>
            <a:endParaRPr lang="fa-IR" dirty="0">
              <a:solidFill>
                <a:prstClr val="white"/>
              </a:solidFill>
              <a:cs typeface="B Mitra" pitchFamily="2" charset="-78"/>
            </a:endParaRPr>
          </a:p>
        </p:txBody>
      </p:sp>
    </p:spTree>
    <p:extLst>
      <p:ext uri="{BB962C8B-B14F-4D97-AF65-F5344CB8AC3E}">
        <p14:creationId xmlns:p14="http://schemas.microsoft.com/office/powerpoint/2010/main" val="3096440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929243"/>
            <a:ext cx="7881832" cy="5596101"/>
          </a:xfrm>
          <a:prstGeom prst="rect">
            <a:avLst/>
          </a:prstGeom>
          <a:ln>
            <a:noFill/>
          </a:ln>
          <a:effectLst>
            <a:softEdge rad="112500"/>
          </a:effectLst>
        </p:spPr>
      </p:pic>
    </p:spTree>
    <p:extLst>
      <p:ext uri="{BB962C8B-B14F-4D97-AF65-F5344CB8AC3E}">
        <p14:creationId xmlns:p14="http://schemas.microsoft.com/office/powerpoint/2010/main" val="1192207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294870"/>
            <a:ext cx="7488832" cy="2862322"/>
          </a:xfrm>
          <a:prstGeom prst="rect">
            <a:avLst/>
          </a:prstGeom>
          <a:noFill/>
        </p:spPr>
        <p:txBody>
          <a:bodyPr wrap="square" rtlCol="0">
            <a:spAutoFit/>
          </a:bodyPr>
          <a:lstStyle/>
          <a:p>
            <a:pPr algn="just"/>
            <a:r>
              <a:rPr lang="fa-IR" sz="2000" dirty="0">
                <a:solidFill>
                  <a:prstClr val="white"/>
                </a:solidFill>
                <a:cs typeface="B Mitra" pitchFamily="2" charset="-78"/>
              </a:rPr>
              <a:t>   گسست تاریخی روزگار معاصر از سیر تکامل دستاورد های پیشکسوتان معماری ، موجب تولید فضایی ناخوانا در شهرهای معاصر گردیده است. این ناخوانایی تا جایی پیشرفته که در روزگار معاصر نمی توانیم رابطه ای منطقی با معماری گذشته برقرار نماییم ، گویی شاهکارهای معماری ایرانی در جایی دیگر ساخته شده و یا بوسیله ی افراد غیر ایرانی بر پا گردیده ، که تا این حد با معماری معاصر ما متضاد و بیگانه می‏ماند. از سوی دیگر گویی زبان طراحی این بناها برای ما غیرقابل درک است که معماری معاصر ما تا این درجه ، از شکوه و سازماندی میراث های جاودان پدرانمان بی بهره مانده است. پس از گذشت روزگار استیلای فرهنگ مدرن و رخوت هنرمندان ایرانی ، فضایی جدید در عرصه ی هنری ترسیم شده است ، روزگاری که هنرمندان و فرهیختگان ایرانی و اسلامی  با تمام توان در جهت باززنده سازی هویت اسلامی خویش می‏کوشند تا به کمک آن روزگار شکوه و عظمت خویش را از نو برپا سازند.</a:t>
            </a:r>
            <a:endParaRPr lang="en-US" sz="2000" dirty="0">
              <a:solidFill>
                <a:prstClr val="white"/>
              </a:solidFill>
              <a:cs typeface="B Mitra" pitchFamily="2" charset="-78"/>
            </a:endParaRPr>
          </a:p>
        </p:txBody>
      </p:sp>
      <p:sp>
        <p:nvSpPr>
          <p:cNvPr id="3" name="TextBox 2"/>
          <p:cNvSpPr txBox="1"/>
          <p:nvPr/>
        </p:nvSpPr>
        <p:spPr>
          <a:xfrm>
            <a:off x="6084168" y="1465620"/>
            <a:ext cx="2160240" cy="523220"/>
          </a:xfrm>
          <a:prstGeom prst="rect">
            <a:avLst/>
          </a:prstGeom>
          <a:noFill/>
        </p:spPr>
        <p:txBody>
          <a:bodyPr wrap="square" rtlCol="0">
            <a:spAutoFit/>
          </a:bodyPr>
          <a:lstStyle/>
          <a:p>
            <a:pPr rtl="0"/>
            <a:r>
              <a:rPr lang="fa-IR" sz="2800" dirty="0">
                <a:solidFill>
                  <a:prstClr val="white"/>
                </a:solidFill>
                <a:latin typeface="IranNastaliq" pitchFamily="18" charset="0"/>
                <a:cs typeface="B Mitra" pitchFamily="2" charset="-78"/>
              </a:rPr>
              <a:t>سخن پایانی</a:t>
            </a:r>
            <a:endParaRPr lang="en-US" sz="2800" dirty="0">
              <a:solidFill>
                <a:prstClr val="white"/>
              </a:solidFill>
              <a:latin typeface="IranNastaliq" pitchFamily="18" charset="0"/>
              <a:cs typeface="B Mitra" pitchFamily="2" charset="-78"/>
            </a:endParaRPr>
          </a:p>
        </p:txBody>
      </p:sp>
    </p:spTree>
    <p:extLst>
      <p:ext uri="{BB962C8B-B14F-4D97-AF65-F5344CB8AC3E}">
        <p14:creationId xmlns:p14="http://schemas.microsoft.com/office/powerpoint/2010/main" val="708171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408708"/>
            <a:ext cx="7776864" cy="2308324"/>
          </a:xfrm>
          <a:prstGeom prst="rect">
            <a:avLst/>
          </a:prstGeom>
          <a:noFill/>
        </p:spPr>
        <p:txBody>
          <a:bodyPr wrap="square" rtlCol="0">
            <a:spAutoFit/>
          </a:bodyPr>
          <a:lstStyle/>
          <a:p>
            <a:pPr algn="just"/>
            <a:r>
              <a:rPr lang="fa-IR" dirty="0">
                <a:solidFill>
                  <a:prstClr val="white"/>
                </a:solidFill>
                <a:cs typeface="B Mitra" pitchFamily="2" charset="-78"/>
              </a:rPr>
              <a:t>   از آن جا که انسان «عالم صغیر» آینه دار تصویر عالم کبیر است همه‎ی امکانات عالم را درون خویش در «لطائف سبعه»ی خود دارد. انسان همان نقطه ی محوری میان قوس نزول و عروج است.از این لحاظ انسان ، در حد واپسین مرحله ی خلقت ، همنهاده ای از تمامی واقعیت کیهانی است.</a:t>
            </a:r>
            <a:endParaRPr lang="en-US" dirty="0">
              <a:solidFill>
                <a:prstClr val="white"/>
              </a:solidFill>
              <a:cs typeface="B Mitra" pitchFamily="2" charset="-78"/>
            </a:endParaRPr>
          </a:p>
          <a:p>
            <a:pPr algn="just"/>
            <a:r>
              <a:rPr lang="fa-IR" dirty="0">
                <a:solidFill>
                  <a:prstClr val="white"/>
                </a:solidFill>
                <a:cs typeface="B Mitra" pitchFamily="2" charset="-78"/>
              </a:rPr>
              <a:t>آدمیزاد که واپسین مظهر آفرینش و تجلی حق به شمار می آید، جایی میان عالم محسوس وعالم معقول قرار دارد. از جمله‏ی آفریدگان تنها آدمی تواناست از عقل و تمامی امکانات آن آگاه گردد. آدمی که بنابر حدیث نبوی (خداوند انسان را به صورت خویش آفرید) به صورت خداوند آفریده شده ، دارای قوایی است که تجلیات صفات هفتگانه ی حق تعالی ، یعنی حیات ، علم ، قدرت ، ارادت ، سمع ، بصر و کلام هستند. انسان در حد تجلی گاه اسما و صفات الهی، هم نمایشگر صفاتی است انفعالی در قبال خداوند و هم صفات فاعلی در قبال عالم.</a:t>
            </a:r>
            <a:endParaRPr lang="en-US" dirty="0">
              <a:solidFill>
                <a:prstClr val="white"/>
              </a:solidFill>
              <a:cs typeface="B Mitra" pitchFamily="2" charset="-78"/>
            </a:endParaRPr>
          </a:p>
        </p:txBody>
      </p:sp>
      <p:pic>
        <p:nvPicPr>
          <p:cNvPr id="27650" name="Picture 2" descr="C:\Users\pedram\Desktop\maghale ha\New folder\3662129-b.jpg"/>
          <p:cNvPicPr>
            <a:picLocks noChangeAspect="1" noChangeArrowheads="1"/>
          </p:cNvPicPr>
          <p:nvPr/>
        </p:nvPicPr>
        <p:blipFill>
          <a:blip r:embed="rId2" cstate="print"/>
          <a:srcRect/>
          <a:stretch>
            <a:fillRect/>
          </a:stretch>
        </p:blipFill>
        <p:spPr bwMode="auto">
          <a:xfrm>
            <a:off x="971600" y="3789040"/>
            <a:ext cx="4140734" cy="2753494"/>
          </a:xfrm>
          <a:prstGeom prst="rect">
            <a:avLst/>
          </a:prstGeom>
          <a:ln>
            <a:noFill/>
          </a:ln>
          <a:effectLst>
            <a:softEdge rad="112500"/>
          </a:effectLst>
        </p:spPr>
      </p:pic>
      <p:sp>
        <p:nvSpPr>
          <p:cNvPr id="6" name="TextBox 5"/>
          <p:cNvSpPr txBox="1"/>
          <p:nvPr/>
        </p:nvSpPr>
        <p:spPr>
          <a:xfrm>
            <a:off x="5364088" y="4437112"/>
            <a:ext cx="3168352" cy="1600438"/>
          </a:xfrm>
          <a:prstGeom prst="rect">
            <a:avLst/>
          </a:prstGeom>
          <a:noFill/>
        </p:spPr>
        <p:txBody>
          <a:bodyPr wrap="square" rtlCol="0">
            <a:spAutoFit/>
          </a:bodyPr>
          <a:lstStyle/>
          <a:p>
            <a:pPr algn="ctr"/>
            <a:r>
              <a:rPr lang="fa-IR" dirty="0">
                <a:solidFill>
                  <a:prstClr val="white"/>
                </a:solidFill>
                <a:cs typeface="B Mitra" pitchFamily="2" charset="-78"/>
              </a:rPr>
              <a:t>همان‏چنانکه حضرت حافظ می فرمایند:</a:t>
            </a:r>
            <a:endParaRPr lang="en-US" dirty="0">
              <a:solidFill>
                <a:prstClr val="white"/>
              </a:solidFill>
              <a:cs typeface="B Mitra" pitchFamily="2" charset="-78"/>
            </a:endParaRPr>
          </a:p>
          <a:p>
            <a:pPr algn="ctr"/>
            <a:endParaRPr lang="fa-IR" sz="2000" dirty="0">
              <a:solidFill>
                <a:prstClr val="white"/>
              </a:solidFill>
              <a:cs typeface="B Mitra" pitchFamily="2" charset="-78"/>
            </a:endParaRPr>
          </a:p>
          <a:p>
            <a:pPr algn="ctr">
              <a:lnSpc>
                <a:spcPct val="150000"/>
              </a:lnSpc>
            </a:pPr>
            <a:r>
              <a:rPr lang="fa-IR" sz="2000" dirty="0">
                <a:solidFill>
                  <a:prstClr val="white"/>
                </a:solidFill>
                <a:cs typeface="B Mitra" pitchFamily="2" charset="-78"/>
              </a:rPr>
              <a:t>آسمان بار امانت نتوانست کشید </a:t>
            </a:r>
          </a:p>
          <a:p>
            <a:pPr algn="ctr">
              <a:lnSpc>
                <a:spcPct val="150000"/>
              </a:lnSpc>
            </a:pPr>
            <a:r>
              <a:rPr lang="fa-IR" sz="2000" dirty="0">
                <a:solidFill>
                  <a:prstClr val="white"/>
                </a:solidFill>
                <a:cs typeface="B Mitra" pitchFamily="2" charset="-78"/>
              </a:rPr>
              <a:t>قرعه ی کار به نام من دیوانه زدند</a:t>
            </a:r>
            <a:endParaRPr lang="en-US" sz="2000" dirty="0">
              <a:solidFill>
                <a:prstClr val="white"/>
              </a:solidFill>
              <a:cs typeface="B Mitra" pitchFamily="2" charset="-78"/>
            </a:endParaRPr>
          </a:p>
        </p:txBody>
      </p:sp>
      <p:sp>
        <p:nvSpPr>
          <p:cNvPr id="7" name="TextBox 6"/>
          <p:cNvSpPr txBox="1"/>
          <p:nvPr/>
        </p:nvSpPr>
        <p:spPr>
          <a:xfrm>
            <a:off x="4499992" y="735087"/>
            <a:ext cx="4032448" cy="461665"/>
          </a:xfrm>
          <a:prstGeom prst="rect">
            <a:avLst/>
          </a:prstGeom>
          <a:noFill/>
        </p:spPr>
        <p:txBody>
          <a:bodyPr wrap="square" rtlCol="0">
            <a:spAutoFit/>
          </a:bodyPr>
          <a:lstStyle/>
          <a:p>
            <a:pPr algn="ctr"/>
            <a:r>
              <a:rPr lang="fa-IR" sz="2400" dirty="0">
                <a:solidFill>
                  <a:prstClr val="white"/>
                </a:solidFill>
                <a:cs typeface="B Mitra" pitchFamily="2" charset="-78"/>
              </a:rPr>
              <a:t>خداوند انسان را به صورت خویش آفرید</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2657857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84168" y="1124744"/>
            <a:ext cx="2160240" cy="523220"/>
          </a:xfrm>
          <a:prstGeom prst="rect">
            <a:avLst/>
          </a:prstGeom>
          <a:noFill/>
        </p:spPr>
        <p:txBody>
          <a:bodyPr wrap="square" rtlCol="0">
            <a:spAutoFit/>
          </a:bodyPr>
          <a:lstStyle/>
          <a:p>
            <a:pPr rtl="0"/>
            <a:r>
              <a:rPr lang="fa-IR" sz="2800" dirty="0">
                <a:solidFill>
                  <a:prstClr val="white"/>
                </a:solidFill>
                <a:latin typeface="IranNastaliq" pitchFamily="18" charset="0"/>
                <a:cs typeface="B Mitra" pitchFamily="2" charset="-78"/>
              </a:rPr>
              <a:t>منابع :</a:t>
            </a:r>
            <a:endParaRPr lang="en-US" sz="2800" dirty="0">
              <a:solidFill>
                <a:prstClr val="white"/>
              </a:solidFill>
              <a:latin typeface="IranNastaliq" pitchFamily="18" charset="0"/>
              <a:cs typeface="B Mitra" pitchFamily="2" charset="-78"/>
            </a:endParaRPr>
          </a:p>
        </p:txBody>
      </p:sp>
      <p:sp>
        <p:nvSpPr>
          <p:cNvPr id="3" name="TextBox 2"/>
          <p:cNvSpPr txBox="1"/>
          <p:nvPr/>
        </p:nvSpPr>
        <p:spPr>
          <a:xfrm>
            <a:off x="899592" y="1772816"/>
            <a:ext cx="7488832" cy="4247317"/>
          </a:xfrm>
          <a:prstGeom prst="rect">
            <a:avLst/>
          </a:prstGeom>
          <a:noFill/>
        </p:spPr>
        <p:txBody>
          <a:bodyPr wrap="square" rtlCol="0">
            <a:spAutoFit/>
          </a:bodyPr>
          <a:lstStyle/>
          <a:p>
            <a:pPr algn="just"/>
            <a:r>
              <a:rPr lang="fa-IR" dirty="0">
                <a:solidFill>
                  <a:prstClr val="white"/>
                </a:solidFill>
                <a:cs typeface="B Mitra" pitchFamily="2" charset="-78"/>
              </a:rPr>
              <a:t>1</a:t>
            </a:r>
            <a:r>
              <a:rPr lang="fa-IR" dirty="0">
                <a:solidFill>
                  <a:prstClr val="white"/>
                </a:solidFill>
                <a:cs typeface="B Mitra" pitchFamily="2" charset="-78"/>
              </a:rPr>
              <a:t>. </a:t>
            </a:r>
            <a:r>
              <a:rPr lang="fa-IR" dirty="0">
                <a:solidFill>
                  <a:prstClr val="white"/>
                </a:solidFill>
                <a:cs typeface="B Mitra" pitchFamily="2" charset="-78"/>
              </a:rPr>
              <a:t>پیرنیا، محمدکریم، آشنایی با معماری اسلامی، ويرايش اول, چاپ پانزدهم، 1389</a:t>
            </a:r>
          </a:p>
          <a:p>
            <a:pPr algn="just"/>
            <a:r>
              <a:rPr lang="fa-IR" dirty="0">
                <a:solidFill>
                  <a:prstClr val="white"/>
                </a:solidFill>
                <a:cs typeface="B Mitra" pitchFamily="2" charset="-78"/>
              </a:rPr>
              <a:t>2. بلخاری، حسن، مبانی عرفانی هنر و معماری اسلامی، انتشارات سوره‏ی مهر، چاپ دوم</a:t>
            </a:r>
          </a:p>
          <a:p>
            <a:pPr algn="just"/>
            <a:r>
              <a:rPr lang="fa-IR" dirty="0">
                <a:solidFill>
                  <a:prstClr val="white"/>
                </a:solidFill>
                <a:cs typeface="B Mitra" pitchFamily="2" charset="-78"/>
              </a:rPr>
              <a:t>3.  بورکهارت، تیتوس، هنر مقدس: اصول و روشها، ترجمه‏ی جلال ستاری، تهران 1369 ش</a:t>
            </a:r>
          </a:p>
          <a:p>
            <a:pPr algn="just"/>
            <a:r>
              <a:rPr lang="fa-IR" dirty="0">
                <a:solidFill>
                  <a:prstClr val="white"/>
                </a:solidFill>
                <a:cs typeface="B Mitra" pitchFamily="2" charset="-78"/>
              </a:rPr>
              <a:t>4. بورکهارت، تیتوس، هنر مقدس در شرق و غرب، ترجمه‏ی علی پایا، فصلنامه‏ی هنر، ش 3 (بهار و تابستان 1362)</a:t>
            </a:r>
          </a:p>
          <a:p>
            <a:pPr algn="just"/>
            <a:r>
              <a:rPr lang="fa-IR" dirty="0">
                <a:solidFill>
                  <a:prstClr val="white"/>
                </a:solidFill>
                <a:cs typeface="B Mitra" pitchFamily="2" charset="-78"/>
              </a:rPr>
              <a:t>5. اردلان، نادر - بختیار، لاله، حس وحدت، نشر خاک، سال 1380</a:t>
            </a:r>
          </a:p>
          <a:p>
            <a:pPr algn="just"/>
            <a:r>
              <a:rPr lang="fa-IR" dirty="0">
                <a:solidFill>
                  <a:prstClr val="white"/>
                </a:solidFill>
                <a:cs typeface="B Mitra" pitchFamily="2" charset="-78"/>
              </a:rPr>
              <a:t>6. اخوان‏الصفا، رسائل، به نقل از سید حسین نصر، نظر متفکران اسلامی درباره‏ی طبیعت، صص 138- 139</a:t>
            </a:r>
          </a:p>
          <a:p>
            <a:pPr algn="just"/>
            <a:r>
              <a:rPr lang="fa-IR" dirty="0">
                <a:solidFill>
                  <a:prstClr val="white"/>
                </a:solidFill>
                <a:cs typeface="B Mitra" pitchFamily="2" charset="-78"/>
              </a:rPr>
              <a:t>7. مسائلی، صدیقه، (1388) نقشه‏ی پنهان به مثابه دست‏آورد باورهای دینی در مسکن سنتی کویری ایران، نشریه‏ی هنرهای زیبا، شماره ی 37، صص 27- 38</a:t>
            </a:r>
          </a:p>
          <a:p>
            <a:pPr algn="just"/>
            <a:r>
              <a:rPr lang="fa-IR" dirty="0">
                <a:solidFill>
                  <a:prstClr val="white"/>
                </a:solidFill>
                <a:cs typeface="B Mitra" pitchFamily="2" charset="-78"/>
              </a:rPr>
              <a:t>8. تقوایی، ویدا، (1386) نظام فضایی پنهان معماری ایران و ساختار آن، نشریه‏ی هنرهای زیبا، شماره‏ی 30، صص 43- 52</a:t>
            </a:r>
          </a:p>
          <a:p>
            <a:pPr algn="just"/>
            <a:r>
              <a:rPr lang="fa-IR" dirty="0">
                <a:solidFill>
                  <a:prstClr val="white"/>
                </a:solidFill>
                <a:cs typeface="B Mitra" pitchFamily="2" charset="-78"/>
              </a:rPr>
              <a:t>9. بلخاری قهی، حسن، قوه‏ی خیال و عالم مثال در آرا و اندیشه‏های امام محمد غزالی، نشریه‏ی هنرهای زیبا، 1384</a:t>
            </a:r>
          </a:p>
          <a:p>
            <a:pPr algn="just"/>
            <a:r>
              <a:rPr lang="fa-IR" dirty="0">
                <a:solidFill>
                  <a:prstClr val="white"/>
                </a:solidFill>
                <a:cs typeface="B Mitra" pitchFamily="2" charset="-78"/>
              </a:rPr>
              <a:t>10. محمدیان، منصور ، سلسله مراتب محرمیت در مساجد ایرانی، نشریه‏ی هنرهای زیبا، شماره ی 29، صص 59- 68</a:t>
            </a:r>
          </a:p>
          <a:p>
            <a:pPr algn="just"/>
            <a:r>
              <a:rPr lang="fa-IR" dirty="0">
                <a:solidFill>
                  <a:prstClr val="white"/>
                </a:solidFill>
                <a:cs typeface="B Mitra" pitchFamily="2" charset="-78"/>
              </a:rPr>
              <a:t>11. مهدوی‏نژاد، محمد جواد، (1383) حکمت معماری اسلامی جستجو در ژرف ساخت‏های معنوی معماری اسلامی ایران، نشریه‏ی هنرهای زیبا، شماره ی 19، صص 57- 66</a:t>
            </a:r>
          </a:p>
        </p:txBody>
      </p:sp>
    </p:spTree>
    <p:extLst>
      <p:ext uri="{BB962C8B-B14F-4D97-AF65-F5344CB8AC3E}">
        <p14:creationId xmlns:p14="http://schemas.microsoft.com/office/powerpoint/2010/main" val="2783682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502688"/>
            <a:ext cx="8064896" cy="4462760"/>
          </a:xfrm>
          <a:prstGeom prst="rect">
            <a:avLst/>
          </a:prstGeom>
          <a:noFill/>
        </p:spPr>
        <p:txBody>
          <a:bodyPr wrap="square" rtlCol="0">
            <a:spAutoFit/>
          </a:bodyPr>
          <a:lstStyle/>
          <a:p>
            <a:pPr algn="just"/>
            <a:r>
              <a:rPr lang="fa-IR" dirty="0">
                <a:solidFill>
                  <a:prstClr val="white"/>
                </a:solidFill>
                <a:cs typeface="B Mitra" pitchFamily="2" charset="-78"/>
              </a:rPr>
              <a:t>   انسان بر آن است تا این صفت خداوارش را در جامعه ی سنتی به فعلیت درآورد . از آنجا که انسان ها همه در یک سطح واحد معنوی نیستند ، به زبانی مشترک نیاز دارند. اگر زبان بناست نمایشگر و پرونده ی وحدتی باشد دلخواه آدمی پس به بنیادی مستحکم نیاز است . در اینجا می باید به نقش مرکزی تعلیمات سنتی اشاره کرد که روش هایش انسان را به تبیین جنبه های برونی چیزها آشنا می سازد و در همان حال برای راه یافتن به اسرار درونی وسیله ای فراهم می آورد.</a:t>
            </a:r>
          </a:p>
          <a:p>
            <a:pPr algn="just"/>
            <a:endParaRPr lang="en-US" sz="1400" dirty="0">
              <a:solidFill>
                <a:prstClr val="white"/>
              </a:solidFill>
              <a:cs typeface="B Mitra" pitchFamily="2" charset="-78"/>
            </a:endParaRPr>
          </a:p>
          <a:p>
            <a:pPr algn="just"/>
            <a:r>
              <a:rPr lang="fa-IR" dirty="0">
                <a:solidFill>
                  <a:prstClr val="white"/>
                </a:solidFill>
                <a:cs typeface="B Mitra" pitchFamily="2" charset="-78"/>
              </a:rPr>
              <a:t>   استاد صنعتگر خود هنروری است که در فرآیند آفرینش سهیم می شود: از راه شعائر سنتی که آماده اش می سازند آثار هنری ای بیافریند که بازتابی از صور در ملکوت یا عالم مثال دارند.هدف این شعائر ذاتا یکی است-خلق یک حالت آگاهی که به تفکر در چند و چون حقیقت الهی راه دهد.بخش عمده ای از این حالت تعمق نواخت دوره ی زندگی آدمی است که از راه انجام نماز ، روزه و قوانین شریعت در سرتاسر وجود بشری او نفوذ می کند. این رویه ی بنیادی انسان را با نواختهای طبیعت و کیهان مرتبط می سازد که خلوتشان و صفایشان وسیله ساز نخستین مرحله در عروج معنوی اوست</a:t>
            </a:r>
            <a:endParaRPr lang="en-US" dirty="0">
              <a:solidFill>
                <a:prstClr val="white"/>
              </a:solidFill>
              <a:cs typeface="B Mitra" pitchFamily="2" charset="-78"/>
            </a:endParaRPr>
          </a:p>
          <a:p>
            <a:pPr algn="just"/>
            <a:endParaRPr lang="fa-IR" sz="1200" dirty="0">
              <a:solidFill>
                <a:prstClr val="white"/>
              </a:solidFill>
              <a:cs typeface="B Mitra" pitchFamily="2" charset="-78"/>
            </a:endParaRPr>
          </a:p>
          <a:p>
            <a:pPr algn="just"/>
            <a:r>
              <a:rPr lang="fa-IR" dirty="0">
                <a:solidFill>
                  <a:prstClr val="white"/>
                </a:solidFill>
                <a:cs typeface="B Mitra" pitchFamily="2" charset="-78"/>
              </a:rPr>
              <a:t>   شیئی که بدینسان خلق می شود زیبائی درونی ماده را به درجه ای همتراز احاطه ی تجربی هنرورز یا استادش ، از تعلق می رهاند و آزادی اش می بخشد. این هنر آئینی محیط بشری را قادر می گرداند تا به اراده ی انسانی در نظم آفرینی و توحید سهیم شود روح را مجال می دهد تا از ملک، جهات سپنجی ، جدایی گیرد و در پرتو لطف و صفای آنچه خلق شده است ورای زمان رود و سوی لایتناهی عروج کند.</a:t>
            </a:r>
            <a:endParaRPr lang="en-US" dirty="0">
              <a:solidFill>
                <a:prstClr val="white"/>
              </a:solidFill>
              <a:cs typeface="B Mitra" pitchFamily="2" charset="-78"/>
            </a:endParaRPr>
          </a:p>
          <a:p>
            <a:pPr algn="l" rtl="0"/>
            <a:endParaRPr lang="en-US" dirty="0">
              <a:solidFill>
                <a:prstClr val="white"/>
              </a:solidFill>
              <a:cs typeface="B Mitra" pitchFamily="2" charset="-78"/>
            </a:endParaRPr>
          </a:p>
        </p:txBody>
      </p:sp>
      <p:sp>
        <p:nvSpPr>
          <p:cNvPr id="5" name="TextBox 4"/>
          <p:cNvSpPr txBox="1"/>
          <p:nvPr/>
        </p:nvSpPr>
        <p:spPr>
          <a:xfrm>
            <a:off x="3923928" y="692696"/>
            <a:ext cx="4680520" cy="461665"/>
          </a:xfrm>
          <a:prstGeom prst="rect">
            <a:avLst/>
          </a:prstGeom>
          <a:noFill/>
        </p:spPr>
        <p:txBody>
          <a:bodyPr wrap="square" rtlCol="0">
            <a:spAutoFit/>
          </a:bodyPr>
          <a:lstStyle/>
          <a:p>
            <a:pPr algn="justLow"/>
            <a:r>
              <a:rPr lang="fa-IR" sz="2400" dirty="0">
                <a:solidFill>
                  <a:prstClr val="white"/>
                </a:solidFill>
                <a:cs typeface="B Mitra" pitchFamily="2" charset="-78"/>
              </a:rPr>
              <a:t>عزم انسان برای به فعلیت در آوردن صفات خداوارش</a:t>
            </a:r>
            <a:endParaRPr lang="en-US" sz="2400" dirty="0">
              <a:solidFill>
                <a:prstClr val="white"/>
              </a:solidFill>
              <a:cs typeface="B Mitra" pitchFamily="2" charset="-78"/>
            </a:endParaRPr>
          </a:p>
        </p:txBody>
      </p:sp>
    </p:spTree>
    <p:extLst>
      <p:ext uri="{BB962C8B-B14F-4D97-AF65-F5344CB8AC3E}">
        <p14:creationId xmlns:p14="http://schemas.microsoft.com/office/powerpoint/2010/main" val="1923731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908720"/>
            <a:ext cx="7128792" cy="461665"/>
          </a:xfrm>
          <a:prstGeom prst="rect">
            <a:avLst/>
          </a:prstGeom>
          <a:noFill/>
        </p:spPr>
        <p:txBody>
          <a:bodyPr wrap="square" rtlCol="0">
            <a:spAutoFit/>
          </a:bodyPr>
          <a:lstStyle/>
          <a:p>
            <a:r>
              <a:rPr lang="fa-IR" sz="2400" dirty="0">
                <a:solidFill>
                  <a:prstClr val="white"/>
                </a:solidFill>
                <a:cs typeface="B Mitra" pitchFamily="2" charset="-78"/>
              </a:rPr>
              <a:t>بررسی آرا و اندیشه های امام محمد غزالی در باب قوه ی خیال </a:t>
            </a:r>
            <a:endParaRPr lang="en-US" sz="2400" dirty="0">
              <a:solidFill>
                <a:prstClr val="white"/>
              </a:solidFill>
              <a:cs typeface="B Mitra" pitchFamily="2" charset="-78"/>
            </a:endParaRPr>
          </a:p>
        </p:txBody>
      </p:sp>
      <p:sp>
        <p:nvSpPr>
          <p:cNvPr id="3" name="TextBox 2"/>
          <p:cNvSpPr txBox="1"/>
          <p:nvPr/>
        </p:nvSpPr>
        <p:spPr>
          <a:xfrm>
            <a:off x="5364088" y="2139821"/>
            <a:ext cx="3384376" cy="2585323"/>
          </a:xfrm>
          <a:prstGeom prst="rect">
            <a:avLst/>
          </a:prstGeom>
          <a:noFill/>
        </p:spPr>
        <p:txBody>
          <a:bodyPr wrap="square" rtlCol="0">
            <a:spAutoFit/>
          </a:bodyPr>
          <a:lstStyle/>
          <a:p>
            <a:pPr algn="justLow"/>
            <a:r>
              <a:rPr lang="fa-IR" dirty="0">
                <a:solidFill>
                  <a:prstClr val="white"/>
                </a:solidFill>
                <a:cs typeface="B Mitra" pitchFamily="2" charset="-78"/>
              </a:rPr>
              <a:t>   </a:t>
            </a:r>
            <a:r>
              <a:rPr lang="ar-SA" dirty="0">
                <a:solidFill>
                  <a:prstClr val="white"/>
                </a:solidFill>
                <a:cs typeface="B Mitra" pitchFamily="2" charset="-78"/>
              </a:rPr>
              <a:t>امام محمد غزالي كه اورا به عنوان يكي از بزرگ ترين متفكران جهان اسلام مي شناسند و از نظر تاريخي بين ابن سينا به معرفت حق تعالي دانسته و انسان را موجودي بينابيني كه به صورت خدا آفريده شده است</a:t>
            </a:r>
            <a:r>
              <a:rPr lang="en-US" dirty="0">
                <a:solidFill>
                  <a:prstClr val="white"/>
                </a:solidFill>
                <a:cs typeface="B Mitra" pitchFamily="2" charset="-78"/>
              </a:rPr>
              <a:t>. </a:t>
            </a:r>
            <a:r>
              <a:rPr lang="ar-SA" dirty="0">
                <a:solidFill>
                  <a:prstClr val="white"/>
                </a:solidFill>
                <a:cs typeface="B Mitra" pitchFamily="2" charset="-78"/>
              </a:rPr>
              <a:t>ان الله خلق آدم علي صورته از ديدگاه او انسان، صاحب نفسي است كه ريشه در عالم اعلي داشته و نيز جسمي كه ريشه در عالم سفلي دارد</a:t>
            </a:r>
            <a:r>
              <a:rPr lang="en-US" dirty="0">
                <a:solidFill>
                  <a:prstClr val="white"/>
                </a:solidFill>
                <a:cs typeface="B Mitra" pitchFamily="2" charset="-78"/>
              </a:rPr>
              <a:t>. </a:t>
            </a:r>
            <a:r>
              <a:rPr lang="fa-IR" dirty="0">
                <a:solidFill>
                  <a:prstClr val="white"/>
                </a:solidFill>
                <a:cs typeface="B Mitra" pitchFamily="2" charset="-78"/>
              </a:rPr>
              <a:t>آرای غزالی نزدیک به دیدگاه نو افلاطونیان و فلاسفه ی مسلمان به ویژه ابن سیناست.</a:t>
            </a:r>
            <a:endParaRPr lang="en-US" dirty="0">
              <a:solidFill>
                <a:prstClr val="white"/>
              </a:solidFill>
              <a:cs typeface="B Mitra" pitchFamily="2" charset="-78"/>
            </a:endParaRPr>
          </a:p>
        </p:txBody>
      </p:sp>
      <p:pic>
        <p:nvPicPr>
          <p:cNvPr id="28674" name="Picture 2" descr="C:\Users\pedram\Desktop\maghale ha\New folder\RDA13151.jpg"/>
          <p:cNvPicPr>
            <a:picLocks noChangeAspect="1" noChangeArrowheads="1"/>
          </p:cNvPicPr>
          <p:nvPr/>
        </p:nvPicPr>
        <p:blipFill>
          <a:blip r:embed="rId2" cstate="print"/>
          <a:srcRect/>
          <a:stretch>
            <a:fillRect/>
          </a:stretch>
        </p:blipFill>
        <p:spPr bwMode="auto">
          <a:xfrm>
            <a:off x="581069" y="1916832"/>
            <a:ext cx="4566995" cy="3025254"/>
          </a:xfrm>
          <a:prstGeom prst="rect">
            <a:avLst/>
          </a:prstGeom>
          <a:ln>
            <a:noFill/>
          </a:ln>
          <a:effectLst>
            <a:softEdge rad="112500"/>
          </a:effectLst>
        </p:spPr>
      </p:pic>
      <p:sp>
        <p:nvSpPr>
          <p:cNvPr id="10" name="TextBox 9"/>
          <p:cNvSpPr txBox="1"/>
          <p:nvPr/>
        </p:nvSpPr>
        <p:spPr>
          <a:xfrm>
            <a:off x="1187624" y="5301208"/>
            <a:ext cx="7056784" cy="923330"/>
          </a:xfrm>
          <a:prstGeom prst="rect">
            <a:avLst/>
          </a:prstGeom>
          <a:noFill/>
        </p:spPr>
        <p:txBody>
          <a:bodyPr wrap="square" rtlCol="0">
            <a:spAutoFit/>
          </a:bodyPr>
          <a:lstStyle/>
          <a:p>
            <a:pPr algn="justLow"/>
            <a:r>
              <a:rPr lang="fa-IR" dirty="0">
                <a:solidFill>
                  <a:prstClr val="white"/>
                </a:solidFill>
                <a:cs typeface="B Mitra" pitchFamily="2" charset="-78"/>
              </a:rPr>
              <a:t>   </a:t>
            </a:r>
            <a:r>
              <a:rPr lang="ar-SA" dirty="0">
                <a:solidFill>
                  <a:prstClr val="white"/>
                </a:solidFill>
                <a:cs typeface="B Mitra" pitchFamily="2" charset="-78"/>
              </a:rPr>
              <a:t>وي معتقد است اول چيزي كه از واحد صادر شد عقل و پس از آن نفس است و پس</a:t>
            </a:r>
            <a:r>
              <a:rPr lang="fa-IR" dirty="0">
                <a:solidFill>
                  <a:prstClr val="white"/>
                </a:solidFill>
                <a:cs typeface="B Mitra" pitchFamily="2" charset="-78"/>
              </a:rPr>
              <a:t> </a:t>
            </a:r>
            <a:r>
              <a:rPr lang="ar-SA" dirty="0">
                <a:solidFill>
                  <a:prstClr val="white"/>
                </a:solidFill>
                <a:cs typeface="B Mitra" pitchFamily="2" charset="-78"/>
              </a:rPr>
              <a:t>از نفس، جسم</a:t>
            </a:r>
            <a:r>
              <a:rPr lang="en-US" dirty="0">
                <a:solidFill>
                  <a:prstClr val="white"/>
                </a:solidFill>
                <a:cs typeface="B Mitra" pitchFamily="2" charset="-78"/>
              </a:rPr>
              <a:t>.</a:t>
            </a:r>
            <a:r>
              <a:rPr lang="fa-IR" dirty="0">
                <a:solidFill>
                  <a:prstClr val="white"/>
                </a:solidFill>
                <a:cs typeface="B Mitra" pitchFamily="2" charset="-78"/>
              </a:rPr>
              <a:t> </a:t>
            </a:r>
            <a:r>
              <a:rPr lang="ar-SA" dirty="0">
                <a:solidFill>
                  <a:prstClr val="white"/>
                </a:solidFill>
                <a:cs typeface="B Mitra" pitchFamily="2" charset="-78"/>
              </a:rPr>
              <a:t>به همين ترتيب غزالي براي عالم نيز سه مرتبه قائل است</a:t>
            </a:r>
            <a:r>
              <a:rPr lang="en-US" dirty="0">
                <a:solidFill>
                  <a:prstClr val="white"/>
                </a:solidFill>
                <a:cs typeface="B Mitra" pitchFamily="2" charset="-78"/>
              </a:rPr>
              <a:t>: </a:t>
            </a:r>
            <a:endParaRPr lang="fa-IR" dirty="0">
              <a:solidFill>
                <a:prstClr val="white"/>
              </a:solidFill>
              <a:cs typeface="B Mitra" pitchFamily="2" charset="-78"/>
            </a:endParaRPr>
          </a:p>
          <a:p>
            <a:pPr algn="l"/>
            <a:r>
              <a:rPr lang="ar-SA" dirty="0">
                <a:solidFill>
                  <a:prstClr val="white"/>
                </a:solidFill>
                <a:cs typeface="B Mitra" pitchFamily="2" charset="-78"/>
              </a:rPr>
              <a:t>عالم ملكوت، عالم جبروت و عالم ملك و شهادت</a:t>
            </a:r>
            <a:endParaRPr lang="en-US" dirty="0">
              <a:solidFill>
                <a:prstClr val="white"/>
              </a:solidFill>
              <a:cs typeface="B Mitra" pitchFamily="2" charset="-78"/>
            </a:endParaRPr>
          </a:p>
        </p:txBody>
      </p:sp>
    </p:spTree>
    <p:extLst>
      <p:ext uri="{BB962C8B-B14F-4D97-AF65-F5344CB8AC3E}">
        <p14:creationId xmlns:p14="http://schemas.microsoft.com/office/powerpoint/2010/main" val="1617477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otalTime>0</TotalTime>
  <Words>12883</Words>
  <Application>Microsoft Office PowerPoint</Application>
  <PresentationFormat>On-screen Show (4:3)</PresentationFormat>
  <Paragraphs>237</Paragraphs>
  <Slides>70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70</vt:i4>
      </vt:variant>
    </vt:vector>
  </HeadingPairs>
  <TitlesOfParts>
    <vt:vector size="79" baseType="lpstr">
      <vt:lpstr>Arial</vt:lpstr>
      <vt:lpstr>B Homa</vt:lpstr>
      <vt:lpstr>B Mitra</vt:lpstr>
      <vt:lpstr>B Nazanin</vt:lpstr>
      <vt:lpstr>Century Gothic</vt:lpstr>
      <vt:lpstr>IranNastaliq</vt:lpstr>
      <vt:lpstr>Times New Roman</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2020-11-27T07:43:40Z</dcterms:created>
  <dcterms:modified xsi:type="dcterms:W3CDTF">2020-11-27T07:43:52Z</dcterms:modified>
</cp:coreProperties>
</file>