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 id="2147483672"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F363ADDC-16EA-4819-AA91-94002195F314}"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3881499-776E-467F-949E-4B8806515E68}" type="slidenum">
              <a:rPr lang="fa-IR" smtClean="0"/>
              <a:t>‹#›</a:t>
            </a:fld>
            <a:endParaRPr lang="fa-IR"/>
          </a:p>
        </p:txBody>
      </p:sp>
    </p:spTree>
    <p:extLst>
      <p:ext uri="{BB962C8B-B14F-4D97-AF65-F5344CB8AC3E}">
        <p14:creationId xmlns:p14="http://schemas.microsoft.com/office/powerpoint/2010/main" val="2432075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363ADDC-16EA-4819-AA91-94002195F314}"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3881499-776E-467F-949E-4B8806515E68}" type="slidenum">
              <a:rPr lang="fa-IR" smtClean="0"/>
              <a:t>‹#›</a:t>
            </a:fld>
            <a:endParaRPr lang="fa-IR"/>
          </a:p>
        </p:txBody>
      </p:sp>
    </p:spTree>
    <p:extLst>
      <p:ext uri="{BB962C8B-B14F-4D97-AF65-F5344CB8AC3E}">
        <p14:creationId xmlns:p14="http://schemas.microsoft.com/office/powerpoint/2010/main" val="2243980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363ADDC-16EA-4819-AA91-94002195F314}"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3881499-776E-467F-949E-4B8806515E68}" type="slidenum">
              <a:rPr lang="fa-IR" smtClean="0"/>
              <a:t>‹#›</a:t>
            </a:fld>
            <a:endParaRPr lang="fa-IR"/>
          </a:p>
        </p:txBody>
      </p:sp>
    </p:spTree>
    <p:extLst>
      <p:ext uri="{BB962C8B-B14F-4D97-AF65-F5344CB8AC3E}">
        <p14:creationId xmlns:p14="http://schemas.microsoft.com/office/powerpoint/2010/main" val="21748956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th-T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9" indent="0" algn="ctr">
              <a:buNone/>
              <a:defRPr>
                <a:solidFill>
                  <a:schemeClr val="tx1">
                    <a:tint val="75000"/>
                  </a:schemeClr>
                </a:solidFill>
              </a:defRPr>
            </a:lvl2pPr>
            <a:lvl3pPr marL="914418" indent="0" algn="ctr">
              <a:buNone/>
              <a:defRPr>
                <a:solidFill>
                  <a:schemeClr val="tx1">
                    <a:tint val="75000"/>
                  </a:schemeClr>
                </a:solidFill>
              </a:defRPr>
            </a:lvl3pPr>
            <a:lvl4pPr marL="1371627" indent="0" algn="ctr">
              <a:buNone/>
              <a:defRPr>
                <a:solidFill>
                  <a:schemeClr val="tx1">
                    <a:tint val="75000"/>
                  </a:schemeClr>
                </a:solidFill>
              </a:defRPr>
            </a:lvl4pPr>
            <a:lvl5pPr marL="1828837" indent="0" algn="ctr">
              <a:buNone/>
              <a:defRPr>
                <a:solidFill>
                  <a:schemeClr val="tx1">
                    <a:tint val="75000"/>
                  </a:schemeClr>
                </a:solidFill>
              </a:defRPr>
            </a:lvl5pPr>
            <a:lvl6pPr marL="2286046" indent="0" algn="ctr">
              <a:buNone/>
              <a:defRPr>
                <a:solidFill>
                  <a:schemeClr val="tx1">
                    <a:tint val="75000"/>
                  </a:schemeClr>
                </a:solidFill>
              </a:defRPr>
            </a:lvl6pPr>
            <a:lvl7pPr marL="2743255" indent="0" algn="ctr">
              <a:buNone/>
              <a:defRPr>
                <a:solidFill>
                  <a:schemeClr val="tx1">
                    <a:tint val="75000"/>
                  </a:schemeClr>
                </a:solidFill>
              </a:defRPr>
            </a:lvl7pPr>
            <a:lvl8pPr marL="3200464" indent="0" algn="ctr">
              <a:buNone/>
              <a:defRPr>
                <a:solidFill>
                  <a:schemeClr val="tx1">
                    <a:tint val="75000"/>
                  </a:schemeClr>
                </a:solidFill>
              </a:defRPr>
            </a:lvl8pPr>
            <a:lvl9pPr marL="3657673" indent="0" algn="ctr">
              <a:buNone/>
              <a:defRPr>
                <a:solidFill>
                  <a:schemeClr val="tx1">
                    <a:tint val="75000"/>
                  </a:schemeClr>
                </a:solidFill>
              </a:defRPr>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pPr defTabSz="914418"/>
            <a:fld id="{BE0D7669-4158-4D5F-9861-51866A8E5094}" type="datetime1">
              <a:rPr lang="en-US" smtClean="0">
                <a:solidFill>
                  <a:prstClr val="black">
                    <a:tint val="75000"/>
                  </a:prstClr>
                </a:solidFill>
              </a:rPr>
              <a:pPr defTabSz="914418"/>
              <a:t>1/29/2021</a:t>
            </a:fld>
            <a:endParaRPr lang="th-TH">
              <a:solidFill>
                <a:prstClr val="black">
                  <a:tint val="75000"/>
                </a:prstClr>
              </a:solidFill>
            </a:endParaRPr>
          </a:p>
        </p:txBody>
      </p:sp>
      <p:sp>
        <p:nvSpPr>
          <p:cNvPr id="5" name="Footer Placeholder 4"/>
          <p:cNvSpPr>
            <a:spLocks noGrp="1"/>
          </p:cNvSpPr>
          <p:nvPr>
            <p:ph type="ftr" sz="quarter" idx="11"/>
          </p:nvPr>
        </p:nvSpPr>
        <p:spPr/>
        <p:txBody>
          <a:bodyPr/>
          <a:lstStyle/>
          <a:p>
            <a:pPr defTabSz="914418"/>
            <a:endParaRPr lang="th-TH">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17974192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pPr defTabSz="914418"/>
            <a:fld id="{8C080822-8B8B-4E09-AA83-B11B681BC9A5}" type="datetime1">
              <a:rPr lang="en-US" smtClean="0">
                <a:solidFill>
                  <a:prstClr val="black">
                    <a:tint val="75000"/>
                  </a:prstClr>
                </a:solidFill>
              </a:rPr>
              <a:pPr defTabSz="914418"/>
              <a:t>1/29/2021</a:t>
            </a:fld>
            <a:endParaRPr lang="th-TH">
              <a:solidFill>
                <a:prstClr val="black">
                  <a:tint val="75000"/>
                </a:prstClr>
              </a:solidFill>
            </a:endParaRPr>
          </a:p>
        </p:txBody>
      </p:sp>
      <p:sp>
        <p:nvSpPr>
          <p:cNvPr id="5" name="Footer Placeholder 4"/>
          <p:cNvSpPr>
            <a:spLocks noGrp="1"/>
          </p:cNvSpPr>
          <p:nvPr>
            <p:ph type="ftr" sz="quarter" idx="11"/>
          </p:nvPr>
        </p:nvSpPr>
        <p:spPr/>
        <p:txBody>
          <a:bodyPr/>
          <a:lstStyle/>
          <a:p>
            <a:pPr defTabSz="914418"/>
            <a:endParaRPr lang="th-TH">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5141675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th-TH"/>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9" indent="0">
              <a:buNone/>
              <a:defRPr sz="1786">
                <a:solidFill>
                  <a:schemeClr val="tx1">
                    <a:tint val="75000"/>
                  </a:schemeClr>
                </a:solidFill>
              </a:defRPr>
            </a:lvl2pPr>
            <a:lvl3pPr marL="914418" indent="0">
              <a:buNone/>
              <a:defRPr sz="1571">
                <a:solidFill>
                  <a:schemeClr val="tx1">
                    <a:tint val="75000"/>
                  </a:schemeClr>
                </a:solidFill>
              </a:defRPr>
            </a:lvl3pPr>
            <a:lvl4pPr marL="1371627" indent="0">
              <a:buNone/>
              <a:defRPr sz="1429">
                <a:solidFill>
                  <a:schemeClr val="tx1">
                    <a:tint val="75000"/>
                  </a:schemeClr>
                </a:solidFill>
              </a:defRPr>
            </a:lvl4pPr>
            <a:lvl5pPr marL="1828837" indent="0">
              <a:buNone/>
              <a:defRPr sz="1429">
                <a:solidFill>
                  <a:schemeClr val="tx1">
                    <a:tint val="75000"/>
                  </a:schemeClr>
                </a:solidFill>
              </a:defRPr>
            </a:lvl5pPr>
            <a:lvl6pPr marL="2286046" indent="0">
              <a:buNone/>
              <a:defRPr sz="1429">
                <a:solidFill>
                  <a:schemeClr val="tx1">
                    <a:tint val="75000"/>
                  </a:schemeClr>
                </a:solidFill>
              </a:defRPr>
            </a:lvl6pPr>
            <a:lvl7pPr marL="2743255" indent="0">
              <a:buNone/>
              <a:defRPr sz="1429">
                <a:solidFill>
                  <a:schemeClr val="tx1">
                    <a:tint val="75000"/>
                  </a:schemeClr>
                </a:solidFill>
              </a:defRPr>
            </a:lvl7pPr>
            <a:lvl8pPr marL="3200464" indent="0">
              <a:buNone/>
              <a:defRPr sz="1429">
                <a:solidFill>
                  <a:schemeClr val="tx1">
                    <a:tint val="75000"/>
                  </a:schemeClr>
                </a:solidFill>
              </a:defRPr>
            </a:lvl8pPr>
            <a:lvl9pPr marL="3657673" indent="0">
              <a:buNone/>
              <a:defRPr sz="1429">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914418"/>
            <a:fld id="{BB30E39A-2908-4061-9960-F1EA18C4AA75}" type="datetime1">
              <a:rPr lang="en-US" smtClean="0">
                <a:solidFill>
                  <a:prstClr val="black">
                    <a:tint val="75000"/>
                  </a:prstClr>
                </a:solidFill>
              </a:rPr>
              <a:pPr defTabSz="914418"/>
              <a:t>1/29/2021</a:t>
            </a:fld>
            <a:endParaRPr lang="th-TH">
              <a:solidFill>
                <a:prstClr val="black">
                  <a:tint val="75000"/>
                </a:prstClr>
              </a:solidFill>
            </a:endParaRPr>
          </a:p>
        </p:txBody>
      </p:sp>
      <p:sp>
        <p:nvSpPr>
          <p:cNvPr id="5" name="Footer Placeholder 4"/>
          <p:cNvSpPr>
            <a:spLocks noGrp="1"/>
          </p:cNvSpPr>
          <p:nvPr>
            <p:ph type="ftr" sz="quarter" idx="11"/>
          </p:nvPr>
        </p:nvSpPr>
        <p:spPr/>
        <p:txBody>
          <a:bodyPr/>
          <a:lstStyle/>
          <a:p>
            <a:pPr defTabSz="914418"/>
            <a:endParaRPr lang="th-TH">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21683537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457200" y="1600201"/>
            <a:ext cx="4038600" cy="4525963"/>
          </a:xfrm>
        </p:spPr>
        <p:txBody>
          <a:bodyPr/>
          <a:lstStyle>
            <a:lvl1pPr>
              <a:defRPr sz="2786"/>
            </a:lvl1pPr>
            <a:lvl2pPr>
              <a:defRPr sz="2429"/>
            </a:lvl2pPr>
            <a:lvl3pPr>
              <a:defRPr sz="2000"/>
            </a:lvl3pPr>
            <a:lvl4pPr>
              <a:defRPr sz="1786"/>
            </a:lvl4pPr>
            <a:lvl5pPr>
              <a:defRPr sz="1786"/>
            </a:lvl5pPr>
            <a:lvl6pPr>
              <a:defRPr sz="1786"/>
            </a:lvl6pPr>
            <a:lvl7pPr>
              <a:defRPr sz="1786"/>
            </a:lvl7pPr>
            <a:lvl8pPr>
              <a:defRPr sz="1786"/>
            </a:lvl8pPr>
            <a:lvl9pPr>
              <a:defRPr sz="178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4648200" y="1600201"/>
            <a:ext cx="4038600" cy="4525963"/>
          </a:xfrm>
        </p:spPr>
        <p:txBody>
          <a:bodyPr/>
          <a:lstStyle>
            <a:lvl1pPr>
              <a:defRPr sz="2786"/>
            </a:lvl1pPr>
            <a:lvl2pPr>
              <a:defRPr sz="2429"/>
            </a:lvl2pPr>
            <a:lvl3pPr>
              <a:defRPr sz="2000"/>
            </a:lvl3pPr>
            <a:lvl4pPr>
              <a:defRPr sz="1786"/>
            </a:lvl4pPr>
            <a:lvl5pPr>
              <a:defRPr sz="1786"/>
            </a:lvl5pPr>
            <a:lvl6pPr>
              <a:defRPr sz="1786"/>
            </a:lvl6pPr>
            <a:lvl7pPr>
              <a:defRPr sz="1786"/>
            </a:lvl7pPr>
            <a:lvl8pPr>
              <a:defRPr sz="1786"/>
            </a:lvl8pPr>
            <a:lvl9pPr>
              <a:defRPr sz="178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pPr defTabSz="914418"/>
            <a:fld id="{B03B33A1-975A-46CB-940D-1D5413DB2BCA}" type="datetime1">
              <a:rPr lang="en-US" smtClean="0">
                <a:solidFill>
                  <a:prstClr val="black">
                    <a:tint val="75000"/>
                  </a:prstClr>
                </a:solidFill>
              </a:rPr>
              <a:pPr defTabSz="914418"/>
              <a:t>1/29/2021</a:t>
            </a:fld>
            <a:endParaRPr lang="th-TH">
              <a:solidFill>
                <a:prstClr val="black">
                  <a:tint val="75000"/>
                </a:prstClr>
              </a:solidFill>
            </a:endParaRPr>
          </a:p>
        </p:txBody>
      </p:sp>
      <p:sp>
        <p:nvSpPr>
          <p:cNvPr id="6" name="Footer Placeholder 5"/>
          <p:cNvSpPr>
            <a:spLocks noGrp="1"/>
          </p:cNvSpPr>
          <p:nvPr>
            <p:ph type="ftr" sz="quarter" idx="11"/>
          </p:nvPr>
        </p:nvSpPr>
        <p:spPr/>
        <p:txBody>
          <a:bodyPr/>
          <a:lstStyle/>
          <a:p>
            <a:pPr defTabSz="914418"/>
            <a:endParaRPr lang="th-TH">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9568076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th-T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29" b="1"/>
            </a:lvl1pPr>
            <a:lvl2pPr marL="457209" indent="0">
              <a:buNone/>
              <a:defRPr sz="2000" b="1"/>
            </a:lvl2pPr>
            <a:lvl3pPr marL="914418" indent="0">
              <a:buNone/>
              <a:defRPr sz="1786" b="1"/>
            </a:lvl3pPr>
            <a:lvl4pPr marL="1371627" indent="0">
              <a:buNone/>
              <a:defRPr sz="1571" b="1"/>
            </a:lvl4pPr>
            <a:lvl5pPr marL="1828837" indent="0">
              <a:buNone/>
              <a:defRPr sz="1571" b="1"/>
            </a:lvl5pPr>
            <a:lvl6pPr marL="2286046" indent="0">
              <a:buNone/>
              <a:defRPr sz="1571" b="1"/>
            </a:lvl6pPr>
            <a:lvl7pPr marL="2743255" indent="0">
              <a:buNone/>
              <a:defRPr sz="1571" b="1"/>
            </a:lvl7pPr>
            <a:lvl8pPr marL="3200464" indent="0">
              <a:buNone/>
              <a:defRPr sz="1571" b="1"/>
            </a:lvl8pPr>
            <a:lvl9pPr marL="3657673" indent="0">
              <a:buNone/>
              <a:defRPr sz="1571"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29"/>
            </a:lvl1pPr>
            <a:lvl2pPr>
              <a:defRPr sz="2000"/>
            </a:lvl2pPr>
            <a:lvl3pPr>
              <a:defRPr sz="1786"/>
            </a:lvl3pPr>
            <a:lvl4pPr>
              <a:defRPr sz="1571"/>
            </a:lvl4pPr>
            <a:lvl5pPr>
              <a:defRPr sz="1571"/>
            </a:lvl5pPr>
            <a:lvl6pPr>
              <a:defRPr sz="1571"/>
            </a:lvl6pPr>
            <a:lvl7pPr>
              <a:defRPr sz="1571"/>
            </a:lvl7pPr>
            <a:lvl8pPr>
              <a:defRPr sz="1571"/>
            </a:lvl8pPr>
            <a:lvl9pPr>
              <a:defRPr sz="157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29" b="1"/>
            </a:lvl1pPr>
            <a:lvl2pPr marL="457209" indent="0">
              <a:buNone/>
              <a:defRPr sz="2000" b="1"/>
            </a:lvl2pPr>
            <a:lvl3pPr marL="914418" indent="0">
              <a:buNone/>
              <a:defRPr sz="1786" b="1"/>
            </a:lvl3pPr>
            <a:lvl4pPr marL="1371627" indent="0">
              <a:buNone/>
              <a:defRPr sz="1571" b="1"/>
            </a:lvl4pPr>
            <a:lvl5pPr marL="1828837" indent="0">
              <a:buNone/>
              <a:defRPr sz="1571" b="1"/>
            </a:lvl5pPr>
            <a:lvl6pPr marL="2286046" indent="0">
              <a:buNone/>
              <a:defRPr sz="1571" b="1"/>
            </a:lvl6pPr>
            <a:lvl7pPr marL="2743255" indent="0">
              <a:buNone/>
              <a:defRPr sz="1571" b="1"/>
            </a:lvl7pPr>
            <a:lvl8pPr marL="3200464" indent="0">
              <a:buNone/>
              <a:defRPr sz="1571" b="1"/>
            </a:lvl8pPr>
            <a:lvl9pPr marL="3657673" indent="0">
              <a:buNone/>
              <a:defRPr sz="1571"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29"/>
            </a:lvl1pPr>
            <a:lvl2pPr>
              <a:defRPr sz="2000"/>
            </a:lvl2pPr>
            <a:lvl3pPr>
              <a:defRPr sz="1786"/>
            </a:lvl3pPr>
            <a:lvl4pPr>
              <a:defRPr sz="1571"/>
            </a:lvl4pPr>
            <a:lvl5pPr>
              <a:defRPr sz="1571"/>
            </a:lvl5pPr>
            <a:lvl6pPr>
              <a:defRPr sz="1571"/>
            </a:lvl6pPr>
            <a:lvl7pPr>
              <a:defRPr sz="1571"/>
            </a:lvl7pPr>
            <a:lvl8pPr>
              <a:defRPr sz="1571"/>
            </a:lvl8pPr>
            <a:lvl9pPr>
              <a:defRPr sz="157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pPr defTabSz="914418"/>
            <a:fld id="{DF695117-F88B-40F2-82C3-DC5980E53EA1}" type="datetime1">
              <a:rPr lang="en-US" smtClean="0">
                <a:solidFill>
                  <a:prstClr val="black">
                    <a:tint val="75000"/>
                  </a:prstClr>
                </a:solidFill>
              </a:rPr>
              <a:pPr defTabSz="914418"/>
              <a:t>1/29/2021</a:t>
            </a:fld>
            <a:endParaRPr lang="th-TH">
              <a:solidFill>
                <a:prstClr val="black">
                  <a:tint val="75000"/>
                </a:prstClr>
              </a:solidFill>
            </a:endParaRPr>
          </a:p>
        </p:txBody>
      </p:sp>
      <p:sp>
        <p:nvSpPr>
          <p:cNvPr id="8" name="Footer Placeholder 7"/>
          <p:cNvSpPr>
            <a:spLocks noGrp="1"/>
          </p:cNvSpPr>
          <p:nvPr>
            <p:ph type="ftr" sz="quarter" idx="11"/>
          </p:nvPr>
        </p:nvSpPr>
        <p:spPr/>
        <p:txBody>
          <a:bodyPr/>
          <a:lstStyle/>
          <a:p>
            <a:pPr defTabSz="914418"/>
            <a:endParaRPr lang="th-TH">
              <a:solidFill>
                <a:prstClr val="black">
                  <a:tint val="75000"/>
                </a:prstClr>
              </a:solidFill>
            </a:endParaRPr>
          </a:p>
        </p:txBody>
      </p:sp>
      <p:sp>
        <p:nvSpPr>
          <p:cNvPr id="9" name="Slide Number Placeholder 8"/>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23012437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pPr defTabSz="914418"/>
            <a:fld id="{BD6ED646-B7F3-4E34-B629-F76AFDC2A041}" type="datetime1">
              <a:rPr lang="en-US" smtClean="0">
                <a:solidFill>
                  <a:prstClr val="black">
                    <a:tint val="75000"/>
                  </a:prstClr>
                </a:solidFill>
              </a:rPr>
              <a:pPr defTabSz="914418"/>
              <a:t>1/29/2021</a:t>
            </a:fld>
            <a:endParaRPr lang="th-TH">
              <a:solidFill>
                <a:prstClr val="black">
                  <a:tint val="75000"/>
                </a:prstClr>
              </a:solidFill>
            </a:endParaRPr>
          </a:p>
        </p:txBody>
      </p:sp>
      <p:sp>
        <p:nvSpPr>
          <p:cNvPr id="4" name="Footer Placeholder 3"/>
          <p:cNvSpPr>
            <a:spLocks noGrp="1"/>
          </p:cNvSpPr>
          <p:nvPr>
            <p:ph type="ftr" sz="quarter" idx="11"/>
          </p:nvPr>
        </p:nvSpPr>
        <p:spPr/>
        <p:txBody>
          <a:bodyPr/>
          <a:lstStyle/>
          <a:p>
            <a:pPr defTabSz="914418"/>
            <a:endParaRPr lang="th-TH">
              <a:solidFill>
                <a:prstClr val="black">
                  <a:tint val="75000"/>
                </a:prstClr>
              </a:solidFill>
            </a:endParaRPr>
          </a:p>
        </p:txBody>
      </p:sp>
      <p:sp>
        <p:nvSpPr>
          <p:cNvPr id="5" name="Slide Number Placeholder 4"/>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16226031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914418"/>
            <a:fld id="{D6D0C36E-E704-4F3D-BE85-98B46F2262B4}" type="datetime1">
              <a:rPr lang="en-US" smtClean="0">
                <a:solidFill>
                  <a:prstClr val="black">
                    <a:tint val="75000"/>
                  </a:prstClr>
                </a:solidFill>
              </a:rPr>
              <a:pPr defTabSz="914418"/>
              <a:t>1/29/2021</a:t>
            </a:fld>
            <a:endParaRPr lang="th-TH">
              <a:solidFill>
                <a:prstClr val="black">
                  <a:tint val="75000"/>
                </a:prstClr>
              </a:solidFill>
            </a:endParaRPr>
          </a:p>
        </p:txBody>
      </p:sp>
      <p:sp>
        <p:nvSpPr>
          <p:cNvPr id="3" name="Footer Placeholder 2"/>
          <p:cNvSpPr>
            <a:spLocks noGrp="1"/>
          </p:cNvSpPr>
          <p:nvPr>
            <p:ph type="ftr" sz="quarter" idx="11"/>
          </p:nvPr>
        </p:nvSpPr>
        <p:spPr/>
        <p:txBody>
          <a:bodyPr/>
          <a:lstStyle/>
          <a:p>
            <a:pPr defTabSz="914418"/>
            <a:endParaRPr lang="th-TH">
              <a:solidFill>
                <a:prstClr val="black">
                  <a:tint val="75000"/>
                </a:prstClr>
              </a:solidFill>
            </a:endParaRPr>
          </a:p>
        </p:txBody>
      </p:sp>
      <p:sp>
        <p:nvSpPr>
          <p:cNvPr id="4" name="Slide Number Placeholder 3"/>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8598562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th-TH"/>
          </a:p>
        </p:txBody>
      </p:sp>
      <p:sp>
        <p:nvSpPr>
          <p:cNvPr id="3" name="Content Placeholder 2"/>
          <p:cNvSpPr>
            <a:spLocks noGrp="1"/>
          </p:cNvSpPr>
          <p:nvPr>
            <p:ph idx="1"/>
          </p:nvPr>
        </p:nvSpPr>
        <p:spPr>
          <a:xfrm>
            <a:off x="3575050" y="273051"/>
            <a:ext cx="5111750" cy="5853113"/>
          </a:xfrm>
        </p:spPr>
        <p:txBody>
          <a:bodyPr/>
          <a:lstStyle>
            <a:lvl1pPr>
              <a:defRPr sz="3214"/>
            </a:lvl1pPr>
            <a:lvl2pPr>
              <a:defRPr sz="2786"/>
            </a:lvl2pPr>
            <a:lvl3pPr>
              <a:defRPr sz="2429"/>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29"/>
            </a:lvl1pPr>
            <a:lvl2pPr marL="457209" indent="0">
              <a:buNone/>
              <a:defRPr sz="1214"/>
            </a:lvl2pPr>
            <a:lvl3pPr marL="914418" indent="0">
              <a:buNone/>
              <a:defRPr sz="1000"/>
            </a:lvl3pPr>
            <a:lvl4pPr marL="1371627" indent="0">
              <a:buNone/>
              <a:defRPr sz="929"/>
            </a:lvl4pPr>
            <a:lvl5pPr marL="1828837" indent="0">
              <a:buNone/>
              <a:defRPr sz="929"/>
            </a:lvl5pPr>
            <a:lvl6pPr marL="2286046" indent="0">
              <a:buNone/>
              <a:defRPr sz="929"/>
            </a:lvl6pPr>
            <a:lvl7pPr marL="2743255" indent="0">
              <a:buNone/>
              <a:defRPr sz="929"/>
            </a:lvl7pPr>
            <a:lvl8pPr marL="3200464" indent="0">
              <a:buNone/>
              <a:defRPr sz="929"/>
            </a:lvl8pPr>
            <a:lvl9pPr marL="3657673" indent="0">
              <a:buNone/>
              <a:defRPr sz="929"/>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914418"/>
            <a:fld id="{C648909A-4719-44C3-8316-9C086ED48B75}" type="datetime1">
              <a:rPr lang="en-US" smtClean="0">
                <a:solidFill>
                  <a:prstClr val="black">
                    <a:tint val="75000"/>
                  </a:prstClr>
                </a:solidFill>
              </a:rPr>
              <a:pPr defTabSz="914418"/>
              <a:t>1/29/2021</a:t>
            </a:fld>
            <a:endParaRPr lang="th-TH">
              <a:solidFill>
                <a:prstClr val="black">
                  <a:tint val="75000"/>
                </a:prstClr>
              </a:solidFill>
            </a:endParaRPr>
          </a:p>
        </p:txBody>
      </p:sp>
      <p:sp>
        <p:nvSpPr>
          <p:cNvPr id="6" name="Footer Placeholder 5"/>
          <p:cNvSpPr>
            <a:spLocks noGrp="1"/>
          </p:cNvSpPr>
          <p:nvPr>
            <p:ph type="ftr" sz="quarter" idx="11"/>
          </p:nvPr>
        </p:nvSpPr>
        <p:spPr/>
        <p:txBody>
          <a:bodyPr/>
          <a:lstStyle/>
          <a:p>
            <a:pPr defTabSz="914418"/>
            <a:endParaRPr lang="th-TH">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3674796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363ADDC-16EA-4819-AA91-94002195F314}"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3881499-776E-467F-949E-4B8806515E68}" type="slidenum">
              <a:rPr lang="fa-IR" smtClean="0"/>
              <a:t>‹#›</a:t>
            </a:fld>
            <a:endParaRPr lang="fa-IR"/>
          </a:p>
        </p:txBody>
      </p:sp>
    </p:spTree>
    <p:extLst>
      <p:ext uri="{BB962C8B-B14F-4D97-AF65-F5344CB8AC3E}">
        <p14:creationId xmlns:p14="http://schemas.microsoft.com/office/powerpoint/2010/main" val="40815732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th-TH"/>
          </a:p>
        </p:txBody>
      </p:sp>
      <p:sp>
        <p:nvSpPr>
          <p:cNvPr id="3" name="Picture Placeholder 2"/>
          <p:cNvSpPr>
            <a:spLocks noGrp="1"/>
          </p:cNvSpPr>
          <p:nvPr>
            <p:ph type="pic" idx="1"/>
          </p:nvPr>
        </p:nvSpPr>
        <p:spPr>
          <a:xfrm>
            <a:off x="1792288" y="612775"/>
            <a:ext cx="5486400" cy="4114800"/>
          </a:xfrm>
        </p:spPr>
        <p:txBody>
          <a:bodyPr/>
          <a:lstStyle>
            <a:lvl1pPr marL="0" indent="0">
              <a:buNone/>
              <a:defRPr sz="3214"/>
            </a:lvl1pPr>
            <a:lvl2pPr marL="457209" indent="0">
              <a:buNone/>
              <a:defRPr sz="2786"/>
            </a:lvl2pPr>
            <a:lvl3pPr marL="914418" indent="0">
              <a:buNone/>
              <a:defRPr sz="2429"/>
            </a:lvl3pPr>
            <a:lvl4pPr marL="1371627" indent="0">
              <a:buNone/>
              <a:defRPr sz="2000"/>
            </a:lvl4pPr>
            <a:lvl5pPr marL="1828837" indent="0">
              <a:buNone/>
              <a:defRPr sz="2000"/>
            </a:lvl5pPr>
            <a:lvl6pPr marL="2286046" indent="0">
              <a:buNone/>
              <a:defRPr sz="2000"/>
            </a:lvl6pPr>
            <a:lvl7pPr marL="2743255" indent="0">
              <a:buNone/>
              <a:defRPr sz="2000"/>
            </a:lvl7pPr>
            <a:lvl8pPr marL="3200464" indent="0">
              <a:buNone/>
              <a:defRPr sz="2000"/>
            </a:lvl8pPr>
            <a:lvl9pPr marL="3657673" indent="0">
              <a:buNone/>
              <a:defRPr sz="2000"/>
            </a:lvl9pPr>
          </a:lstStyle>
          <a:p>
            <a:endParaRPr lang="th-TH"/>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29"/>
            </a:lvl1pPr>
            <a:lvl2pPr marL="457209" indent="0">
              <a:buNone/>
              <a:defRPr sz="1214"/>
            </a:lvl2pPr>
            <a:lvl3pPr marL="914418" indent="0">
              <a:buNone/>
              <a:defRPr sz="1000"/>
            </a:lvl3pPr>
            <a:lvl4pPr marL="1371627" indent="0">
              <a:buNone/>
              <a:defRPr sz="929"/>
            </a:lvl4pPr>
            <a:lvl5pPr marL="1828837" indent="0">
              <a:buNone/>
              <a:defRPr sz="929"/>
            </a:lvl5pPr>
            <a:lvl6pPr marL="2286046" indent="0">
              <a:buNone/>
              <a:defRPr sz="929"/>
            </a:lvl6pPr>
            <a:lvl7pPr marL="2743255" indent="0">
              <a:buNone/>
              <a:defRPr sz="929"/>
            </a:lvl7pPr>
            <a:lvl8pPr marL="3200464" indent="0">
              <a:buNone/>
              <a:defRPr sz="929"/>
            </a:lvl8pPr>
            <a:lvl9pPr marL="3657673" indent="0">
              <a:buNone/>
              <a:defRPr sz="929"/>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914418"/>
            <a:fld id="{32095D74-BBF2-4DE1-9409-873576CEF38F}" type="datetime1">
              <a:rPr lang="en-US" smtClean="0">
                <a:solidFill>
                  <a:prstClr val="black">
                    <a:tint val="75000"/>
                  </a:prstClr>
                </a:solidFill>
              </a:rPr>
              <a:pPr defTabSz="914418"/>
              <a:t>1/29/2021</a:t>
            </a:fld>
            <a:endParaRPr lang="th-TH">
              <a:solidFill>
                <a:prstClr val="black">
                  <a:tint val="75000"/>
                </a:prstClr>
              </a:solidFill>
            </a:endParaRPr>
          </a:p>
        </p:txBody>
      </p:sp>
      <p:sp>
        <p:nvSpPr>
          <p:cNvPr id="6" name="Footer Placeholder 5"/>
          <p:cNvSpPr>
            <a:spLocks noGrp="1"/>
          </p:cNvSpPr>
          <p:nvPr>
            <p:ph type="ftr" sz="quarter" idx="11"/>
          </p:nvPr>
        </p:nvSpPr>
        <p:spPr/>
        <p:txBody>
          <a:bodyPr/>
          <a:lstStyle/>
          <a:p>
            <a:pPr defTabSz="914418"/>
            <a:endParaRPr lang="th-TH">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898230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pPr defTabSz="914418"/>
            <a:fld id="{F318EABC-65DE-4877-BFC2-2CCBEAC2BDC3}" type="datetime1">
              <a:rPr lang="en-US" smtClean="0">
                <a:solidFill>
                  <a:prstClr val="black">
                    <a:tint val="75000"/>
                  </a:prstClr>
                </a:solidFill>
              </a:rPr>
              <a:pPr defTabSz="914418"/>
              <a:t>1/29/2021</a:t>
            </a:fld>
            <a:endParaRPr lang="th-TH">
              <a:solidFill>
                <a:prstClr val="black">
                  <a:tint val="75000"/>
                </a:prstClr>
              </a:solidFill>
            </a:endParaRPr>
          </a:p>
        </p:txBody>
      </p:sp>
      <p:sp>
        <p:nvSpPr>
          <p:cNvPr id="5" name="Footer Placeholder 4"/>
          <p:cNvSpPr>
            <a:spLocks noGrp="1"/>
          </p:cNvSpPr>
          <p:nvPr>
            <p:ph type="ftr" sz="quarter" idx="11"/>
          </p:nvPr>
        </p:nvSpPr>
        <p:spPr/>
        <p:txBody>
          <a:bodyPr/>
          <a:lstStyle/>
          <a:p>
            <a:pPr defTabSz="914418"/>
            <a:endParaRPr lang="th-TH">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26441875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pPr defTabSz="914418"/>
            <a:fld id="{0CCCA669-E936-4E21-8937-F1A51719C340}" type="datetime1">
              <a:rPr lang="en-US" smtClean="0">
                <a:solidFill>
                  <a:prstClr val="black">
                    <a:tint val="75000"/>
                  </a:prstClr>
                </a:solidFill>
              </a:rPr>
              <a:pPr defTabSz="914418"/>
              <a:t>1/29/2021</a:t>
            </a:fld>
            <a:endParaRPr lang="th-TH">
              <a:solidFill>
                <a:prstClr val="black">
                  <a:tint val="75000"/>
                </a:prstClr>
              </a:solidFill>
            </a:endParaRPr>
          </a:p>
        </p:txBody>
      </p:sp>
      <p:sp>
        <p:nvSpPr>
          <p:cNvPr id="5" name="Footer Placeholder 4"/>
          <p:cNvSpPr>
            <a:spLocks noGrp="1"/>
          </p:cNvSpPr>
          <p:nvPr>
            <p:ph type="ftr" sz="quarter" idx="11"/>
          </p:nvPr>
        </p:nvSpPr>
        <p:spPr/>
        <p:txBody>
          <a:bodyPr/>
          <a:lstStyle/>
          <a:p>
            <a:pPr defTabSz="914418"/>
            <a:endParaRPr lang="th-TH">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4014341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useBgFill="1">
        <p:nvSpPr>
          <p:cNvPr id="13" name="Freeform 12"/>
          <p:cNvSpPr/>
          <p:nvPr/>
        </p:nvSpPr>
        <p:spPr>
          <a:xfrm>
            <a:off x="-8467" y="-16933"/>
            <a:ext cx="8754534" cy="6451600"/>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0379" y="4445000"/>
            <a:ext cx="8464695" cy="1715811"/>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2864" y="0"/>
            <a:ext cx="5811235" cy="321615"/>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170768" y="213023"/>
            <a:ext cx="8480534" cy="5746008"/>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451416" y="668338"/>
            <a:ext cx="7533524" cy="2766528"/>
          </a:xfrm>
        </p:spPr>
        <p:txBody>
          <a:bodyPr anchor="b">
            <a:normAutofit/>
          </a:bodyPr>
          <a:lstStyle>
            <a:lvl1pPr algn="r">
              <a:defRPr sz="7200"/>
            </a:lvl1pPr>
          </a:lstStyle>
          <a:p>
            <a:r>
              <a:rPr lang="en-US" smtClean="0"/>
              <a:t>Click to edit Master title style</a:t>
            </a:r>
            <a:endParaRPr lang="en-US" dirty="0"/>
          </a:p>
        </p:txBody>
      </p:sp>
      <p:sp>
        <p:nvSpPr>
          <p:cNvPr id="3" name="Subtitle 2"/>
          <p:cNvSpPr>
            <a:spLocks noGrp="1"/>
          </p:cNvSpPr>
          <p:nvPr>
            <p:ph type="subTitle" idx="1"/>
          </p:nvPr>
        </p:nvSpPr>
        <p:spPr>
          <a:xfrm rot="21420000">
            <a:off x="554462" y="3446830"/>
            <a:ext cx="7512060" cy="550333"/>
          </a:xfrm>
        </p:spPr>
        <p:txBody>
          <a:bodyPr anchor="t">
            <a:noAutofit/>
          </a:bodyPr>
          <a:lstStyle>
            <a:lvl1pPr marL="0" indent="0" algn="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3669071" y="4714242"/>
            <a:ext cx="4607740" cy="942356"/>
          </a:xfrm>
        </p:spPr>
        <p:txBody>
          <a:bodyPr/>
          <a:lstStyle>
            <a:lvl1pPr algn="ctr">
              <a:defRPr sz="4200">
                <a:solidFill>
                  <a:schemeClr val="accent1">
                    <a:lumMod val="50000"/>
                  </a:schemeClr>
                </a:solidFill>
              </a:defRPr>
            </a:lvl1pPr>
          </a:lstStyle>
          <a:p>
            <a:pPr defTabSz="914418"/>
            <a:fld id="{BE0D7669-4158-4D5F-9861-51866A8E5094}" type="datetime1">
              <a:rPr lang="en-US" smtClean="0">
                <a:solidFill>
                  <a:prstClr val="black">
                    <a:tint val="75000"/>
                  </a:prstClr>
                </a:solidFill>
              </a:rPr>
              <a:pPr defTabSz="914418"/>
              <a:t>1/29/2021</a:t>
            </a:fld>
            <a:endParaRPr lang="th-TH">
              <a:solidFill>
                <a:prstClr val="black">
                  <a:tint val="75000"/>
                </a:prstClr>
              </a:solidFill>
            </a:endParaRPr>
          </a:p>
        </p:txBody>
      </p:sp>
      <p:sp>
        <p:nvSpPr>
          <p:cNvPr id="5" name="Footer Placeholder 4"/>
          <p:cNvSpPr>
            <a:spLocks noGrp="1"/>
          </p:cNvSpPr>
          <p:nvPr>
            <p:ph type="ftr" sz="quarter" idx="11"/>
          </p:nvPr>
        </p:nvSpPr>
        <p:spPr>
          <a:xfrm rot="21420000">
            <a:off x="-12134" y="4954635"/>
            <a:ext cx="2987069" cy="918361"/>
          </a:xfrm>
        </p:spPr>
        <p:txBody>
          <a:bodyPr vert="horz" lIns="91440" tIns="45720" rIns="91440" bIns="45720" rtlCol="0" anchor="ctr"/>
          <a:lstStyle>
            <a:lvl1pPr algn="r">
              <a:defRPr lang="en-US" sz="4200" dirty="0"/>
            </a:lvl1pPr>
          </a:lstStyle>
          <a:p>
            <a:pPr defTabSz="914418"/>
            <a:endParaRPr lang="th-TH">
              <a:solidFill>
                <a:prstClr val="black">
                  <a:tint val="75000"/>
                </a:prstClr>
              </a:solidFill>
            </a:endParaRPr>
          </a:p>
        </p:txBody>
      </p:sp>
      <p:sp>
        <p:nvSpPr>
          <p:cNvPr id="6" name="Slide Number Placeholder 5"/>
          <p:cNvSpPr>
            <a:spLocks noGrp="1"/>
          </p:cNvSpPr>
          <p:nvPr>
            <p:ph type="sldNum" sz="quarter" idx="12"/>
          </p:nvPr>
        </p:nvSpPr>
        <p:spPr>
          <a:xfrm rot="21420000">
            <a:off x="7401518" y="3819948"/>
            <a:ext cx="680390" cy="498470"/>
          </a:xfrm>
        </p:spPr>
        <p:txBody>
          <a:bodyPr/>
          <a:lstStyle>
            <a:lvl1pPr>
              <a:defRPr sz="2400">
                <a:solidFill>
                  <a:schemeClr val="tx1">
                    <a:lumMod val="75000"/>
                    <a:lumOff val="25000"/>
                  </a:schemeClr>
                </a:solidFill>
              </a:defRPr>
            </a:lvl1p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
        <p:nvSpPr>
          <p:cNvPr id="33" name="5-Point Star 32"/>
          <p:cNvSpPr/>
          <p:nvPr/>
        </p:nvSpPr>
        <p:spPr>
          <a:xfrm rot="21420000">
            <a:off x="3121951" y="5057183"/>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3201609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514351" y="2063396"/>
            <a:ext cx="7796030"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defTabSz="914418"/>
            <a:fld id="{8C080822-8B8B-4E09-AA83-B11B681BC9A5}" type="datetime1">
              <a:rPr lang="en-US" smtClean="0">
                <a:solidFill>
                  <a:prstClr val="black">
                    <a:tint val="75000"/>
                  </a:prstClr>
                </a:solidFill>
              </a:rPr>
              <a:pPr defTabSz="914418"/>
              <a:t>1/29/2021</a:t>
            </a:fld>
            <a:endParaRPr lang="th-TH">
              <a:solidFill>
                <a:prstClr val="black">
                  <a:tint val="75000"/>
                </a:prstClr>
              </a:solidFill>
            </a:endParaRPr>
          </a:p>
        </p:txBody>
      </p:sp>
      <p:sp>
        <p:nvSpPr>
          <p:cNvPr id="5" name="Footer Placeholder 4"/>
          <p:cNvSpPr>
            <a:spLocks noGrp="1"/>
          </p:cNvSpPr>
          <p:nvPr>
            <p:ph type="ftr" sz="quarter" idx="11"/>
          </p:nvPr>
        </p:nvSpPr>
        <p:spPr/>
        <p:txBody>
          <a:bodyPr/>
          <a:lstStyle/>
          <a:p>
            <a:pPr defTabSz="914418"/>
            <a:endParaRPr lang="th-TH">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20952661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6030"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514351" y="3742267"/>
            <a:ext cx="7796030"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defTabSz="914418"/>
            <a:fld id="{BB30E39A-2908-4061-9960-F1EA18C4AA75}" type="datetime1">
              <a:rPr lang="en-US" smtClean="0">
                <a:solidFill>
                  <a:prstClr val="black">
                    <a:tint val="75000"/>
                  </a:prstClr>
                </a:solidFill>
              </a:rPr>
              <a:pPr defTabSz="914418"/>
              <a:t>1/29/2021</a:t>
            </a:fld>
            <a:endParaRPr lang="th-TH">
              <a:solidFill>
                <a:prstClr val="black">
                  <a:tint val="75000"/>
                </a:prstClr>
              </a:solidFill>
            </a:endParaRPr>
          </a:p>
        </p:txBody>
      </p:sp>
      <p:sp>
        <p:nvSpPr>
          <p:cNvPr id="5" name="Footer Placeholder 4"/>
          <p:cNvSpPr>
            <a:spLocks noGrp="1"/>
          </p:cNvSpPr>
          <p:nvPr>
            <p:ph type="ftr" sz="quarter" idx="11"/>
          </p:nvPr>
        </p:nvSpPr>
        <p:spPr/>
        <p:txBody>
          <a:bodyPr/>
          <a:lstStyle/>
          <a:p>
            <a:pPr defTabSz="914418"/>
            <a:endParaRPr lang="th-TH">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31394555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766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514350" y="2063396"/>
            <a:ext cx="3816536"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495478" y="2063396"/>
            <a:ext cx="381490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defTabSz="914418"/>
            <a:fld id="{B03B33A1-975A-46CB-940D-1D5413DB2BCA}" type="datetime1">
              <a:rPr lang="en-US" smtClean="0">
                <a:solidFill>
                  <a:prstClr val="black">
                    <a:tint val="75000"/>
                  </a:prstClr>
                </a:solidFill>
              </a:rPr>
              <a:pPr defTabSz="914418"/>
              <a:t>1/29/2021</a:t>
            </a:fld>
            <a:endParaRPr lang="th-TH">
              <a:solidFill>
                <a:prstClr val="black">
                  <a:tint val="75000"/>
                </a:prstClr>
              </a:solidFill>
            </a:endParaRPr>
          </a:p>
        </p:txBody>
      </p:sp>
      <p:sp>
        <p:nvSpPr>
          <p:cNvPr id="6" name="Footer Placeholder 5"/>
          <p:cNvSpPr>
            <a:spLocks noGrp="1"/>
          </p:cNvSpPr>
          <p:nvPr>
            <p:ph type="ftr" sz="quarter" idx="11"/>
          </p:nvPr>
        </p:nvSpPr>
        <p:spPr/>
        <p:txBody>
          <a:bodyPr/>
          <a:lstStyle/>
          <a:p>
            <a:pPr defTabSz="914418"/>
            <a:endParaRPr lang="th-TH">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5341978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6030"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39569" y="2063396"/>
            <a:ext cx="3591317"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514352" y="2861733"/>
            <a:ext cx="3816534"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15340" y="2063396"/>
            <a:ext cx="359667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4495477" y="2861733"/>
            <a:ext cx="3816535"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defTabSz="914418"/>
            <a:fld id="{DF695117-F88B-40F2-82C3-DC5980E53EA1}" type="datetime1">
              <a:rPr lang="en-US" smtClean="0">
                <a:solidFill>
                  <a:prstClr val="black">
                    <a:tint val="75000"/>
                  </a:prstClr>
                </a:solidFill>
              </a:rPr>
              <a:pPr defTabSz="914418"/>
              <a:t>1/29/2021</a:t>
            </a:fld>
            <a:endParaRPr lang="th-TH">
              <a:solidFill>
                <a:prstClr val="black">
                  <a:tint val="75000"/>
                </a:prstClr>
              </a:solidFill>
            </a:endParaRPr>
          </a:p>
        </p:txBody>
      </p:sp>
      <p:sp>
        <p:nvSpPr>
          <p:cNvPr id="8" name="Footer Placeholder 7"/>
          <p:cNvSpPr>
            <a:spLocks noGrp="1"/>
          </p:cNvSpPr>
          <p:nvPr>
            <p:ph type="ftr" sz="quarter" idx="11"/>
          </p:nvPr>
        </p:nvSpPr>
        <p:spPr/>
        <p:txBody>
          <a:bodyPr/>
          <a:lstStyle/>
          <a:p>
            <a:pPr defTabSz="914418"/>
            <a:endParaRPr lang="th-TH">
              <a:solidFill>
                <a:prstClr val="black">
                  <a:tint val="75000"/>
                </a:prstClr>
              </a:solidFill>
            </a:endParaRPr>
          </a:p>
        </p:txBody>
      </p:sp>
      <p:sp>
        <p:nvSpPr>
          <p:cNvPr id="9" name="Slide Number Placeholder 8"/>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31778666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defTabSz="914418"/>
            <a:fld id="{BD6ED646-B7F3-4E34-B629-F76AFDC2A041}" type="datetime1">
              <a:rPr lang="en-US" smtClean="0">
                <a:solidFill>
                  <a:prstClr val="black">
                    <a:tint val="75000"/>
                  </a:prstClr>
                </a:solidFill>
              </a:rPr>
              <a:pPr defTabSz="914418"/>
              <a:t>1/29/2021</a:t>
            </a:fld>
            <a:endParaRPr lang="th-TH">
              <a:solidFill>
                <a:prstClr val="black">
                  <a:tint val="75000"/>
                </a:prstClr>
              </a:solidFill>
            </a:endParaRPr>
          </a:p>
        </p:txBody>
      </p:sp>
      <p:sp>
        <p:nvSpPr>
          <p:cNvPr id="4" name="Footer Placeholder 3"/>
          <p:cNvSpPr>
            <a:spLocks noGrp="1"/>
          </p:cNvSpPr>
          <p:nvPr>
            <p:ph type="ftr" sz="quarter" idx="11"/>
          </p:nvPr>
        </p:nvSpPr>
        <p:spPr/>
        <p:txBody>
          <a:bodyPr/>
          <a:lstStyle/>
          <a:p>
            <a:pPr defTabSz="914418"/>
            <a:endParaRPr lang="th-TH">
              <a:solidFill>
                <a:prstClr val="black">
                  <a:tint val="75000"/>
                </a:prstClr>
              </a:solidFill>
            </a:endParaRPr>
          </a:p>
        </p:txBody>
      </p:sp>
      <p:sp>
        <p:nvSpPr>
          <p:cNvPr id="5" name="Slide Number Placeholder 4"/>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28923093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914418"/>
            <a:fld id="{D6D0C36E-E704-4F3D-BE85-98B46F2262B4}" type="datetime1">
              <a:rPr lang="en-US" smtClean="0">
                <a:solidFill>
                  <a:prstClr val="black">
                    <a:tint val="75000"/>
                  </a:prstClr>
                </a:solidFill>
              </a:rPr>
              <a:pPr defTabSz="914418"/>
              <a:t>1/29/2021</a:t>
            </a:fld>
            <a:endParaRPr lang="th-TH">
              <a:solidFill>
                <a:prstClr val="black">
                  <a:tint val="75000"/>
                </a:prstClr>
              </a:solidFill>
            </a:endParaRPr>
          </a:p>
        </p:txBody>
      </p:sp>
      <p:sp>
        <p:nvSpPr>
          <p:cNvPr id="3" name="Footer Placeholder 2"/>
          <p:cNvSpPr>
            <a:spLocks noGrp="1"/>
          </p:cNvSpPr>
          <p:nvPr>
            <p:ph type="ftr" sz="quarter" idx="11"/>
          </p:nvPr>
        </p:nvSpPr>
        <p:spPr/>
        <p:txBody>
          <a:bodyPr/>
          <a:lstStyle/>
          <a:p>
            <a:pPr defTabSz="914418"/>
            <a:endParaRPr lang="th-TH">
              <a:solidFill>
                <a:prstClr val="black">
                  <a:tint val="75000"/>
                </a:prstClr>
              </a:solidFill>
            </a:endParaRPr>
          </a:p>
        </p:txBody>
      </p:sp>
      <p:sp>
        <p:nvSpPr>
          <p:cNvPr id="4" name="Slide Number Placeholder 3"/>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124840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63ADDC-16EA-4819-AA91-94002195F314}" type="datetimeFigureOut">
              <a:rPr lang="fa-IR" smtClean="0"/>
              <a:t>16/06/1442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3881499-776E-467F-949E-4B8806515E68}" type="slidenum">
              <a:rPr lang="fa-IR" smtClean="0"/>
              <a:t>‹#›</a:t>
            </a:fld>
            <a:endParaRPr lang="fa-IR"/>
          </a:p>
        </p:txBody>
      </p:sp>
    </p:spTree>
    <p:extLst>
      <p:ext uri="{BB962C8B-B14F-4D97-AF65-F5344CB8AC3E}">
        <p14:creationId xmlns:p14="http://schemas.microsoft.com/office/powerpoint/2010/main" val="5190894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232" y="685800"/>
            <a:ext cx="3095145"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3784600" y="685801"/>
            <a:ext cx="4525781"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20232" y="2709053"/>
            <a:ext cx="3095146"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914418"/>
            <a:fld id="{C648909A-4719-44C3-8316-9C086ED48B75}" type="datetime1">
              <a:rPr lang="en-US" smtClean="0">
                <a:solidFill>
                  <a:prstClr val="black">
                    <a:tint val="75000"/>
                  </a:prstClr>
                </a:solidFill>
              </a:rPr>
              <a:pPr defTabSz="914418"/>
              <a:t>1/29/2021</a:t>
            </a:fld>
            <a:endParaRPr lang="th-TH">
              <a:solidFill>
                <a:prstClr val="black">
                  <a:tint val="75000"/>
                </a:prstClr>
              </a:solidFill>
            </a:endParaRPr>
          </a:p>
        </p:txBody>
      </p:sp>
      <p:sp>
        <p:nvSpPr>
          <p:cNvPr id="6" name="Footer Placeholder 5"/>
          <p:cNvSpPr>
            <a:spLocks noGrp="1"/>
          </p:cNvSpPr>
          <p:nvPr>
            <p:ph type="ftr" sz="quarter" idx="11"/>
          </p:nvPr>
        </p:nvSpPr>
        <p:spPr/>
        <p:txBody>
          <a:bodyPr/>
          <a:lstStyle/>
          <a:p>
            <a:pPr defTabSz="914418"/>
            <a:endParaRPr lang="th-TH">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31557798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0"/>
            <a:ext cx="440817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47740" y="1"/>
            <a:ext cx="3162641"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14351" y="2709053"/>
            <a:ext cx="440817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914418"/>
            <a:fld id="{32095D74-BBF2-4DE1-9409-873576CEF38F}" type="datetime1">
              <a:rPr lang="en-US" smtClean="0">
                <a:solidFill>
                  <a:prstClr val="black">
                    <a:tint val="75000"/>
                  </a:prstClr>
                </a:solidFill>
              </a:rPr>
              <a:pPr defTabSz="914418"/>
              <a:t>1/29/2021</a:t>
            </a:fld>
            <a:endParaRPr lang="th-TH">
              <a:solidFill>
                <a:prstClr val="black">
                  <a:tint val="75000"/>
                </a:prstClr>
              </a:solidFill>
            </a:endParaRPr>
          </a:p>
        </p:txBody>
      </p:sp>
      <p:sp>
        <p:nvSpPr>
          <p:cNvPr id="6" name="Footer Placeholder 5"/>
          <p:cNvSpPr>
            <a:spLocks noGrp="1"/>
          </p:cNvSpPr>
          <p:nvPr>
            <p:ph type="ftr" sz="quarter" idx="11"/>
          </p:nvPr>
        </p:nvSpPr>
        <p:spPr/>
        <p:txBody>
          <a:bodyPr/>
          <a:lstStyle/>
          <a:p>
            <a:pPr defTabSz="914418"/>
            <a:endParaRPr lang="th-TH">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12965055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4106333"/>
            <a:ext cx="7796031"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4351" y="685800"/>
            <a:ext cx="7794385"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14335" y="4702923"/>
            <a:ext cx="7796046"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914418"/>
            <a:fld id="{BE26D82E-9491-4D22-B22B-6BFBD359E852}" type="datetime1">
              <a:rPr lang="en-US" smtClean="0">
                <a:solidFill>
                  <a:prstClr val="black">
                    <a:tint val="75000"/>
                  </a:prstClr>
                </a:solidFill>
              </a:rPr>
              <a:pPr defTabSz="914418"/>
              <a:t>1/29/2021</a:t>
            </a:fld>
            <a:endParaRPr lang="th-TH">
              <a:solidFill>
                <a:prstClr val="black">
                  <a:tint val="75000"/>
                </a:prstClr>
              </a:solidFill>
            </a:endParaRPr>
          </a:p>
        </p:txBody>
      </p:sp>
      <p:sp>
        <p:nvSpPr>
          <p:cNvPr id="6" name="Footer Placeholder 5"/>
          <p:cNvSpPr>
            <a:spLocks noGrp="1"/>
          </p:cNvSpPr>
          <p:nvPr>
            <p:ph type="ftr" sz="quarter" idx="11"/>
          </p:nvPr>
        </p:nvSpPr>
        <p:spPr/>
        <p:txBody>
          <a:bodyPr/>
          <a:lstStyle/>
          <a:p>
            <a:pPr defTabSz="914418"/>
            <a:endParaRPr lang="th-TH">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3199334472"/>
      </p:ext>
    </p:extLst>
  </p:cSld>
  <p:clrMapOvr>
    <a:masterClrMapping/>
  </p:clrMapOvr>
  <p:hf hdr="0" ftr="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7677"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335" y="4106333"/>
            <a:ext cx="7796047"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914418"/>
            <a:fld id="{BE26D82E-9491-4D22-B22B-6BFBD359E852}" type="datetime1">
              <a:rPr lang="en-US" smtClean="0">
                <a:solidFill>
                  <a:prstClr val="black">
                    <a:tint val="75000"/>
                  </a:prstClr>
                </a:solidFill>
              </a:rPr>
              <a:pPr defTabSz="914418"/>
              <a:t>1/29/2021</a:t>
            </a:fld>
            <a:endParaRPr lang="th-TH">
              <a:solidFill>
                <a:prstClr val="black">
                  <a:tint val="75000"/>
                </a:prstClr>
              </a:solidFill>
            </a:endParaRPr>
          </a:p>
        </p:txBody>
      </p:sp>
      <p:sp>
        <p:nvSpPr>
          <p:cNvPr id="6" name="Footer Placeholder 5"/>
          <p:cNvSpPr>
            <a:spLocks noGrp="1"/>
          </p:cNvSpPr>
          <p:nvPr>
            <p:ph type="ftr" sz="quarter" idx="11"/>
          </p:nvPr>
        </p:nvSpPr>
        <p:spPr/>
        <p:txBody>
          <a:bodyPr/>
          <a:lstStyle/>
          <a:p>
            <a:pPr defTabSz="914418"/>
            <a:endParaRPr lang="th-TH">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1454471987"/>
      </p:ext>
    </p:extLst>
  </p:cSld>
  <p:clrMapOvr>
    <a:masterClrMapping/>
  </p:clrMapOvr>
  <p:hf hdr="0" ftr="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99" y="685800"/>
            <a:ext cx="7143765"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162698" y="3610032"/>
            <a:ext cx="6500967"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514351" y="4106334"/>
            <a:ext cx="779766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914418"/>
            <a:fld id="{BE26D82E-9491-4D22-B22B-6BFBD359E852}" type="datetime1">
              <a:rPr lang="en-US" smtClean="0">
                <a:solidFill>
                  <a:prstClr val="black">
                    <a:tint val="75000"/>
                  </a:prstClr>
                </a:solidFill>
              </a:rPr>
              <a:pPr defTabSz="914418"/>
              <a:t>1/29/2021</a:t>
            </a:fld>
            <a:endParaRPr lang="th-TH">
              <a:solidFill>
                <a:prstClr val="black">
                  <a:tint val="75000"/>
                </a:prstClr>
              </a:solidFill>
            </a:endParaRPr>
          </a:p>
        </p:txBody>
      </p:sp>
      <p:sp>
        <p:nvSpPr>
          <p:cNvPr id="6" name="Footer Placeholder 5"/>
          <p:cNvSpPr>
            <a:spLocks noGrp="1"/>
          </p:cNvSpPr>
          <p:nvPr>
            <p:ph type="ftr" sz="quarter" idx="11"/>
          </p:nvPr>
        </p:nvSpPr>
        <p:spPr/>
        <p:txBody>
          <a:bodyPr/>
          <a:lstStyle/>
          <a:p>
            <a:pPr defTabSz="914418"/>
            <a:endParaRPr lang="th-TH">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
        <p:nvSpPr>
          <p:cNvPr id="10" name="TextBox 9"/>
          <p:cNvSpPr txBox="1"/>
          <p:nvPr/>
        </p:nvSpPr>
        <p:spPr>
          <a:xfrm>
            <a:off x="404280" y="88785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l" rtl="0"/>
            <a:r>
              <a:rPr lang="en-US" sz="8000" dirty="0">
                <a:solidFill>
                  <a:prstClr val="black"/>
                </a:solidFill>
                <a:effectLst/>
              </a:rPr>
              <a:t>“</a:t>
            </a:r>
          </a:p>
        </p:txBody>
      </p:sp>
      <p:sp>
        <p:nvSpPr>
          <p:cNvPr id="11" name="TextBox 10"/>
          <p:cNvSpPr txBox="1"/>
          <p:nvPr/>
        </p:nvSpPr>
        <p:spPr>
          <a:xfrm>
            <a:off x="7897147" y="290648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0"/>
            <a:r>
              <a:rPr lang="en-US" sz="8000" dirty="0">
                <a:solidFill>
                  <a:prstClr val="black"/>
                </a:solidFill>
                <a:effectLst/>
              </a:rPr>
              <a:t>”</a:t>
            </a:r>
          </a:p>
        </p:txBody>
      </p:sp>
    </p:spTree>
    <p:extLst>
      <p:ext uri="{BB962C8B-B14F-4D97-AF65-F5344CB8AC3E}">
        <p14:creationId xmlns:p14="http://schemas.microsoft.com/office/powerpoint/2010/main" val="1028089860"/>
      </p:ext>
    </p:extLst>
  </p:cSld>
  <p:clrMapOvr>
    <a:masterClrMapping/>
  </p:clrMapOvr>
  <p:hf hdr="0" ftr="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14351" y="1723855"/>
            <a:ext cx="7796030"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351" y="4247468"/>
            <a:ext cx="7796030"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defTabSz="914418"/>
            <a:fld id="{BE26D82E-9491-4D22-B22B-6BFBD359E852}" type="datetime1">
              <a:rPr lang="en-US" smtClean="0">
                <a:solidFill>
                  <a:prstClr val="black">
                    <a:tint val="75000"/>
                  </a:prstClr>
                </a:solidFill>
              </a:rPr>
              <a:pPr defTabSz="914418"/>
              <a:t>1/29/2021</a:t>
            </a:fld>
            <a:endParaRPr lang="th-TH">
              <a:solidFill>
                <a:prstClr val="black">
                  <a:tint val="75000"/>
                </a:prstClr>
              </a:solidFill>
            </a:endParaRPr>
          </a:p>
        </p:txBody>
      </p:sp>
      <p:sp>
        <p:nvSpPr>
          <p:cNvPr id="6" name="Footer Placeholder 5"/>
          <p:cNvSpPr>
            <a:spLocks noGrp="1"/>
          </p:cNvSpPr>
          <p:nvPr>
            <p:ph type="ftr" sz="quarter" idx="11"/>
          </p:nvPr>
        </p:nvSpPr>
        <p:spPr/>
        <p:txBody>
          <a:bodyPr/>
          <a:lstStyle/>
          <a:p>
            <a:pPr defTabSz="914418"/>
            <a:endParaRPr lang="th-TH">
              <a:solidFill>
                <a:prstClr val="black">
                  <a:tint val="75000"/>
                </a:prstClr>
              </a:solidFill>
            </a:endParaRPr>
          </a:p>
        </p:txBody>
      </p:sp>
      <p:sp>
        <p:nvSpPr>
          <p:cNvPr id="7" name="Slide Number Placeholder 6"/>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3016341008"/>
      </p:ext>
    </p:extLst>
  </p:cSld>
  <p:clrMapOvr>
    <a:masterClrMapping/>
  </p:clrMapOvr>
  <p:hf hdr="0" ftr="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514351" y="685801"/>
            <a:ext cx="7796030"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514352"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14352"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175967"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175966"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827785"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827785"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pPr defTabSz="914418"/>
            <a:fld id="{BE26D82E-9491-4D22-B22B-6BFBD359E852}" type="datetime1">
              <a:rPr lang="en-US" smtClean="0">
                <a:solidFill>
                  <a:prstClr val="black">
                    <a:tint val="75000"/>
                  </a:prstClr>
                </a:solidFill>
              </a:rPr>
              <a:pPr defTabSz="914418"/>
              <a:t>1/29/2021</a:t>
            </a:fld>
            <a:endParaRPr lang="th-TH">
              <a:solidFill>
                <a:prstClr val="black">
                  <a:tint val="75000"/>
                </a:prstClr>
              </a:solidFill>
            </a:endParaRPr>
          </a:p>
        </p:txBody>
      </p:sp>
      <p:sp>
        <p:nvSpPr>
          <p:cNvPr id="4" name="Footer Placeholder 3"/>
          <p:cNvSpPr>
            <a:spLocks noGrp="1"/>
          </p:cNvSpPr>
          <p:nvPr>
            <p:ph type="ftr" sz="quarter" idx="11"/>
          </p:nvPr>
        </p:nvSpPr>
        <p:spPr/>
        <p:txBody>
          <a:bodyPr/>
          <a:lstStyle/>
          <a:p>
            <a:pPr defTabSz="914418"/>
            <a:endParaRPr lang="th-TH">
              <a:solidFill>
                <a:prstClr val="black">
                  <a:tint val="75000"/>
                </a:prstClr>
              </a:solidFill>
            </a:endParaRPr>
          </a:p>
        </p:txBody>
      </p:sp>
      <p:sp>
        <p:nvSpPr>
          <p:cNvPr id="5" name="Slide Number Placeholder 4"/>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1550148954"/>
      </p:ext>
    </p:extLst>
  </p:cSld>
  <p:clrMapOvr>
    <a:masterClrMapping/>
  </p:clrMapOvr>
  <p:hf hdr="0" ftr="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514351" y="685801"/>
            <a:ext cx="779766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518880"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14335" y="2063396"/>
            <a:ext cx="2482596"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518880" y="4389288"/>
            <a:ext cx="2482596"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17805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176999" y="2063396"/>
            <a:ext cx="2482596"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176998" y="4389286"/>
            <a:ext cx="2483655"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82670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826614" y="2063394"/>
            <a:ext cx="2482596"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826614" y="4389284"/>
            <a:ext cx="2482596"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pPr defTabSz="914418"/>
            <a:fld id="{BE26D82E-9491-4D22-B22B-6BFBD359E852}" type="datetime1">
              <a:rPr lang="en-US" smtClean="0">
                <a:solidFill>
                  <a:prstClr val="black">
                    <a:tint val="75000"/>
                  </a:prstClr>
                </a:solidFill>
              </a:rPr>
              <a:pPr defTabSz="914418"/>
              <a:t>1/29/2021</a:t>
            </a:fld>
            <a:endParaRPr lang="th-TH">
              <a:solidFill>
                <a:prstClr val="black">
                  <a:tint val="75000"/>
                </a:prstClr>
              </a:solidFill>
            </a:endParaRPr>
          </a:p>
        </p:txBody>
      </p:sp>
      <p:sp>
        <p:nvSpPr>
          <p:cNvPr id="4" name="Footer Placeholder 3"/>
          <p:cNvSpPr>
            <a:spLocks noGrp="1"/>
          </p:cNvSpPr>
          <p:nvPr>
            <p:ph type="ftr" sz="quarter" idx="11"/>
          </p:nvPr>
        </p:nvSpPr>
        <p:spPr/>
        <p:txBody>
          <a:bodyPr/>
          <a:lstStyle/>
          <a:p>
            <a:pPr defTabSz="914418"/>
            <a:endParaRPr lang="th-TH">
              <a:solidFill>
                <a:prstClr val="black">
                  <a:tint val="75000"/>
                </a:prstClr>
              </a:solidFill>
            </a:endParaRPr>
          </a:p>
        </p:txBody>
      </p:sp>
      <p:sp>
        <p:nvSpPr>
          <p:cNvPr id="5" name="Slide Number Placeholder 4"/>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394963"/>
      </p:ext>
    </p:extLst>
  </p:cSld>
  <p:clrMapOvr>
    <a:masterClrMapping/>
  </p:clrMapOvr>
  <p:hf hdr="0" ftr="0"/>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514351" y="2063396"/>
            <a:ext cx="7796030"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defTabSz="914418"/>
            <a:fld id="{F318EABC-65DE-4877-BFC2-2CCBEAC2BDC3}" type="datetime1">
              <a:rPr lang="en-US" smtClean="0">
                <a:solidFill>
                  <a:prstClr val="black">
                    <a:tint val="75000"/>
                  </a:prstClr>
                </a:solidFill>
              </a:rPr>
              <a:pPr defTabSz="914418"/>
              <a:t>1/29/2021</a:t>
            </a:fld>
            <a:endParaRPr lang="th-TH">
              <a:solidFill>
                <a:prstClr val="black">
                  <a:tint val="75000"/>
                </a:prstClr>
              </a:solidFill>
            </a:endParaRPr>
          </a:p>
        </p:txBody>
      </p:sp>
      <p:sp>
        <p:nvSpPr>
          <p:cNvPr id="5" name="Footer Placeholder 4"/>
          <p:cNvSpPr>
            <a:spLocks noGrp="1"/>
          </p:cNvSpPr>
          <p:nvPr>
            <p:ph type="ftr" sz="quarter" idx="11"/>
          </p:nvPr>
        </p:nvSpPr>
        <p:spPr/>
        <p:txBody>
          <a:bodyPr/>
          <a:lstStyle/>
          <a:p>
            <a:pPr defTabSz="914418"/>
            <a:endParaRPr lang="th-TH">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13367247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1896" y="685801"/>
            <a:ext cx="1698485"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514351" y="685801"/>
            <a:ext cx="5928323"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defTabSz="914418"/>
            <a:fld id="{0CCCA669-E936-4E21-8937-F1A51719C340}" type="datetime1">
              <a:rPr lang="en-US" smtClean="0">
                <a:solidFill>
                  <a:prstClr val="black">
                    <a:tint val="75000"/>
                  </a:prstClr>
                </a:solidFill>
              </a:rPr>
              <a:pPr defTabSz="914418"/>
              <a:t>1/29/2021</a:t>
            </a:fld>
            <a:endParaRPr lang="th-TH">
              <a:solidFill>
                <a:prstClr val="black">
                  <a:tint val="75000"/>
                </a:prstClr>
              </a:solidFill>
            </a:endParaRPr>
          </a:p>
        </p:txBody>
      </p:sp>
      <p:sp>
        <p:nvSpPr>
          <p:cNvPr id="5" name="Footer Placeholder 4"/>
          <p:cNvSpPr>
            <a:spLocks noGrp="1"/>
          </p:cNvSpPr>
          <p:nvPr>
            <p:ph type="ftr" sz="quarter" idx="11"/>
          </p:nvPr>
        </p:nvSpPr>
        <p:spPr/>
        <p:txBody>
          <a:bodyPr/>
          <a:lstStyle/>
          <a:p>
            <a:pPr defTabSz="914418"/>
            <a:endParaRPr lang="th-TH">
              <a:solidFill>
                <a:prstClr val="black">
                  <a:tint val="75000"/>
                </a:prstClr>
              </a:solidFill>
            </a:endParaRPr>
          </a:p>
        </p:txBody>
      </p:sp>
      <p:sp>
        <p:nvSpPr>
          <p:cNvPr id="6" name="Slide Number Placeholder 5"/>
          <p:cNvSpPr>
            <a:spLocks noGrp="1"/>
          </p:cNvSpPr>
          <p:nvPr>
            <p:ph type="sldNum" sz="quarter" idx="12"/>
          </p:nvPr>
        </p:nvSpPr>
        <p:spPr/>
        <p:txBody>
          <a:bodyPr/>
          <a:lstStyle/>
          <a:p>
            <a:pPr defTabSz="914418"/>
            <a:fld id="{2159ABF0-E754-43F3-9B24-9307E88A033E}" type="slidenum">
              <a:rPr lang="th-TH" smtClean="0">
                <a:solidFill>
                  <a:prstClr val="black">
                    <a:tint val="75000"/>
                  </a:prstClr>
                </a:solidFill>
              </a:rPr>
              <a:pPr defTabSz="914418"/>
              <a:t>‹#›</a:t>
            </a:fld>
            <a:endParaRPr lang="th-TH">
              <a:solidFill>
                <a:prstClr val="black">
                  <a:tint val="75000"/>
                </a:prstClr>
              </a:solidFill>
            </a:endParaRPr>
          </a:p>
        </p:txBody>
      </p:sp>
    </p:spTree>
    <p:extLst>
      <p:ext uri="{BB962C8B-B14F-4D97-AF65-F5344CB8AC3E}">
        <p14:creationId xmlns:p14="http://schemas.microsoft.com/office/powerpoint/2010/main" val="4047040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F363ADDC-16EA-4819-AA91-94002195F314}"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3881499-776E-467F-949E-4B8806515E68}" type="slidenum">
              <a:rPr lang="fa-IR" smtClean="0"/>
              <a:t>‹#›</a:t>
            </a:fld>
            <a:endParaRPr lang="fa-IR"/>
          </a:p>
        </p:txBody>
      </p:sp>
    </p:spTree>
    <p:extLst>
      <p:ext uri="{BB962C8B-B14F-4D97-AF65-F5344CB8AC3E}">
        <p14:creationId xmlns:p14="http://schemas.microsoft.com/office/powerpoint/2010/main" val="2931052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F363ADDC-16EA-4819-AA91-94002195F314}" type="datetimeFigureOut">
              <a:rPr lang="fa-IR" smtClean="0"/>
              <a:t>16/06/1442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93881499-776E-467F-949E-4B8806515E68}" type="slidenum">
              <a:rPr lang="fa-IR" smtClean="0"/>
              <a:t>‹#›</a:t>
            </a:fld>
            <a:endParaRPr lang="fa-IR"/>
          </a:p>
        </p:txBody>
      </p:sp>
    </p:spTree>
    <p:extLst>
      <p:ext uri="{BB962C8B-B14F-4D97-AF65-F5344CB8AC3E}">
        <p14:creationId xmlns:p14="http://schemas.microsoft.com/office/powerpoint/2010/main" val="627047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F363ADDC-16EA-4819-AA91-94002195F314}" type="datetimeFigureOut">
              <a:rPr lang="fa-IR" smtClean="0"/>
              <a:t>16/06/1442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3881499-776E-467F-949E-4B8806515E68}" type="slidenum">
              <a:rPr lang="fa-IR" smtClean="0"/>
              <a:t>‹#›</a:t>
            </a:fld>
            <a:endParaRPr lang="fa-IR"/>
          </a:p>
        </p:txBody>
      </p:sp>
    </p:spTree>
    <p:extLst>
      <p:ext uri="{BB962C8B-B14F-4D97-AF65-F5344CB8AC3E}">
        <p14:creationId xmlns:p14="http://schemas.microsoft.com/office/powerpoint/2010/main" val="467853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63ADDC-16EA-4819-AA91-94002195F314}" type="datetimeFigureOut">
              <a:rPr lang="fa-IR" smtClean="0"/>
              <a:t>16/06/1442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93881499-776E-467F-949E-4B8806515E68}" type="slidenum">
              <a:rPr lang="fa-IR" smtClean="0"/>
              <a:t>‹#›</a:t>
            </a:fld>
            <a:endParaRPr lang="fa-IR"/>
          </a:p>
        </p:txBody>
      </p:sp>
    </p:spTree>
    <p:extLst>
      <p:ext uri="{BB962C8B-B14F-4D97-AF65-F5344CB8AC3E}">
        <p14:creationId xmlns:p14="http://schemas.microsoft.com/office/powerpoint/2010/main" val="475545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63ADDC-16EA-4819-AA91-94002195F314}"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3881499-776E-467F-949E-4B8806515E68}" type="slidenum">
              <a:rPr lang="fa-IR" smtClean="0"/>
              <a:t>‹#›</a:t>
            </a:fld>
            <a:endParaRPr lang="fa-IR"/>
          </a:p>
        </p:txBody>
      </p:sp>
    </p:spTree>
    <p:extLst>
      <p:ext uri="{BB962C8B-B14F-4D97-AF65-F5344CB8AC3E}">
        <p14:creationId xmlns:p14="http://schemas.microsoft.com/office/powerpoint/2010/main" val="2631026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63ADDC-16EA-4819-AA91-94002195F314}" type="datetimeFigureOut">
              <a:rPr lang="fa-IR" smtClean="0"/>
              <a:t>16/06/1442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3881499-776E-467F-949E-4B8806515E68}" type="slidenum">
              <a:rPr lang="fa-IR" smtClean="0"/>
              <a:t>‹#›</a:t>
            </a:fld>
            <a:endParaRPr lang="fa-IR"/>
          </a:p>
        </p:txBody>
      </p:sp>
    </p:spTree>
    <p:extLst>
      <p:ext uri="{BB962C8B-B14F-4D97-AF65-F5344CB8AC3E}">
        <p14:creationId xmlns:p14="http://schemas.microsoft.com/office/powerpoint/2010/main" val="745433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3.jp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363ADDC-16EA-4819-AA91-94002195F314}" type="datetimeFigureOut">
              <a:rPr lang="fa-IR" smtClean="0"/>
              <a:t>16/06/1442</a:t>
            </a:fld>
            <a:endParaRPr lang="fa-I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3881499-776E-467F-949E-4B8806515E68}" type="slidenum">
              <a:rPr lang="fa-IR" smtClean="0"/>
              <a:t>‹#›</a:t>
            </a:fld>
            <a:endParaRPr lang="fa-IR"/>
          </a:p>
        </p:txBody>
      </p:sp>
    </p:spTree>
    <p:extLst>
      <p:ext uri="{BB962C8B-B14F-4D97-AF65-F5344CB8AC3E}">
        <p14:creationId xmlns:p14="http://schemas.microsoft.com/office/powerpoint/2010/main" val="32615564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128016" tIns="64008" rIns="128016" bIns="64008"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457200" y="1600201"/>
            <a:ext cx="8229600" cy="4525963"/>
          </a:xfrm>
          <a:prstGeom prst="rect">
            <a:avLst/>
          </a:prstGeom>
        </p:spPr>
        <p:txBody>
          <a:bodyPr vert="horz" lIns="128016" tIns="64008" rIns="128016" bIns="640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457200" y="6356351"/>
            <a:ext cx="2133600" cy="365125"/>
          </a:xfrm>
          <a:prstGeom prst="rect">
            <a:avLst/>
          </a:prstGeom>
        </p:spPr>
        <p:txBody>
          <a:bodyPr vert="horz" lIns="128016" tIns="64008" rIns="128016" bIns="64008" rtlCol="0" anchor="ctr"/>
          <a:lstStyle>
            <a:lvl1pPr algn="l">
              <a:defRPr sz="1214">
                <a:solidFill>
                  <a:schemeClr val="tx1">
                    <a:tint val="75000"/>
                  </a:schemeClr>
                </a:solidFill>
              </a:defRPr>
            </a:lvl1pPr>
          </a:lstStyle>
          <a:p>
            <a:pPr defTabSz="914418" rtl="0"/>
            <a:fld id="{BE26D82E-9491-4D22-B22B-6BFBD359E852}" type="datetime1">
              <a:rPr lang="en-US" smtClean="0">
                <a:solidFill>
                  <a:prstClr val="black">
                    <a:tint val="75000"/>
                  </a:prstClr>
                </a:solidFill>
              </a:rPr>
              <a:pPr defTabSz="914418" rtl="0"/>
              <a:t>1/29/2021</a:t>
            </a:fld>
            <a:endParaRPr lang="th-TH">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128016" tIns="64008" rIns="128016" bIns="64008" rtlCol="0" anchor="ctr"/>
          <a:lstStyle>
            <a:lvl1pPr algn="ctr">
              <a:defRPr sz="1214">
                <a:solidFill>
                  <a:schemeClr val="tx1">
                    <a:tint val="75000"/>
                  </a:schemeClr>
                </a:solidFill>
              </a:defRPr>
            </a:lvl1pPr>
          </a:lstStyle>
          <a:p>
            <a:pPr defTabSz="914418" rtl="0"/>
            <a:endParaRPr lang="th-TH">
              <a:solidFill>
                <a:prstClr val="black">
                  <a:tint val="75000"/>
                </a:prstClr>
              </a:solidFill>
            </a:endParaRPr>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128016" tIns="64008" rIns="128016" bIns="64008" rtlCol="0" anchor="ctr"/>
          <a:lstStyle>
            <a:lvl1pPr algn="r">
              <a:defRPr sz="1214">
                <a:solidFill>
                  <a:schemeClr val="tx1">
                    <a:tint val="75000"/>
                  </a:schemeClr>
                </a:solidFill>
              </a:defRPr>
            </a:lvl1pPr>
          </a:lstStyle>
          <a:p>
            <a:pPr defTabSz="914418" rtl="0"/>
            <a:fld id="{2159ABF0-E754-43F3-9B24-9307E88A033E}" type="slidenum">
              <a:rPr lang="th-TH" smtClean="0">
                <a:solidFill>
                  <a:prstClr val="black">
                    <a:tint val="75000"/>
                  </a:prstClr>
                </a:solidFill>
              </a:rPr>
              <a:pPr defTabSz="914418" rtl="0"/>
              <a:t>‹#›</a:t>
            </a:fld>
            <a:endParaRPr lang="th-TH">
              <a:solidFill>
                <a:prstClr val="black">
                  <a:tint val="75000"/>
                </a:prstClr>
              </a:solidFill>
            </a:endParaRPr>
          </a:p>
        </p:txBody>
      </p:sp>
    </p:spTree>
    <p:extLst>
      <p:ext uri="{BB962C8B-B14F-4D97-AF65-F5344CB8AC3E}">
        <p14:creationId xmlns:p14="http://schemas.microsoft.com/office/powerpoint/2010/main" val="3768723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914418" rtl="0" eaLnBrk="1" latinLnBrk="0" hangingPunct="1">
        <a:spcBef>
          <a:spcPct val="0"/>
        </a:spcBef>
        <a:buNone/>
        <a:defRPr sz="4429" kern="1200">
          <a:solidFill>
            <a:schemeClr val="tx1"/>
          </a:solidFill>
          <a:latin typeface="+mj-lt"/>
          <a:ea typeface="+mj-ea"/>
          <a:cs typeface="+mj-cs"/>
        </a:defRPr>
      </a:lvl1pPr>
    </p:titleStyle>
    <p:bodyStyle>
      <a:lvl1pPr marL="342907" indent="-342907" algn="l" defTabSz="914418" rtl="0" eaLnBrk="1" latinLnBrk="0" hangingPunct="1">
        <a:spcBef>
          <a:spcPct val="20000"/>
        </a:spcBef>
        <a:buFont typeface="Arial" pitchFamily="34" charset="0"/>
        <a:buChar char="•"/>
        <a:defRPr sz="3214" kern="1200">
          <a:solidFill>
            <a:schemeClr val="tx1"/>
          </a:solidFill>
          <a:latin typeface="+mn-lt"/>
          <a:ea typeface="+mn-ea"/>
          <a:cs typeface="+mn-cs"/>
        </a:defRPr>
      </a:lvl1pPr>
      <a:lvl2pPr marL="742965" indent="-285756" algn="l" defTabSz="914418" rtl="0" eaLnBrk="1" latinLnBrk="0" hangingPunct="1">
        <a:spcBef>
          <a:spcPct val="20000"/>
        </a:spcBef>
        <a:buFont typeface="Arial" pitchFamily="34" charset="0"/>
        <a:buChar char="–"/>
        <a:defRPr sz="2786" kern="1200">
          <a:solidFill>
            <a:schemeClr val="tx1"/>
          </a:solidFill>
          <a:latin typeface="+mn-lt"/>
          <a:ea typeface="+mn-ea"/>
          <a:cs typeface="+mn-cs"/>
        </a:defRPr>
      </a:lvl2pPr>
      <a:lvl3pPr marL="1143023" indent="-228605" algn="l" defTabSz="914418" rtl="0" eaLnBrk="1" latinLnBrk="0" hangingPunct="1">
        <a:spcBef>
          <a:spcPct val="20000"/>
        </a:spcBef>
        <a:buFont typeface="Arial" pitchFamily="34" charset="0"/>
        <a:buChar char="•"/>
        <a:defRPr sz="2429" kern="1200">
          <a:solidFill>
            <a:schemeClr val="tx1"/>
          </a:solidFill>
          <a:latin typeface="+mn-lt"/>
          <a:ea typeface="+mn-ea"/>
          <a:cs typeface="+mn-cs"/>
        </a:defRPr>
      </a:lvl3pPr>
      <a:lvl4pPr marL="1600232" indent="-228605" algn="l" defTabSz="91441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41" indent="-228605" algn="l" defTabSz="91441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50" indent="-228605" algn="l" defTabSz="91441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59" indent="-228605" algn="l" defTabSz="91441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69" indent="-228605" algn="l" defTabSz="91441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78" indent="-228605" algn="l" defTabSz="91441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18" rtl="0" eaLnBrk="1" latinLnBrk="0" hangingPunct="1">
        <a:defRPr sz="2786" kern="1200">
          <a:solidFill>
            <a:schemeClr val="tx1"/>
          </a:solidFill>
          <a:latin typeface="+mn-lt"/>
          <a:ea typeface="+mn-ea"/>
          <a:cs typeface="+mn-cs"/>
        </a:defRPr>
      </a:lvl1pPr>
      <a:lvl2pPr marL="457209" algn="l" defTabSz="914418" rtl="0" eaLnBrk="1" latinLnBrk="0" hangingPunct="1">
        <a:defRPr sz="2786" kern="1200">
          <a:solidFill>
            <a:schemeClr val="tx1"/>
          </a:solidFill>
          <a:latin typeface="+mn-lt"/>
          <a:ea typeface="+mn-ea"/>
          <a:cs typeface="+mn-cs"/>
        </a:defRPr>
      </a:lvl2pPr>
      <a:lvl3pPr marL="914418" algn="l" defTabSz="914418" rtl="0" eaLnBrk="1" latinLnBrk="0" hangingPunct="1">
        <a:defRPr sz="2786" kern="1200">
          <a:solidFill>
            <a:schemeClr val="tx1"/>
          </a:solidFill>
          <a:latin typeface="+mn-lt"/>
          <a:ea typeface="+mn-ea"/>
          <a:cs typeface="+mn-cs"/>
        </a:defRPr>
      </a:lvl3pPr>
      <a:lvl4pPr marL="1371627" algn="l" defTabSz="914418" rtl="0" eaLnBrk="1" latinLnBrk="0" hangingPunct="1">
        <a:defRPr sz="2786" kern="1200">
          <a:solidFill>
            <a:schemeClr val="tx1"/>
          </a:solidFill>
          <a:latin typeface="+mn-lt"/>
          <a:ea typeface="+mn-ea"/>
          <a:cs typeface="+mn-cs"/>
        </a:defRPr>
      </a:lvl4pPr>
      <a:lvl5pPr marL="1828837" algn="l" defTabSz="914418" rtl="0" eaLnBrk="1" latinLnBrk="0" hangingPunct="1">
        <a:defRPr sz="2786" kern="1200">
          <a:solidFill>
            <a:schemeClr val="tx1"/>
          </a:solidFill>
          <a:latin typeface="+mn-lt"/>
          <a:ea typeface="+mn-ea"/>
          <a:cs typeface="+mn-cs"/>
        </a:defRPr>
      </a:lvl5pPr>
      <a:lvl6pPr marL="2286046" algn="l" defTabSz="914418" rtl="0" eaLnBrk="1" latinLnBrk="0" hangingPunct="1">
        <a:defRPr sz="2786" kern="1200">
          <a:solidFill>
            <a:schemeClr val="tx1"/>
          </a:solidFill>
          <a:latin typeface="+mn-lt"/>
          <a:ea typeface="+mn-ea"/>
          <a:cs typeface="+mn-cs"/>
        </a:defRPr>
      </a:lvl6pPr>
      <a:lvl7pPr marL="2743255" algn="l" defTabSz="914418" rtl="0" eaLnBrk="1" latinLnBrk="0" hangingPunct="1">
        <a:defRPr sz="2786" kern="1200">
          <a:solidFill>
            <a:schemeClr val="tx1"/>
          </a:solidFill>
          <a:latin typeface="+mn-lt"/>
          <a:ea typeface="+mn-ea"/>
          <a:cs typeface="+mn-cs"/>
        </a:defRPr>
      </a:lvl7pPr>
      <a:lvl8pPr marL="3200464" algn="l" defTabSz="914418" rtl="0" eaLnBrk="1" latinLnBrk="0" hangingPunct="1">
        <a:defRPr sz="2786" kern="1200">
          <a:solidFill>
            <a:schemeClr val="tx1"/>
          </a:solidFill>
          <a:latin typeface="+mn-lt"/>
          <a:ea typeface="+mn-ea"/>
          <a:cs typeface="+mn-cs"/>
        </a:defRPr>
      </a:lvl8pPr>
      <a:lvl9pPr marL="3657673" algn="l" defTabSz="914418" rtl="0" eaLnBrk="1" latinLnBrk="0" hangingPunct="1">
        <a:defRPr sz="2786"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0" name="Group 9"/>
          <p:cNvGrpSpPr/>
          <p:nvPr/>
        </p:nvGrpSpPr>
        <p:grpSpPr>
          <a:xfrm>
            <a:off x="-19048" y="1"/>
            <a:ext cx="9004013"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514351" y="685801"/>
            <a:ext cx="7797662" cy="11519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514351" y="2063396"/>
            <a:ext cx="7797662"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73562" y="5757334"/>
            <a:ext cx="2838450" cy="498470"/>
          </a:xfrm>
          <a:prstGeom prst="rect">
            <a:avLst/>
          </a:prstGeom>
        </p:spPr>
        <p:txBody>
          <a:bodyPr vert="horz" lIns="91440" tIns="45720" rIns="91440" bIns="45720" rtlCol="0" anchor="ctr"/>
          <a:lstStyle>
            <a:lvl1pPr algn="r">
              <a:defRPr sz="2800" cap="all" baseline="0">
                <a:solidFill>
                  <a:schemeClr val="accent1">
                    <a:lumMod val="50000"/>
                  </a:schemeClr>
                </a:solidFill>
              </a:defRPr>
            </a:lvl1pPr>
          </a:lstStyle>
          <a:p>
            <a:pPr defTabSz="914418" rtl="0"/>
            <a:fld id="{BE26D82E-9491-4D22-B22B-6BFBD359E852}" type="datetime1">
              <a:rPr lang="en-US" smtClean="0">
                <a:solidFill>
                  <a:prstClr val="black">
                    <a:tint val="75000"/>
                  </a:prstClr>
                </a:solidFill>
              </a:rPr>
              <a:pPr defTabSz="914418" rtl="0"/>
              <a:t>1/29/2021</a:t>
            </a:fld>
            <a:endParaRPr lang="th-TH">
              <a:solidFill>
                <a:prstClr val="black">
                  <a:tint val="75000"/>
                </a:prstClr>
              </a:solidFill>
            </a:endParaRPr>
          </a:p>
        </p:txBody>
      </p:sp>
      <p:sp>
        <p:nvSpPr>
          <p:cNvPr id="5" name="Footer Placeholder 4"/>
          <p:cNvSpPr>
            <a:spLocks noGrp="1"/>
          </p:cNvSpPr>
          <p:nvPr>
            <p:ph type="ftr" sz="quarter" idx="3"/>
          </p:nvPr>
        </p:nvSpPr>
        <p:spPr>
          <a:xfrm>
            <a:off x="514351" y="5757334"/>
            <a:ext cx="4124789" cy="498470"/>
          </a:xfrm>
          <a:prstGeom prst="rect">
            <a:avLst/>
          </a:prstGeom>
        </p:spPr>
        <p:txBody>
          <a:bodyPr vert="horz" lIns="91440" tIns="45720" rIns="91440" bIns="45720" rtlCol="0" anchor="ctr"/>
          <a:lstStyle>
            <a:lvl1pPr algn="l">
              <a:defRPr sz="2800" cap="all" baseline="0">
                <a:solidFill>
                  <a:schemeClr val="accent1">
                    <a:lumMod val="50000"/>
                  </a:schemeClr>
                </a:solidFill>
              </a:defRPr>
            </a:lvl1pPr>
          </a:lstStyle>
          <a:p>
            <a:pPr defTabSz="914418" rtl="0"/>
            <a:endParaRPr lang="th-TH">
              <a:solidFill>
                <a:prstClr val="black">
                  <a:tint val="75000"/>
                </a:prstClr>
              </a:solidFill>
            </a:endParaRPr>
          </a:p>
        </p:txBody>
      </p:sp>
      <p:sp>
        <p:nvSpPr>
          <p:cNvPr id="6" name="Slide Number Placeholder 5"/>
          <p:cNvSpPr>
            <a:spLocks noGrp="1"/>
          </p:cNvSpPr>
          <p:nvPr>
            <p:ph type="sldNum" sz="quarter" idx="4"/>
          </p:nvPr>
        </p:nvSpPr>
        <p:spPr>
          <a:xfrm>
            <a:off x="4715341" y="5757334"/>
            <a:ext cx="680390" cy="498470"/>
          </a:xfrm>
          <a:prstGeom prst="rect">
            <a:avLst/>
          </a:prstGeom>
        </p:spPr>
        <p:txBody>
          <a:bodyPr vert="horz" lIns="91440" tIns="45720" rIns="91440" bIns="45720" rtlCol="0" anchor="ctr"/>
          <a:lstStyle>
            <a:lvl1pPr algn="ctr">
              <a:defRPr sz="2800" cap="all" baseline="0">
                <a:solidFill>
                  <a:schemeClr val="accent1">
                    <a:lumMod val="50000"/>
                  </a:schemeClr>
                </a:solidFill>
              </a:defRPr>
            </a:lvl1pPr>
          </a:lstStyle>
          <a:p>
            <a:pPr defTabSz="914418" rtl="0"/>
            <a:fld id="{2159ABF0-E754-43F3-9B24-9307E88A033E}" type="slidenum">
              <a:rPr lang="th-TH" smtClean="0">
                <a:solidFill>
                  <a:prstClr val="black">
                    <a:tint val="75000"/>
                  </a:prstClr>
                </a:solidFill>
              </a:rPr>
              <a:pPr defTabSz="914418" rtl="0"/>
              <a:t>‹#›</a:t>
            </a:fld>
            <a:endParaRPr lang="th-TH">
              <a:solidFill>
                <a:prstClr val="black">
                  <a:tint val="75000"/>
                </a:prstClr>
              </a:solidFill>
            </a:endParaRPr>
          </a:p>
        </p:txBody>
      </p:sp>
    </p:spTree>
    <p:extLst>
      <p:ext uri="{BB962C8B-B14F-4D97-AF65-F5344CB8AC3E}">
        <p14:creationId xmlns:p14="http://schemas.microsoft.com/office/powerpoint/2010/main" val="198047939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hf hdr="0" ftr="0"/>
  <p:txStyles>
    <p:titleStyle>
      <a:lvl1pPr algn="l" defTabSz="914400" rtl="1" eaLnBrk="1" latinLnBrk="0" hangingPunct="1">
        <a:lnSpc>
          <a:spcPct val="90000"/>
        </a:lnSpc>
        <a:spcBef>
          <a:spcPct val="0"/>
        </a:spcBef>
        <a:buNone/>
        <a:defRPr sz="4400" kern="1200" cap="all" baseline="0">
          <a:solidFill>
            <a:schemeClr val="accent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104901" y="2928927"/>
            <a:ext cx="6858000" cy="1200329"/>
          </a:xfrm>
          <a:prstGeom prst="rect">
            <a:avLst/>
          </a:prstGeom>
          <a:noFill/>
        </p:spPr>
        <p:txBody>
          <a:bodyPr wrap="square" rtlCol="0">
            <a:spAutoFit/>
          </a:bodyPr>
          <a:lstStyle/>
          <a:p>
            <a:pPr algn="ctr" defTabSz="914418" rtl="0"/>
            <a:r>
              <a:rPr lang="fa-IR" sz="3600" dirty="0">
                <a:solidFill>
                  <a:srgbClr val="FF0000"/>
                </a:solidFill>
                <a:cs typeface="B Titr" panose="00000700000000000000" pitchFamily="2" charset="-78"/>
              </a:rPr>
              <a:t>بررسی و تحلیل </a:t>
            </a:r>
            <a:r>
              <a:rPr lang="fa-IR" sz="3600" dirty="0">
                <a:solidFill>
                  <a:srgbClr val="FF0000"/>
                </a:solidFill>
                <a:cs typeface="B Titr" panose="00000700000000000000" pitchFamily="2" charset="-78"/>
              </a:rPr>
              <a:t>مسکن </a:t>
            </a:r>
            <a:r>
              <a:rPr lang="fa-IR" sz="3600" dirty="0">
                <a:solidFill>
                  <a:srgbClr val="FF0000"/>
                </a:solidFill>
                <a:cs typeface="B Titr" panose="00000700000000000000" pitchFamily="2" charset="-78"/>
              </a:rPr>
              <a:t>و تبیین </a:t>
            </a:r>
            <a:r>
              <a:rPr lang="fa-IR" sz="3600" dirty="0">
                <a:solidFill>
                  <a:srgbClr val="FF0000"/>
                </a:solidFill>
                <a:cs typeface="B Titr" panose="00000700000000000000" pitchFamily="2" charset="-78"/>
              </a:rPr>
              <a:t>مفاهیم مرتبط به آن</a:t>
            </a:r>
          </a:p>
        </p:txBody>
      </p:sp>
    </p:spTree>
    <p:extLst>
      <p:ext uri="{BB962C8B-B14F-4D97-AF65-F5344CB8AC3E}">
        <p14:creationId xmlns:p14="http://schemas.microsoft.com/office/powerpoint/2010/main" val="435549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20000"/>
                <a:lumOff val="80000"/>
              </a:schemeClr>
            </a:gs>
            <a:gs pos="50000">
              <a:schemeClr val="bg1"/>
            </a:gs>
            <a:gs pos="95000">
              <a:schemeClr val="accent2">
                <a:lumMod val="20000"/>
                <a:lumOff val="8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1" name="TextBox 10"/>
          <p:cNvSpPr txBox="1"/>
          <p:nvPr/>
        </p:nvSpPr>
        <p:spPr>
          <a:xfrm>
            <a:off x="8609" y="70669"/>
            <a:ext cx="5857884" cy="461665"/>
          </a:xfrm>
          <a:prstGeom prst="rect">
            <a:avLst/>
          </a:prstGeom>
          <a:noFill/>
          <a:ln>
            <a:noFill/>
          </a:ln>
        </p:spPr>
        <p:txBody>
          <a:bodyPr wrap="square" lIns="91440" tIns="45720" rIns="91440" bIns="45720" rtlCol="0">
            <a:spAutoFit/>
          </a:bodyPr>
          <a:lstStyle/>
          <a:p>
            <a:pPr algn="ctr" defTabSz="914418" rtl="0">
              <a:defRPr/>
            </a:pPr>
            <a:r>
              <a:rPr lang="fa-IR" sz="2400" dirty="0">
                <a:ln>
                  <a:solidFill>
                    <a:sysClr val="windowText" lastClr="000000"/>
                  </a:solidFill>
                </a:ln>
                <a:solidFill>
                  <a:srgbClr val="F79646">
                    <a:lumMod val="75000"/>
                  </a:srgbClr>
                </a:solidFill>
                <a:latin typeface="Calibri"/>
                <a:cs typeface="B Nazanin" panose="00000400000000000000" pitchFamily="2" charset="-78"/>
              </a:rPr>
              <a:t>تحلیل مسکن وتوسعه مفاهیم مرتبط به آن</a:t>
            </a:r>
            <a:endParaRPr lang="th-TH" sz="2400" dirty="0">
              <a:ln>
                <a:solidFill>
                  <a:sysClr val="windowText" lastClr="000000"/>
                </a:solidFill>
              </a:ln>
              <a:solidFill>
                <a:srgbClr val="F79646">
                  <a:lumMod val="75000"/>
                </a:srgbClr>
              </a:solidFill>
              <a:latin typeface="Calibri"/>
            </a:endParaRPr>
          </a:p>
        </p:txBody>
      </p:sp>
      <p:cxnSp>
        <p:nvCxnSpPr>
          <p:cNvPr id="90" name="Straight Connector 89"/>
          <p:cNvCxnSpPr/>
          <p:nvPr/>
        </p:nvCxnSpPr>
        <p:spPr>
          <a:xfrm>
            <a:off x="-1343044" y="8036751"/>
            <a:ext cx="12187278" cy="1588"/>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14340" y="566464"/>
            <a:ext cx="472382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27" name="Title 1"/>
          <p:cNvSpPr txBox="1">
            <a:spLocks/>
          </p:cNvSpPr>
          <p:nvPr/>
        </p:nvSpPr>
        <p:spPr>
          <a:xfrm>
            <a:off x="898722" y="675185"/>
            <a:ext cx="7822484" cy="5347377"/>
          </a:xfrm>
          <a:prstGeom prst="rect">
            <a:avLst/>
          </a:prstGeom>
        </p:spPr>
        <p:txBody>
          <a:bodyPr anchor="t">
            <a:noAutofit/>
          </a:bodyPr>
          <a:lstStyle>
            <a:lvl1pPr algn="ctr" defTabSz="914418" rtl="0" eaLnBrk="1" latinLnBrk="0" hangingPunct="1">
              <a:spcBef>
                <a:spcPct val="0"/>
              </a:spcBef>
              <a:buNone/>
              <a:defRPr sz="4429" kern="1200">
                <a:solidFill>
                  <a:schemeClr val="tx1"/>
                </a:solidFill>
                <a:latin typeface="+mj-lt"/>
                <a:ea typeface="+mj-ea"/>
                <a:cs typeface="+mj-cs"/>
              </a:defRPr>
            </a:lvl1pPr>
          </a:lstStyle>
          <a:p>
            <a:pPr algn="justLow" rtl="1">
              <a:lnSpc>
                <a:spcPct val="200000"/>
              </a:lnSpc>
              <a:defRPr/>
            </a:pPr>
            <a:endParaRPr lang="en-US" sz="1400" dirty="0">
              <a:solidFill>
                <a:prstClr val="black"/>
              </a:solidFill>
              <a:latin typeface="Calibri"/>
              <a:cs typeface="B Nazanin" panose="00000400000000000000" pitchFamily="2" charset="-78"/>
            </a:endParaRPr>
          </a:p>
        </p:txBody>
      </p:sp>
      <p:sp>
        <p:nvSpPr>
          <p:cNvPr id="118" name="Rectangle 117"/>
          <p:cNvSpPr/>
          <p:nvPr/>
        </p:nvSpPr>
        <p:spPr>
          <a:xfrm>
            <a:off x="0" y="0"/>
            <a:ext cx="9144000" cy="6858000"/>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418" rtl="0">
              <a:defRPr/>
            </a:pPr>
            <a:endParaRPr lang="th-TH" sz="2786">
              <a:solidFill>
                <a:prstClr val="white"/>
              </a:solidFill>
              <a:latin typeface="Calibri"/>
            </a:endParaRPr>
          </a:p>
        </p:txBody>
      </p:sp>
      <p:sp>
        <p:nvSpPr>
          <p:cNvPr id="2" name="Rectangle 1"/>
          <p:cNvSpPr/>
          <p:nvPr/>
        </p:nvSpPr>
        <p:spPr>
          <a:xfrm>
            <a:off x="622301" y="819272"/>
            <a:ext cx="7735914" cy="3046988"/>
          </a:xfrm>
          <a:prstGeom prst="rect">
            <a:avLst/>
          </a:prstGeom>
        </p:spPr>
        <p:txBody>
          <a:bodyPr wrap="square">
            <a:spAutoFit/>
          </a:bodyPr>
          <a:lstStyle/>
          <a:p>
            <a:pPr algn="justLow">
              <a:lnSpc>
                <a:spcPct val="200000"/>
              </a:lnSpc>
            </a:pPr>
            <a:r>
              <a:rPr lang="fa-IR" sz="1600" b="1" dirty="0">
                <a:solidFill>
                  <a:prstClr val="black"/>
                </a:solidFill>
                <a:cs typeface="B Nazanin" panose="00000400000000000000" pitchFamily="2" charset="-78"/>
              </a:rPr>
              <a:t>دسترسی </a:t>
            </a:r>
            <a:r>
              <a:rPr lang="fa-IR" sz="1600" b="1" dirty="0">
                <a:solidFill>
                  <a:prstClr val="black"/>
                </a:solidFill>
                <a:cs typeface="B Nazanin" panose="00000400000000000000" pitchFamily="2" charset="-78"/>
              </a:rPr>
              <a:t>به تمام قسمت های مسکن برای تمام اعضا بعنوان یک اصل مهم نیاز انسانی تلقی می شود</a:t>
            </a:r>
            <a:r>
              <a:rPr lang="fa-IR" sz="1600" b="1" dirty="0">
                <a:solidFill>
                  <a:prstClr val="black"/>
                </a:solidFill>
                <a:cs typeface="B Nazanin" panose="00000400000000000000" pitchFamily="2" charset="-78"/>
              </a:rPr>
              <a:t>. اما </a:t>
            </a:r>
            <a:r>
              <a:rPr lang="fa-IR" sz="1600" b="1" dirty="0">
                <a:solidFill>
                  <a:prstClr val="black"/>
                </a:solidFill>
                <a:cs typeface="B Nazanin" panose="00000400000000000000" pitchFamily="2" charset="-78"/>
              </a:rPr>
              <a:t>دراین باره اوضاع توجیه کننده بسیاری موجود است</a:t>
            </a:r>
            <a:r>
              <a:rPr lang="fa-IR" sz="1600" b="1" dirty="0">
                <a:solidFill>
                  <a:prstClr val="black"/>
                </a:solidFill>
                <a:cs typeface="B Nazanin" panose="00000400000000000000" pitchFamily="2" charset="-78"/>
              </a:rPr>
              <a:t>. واضح </a:t>
            </a:r>
            <a:r>
              <a:rPr lang="fa-IR" sz="1600" b="1" dirty="0">
                <a:solidFill>
                  <a:prstClr val="black"/>
                </a:solidFill>
                <a:cs typeface="B Nazanin" panose="00000400000000000000" pitchFamily="2" charset="-78"/>
              </a:rPr>
              <a:t>است که یک فرد بالغ چه سالم باشد چه معلول باید به کلیه قسمت های خانه دسترسی داشته باشد ولازمه این نکته هم سطح بودن سطح خانه با گذر جانبی </a:t>
            </a:r>
            <a:r>
              <a:rPr lang="fa-IR" sz="1600" b="1" dirty="0">
                <a:solidFill>
                  <a:prstClr val="black"/>
                </a:solidFill>
                <a:cs typeface="B Nazanin" panose="00000400000000000000" pitchFamily="2" charset="-78"/>
              </a:rPr>
              <a:t>و هم </a:t>
            </a:r>
            <a:r>
              <a:rPr lang="fa-IR" sz="1600" b="1" dirty="0">
                <a:solidFill>
                  <a:prstClr val="black"/>
                </a:solidFill>
                <a:cs typeface="B Nazanin" panose="00000400000000000000" pitchFamily="2" charset="-78"/>
              </a:rPr>
              <a:t>سطح بودن کلیه قسمت های واحد مسکونی</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است یا بودن آسانسور در خانه هایی که دارای سطح یکسان نیستند </a:t>
            </a:r>
            <a:r>
              <a:rPr lang="fa-IR" sz="1600" b="1" dirty="0">
                <a:solidFill>
                  <a:prstClr val="black"/>
                </a:solidFill>
                <a:cs typeface="B Nazanin" panose="00000400000000000000" pitchFamily="2" charset="-78"/>
              </a:rPr>
              <a:t>و همچنین </a:t>
            </a:r>
            <a:r>
              <a:rPr lang="fa-IR" sz="1600" b="1" dirty="0">
                <a:solidFill>
                  <a:prstClr val="black"/>
                </a:solidFill>
                <a:cs typeface="B Nazanin" panose="00000400000000000000" pitchFamily="2" charset="-78"/>
              </a:rPr>
              <a:t>در دسترس نبودن برخی از قسمت ها برای کودکان.</a:t>
            </a:r>
          </a:p>
          <a:p>
            <a:pPr algn="justLow">
              <a:lnSpc>
                <a:spcPct val="200000"/>
              </a:lnSpc>
            </a:pPr>
            <a:r>
              <a:rPr lang="fa-IR" sz="1600" b="1" dirty="0">
                <a:solidFill>
                  <a:prstClr val="black"/>
                </a:solidFill>
                <a:cs typeface="B Nazanin" panose="00000400000000000000" pitchFamily="2" charset="-78"/>
              </a:rPr>
              <a:t>دسترسی را نمی توان عمومیت داد</a:t>
            </a:r>
            <a:r>
              <a:rPr lang="fa-IR" sz="1600" b="1" dirty="0">
                <a:solidFill>
                  <a:prstClr val="black"/>
                </a:solidFill>
                <a:cs typeface="B Nazanin" panose="00000400000000000000" pitchFamily="2" charset="-78"/>
              </a:rPr>
              <a:t>. درجه </a:t>
            </a:r>
            <a:r>
              <a:rPr lang="fa-IR" sz="1600" b="1" dirty="0">
                <a:solidFill>
                  <a:prstClr val="black"/>
                </a:solidFill>
                <a:cs typeface="B Nazanin" panose="00000400000000000000" pitchFamily="2" charset="-78"/>
              </a:rPr>
              <a:t>دسترسی می باید بدقت باتوجه به نیاز مصرف کنندگان تنظیم گردد.</a:t>
            </a:r>
          </a:p>
        </p:txBody>
      </p:sp>
      <p:sp>
        <p:nvSpPr>
          <p:cNvPr id="26" name="Rectangle 25"/>
          <p:cNvSpPr/>
          <p:nvPr/>
        </p:nvSpPr>
        <p:spPr>
          <a:xfrm>
            <a:off x="7248969" y="213520"/>
            <a:ext cx="1122423" cy="461665"/>
          </a:xfrm>
          <a:prstGeom prst="rect">
            <a:avLst/>
          </a:prstGeom>
        </p:spPr>
        <p:txBody>
          <a:bodyPr wrap="none">
            <a:spAutoFit/>
          </a:bodyPr>
          <a:lstStyle/>
          <a:p>
            <a:pPr algn="l" rtl="0"/>
            <a:r>
              <a:rPr lang="fa-IR" sz="2400" dirty="0">
                <a:solidFill>
                  <a:srgbClr val="FF0000"/>
                </a:solidFill>
                <a:cs typeface="B Titr" panose="00000700000000000000" pitchFamily="2" charset="-78"/>
              </a:rPr>
              <a:t>دسترسی</a:t>
            </a:r>
            <a:endParaRPr lang="fa-IR" sz="2400" dirty="0">
              <a:solidFill>
                <a:srgbClr val="FF0000"/>
              </a:solidFill>
              <a:cs typeface="B Titr" panose="00000700000000000000" pitchFamily="2" charset="-78"/>
            </a:endParaRPr>
          </a:p>
        </p:txBody>
      </p:sp>
    </p:spTree>
    <p:extLst>
      <p:ext uri="{BB962C8B-B14F-4D97-AF65-F5344CB8AC3E}">
        <p14:creationId xmlns:p14="http://schemas.microsoft.com/office/powerpoint/2010/main" val="24362980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20000"/>
                <a:lumOff val="80000"/>
              </a:schemeClr>
            </a:gs>
            <a:gs pos="50000">
              <a:schemeClr val="bg1"/>
            </a:gs>
            <a:gs pos="95000">
              <a:schemeClr val="accent2">
                <a:lumMod val="20000"/>
                <a:lumOff val="8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1" name="TextBox 10"/>
          <p:cNvSpPr txBox="1"/>
          <p:nvPr/>
        </p:nvSpPr>
        <p:spPr>
          <a:xfrm>
            <a:off x="8609" y="70669"/>
            <a:ext cx="5857884" cy="461665"/>
          </a:xfrm>
          <a:prstGeom prst="rect">
            <a:avLst/>
          </a:prstGeom>
          <a:noFill/>
          <a:ln>
            <a:noFill/>
          </a:ln>
        </p:spPr>
        <p:txBody>
          <a:bodyPr wrap="square" lIns="91440" tIns="45720" rIns="91440" bIns="45720" rtlCol="0">
            <a:spAutoFit/>
          </a:bodyPr>
          <a:lstStyle/>
          <a:p>
            <a:pPr algn="ctr" defTabSz="914418" rtl="0">
              <a:defRPr/>
            </a:pPr>
            <a:r>
              <a:rPr lang="fa-IR" sz="2400" dirty="0">
                <a:ln>
                  <a:solidFill>
                    <a:sysClr val="windowText" lastClr="000000"/>
                  </a:solidFill>
                </a:ln>
                <a:solidFill>
                  <a:srgbClr val="F79646">
                    <a:lumMod val="75000"/>
                  </a:srgbClr>
                </a:solidFill>
                <a:latin typeface="Calibri"/>
                <a:cs typeface="B Nazanin" panose="00000400000000000000" pitchFamily="2" charset="-78"/>
              </a:rPr>
              <a:t>تحلیل مسکن وتوسعه مفاهیم مرتبط به آن</a:t>
            </a:r>
            <a:endParaRPr lang="th-TH" sz="2400" dirty="0">
              <a:ln>
                <a:solidFill>
                  <a:sysClr val="windowText" lastClr="000000"/>
                </a:solidFill>
              </a:ln>
              <a:solidFill>
                <a:srgbClr val="F79646">
                  <a:lumMod val="75000"/>
                </a:srgbClr>
              </a:solidFill>
              <a:latin typeface="Calibri"/>
            </a:endParaRPr>
          </a:p>
        </p:txBody>
      </p:sp>
      <p:cxnSp>
        <p:nvCxnSpPr>
          <p:cNvPr id="90" name="Straight Connector 89"/>
          <p:cNvCxnSpPr/>
          <p:nvPr/>
        </p:nvCxnSpPr>
        <p:spPr>
          <a:xfrm>
            <a:off x="-1343044" y="8036751"/>
            <a:ext cx="12187278" cy="1588"/>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14340" y="566464"/>
            <a:ext cx="472382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27" name="Title 1"/>
          <p:cNvSpPr txBox="1">
            <a:spLocks/>
          </p:cNvSpPr>
          <p:nvPr/>
        </p:nvSpPr>
        <p:spPr>
          <a:xfrm>
            <a:off x="898722" y="675185"/>
            <a:ext cx="7822484" cy="5347377"/>
          </a:xfrm>
          <a:prstGeom prst="rect">
            <a:avLst/>
          </a:prstGeom>
        </p:spPr>
        <p:txBody>
          <a:bodyPr anchor="t">
            <a:noAutofit/>
          </a:bodyPr>
          <a:lstStyle>
            <a:lvl1pPr algn="ctr" defTabSz="914418" rtl="0" eaLnBrk="1" latinLnBrk="0" hangingPunct="1">
              <a:spcBef>
                <a:spcPct val="0"/>
              </a:spcBef>
              <a:buNone/>
              <a:defRPr sz="4429" kern="1200">
                <a:solidFill>
                  <a:schemeClr val="tx1"/>
                </a:solidFill>
                <a:latin typeface="+mj-lt"/>
                <a:ea typeface="+mj-ea"/>
                <a:cs typeface="+mj-cs"/>
              </a:defRPr>
            </a:lvl1pPr>
          </a:lstStyle>
          <a:p>
            <a:pPr algn="justLow" rtl="1">
              <a:lnSpc>
                <a:spcPct val="200000"/>
              </a:lnSpc>
              <a:defRPr/>
            </a:pPr>
            <a:endParaRPr lang="en-US" sz="1400" dirty="0">
              <a:solidFill>
                <a:prstClr val="black"/>
              </a:solidFill>
              <a:latin typeface="Calibri"/>
              <a:cs typeface="B Nazanin" panose="00000400000000000000" pitchFamily="2" charset="-78"/>
            </a:endParaRPr>
          </a:p>
        </p:txBody>
      </p:sp>
      <p:sp>
        <p:nvSpPr>
          <p:cNvPr id="118" name="Rectangle 117"/>
          <p:cNvSpPr/>
          <p:nvPr/>
        </p:nvSpPr>
        <p:spPr>
          <a:xfrm>
            <a:off x="0" y="0"/>
            <a:ext cx="9144000" cy="6858000"/>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418" rtl="0">
              <a:defRPr/>
            </a:pPr>
            <a:endParaRPr lang="th-TH" sz="2786">
              <a:solidFill>
                <a:prstClr val="white"/>
              </a:solidFill>
              <a:latin typeface="Calibri"/>
            </a:endParaRPr>
          </a:p>
        </p:txBody>
      </p:sp>
      <p:sp>
        <p:nvSpPr>
          <p:cNvPr id="26" name="TextBox 25"/>
          <p:cNvSpPr txBox="1"/>
          <p:nvPr/>
        </p:nvSpPr>
        <p:spPr>
          <a:xfrm>
            <a:off x="475928" y="801189"/>
            <a:ext cx="8004451" cy="3539430"/>
          </a:xfrm>
          <a:prstGeom prst="rect">
            <a:avLst/>
          </a:prstGeom>
          <a:noFill/>
        </p:spPr>
        <p:txBody>
          <a:bodyPr wrap="square" rtlCol="0">
            <a:spAutoFit/>
          </a:bodyPr>
          <a:lstStyle/>
          <a:p>
            <a:pPr algn="justLow">
              <a:lnSpc>
                <a:spcPct val="200000"/>
              </a:lnSpc>
            </a:pPr>
            <a:r>
              <a:rPr lang="fa-IR" sz="1600" b="1" dirty="0">
                <a:solidFill>
                  <a:prstClr val="black"/>
                </a:solidFill>
                <a:cs typeface="B Nazanin" panose="00000400000000000000" pitchFamily="2" charset="-78"/>
              </a:rPr>
              <a:t>امنیت دراینجا یعنی صحیح وسالم ماندن خانه و وسایل آن ، باغ و ملحقات آن است. طی شب و روز طی فصول وسالیان دراز، امنیت عبارت است از حفاظت از خیلی چیزها که سلامت انسان را تهدید می کنند. عده ای از مردم خودشان بسیاری از مسائل امنیتی را به صورتهای مستقیم ویا غیرمستقیم بوجود می آورند.</a:t>
            </a:r>
          </a:p>
          <a:p>
            <a:pPr algn="justLow">
              <a:lnSpc>
                <a:spcPct val="200000"/>
              </a:lnSpc>
            </a:pPr>
            <a:r>
              <a:rPr lang="fa-IR" sz="1600" b="1" dirty="0">
                <a:solidFill>
                  <a:prstClr val="black"/>
                </a:solidFill>
                <a:cs typeface="B Nazanin" panose="00000400000000000000" pitchFamily="2" charset="-78"/>
              </a:rPr>
              <a:t>طریقی که خانه ها در روی زمین قرار می گیرند و چگونگی ترکیب واحد ها با هم وچگونگی دسترسی آنها با فضاهای باز، باامنیت خانه رابطه مستقیم برقرار می کنند. خانه می باید بصورت کاملا محکم و بادوام ساخته شود تا بتواند در مقابل نیروهای طبیعی، وتجاوزات انسانی دوام بیاورد و همچنین در مقابل آتش سوزی مقاوم باشد و دارای راه پله های فرار باشد.</a:t>
            </a:r>
            <a:endParaRPr lang="en-US" sz="1600" b="1" dirty="0">
              <a:solidFill>
                <a:prstClr val="black"/>
              </a:solidFill>
              <a:cs typeface="B Nazanin" panose="00000400000000000000" pitchFamily="2" charset="-78"/>
            </a:endParaRPr>
          </a:p>
        </p:txBody>
      </p:sp>
      <p:sp>
        <p:nvSpPr>
          <p:cNvPr id="28" name="Rectangle 27"/>
          <p:cNvSpPr/>
          <p:nvPr/>
        </p:nvSpPr>
        <p:spPr>
          <a:xfrm>
            <a:off x="7675350" y="159160"/>
            <a:ext cx="805029" cy="461665"/>
          </a:xfrm>
          <a:prstGeom prst="rect">
            <a:avLst/>
          </a:prstGeom>
        </p:spPr>
        <p:txBody>
          <a:bodyPr wrap="none">
            <a:spAutoFit/>
          </a:bodyPr>
          <a:lstStyle/>
          <a:p>
            <a:pPr algn="l" rtl="0"/>
            <a:r>
              <a:rPr lang="fa-IR" sz="2400" dirty="0">
                <a:solidFill>
                  <a:srgbClr val="FF0000"/>
                </a:solidFill>
                <a:cs typeface="B Titr" panose="00000700000000000000" pitchFamily="2" charset="-78"/>
              </a:rPr>
              <a:t>امنیت</a:t>
            </a:r>
            <a:endParaRPr lang="fa-IR" sz="2400" dirty="0">
              <a:solidFill>
                <a:srgbClr val="FF0000"/>
              </a:solidFill>
              <a:cs typeface="B Titr" panose="00000700000000000000" pitchFamily="2" charset="-78"/>
            </a:endParaRPr>
          </a:p>
        </p:txBody>
      </p:sp>
    </p:spTree>
    <p:extLst>
      <p:ext uri="{BB962C8B-B14F-4D97-AF65-F5344CB8AC3E}">
        <p14:creationId xmlns:p14="http://schemas.microsoft.com/office/powerpoint/2010/main" val="3794053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20000"/>
                <a:lumOff val="80000"/>
              </a:schemeClr>
            </a:gs>
            <a:gs pos="50000">
              <a:schemeClr val="bg1"/>
            </a:gs>
            <a:gs pos="95000">
              <a:schemeClr val="accent2">
                <a:lumMod val="20000"/>
                <a:lumOff val="8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1" name="TextBox 10"/>
          <p:cNvSpPr txBox="1"/>
          <p:nvPr/>
        </p:nvSpPr>
        <p:spPr>
          <a:xfrm>
            <a:off x="8609" y="70669"/>
            <a:ext cx="5857884" cy="461665"/>
          </a:xfrm>
          <a:prstGeom prst="rect">
            <a:avLst/>
          </a:prstGeom>
          <a:noFill/>
          <a:ln>
            <a:noFill/>
          </a:ln>
        </p:spPr>
        <p:txBody>
          <a:bodyPr wrap="square" lIns="91440" tIns="45720" rIns="91440" bIns="45720" rtlCol="0">
            <a:spAutoFit/>
          </a:bodyPr>
          <a:lstStyle/>
          <a:p>
            <a:pPr algn="ctr" defTabSz="914418" rtl="0">
              <a:defRPr/>
            </a:pPr>
            <a:r>
              <a:rPr lang="fa-IR" sz="2400" dirty="0">
                <a:ln>
                  <a:solidFill>
                    <a:sysClr val="windowText" lastClr="000000"/>
                  </a:solidFill>
                </a:ln>
                <a:solidFill>
                  <a:srgbClr val="F79646">
                    <a:lumMod val="75000"/>
                  </a:srgbClr>
                </a:solidFill>
                <a:cs typeface="B Nazanin" panose="00000400000000000000" pitchFamily="2" charset="-78"/>
              </a:rPr>
              <a:t>تحلیل مسکن وتوسعه مفاهیم مرتبط به آن</a:t>
            </a:r>
            <a:endParaRPr lang="th-TH" sz="2400" dirty="0">
              <a:ln>
                <a:solidFill>
                  <a:sysClr val="windowText" lastClr="000000"/>
                </a:solidFill>
              </a:ln>
              <a:solidFill>
                <a:srgbClr val="F79646">
                  <a:lumMod val="75000"/>
                </a:srgbClr>
              </a:solidFill>
            </a:endParaRPr>
          </a:p>
        </p:txBody>
      </p:sp>
      <p:cxnSp>
        <p:nvCxnSpPr>
          <p:cNvPr id="90" name="Straight Connector 89"/>
          <p:cNvCxnSpPr/>
          <p:nvPr/>
        </p:nvCxnSpPr>
        <p:spPr>
          <a:xfrm>
            <a:off x="-1343044" y="8036751"/>
            <a:ext cx="12187278" cy="1588"/>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14340" y="566464"/>
            <a:ext cx="472382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27" name="Title 1"/>
          <p:cNvSpPr txBox="1">
            <a:spLocks/>
          </p:cNvSpPr>
          <p:nvPr/>
        </p:nvSpPr>
        <p:spPr>
          <a:xfrm>
            <a:off x="898722" y="675185"/>
            <a:ext cx="7822484" cy="5347377"/>
          </a:xfrm>
          <a:prstGeom prst="rect">
            <a:avLst/>
          </a:prstGeom>
        </p:spPr>
        <p:txBody>
          <a:bodyPr anchor="t">
            <a:noAutofit/>
          </a:bodyPr>
          <a:lstStyle>
            <a:lvl1pPr algn="ctr" defTabSz="914418" rtl="0" eaLnBrk="1" latinLnBrk="0" hangingPunct="1">
              <a:spcBef>
                <a:spcPct val="0"/>
              </a:spcBef>
              <a:buNone/>
              <a:defRPr sz="4429" kern="1200">
                <a:solidFill>
                  <a:schemeClr val="tx1"/>
                </a:solidFill>
                <a:latin typeface="+mj-lt"/>
                <a:ea typeface="+mj-ea"/>
                <a:cs typeface="+mj-cs"/>
              </a:defRPr>
            </a:lvl1pPr>
          </a:lstStyle>
          <a:p>
            <a:pPr algn="justLow" rtl="1">
              <a:lnSpc>
                <a:spcPct val="200000"/>
              </a:lnSpc>
              <a:defRPr/>
            </a:pPr>
            <a:endParaRPr lang="en-US" sz="1400" dirty="0">
              <a:solidFill>
                <a:prstClr val="black"/>
              </a:solidFill>
              <a:cs typeface="B Nazanin" panose="00000400000000000000" pitchFamily="2" charset="-78"/>
            </a:endParaRPr>
          </a:p>
        </p:txBody>
      </p:sp>
      <p:sp>
        <p:nvSpPr>
          <p:cNvPr id="118" name="Rectangle 117"/>
          <p:cNvSpPr/>
          <p:nvPr/>
        </p:nvSpPr>
        <p:spPr>
          <a:xfrm>
            <a:off x="0" y="0"/>
            <a:ext cx="9144000" cy="6858000"/>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418" rtl="0">
              <a:defRPr/>
            </a:pPr>
            <a:endParaRPr lang="th-TH" sz="2786">
              <a:solidFill>
                <a:prstClr val="white"/>
              </a:solidFill>
            </a:endParaRPr>
          </a:p>
        </p:txBody>
      </p:sp>
      <p:sp>
        <p:nvSpPr>
          <p:cNvPr id="28" name="TextBox 27"/>
          <p:cNvSpPr txBox="1"/>
          <p:nvPr/>
        </p:nvSpPr>
        <p:spPr>
          <a:xfrm>
            <a:off x="190500" y="675185"/>
            <a:ext cx="8449060" cy="5262979"/>
          </a:xfrm>
          <a:prstGeom prst="rect">
            <a:avLst/>
          </a:prstGeom>
          <a:noFill/>
        </p:spPr>
        <p:txBody>
          <a:bodyPr wrap="square" rtlCol="0">
            <a:spAutoFit/>
          </a:bodyPr>
          <a:lstStyle/>
          <a:p>
            <a:pPr algn="justLow">
              <a:lnSpc>
                <a:spcPct val="200000"/>
              </a:lnSpc>
            </a:pPr>
            <a:r>
              <a:rPr lang="fa-IR" sz="1400" b="1" dirty="0">
                <a:solidFill>
                  <a:prstClr val="black"/>
                </a:solidFill>
                <a:cs typeface="B Nazanin" panose="00000400000000000000" pitchFamily="2" charset="-78"/>
              </a:rPr>
              <a:t>ﻧﮕﺮش </a:t>
            </a:r>
            <a:r>
              <a:rPr lang="fa-IR" sz="1400" b="1" dirty="0">
                <a:solidFill>
                  <a:prstClr val="black"/>
                </a:solidFill>
                <a:cs typeface="B Nazanin" panose="00000400000000000000" pitchFamily="2" charset="-78"/>
              </a:rPr>
              <a:t>ﮐﻤﯽ ﺑﻪ ﻣﺴﮑﻦ و ﺗﻮﺟﻪ ﺑﻪ رﻓﻊ </a:t>
            </a:r>
            <a:r>
              <a:rPr lang="fa-IR" sz="1400" b="1" dirty="0">
                <a:solidFill>
                  <a:prstClr val="black"/>
                </a:solidFill>
                <a:cs typeface="B Nazanin" panose="00000400000000000000" pitchFamily="2" charset="-78"/>
              </a:rPr>
              <a:t>کﻤﺒﻮدﻫﺎ </a:t>
            </a:r>
            <a:r>
              <a:rPr lang="fa-IR" sz="1400" b="1" dirty="0">
                <a:solidFill>
                  <a:prstClr val="black"/>
                </a:solidFill>
                <a:cs typeface="B Nazanin" panose="00000400000000000000" pitchFamily="2" charset="-78"/>
              </a:rPr>
              <a:t>از ﯾﮏ ﺳﻮ و ﻣﺤـﻮر ﻗـﺮار دادن ﺳـﻮدآوري از ﺳـﻮي دﯾﮕـﺮ ﻣﻨﺠﺮﺑـﻪ ﻧﺎدﯾـﺪه ﮔﺮﻓﺘﻦ ﺑﺴﯿﺎري از ﻧﯿﺎزﻫﺎي اﻧﺴﺎﻧﯽ و ﺿﺮورت ﻫﺎي ﻣﻌﻤﺎري ﺷﺪه اﺳﺖ . از آﻧﺠﺎﯾﯽ ﮐﻪ ﻫﺮ ﻓﺮد ﯾﺎ ﺧﺎﻧﻮاده اي ﺧﻮد ﻗﺎدر ﺑﻪ ﺳﺎﺧﺖ ﻣﺴﮑﻦ ﺧﻮد ﻧﯿﺴﺖ ﻟﺬا ﻣﯽ ﺑﺎﯾﺴﺖ آن را ﺑﻪ ﻣﺎﻧﻨﺪ ﮐﺎﻻﻫﺎي ﺗﻮﻟﯿﺪ ﺷﺪه از دﯾﮕﺮان ﺧﺮﯾﺪاري ﮐﻨﺪ </a:t>
            </a:r>
            <a:r>
              <a:rPr lang="fa-IR" sz="1400" b="1" dirty="0">
                <a:solidFill>
                  <a:prstClr val="black"/>
                </a:solidFill>
                <a:cs typeface="B Nazanin" panose="00000400000000000000" pitchFamily="2" charset="-78"/>
              </a:rPr>
              <a:t>. </a:t>
            </a:r>
            <a:r>
              <a:rPr lang="fa-IR" sz="1400" b="1" dirty="0">
                <a:solidFill>
                  <a:prstClr val="black"/>
                </a:solidFill>
                <a:cs typeface="B Nazanin" panose="00000400000000000000" pitchFamily="2" charset="-78"/>
              </a:rPr>
              <a:t>ﻟﺬا ﮐﻤﺘـﺮﯾﻦ اﻣﮑـﺎن دﺧـﻞ و ﺗﺼـﺮف در ﻧـﻮع وﺿﻌﯿﺖ </a:t>
            </a:r>
            <a:r>
              <a:rPr lang="fa-IR" sz="1400" b="1" dirty="0">
                <a:solidFill>
                  <a:prstClr val="black"/>
                </a:solidFill>
                <a:cs typeface="B Nazanin" panose="00000400000000000000" pitchFamily="2" charset="-78"/>
              </a:rPr>
              <a:t>ﺳﺎزه، </a:t>
            </a:r>
            <a:r>
              <a:rPr lang="fa-IR" sz="1400" b="1" dirty="0">
                <a:solidFill>
                  <a:prstClr val="black"/>
                </a:solidFill>
                <a:cs typeface="B Nazanin" panose="00000400000000000000" pitchFamily="2" charset="-78"/>
              </a:rPr>
              <a:t>ﭘﻼن </a:t>
            </a:r>
            <a:r>
              <a:rPr lang="fa-IR" sz="1400" b="1" dirty="0">
                <a:solidFill>
                  <a:prstClr val="black"/>
                </a:solidFill>
                <a:cs typeface="B Nazanin" panose="00000400000000000000" pitchFamily="2" charset="-78"/>
              </a:rPr>
              <a:t>و </a:t>
            </a:r>
            <a:r>
              <a:rPr lang="fa-IR" sz="1400" b="1" dirty="0">
                <a:solidFill>
                  <a:prstClr val="black"/>
                </a:solidFill>
                <a:cs typeface="B Nazanin" panose="00000400000000000000" pitchFamily="2" charset="-78"/>
              </a:rPr>
              <a:t>ﻧﻮع ﺳﺎﺧﺖ و </a:t>
            </a:r>
            <a:r>
              <a:rPr lang="fa-IR" sz="1400" b="1" dirty="0">
                <a:solidFill>
                  <a:prstClr val="black"/>
                </a:solidFill>
                <a:cs typeface="B Nazanin" panose="00000400000000000000" pitchFamily="2" charset="-78"/>
              </a:rPr>
              <a:t>ﺳﺎز ﺧﻮاﻫﺪ داﺷت. از </a:t>
            </a:r>
            <a:r>
              <a:rPr lang="fa-IR" sz="1400" b="1" dirty="0">
                <a:solidFill>
                  <a:prstClr val="black"/>
                </a:solidFill>
                <a:cs typeface="B Nazanin" panose="00000400000000000000" pitchFamily="2" charset="-78"/>
              </a:rPr>
              <a:t>آﻧﺠﺎﯾﯽ ﮐﻪ ﺑﺨﺶ اﻋﻈﻤﯽ از اﻓﺮادي ﮐﻪ اﻗﺪام ﺑـﻪ ﺳـﺎﺧﺖ و ﺳـﺎز ﻣـﯽ ﮐﻨﻨـﺪ  ﺑﻪ ﻣﻨﺎﻓﻊ اﻗﺘﺼﺎدي آن اﻫﻤﯿﺖ ﻣﯽ دﻫﻨﺪ ﺧﻮدﺑﺨﻮد ﮐﯿﻔﯿﺖ در ﺳﺎﺧﺘﻤﺎﻧﻬﺎي اﺣﺪاﺛﯽ آﻧﻬﺎ ﭘﺎﯾﯿﻦ ﺑﻮده ﮐﻪ ﺧﻮد ﻣﻨﺠﺮﺑﻪ </a:t>
            </a:r>
            <a:r>
              <a:rPr lang="fa-IR" sz="1400" b="1" dirty="0">
                <a:solidFill>
                  <a:prstClr val="black"/>
                </a:solidFill>
                <a:cs typeface="B Nazanin" panose="00000400000000000000" pitchFamily="2" charset="-78"/>
              </a:rPr>
              <a:t>اﻓت ﮐﯿﻔﯿﺖ </a:t>
            </a:r>
            <a:r>
              <a:rPr lang="fa-IR" sz="1400" b="1" dirty="0">
                <a:solidFill>
                  <a:prstClr val="black"/>
                </a:solidFill>
                <a:cs typeface="B Nazanin" panose="00000400000000000000" pitchFamily="2" charset="-78"/>
              </a:rPr>
              <a:t>زﻧﺪﮔﯽ ﺳﺎﮐﻨﺎن آﻧﻬﺎ ﺧﻮاﻫﺪ ﺷﺪ و ﻧﻤﯽ ﺗﻮاﻧﺪ ﻣﻌﯿﺎرﻫﺎي ﻣﻄﻠﻮب ﻣﺴﮑﻦ ﮐﻪ در ﺑﺨﺶ ﻗﺒﻠﯽ ﻋﻨﻮان ﺷﺪ را در ﺧﻮد داﺷﺘﻪ ﺑﺎﺷﺪ. </a:t>
            </a:r>
          </a:p>
          <a:p>
            <a:pPr algn="justLow">
              <a:lnSpc>
                <a:spcPct val="200000"/>
              </a:lnSpc>
            </a:pPr>
            <a:r>
              <a:rPr lang="fa-IR" sz="1400" b="1" dirty="0">
                <a:solidFill>
                  <a:prstClr val="black"/>
                </a:solidFill>
                <a:cs typeface="B Nazanin" panose="00000400000000000000" pitchFamily="2" charset="-78"/>
              </a:rPr>
              <a:t>ﯾﮑﯽ </a:t>
            </a:r>
            <a:r>
              <a:rPr lang="fa-IR" sz="1400" b="1" dirty="0">
                <a:solidFill>
                  <a:prstClr val="black"/>
                </a:solidFill>
                <a:cs typeface="B Nazanin" panose="00000400000000000000" pitchFamily="2" charset="-78"/>
              </a:rPr>
              <a:t>از ﻣﺒـﺎﺣﺜﯽ ﮐـﻪ ﺑـﻪ ﺧﺼـﻮص در ﺳﺎﻟﻬﺎي اﺧﯿﺮ ﻣﻮرد ﺗﻮﺟﻪ ﮐﺎرﺷﻨﺎﺳﺎن و </a:t>
            </a:r>
            <a:r>
              <a:rPr lang="fa-IR" sz="1400" b="1" dirty="0">
                <a:solidFill>
                  <a:prstClr val="black"/>
                </a:solidFill>
                <a:cs typeface="B Nazanin" panose="00000400000000000000" pitchFamily="2" charset="-78"/>
              </a:rPr>
              <a:t>ﺻﺎﺣب نظران </a:t>
            </a:r>
            <a:r>
              <a:rPr lang="fa-IR" sz="1400" b="1" dirty="0">
                <a:solidFill>
                  <a:prstClr val="black"/>
                </a:solidFill>
                <a:cs typeface="B Nazanin" panose="00000400000000000000" pitchFamily="2" charset="-78"/>
              </a:rPr>
              <a:t>ﻗﺮار ﮔﺮﻓﺘﻪ اﺳﺖ ﺑﺤﺚ ﮐﯿﻔﯿﺖ زﻧﺪﮔﯽ اﺳﺖ </a:t>
            </a:r>
            <a:r>
              <a:rPr lang="fa-IR" sz="1400" b="1" dirty="0">
                <a:solidFill>
                  <a:prstClr val="black"/>
                </a:solidFill>
                <a:cs typeface="B Nazanin" panose="00000400000000000000" pitchFamily="2" charset="-78"/>
              </a:rPr>
              <a:t>. اﮔﺮﭼﻪ </a:t>
            </a:r>
            <a:r>
              <a:rPr lang="fa-IR" sz="1400" b="1" dirty="0">
                <a:solidFill>
                  <a:prstClr val="black"/>
                </a:solidFill>
                <a:cs typeface="B Nazanin" panose="00000400000000000000" pitchFamily="2" charset="-78"/>
              </a:rPr>
              <a:t>ﺑﺮﻧﺎﻣﻪ رﯾـﺰي اﺣـﺪاث ﻣﺴـﮑﻦ ﮐﻪ در ﺳﺎﻟﻬﺎي اﺧﯿﺮ ﺗﻮﺳﻂ دوﻟﺖ دﻧﺒﺎل ﻣﯽ ﺷﻮد ﺑﻪ ﻟﺤﺎظ ﮐﻠﯽ ﺗﺎ ﺣﺪي ﭘﺎﺳﺨﮕﻮي ﻧﯿﺎزﻫﺎي ﮐﺸﻮر ﺑﻮده اﻣﺎ ﺑﻪ ﻟﺤـﺎظ ﮐﯿﻔـﯽ </a:t>
            </a:r>
            <a:r>
              <a:rPr lang="fa-IR" sz="1400" b="1" dirty="0">
                <a:solidFill>
                  <a:prstClr val="black"/>
                </a:solidFill>
                <a:cs typeface="B Nazanin" panose="00000400000000000000" pitchFamily="2" charset="-78"/>
              </a:rPr>
              <a:t>ﻧﺘﻮاﻧﺴـﺘﻪ </a:t>
            </a:r>
            <a:r>
              <a:rPr lang="fa-IR" sz="1400" b="1" dirty="0">
                <a:solidFill>
                  <a:prstClr val="black"/>
                </a:solidFill>
                <a:cs typeface="B Nazanin" panose="00000400000000000000" pitchFamily="2" charset="-78"/>
              </a:rPr>
              <a:t>اﺳﺖ </a:t>
            </a:r>
            <a:r>
              <a:rPr lang="fa-IR" sz="1400" b="1" dirty="0">
                <a:solidFill>
                  <a:prstClr val="black"/>
                </a:solidFill>
                <a:cs typeface="B Nazanin" panose="00000400000000000000" pitchFamily="2" charset="-78"/>
              </a:rPr>
              <a:t>ﻣﺘﻘﺎﺿﯿﺎن </a:t>
            </a:r>
            <a:r>
              <a:rPr lang="fa-IR" sz="1400" b="1" dirty="0">
                <a:solidFill>
                  <a:prstClr val="black"/>
                </a:solidFill>
                <a:cs typeface="B Nazanin" panose="00000400000000000000" pitchFamily="2" charset="-78"/>
              </a:rPr>
              <a:t>را ارﺿﺎء </a:t>
            </a:r>
            <a:r>
              <a:rPr lang="fa-IR" sz="1400" b="1" dirty="0">
                <a:solidFill>
                  <a:prstClr val="black"/>
                </a:solidFill>
                <a:cs typeface="B Nazanin" panose="00000400000000000000" pitchFamily="2" charset="-78"/>
              </a:rPr>
              <a:t>ﮐﻨد. </a:t>
            </a:r>
            <a:r>
              <a:rPr lang="fa-IR" sz="1400" b="1" dirty="0">
                <a:solidFill>
                  <a:prstClr val="black"/>
                </a:solidFill>
                <a:cs typeface="B Nazanin" panose="00000400000000000000" pitchFamily="2" charset="-78"/>
              </a:rPr>
              <a:t>ﺳﺎﺑﻘﻪ ﺗﺎرﯾﺨﯽ اﺣﺪاث ﻣﺴﮑﻦ در ﮐﺸﻮر </a:t>
            </a:r>
            <a:r>
              <a:rPr lang="fa-IR" sz="1400" b="1" dirty="0">
                <a:solidFill>
                  <a:prstClr val="black"/>
                </a:solidFill>
                <a:cs typeface="B Nazanin" panose="00000400000000000000" pitchFamily="2" charset="-78"/>
              </a:rPr>
              <a:t>ﻧﺸﺎن دﻫﻨﺪه </a:t>
            </a:r>
            <a:r>
              <a:rPr lang="fa-IR" sz="1400" b="1" dirty="0">
                <a:solidFill>
                  <a:prstClr val="black"/>
                </a:solidFill>
                <a:cs typeface="B Nazanin" panose="00000400000000000000" pitchFamily="2" charset="-78"/>
              </a:rPr>
              <a:t>ﺧﺎﻧﻪ ﻫﺎﯾﯽ اﺳﺖ ﮐﻪ ﻫﻢ در ﺟﻬﺖ رﻓﻊ ﻧﯿﺎزﻫـﺎي اﻗﻠﯿﻤـﯽ </a:t>
            </a:r>
            <a:r>
              <a:rPr lang="fa-IR" sz="1400" b="1" dirty="0">
                <a:solidFill>
                  <a:prstClr val="black"/>
                </a:solidFill>
                <a:cs typeface="B Nazanin" panose="00000400000000000000" pitchFamily="2" charset="-78"/>
              </a:rPr>
              <a:t>و </a:t>
            </a:r>
            <a:r>
              <a:rPr lang="fa-IR" sz="1400" b="1" dirty="0">
                <a:solidFill>
                  <a:prstClr val="black"/>
                </a:solidFill>
                <a:cs typeface="B Nazanin" panose="00000400000000000000" pitchFamily="2" charset="-78"/>
              </a:rPr>
              <a:t>ﻫـﻢ ﺑـﺮآورده </a:t>
            </a:r>
            <a:r>
              <a:rPr lang="fa-IR" sz="1400" b="1" dirty="0">
                <a:solidFill>
                  <a:prstClr val="black"/>
                </a:solidFill>
                <a:cs typeface="B Nazanin" panose="00000400000000000000" pitchFamily="2" charset="-78"/>
              </a:rPr>
              <a:t>ﺳﺎﺧﺘﻦ </a:t>
            </a:r>
            <a:r>
              <a:rPr lang="fa-IR" sz="1400" b="1" dirty="0">
                <a:solidFill>
                  <a:prstClr val="black"/>
                </a:solidFill>
                <a:cs typeface="B Nazanin" panose="00000400000000000000" pitchFamily="2" charset="-78"/>
              </a:rPr>
              <a:t>ﻋﻤﻠﮑﺮد ﻣﻮرد اﻧﺘﻈﺎر از ﯾﮏ ﻓﻀﺎ ﺳﺎﺧﺘﻪ ﺷﺪه اﻧﺪ اﻣﺎ در ﺳﺎل اﺧﯿﺮ ﮐﯿﻔﯿﺖ زﻧﺪﮔﯽ در ﻣﺴﺎﮐﻦ ﺳﺎﺧﺘﻪ ﺷﺪه ﺑﻪ ﺷﺪت ﭘـﺎﯾﯿﻦ آﻣﺪه اﺳﺖ  </a:t>
            </a:r>
            <a:r>
              <a:rPr lang="fa-IR" sz="1400" b="1" dirty="0">
                <a:solidFill>
                  <a:prstClr val="black"/>
                </a:solidFill>
                <a:cs typeface="B Nazanin" panose="00000400000000000000" pitchFamily="2" charset="-78"/>
              </a:rPr>
              <a:t>. و </a:t>
            </a:r>
            <a:r>
              <a:rPr lang="fa-IR" sz="1400" b="1" dirty="0">
                <a:solidFill>
                  <a:prstClr val="black"/>
                </a:solidFill>
                <a:cs typeface="B Nazanin" panose="00000400000000000000" pitchFamily="2" charset="-78"/>
              </a:rPr>
              <a:t>از </a:t>
            </a:r>
            <a:r>
              <a:rPr lang="fa-IR" sz="1400" b="1" dirty="0">
                <a:solidFill>
                  <a:prstClr val="black"/>
                </a:solidFill>
                <a:cs typeface="B Nazanin" panose="00000400000000000000" pitchFamily="2" charset="-78"/>
              </a:rPr>
              <a:t>اﯾﻨﺮو تحقیق ﺣﺎﺿﺮ </a:t>
            </a:r>
            <a:r>
              <a:rPr lang="fa-IR" sz="1400" b="1" dirty="0">
                <a:solidFill>
                  <a:prstClr val="black"/>
                </a:solidFill>
                <a:cs typeface="B Nazanin" panose="00000400000000000000" pitchFamily="2" charset="-78"/>
              </a:rPr>
              <a:t>ﺑﻪ ﺗﺒﯿﯿﻦ اﺻﻮل و ﻣﻌﯿﺎرﻫﺎي ﮐﯿﻔﯽ ﻣﺴﮑﻦ ﻣﻄﻠﻮب </a:t>
            </a:r>
            <a:r>
              <a:rPr lang="fa-IR" sz="1400" b="1" dirty="0">
                <a:solidFill>
                  <a:prstClr val="black"/>
                </a:solidFill>
                <a:cs typeface="B Nazanin" panose="00000400000000000000" pitchFamily="2" charset="-78"/>
              </a:rPr>
              <a:t>ﭘﺮداﺧت </a:t>
            </a:r>
            <a:r>
              <a:rPr lang="fa-IR" sz="1400" b="1" dirty="0">
                <a:solidFill>
                  <a:prstClr val="black"/>
                </a:solidFill>
                <a:cs typeface="B Nazanin" panose="00000400000000000000" pitchFamily="2" charset="-78"/>
              </a:rPr>
              <a:t>و </a:t>
            </a:r>
            <a:r>
              <a:rPr lang="fa-IR" sz="1400" b="1" dirty="0">
                <a:solidFill>
                  <a:prstClr val="black"/>
                </a:solidFill>
                <a:cs typeface="B Nazanin" panose="00000400000000000000" pitchFamily="2" charset="-78"/>
              </a:rPr>
              <a:t>ﻋوﺎﻣـﻞ قلمرو ، اوریانتاسیون ، خلوت ، هویت ، راحتی ، دسترسی ، امنیت را </a:t>
            </a:r>
            <a:r>
              <a:rPr lang="fa-IR" sz="1400" b="1" dirty="0">
                <a:solidFill>
                  <a:prstClr val="black"/>
                </a:solidFill>
                <a:cs typeface="B Nazanin" panose="00000400000000000000" pitchFamily="2" charset="-78"/>
              </a:rPr>
              <a:t>ﺑﻪ ﻋﻨﻮان اﺻﻠﯽ ﺗﺮﯾﻦ اﯾﻦ ﻣﻌﯿﺎرﻫﺎ ﻣﻌﺮﻓﯽ </a:t>
            </a:r>
            <a:r>
              <a:rPr lang="fa-IR" sz="1400" b="1" dirty="0">
                <a:solidFill>
                  <a:prstClr val="black"/>
                </a:solidFill>
                <a:cs typeface="B Nazanin" panose="00000400000000000000" pitchFamily="2" charset="-78"/>
              </a:rPr>
              <a:t>ﮐﺮد.</a:t>
            </a:r>
            <a:endParaRPr lang="en-US" sz="1400" b="1" dirty="0">
              <a:solidFill>
                <a:prstClr val="black"/>
              </a:solidFill>
              <a:cs typeface="B Nazanin" panose="00000400000000000000" pitchFamily="2" charset="-78"/>
            </a:endParaRPr>
          </a:p>
        </p:txBody>
      </p:sp>
      <p:sp>
        <p:nvSpPr>
          <p:cNvPr id="26" name="Rectangle 25"/>
          <p:cNvSpPr/>
          <p:nvPr/>
        </p:nvSpPr>
        <p:spPr>
          <a:xfrm>
            <a:off x="7236612" y="213520"/>
            <a:ext cx="1402948" cy="461665"/>
          </a:xfrm>
          <a:prstGeom prst="rect">
            <a:avLst/>
          </a:prstGeom>
        </p:spPr>
        <p:txBody>
          <a:bodyPr wrap="none">
            <a:spAutoFit/>
          </a:bodyPr>
          <a:lstStyle/>
          <a:p>
            <a:pPr algn="l" rtl="0"/>
            <a:r>
              <a:rPr lang="fa-IR" sz="2400" dirty="0">
                <a:solidFill>
                  <a:srgbClr val="FF0000"/>
                </a:solidFill>
                <a:cs typeface="B Titr" panose="00000700000000000000" pitchFamily="2" charset="-78"/>
              </a:rPr>
              <a:t>نتیجه گیری</a:t>
            </a:r>
            <a:endParaRPr lang="fa-IR" sz="2400" dirty="0">
              <a:solidFill>
                <a:srgbClr val="FF0000"/>
              </a:solidFill>
              <a:cs typeface="B Titr" panose="00000700000000000000" pitchFamily="2" charset="-78"/>
            </a:endParaRPr>
          </a:p>
        </p:txBody>
      </p:sp>
    </p:spTree>
    <p:extLst>
      <p:ext uri="{BB962C8B-B14F-4D97-AF65-F5344CB8AC3E}">
        <p14:creationId xmlns:p14="http://schemas.microsoft.com/office/powerpoint/2010/main" val="168202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20000"/>
                <a:lumOff val="80000"/>
              </a:schemeClr>
            </a:gs>
            <a:gs pos="50000">
              <a:schemeClr val="bg1"/>
            </a:gs>
            <a:gs pos="95000">
              <a:schemeClr val="accent2">
                <a:lumMod val="20000"/>
                <a:lumOff val="8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1" name="TextBox 10"/>
          <p:cNvSpPr txBox="1"/>
          <p:nvPr/>
        </p:nvSpPr>
        <p:spPr>
          <a:xfrm>
            <a:off x="8609" y="106529"/>
            <a:ext cx="5857884" cy="461665"/>
          </a:xfrm>
          <a:prstGeom prst="rect">
            <a:avLst/>
          </a:prstGeom>
          <a:noFill/>
          <a:ln>
            <a:noFill/>
          </a:ln>
        </p:spPr>
        <p:txBody>
          <a:bodyPr wrap="square" lIns="91440" tIns="45720" rIns="91440" bIns="45720" rtlCol="0">
            <a:spAutoFit/>
          </a:bodyPr>
          <a:lstStyle/>
          <a:p>
            <a:pPr algn="ctr" defTabSz="914418" rtl="0"/>
            <a:r>
              <a:rPr lang="fa-IR" sz="2400" dirty="0">
                <a:ln>
                  <a:solidFill>
                    <a:sysClr val="windowText" lastClr="000000"/>
                  </a:solidFill>
                </a:ln>
                <a:solidFill>
                  <a:srgbClr val="80737A">
                    <a:lumMod val="75000"/>
                  </a:srgbClr>
                </a:solidFill>
                <a:cs typeface="B Nazanin" panose="00000400000000000000" pitchFamily="2" charset="-78"/>
              </a:rPr>
              <a:t>تحلیل مسکن وتوسعه مفاهیم مرتبط به آن</a:t>
            </a:r>
            <a:endParaRPr lang="th-TH" sz="2400" dirty="0">
              <a:ln>
                <a:solidFill>
                  <a:sysClr val="windowText" lastClr="000000"/>
                </a:solidFill>
              </a:ln>
              <a:solidFill>
                <a:srgbClr val="80737A">
                  <a:lumMod val="75000"/>
                </a:srgbClr>
              </a:solidFill>
              <a:latin typeface="Calibri"/>
            </a:endParaRPr>
          </a:p>
        </p:txBody>
      </p:sp>
      <p:cxnSp>
        <p:nvCxnSpPr>
          <p:cNvPr id="90" name="Straight Connector 89"/>
          <p:cNvCxnSpPr/>
          <p:nvPr/>
        </p:nvCxnSpPr>
        <p:spPr>
          <a:xfrm>
            <a:off x="-1343044" y="8036751"/>
            <a:ext cx="12187278" cy="1588"/>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285736" y="640432"/>
            <a:ext cx="4257660" cy="1588"/>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27" name="Title 1"/>
          <p:cNvSpPr txBox="1">
            <a:spLocks/>
          </p:cNvSpPr>
          <p:nvPr/>
        </p:nvSpPr>
        <p:spPr>
          <a:xfrm>
            <a:off x="114300" y="675184"/>
            <a:ext cx="8606906" cy="5814515"/>
          </a:xfrm>
          <a:prstGeom prst="rect">
            <a:avLst/>
          </a:prstGeom>
        </p:spPr>
        <p:txBody>
          <a:bodyPr anchor="t">
            <a:noAutofit/>
          </a:bodyPr>
          <a:lstStyle>
            <a:lvl1pPr algn="ctr" defTabSz="914418" rtl="0" eaLnBrk="1" latinLnBrk="0" hangingPunct="1">
              <a:spcBef>
                <a:spcPct val="0"/>
              </a:spcBef>
              <a:buNone/>
              <a:defRPr sz="4429" kern="1200">
                <a:solidFill>
                  <a:schemeClr val="tx1"/>
                </a:solidFill>
                <a:latin typeface="+mj-lt"/>
                <a:ea typeface="+mj-ea"/>
                <a:cs typeface="+mj-cs"/>
              </a:defRPr>
            </a:lvl1pPr>
          </a:lstStyle>
          <a:p>
            <a:pPr algn="justLow" rtl="1">
              <a:lnSpc>
                <a:spcPct val="200000"/>
              </a:lnSpc>
            </a:pPr>
            <a:r>
              <a:rPr lang="fa-IR" sz="1400" b="1" dirty="0" smtClean="0">
                <a:solidFill>
                  <a:prstClr val="black"/>
                </a:solidFill>
                <a:cs typeface="B Nazanin" panose="00000400000000000000" pitchFamily="2" charset="-78"/>
              </a:rPr>
              <a:t>فرآیند برنامه ریزی در مورد طراحی یک زمین معین در بخش مهمی از فرآیند برنامه ریزی کلی مجتمع های مسکونی بشمار میرود. و در اکثر موارد فرآیند توسعه و عمران شهری با جستجو درمورد یک زمین معین آغاز میشود که بتوان در آن طرح خاصی از مجتمع های مسکونی را به مرحله اجرا درآورد. یک برنامه در سطح بالای توسعه و عمران شهری ، بررسی امکانات اقتصادی براساس تقاضا در بازار مسکن را ضروری می دارد و اگرچه ممکن است چنین برنامه و مطالعات مربوط به آن از سوی متخصصین دیگری تهیه شود.</a:t>
            </a:r>
          </a:p>
          <a:p>
            <a:pPr algn="justLow" rtl="1">
              <a:lnSpc>
                <a:spcPct val="200000"/>
              </a:lnSpc>
            </a:pPr>
            <a:r>
              <a:rPr lang="fa-IR" sz="1400" b="1" dirty="0" smtClean="0">
                <a:solidFill>
                  <a:prstClr val="black"/>
                </a:solidFill>
                <a:cs typeface="B Nazanin" panose="00000400000000000000" pitchFamily="2" charset="-78"/>
              </a:rPr>
              <a:t>بااین همه از برنامه ریز مسکن خواسته میشود که با در نظرگرفتن مطالعات اقتصادی فوق ، بررسی کیفی وسیعی درباره نوع و کمیت مجتمع های موردنظر درآن زمین معین انجام دهد. با هرگونه نگرشی که برنامه ریز مسکن داشته باشد، می باید دانش قابل توجهی در زمینه تحلیل مسکن و فرآیند طراحی داشته باشد تا بتواند از عمده طراحی یک مجتمع مسکونی برآید.</a:t>
            </a:r>
          </a:p>
          <a:p>
            <a:pPr algn="justLow" rtl="1">
              <a:lnSpc>
                <a:spcPct val="200000"/>
              </a:lnSpc>
            </a:pPr>
            <a:r>
              <a:rPr lang="fa-IR" sz="1400" b="1" dirty="0">
                <a:solidFill>
                  <a:prstClr val="black"/>
                </a:solidFill>
                <a:cs typeface="B Nazanin" panose="00000400000000000000" pitchFamily="2" charset="-78"/>
              </a:rPr>
              <a:t>باتوجه به نکات فوق واهمیت روزافزون طراحی مجتمع های مسکونی ، فرآیند تحلیل مسکن وتوسعه مفاهیم مرتبط به </a:t>
            </a:r>
            <a:r>
              <a:rPr lang="fa-IR" sz="1400" b="1" dirty="0" smtClean="0">
                <a:solidFill>
                  <a:prstClr val="black"/>
                </a:solidFill>
                <a:cs typeface="B Nazanin" panose="00000400000000000000" pitchFamily="2" charset="-78"/>
              </a:rPr>
              <a:t>آن </a:t>
            </a:r>
            <a:r>
              <a:rPr lang="fa-IR" sz="1400" b="1" dirty="0">
                <a:solidFill>
                  <a:prstClr val="black"/>
                </a:solidFill>
                <a:cs typeface="B Nazanin" panose="00000400000000000000" pitchFamily="2" charset="-78"/>
              </a:rPr>
              <a:t>درسطور زیر مورد برسی قرارمی گیرد:</a:t>
            </a:r>
          </a:p>
          <a:p>
            <a:pPr algn="justLow" rtl="1">
              <a:lnSpc>
                <a:spcPct val="150000"/>
              </a:lnSpc>
            </a:pPr>
            <a:r>
              <a:rPr lang="fa-IR" sz="1400" b="1" dirty="0">
                <a:solidFill>
                  <a:prstClr val="black"/>
                </a:solidFill>
                <a:cs typeface="B Nazanin" panose="00000400000000000000" pitchFamily="2" charset="-78"/>
              </a:rPr>
              <a:t>1- بررسی تعیین کننده های کیفیت و مناسبت مسکن</a:t>
            </a:r>
          </a:p>
          <a:p>
            <a:pPr algn="justLow" rtl="1">
              <a:lnSpc>
                <a:spcPct val="150000"/>
              </a:lnSpc>
            </a:pPr>
            <a:r>
              <a:rPr lang="fa-IR" sz="1400" b="1" dirty="0">
                <a:solidFill>
                  <a:prstClr val="black"/>
                </a:solidFill>
                <a:cs typeface="B Nazanin" panose="00000400000000000000" pitchFamily="2" charset="-78"/>
              </a:rPr>
              <a:t>2- بررسی وتعیین نوع خانوار</a:t>
            </a:r>
          </a:p>
          <a:p>
            <a:pPr algn="justLow" rtl="1">
              <a:lnSpc>
                <a:spcPct val="150000"/>
              </a:lnSpc>
            </a:pPr>
            <a:r>
              <a:rPr lang="fa-IR" sz="1400" b="1" dirty="0">
                <a:solidFill>
                  <a:prstClr val="black"/>
                </a:solidFill>
                <a:cs typeface="B Nazanin" panose="00000400000000000000" pitchFamily="2" charset="-78"/>
              </a:rPr>
              <a:t>3- بررسی وتعیین نوع خانه</a:t>
            </a:r>
          </a:p>
          <a:p>
            <a:pPr algn="justLow" rtl="1">
              <a:lnSpc>
                <a:spcPct val="200000"/>
              </a:lnSpc>
            </a:pPr>
            <a:endParaRPr lang="fa-IR" sz="1400" b="1" dirty="0" smtClean="0">
              <a:solidFill>
                <a:prstClr val="black"/>
              </a:solidFill>
              <a:cs typeface="B Nazanin" panose="00000400000000000000" pitchFamily="2" charset="-78"/>
            </a:endParaRPr>
          </a:p>
        </p:txBody>
      </p:sp>
      <p:sp>
        <p:nvSpPr>
          <p:cNvPr id="118" name="Rectangle 117"/>
          <p:cNvSpPr/>
          <p:nvPr/>
        </p:nvSpPr>
        <p:spPr>
          <a:xfrm>
            <a:off x="0" y="0"/>
            <a:ext cx="9144000" cy="6858000"/>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418" rtl="0"/>
            <a:endParaRPr lang="th-TH" sz="2786">
              <a:solidFill>
                <a:prstClr val="white"/>
              </a:solidFill>
              <a:latin typeface="Calibri"/>
            </a:endParaRPr>
          </a:p>
        </p:txBody>
      </p:sp>
      <p:sp>
        <p:nvSpPr>
          <p:cNvPr id="28" name="Rectangle 27"/>
          <p:cNvSpPr/>
          <p:nvPr/>
        </p:nvSpPr>
        <p:spPr>
          <a:xfrm>
            <a:off x="7665330" y="211340"/>
            <a:ext cx="845103" cy="461665"/>
          </a:xfrm>
          <a:prstGeom prst="rect">
            <a:avLst/>
          </a:prstGeom>
        </p:spPr>
        <p:txBody>
          <a:bodyPr wrap="none">
            <a:spAutoFit/>
          </a:bodyPr>
          <a:lstStyle/>
          <a:p>
            <a:pPr rtl="0"/>
            <a:r>
              <a:rPr lang="fa-IR" sz="2400" dirty="0">
                <a:solidFill>
                  <a:srgbClr val="FF0000"/>
                </a:solidFill>
                <a:cs typeface="B Titr" panose="00000700000000000000" pitchFamily="2" charset="-78"/>
              </a:rPr>
              <a:t>مقدمه</a:t>
            </a:r>
            <a:endParaRPr lang="fa-IR" sz="2400" dirty="0">
              <a:solidFill>
                <a:srgbClr val="FF0000"/>
              </a:solidFill>
              <a:cs typeface="B Titr" panose="00000700000000000000" pitchFamily="2" charset="-78"/>
            </a:endParaRPr>
          </a:p>
        </p:txBody>
      </p:sp>
    </p:spTree>
    <p:extLst>
      <p:ext uri="{BB962C8B-B14F-4D97-AF65-F5344CB8AC3E}">
        <p14:creationId xmlns:p14="http://schemas.microsoft.com/office/powerpoint/2010/main" val="9873197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27"/>
                                        </p:tgtEl>
                                      </p:cBhvr>
                                    </p:animEffect>
                                    <p:set>
                                      <p:cBhvr>
                                        <p:cTn id="12"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20000"/>
                <a:lumOff val="80000"/>
              </a:schemeClr>
            </a:gs>
            <a:gs pos="50000">
              <a:schemeClr val="bg1"/>
            </a:gs>
            <a:gs pos="95000">
              <a:schemeClr val="accent2">
                <a:lumMod val="20000"/>
                <a:lumOff val="8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1" name="TextBox 10"/>
          <p:cNvSpPr txBox="1"/>
          <p:nvPr/>
        </p:nvSpPr>
        <p:spPr>
          <a:xfrm>
            <a:off x="8609" y="70669"/>
            <a:ext cx="5857884" cy="461665"/>
          </a:xfrm>
          <a:prstGeom prst="rect">
            <a:avLst/>
          </a:prstGeom>
          <a:noFill/>
          <a:ln>
            <a:noFill/>
          </a:ln>
        </p:spPr>
        <p:txBody>
          <a:bodyPr wrap="square" lIns="91440" tIns="45720" rIns="91440" bIns="45720" rtlCol="0">
            <a:spAutoFit/>
          </a:bodyPr>
          <a:lstStyle/>
          <a:p>
            <a:pPr algn="ctr" defTabSz="914418" rtl="0">
              <a:defRPr/>
            </a:pPr>
            <a:r>
              <a:rPr lang="fa-IR" sz="2400" dirty="0">
                <a:ln>
                  <a:solidFill>
                    <a:sysClr val="windowText" lastClr="000000"/>
                  </a:solidFill>
                </a:ln>
                <a:solidFill>
                  <a:srgbClr val="F79646">
                    <a:lumMod val="75000"/>
                  </a:srgbClr>
                </a:solidFill>
                <a:latin typeface="Calibri"/>
                <a:cs typeface="B Nazanin" panose="00000400000000000000" pitchFamily="2" charset="-78"/>
              </a:rPr>
              <a:t>تحلیل مسکن وتوسعه مفاهیم مرتبط به آن</a:t>
            </a:r>
            <a:endParaRPr lang="th-TH" sz="2400" dirty="0">
              <a:ln>
                <a:solidFill>
                  <a:sysClr val="windowText" lastClr="000000"/>
                </a:solidFill>
              </a:ln>
              <a:solidFill>
                <a:srgbClr val="F79646">
                  <a:lumMod val="75000"/>
                </a:srgbClr>
              </a:solidFill>
              <a:latin typeface="Calibri"/>
            </a:endParaRPr>
          </a:p>
        </p:txBody>
      </p:sp>
      <p:cxnSp>
        <p:nvCxnSpPr>
          <p:cNvPr id="90" name="Straight Connector 89"/>
          <p:cNvCxnSpPr/>
          <p:nvPr/>
        </p:nvCxnSpPr>
        <p:spPr>
          <a:xfrm>
            <a:off x="-1343044" y="8036751"/>
            <a:ext cx="12187278" cy="1588"/>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14340" y="566464"/>
            <a:ext cx="472382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118" name="Rectangle 117"/>
          <p:cNvSpPr/>
          <p:nvPr/>
        </p:nvSpPr>
        <p:spPr>
          <a:xfrm>
            <a:off x="0" y="0"/>
            <a:ext cx="9144000" cy="6858000"/>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418" rtl="0">
              <a:defRPr/>
            </a:pPr>
            <a:endParaRPr lang="th-TH" sz="2786">
              <a:solidFill>
                <a:prstClr val="white"/>
              </a:solidFill>
              <a:latin typeface="Calibri"/>
            </a:endParaRPr>
          </a:p>
        </p:txBody>
      </p:sp>
      <p:sp>
        <p:nvSpPr>
          <p:cNvPr id="28" name="TextBox 27"/>
          <p:cNvSpPr txBox="1"/>
          <p:nvPr/>
        </p:nvSpPr>
        <p:spPr>
          <a:xfrm>
            <a:off x="406401" y="819930"/>
            <a:ext cx="7871742" cy="4832092"/>
          </a:xfrm>
          <a:prstGeom prst="rect">
            <a:avLst/>
          </a:prstGeom>
          <a:noFill/>
        </p:spPr>
        <p:txBody>
          <a:bodyPr wrap="square" rtlCol="0">
            <a:spAutoFit/>
          </a:bodyPr>
          <a:lstStyle/>
          <a:p>
            <a:pPr algn="justLow">
              <a:lnSpc>
                <a:spcPct val="200000"/>
              </a:lnSpc>
            </a:pPr>
            <a:r>
              <a:rPr lang="fa-IR" sz="1400" b="1" dirty="0">
                <a:solidFill>
                  <a:prstClr val="black"/>
                </a:solidFill>
                <a:cs typeface="B Nazanin" panose="00000400000000000000" pitchFamily="2" charset="-78"/>
              </a:rPr>
              <a:t>کیفیت و مناسبت </a:t>
            </a:r>
            <a:r>
              <a:rPr lang="fa-IR" sz="1400" b="1" dirty="0">
                <a:solidFill>
                  <a:prstClr val="black"/>
                </a:solidFill>
                <a:cs typeface="B Nazanin" panose="00000400000000000000" pitchFamily="2" charset="-78"/>
              </a:rPr>
              <a:t>اساسی مسکن </a:t>
            </a:r>
            <a:r>
              <a:rPr lang="fa-IR" sz="1400" b="1" dirty="0">
                <a:solidFill>
                  <a:prstClr val="black"/>
                </a:solidFill>
                <a:cs typeface="B Nazanin" panose="00000400000000000000" pitchFamily="2" charset="-78"/>
              </a:rPr>
              <a:t>در رابطه با یک </a:t>
            </a:r>
            <a:r>
              <a:rPr lang="fa-IR" sz="1400" b="1" dirty="0">
                <a:solidFill>
                  <a:prstClr val="black"/>
                </a:solidFill>
                <a:cs typeface="B Nazanin" panose="00000400000000000000" pitchFamily="2" charset="-78"/>
              </a:rPr>
              <a:t>زمین معین می باید </a:t>
            </a:r>
            <a:r>
              <a:rPr lang="fa-IR" sz="1400" b="1" dirty="0">
                <a:solidFill>
                  <a:prstClr val="black"/>
                </a:solidFill>
                <a:cs typeface="B Nazanin" panose="00000400000000000000" pitchFamily="2" charset="-78"/>
              </a:rPr>
              <a:t>از جهت </a:t>
            </a:r>
            <a:r>
              <a:rPr lang="fa-IR" sz="1400" b="1" dirty="0">
                <a:solidFill>
                  <a:prstClr val="black"/>
                </a:solidFill>
                <a:cs typeface="B Nazanin" panose="00000400000000000000" pitchFamily="2" charset="-78"/>
              </a:rPr>
              <a:t>زمینه های اجتماعی-فرهنگی مصرف کنندگان، امکانات ومحدودیت های زمین، منابع، مصالح </a:t>
            </a:r>
            <a:r>
              <a:rPr lang="fa-IR" sz="1400" b="1" dirty="0">
                <a:solidFill>
                  <a:prstClr val="black"/>
                </a:solidFill>
                <a:cs typeface="B Nazanin" panose="00000400000000000000" pitchFamily="2" charset="-78"/>
              </a:rPr>
              <a:t>و تکنولوژی </a:t>
            </a:r>
            <a:r>
              <a:rPr lang="fa-IR" sz="1400" b="1" dirty="0">
                <a:solidFill>
                  <a:prstClr val="black"/>
                </a:solidFill>
                <a:cs typeface="B Nazanin" panose="00000400000000000000" pitchFamily="2" charset="-78"/>
              </a:rPr>
              <a:t>درمنطقه موردنظر موردتوجه وبررسی قرار گیرد.</a:t>
            </a:r>
          </a:p>
          <a:p>
            <a:pPr algn="justLow">
              <a:lnSpc>
                <a:spcPct val="200000"/>
              </a:lnSpc>
            </a:pPr>
            <a:r>
              <a:rPr lang="fa-IR" sz="1400" b="1" dirty="0">
                <a:solidFill>
                  <a:prstClr val="black"/>
                </a:solidFill>
                <a:cs typeface="B Nazanin" panose="00000400000000000000" pitchFamily="2" charset="-78"/>
              </a:rPr>
              <a:t>طی بررسی موضوع سکونت انسان درفرم مسکن، این نکته بارها تکرار شده است که انسان، زمین، منابع ومصالح </a:t>
            </a:r>
            <a:r>
              <a:rPr lang="fa-IR" sz="1400" b="1" dirty="0">
                <a:solidFill>
                  <a:prstClr val="black"/>
                </a:solidFill>
                <a:cs typeface="B Nazanin" panose="00000400000000000000" pitchFamily="2" charset="-78"/>
              </a:rPr>
              <a:t>در سه </a:t>
            </a:r>
            <a:r>
              <a:rPr lang="fa-IR" sz="1400" b="1" dirty="0">
                <a:solidFill>
                  <a:prstClr val="black"/>
                </a:solidFill>
                <a:cs typeface="B Nazanin" panose="00000400000000000000" pitchFamily="2" charset="-78"/>
              </a:rPr>
              <a:t>رأس یک مثلث قرار گرفته اند</a:t>
            </a:r>
            <a:r>
              <a:rPr lang="fa-IR" sz="1400" b="1" dirty="0">
                <a:solidFill>
                  <a:prstClr val="black"/>
                </a:solidFill>
                <a:cs typeface="B Nazanin" panose="00000400000000000000" pitchFamily="2" charset="-78"/>
              </a:rPr>
              <a:t>. و همانند </a:t>
            </a:r>
            <a:r>
              <a:rPr lang="fa-IR" sz="1400" b="1" dirty="0">
                <a:solidFill>
                  <a:prstClr val="black"/>
                </a:solidFill>
                <a:cs typeface="B Nazanin" panose="00000400000000000000" pitchFamily="2" charset="-78"/>
              </a:rPr>
              <a:t>خاصیت اضلاع مثلث ازهم جداناپذیرند.</a:t>
            </a:r>
          </a:p>
          <a:p>
            <a:pPr algn="justLow">
              <a:lnSpc>
                <a:spcPct val="200000"/>
              </a:lnSpc>
            </a:pPr>
            <a:r>
              <a:rPr lang="fa-IR" sz="1400" b="1" dirty="0">
                <a:solidFill>
                  <a:prstClr val="black"/>
                </a:solidFill>
                <a:cs typeface="B Nazanin" panose="00000400000000000000" pitchFamily="2" charset="-78"/>
              </a:rPr>
              <a:t>بدون اطلاع کافی از ماهیت یک فرهنگ مفروض ، مشکل است فهمیده </a:t>
            </a:r>
            <a:r>
              <a:rPr lang="fa-IR" sz="1400" b="1" dirty="0">
                <a:solidFill>
                  <a:prstClr val="black"/>
                </a:solidFill>
                <a:cs typeface="B Nazanin" panose="00000400000000000000" pitchFamily="2" charset="-78"/>
              </a:rPr>
              <a:t>شود که </a:t>
            </a:r>
            <a:r>
              <a:rPr lang="fa-IR" sz="1400" b="1" dirty="0">
                <a:solidFill>
                  <a:prstClr val="black"/>
                </a:solidFill>
                <a:cs typeface="B Nazanin" panose="00000400000000000000" pitchFamily="2" charset="-78"/>
              </a:rPr>
              <a:t>انسان </a:t>
            </a:r>
            <a:r>
              <a:rPr lang="fa-IR" sz="1400" b="1" dirty="0">
                <a:solidFill>
                  <a:prstClr val="black"/>
                </a:solidFill>
                <a:cs typeface="B Nazanin" panose="00000400000000000000" pitchFamily="2" charset="-78"/>
              </a:rPr>
              <a:t>تا چه </a:t>
            </a:r>
            <a:r>
              <a:rPr lang="fa-IR" sz="1400" b="1" dirty="0">
                <a:solidFill>
                  <a:prstClr val="black"/>
                </a:solidFill>
                <a:cs typeface="B Nazanin" panose="00000400000000000000" pitchFamily="2" charset="-78"/>
              </a:rPr>
              <a:t>حدی با اوضاع طبیعی زمین </a:t>
            </a:r>
            <a:r>
              <a:rPr lang="fa-IR" sz="1400" b="1" dirty="0">
                <a:solidFill>
                  <a:prstClr val="black"/>
                </a:solidFill>
                <a:cs typeface="B Nazanin" panose="00000400000000000000" pitchFamily="2" charset="-78"/>
              </a:rPr>
              <a:t>و منابع </a:t>
            </a:r>
            <a:r>
              <a:rPr lang="fa-IR" sz="1400" b="1" dirty="0">
                <a:solidFill>
                  <a:prstClr val="black"/>
                </a:solidFill>
                <a:cs typeface="B Nazanin" panose="00000400000000000000" pitchFamily="2" charset="-78"/>
              </a:rPr>
              <a:t>ومصالح منطقه تطبیق یافته وتاچه حدی زمین ومصالح تغییر یافته اند تانیاز های انسان دراین باره برآید</a:t>
            </a:r>
            <a:r>
              <a:rPr lang="fa-IR" sz="1400" b="1" dirty="0">
                <a:solidFill>
                  <a:prstClr val="black"/>
                </a:solidFill>
                <a:cs typeface="B Nazanin" panose="00000400000000000000" pitchFamily="2" charset="-78"/>
              </a:rPr>
              <a:t>. درست </a:t>
            </a:r>
            <a:r>
              <a:rPr lang="fa-IR" sz="1400" b="1" dirty="0">
                <a:solidFill>
                  <a:prstClr val="black"/>
                </a:solidFill>
                <a:cs typeface="B Nazanin" panose="00000400000000000000" pitchFamily="2" charset="-78"/>
              </a:rPr>
              <a:t>است که تکنولوژی می تواند سیمای یک زمین را کاملا تغییر دهد ومواد خام را به مصالح مرکب تبدیل سازد، اما تحلیلی که درسطور پایین خواهد آمد براین اعتقاد </a:t>
            </a:r>
            <a:r>
              <a:rPr lang="fa-IR" sz="1400" b="1" dirty="0">
                <a:solidFill>
                  <a:prstClr val="black"/>
                </a:solidFill>
                <a:cs typeface="B Nazanin" panose="00000400000000000000" pitchFamily="2" charset="-78"/>
              </a:rPr>
              <a:t>و انتظار </a:t>
            </a:r>
            <a:r>
              <a:rPr lang="fa-IR" sz="1400" b="1" dirty="0">
                <a:solidFill>
                  <a:prstClr val="black"/>
                </a:solidFill>
                <a:cs typeface="B Nazanin" panose="00000400000000000000" pitchFamily="2" charset="-78"/>
              </a:rPr>
              <a:t>مثبت استوار است که:</a:t>
            </a:r>
          </a:p>
          <a:p>
            <a:pPr algn="justLow">
              <a:lnSpc>
                <a:spcPct val="200000"/>
              </a:lnSpc>
            </a:pPr>
            <a:r>
              <a:rPr lang="fa-IR" sz="1400" b="1" dirty="0">
                <a:solidFill>
                  <a:prstClr val="black"/>
                </a:solidFill>
                <a:cs typeface="B Nazanin" panose="00000400000000000000" pitchFamily="2" charset="-78"/>
              </a:rPr>
              <a:t>-دررابطه </a:t>
            </a:r>
            <a:r>
              <a:rPr lang="fa-IR" sz="1400" b="1" dirty="0">
                <a:solidFill>
                  <a:prstClr val="black"/>
                </a:solidFill>
                <a:cs typeface="B Nazanin" panose="00000400000000000000" pitchFamily="2" charset="-78"/>
              </a:rPr>
              <a:t>با نیازهای </a:t>
            </a:r>
            <a:r>
              <a:rPr lang="fa-IR" sz="1400" b="1" dirty="0">
                <a:solidFill>
                  <a:prstClr val="black"/>
                </a:solidFill>
                <a:cs typeface="B Nazanin" panose="00000400000000000000" pitchFamily="2" charset="-78"/>
              </a:rPr>
              <a:t>اساسی انسان نمی توان سازش کرد. بنابراین (خانه) بی آنکه به پوچی گراید باید بتواند، بین عملکرد </a:t>
            </a:r>
            <a:r>
              <a:rPr lang="fa-IR" sz="1400" b="1" dirty="0">
                <a:solidFill>
                  <a:prstClr val="black"/>
                </a:solidFill>
                <a:cs typeface="B Nazanin" panose="00000400000000000000" pitchFamily="2" charset="-78"/>
              </a:rPr>
              <a:t>و مطبوعیت </a:t>
            </a:r>
            <a:r>
              <a:rPr lang="fa-IR" sz="1400" b="1" dirty="0">
                <a:solidFill>
                  <a:prstClr val="black"/>
                </a:solidFill>
                <a:cs typeface="B Nazanin" panose="00000400000000000000" pitchFamily="2" charset="-78"/>
              </a:rPr>
              <a:t>کیفی تعادلی برقرار نماید.</a:t>
            </a:r>
          </a:p>
          <a:p>
            <a:pPr algn="justLow">
              <a:lnSpc>
                <a:spcPct val="200000"/>
              </a:lnSpc>
            </a:pPr>
            <a:r>
              <a:rPr lang="fa-IR" sz="1400" b="1" dirty="0">
                <a:solidFill>
                  <a:prstClr val="black"/>
                </a:solidFill>
                <a:cs typeface="B Nazanin" panose="00000400000000000000" pitchFamily="2" charset="-78"/>
              </a:rPr>
              <a:t>-(خانه) باید کاملا </a:t>
            </a:r>
            <a:r>
              <a:rPr lang="fa-IR" sz="1400" b="1" dirty="0">
                <a:solidFill>
                  <a:prstClr val="black"/>
                </a:solidFill>
                <a:cs typeface="B Nazanin" panose="00000400000000000000" pitchFamily="2" charset="-78"/>
              </a:rPr>
              <a:t>با زمین جور شود و سازگاری و توافق </a:t>
            </a:r>
            <a:r>
              <a:rPr lang="fa-IR" sz="1400" b="1" dirty="0">
                <a:solidFill>
                  <a:prstClr val="black"/>
                </a:solidFill>
                <a:cs typeface="B Nazanin" panose="00000400000000000000" pitchFamily="2" charset="-78"/>
              </a:rPr>
              <a:t>کاملی بین آن </a:t>
            </a:r>
            <a:r>
              <a:rPr lang="fa-IR" sz="1400" b="1" dirty="0">
                <a:solidFill>
                  <a:prstClr val="black"/>
                </a:solidFill>
                <a:cs typeface="B Nazanin" panose="00000400000000000000" pitchFamily="2" charset="-78"/>
              </a:rPr>
              <a:t>و مطبوعیت </a:t>
            </a:r>
            <a:r>
              <a:rPr lang="fa-IR" sz="1400" b="1" dirty="0">
                <a:solidFill>
                  <a:prstClr val="black"/>
                </a:solidFill>
                <a:cs typeface="B Nazanin" panose="00000400000000000000" pitchFamily="2" charset="-78"/>
              </a:rPr>
              <a:t>های طبیعی زمین برقرار شود.</a:t>
            </a:r>
            <a:endParaRPr lang="en-US" sz="1400" b="1" dirty="0">
              <a:solidFill>
                <a:prstClr val="black"/>
              </a:solidFill>
              <a:cs typeface="B Nazanin" panose="00000400000000000000" pitchFamily="2" charset="-78"/>
            </a:endParaRPr>
          </a:p>
        </p:txBody>
      </p:sp>
      <p:sp>
        <p:nvSpPr>
          <p:cNvPr id="2" name="Rectangle 1"/>
          <p:cNvSpPr/>
          <p:nvPr/>
        </p:nvSpPr>
        <p:spPr>
          <a:xfrm>
            <a:off x="5818137" y="181112"/>
            <a:ext cx="2545890" cy="461665"/>
          </a:xfrm>
          <a:prstGeom prst="rect">
            <a:avLst/>
          </a:prstGeom>
        </p:spPr>
        <p:txBody>
          <a:bodyPr wrap="none">
            <a:spAutoFit/>
          </a:bodyPr>
          <a:lstStyle/>
          <a:p>
            <a:pPr algn="l" rtl="0"/>
            <a:r>
              <a:rPr lang="fa-IR" sz="2400" dirty="0">
                <a:solidFill>
                  <a:srgbClr val="FF0000"/>
                </a:solidFill>
                <a:cs typeface="B Titr" panose="00000700000000000000" pitchFamily="2" charset="-78"/>
              </a:rPr>
              <a:t>کیفیت ومناسبت مسکن</a:t>
            </a:r>
          </a:p>
        </p:txBody>
      </p:sp>
    </p:spTree>
    <p:extLst>
      <p:ext uri="{BB962C8B-B14F-4D97-AF65-F5344CB8AC3E}">
        <p14:creationId xmlns:p14="http://schemas.microsoft.com/office/powerpoint/2010/main" val="2146157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20000"/>
                <a:lumOff val="80000"/>
              </a:schemeClr>
            </a:gs>
            <a:gs pos="50000">
              <a:schemeClr val="bg1"/>
            </a:gs>
            <a:gs pos="95000">
              <a:schemeClr val="accent2">
                <a:lumMod val="20000"/>
                <a:lumOff val="8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1" name="TextBox 10"/>
          <p:cNvSpPr txBox="1"/>
          <p:nvPr/>
        </p:nvSpPr>
        <p:spPr>
          <a:xfrm>
            <a:off x="8609" y="70669"/>
            <a:ext cx="5857884" cy="461665"/>
          </a:xfrm>
          <a:prstGeom prst="rect">
            <a:avLst/>
          </a:prstGeom>
          <a:noFill/>
          <a:ln>
            <a:noFill/>
          </a:ln>
        </p:spPr>
        <p:txBody>
          <a:bodyPr wrap="square" lIns="91440" tIns="45720" rIns="91440" bIns="45720" rtlCol="0">
            <a:spAutoFit/>
          </a:bodyPr>
          <a:lstStyle/>
          <a:p>
            <a:pPr algn="ctr" defTabSz="914418" rtl="0">
              <a:defRPr/>
            </a:pPr>
            <a:r>
              <a:rPr lang="fa-IR" sz="2400" dirty="0">
                <a:ln>
                  <a:solidFill>
                    <a:sysClr val="windowText" lastClr="000000"/>
                  </a:solidFill>
                </a:ln>
                <a:solidFill>
                  <a:srgbClr val="F79646">
                    <a:lumMod val="75000"/>
                  </a:srgbClr>
                </a:solidFill>
                <a:latin typeface="Calibri"/>
                <a:cs typeface="B Nazanin" panose="00000400000000000000" pitchFamily="2" charset="-78"/>
              </a:rPr>
              <a:t>تحلیل مسکن وتوسعه مفاهیم مرتبط به آن</a:t>
            </a:r>
            <a:endParaRPr lang="th-TH" sz="2400" dirty="0">
              <a:ln>
                <a:solidFill>
                  <a:sysClr val="windowText" lastClr="000000"/>
                </a:solidFill>
              </a:ln>
              <a:solidFill>
                <a:srgbClr val="F79646">
                  <a:lumMod val="75000"/>
                </a:srgbClr>
              </a:solidFill>
              <a:latin typeface="Calibri"/>
            </a:endParaRPr>
          </a:p>
        </p:txBody>
      </p:sp>
      <p:cxnSp>
        <p:nvCxnSpPr>
          <p:cNvPr id="90" name="Straight Connector 89"/>
          <p:cNvCxnSpPr/>
          <p:nvPr/>
        </p:nvCxnSpPr>
        <p:spPr>
          <a:xfrm>
            <a:off x="-1343044" y="8036751"/>
            <a:ext cx="12187278" cy="1588"/>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14340" y="566464"/>
            <a:ext cx="472382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118" name="Rectangle 117"/>
          <p:cNvSpPr/>
          <p:nvPr/>
        </p:nvSpPr>
        <p:spPr>
          <a:xfrm>
            <a:off x="0" y="0"/>
            <a:ext cx="9144000" cy="6858000"/>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418" rtl="0">
              <a:defRPr/>
            </a:pPr>
            <a:endParaRPr lang="th-TH" sz="2786">
              <a:solidFill>
                <a:prstClr val="white"/>
              </a:solidFill>
              <a:latin typeface="Calibri"/>
            </a:endParaRPr>
          </a:p>
        </p:txBody>
      </p:sp>
      <p:sp>
        <p:nvSpPr>
          <p:cNvPr id="29" name="TextBox 28"/>
          <p:cNvSpPr txBox="1"/>
          <p:nvPr/>
        </p:nvSpPr>
        <p:spPr>
          <a:xfrm>
            <a:off x="165100" y="961753"/>
            <a:ext cx="8443322" cy="4832092"/>
          </a:xfrm>
          <a:prstGeom prst="rect">
            <a:avLst/>
          </a:prstGeom>
          <a:noFill/>
        </p:spPr>
        <p:txBody>
          <a:bodyPr wrap="square" rtlCol="0">
            <a:spAutoFit/>
          </a:bodyPr>
          <a:lstStyle/>
          <a:p>
            <a:pPr algn="justLow"/>
            <a:r>
              <a:rPr lang="fa-IR" sz="1400" b="1" dirty="0">
                <a:solidFill>
                  <a:prstClr val="black"/>
                </a:solidFill>
                <a:cs typeface="B Nazanin" panose="00000400000000000000" pitchFamily="2" charset="-78"/>
              </a:rPr>
              <a:t>نیازهای انسان بعنوان تعیین کننده های کیفیت </a:t>
            </a:r>
            <a:r>
              <a:rPr lang="fa-IR" sz="1400" b="1" dirty="0">
                <a:solidFill>
                  <a:prstClr val="black"/>
                </a:solidFill>
                <a:cs typeface="B Nazanin" panose="00000400000000000000" pitchFamily="2" charset="-78"/>
              </a:rPr>
              <a:t>و مناسبت </a:t>
            </a:r>
            <a:r>
              <a:rPr lang="fa-IR" sz="1400" b="1" dirty="0">
                <a:solidFill>
                  <a:prstClr val="black"/>
                </a:solidFill>
                <a:cs typeface="B Nazanin" panose="00000400000000000000" pitchFamily="2" charset="-78"/>
              </a:rPr>
              <a:t>مسکن:</a:t>
            </a:r>
          </a:p>
          <a:p>
            <a:pPr algn="justLow">
              <a:lnSpc>
                <a:spcPct val="150000"/>
              </a:lnSpc>
            </a:pPr>
            <a:r>
              <a:rPr lang="fa-IR" sz="1400" b="1" dirty="0">
                <a:solidFill>
                  <a:prstClr val="black"/>
                </a:solidFill>
                <a:cs typeface="B Nazanin" panose="00000400000000000000" pitchFamily="2" charset="-78"/>
              </a:rPr>
              <a:t>انسان اولیه در کشاکش بقا به یک پناهگاه تزئین نایافته که خشک </a:t>
            </a:r>
            <a:r>
              <a:rPr lang="fa-IR" sz="1400" b="1" dirty="0">
                <a:solidFill>
                  <a:prstClr val="black"/>
                </a:solidFill>
                <a:cs typeface="B Nazanin" panose="00000400000000000000" pitchFamily="2" charset="-78"/>
              </a:rPr>
              <a:t>و گرم </a:t>
            </a:r>
            <a:r>
              <a:rPr lang="fa-IR" sz="1400" b="1" dirty="0">
                <a:solidFill>
                  <a:prstClr val="black"/>
                </a:solidFill>
                <a:cs typeface="B Nazanin" panose="00000400000000000000" pitchFamily="2" charset="-78"/>
              </a:rPr>
              <a:t>بود </a:t>
            </a:r>
            <a:r>
              <a:rPr lang="fa-IR" sz="1400" b="1" dirty="0">
                <a:solidFill>
                  <a:prstClr val="black"/>
                </a:solidFill>
                <a:cs typeface="B Nazanin" panose="00000400000000000000" pitchFamily="2" charset="-78"/>
              </a:rPr>
              <a:t>و او </a:t>
            </a:r>
            <a:r>
              <a:rPr lang="fa-IR" sz="1400" b="1" dirty="0">
                <a:solidFill>
                  <a:prstClr val="black"/>
                </a:solidFill>
                <a:cs typeface="B Nazanin" panose="00000400000000000000" pitchFamily="2" charset="-78"/>
              </a:rPr>
              <a:t>را از دشمنان طبیعی اش حفظ میکرد</a:t>
            </a:r>
            <a:r>
              <a:rPr lang="fa-IR" sz="1400" b="1" dirty="0">
                <a:solidFill>
                  <a:prstClr val="black"/>
                </a:solidFill>
                <a:cs typeface="B Nazanin" panose="00000400000000000000" pitchFamily="2" charset="-78"/>
              </a:rPr>
              <a:t>، تن </a:t>
            </a:r>
            <a:r>
              <a:rPr lang="fa-IR" sz="1400" b="1" dirty="0">
                <a:solidFill>
                  <a:prstClr val="black"/>
                </a:solidFill>
                <a:cs typeface="B Nazanin" panose="00000400000000000000" pitchFamily="2" charset="-78"/>
              </a:rPr>
              <a:t>درداد. </a:t>
            </a:r>
            <a:r>
              <a:rPr lang="fa-IR" sz="1400" b="1" dirty="0">
                <a:solidFill>
                  <a:prstClr val="black"/>
                </a:solidFill>
                <a:cs typeface="B Nazanin" panose="00000400000000000000" pitchFamily="2" charset="-78"/>
              </a:rPr>
              <a:t>به مرور </a:t>
            </a:r>
            <a:r>
              <a:rPr lang="fa-IR" sz="1400" b="1" dirty="0">
                <a:solidFill>
                  <a:prstClr val="black"/>
                </a:solidFill>
                <a:cs typeface="B Nazanin" panose="00000400000000000000" pitchFamily="2" charset="-78"/>
              </a:rPr>
              <a:t>معلوم شد که این پناهگاه باید درمقابل سایر انسانها نیز قابل دفاع باشد. طی انقلاب کشاورزی خانه ها به کنار مزارع وآب </a:t>
            </a:r>
            <a:r>
              <a:rPr lang="fa-IR" sz="1400" b="1" dirty="0">
                <a:solidFill>
                  <a:prstClr val="black"/>
                </a:solidFill>
                <a:cs typeface="B Nazanin" panose="00000400000000000000" pitchFamily="2" charset="-78"/>
              </a:rPr>
              <a:t>و منابع </a:t>
            </a:r>
            <a:r>
              <a:rPr lang="fa-IR" sz="1400" b="1" dirty="0">
                <a:solidFill>
                  <a:prstClr val="black"/>
                </a:solidFill>
                <a:cs typeface="B Nazanin" panose="00000400000000000000" pitchFamily="2" charset="-78"/>
              </a:rPr>
              <a:t>سوخت، نقل مکان کردند </a:t>
            </a:r>
            <a:r>
              <a:rPr lang="fa-IR" sz="1400" b="1" dirty="0">
                <a:solidFill>
                  <a:prstClr val="black"/>
                </a:solidFill>
                <a:cs typeface="B Nazanin" panose="00000400000000000000" pitchFamily="2" charset="-78"/>
              </a:rPr>
              <a:t>و علی </a:t>
            </a:r>
            <a:r>
              <a:rPr lang="fa-IR" sz="1400" b="1" dirty="0">
                <a:solidFill>
                  <a:prstClr val="black"/>
                </a:solidFill>
                <a:cs typeface="B Nazanin" panose="00000400000000000000" pitchFamily="2" charset="-78"/>
              </a:rPr>
              <a:t>رغم آنکه دوره های آیینی، انقلاب های صنعتی و تکنولوژیکی شاهد گسترش شهرها </a:t>
            </a:r>
            <a:r>
              <a:rPr lang="fa-IR" sz="1400" b="1" dirty="0">
                <a:solidFill>
                  <a:prstClr val="black"/>
                </a:solidFill>
                <a:cs typeface="B Nazanin" panose="00000400000000000000" pitchFamily="2" charset="-78"/>
              </a:rPr>
              <a:t>بوده‌اند</a:t>
            </a:r>
            <a:r>
              <a:rPr lang="fa-IR" sz="1400" b="1" dirty="0">
                <a:solidFill>
                  <a:prstClr val="black"/>
                </a:solidFill>
                <a:cs typeface="B Nazanin" panose="00000400000000000000" pitchFamily="2" charset="-78"/>
              </a:rPr>
              <a:t>، اما </a:t>
            </a:r>
            <a:r>
              <a:rPr lang="fa-IR" sz="1400" b="1" dirty="0">
                <a:solidFill>
                  <a:prstClr val="black"/>
                </a:solidFill>
                <a:cs typeface="B Nazanin" panose="00000400000000000000" pitchFamily="2" charset="-78"/>
              </a:rPr>
              <a:t>در بسیاری از نقاط </a:t>
            </a:r>
            <a:r>
              <a:rPr lang="fa-IR" sz="1400" b="1" dirty="0">
                <a:solidFill>
                  <a:prstClr val="black"/>
                </a:solidFill>
                <a:cs typeface="B Nazanin" panose="00000400000000000000" pitchFamily="2" charset="-78"/>
              </a:rPr>
              <a:t>جهان ، مسکن اصلی ، جز در مواردی اندک که عوامل مکانیکی به آن افزوده شده است، </a:t>
            </a:r>
            <a:r>
              <a:rPr lang="fa-IR" sz="1400" b="1" dirty="0">
                <a:solidFill>
                  <a:prstClr val="black"/>
                </a:solidFill>
                <a:cs typeface="B Nazanin" panose="00000400000000000000" pitchFamily="2" charset="-78"/>
              </a:rPr>
              <a:t>هنوز همان </a:t>
            </a:r>
            <a:r>
              <a:rPr lang="fa-IR" sz="1400" b="1" dirty="0">
                <a:solidFill>
                  <a:prstClr val="black"/>
                </a:solidFill>
                <a:cs typeface="B Nazanin" panose="00000400000000000000" pitchFamily="2" charset="-78"/>
              </a:rPr>
              <a:t>مسکن ابتدایی است.</a:t>
            </a:r>
          </a:p>
          <a:p>
            <a:pPr algn="justLow">
              <a:lnSpc>
                <a:spcPct val="150000"/>
              </a:lnSpc>
            </a:pPr>
            <a:r>
              <a:rPr lang="fa-IR" sz="1400" b="1" dirty="0">
                <a:solidFill>
                  <a:prstClr val="black"/>
                </a:solidFill>
                <a:cs typeface="B Nazanin" panose="00000400000000000000" pitchFamily="2" charset="-78"/>
              </a:rPr>
              <a:t>وقتی مفاهیمی </a:t>
            </a:r>
            <a:r>
              <a:rPr lang="fa-IR" sz="1400" b="1" dirty="0">
                <a:solidFill>
                  <a:prstClr val="black"/>
                </a:solidFill>
                <a:cs typeface="B Nazanin" panose="00000400000000000000" pitchFamily="2" charset="-78"/>
              </a:rPr>
              <a:t>چند، مانند </a:t>
            </a:r>
            <a:r>
              <a:rPr lang="fa-IR" sz="1400" b="1" dirty="0">
                <a:solidFill>
                  <a:prstClr val="black"/>
                </a:solidFill>
                <a:cs typeface="B Nazanin" panose="00000400000000000000" pitchFamily="2" charset="-78"/>
              </a:rPr>
              <a:t>دوام، راحتی </a:t>
            </a:r>
            <a:r>
              <a:rPr lang="fa-IR" sz="1400" b="1" dirty="0">
                <a:solidFill>
                  <a:prstClr val="black"/>
                </a:solidFill>
                <a:cs typeface="B Nazanin" panose="00000400000000000000" pitchFamily="2" charset="-78"/>
              </a:rPr>
              <a:t>و مطبوعیت </a:t>
            </a:r>
            <a:r>
              <a:rPr lang="fa-IR" sz="1400" b="1" dirty="0">
                <a:solidFill>
                  <a:prstClr val="black"/>
                </a:solidFill>
                <a:cs typeface="B Nazanin" panose="00000400000000000000" pitchFamily="2" charset="-78"/>
              </a:rPr>
              <a:t>عمومیت یافت به کیفیت های اضافی که خانه را جهت بقا به بیش ازیک پناهگاه تبدیل می کند، </a:t>
            </a:r>
            <a:r>
              <a:rPr lang="fa-IR" sz="1400" b="1" dirty="0">
                <a:solidFill>
                  <a:prstClr val="black"/>
                </a:solidFill>
                <a:cs typeface="B Nazanin" panose="00000400000000000000" pitchFamily="2" charset="-78"/>
              </a:rPr>
              <a:t>تعبیر شد. مفاهیم </a:t>
            </a:r>
            <a:r>
              <a:rPr lang="fa-IR" sz="1400" b="1" dirty="0">
                <a:solidFill>
                  <a:prstClr val="black"/>
                </a:solidFill>
                <a:cs typeface="B Nazanin" panose="00000400000000000000" pitchFamily="2" charset="-78"/>
              </a:rPr>
              <a:t>خانه به یک محیط لذت بخش زندگی تبدیل شد. </a:t>
            </a:r>
            <a:r>
              <a:rPr lang="fa-IR" sz="1400" b="1" dirty="0">
                <a:solidFill>
                  <a:prstClr val="black"/>
                </a:solidFill>
                <a:cs typeface="B Nazanin" panose="00000400000000000000" pitchFamily="2" charset="-78"/>
              </a:rPr>
              <a:t>و مفهوم«کیفیت </a:t>
            </a:r>
            <a:r>
              <a:rPr lang="fa-IR" sz="1400" b="1" dirty="0">
                <a:solidFill>
                  <a:prstClr val="black"/>
                </a:solidFill>
                <a:cs typeface="B Nazanin" panose="00000400000000000000" pitchFamily="2" charset="-78"/>
              </a:rPr>
              <a:t>نمادی خانه فرد» مطرح شد.</a:t>
            </a:r>
          </a:p>
          <a:p>
            <a:pPr algn="justLow">
              <a:lnSpc>
                <a:spcPct val="150000"/>
              </a:lnSpc>
            </a:pPr>
            <a:r>
              <a:rPr lang="fa-IR" sz="1400" b="1" dirty="0">
                <a:solidFill>
                  <a:prstClr val="black"/>
                </a:solidFill>
                <a:cs typeface="B Nazanin" panose="00000400000000000000" pitchFamily="2" charset="-78"/>
              </a:rPr>
              <a:t>براین اساس نیازهای انسان </a:t>
            </a:r>
            <a:r>
              <a:rPr lang="fa-IR" sz="1400" b="1" dirty="0">
                <a:solidFill>
                  <a:prstClr val="black"/>
                </a:solidFill>
                <a:cs typeface="B Nazanin" panose="00000400000000000000" pitchFamily="2" charset="-78"/>
              </a:rPr>
              <a:t>در رابطه با برنامه </a:t>
            </a:r>
            <a:r>
              <a:rPr lang="fa-IR" sz="1400" b="1" dirty="0">
                <a:solidFill>
                  <a:prstClr val="black"/>
                </a:solidFill>
                <a:cs typeface="B Nazanin" panose="00000400000000000000" pitchFamily="2" charset="-78"/>
              </a:rPr>
              <a:t>ریزی مسکن </a:t>
            </a:r>
            <a:r>
              <a:rPr lang="fa-IR" sz="1400" b="1" dirty="0">
                <a:solidFill>
                  <a:prstClr val="black"/>
                </a:solidFill>
                <a:cs typeface="B Nazanin" panose="00000400000000000000" pitchFamily="2" charset="-78"/>
              </a:rPr>
              <a:t>به شرح </a:t>
            </a:r>
            <a:r>
              <a:rPr lang="fa-IR" sz="1400" b="1" dirty="0">
                <a:solidFill>
                  <a:prstClr val="black"/>
                </a:solidFill>
                <a:cs typeface="B Nazanin" panose="00000400000000000000" pitchFamily="2" charset="-78"/>
              </a:rPr>
              <a:t>زیر دسته بندی میشود:</a:t>
            </a:r>
          </a:p>
          <a:p>
            <a:pPr marL="214313" indent="-214313" algn="justLow">
              <a:lnSpc>
                <a:spcPct val="150000"/>
              </a:lnSpc>
              <a:buFont typeface="Calibri" panose="020F0502020204030204" pitchFamily="34" charset="0"/>
              <a:buChar char="₋"/>
            </a:pPr>
            <a:r>
              <a:rPr lang="fa-IR" sz="1400" b="1" dirty="0">
                <a:solidFill>
                  <a:prstClr val="black"/>
                </a:solidFill>
                <a:cs typeface="B Nazanin" panose="00000400000000000000" pitchFamily="2" charset="-78"/>
              </a:rPr>
              <a:t>قلمرو</a:t>
            </a:r>
          </a:p>
          <a:p>
            <a:pPr marL="214313" indent="-214313" algn="justLow">
              <a:lnSpc>
                <a:spcPct val="150000"/>
              </a:lnSpc>
              <a:buFont typeface="Calibri" panose="020F0502020204030204" pitchFamily="34" charset="0"/>
              <a:buChar char="₋"/>
            </a:pPr>
            <a:r>
              <a:rPr lang="fa-IR" sz="1400" b="1" dirty="0">
                <a:solidFill>
                  <a:prstClr val="black"/>
                </a:solidFill>
                <a:cs typeface="B Nazanin" panose="00000400000000000000" pitchFamily="2" charset="-78"/>
              </a:rPr>
              <a:t>اوریانتاسیون</a:t>
            </a:r>
          </a:p>
          <a:p>
            <a:pPr marL="214313" indent="-214313" algn="justLow">
              <a:lnSpc>
                <a:spcPct val="150000"/>
              </a:lnSpc>
              <a:buFontTx/>
              <a:buChar char="-"/>
            </a:pPr>
            <a:r>
              <a:rPr lang="fa-IR" sz="1400" b="1" dirty="0">
                <a:solidFill>
                  <a:prstClr val="black"/>
                </a:solidFill>
                <a:cs typeface="B Nazanin" panose="00000400000000000000" pitchFamily="2" charset="-78"/>
              </a:rPr>
              <a:t>خلوت</a:t>
            </a:r>
          </a:p>
          <a:p>
            <a:pPr marL="214313" indent="-214313" algn="justLow">
              <a:lnSpc>
                <a:spcPct val="150000"/>
              </a:lnSpc>
              <a:buFontTx/>
              <a:buChar char="-"/>
            </a:pPr>
            <a:r>
              <a:rPr lang="fa-IR" sz="1400" b="1" dirty="0">
                <a:solidFill>
                  <a:prstClr val="black"/>
                </a:solidFill>
                <a:cs typeface="B Nazanin" panose="00000400000000000000" pitchFamily="2" charset="-78"/>
              </a:rPr>
              <a:t>هویت</a:t>
            </a:r>
          </a:p>
          <a:p>
            <a:pPr marL="214313" indent="-214313" algn="justLow">
              <a:lnSpc>
                <a:spcPct val="150000"/>
              </a:lnSpc>
              <a:buFontTx/>
              <a:buChar char="-"/>
            </a:pPr>
            <a:r>
              <a:rPr lang="fa-IR" sz="1400" b="1" dirty="0">
                <a:solidFill>
                  <a:prstClr val="black"/>
                </a:solidFill>
                <a:cs typeface="B Nazanin" panose="00000400000000000000" pitchFamily="2" charset="-78"/>
              </a:rPr>
              <a:t>راحتی</a:t>
            </a:r>
          </a:p>
          <a:p>
            <a:pPr marL="214313" indent="-214313" algn="justLow">
              <a:lnSpc>
                <a:spcPct val="150000"/>
              </a:lnSpc>
              <a:buFontTx/>
              <a:buChar char="-"/>
            </a:pPr>
            <a:r>
              <a:rPr lang="fa-IR" sz="1400" b="1" dirty="0">
                <a:solidFill>
                  <a:prstClr val="black"/>
                </a:solidFill>
                <a:cs typeface="B Nazanin" panose="00000400000000000000" pitchFamily="2" charset="-78"/>
              </a:rPr>
              <a:t>دسترسی</a:t>
            </a:r>
          </a:p>
          <a:p>
            <a:pPr marL="214313" indent="-214313" algn="justLow">
              <a:lnSpc>
                <a:spcPct val="150000"/>
              </a:lnSpc>
              <a:buFontTx/>
              <a:buChar char="-"/>
            </a:pPr>
            <a:r>
              <a:rPr lang="fa-IR" sz="1400" b="1" dirty="0">
                <a:solidFill>
                  <a:prstClr val="black"/>
                </a:solidFill>
                <a:cs typeface="B Nazanin" panose="00000400000000000000" pitchFamily="2" charset="-78"/>
              </a:rPr>
              <a:t>امنیت </a:t>
            </a:r>
            <a:endParaRPr lang="en-US" sz="1400" b="1" dirty="0">
              <a:solidFill>
                <a:prstClr val="black"/>
              </a:solidFill>
              <a:cs typeface="B Nazanin" panose="00000400000000000000" pitchFamily="2" charset="-78"/>
            </a:endParaRPr>
          </a:p>
        </p:txBody>
      </p:sp>
      <p:sp>
        <p:nvSpPr>
          <p:cNvPr id="28" name="Rectangle 27"/>
          <p:cNvSpPr/>
          <p:nvPr/>
        </p:nvSpPr>
        <p:spPr>
          <a:xfrm>
            <a:off x="5818137" y="181112"/>
            <a:ext cx="2545890" cy="461665"/>
          </a:xfrm>
          <a:prstGeom prst="rect">
            <a:avLst/>
          </a:prstGeom>
        </p:spPr>
        <p:txBody>
          <a:bodyPr wrap="none">
            <a:spAutoFit/>
          </a:bodyPr>
          <a:lstStyle/>
          <a:p>
            <a:pPr algn="l" rtl="0"/>
            <a:r>
              <a:rPr lang="fa-IR" sz="2400" dirty="0">
                <a:solidFill>
                  <a:srgbClr val="FF0000"/>
                </a:solidFill>
                <a:cs typeface="B Titr" panose="00000700000000000000" pitchFamily="2" charset="-78"/>
              </a:rPr>
              <a:t>کیفیت ومناسبت مسکن</a:t>
            </a:r>
          </a:p>
        </p:txBody>
      </p:sp>
    </p:spTree>
    <p:extLst>
      <p:ext uri="{BB962C8B-B14F-4D97-AF65-F5344CB8AC3E}">
        <p14:creationId xmlns:p14="http://schemas.microsoft.com/office/powerpoint/2010/main" val="1032584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20000"/>
                <a:lumOff val="80000"/>
              </a:schemeClr>
            </a:gs>
            <a:gs pos="50000">
              <a:schemeClr val="bg1"/>
            </a:gs>
            <a:gs pos="95000">
              <a:schemeClr val="accent2">
                <a:lumMod val="20000"/>
                <a:lumOff val="8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1" name="TextBox 10"/>
          <p:cNvSpPr txBox="1"/>
          <p:nvPr/>
        </p:nvSpPr>
        <p:spPr>
          <a:xfrm>
            <a:off x="8609" y="70669"/>
            <a:ext cx="5857884" cy="461665"/>
          </a:xfrm>
          <a:prstGeom prst="rect">
            <a:avLst/>
          </a:prstGeom>
          <a:noFill/>
          <a:ln>
            <a:noFill/>
          </a:ln>
        </p:spPr>
        <p:txBody>
          <a:bodyPr wrap="square" lIns="91440" tIns="45720" rIns="91440" bIns="45720" rtlCol="0">
            <a:spAutoFit/>
          </a:bodyPr>
          <a:lstStyle/>
          <a:p>
            <a:pPr algn="ctr" defTabSz="914418" rtl="0">
              <a:defRPr/>
            </a:pPr>
            <a:r>
              <a:rPr lang="fa-IR" sz="2400" dirty="0">
                <a:ln>
                  <a:solidFill>
                    <a:sysClr val="windowText" lastClr="000000"/>
                  </a:solidFill>
                </a:ln>
                <a:solidFill>
                  <a:srgbClr val="F79646">
                    <a:lumMod val="75000"/>
                  </a:srgbClr>
                </a:solidFill>
                <a:latin typeface="Calibri"/>
                <a:cs typeface="B Nazanin" panose="00000400000000000000" pitchFamily="2" charset="-78"/>
              </a:rPr>
              <a:t>تحلیل مسکن وتوسعه مفاهیم مرتبط به آن</a:t>
            </a:r>
            <a:endParaRPr lang="th-TH" sz="2400" dirty="0">
              <a:ln>
                <a:solidFill>
                  <a:sysClr val="windowText" lastClr="000000"/>
                </a:solidFill>
              </a:ln>
              <a:solidFill>
                <a:srgbClr val="F79646">
                  <a:lumMod val="75000"/>
                </a:srgbClr>
              </a:solidFill>
              <a:latin typeface="Calibri"/>
            </a:endParaRPr>
          </a:p>
        </p:txBody>
      </p:sp>
      <p:cxnSp>
        <p:nvCxnSpPr>
          <p:cNvPr id="90" name="Straight Connector 89"/>
          <p:cNvCxnSpPr/>
          <p:nvPr/>
        </p:nvCxnSpPr>
        <p:spPr>
          <a:xfrm>
            <a:off x="-1343044" y="8036751"/>
            <a:ext cx="12187278" cy="1588"/>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14340" y="566464"/>
            <a:ext cx="472382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27" name="Title 1"/>
          <p:cNvSpPr txBox="1">
            <a:spLocks/>
          </p:cNvSpPr>
          <p:nvPr/>
        </p:nvSpPr>
        <p:spPr>
          <a:xfrm>
            <a:off x="898722" y="675185"/>
            <a:ext cx="7822484" cy="5347377"/>
          </a:xfrm>
          <a:prstGeom prst="rect">
            <a:avLst/>
          </a:prstGeom>
        </p:spPr>
        <p:txBody>
          <a:bodyPr anchor="t">
            <a:noAutofit/>
          </a:bodyPr>
          <a:lstStyle>
            <a:lvl1pPr algn="ctr" defTabSz="914418" rtl="0" eaLnBrk="1" latinLnBrk="0" hangingPunct="1">
              <a:spcBef>
                <a:spcPct val="0"/>
              </a:spcBef>
              <a:buNone/>
              <a:defRPr sz="4429" kern="1200">
                <a:solidFill>
                  <a:schemeClr val="tx1"/>
                </a:solidFill>
                <a:latin typeface="+mj-lt"/>
                <a:ea typeface="+mj-ea"/>
                <a:cs typeface="+mj-cs"/>
              </a:defRPr>
            </a:lvl1pPr>
          </a:lstStyle>
          <a:p>
            <a:pPr algn="justLow" rtl="1">
              <a:lnSpc>
                <a:spcPct val="200000"/>
              </a:lnSpc>
              <a:defRPr/>
            </a:pPr>
            <a:endParaRPr lang="en-US" sz="1400" dirty="0">
              <a:solidFill>
                <a:prstClr val="black"/>
              </a:solidFill>
              <a:latin typeface="Calibri"/>
              <a:cs typeface="B Nazanin" panose="00000400000000000000" pitchFamily="2" charset="-78"/>
            </a:endParaRPr>
          </a:p>
        </p:txBody>
      </p:sp>
      <p:sp>
        <p:nvSpPr>
          <p:cNvPr id="118" name="Rectangle 117"/>
          <p:cNvSpPr/>
          <p:nvPr/>
        </p:nvSpPr>
        <p:spPr>
          <a:xfrm>
            <a:off x="0" y="0"/>
            <a:ext cx="9144000" cy="6858000"/>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418" rtl="0">
              <a:defRPr/>
            </a:pPr>
            <a:endParaRPr lang="th-TH" sz="2786">
              <a:solidFill>
                <a:prstClr val="white"/>
              </a:solidFill>
              <a:latin typeface="Calibri"/>
            </a:endParaRPr>
          </a:p>
        </p:txBody>
      </p:sp>
      <p:sp>
        <p:nvSpPr>
          <p:cNvPr id="28" name="TextBox 27"/>
          <p:cNvSpPr txBox="1"/>
          <p:nvPr/>
        </p:nvSpPr>
        <p:spPr>
          <a:xfrm>
            <a:off x="177800" y="771242"/>
            <a:ext cx="8543406" cy="5509200"/>
          </a:xfrm>
          <a:prstGeom prst="rect">
            <a:avLst/>
          </a:prstGeom>
          <a:noFill/>
        </p:spPr>
        <p:txBody>
          <a:bodyPr wrap="square" rtlCol="0">
            <a:spAutoFit/>
          </a:bodyPr>
          <a:lstStyle/>
          <a:p>
            <a:pPr algn="justLow">
              <a:lnSpc>
                <a:spcPct val="200000"/>
              </a:lnSpc>
            </a:pPr>
            <a:r>
              <a:rPr lang="fa-IR" sz="1600" b="1" dirty="0">
                <a:solidFill>
                  <a:prstClr val="black"/>
                </a:solidFill>
                <a:cs typeface="B Nazanin" panose="00000400000000000000" pitchFamily="2" charset="-78"/>
              </a:rPr>
              <a:t>ما </a:t>
            </a:r>
            <a:r>
              <a:rPr lang="fa-IR" sz="1600" b="1" dirty="0">
                <a:solidFill>
                  <a:prstClr val="black"/>
                </a:solidFill>
                <a:cs typeface="B Nazanin" panose="00000400000000000000" pitchFamily="2" charset="-78"/>
              </a:rPr>
              <a:t>می </a:t>
            </a:r>
            <a:r>
              <a:rPr lang="fa-IR" sz="1600" b="1" dirty="0">
                <a:solidFill>
                  <a:prstClr val="black"/>
                </a:solidFill>
                <a:cs typeface="B Nazanin" panose="00000400000000000000" pitchFamily="2" charset="-78"/>
              </a:rPr>
              <a:t>توانیم قلمرو مسکونی خود را در نظر تجسم کنیم و در مورد آن قضاوت کنیم که آیا با توجه به حواس بینائی ، شنوایی، بویایی، لامسه ما مورد تجاوز قرار گرفته است ؟</a:t>
            </a:r>
          </a:p>
          <a:p>
            <a:pPr algn="justLow">
              <a:lnSpc>
                <a:spcPct val="200000"/>
              </a:lnSpc>
            </a:pPr>
            <a:r>
              <a:rPr lang="fa-IR" sz="1600" b="1" dirty="0">
                <a:solidFill>
                  <a:prstClr val="black"/>
                </a:solidFill>
                <a:cs typeface="B Nazanin" panose="00000400000000000000" pitchFamily="2" charset="-78"/>
              </a:rPr>
              <a:t>در مساکن با تراکم متوسط ، قلمرو اصولا عبارت است از فضای بیرونی خصوصی که متعلق به خانوار است. مانند یک باغچه، بالکن، تراس و ... .</a:t>
            </a:r>
          </a:p>
          <a:p>
            <a:pPr algn="justLow">
              <a:lnSpc>
                <a:spcPct val="200000"/>
              </a:lnSpc>
            </a:pPr>
            <a:r>
              <a:rPr lang="fa-IR" sz="1600" b="1" dirty="0">
                <a:solidFill>
                  <a:prstClr val="black"/>
                </a:solidFill>
                <a:cs typeface="B Nazanin" panose="00000400000000000000" pitchFamily="2" charset="-78"/>
              </a:rPr>
              <a:t>معمولا قلمرو به وسیله نرده کشی ، درختکاری، مرزبندی با خاکریز، تغییر سطح، دیوارهای کوتاه و یا بلند وفرم خانه، مشخص میشود. در یک مقیاس کوچکتر، فضاهای درونی مانند اتاق خواب، اتاق مطالعه، گوشه ای از اتاق نشیمن، ممکن است کاملا قلمرو یک فرد تلقی شود.</a:t>
            </a:r>
          </a:p>
          <a:p>
            <a:pPr algn="justLow">
              <a:lnSpc>
                <a:spcPct val="200000"/>
              </a:lnSpc>
            </a:pPr>
            <a:r>
              <a:rPr lang="fa-IR" sz="1600" b="1" dirty="0">
                <a:solidFill>
                  <a:prstClr val="black"/>
                </a:solidFill>
                <a:cs typeface="B Nazanin" panose="00000400000000000000" pitchFamily="2" charset="-78"/>
              </a:rPr>
              <a:t>در زمینه طراحی واحدها، آنها را باید طوری قرار داد که تابش آفتاب از پنجره یکی، مانع استفاده از تراس دیگری نگردد  ( دراین باره مسئله اشرافیت نیز مطرح میگردد. یعنی اینکه اوریانتاسیون واحدها و طراحی پنجره ها باید طوری باشد که خلوت دیگر واحد ها را نقض نکند). برنامه ریزان مسکن معمولا توصیه هایی در زمینه اینکه در جوار فرودگاه ها، بزرگراه ها وراه آهن زمین به مجتمع های مسکونی اختصاص نیابد ارائه می دهند.</a:t>
            </a:r>
            <a:endParaRPr lang="en-US" sz="1600" b="1" dirty="0">
              <a:solidFill>
                <a:prstClr val="black"/>
              </a:solidFill>
              <a:cs typeface="B Nazanin" panose="00000400000000000000" pitchFamily="2" charset="-78"/>
            </a:endParaRPr>
          </a:p>
        </p:txBody>
      </p:sp>
      <p:sp>
        <p:nvSpPr>
          <p:cNvPr id="26" name="Rectangle 25"/>
          <p:cNvSpPr/>
          <p:nvPr/>
        </p:nvSpPr>
        <p:spPr>
          <a:xfrm>
            <a:off x="7687176" y="142094"/>
            <a:ext cx="787395" cy="461665"/>
          </a:xfrm>
          <a:prstGeom prst="rect">
            <a:avLst/>
          </a:prstGeom>
        </p:spPr>
        <p:txBody>
          <a:bodyPr wrap="none">
            <a:spAutoFit/>
          </a:bodyPr>
          <a:lstStyle/>
          <a:p>
            <a:pPr algn="l" rtl="0"/>
            <a:r>
              <a:rPr lang="fa-IR" sz="2400" dirty="0">
                <a:solidFill>
                  <a:srgbClr val="FF0000"/>
                </a:solidFill>
                <a:cs typeface="B Titr" panose="00000700000000000000" pitchFamily="2" charset="-78"/>
              </a:rPr>
              <a:t>قلمرو</a:t>
            </a:r>
            <a:endParaRPr lang="fa-IR" sz="2400" dirty="0">
              <a:solidFill>
                <a:srgbClr val="FF0000"/>
              </a:solidFill>
              <a:cs typeface="B Titr" panose="00000700000000000000" pitchFamily="2" charset="-78"/>
            </a:endParaRPr>
          </a:p>
        </p:txBody>
      </p:sp>
    </p:spTree>
    <p:extLst>
      <p:ext uri="{BB962C8B-B14F-4D97-AF65-F5344CB8AC3E}">
        <p14:creationId xmlns:p14="http://schemas.microsoft.com/office/powerpoint/2010/main" val="721942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20000"/>
                <a:lumOff val="80000"/>
              </a:schemeClr>
            </a:gs>
            <a:gs pos="50000">
              <a:schemeClr val="bg1"/>
            </a:gs>
            <a:gs pos="95000">
              <a:schemeClr val="accent2">
                <a:lumMod val="20000"/>
                <a:lumOff val="8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1" name="TextBox 10"/>
          <p:cNvSpPr txBox="1"/>
          <p:nvPr/>
        </p:nvSpPr>
        <p:spPr>
          <a:xfrm>
            <a:off x="8609" y="70669"/>
            <a:ext cx="5857884" cy="461665"/>
          </a:xfrm>
          <a:prstGeom prst="rect">
            <a:avLst/>
          </a:prstGeom>
          <a:noFill/>
          <a:ln>
            <a:noFill/>
          </a:ln>
        </p:spPr>
        <p:txBody>
          <a:bodyPr wrap="square" lIns="91440" tIns="45720" rIns="91440" bIns="45720" rtlCol="0">
            <a:spAutoFit/>
          </a:bodyPr>
          <a:lstStyle/>
          <a:p>
            <a:pPr algn="ctr" defTabSz="914418" rtl="0">
              <a:defRPr/>
            </a:pPr>
            <a:r>
              <a:rPr lang="fa-IR" sz="2400" dirty="0">
                <a:ln>
                  <a:solidFill>
                    <a:sysClr val="windowText" lastClr="000000"/>
                  </a:solidFill>
                </a:ln>
                <a:solidFill>
                  <a:srgbClr val="F79646">
                    <a:lumMod val="75000"/>
                  </a:srgbClr>
                </a:solidFill>
                <a:latin typeface="Calibri"/>
                <a:cs typeface="B Nazanin" panose="00000400000000000000" pitchFamily="2" charset="-78"/>
              </a:rPr>
              <a:t>تحلیل مسکن وتوسعه مفاهیم مرتبط به آن</a:t>
            </a:r>
            <a:endParaRPr lang="th-TH" sz="2400" dirty="0">
              <a:ln>
                <a:solidFill>
                  <a:sysClr val="windowText" lastClr="000000"/>
                </a:solidFill>
              </a:ln>
              <a:solidFill>
                <a:srgbClr val="F79646">
                  <a:lumMod val="75000"/>
                </a:srgbClr>
              </a:solidFill>
              <a:latin typeface="Calibri"/>
            </a:endParaRPr>
          </a:p>
        </p:txBody>
      </p:sp>
      <p:cxnSp>
        <p:nvCxnSpPr>
          <p:cNvPr id="90" name="Straight Connector 89"/>
          <p:cNvCxnSpPr/>
          <p:nvPr/>
        </p:nvCxnSpPr>
        <p:spPr>
          <a:xfrm>
            <a:off x="-1343044" y="8036751"/>
            <a:ext cx="12187278" cy="1588"/>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14340" y="566464"/>
            <a:ext cx="472382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27" name="Title 1"/>
          <p:cNvSpPr txBox="1">
            <a:spLocks/>
          </p:cNvSpPr>
          <p:nvPr/>
        </p:nvSpPr>
        <p:spPr>
          <a:xfrm>
            <a:off x="898722" y="675185"/>
            <a:ext cx="7822484" cy="5347377"/>
          </a:xfrm>
          <a:prstGeom prst="rect">
            <a:avLst/>
          </a:prstGeom>
        </p:spPr>
        <p:txBody>
          <a:bodyPr anchor="t">
            <a:noAutofit/>
          </a:bodyPr>
          <a:lstStyle>
            <a:lvl1pPr algn="ctr" defTabSz="914418" rtl="0" eaLnBrk="1" latinLnBrk="0" hangingPunct="1">
              <a:spcBef>
                <a:spcPct val="0"/>
              </a:spcBef>
              <a:buNone/>
              <a:defRPr sz="4429" kern="1200">
                <a:solidFill>
                  <a:schemeClr val="tx1"/>
                </a:solidFill>
                <a:latin typeface="+mj-lt"/>
                <a:ea typeface="+mj-ea"/>
                <a:cs typeface="+mj-cs"/>
              </a:defRPr>
            </a:lvl1pPr>
          </a:lstStyle>
          <a:p>
            <a:pPr algn="justLow" rtl="1">
              <a:lnSpc>
                <a:spcPct val="200000"/>
              </a:lnSpc>
              <a:defRPr/>
            </a:pPr>
            <a:endParaRPr lang="en-US" sz="1400" dirty="0">
              <a:solidFill>
                <a:prstClr val="black"/>
              </a:solidFill>
              <a:latin typeface="Calibri"/>
              <a:cs typeface="B Nazanin" panose="00000400000000000000" pitchFamily="2" charset="-78"/>
            </a:endParaRPr>
          </a:p>
        </p:txBody>
      </p:sp>
      <p:sp>
        <p:nvSpPr>
          <p:cNvPr id="118" name="Rectangle 117"/>
          <p:cNvSpPr/>
          <p:nvPr/>
        </p:nvSpPr>
        <p:spPr>
          <a:xfrm>
            <a:off x="0" y="0"/>
            <a:ext cx="9144000" cy="6858000"/>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418" rtl="0">
              <a:defRPr/>
            </a:pPr>
            <a:endParaRPr lang="th-TH" sz="2786">
              <a:solidFill>
                <a:prstClr val="white"/>
              </a:solidFill>
              <a:latin typeface="Calibri"/>
            </a:endParaRPr>
          </a:p>
        </p:txBody>
      </p:sp>
      <p:sp>
        <p:nvSpPr>
          <p:cNvPr id="26" name="TextBox 25"/>
          <p:cNvSpPr txBox="1"/>
          <p:nvPr/>
        </p:nvSpPr>
        <p:spPr>
          <a:xfrm>
            <a:off x="314340" y="674142"/>
            <a:ext cx="8360372" cy="5623399"/>
          </a:xfrm>
          <a:prstGeom prst="rect">
            <a:avLst/>
          </a:prstGeom>
          <a:noFill/>
          <a:ln>
            <a:noFill/>
          </a:ln>
        </p:spPr>
        <p:txBody>
          <a:bodyPr wrap="square" rtlCol="0">
            <a:spAutoFit/>
          </a:bodyPr>
          <a:lstStyle/>
          <a:p>
            <a:pPr algn="justLow">
              <a:lnSpc>
                <a:spcPct val="200000"/>
              </a:lnSpc>
            </a:pPr>
            <a:r>
              <a:rPr lang="fa-IR" sz="1400" b="1" dirty="0">
                <a:solidFill>
                  <a:prstClr val="black"/>
                </a:solidFill>
                <a:cs typeface="B Nazanin" panose="00000400000000000000" pitchFamily="2" charset="-78"/>
              </a:rPr>
              <a:t>چگونگی استقرار بنا نسبت به جهات اربعه (اوریانتاسیون)</a:t>
            </a:r>
          </a:p>
          <a:p>
            <a:pPr algn="justLow">
              <a:lnSpc>
                <a:spcPct val="200000"/>
              </a:lnSpc>
            </a:pPr>
            <a:r>
              <a:rPr lang="fa-IR" sz="1400" b="1" dirty="0">
                <a:solidFill>
                  <a:prstClr val="black"/>
                </a:solidFill>
                <a:cs typeface="B Nazanin" panose="00000400000000000000" pitchFamily="2" charset="-78"/>
              </a:rPr>
              <a:t>ما معمولا از نور خورشید لذت می بریم و هم درداخل وهم بیرون از خانه برای نور خورشید ارزش قائلیم. جهتی که از آن می توان بیشترین درجه نور خورشید راگرفت،درنیمکره ی شمالی زمین  جهت جنوبی است. درمورد جهت استقرار بنا بر روی زمین، کمی چرخش بسوی شرق یاغرب، ممکن است اوضاع بهتری را ایجاد نماید. مثلا نور جنوب غربی برای جذب حداکثر نور بعدازظهر ایده‌آل است. اتاق های خواب و آشپزخانه با جهت جنوب شرقی که نور صبح را دریافت می کنند، بهتر کارایی دارند.</a:t>
            </a:r>
          </a:p>
          <a:p>
            <a:pPr algn="justLow">
              <a:lnSpc>
                <a:spcPct val="200000"/>
              </a:lnSpc>
            </a:pPr>
            <a:r>
              <a:rPr lang="fa-IR" sz="1400" b="1" dirty="0">
                <a:solidFill>
                  <a:prstClr val="black"/>
                </a:solidFill>
                <a:cs typeface="B Nazanin" panose="00000400000000000000" pitchFamily="2" charset="-78"/>
              </a:rPr>
              <a:t>دررابطه با اقلیم و مکان زمین نسبت به نور خورشید تقاضای متفاوتی وجود دارد. ذخیره سازی انرژی حرارتی خورشید، در بسیاری از اقلیم ها بعنوان وسیله ای برای گرم کردن فضای درونی رشد گیاهان، عامل مطبوع تلقی می گردد. وهمچنین در بسیاری از اقلیم ها، جائیکه انرژی بیش از حدی وجود دارد، جلوگیری کردن از انرژی حرارتی خورشید نیز مطرح میشود. که این مسئله  بوسیله اجرای عایق های حرارتی در سقف ها ودیوارها  و بوسیله ابزارهای سایه گستر مانند استفاده از درختانی که ایجاد سایه می کنند وسپرهای حرارتی و... امکان پذیر است.</a:t>
            </a:r>
          </a:p>
          <a:p>
            <a:pPr algn="justLow">
              <a:lnSpc>
                <a:spcPct val="200000"/>
              </a:lnSpc>
            </a:pPr>
            <a:r>
              <a:rPr lang="fa-IR" sz="1400" b="1" dirty="0">
                <a:solidFill>
                  <a:prstClr val="black"/>
                </a:solidFill>
                <a:cs typeface="B Nazanin" panose="00000400000000000000" pitchFamily="2" charset="-78"/>
              </a:rPr>
              <a:t>تامین نورخورشید برای روشنائی ، جهت دیگری از اوریانتانسیون خورشید است. حتی در مکانهایی با نور محدود ممکن است خانه طوری روی زمین قرار گیرد و پنجره ها و بازشوها طوری طراحی گردند که بیشترین مقدار نورخورشید تامین گردد.</a:t>
            </a:r>
          </a:p>
          <a:p>
            <a:pPr algn="justLow">
              <a:lnSpc>
                <a:spcPct val="200000"/>
              </a:lnSpc>
            </a:pPr>
            <a:endParaRPr lang="en-US" sz="1400" b="1" dirty="0">
              <a:solidFill>
                <a:prstClr val="black"/>
              </a:solidFill>
              <a:cs typeface="B Nazanin" panose="00000400000000000000" pitchFamily="2" charset="-78"/>
            </a:endParaRPr>
          </a:p>
        </p:txBody>
      </p:sp>
      <p:pic>
        <p:nvPicPr>
          <p:cNvPr id="2" name="Picture 1"/>
          <p:cNvPicPr>
            <a:picLocks noChangeAspect="1"/>
          </p:cNvPicPr>
          <p:nvPr/>
        </p:nvPicPr>
        <p:blipFill>
          <a:blip r:embed="rId2"/>
          <a:stretch>
            <a:fillRect/>
          </a:stretch>
        </p:blipFill>
        <p:spPr>
          <a:xfrm>
            <a:off x="2422252" y="1518837"/>
            <a:ext cx="4207148" cy="3308264"/>
          </a:xfrm>
          <a:prstGeom prst="rect">
            <a:avLst/>
          </a:prstGeom>
        </p:spPr>
      </p:pic>
      <p:sp>
        <p:nvSpPr>
          <p:cNvPr id="28" name="Rectangle 27"/>
          <p:cNvSpPr/>
          <p:nvPr/>
        </p:nvSpPr>
        <p:spPr>
          <a:xfrm>
            <a:off x="7177194" y="158638"/>
            <a:ext cx="1544012" cy="461665"/>
          </a:xfrm>
          <a:prstGeom prst="rect">
            <a:avLst/>
          </a:prstGeom>
        </p:spPr>
        <p:txBody>
          <a:bodyPr wrap="none">
            <a:spAutoFit/>
          </a:bodyPr>
          <a:lstStyle/>
          <a:p>
            <a:pPr algn="l" rtl="0"/>
            <a:r>
              <a:rPr lang="fa-IR" sz="2400" dirty="0">
                <a:solidFill>
                  <a:srgbClr val="FF0000"/>
                </a:solidFill>
                <a:cs typeface="B Titr" panose="00000700000000000000" pitchFamily="2" charset="-78"/>
              </a:rPr>
              <a:t>اوریانتاسیون</a:t>
            </a:r>
            <a:endParaRPr lang="fa-IR" sz="2400" dirty="0">
              <a:solidFill>
                <a:srgbClr val="FF0000"/>
              </a:solidFill>
              <a:cs typeface="B Titr" panose="00000700000000000000" pitchFamily="2" charset="-78"/>
            </a:endParaRPr>
          </a:p>
        </p:txBody>
      </p:sp>
    </p:spTree>
    <p:extLst>
      <p:ext uri="{BB962C8B-B14F-4D97-AF65-F5344CB8AC3E}">
        <p14:creationId xmlns:p14="http://schemas.microsoft.com/office/powerpoint/2010/main" val="248391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2"/>
                                        </p:tgtEl>
                                      </p:cBhvr>
                                    </p:animEffect>
                                    <p:set>
                                      <p:cBhvr>
                                        <p:cTn id="1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20000"/>
                <a:lumOff val="80000"/>
              </a:schemeClr>
            </a:gs>
            <a:gs pos="50000">
              <a:schemeClr val="bg1"/>
            </a:gs>
            <a:gs pos="95000">
              <a:schemeClr val="accent2">
                <a:lumMod val="20000"/>
                <a:lumOff val="8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1" name="TextBox 10"/>
          <p:cNvSpPr txBox="1"/>
          <p:nvPr/>
        </p:nvSpPr>
        <p:spPr>
          <a:xfrm>
            <a:off x="8609" y="70669"/>
            <a:ext cx="5857884" cy="461665"/>
          </a:xfrm>
          <a:prstGeom prst="rect">
            <a:avLst/>
          </a:prstGeom>
          <a:noFill/>
          <a:ln>
            <a:noFill/>
          </a:ln>
        </p:spPr>
        <p:txBody>
          <a:bodyPr wrap="square" lIns="91440" tIns="45720" rIns="91440" bIns="45720" rtlCol="0">
            <a:spAutoFit/>
          </a:bodyPr>
          <a:lstStyle/>
          <a:p>
            <a:pPr algn="ctr" defTabSz="914418" rtl="0">
              <a:defRPr/>
            </a:pPr>
            <a:r>
              <a:rPr lang="fa-IR" sz="2400" dirty="0">
                <a:ln>
                  <a:solidFill>
                    <a:sysClr val="windowText" lastClr="000000"/>
                  </a:solidFill>
                </a:ln>
                <a:solidFill>
                  <a:srgbClr val="F79646">
                    <a:lumMod val="75000"/>
                  </a:srgbClr>
                </a:solidFill>
                <a:latin typeface="Calibri"/>
                <a:cs typeface="B Nazanin" panose="00000400000000000000" pitchFamily="2" charset="-78"/>
              </a:rPr>
              <a:t>تحلیل مسکن وتوسعه مفاهیم مرتبط به آن</a:t>
            </a:r>
            <a:endParaRPr lang="th-TH" sz="2400" dirty="0">
              <a:ln>
                <a:solidFill>
                  <a:sysClr val="windowText" lastClr="000000"/>
                </a:solidFill>
              </a:ln>
              <a:solidFill>
                <a:srgbClr val="F79646">
                  <a:lumMod val="75000"/>
                </a:srgbClr>
              </a:solidFill>
              <a:latin typeface="Calibri"/>
            </a:endParaRPr>
          </a:p>
        </p:txBody>
      </p:sp>
      <p:cxnSp>
        <p:nvCxnSpPr>
          <p:cNvPr id="90" name="Straight Connector 89"/>
          <p:cNvCxnSpPr/>
          <p:nvPr/>
        </p:nvCxnSpPr>
        <p:spPr>
          <a:xfrm>
            <a:off x="-1343044" y="8036751"/>
            <a:ext cx="12187278" cy="1588"/>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14340" y="566464"/>
            <a:ext cx="472382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27" name="Title 1"/>
          <p:cNvSpPr txBox="1">
            <a:spLocks/>
          </p:cNvSpPr>
          <p:nvPr/>
        </p:nvSpPr>
        <p:spPr>
          <a:xfrm>
            <a:off x="898722" y="675185"/>
            <a:ext cx="7822484" cy="5347377"/>
          </a:xfrm>
          <a:prstGeom prst="rect">
            <a:avLst/>
          </a:prstGeom>
        </p:spPr>
        <p:txBody>
          <a:bodyPr anchor="t">
            <a:noAutofit/>
          </a:bodyPr>
          <a:lstStyle>
            <a:lvl1pPr algn="ctr" defTabSz="914418" rtl="0" eaLnBrk="1" latinLnBrk="0" hangingPunct="1">
              <a:spcBef>
                <a:spcPct val="0"/>
              </a:spcBef>
              <a:buNone/>
              <a:defRPr sz="4429" kern="1200">
                <a:solidFill>
                  <a:schemeClr val="tx1"/>
                </a:solidFill>
                <a:latin typeface="+mj-lt"/>
                <a:ea typeface="+mj-ea"/>
                <a:cs typeface="+mj-cs"/>
              </a:defRPr>
            </a:lvl1pPr>
          </a:lstStyle>
          <a:p>
            <a:pPr algn="justLow" rtl="1">
              <a:lnSpc>
                <a:spcPct val="200000"/>
              </a:lnSpc>
              <a:defRPr/>
            </a:pPr>
            <a:endParaRPr lang="en-US" sz="1400" dirty="0">
              <a:solidFill>
                <a:prstClr val="black"/>
              </a:solidFill>
              <a:latin typeface="Calibri"/>
              <a:cs typeface="B Nazanin" panose="00000400000000000000" pitchFamily="2" charset="-78"/>
            </a:endParaRPr>
          </a:p>
        </p:txBody>
      </p:sp>
      <p:sp>
        <p:nvSpPr>
          <p:cNvPr id="118" name="Rectangle 117"/>
          <p:cNvSpPr/>
          <p:nvPr/>
        </p:nvSpPr>
        <p:spPr>
          <a:xfrm>
            <a:off x="0" y="0"/>
            <a:ext cx="9144000" cy="6858000"/>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418" rtl="0">
              <a:defRPr/>
            </a:pPr>
            <a:endParaRPr lang="th-TH" sz="2786">
              <a:solidFill>
                <a:prstClr val="white"/>
              </a:solidFill>
              <a:latin typeface="Calibri"/>
            </a:endParaRPr>
          </a:p>
        </p:txBody>
      </p:sp>
      <p:sp>
        <p:nvSpPr>
          <p:cNvPr id="28" name="TextBox 27"/>
          <p:cNvSpPr txBox="1"/>
          <p:nvPr/>
        </p:nvSpPr>
        <p:spPr>
          <a:xfrm>
            <a:off x="475928" y="834086"/>
            <a:ext cx="7984272" cy="4524315"/>
          </a:xfrm>
          <a:prstGeom prst="rect">
            <a:avLst/>
          </a:prstGeom>
          <a:noFill/>
        </p:spPr>
        <p:txBody>
          <a:bodyPr wrap="square" rtlCol="0">
            <a:spAutoFit/>
          </a:bodyPr>
          <a:lstStyle/>
          <a:p>
            <a:pPr algn="justLow">
              <a:lnSpc>
                <a:spcPct val="200000"/>
              </a:lnSpc>
            </a:pPr>
            <a:r>
              <a:rPr lang="fa-IR" sz="1600" b="1" dirty="0">
                <a:solidFill>
                  <a:prstClr val="black"/>
                </a:solidFill>
                <a:cs typeface="B Nazanin" panose="00000400000000000000" pitchFamily="2" charset="-78"/>
              </a:rPr>
              <a:t>بدلیل بالا</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رفتن تراکم مسکن ، اهمیت طراحی برای خلوت نیز بالا میرود.</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نمی توان تنها با</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ایجاد واحدهای کاملا جدا روی زمین های بسیار بزرگ ، خلوت را تامین نمود. زیرا دیگر چنین امری در رابطه با زمین های شهری امکان پذیر نیست.</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در تراکم های متوسط خلوت تنها از طریق موانع مشترک مانند دیوارهای جداکننده، سقف ها، کف ها، و</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نرده های همراه با عایق های فیزیکی و</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بصری تامین می گردد و</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البته دراین زمینه گیاهان متراکم نیز نقش اساسی دارند.</a:t>
            </a:r>
          </a:p>
          <a:p>
            <a:pPr algn="justLow">
              <a:lnSpc>
                <a:spcPct val="200000"/>
              </a:lnSpc>
            </a:pPr>
            <a:r>
              <a:rPr lang="fa-IR" sz="1600" b="1" dirty="0">
                <a:solidFill>
                  <a:prstClr val="black"/>
                </a:solidFill>
                <a:cs typeface="B Nazanin" panose="00000400000000000000" pitchFamily="2" charset="-78"/>
              </a:rPr>
              <a:t>خلوت های داخلی بصورت سنتی از طریق ساختن اتاق هائی با درب ها و پنجره هایی که از آنها به آسانی درون اتاق قابل رؤیت نیستند، تامین می شود. </a:t>
            </a:r>
          </a:p>
          <a:p>
            <a:pPr algn="justLow">
              <a:lnSpc>
                <a:spcPct val="200000"/>
              </a:lnSpc>
            </a:pPr>
            <a:r>
              <a:rPr lang="fa-IR" sz="1600" b="1" dirty="0">
                <a:solidFill>
                  <a:prstClr val="black"/>
                </a:solidFill>
                <a:cs typeface="B Nazanin" panose="00000400000000000000" pitchFamily="2" charset="-78"/>
              </a:rPr>
              <a:t>خلوت خارجی یعنی ایجاد خلوت در ورود و خروج خانه و</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خلوت در باغ خانه و بالکن کار مشکلی است. ورودی هر  واحد مسکونی باید طوری طراحی شود</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که حداکثر خلوت در</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رابطه با آن مراعات گردد.</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بدین سان باید حداقل تعداد ورودی قرار گیرد و ورودی های کنارهم و مقابل هم بصورت کلی از طرح حذف شوند.</a:t>
            </a:r>
            <a:endParaRPr lang="en-US" sz="1600" b="1" dirty="0">
              <a:solidFill>
                <a:prstClr val="black"/>
              </a:solidFill>
              <a:cs typeface="B Nazanin" panose="00000400000000000000" pitchFamily="2" charset="-78"/>
            </a:endParaRPr>
          </a:p>
        </p:txBody>
      </p:sp>
      <p:sp>
        <p:nvSpPr>
          <p:cNvPr id="26" name="Rectangle 25"/>
          <p:cNvSpPr/>
          <p:nvPr/>
        </p:nvSpPr>
        <p:spPr>
          <a:xfrm>
            <a:off x="7637539" y="142094"/>
            <a:ext cx="822661" cy="461665"/>
          </a:xfrm>
          <a:prstGeom prst="rect">
            <a:avLst/>
          </a:prstGeom>
        </p:spPr>
        <p:txBody>
          <a:bodyPr wrap="none">
            <a:spAutoFit/>
          </a:bodyPr>
          <a:lstStyle/>
          <a:p>
            <a:pPr algn="l" rtl="0"/>
            <a:r>
              <a:rPr lang="fa-IR" sz="2400" dirty="0">
                <a:solidFill>
                  <a:srgbClr val="FF0000"/>
                </a:solidFill>
                <a:cs typeface="B Titr" panose="00000700000000000000" pitchFamily="2" charset="-78"/>
              </a:rPr>
              <a:t>خلوت</a:t>
            </a:r>
            <a:endParaRPr lang="fa-IR" sz="2400" dirty="0">
              <a:solidFill>
                <a:srgbClr val="FF0000"/>
              </a:solidFill>
              <a:cs typeface="B Titr" panose="00000700000000000000" pitchFamily="2" charset="-78"/>
            </a:endParaRPr>
          </a:p>
        </p:txBody>
      </p:sp>
    </p:spTree>
    <p:extLst>
      <p:ext uri="{BB962C8B-B14F-4D97-AF65-F5344CB8AC3E}">
        <p14:creationId xmlns:p14="http://schemas.microsoft.com/office/powerpoint/2010/main" val="27927501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20000"/>
                <a:lumOff val="80000"/>
              </a:schemeClr>
            </a:gs>
            <a:gs pos="50000">
              <a:schemeClr val="bg1"/>
            </a:gs>
            <a:gs pos="95000">
              <a:schemeClr val="accent2">
                <a:lumMod val="20000"/>
                <a:lumOff val="8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1" name="TextBox 10"/>
          <p:cNvSpPr txBox="1"/>
          <p:nvPr/>
        </p:nvSpPr>
        <p:spPr>
          <a:xfrm>
            <a:off x="8609" y="70669"/>
            <a:ext cx="5857884" cy="461665"/>
          </a:xfrm>
          <a:prstGeom prst="rect">
            <a:avLst/>
          </a:prstGeom>
          <a:noFill/>
          <a:ln>
            <a:noFill/>
          </a:ln>
        </p:spPr>
        <p:txBody>
          <a:bodyPr wrap="square" lIns="91440" tIns="45720" rIns="91440" bIns="45720" rtlCol="0">
            <a:spAutoFit/>
          </a:bodyPr>
          <a:lstStyle/>
          <a:p>
            <a:pPr algn="ctr" defTabSz="914418" rtl="0">
              <a:defRPr/>
            </a:pPr>
            <a:r>
              <a:rPr lang="fa-IR" sz="2400" dirty="0">
                <a:ln>
                  <a:solidFill>
                    <a:sysClr val="windowText" lastClr="000000"/>
                  </a:solidFill>
                </a:ln>
                <a:solidFill>
                  <a:srgbClr val="F79646">
                    <a:lumMod val="75000"/>
                  </a:srgbClr>
                </a:solidFill>
                <a:latin typeface="Calibri"/>
                <a:cs typeface="B Nazanin" panose="00000400000000000000" pitchFamily="2" charset="-78"/>
              </a:rPr>
              <a:t>تحلیل مسکن وتوسعه مفاهیم مرتبط به آن</a:t>
            </a:r>
            <a:endParaRPr lang="th-TH" sz="2400" dirty="0">
              <a:ln>
                <a:solidFill>
                  <a:sysClr val="windowText" lastClr="000000"/>
                </a:solidFill>
              </a:ln>
              <a:solidFill>
                <a:srgbClr val="F79646">
                  <a:lumMod val="75000"/>
                </a:srgbClr>
              </a:solidFill>
              <a:latin typeface="Calibri"/>
            </a:endParaRPr>
          </a:p>
        </p:txBody>
      </p:sp>
      <p:cxnSp>
        <p:nvCxnSpPr>
          <p:cNvPr id="90" name="Straight Connector 89"/>
          <p:cNvCxnSpPr/>
          <p:nvPr/>
        </p:nvCxnSpPr>
        <p:spPr>
          <a:xfrm>
            <a:off x="-1343044" y="8036751"/>
            <a:ext cx="12187278" cy="1588"/>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14340" y="566464"/>
            <a:ext cx="472382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27" name="Title 1"/>
          <p:cNvSpPr txBox="1">
            <a:spLocks/>
          </p:cNvSpPr>
          <p:nvPr/>
        </p:nvSpPr>
        <p:spPr>
          <a:xfrm>
            <a:off x="898722" y="675185"/>
            <a:ext cx="7822484" cy="5347377"/>
          </a:xfrm>
          <a:prstGeom prst="rect">
            <a:avLst/>
          </a:prstGeom>
        </p:spPr>
        <p:txBody>
          <a:bodyPr anchor="t">
            <a:noAutofit/>
          </a:bodyPr>
          <a:lstStyle>
            <a:lvl1pPr algn="ctr" defTabSz="914418" rtl="0" eaLnBrk="1" latinLnBrk="0" hangingPunct="1">
              <a:spcBef>
                <a:spcPct val="0"/>
              </a:spcBef>
              <a:buNone/>
              <a:defRPr sz="4429" kern="1200">
                <a:solidFill>
                  <a:schemeClr val="tx1"/>
                </a:solidFill>
                <a:latin typeface="+mj-lt"/>
                <a:ea typeface="+mj-ea"/>
                <a:cs typeface="+mj-cs"/>
              </a:defRPr>
            </a:lvl1pPr>
          </a:lstStyle>
          <a:p>
            <a:pPr algn="justLow" rtl="1">
              <a:lnSpc>
                <a:spcPct val="200000"/>
              </a:lnSpc>
              <a:defRPr/>
            </a:pPr>
            <a:endParaRPr lang="en-US" sz="1400" dirty="0">
              <a:solidFill>
                <a:prstClr val="black"/>
              </a:solidFill>
              <a:latin typeface="Calibri"/>
              <a:cs typeface="B Nazanin" panose="00000400000000000000" pitchFamily="2" charset="-78"/>
            </a:endParaRPr>
          </a:p>
        </p:txBody>
      </p:sp>
      <p:sp>
        <p:nvSpPr>
          <p:cNvPr id="118" name="Rectangle 117"/>
          <p:cNvSpPr/>
          <p:nvPr/>
        </p:nvSpPr>
        <p:spPr>
          <a:xfrm>
            <a:off x="0" y="0"/>
            <a:ext cx="9144000" cy="6858000"/>
          </a:xfrm>
          <a:prstGeom prst="rect">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418" rtl="0">
              <a:defRPr/>
            </a:pPr>
            <a:endParaRPr lang="th-TH" sz="2786">
              <a:solidFill>
                <a:prstClr val="white"/>
              </a:solidFill>
              <a:latin typeface="Calibri"/>
            </a:endParaRPr>
          </a:p>
        </p:txBody>
      </p:sp>
      <p:sp>
        <p:nvSpPr>
          <p:cNvPr id="26" name="TextBox 25"/>
          <p:cNvSpPr txBox="1"/>
          <p:nvPr/>
        </p:nvSpPr>
        <p:spPr>
          <a:xfrm>
            <a:off x="314340" y="835565"/>
            <a:ext cx="8217729" cy="4955203"/>
          </a:xfrm>
          <a:prstGeom prst="rect">
            <a:avLst/>
          </a:prstGeom>
          <a:noFill/>
        </p:spPr>
        <p:txBody>
          <a:bodyPr wrap="square" rtlCol="0">
            <a:spAutoFit/>
          </a:bodyPr>
          <a:lstStyle/>
          <a:p>
            <a:pPr algn="justLow">
              <a:lnSpc>
                <a:spcPct val="200000"/>
              </a:lnSpc>
            </a:pPr>
            <a:r>
              <a:rPr lang="fa-IR" sz="1600" b="1" dirty="0">
                <a:solidFill>
                  <a:prstClr val="black"/>
                </a:solidFill>
                <a:cs typeface="B Nazanin" panose="00000400000000000000" pitchFamily="2" charset="-78"/>
              </a:rPr>
              <a:t>ما همه بدنبال تامین هویت انفرادی خود هستیم. طریقه انتخاب واحد مسکونی ، مکان آن، وسعت آن، فرم ومصالح آن، تاسیسات و</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تسهیلات آن و بالاخره نحوه نگهداری آن با ابراز هویت رابطه مستقیمی دارند و</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حاکی از این نکته هستند که عوامل اجتماعی-فرهنگی مهم ترین عامل در فرم مسکن هستند و عواملی نظیر اقلیم و منابع مصالح و</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یا تکنولوژی ساختمان در درجات بعدی قرار می گیرند.</a:t>
            </a:r>
          </a:p>
          <a:p>
            <a:pPr algn="justLow">
              <a:lnSpc>
                <a:spcPct val="200000"/>
              </a:lnSpc>
            </a:pPr>
            <a:r>
              <a:rPr lang="fa-IR" sz="1600" b="1" dirty="0">
                <a:solidFill>
                  <a:prstClr val="black"/>
                </a:solidFill>
                <a:cs typeface="B Nazanin" panose="00000400000000000000" pitchFamily="2" charset="-78"/>
              </a:rPr>
              <a:t>اخیرا از طریق کاربرد تکنولوژی پیشرفته، فرم های متنوع مسکن تهیه شده است که امکان تامین هویت فردی راافزایش داده است. این چنین مسکن هایی با</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عنوان مجتمع های خوشه ای یاد میشود. با این همه باید گفت اگرچه مجتمع های خوشه ای مسکن با فرم متنوع خوش آیند هستند و فرصت های مطلوبی برای تامین هویت و خلوت بدست می دهند، اما از نظر اقتصادی ساختمان و نگهداری، نسبت به مجتمع های ردیفی گران تر تمام میشوند.</a:t>
            </a:r>
          </a:p>
          <a:p>
            <a:pPr algn="justLow">
              <a:lnSpc>
                <a:spcPct val="200000"/>
              </a:lnSpc>
            </a:pPr>
            <a:r>
              <a:rPr lang="fa-IR" sz="1600" b="1" dirty="0">
                <a:solidFill>
                  <a:prstClr val="black"/>
                </a:solidFill>
                <a:cs typeface="B Nazanin" panose="00000400000000000000" pitchFamily="2" charset="-78"/>
              </a:rPr>
              <a:t>اما در این باره معمولا طراحان مجتمع های خوشه ای، جهت توجیه اقتصادی طرح خود از تکنیک هایی نظیر، تکنیک های تحلیل سود و هزینه استفاده می نمایند.</a:t>
            </a:r>
            <a:endParaRPr lang="en-US" sz="1600" b="1" dirty="0">
              <a:solidFill>
                <a:prstClr val="black"/>
              </a:solidFill>
              <a:cs typeface="B Nazanin" panose="00000400000000000000" pitchFamily="2" charset="-78"/>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3874" y="4956411"/>
            <a:ext cx="2933034" cy="1182675"/>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95088" y="4842574"/>
            <a:ext cx="1572768" cy="1179576"/>
          </a:xfrm>
          <a:prstGeom prst="rect">
            <a:avLst/>
          </a:prstGeom>
        </p:spPr>
      </p:pic>
      <p:sp>
        <p:nvSpPr>
          <p:cNvPr id="28" name="Rectangle 27"/>
          <p:cNvSpPr/>
          <p:nvPr/>
        </p:nvSpPr>
        <p:spPr>
          <a:xfrm>
            <a:off x="7730246" y="192341"/>
            <a:ext cx="801823" cy="461665"/>
          </a:xfrm>
          <a:prstGeom prst="rect">
            <a:avLst/>
          </a:prstGeom>
        </p:spPr>
        <p:txBody>
          <a:bodyPr wrap="none">
            <a:spAutoFit/>
          </a:bodyPr>
          <a:lstStyle/>
          <a:p>
            <a:pPr algn="l" rtl="0"/>
            <a:r>
              <a:rPr lang="fa-IR" sz="2400" dirty="0">
                <a:solidFill>
                  <a:srgbClr val="FF0000"/>
                </a:solidFill>
                <a:cs typeface="B Titr" panose="00000700000000000000" pitchFamily="2" charset="-78"/>
              </a:rPr>
              <a:t>هویت</a:t>
            </a:r>
            <a:endParaRPr lang="fa-IR" sz="2400" dirty="0">
              <a:solidFill>
                <a:srgbClr val="FF0000"/>
              </a:solidFill>
              <a:cs typeface="B Titr" panose="00000700000000000000" pitchFamily="2" charset="-78"/>
            </a:endParaRPr>
          </a:p>
        </p:txBody>
      </p:sp>
    </p:spTree>
    <p:extLst>
      <p:ext uri="{BB962C8B-B14F-4D97-AF65-F5344CB8AC3E}">
        <p14:creationId xmlns:p14="http://schemas.microsoft.com/office/powerpoint/2010/main" val="283235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20000"/>
                <a:lumOff val="80000"/>
              </a:schemeClr>
            </a:gs>
            <a:gs pos="50000">
              <a:schemeClr val="bg1"/>
            </a:gs>
            <a:gs pos="95000">
              <a:schemeClr val="accent2">
                <a:lumMod val="20000"/>
                <a:lumOff val="8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1" name="TextBox 10"/>
          <p:cNvSpPr txBox="1"/>
          <p:nvPr/>
        </p:nvSpPr>
        <p:spPr>
          <a:xfrm>
            <a:off x="8609" y="70669"/>
            <a:ext cx="5857884" cy="461665"/>
          </a:xfrm>
          <a:prstGeom prst="rect">
            <a:avLst/>
          </a:prstGeom>
          <a:noFill/>
          <a:ln>
            <a:noFill/>
          </a:ln>
        </p:spPr>
        <p:txBody>
          <a:bodyPr wrap="square" lIns="91440" tIns="45720" rIns="91440" bIns="45720" rtlCol="0">
            <a:spAutoFit/>
          </a:bodyPr>
          <a:lstStyle/>
          <a:p>
            <a:pPr algn="ctr" defTabSz="914418" rtl="0">
              <a:defRPr/>
            </a:pPr>
            <a:r>
              <a:rPr lang="fa-IR" sz="2400" dirty="0">
                <a:ln>
                  <a:solidFill>
                    <a:sysClr val="windowText" lastClr="000000"/>
                  </a:solidFill>
                </a:ln>
                <a:solidFill>
                  <a:srgbClr val="F79646">
                    <a:lumMod val="75000"/>
                  </a:srgbClr>
                </a:solidFill>
                <a:latin typeface="Calibri"/>
                <a:cs typeface="B Nazanin" panose="00000400000000000000" pitchFamily="2" charset="-78"/>
              </a:rPr>
              <a:t>تحلیل مسکن وتوسعه مفاهیم مرتبط به آن</a:t>
            </a:r>
            <a:endParaRPr lang="th-TH" sz="2400" dirty="0">
              <a:ln>
                <a:solidFill>
                  <a:sysClr val="windowText" lastClr="000000"/>
                </a:solidFill>
              </a:ln>
              <a:solidFill>
                <a:srgbClr val="F79646">
                  <a:lumMod val="75000"/>
                </a:srgbClr>
              </a:solidFill>
              <a:latin typeface="Calibri"/>
            </a:endParaRPr>
          </a:p>
        </p:txBody>
      </p:sp>
      <p:cxnSp>
        <p:nvCxnSpPr>
          <p:cNvPr id="90" name="Straight Connector 89"/>
          <p:cNvCxnSpPr/>
          <p:nvPr/>
        </p:nvCxnSpPr>
        <p:spPr>
          <a:xfrm>
            <a:off x="-1343044" y="8036751"/>
            <a:ext cx="12187278" cy="1588"/>
          </a:xfrm>
          <a:prstGeom prst="line">
            <a:avLst/>
          </a:prstGeom>
          <a:ln>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314340" y="566464"/>
            <a:ext cx="472382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27" name="Title 1"/>
          <p:cNvSpPr txBox="1">
            <a:spLocks/>
          </p:cNvSpPr>
          <p:nvPr/>
        </p:nvSpPr>
        <p:spPr>
          <a:xfrm>
            <a:off x="898722" y="675185"/>
            <a:ext cx="7822484" cy="5347377"/>
          </a:xfrm>
          <a:prstGeom prst="rect">
            <a:avLst/>
          </a:prstGeom>
        </p:spPr>
        <p:txBody>
          <a:bodyPr anchor="t">
            <a:noAutofit/>
          </a:bodyPr>
          <a:lstStyle>
            <a:lvl1pPr algn="ctr" defTabSz="914418" rtl="0" eaLnBrk="1" latinLnBrk="0" hangingPunct="1">
              <a:spcBef>
                <a:spcPct val="0"/>
              </a:spcBef>
              <a:buNone/>
              <a:defRPr sz="4429" kern="1200">
                <a:solidFill>
                  <a:schemeClr val="tx1"/>
                </a:solidFill>
                <a:latin typeface="+mj-lt"/>
                <a:ea typeface="+mj-ea"/>
                <a:cs typeface="+mj-cs"/>
              </a:defRPr>
            </a:lvl1pPr>
          </a:lstStyle>
          <a:p>
            <a:pPr algn="justLow" rtl="1">
              <a:lnSpc>
                <a:spcPct val="200000"/>
              </a:lnSpc>
              <a:defRPr/>
            </a:pPr>
            <a:endParaRPr lang="en-US" sz="1400" dirty="0">
              <a:solidFill>
                <a:prstClr val="black"/>
              </a:solidFill>
              <a:latin typeface="Calibri"/>
              <a:cs typeface="B Nazanin" panose="00000400000000000000" pitchFamily="2" charset="-78"/>
            </a:endParaRPr>
          </a:p>
        </p:txBody>
      </p:sp>
      <p:sp>
        <p:nvSpPr>
          <p:cNvPr id="2" name="Rectangle 1"/>
          <p:cNvSpPr/>
          <p:nvPr/>
        </p:nvSpPr>
        <p:spPr>
          <a:xfrm>
            <a:off x="558801" y="872837"/>
            <a:ext cx="7957260" cy="3539430"/>
          </a:xfrm>
          <a:prstGeom prst="rect">
            <a:avLst/>
          </a:prstGeom>
        </p:spPr>
        <p:txBody>
          <a:bodyPr wrap="square">
            <a:spAutoFit/>
          </a:bodyPr>
          <a:lstStyle/>
          <a:p>
            <a:pPr algn="justLow">
              <a:lnSpc>
                <a:spcPct val="200000"/>
              </a:lnSpc>
            </a:pPr>
            <a:r>
              <a:rPr lang="fa-IR" sz="1600" b="1" dirty="0">
                <a:solidFill>
                  <a:prstClr val="black"/>
                </a:solidFill>
                <a:cs typeface="B Nazanin" panose="00000400000000000000" pitchFamily="2" charset="-78"/>
              </a:rPr>
              <a:t>ما </a:t>
            </a:r>
            <a:r>
              <a:rPr lang="fa-IR" sz="1600" b="1" dirty="0">
                <a:solidFill>
                  <a:prstClr val="black"/>
                </a:solidFill>
                <a:cs typeface="B Nazanin" panose="00000400000000000000" pitchFamily="2" charset="-78"/>
              </a:rPr>
              <a:t>دراینجا ، راحتی را درجه آسایش فیزیکی و یا عدم مشکل در جریان فعالیتهای روزمره خانوار تعبیر می کنیم.تاریخ مسکن نشان می دهد که راحتی همیشه موردنظر انسان بوده است اما بصورت نسبی مطرح شده است. و پاره ای از افراد معتقدند که خانه های نیاکان ما از تسهیلات و راحتی کافی برخوردار نبودند اما بدیهی است که این نکته کاملا قابل بررسی است و صحت وسقم آن را در نقاط مختلف دنیا بعهده برنامه ریزان مسکن می گذاریم. زیرا راحتی را باید از دید مالک یک واحد مسکونی ببینیم واین نکته از این جهت فرهنگ تلقی می شود. بعنوان مثال ارتفاع ویا کف پنجره ممکن است باارتفاع دید</a:t>
            </a:r>
            <a:r>
              <a:rPr lang="en-US" sz="1600" b="1" dirty="0">
                <a:solidFill>
                  <a:prstClr val="black"/>
                </a:solidFill>
                <a:cs typeface="B Nazanin" panose="00000400000000000000" pitchFamily="2" charset="-78"/>
              </a:rPr>
              <a:t>  </a:t>
            </a:r>
            <a:r>
              <a:rPr lang="fa-IR" sz="1600" b="1" dirty="0">
                <a:solidFill>
                  <a:prstClr val="black"/>
                </a:solidFill>
                <a:cs typeface="B Nazanin" panose="00000400000000000000" pitchFamily="2" charset="-78"/>
              </a:rPr>
              <a:t>و دست یک نفر انسان بالغ مطابقت داشته باشد اما همان عوامل در دسترس بچه ها نباشد.</a:t>
            </a:r>
          </a:p>
        </p:txBody>
      </p:sp>
      <p:sp>
        <p:nvSpPr>
          <p:cNvPr id="26" name="Rectangle 25"/>
          <p:cNvSpPr/>
          <p:nvPr/>
        </p:nvSpPr>
        <p:spPr>
          <a:xfrm>
            <a:off x="7605233" y="213520"/>
            <a:ext cx="910827" cy="461665"/>
          </a:xfrm>
          <a:prstGeom prst="rect">
            <a:avLst/>
          </a:prstGeom>
        </p:spPr>
        <p:txBody>
          <a:bodyPr wrap="none">
            <a:spAutoFit/>
          </a:bodyPr>
          <a:lstStyle/>
          <a:p>
            <a:pPr algn="l" rtl="0"/>
            <a:r>
              <a:rPr lang="fa-IR" sz="2400" dirty="0">
                <a:solidFill>
                  <a:srgbClr val="FF0000"/>
                </a:solidFill>
                <a:cs typeface="B Titr" panose="00000700000000000000" pitchFamily="2" charset="-78"/>
              </a:rPr>
              <a:t>راحتی</a:t>
            </a:r>
            <a:endParaRPr lang="fa-IR" sz="2400" dirty="0">
              <a:solidFill>
                <a:srgbClr val="FF0000"/>
              </a:solidFill>
              <a:cs typeface="B Titr" panose="00000700000000000000" pitchFamily="2" charset="-78"/>
            </a:endParaRPr>
          </a:p>
        </p:txBody>
      </p:sp>
    </p:spTree>
    <p:extLst>
      <p:ext uri="{BB962C8B-B14F-4D97-AF65-F5344CB8AC3E}">
        <p14:creationId xmlns:p14="http://schemas.microsoft.com/office/powerpoint/2010/main" val="1214108157"/>
      </p:ext>
    </p:extLst>
  </p:cSld>
  <p:clrMapOvr>
    <a:masterClrMapping/>
  </p:clrMapOvr>
  <p:timing>
    <p:tnLst>
      <p:par>
        <p:cTn id="1" dur="indefinite" restart="never" nodeType="tmRoot"/>
      </p:par>
    </p:tnLst>
  </p:timing>
</p:sld>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otalTime>0</TotalTime>
  <Words>2198</Words>
  <Application>Microsoft Office PowerPoint</Application>
  <PresentationFormat>On-screen Show (4:3)</PresentationFormat>
  <Paragraphs>66</Paragraphs>
  <Slides>12</Slides>
  <Notes>0</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12</vt:i4>
      </vt:variant>
    </vt:vector>
  </HeadingPairs>
  <TitlesOfParts>
    <vt:vector size="24" baseType="lpstr">
      <vt:lpstr>Angsana New</vt:lpstr>
      <vt:lpstr>Arial</vt:lpstr>
      <vt:lpstr>B Nazanin</vt:lpstr>
      <vt:lpstr>B Titr</vt:lpstr>
      <vt:lpstr>Calibri</vt:lpstr>
      <vt:lpstr>Calibri Light</vt:lpstr>
      <vt:lpstr>Cordia New</vt:lpstr>
      <vt:lpstr>Impact</vt:lpstr>
      <vt:lpstr>Times New Roman</vt:lpstr>
      <vt:lpstr>Office Theme</vt:lpstr>
      <vt:lpstr>2_Office Theme</vt:lpstr>
      <vt:lpstr>Main Event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2021-01-29T18:37:45Z</dcterms:created>
  <dcterms:modified xsi:type="dcterms:W3CDTF">2021-01-29T18:37:55Z</dcterms:modified>
</cp:coreProperties>
</file>