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90" r:id="rId2"/>
  </p:sldMasterIdLst>
  <p:sldIdLst>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cs typeface="B Homa" panose="00000400000000000000" pitchFamily="2" charset="-7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fa-IR" dirty="0"/>
          </a:p>
        </p:txBody>
      </p:sp>
      <p:sp>
        <p:nvSpPr>
          <p:cNvPr id="4" name="Date Placeholder 3"/>
          <p:cNvSpPr>
            <a:spLocks noGrp="1"/>
          </p:cNvSpPr>
          <p:nvPr>
            <p:ph type="dt" sz="half" idx="10"/>
          </p:nvPr>
        </p:nvSpPr>
        <p:spPr/>
        <p:txBody>
          <a:bodyPr/>
          <a:lstStyle/>
          <a:p>
            <a:fld id="{ED19FE43-14E8-4B05-B58F-1F38350BFFA5}"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2434117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D19FE43-14E8-4B05-B58F-1F38350BFFA5}"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204270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365125"/>
            <a:ext cx="1478756"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71488" y="365125"/>
            <a:ext cx="4321969"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D19FE43-14E8-4B05-B58F-1F38350BFFA5}"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1773106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0F5D8CA2-37B3-4953-85DA-E65C809B7077}" type="datetimeFigureOut">
              <a:rPr lang="en-US" smtClean="0">
                <a:solidFill>
                  <a:srgbClr val="CBD8DD"/>
                </a:solidFill>
              </a:rPr>
              <a:pPr/>
              <a:t>11/11/2020</a:t>
            </a:fld>
            <a:endParaRPr lang="en-US">
              <a:solidFill>
                <a:srgbClr val="CBD8DD"/>
              </a:solidFill>
            </a:endParaRPr>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a:solidFill>
                <a:srgbClr val="48231E"/>
              </a:solidFill>
            </a:endParaRPr>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3003168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5D8CA2-37B3-4953-85DA-E65C809B7077}" type="datetimeFigureOut">
              <a:rPr lang="en-US" smtClean="0">
                <a:solidFill>
                  <a:srgbClr val="48231E"/>
                </a:solidFill>
              </a:rPr>
              <a:pPr/>
              <a:t>11/11/2020</a:t>
            </a:fld>
            <a:endParaRPr lang="en-US">
              <a:solidFill>
                <a:srgbClr val="48231E"/>
              </a:solidFill>
            </a:endParaRPr>
          </a:p>
        </p:txBody>
      </p:sp>
      <p:sp>
        <p:nvSpPr>
          <p:cNvPr id="5" name="Footer Placeholder 4"/>
          <p:cNvSpPr>
            <a:spLocks noGrp="1"/>
          </p:cNvSpPr>
          <p:nvPr>
            <p:ph type="ftr" sz="quarter" idx="11"/>
          </p:nvPr>
        </p:nvSpPr>
        <p:spPr/>
        <p:txBody>
          <a:bodyPr/>
          <a:lstStyle/>
          <a:p>
            <a:endParaRPr lang="en-US">
              <a:solidFill>
                <a:srgbClr val="48231E"/>
              </a:solidFill>
            </a:endParaRPr>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1116093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5D8CA2-37B3-4953-85DA-E65C809B7077}" type="datetimeFigureOut">
              <a:rPr lang="en-US" smtClean="0">
                <a:solidFill>
                  <a:srgbClr val="CBD8DD"/>
                </a:solidFill>
              </a:rPr>
              <a:pPr/>
              <a:t>11/11/2020</a:t>
            </a:fld>
            <a:endParaRPr lang="en-US">
              <a:solidFill>
                <a:srgbClr val="CBD8DD"/>
              </a:solidFill>
            </a:endParaRPr>
          </a:p>
        </p:txBody>
      </p:sp>
      <p:sp>
        <p:nvSpPr>
          <p:cNvPr id="5" name="Footer Placeholder 4"/>
          <p:cNvSpPr>
            <a:spLocks noGrp="1"/>
          </p:cNvSpPr>
          <p:nvPr>
            <p:ph type="ftr" sz="quarter" idx="11"/>
          </p:nvPr>
        </p:nvSpPr>
        <p:spPr/>
        <p:txBody>
          <a:bodyPr/>
          <a:lstStyle/>
          <a:p>
            <a:endParaRPr lang="en-US">
              <a:solidFill>
                <a:srgbClr val="48231E"/>
              </a:solidFill>
            </a:endParaRPr>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2735959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5D8CA2-37B3-4953-85DA-E65C809B7077}" type="datetimeFigureOut">
              <a:rPr lang="en-US" smtClean="0">
                <a:solidFill>
                  <a:srgbClr val="48231E"/>
                </a:solidFill>
              </a:rPr>
              <a:pPr/>
              <a:t>11/11/2020</a:t>
            </a:fld>
            <a:endParaRPr lang="en-US">
              <a:solidFill>
                <a:srgbClr val="48231E"/>
              </a:solidFill>
            </a:endParaRPr>
          </a:p>
        </p:txBody>
      </p:sp>
      <p:sp>
        <p:nvSpPr>
          <p:cNvPr id="6" name="Footer Placeholder 5"/>
          <p:cNvSpPr>
            <a:spLocks noGrp="1"/>
          </p:cNvSpPr>
          <p:nvPr>
            <p:ph type="ftr" sz="quarter" idx="11"/>
          </p:nvPr>
        </p:nvSpPr>
        <p:spPr/>
        <p:txBody>
          <a:bodyPr/>
          <a:lstStyle/>
          <a:p>
            <a:endParaRPr lang="en-US">
              <a:solidFill>
                <a:srgbClr val="48231E"/>
              </a:solidFill>
            </a:endParaRPr>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33204806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F5D8CA2-37B3-4953-85DA-E65C809B7077}" type="datetimeFigureOut">
              <a:rPr lang="en-US" smtClean="0">
                <a:solidFill>
                  <a:srgbClr val="48231E"/>
                </a:solidFill>
              </a:rPr>
              <a:pPr/>
              <a:t>11/11/2020</a:t>
            </a:fld>
            <a:endParaRPr lang="en-US">
              <a:solidFill>
                <a:srgbClr val="48231E"/>
              </a:solidFill>
            </a:endParaRPr>
          </a:p>
        </p:txBody>
      </p:sp>
      <p:sp>
        <p:nvSpPr>
          <p:cNvPr id="8" name="Footer Placeholder 7"/>
          <p:cNvSpPr>
            <a:spLocks noGrp="1"/>
          </p:cNvSpPr>
          <p:nvPr>
            <p:ph type="ftr" sz="quarter" idx="11"/>
          </p:nvPr>
        </p:nvSpPr>
        <p:spPr/>
        <p:txBody>
          <a:bodyPr/>
          <a:lstStyle/>
          <a:p>
            <a:endParaRPr lang="en-US">
              <a:solidFill>
                <a:srgbClr val="48231E"/>
              </a:solidFill>
            </a:endParaRPr>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5410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F5D8CA2-37B3-4953-85DA-E65C809B7077}" type="datetimeFigureOut">
              <a:rPr lang="en-US" smtClean="0">
                <a:solidFill>
                  <a:srgbClr val="48231E"/>
                </a:solidFill>
              </a:rPr>
              <a:pPr/>
              <a:t>11/11/2020</a:t>
            </a:fld>
            <a:endParaRPr lang="en-US">
              <a:solidFill>
                <a:srgbClr val="48231E"/>
              </a:solidFill>
            </a:endParaRPr>
          </a:p>
        </p:txBody>
      </p:sp>
      <p:sp>
        <p:nvSpPr>
          <p:cNvPr id="4" name="Footer Placeholder 3"/>
          <p:cNvSpPr>
            <a:spLocks noGrp="1"/>
          </p:cNvSpPr>
          <p:nvPr>
            <p:ph type="ftr" sz="quarter" idx="11"/>
          </p:nvPr>
        </p:nvSpPr>
        <p:spPr/>
        <p:txBody>
          <a:bodyPr/>
          <a:lstStyle/>
          <a:p>
            <a:endParaRPr lang="en-US">
              <a:solidFill>
                <a:srgbClr val="48231E"/>
              </a:solidFill>
            </a:endParaRPr>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533611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0F5D8CA2-37B3-4953-85DA-E65C809B7077}" type="datetimeFigureOut">
              <a:rPr lang="en-US" smtClean="0">
                <a:solidFill>
                  <a:srgbClr val="48231E"/>
                </a:solidFill>
              </a:rPr>
              <a:pPr/>
              <a:t>11/11/2020</a:t>
            </a:fld>
            <a:endParaRPr lang="en-US">
              <a:solidFill>
                <a:srgbClr val="48231E"/>
              </a:solidFill>
            </a:endParaRPr>
          </a:p>
        </p:txBody>
      </p:sp>
      <p:sp>
        <p:nvSpPr>
          <p:cNvPr id="3" name="Footer Placeholder 2"/>
          <p:cNvSpPr>
            <a:spLocks noGrp="1"/>
          </p:cNvSpPr>
          <p:nvPr>
            <p:ph type="ftr" sz="quarter" idx="11"/>
          </p:nvPr>
        </p:nvSpPr>
        <p:spPr/>
        <p:txBody>
          <a:bodyPr/>
          <a:lstStyle/>
          <a:p>
            <a:endParaRPr lang="en-US">
              <a:solidFill>
                <a:srgbClr val="48231E"/>
              </a:solidFill>
            </a:endParaRPr>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31234867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5D8CA2-37B3-4953-85DA-E65C809B7077}" type="datetimeFigureOut">
              <a:rPr lang="en-US" smtClean="0">
                <a:solidFill>
                  <a:srgbClr val="CBD8DD"/>
                </a:solidFill>
              </a:rPr>
              <a:pPr/>
              <a:t>11/11/2020</a:t>
            </a:fld>
            <a:endParaRPr lang="en-US">
              <a:solidFill>
                <a:srgbClr val="CBD8DD"/>
              </a:solidFill>
            </a:endParaRPr>
          </a:p>
        </p:txBody>
      </p:sp>
      <p:sp>
        <p:nvSpPr>
          <p:cNvPr id="6" name="Footer Placeholder 5"/>
          <p:cNvSpPr>
            <a:spLocks noGrp="1"/>
          </p:cNvSpPr>
          <p:nvPr>
            <p:ph type="ftr" sz="quarter" idx="11"/>
          </p:nvPr>
        </p:nvSpPr>
        <p:spPr/>
        <p:txBody>
          <a:bodyPr/>
          <a:lstStyle/>
          <a:p>
            <a:endParaRPr lang="en-US">
              <a:solidFill>
                <a:srgbClr val="48231E"/>
              </a:solidFill>
            </a:endParaRPr>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1635559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ED19FE43-14E8-4B05-B58F-1F38350BFFA5}"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20166702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5D8CA2-37B3-4953-85DA-E65C809B7077}" type="datetimeFigureOut">
              <a:rPr lang="en-US" smtClean="0">
                <a:solidFill>
                  <a:srgbClr val="CBD8DD"/>
                </a:solidFill>
              </a:rPr>
              <a:pPr/>
              <a:t>11/11/2020</a:t>
            </a:fld>
            <a:endParaRPr lang="en-US">
              <a:solidFill>
                <a:srgbClr val="CBD8DD"/>
              </a:solidFill>
            </a:endParaRPr>
          </a:p>
        </p:txBody>
      </p:sp>
      <p:sp>
        <p:nvSpPr>
          <p:cNvPr id="6" name="Footer Placeholder 5"/>
          <p:cNvSpPr>
            <a:spLocks noGrp="1"/>
          </p:cNvSpPr>
          <p:nvPr>
            <p:ph type="ftr" sz="quarter" idx="11"/>
          </p:nvPr>
        </p:nvSpPr>
        <p:spPr/>
        <p:txBody>
          <a:bodyPr/>
          <a:lstStyle/>
          <a:p>
            <a:endParaRPr lang="en-US">
              <a:solidFill>
                <a:srgbClr val="48231E"/>
              </a:solidFill>
            </a:endParaRPr>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30958873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rtl="0"/>
            <a:fld id="{0F5D8CA2-37B3-4953-85DA-E65C809B7077}" type="datetimeFigureOut">
              <a:rPr lang="en-US" smtClean="0">
                <a:solidFill>
                  <a:srgbClr val="48231E"/>
                </a:solidFill>
              </a:rPr>
              <a:pPr rtl="0"/>
              <a:t>11/11/2020</a:t>
            </a:fld>
            <a:endParaRPr lang="en-US">
              <a:solidFill>
                <a:srgbClr val="48231E"/>
              </a:solidFill>
            </a:endParaRPr>
          </a:p>
        </p:txBody>
      </p:sp>
      <p:sp>
        <p:nvSpPr>
          <p:cNvPr id="6" name="Footer Placeholder 5"/>
          <p:cNvSpPr>
            <a:spLocks noGrp="1"/>
          </p:cNvSpPr>
          <p:nvPr>
            <p:ph type="ftr" sz="quarter" idx="11"/>
          </p:nvPr>
        </p:nvSpPr>
        <p:spPr/>
        <p:txBody>
          <a:bodyPr/>
          <a:lstStyle/>
          <a:p>
            <a:pPr rtl="0"/>
            <a:endParaRPr lang="en-US">
              <a:solidFill>
                <a:srgbClr val="48231E"/>
              </a:solidFill>
            </a:endParaRPr>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pPr rtl="0"/>
            <a:fld id="{7305E0DB-902B-4999-BBFA-14BD14F0BA02}" type="slidenum">
              <a:rPr lang="en-US" smtClean="0">
                <a:solidFill>
                  <a:srgbClr val="48231E"/>
                </a:solidFill>
              </a:rPr>
              <a:pPr rtl="0"/>
              <a:t>‹#›</a:t>
            </a:fld>
            <a:endParaRPr lang="en-US">
              <a:solidFill>
                <a:srgbClr val="48231E"/>
              </a:solidFill>
            </a:endParaRPr>
          </a:p>
        </p:txBody>
      </p:sp>
    </p:spTree>
    <p:extLst>
      <p:ext uri="{BB962C8B-B14F-4D97-AF65-F5344CB8AC3E}">
        <p14:creationId xmlns:p14="http://schemas.microsoft.com/office/powerpoint/2010/main" val="1252528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rtl="0"/>
            <a:fld id="{0F5D8CA2-37B3-4953-85DA-E65C809B7077}" type="datetimeFigureOut">
              <a:rPr lang="en-US" smtClean="0">
                <a:solidFill>
                  <a:srgbClr val="48231E"/>
                </a:solidFill>
              </a:rPr>
              <a:pPr rtl="0"/>
              <a:t>11/11/2020</a:t>
            </a:fld>
            <a:endParaRPr lang="en-US">
              <a:solidFill>
                <a:srgbClr val="48231E"/>
              </a:solidFill>
            </a:endParaRPr>
          </a:p>
        </p:txBody>
      </p:sp>
      <p:sp>
        <p:nvSpPr>
          <p:cNvPr id="5" name="Footer Placeholder 4"/>
          <p:cNvSpPr>
            <a:spLocks noGrp="1"/>
          </p:cNvSpPr>
          <p:nvPr>
            <p:ph type="ftr" sz="quarter" idx="11"/>
          </p:nvPr>
        </p:nvSpPr>
        <p:spPr/>
        <p:txBody>
          <a:bodyPr/>
          <a:lstStyle/>
          <a:p>
            <a:pPr rtl="0"/>
            <a:endParaRPr lang="en-US">
              <a:solidFill>
                <a:srgbClr val="48231E"/>
              </a:solidFill>
            </a:endParaRPr>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rtl="0"/>
            <a:fld id="{7305E0DB-902B-4999-BBFA-14BD14F0BA02}" type="slidenum">
              <a:rPr lang="en-US" smtClean="0">
                <a:solidFill>
                  <a:srgbClr val="48231E"/>
                </a:solidFill>
              </a:rPr>
              <a:pPr rtl="0"/>
              <a:t>‹#›</a:t>
            </a:fld>
            <a:endParaRPr lang="en-US">
              <a:solidFill>
                <a:srgbClr val="48231E"/>
              </a:solidFill>
            </a:endParaRPr>
          </a:p>
        </p:txBody>
      </p:sp>
    </p:spTree>
    <p:extLst>
      <p:ext uri="{BB962C8B-B14F-4D97-AF65-F5344CB8AC3E}">
        <p14:creationId xmlns:p14="http://schemas.microsoft.com/office/powerpoint/2010/main" val="3196824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B Homa" panose="00000400000000000000" pitchFamily="2" charset="-78"/>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B Homa" panose="00000400000000000000" pitchFamily="2" charset="-78"/>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rtl="0"/>
            <a:fld id="{0F5D8CA2-37B3-4953-85DA-E65C809B7077}" type="datetimeFigureOut">
              <a:rPr lang="en-US" smtClean="0">
                <a:solidFill>
                  <a:srgbClr val="48231E"/>
                </a:solidFill>
              </a:rPr>
              <a:pPr rtl="0"/>
              <a:t>11/11/2020</a:t>
            </a:fld>
            <a:endParaRPr lang="en-US">
              <a:solidFill>
                <a:srgbClr val="48231E"/>
              </a:solidFill>
            </a:endParaRPr>
          </a:p>
        </p:txBody>
      </p:sp>
      <p:sp>
        <p:nvSpPr>
          <p:cNvPr id="5" name="Footer Placeholder 4"/>
          <p:cNvSpPr>
            <a:spLocks noGrp="1"/>
          </p:cNvSpPr>
          <p:nvPr>
            <p:ph type="ftr" sz="quarter" idx="11"/>
          </p:nvPr>
        </p:nvSpPr>
        <p:spPr/>
        <p:txBody>
          <a:bodyPr/>
          <a:lstStyle/>
          <a:p>
            <a:pPr rtl="0"/>
            <a:endParaRPr lang="en-US">
              <a:solidFill>
                <a:srgbClr val="48231E"/>
              </a:solidFill>
            </a:endParaRPr>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rtl="0"/>
            <a:fld id="{7305E0DB-902B-4999-BBFA-14BD14F0BA02}" type="slidenum">
              <a:rPr lang="en-US" smtClean="0">
                <a:solidFill>
                  <a:srgbClr val="48231E"/>
                </a:solidFill>
              </a:rPr>
              <a:pPr rtl="0"/>
              <a:t>‹#›</a:t>
            </a:fld>
            <a:endParaRPr lang="en-US">
              <a:solidFill>
                <a:srgbClr val="48231E"/>
              </a:solidFill>
            </a:endParaRPr>
          </a:p>
        </p:txBody>
      </p:sp>
    </p:spTree>
    <p:extLst>
      <p:ext uri="{BB962C8B-B14F-4D97-AF65-F5344CB8AC3E}">
        <p14:creationId xmlns:p14="http://schemas.microsoft.com/office/powerpoint/2010/main" val="720647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rtl="0"/>
            <a:fld id="{0F5D8CA2-37B3-4953-85DA-E65C809B7077}" type="datetimeFigureOut">
              <a:rPr lang="en-US" smtClean="0">
                <a:solidFill>
                  <a:srgbClr val="48231E"/>
                </a:solidFill>
              </a:rPr>
              <a:pPr rtl="0"/>
              <a:t>11/11/2020</a:t>
            </a:fld>
            <a:endParaRPr lang="en-US">
              <a:solidFill>
                <a:srgbClr val="48231E"/>
              </a:solidFill>
            </a:endParaRPr>
          </a:p>
        </p:txBody>
      </p:sp>
      <p:sp>
        <p:nvSpPr>
          <p:cNvPr id="5" name="Footer Placeholder 4"/>
          <p:cNvSpPr>
            <a:spLocks noGrp="1"/>
          </p:cNvSpPr>
          <p:nvPr>
            <p:ph type="ftr" sz="quarter" idx="11"/>
          </p:nvPr>
        </p:nvSpPr>
        <p:spPr/>
        <p:txBody>
          <a:bodyPr/>
          <a:lstStyle/>
          <a:p>
            <a:pPr rtl="0"/>
            <a:endParaRPr lang="en-US">
              <a:solidFill>
                <a:srgbClr val="48231E"/>
              </a:solidFill>
            </a:endParaRPr>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pPr rtl="0"/>
            <a:fld id="{7305E0DB-902B-4999-BBFA-14BD14F0BA02}" type="slidenum">
              <a:rPr lang="en-US" smtClean="0">
                <a:solidFill>
                  <a:srgbClr val="48231E"/>
                </a:solidFill>
              </a:rPr>
              <a:pPr rtl="0"/>
              <a:t>‹#›</a:t>
            </a:fld>
            <a:endParaRPr lang="en-US">
              <a:solidFill>
                <a:srgbClr val="48231E"/>
              </a:solidFill>
            </a:endParaRPr>
          </a:p>
        </p:txBody>
      </p:sp>
    </p:spTree>
    <p:extLst>
      <p:ext uri="{BB962C8B-B14F-4D97-AF65-F5344CB8AC3E}">
        <p14:creationId xmlns:p14="http://schemas.microsoft.com/office/powerpoint/2010/main" val="10245149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rtl="0"/>
            <a:fld id="{0F5D8CA2-37B3-4953-85DA-E65C809B7077}" type="datetimeFigureOut">
              <a:rPr lang="en-US" smtClean="0">
                <a:solidFill>
                  <a:srgbClr val="48231E"/>
                </a:solidFill>
              </a:rPr>
              <a:pPr rtl="0"/>
              <a:t>11/11/2020</a:t>
            </a:fld>
            <a:endParaRPr lang="en-US">
              <a:solidFill>
                <a:srgbClr val="48231E"/>
              </a:solidFill>
            </a:endParaRPr>
          </a:p>
        </p:txBody>
      </p:sp>
      <p:sp>
        <p:nvSpPr>
          <p:cNvPr id="8" name="Footer Placeholder 7"/>
          <p:cNvSpPr>
            <a:spLocks noGrp="1"/>
          </p:cNvSpPr>
          <p:nvPr>
            <p:ph type="ftr" sz="quarter" idx="11"/>
          </p:nvPr>
        </p:nvSpPr>
        <p:spPr/>
        <p:txBody>
          <a:bodyPr/>
          <a:lstStyle/>
          <a:p>
            <a:pPr rtl="0"/>
            <a:endParaRPr lang="en-US">
              <a:solidFill>
                <a:srgbClr val="48231E"/>
              </a:solidFill>
            </a:endParaRPr>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pPr rtl="0"/>
            <a:fld id="{7305E0DB-902B-4999-BBFA-14BD14F0BA02}" type="slidenum">
              <a:rPr lang="en-US" smtClean="0">
                <a:solidFill>
                  <a:srgbClr val="48231E"/>
                </a:solidFill>
              </a:rPr>
              <a:pPr rtl="0"/>
              <a:t>‹#›</a:t>
            </a:fld>
            <a:endParaRPr lang="en-US">
              <a:solidFill>
                <a:srgbClr val="48231E"/>
              </a:solidFill>
            </a:endParaRPr>
          </a:p>
        </p:txBody>
      </p:sp>
    </p:spTree>
    <p:extLst>
      <p:ext uri="{BB962C8B-B14F-4D97-AF65-F5344CB8AC3E}">
        <p14:creationId xmlns:p14="http://schemas.microsoft.com/office/powerpoint/2010/main" val="19250862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pPr rtl="0"/>
            <a:fld id="{0F5D8CA2-37B3-4953-85DA-E65C809B7077}" type="datetimeFigureOut">
              <a:rPr lang="en-US" smtClean="0">
                <a:solidFill>
                  <a:srgbClr val="48231E"/>
                </a:solidFill>
              </a:rPr>
              <a:pPr rtl="0"/>
              <a:t>11/11/2020</a:t>
            </a:fld>
            <a:endParaRPr lang="en-US">
              <a:solidFill>
                <a:srgbClr val="48231E"/>
              </a:solidFill>
            </a:endParaRPr>
          </a:p>
        </p:txBody>
      </p:sp>
      <p:sp>
        <p:nvSpPr>
          <p:cNvPr id="8" name="Footer Placeholder 7"/>
          <p:cNvSpPr>
            <a:spLocks noGrp="1"/>
          </p:cNvSpPr>
          <p:nvPr>
            <p:ph type="ftr" sz="quarter" idx="11"/>
          </p:nvPr>
        </p:nvSpPr>
        <p:spPr/>
        <p:txBody>
          <a:bodyPr/>
          <a:lstStyle/>
          <a:p>
            <a:pPr rtl="0"/>
            <a:endParaRPr lang="en-US">
              <a:solidFill>
                <a:srgbClr val="48231E"/>
              </a:solidFill>
            </a:endParaRPr>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pPr rtl="0"/>
            <a:fld id="{7305E0DB-902B-4999-BBFA-14BD14F0BA02}" type="slidenum">
              <a:rPr lang="en-US" smtClean="0">
                <a:solidFill>
                  <a:srgbClr val="48231E"/>
                </a:solidFill>
              </a:rPr>
              <a:pPr rtl="0"/>
              <a:t>‹#›</a:t>
            </a:fld>
            <a:endParaRPr lang="en-US">
              <a:solidFill>
                <a:srgbClr val="48231E"/>
              </a:solidFill>
            </a:endParaRPr>
          </a:p>
        </p:txBody>
      </p:sp>
    </p:spTree>
    <p:extLst>
      <p:ext uri="{BB962C8B-B14F-4D97-AF65-F5344CB8AC3E}">
        <p14:creationId xmlns:p14="http://schemas.microsoft.com/office/powerpoint/2010/main" val="10453548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621301" y="6387910"/>
            <a:ext cx="990599" cy="228659"/>
          </a:xfrm>
        </p:spPr>
        <p:txBody>
          <a:bodyPr/>
          <a:lstStyle/>
          <a:p>
            <a:fld id="{0F5D8CA2-37B3-4953-85DA-E65C809B7077}" type="datetimeFigureOut">
              <a:rPr lang="en-US" smtClean="0">
                <a:solidFill>
                  <a:srgbClr val="48231E"/>
                </a:solidFill>
              </a:rPr>
              <a:pPr/>
              <a:t>11/11/2020</a:t>
            </a:fld>
            <a:endParaRPr lang="en-US">
              <a:solidFill>
                <a:srgbClr val="48231E"/>
              </a:solidFill>
            </a:endParaRPr>
          </a:p>
        </p:txBody>
      </p:sp>
      <p:sp>
        <p:nvSpPr>
          <p:cNvPr id="5" name="Footer Placeholder 4"/>
          <p:cNvSpPr>
            <a:spLocks noGrp="1"/>
          </p:cNvSpPr>
          <p:nvPr>
            <p:ph type="ftr" sz="quarter" idx="11"/>
          </p:nvPr>
        </p:nvSpPr>
        <p:spPr>
          <a:xfrm>
            <a:off x="516133" y="6387910"/>
            <a:ext cx="3859795" cy="228660"/>
          </a:xfrm>
        </p:spPr>
        <p:txBody>
          <a:bodyPr/>
          <a:lstStyle/>
          <a:p>
            <a:endParaRPr lang="en-US">
              <a:solidFill>
                <a:srgbClr val="48231E"/>
              </a:solidFill>
            </a:endParaRPr>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1465002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5D8CA2-37B3-4953-85DA-E65C809B7077}" type="datetimeFigureOut">
              <a:rPr lang="en-US" smtClean="0">
                <a:solidFill>
                  <a:srgbClr val="48231E"/>
                </a:solidFill>
              </a:rPr>
              <a:pPr/>
              <a:t>11/11/2020</a:t>
            </a:fld>
            <a:endParaRPr lang="en-US">
              <a:solidFill>
                <a:srgbClr val="48231E"/>
              </a:solidFill>
            </a:endParaRPr>
          </a:p>
        </p:txBody>
      </p:sp>
      <p:sp>
        <p:nvSpPr>
          <p:cNvPr id="5" name="Footer Placeholder 4"/>
          <p:cNvSpPr>
            <a:spLocks noGrp="1"/>
          </p:cNvSpPr>
          <p:nvPr>
            <p:ph type="ftr" sz="quarter" idx="11"/>
          </p:nvPr>
        </p:nvSpPr>
        <p:spPr>
          <a:xfrm>
            <a:off x="538546" y="6365498"/>
            <a:ext cx="3859795" cy="228660"/>
          </a:xfrm>
        </p:spPr>
        <p:txBody>
          <a:bodyPr/>
          <a:lstStyle/>
          <a:p>
            <a:endParaRPr lang="en-US">
              <a:solidFill>
                <a:srgbClr val="48231E"/>
              </a:solidFill>
            </a:endParaRPr>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7305E0DB-902B-4999-BBFA-14BD14F0BA02}" type="slidenum">
              <a:rPr lang="en-US" smtClean="0">
                <a:solidFill>
                  <a:srgbClr val="48231E"/>
                </a:solidFill>
              </a:rPr>
              <a:pPr/>
              <a:t>‹#›</a:t>
            </a:fld>
            <a:endParaRPr lang="en-US">
              <a:solidFill>
                <a:srgbClr val="48231E"/>
              </a:solidFill>
            </a:endParaRPr>
          </a:p>
        </p:txBody>
      </p:sp>
    </p:spTree>
    <p:extLst>
      <p:ext uri="{BB962C8B-B14F-4D97-AF65-F5344CB8AC3E}">
        <p14:creationId xmlns:p14="http://schemas.microsoft.com/office/powerpoint/2010/main" val="68646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19FE43-14E8-4B05-B58F-1F38350BFFA5}" type="datetimeFigureOut">
              <a:rPr lang="fa-IR" smtClean="0"/>
              <a:t>26/03/1442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2186777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71487"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3486150" y="1825625"/>
            <a:ext cx="290036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ED19FE43-14E8-4B05-B58F-1F38350BFFA5}" type="datetimeFigureOut">
              <a:rPr lang="fa-IR" smtClean="0"/>
              <a:t>26/03/1442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2331235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ED19FE43-14E8-4B05-B58F-1F38350BFFA5}" type="datetimeFigureOut">
              <a:rPr lang="fa-IR" smtClean="0"/>
              <a:t>26/03/1442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125228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ED19FE43-14E8-4B05-B58F-1F38350BFFA5}" type="datetimeFigureOut">
              <a:rPr lang="fa-IR" smtClean="0"/>
              <a:t>26/03/1442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3362053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19FE43-14E8-4B05-B58F-1F38350BFFA5}" type="datetimeFigureOut">
              <a:rPr lang="fa-IR" smtClean="0"/>
              <a:t>26/03/1442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2768300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19FE43-14E8-4B05-B58F-1F38350BFFA5}" type="datetimeFigureOut">
              <a:rPr lang="fa-IR" smtClean="0"/>
              <a:t>26/03/1442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374191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391" y="987426"/>
            <a:ext cx="4629150" cy="4873625"/>
          </a:xfrm>
        </p:spPr>
        <p:txBody>
          <a:bodyPr/>
          <a:lstStyle>
            <a:lvl1pPr marL="0" indent="0">
              <a:buNone/>
              <a:defRPr sz="3200">
                <a:cs typeface="B Homa" panose="00000400000000000000" pitchFamily="2" charset="-78"/>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19FE43-14E8-4B05-B58F-1F38350BFFA5}" type="datetimeFigureOut">
              <a:rPr lang="fa-IR" smtClean="0"/>
              <a:t>26/03/1442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4AE18BB-8223-4930-91FC-833004035FEC}" type="slidenum">
              <a:rPr lang="fa-IR" smtClean="0"/>
              <a:t>‹#›</a:t>
            </a:fld>
            <a:endParaRPr lang="fa-IR"/>
          </a:p>
        </p:txBody>
      </p:sp>
    </p:spTree>
    <p:extLst>
      <p:ext uri="{BB962C8B-B14F-4D97-AF65-F5344CB8AC3E}">
        <p14:creationId xmlns:p14="http://schemas.microsoft.com/office/powerpoint/2010/main" val="3903456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1" anchor="ctr">
            <a:normAutofit/>
          </a:bodyPr>
          <a:lstStyle/>
          <a:p>
            <a:r>
              <a:rPr lang="en-US" dirty="0" smtClean="0"/>
              <a:t>Click to edit Master title style</a:t>
            </a:r>
            <a:endParaRPr lang="fa-IR"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1">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4" name="Date Placeholder 3"/>
          <p:cNvSpPr>
            <a:spLocks noGrp="1"/>
          </p:cNvSpPr>
          <p:nvPr>
            <p:ph type="dt" sz="half" idx="2"/>
          </p:nvPr>
        </p:nvSpPr>
        <p:spPr>
          <a:xfrm>
            <a:off x="6457950" y="6356351"/>
            <a:ext cx="2057400" cy="365125"/>
          </a:xfrm>
          <a:prstGeom prst="rect">
            <a:avLst/>
          </a:prstGeom>
        </p:spPr>
        <p:txBody>
          <a:bodyPr vert="horz" lIns="91440" tIns="45720" rIns="91440" bIns="45720" rtlCol="1" anchor="ctr"/>
          <a:lstStyle>
            <a:lvl1pPr algn="r">
              <a:defRPr sz="1200">
                <a:solidFill>
                  <a:schemeClr val="tx1">
                    <a:tint val="75000"/>
                  </a:schemeClr>
                </a:solidFill>
                <a:cs typeface="B Homa" panose="00000400000000000000" pitchFamily="2" charset="-78"/>
              </a:defRPr>
            </a:lvl1pPr>
          </a:lstStyle>
          <a:p>
            <a:fld id="{ED19FE43-14E8-4B05-B58F-1F38350BFFA5}" type="datetimeFigureOut">
              <a:rPr lang="fa-IR" smtClean="0"/>
              <a:pPr/>
              <a:t>26/03/1442</a:t>
            </a:fld>
            <a:endParaRPr lang="fa-I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1" anchor="ctr"/>
          <a:lstStyle>
            <a:lvl1pPr algn="ctr">
              <a:defRPr sz="1200">
                <a:solidFill>
                  <a:schemeClr val="tx1">
                    <a:tint val="75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a:xfrm>
            <a:off x="628650" y="6356351"/>
            <a:ext cx="2057400" cy="365125"/>
          </a:xfrm>
          <a:prstGeom prst="rect">
            <a:avLst/>
          </a:prstGeom>
        </p:spPr>
        <p:txBody>
          <a:bodyPr vert="horz" lIns="91440" tIns="45720" rIns="91440" bIns="45720" rtlCol="1" anchor="ctr"/>
          <a:lstStyle>
            <a:lvl1pPr algn="l">
              <a:defRPr sz="1200">
                <a:solidFill>
                  <a:schemeClr val="tx1">
                    <a:tint val="75000"/>
                  </a:schemeClr>
                </a:solidFill>
                <a:cs typeface="B Homa" panose="00000400000000000000" pitchFamily="2" charset="-78"/>
              </a:defRPr>
            </a:lvl1pPr>
          </a:lstStyle>
          <a:p>
            <a:fld id="{24AE18BB-8223-4930-91FC-833004035FEC}" type="slidenum">
              <a:rPr lang="fa-IR" smtClean="0"/>
              <a:pPr/>
              <a:t>‹#›</a:t>
            </a:fld>
            <a:endParaRPr lang="fa-IR" dirty="0"/>
          </a:p>
        </p:txBody>
      </p:sp>
    </p:spTree>
    <p:extLst>
      <p:ext uri="{BB962C8B-B14F-4D97-AF65-F5344CB8AC3E}">
        <p14:creationId xmlns:p14="http://schemas.microsoft.com/office/powerpoint/2010/main" val="2946620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B Homa" panose="00000400000000000000" pitchFamily="2" charset="-78"/>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B Homa" panose="00000400000000000000" pitchFamily="2" charset="-78"/>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cs typeface="B Homa" panose="00000400000000000000" pitchFamily="2" charset="-78"/>
              </a:defRPr>
            </a:lvl1pPr>
          </a:lstStyle>
          <a:p>
            <a:fld id="{ED19FE43-14E8-4B05-B58F-1F38350BFFA5}" type="datetimeFigureOut">
              <a:rPr lang="fa-IR" smtClean="0"/>
              <a:pPr/>
              <a:t>26/03/1442</a:t>
            </a:fld>
            <a:endParaRPr lang="fa-IR" dirty="0"/>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cs typeface="B Homa" panose="00000400000000000000" pitchFamily="2" charset="-78"/>
              </a:defRPr>
            </a:lvl1pPr>
          </a:lstStyle>
          <a:p>
            <a:endParaRPr lang="fa-IR" dirty="0"/>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cs typeface="B Homa" panose="00000400000000000000" pitchFamily="2" charset="-78"/>
              </a:defRPr>
            </a:lvl1pPr>
          </a:lstStyle>
          <a:p>
            <a:fld id="{24AE18BB-8223-4930-91FC-833004035FEC}" type="slidenum">
              <a:rPr lang="fa-IR" smtClean="0"/>
              <a:pPr/>
              <a:t>‹#›</a:t>
            </a:fld>
            <a:endParaRPr lang="fa-IR" dirty="0"/>
          </a:p>
        </p:txBody>
      </p:sp>
    </p:spTree>
    <p:extLst>
      <p:ext uri="{BB962C8B-B14F-4D97-AF65-F5344CB8AC3E}">
        <p14:creationId xmlns:p14="http://schemas.microsoft.com/office/powerpoint/2010/main" val="347796142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0" rtl="1" eaLnBrk="1" latinLnBrk="0" hangingPunct="1">
        <a:spcBef>
          <a:spcPct val="0"/>
        </a:spcBef>
        <a:buNone/>
        <a:defRPr sz="3200" b="0" i="0" kern="1200">
          <a:solidFill>
            <a:schemeClr val="bg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3.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2809652"/>
            <a:ext cx="6318572" cy="830997"/>
          </a:xfrm>
          <a:prstGeom prst="rect">
            <a:avLst/>
          </a:prstGeom>
          <a:noFill/>
        </p:spPr>
        <p:txBody>
          <a:bodyPr wrap="square" rtlCol="0">
            <a:spAutoFit/>
          </a:bodyPr>
          <a:lstStyle/>
          <a:p>
            <a:pPr algn="ctr" rtl="0"/>
            <a:r>
              <a:rPr lang="fa-IR" sz="4800" b="1" dirty="0">
                <a:solidFill>
                  <a:schemeClr val="bg1"/>
                </a:solidFill>
                <a:cs typeface="B Homa" panose="00000400000000000000" pitchFamily="2" charset="-78"/>
              </a:rPr>
              <a:t>چشم اندازهای شهر مادرید</a:t>
            </a:r>
            <a:endParaRPr lang="en-US" sz="4800" b="1" dirty="0">
              <a:solidFill>
                <a:schemeClr val="bg1"/>
              </a:solidFill>
              <a:cs typeface="B Homa" panose="00000400000000000000" pitchFamily="2" charset="-78"/>
            </a:endParaRPr>
          </a:p>
        </p:txBody>
      </p:sp>
    </p:spTree>
    <p:extLst>
      <p:ext uri="{BB962C8B-B14F-4D97-AF65-F5344CB8AC3E}">
        <p14:creationId xmlns:p14="http://schemas.microsoft.com/office/powerpoint/2010/main" val="213107191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1124744"/>
            <a:ext cx="8591550" cy="1008112"/>
          </a:xfrm>
        </p:spPr>
        <p:txBody>
          <a:bodyPr>
            <a:noAutofit/>
          </a:bodyPr>
          <a:lstStyle/>
          <a:p>
            <a:pPr algn="ctr"/>
            <a:r>
              <a:rPr lang="fa-IR" sz="2800" dirty="0">
                <a:cs typeface="B Homa" panose="00000400000000000000" pitchFamily="2" charset="-78"/>
              </a:rPr>
              <a:t>مترو مادرید یکی از بزرگ‌ترین سیستم‌های مترو در جهان است</a:t>
            </a:r>
            <a:r>
              <a:rPr lang="en-US" sz="2800" dirty="0"/>
              <a:t/>
            </a:r>
            <a:br>
              <a:rPr lang="en-US" sz="2800" dirty="0"/>
            </a:br>
            <a:endParaRPr lang="en-US" sz="2800" dirty="0"/>
          </a:p>
        </p:txBody>
      </p:sp>
      <p:sp>
        <p:nvSpPr>
          <p:cNvPr id="3" name="Content Placeholder 2"/>
          <p:cNvSpPr>
            <a:spLocks noGrp="1"/>
          </p:cNvSpPr>
          <p:nvPr>
            <p:ph idx="1"/>
          </p:nvPr>
        </p:nvSpPr>
        <p:spPr>
          <a:xfrm>
            <a:off x="274320" y="2132856"/>
            <a:ext cx="8595360" cy="4103352"/>
          </a:xfrm>
        </p:spPr>
        <p:txBody>
          <a:bodyPr/>
          <a:lstStyle/>
          <a:p>
            <a:pPr algn="just" rtl="1"/>
            <a:r>
              <a:rPr lang="fa-IR" dirty="0" smtClean="0">
                <a:cs typeface="B Homa" panose="00000400000000000000" pitchFamily="2" charset="-78"/>
              </a:rPr>
              <a:t>مترو </a:t>
            </a:r>
            <a:r>
              <a:rPr lang="fa-IR" dirty="0">
                <a:cs typeface="B Homa" panose="00000400000000000000" pitchFamily="2" charset="-78"/>
              </a:rPr>
              <a:t>مادرید- پایتخت اسپانیا- دارای ۱۳ خط و ۲۳۱ ایستگاه است.</a:t>
            </a:r>
            <a:endParaRPr lang="en-US" dirty="0"/>
          </a:p>
          <a:p>
            <a:pPr algn="just" rtl="1"/>
            <a:r>
              <a:rPr lang="fa-IR" dirty="0">
                <a:cs typeface="B Homa" panose="00000400000000000000" pitchFamily="2" charset="-78"/>
              </a:rPr>
              <a:t>مترو در سال ۱۹۱۹ افتتاح شد و امروزه با ۲۸۲٫۵ کیلومتر طول هفتمین مترو طولانی در جهان و دومین در غرب اروپاست.</a:t>
            </a:r>
            <a:endParaRPr lang="en-US" dirty="0"/>
          </a:p>
          <a:p>
            <a:pPr algn="just" rtl="1"/>
            <a:r>
              <a:rPr lang="fa-IR" dirty="0">
                <a:cs typeface="B Homa" panose="00000400000000000000" pitchFamily="2" charset="-78"/>
              </a:rPr>
              <a:t>گسترش مترو با توجه به افزایش جمعیت شهر مادرید از ۳٫۵ به ۶ میلیون نفر صورت گرفت. مترو از زیر زمین رد می‌شود و کل شهر را پوشش می‌دهد. همگام با رشد جمعیت در ۲۰ سال گذشته مترو سریعا گسترش یافت و رقیب مترو سئول و پکن شد.</a:t>
            </a:r>
            <a:endParaRPr lang="en-US" dirty="0"/>
          </a:p>
          <a:p>
            <a:pPr algn="just" rtl="1"/>
            <a:r>
              <a:rPr lang="fa-IR" dirty="0">
                <a:cs typeface="B Homa" panose="00000400000000000000" pitchFamily="2" charset="-78"/>
              </a:rPr>
              <a:t>افتتاح تراموا یا سیستم سبک ریلی نیز با ۳۸ ایستگاه و ۲۸ کیلومتر طول در سال ۲۰۰۷ به حمل‌ونقل عمومی کمک زیادی کرد.</a:t>
            </a:r>
            <a:endParaRPr lang="en-US" dirty="0"/>
          </a:p>
          <a:p>
            <a:pPr algn="r"/>
            <a:endParaRPr lang="en-US" dirty="0"/>
          </a:p>
        </p:txBody>
      </p:sp>
    </p:spTree>
    <p:extLst>
      <p:ext uri="{BB962C8B-B14F-4D97-AF65-F5344CB8AC3E}">
        <p14:creationId xmlns:p14="http://schemas.microsoft.com/office/powerpoint/2010/main" val="1211885329"/>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75" y="582588"/>
            <a:ext cx="8591550" cy="1066801"/>
          </a:xfrm>
        </p:spPr>
        <p:txBody>
          <a:bodyPr>
            <a:noAutofit/>
          </a:bodyPr>
          <a:lstStyle/>
          <a:p>
            <a:pPr algn="r" rtl="1"/>
            <a:r>
              <a:rPr lang="fa-IR" sz="4400" dirty="0" smtClean="0">
                <a:cs typeface="B Homa" panose="00000400000000000000" pitchFamily="2" charset="-78"/>
              </a:rPr>
              <a:t/>
            </a:r>
            <a:br>
              <a:rPr lang="fa-IR" sz="4400" dirty="0" smtClean="0">
                <a:cs typeface="B Homa" panose="00000400000000000000" pitchFamily="2" charset="-78"/>
              </a:rPr>
            </a:br>
            <a:r>
              <a:rPr lang="fa-IR" sz="4400" dirty="0">
                <a:cs typeface="B Homa" panose="00000400000000000000" pitchFamily="2" charset="-78"/>
              </a:rPr>
              <a:t>تاریخچه:</a:t>
            </a:r>
            <a:r>
              <a:rPr lang="en-US" sz="4400" dirty="0"/>
              <a:t/>
            </a:r>
            <a:br>
              <a:rPr lang="en-US" sz="4400" dirty="0"/>
            </a:br>
            <a:endParaRPr lang="en-US" sz="4400" dirty="0"/>
          </a:p>
        </p:txBody>
      </p:sp>
      <p:sp>
        <p:nvSpPr>
          <p:cNvPr id="3" name="Content Placeholder 2"/>
          <p:cNvSpPr>
            <a:spLocks noGrp="1"/>
          </p:cNvSpPr>
          <p:nvPr>
            <p:ph idx="1"/>
          </p:nvPr>
        </p:nvSpPr>
        <p:spPr>
          <a:xfrm>
            <a:off x="864382" y="2489200"/>
            <a:ext cx="7797018" cy="3530600"/>
          </a:xfrm>
        </p:spPr>
        <p:txBody>
          <a:bodyPr>
            <a:normAutofit/>
          </a:bodyPr>
          <a:lstStyle/>
          <a:p>
            <a:pPr algn="just" rtl="1"/>
            <a:r>
              <a:rPr lang="fa-IR" dirty="0" smtClean="0">
                <a:cs typeface="B Homa" panose="00000400000000000000" pitchFamily="2" charset="-78"/>
              </a:rPr>
              <a:t>اولین </a:t>
            </a:r>
            <a:r>
              <a:rPr lang="fa-IR" dirty="0">
                <a:cs typeface="B Homa" panose="00000400000000000000" pitchFamily="2" charset="-78"/>
              </a:rPr>
              <a:t>خط مترو مادرید در ۱۷ اکتبر ۱۹۱۹ با ۸ ایستگاه و ۳٫۵ کیلومتر طول افتتاح شد. توسعه این خط و شروع عملیات دو خط دیگر خیلی سریع بود. در سال ۱۹۳۶ دو خط تکمیل و در زمان جنگ های داخلی اسپانیا از آن به عنوان پناهگاه در برابر حملات هوایی استفاده شد.در ۱۹۷۰ همزمان با رشد جمعیت مترو گسترش یافت. طول سکوهای جدید به ۱۱۵ متر رسید.  سال ۱۹۷۹ به دلیل بدی مدیریت بحران‌زا بود. در سال ۲۰۰۷ طول مترو به ۲۸۲ کیلومتر رسید</a:t>
            </a:r>
            <a:r>
              <a:rPr lang="fa-IR" dirty="0" smtClean="0">
                <a:cs typeface="B Homa" panose="00000400000000000000" pitchFamily="2" charset="-78"/>
              </a:rPr>
              <a:t>.</a:t>
            </a:r>
            <a:endParaRPr lang="fa-IR" dirty="0">
              <a:cs typeface="B Homa" panose="00000400000000000000" pitchFamily="2" charset="-78"/>
            </a:endParaRPr>
          </a:p>
          <a:p>
            <a:pPr rtl="1"/>
            <a:r>
              <a:rPr lang="fa-IR" dirty="0">
                <a:cs typeface="B Homa" panose="00000400000000000000" pitchFamily="2" charset="-78"/>
              </a:rPr>
              <a:t> </a:t>
            </a:r>
            <a:endParaRPr lang="en-US" dirty="0"/>
          </a:p>
          <a:p>
            <a:pPr algn="just" rtl="1"/>
            <a:r>
              <a:rPr lang="fa-IR" dirty="0">
                <a:cs typeface="B Homa" panose="00000400000000000000" pitchFamily="2" charset="-78"/>
              </a:rPr>
              <a:t>گسترش خطوط همچنان ادامه دارد. با انجام پروژه چند میلیارد دلاری، ۹۰ کیلومتر و ۸۰ ایستگاه جدید در زیر زمین ایجاد خواهد شد و ناحیه‌هایی که قبلا مترو نداشته‌اند را در بر خاین بنا ، ساختمان مرکزی یکی از بانکهای پس انداز در اسپانیاست .</a:t>
            </a:r>
            <a:endParaRPr lang="en-US" dirty="0"/>
          </a:p>
          <a:p>
            <a:pPr algn="just"/>
            <a:r>
              <a:rPr lang="fa-IR" dirty="0">
                <a:cs typeface="B Homa" panose="00000400000000000000" pitchFamily="2" charset="-78"/>
              </a:rPr>
              <a:t>نمای این ساختمان یادآور حسار چوبی اطراف خانه های روستایی است که بی شباهت به نمای استادیوم لانه پرنده در پکن، چین نیست </a:t>
            </a:r>
            <a:endParaRPr lang="en-US" dirty="0"/>
          </a:p>
        </p:txBody>
      </p:sp>
    </p:spTree>
    <p:extLst>
      <p:ext uri="{BB962C8B-B14F-4D97-AF65-F5344CB8AC3E}">
        <p14:creationId xmlns:p14="http://schemas.microsoft.com/office/powerpoint/2010/main" val="2021174366"/>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Homa" panose="00000400000000000000" pitchFamily="2" charset="-78"/>
              </a:rPr>
              <a:t>فرودگاه مادرید</a:t>
            </a:r>
            <a:endParaRPr lang="en-US" dirty="0"/>
          </a:p>
        </p:txBody>
      </p:sp>
      <p:sp>
        <p:nvSpPr>
          <p:cNvPr id="3" name="Content Placeholder 2"/>
          <p:cNvSpPr>
            <a:spLocks noGrp="1"/>
          </p:cNvSpPr>
          <p:nvPr>
            <p:ph idx="1"/>
          </p:nvPr>
        </p:nvSpPr>
        <p:spPr>
          <a:xfrm>
            <a:off x="864382" y="2489200"/>
            <a:ext cx="7581118" cy="3530600"/>
          </a:xfrm>
        </p:spPr>
        <p:txBody>
          <a:bodyPr>
            <a:normAutofit lnSpcReduction="10000"/>
          </a:bodyPr>
          <a:lstStyle/>
          <a:p>
            <a:pPr rtl="1"/>
            <a:r>
              <a:rPr lang="fa-IR" dirty="0">
                <a:cs typeface="B Homa" panose="00000400000000000000" pitchFamily="2" charset="-78"/>
              </a:rPr>
              <a:t> </a:t>
            </a:r>
            <a:endParaRPr lang="en-US" dirty="0"/>
          </a:p>
          <a:p>
            <a:pPr algn="just" rtl="1"/>
            <a:r>
              <a:rPr lang="fa-IR" dirty="0">
                <a:cs typeface="B Homa" panose="00000400000000000000" pitchFamily="2" charset="-78"/>
              </a:rPr>
              <a:t>یک پوسته شیشه ای سیاه رنگ هم در پشت نمای فلزی برای محافظتپروژه برای ترمینال شماره 4 در فرودگاه باراهاس ،در سال 1997 دریک مسابقه معماری انتخاب شد.(ریچارد راجرز و همکاران، استودیوو</a:t>
            </a:r>
            <a:r>
              <a:rPr lang="en-US" dirty="0" err="1"/>
              <a:t>lamela</a:t>
            </a:r>
            <a:r>
              <a:rPr lang="en-US" dirty="0"/>
              <a:t> </a:t>
            </a:r>
            <a:r>
              <a:rPr lang="fa-IR" dirty="0">
                <a:cs typeface="B Homa" panose="00000400000000000000" pitchFamily="2" charset="-78"/>
              </a:rPr>
              <a:t>دو شرکت مهندسی</a:t>
            </a:r>
            <a:r>
              <a:rPr lang="en-US" dirty="0"/>
              <a:t>TPS</a:t>
            </a:r>
            <a:r>
              <a:rPr lang="fa-IR" dirty="0">
                <a:cs typeface="B Homa" panose="00000400000000000000" pitchFamily="2" charset="-78"/>
              </a:rPr>
              <a:t>و  </a:t>
            </a:r>
            <a:r>
              <a:rPr lang="en-US" dirty="0" err="1"/>
              <a:t>nitec</a:t>
            </a:r>
            <a:r>
              <a:rPr lang="fa-IR" dirty="0">
                <a:cs typeface="B Homa" panose="00000400000000000000" pitchFamily="2" charset="-78"/>
              </a:rPr>
              <a:t>کارفرمای پروژه،کارشناسان ملی فرودگاههای اسپانیا،به معمارها ماموریت داده بود که یک امکان جدید بعنوان قسمتی از طرح گسترش فرودگاه باراهاس مادرید طراحی کنند. فرودگاه باراهاس مادرید اولین بار در سال 1933 افتتاح گردیدو بارها گسترش یافت.در قسمت شمال غربی فرودگاه نیازهای جدیدی برای آن تشخیص داده شده است از جمله : فضای جدید برای یک ترمینال، ساختمان</a:t>
            </a:r>
            <a:r>
              <a:rPr lang="en-US" dirty="0"/>
              <a:t>satellite </a:t>
            </a:r>
            <a:r>
              <a:rPr lang="fa-IR" dirty="0">
                <a:cs typeface="B Homa" panose="00000400000000000000" pitchFamily="2" charset="-78"/>
              </a:rPr>
              <a:t>و دو باند جدید پرواز و ساختمانهای جانبی لازم .ترمینال جدید، شهر مادرید را بعنوان یک قطب بزرگ اروپایی مطرح خواهد کرد واین موقعییت، کانون ارتباطی بین اروپا و آمریکای لاتین خواهد بود.</a:t>
            </a:r>
            <a:endParaRPr lang="en-US" dirty="0"/>
          </a:p>
          <a:p>
            <a:pPr rtl="1"/>
            <a:r>
              <a:rPr lang="fa-IR" dirty="0">
                <a:cs typeface="B Homa" panose="00000400000000000000" pitchFamily="2" charset="-78"/>
              </a:rPr>
              <a:t> </a:t>
            </a:r>
            <a:endParaRPr lang="en-US" dirty="0"/>
          </a:p>
        </p:txBody>
      </p:sp>
    </p:spTree>
    <p:extLst>
      <p:ext uri="{BB962C8B-B14F-4D97-AF65-F5344CB8AC3E}">
        <p14:creationId xmlns:p14="http://schemas.microsoft.com/office/powerpoint/2010/main" val="763763412"/>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4320" y="4006168"/>
            <a:ext cx="8762176" cy="2735200"/>
          </a:xfrm>
        </p:spPr>
        <p:txBody>
          <a:bodyPr>
            <a:normAutofit fontScale="92500" lnSpcReduction="10000"/>
          </a:bodyPr>
          <a:lstStyle/>
          <a:p>
            <a:pPr algn="just" rtl="1"/>
            <a:r>
              <a:rPr lang="fa-IR" dirty="0">
                <a:cs typeface="B Homa" panose="00000400000000000000" pitchFamily="2" charset="-78"/>
              </a:rPr>
              <a:t>طراحی این پروژه از سال 1998 تا 1999 بطول انجامید. 1 سال بعد ساخت آن آغاز شد و در سال 2005 ساخت آن به پایان رسید.سرانجام در سال2006 به بهره برداری رسید و تا سال 2010 به حداکثر کارایی خود دست پیدا خواهد کرد.</a:t>
            </a:r>
            <a:endParaRPr lang="en-US" dirty="0"/>
          </a:p>
          <a:p>
            <a:pPr algn="just" rtl="1"/>
            <a:r>
              <a:rPr lang="fa-IR" dirty="0">
                <a:cs typeface="B Homa" panose="00000400000000000000" pitchFamily="2" charset="-78"/>
              </a:rPr>
              <a:t>اجزائ اصلی این طرح شامل:</a:t>
            </a:r>
            <a:endParaRPr lang="en-US" dirty="0"/>
          </a:p>
          <a:p>
            <a:pPr algn="just" rtl="1"/>
            <a:r>
              <a:rPr lang="fa-IR" dirty="0">
                <a:cs typeface="B Homa" panose="00000400000000000000" pitchFamily="2" charset="-78"/>
              </a:rPr>
              <a:t>- 309000 متر مربع -  پارکینگ ماشین </a:t>
            </a:r>
            <a:endParaRPr lang="en-US" dirty="0"/>
          </a:p>
          <a:p>
            <a:pPr algn="just" rtl="1"/>
            <a:r>
              <a:rPr lang="fa-IR" dirty="0">
                <a:cs typeface="B Homa" panose="00000400000000000000" pitchFamily="2" charset="-78"/>
              </a:rPr>
              <a:t>- 470000 متر مربع - ساختمان ترمینال       </a:t>
            </a:r>
            <a:endParaRPr lang="en-US" dirty="0"/>
          </a:p>
          <a:p>
            <a:pPr algn="just" rtl="1"/>
            <a:r>
              <a:rPr lang="fa-IR" dirty="0">
                <a:cs typeface="B Homa" panose="00000400000000000000" pitchFamily="2" charset="-78"/>
              </a:rPr>
              <a:t>- 315000   متر مربع- ساختمان ماهواره</a:t>
            </a:r>
            <a:endParaRPr lang="en-US" dirty="0"/>
          </a:p>
          <a:p>
            <a:pPr algn="just" rtl="1"/>
            <a:r>
              <a:rPr lang="fa-IR" dirty="0">
                <a:cs typeface="B Homa" panose="00000400000000000000" pitchFamily="2" charset="-78"/>
              </a:rPr>
              <a:t>- 64000 مترمربع- راههای ارتباطی  از فضاهای مسکونی قرار داده شده است </a:t>
            </a:r>
            <a:r>
              <a:rPr lang="fa-IR" dirty="0" smtClean="0">
                <a:cs typeface="B Homa" panose="00000400000000000000" pitchFamily="2" charset="-78"/>
              </a:rPr>
              <a:t>خواهد </a:t>
            </a:r>
            <a:r>
              <a:rPr lang="fa-IR" dirty="0">
                <a:cs typeface="B Homa" panose="00000400000000000000" pitchFamily="2" charset="-78"/>
              </a:rPr>
              <a:t>گرفت.</a:t>
            </a:r>
            <a:endParaRPr lang="en-US" dirty="0"/>
          </a:p>
          <a:p>
            <a:pPr algn="just"/>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332656"/>
            <a:ext cx="4492384" cy="3456384"/>
          </a:xfrm>
          <a:prstGeom prst="rect">
            <a:avLst/>
          </a:prstGeom>
        </p:spPr>
      </p:pic>
    </p:spTree>
    <p:extLst>
      <p:ext uri="{BB962C8B-B14F-4D97-AF65-F5344CB8AC3E}">
        <p14:creationId xmlns:p14="http://schemas.microsoft.com/office/powerpoint/2010/main" val="13097369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76672"/>
            <a:ext cx="8591550" cy="1512168"/>
          </a:xfrm>
        </p:spPr>
        <p:txBody>
          <a:bodyPr>
            <a:normAutofit/>
          </a:bodyPr>
          <a:lstStyle/>
          <a:p>
            <a:pPr algn="r" rtl="1"/>
            <a:r>
              <a:rPr lang="fa-IR" dirty="0">
                <a:cs typeface="B Homa" panose="00000400000000000000" pitchFamily="2" charset="-78"/>
              </a:rPr>
              <a:t>شهر الکترونیک</a:t>
            </a:r>
            <a:r>
              <a:rPr lang="en-US" dirty="0"/>
              <a:t/>
            </a:r>
            <a:br>
              <a:rPr lang="en-US" dirty="0"/>
            </a:br>
            <a:r>
              <a:rPr lang="fa-IR" sz="2700" dirty="0">
                <a:cs typeface="B Homa" panose="00000400000000000000" pitchFamily="2" charset="-78"/>
              </a:rPr>
              <a:t>مادرید و ارائه 90 درصد خدمات به صورت اینترنتی</a:t>
            </a:r>
            <a:r>
              <a:rPr lang="en-US" sz="2700" dirty="0"/>
              <a:t/>
            </a:r>
            <a:br>
              <a:rPr lang="en-US" sz="2700" dirty="0"/>
            </a:br>
            <a:endParaRPr lang="en-US" dirty="0"/>
          </a:p>
        </p:txBody>
      </p:sp>
      <p:sp>
        <p:nvSpPr>
          <p:cNvPr id="3" name="Content Placeholder 2"/>
          <p:cNvSpPr>
            <a:spLocks noGrp="1"/>
          </p:cNvSpPr>
          <p:nvPr>
            <p:ph idx="1"/>
          </p:nvPr>
        </p:nvSpPr>
        <p:spPr>
          <a:xfrm>
            <a:off x="274320" y="1700808"/>
            <a:ext cx="8595360" cy="4824536"/>
          </a:xfrm>
        </p:spPr>
        <p:txBody>
          <a:bodyPr>
            <a:normAutofit/>
          </a:bodyPr>
          <a:lstStyle/>
          <a:p>
            <a:pPr algn="r" rtl="1"/>
            <a:r>
              <a:rPr lang="fa-IR" dirty="0">
                <a:cs typeface="B Homa" panose="00000400000000000000" pitchFamily="2" charset="-78"/>
              </a:rPr>
              <a:t>مادرید پایتخت بزرگترین، پرجمعیت‌ترین و اقتصادی‌ترین شهر اسپانیا محسوب می‌شود که با احتساب شهرهای حومه، بیش از 5/6 میلیون نفر در آن زندگی می‌کنند. مادرید پس از لندن و برلین سومین شهر بزرگ اتحادیه اروپا است و تأثیر فراوانی بر سیاست‌، سیستم آموزشی، رسانه، مد، علوم و فرهنگ و هنر در اتحادیه اروپا دارد.</a:t>
            </a:r>
            <a:endParaRPr lang="en-US" dirty="0"/>
          </a:p>
          <a:p>
            <a:pPr algn="r" rtl="1"/>
            <a:r>
              <a:rPr lang="fa-IR" dirty="0">
                <a:cs typeface="B Homa" panose="00000400000000000000" pitchFamily="2" charset="-78"/>
              </a:rPr>
              <a:t>مادرید قطب اقتصادی اروپای جنوبی محسوب می‌شود و کارشناسان از آن به عنوان دهمین شهر استاندارد جهان برای زندگی یاد می‌کنند. در این شهر دفاتر مرکزی سازمان جهانی جهانگردی(</a:t>
            </a:r>
            <a:r>
              <a:rPr lang="en-US" dirty="0"/>
              <a:t>WTO</a:t>
            </a:r>
            <a:r>
              <a:rPr lang="fa-IR" dirty="0">
                <a:cs typeface="B Homa" panose="00000400000000000000" pitchFamily="2" charset="-78"/>
              </a:rPr>
              <a:t>) وابسته به سازمان ملل متحد،‌ سازمان توسعه جهانی زبان اسپانیایی، آکادمی سلطنتی اسپانیا و... واقع شده است و به همین خاطر همه کشورهای جهان همواره تأکید فراوان بر مادرید داشته‌اند. بر این اساس، دولت اسپانیا با هدف توسعه دولت الکترونیک در منطقه اروپا از چند سال قبل اقدام به راه‌اندازی نسخه مجازی شهر مادرید کرد. این شهر مجازی با سه هدف اصلی راه‌اندازی شد که اهداف یاد شده به قرار زیر معرفی شدند: ارائه خدمات هرچه بیشتر دولت الکترونیک برای شهروندان، تعامل هرچه بیشتر سازمان‌های دولتی و مردم به صورت شبانه‌روزی و توسعه همکاری‌های بین‌المللی با سازمان‌های دولتی.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88640"/>
            <a:ext cx="1428750" cy="1428750"/>
          </a:xfrm>
          <a:prstGeom prst="rect">
            <a:avLst/>
          </a:prstGeom>
        </p:spPr>
      </p:pic>
    </p:spTree>
    <p:extLst>
      <p:ext uri="{BB962C8B-B14F-4D97-AF65-F5344CB8AC3E}">
        <p14:creationId xmlns:p14="http://schemas.microsoft.com/office/powerpoint/2010/main" val="8636290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012" y="2280196"/>
            <a:ext cx="8595360" cy="5904656"/>
          </a:xfrm>
        </p:spPr>
        <p:txBody>
          <a:bodyPr>
            <a:normAutofit/>
          </a:bodyPr>
          <a:lstStyle/>
          <a:p>
            <a:pPr algn="r"/>
            <a:r>
              <a:rPr lang="fa-IR" dirty="0">
                <a:cs typeface="B Homa" panose="00000400000000000000" pitchFamily="2" charset="-78"/>
              </a:rPr>
              <a:t>نسخه جدید مادرید بر مبنای تعریف «شهر مجازی» و «دولت مجازی» راه‌اندازی شد و طی آن تمامی سازمان‌های دولتی موظف شدند در مرحله نخست دفاتر خود را با تمامی خدمات و ابزارها در مادرید مجازی راه‌اندازی کنند. بخش دوم این طرح به منظور جذب شرکت‌ها و مراکز خصوصی مورد بهره‌برداری قرار گرفت و طی آن تمامی شرکت‌های داخلی و خارجی دفتر مرکزی خود را در مادرید مجازی تأسیس کردند. در بخش سوم طرح نیز مردم به عنوان شهروندان مادرید مجازی حاضر شدند و برای هر یک از آن‌ها یک شناسنامه و هویت مجازی تعریف شد تا بتوانند یک زندگی واقعی را در مادرید مجازی تجربه کنند</a:t>
            </a:r>
            <a:r>
              <a:rPr lang="fa-IR" dirty="0" smtClean="0">
                <a:cs typeface="B Homa" panose="00000400000000000000" pitchFamily="2" charset="-78"/>
              </a:rPr>
              <a:t>.</a:t>
            </a:r>
          </a:p>
          <a:p>
            <a:pPr marL="0" indent="0" algn="r">
              <a:buNone/>
            </a:pPr>
            <a:r>
              <a:rPr lang="fa-IR" dirty="0">
                <a:cs typeface="B Homa" panose="00000400000000000000" pitchFamily="2" charset="-78"/>
              </a:rPr>
              <a:t>فاز نخست مادرید مجازی در سال 2007 به اتمام رسید و در آن سال تمامی ساکنان پایتخت اسپانیا در این شهر حضور یافتند و بیش از 90 درصد خدمات روزانه مورد نیاز خود را از این پلتفرم اینترنتی دریافت کردند. دولت اسپانیا در فاز دوم سامانه ویژه‌ای راه‌اندازی کرد که طی آن ساکنان دیگر شهرها و حتی دیگر کشورها نیز حضور یافتند تا علاوه بر بازدید از مدل سه‌بعدی مادرید مجازی، بتوانند با خدمات و مزایای آن آشنا شوند و در صورت تمایل از این خدمات بهره‌مند گردند.</a:t>
            </a:r>
            <a:endParaRPr lang="en-US" dirty="0"/>
          </a:p>
          <a:p>
            <a:pPr algn="just"/>
            <a:endParaRPr lang="en-US" dirty="0"/>
          </a:p>
          <a:p>
            <a:endParaRPr lang="en-US" dirty="0"/>
          </a:p>
        </p:txBody>
      </p:sp>
    </p:spTree>
    <p:extLst>
      <p:ext uri="{BB962C8B-B14F-4D97-AF65-F5344CB8AC3E}">
        <p14:creationId xmlns:p14="http://schemas.microsoft.com/office/powerpoint/2010/main" val="3973523386"/>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2420" y="2386732"/>
            <a:ext cx="8595360" cy="6408712"/>
          </a:xfrm>
        </p:spPr>
        <p:txBody>
          <a:bodyPr>
            <a:normAutofit/>
          </a:bodyPr>
          <a:lstStyle/>
          <a:p>
            <a:pPr algn="just" rtl="1"/>
            <a:r>
              <a:rPr lang="fa-IR" dirty="0" smtClean="0">
                <a:cs typeface="B Homa" panose="00000400000000000000" pitchFamily="2" charset="-78"/>
              </a:rPr>
              <a:t>این </a:t>
            </a:r>
            <a:r>
              <a:rPr lang="fa-IR" dirty="0">
                <a:cs typeface="B Homa" panose="00000400000000000000" pitchFamily="2" charset="-78"/>
              </a:rPr>
              <a:t>شهر مجازی بر اساس طرح جامع «بهترین فعالیت‌ها و نوآوری‌های اروپا در حوزه دولت الکترونیک» طراحی و راه‌اندازی شد و بر اساس آن مدیران شهر سعی کردند علاوه بر افزایش حضور خود در کنار شهروندان، خدمات مورد نیاز آن‌ها را به صورت جامع‌تر و آسان‌تر ارائه دهند. برای شهر مادرید مجازی یک نسخه سه‌بعدی کاملاً شبیه مدل واقعی شهر طراحی شده است که در آن شهروندان و جهانگردان می‌توانند حضور یابند و از تمام مراکز دیدنی شهر دیدن کنند. نسخه سه‌بعدی مادرید یکی از اثرگذارترین بخش‌های این طرح جامع محسوب می‌شود و در آن جوانب مختلفی سنجیده شده است که کاربر در آن هیچ تفاوتی را نسبت به نسخه واقعی مشاهده نمی‌کند. مادرید سه‌بعدی با زاویه دید 360 درجه در اختیار کاربران قرار می‌گیرد و برای حضور در آن نیاز به هیچ گونه شناسه کاربری و رمز عبور نیست تا جهانگردان از سراسر جهان بتوانند جامع‌تر با زیبایی‌های این شهر بزرگ آشنا شوند. </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404664"/>
            <a:ext cx="1428750" cy="14287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5896" y="344066"/>
            <a:ext cx="1428750" cy="14287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2200" y="412664"/>
            <a:ext cx="1428750" cy="1428750"/>
          </a:xfrm>
          <a:prstGeom prst="rect">
            <a:avLst/>
          </a:prstGeom>
        </p:spPr>
      </p:pic>
    </p:spTree>
    <p:extLst>
      <p:ext uri="{BB962C8B-B14F-4D97-AF65-F5344CB8AC3E}">
        <p14:creationId xmlns:p14="http://schemas.microsoft.com/office/powerpoint/2010/main" val="1779645406"/>
      </p:ext>
    </p:extLst>
  </p:cSld>
  <p:clrMapOvr>
    <a:masterClrMapping/>
  </p:clrMapOvr>
  <p:transition spd="slow">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 y="2652440"/>
            <a:ext cx="8595360" cy="3095240"/>
          </a:xfrm>
        </p:spPr>
        <p:txBody>
          <a:bodyPr/>
          <a:lstStyle/>
          <a:p>
            <a:pPr algn="just" rtl="1"/>
            <a:r>
              <a:rPr lang="fa-IR" dirty="0">
                <a:cs typeface="B Homa" panose="00000400000000000000" pitchFamily="2" charset="-78"/>
              </a:rPr>
              <a:t>در این نسخه سه‌بعدی نیز سرویس‌ها و خدمات مختلف شبیه به دنیای واقعی در اختیار مردم قرار می‌گیرد. لازم به ذکر است که اتحادیه اروپا برای راه‌اندازی مادرید مجازی کمک‌هزینه 400 هزار دلاری را به دولت اسپانیا پرداخت کرد و درمجموع با سرمایه‌گذاری بالغ بر یک میلیون دلار این شهر راه‌اندازی شد. دولت اسپانیا با اتمام فاز دوم مادرید مجازی توضیح داد که این طرح را در سال 2020 میلادی به‌طور کامل به اتمام می‌رساند و به صورت همزمان نسخه مجازی شهرهایی مانند بارسلونا، والنسیا و... را نیز آماده می‌کند.</a:t>
            </a:r>
            <a:endParaRPr lang="en-US" dirty="0"/>
          </a:p>
          <a:p>
            <a:endParaRPr lang="en-US" dirty="0"/>
          </a:p>
        </p:txBody>
      </p:sp>
    </p:spTree>
    <p:extLst>
      <p:ext uri="{BB962C8B-B14F-4D97-AF65-F5344CB8AC3E}">
        <p14:creationId xmlns:p14="http://schemas.microsoft.com/office/powerpoint/2010/main" val="3085672415"/>
      </p:ext>
    </p:extLst>
  </p:cSld>
  <p:clrMapOvr>
    <a:masterClrMapping/>
  </p:clrMapOvr>
  <p:transition spd="slow">
    <p:push dir="u"/>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otalTime>2</TotalTime>
  <Words>966</Words>
  <Application>Microsoft Office PowerPoint</Application>
  <PresentationFormat>On-screen Show (4:3)</PresentationFormat>
  <Paragraphs>28</Paragraphs>
  <Slides>9</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Arial</vt:lpstr>
      <vt:lpstr>B Homa</vt:lpstr>
      <vt:lpstr>Calibri</vt:lpstr>
      <vt:lpstr>Calibri Light</vt:lpstr>
      <vt:lpstr>Century Gothic</vt:lpstr>
      <vt:lpstr>Wingdings 3</vt:lpstr>
      <vt:lpstr>Office Theme</vt:lpstr>
      <vt:lpstr>Ion Boardroom</vt:lpstr>
      <vt:lpstr>PowerPoint Presentation</vt:lpstr>
      <vt:lpstr>مترو مادرید یکی از بزرگ‌ترین سیستم‌های مترو در جهان است </vt:lpstr>
      <vt:lpstr> تاریخچه: </vt:lpstr>
      <vt:lpstr>فرودگاه مادرید</vt:lpstr>
      <vt:lpstr>PowerPoint Presentation</vt:lpstr>
      <vt:lpstr>شهر الکترونیک مادرید و ارائه 90 درصد خدمات به صورت اینترنتی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2020-11-11T17:13:35Z</dcterms:created>
  <dcterms:modified xsi:type="dcterms:W3CDTF">2020-11-11T17:15:46Z</dcterms:modified>
</cp:coreProperties>
</file>