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varScale="1">
        <p:scale>
          <a:sx n="80" d="100"/>
          <a:sy n="80" d="100"/>
        </p:scale>
        <p:origin x="942"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350DCAC-ABE4-4828-A858-1198EF7C6237}" type="datetimeFigureOut">
              <a:rPr lang="fa-IR" smtClean="0"/>
              <a:t>29/09/1441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12854104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50DCAC-ABE4-4828-A858-1198EF7C6237}" type="datetimeFigureOut">
              <a:rPr lang="fa-IR" smtClean="0"/>
              <a:pPr/>
              <a:t>29/09/1441</a:t>
            </a:fld>
            <a:endParaRPr lang="fa-IR" dirty="0"/>
          </a:p>
        </p:txBody>
      </p:sp>
      <p:sp>
        <p:nvSpPr>
          <p:cNvPr id="6" name="Footer Placeholder 5"/>
          <p:cNvSpPr>
            <a:spLocks noGrp="1"/>
          </p:cNvSpPr>
          <p:nvPr>
            <p:ph type="ftr" sz="quarter" idx="11"/>
          </p:nvPr>
        </p:nvSpPr>
        <p:spPr/>
        <p:txBody>
          <a:bodyPr/>
          <a:lstStyle/>
          <a:p>
            <a:endParaRPr lang="fa-IR" dirty="0"/>
          </a:p>
        </p:txBody>
      </p:sp>
      <p:sp>
        <p:nvSpPr>
          <p:cNvPr id="7" name="Slide Number Placeholder 6"/>
          <p:cNvSpPr>
            <a:spLocks noGrp="1"/>
          </p:cNvSpPr>
          <p:nvPr>
            <p:ph type="sldNum" sz="quarter" idx="12"/>
          </p:nvPr>
        </p:nvSpPr>
        <p:spPr/>
        <p:txBody>
          <a:bodyPr/>
          <a:lstStyle/>
          <a:p>
            <a:fld id="{82E7E427-003D-49F7-A908-83717544C818}" type="slidenum">
              <a:rPr lang="fa-IR" smtClean="0"/>
              <a:pPr/>
              <a:t>‹#›</a:t>
            </a:fld>
            <a:endParaRPr lang="fa-IR" dirty="0"/>
          </a:p>
        </p:txBody>
      </p:sp>
    </p:spTree>
    <p:extLst>
      <p:ext uri="{BB962C8B-B14F-4D97-AF65-F5344CB8AC3E}">
        <p14:creationId xmlns:p14="http://schemas.microsoft.com/office/powerpoint/2010/main" val="2673174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50DCAC-ABE4-4828-A858-1198EF7C6237}" type="datetimeFigureOut">
              <a:rPr lang="fa-IR" smtClean="0"/>
              <a:pPr/>
              <a:t>29/09/1441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82E7E427-003D-49F7-A908-83717544C818}" type="slidenum">
              <a:rPr lang="fa-IR" smtClean="0"/>
              <a:pPr/>
              <a:t>‹#›</a:t>
            </a:fld>
            <a:endParaRPr lang="fa-IR" dirty="0"/>
          </a:p>
        </p:txBody>
      </p:sp>
    </p:spTree>
    <p:extLst>
      <p:ext uri="{BB962C8B-B14F-4D97-AF65-F5344CB8AC3E}">
        <p14:creationId xmlns:p14="http://schemas.microsoft.com/office/powerpoint/2010/main" val="341383064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448177" y="3771174"/>
            <a:ext cx="546115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50DCAC-ABE4-4828-A858-1198EF7C6237}" type="datetimeFigureOut">
              <a:rPr lang="fa-IR" smtClean="0"/>
              <a:pPr/>
              <a:t>29/09/1441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82E7E427-003D-49F7-A908-83717544C818}" type="slidenum">
              <a:rPr lang="fa-IR" smtClean="0"/>
              <a:pPr/>
              <a:t>‹#›</a:t>
            </a:fld>
            <a:endParaRPr lang="fa-IR" dirty="0"/>
          </a:p>
        </p:txBody>
      </p:sp>
      <p:sp>
        <p:nvSpPr>
          <p:cNvPr id="12" name="TextBox 11"/>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
        <p:nvSpPr>
          <p:cNvPr id="15" name="TextBox 14"/>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6734388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50DCAC-ABE4-4828-A858-1198EF7C6237}" type="datetimeFigureOut">
              <a:rPr lang="fa-IR" smtClean="0"/>
              <a:pPr/>
              <a:t>29/09/1441</a:t>
            </a:fld>
            <a:endParaRPr lang="fa-IR" dirty="0"/>
          </a:p>
        </p:txBody>
      </p:sp>
      <p:sp>
        <p:nvSpPr>
          <p:cNvPr id="5"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82E7E427-003D-49F7-A908-83717544C818}" type="slidenum">
              <a:rPr lang="fa-IR" smtClean="0"/>
              <a:pPr/>
              <a:t>‹#›</a:t>
            </a:fld>
            <a:endParaRPr lang="fa-IR" dirty="0"/>
          </a:p>
        </p:txBody>
      </p:sp>
    </p:spTree>
    <p:extLst>
      <p:ext uri="{BB962C8B-B14F-4D97-AF65-F5344CB8AC3E}">
        <p14:creationId xmlns:p14="http://schemas.microsoft.com/office/powerpoint/2010/main" val="4992249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350DCAC-ABE4-4828-A858-1198EF7C6237}" type="datetimeFigureOut">
              <a:rPr lang="fa-IR" smtClean="0"/>
              <a:pPr/>
              <a:t>29/09/1441</a:t>
            </a:fld>
            <a:endParaRPr lang="fa-IR" dirty="0"/>
          </a:p>
        </p:txBody>
      </p:sp>
      <p:sp>
        <p:nvSpPr>
          <p:cNvPr id="4"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82E7E427-003D-49F7-A908-83717544C818}" type="slidenum">
              <a:rPr lang="fa-IR" smtClean="0"/>
              <a:pPr/>
              <a:t>‹#›</a:t>
            </a:fld>
            <a:endParaRPr lang="fa-IR" dirty="0"/>
          </a:p>
        </p:txBody>
      </p:sp>
    </p:spTree>
    <p:extLst>
      <p:ext uri="{BB962C8B-B14F-4D97-AF65-F5344CB8AC3E}">
        <p14:creationId xmlns:p14="http://schemas.microsoft.com/office/powerpoint/2010/main" val="4905730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2795334"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223030"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350DCAC-ABE4-4828-A858-1198EF7C6237}" type="datetimeFigureOut">
              <a:rPr lang="fa-IR" smtClean="0"/>
              <a:pPr/>
              <a:t>29/09/1441</a:t>
            </a:fld>
            <a:endParaRPr lang="fa-IR" dirty="0"/>
          </a:p>
        </p:txBody>
      </p:sp>
      <p:sp>
        <p:nvSpPr>
          <p:cNvPr id="4" name="Footer Placeholder 4"/>
          <p:cNvSpPr>
            <a:spLocks noGrp="1"/>
          </p:cNvSpPr>
          <p:nvPr>
            <p:ph type="ftr" sz="quarter" idx="11"/>
          </p:nvPr>
        </p:nvSpPr>
        <p:spPr/>
        <p:txBody>
          <a:bodyPr/>
          <a:lstStyle/>
          <a:p>
            <a:endParaRPr lang="fa-IR" dirty="0"/>
          </a:p>
        </p:txBody>
      </p:sp>
      <p:sp>
        <p:nvSpPr>
          <p:cNvPr id="6" name="Slide Number Placeholder 5"/>
          <p:cNvSpPr>
            <a:spLocks noGrp="1"/>
          </p:cNvSpPr>
          <p:nvPr>
            <p:ph type="sldNum" sz="quarter" idx="12"/>
          </p:nvPr>
        </p:nvSpPr>
        <p:spPr/>
        <p:txBody>
          <a:bodyPr/>
          <a:lstStyle/>
          <a:p>
            <a:fld id="{82E7E427-003D-49F7-A908-83717544C818}" type="slidenum">
              <a:rPr lang="fa-IR" smtClean="0"/>
              <a:pPr/>
              <a:t>‹#›</a:t>
            </a:fld>
            <a:endParaRPr lang="fa-IR" dirty="0"/>
          </a:p>
        </p:txBody>
      </p:sp>
    </p:spTree>
    <p:extLst>
      <p:ext uri="{BB962C8B-B14F-4D97-AF65-F5344CB8AC3E}">
        <p14:creationId xmlns:p14="http://schemas.microsoft.com/office/powerpoint/2010/main" val="33724942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50DCAC-ABE4-4828-A858-1198EF7C6237}" type="datetimeFigureOut">
              <a:rPr lang="fa-IR" smtClean="0"/>
              <a:t>29/09/1441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34108381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350DCAC-ABE4-4828-A858-1198EF7C6237}" type="datetimeFigureOut">
              <a:rPr lang="fa-IR" smtClean="0"/>
              <a:t>29/09/1441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203444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5350DCAC-ABE4-4828-A858-1198EF7C6237}" type="datetimeFigureOut">
              <a:rPr lang="fa-IR" smtClean="0"/>
              <a:t>29/09/1441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16536711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50DCAC-ABE4-4828-A858-1198EF7C6237}" type="datetimeFigureOut">
              <a:rPr lang="fa-IR" smtClean="0"/>
              <a:t>29/09/1441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816698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350DCAC-ABE4-4828-A858-1198EF7C6237}" type="datetimeFigureOut">
              <a:rPr lang="fa-IR" smtClean="0"/>
              <a:t>29/09/1441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2116234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350DCAC-ABE4-4828-A858-1198EF7C6237}" type="datetimeFigureOut">
              <a:rPr lang="fa-IR" smtClean="0"/>
              <a:t>29/09/1441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26770228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5350DCAC-ABE4-4828-A858-1198EF7C6237}" type="datetimeFigureOut">
              <a:rPr lang="fa-IR" smtClean="0"/>
              <a:t>29/09/1441</a:t>
            </a:fld>
            <a:endParaRPr lang="fa-IR"/>
          </a:p>
        </p:txBody>
      </p:sp>
      <p:sp>
        <p:nvSpPr>
          <p:cNvPr id="5" name="Footer Placeholder 3"/>
          <p:cNvSpPr>
            <a:spLocks noGrp="1"/>
          </p:cNvSpPr>
          <p:nvPr>
            <p:ph type="ftr" sz="quarter" idx="11"/>
          </p:nvPr>
        </p:nvSpPr>
        <p:spPr/>
        <p:txBody>
          <a:bodyPr/>
          <a:lstStyle/>
          <a:p>
            <a:endParaRPr lang="fa-IR"/>
          </a:p>
        </p:txBody>
      </p:sp>
      <p:sp>
        <p:nvSpPr>
          <p:cNvPr id="6" name="Slide Number Placeholder 4"/>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3603811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5350DCAC-ABE4-4828-A858-1198EF7C6237}" type="datetimeFigureOut">
              <a:rPr lang="fa-IR" smtClean="0"/>
              <a:t>29/09/1441</a:t>
            </a:fld>
            <a:endParaRPr lang="fa-IR"/>
          </a:p>
        </p:txBody>
      </p:sp>
      <p:sp>
        <p:nvSpPr>
          <p:cNvPr id="5" name="Footer Placeholder 2"/>
          <p:cNvSpPr>
            <a:spLocks noGrp="1"/>
          </p:cNvSpPr>
          <p:nvPr>
            <p:ph type="ftr" sz="quarter" idx="11"/>
          </p:nvPr>
        </p:nvSpPr>
        <p:spPr/>
        <p:txBody>
          <a:bodyPr/>
          <a:lstStyle/>
          <a:p>
            <a:endParaRPr lang="fa-IR"/>
          </a:p>
        </p:txBody>
      </p:sp>
      <p:sp>
        <p:nvSpPr>
          <p:cNvPr id="6" name="Slide Number Placeholder 3"/>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3130383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5350DCAC-ABE4-4828-A858-1198EF7C6237}" type="datetimeFigureOut">
              <a:rPr lang="fa-IR" smtClean="0"/>
              <a:t>29/09/1441</a:t>
            </a:fld>
            <a:endParaRPr lang="fa-IR"/>
          </a:p>
        </p:txBody>
      </p:sp>
      <p:sp>
        <p:nvSpPr>
          <p:cNvPr id="5" name="Footer Placeholder 5"/>
          <p:cNvSpPr>
            <a:spLocks noGrp="1"/>
          </p:cNvSpPr>
          <p:nvPr>
            <p:ph type="ftr" sz="quarter" idx="11"/>
          </p:nvPr>
        </p:nvSpPr>
        <p:spPr/>
        <p:txBody>
          <a:bodyPr/>
          <a:lstStyle/>
          <a:p>
            <a:endParaRPr lang="fa-IR"/>
          </a:p>
        </p:txBody>
      </p:sp>
      <p:sp>
        <p:nvSpPr>
          <p:cNvPr id="6" name="Slide Number Placeholder 6"/>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1465262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50DCAC-ABE4-4828-A858-1198EF7C6237}" type="datetimeFigureOut">
              <a:rPr lang="fa-IR" smtClean="0"/>
              <a:t>29/09/1441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2E7E427-003D-49F7-A908-83717544C818}" type="slidenum">
              <a:rPr lang="fa-IR" smtClean="0"/>
              <a:t>‹#›</a:t>
            </a:fld>
            <a:endParaRPr lang="fa-IR"/>
          </a:p>
        </p:txBody>
      </p:sp>
    </p:spTree>
    <p:extLst>
      <p:ext uri="{BB962C8B-B14F-4D97-AF65-F5344CB8AC3E}">
        <p14:creationId xmlns:p14="http://schemas.microsoft.com/office/powerpoint/2010/main" val="3951983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5350DCAC-ABE4-4828-A858-1198EF7C6237}" type="datetimeFigureOut">
              <a:rPr lang="fa-IR" smtClean="0"/>
              <a:pPr/>
              <a:t>29/09/1441</a:t>
            </a:fld>
            <a:endParaRPr lang="fa-IR" dirty="0"/>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fa-IR" dirty="0"/>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82E7E427-003D-49F7-A908-83717544C818}" type="slidenum">
              <a:rPr lang="fa-IR" smtClean="0"/>
              <a:pPr/>
              <a:t>‹#›</a:t>
            </a:fld>
            <a:endParaRPr lang="fa-IR" dirty="0"/>
          </a:p>
        </p:txBody>
      </p:sp>
    </p:spTree>
    <p:extLst>
      <p:ext uri="{BB962C8B-B14F-4D97-AF65-F5344CB8AC3E}">
        <p14:creationId xmlns:p14="http://schemas.microsoft.com/office/powerpoint/2010/main" val="2411780330"/>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l" defTabSz="457207" rtl="1" eaLnBrk="1" latinLnBrk="0" hangingPunct="1">
        <a:spcBef>
          <a:spcPct val="0"/>
        </a:spcBef>
        <a:buNone/>
        <a:defRPr sz="4200" b="0" i="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6" indent="-342906" algn="r" defTabSz="457207" rtl="1"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62" indent="-285755" algn="r" defTabSz="457207" rtl="1"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20"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2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3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14642"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49"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57"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64" indent="-228604" algn="r" defTabSz="457207" rtl="1"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r" defTabSz="457207" rtl="1" eaLnBrk="1" latinLnBrk="0" hangingPunct="1">
        <a:defRPr sz="1800" kern="1200">
          <a:solidFill>
            <a:schemeClr val="tx1"/>
          </a:solidFill>
          <a:latin typeface="+mn-lt"/>
          <a:ea typeface="+mn-ea"/>
          <a:cs typeface="+mn-cs"/>
        </a:defRPr>
      </a:lvl1pPr>
      <a:lvl2pPr marL="457207" algn="r" defTabSz="457207" rtl="1" eaLnBrk="1" latinLnBrk="0" hangingPunct="1">
        <a:defRPr sz="1800" kern="1200">
          <a:solidFill>
            <a:schemeClr val="tx1"/>
          </a:solidFill>
          <a:latin typeface="+mn-lt"/>
          <a:ea typeface="+mn-ea"/>
          <a:cs typeface="+mn-cs"/>
        </a:defRPr>
      </a:lvl2pPr>
      <a:lvl3pPr marL="914415" algn="r" defTabSz="457207" rtl="1" eaLnBrk="1" latinLnBrk="0" hangingPunct="1">
        <a:defRPr sz="1800" kern="1200">
          <a:solidFill>
            <a:schemeClr val="tx1"/>
          </a:solidFill>
          <a:latin typeface="+mn-lt"/>
          <a:ea typeface="+mn-ea"/>
          <a:cs typeface="+mn-cs"/>
        </a:defRPr>
      </a:lvl3pPr>
      <a:lvl4pPr marL="1371622" algn="r" defTabSz="457207" rtl="1" eaLnBrk="1" latinLnBrk="0" hangingPunct="1">
        <a:defRPr sz="1800" kern="1200">
          <a:solidFill>
            <a:schemeClr val="tx1"/>
          </a:solidFill>
          <a:latin typeface="+mn-lt"/>
          <a:ea typeface="+mn-ea"/>
          <a:cs typeface="+mn-cs"/>
        </a:defRPr>
      </a:lvl4pPr>
      <a:lvl5pPr marL="1828831" algn="r" defTabSz="457207" rtl="1" eaLnBrk="1" latinLnBrk="0" hangingPunct="1">
        <a:defRPr sz="1800" kern="1200">
          <a:solidFill>
            <a:schemeClr val="tx1"/>
          </a:solidFill>
          <a:latin typeface="+mn-lt"/>
          <a:ea typeface="+mn-ea"/>
          <a:cs typeface="+mn-cs"/>
        </a:defRPr>
      </a:lvl5pPr>
      <a:lvl6pPr marL="2286038" algn="r" defTabSz="457207" rtl="1" eaLnBrk="1" latinLnBrk="0" hangingPunct="1">
        <a:defRPr sz="1800" kern="1200">
          <a:solidFill>
            <a:schemeClr val="tx1"/>
          </a:solidFill>
          <a:latin typeface="+mn-lt"/>
          <a:ea typeface="+mn-ea"/>
          <a:cs typeface="+mn-cs"/>
        </a:defRPr>
      </a:lvl6pPr>
      <a:lvl7pPr marL="2743246" algn="r" defTabSz="457207" rtl="1" eaLnBrk="1" latinLnBrk="0" hangingPunct="1">
        <a:defRPr sz="1800" kern="1200">
          <a:solidFill>
            <a:schemeClr val="tx1"/>
          </a:solidFill>
          <a:latin typeface="+mn-lt"/>
          <a:ea typeface="+mn-ea"/>
          <a:cs typeface="+mn-cs"/>
        </a:defRPr>
      </a:lvl7pPr>
      <a:lvl8pPr marL="3200453" algn="r" defTabSz="457207" rtl="1" eaLnBrk="1" latinLnBrk="0" hangingPunct="1">
        <a:defRPr sz="1800" kern="1200">
          <a:solidFill>
            <a:schemeClr val="tx1"/>
          </a:solidFill>
          <a:latin typeface="+mn-lt"/>
          <a:ea typeface="+mn-ea"/>
          <a:cs typeface="+mn-cs"/>
        </a:defRPr>
      </a:lvl8pPr>
      <a:lvl9pPr marL="3657661" algn="r" defTabSz="457207"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 Id="rId5" Type="http://schemas.openxmlformats.org/officeDocument/2006/relationships/image" Target="../media/image31.jpeg"/><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 Id="rId4" Type="http://schemas.openxmlformats.org/officeDocument/2006/relationships/image" Target="../media/image43.jpeg"/></Relationships>
</file>

<file path=ppt/slides/_rels/slide2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 Id="rId4" Type="http://schemas.openxmlformats.org/officeDocument/2006/relationships/image" Target="../media/image54.jpeg"/></Relationships>
</file>

<file path=ppt/slides/_rels/slide2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slideLayout" Target="../slideLayouts/slideLayout7.xml"/><Relationship Id="rId4" Type="http://schemas.openxmlformats.org/officeDocument/2006/relationships/image" Target="../media/image57.jpeg"/></Relationships>
</file>

<file path=ppt/slides/_rels/slide27.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7.xml"/><Relationship Id="rId5" Type="http://schemas.openxmlformats.org/officeDocument/2006/relationships/image" Target="../media/image66.jpeg"/><Relationship Id="rId4" Type="http://schemas.openxmlformats.org/officeDocument/2006/relationships/image" Target="../media/image65.jpeg"/></Relationships>
</file>

<file path=ppt/slides/_rels/slide3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 Id="rId5" Type="http://schemas.openxmlformats.org/officeDocument/2006/relationships/image" Target="../media/image72.jpeg"/><Relationship Id="rId4" Type="http://schemas.openxmlformats.org/officeDocument/2006/relationships/image" Target="../media/image71.jpeg"/></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7.xml"/><Relationship Id="rId4" Type="http://schemas.openxmlformats.org/officeDocument/2006/relationships/image" Target="../media/image81.jpeg"/></Relationships>
</file>

<file path=ppt/slides/_rels/slide3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7.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png"/></Relationships>
</file>

<file path=ppt/slides/_rels/slide3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7.xml"/><Relationship Id="rId4" Type="http://schemas.openxmlformats.org/officeDocument/2006/relationships/image" Target="../media/image89.jpe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7.xml"/><Relationship Id="rId4" Type="http://schemas.openxmlformats.org/officeDocument/2006/relationships/image" Target="../media/image92.jpeg"/></Relationships>
</file>

<file path=ppt/slides/_rels/slide41.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slideLayout" Target="../slideLayouts/slideLayout7.xml"/><Relationship Id="rId4" Type="http://schemas.openxmlformats.org/officeDocument/2006/relationships/image" Target="../media/image98.jpeg"/></Relationships>
</file>

<file path=ppt/slides/_rels/slide44.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7.xml"/><Relationship Id="rId4" Type="http://schemas.openxmlformats.org/officeDocument/2006/relationships/image" Target="../media/image101.jpeg"/></Relationships>
</file>

<file path=ppt/slides/_rels/slide45.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7.xml"/><Relationship Id="rId5" Type="http://schemas.openxmlformats.org/officeDocument/2006/relationships/image" Target="../media/image105.jpeg"/><Relationship Id="rId4" Type="http://schemas.openxmlformats.org/officeDocument/2006/relationships/image" Target="../media/image104.jpeg"/></Relationships>
</file>

<file path=ppt/slides/_rels/slide46.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7.xml"/><Relationship Id="rId4" Type="http://schemas.openxmlformats.org/officeDocument/2006/relationships/image" Target="../media/image108.jpeg"/></Relationships>
</file>

<file path=ppt/slides/_rels/slide47.xml.rels><?xml version="1.0" encoding="UTF-8" standalone="yes"?>
<Relationships xmlns="http://schemas.openxmlformats.org/package/2006/relationships"><Relationship Id="rId3" Type="http://schemas.openxmlformats.org/officeDocument/2006/relationships/image" Target="../media/image110.jpeg"/><Relationship Id="rId7" Type="http://schemas.openxmlformats.org/officeDocument/2006/relationships/image" Target="../media/image91.jpeg"/><Relationship Id="rId2" Type="http://schemas.openxmlformats.org/officeDocument/2006/relationships/image" Target="../media/image109.png"/><Relationship Id="rId1" Type="http://schemas.openxmlformats.org/officeDocument/2006/relationships/slideLayout" Target="../slideLayouts/slideLayout7.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92.jpeg"/></Relationships>
</file>

<file path=ppt/slides/_rels/slide4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png"/><Relationship Id="rId1" Type="http://schemas.openxmlformats.org/officeDocument/2006/relationships/slideLayout" Target="../slideLayouts/slideLayout7.xml"/><Relationship Id="rId4" Type="http://schemas.openxmlformats.org/officeDocument/2006/relationships/image" Target="../media/image115.png"/></Relationships>
</file>

<file path=ppt/slides/_rels/slide49.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11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png"/><Relationship Id="rId1" Type="http://schemas.openxmlformats.org/officeDocument/2006/relationships/slideLayout" Target="../slideLayouts/slideLayout7.xml"/><Relationship Id="rId4" Type="http://schemas.openxmlformats.org/officeDocument/2006/relationships/image" Target="../media/image120.jpeg"/></Relationships>
</file>

<file path=ppt/slides/_rels/slide51.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121.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123.jpeg"/><Relationship Id="rId1" Type="http://schemas.openxmlformats.org/officeDocument/2006/relationships/slideLayout" Target="../slideLayouts/slideLayout2.xml"/><Relationship Id="rId5" Type="http://schemas.openxmlformats.org/officeDocument/2006/relationships/image" Target="../media/image125.jpeg"/><Relationship Id="rId4" Type="http://schemas.openxmlformats.org/officeDocument/2006/relationships/image" Target="../media/image124.jpeg"/></Relationships>
</file>

<file path=ppt/slides/_rels/slide53.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hyperlink" Target="http://akaskhooneh.persianblog.ir/" TargetMode="External"/><Relationship Id="rId2" Type="http://schemas.openxmlformats.org/officeDocument/2006/relationships/hyperlink" Target="http://courses.arch.hku.hk/" TargetMode="External"/><Relationship Id="rId1" Type="http://schemas.openxmlformats.org/officeDocument/2006/relationships/slideLayout" Target="../slideLayouts/slideLayout7.xml"/><Relationship Id="rId4" Type="http://schemas.openxmlformats.org/officeDocument/2006/relationships/hyperlink" Target="http://books.google.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7" name="WordArt 11"/>
          <p:cNvSpPr>
            <a:spLocks noChangeArrowheads="1" noChangeShapeType="1" noTextEdit="1"/>
          </p:cNvSpPr>
          <p:nvPr/>
        </p:nvSpPr>
        <p:spPr bwMode="auto">
          <a:xfrm>
            <a:off x="2209800" y="2895600"/>
            <a:ext cx="4495800" cy="6318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rtl="1"/>
            <a:r>
              <a:rPr lang="fa-IR" sz="3600" b="1" kern="10" dirty="0" smtClean="0">
                <a:ln w="9525" cmpd="sng">
                  <a:solidFill>
                    <a:srgbClr val="000000"/>
                  </a:solidFill>
                  <a:prstDash val="solid"/>
                  <a:round/>
                  <a:headEnd/>
                  <a:tailEnd/>
                </a:ln>
                <a:latin typeface="Tahoma" panose="020B0604030504040204" pitchFamily="34" charset="0"/>
                <a:ea typeface="Tahoma" panose="020B0604030504040204" pitchFamily="34" charset="0"/>
                <a:cs typeface="B Homa" panose="00000400000000000000" pitchFamily="2" charset="-78"/>
              </a:rPr>
              <a:t>فرودگاه بين المللي كانساى</a:t>
            </a:r>
            <a:endParaRPr lang="fa-IR" sz="3600" b="1" kern="10" dirty="0">
              <a:ln w="9525" cmpd="sng">
                <a:solidFill>
                  <a:srgbClr val="000000"/>
                </a:solidFill>
                <a:prstDash val="solid"/>
                <a:round/>
                <a:headEnd/>
                <a:tailEnd/>
              </a:ln>
              <a:latin typeface="Tahoma" panose="020B0604030504040204" pitchFamily="34" charset="0"/>
              <a:ea typeface="Tahoma" panose="020B0604030504040204" pitchFamily="34" charset="0"/>
              <a:cs typeface="B Homa" panose="00000400000000000000" pitchFamily="2" charset="-78"/>
            </a:endParaRPr>
          </a:p>
        </p:txBody>
      </p:sp>
      <p:sp>
        <p:nvSpPr>
          <p:cNvPr id="24595" name="WordArt 19"/>
          <p:cNvSpPr>
            <a:spLocks noChangeArrowheads="1" noChangeShapeType="1" noTextEdit="1"/>
          </p:cNvSpPr>
          <p:nvPr/>
        </p:nvSpPr>
        <p:spPr bwMode="auto">
          <a:xfrm>
            <a:off x="713874" y="3918284"/>
            <a:ext cx="7924800" cy="860425"/>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a:r>
              <a:rPr lang="en-US" sz="3600" kern="10" dirty="0" err="1">
                <a:ln w="9525">
                  <a:solidFill>
                    <a:srgbClr val="000000"/>
                  </a:solidFill>
                  <a:round/>
                  <a:headEnd/>
                  <a:tailEnd/>
                </a:ln>
                <a:latin typeface="Impact" panose="020B0806030902050204" pitchFamily="34" charset="0"/>
              </a:rPr>
              <a:t>kansai</a:t>
            </a:r>
            <a:r>
              <a:rPr lang="en-US" sz="3600" kern="10" dirty="0">
                <a:ln w="9525">
                  <a:solidFill>
                    <a:srgbClr val="000000"/>
                  </a:solidFill>
                  <a:round/>
                  <a:headEnd/>
                  <a:tailEnd/>
                </a:ln>
                <a:latin typeface="Impact" panose="020B0806030902050204" pitchFamily="34" charset="0"/>
              </a:rPr>
              <a:t> International Airport</a:t>
            </a:r>
            <a:endParaRPr lang="fa-IR" sz="3600" kern="10" dirty="0">
              <a:ln w="9525">
                <a:solidFill>
                  <a:srgbClr val="000000"/>
                </a:solidFill>
                <a:round/>
                <a:headEnd/>
                <a:tailEnd/>
              </a:ln>
              <a:latin typeface="Impact" panose="020B0806030902050204" pitchFamily="34" charset="0"/>
              <a:cs typeface="B Homa" panose="00000400000000000000" pitchFamily="2" charset="-78"/>
            </a:endParaRPr>
          </a:p>
        </p:txBody>
      </p:sp>
    </p:spTree>
    <p:extLst>
      <p:ext uri="{BB962C8B-B14F-4D97-AF65-F5344CB8AC3E}">
        <p14:creationId xmlns:p14="http://schemas.microsoft.com/office/powerpoint/2010/main" val="26177186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4"/>
          <p:cNvSpPr>
            <a:spLocks noGrp="1"/>
          </p:cNvSpPr>
          <p:nvPr>
            <p:ph idx="1"/>
          </p:nvPr>
        </p:nvSpPr>
        <p:spPr>
          <a:xfrm>
            <a:off x="457200" y="381000"/>
            <a:ext cx="8229600" cy="6096000"/>
          </a:xfrm>
        </p:spPr>
        <p:txBody>
          <a:bodyPr/>
          <a:lstStyle/>
          <a:p>
            <a:pPr algn="r" eaLnBrk="1" hangingPunct="1">
              <a:lnSpc>
                <a:spcPct val="130000"/>
              </a:lnSpc>
              <a:spcBef>
                <a:spcPct val="100000"/>
              </a:spcBef>
              <a:buFont typeface="Arial" panose="020B0604020202020204" pitchFamily="34" charset="0"/>
              <a:buNone/>
            </a:pPr>
            <a:r>
              <a:rPr lang="fa-IR" altLang="fa-IR" sz="1800" b="1" dirty="0" smtClean="0">
                <a:cs typeface="B Homa" panose="00000400000000000000" pitchFamily="2" charset="-78"/>
              </a:rPr>
              <a:t>اين قوس فضايي را ايجاد مي كند كه در بخش مياني داراي ارتفاع زياد و در دو انتهايش كوتاهتر است تا مانع ديده شدن هواپيما در خطوط هوايي توسط برج مراقبت نشود.</a:t>
            </a:r>
            <a:endParaRPr lang="en-US" altLang="fa-IR" sz="1800" b="1" dirty="0" smtClean="0">
              <a:cs typeface="B Homa" panose="00000400000000000000" pitchFamily="2" charset="-78"/>
            </a:endParaRPr>
          </a:p>
        </p:txBody>
      </p:sp>
      <p:pic>
        <p:nvPicPr>
          <p:cNvPr id="3076" name="Picture 4"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2514600"/>
            <a:ext cx="6477000" cy="403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3962400" y="2590800"/>
            <a:ext cx="14478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3886200" y="2514600"/>
            <a:ext cx="6858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077" name="Picture 5" descr="titl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219200"/>
            <a:ext cx="3810000" cy="2236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568750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7" name="Content Placeholder 4"/>
          <p:cNvSpPr>
            <a:spLocks noGrp="1"/>
          </p:cNvSpPr>
          <p:nvPr>
            <p:ph idx="4294967295"/>
          </p:nvPr>
        </p:nvSpPr>
        <p:spPr>
          <a:xfrm>
            <a:off x="0" y="457200"/>
            <a:ext cx="8229600" cy="60198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اسكلت ساختمان از ستون هايي با سطح مقطع مكعبي شكل تشكيل شده كه به سختي به تير هاي</a:t>
            </a:r>
            <a:r>
              <a:rPr lang="en-US" altLang="fa-IR" sz="1800" b="1" dirty="0" smtClean="0">
                <a:latin typeface="Arial" panose="020B0604020202020204" pitchFamily="34" charset="0"/>
                <a:cs typeface="B Homa" panose="00000400000000000000" pitchFamily="2" charset="-78"/>
              </a:rPr>
              <a:t> I </a:t>
            </a:r>
            <a:r>
              <a:rPr lang="fa-IR" altLang="fa-IR" sz="1800" b="1" dirty="0" smtClean="0">
                <a:latin typeface="Arial" panose="020B0604020202020204" pitchFamily="34" charset="0"/>
                <a:cs typeface="B Homa" panose="00000400000000000000" pitchFamily="2" charset="-78"/>
              </a:rPr>
              <a:t> شكل با كفهاي بتني روي پلهاي بتني متصل شده اند.اين اسكلت حمايت لازم را براي سازه با م فراهم مي كند.</a:t>
            </a:r>
          </a:p>
          <a:p>
            <a:pPr algn="r" rtl="1" eaLnBrk="1" hangingPunct="1">
              <a:lnSpc>
                <a:spcPct val="130000"/>
              </a:lnSpc>
              <a:spcBef>
                <a:spcPct val="100000"/>
              </a:spcBef>
              <a:buFont typeface="Arial" panose="020B0604020202020204" pitchFamily="34" charset="0"/>
              <a:buNone/>
            </a:pPr>
            <a:endParaRPr lang="fa-IR" altLang="fa-IR" sz="1800" b="1" dirty="0" smtClean="0">
              <a:latin typeface="Arial" panose="020B0604020202020204" pitchFamily="34" charset="0"/>
              <a:cs typeface="B Homa" panose="00000400000000000000" pitchFamily="2" charset="-78"/>
            </a:endParaRPr>
          </a:p>
          <a:p>
            <a:pPr algn="r" rtl="1" eaLnBrk="1" hangingPunct="1">
              <a:lnSpc>
                <a:spcPct val="130000"/>
              </a:lnSpc>
              <a:spcBef>
                <a:spcPct val="100000"/>
              </a:spcBef>
              <a:buFont typeface="Arial" panose="020B0604020202020204" pitchFamily="34" charset="0"/>
              <a:buNone/>
            </a:pPr>
            <a:r>
              <a:rPr lang="en-US" altLang="fa-IR" dirty="0" smtClean="0">
                <a:cs typeface="B Homa" panose="00000400000000000000" pitchFamily="2" charset="-78"/>
              </a:rPr>
              <a:t> </a:t>
            </a:r>
          </a:p>
        </p:txBody>
      </p:sp>
      <p:pic>
        <p:nvPicPr>
          <p:cNvPr id="129036" name="Picture 1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1600200"/>
            <a:ext cx="7239000" cy="2128838"/>
          </a:xfrm>
          <a:prstGeom prst="rect">
            <a:avLst/>
          </a:prstGeom>
          <a:noFill/>
          <a:extLst>
            <a:ext uri="{909E8E84-426E-40DD-AFC4-6F175D3DCCD1}">
              <a14:hiddenFill xmlns:a14="http://schemas.microsoft.com/office/drawing/2010/main">
                <a:solidFill>
                  <a:srgbClr val="FFFFFF"/>
                </a:solidFill>
              </a14:hiddenFill>
            </a:ext>
          </a:extLst>
        </p:spPr>
      </p:pic>
      <p:pic>
        <p:nvPicPr>
          <p:cNvPr id="129038" name="Picture 14"/>
          <p:cNvPicPr>
            <a:picLocks noChangeAspect="1" noChangeArrowheads="1"/>
          </p:cNvPicPr>
          <p:nvPr/>
        </p:nvPicPr>
        <p:blipFill>
          <a:blip r:embed="rId3">
            <a:extLst>
              <a:ext uri="{28A0092B-C50C-407E-A947-70E740481C1C}">
                <a14:useLocalDpi xmlns:a14="http://schemas.microsoft.com/office/drawing/2010/main" val="0"/>
              </a:ext>
            </a:extLst>
          </a:blip>
          <a:srcRect r="900"/>
          <a:stretch>
            <a:fillRect/>
          </a:stretch>
        </p:blipFill>
        <p:spPr bwMode="auto">
          <a:xfrm>
            <a:off x="381000" y="3863975"/>
            <a:ext cx="845820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6196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60" name="Rectangle 4"/>
          <p:cNvSpPr>
            <a:spLocks noChangeArrowheads="1"/>
          </p:cNvSpPr>
          <p:nvPr/>
        </p:nvSpPr>
        <p:spPr bwMode="auto">
          <a:xfrm>
            <a:off x="9065632" y="2558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47459" name="Picture 3" descr="2"/>
          <p:cNvPicPr>
            <a:picLocks noChangeAspect="1" noChangeArrowheads="1"/>
          </p:cNvPicPr>
          <p:nvPr/>
        </p:nvPicPr>
        <p:blipFill>
          <a:blip r:embed="rId2">
            <a:extLst>
              <a:ext uri="{28A0092B-C50C-407E-A947-70E740481C1C}">
                <a14:useLocalDpi xmlns:a14="http://schemas.microsoft.com/office/drawing/2010/main" val="0"/>
              </a:ext>
            </a:extLst>
          </a:blip>
          <a:srcRect t="3773" r="981"/>
          <a:stretch>
            <a:fillRect/>
          </a:stretch>
        </p:blipFill>
        <p:spPr bwMode="auto">
          <a:xfrm>
            <a:off x="228600" y="685800"/>
            <a:ext cx="5257800" cy="2532063"/>
          </a:xfrm>
          <a:prstGeom prst="rect">
            <a:avLst/>
          </a:prstGeom>
          <a:noFill/>
          <a:extLst>
            <a:ext uri="{909E8E84-426E-40DD-AFC4-6F175D3DCCD1}">
              <a14:hiddenFill xmlns:a14="http://schemas.microsoft.com/office/drawing/2010/main">
                <a:solidFill>
                  <a:srgbClr val="FFFFFF"/>
                </a:solidFill>
              </a14:hiddenFill>
            </a:ext>
          </a:extLst>
        </p:spPr>
      </p:pic>
      <p:pic>
        <p:nvPicPr>
          <p:cNvPr id="147461" name="Picture 5"/>
          <p:cNvPicPr>
            <a:picLocks noChangeAspect="1" noChangeArrowheads="1"/>
          </p:cNvPicPr>
          <p:nvPr/>
        </p:nvPicPr>
        <p:blipFill>
          <a:blip r:embed="rId3">
            <a:extLst>
              <a:ext uri="{28A0092B-C50C-407E-A947-70E740481C1C}">
                <a14:useLocalDpi xmlns:a14="http://schemas.microsoft.com/office/drawing/2010/main" val="0"/>
              </a:ext>
            </a:extLst>
          </a:blip>
          <a:srcRect l="1666"/>
          <a:stretch>
            <a:fillRect/>
          </a:stretch>
        </p:blipFill>
        <p:spPr bwMode="auto">
          <a:xfrm>
            <a:off x="152400" y="3733800"/>
            <a:ext cx="8763000" cy="2603500"/>
          </a:xfrm>
          <a:prstGeom prst="rect">
            <a:avLst/>
          </a:prstGeom>
          <a:noFill/>
          <a:extLst>
            <a:ext uri="{909E8E84-426E-40DD-AFC4-6F175D3DCCD1}">
              <a14:hiddenFill xmlns:a14="http://schemas.microsoft.com/office/drawing/2010/main">
                <a:solidFill>
                  <a:srgbClr val="FFFFFF"/>
                </a:solidFill>
              </a14:hiddenFill>
            </a:ext>
          </a:extLst>
        </p:spPr>
      </p:pic>
      <p:sp>
        <p:nvSpPr>
          <p:cNvPr id="147462" name="Rectangle 6"/>
          <p:cNvSpPr>
            <a:spLocks noChangeArrowheads="1"/>
          </p:cNvSpPr>
          <p:nvPr/>
        </p:nvSpPr>
        <p:spPr bwMode="auto">
          <a:xfrm>
            <a:off x="5616388" y="334318"/>
            <a:ext cx="310533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altLang="fa-IR" sz="2400" b="1" dirty="0">
                <a:cs typeface="B Homa" panose="00000400000000000000" pitchFamily="2" charset="-78"/>
              </a:rPr>
              <a:t>بام ساختمان اصلي ترمينال</a:t>
            </a:r>
            <a:r>
              <a:rPr lang="en-US" altLang="fa-IR" dirty="0">
                <a:cs typeface="B Homa" panose="00000400000000000000" pitchFamily="2" charset="-78"/>
              </a:rPr>
              <a:t> </a:t>
            </a:r>
          </a:p>
        </p:txBody>
      </p:sp>
      <p:sp>
        <p:nvSpPr>
          <p:cNvPr id="147464" name="Content Placeholder 4"/>
          <p:cNvSpPr>
            <a:spLocks/>
          </p:cNvSpPr>
          <p:nvPr/>
        </p:nvSpPr>
        <p:spPr bwMode="auto">
          <a:xfrm>
            <a:off x="5638800" y="914400"/>
            <a:ext cx="30480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rtl="1" eaLnBrk="1" hangingPunct="1">
              <a:lnSpc>
                <a:spcPct val="130000"/>
              </a:lnSpc>
              <a:spcBef>
                <a:spcPct val="100000"/>
              </a:spcBef>
              <a:buFont typeface="Arial" panose="020B0604020202020204" pitchFamily="34" charset="0"/>
              <a:buNone/>
            </a:pPr>
            <a:r>
              <a:rPr lang="fa-IR" altLang="fa-IR" sz="1800" b="1" dirty="0">
                <a:latin typeface="Arial" panose="020B0604020202020204" pitchFamily="34" charset="0"/>
                <a:cs typeface="B Homa" panose="00000400000000000000" pitchFamily="2" charset="-78"/>
              </a:rPr>
              <a:t>شكل كلي سقف ساختمان اصلي ترمينال از يك دسته هجده تايي خرپاهاي منحني سه بعدي و قاب هايي از لوله هاي فولادي سه وجهي تشكيل شده است.</a:t>
            </a:r>
            <a:r>
              <a:rPr lang="en-US" altLang="fa-IR" sz="1800" b="1" dirty="0">
                <a:latin typeface="Arial" panose="020B0604020202020204" pitchFamily="34" charset="0"/>
                <a:cs typeface="B Homa" panose="00000400000000000000" pitchFamily="2" charset="-78"/>
              </a:rPr>
              <a:t> </a:t>
            </a:r>
          </a:p>
        </p:txBody>
      </p:sp>
    </p:spTree>
    <p:extLst>
      <p:ext uri="{BB962C8B-B14F-4D97-AF65-F5344CB8AC3E}">
        <p14:creationId xmlns:p14="http://schemas.microsoft.com/office/powerpoint/2010/main" val="24247831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83" name="Picture 11" descr="untitl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685800"/>
            <a:ext cx="3962400" cy="3030538"/>
          </a:xfrm>
          <a:prstGeom prst="rect">
            <a:avLst/>
          </a:prstGeom>
          <a:noFill/>
          <a:extLst>
            <a:ext uri="{909E8E84-426E-40DD-AFC4-6F175D3DCCD1}">
              <a14:hiddenFill xmlns:a14="http://schemas.microsoft.com/office/drawing/2010/main">
                <a:solidFill>
                  <a:srgbClr val="FFFFFF"/>
                </a:solidFill>
              </a14:hiddenFill>
            </a:ext>
          </a:extLst>
        </p:spPr>
      </p:pic>
      <p:sp>
        <p:nvSpPr>
          <p:cNvPr id="131085" name="Rectangle 13"/>
          <p:cNvSpPr>
            <a:spLocks noChangeArrowheads="1"/>
          </p:cNvSpPr>
          <p:nvPr/>
        </p:nvSpPr>
        <p:spPr bwMode="auto">
          <a:xfrm>
            <a:off x="10316582" y="47413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sp>
        <p:nvSpPr>
          <p:cNvPr id="131088" name="Rectangle 16"/>
          <p:cNvSpPr>
            <a:spLocks noChangeArrowheads="1"/>
          </p:cNvSpPr>
          <p:nvPr/>
        </p:nvSpPr>
        <p:spPr bwMode="auto">
          <a:xfrm>
            <a:off x="10729332" y="27791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31087" name="Picture 15" descr="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685800"/>
            <a:ext cx="4114800" cy="3055938"/>
          </a:xfrm>
          <a:prstGeom prst="rect">
            <a:avLst/>
          </a:prstGeom>
          <a:noFill/>
          <a:extLst>
            <a:ext uri="{909E8E84-426E-40DD-AFC4-6F175D3DCCD1}">
              <a14:hiddenFill xmlns:a14="http://schemas.microsoft.com/office/drawing/2010/main">
                <a:solidFill>
                  <a:srgbClr val="FFFFFF"/>
                </a:solidFill>
              </a14:hiddenFill>
            </a:ext>
          </a:extLst>
        </p:spPr>
      </p:pic>
      <p:pic>
        <p:nvPicPr>
          <p:cNvPr id="131089" name="Picture 17" descr="Copy of DSC01012"/>
          <p:cNvPicPr>
            <a:picLocks noChangeAspect="1" noChangeArrowheads="1"/>
          </p:cNvPicPr>
          <p:nvPr/>
        </p:nvPicPr>
        <p:blipFill>
          <a:blip r:embed="rId4">
            <a:extLst>
              <a:ext uri="{28A0092B-C50C-407E-A947-70E740481C1C}">
                <a14:useLocalDpi xmlns:a14="http://schemas.microsoft.com/office/drawing/2010/main" val="0"/>
              </a:ext>
            </a:extLst>
          </a:blip>
          <a:srcRect r="1917"/>
          <a:stretch>
            <a:fillRect/>
          </a:stretch>
        </p:blipFill>
        <p:spPr bwMode="auto">
          <a:xfrm>
            <a:off x="381000" y="4038600"/>
            <a:ext cx="8293100" cy="2474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87896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Content Placeholder 4"/>
          <p:cNvSpPr>
            <a:spLocks noGrp="1"/>
          </p:cNvSpPr>
          <p:nvPr>
            <p:ph idx="4294967295"/>
          </p:nvPr>
        </p:nvSpPr>
        <p:spPr>
          <a:xfrm>
            <a:off x="0" y="381000"/>
            <a:ext cx="8229600" cy="6096000"/>
          </a:xfrm>
        </p:spPr>
        <p:txBody>
          <a:bodyPr/>
          <a:lstStyle/>
          <a:p>
            <a:pPr algn="r" rtl="1">
              <a:spcBef>
                <a:spcPct val="100000"/>
              </a:spcBef>
            </a:pPr>
            <a:r>
              <a:rPr lang="fa-IR" altLang="fa-IR" sz="1800" b="1" dirty="0" smtClean="0">
                <a:latin typeface="Arial" panose="020B0604020202020204" pitchFamily="34" charset="0"/>
                <a:cs typeface="B Homa" panose="00000400000000000000" pitchFamily="2" charset="-78"/>
              </a:rPr>
              <a:t>خرپاي اصلي (پايه نگهدارنده) يك خرپاي سه بعدي است.</a:t>
            </a:r>
          </a:p>
          <a:p>
            <a:pPr algn="r" rtl="1">
              <a:spcBef>
                <a:spcPct val="100000"/>
              </a:spcBef>
            </a:pPr>
            <a:r>
              <a:rPr lang="fa-IR" altLang="fa-IR" sz="1800" b="1" dirty="0" smtClean="0">
                <a:latin typeface="Arial" panose="020B0604020202020204" pitchFamily="34" charset="0"/>
                <a:cs typeface="B Homa" panose="00000400000000000000" pitchFamily="2" charset="-78"/>
              </a:rPr>
              <a:t>18 عدد خرپا كه طول هر كدام 82.2 متر است </a:t>
            </a:r>
          </a:p>
          <a:p>
            <a:pPr algn="r" rtl="1">
              <a:spcBef>
                <a:spcPct val="100000"/>
              </a:spcBef>
            </a:pPr>
            <a:r>
              <a:rPr lang="fa-IR" altLang="fa-IR" sz="1800" b="1" dirty="0" smtClean="0">
                <a:latin typeface="Arial" panose="020B0604020202020204" pitchFamily="34" charset="0"/>
                <a:cs typeface="B Homa" panose="00000400000000000000" pitchFamily="2" charset="-78"/>
              </a:rPr>
              <a:t>خرپاها با فاصله 14.4 متر كنار هم قرار گرفته اند.</a:t>
            </a:r>
            <a:endParaRPr lang="en-US" altLang="fa-IR" sz="1800" b="1" dirty="0" smtClean="0">
              <a:latin typeface="Arial" panose="020B0604020202020204" pitchFamily="34" charset="0"/>
              <a:cs typeface="B Homa" panose="00000400000000000000" pitchFamily="2" charset="-78"/>
            </a:endParaRPr>
          </a:p>
        </p:txBody>
      </p:sp>
      <p:sp>
        <p:nvSpPr>
          <p:cNvPr id="108548" name="Rectangle 4"/>
          <p:cNvSpPr>
            <a:spLocks noChangeArrowheads="1"/>
          </p:cNvSpPr>
          <p:nvPr/>
        </p:nvSpPr>
        <p:spPr bwMode="auto">
          <a:xfrm>
            <a:off x="10183232" y="36491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08547" name="Picture 3" descr="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981200"/>
            <a:ext cx="6400800" cy="4483100"/>
          </a:xfrm>
          <a:prstGeom prst="rect">
            <a:avLst/>
          </a:prstGeom>
          <a:noFill/>
          <a:extLst>
            <a:ext uri="{909E8E84-426E-40DD-AFC4-6F175D3DCCD1}">
              <a14:hiddenFill xmlns:a14="http://schemas.microsoft.com/office/drawing/2010/main">
                <a:solidFill>
                  <a:srgbClr val="FFFFFF"/>
                </a:solidFill>
              </a14:hiddenFill>
            </a:ext>
          </a:extLst>
        </p:spPr>
      </p:pic>
      <p:sp>
        <p:nvSpPr>
          <p:cNvPr id="108550" name="Rectangle 6"/>
          <p:cNvSpPr>
            <a:spLocks noChangeArrowheads="1"/>
          </p:cNvSpPr>
          <p:nvPr/>
        </p:nvSpPr>
        <p:spPr bwMode="auto">
          <a:xfrm>
            <a:off x="10818232" y="106945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08549" name="Picture 5" descr="232912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28600"/>
            <a:ext cx="2678113"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26257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2" name="Rectangle 4"/>
          <p:cNvSpPr>
            <a:spLocks noChangeArrowheads="1"/>
          </p:cNvSpPr>
          <p:nvPr/>
        </p:nvSpPr>
        <p:spPr bwMode="auto">
          <a:xfrm>
            <a:off x="9653007" y="230770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35171" name="Picture 3" descr="kan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04800"/>
            <a:ext cx="4191000" cy="2803525"/>
          </a:xfrm>
          <a:prstGeom prst="rect">
            <a:avLst/>
          </a:prstGeom>
          <a:noFill/>
          <a:extLst>
            <a:ext uri="{909E8E84-426E-40DD-AFC4-6F175D3DCCD1}">
              <a14:hiddenFill xmlns:a14="http://schemas.microsoft.com/office/drawing/2010/main">
                <a:solidFill>
                  <a:srgbClr val="FFFFFF"/>
                </a:solidFill>
              </a14:hiddenFill>
            </a:ext>
          </a:extLst>
        </p:spPr>
      </p:pic>
      <p:pic>
        <p:nvPicPr>
          <p:cNvPr id="135174" name="Picture 6" descr="DSC0095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3352800"/>
            <a:ext cx="4114800" cy="3148013"/>
          </a:xfrm>
          <a:prstGeom prst="rect">
            <a:avLst/>
          </a:prstGeom>
          <a:noFill/>
          <a:extLst>
            <a:ext uri="{909E8E84-426E-40DD-AFC4-6F175D3DCCD1}">
              <a14:hiddenFill xmlns:a14="http://schemas.microsoft.com/office/drawing/2010/main">
                <a:solidFill>
                  <a:srgbClr val="FFFFFF"/>
                </a:solidFill>
              </a14:hiddenFill>
            </a:ext>
          </a:extLst>
        </p:spPr>
      </p:pic>
      <p:pic>
        <p:nvPicPr>
          <p:cNvPr id="135173" name="Picture 5" descr="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352800"/>
            <a:ext cx="4191000" cy="3136900"/>
          </a:xfrm>
          <a:prstGeom prst="rect">
            <a:avLst/>
          </a:prstGeom>
          <a:noFill/>
          <a:extLst>
            <a:ext uri="{909E8E84-426E-40DD-AFC4-6F175D3DCCD1}">
              <a14:hiddenFill xmlns:a14="http://schemas.microsoft.com/office/drawing/2010/main">
                <a:solidFill>
                  <a:srgbClr val="FFFFFF"/>
                </a:solidFill>
              </a14:hiddenFill>
            </a:ext>
          </a:extLst>
        </p:spPr>
      </p:pic>
      <p:sp>
        <p:nvSpPr>
          <p:cNvPr id="135175" name="Rectangle 7"/>
          <p:cNvSpPr>
            <a:spLocks noChangeArrowheads="1"/>
          </p:cNvSpPr>
          <p:nvPr/>
        </p:nvSpPr>
        <p:spPr bwMode="auto">
          <a:xfrm>
            <a:off x="10183232" y="42841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sp>
        <p:nvSpPr>
          <p:cNvPr id="135176" name="Rectangle 8"/>
          <p:cNvSpPr>
            <a:spLocks noChangeArrowheads="1"/>
          </p:cNvSpPr>
          <p:nvPr/>
        </p:nvSpPr>
        <p:spPr bwMode="auto">
          <a:xfrm>
            <a:off x="1238296" y="5771555"/>
            <a:ext cx="284117"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rtl="1" eaLnBrk="0" hangingPunct="0"/>
            <a:r>
              <a:rPr lang="fa-IR" altLang="fa-IR" sz="1600" dirty="0">
                <a:latin typeface="Calibri" panose="020F0502020204030204" pitchFamily="34" charset="0"/>
                <a:cs typeface="B Homa" panose="00000400000000000000" pitchFamily="2" charset="-78"/>
              </a:rPr>
              <a:t>  </a:t>
            </a:r>
            <a:endParaRPr lang="en-US" altLang="fa-IR" sz="1100" dirty="0">
              <a:cs typeface="B Homa" panose="00000400000000000000" pitchFamily="2" charset="-78"/>
            </a:endParaRPr>
          </a:p>
          <a:p>
            <a:pPr eaLnBrk="0" hangingPunct="0"/>
            <a:endParaRPr lang="en-US" altLang="fa-IR" dirty="0">
              <a:cs typeface="B Homa" panose="00000400000000000000" pitchFamily="2" charset="-78"/>
            </a:endParaRPr>
          </a:p>
        </p:txBody>
      </p:sp>
      <p:pic>
        <p:nvPicPr>
          <p:cNvPr id="135178" name="Picture 10" descr="DSC0087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304800"/>
            <a:ext cx="4114800" cy="2819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15904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Content Placeholder 4"/>
          <p:cNvSpPr>
            <a:spLocks noGrp="1"/>
          </p:cNvSpPr>
          <p:nvPr>
            <p:ph idx="4294967295"/>
          </p:nvPr>
        </p:nvSpPr>
        <p:spPr>
          <a:xfrm>
            <a:off x="4046621" y="549442"/>
            <a:ext cx="4495800" cy="60960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هر يك از اين سازه هاي منحني شكل (خرپاي نوع </a:t>
            </a:r>
            <a:r>
              <a:rPr lang="en-US" altLang="fa-IR" sz="1800" b="1" dirty="0" smtClean="0">
                <a:latin typeface="Arial" panose="020B0604020202020204" pitchFamily="34" charset="0"/>
                <a:cs typeface="B Homa" panose="00000400000000000000" pitchFamily="2" charset="-78"/>
              </a:rPr>
              <a:t>A </a:t>
            </a:r>
            <a:r>
              <a:rPr lang="fa-IR" altLang="fa-IR" sz="1800" b="1" dirty="0" smtClean="0">
                <a:latin typeface="Arial" panose="020B0604020202020204" pitchFamily="34" charset="0"/>
                <a:cs typeface="B Homa" panose="00000400000000000000" pitchFamily="2" charset="-78"/>
              </a:rPr>
              <a:t>)، از يك سو با ستونهاي كج سيگاري شكل و در طرف رو به ساحل بوسيله ستون هاي عمودي حمايت مي شوند.هر چه به سمت بال پيش مي رويم،ارتفاع سقف به تدريج كاهش مي يابد تا جايي كه به سازه پوسته اي بال مي رسد.</a:t>
            </a:r>
            <a:r>
              <a:rPr lang="en-US" altLang="fa-IR" sz="1800" dirty="0" smtClean="0">
                <a:latin typeface="Arial" panose="020B0604020202020204" pitchFamily="34" charset="0"/>
                <a:cs typeface="B Homa" panose="00000400000000000000" pitchFamily="2" charset="-78"/>
              </a:rPr>
              <a:t> </a:t>
            </a:r>
          </a:p>
        </p:txBody>
      </p:sp>
      <p:sp>
        <p:nvSpPr>
          <p:cNvPr id="136196" name="Rectangle 4"/>
          <p:cNvSpPr>
            <a:spLocks noChangeArrowheads="1"/>
          </p:cNvSpPr>
          <p:nvPr/>
        </p:nvSpPr>
        <p:spPr bwMode="auto">
          <a:xfrm>
            <a:off x="10138782" y="285380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36195" name="Picture 3" descr="1 0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276600"/>
            <a:ext cx="8382000" cy="3116263"/>
          </a:xfrm>
          <a:prstGeom prst="rect">
            <a:avLst/>
          </a:prstGeom>
          <a:noFill/>
          <a:extLst>
            <a:ext uri="{909E8E84-426E-40DD-AFC4-6F175D3DCCD1}">
              <a14:hiddenFill xmlns:a14="http://schemas.microsoft.com/office/drawing/2010/main">
                <a:solidFill>
                  <a:srgbClr val="FFFFFF"/>
                </a:solidFill>
              </a14:hiddenFill>
            </a:ext>
          </a:extLst>
        </p:spPr>
      </p:pic>
      <p:sp>
        <p:nvSpPr>
          <p:cNvPr id="136198" name="Rectangle 6"/>
          <p:cNvSpPr>
            <a:spLocks noChangeArrowheads="1"/>
          </p:cNvSpPr>
          <p:nvPr/>
        </p:nvSpPr>
        <p:spPr bwMode="auto">
          <a:xfrm>
            <a:off x="10846807" y="51096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36199" name="Picture 7" descr="DSC010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81000"/>
            <a:ext cx="3429000" cy="270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862172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9" name="Picture 3" descr="IMG_00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28600"/>
            <a:ext cx="8839200" cy="6618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696757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3" name="Picture 3" descr="DSC0092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838200"/>
            <a:ext cx="8534400" cy="4833938"/>
          </a:xfrm>
          <a:prstGeom prst="rect">
            <a:avLst/>
          </a:prstGeom>
          <a:noFill/>
          <a:extLst>
            <a:ext uri="{909E8E84-426E-40DD-AFC4-6F175D3DCCD1}">
              <a14:hiddenFill xmlns:a14="http://schemas.microsoft.com/office/drawing/2010/main">
                <a:solidFill>
                  <a:srgbClr val="FFFFFF"/>
                </a:solidFill>
              </a14:hiddenFill>
            </a:ext>
          </a:extLst>
        </p:spPr>
      </p:pic>
      <p:pic>
        <p:nvPicPr>
          <p:cNvPr id="138248" name="Picture 8" descr="1 02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4800" y="304800"/>
            <a:ext cx="2193925"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38252" name="Picture 12" descr="1"/>
          <p:cNvPicPr>
            <a:picLocks noChangeAspect="1" noChangeArrowheads="1"/>
          </p:cNvPicPr>
          <p:nvPr/>
        </p:nvPicPr>
        <p:blipFill>
          <a:blip r:embed="rId4">
            <a:extLst>
              <a:ext uri="{28A0092B-C50C-407E-A947-70E740481C1C}">
                <a14:useLocalDpi xmlns:a14="http://schemas.microsoft.com/office/drawing/2010/main" val="0"/>
              </a:ext>
            </a:extLst>
          </a:blip>
          <a:srcRect t="15094" r="46428" b="6918"/>
          <a:stretch>
            <a:fillRect/>
          </a:stretch>
        </p:blipFill>
        <p:spPr bwMode="auto">
          <a:xfrm>
            <a:off x="4267200" y="3886200"/>
            <a:ext cx="4572000" cy="2362200"/>
          </a:xfrm>
          <a:prstGeom prst="rect">
            <a:avLst/>
          </a:prstGeom>
          <a:noFill/>
          <a:extLst>
            <a:ext uri="{909E8E84-426E-40DD-AFC4-6F175D3DCCD1}">
              <a14:hiddenFill xmlns:a14="http://schemas.microsoft.com/office/drawing/2010/main">
                <a:solidFill>
                  <a:srgbClr val="FFFFFF"/>
                </a:solidFill>
              </a14:hiddenFill>
            </a:ext>
          </a:extLst>
        </p:spPr>
      </p:pic>
      <p:sp>
        <p:nvSpPr>
          <p:cNvPr id="138253" name="Oval 13"/>
          <p:cNvSpPr>
            <a:spLocks noChangeArrowheads="1"/>
          </p:cNvSpPr>
          <p:nvPr/>
        </p:nvSpPr>
        <p:spPr bwMode="auto">
          <a:xfrm>
            <a:off x="5943600" y="1981200"/>
            <a:ext cx="1295400" cy="1219200"/>
          </a:xfrm>
          <a:prstGeom prst="ellipse">
            <a:avLst/>
          </a:prstGeom>
          <a:noFill/>
          <a:ln w="76200">
            <a:solidFill>
              <a:srgbClr val="FF33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38254" name="Oval 14"/>
          <p:cNvSpPr>
            <a:spLocks noChangeArrowheads="1"/>
          </p:cNvSpPr>
          <p:nvPr/>
        </p:nvSpPr>
        <p:spPr bwMode="auto">
          <a:xfrm>
            <a:off x="1066800" y="4800600"/>
            <a:ext cx="1295400" cy="1219200"/>
          </a:xfrm>
          <a:prstGeom prst="ellipse">
            <a:avLst/>
          </a:prstGeom>
          <a:noFill/>
          <a:ln w="76200">
            <a:solidFill>
              <a:srgbClr val="FF33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38256" name="AutoShape 16"/>
          <p:cNvSpPr>
            <a:spLocks noChangeArrowheads="1"/>
          </p:cNvSpPr>
          <p:nvPr/>
        </p:nvSpPr>
        <p:spPr bwMode="auto">
          <a:xfrm rot="10176389">
            <a:off x="2573338" y="4953000"/>
            <a:ext cx="1828800" cy="352425"/>
          </a:xfrm>
          <a:prstGeom prst="leftArrow">
            <a:avLst>
              <a:gd name="adj1" fmla="val 35296"/>
              <a:gd name="adj2" fmla="val 110006"/>
            </a:avLst>
          </a:prstGeom>
          <a:solidFill>
            <a:srgbClr val="FF3300"/>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38257" name="AutoShape 17"/>
          <p:cNvSpPr>
            <a:spLocks noChangeArrowheads="1"/>
          </p:cNvSpPr>
          <p:nvPr/>
        </p:nvSpPr>
        <p:spPr bwMode="auto">
          <a:xfrm rot="-21315721">
            <a:off x="2671763" y="1905000"/>
            <a:ext cx="3203575" cy="352425"/>
          </a:xfrm>
          <a:prstGeom prst="leftArrow">
            <a:avLst>
              <a:gd name="adj1" fmla="val 36954"/>
              <a:gd name="adj2" fmla="val 101127"/>
            </a:avLst>
          </a:prstGeom>
          <a:solidFill>
            <a:srgbClr val="FF3300"/>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Tree>
    <p:extLst>
      <p:ext uri="{BB962C8B-B14F-4D97-AF65-F5344CB8AC3E}">
        <p14:creationId xmlns:p14="http://schemas.microsoft.com/office/powerpoint/2010/main" val="6695716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7" name="Picture 3" descr="DSC01011"/>
          <p:cNvPicPr>
            <a:picLocks noChangeAspect="1" noChangeArrowheads="1"/>
          </p:cNvPicPr>
          <p:nvPr/>
        </p:nvPicPr>
        <p:blipFill>
          <a:blip r:embed="rId2">
            <a:extLst>
              <a:ext uri="{28A0092B-C50C-407E-A947-70E740481C1C}">
                <a14:useLocalDpi xmlns:a14="http://schemas.microsoft.com/office/drawing/2010/main" val="0"/>
              </a:ext>
            </a:extLst>
          </a:blip>
          <a:srcRect t="16391" b="12976"/>
          <a:stretch>
            <a:fillRect/>
          </a:stretch>
        </p:blipFill>
        <p:spPr bwMode="auto">
          <a:xfrm>
            <a:off x="228600" y="4267200"/>
            <a:ext cx="8534400" cy="1970088"/>
          </a:xfrm>
          <a:prstGeom prst="rect">
            <a:avLst/>
          </a:prstGeom>
          <a:noFill/>
          <a:extLst>
            <a:ext uri="{909E8E84-426E-40DD-AFC4-6F175D3DCCD1}">
              <a14:hiddenFill xmlns:a14="http://schemas.microsoft.com/office/drawing/2010/main">
                <a:solidFill>
                  <a:srgbClr val="FFFFFF"/>
                </a:solidFill>
              </a14:hiddenFill>
            </a:ext>
          </a:extLst>
        </p:spPr>
      </p:pic>
      <p:pic>
        <p:nvPicPr>
          <p:cNvPr id="139271" name="Picture 7" descr="DSC008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81000"/>
            <a:ext cx="3352800" cy="3352800"/>
          </a:xfrm>
          <a:prstGeom prst="rect">
            <a:avLst/>
          </a:prstGeom>
          <a:noFill/>
          <a:extLst>
            <a:ext uri="{909E8E84-426E-40DD-AFC4-6F175D3DCCD1}">
              <a14:hiddenFill xmlns:a14="http://schemas.microsoft.com/office/drawing/2010/main">
                <a:solidFill>
                  <a:srgbClr val="FFFFFF"/>
                </a:solidFill>
              </a14:hiddenFill>
            </a:ext>
          </a:extLst>
        </p:spPr>
      </p:pic>
      <p:pic>
        <p:nvPicPr>
          <p:cNvPr id="13927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457200"/>
            <a:ext cx="3429000" cy="3335338"/>
          </a:xfrm>
          <a:prstGeom prst="rect">
            <a:avLst/>
          </a:prstGeom>
          <a:noFill/>
          <a:extLst>
            <a:ext uri="{909E8E84-426E-40DD-AFC4-6F175D3DCCD1}">
              <a14:hiddenFill xmlns:a14="http://schemas.microsoft.com/office/drawing/2010/main">
                <a:solidFill>
                  <a:srgbClr val="FFFFFF"/>
                </a:solidFill>
              </a14:hiddenFill>
            </a:ext>
          </a:extLst>
        </p:spPr>
      </p:pic>
      <p:sp>
        <p:nvSpPr>
          <p:cNvPr id="139275" name="Oval 11"/>
          <p:cNvSpPr>
            <a:spLocks noChangeArrowheads="1"/>
          </p:cNvSpPr>
          <p:nvPr/>
        </p:nvSpPr>
        <p:spPr bwMode="auto">
          <a:xfrm>
            <a:off x="6324600" y="4800600"/>
            <a:ext cx="1066800" cy="990600"/>
          </a:xfrm>
          <a:prstGeom prst="ellipse">
            <a:avLst/>
          </a:prstGeom>
          <a:noFill/>
          <a:ln w="76200">
            <a:solidFill>
              <a:srgbClr val="FF33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39276" name="Oval 12"/>
          <p:cNvSpPr>
            <a:spLocks noChangeArrowheads="1"/>
          </p:cNvSpPr>
          <p:nvPr/>
        </p:nvSpPr>
        <p:spPr bwMode="auto">
          <a:xfrm>
            <a:off x="5334000" y="4495800"/>
            <a:ext cx="1143000" cy="1066800"/>
          </a:xfrm>
          <a:prstGeom prst="ellipse">
            <a:avLst/>
          </a:prstGeom>
          <a:noFill/>
          <a:ln w="76200">
            <a:solidFill>
              <a:srgbClr val="FF3300"/>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39277" name="AutoShape 13"/>
          <p:cNvSpPr>
            <a:spLocks noChangeArrowheads="1"/>
          </p:cNvSpPr>
          <p:nvPr/>
        </p:nvSpPr>
        <p:spPr bwMode="auto">
          <a:xfrm rot="5168918">
            <a:off x="6324600" y="3886200"/>
            <a:ext cx="1143000" cy="381000"/>
          </a:xfrm>
          <a:prstGeom prst="leftArrow">
            <a:avLst>
              <a:gd name="adj1" fmla="val 35296"/>
              <a:gd name="adj2" fmla="val 63597"/>
            </a:avLst>
          </a:prstGeom>
          <a:solidFill>
            <a:srgbClr val="FF3300"/>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39278" name="AutoShape 14"/>
          <p:cNvSpPr>
            <a:spLocks noChangeArrowheads="1"/>
          </p:cNvSpPr>
          <p:nvPr/>
        </p:nvSpPr>
        <p:spPr bwMode="auto">
          <a:xfrm rot="-19956161">
            <a:off x="3124200" y="3505200"/>
            <a:ext cx="2667000" cy="428625"/>
          </a:xfrm>
          <a:prstGeom prst="leftArrow">
            <a:avLst>
              <a:gd name="adj1" fmla="val 36954"/>
              <a:gd name="adj2" fmla="val 69222"/>
            </a:avLst>
          </a:prstGeom>
          <a:solidFill>
            <a:srgbClr val="FF3300"/>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Tree>
    <p:extLst>
      <p:ext uri="{BB962C8B-B14F-4D97-AF65-F5344CB8AC3E}">
        <p14:creationId xmlns:p14="http://schemas.microsoft.com/office/powerpoint/2010/main" val="2267026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601579" y="254001"/>
            <a:ext cx="8229600" cy="639762"/>
          </a:xfrm>
        </p:spPr>
        <p:txBody>
          <a:bodyPr/>
          <a:lstStyle/>
          <a:p>
            <a:pPr algn="r" eaLnBrk="1" hangingPunct="1"/>
            <a:r>
              <a:rPr lang="fa-IR" altLang="fa-IR" sz="2400" dirty="0" smtClean="0">
                <a:cs typeface="B Homa" panose="00000400000000000000" pitchFamily="2" charset="-78"/>
              </a:rPr>
              <a:t>معرفي بنا</a:t>
            </a:r>
            <a:endParaRPr lang="en-US" altLang="fa-IR" sz="2400" dirty="0" smtClean="0">
              <a:cs typeface="B Homa" panose="00000400000000000000" pitchFamily="2" charset="-78"/>
            </a:endParaRPr>
          </a:p>
        </p:txBody>
      </p:sp>
      <p:sp>
        <p:nvSpPr>
          <p:cNvPr id="54275" name="Content Placeholder 4"/>
          <p:cNvSpPr>
            <a:spLocks noGrp="1"/>
          </p:cNvSpPr>
          <p:nvPr>
            <p:ph idx="4294967295"/>
          </p:nvPr>
        </p:nvSpPr>
        <p:spPr>
          <a:xfrm>
            <a:off x="601579" y="817563"/>
            <a:ext cx="8229600" cy="5638800"/>
          </a:xfrm>
        </p:spPr>
        <p:txBody>
          <a:bodyPr/>
          <a:lstStyle/>
          <a:p>
            <a:pPr algn="just"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اين فرودگاه در شهر اوزاكاي ژاپن بر روي جزيره مصنوعي در 38 كيلومتري جنوب غربي اوزاكا واقع شده است. </a:t>
            </a:r>
            <a:r>
              <a:rPr lang="ar-SA" altLang="fa-IR" sz="1800" b="1" dirty="0" smtClean="0">
                <a:latin typeface="Arial" panose="020B0604020202020204" pitchFamily="34" charset="0"/>
                <a:cs typeface="B Homa" panose="00000400000000000000" pitchFamily="2" charset="-78"/>
              </a:rPr>
              <a:t>عمليات اجرايي اين فرودگاه که طرح آن در سال 1987 به وسيله</a:t>
            </a:r>
            <a:r>
              <a:rPr lang="en-US" altLang="fa-IR" sz="1800" b="1" dirty="0" smtClean="0">
                <a:latin typeface="Arial" panose="020B0604020202020204" pitchFamily="34" charset="0"/>
                <a:cs typeface="B Homa" panose="00000400000000000000" pitchFamily="2" charset="-78"/>
              </a:rPr>
              <a:t> «</a:t>
            </a:r>
            <a:r>
              <a:rPr lang="ar-SA" altLang="fa-IR" sz="1800" b="1" dirty="0" smtClean="0">
                <a:latin typeface="Arial" panose="020B0604020202020204" pitchFamily="34" charset="0"/>
                <a:cs typeface="B Homa" panose="00000400000000000000" pitchFamily="2" charset="-78"/>
              </a:rPr>
              <a:t>رنزو پيانو» معمار برجسته ايتاليايي ارائه شد، در سال 1995 با تلاش بيش از شش هزار نفر به اتمام رسيد و به وسيله امپراتور ژاپن افتتاح شد و تاکنون مجهز به امکانات پيشرفته يي شده است که نمونه آن در هيچ فرودگاه ديگري در جهان وجود ندارد. پس از عبور از پل ورودي به فرودگاه به طول 5/3 کيلومتر (که بزرگ ترين پل آبي در جهان هم محسوب مي شود) به فرودگاهي مي رسيم که روي يک جزيره مصنوعي آرميده است؛ جزيره يي که فقط عمليات خاکريزي آن به وسيله شناورهاي عظيم الجثه حامل ميليون ها تن شن و ماسه نزديک به سه سال طول کشيده است.</a:t>
            </a:r>
            <a:r>
              <a:rPr lang="en-US" altLang="fa-IR" sz="1800" b="1" dirty="0" smtClean="0">
                <a:latin typeface="Arial" panose="020B0604020202020204" pitchFamily="34" charset="0"/>
                <a:cs typeface="B Homa" panose="00000400000000000000" pitchFamily="2" charset="-78"/>
              </a:rPr>
              <a:t> </a:t>
            </a:r>
          </a:p>
        </p:txBody>
      </p:sp>
      <p:pic>
        <p:nvPicPr>
          <p:cNvPr id="54280" name="Picture 8" descr="DSC00726"/>
          <p:cNvPicPr>
            <a:picLocks noChangeAspect="1" noChangeArrowheads="1"/>
          </p:cNvPicPr>
          <p:nvPr/>
        </p:nvPicPr>
        <p:blipFill>
          <a:blip r:embed="rId2">
            <a:extLst>
              <a:ext uri="{28A0092B-C50C-407E-A947-70E740481C1C}">
                <a14:useLocalDpi xmlns:a14="http://schemas.microsoft.com/office/drawing/2010/main" val="0"/>
              </a:ext>
            </a:extLst>
          </a:blip>
          <a:srcRect b="2777"/>
          <a:stretch>
            <a:fillRect/>
          </a:stretch>
        </p:blipFill>
        <p:spPr bwMode="auto">
          <a:xfrm>
            <a:off x="4572000" y="3733800"/>
            <a:ext cx="3733800" cy="2722563"/>
          </a:xfrm>
          <a:prstGeom prst="rect">
            <a:avLst/>
          </a:prstGeom>
          <a:noFill/>
          <a:extLst>
            <a:ext uri="{909E8E84-426E-40DD-AFC4-6F175D3DCCD1}">
              <a14:hiddenFill xmlns:a14="http://schemas.microsoft.com/office/drawing/2010/main">
                <a:solidFill>
                  <a:srgbClr val="FFFFFF"/>
                </a:solidFill>
              </a14:hiddenFill>
            </a:ext>
          </a:extLst>
        </p:spPr>
      </p:pic>
      <p:pic>
        <p:nvPicPr>
          <p:cNvPr id="54281" name="Picture 9" descr="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3733800"/>
            <a:ext cx="3276600" cy="2765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90082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Content Placeholder 4"/>
          <p:cNvSpPr>
            <a:spLocks noGrp="1"/>
          </p:cNvSpPr>
          <p:nvPr>
            <p:ph idx="4294967295"/>
          </p:nvPr>
        </p:nvSpPr>
        <p:spPr>
          <a:xfrm>
            <a:off x="5181600" y="381000"/>
            <a:ext cx="3962400" cy="60960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قوس ها بيش از 82.5 متر از فضاهاي خالي بين ستون ها را پر مي كنند و در خارج فضا تا روي پايه هاي عمودي منفرد ادامه مي يابد تا سايباني را در محل تفكيك مسافران شكل دهد.</a:t>
            </a:r>
            <a:r>
              <a:rPr lang="en-US" altLang="fa-IR" sz="1800" dirty="0" smtClean="0">
                <a:latin typeface="Arial" panose="020B0604020202020204" pitchFamily="34" charset="0"/>
                <a:cs typeface="B Homa" panose="00000400000000000000" pitchFamily="2" charset="-78"/>
              </a:rPr>
              <a:t> </a:t>
            </a:r>
          </a:p>
        </p:txBody>
      </p:sp>
      <p:sp>
        <p:nvSpPr>
          <p:cNvPr id="140292" name="Rectangle 4"/>
          <p:cNvSpPr>
            <a:spLocks noChangeArrowheads="1"/>
          </p:cNvSpPr>
          <p:nvPr/>
        </p:nvSpPr>
        <p:spPr bwMode="auto">
          <a:xfrm>
            <a:off x="10005432" y="30093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40293" name="Picture 5" descr="800px-Korea-Incheon-International-Airport-Deperture-lobby-overvie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2400"/>
            <a:ext cx="4064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40294" name="Picture 6" descr="23316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390900"/>
            <a:ext cx="4038600" cy="3038475"/>
          </a:xfrm>
          <a:prstGeom prst="rect">
            <a:avLst/>
          </a:prstGeom>
          <a:noFill/>
          <a:extLst>
            <a:ext uri="{909E8E84-426E-40DD-AFC4-6F175D3DCCD1}">
              <a14:hiddenFill xmlns:a14="http://schemas.microsoft.com/office/drawing/2010/main">
                <a:solidFill>
                  <a:srgbClr val="FFFFFF"/>
                </a:solidFill>
              </a14:hiddenFill>
            </a:ext>
          </a:extLst>
        </p:spPr>
      </p:pic>
      <p:pic>
        <p:nvPicPr>
          <p:cNvPr id="140296" name="Picture 8" descr="DSC0095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2057400"/>
            <a:ext cx="2987675"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4171416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Content Placeholder 4"/>
          <p:cNvSpPr>
            <a:spLocks noGrp="1"/>
          </p:cNvSpPr>
          <p:nvPr>
            <p:ph idx="4294967295"/>
          </p:nvPr>
        </p:nvSpPr>
        <p:spPr>
          <a:xfrm>
            <a:off x="0" y="381000"/>
            <a:ext cx="8229600" cy="60960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در انتهاي بال خرپا در نهايت با سازه بال ساختمان اصلي ترمينال تركيب مي شود.</a:t>
            </a:r>
            <a:endParaRPr lang="en-US" altLang="fa-IR" sz="1800" b="1" dirty="0" smtClean="0">
              <a:latin typeface="Arial" panose="020B0604020202020204" pitchFamily="34" charset="0"/>
              <a:cs typeface="B Homa" panose="00000400000000000000" pitchFamily="2" charset="-78"/>
            </a:endParaRPr>
          </a:p>
        </p:txBody>
      </p:sp>
      <p:pic>
        <p:nvPicPr>
          <p:cNvPr id="141319" name="Picture 7" descr="DSC01013"/>
          <p:cNvPicPr>
            <a:picLocks noChangeAspect="1" noChangeArrowheads="1"/>
          </p:cNvPicPr>
          <p:nvPr/>
        </p:nvPicPr>
        <p:blipFill>
          <a:blip r:embed="rId2">
            <a:extLst>
              <a:ext uri="{28A0092B-C50C-407E-A947-70E740481C1C}">
                <a14:useLocalDpi xmlns:a14="http://schemas.microsoft.com/office/drawing/2010/main" val="0"/>
              </a:ext>
            </a:extLst>
          </a:blip>
          <a:srcRect l="8188" r="28828"/>
          <a:stretch>
            <a:fillRect/>
          </a:stretch>
        </p:blipFill>
        <p:spPr bwMode="auto">
          <a:xfrm>
            <a:off x="304800" y="990600"/>
            <a:ext cx="8458200" cy="2330450"/>
          </a:xfrm>
          <a:prstGeom prst="rect">
            <a:avLst/>
          </a:prstGeom>
          <a:noFill/>
          <a:extLst>
            <a:ext uri="{909E8E84-426E-40DD-AFC4-6F175D3DCCD1}">
              <a14:hiddenFill xmlns:a14="http://schemas.microsoft.com/office/drawing/2010/main">
                <a:solidFill>
                  <a:srgbClr val="FFFFFF"/>
                </a:solidFill>
              </a14:hiddenFill>
            </a:ext>
          </a:extLst>
        </p:spPr>
      </p:pic>
      <p:pic>
        <p:nvPicPr>
          <p:cNvPr id="141320" name="Picture 8" descr="0001b_n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581400"/>
            <a:ext cx="4114800" cy="2644775"/>
          </a:xfrm>
          <a:prstGeom prst="rect">
            <a:avLst/>
          </a:prstGeom>
          <a:noFill/>
          <a:extLst>
            <a:ext uri="{909E8E84-426E-40DD-AFC4-6F175D3DCCD1}">
              <a14:hiddenFill xmlns:a14="http://schemas.microsoft.com/office/drawing/2010/main">
                <a:solidFill>
                  <a:srgbClr val="FFFFFF"/>
                </a:solidFill>
              </a14:hiddenFill>
            </a:ext>
          </a:extLst>
        </p:spPr>
      </p:pic>
      <p:pic>
        <p:nvPicPr>
          <p:cNvPr id="141321" name="Picture 9" descr="0001a_no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8200" y="3581400"/>
            <a:ext cx="4130675" cy="2654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80542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ChangeArrowheads="1"/>
          </p:cNvSpPr>
          <p:nvPr/>
        </p:nvSpPr>
        <p:spPr bwMode="auto">
          <a:xfrm>
            <a:off x="9595857" y="32998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208899" name="Picture 3" descr="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533400"/>
            <a:ext cx="8001000" cy="5810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69386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8" name="Rectangle 4"/>
          <p:cNvSpPr>
            <a:spLocks noChangeArrowheads="1"/>
          </p:cNvSpPr>
          <p:nvPr/>
        </p:nvSpPr>
        <p:spPr bwMode="auto">
          <a:xfrm>
            <a:off x="9727619" y="20949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34149" name="Picture 5" descr="DSC0102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0" y="457200"/>
            <a:ext cx="5257800" cy="4122738"/>
          </a:xfrm>
          <a:prstGeom prst="rect">
            <a:avLst/>
          </a:prstGeom>
          <a:noFill/>
          <a:extLst>
            <a:ext uri="{909E8E84-426E-40DD-AFC4-6F175D3DCCD1}">
              <a14:hiddenFill xmlns:a14="http://schemas.microsoft.com/office/drawing/2010/main">
                <a:solidFill>
                  <a:srgbClr val="FFFFFF"/>
                </a:solidFill>
              </a14:hiddenFill>
            </a:ext>
          </a:extLst>
        </p:spPr>
      </p:pic>
      <p:pic>
        <p:nvPicPr>
          <p:cNvPr id="134150" name="Picture 6" descr="DSC0095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105150"/>
            <a:ext cx="4724400" cy="307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875744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Content Placeholder 4"/>
          <p:cNvSpPr>
            <a:spLocks noGrp="1"/>
          </p:cNvSpPr>
          <p:nvPr>
            <p:ph idx="4294967295"/>
          </p:nvPr>
        </p:nvSpPr>
        <p:spPr>
          <a:xfrm>
            <a:off x="5029200" y="381000"/>
            <a:ext cx="4114800" cy="60960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عناصر پوشش دهنده سقف بر روي تير هاي </a:t>
            </a:r>
            <a:r>
              <a:rPr lang="en-US" altLang="fa-IR" sz="1800" b="1" dirty="0" smtClean="0">
                <a:latin typeface="Arial" panose="020B0604020202020204" pitchFamily="34" charset="0"/>
                <a:cs typeface="B Homa" panose="00000400000000000000" pitchFamily="2" charset="-78"/>
              </a:rPr>
              <a:t>I</a:t>
            </a:r>
            <a:r>
              <a:rPr lang="fa-IR" altLang="fa-IR" sz="1800" b="1" dirty="0" smtClean="0">
                <a:latin typeface="Arial" panose="020B0604020202020204" pitchFamily="34" charset="0"/>
                <a:cs typeface="B Homa" panose="00000400000000000000" pitchFamily="2" charset="-78"/>
              </a:rPr>
              <a:t> شكل هستند كه بر روي خر پا ها قرار مي گيرند.</a:t>
            </a:r>
            <a:endParaRPr lang="en-US" altLang="fa-IR" sz="1800" b="1" dirty="0" smtClean="0">
              <a:latin typeface="Arial" panose="020B0604020202020204" pitchFamily="34" charset="0"/>
              <a:cs typeface="B Homa" panose="00000400000000000000" pitchFamily="2" charset="-78"/>
            </a:endParaRPr>
          </a:p>
        </p:txBody>
      </p:sp>
      <p:pic>
        <p:nvPicPr>
          <p:cNvPr id="143363" name="Picture 3" descr="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1238" y="1219200"/>
            <a:ext cx="3830637"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65" name="Rectangle 5"/>
          <p:cNvSpPr>
            <a:spLocks noChangeArrowheads="1"/>
          </p:cNvSpPr>
          <p:nvPr/>
        </p:nvSpPr>
        <p:spPr bwMode="auto">
          <a:xfrm>
            <a:off x="9980032" y="33268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43364" name="Picture 4" descr="DSC008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630238"/>
            <a:ext cx="3810000" cy="2765425"/>
          </a:xfrm>
          <a:prstGeom prst="rect">
            <a:avLst/>
          </a:prstGeom>
          <a:noFill/>
          <a:extLst>
            <a:ext uri="{909E8E84-426E-40DD-AFC4-6F175D3DCCD1}">
              <a14:hiddenFill xmlns:a14="http://schemas.microsoft.com/office/drawing/2010/main">
                <a:solidFill>
                  <a:srgbClr val="FFFFFF"/>
                </a:solidFill>
              </a14:hiddenFill>
            </a:ext>
          </a:extLst>
        </p:spPr>
      </p:pic>
      <p:sp>
        <p:nvSpPr>
          <p:cNvPr id="143367" name="Rectangle 7"/>
          <p:cNvSpPr>
            <a:spLocks noChangeArrowheads="1"/>
          </p:cNvSpPr>
          <p:nvPr/>
        </p:nvSpPr>
        <p:spPr bwMode="auto">
          <a:xfrm>
            <a:off x="9913357" y="46397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43366" name="Picture 6" descr="kansai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3581400"/>
            <a:ext cx="3810000" cy="2865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2518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ChangeArrowheads="1"/>
          </p:cNvSpPr>
          <p:nvPr/>
        </p:nvSpPr>
        <p:spPr bwMode="auto">
          <a:xfrm>
            <a:off x="9330744" y="263790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sp>
        <p:nvSpPr>
          <p:cNvPr id="151556" name="Rectangle 4"/>
          <p:cNvSpPr>
            <a:spLocks noChangeArrowheads="1"/>
          </p:cNvSpPr>
          <p:nvPr/>
        </p:nvSpPr>
        <p:spPr bwMode="auto">
          <a:xfrm>
            <a:off x="10310232" y="53144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sp>
        <p:nvSpPr>
          <p:cNvPr id="151558" name="Rectangle 6"/>
          <p:cNvSpPr>
            <a:spLocks noChangeArrowheads="1"/>
          </p:cNvSpPr>
          <p:nvPr/>
        </p:nvSpPr>
        <p:spPr bwMode="auto">
          <a:xfrm>
            <a:off x="9660944" y="55668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51560" name="Picture 8" descr="image92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2286000"/>
            <a:ext cx="3667125" cy="4124325"/>
          </a:xfrm>
          <a:prstGeom prst="rect">
            <a:avLst/>
          </a:prstGeom>
          <a:noFill/>
          <a:extLst>
            <a:ext uri="{909E8E84-426E-40DD-AFC4-6F175D3DCCD1}">
              <a14:hiddenFill xmlns:a14="http://schemas.microsoft.com/office/drawing/2010/main">
                <a:solidFill>
                  <a:srgbClr val="FFFFFF"/>
                </a:solidFill>
              </a14:hiddenFill>
            </a:ext>
          </a:extLst>
        </p:spPr>
      </p:pic>
      <p:pic>
        <p:nvPicPr>
          <p:cNvPr id="151561" name="Picture 9" descr="Copy of 1"/>
          <p:cNvPicPr>
            <a:picLocks noChangeAspect="1" noChangeArrowheads="1"/>
          </p:cNvPicPr>
          <p:nvPr/>
        </p:nvPicPr>
        <p:blipFill>
          <a:blip r:embed="rId3">
            <a:extLst>
              <a:ext uri="{28A0092B-C50C-407E-A947-70E740481C1C}">
                <a14:useLocalDpi xmlns:a14="http://schemas.microsoft.com/office/drawing/2010/main" val="0"/>
              </a:ext>
            </a:extLst>
          </a:blip>
          <a:srcRect t="10020" r="22758" b="9811"/>
          <a:stretch>
            <a:fillRect/>
          </a:stretch>
        </p:blipFill>
        <p:spPr bwMode="auto">
          <a:xfrm>
            <a:off x="381000" y="381000"/>
            <a:ext cx="3657600" cy="1790700"/>
          </a:xfrm>
          <a:prstGeom prst="rect">
            <a:avLst/>
          </a:prstGeom>
          <a:noFill/>
          <a:extLst>
            <a:ext uri="{909E8E84-426E-40DD-AFC4-6F175D3DCCD1}">
              <a14:hiddenFill xmlns:a14="http://schemas.microsoft.com/office/drawing/2010/main">
                <a:solidFill>
                  <a:srgbClr val="FFFFFF"/>
                </a:solidFill>
              </a14:hiddenFill>
            </a:ext>
          </a:extLst>
        </p:spPr>
      </p:pic>
      <p:pic>
        <p:nvPicPr>
          <p:cNvPr id="151562" name="Picture 10" descr="DSC0073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05300" y="381000"/>
            <a:ext cx="4514850" cy="601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4529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8" name="Rectangle 4"/>
          <p:cNvSpPr>
            <a:spLocks noChangeArrowheads="1"/>
          </p:cNvSpPr>
          <p:nvPr/>
        </p:nvSpPr>
        <p:spPr bwMode="auto">
          <a:xfrm>
            <a:off x="9330744" y="263790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sp>
        <p:nvSpPr>
          <p:cNvPr id="144390" name="Rectangle 6"/>
          <p:cNvSpPr>
            <a:spLocks noChangeArrowheads="1"/>
          </p:cNvSpPr>
          <p:nvPr/>
        </p:nvSpPr>
        <p:spPr bwMode="auto">
          <a:xfrm>
            <a:off x="10310232" y="53144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sp>
        <p:nvSpPr>
          <p:cNvPr id="144392" name="Rectangle 8"/>
          <p:cNvSpPr>
            <a:spLocks noChangeArrowheads="1"/>
          </p:cNvSpPr>
          <p:nvPr/>
        </p:nvSpPr>
        <p:spPr bwMode="auto">
          <a:xfrm>
            <a:off x="9660944" y="55668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44391" name="Picture 7" descr="kansai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457200"/>
            <a:ext cx="2819400" cy="2178050"/>
          </a:xfrm>
          <a:prstGeom prst="rect">
            <a:avLst/>
          </a:prstGeom>
          <a:noFill/>
          <a:extLst>
            <a:ext uri="{909E8E84-426E-40DD-AFC4-6F175D3DCCD1}">
              <a14:hiddenFill xmlns:a14="http://schemas.microsoft.com/office/drawing/2010/main">
                <a:solidFill>
                  <a:srgbClr val="FFFFFF"/>
                </a:solidFill>
              </a14:hiddenFill>
            </a:ext>
          </a:extLst>
        </p:spPr>
      </p:pic>
      <p:pic>
        <p:nvPicPr>
          <p:cNvPr id="144398" name="Picture 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04800"/>
            <a:ext cx="5029200" cy="3773488"/>
          </a:xfrm>
          <a:prstGeom prst="rect">
            <a:avLst/>
          </a:prstGeom>
          <a:noFill/>
          <a:extLst>
            <a:ext uri="{909E8E84-426E-40DD-AFC4-6F175D3DCCD1}">
              <a14:hiddenFill xmlns:a14="http://schemas.microsoft.com/office/drawing/2010/main">
                <a:solidFill>
                  <a:srgbClr val="FFFFFF"/>
                </a:solidFill>
              </a14:hiddenFill>
            </a:ext>
          </a:extLst>
        </p:spPr>
      </p:pic>
      <p:pic>
        <p:nvPicPr>
          <p:cNvPr id="144389" name="Picture 5" descr="IMG_001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1000" y="3048000"/>
            <a:ext cx="4648200" cy="34972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9072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Content Placeholder 4"/>
          <p:cNvSpPr>
            <a:spLocks noGrp="1"/>
          </p:cNvSpPr>
          <p:nvPr>
            <p:ph idx="4294967295"/>
          </p:nvPr>
        </p:nvSpPr>
        <p:spPr>
          <a:xfrm>
            <a:off x="0" y="381000"/>
            <a:ext cx="8229600" cy="60960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علاوه بر اين اعضاي فرعي نقش بسيار مهمي در جذب انرژي در زمان زلزله در راستاي عمودي در محورهاي خرپاها را به عهده دارند.اين امر نتيجه چرخش خرپاها حول اتصالات آنها به پايه هاي واگرا همچنين به دليل خميدگي و شكل لوله هاي اين اعضاي فرعي است كه به هنگام زلزله هاي عمودي كه نيرو به صورت عمودي به خرپاها وارد مي شود، خرپاها و پايه هاي واگرا شبيه قاب هاي بزرگ دهانه، عمل مي كنند.</a:t>
            </a:r>
            <a:r>
              <a:rPr lang="en-US" altLang="fa-IR" sz="1800" dirty="0" smtClean="0">
                <a:latin typeface="Arial" panose="020B0604020202020204" pitchFamily="34" charset="0"/>
                <a:cs typeface="B Homa" panose="00000400000000000000" pitchFamily="2" charset="-78"/>
              </a:rPr>
              <a:t> </a:t>
            </a:r>
          </a:p>
        </p:txBody>
      </p:sp>
      <p:pic>
        <p:nvPicPr>
          <p:cNvPr id="145413" name="Picture 5" descr="26_004"/>
          <p:cNvPicPr>
            <a:picLocks noChangeAspect="1" noChangeArrowheads="1"/>
          </p:cNvPicPr>
          <p:nvPr/>
        </p:nvPicPr>
        <p:blipFill>
          <a:blip r:embed="rId2">
            <a:extLst>
              <a:ext uri="{28A0092B-C50C-407E-A947-70E740481C1C}">
                <a14:useLocalDpi xmlns:a14="http://schemas.microsoft.com/office/drawing/2010/main" val="0"/>
              </a:ext>
            </a:extLst>
          </a:blip>
          <a:srcRect t="15378"/>
          <a:stretch>
            <a:fillRect/>
          </a:stretch>
        </p:blipFill>
        <p:spPr bwMode="auto">
          <a:xfrm>
            <a:off x="990600" y="2286000"/>
            <a:ext cx="7086600" cy="3898900"/>
          </a:xfrm>
          <a:prstGeom prst="rect">
            <a:avLst/>
          </a:prstGeom>
          <a:noFill/>
          <a:extLst>
            <a:ext uri="{909E8E84-426E-40DD-AFC4-6F175D3DCCD1}">
              <a14:hiddenFill xmlns:a14="http://schemas.microsoft.com/office/drawing/2010/main">
                <a:solidFill>
                  <a:srgbClr val="FFFFFF"/>
                </a:solidFill>
              </a14:hiddenFill>
            </a:ext>
          </a:extLst>
        </p:spPr>
      </p:pic>
      <p:sp>
        <p:nvSpPr>
          <p:cNvPr id="145415" name="Rectangle 7"/>
          <p:cNvSpPr>
            <a:spLocks noChangeArrowheads="1"/>
          </p:cNvSpPr>
          <p:nvPr/>
        </p:nvSpPr>
        <p:spPr bwMode="auto">
          <a:xfrm>
            <a:off x="10086394" y="27569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Tree>
    <p:extLst>
      <p:ext uri="{BB962C8B-B14F-4D97-AF65-F5344CB8AC3E}">
        <p14:creationId xmlns:p14="http://schemas.microsoft.com/office/powerpoint/2010/main" val="270385106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Content Placeholder 4"/>
          <p:cNvSpPr>
            <a:spLocks noGrp="1"/>
          </p:cNvSpPr>
          <p:nvPr>
            <p:ph idx="4294967295"/>
          </p:nvPr>
        </p:nvSpPr>
        <p:spPr>
          <a:xfrm>
            <a:off x="0" y="381000"/>
            <a:ext cx="8229600" cy="6096000"/>
          </a:xfrm>
        </p:spPr>
        <p:txBody>
          <a:bodyPr/>
          <a:lstStyle/>
          <a:p>
            <a:pPr algn="r" rtl="1"/>
            <a:r>
              <a:rPr lang="fa-IR" altLang="fa-IR" sz="1800" b="1" dirty="0" smtClean="0">
                <a:latin typeface="Arial" panose="020B0604020202020204" pitchFamily="34" charset="0"/>
                <a:cs typeface="B Homa" panose="00000400000000000000" pitchFamily="2" charset="-78"/>
              </a:rPr>
              <a:t>يك سازه فرعي ممتد فضاي خالي بين خرپاهاي اصلي را پر مي كنند.</a:t>
            </a:r>
          </a:p>
          <a:p>
            <a:pPr algn="r" rtl="1"/>
            <a:r>
              <a:rPr lang="fa-IR" altLang="fa-IR" sz="1800" b="1" dirty="0" smtClean="0">
                <a:latin typeface="Arial" panose="020B0604020202020204" pitchFamily="34" charset="0"/>
                <a:cs typeface="B Homa" panose="00000400000000000000" pitchFamily="2" charset="-78"/>
              </a:rPr>
              <a:t>با تير آهن هاي با مقطع </a:t>
            </a:r>
            <a:r>
              <a:rPr lang="en-US" altLang="fa-IR" sz="1800" b="1" dirty="0" smtClean="0">
                <a:latin typeface="Arial" panose="020B0604020202020204" pitchFamily="34" charset="0"/>
                <a:cs typeface="B Homa" panose="00000400000000000000" pitchFamily="2" charset="-78"/>
              </a:rPr>
              <a:t>I</a:t>
            </a:r>
            <a:r>
              <a:rPr lang="fa-IR" altLang="fa-IR" sz="1800" b="1" dirty="0" smtClean="0">
                <a:latin typeface="Arial" panose="020B0604020202020204" pitchFamily="34" charset="0"/>
                <a:cs typeface="B Homa" panose="00000400000000000000" pitchFamily="2" charset="-78"/>
              </a:rPr>
              <a:t> كه به صورت عرضي روي خرپاي اصلي قرارمي گيرد.انتقال نيرو(باربري سازه) تقويت مي شود.</a:t>
            </a:r>
          </a:p>
          <a:p>
            <a:pPr algn="r" rtl="1"/>
            <a:r>
              <a:rPr lang="fa-IR" altLang="fa-IR" sz="1800" b="1" dirty="0" smtClean="0">
                <a:latin typeface="Arial" panose="020B0604020202020204" pitchFamily="34" charset="0"/>
                <a:cs typeface="B Homa" panose="00000400000000000000" pitchFamily="2" charset="-78"/>
              </a:rPr>
              <a:t>سازه هاي فرعي طراحي شده براي جذب نيروهاي افقي حاصل از زلزله .</a:t>
            </a:r>
          </a:p>
          <a:p>
            <a:pPr algn="r" rtl="1"/>
            <a:endParaRPr lang="en-US" altLang="fa-IR" sz="1800" dirty="0" smtClean="0">
              <a:latin typeface="Arial" panose="020B0604020202020204" pitchFamily="34" charset="0"/>
              <a:cs typeface="B Homa" panose="00000400000000000000" pitchFamily="2" charset="-78"/>
            </a:endParaRPr>
          </a:p>
        </p:txBody>
      </p:sp>
      <p:sp>
        <p:nvSpPr>
          <p:cNvPr id="146436" name="Rectangle 4"/>
          <p:cNvSpPr>
            <a:spLocks noChangeArrowheads="1"/>
          </p:cNvSpPr>
          <p:nvPr/>
        </p:nvSpPr>
        <p:spPr bwMode="auto">
          <a:xfrm>
            <a:off x="10032419" y="29157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46435" name="Picture 3" descr="stage2"/>
          <p:cNvPicPr>
            <a:picLocks noChangeAspect="1" noChangeArrowheads="1"/>
          </p:cNvPicPr>
          <p:nvPr/>
        </p:nvPicPr>
        <p:blipFill>
          <a:blip r:embed="rId2">
            <a:extLst>
              <a:ext uri="{28A0092B-C50C-407E-A947-70E740481C1C}">
                <a14:useLocalDpi xmlns:a14="http://schemas.microsoft.com/office/drawing/2010/main" val="0"/>
              </a:ext>
            </a:extLst>
          </a:blip>
          <a:srcRect t="31961"/>
          <a:stretch>
            <a:fillRect/>
          </a:stretch>
        </p:blipFill>
        <p:spPr bwMode="auto">
          <a:xfrm>
            <a:off x="4876800" y="3124200"/>
            <a:ext cx="3810000" cy="1784350"/>
          </a:xfrm>
          <a:prstGeom prst="rect">
            <a:avLst/>
          </a:prstGeom>
          <a:noFill/>
          <a:extLst>
            <a:ext uri="{909E8E84-426E-40DD-AFC4-6F175D3DCCD1}">
              <a14:hiddenFill xmlns:a14="http://schemas.microsoft.com/office/drawing/2010/main">
                <a:solidFill>
                  <a:srgbClr val="FFFFFF"/>
                </a:solidFill>
              </a14:hiddenFill>
            </a:ext>
          </a:extLst>
        </p:spPr>
      </p:pic>
      <p:sp>
        <p:nvSpPr>
          <p:cNvPr id="146438" name="Rectangle 6"/>
          <p:cNvSpPr>
            <a:spLocks noChangeArrowheads="1"/>
          </p:cNvSpPr>
          <p:nvPr/>
        </p:nvSpPr>
        <p:spPr bwMode="auto">
          <a:xfrm>
            <a:off x="9568869" y="3472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sp>
        <p:nvSpPr>
          <p:cNvPr id="146440" name="Rectangle 8"/>
          <p:cNvSpPr>
            <a:spLocks noChangeArrowheads="1"/>
          </p:cNvSpPr>
          <p:nvPr/>
        </p:nvSpPr>
        <p:spPr bwMode="auto">
          <a:xfrm>
            <a:off x="10589632" y="25315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46439" name="Picture 7" descr="IMG_00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2514600"/>
            <a:ext cx="4191000" cy="3132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81965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Content Placeholder 4"/>
          <p:cNvSpPr>
            <a:spLocks noGrp="1"/>
          </p:cNvSpPr>
          <p:nvPr>
            <p:ph idx="4294967295"/>
          </p:nvPr>
        </p:nvSpPr>
        <p:spPr>
          <a:xfrm>
            <a:off x="0" y="381000"/>
            <a:ext cx="8229600" cy="60960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يك نوع ديگر از سقف نيز در اين فرودگاه وجود دارد كه از اين ايده نشات گرفته كه داكتهايي كه بصورت اكسپوز از سقف آويزان هستند شرايط شلوغ و در هم و برهمي را براي مسافران بوجود نياورد. به همين دليل از پوسته اي ملاقه اي شكل در زير سقف به عنوان پوسته دوم استفاده شده كه هوا از بين اين پوسته ها جريان مي يابد و به همه فضاهاي داخلي وارد مي گردد.</a:t>
            </a:r>
            <a:r>
              <a:rPr lang="en-US" altLang="fa-IR" sz="1800" dirty="0" smtClean="0">
                <a:latin typeface="Arial" panose="020B0604020202020204" pitchFamily="34" charset="0"/>
                <a:cs typeface="B Homa" panose="00000400000000000000" pitchFamily="2" charset="-78"/>
              </a:rPr>
              <a:t> </a:t>
            </a:r>
          </a:p>
        </p:txBody>
      </p:sp>
      <p:sp>
        <p:nvSpPr>
          <p:cNvPr id="148506" name="Rectangle 26"/>
          <p:cNvSpPr>
            <a:spLocks noChangeArrowheads="1"/>
          </p:cNvSpPr>
          <p:nvPr/>
        </p:nvSpPr>
        <p:spPr bwMode="auto">
          <a:xfrm>
            <a:off x="9794294" y="39237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48505" name="Picture 25" descr="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7200" y="1981200"/>
            <a:ext cx="2692400" cy="4495800"/>
          </a:xfrm>
          <a:prstGeom prst="rect">
            <a:avLst/>
          </a:prstGeom>
          <a:noFill/>
          <a:extLst>
            <a:ext uri="{909E8E84-426E-40DD-AFC4-6F175D3DCCD1}">
              <a14:hiddenFill xmlns:a14="http://schemas.microsoft.com/office/drawing/2010/main">
                <a:solidFill>
                  <a:srgbClr val="FFFFFF"/>
                </a:solidFill>
              </a14:hiddenFill>
            </a:ext>
          </a:extLst>
        </p:spPr>
      </p:pic>
      <p:sp>
        <p:nvSpPr>
          <p:cNvPr id="148508" name="Rectangle 28"/>
          <p:cNvSpPr>
            <a:spLocks noChangeArrowheads="1"/>
          </p:cNvSpPr>
          <p:nvPr/>
        </p:nvSpPr>
        <p:spPr bwMode="auto">
          <a:xfrm>
            <a:off x="10443582" y="30220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48507" name="Picture 27" descr="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86000"/>
            <a:ext cx="4724400" cy="35321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32184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303" name="Picture 7" descr="4_kansai_international_airport_osak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7200"/>
            <a:ext cx="4876800" cy="3790950"/>
          </a:xfrm>
          <a:prstGeom prst="rect">
            <a:avLst/>
          </a:prstGeom>
          <a:noFill/>
          <a:extLst>
            <a:ext uri="{909E8E84-426E-40DD-AFC4-6F175D3DCCD1}">
              <a14:hiddenFill xmlns:a14="http://schemas.microsoft.com/office/drawing/2010/main">
                <a:solidFill>
                  <a:srgbClr val="FFFFFF"/>
                </a:solidFill>
              </a14:hiddenFill>
            </a:ext>
          </a:extLst>
        </p:spPr>
      </p:pic>
      <p:pic>
        <p:nvPicPr>
          <p:cNvPr id="55302" name="Picture 6" descr="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62600" y="4267200"/>
            <a:ext cx="3200400" cy="20970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73538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2" name="Picture 4" descr="fig0235st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352800"/>
            <a:ext cx="4114800" cy="3097213"/>
          </a:xfrm>
          <a:prstGeom prst="rect">
            <a:avLst/>
          </a:prstGeom>
          <a:noFill/>
          <a:extLst>
            <a:ext uri="{909E8E84-426E-40DD-AFC4-6F175D3DCCD1}">
              <a14:hiddenFill xmlns:a14="http://schemas.microsoft.com/office/drawing/2010/main">
                <a:solidFill>
                  <a:srgbClr val="FFFFFF"/>
                </a:solidFill>
              </a14:hiddenFill>
            </a:ext>
          </a:extLst>
        </p:spPr>
      </p:pic>
      <p:pic>
        <p:nvPicPr>
          <p:cNvPr id="109573" name="Picture 5" descr="kansai-airport-from-jaqs-photostorage-via-flick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04800"/>
            <a:ext cx="4114800" cy="2740025"/>
          </a:xfrm>
          <a:prstGeom prst="rect">
            <a:avLst/>
          </a:prstGeom>
          <a:noFill/>
          <a:extLst>
            <a:ext uri="{909E8E84-426E-40DD-AFC4-6F175D3DCCD1}">
              <a14:hiddenFill xmlns:a14="http://schemas.microsoft.com/office/drawing/2010/main">
                <a:solidFill>
                  <a:srgbClr val="FFFFFF"/>
                </a:solidFill>
              </a14:hiddenFill>
            </a:ext>
          </a:extLst>
        </p:spPr>
      </p:pic>
      <p:pic>
        <p:nvPicPr>
          <p:cNvPr id="109574" name="Picture 6" descr="Kansai_International_Airport_Departures11"/>
          <p:cNvPicPr>
            <a:picLocks noChangeAspect="1" noChangeArrowheads="1"/>
          </p:cNvPicPr>
          <p:nvPr/>
        </p:nvPicPr>
        <p:blipFill>
          <a:blip r:embed="rId4">
            <a:extLst>
              <a:ext uri="{28A0092B-C50C-407E-A947-70E740481C1C}">
                <a14:useLocalDpi xmlns:a14="http://schemas.microsoft.com/office/drawing/2010/main" val="0"/>
              </a:ext>
            </a:extLst>
          </a:blip>
          <a:srcRect b="10204"/>
          <a:stretch>
            <a:fillRect/>
          </a:stretch>
        </p:blipFill>
        <p:spPr bwMode="auto">
          <a:xfrm>
            <a:off x="4724400" y="304800"/>
            <a:ext cx="4038600" cy="2719388"/>
          </a:xfrm>
          <a:prstGeom prst="rect">
            <a:avLst/>
          </a:prstGeom>
          <a:noFill/>
          <a:extLst>
            <a:ext uri="{909E8E84-426E-40DD-AFC4-6F175D3DCCD1}">
              <a14:hiddenFill xmlns:a14="http://schemas.microsoft.com/office/drawing/2010/main">
                <a:solidFill>
                  <a:srgbClr val="FFFFFF"/>
                </a:solidFill>
              </a14:hiddenFill>
            </a:ext>
          </a:extLst>
        </p:spPr>
      </p:pic>
      <p:pic>
        <p:nvPicPr>
          <p:cNvPr id="109577" name="Picture 9" descr="duk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4400" y="3352800"/>
            <a:ext cx="40386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3808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7703" name="Picture 7"/>
          <p:cNvPicPr>
            <a:picLocks noChangeAspect="1" noChangeArrowheads="1"/>
          </p:cNvPicPr>
          <p:nvPr/>
        </p:nvPicPr>
        <p:blipFill>
          <a:blip r:embed="rId2">
            <a:extLst>
              <a:ext uri="{28A0092B-C50C-407E-A947-70E740481C1C}">
                <a14:useLocalDpi xmlns:a14="http://schemas.microsoft.com/office/drawing/2010/main" val="0"/>
              </a:ext>
            </a:extLst>
          </a:blip>
          <a:srcRect l="2499" t="3986" r="3334" b="20288"/>
          <a:stretch>
            <a:fillRect/>
          </a:stretch>
        </p:blipFill>
        <p:spPr bwMode="auto">
          <a:xfrm>
            <a:off x="0" y="1066800"/>
            <a:ext cx="9144000" cy="5426075"/>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idx="4294967295"/>
          </p:nvPr>
        </p:nvSpPr>
        <p:spPr>
          <a:xfrm>
            <a:off x="0" y="274638"/>
            <a:ext cx="8229600" cy="639762"/>
          </a:xfrm>
        </p:spPr>
        <p:txBody>
          <a:bodyPr>
            <a:normAutofit fontScale="90000"/>
          </a:bodyPr>
          <a:lstStyle/>
          <a:p>
            <a:pPr algn="r" rtl="1" eaLnBrk="1" hangingPunct="1"/>
            <a:r>
              <a:rPr lang="fa-IR" altLang="fa-IR" sz="2400" dirty="0" smtClean="0">
                <a:solidFill>
                  <a:schemeClr val="bg1"/>
                </a:solidFill>
                <a:cs typeface="B Homa" panose="00000400000000000000" pitchFamily="2" charset="-78"/>
              </a:rPr>
              <a:t>باربري سازه</a:t>
            </a:r>
            <a:r>
              <a:rPr lang="en-US" altLang="fa-IR" dirty="0" smtClean="0"/>
              <a:t> </a:t>
            </a:r>
          </a:p>
        </p:txBody>
      </p:sp>
      <p:sp>
        <p:nvSpPr>
          <p:cNvPr id="157699" name="Content Placeholder 4"/>
          <p:cNvSpPr>
            <a:spLocks noGrp="1"/>
          </p:cNvSpPr>
          <p:nvPr>
            <p:ph idx="4294967295"/>
          </p:nvPr>
        </p:nvSpPr>
        <p:spPr>
          <a:xfrm>
            <a:off x="0" y="2362200"/>
            <a:ext cx="8305800" cy="4114800"/>
          </a:xfrm>
        </p:spPr>
        <p:txBody>
          <a:bodyPr/>
          <a:lstStyle/>
          <a:p>
            <a:pPr algn="ctr" rtl="1" eaLnBrk="1" hangingPunct="1">
              <a:lnSpc>
                <a:spcPct val="130000"/>
              </a:lnSpc>
              <a:spcBef>
                <a:spcPct val="100000"/>
              </a:spcBef>
              <a:buFont typeface="Arial" panose="020B0604020202020204" pitchFamily="34" charset="0"/>
              <a:buNone/>
            </a:pPr>
            <a:r>
              <a:rPr lang="fa-IR" altLang="fa-IR" sz="1800" b="1" dirty="0" smtClean="0">
                <a:solidFill>
                  <a:schemeClr val="bg1"/>
                </a:solidFill>
                <a:latin typeface="Arial" panose="020B0604020202020204" pitchFamily="34" charset="0"/>
                <a:cs typeface="B Homa" panose="00000400000000000000" pitchFamily="2" charset="-78"/>
              </a:rPr>
              <a:t>شبيه سازي خرپاي نگهدارنده (خرپاي اصلي) تحت نيروي يكنواخت قائم.</a:t>
            </a:r>
            <a:endParaRPr lang="en-US" altLang="fa-IR" sz="1800" b="1" dirty="0" smtClean="0">
              <a:solidFill>
                <a:schemeClr val="bg1"/>
              </a:solidFill>
              <a:latin typeface="Arial" panose="020B0604020202020204" pitchFamily="34" charset="0"/>
              <a:cs typeface="B Homa" panose="00000400000000000000" pitchFamily="2" charset="-78"/>
            </a:endParaRPr>
          </a:p>
        </p:txBody>
      </p:sp>
    </p:spTree>
    <p:extLst>
      <p:ext uri="{BB962C8B-B14F-4D97-AF65-F5344CB8AC3E}">
        <p14:creationId xmlns:p14="http://schemas.microsoft.com/office/powerpoint/2010/main" val="34567143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80" name="Picture 4" descr="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629400"/>
          </a:xfrm>
          <a:prstGeom prst="rect">
            <a:avLst/>
          </a:prstGeom>
          <a:noFill/>
          <a:extLst>
            <a:ext uri="{909E8E84-426E-40DD-AFC4-6F175D3DCCD1}">
              <a14:hiddenFill xmlns:a14="http://schemas.microsoft.com/office/drawing/2010/main">
                <a:solidFill>
                  <a:srgbClr val="FFFFFF"/>
                </a:solidFill>
              </a14:hiddenFill>
            </a:ext>
          </a:extLst>
        </p:spPr>
      </p:pic>
      <p:sp>
        <p:nvSpPr>
          <p:cNvPr id="152578" name="Content Placeholder 4"/>
          <p:cNvSpPr>
            <a:spLocks noGrp="1"/>
          </p:cNvSpPr>
          <p:nvPr>
            <p:ph idx="4294967295"/>
          </p:nvPr>
        </p:nvSpPr>
        <p:spPr>
          <a:xfrm>
            <a:off x="0" y="2667000"/>
            <a:ext cx="2667000" cy="3962400"/>
          </a:xfrm>
        </p:spPr>
        <p:txBody>
          <a:bodyPr>
            <a:normAutofit fontScale="85000" lnSpcReduction="10000"/>
          </a:bodyPr>
          <a:lstStyle/>
          <a:p>
            <a:pPr algn="r" rtl="1">
              <a:buFont typeface="Arial" panose="020B0604020202020204" pitchFamily="34" charset="0"/>
              <a:buNone/>
            </a:pPr>
            <a:r>
              <a:rPr lang="fa-IR" altLang="fa-IR" sz="1800" b="1" dirty="0" smtClean="0">
                <a:solidFill>
                  <a:schemeClr val="bg1"/>
                </a:solidFill>
                <a:latin typeface="Arial" panose="020B0604020202020204" pitchFamily="34" charset="0"/>
                <a:cs typeface="B Homa" panose="00000400000000000000" pitchFamily="2" charset="-78"/>
              </a:rPr>
              <a:t>نيرو و فشار تحت نيروي عمودي</a:t>
            </a:r>
          </a:p>
          <a:p>
            <a:pPr algn="r" rtl="1">
              <a:buFont typeface="Arial" panose="020B0604020202020204" pitchFamily="34" charset="0"/>
              <a:buNone/>
            </a:pPr>
            <a:endParaRPr lang="fa-IR" altLang="fa-IR" sz="1800" b="1" dirty="0" smtClean="0">
              <a:solidFill>
                <a:schemeClr val="bg1"/>
              </a:solidFill>
              <a:latin typeface="Arial" panose="020B0604020202020204" pitchFamily="34" charset="0"/>
              <a:cs typeface="B Homa" panose="00000400000000000000" pitchFamily="2" charset="-78"/>
            </a:endParaRPr>
          </a:p>
          <a:p>
            <a:pPr algn="r" rtl="1">
              <a:buFont typeface="Arial" panose="020B0604020202020204" pitchFamily="34" charset="0"/>
              <a:buNone/>
            </a:pPr>
            <a:endParaRPr lang="fa-IR" altLang="fa-IR" sz="1800" b="1" dirty="0" smtClean="0">
              <a:solidFill>
                <a:schemeClr val="bg1"/>
              </a:solidFill>
              <a:latin typeface="Arial" panose="020B0604020202020204" pitchFamily="34" charset="0"/>
              <a:cs typeface="B Homa" panose="00000400000000000000" pitchFamily="2" charset="-78"/>
            </a:endParaRPr>
          </a:p>
          <a:p>
            <a:pPr algn="r" rtl="1">
              <a:buFont typeface="Arial" panose="020B0604020202020204" pitchFamily="34" charset="0"/>
              <a:buNone/>
            </a:pPr>
            <a:endParaRPr lang="fa-IR" altLang="fa-IR" sz="1800" b="1" dirty="0" smtClean="0">
              <a:solidFill>
                <a:schemeClr val="bg1"/>
              </a:solidFill>
              <a:latin typeface="Arial" panose="020B0604020202020204" pitchFamily="34" charset="0"/>
              <a:cs typeface="B Homa" panose="00000400000000000000" pitchFamily="2" charset="-78"/>
            </a:endParaRPr>
          </a:p>
          <a:p>
            <a:pPr algn="r" rtl="1">
              <a:buFont typeface="Arial" panose="020B0604020202020204" pitchFamily="34" charset="0"/>
              <a:buNone/>
            </a:pPr>
            <a:endParaRPr lang="fa-IR" altLang="fa-IR" sz="1800" b="1" dirty="0" smtClean="0">
              <a:solidFill>
                <a:schemeClr val="bg1"/>
              </a:solidFill>
              <a:latin typeface="Arial" panose="020B0604020202020204" pitchFamily="34" charset="0"/>
              <a:cs typeface="B Homa" panose="00000400000000000000" pitchFamily="2" charset="-78"/>
            </a:endParaRPr>
          </a:p>
          <a:p>
            <a:pPr algn="r" rtl="1">
              <a:buFont typeface="Arial" panose="020B0604020202020204" pitchFamily="34" charset="0"/>
              <a:buNone/>
            </a:pPr>
            <a:endParaRPr lang="fa-IR" altLang="fa-IR" sz="1800" b="1" dirty="0" smtClean="0">
              <a:solidFill>
                <a:schemeClr val="bg1"/>
              </a:solidFill>
              <a:latin typeface="Arial" panose="020B0604020202020204" pitchFamily="34" charset="0"/>
              <a:cs typeface="B Homa" panose="00000400000000000000" pitchFamily="2" charset="-78"/>
            </a:endParaRPr>
          </a:p>
          <a:p>
            <a:pPr algn="r" rtl="1">
              <a:buFont typeface="Arial" panose="020B0604020202020204" pitchFamily="34" charset="0"/>
              <a:buNone/>
            </a:pPr>
            <a:endParaRPr lang="fa-IR" altLang="fa-IR" sz="1800" b="1" dirty="0" smtClean="0">
              <a:solidFill>
                <a:schemeClr val="bg1"/>
              </a:solidFill>
              <a:latin typeface="Arial" panose="020B0604020202020204" pitchFamily="34" charset="0"/>
              <a:cs typeface="B Homa" panose="00000400000000000000" pitchFamily="2" charset="-78"/>
            </a:endParaRPr>
          </a:p>
          <a:p>
            <a:pPr algn="r" rtl="1">
              <a:buFont typeface="Arial" panose="020B0604020202020204" pitchFamily="34" charset="0"/>
              <a:buNone/>
            </a:pPr>
            <a:endParaRPr lang="fa-IR" altLang="fa-IR" sz="1800" b="1" dirty="0" smtClean="0">
              <a:solidFill>
                <a:schemeClr val="bg1"/>
              </a:solidFill>
              <a:latin typeface="Arial" panose="020B0604020202020204" pitchFamily="34" charset="0"/>
              <a:cs typeface="B Homa" panose="00000400000000000000" pitchFamily="2" charset="-78"/>
            </a:endParaRPr>
          </a:p>
          <a:p>
            <a:pPr algn="r" rtl="1">
              <a:buFont typeface="Arial" panose="020B0604020202020204" pitchFamily="34" charset="0"/>
              <a:buNone/>
            </a:pPr>
            <a:endParaRPr lang="fa-IR" altLang="fa-IR" sz="1800" b="1" dirty="0" smtClean="0">
              <a:solidFill>
                <a:schemeClr val="bg1"/>
              </a:solidFill>
              <a:latin typeface="Arial" panose="020B0604020202020204" pitchFamily="34" charset="0"/>
              <a:cs typeface="B Homa" panose="00000400000000000000" pitchFamily="2" charset="-78"/>
            </a:endParaRPr>
          </a:p>
          <a:p>
            <a:pPr algn="r" rtl="1">
              <a:buFont typeface="Arial" panose="020B0604020202020204" pitchFamily="34" charset="0"/>
              <a:buNone/>
            </a:pPr>
            <a:endParaRPr lang="fa-IR" altLang="fa-IR" sz="1800" b="1" dirty="0" smtClean="0">
              <a:solidFill>
                <a:schemeClr val="bg1"/>
              </a:solidFill>
              <a:latin typeface="Arial" panose="020B0604020202020204" pitchFamily="34" charset="0"/>
              <a:cs typeface="B Homa" panose="00000400000000000000" pitchFamily="2" charset="-78"/>
            </a:endParaRPr>
          </a:p>
          <a:p>
            <a:pPr algn="r" rtl="1">
              <a:buFont typeface="Arial" panose="020B0604020202020204" pitchFamily="34" charset="0"/>
              <a:buNone/>
            </a:pPr>
            <a:endParaRPr lang="fa-IR" altLang="fa-IR" sz="1800" b="1" dirty="0" smtClean="0">
              <a:solidFill>
                <a:schemeClr val="bg1"/>
              </a:solidFill>
              <a:latin typeface="Arial" panose="020B0604020202020204" pitchFamily="34" charset="0"/>
              <a:cs typeface="B Homa" panose="00000400000000000000" pitchFamily="2" charset="-78"/>
            </a:endParaRPr>
          </a:p>
          <a:p>
            <a:pPr algn="r" rtl="1">
              <a:buFont typeface="Arial" panose="020B0604020202020204" pitchFamily="34" charset="0"/>
              <a:buNone/>
            </a:pPr>
            <a:r>
              <a:rPr lang="fa-IR" altLang="fa-IR" sz="1800" b="1" dirty="0" smtClean="0">
                <a:solidFill>
                  <a:schemeClr val="bg1"/>
                </a:solidFill>
                <a:latin typeface="Arial" panose="020B0604020202020204" pitchFamily="34" charset="0"/>
                <a:cs typeface="B Homa" panose="00000400000000000000" pitchFamily="2" charset="-78"/>
              </a:rPr>
              <a:t>بزرگنمايي تحت نيروي عمودي</a:t>
            </a:r>
            <a:endParaRPr lang="en-US" altLang="fa-IR" sz="1800" dirty="0" smtClean="0">
              <a:solidFill>
                <a:schemeClr val="bg1"/>
              </a:solidFill>
              <a:latin typeface="Arial" panose="020B0604020202020204" pitchFamily="34" charset="0"/>
              <a:cs typeface="B Homa" panose="00000400000000000000" pitchFamily="2" charset="-78"/>
            </a:endParaRPr>
          </a:p>
        </p:txBody>
      </p:sp>
      <p:sp>
        <p:nvSpPr>
          <p:cNvPr id="152581" name="Rectangle 5"/>
          <p:cNvSpPr>
            <a:spLocks noChangeArrowheads="1"/>
          </p:cNvSpPr>
          <p:nvPr/>
        </p:nvSpPr>
        <p:spPr bwMode="auto">
          <a:xfrm>
            <a:off x="9660944" y="31284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spTree>
    <p:extLst>
      <p:ext uri="{BB962C8B-B14F-4D97-AF65-F5344CB8AC3E}">
        <p14:creationId xmlns:p14="http://schemas.microsoft.com/office/powerpoint/2010/main" val="321057169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Content Placeholder 4"/>
          <p:cNvSpPr>
            <a:spLocks noGrp="1"/>
          </p:cNvSpPr>
          <p:nvPr>
            <p:ph idx="4294967295"/>
          </p:nvPr>
        </p:nvSpPr>
        <p:spPr>
          <a:xfrm>
            <a:off x="2286000" y="381000"/>
            <a:ext cx="6858000" cy="6096000"/>
          </a:xfrm>
        </p:spPr>
        <p:txBody>
          <a:bodyPr/>
          <a:lstStyle/>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جزييات اتصال سازه اصلي</a:t>
            </a:r>
            <a:endParaRPr lang="en-US" altLang="fa-IR" sz="1800" dirty="0" smtClean="0">
              <a:latin typeface="Arial" panose="020B0604020202020204" pitchFamily="34" charset="0"/>
              <a:cs typeface="B Homa" panose="00000400000000000000" pitchFamily="2" charset="-78"/>
            </a:endParaRPr>
          </a:p>
        </p:txBody>
      </p:sp>
      <p:sp>
        <p:nvSpPr>
          <p:cNvPr id="202755" name="Rectangle 3"/>
          <p:cNvSpPr>
            <a:spLocks noChangeArrowheads="1"/>
          </p:cNvSpPr>
          <p:nvPr/>
        </p:nvSpPr>
        <p:spPr bwMode="auto">
          <a:xfrm>
            <a:off x="10019719" y="24394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202764" name="Picture 12" descr="1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1000"/>
            <a:ext cx="4303713" cy="6019800"/>
          </a:xfrm>
          <a:prstGeom prst="rect">
            <a:avLst/>
          </a:prstGeom>
          <a:noFill/>
          <a:extLst>
            <a:ext uri="{909E8E84-426E-40DD-AFC4-6F175D3DCCD1}">
              <a14:hiddenFill xmlns:a14="http://schemas.microsoft.com/office/drawing/2010/main">
                <a:solidFill>
                  <a:srgbClr val="FFFFFF"/>
                </a:solidFill>
              </a14:hiddenFill>
            </a:ext>
          </a:extLst>
        </p:spPr>
      </p:pic>
      <p:pic>
        <p:nvPicPr>
          <p:cNvPr id="202765" name="Picture 13" descr="2"/>
          <p:cNvPicPr>
            <a:picLocks noChangeAspect="1" noChangeArrowheads="1"/>
          </p:cNvPicPr>
          <p:nvPr/>
        </p:nvPicPr>
        <p:blipFill>
          <a:blip r:embed="rId3">
            <a:extLst>
              <a:ext uri="{28A0092B-C50C-407E-A947-70E740481C1C}">
                <a14:useLocalDpi xmlns:a14="http://schemas.microsoft.com/office/drawing/2010/main" val="0"/>
              </a:ext>
            </a:extLst>
          </a:blip>
          <a:srcRect l="10435" t="11363" r="8696"/>
          <a:stretch>
            <a:fillRect/>
          </a:stretch>
        </p:blipFill>
        <p:spPr bwMode="auto">
          <a:xfrm>
            <a:off x="5410200" y="990600"/>
            <a:ext cx="2362200" cy="2971800"/>
          </a:xfrm>
          <a:prstGeom prst="rect">
            <a:avLst/>
          </a:prstGeom>
          <a:noFill/>
          <a:extLst>
            <a:ext uri="{909E8E84-426E-40DD-AFC4-6F175D3DCCD1}">
              <a14:hiddenFill xmlns:a14="http://schemas.microsoft.com/office/drawing/2010/main">
                <a:solidFill>
                  <a:srgbClr val="FFFFFF"/>
                </a:solidFill>
              </a14:hiddenFill>
            </a:ext>
          </a:extLst>
        </p:spPr>
      </p:pic>
      <p:pic>
        <p:nvPicPr>
          <p:cNvPr id="202766" name="Picture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76800" y="4191000"/>
            <a:ext cx="1673225" cy="220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2767"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0" y="4191000"/>
            <a:ext cx="1431925" cy="219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831868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0" y="274638"/>
            <a:ext cx="8229600" cy="639762"/>
          </a:xfrm>
        </p:spPr>
        <p:txBody>
          <a:bodyPr/>
          <a:lstStyle/>
          <a:p>
            <a:pPr algn="r" eaLnBrk="1" hangingPunct="1"/>
            <a:r>
              <a:rPr lang="fa-IR" altLang="fa-IR" sz="2400" b="1" dirty="0" smtClean="0">
                <a:latin typeface="Arial" panose="020B0604020202020204" pitchFamily="34" charset="0"/>
                <a:cs typeface="B Homa" panose="00000400000000000000" pitchFamily="2" charset="-78"/>
              </a:rPr>
              <a:t>بال</a:t>
            </a:r>
            <a:endParaRPr lang="en-US" altLang="fa-IR" sz="2400" dirty="0" smtClean="0">
              <a:latin typeface="Arial" panose="020B0604020202020204" pitchFamily="34" charset="0"/>
              <a:cs typeface="B Homa" panose="00000400000000000000" pitchFamily="2" charset="-78"/>
            </a:endParaRPr>
          </a:p>
        </p:txBody>
      </p:sp>
      <p:sp>
        <p:nvSpPr>
          <p:cNvPr id="132099" name="Content Placeholder 4"/>
          <p:cNvSpPr>
            <a:spLocks noGrp="1"/>
          </p:cNvSpPr>
          <p:nvPr>
            <p:ph idx="4294967295"/>
          </p:nvPr>
        </p:nvSpPr>
        <p:spPr>
          <a:xfrm>
            <a:off x="4705350" y="1066800"/>
            <a:ext cx="4267200" cy="54102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سازه بام بال زياد مرسوم نيست. شكل آن به اين جهت انتخاب شده تا توانايي توزيع متناسب نيروهاي عمودي و افقي كه به سطح آن وارد مي شود را داشته باشد.</a:t>
            </a:r>
            <a:endParaRPr lang="en-US" altLang="fa-IR" sz="1800" b="1" dirty="0" smtClean="0">
              <a:latin typeface="Arial" panose="020B0604020202020204" pitchFamily="34" charset="0"/>
              <a:cs typeface="B Homa" panose="00000400000000000000" pitchFamily="2" charset="-78"/>
            </a:endParaRPr>
          </a:p>
        </p:txBody>
      </p:sp>
      <p:sp>
        <p:nvSpPr>
          <p:cNvPr id="132106" name="Rectangle 10"/>
          <p:cNvSpPr>
            <a:spLocks noChangeArrowheads="1"/>
          </p:cNvSpPr>
          <p:nvPr/>
        </p:nvSpPr>
        <p:spPr bwMode="auto">
          <a:xfrm>
            <a:off x="9714919" y="3979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32107" name="Picture 11" descr="Kansai_International_Airport_Terminal_Interio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2819400"/>
            <a:ext cx="5257800" cy="3503613"/>
          </a:xfrm>
          <a:prstGeom prst="rect">
            <a:avLst/>
          </a:prstGeom>
          <a:noFill/>
          <a:extLst>
            <a:ext uri="{909E8E84-426E-40DD-AFC4-6F175D3DCCD1}">
              <a14:hiddenFill xmlns:a14="http://schemas.microsoft.com/office/drawing/2010/main">
                <a:solidFill>
                  <a:srgbClr val="FFFFFF"/>
                </a:solidFill>
              </a14:hiddenFill>
            </a:ext>
          </a:extLst>
        </p:spPr>
      </p:pic>
      <p:pic>
        <p:nvPicPr>
          <p:cNvPr id="132104" name="Picture 8" descr="23312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533400"/>
            <a:ext cx="394335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68678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Content Placeholder 4"/>
          <p:cNvSpPr>
            <a:spLocks noGrp="1"/>
          </p:cNvSpPr>
          <p:nvPr>
            <p:ph idx="4294967295"/>
          </p:nvPr>
        </p:nvSpPr>
        <p:spPr>
          <a:xfrm>
            <a:off x="4724400" y="381000"/>
            <a:ext cx="4419600" cy="6096000"/>
          </a:xfrm>
        </p:spPr>
        <p:txBody>
          <a:bodyPr/>
          <a:lstStyle/>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بال فضايي  به طول 1.7 كيلومتر را پوشش مي دهد. اين بخش در مقابل دريا قرار دارد و در هنگام طوفان تحت تاثير نيروهاي شديد باد قرار مي گيرد.</a:t>
            </a:r>
          </a:p>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بال داراي سيستم سازه اي مجزا از ساختمان ترمينال اصلي است در اينجا خرپاها تبديل به اعضاي فولادي لوله اي شكل منفرد مي شوند كه با كابلهاي كششي حمايت مي شوند.</a:t>
            </a:r>
            <a:endParaRPr lang="en-US" altLang="fa-IR" sz="1800" b="1" dirty="0" smtClean="0">
              <a:latin typeface="Arial" panose="020B0604020202020204" pitchFamily="34" charset="0"/>
              <a:cs typeface="B Homa" panose="00000400000000000000" pitchFamily="2" charset="-78"/>
            </a:endParaRPr>
          </a:p>
        </p:txBody>
      </p:sp>
      <p:sp>
        <p:nvSpPr>
          <p:cNvPr id="155652" name="Rectangle 4"/>
          <p:cNvSpPr>
            <a:spLocks noChangeArrowheads="1"/>
          </p:cNvSpPr>
          <p:nvPr/>
        </p:nvSpPr>
        <p:spPr bwMode="auto">
          <a:xfrm>
            <a:off x="9237082" y="295540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55651" name="Picture 3" descr="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533400"/>
            <a:ext cx="3676650" cy="5867400"/>
          </a:xfrm>
          <a:prstGeom prst="rect">
            <a:avLst/>
          </a:prstGeom>
          <a:noFill/>
          <a:extLst>
            <a:ext uri="{909E8E84-426E-40DD-AFC4-6F175D3DCCD1}">
              <a14:hiddenFill xmlns:a14="http://schemas.microsoft.com/office/drawing/2010/main">
                <a:solidFill>
                  <a:srgbClr val="FFFFFF"/>
                </a:solidFill>
              </a14:hiddenFill>
            </a:ext>
          </a:extLst>
        </p:spPr>
      </p:pic>
      <p:sp>
        <p:nvSpPr>
          <p:cNvPr id="155654" name="Rectangle 6"/>
          <p:cNvSpPr>
            <a:spLocks noChangeArrowheads="1"/>
          </p:cNvSpPr>
          <p:nvPr/>
        </p:nvSpPr>
        <p:spPr bwMode="auto">
          <a:xfrm>
            <a:off x="9145007" y="37904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55653" name="Picture 5" descr="1 009"/>
          <p:cNvPicPr>
            <a:picLocks noChangeAspect="1" noChangeArrowheads="1"/>
          </p:cNvPicPr>
          <p:nvPr/>
        </p:nvPicPr>
        <p:blipFill>
          <a:blip r:embed="rId3">
            <a:extLst>
              <a:ext uri="{28A0092B-C50C-407E-A947-70E740481C1C}">
                <a14:useLocalDpi xmlns:a14="http://schemas.microsoft.com/office/drawing/2010/main" val="0"/>
              </a:ext>
            </a:extLst>
          </a:blip>
          <a:srcRect t="24013"/>
          <a:stretch>
            <a:fillRect/>
          </a:stretch>
        </p:blipFill>
        <p:spPr bwMode="auto">
          <a:xfrm>
            <a:off x="4419600" y="3429000"/>
            <a:ext cx="4124325" cy="2892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9532269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6675" name="Picture 3" descr="23308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533400"/>
            <a:ext cx="4238625" cy="5638800"/>
          </a:xfrm>
          <a:prstGeom prst="rect">
            <a:avLst/>
          </a:prstGeom>
          <a:noFill/>
          <a:extLst>
            <a:ext uri="{909E8E84-426E-40DD-AFC4-6F175D3DCCD1}">
              <a14:hiddenFill xmlns:a14="http://schemas.microsoft.com/office/drawing/2010/main">
                <a:solidFill>
                  <a:srgbClr val="FFFFFF"/>
                </a:solidFill>
              </a14:hiddenFill>
            </a:ext>
          </a:extLst>
        </p:spPr>
      </p:pic>
      <p:pic>
        <p:nvPicPr>
          <p:cNvPr id="156676" name="Picture 4" descr="P71114683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5350" y="533400"/>
            <a:ext cx="4229100" cy="563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62864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Content Placeholder 4"/>
          <p:cNvSpPr>
            <a:spLocks noGrp="1"/>
          </p:cNvSpPr>
          <p:nvPr>
            <p:ph idx="4294967295"/>
          </p:nvPr>
        </p:nvSpPr>
        <p:spPr>
          <a:xfrm>
            <a:off x="1219200" y="381000"/>
            <a:ext cx="7924800" cy="6096000"/>
          </a:xfrm>
        </p:spPr>
        <p:txBody>
          <a:bodyPr/>
          <a:lstStyle/>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يك سيستم فرعي قدرتمند ضربدري  سازه اصلي را حمايت مي كند.</a:t>
            </a:r>
          </a:p>
        </p:txBody>
      </p:sp>
      <p:sp>
        <p:nvSpPr>
          <p:cNvPr id="159748" name="Rectangle 4"/>
          <p:cNvSpPr>
            <a:spLocks noChangeArrowheads="1"/>
          </p:cNvSpPr>
          <p:nvPr/>
        </p:nvSpPr>
        <p:spPr bwMode="auto">
          <a:xfrm>
            <a:off x="10019719" y="24394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59747" name="Picture 3" descr="DSC009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413125"/>
            <a:ext cx="4191000" cy="2816225"/>
          </a:xfrm>
          <a:prstGeom prst="rect">
            <a:avLst/>
          </a:prstGeom>
          <a:noFill/>
          <a:extLst>
            <a:ext uri="{909E8E84-426E-40DD-AFC4-6F175D3DCCD1}">
              <a14:hiddenFill xmlns:a14="http://schemas.microsoft.com/office/drawing/2010/main">
                <a:solidFill>
                  <a:srgbClr val="FFFFFF"/>
                </a:solidFill>
              </a14:hiddenFill>
            </a:ext>
          </a:extLst>
        </p:spPr>
      </p:pic>
      <p:sp>
        <p:nvSpPr>
          <p:cNvPr id="159750" name="Rectangle 6"/>
          <p:cNvSpPr>
            <a:spLocks noChangeArrowheads="1"/>
          </p:cNvSpPr>
          <p:nvPr/>
        </p:nvSpPr>
        <p:spPr bwMode="auto">
          <a:xfrm>
            <a:off x="10495969" y="19362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59757" name="Picture 13" descr="DSC010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424238"/>
            <a:ext cx="4038600" cy="2770187"/>
          </a:xfrm>
          <a:prstGeom prst="rect">
            <a:avLst/>
          </a:prstGeom>
          <a:noFill/>
          <a:extLst>
            <a:ext uri="{909E8E84-426E-40DD-AFC4-6F175D3DCCD1}">
              <a14:hiddenFill xmlns:a14="http://schemas.microsoft.com/office/drawing/2010/main">
                <a:solidFill>
                  <a:srgbClr val="FFFFFF"/>
                </a:solidFill>
              </a14:hiddenFill>
            </a:ext>
          </a:extLst>
        </p:spPr>
      </p:pic>
      <p:pic>
        <p:nvPicPr>
          <p:cNvPr id="159758" name="Picture 14" descr="image_flashim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990600"/>
            <a:ext cx="8458200" cy="2168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79469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Content Placeholder 4"/>
          <p:cNvSpPr>
            <a:spLocks noGrp="1"/>
          </p:cNvSpPr>
          <p:nvPr>
            <p:ph idx="4294967295"/>
          </p:nvPr>
        </p:nvSpPr>
        <p:spPr>
          <a:xfrm>
            <a:off x="2286000" y="381000"/>
            <a:ext cx="6858000" cy="6096000"/>
          </a:xfrm>
        </p:spPr>
        <p:txBody>
          <a:bodyPr/>
          <a:lstStyle/>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جزييات اتصال سازه اصلي (لوله) و سازه فرعي (خطوط ضربدري)</a:t>
            </a:r>
            <a:r>
              <a:rPr lang="en-US" altLang="fa-IR" sz="1800" dirty="0" smtClean="0">
                <a:latin typeface="Arial" panose="020B0604020202020204" pitchFamily="34" charset="0"/>
                <a:cs typeface="B Homa" panose="00000400000000000000" pitchFamily="2" charset="-78"/>
              </a:rPr>
              <a:t> </a:t>
            </a:r>
          </a:p>
        </p:txBody>
      </p:sp>
      <p:sp>
        <p:nvSpPr>
          <p:cNvPr id="169987" name="Rectangle 3"/>
          <p:cNvSpPr>
            <a:spLocks noChangeArrowheads="1"/>
          </p:cNvSpPr>
          <p:nvPr/>
        </p:nvSpPr>
        <p:spPr bwMode="auto">
          <a:xfrm>
            <a:off x="10019719" y="24394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69990" name="Picture 6" descr="19'"/>
          <p:cNvPicPr>
            <a:picLocks noChangeAspect="1" noChangeArrowheads="1"/>
          </p:cNvPicPr>
          <p:nvPr/>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l="1563"/>
          <a:stretch>
            <a:fillRect/>
          </a:stretch>
        </p:blipFill>
        <p:spPr bwMode="auto">
          <a:xfrm>
            <a:off x="3276600" y="979488"/>
            <a:ext cx="4800600" cy="2092325"/>
          </a:xfrm>
          <a:prstGeom prst="rect">
            <a:avLst/>
          </a:prstGeom>
          <a:noFill/>
          <a:extLst>
            <a:ext uri="{909E8E84-426E-40DD-AFC4-6F175D3DCCD1}">
              <a14:hiddenFill xmlns:a14="http://schemas.microsoft.com/office/drawing/2010/main">
                <a:solidFill>
                  <a:srgbClr val="FFFFFF"/>
                </a:solidFill>
              </a14:hiddenFill>
            </a:ext>
          </a:extLst>
        </p:spPr>
      </p:pic>
      <p:pic>
        <p:nvPicPr>
          <p:cNvPr id="169991" name="Picture 7" descr="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276600"/>
            <a:ext cx="2082800" cy="2895600"/>
          </a:xfrm>
          <a:prstGeom prst="rect">
            <a:avLst/>
          </a:prstGeom>
          <a:noFill/>
          <a:extLst>
            <a:ext uri="{909E8E84-426E-40DD-AFC4-6F175D3DCCD1}">
              <a14:hiddenFill xmlns:a14="http://schemas.microsoft.com/office/drawing/2010/main">
                <a:solidFill>
                  <a:srgbClr val="FFFFFF"/>
                </a:solidFill>
              </a14:hiddenFill>
            </a:ext>
          </a:extLst>
        </p:spPr>
      </p:pic>
      <p:pic>
        <p:nvPicPr>
          <p:cNvPr id="169992" name="Picture 8" descr="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3276600"/>
            <a:ext cx="2011363" cy="2819400"/>
          </a:xfrm>
          <a:prstGeom prst="rect">
            <a:avLst/>
          </a:prstGeom>
          <a:noFill/>
          <a:extLst>
            <a:ext uri="{909E8E84-426E-40DD-AFC4-6F175D3DCCD1}">
              <a14:hiddenFill xmlns:a14="http://schemas.microsoft.com/office/drawing/2010/main">
                <a:solidFill>
                  <a:srgbClr val="FFFFFF"/>
                </a:solidFill>
              </a14:hiddenFill>
            </a:ext>
          </a:extLst>
        </p:spPr>
      </p:pic>
      <p:pic>
        <p:nvPicPr>
          <p:cNvPr id="169993" name="Picture 9" descr="DSC00831"/>
          <p:cNvPicPr>
            <a:picLocks noChangeAspect="1" noChangeArrowheads="1"/>
          </p:cNvPicPr>
          <p:nvPr/>
        </p:nvPicPr>
        <p:blipFill>
          <a:blip r:embed="rId5">
            <a:extLst>
              <a:ext uri="{28A0092B-C50C-407E-A947-70E740481C1C}">
                <a14:useLocalDpi xmlns:a14="http://schemas.microsoft.com/office/drawing/2010/main" val="0"/>
              </a:ext>
            </a:extLst>
          </a:blip>
          <a:srcRect l="56250"/>
          <a:stretch>
            <a:fillRect/>
          </a:stretch>
        </p:blipFill>
        <p:spPr bwMode="auto">
          <a:xfrm>
            <a:off x="533400" y="457200"/>
            <a:ext cx="1981200" cy="2590800"/>
          </a:xfrm>
          <a:prstGeom prst="rect">
            <a:avLst/>
          </a:prstGeom>
          <a:noFill/>
          <a:extLst>
            <a:ext uri="{909E8E84-426E-40DD-AFC4-6F175D3DCCD1}">
              <a14:hiddenFill xmlns:a14="http://schemas.microsoft.com/office/drawing/2010/main">
                <a:solidFill>
                  <a:srgbClr val="FFFFFF"/>
                </a:solidFill>
              </a14:hiddenFill>
            </a:ext>
          </a:extLst>
        </p:spPr>
      </p:pic>
      <p:pic>
        <p:nvPicPr>
          <p:cNvPr id="169994" name="Picture 10" descr="DSC008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9200" y="3505200"/>
            <a:ext cx="3657600" cy="237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711017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Rectangle 3"/>
          <p:cNvSpPr>
            <a:spLocks noChangeArrowheads="1"/>
          </p:cNvSpPr>
          <p:nvPr/>
        </p:nvSpPr>
        <p:spPr bwMode="auto">
          <a:xfrm>
            <a:off x="10019719" y="24394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200713" name="Picture 9" descr="1 02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000" y="457200"/>
            <a:ext cx="4727575" cy="5919788"/>
          </a:xfrm>
          <a:prstGeom prst="rect">
            <a:avLst/>
          </a:prstGeom>
          <a:noFill/>
          <a:extLst>
            <a:ext uri="{909E8E84-426E-40DD-AFC4-6F175D3DCCD1}">
              <a14:hiddenFill xmlns:a14="http://schemas.microsoft.com/office/drawing/2010/main">
                <a:solidFill>
                  <a:srgbClr val="FFFFFF"/>
                </a:solidFill>
              </a14:hiddenFill>
            </a:ext>
          </a:extLst>
        </p:spPr>
      </p:pic>
      <p:pic>
        <p:nvPicPr>
          <p:cNvPr id="200715"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457200"/>
            <a:ext cx="3276600" cy="24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0718" name="Picture 14" descr="DSC0084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3048000"/>
            <a:ext cx="3352800" cy="3273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9671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9" name="Picture 5" descr="26_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3124200"/>
            <a:ext cx="4648200" cy="3346450"/>
          </a:xfrm>
          <a:prstGeom prst="rect">
            <a:avLst/>
          </a:prstGeom>
          <a:noFill/>
          <a:extLst>
            <a:ext uri="{909E8E84-426E-40DD-AFC4-6F175D3DCCD1}">
              <a14:hiddenFill xmlns:a14="http://schemas.microsoft.com/office/drawing/2010/main">
                <a:solidFill>
                  <a:srgbClr val="FFFFFF"/>
                </a:solidFill>
              </a14:hiddenFill>
            </a:ext>
          </a:extLst>
        </p:spPr>
      </p:pic>
      <p:pic>
        <p:nvPicPr>
          <p:cNvPr id="82951" name="Picture 7"/>
          <p:cNvPicPr>
            <a:picLocks noChangeAspect="1" noChangeArrowheads="1"/>
          </p:cNvPicPr>
          <p:nvPr/>
        </p:nvPicPr>
        <p:blipFill>
          <a:blip r:embed="rId3">
            <a:extLst>
              <a:ext uri="{28A0092B-C50C-407E-A947-70E740481C1C}">
                <a14:useLocalDpi xmlns:a14="http://schemas.microsoft.com/office/drawing/2010/main" val="0"/>
              </a:ext>
            </a:extLst>
          </a:blip>
          <a:srcRect t="20900"/>
          <a:stretch>
            <a:fillRect/>
          </a:stretch>
        </p:blipFill>
        <p:spPr bwMode="auto">
          <a:xfrm>
            <a:off x="533400" y="4724400"/>
            <a:ext cx="3200400" cy="1730375"/>
          </a:xfrm>
          <a:prstGeom prst="rect">
            <a:avLst/>
          </a:prstGeom>
          <a:noFill/>
          <a:extLst>
            <a:ext uri="{909E8E84-426E-40DD-AFC4-6F175D3DCCD1}">
              <a14:hiddenFill xmlns:a14="http://schemas.microsoft.com/office/drawing/2010/main">
                <a:solidFill>
                  <a:srgbClr val="FFFFFF"/>
                </a:solidFill>
              </a14:hiddenFill>
            </a:ext>
          </a:extLst>
        </p:spPr>
      </p:pic>
      <p:pic>
        <p:nvPicPr>
          <p:cNvPr id="82950" name="Picture 6" descr="10"/>
          <p:cNvPicPr>
            <a:picLocks noChangeAspect="1" noChangeArrowheads="1"/>
          </p:cNvPicPr>
          <p:nvPr/>
        </p:nvPicPr>
        <p:blipFill>
          <a:blip r:embed="rId4">
            <a:extLst>
              <a:ext uri="{28A0092B-C50C-407E-A947-70E740481C1C}">
                <a14:useLocalDpi xmlns:a14="http://schemas.microsoft.com/office/drawing/2010/main" val="0"/>
              </a:ext>
            </a:extLst>
          </a:blip>
          <a:srcRect l="1639" t="1215" r="4918" b="5505"/>
          <a:stretch>
            <a:fillRect/>
          </a:stretch>
        </p:blipFill>
        <p:spPr bwMode="auto">
          <a:xfrm>
            <a:off x="1752600" y="609600"/>
            <a:ext cx="5257800" cy="2212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626747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ChangeArrowheads="1"/>
          </p:cNvSpPr>
          <p:nvPr/>
        </p:nvSpPr>
        <p:spPr bwMode="auto">
          <a:xfrm>
            <a:off x="10019719" y="24394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2017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381000"/>
            <a:ext cx="7162800" cy="3043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1734" name="Picture 6" descr="DSC008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3733800"/>
            <a:ext cx="2211388" cy="2311400"/>
          </a:xfrm>
          <a:prstGeom prst="rect">
            <a:avLst/>
          </a:prstGeom>
          <a:noFill/>
          <a:extLst>
            <a:ext uri="{909E8E84-426E-40DD-AFC4-6F175D3DCCD1}">
              <a14:hiddenFill xmlns:a14="http://schemas.microsoft.com/office/drawing/2010/main">
                <a:solidFill>
                  <a:srgbClr val="FFFFFF"/>
                </a:solidFill>
              </a14:hiddenFill>
            </a:ext>
          </a:extLst>
        </p:spPr>
      </p:pic>
      <p:pic>
        <p:nvPicPr>
          <p:cNvPr id="201735" name="Picture 7" descr="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3733800"/>
            <a:ext cx="3609975" cy="22875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63131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Content Placeholder 4"/>
          <p:cNvSpPr>
            <a:spLocks noGrp="1"/>
          </p:cNvSpPr>
          <p:nvPr>
            <p:ph idx="4294967295"/>
          </p:nvPr>
        </p:nvSpPr>
        <p:spPr>
          <a:xfrm>
            <a:off x="0" y="381000"/>
            <a:ext cx="8229600" cy="60960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استراكچر بام تشكيل شده از ميله هاي خميده توخالي كه شكل سقف را ايجاد كرده اند و تقريبا به فاصله 7.5متر از هم قرار گرفته اند.</a:t>
            </a:r>
            <a:endParaRPr lang="en-US" altLang="fa-IR" sz="1800" b="1" dirty="0" smtClean="0">
              <a:latin typeface="Arial" panose="020B0604020202020204" pitchFamily="34" charset="0"/>
              <a:cs typeface="B Homa" panose="00000400000000000000" pitchFamily="2" charset="-78"/>
            </a:endParaRPr>
          </a:p>
        </p:txBody>
      </p:sp>
      <p:sp>
        <p:nvSpPr>
          <p:cNvPr id="160772" name="Rectangle 4"/>
          <p:cNvSpPr>
            <a:spLocks noChangeArrowheads="1"/>
          </p:cNvSpPr>
          <p:nvPr/>
        </p:nvSpPr>
        <p:spPr bwMode="auto">
          <a:xfrm>
            <a:off x="9965744" y="265060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60773" name="Picture 5" descr="168-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5833" t="3627" r="2354" b="2090"/>
          <a:stretch>
            <a:fillRect/>
          </a:stretch>
        </p:blipFill>
        <p:spPr bwMode="auto">
          <a:xfrm>
            <a:off x="228600" y="1066800"/>
            <a:ext cx="8763000" cy="5791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755785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795" name="Picture 3" descr="DSC007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1000"/>
            <a:ext cx="3859213" cy="6096000"/>
          </a:xfrm>
          <a:prstGeom prst="rect">
            <a:avLst/>
          </a:prstGeom>
          <a:noFill/>
          <a:extLst>
            <a:ext uri="{909E8E84-426E-40DD-AFC4-6F175D3DCCD1}">
              <a14:hiddenFill xmlns:a14="http://schemas.microsoft.com/office/drawing/2010/main">
                <a:solidFill>
                  <a:srgbClr val="FFFFFF"/>
                </a:solidFill>
              </a14:hiddenFill>
            </a:ext>
          </a:extLst>
        </p:spPr>
      </p:pic>
      <p:pic>
        <p:nvPicPr>
          <p:cNvPr id="161796" name="Picture 4" descr="DSC008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81000"/>
            <a:ext cx="3514725" cy="609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74617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9" name="Picture 3" descr="DSC009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04800"/>
            <a:ext cx="5511800" cy="6184900"/>
          </a:xfrm>
          <a:prstGeom prst="rect">
            <a:avLst/>
          </a:prstGeom>
          <a:noFill/>
          <a:extLst>
            <a:ext uri="{909E8E84-426E-40DD-AFC4-6F175D3DCCD1}">
              <a14:hiddenFill xmlns:a14="http://schemas.microsoft.com/office/drawing/2010/main">
                <a:solidFill>
                  <a:srgbClr val="FFFFFF"/>
                </a:solidFill>
              </a14:hiddenFill>
            </a:ext>
          </a:extLst>
        </p:spPr>
      </p:pic>
      <p:pic>
        <p:nvPicPr>
          <p:cNvPr id="162820" name="Picture 4" descr="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2400" y="3200400"/>
            <a:ext cx="4876800" cy="3335338"/>
          </a:xfrm>
          <a:prstGeom prst="rect">
            <a:avLst/>
          </a:prstGeom>
          <a:noFill/>
          <a:extLst>
            <a:ext uri="{909E8E84-426E-40DD-AFC4-6F175D3DCCD1}">
              <a14:hiddenFill xmlns:a14="http://schemas.microsoft.com/office/drawing/2010/main">
                <a:solidFill>
                  <a:srgbClr val="FFFFFF"/>
                </a:solidFill>
              </a14:hiddenFill>
            </a:ext>
          </a:extLst>
        </p:spPr>
      </p:pic>
      <p:pic>
        <p:nvPicPr>
          <p:cNvPr id="162822" name="Picture 6" descr="kansai (1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914400"/>
            <a:ext cx="2743200" cy="2060575"/>
          </a:xfrm>
          <a:prstGeom prst="rect">
            <a:avLst/>
          </a:prstGeom>
          <a:noFill/>
          <a:extLst>
            <a:ext uri="{909E8E84-426E-40DD-AFC4-6F175D3DCCD1}">
              <a14:hiddenFill xmlns:a14="http://schemas.microsoft.com/office/drawing/2010/main">
                <a:solidFill>
                  <a:srgbClr val="FFFFFF"/>
                </a:solidFill>
              </a14:hiddenFill>
            </a:ext>
          </a:extLst>
        </p:spPr>
      </p:pic>
      <p:sp>
        <p:nvSpPr>
          <p:cNvPr id="162823" name="Text Box 7"/>
          <p:cNvSpPr txBox="1">
            <a:spLocks noChangeArrowheads="1"/>
          </p:cNvSpPr>
          <p:nvPr/>
        </p:nvSpPr>
        <p:spPr bwMode="auto">
          <a:xfrm>
            <a:off x="6324600" y="381000"/>
            <a:ext cx="2057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rtl="1">
              <a:spcBef>
                <a:spcPct val="50000"/>
              </a:spcBef>
            </a:pPr>
            <a:r>
              <a:rPr lang="fa-IR" altLang="fa-IR" b="1" dirty="0">
                <a:cs typeface="B Homa" panose="00000400000000000000" pitchFamily="2" charset="-78"/>
              </a:rPr>
              <a:t>ماكت سازه بال</a:t>
            </a:r>
            <a:endParaRPr lang="en-US" altLang="fa-IR" b="1" dirty="0">
              <a:cs typeface="B Homa" panose="00000400000000000000" pitchFamily="2" charset="-78"/>
            </a:endParaRPr>
          </a:p>
        </p:txBody>
      </p:sp>
    </p:spTree>
    <p:extLst>
      <p:ext uri="{BB962C8B-B14F-4D97-AF65-F5344CB8AC3E}">
        <p14:creationId xmlns:p14="http://schemas.microsoft.com/office/powerpoint/2010/main" val="121317692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Content Placeholder 4"/>
          <p:cNvSpPr>
            <a:spLocks noGrp="1"/>
          </p:cNvSpPr>
          <p:nvPr>
            <p:ph idx="4294967295"/>
          </p:nvPr>
        </p:nvSpPr>
        <p:spPr>
          <a:xfrm>
            <a:off x="3810000" y="381000"/>
            <a:ext cx="5334000" cy="60960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براي اجتناب از اين افزايش قطر با بالا بردن سختي لوله ها از لوله هاي پيش تنيده شده كه به تنهايي جاگذاري و در نقاط تقاطع با هم جفت مي شوند استفاده شد.</a:t>
            </a:r>
            <a:r>
              <a:rPr lang="en-US" altLang="fa-IR" sz="1800" dirty="0" smtClean="0">
                <a:latin typeface="Arial" panose="020B0604020202020204" pitchFamily="34" charset="0"/>
                <a:cs typeface="B Homa" panose="00000400000000000000" pitchFamily="2" charset="-78"/>
              </a:rPr>
              <a:t> </a:t>
            </a:r>
          </a:p>
        </p:txBody>
      </p:sp>
      <p:pic>
        <p:nvPicPr>
          <p:cNvPr id="166916" name="Picture 4" descr="DSC0096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228600"/>
            <a:ext cx="2576513" cy="2971800"/>
          </a:xfrm>
          <a:prstGeom prst="rect">
            <a:avLst/>
          </a:prstGeom>
          <a:noFill/>
          <a:extLst>
            <a:ext uri="{909E8E84-426E-40DD-AFC4-6F175D3DCCD1}">
              <a14:hiddenFill xmlns:a14="http://schemas.microsoft.com/office/drawing/2010/main">
                <a:solidFill>
                  <a:srgbClr val="FFFFFF"/>
                </a:solidFill>
              </a14:hiddenFill>
            </a:ext>
          </a:extLst>
        </p:spPr>
      </p:pic>
      <p:pic>
        <p:nvPicPr>
          <p:cNvPr id="166915" name="Picture 3" descr="DSC0096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3352800"/>
            <a:ext cx="2601913" cy="3048000"/>
          </a:xfrm>
          <a:prstGeom prst="rect">
            <a:avLst/>
          </a:prstGeom>
          <a:noFill/>
          <a:extLst>
            <a:ext uri="{909E8E84-426E-40DD-AFC4-6F175D3DCCD1}">
              <a14:hiddenFill xmlns:a14="http://schemas.microsoft.com/office/drawing/2010/main">
                <a:solidFill>
                  <a:srgbClr val="FFFFFF"/>
                </a:solidFill>
              </a14:hiddenFill>
            </a:ext>
          </a:extLst>
        </p:spPr>
      </p:pic>
      <p:sp>
        <p:nvSpPr>
          <p:cNvPr id="166919" name="Rectangle 7"/>
          <p:cNvSpPr>
            <a:spLocks noChangeArrowheads="1"/>
          </p:cNvSpPr>
          <p:nvPr/>
        </p:nvSpPr>
        <p:spPr bwMode="auto">
          <a:xfrm>
            <a:off x="1043548" y="4130953"/>
            <a:ext cx="23756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en-US" altLang="fa-IR" b="1" dirty="0">
                <a:cs typeface="B Homa" panose="00000400000000000000" pitchFamily="2" charset="-78"/>
              </a:rPr>
              <a:t> </a:t>
            </a:r>
            <a:endParaRPr lang="en-US" altLang="fa-IR" dirty="0">
              <a:cs typeface="B Homa" panose="00000400000000000000" pitchFamily="2" charset="-78"/>
            </a:endParaRPr>
          </a:p>
        </p:txBody>
      </p:sp>
      <p:pic>
        <p:nvPicPr>
          <p:cNvPr id="166921" name="Picture 9" descr="DSC0077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5200" y="2209800"/>
            <a:ext cx="5105400" cy="41227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495350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Content Placeholder 4"/>
          <p:cNvSpPr>
            <a:spLocks noGrp="1"/>
          </p:cNvSpPr>
          <p:nvPr>
            <p:ph idx="4294967295"/>
          </p:nvPr>
        </p:nvSpPr>
        <p:spPr>
          <a:xfrm>
            <a:off x="3200400" y="669757"/>
            <a:ext cx="5181600" cy="6096000"/>
          </a:xfrm>
        </p:spPr>
        <p:txBody>
          <a:bodyPr/>
          <a:lstStyle/>
          <a:p>
            <a:pPr algn="r" rtl="1" eaLnBrk="1" hangingPunct="1">
              <a:lnSpc>
                <a:spcPct val="130000"/>
              </a:lnSpc>
              <a:spcBef>
                <a:spcPct val="100000"/>
              </a:spcBef>
              <a:buFont typeface="Arial" panose="020B0604020202020204" pitchFamily="34" charset="0"/>
              <a:buNone/>
            </a:pPr>
            <a:r>
              <a:rPr lang="fa-IR" altLang="fa-IR" sz="1800" dirty="0" smtClean="0">
                <a:latin typeface="Arial" panose="020B0604020202020204" pitchFamily="34" charset="0"/>
                <a:cs typeface="B Homa" panose="00000400000000000000" pitchFamily="2" charset="-78"/>
              </a:rPr>
              <a:t>اخرين رديف خرپاها  در دو انتهاي بنا توسط ستون هاي سيگاري در خارج از بنا محافظت ميشود.</a:t>
            </a:r>
            <a:endParaRPr lang="en-US" altLang="fa-IR" sz="1800" dirty="0" smtClean="0">
              <a:latin typeface="Arial" panose="020B0604020202020204" pitchFamily="34" charset="0"/>
              <a:cs typeface="B Homa" panose="00000400000000000000" pitchFamily="2" charset="-78"/>
            </a:endParaRPr>
          </a:p>
        </p:txBody>
      </p:sp>
      <p:sp>
        <p:nvSpPr>
          <p:cNvPr id="175111" name="Rectangle 7"/>
          <p:cNvSpPr>
            <a:spLocks noChangeArrowheads="1"/>
          </p:cNvSpPr>
          <p:nvPr/>
        </p:nvSpPr>
        <p:spPr bwMode="auto">
          <a:xfrm>
            <a:off x="10324519" y="38047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
        <p:nvSpPr>
          <p:cNvPr id="175112" name="Rectangle 8"/>
          <p:cNvSpPr>
            <a:spLocks noChangeArrowheads="1"/>
          </p:cNvSpPr>
          <p:nvPr/>
        </p:nvSpPr>
        <p:spPr bwMode="auto">
          <a:xfrm>
            <a:off x="1375335" y="5264428"/>
            <a:ext cx="23756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en-US" altLang="fa-IR" b="1" dirty="0">
                <a:cs typeface="B Homa" panose="00000400000000000000" pitchFamily="2" charset="-78"/>
              </a:rPr>
              <a:t> </a:t>
            </a:r>
            <a:endParaRPr lang="en-US" altLang="fa-IR" dirty="0">
              <a:cs typeface="B Homa" panose="00000400000000000000" pitchFamily="2" charset="-78"/>
            </a:endParaRPr>
          </a:p>
        </p:txBody>
      </p:sp>
      <p:pic>
        <p:nvPicPr>
          <p:cNvPr id="175115" name="Picture 11" descr="tak so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2057400"/>
            <a:ext cx="3886200" cy="2532063"/>
          </a:xfrm>
          <a:prstGeom prst="rect">
            <a:avLst/>
          </a:prstGeom>
          <a:noFill/>
          <a:extLst>
            <a:ext uri="{909E8E84-426E-40DD-AFC4-6F175D3DCCD1}">
              <a14:hiddenFill xmlns:a14="http://schemas.microsoft.com/office/drawing/2010/main">
                <a:solidFill>
                  <a:srgbClr val="FFFFFF"/>
                </a:solidFill>
              </a14:hiddenFill>
            </a:ext>
          </a:extLst>
        </p:spPr>
      </p:pic>
      <p:pic>
        <p:nvPicPr>
          <p:cNvPr id="175116" name="Picture 12" descr="sec"/>
          <p:cNvPicPr>
            <a:picLocks noChangeAspect="1" noChangeArrowheads="1"/>
          </p:cNvPicPr>
          <p:nvPr/>
        </p:nvPicPr>
        <p:blipFill>
          <a:blip r:embed="rId3">
            <a:extLst>
              <a:ext uri="{28A0092B-C50C-407E-A947-70E740481C1C}">
                <a14:useLocalDpi xmlns:a14="http://schemas.microsoft.com/office/drawing/2010/main" val="0"/>
              </a:ext>
            </a:extLst>
          </a:blip>
          <a:srcRect t="12297" b="13919"/>
          <a:stretch>
            <a:fillRect/>
          </a:stretch>
        </p:blipFill>
        <p:spPr bwMode="auto">
          <a:xfrm>
            <a:off x="1143000" y="5029200"/>
            <a:ext cx="6858000" cy="1487488"/>
          </a:xfrm>
          <a:prstGeom prst="rect">
            <a:avLst/>
          </a:prstGeom>
          <a:noFill/>
          <a:extLst>
            <a:ext uri="{909E8E84-426E-40DD-AFC4-6F175D3DCCD1}">
              <a14:hiddenFill xmlns:a14="http://schemas.microsoft.com/office/drawing/2010/main">
                <a:solidFill>
                  <a:srgbClr val="FFFFFF"/>
                </a:solidFill>
              </a14:hiddenFill>
            </a:ext>
          </a:extLst>
        </p:spPr>
      </p:pic>
      <p:sp>
        <p:nvSpPr>
          <p:cNvPr id="175117" name="Oval 13"/>
          <p:cNvSpPr>
            <a:spLocks noChangeArrowheads="1"/>
          </p:cNvSpPr>
          <p:nvPr/>
        </p:nvSpPr>
        <p:spPr bwMode="auto">
          <a:xfrm>
            <a:off x="1905000" y="5334000"/>
            <a:ext cx="533400" cy="685800"/>
          </a:xfrm>
          <a:prstGeom prst="ellipse">
            <a:avLst/>
          </a:prstGeom>
          <a:noFill/>
          <a:ln w="76200">
            <a:solidFill>
              <a:srgbClr val="FF3300"/>
            </a:solidFill>
            <a:prstDash val="sysDot"/>
            <a:round/>
            <a:headEnd/>
            <a:tailEnd/>
          </a:ln>
          <a:effectLst/>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
        <p:nvSpPr>
          <p:cNvPr id="175118" name="Oval 14"/>
          <p:cNvSpPr>
            <a:spLocks noChangeArrowheads="1"/>
          </p:cNvSpPr>
          <p:nvPr/>
        </p:nvSpPr>
        <p:spPr bwMode="auto">
          <a:xfrm>
            <a:off x="6096000" y="5410200"/>
            <a:ext cx="533400" cy="685800"/>
          </a:xfrm>
          <a:prstGeom prst="ellipse">
            <a:avLst/>
          </a:prstGeom>
          <a:noFill/>
          <a:ln w="76200">
            <a:solidFill>
              <a:srgbClr val="FF3300"/>
            </a:solidFill>
            <a:prstDash val="sysDot"/>
            <a:round/>
            <a:headEnd/>
            <a:tailEnd/>
          </a:ln>
          <a:effectLst/>
          <a:extLst>
            <a:ext uri="{909E8E84-426E-40DD-AFC4-6F175D3DCCD1}">
              <a14:hiddenFill xmlns:a14="http://schemas.microsoft.com/office/drawing/2010/main">
                <a:solidFill>
                  <a:srgbClr val="FF33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pic>
        <p:nvPicPr>
          <p:cNvPr id="175119" name="Picture 15" descr="5_kansai_international_airport_osak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895600"/>
            <a:ext cx="283845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75120" name="Picture 16" descr="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381000"/>
            <a:ext cx="2149475" cy="32369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85140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7" name="Rectangle 3"/>
          <p:cNvSpPr>
            <a:spLocks noChangeArrowheads="1"/>
          </p:cNvSpPr>
          <p:nvPr/>
        </p:nvSpPr>
        <p:spPr bwMode="auto">
          <a:xfrm>
            <a:off x="10324519" y="380472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
        <p:nvSpPr>
          <p:cNvPr id="205828" name="Rectangle 4"/>
          <p:cNvSpPr>
            <a:spLocks noChangeArrowheads="1"/>
          </p:cNvSpPr>
          <p:nvPr/>
        </p:nvSpPr>
        <p:spPr bwMode="auto">
          <a:xfrm>
            <a:off x="1375335" y="5264428"/>
            <a:ext cx="237565"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en-US" altLang="fa-IR" b="1" dirty="0">
                <a:cs typeface="B Homa" panose="00000400000000000000" pitchFamily="2" charset="-78"/>
              </a:rPr>
              <a:t> </a:t>
            </a:r>
            <a:endParaRPr lang="en-US" altLang="fa-IR" dirty="0">
              <a:cs typeface="B Homa" panose="00000400000000000000" pitchFamily="2" charset="-78"/>
            </a:endParaRPr>
          </a:p>
        </p:txBody>
      </p:sp>
      <p:pic>
        <p:nvPicPr>
          <p:cNvPr id="205833" name="Picture 9" descr="0"/>
          <p:cNvPicPr>
            <a:picLocks noChangeAspect="1" noChangeArrowheads="1"/>
          </p:cNvPicPr>
          <p:nvPr/>
        </p:nvPicPr>
        <p:blipFill>
          <a:blip r:embed="rId2">
            <a:extLst>
              <a:ext uri="{28A0092B-C50C-407E-A947-70E740481C1C}">
                <a14:useLocalDpi xmlns:a14="http://schemas.microsoft.com/office/drawing/2010/main" val="0"/>
              </a:ext>
            </a:extLst>
          </a:blip>
          <a:srcRect l="5000" t="4097" b="7811"/>
          <a:stretch>
            <a:fillRect/>
          </a:stretch>
        </p:blipFill>
        <p:spPr bwMode="auto">
          <a:xfrm>
            <a:off x="381000" y="381000"/>
            <a:ext cx="4343400" cy="3276600"/>
          </a:xfrm>
          <a:prstGeom prst="rect">
            <a:avLst/>
          </a:prstGeom>
          <a:noFill/>
          <a:extLst>
            <a:ext uri="{909E8E84-426E-40DD-AFC4-6F175D3DCCD1}">
              <a14:hiddenFill xmlns:a14="http://schemas.microsoft.com/office/drawing/2010/main">
                <a:solidFill>
                  <a:srgbClr val="FFFFFF"/>
                </a:solidFill>
              </a14:hiddenFill>
            </a:ext>
          </a:extLst>
        </p:spPr>
      </p:pic>
      <p:pic>
        <p:nvPicPr>
          <p:cNvPr id="205836" name="Picture 12" descr="DSC008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685800"/>
            <a:ext cx="3732213" cy="5257800"/>
          </a:xfrm>
          <a:prstGeom prst="rect">
            <a:avLst/>
          </a:prstGeom>
          <a:noFill/>
          <a:extLst>
            <a:ext uri="{909E8E84-426E-40DD-AFC4-6F175D3DCCD1}">
              <a14:hiddenFill xmlns:a14="http://schemas.microsoft.com/office/drawing/2010/main">
                <a:solidFill>
                  <a:srgbClr val="FFFFFF"/>
                </a:solidFill>
              </a14:hiddenFill>
            </a:ext>
          </a:extLst>
        </p:spPr>
      </p:pic>
      <p:pic>
        <p:nvPicPr>
          <p:cNvPr id="205837" name="Picture 13" descr="DSC010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3810000"/>
            <a:ext cx="4343400" cy="2516188"/>
          </a:xfrm>
          <a:prstGeom prst="rect">
            <a:avLst/>
          </a:prstGeom>
          <a:noFill/>
          <a:extLst>
            <a:ext uri="{909E8E84-426E-40DD-AFC4-6F175D3DCCD1}">
              <a14:hiddenFill xmlns:a14="http://schemas.microsoft.com/office/drawing/2010/main">
                <a:solidFill>
                  <a:srgbClr val="FFFFFF"/>
                </a:solidFill>
              </a14:hiddenFill>
            </a:ext>
          </a:extLst>
        </p:spPr>
      </p:pic>
      <p:sp>
        <p:nvSpPr>
          <p:cNvPr id="205838" name="Rectangle 14"/>
          <p:cNvSpPr>
            <a:spLocks noChangeArrowheads="1"/>
          </p:cNvSpPr>
          <p:nvPr/>
        </p:nvSpPr>
        <p:spPr bwMode="auto">
          <a:xfrm>
            <a:off x="3352800" y="2514600"/>
            <a:ext cx="1371600" cy="1143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spTree>
    <p:extLst>
      <p:ext uri="{BB962C8B-B14F-4D97-AF65-F5344CB8AC3E}">
        <p14:creationId xmlns:p14="http://schemas.microsoft.com/office/powerpoint/2010/main" val="292039346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Content Placeholder 4"/>
          <p:cNvSpPr>
            <a:spLocks noGrp="1"/>
          </p:cNvSpPr>
          <p:nvPr>
            <p:ph idx="4294967295"/>
          </p:nvPr>
        </p:nvSpPr>
        <p:spPr>
          <a:xfrm>
            <a:off x="0" y="381000"/>
            <a:ext cx="8229600" cy="6096000"/>
          </a:xfrm>
        </p:spPr>
        <p:txBody>
          <a:bodyPr/>
          <a:lstStyle/>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اتصال به زمين و رديف ستونها حمايتهاي عمودي را انجام مي دهند.</a:t>
            </a:r>
          </a:p>
        </p:txBody>
      </p:sp>
      <p:sp>
        <p:nvSpPr>
          <p:cNvPr id="180229" name="Rectangle 5"/>
          <p:cNvSpPr>
            <a:spLocks noChangeArrowheads="1"/>
          </p:cNvSpPr>
          <p:nvPr/>
        </p:nvSpPr>
        <p:spPr bwMode="auto">
          <a:xfrm>
            <a:off x="10151482" y="38840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
        <p:nvSpPr>
          <p:cNvPr id="180230" name="Rectangle 6"/>
          <p:cNvSpPr>
            <a:spLocks noChangeArrowheads="1"/>
          </p:cNvSpPr>
          <p:nvPr/>
        </p:nvSpPr>
        <p:spPr bwMode="auto">
          <a:xfrm>
            <a:off x="1206611" y="6544261"/>
            <a:ext cx="2840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altLang="fa-IR" sz="1600" dirty="0">
                <a:latin typeface="Calibri" panose="020F0502020204030204" pitchFamily="34" charset="0"/>
                <a:cs typeface="B Homa" panose="00000400000000000000" pitchFamily="2" charset="-78"/>
              </a:rPr>
              <a:t>  </a:t>
            </a:r>
            <a:endParaRPr lang="fa-IR" altLang="fa-IR" dirty="0">
              <a:cs typeface="B Homa" panose="00000400000000000000" pitchFamily="2" charset="-78"/>
            </a:endParaRPr>
          </a:p>
        </p:txBody>
      </p:sp>
      <p:pic>
        <p:nvPicPr>
          <p:cNvPr id="180235" name="Picture 11" descr="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57200"/>
            <a:ext cx="2120900" cy="2895600"/>
          </a:xfrm>
          <a:prstGeom prst="rect">
            <a:avLst/>
          </a:prstGeom>
          <a:noFill/>
          <a:extLst>
            <a:ext uri="{909E8E84-426E-40DD-AFC4-6F175D3DCCD1}">
              <a14:hiddenFill xmlns:a14="http://schemas.microsoft.com/office/drawing/2010/main">
                <a:solidFill>
                  <a:srgbClr val="FFFFFF"/>
                </a:solidFill>
              </a14:hiddenFill>
            </a:ext>
          </a:extLst>
        </p:spPr>
      </p:pic>
      <p:sp>
        <p:nvSpPr>
          <p:cNvPr id="180236" name="Rectangle 12"/>
          <p:cNvSpPr>
            <a:spLocks noChangeArrowheads="1"/>
          </p:cNvSpPr>
          <p:nvPr/>
        </p:nvSpPr>
        <p:spPr bwMode="auto">
          <a:xfrm>
            <a:off x="1371600" y="1722438"/>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
        <p:nvSpPr>
          <p:cNvPr id="180237" name="Rectangle 13"/>
          <p:cNvSpPr>
            <a:spLocks noChangeArrowheads="1"/>
          </p:cNvSpPr>
          <p:nvPr/>
        </p:nvSpPr>
        <p:spPr bwMode="auto">
          <a:xfrm>
            <a:off x="1237973" y="4067761"/>
            <a:ext cx="32412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fa-IR" sz="1600" dirty="0">
                <a:latin typeface="Calibri" panose="020F0502020204030204" pitchFamily="34" charset="0"/>
                <a:cs typeface="B Homa" panose="00000400000000000000" pitchFamily="2" charset="-78"/>
              </a:rPr>
              <a:t>   </a:t>
            </a:r>
            <a:endParaRPr lang="en-US" altLang="fa-IR" dirty="0">
              <a:cs typeface="B Homa" panose="00000400000000000000" pitchFamily="2" charset="-78"/>
            </a:endParaRPr>
          </a:p>
        </p:txBody>
      </p:sp>
      <p:sp>
        <p:nvSpPr>
          <p:cNvPr id="180238" name="Rectangle 14"/>
          <p:cNvSpPr>
            <a:spLocks noChangeArrowheads="1"/>
          </p:cNvSpPr>
          <p:nvPr/>
        </p:nvSpPr>
        <p:spPr bwMode="auto">
          <a:xfrm>
            <a:off x="1216647" y="5471111"/>
            <a:ext cx="23115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fa-IR" sz="1600" dirty="0">
                <a:latin typeface="Calibri" panose="020F0502020204030204" pitchFamily="34" charset="0"/>
                <a:cs typeface="B Homa" panose="00000400000000000000" pitchFamily="2" charset="-78"/>
              </a:rPr>
              <a:t> </a:t>
            </a:r>
            <a:endParaRPr lang="en-US" altLang="fa-IR" dirty="0">
              <a:cs typeface="B Homa" panose="00000400000000000000" pitchFamily="2" charset="-78"/>
            </a:endParaRPr>
          </a:p>
        </p:txBody>
      </p:sp>
      <p:pic>
        <p:nvPicPr>
          <p:cNvPr id="180242" name="Picture 18" descr="DSC008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1066800"/>
            <a:ext cx="1817688" cy="2743200"/>
          </a:xfrm>
          <a:prstGeom prst="rect">
            <a:avLst/>
          </a:prstGeom>
          <a:noFill/>
          <a:extLst>
            <a:ext uri="{909E8E84-426E-40DD-AFC4-6F175D3DCCD1}">
              <a14:hiddenFill xmlns:a14="http://schemas.microsoft.com/office/drawing/2010/main">
                <a:solidFill>
                  <a:srgbClr val="FFFFFF"/>
                </a:solidFill>
              </a14:hiddenFill>
            </a:ext>
          </a:extLst>
        </p:spPr>
      </p:pic>
      <p:pic>
        <p:nvPicPr>
          <p:cNvPr id="180241" name="Picture 17" descr="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3200" y="1046163"/>
            <a:ext cx="3581400" cy="2268537"/>
          </a:xfrm>
          <a:prstGeom prst="rect">
            <a:avLst/>
          </a:prstGeom>
          <a:noFill/>
          <a:extLst>
            <a:ext uri="{909E8E84-426E-40DD-AFC4-6F175D3DCCD1}">
              <a14:hiddenFill xmlns:a14="http://schemas.microsoft.com/office/drawing/2010/main">
                <a:solidFill>
                  <a:srgbClr val="FFFFFF"/>
                </a:solidFill>
              </a14:hiddenFill>
            </a:ext>
          </a:extLst>
        </p:spPr>
      </p:pic>
      <p:pic>
        <p:nvPicPr>
          <p:cNvPr id="180240" name="Picture 16" descr="13730_image_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3581400"/>
            <a:ext cx="2819400" cy="2819400"/>
          </a:xfrm>
          <a:prstGeom prst="rect">
            <a:avLst/>
          </a:prstGeom>
          <a:noFill/>
          <a:extLst>
            <a:ext uri="{909E8E84-426E-40DD-AFC4-6F175D3DCCD1}">
              <a14:hiddenFill xmlns:a14="http://schemas.microsoft.com/office/drawing/2010/main">
                <a:solidFill>
                  <a:srgbClr val="FFFFFF"/>
                </a:solidFill>
              </a14:hiddenFill>
            </a:ext>
          </a:extLst>
        </p:spPr>
      </p:pic>
      <p:sp>
        <p:nvSpPr>
          <p:cNvPr id="180243" name="Rectangle 19"/>
          <p:cNvSpPr>
            <a:spLocks noChangeArrowheads="1"/>
          </p:cNvSpPr>
          <p:nvPr/>
        </p:nvSpPr>
        <p:spPr bwMode="auto">
          <a:xfrm>
            <a:off x="8959269" y="7297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sp>
        <p:nvSpPr>
          <p:cNvPr id="180244" name="Rectangle 20"/>
          <p:cNvSpPr>
            <a:spLocks noChangeArrowheads="1"/>
          </p:cNvSpPr>
          <p:nvPr/>
        </p:nvSpPr>
        <p:spPr bwMode="auto">
          <a:xfrm>
            <a:off x="8959269" y="5758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pic>
        <p:nvPicPr>
          <p:cNvPr id="180246" name="Picture 22" descr="DSC0094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 y="3581400"/>
            <a:ext cx="2073275" cy="2895600"/>
          </a:xfrm>
          <a:prstGeom prst="rect">
            <a:avLst/>
          </a:prstGeom>
          <a:noFill/>
          <a:extLst>
            <a:ext uri="{909E8E84-426E-40DD-AFC4-6F175D3DCCD1}">
              <a14:hiddenFill xmlns:a14="http://schemas.microsoft.com/office/drawing/2010/main">
                <a:solidFill>
                  <a:srgbClr val="FFFFFF"/>
                </a:solidFill>
              </a14:hiddenFill>
            </a:ext>
          </a:extLst>
        </p:spPr>
      </p:pic>
      <p:pic>
        <p:nvPicPr>
          <p:cNvPr id="180245" name="Picture 21" descr="DSC008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72200" y="3962400"/>
            <a:ext cx="2190750" cy="2286000"/>
          </a:xfrm>
          <a:prstGeom prst="rect">
            <a:avLst/>
          </a:prstGeom>
          <a:noFill/>
          <a:extLst>
            <a:ext uri="{909E8E84-426E-40DD-AFC4-6F175D3DCCD1}">
              <a14:hiddenFill xmlns:a14="http://schemas.microsoft.com/office/drawing/2010/main">
                <a:solidFill>
                  <a:srgbClr val="FFFFFF"/>
                </a:solidFill>
              </a14:hiddenFill>
            </a:ext>
          </a:extLst>
        </p:spPr>
      </p:pic>
      <p:sp>
        <p:nvSpPr>
          <p:cNvPr id="180248" name="Rectangle 24"/>
          <p:cNvSpPr>
            <a:spLocks noChangeArrowheads="1"/>
          </p:cNvSpPr>
          <p:nvPr/>
        </p:nvSpPr>
        <p:spPr bwMode="auto">
          <a:xfrm>
            <a:off x="10483269" y="65383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Tree>
    <p:extLst>
      <p:ext uri="{BB962C8B-B14F-4D97-AF65-F5344CB8AC3E}">
        <p14:creationId xmlns:p14="http://schemas.microsoft.com/office/powerpoint/2010/main" val="401702696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Content Placeholder 4"/>
          <p:cNvSpPr>
            <a:spLocks noGrp="1"/>
          </p:cNvSpPr>
          <p:nvPr>
            <p:ph idx="4294967295"/>
          </p:nvPr>
        </p:nvSpPr>
        <p:spPr>
          <a:xfrm>
            <a:off x="252663" y="645695"/>
            <a:ext cx="8229600" cy="6096000"/>
          </a:xfrm>
        </p:spPr>
        <p:txBody>
          <a:bodyPr/>
          <a:lstStyle/>
          <a:p>
            <a:pPr algn="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خرپا هاي انتهايي شيرواني (خرپاي نوع </a:t>
            </a:r>
            <a:r>
              <a:rPr lang="en-US" altLang="fa-IR" sz="1800" b="1" dirty="0" smtClean="0">
                <a:latin typeface="Arial" panose="020B0604020202020204" pitchFamily="34" charset="0"/>
                <a:cs typeface="B Homa" panose="00000400000000000000" pitchFamily="2" charset="-78"/>
              </a:rPr>
              <a:t>B</a:t>
            </a:r>
            <a:r>
              <a:rPr lang="fa-IR" altLang="fa-IR" sz="1800" b="1" dirty="0" smtClean="0">
                <a:latin typeface="Arial" panose="020B0604020202020204" pitchFamily="34" charset="0"/>
                <a:cs typeface="B Homa" panose="00000400000000000000" pitchFamily="2" charset="-78"/>
              </a:rPr>
              <a:t>) انتهاي شيشه ديوارها را بين خود محكم مي گيرند.اين كار باعث مي شود تا سازه و شيشه بصورت غير وابسته به هم عمل كنند .در عين حال اجازه مي دهد كه شيشه از بين خرپاها عبور كند، به گونه اي كه از بوجود آمدن اتصالات پيچيده شيشه و خرپا جلوگيري مي كند.</a:t>
            </a:r>
            <a:endParaRPr lang="en-US" altLang="fa-IR" sz="1800" dirty="0" smtClean="0">
              <a:latin typeface="Arial" panose="020B0604020202020204" pitchFamily="34" charset="0"/>
              <a:cs typeface="B Homa" panose="00000400000000000000" pitchFamily="2" charset="-78"/>
            </a:endParaRPr>
          </a:p>
        </p:txBody>
      </p:sp>
      <p:pic>
        <p:nvPicPr>
          <p:cNvPr id="177155" name="Picture 3" desc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514600"/>
            <a:ext cx="2601913"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156" name="Picture 4" descr="DSC0099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0888" y="2514600"/>
            <a:ext cx="2779712"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7157" name="Picture 5" descr="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2514600"/>
            <a:ext cx="2355850" cy="335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5445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Content Placeholder 4"/>
          <p:cNvSpPr>
            <a:spLocks noGrp="1"/>
          </p:cNvSpPr>
          <p:nvPr>
            <p:ph idx="4294967295"/>
          </p:nvPr>
        </p:nvSpPr>
        <p:spPr>
          <a:xfrm>
            <a:off x="0" y="381000"/>
            <a:ext cx="8229600" cy="6096000"/>
          </a:xfrm>
        </p:spPr>
        <p:txBody>
          <a:bodyPr/>
          <a:lstStyle/>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انتهاي شيرواني ترمينال اصلي داراي خرپاي قوسي دوبل است.</a:t>
            </a:r>
          </a:p>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براي جلوگيري از پيچيدگي اتصالات خرپا و شيشه (پنجره) استفاده شده است.</a:t>
            </a:r>
            <a:r>
              <a:rPr lang="en-US" altLang="fa-IR" sz="1800" dirty="0" smtClean="0">
                <a:latin typeface="Arial" panose="020B0604020202020204" pitchFamily="34" charset="0"/>
                <a:cs typeface="B Homa" panose="00000400000000000000" pitchFamily="2" charset="-78"/>
              </a:rPr>
              <a:t> </a:t>
            </a:r>
          </a:p>
        </p:txBody>
      </p:sp>
      <p:pic>
        <p:nvPicPr>
          <p:cNvPr id="178181" name="Picture 5" descr="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676400"/>
            <a:ext cx="3471863" cy="4800600"/>
          </a:xfrm>
          <a:prstGeom prst="rect">
            <a:avLst/>
          </a:prstGeom>
          <a:noFill/>
          <a:extLst>
            <a:ext uri="{909E8E84-426E-40DD-AFC4-6F175D3DCCD1}">
              <a14:hiddenFill xmlns:a14="http://schemas.microsoft.com/office/drawing/2010/main">
                <a:solidFill>
                  <a:srgbClr val="FFFFFF"/>
                </a:solidFill>
              </a14:hiddenFill>
            </a:ext>
          </a:extLst>
        </p:spPr>
      </p:pic>
      <p:pic>
        <p:nvPicPr>
          <p:cNvPr id="178179" name="Picture 3" descr="13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1676400"/>
            <a:ext cx="3422650" cy="4724400"/>
          </a:xfrm>
          <a:prstGeom prst="rect">
            <a:avLst/>
          </a:prstGeom>
          <a:noFill/>
          <a:extLst>
            <a:ext uri="{909E8E84-426E-40DD-AFC4-6F175D3DCCD1}">
              <a14:hiddenFill xmlns:a14="http://schemas.microsoft.com/office/drawing/2010/main">
                <a:solidFill>
                  <a:srgbClr val="FFFFFF"/>
                </a:solidFill>
              </a14:hiddenFill>
            </a:ext>
          </a:extLst>
        </p:spPr>
      </p:pic>
      <p:sp>
        <p:nvSpPr>
          <p:cNvPr id="178182" name="Rectangle 6"/>
          <p:cNvSpPr>
            <a:spLocks noChangeArrowheads="1"/>
          </p:cNvSpPr>
          <p:nvPr/>
        </p:nvSpPr>
        <p:spPr bwMode="auto">
          <a:xfrm>
            <a:off x="10151482" y="38840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
        <p:nvSpPr>
          <p:cNvPr id="178183" name="Rectangle 7"/>
          <p:cNvSpPr>
            <a:spLocks noChangeArrowheads="1"/>
          </p:cNvSpPr>
          <p:nvPr/>
        </p:nvSpPr>
        <p:spPr bwMode="auto">
          <a:xfrm>
            <a:off x="1206611" y="6544261"/>
            <a:ext cx="2840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altLang="fa-IR" sz="1600" dirty="0">
                <a:latin typeface="Calibri" panose="020F0502020204030204" pitchFamily="34" charset="0"/>
                <a:cs typeface="B Homa" panose="00000400000000000000" pitchFamily="2" charset="-78"/>
              </a:rPr>
              <a:t>  </a:t>
            </a:r>
            <a:endParaRPr lang="fa-IR" altLang="fa-IR" dirty="0">
              <a:cs typeface="B Homa" panose="00000400000000000000" pitchFamily="2" charset="-78"/>
            </a:endParaRPr>
          </a:p>
        </p:txBody>
      </p:sp>
    </p:spTree>
    <p:extLst>
      <p:ext uri="{BB962C8B-B14F-4D97-AF65-F5344CB8AC3E}">
        <p14:creationId xmlns:p14="http://schemas.microsoft.com/office/powerpoint/2010/main" val="138072536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Content Placeholder 4"/>
          <p:cNvSpPr>
            <a:spLocks noGrp="1"/>
          </p:cNvSpPr>
          <p:nvPr>
            <p:ph idx="4294967295"/>
          </p:nvPr>
        </p:nvSpPr>
        <p:spPr>
          <a:xfrm>
            <a:off x="0" y="381000"/>
            <a:ext cx="8229600" cy="6096000"/>
          </a:xfrm>
        </p:spPr>
        <p:txBody>
          <a:bodyPr/>
          <a:lstStyle/>
          <a:p>
            <a:pPr algn="r" rtl="1" eaLnBrk="1" hangingPunct="1">
              <a:lnSpc>
                <a:spcPct val="130000"/>
              </a:lnSpc>
              <a:spcBef>
                <a:spcPct val="100000"/>
              </a:spcBef>
              <a:buFont typeface="Arial" panose="020B0604020202020204" pitchFamily="34" charset="0"/>
              <a:buNone/>
            </a:pPr>
            <a:r>
              <a:rPr lang="fa-IR" altLang="fa-IR" sz="2400" b="1" dirty="0" smtClean="0">
                <a:latin typeface="Arial" panose="020B0604020202020204" pitchFamily="34" charset="0"/>
                <a:cs typeface="B Homa" panose="00000400000000000000" pitchFamily="2" charset="-78"/>
              </a:rPr>
              <a:t>پلان سايت</a:t>
            </a:r>
            <a:endParaRPr lang="en-US" altLang="fa-IR" sz="2400" b="1" dirty="0" smtClean="0">
              <a:latin typeface="Arial" panose="020B0604020202020204" pitchFamily="34" charset="0"/>
              <a:cs typeface="B Homa" panose="00000400000000000000" pitchFamily="2" charset="-78"/>
            </a:endParaRPr>
          </a:p>
        </p:txBody>
      </p:sp>
      <p:pic>
        <p:nvPicPr>
          <p:cNvPr id="89091" name="Picture 3" descr="2_kansai_international_airport_osak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371600"/>
            <a:ext cx="8229600" cy="4657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23315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5" name="Rectangle 5"/>
          <p:cNvSpPr>
            <a:spLocks noChangeArrowheads="1"/>
          </p:cNvSpPr>
          <p:nvPr/>
        </p:nvSpPr>
        <p:spPr bwMode="auto">
          <a:xfrm>
            <a:off x="9303757" y="247915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79204" name="Picture 4" descr="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8700" y="304800"/>
            <a:ext cx="2532063" cy="3962400"/>
          </a:xfrm>
          <a:prstGeom prst="rect">
            <a:avLst/>
          </a:prstGeom>
          <a:noFill/>
          <a:extLst>
            <a:ext uri="{909E8E84-426E-40DD-AFC4-6F175D3DCCD1}">
              <a14:hiddenFill xmlns:a14="http://schemas.microsoft.com/office/drawing/2010/main">
                <a:solidFill>
                  <a:srgbClr val="FFFFFF"/>
                </a:solidFill>
              </a14:hiddenFill>
            </a:ext>
          </a:extLst>
        </p:spPr>
      </p:pic>
      <p:pic>
        <p:nvPicPr>
          <p:cNvPr id="179206" name="Picture 6" descr="1 0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28600"/>
            <a:ext cx="3371850" cy="6211888"/>
          </a:xfrm>
          <a:prstGeom prst="rect">
            <a:avLst/>
          </a:prstGeom>
          <a:noFill/>
          <a:extLst>
            <a:ext uri="{909E8E84-426E-40DD-AFC4-6F175D3DCCD1}">
              <a14:hiddenFill xmlns:a14="http://schemas.microsoft.com/office/drawing/2010/main">
                <a:solidFill>
                  <a:srgbClr val="FFFFFF"/>
                </a:solidFill>
              </a14:hiddenFill>
            </a:ext>
          </a:extLst>
        </p:spPr>
      </p:pic>
      <p:sp>
        <p:nvSpPr>
          <p:cNvPr id="179208" name="Rectangle 8"/>
          <p:cNvSpPr>
            <a:spLocks noChangeArrowheads="1"/>
          </p:cNvSpPr>
          <p:nvPr/>
        </p:nvSpPr>
        <p:spPr bwMode="auto">
          <a:xfrm>
            <a:off x="2971800" y="914400"/>
            <a:ext cx="609600" cy="15240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a-IR" dirty="0">
              <a:cs typeface="B Homa" panose="00000400000000000000" pitchFamily="2" charset="-78"/>
            </a:endParaRPr>
          </a:p>
        </p:txBody>
      </p:sp>
      <p:pic>
        <p:nvPicPr>
          <p:cNvPr id="179203" name="Picture 3" descr="DSC009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3800" y="2667000"/>
            <a:ext cx="2814638"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762039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8964" name="Picture 4" descr="DSC0083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81000"/>
            <a:ext cx="3941763" cy="3962400"/>
          </a:xfrm>
          <a:prstGeom prst="rect">
            <a:avLst/>
          </a:prstGeom>
          <a:noFill/>
          <a:extLst>
            <a:ext uri="{909E8E84-426E-40DD-AFC4-6F175D3DCCD1}">
              <a14:hiddenFill xmlns:a14="http://schemas.microsoft.com/office/drawing/2010/main">
                <a:solidFill>
                  <a:srgbClr val="FFFFFF"/>
                </a:solidFill>
              </a14:hiddenFill>
            </a:ext>
          </a:extLst>
        </p:spPr>
      </p:pic>
      <p:pic>
        <p:nvPicPr>
          <p:cNvPr id="168963" name="Picture 3" descr="DSC009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295400"/>
            <a:ext cx="4410075"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631789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5" name="Rectangle 7"/>
          <p:cNvSpPr>
            <a:spLocks noGrp="1"/>
          </p:cNvSpPr>
          <p:nvPr>
            <p:ph type="title"/>
          </p:nvPr>
        </p:nvSpPr>
        <p:spPr>
          <a:xfrm>
            <a:off x="457200" y="274638"/>
            <a:ext cx="8229600" cy="639762"/>
          </a:xfrm>
        </p:spPr>
        <p:txBody>
          <a:bodyPr/>
          <a:lstStyle/>
          <a:p>
            <a:pPr algn="r" rtl="1"/>
            <a:r>
              <a:rPr lang="fa-IR" altLang="fa-IR" sz="2400" b="1" dirty="0" smtClean="0">
                <a:latin typeface="Arial" panose="020B0604020202020204" pitchFamily="34" charset="0"/>
                <a:cs typeface="B Homa" panose="00000400000000000000" pitchFamily="2" charset="-78"/>
              </a:rPr>
              <a:t>پوشش</a:t>
            </a:r>
            <a:r>
              <a:rPr lang="en-US" altLang="fa-IR" sz="2400" b="1" dirty="0" smtClean="0">
                <a:latin typeface="Arial" panose="020B0604020202020204" pitchFamily="34" charset="0"/>
                <a:cs typeface="B Homa" panose="00000400000000000000" pitchFamily="2" charset="-78"/>
              </a:rPr>
              <a:t>  </a:t>
            </a:r>
            <a:r>
              <a:rPr lang="fa-IR" altLang="fa-IR" sz="2400" b="1" dirty="0" smtClean="0">
                <a:latin typeface="Arial" panose="020B0604020202020204" pitchFamily="34" charset="0"/>
                <a:cs typeface="B Homa" panose="00000400000000000000" pitchFamily="2" charset="-78"/>
              </a:rPr>
              <a:t>سقف</a:t>
            </a:r>
            <a:endParaRPr lang="en-US" altLang="fa-IR" sz="2400" b="1" dirty="0" smtClean="0">
              <a:latin typeface="Arial" panose="020B0604020202020204" pitchFamily="34" charset="0"/>
              <a:cs typeface="B Homa" panose="00000400000000000000" pitchFamily="2" charset="-78"/>
            </a:endParaRPr>
          </a:p>
        </p:txBody>
      </p:sp>
      <p:sp>
        <p:nvSpPr>
          <p:cNvPr id="181256" name="Rectangle 8"/>
          <p:cNvSpPr>
            <a:spLocks noGrp="1"/>
          </p:cNvSpPr>
          <p:nvPr>
            <p:ph idx="1"/>
          </p:nvPr>
        </p:nvSpPr>
        <p:spPr>
          <a:xfrm>
            <a:off x="457200" y="1066800"/>
            <a:ext cx="8229600" cy="5059363"/>
          </a:xfrm>
        </p:spPr>
        <p:txBody>
          <a:bodyPr/>
          <a:lstStyle/>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8200 ورقه فولادي ضد زنگ سقف دو پوسته را پوشش مي دهد.</a:t>
            </a:r>
            <a:endParaRPr lang="en-US" altLang="fa-IR" sz="1800" b="1" dirty="0" smtClean="0">
              <a:latin typeface="Arial" panose="020B0604020202020204" pitchFamily="34" charset="0"/>
              <a:cs typeface="B Homa" panose="00000400000000000000" pitchFamily="2" charset="-78"/>
            </a:endParaRPr>
          </a:p>
        </p:txBody>
      </p:sp>
      <p:sp>
        <p:nvSpPr>
          <p:cNvPr id="181251" name="Rectangle 3"/>
          <p:cNvSpPr>
            <a:spLocks noChangeArrowheads="1"/>
          </p:cNvSpPr>
          <p:nvPr/>
        </p:nvSpPr>
        <p:spPr bwMode="auto">
          <a:xfrm>
            <a:off x="10151482" y="38840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
        <p:nvSpPr>
          <p:cNvPr id="181252" name="Rectangle 4"/>
          <p:cNvSpPr>
            <a:spLocks noChangeArrowheads="1"/>
          </p:cNvSpPr>
          <p:nvPr/>
        </p:nvSpPr>
        <p:spPr bwMode="auto">
          <a:xfrm>
            <a:off x="1206611" y="6544261"/>
            <a:ext cx="2840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altLang="fa-IR" sz="1600" dirty="0">
                <a:latin typeface="Calibri" panose="020F0502020204030204" pitchFamily="34" charset="0"/>
                <a:cs typeface="B Homa" panose="00000400000000000000" pitchFamily="2" charset="-78"/>
              </a:rPr>
              <a:t>  </a:t>
            </a:r>
            <a:endParaRPr lang="fa-IR" altLang="fa-IR" dirty="0">
              <a:cs typeface="B Homa" panose="00000400000000000000" pitchFamily="2" charset="-78"/>
            </a:endParaRPr>
          </a:p>
        </p:txBody>
      </p:sp>
      <p:pic>
        <p:nvPicPr>
          <p:cNvPr id="181258" name="Picture 10" descr="180-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752600"/>
            <a:ext cx="3352800" cy="2216150"/>
          </a:xfrm>
          <a:prstGeom prst="rect">
            <a:avLst/>
          </a:prstGeom>
          <a:noFill/>
          <a:extLst>
            <a:ext uri="{909E8E84-426E-40DD-AFC4-6F175D3DCCD1}">
              <a14:hiddenFill xmlns:a14="http://schemas.microsoft.com/office/drawing/2010/main">
                <a:solidFill>
                  <a:srgbClr val="FFFFFF"/>
                </a:solidFill>
              </a14:hiddenFill>
            </a:ext>
          </a:extLst>
        </p:spPr>
      </p:pic>
      <p:pic>
        <p:nvPicPr>
          <p:cNvPr id="181259" name="Picture 11" descr="DSC008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4191000"/>
            <a:ext cx="3276600" cy="2390775"/>
          </a:xfrm>
          <a:prstGeom prst="rect">
            <a:avLst/>
          </a:prstGeom>
          <a:noFill/>
          <a:extLst>
            <a:ext uri="{909E8E84-426E-40DD-AFC4-6F175D3DCCD1}">
              <a14:hiddenFill xmlns:a14="http://schemas.microsoft.com/office/drawing/2010/main">
                <a:solidFill>
                  <a:srgbClr val="FFFFFF"/>
                </a:solidFill>
              </a14:hiddenFill>
            </a:ext>
          </a:extLst>
        </p:spPr>
      </p:pic>
      <p:pic>
        <p:nvPicPr>
          <p:cNvPr id="181260" name="Picture 12" descr="127-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9600" y="1676400"/>
            <a:ext cx="4260850" cy="2414588"/>
          </a:xfrm>
          <a:prstGeom prst="rect">
            <a:avLst/>
          </a:prstGeom>
          <a:noFill/>
          <a:extLst>
            <a:ext uri="{909E8E84-426E-40DD-AFC4-6F175D3DCCD1}">
              <a14:hiddenFill xmlns:a14="http://schemas.microsoft.com/office/drawing/2010/main">
                <a:solidFill>
                  <a:srgbClr val="FFFFFF"/>
                </a:solidFill>
              </a14:hiddenFill>
            </a:ext>
          </a:extLst>
        </p:spPr>
      </p:pic>
      <p:pic>
        <p:nvPicPr>
          <p:cNvPr id="181261" name="Picture 13"/>
          <p:cNvPicPr>
            <a:picLocks noChangeAspect="1" noChangeArrowheads="1"/>
          </p:cNvPicPr>
          <p:nvPr/>
        </p:nvPicPr>
        <p:blipFill>
          <a:blip r:embed="rId5">
            <a:clrChange>
              <a:clrFrom>
                <a:srgbClr val="F7F9F6"/>
              </a:clrFrom>
              <a:clrTo>
                <a:srgbClr val="F7F9F6">
                  <a:alpha val="0"/>
                </a:srgbClr>
              </a:clrTo>
            </a:clrChange>
            <a:extLst>
              <a:ext uri="{28A0092B-C50C-407E-A947-70E740481C1C}">
                <a14:useLocalDpi xmlns:a14="http://schemas.microsoft.com/office/drawing/2010/main" val="0"/>
              </a:ext>
            </a:extLst>
          </a:blip>
          <a:srcRect t="3075"/>
          <a:stretch>
            <a:fillRect/>
          </a:stretch>
        </p:blipFill>
        <p:spPr bwMode="auto">
          <a:xfrm>
            <a:off x="4724400" y="4114800"/>
            <a:ext cx="3297238" cy="2401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010344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Content Placeholder 4"/>
          <p:cNvSpPr>
            <a:spLocks noGrp="1"/>
          </p:cNvSpPr>
          <p:nvPr>
            <p:ph idx="4294967295"/>
          </p:nvPr>
        </p:nvSpPr>
        <p:spPr>
          <a:xfrm>
            <a:off x="3962400" y="685800"/>
            <a:ext cx="5181600" cy="5791200"/>
          </a:xfrm>
        </p:spPr>
        <p:txBody>
          <a:bodyPr/>
          <a:lstStyle/>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در طراحي پوشش و شيشه بايد جابجايي ها را بررسي كرد.</a:t>
            </a:r>
          </a:p>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درز انبساط براي دفع كردن جابجايي ها بكار مي رود.</a:t>
            </a:r>
          </a:p>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شكاغهايي به عرض 600- 450ميليمتر در هر 200-150 متر قرار داده شده اند.</a:t>
            </a:r>
          </a:p>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عناصر لاستيكي به عنوان ضد آب در درزها استفاده مي شوند.</a:t>
            </a:r>
            <a:r>
              <a:rPr lang="en-US" altLang="fa-IR" sz="1800" b="1" dirty="0" smtClean="0">
                <a:latin typeface="Arial" panose="020B0604020202020204" pitchFamily="34" charset="0"/>
                <a:cs typeface="B Homa" panose="00000400000000000000" pitchFamily="2" charset="-78"/>
              </a:rPr>
              <a:t> </a:t>
            </a:r>
          </a:p>
        </p:txBody>
      </p:sp>
      <p:sp>
        <p:nvSpPr>
          <p:cNvPr id="187395" name="Rectangle 3"/>
          <p:cNvSpPr>
            <a:spLocks noChangeArrowheads="1"/>
          </p:cNvSpPr>
          <p:nvPr/>
        </p:nvSpPr>
        <p:spPr bwMode="auto">
          <a:xfrm>
            <a:off x="10151482" y="38840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
        <p:nvSpPr>
          <p:cNvPr id="187396" name="Rectangle 4"/>
          <p:cNvSpPr>
            <a:spLocks noChangeArrowheads="1"/>
          </p:cNvSpPr>
          <p:nvPr/>
        </p:nvSpPr>
        <p:spPr bwMode="auto">
          <a:xfrm>
            <a:off x="1206611" y="6544261"/>
            <a:ext cx="2840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altLang="fa-IR" sz="1600" dirty="0">
                <a:latin typeface="Calibri" panose="020F0502020204030204" pitchFamily="34" charset="0"/>
                <a:cs typeface="B Homa" panose="00000400000000000000" pitchFamily="2" charset="-78"/>
              </a:rPr>
              <a:t>  </a:t>
            </a:r>
            <a:endParaRPr lang="fa-IR" altLang="fa-IR" dirty="0">
              <a:cs typeface="B Homa" panose="00000400000000000000" pitchFamily="2" charset="-78"/>
            </a:endParaRPr>
          </a:p>
        </p:txBody>
      </p:sp>
      <p:sp>
        <p:nvSpPr>
          <p:cNvPr id="187399" name="Rectangle 7"/>
          <p:cNvSpPr>
            <a:spLocks noChangeArrowheads="1"/>
          </p:cNvSpPr>
          <p:nvPr/>
        </p:nvSpPr>
        <p:spPr bwMode="auto">
          <a:xfrm>
            <a:off x="7010400" y="184150"/>
            <a:ext cx="16224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rtl="1" eaLnBrk="0" hangingPunct="0"/>
            <a:r>
              <a:rPr lang="fa-IR" altLang="fa-IR" sz="2400" b="1" dirty="0">
                <a:cs typeface="B Homa" panose="00000400000000000000" pitchFamily="2" charset="-78"/>
              </a:rPr>
              <a:t>درز انبساط</a:t>
            </a:r>
            <a:r>
              <a:rPr lang="en-US" altLang="fa-IR" sz="2400" b="1" dirty="0">
                <a:cs typeface="B Homa" panose="00000400000000000000" pitchFamily="2" charset="-78"/>
              </a:rPr>
              <a:t> </a:t>
            </a:r>
          </a:p>
        </p:txBody>
      </p:sp>
      <p:sp>
        <p:nvSpPr>
          <p:cNvPr id="187401" name="Rectangle 9"/>
          <p:cNvSpPr>
            <a:spLocks noChangeArrowheads="1"/>
          </p:cNvSpPr>
          <p:nvPr/>
        </p:nvSpPr>
        <p:spPr bwMode="auto">
          <a:xfrm>
            <a:off x="10046707" y="331418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87400" name="Picture 8" descr="2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81000"/>
            <a:ext cx="2987675" cy="3733800"/>
          </a:xfrm>
          <a:prstGeom prst="rect">
            <a:avLst/>
          </a:prstGeom>
          <a:noFill/>
          <a:extLst>
            <a:ext uri="{909E8E84-426E-40DD-AFC4-6F175D3DCCD1}">
              <a14:hiddenFill xmlns:a14="http://schemas.microsoft.com/office/drawing/2010/main">
                <a:solidFill>
                  <a:srgbClr val="FFFFFF"/>
                </a:solidFill>
              </a14:hiddenFill>
            </a:ext>
          </a:extLst>
        </p:spPr>
      </p:pic>
      <p:pic>
        <p:nvPicPr>
          <p:cNvPr id="187402" name="Picture 10" descr="176-2"/>
          <p:cNvPicPr>
            <a:picLocks noChangeAspect="1" noChangeArrowheads="1"/>
          </p:cNvPicPr>
          <p:nvPr/>
        </p:nvPicPr>
        <p:blipFill>
          <a:blip r:embed="rId3">
            <a:extLst>
              <a:ext uri="{28A0092B-C50C-407E-A947-70E740481C1C}">
                <a14:useLocalDpi xmlns:a14="http://schemas.microsoft.com/office/drawing/2010/main" val="0"/>
              </a:ext>
            </a:extLst>
          </a:blip>
          <a:srcRect t="17392"/>
          <a:stretch>
            <a:fillRect/>
          </a:stretch>
        </p:blipFill>
        <p:spPr bwMode="auto">
          <a:xfrm>
            <a:off x="3657600" y="3505200"/>
            <a:ext cx="2547938" cy="2895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0919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Rectangle 3"/>
          <p:cNvSpPr>
            <a:spLocks noChangeArrowheads="1"/>
          </p:cNvSpPr>
          <p:nvPr/>
        </p:nvSpPr>
        <p:spPr bwMode="auto">
          <a:xfrm>
            <a:off x="10151482" y="38840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
        <p:nvSpPr>
          <p:cNvPr id="188420" name="Rectangle 4"/>
          <p:cNvSpPr>
            <a:spLocks noChangeArrowheads="1"/>
          </p:cNvSpPr>
          <p:nvPr/>
        </p:nvSpPr>
        <p:spPr bwMode="auto">
          <a:xfrm>
            <a:off x="1206611" y="6544261"/>
            <a:ext cx="2840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altLang="fa-IR" sz="1600" dirty="0">
                <a:latin typeface="Calibri" panose="020F0502020204030204" pitchFamily="34" charset="0"/>
                <a:cs typeface="B Homa" panose="00000400000000000000" pitchFamily="2" charset="-78"/>
              </a:rPr>
              <a:t>  </a:t>
            </a:r>
            <a:endParaRPr lang="fa-IR" altLang="fa-IR" dirty="0">
              <a:cs typeface="B Homa" panose="00000400000000000000" pitchFamily="2" charset="-78"/>
            </a:endParaRPr>
          </a:p>
        </p:txBody>
      </p:sp>
      <p:pic>
        <p:nvPicPr>
          <p:cNvPr id="188423" name="Picture 7" descr="17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28600"/>
            <a:ext cx="6934200" cy="629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245636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Content Placeholder 4"/>
          <p:cNvSpPr>
            <a:spLocks noGrp="1"/>
          </p:cNvSpPr>
          <p:nvPr>
            <p:ph idx="4294967295"/>
          </p:nvPr>
        </p:nvSpPr>
        <p:spPr>
          <a:xfrm>
            <a:off x="0" y="838200"/>
            <a:ext cx="8229600" cy="5638800"/>
          </a:xfrm>
        </p:spPr>
        <p:txBody>
          <a:bodyPr/>
          <a:lstStyle/>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ساختمان بر روي جزيره مصنوعي بنا شده .</a:t>
            </a:r>
          </a:p>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سطح خاك رسي رسوبي محدوده با يك ميليون توده سنگ و لايه هاي سنگ به ضخامت يك متر تراز شد.</a:t>
            </a:r>
            <a:r>
              <a:rPr lang="en-US" altLang="fa-IR" sz="1800" b="1" dirty="0" smtClean="0">
                <a:latin typeface="Arial" panose="020B0604020202020204" pitchFamily="34" charset="0"/>
                <a:cs typeface="B Homa" panose="00000400000000000000" pitchFamily="2" charset="-78"/>
              </a:rPr>
              <a:t> </a:t>
            </a:r>
          </a:p>
        </p:txBody>
      </p:sp>
      <p:sp>
        <p:nvSpPr>
          <p:cNvPr id="189444" name="Rectangle 4"/>
          <p:cNvSpPr>
            <a:spLocks noChangeArrowheads="1"/>
          </p:cNvSpPr>
          <p:nvPr/>
        </p:nvSpPr>
        <p:spPr bwMode="auto">
          <a:xfrm>
            <a:off x="1206611" y="6544261"/>
            <a:ext cx="2840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altLang="fa-IR" sz="1600" dirty="0">
                <a:latin typeface="Calibri" panose="020F0502020204030204" pitchFamily="34" charset="0"/>
                <a:cs typeface="B Homa" panose="00000400000000000000" pitchFamily="2" charset="-78"/>
              </a:rPr>
              <a:t>  </a:t>
            </a:r>
            <a:endParaRPr lang="fa-IR" altLang="fa-IR" dirty="0">
              <a:cs typeface="B Homa" panose="00000400000000000000" pitchFamily="2" charset="-78"/>
            </a:endParaRPr>
          </a:p>
        </p:txBody>
      </p:sp>
      <p:sp>
        <p:nvSpPr>
          <p:cNvPr id="189447" name="Rectangle 7"/>
          <p:cNvSpPr>
            <a:spLocks noChangeArrowheads="1"/>
          </p:cNvSpPr>
          <p:nvPr/>
        </p:nvSpPr>
        <p:spPr bwMode="auto">
          <a:xfrm>
            <a:off x="6477000" y="336550"/>
            <a:ext cx="21399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r" rtl="1" eaLnBrk="0" hangingPunct="0"/>
            <a:r>
              <a:rPr lang="fa-IR" altLang="fa-IR" sz="2400" b="1" dirty="0">
                <a:cs typeface="B Homa" panose="00000400000000000000" pitchFamily="2" charset="-78"/>
              </a:rPr>
              <a:t>فونداسيون</a:t>
            </a:r>
            <a:r>
              <a:rPr lang="en-US" altLang="fa-IR" sz="2400" b="1" dirty="0">
                <a:cs typeface="B Homa" panose="00000400000000000000" pitchFamily="2" charset="-78"/>
              </a:rPr>
              <a:t> </a:t>
            </a:r>
          </a:p>
        </p:txBody>
      </p:sp>
      <p:sp>
        <p:nvSpPr>
          <p:cNvPr id="189449" name="Rectangle 9"/>
          <p:cNvSpPr>
            <a:spLocks noChangeArrowheads="1"/>
          </p:cNvSpPr>
          <p:nvPr/>
        </p:nvSpPr>
        <p:spPr bwMode="auto">
          <a:xfrm>
            <a:off x="10470569" y="39094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89448" name="Picture 8" descr="25"/>
          <p:cNvPicPr>
            <a:picLocks noChangeAspect="1" noChangeArrowheads="1"/>
          </p:cNvPicPr>
          <p:nvPr/>
        </p:nvPicPr>
        <p:blipFill>
          <a:blip r:embed="rId2">
            <a:extLst>
              <a:ext uri="{28A0092B-C50C-407E-A947-70E740481C1C}">
                <a14:useLocalDpi xmlns:a14="http://schemas.microsoft.com/office/drawing/2010/main" val="0"/>
              </a:ext>
            </a:extLst>
          </a:blip>
          <a:srcRect l="5608"/>
          <a:stretch>
            <a:fillRect/>
          </a:stretch>
        </p:blipFill>
        <p:spPr bwMode="auto">
          <a:xfrm>
            <a:off x="457200" y="2590800"/>
            <a:ext cx="8153400" cy="3402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2742722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Content Placeholder 4"/>
          <p:cNvSpPr>
            <a:spLocks noGrp="1"/>
          </p:cNvSpPr>
          <p:nvPr>
            <p:ph idx="4294967295"/>
          </p:nvPr>
        </p:nvSpPr>
        <p:spPr>
          <a:xfrm>
            <a:off x="0" y="381000"/>
            <a:ext cx="8229600" cy="6096000"/>
          </a:xfrm>
        </p:spPr>
        <p:txBody>
          <a:bodyPr/>
          <a:lstStyle/>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سازه بايد با همان سرعتي كه جزيره نشست مي كند،نشست كند.</a:t>
            </a:r>
          </a:p>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360000 تن سنگ معدن آهن زير فونداسيون در خاك حفر شده است.</a:t>
            </a:r>
          </a:p>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فونداسيون شامل 900 ستون است.</a:t>
            </a:r>
          </a:p>
          <a:p>
            <a:pPr algn="r" rtl="1">
              <a:lnSpc>
                <a:spcPct val="130000"/>
              </a:lnSpc>
              <a:spcBef>
                <a:spcPct val="100000"/>
              </a:spcBef>
            </a:pPr>
            <a:r>
              <a:rPr lang="fa-IR" altLang="fa-IR" sz="1800" b="1" dirty="0" smtClean="0">
                <a:latin typeface="Arial" panose="020B0604020202020204" pitchFamily="34" charset="0"/>
                <a:cs typeface="B Homa" panose="00000400000000000000" pitchFamily="2" charset="-78"/>
              </a:rPr>
              <a:t>جكها بوسيله پليت ها با سطح مقطع ستونها تماس دارد.</a:t>
            </a:r>
            <a:r>
              <a:rPr lang="en-US" altLang="fa-IR" sz="1800" b="1" dirty="0" smtClean="0">
                <a:latin typeface="Arial" panose="020B0604020202020204" pitchFamily="34" charset="0"/>
                <a:cs typeface="B Homa" panose="00000400000000000000" pitchFamily="2" charset="-78"/>
              </a:rPr>
              <a:t> </a:t>
            </a:r>
          </a:p>
        </p:txBody>
      </p:sp>
      <p:sp>
        <p:nvSpPr>
          <p:cNvPr id="190467" name="Rectangle 3"/>
          <p:cNvSpPr>
            <a:spLocks noChangeArrowheads="1"/>
          </p:cNvSpPr>
          <p:nvPr/>
        </p:nvSpPr>
        <p:spPr bwMode="auto">
          <a:xfrm>
            <a:off x="10151482" y="38840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
        <p:nvSpPr>
          <p:cNvPr id="190468" name="Rectangle 4"/>
          <p:cNvSpPr>
            <a:spLocks noChangeArrowheads="1"/>
          </p:cNvSpPr>
          <p:nvPr/>
        </p:nvSpPr>
        <p:spPr bwMode="auto">
          <a:xfrm>
            <a:off x="1206611" y="6544261"/>
            <a:ext cx="2840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altLang="fa-IR" sz="1600" dirty="0">
                <a:latin typeface="Calibri" panose="020F0502020204030204" pitchFamily="34" charset="0"/>
                <a:cs typeface="B Homa" panose="00000400000000000000" pitchFamily="2" charset="-78"/>
              </a:rPr>
              <a:t>  </a:t>
            </a:r>
            <a:endParaRPr lang="fa-IR" altLang="fa-IR" dirty="0">
              <a:cs typeface="B Homa" panose="00000400000000000000" pitchFamily="2" charset="-78"/>
            </a:endParaRPr>
          </a:p>
        </p:txBody>
      </p:sp>
      <p:sp>
        <p:nvSpPr>
          <p:cNvPr id="190472" name="Rectangle 8"/>
          <p:cNvSpPr>
            <a:spLocks noChangeArrowheads="1"/>
          </p:cNvSpPr>
          <p:nvPr/>
        </p:nvSpPr>
        <p:spPr bwMode="auto">
          <a:xfrm>
            <a:off x="9316457" y="45730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fa-IR" dirty="0">
              <a:cs typeface="B Homa" panose="00000400000000000000" pitchFamily="2" charset="-78"/>
            </a:endParaRPr>
          </a:p>
        </p:txBody>
      </p:sp>
      <p:pic>
        <p:nvPicPr>
          <p:cNvPr id="190471" name="Picture 7" descr="2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2895600"/>
            <a:ext cx="7391400" cy="34718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48681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Content Placeholder 4"/>
          <p:cNvSpPr>
            <a:spLocks noGrp="1"/>
          </p:cNvSpPr>
          <p:nvPr>
            <p:ph idx="4294967295"/>
          </p:nvPr>
        </p:nvSpPr>
        <p:spPr>
          <a:xfrm>
            <a:off x="0" y="381000"/>
            <a:ext cx="8229600" cy="6096000"/>
          </a:xfrm>
        </p:spPr>
        <p:txBody>
          <a:bodyPr/>
          <a:lstStyle/>
          <a:p>
            <a:pPr algn="r" rtl="1">
              <a:lnSpc>
                <a:spcPct val="130000"/>
              </a:lnSpc>
              <a:spcBef>
                <a:spcPct val="100000"/>
              </a:spcBef>
              <a:buFont typeface="Arial" panose="020B0604020202020204" pitchFamily="34" charset="0"/>
              <a:buNone/>
            </a:pPr>
            <a:r>
              <a:rPr lang="fa-IR" altLang="fa-IR" sz="2400" b="1" dirty="0" smtClean="0">
                <a:latin typeface="Arial" panose="020B0604020202020204" pitchFamily="34" charset="0"/>
                <a:cs typeface="B Homa" panose="00000400000000000000" pitchFamily="2" charset="-78"/>
              </a:rPr>
              <a:t>منابع </a:t>
            </a:r>
          </a:p>
          <a:p>
            <a:pPr algn="r" rtl="1">
              <a:lnSpc>
                <a:spcPct val="130000"/>
              </a:lnSpc>
              <a:spcBef>
                <a:spcPct val="100000"/>
              </a:spcBef>
            </a:pPr>
            <a:r>
              <a:rPr lang="en-US" altLang="fa-IR" sz="1800" b="1" dirty="0" smtClean="0">
                <a:latin typeface="Arial" panose="020B0604020202020204" pitchFamily="34" charset="0"/>
                <a:cs typeface="B Homa" panose="00000400000000000000" pitchFamily="2" charset="-78"/>
              </a:rPr>
              <a:t>Renzo piano building workshop</a:t>
            </a:r>
          </a:p>
          <a:p>
            <a:pPr algn="r" rtl="1">
              <a:lnSpc>
                <a:spcPct val="130000"/>
              </a:lnSpc>
              <a:spcBef>
                <a:spcPct val="100000"/>
              </a:spcBef>
            </a:pPr>
            <a:r>
              <a:rPr lang="en-US" altLang="fa-IR" sz="1800" b="1" dirty="0" smtClean="0">
                <a:cs typeface="B Homa" panose="00000400000000000000" pitchFamily="2" charset="-78"/>
                <a:hlinkClick r:id="rId2"/>
              </a:rPr>
              <a:t>http://courses.arch.hku.hk</a:t>
            </a:r>
            <a:endParaRPr lang="en-US" altLang="fa-IR" sz="1800" b="1" dirty="0" smtClean="0">
              <a:cs typeface="B Homa" panose="00000400000000000000" pitchFamily="2" charset="-78"/>
            </a:endParaRPr>
          </a:p>
          <a:p>
            <a:pPr algn="r" rtl="1">
              <a:lnSpc>
                <a:spcPct val="130000"/>
              </a:lnSpc>
              <a:spcBef>
                <a:spcPct val="100000"/>
              </a:spcBef>
            </a:pPr>
            <a:r>
              <a:rPr lang="en-US" altLang="fa-IR" sz="1800" b="1" dirty="0" smtClean="0">
                <a:cs typeface="B Homa" panose="00000400000000000000" pitchFamily="2" charset="-78"/>
                <a:hlinkClick r:id="rId3"/>
              </a:rPr>
              <a:t>http://akaskhooneh.persianblog.ir</a:t>
            </a:r>
            <a:endParaRPr lang="en-US" altLang="fa-IR" sz="1800" b="1" dirty="0" smtClean="0">
              <a:cs typeface="B Homa" panose="00000400000000000000" pitchFamily="2" charset="-78"/>
            </a:endParaRPr>
          </a:p>
          <a:p>
            <a:pPr algn="r" rtl="1">
              <a:lnSpc>
                <a:spcPct val="130000"/>
              </a:lnSpc>
              <a:spcBef>
                <a:spcPct val="100000"/>
              </a:spcBef>
            </a:pPr>
            <a:r>
              <a:rPr lang="en-US" altLang="fa-IR" sz="1800" b="1" dirty="0" smtClean="0">
                <a:cs typeface="B Homa" panose="00000400000000000000" pitchFamily="2" charset="-78"/>
                <a:hlinkClick r:id="rId4"/>
              </a:rPr>
              <a:t>http://books.google.com</a:t>
            </a:r>
            <a:endParaRPr lang="en-US" altLang="fa-IR" sz="1800" b="1" dirty="0" smtClean="0">
              <a:cs typeface="B Homa" panose="00000400000000000000" pitchFamily="2" charset="-78"/>
            </a:endParaRPr>
          </a:p>
          <a:p>
            <a:pPr algn="r" rtl="1">
              <a:lnSpc>
                <a:spcPct val="130000"/>
              </a:lnSpc>
              <a:spcBef>
                <a:spcPct val="100000"/>
              </a:spcBef>
            </a:pPr>
            <a:r>
              <a:rPr lang="fa-IR" altLang="fa-IR" sz="1800" b="1" dirty="0" smtClean="0">
                <a:cs typeface="B Homa" panose="00000400000000000000" pitchFamily="2" charset="-78"/>
              </a:rPr>
              <a:t>با استفاده از پروژه الهام كنارنگ</a:t>
            </a:r>
            <a:endParaRPr lang="en-US" altLang="fa-IR" b="1" dirty="0" smtClean="0">
              <a:cs typeface="B Homa" panose="00000400000000000000" pitchFamily="2" charset="-78"/>
            </a:endParaRPr>
          </a:p>
        </p:txBody>
      </p:sp>
      <p:sp>
        <p:nvSpPr>
          <p:cNvPr id="191491" name="Rectangle 3"/>
          <p:cNvSpPr>
            <a:spLocks noChangeArrowheads="1"/>
          </p:cNvSpPr>
          <p:nvPr/>
        </p:nvSpPr>
        <p:spPr bwMode="auto">
          <a:xfrm>
            <a:off x="10151482" y="38840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endParaRPr lang="fa-IR" altLang="fa-IR" dirty="0">
              <a:cs typeface="B Homa" panose="00000400000000000000" pitchFamily="2" charset="-78"/>
            </a:endParaRPr>
          </a:p>
        </p:txBody>
      </p:sp>
      <p:sp>
        <p:nvSpPr>
          <p:cNvPr id="191492" name="Rectangle 4"/>
          <p:cNvSpPr>
            <a:spLocks noChangeArrowheads="1"/>
          </p:cNvSpPr>
          <p:nvPr/>
        </p:nvSpPr>
        <p:spPr bwMode="auto">
          <a:xfrm>
            <a:off x="1206611" y="6544261"/>
            <a:ext cx="28405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algn="r" rtl="1" eaLnBrk="0" hangingPunct="0"/>
            <a:r>
              <a:rPr lang="fa-IR" altLang="fa-IR" sz="1600" dirty="0">
                <a:latin typeface="Calibri" panose="020F0502020204030204" pitchFamily="34" charset="0"/>
                <a:cs typeface="B Homa" panose="00000400000000000000" pitchFamily="2" charset="-78"/>
              </a:rPr>
              <a:t>  </a:t>
            </a:r>
            <a:endParaRPr lang="fa-IR" altLang="fa-IR" dirty="0">
              <a:cs typeface="B Homa" panose="00000400000000000000" pitchFamily="2" charset="-78"/>
            </a:endParaRPr>
          </a:p>
        </p:txBody>
      </p:sp>
    </p:spTree>
    <p:extLst>
      <p:ext uri="{BB962C8B-B14F-4D97-AF65-F5344CB8AC3E}">
        <p14:creationId xmlns:p14="http://schemas.microsoft.com/office/powerpoint/2010/main" val="4739417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Content Placeholder 4"/>
          <p:cNvSpPr>
            <a:spLocks noGrp="1"/>
          </p:cNvSpPr>
          <p:nvPr>
            <p:ph idx="4294967295"/>
          </p:nvPr>
        </p:nvSpPr>
        <p:spPr>
          <a:xfrm>
            <a:off x="5181600" y="381000"/>
            <a:ext cx="3962400" cy="6096000"/>
          </a:xfrm>
        </p:spPr>
        <p:txBody>
          <a:bodyPr/>
          <a:lstStyle/>
          <a:p>
            <a:pPr algn="ct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اسكيس</a:t>
            </a:r>
            <a:r>
              <a:rPr lang="en-US" altLang="fa-IR" sz="1800" b="1" dirty="0" smtClean="0">
                <a:latin typeface="Arial" panose="020B0604020202020204" pitchFamily="34" charset="0"/>
                <a:cs typeface="B Homa" panose="00000400000000000000" pitchFamily="2" charset="-78"/>
              </a:rPr>
              <a:t> </a:t>
            </a:r>
            <a:r>
              <a:rPr lang="fa-IR" altLang="fa-IR" sz="1800" b="1" dirty="0" smtClean="0">
                <a:latin typeface="Arial" panose="020B0604020202020204" pitchFamily="34" charset="0"/>
                <a:cs typeface="B Homa" panose="00000400000000000000" pitchFamily="2" charset="-78"/>
              </a:rPr>
              <a:t> اوليه پروژه</a:t>
            </a:r>
          </a:p>
          <a:p>
            <a:pPr algn="ctr" rtl="1"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cs typeface="B Homa" panose="00000400000000000000" pitchFamily="2" charset="-78"/>
              </a:rPr>
              <a:t>كه در پروژه ي اصلي كاملا تغيير يافت.</a:t>
            </a:r>
            <a:endParaRPr lang="en-US" altLang="fa-IR" sz="1800" dirty="0" smtClean="0">
              <a:latin typeface="Arial" panose="020B0604020202020204" pitchFamily="34" charset="0"/>
              <a:cs typeface="B Homa" panose="00000400000000000000" pitchFamily="2" charset="-78"/>
            </a:endParaRPr>
          </a:p>
        </p:txBody>
      </p:sp>
      <p:pic>
        <p:nvPicPr>
          <p:cNvPr id="84998" name="Picture 6" descr="1"/>
          <p:cNvPicPr>
            <a:picLocks noChangeAspect="1" noChangeArrowheads="1"/>
          </p:cNvPicPr>
          <p:nvPr/>
        </p:nvPicPr>
        <p:blipFill>
          <a:blip r:embed="rId2">
            <a:extLst>
              <a:ext uri="{28A0092B-C50C-407E-A947-70E740481C1C}">
                <a14:useLocalDpi xmlns:a14="http://schemas.microsoft.com/office/drawing/2010/main" val="0"/>
              </a:ext>
            </a:extLst>
          </a:blip>
          <a:srcRect l="23491" t="34450"/>
          <a:stretch>
            <a:fillRect/>
          </a:stretch>
        </p:blipFill>
        <p:spPr bwMode="auto">
          <a:xfrm>
            <a:off x="4495800" y="2514600"/>
            <a:ext cx="4467225" cy="1447800"/>
          </a:xfrm>
          <a:prstGeom prst="rect">
            <a:avLst/>
          </a:prstGeom>
          <a:noFill/>
          <a:extLst>
            <a:ext uri="{909E8E84-426E-40DD-AFC4-6F175D3DCCD1}">
              <a14:hiddenFill xmlns:a14="http://schemas.microsoft.com/office/drawing/2010/main">
                <a:solidFill>
                  <a:srgbClr val="FFFFFF"/>
                </a:solidFill>
              </a14:hiddenFill>
            </a:ext>
          </a:extLst>
        </p:spPr>
      </p:pic>
      <p:pic>
        <p:nvPicPr>
          <p:cNvPr id="84996" name="Picture 4" descr="c778dc747c7d30aa93e90302447aa9c3-ori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304800"/>
            <a:ext cx="4038600" cy="2684463"/>
          </a:xfrm>
          <a:prstGeom prst="rect">
            <a:avLst/>
          </a:prstGeom>
          <a:noFill/>
          <a:extLst>
            <a:ext uri="{909E8E84-426E-40DD-AFC4-6F175D3DCCD1}">
              <a14:hiddenFill xmlns:a14="http://schemas.microsoft.com/office/drawing/2010/main">
                <a:solidFill>
                  <a:srgbClr val="FFFFFF"/>
                </a:solidFill>
              </a14:hiddenFill>
            </a:ext>
          </a:extLst>
        </p:spPr>
      </p:pic>
      <p:pic>
        <p:nvPicPr>
          <p:cNvPr id="84999" name="Picture 7" descr="kan_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3124200"/>
            <a:ext cx="4038600" cy="324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35051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Content Placeholder 4"/>
          <p:cNvSpPr>
            <a:spLocks noGrp="1"/>
          </p:cNvSpPr>
          <p:nvPr>
            <p:ph idx="4294967295"/>
          </p:nvPr>
        </p:nvSpPr>
        <p:spPr>
          <a:xfrm>
            <a:off x="0" y="381000"/>
            <a:ext cx="8229600" cy="6096000"/>
          </a:xfrm>
        </p:spPr>
        <p:txBody>
          <a:bodyPr/>
          <a:lstStyle/>
          <a:p>
            <a:pPr algn="r" rtl="1" eaLnBrk="1" hangingPunct="1">
              <a:lnSpc>
                <a:spcPct val="130000"/>
              </a:lnSpc>
              <a:spcBef>
                <a:spcPct val="100000"/>
              </a:spcBef>
              <a:buFont typeface="Arial" panose="020B0604020202020204" pitchFamily="34" charset="0"/>
              <a:buNone/>
            </a:pPr>
            <a:r>
              <a:rPr lang="ar-SA" altLang="fa-IR" sz="1800" b="1" dirty="0" smtClean="0">
                <a:latin typeface="Arial" panose="020B0604020202020204" pitchFamily="34" charset="0"/>
                <a:cs typeface="B Homa" panose="00000400000000000000" pitchFamily="2" charset="-78"/>
              </a:rPr>
              <a:t>سازه اصلي از يک سيستم هوشمند بسيار پيشرفته برخوردار است و در برابر زلزله هاي 9 ريشتري هم به راحتي مقاومت مي کند</a:t>
            </a:r>
            <a:r>
              <a:rPr lang="en-US" altLang="fa-IR" sz="1800" b="1" dirty="0" smtClean="0">
                <a:latin typeface="Arial" panose="020B0604020202020204" pitchFamily="34" charset="0"/>
                <a:cs typeface="B Homa" panose="00000400000000000000" pitchFamily="2" charset="-78"/>
              </a:rPr>
              <a:t> .</a:t>
            </a:r>
            <a:endParaRPr lang="en-US" altLang="fa-IR" sz="1800" dirty="0" smtClean="0">
              <a:latin typeface="Arial" panose="020B0604020202020204" pitchFamily="34" charset="0"/>
              <a:cs typeface="B Homa" panose="00000400000000000000" pitchFamily="2" charset="-78"/>
            </a:endParaRPr>
          </a:p>
        </p:txBody>
      </p:sp>
      <p:pic>
        <p:nvPicPr>
          <p:cNvPr id="87049" name="Picture 9"/>
          <p:cNvPicPr>
            <a:picLocks noChangeAspect="1" noChangeArrowheads="1"/>
          </p:cNvPicPr>
          <p:nvPr/>
        </p:nvPicPr>
        <p:blipFill>
          <a:blip r:embed="rId2">
            <a:extLst>
              <a:ext uri="{28A0092B-C50C-407E-A947-70E740481C1C}">
                <a14:useLocalDpi xmlns:a14="http://schemas.microsoft.com/office/drawing/2010/main" val="0"/>
              </a:ext>
            </a:extLst>
          </a:blip>
          <a:srcRect b="3395"/>
          <a:stretch>
            <a:fillRect/>
          </a:stretch>
        </p:blipFill>
        <p:spPr bwMode="auto">
          <a:xfrm>
            <a:off x="2286000" y="2343150"/>
            <a:ext cx="6553200" cy="4114800"/>
          </a:xfrm>
          <a:prstGeom prst="rect">
            <a:avLst/>
          </a:prstGeom>
          <a:noFill/>
          <a:extLst>
            <a:ext uri="{909E8E84-426E-40DD-AFC4-6F175D3DCCD1}">
              <a14:hiddenFill xmlns:a14="http://schemas.microsoft.com/office/drawing/2010/main">
                <a:solidFill>
                  <a:srgbClr val="FFFFFF"/>
                </a:solidFill>
              </a14:hiddenFill>
            </a:ext>
          </a:extLst>
        </p:spPr>
      </p:pic>
      <p:pic>
        <p:nvPicPr>
          <p:cNvPr id="8704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295400"/>
            <a:ext cx="4114800" cy="29622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929871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Content Placeholder 4"/>
          <p:cNvSpPr>
            <a:spLocks noGrp="1"/>
          </p:cNvSpPr>
          <p:nvPr>
            <p:ph idx="4294967295"/>
          </p:nvPr>
        </p:nvSpPr>
        <p:spPr>
          <a:xfrm>
            <a:off x="589547" y="1283368"/>
            <a:ext cx="8229600" cy="6096000"/>
          </a:xfrm>
        </p:spPr>
        <p:txBody>
          <a:bodyPr/>
          <a:lstStyle/>
          <a:p>
            <a:pPr algn="r" rtl="1" eaLnBrk="1" hangingPunct="1">
              <a:lnSpc>
                <a:spcPct val="130000"/>
              </a:lnSpc>
              <a:spcBef>
                <a:spcPct val="100000"/>
              </a:spcBef>
              <a:buFont typeface="Arial" panose="020B0604020202020204" pitchFamily="34" charset="0"/>
              <a:buNone/>
            </a:pPr>
            <a:r>
              <a:rPr lang="ar-SA" altLang="fa-IR" sz="1800" b="1" dirty="0" smtClean="0">
                <a:latin typeface="Arial" panose="020B0604020202020204" pitchFamily="34" charset="0"/>
                <a:cs typeface="B Homa" panose="00000400000000000000" pitchFamily="2" charset="-78"/>
              </a:rPr>
              <a:t>البته کارشناسان تخمين زده اند که اين جزيره مصنوعي هر 50 سال، 11 متر نشست مي کند که البته اين هم با کمک طراحان مشکلي ايجاد نکرده است، زيرا اولين و کوچک ترين لغزش ناشي از اين نشست ها، به وسيله حسگرهايي که روي تمامي هزار و صد ستون فرودگاه نصب شده اند، به مرکز کنترل مربوط ارسال شده و در اين صورت ستون هايي که مانند ستون برج کنترل فرودگاه، سوار بر برجک هاي هيدروليک اتوماتيک هستند، بلافاصله و به سرعت ستون را به تراز قبلي و به وضعيت گذشته برمي گردانند. درباره ديگر ستون ها هم گروه هاي متخصص مستقر در بخش نگهداري فرودگاه با استفاده از جک هاي هيدروليکي، ستون هايي را که در اثر نشست تغيير اندکي کرده باشند، بلند کرده و به وسيله ورقه هاي فولادي که با ضخامت هاي مختلفي در اختيار دارند، ستون را به بخش هم تراز با ديگر ستون هاي ديگر اين ابرساختمان بازمي گردانند. بنابراين اين فرودگاه مجهز به سيستم بسيار پيشرفته </a:t>
            </a:r>
            <a:r>
              <a:rPr lang="fa-IR" altLang="fa-IR" sz="1800" b="1" dirty="0" smtClean="0">
                <a:latin typeface="Arial" panose="020B0604020202020204" pitchFamily="34" charset="0"/>
                <a:cs typeface="B Homa" panose="00000400000000000000" pitchFamily="2" charset="-78"/>
              </a:rPr>
              <a:t>ا</a:t>
            </a:r>
            <a:r>
              <a:rPr lang="ar-SA" altLang="fa-IR" sz="1800" b="1" dirty="0" smtClean="0">
                <a:latin typeface="Arial" panose="020B0604020202020204" pitchFamily="34" charset="0"/>
                <a:cs typeface="B Homa" panose="00000400000000000000" pitchFamily="2" charset="-78"/>
              </a:rPr>
              <a:t>ي است که وظيفه کنترل چند صد ستون بزرگ فولادي را بر عهده دارد</a:t>
            </a:r>
            <a:r>
              <a:rPr lang="en-US" altLang="fa-IR" sz="1800" b="1" dirty="0" smtClean="0">
                <a:latin typeface="Arial" panose="020B0604020202020204" pitchFamily="34" charset="0"/>
                <a:cs typeface="B Homa" panose="00000400000000000000" pitchFamily="2" charset="-78"/>
              </a:rPr>
              <a:t> .</a:t>
            </a:r>
            <a:r>
              <a:rPr lang="en-US" altLang="fa-IR" sz="1800" dirty="0" smtClean="0">
                <a:latin typeface="Arial" panose="020B0604020202020204" pitchFamily="34" charset="0"/>
                <a:cs typeface="B Homa" panose="00000400000000000000" pitchFamily="2" charset="-78"/>
              </a:rPr>
              <a:t> </a:t>
            </a:r>
          </a:p>
        </p:txBody>
      </p:sp>
    </p:spTree>
    <p:extLst>
      <p:ext uri="{BB962C8B-B14F-4D97-AF65-F5344CB8AC3E}">
        <p14:creationId xmlns:p14="http://schemas.microsoft.com/office/powerpoint/2010/main" val="35773295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639762"/>
          </a:xfrm>
        </p:spPr>
        <p:txBody>
          <a:bodyPr/>
          <a:lstStyle/>
          <a:p>
            <a:pPr algn="r" eaLnBrk="1" hangingPunct="1"/>
            <a:r>
              <a:rPr lang="fa-IR" altLang="fa-IR" sz="2400" dirty="0" smtClean="0">
                <a:cs typeface="B Homa" panose="00000400000000000000" pitchFamily="2" charset="-78"/>
              </a:rPr>
              <a:t>هندسه</a:t>
            </a:r>
            <a:endParaRPr lang="en-US" altLang="fa-IR" sz="2400" dirty="0" smtClean="0">
              <a:cs typeface="B Homa" panose="00000400000000000000" pitchFamily="2" charset="-78"/>
            </a:endParaRPr>
          </a:p>
        </p:txBody>
      </p:sp>
      <p:sp>
        <p:nvSpPr>
          <p:cNvPr id="2051" name="Content Placeholder 4"/>
          <p:cNvSpPr>
            <a:spLocks noGrp="1"/>
          </p:cNvSpPr>
          <p:nvPr>
            <p:ph idx="1"/>
          </p:nvPr>
        </p:nvSpPr>
        <p:spPr>
          <a:xfrm>
            <a:off x="457200" y="1066800"/>
            <a:ext cx="8229600" cy="5410200"/>
          </a:xfrm>
        </p:spPr>
        <p:txBody>
          <a:bodyPr/>
          <a:lstStyle/>
          <a:p>
            <a:pPr algn="r" eaLnBrk="1" hangingPunct="1">
              <a:lnSpc>
                <a:spcPct val="130000"/>
              </a:lnSpc>
              <a:spcBef>
                <a:spcPct val="100000"/>
              </a:spcBef>
              <a:buFont typeface="Arial" panose="020B0604020202020204" pitchFamily="34" charset="0"/>
              <a:buNone/>
            </a:pPr>
            <a:r>
              <a:rPr lang="fa-IR" altLang="fa-IR" sz="1800" b="1" dirty="0" smtClean="0">
                <a:latin typeface="Arial" panose="020B0604020202020204" pitchFamily="34" charset="0"/>
                <a:ea typeface="Calibri" panose="020F0502020204030204" pitchFamily="34" charset="0"/>
                <a:cs typeface="B Homa" panose="00000400000000000000" pitchFamily="2" charset="-78"/>
              </a:rPr>
              <a:t>طول فرودگاه كماني است از يك دايره به قطر 20 مايل و تنها بخش اندكي ازاين كمان به فضاي فرودگاه اختصاص دارد.</a:t>
            </a:r>
            <a:endParaRPr lang="en-US" altLang="fa-IR" sz="1800" b="1" dirty="0" smtClean="0">
              <a:latin typeface="Arial" panose="020B0604020202020204" pitchFamily="34" charset="0"/>
              <a:ea typeface="Calibri" panose="020F0502020204030204" pitchFamily="34" charset="0"/>
              <a:cs typeface="B Homa" panose="00000400000000000000" pitchFamily="2" charset="-78"/>
            </a:endParaRPr>
          </a:p>
          <a:p>
            <a:pPr algn="r" eaLnBrk="1" hangingPunct="1">
              <a:buFont typeface="Arial" panose="020B0604020202020204" pitchFamily="34" charset="0"/>
              <a:buNone/>
            </a:pPr>
            <a:endParaRPr lang="en-US" altLang="fa-IR" b="1" dirty="0" smtClean="0">
              <a:latin typeface="Arial" panose="020B0604020202020204" pitchFamily="34" charset="0"/>
              <a:cs typeface="B Homa" panose="00000400000000000000" pitchFamily="2" charset="-78"/>
            </a:endParaRPr>
          </a:p>
        </p:txBody>
      </p:sp>
      <p:pic>
        <p:nvPicPr>
          <p:cNvPr id="2052" name="Picture 2" descr="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76400"/>
            <a:ext cx="5105400" cy="385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3" name="Picture 3" descr="DSC007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1981200"/>
            <a:ext cx="3289300" cy="245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4" descr="DSC007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4267200"/>
            <a:ext cx="2743200" cy="205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380887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12</TotalTime>
  <Words>1394</Words>
  <Application>Microsoft Office PowerPoint</Application>
  <PresentationFormat>On-screen Show (4:3)</PresentationFormat>
  <Paragraphs>92</Paragraphs>
  <Slides>57</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57</vt:i4>
      </vt:variant>
    </vt:vector>
  </HeadingPairs>
  <TitlesOfParts>
    <vt:vector size="66" baseType="lpstr">
      <vt:lpstr>Arial</vt:lpstr>
      <vt:lpstr>B Homa</vt:lpstr>
      <vt:lpstr>Calibri</vt:lpstr>
      <vt:lpstr>Century Gothic</vt:lpstr>
      <vt:lpstr>Impact</vt:lpstr>
      <vt:lpstr>Tahoma</vt:lpstr>
      <vt:lpstr>Times New Roman</vt:lpstr>
      <vt:lpstr>Wingdings 3</vt:lpstr>
      <vt:lpstr>Ion</vt:lpstr>
      <vt:lpstr>PowerPoint Presentation</vt:lpstr>
      <vt:lpstr>معرفي بنا</vt:lpstr>
      <vt:lpstr>PowerPoint Presentation</vt:lpstr>
      <vt:lpstr>PowerPoint Presentation</vt:lpstr>
      <vt:lpstr>PowerPoint Presentation</vt:lpstr>
      <vt:lpstr>PowerPoint Presentation</vt:lpstr>
      <vt:lpstr>PowerPoint Presentation</vt:lpstr>
      <vt:lpstr>PowerPoint Presentation</vt:lpstr>
      <vt:lpstr>هندسه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باربري سازه </vt:lpstr>
      <vt:lpstr>PowerPoint Presentation</vt:lpstr>
      <vt:lpstr>PowerPoint Presentation</vt:lpstr>
      <vt:lpstr>بال</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پوشش  سقف</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2</cp:revision>
  <dcterms:created xsi:type="dcterms:W3CDTF">2020-05-21T16:16:21Z</dcterms:created>
  <dcterms:modified xsi:type="dcterms:W3CDTF">2020-05-21T16:28:34Z</dcterms:modified>
</cp:coreProperties>
</file>