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22589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14314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4761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99314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695200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72623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986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556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4760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3921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74823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6E07742-9DF1-4B28-AC77-E165EE1873A7}" type="datetimeFigureOut">
              <a:rPr lang="fa-IR" smtClean="0"/>
              <a:t>10/04/1442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18A13F6-070F-411D-ACBB-D68D17148B9F}" type="slidenum">
              <a:rPr lang="fa-IR" smtClean="0"/>
              <a:t>‹#›</a:t>
            </a:fld>
            <a:endParaRPr lang="fa-I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7152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r" defTabSz="914400" rtl="1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927" y="2673600"/>
            <a:ext cx="10587547" cy="1374344"/>
          </a:xfrm>
        </p:spPr>
        <p:txBody>
          <a:bodyPr>
            <a:normAutofit fontScale="90000"/>
          </a:bodyPr>
          <a:lstStyle/>
          <a:p>
            <a:r>
              <a:rPr lang="fa-IR" sz="5400" dirty="0" smtClean="0">
                <a:cs typeface="B Homa" panose="00000400000000000000" pitchFamily="2" charset="-78"/>
              </a:rPr>
              <a:t>بررسی و تحلیل کاربری زمین </a:t>
            </a:r>
            <a:br>
              <a:rPr lang="fa-IR" sz="5400" dirty="0" smtClean="0">
                <a:cs typeface="B Homa" panose="00000400000000000000" pitchFamily="2" charset="-78"/>
              </a:rPr>
            </a:br>
            <a:r>
              <a:rPr lang="fa-IR" sz="5400" dirty="0" smtClean="0">
                <a:cs typeface="B Homa" panose="00000400000000000000" pitchFamily="2" charset="-78"/>
              </a:rPr>
              <a:t>در </a:t>
            </a:r>
            <a:r>
              <a:rPr lang="fa-IR" sz="5400" dirty="0">
                <a:cs typeface="B Homa" panose="00000400000000000000" pitchFamily="2" charset="-78"/>
              </a:rPr>
              <a:t>طرح </a:t>
            </a:r>
            <a:r>
              <a:rPr lang="fa-IR" sz="5400" dirty="0" smtClean="0">
                <a:cs typeface="B Homa" panose="00000400000000000000" pitchFamily="2" charset="-78"/>
              </a:rPr>
              <a:t>های توسعه </a:t>
            </a:r>
            <a:r>
              <a:rPr lang="fa-IR" sz="5400" dirty="0">
                <a:cs typeface="B Homa" panose="00000400000000000000" pitchFamily="2" charset="-78"/>
              </a:rPr>
              <a:t>شهری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6361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027" y="655927"/>
            <a:ext cx="10587547" cy="967131"/>
          </a:xfrm>
        </p:spPr>
        <p:txBody>
          <a:bodyPr>
            <a:normAutofit/>
          </a:bodyPr>
          <a:lstStyle/>
          <a:p>
            <a:pPr algn="r"/>
            <a:r>
              <a:rPr lang="fa-IR" dirty="0" smtClean="0">
                <a:cs typeface="B Homa" panose="00000400000000000000" pitchFamily="2" charset="-78"/>
              </a:rPr>
              <a:t>نتیجه گیری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1623058"/>
            <a:ext cx="11163300" cy="5090168"/>
          </a:xfrm>
        </p:spPr>
        <p:txBody>
          <a:bodyPr>
            <a:normAutofit/>
          </a:bodyPr>
          <a:lstStyle/>
          <a:p>
            <a:pPr algn="r" rtl="1"/>
            <a:r>
              <a:rPr lang="fa-IR" sz="2800" b="1" dirty="0">
                <a:cs typeface="B Nazanin" panose="00000400000000000000" pitchFamily="2" charset="-78"/>
              </a:rPr>
              <a:t>برنامه </a:t>
            </a:r>
            <a:r>
              <a:rPr lang="fa-IR" sz="2800" b="1" dirty="0">
                <a:cs typeface="B Nazanin" panose="00000400000000000000" pitchFamily="2" charset="-78"/>
              </a:rPr>
              <a:t>ریزي کاربري زمين، بر خلاف گذشته، فقط یك اقدام کالبدي براي تقسيم اراضی شهري و </a:t>
            </a:r>
            <a:r>
              <a:rPr lang="fa-IR" sz="2800" b="1" dirty="0">
                <a:cs typeface="B Nazanin" panose="00000400000000000000" pitchFamily="2" charset="-78"/>
              </a:rPr>
              <a:t>تسهيل عملکردهاي </a:t>
            </a:r>
            <a:r>
              <a:rPr lang="fa-IR" sz="2800" b="1" dirty="0">
                <a:cs typeface="B Nazanin" panose="00000400000000000000" pitchFamily="2" charset="-78"/>
              </a:rPr>
              <a:t>آن نيست، بلکه هم به عنوان هدف و هم به عنوان وسيله، یکی از ارکان سامان بخشی به </a:t>
            </a:r>
            <a:r>
              <a:rPr lang="fa-IR" sz="2800" b="1" dirty="0">
                <a:cs typeface="B Nazanin" panose="00000400000000000000" pitchFamily="2" charset="-78"/>
              </a:rPr>
              <a:t>فعاليت هاي </a:t>
            </a:r>
            <a:r>
              <a:rPr lang="fa-IR" sz="2800" b="1" dirty="0">
                <a:cs typeface="B Nazanin" panose="00000400000000000000" pitchFamily="2" charset="-78"/>
              </a:rPr>
              <a:t>انسانی در عرصه فضاي شهري محسوب می شوند. در واقع، برنامه ریزي کاربري زمين از طریق </a:t>
            </a:r>
            <a:r>
              <a:rPr lang="fa-IR" sz="2800" b="1" dirty="0">
                <a:cs typeface="B Nazanin" panose="00000400000000000000" pitchFamily="2" charset="-78"/>
              </a:rPr>
              <a:t>اثرگذاري بر </a:t>
            </a:r>
            <a:r>
              <a:rPr lang="fa-IR" sz="2800" b="1" dirty="0">
                <a:cs typeface="B Nazanin" panose="00000400000000000000" pitchFamily="2" charset="-78"/>
              </a:rPr>
              <a:t>تصميمات عمومی و خصوصی و هدایت نحوه استفاده بهينه از اراضی شهري، نقش اساسی در تعيين </a:t>
            </a:r>
            <a:r>
              <a:rPr lang="fa-IR" sz="2800" b="1" dirty="0">
                <a:cs typeface="B Nazanin" panose="00000400000000000000" pitchFamily="2" charset="-78"/>
              </a:rPr>
              <a:t>الگوي توسعه </a:t>
            </a:r>
            <a:r>
              <a:rPr lang="fa-IR" sz="2800" b="1" dirty="0">
                <a:cs typeface="B Nazanin" panose="00000400000000000000" pitchFamily="2" charset="-78"/>
              </a:rPr>
              <a:t>و عمران شهر و دستيابی به اهداف توسعه پایدار و اعتلاي کيفيت محيط شهر و حومه را بر عهده دارد </a:t>
            </a: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r>
              <a:rPr lang="fa-IR" sz="2800" b="1" dirty="0">
                <a:cs typeface="B Nazanin" panose="00000400000000000000" pitchFamily="2" charset="-78"/>
              </a:rPr>
              <a:t>در این راستا، طرح تفصيلی </a:t>
            </a:r>
            <a:r>
              <a:rPr lang="fa-IR" sz="2800" b="1" dirty="0">
                <a:cs typeface="B Nazanin" panose="00000400000000000000" pitchFamily="2" charset="-78"/>
              </a:rPr>
              <a:t> </a:t>
            </a:r>
            <a:r>
              <a:rPr lang="fa-IR" sz="2800" b="1" dirty="0">
                <a:cs typeface="B Nazanin" panose="00000400000000000000" pitchFamily="2" charset="-78"/>
              </a:rPr>
              <a:t>که با رویکرد جامع- عقلانی </a:t>
            </a:r>
            <a:r>
              <a:rPr lang="fa-IR" sz="2800" b="1" dirty="0">
                <a:cs typeface="B Nazanin" panose="00000400000000000000" pitchFamily="2" charset="-78"/>
              </a:rPr>
              <a:t>و نظریه </a:t>
            </a:r>
            <a:r>
              <a:rPr lang="fa-IR" sz="2800" b="1" dirty="0">
                <a:cs typeface="B Nazanin" panose="00000400000000000000" pitchFamily="2" charset="-78"/>
              </a:rPr>
              <a:t>کارکردگرایی تهيه و اجرا شد، مورد بازنگري </a:t>
            </a:r>
            <a:r>
              <a:rPr lang="fa-IR" sz="2800" b="1" dirty="0">
                <a:cs typeface="B Nazanin" panose="00000400000000000000" pitchFamily="2" charset="-78"/>
              </a:rPr>
              <a:t>قرار </a:t>
            </a:r>
            <a:r>
              <a:rPr lang="fa-IR" sz="2667" b="1" dirty="0">
                <a:cs typeface="B Nazanin" panose="00000400000000000000" pitchFamily="2" charset="-78"/>
              </a:rPr>
              <a:t/>
            </a:r>
            <a:br>
              <a:rPr lang="fa-IR" sz="2667" b="1" dirty="0">
                <a:cs typeface="B Nazanin" panose="00000400000000000000" pitchFamily="2" charset="-78"/>
              </a:rPr>
            </a:b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48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8064" y="1610867"/>
            <a:ext cx="10791152" cy="4012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l" rtl="0">
              <a:buFont typeface="Arial" panose="020B0604020202020204" pitchFamily="34" charset="0"/>
              <a:buChar char="•"/>
            </a:pPr>
            <a:r>
              <a:rPr lang="en-US" sz="1467" dirty="0"/>
              <a:t/>
            </a:r>
            <a:br>
              <a:rPr lang="en-US" sz="1467" dirty="0"/>
            </a:br>
            <a:endParaRPr lang="en-US" sz="1467" dirty="0">
              <a:cs typeface="B Nazanin" panose="00000400000000000000" pitchFamily="2" charset="-78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a-IR" sz="1867" dirty="0">
                <a:cs typeface="B Nazanin" panose="00000400000000000000" pitchFamily="2" charset="-78"/>
              </a:rPr>
              <a:t>ســعید نیا، احمــد </a:t>
            </a:r>
            <a:r>
              <a:rPr lang="fa-IR" sz="1867" dirty="0">
                <a:cs typeface="B Nazanin" panose="00000400000000000000" pitchFamily="2" charset="-78"/>
              </a:rPr>
              <a:t>(</a:t>
            </a:r>
            <a:r>
              <a:rPr lang="fa-IR" sz="1867" dirty="0">
                <a:cs typeface="B Nazanin" panose="00000400000000000000" pitchFamily="2" charset="-78"/>
              </a:rPr>
              <a:t>۱۳8۳</a:t>
            </a:r>
            <a:r>
              <a:rPr lang="fa-IR" sz="1867" dirty="0">
                <a:cs typeface="B Nazanin" panose="00000400000000000000" pitchFamily="2" charset="-78"/>
              </a:rPr>
              <a:t>،) کتاب </a:t>
            </a:r>
            <a:r>
              <a:rPr lang="fa-IR" sz="1867" dirty="0">
                <a:cs typeface="B Nazanin" panose="00000400000000000000" pitchFamily="2" charset="-78"/>
              </a:rPr>
              <a:t>ســبز (راهنمــای شــهرداریها) جلد پنجم، انتشارات سازمان شهرداریها و دهیاریهای کشور، </a:t>
            </a:r>
            <a:r>
              <a:rPr lang="fa-IR" sz="1867" dirty="0">
                <a:cs typeface="B Nazanin" panose="00000400000000000000" pitchFamily="2" charset="-78"/>
              </a:rPr>
              <a:t>تهران</a:t>
            </a:r>
            <a:endParaRPr lang="fa-IR" sz="1867" dirty="0">
              <a:cs typeface="B Nazanin" panose="00000400000000000000" pitchFamily="2" charset="-78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a-IR" sz="1867" dirty="0">
                <a:cs typeface="B Nazanin" panose="00000400000000000000" pitchFamily="2" charset="-78"/>
              </a:rPr>
              <a:t>ســجادی، ژیــلا(۳۹۳) ۱ارزیابــی میــزان تحقــق کاربــری زمیــن در طــرح های توســعه شــهری با تأ کیــد بر کاربــری فضای ســبز، پژوهشهای منظر شــهری، ،۱ ص.45-5۶</a:t>
            </a:r>
          </a:p>
          <a:p>
            <a:pPr marL="228594" indent="-228594" algn="l" rtl="0">
              <a:buFont typeface="Arial" panose="020B0604020202020204" pitchFamily="34" charset="0"/>
              <a:buChar char="•"/>
            </a:pPr>
            <a:r>
              <a:rPr lang="fa-IR" sz="1867" dirty="0">
                <a:cs typeface="B Nazanin" panose="00000400000000000000" pitchFamily="2" charset="-78"/>
              </a:rPr>
              <a:t>عزیــزی، محمدمهــدی (۱۳۹۲) ، تحلیلــی بــر رابطه ســرانه کاربریهــای زمین و انــدازه شــهر در طرحهــای جامع ایــران، هنرهای زیبا- معماری و شهرســازی، . صص۳۶-۲5</a:t>
            </a:r>
            <a:r>
              <a:rPr lang="en-US" sz="1467" dirty="0"/>
              <a:t/>
            </a:r>
            <a:br>
              <a:rPr lang="en-US" sz="1467" dirty="0"/>
            </a:br>
            <a:r>
              <a:rPr lang="en-US" sz="1467" dirty="0">
                <a:cs typeface="B Nazanin" panose="00000400000000000000" pitchFamily="2" charset="-78"/>
              </a:rPr>
              <a:t>. </a:t>
            </a:r>
            <a:r>
              <a:rPr lang="fa-IR" sz="1467" dirty="0"/>
              <a:t/>
            </a:r>
            <a:br>
              <a:rPr lang="fa-IR" sz="1467" dirty="0"/>
            </a:br>
            <a:r>
              <a:rPr lang="en-US" sz="1467" dirty="0" smtClean="0">
                <a:cs typeface="B Nazanin" panose="00000400000000000000" pitchFamily="2" charset="-78"/>
              </a:rPr>
              <a:t>Chapin, Stewart &amp; Kaiser, Edward (1995), Urban land use planning, Champaign, Illinois, University of </a:t>
            </a:r>
            <a:r>
              <a:rPr lang="en-US" sz="1467" dirty="0" err="1" smtClean="0">
                <a:cs typeface="B Nazanin" panose="00000400000000000000" pitchFamily="2" charset="-78"/>
              </a:rPr>
              <a:t>Illion</a:t>
            </a:r>
            <a:r>
              <a:rPr lang="en-US" sz="1467" dirty="0" smtClean="0">
                <a:cs typeface="B Nazanin" panose="00000400000000000000" pitchFamily="2" charset="-78"/>
              </a:rPr>
              <a:t> press</a:t>
            </a:r>
          </a:p>
          <a:p>
            <a:pPr marL="228594" indent="-228594" algn="l" rtl="0">
              <a:buFont typeface="Arial" panose="020B0604020202020204" pitchFamily="34" charset="0"/>
              <a:buChar char="•"/>
            </a:pPr>
            <a:r>
              <a:rPr lang="en-US" sz="1467" dirty="0" smtClean="0">
                <a:cs typeface="B Nazanin" panose="00000400000000000000" pitchFamily="2" charset="-78"/>
              </a:rPr>
              <a:t>Qian, </a:t>
            </a:r>
            <a:r>
              <a:rPr lang="en-US" sz="1467" dirty="0" err="1" smtClean="0">
                <a:cs typeface="B Nazanin" panose="00000400000000000000" pitchFamily="2" charset="-78"/>
              </a:rPr>
              <a:t>zhu</a:t>
            </a:r>
            <a:r>
              <a:rPr lang="en-US" sz="1467" dirty="0" smtClean="0">
                <a:cs typeface="B Nazanin" panose="00000400000000000000" pitchFamily="2" charset="-78"/>
              </a:rPr>
              <a:t> (2010), Without zoning: urban development and land use controls in Houston, Cities, 27, pp.31-41</a:t>
            </a:r>
          </a:p>
          <a:p>
            <a:pPr marL="228594" indent="-228594" algn="l" rtl="0">
              <a:buFont typeface="Arial" panose="020B0604020202020204" pitchFamily="34" charset="0"/>
              <a:buChar char="•"/>
            </a:pPr>
            <a:r>
              <a:rPr lang="en-US" sz="1467" dirty="0" err="1" smtClean="0">
                <a:cs typeface="B Nazanin" panose="00000400000000000000" pitchFamily="2" charset="-78"/>
              </a:rPr>
              <a:t>Graaf</a:t>
            </a:r>
            <a:r>
              <a:rPr lang="en-US" sz="1467" dirty="0" smtClean="0">
                <a:cs typeface="B Nazanin" panose="00000400000000000000" pitchFamily="2" charset="-78"/>
              </a:rPr>
              <a:t>, Robin &amp; </a:t>
            </a:r>
            <a:r>
              <a:rPr lang="en-US" sz="1467" dirty="0" err="1" smtClean="0">
                <a:cs typeface="B Nazanin" panose="00000400000000000000" pitchFamily="2" charset="-78"/>
              </a:rPr>
              <a:t>Dewulf</a:t>
            </a:r>
            <a:r>
              <a:rPr lang="en-US" sz="1467" dirty="0" smtClean="0">
                <a:cs typeface="B Nazanin" panose="00000400000000000000" pitchFamily="2" charset="-78"/>
              </a:rPr>
              <a:t>, Geert )2010(, Applying the lessons of strategic urban planning learned in the developing world to Netherland: A case study of three industrial area development projects, Habitat international,34, pp.471-477. </a:t>
            </a:r>
          </a:p>
          <a:p>
            <a:pPr marL="228594" indent="-228594" algn="l" rtl="0">
              <a:buFont typeface="Arial" panose="020B0604020202020204" pitchFamily="34" charset="0"/>
              <a:buChar char="•"/>
            </a:pPr>
            <a:r>
              <a:rPr lang="en-US" sz="1467" dirty="0" smtClean="0">
                <a:cs typeface="B Nazanin" panose="00000400000000000000" pitchFamily="2" charset="-78"/>
              </a:rPr>
              <a:t>Qian, </a:t>
            </a:r>
            <a:r>
              <a:rPr lang="en-US" sz="1467" dirty="0" err="1" smtClean="0">
                <a:cs typeface="B Nazanin" panose="00000400000000000000" pitchFamily="2" charset="-78"/>
              </a:rPr>
              <a:t>zhu</a:t>
            </a:r>
            <a:r>
              <a:rPr lang="en-US" sz="1467" dirty="0" smtClean="0">
                <a:cs typeface="B Nazanin" panose="00000400000000000000" pitchFamily="2" charset="-78"/>
              </a:rPr>
              <a:t> )2013(, Master </a:t>
            </a:r>
            <a:r>
              <a:rPr lang="en-US" sz="1467" dirty="0" err="1" smtClean="0">
                <a:cs typeface="B Nazanin" panose="00000400000000000000" pitchFamily="2" charset="-78"/>
              </a:rPr>
              <a:t>plan,plan</a:t>
            </a:r>
            <a:r>
              <a:rPr lang="en-US" sz="1467" dirty="0" smtClean="0">
                <a:cs typeface="B Nazanin" panose="00000400000000000000" pitchFamily="2" charset="-78"/>
              </a:rPr>
              <a:t> adjustment and urban development reality under china s market transition: A case study of Nanjing, Cities, Vol. 30, pp.77-88 </a:t>
            </a:r>
            <a:r>
              <a:rPr lang="en-US" sz="1467" dirty="0" smtClean="0"/>
              <a:t/>
            </a:r>
            <a:br>
              <a:rPr lang="en-US" sz="1467" dirty="0" smtClean="0"/>
            </a:br>
            <a:r>
              <a:rPr lang="fa-IR" sz="1467" dirty="0"/>
              <a:t/>
            </a:r>
            <a:br>
              <a:rPr lang="fa-IR" sz="1467" dirty="0"/>
            </a:br>
            <a:endParaRPr lang="fa-IR" sz="1467" dirty="0"/>
          </a:p>
        </p:txBody>
      </p:sp>
      <p:sp>
        <p:nvSpPr>
          <p:cNvPr id="4" name="Rectangle 3"/>
          <p:cNvSpPr/>
          <p:nvPr/>
        </p:nvSpPr>
        <p:spPr>
          <a:xfrm>
            <a:off x="10297488" y="211021"/>
            <a:ext cx="13917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4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B Homa" panose="00000400000000000000" pitchFamily="2" charset="-78"/>
              </a:rPr>
              <a:t>منابع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239400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227" y="1189327"/>
            <a:ext cx="10587547" cy="967131"/>
          </a:xfrm>
        </p:spPr>
        <p:txBody>
          <a:bodyPr>
            <a:normAutofit/>
          </a:bodyPr>
          <a:lstStyle/>
          <a:p>
            <a:pPr algn="r"/>
            <a:r>
              <a:rPr lang="fa-IR" dirty="0" smtClean="0">
                <a:cs typeface="B Homa" panose="00000400000000000000" pitchFamily="2" charset="-78"/>
              </a:rPr>
              <a:t>مقدمه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621" y="2207359"/>
            <a:ext cx="10994761" cy="4275740"/>
          </a:xfrm>
        </p:spPr>
        <p:txBody>
          <a:bodyPr>
            <a:normAutofit fontScale="92500" lnSpcReduction="20000"/>
          </a:bodyPr>
          <a:lstStyle/>
          <a:p>
            <a:pPr rtl="1"/>
            <a:r>
              <a:rPr lang="fa-IR" sz="2667" b="1" dirty="0">
                <a:solidFill>
                  <a:schemeClr val="tx1"/>
                </a:solidFill>
                <a:cs typeface="B Nazanin" panose="00000400000000000000" pitchFamily="2" charset="-78"/>
              </a:rPr>
              <a:t>ضرورت تقسیم اراضی شهری بعد از انقلاب </a:t>
            </a:r>
            <a:r>
              <a:rPr lang="fa-IR" sz="2667" b="1" dirty="0">
                <a:solidFill>
                  <a:schemeClr val="tx1"/>
                </a:solidFill>
                <a:cs typeface="B Nazanin" panose="00000400000000000000" pitchFamily="2" charset="-78"/>
              </a:rPr>
              <a:t>صنعتی</a:t>
            </a:r>
            <a:r>
              <a:rPr lang="fa-IR" sz="2667" dirty="0">
                <a:solidFill>
                  <a:schemeClr val="tx1"/>
                </a:solidFill>
                <a:cs typeface="B Nazanin" panose="00000400000000000000" pitchFamily="2" charset="-78"/>
              </a:rPr>
              <a:t>: تمرکز </a:t>
            </a:r>
            <a:r>
              <a:rPr lang="fa-IR" sz="2667" dirty="0">
                <a:solidFill>
                  <a:schemeClr val="tx1"/>
                </a:solidFill>
                <a:cs typeface="B Nazanin" panose="00000400000000000000" pitchFamily="2" charset="-78"/>
              </a:rPr>
              <a:t>جمعیت ،اشغال اراضی جدید،توسعه حمل ونقل </a:t>
            </a:r>
            <a:r>
              <a:rPr lang="fa-IR" sz="2667" dirty="0">
                <a:solidFill>
                  <a:schemeClr val="tx1"/>
                </a:solidFill>
                <a:cs typeface="B Nazanin" panose="00000400000000000000" pitchFamily="2" charset="-78"/>
              </a:rPr>
              <a:t>ماشینی </a:t>
            </a:r>
          </a:p>
          <a:p>
            <a:pPr rtl="1"/>
            <a:r>
              <a:rPr lang="fa-IR" sz="2667" b="1" dirty="0">
                <a:solidFill>
                  <a:schemeClr val="tx1"/>
                </a:solidFill>
                <a:cs typeface="B Nazanin" panose="00000400000000000000" pitchFamily="2" charset="-78"/>
              </a:rPr>
              <a:t>نخستین </a:t>
            </a:r>
            <a:r>
              <a:rPr lang="fa-IR" sz="2667" b="1" dirty="0">
                <a:solidFill>
                  <a:schemeClr val="tx1"/>
                </a:solidFill>
                <a:cs typeface="B Nazanin" panose="00000400000000000000" pitchFamily="2" charset="-78"/>
              </a:rPr>
              <a:t>اقدام </a:t>
            </a:r>
            <a:r>
              <a:rPr lang="fa-IR" sz="2667" dirty="0">
                <a:solidFill>
                  <a:schemeClr val="tx1"/>
                </a:solidFill>
                <a:cs typeface="B Nazanin" panose="00000400000000000000" pitchFamily="2" charset="-78"/>
              </a:rPr>
              <a:t>در </a:t>
            </a:r>
            <a:r>
              <a:rPr lang="fa-IR" sz="2667" b="1" dirty="0">
                <a:solidFill>
                  <a:schemeClr val="tx1"/>
                </a:solidFill>
                <a:cs typeface="B Nazanin" panose="00000400000000000000" pitchFamily="2" charset="-78"/>
              </a:rPr>
              <a:t>زمینه تفکیک اراضی تقسیم زمین </a:t>
            </a:r>
            <a:r>
              <a:rPr lang="fa-IR" sz="2667" dirty="0">
                <a:solidFill>
                  <a:schemeClr val="tx1"/>
                </a:solidFill>
                <a:cs typeface="B Nazanin" panose="00000400000000000000" pitchFamily="2" charset="-78"/>
              </a:rPr>
              <a:t>بود که بیشتر جنبه مهندسی  و تدوین مقررات ثبت املاک داشت سپس با هدف اقتصادی،اجتماعی و اصول برنامه ریزی </a:t>
            </a:r>
            <a:endParaRPr lang="fa-IR" sz="2667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lvl="0" rtl="1"/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هسته اصلی و عملی برنامه ریزي شهري، برنامه ریزي کاربري زمين است، که نه تنها بيان کننده مقاصد یك</a:t>
            </a:r>
            <a:b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اجتماع در مورد چگونگی استفاده از زمين می باشد، بلکه راهنمایی براي جهت دادن به توسعه شهري است</a:t>
            </a:r>
          </a:p>
          <a:p>
            <a:pPr lvl="0" rtl="1"/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برنامه ریزي کاربري زمين مشخص می سازد که روي یك قطعه زمين، چه فعاليتی باید انجام </a:t>
            </a:r>
            <a:r>
              <a:rPr lang="fa-IR" sz="2800" b="1" dirty="0">
                <a:solidFill>
                  <a:schemeClr val="tx1"/>
                </a:solidFill>
                <a:cs typeface="B Nazanin" panose="00000400000000000000" pitchFamily="2" charset="-78"/>
              </a:rPr>
              <a:t>گيرد</a:t>
            </a:r>
            <a:r>
              <a:rPr lang="fa-IR" sz="2667" dirty="0">
                <a:solidFill>
                  <a:schemeClr val="tx1"/>
                </a:solidFill>
              </a:rPr>
              <a:t/>
            </a:r>
            <a:br>
              <a:rPr lang="fa-IR" sz="2667" dirty="0">
                <a:solidFill>
                  <a:schemeClr val="tx1"/>
                </a:solidFill>
              </a:rPr>
            </a:br>
            <a:r>
              <a:rPr lang="fa-IR" sz="2667" dirty="0">
                <a:solidFill>
                  <a:schemeClr val="tx1"/>
                </a:solidFill>
              </a:rPr>
              <a:t/>
            </a:r>
            <a:br>
              <a:rPr lang="fa-IR" sz="2667" dirty="0">
                <a:solidFill>
                  <a:schemeClr val="tx1"/>
                </a:solidFill>
              </a:rPr>
            </a:br>
            <a:endParaRPr lang="fa-IR" sz="2667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8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441" y="630527"/>
            <a:ext cx="10587547" cy="967131"/>
          </a:xfrm>
        </p:spPr>
        <p:txBody>
          <a:bodyPr>
            <a:normAutofit/>
          </a:bodyPr>
          <a:lstStyle/>
          <a:p>
            <a:pPr algn="r"/>
            <a:r>
              <a:rPr lang="fa-IR" dirty="0" smtClean="0">
                <a:cs typeface="B Homa" panose="00000400000000000000" pitchFamily="2" charset="-78"/>
              </a:rPr>
              <a:t>دلایل عدم تحقق کاربری در طرح ها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227" y="1470759"/>
            <a:ext cx="10994761" cy="5090168"/>
          </a:xfrm>
        </p:spPr>
        <p:txBody>
          <a:bodyPr>
            <a:noAutofit/>
          </a:bodyPr>
          <a:lstStyle/>
          <a:p>
            <a:pPr rtl="1"/>
            <a:r>
              <a:rPr lang="fa-IR" sz="2533" dirty="0">
                <a:cs typeface="B Nazanin" panose="00000400000000000000" pitchFamily="2" charset="-78"/>
              </a:rPr>
              <a:t>برنامه ریــزی کاربــری زمیــن شــهری در ایــران، بخش عمــدهای از طرحهــای جامــع و تفصیلی اســت. پیشــینه تهیه طرحهــای جامع به اواســط دهــه ۱۳4۰و طرحهای تفصیلی به اواســط دهــه ۱۳5۰باز میگردد. مبانی نظری این طرحها، منبعث از </a:t>
            </a:r>
            <a:r>
              <a:rPr lang="fa-IR" sz="2533" dirty="0">
                <a:cs typeface="B Nazanin" panose="00000400000000000000" pitchFamily="2" charset="-78"/>
              </a:rPr>
              <a:t>نظریات پاتریس </a:t>
            </a:r>
            <a:r>
              <a:rPr lang="fa-IR" sz="2533" dirty="0">
                <a:cs typeface="B Nazanin" panose="00000400000000000000" pitchFamily="2" charset="-78"/>
              </a:rPr>
              <a:t>گدس ونظریات کارکردگرایی منشور آتن است </a:t>
            </a:r>
          </a:p>
          <a:p>
            <a:pPr marL="0" indent="0" algn="r" rtl="1">
              <a:buNone/>
            </a:pPr>
            <a:r>
              <a:rPr lang="fa-IR" sz="2533" dirty="0">
                <a:cs typeface="B Nazanin" panose="00000400000000000000" pitchFamily="2" charset="-78"/>
              </a:rPr>
              <a:t>روند </a:t>
            </a:r>
            <a:r>
              <a:rPr lang="fa-IR" sz="2533" dirty="0">
                <a:cs typeface="B Nazanin" panose="00000400000000000000" pitchFamily="2" charset="-78"/>
              </a:rPr>
              <a:t>برنامه ریزی </a:t>
            </a:r>
            <a:r>
              <a:rPr lang="fa-IR" sz="2533" dirty="0">
                <a:cs typeface="B Nazanin" panose="00000400000000000000" pitchFamily="2" charset="-78"/>
              </a:rPr>
              <a:t>کاربری زمین، غالبا به صورت تعیین میزان نیاز به انواع کاربریها با توجه به جمعیت پیش بینی شده در افق طر ح و </a:t>
            </a:r>
            <a:r>
              <a:rPr lang="fa-IR" sz="2533" dirty="0">
                <a:cs typeface="B Nazanin" panose="00000400000000000000" pitchFamily="2" charset="-78"/>
              </a:rPr>
              <a:t>سرانه های </a:t>
            </a:r>
            <a:r>
              <a:rPr lang="fa-IR" sz="2533" dirty="0">
                <a:cs typeface="B Nazanin" panose="00000400000000000000" pitchFamily="2" charset="-78"/>
              </a:rPr>
              <a:t>استاندارد کاربری زمین انجــام می ً شــود. عمدتا ســرانه پیشــنهادی بــا اســتفاده از متون و تجارب خارجی و یا ســلایق و تجربیات حرفهای تهیه کنندگان آنها بــوده اســت .</a:t>
            </a:r>
          </a:p>
          <a:p>
            <a:pPr marL="0" indent="0" algn="r" rtl="1">
              <a:buNone/>
            </a:pPr>
            <a:r>
              <a:rPr lang="fa-IR" sz="2533" dirty="0">
                <a:cs typeface="B Nazanin" panose="00000400000000000000" pitchFamily="2" charset="-78"/>
              </a:rPr>
              <a:t>ســپس </a:t>
            </a:r>
            <a:r>
              <a:rPr lang="fa-IR" sz="2533" dirty="0">
                <a:cs typeface="B Nazanin" panose="00000400000000000000" pitchFamily="2" charset="-78"/>
              </a:rPr>
              <a:t>اقدام بــه مکانیابی قطعی و ثابــت کاربریهــا و توزیــع آنها در یک نقشــه پیشــنهادی به همراه گــزارش ضوابــط و مقررات پیشــنهادی می شــود</a:t>
            </a:r>
          </a:p>
          <a:p>
            <a:pPr marL="0" indent="0" algn="r" rtl="1">
              <a:buNone/>
            </a:pPr>
            <a:r>
              <a:rPr lang="fa-IR" sz="2533" dirty="0">
                <a:cs typeface="B Nazanin" panose="00000400000000000000" pitchFamily="2" charset="-78"/>
              </a:rPr>
              <a:t>علــت عدم موفقیت طر </a:t>
            </a:r>
            <a:r>
              <a:rPr lang="fa-IR" sz="2533" dirty="0">
                <a:cs typeface="B Nazanin" panose="00000400000000000000" pitchFamily="2" charset="-78"/>
              </a:rPr>
              <a:t>حهای توســعه شــهری به طــور کلی درپژوهشهــای مختلفــی بررســی شــده اســت. مهندســین مشــاورشــارمند، مشــکلات طر حهای جامع را در دو عنوان"نارسایی های اجرایــی طــر ح" و "نارســایی ناشــی از فرآینــد بررســی و تصویــب طــر ح" بیــان نموده اســت </a:t>
            </a:r>
          </a:p>
          <a:p>
            <a:pPr marL="0" indent="0" algn="r" rtl="1">
              <a:buNone/>
            </a:pPr>
            <a:r>
              <a:rPr lang="fa-IR" sz="2533" dirty="0">
                <a:cs typeface="B Nazanin" panose="00000400000000000000" pitchFamily="2" charset="-78"/>
              </a:rPr>
              <a:t>)</a:t>
            </a:r>
            <a:br>
              <a:rPr lang="fa-IR" sz="2533" dirty="0">
                <a:cs typeface="B Nazanin" panose="00000400000000000000" pitchFamily="2" charset="-78"/>
              </a:rPr>
            </a:br>
            <a:r>
              <a:rPr lang="fa-IR" sz="2533" b="1" dirty="0">
                <a:cs typeface="B Nazanin" panose="00000400000000000000" pitchFamily="2" charset="-78"/>
              </a:rPr>
              <a:t/>
            </a:r>
            <a:br>
              <a:rPr lang="fa-IR" sz="2533" b="1" dirty="0">
                <a:cs typeface="B Nazanin" panose="00000400000000000000" pitchFamily="2" charset="-78"/>
              </a:rPr>
            </a:br>
            <a:r>
              <a:rPr lang="fa-IR" sz="2533" dirty="0">
                <a:cs typeface="B Nazanin" panose="00000400000000000000" pitchFamily="2" charset="-78"/>
              </a:rPr>
              <a:t/>
            </a:r>
            <a:br>
              <a:rPr lang="fa-IR" sz="2533" dirty="0">
                <a:cs typeface="B Nazanin" panose="00000400000000000000" pitchFamily="2" charset="-78"/>
              </a:rPr>
            </a:br>
            <a:r>
              <a:rPr lang="fa-IR" sz="2533" dirty="0">
                <a:cs typeface="B Nazanin" panose="00000400000000000000" pitchFamily="2" charset="-78"/>
              </a:rPr>
              <a:t/>
            </a:r>
            <a:br>
              <a:rPr lang="fa-IR" sz="2533" dirty="0">
                <a:cs typeface="B Nazanin" panose="00000400000000000000" pitchFamily="2" charset="-78"/>
              </a:rPr>
            </a:br>
            <a:r>
              <a:rPr lang="fa-IR" sz="2533" dirty="0">
                <a:cs typeface="B Nazanin" panose="00000400000000000000" pitchFamily="2" charset="-78"/>
              </a:rPr>
              <a:t/>
            </a:r>
            <a:br>
              <a:rPr lang="fa-IR" sz="2533" dirty="0">
                <a:cs typeface="B Nazanin" panose="00000400000000000000" pitchFamily="2" charset="-78"/>
              </a:rPr>
            </a:br>
            <a:r>
              <a:rPr lang="fa-IR" sz="2533" dirty="0">
                <a:cs typeface="B Nazanin" panose="00000400000000000000" pitchFamily="2" charset="-78"/>
              </a:rPr>
              <a:t/>
            </a:r>
            <a:br>
              <a:rPr lang="fa-IR" sz="2533" dirty="0">
                <a:cs typeface="B Nazanin" panose="00000400000000000000" pitchFamily="2" charset="-78"/>
              </a:rPr>
            </a:br>
            <a:r>
              <a:rPr lang="fa-IR" sz="2533" dirty="0">
                <a:cs typeface="B Nazanin" panose="00000400000000000000" pitchFamily="2" charset="-78"/>
              </a:rPr>
              <a:t/>
            </a:r>
            <a:br>
              <a:rPr lang="fa-IR" sz="2533" dirty="0">
                <a:cs typeface="B Nazanin" panose="00000400000000000000" pitchFamily="2" charset="-78"/>
              </a:rPr>
            </a:br>
            <a:r>
              <a:rPr lang="fa-IR" sz="2533" dirty="0">
                <a:cs typeface="B Nazanin" panose="00000400000000000000" pitchFamily="2" charset="-78"/>
              </a:rPr>
              <a:t/>
            </a:r>
            <a:br>
              <a:rPr lang="fa-IR" sz="2533" dirty="0">
                <a:cs typeface="B Nazanin" panose="00000400000000000000" pitchFamily="2" charset="-78"/>
              </a:rPr>
            </a:br>
            <a:endParaRPr lang="en-US" sz="2533" dirty="0">
              <a:cs typeface="B Nazanin" panose="00000400000000000000" pitchFamily="2" charset="-78"/>
            </a:endParaRPr>
          </a:p>
          <a:p>
            <a:endParaRPr lang="en-US" sz="2533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62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227" y="1189327"/>
            <a:ext cx="10587547" cy="967131"/>
          </a:xfrm>
        </p:spPr>
        <p:txBody>
          <a:bodyPr>
            <a:normAutofit/>
          </a:bodyPr>
          <a:lstStyle/>
          <a:p>
            <a:pPr algn="r"/>
            <a:r>
              <a:rPr lang="fa-IR" dirty="0" smtClean="0">
                <a:cs typeface="B Homa" panose="00000400000000000000" pitchFamily="2" charset="-78"/>
              </a:rPr>
              <a:t>دلایل عدم تحقق کاربری در طرح ها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621" y="2207359"/>
            <a:ext cx="10994761" cy="5090168"/>
          </a:xfrm>
        </p:spPr>
        <p:txBody>
          <a:bodyPr>
            <a:noAutofit/>
          </a:bodyPr>
          <a:lstStyle/>
          <a:p>
            <a:pPr lvl="0" rtl="1"/>
            <a: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  <a:t>الگوي </a:t>
            </a:r>
            <a: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  <a:t>مطالعات شهري در ایران تا سال 1380 کاملا تحت تاثير تفکرات و القائات شهرسازي دهه 1950 و</a:t>
            </a:r>
            <a:b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  <a:t>مدل شهرسازي شناخته شده در این دوره یعنی برنامه ریزي جامع- عقلانی یا طرح جامع و طرح تفصيلی</a:t>
            </a:r>
            <a:b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  <a:t>است .</a:t>
            </a:r>
          </a:p>
          <a:p>
            <a:pPr lvl="0" rtl="1"/>
            <a: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  <a:t>در دهه هاي اخير، برنامه ریزي توسعه شهري با تحولاتی در نظریه و عمل خود مواجه</a:t>
            </a:r>
            <a:b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  <a:t>شده است که لازم است نظام برنامه ریزي کشور این گونه تحولات را در تهيه و اجراي طرح هاي شهري لحاظ</a:t>
            </a:r>
            <a:b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533" dirty="0">
                <a:solidFill>
                  <a:schemeClr val="tx1"/>
                </a:solidFill>
                <a:cs typeface="B Nazanin" panose="00000400000000000000" pitchFamily="2" charset="-78"/>
              </a:rPr>
              <a:t>کند </a:t>
            </a:r>
            <a:r>
              <a:rPr lang="fa-IR" sz="2533" dirty="0">
                <a:solidFill>
                  <a:schemeClr val="tx1"/>
                </a:solidFill>
              </a:rPr>
              <a:t/>
            </a:r>
            <a:br>
              <a:rPr lang="fa-IR" sz="2533" dirty="0">
                <a:solidFill>
                  <a:schemeClr val="tx1"/>
                </a:solidFill>
              </a:rPr>
            </a:br>
            <a:endParaRPr lang="en-US" sz="2533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61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420" y="1112072"/>
            <a:ext cx="6515413" cy="57459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569193" y="8034"/>
            <a:ext cx="67714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4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B Homa" panose="00000400000000000000" pitchFamily="2" charset="-78"/>
              </a:rPr>
              <a:t>دیدگاه برنامه ریزی کاربری زمین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175801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3427" y="90181"/>
            <a:ext cx="6658737" cy="967131"/>
          </a:xfrm>
        </p:spPr>
        <p:txBody>
          <a:bodyPr>
            <a:normAutofit/>
          </a:bodyPr>
          <a:lstStyle/>
          <a:p>
            <a:pPr algn="r"/>
            <a:r>
              <a:rPr lang="fa-IR" dirty="0" smtClean="0">
                <a:cs typeface="B Homa" panose="00000400000000000000" pitchFamily="2" charset="-78"/>
              </a:rPr>
              <a:t>دلایل عدم تحقق کاربری در طرح ها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7403" y="1057312"/>
            <a:ext cx="10994761" cy="4275740"/>
          </a:xfrm>
        </p:spPr>
        <p:txBody>
          <a:bodyPr>
            <a:normAutofit fontScale="25000" lnSpcReduction="20000"/>
          </a:bodyPr>
          <a:lstStyle/>
          <a:p>
            <a:pPr marL="0" indent="0" algn="r" rtl="1">
              <a:buNone/>
            </a:pP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1-عدم انعطاف </a:t>
            </a:r>
            <a:b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2-عدم تأمیــن منابــع مالــی</a:t>
            </a:r>
          </a:p>
          <a:p>
            <a:pPr marL="0" indent="0" algn="r" rtl="1">
              <a:buNone/>
            </a:pP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3- عــدم دخالــت نظــرات مردم و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گروه ها</a:t>
            </a:r>
            <a:endParaRPr lang="fa-IR" sz="10133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4-تا کید بیــش از حد بر روشهــای کمــی و ایســتا و عــدم توجه بــه ماهیت پیچیده شــهر و ویژ گیهای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اجتماعی </a:t>
            </a:r>
            <a:endParaRPr lang="fa-IR" sz="10133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5-کمبود مطالعه جامــع و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نظام مند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6-تصمیم گیریها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و عملکرد غیرنظاممند و نادرســت مدیران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شهری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7-گسستگی بین مراحل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مختلف طر ح از تهیه تا اجرا و ارزیابی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آن</a:t>
            </a:r>
          </a:p>
          <a:p>
            <a:pPr marL="0" indent="0" algn="r" rtl="1">
              <a:buNone/>
            </a:pP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8-عوامل قانونی: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تخلفیات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ساختمانی، عدم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اجراي قوانين و مقررات کاربري زمين شهري و نامشخص بودن مدیریت حوزه اسیتحفاظی و حریم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شهر</a:t>
            </a:r>
            <a:endParaRPr lang="fa-IR" sz="10133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9-عوامل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اقتصادی: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افزایش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قيمت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و بورس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بازي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زمين</a:t>
            </a:r>
            <a:endParaRPr lang="fa-IR" sz="10133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10-عوامل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جمعیتی: روند اسکان جمعيت </a:t>
            </a:r>
            <a:endParaRPr lang="fa-IR" sz="10133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11-عــدم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واقعبینی در برنامه ریــزی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و ارائه پیشــنهادات غیر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منطقی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12-تراز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مالی منفی شهرداری و کسب درآمد از طریق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تخلف نســبت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بــه پیشــنهادات طر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ح</a:t>
            </a:r>
            <a:r>
              <a:rPr lang="fa-IR" sz="10133" dirty="0">
                <a:solidFill>
                  <a:schemeClr val="tx1"/>
                </a:solidFill>
                <a:cs typeface="B Nazanin" panose="00000400000000000000" pitchFamily="2" charset="-78"/>
              </a:rPr>
              <a:t/>
            </a:r>
            <a:br>
              <a:rPr lang="fa-IR" sz="10133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14</a:t>
            </a:r>
            <a:r>
              <a:rPr lang="fa-IR" sz="10133" dirty="0">
                <a:solidFill>
                  <a:schemeClr val="tx1"/>
                </a:solidFill>
                <a:cs typeface="B Nazanin" panose="00000400000000000000" pitchFamily="2" charset="-78"/>
              </a:rPr>
              <a:t>-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نظام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و تشــکیلات شهرســازی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کــه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در مراحل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اجرا و </a:t>
            </a:r>
            <a: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  <a:t>نظارت بیشــترین ســهم را دارند</a:t>
            </a:r>
            <a:br>
              <a:rPr lang="fa-IR" sz="10133" b="1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dirty="0" smtClean="0">
                <a:solidFill>
                  <a:schemeClr val="tx1"/>
                </a:solidFill>
              </a:rPr>
              <a:t/>
            </a:r>
            <a:br>
              <a:rPr lang="fa-IR" dirty="0" smtClean="0">
                <a:solidFill>
                  <a:schemeClr val="tx1"/>
                </a:solidFill>
              </a:rPr>
            </a:br>
            <a:r>
              <a:rPr lang="fa-IR" dirty="0" smtClean="0">
                <a:solidFill>
                  <a:schemeClr val="tx1"/>
                </a:solidFill>
              </a:rPr>
              <a:t/>
            </a:r>
            <a:br>
              <a:rPr lang="fa-IR" dirty="0" smtClean="0">
                <a:solidFill>
                  <a:schemeClr val="tx1"/>
                </a:solidFill>
              </a:rPr>
            </a:br>
            <a:r>
              <a:rPr lang="fa-IR" dirty="0" smtClean="0">
                <a:solidFill>
                  <a:schemeClr val="tx1"/>
                </a:solidFill>
              </a:rPr>
              <a:t/>
            </a:r>
            <a:br>
              <a:rPr lang="fa-IR" dirty="0" smtClean="0">
                <a:solidFill>
                  <a:schemeClr val="tx1"/>
                </a:solidFill>
              </a:rPr>
            </a:br>
            <a:r>
              <a:rPr lang="fa-IR" dirty="0" smtClean="0">
                <a:solidFill>
                  <a:schemeClr val="tx1"/>
                </a:solidFill>
              </a:rPr>
              <a:t/>
            </a:r>
            <a:br>
              <a:rPr lang="fa-IR" dirty="0" smtClean="0">
                <a:solidFill>
                  <a:schemeClr val="tx1"/>
                </a:solidFill>
              </a:rPr>
            </a:br>
            <a:r>
              <a:rPr lang="fa-IR" dirty="0" smtClean="0">
                <a:solidFill>
                  <a:schemeClr val="tx1"/>
                </a:solidFill>
              </a:rPr>
              <a:t/>
            </a:r>
            <a:br>
              <a:rPr lang="fa-IR" dirty="0" smtClean="0">
                <a:solidFill>
                  <a:schemeClr val="tx1"/>
                </a:solidFill>
              </a:rPr>
            </a:br>
            <a:r>
              <a:rPr lang="fa-IR" dirty="0" smtClean="0">
                <a:solidFill>
                  <a:schemeClr val="tx1"/>
                </a:solidFill>
              </a:rPr>
              <a:t/>
            </a:r>
            <a:br>
              <a:rPr lang="fa-IR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07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77968" y="0"/>
            <a:ext cx="71140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a-IR" sz="4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B Homa" panose="00000400000000000000" pitchFamily="2" charset="-78"/>
              </a:rPr>
              <a:t>دلایل عدم تحقق کاربری در طرح ها</a:t>
            </a:r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985720"/>
            <a:ext cx="5700987" cy="47019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8"/>
          <a:stretch/>
        </p:blipFill>
        <p:spPr>
          <a:xfrm>
            <a:off x="191407" y="2207361"/>
            <a:ext cx="5497380" cy="41397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01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10" y="828380"/>
            <a:ext cx="11114834" cy="50791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16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12359" y="20521"/>
            <a:ext cx="48926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fa-IR" sz="4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B Homa" panose="00000400000000000000" pitchFamily="2" charset="-78"/>
              </a:rPr>
              <a:t>راهکار های کلان و خرد</a:t>
            </a:r>
            <a:endParaRPr lang="fa-IR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02145" y="1205831"/>
            <a:ext cx="10502900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توسعه فعالیت های گردشگری با توجه به ظرفیت بر منطقه و با مشارکت ساکنین محلی</a:t>
            </a:r>
            <a:endParaRPr lang="fa-IR" sz="2400" b="0" dirty="0" smtClean="0">
              <a:effectLst/>
              <a:cs typeface="B Nazanin" panose="00000400000000000000" pitchFamily="2" charset="-78"/>
            </a:endParaRPr>
          </a:p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فروج زمین های نظامی و اختصاص آن به کاربری های فرامنطقه ای و خدمات برتر برای جبران کمبورهای فرمانی کلانشهر تهران </a:t>
            </a:r>
          </a:p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توجه </a:t>
            </a:r>
            <a:r>
              <a:rPr lang="fa-IR" sz="2400" b="1" dirty="0">
                <a:cs typeface="B Nazanin" panose="00000400000000000000" pitchFamily="2" charset="-78"/>
              </a:rPr>
              <a:t>به ساماندهی فضا و کیفیت محیط و نیز اصل کاربری زمین فضا در طرح های توسعه </a:t>
            </a:r>
            <a:endParaRPr lang="fa-IR" sz="2400" b="1" dirty="0" smtClean="0">
              <a:cs typeface="B Nazanin" panose="00000400000000000000" pitchFamily="2" charset="-78"/>
            </a:endParaRPr>
          </a:p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 - توجه به نقش گروههای ذینفع و زیندوز در تهیه و اجرای برنامه ریزی کاربری زمین در سطح فرد (منطقه مورد مطالعه) </a:t>
            </a:r>
          </a:p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توجه </a:t>
            </a:r>
            <a:r>
              <a:rPr lang="fa-IR" sz="2400" b="1" dirty="0">
                <a:cs typeface="B Nazanin" panose="00000400000000000000" pitchFamily="2" charset="-78"/>
              </a:rPr>
              <a:t>به اصول کاربری زمین مختلط.. رشد هوشمند و توسعه میان افزا در تهیه و اجرای طرح </a:t>
            </a:r>
            <a:endParaRPr lang="fa-IR" sz="2400" b="1" dirty="0" smtClean="0">
              <a:cs typeface="B Nazanin" panose="00000400000000000000" pitchFamily="2" charset="-78"/>
            </a:endParaRPr>
          </a:p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 </a:t>
            </a:r>
            <a:r>
              <a:rPr lang="fa-IR" sz="2400" b="1" dirty="0">
                <a:cs typeface="B Nazanin" panose="00000400000000000000" pitchFamily="2" charset="-78"/>
              </a:rPr>
              <a:t>رعایت ضوابط زیست محیطی توسعه شهری، حزب اضافه ارزش زمین برای تأمین رفاه عمومی و حفاظت از میرات طبیعی و تاریکی در طرح های </a:t>
            </a:r>
            <a:r>
              <a:rPr lang="fa-IR" sz="2400" b="1" dirty="0" smtClean="0">
                <a:cs typeface="B Nazanin" panose="00000400000000000000" pitchFamily="2" charset="-78"/>
              </a:rPr>
              <a:t>شهری</a:t>
            </a:r>
          </a:p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  </a:t>
            </a:r>
            <a:r>
              <a:rPr lang="fa-IR" sz="2400" b="1" dirty="0">
                <a:cs typeface="B Nazanin" panose="00000400000000000000" pitchFamily="2" charset="-78"/>
              </a:rPr>
              <a:t>استفاده از شاخص های کیفی و اجتماعی و اقتصاری به جای شاخص های صرفا کالری در تدوین استانداردها و سرانه ها، و تدوین طوابط متنوع و متعدد در طرح </a:t>
            </a:r>
            <a:r>
              <a:rPr lang="fa-IR" sz="2400" b="1" dirty="0" smtClean="0">
                <a:cs typeface="B Nazanin" panose="00000400000000000000" pitchFamily="2" charset="-78"/>
              </a:rPr>
              <a:t>های</a:t>
            </a:r>
          </a:p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 </a:t>
            </a:r>
            <a:r>
              <a:rPr lang="fa-IR" sz="2400" b="1" dirty="0">
                <a:cs typeface="B Nazanin" panose="00000400000000000000" pitchFamily="2" charset="-78"/>
              </a:rPr>
              <a:t>کنترل شهرک سازی و بلندمرتبه سازی و جلوگیری از بارگزاری جمعیت فراتر از ظرفیت منطقه </a:t>
            </a:r>
            <a:endParaRPr lang="fa-IR" sz="2400" b="1" dirty="0" smtClean="0">
              <a:cs typeface="B Nazanin" panose="00000400000000000000" pitchFamily="2" charset="-78"/>
            </a:endParaRPr>
          </a:p>
          <a:p>
            <a:pPr marL="342900" indent="-342900" algn="just">
              <a:buFontTx/>
              <a:buChar char="-"/>
            </a:pPr>
            <a:r>
              <a:rPr lang="fa-IR" sz="2400" b="1" dirty="0" smtClean="0">
                <a:cs typeface="B Nazanin" panose="00000400000000000000" pitchFamily="2" charset="-78"/>
              </a:rPr>
              <a:t> </a:t>
            </a:r>
            <a:r>
              <a:rPr lang="fa-IR" sz="2400" b="1" dirty="0">
                <a:cs typeface="B Nazanin" panose="00000400000000000000" pitchFamily="2" charset="-78"/>
              </a:rPr>
              <a:t>توجه به اصول توسعه اقتصار محلی در برنامه ریزی کاربری زمین برای جلوگیری از خوابگاهی شدن منطقه و شکل گیری شهرک های </a:t>
            </a:r>
            <a:r>
              <a:rPr lang="fa-IR" sz="2400" b="1" dirty="0" smtClean="0">
                <a:cs typeface="B Nazanin" panose="00000400000000000000" pitchFamily="2" charset="-78"/>
              </a:rPr>
              <a:t>اقماری</a:t>
            </a:r>
            <a:endParaRPr lang="fa-IR" sz="2400" b="0" dirty="0" smtClean="0">
              <a:effectLst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3302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6</TotalTime>
  <Words>608</Words>
  <Application>Microsoft Office PowerPoint</Application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 Homa</vt:lpstr>
      <vt:lpstr>B Nazanin</vt:lpstr>
      <vt:lpstr>Franklin Gothic Book</vt:lpstr>
      <vt:lpstr>Tahoma</vt:lpstr>
      <vt:lpstr>Crop</vt:lpstr>
      <vt:lpstr>بررسی و تحلیل کاربری زمین  در طرح های توسعه شهری</vt:lpstr>
      <vt:lpstr>مقدمه</vt:lpstr>
      <vt:lpstr>دلایل عدم تحقق کاربری در طرح ها</vt:lpstr>
      <vt:lpstr>دلایل عدم تحقق کاربری در طرح ها</vt:lpstr>
      <vt:lpstr>PowerPoint Presentation</vt:lpstr>
      <vt:lpstr>دلایل عدم تحقق کاربری در طرح ها</vt:lpstr>
      <vt:lpstr>PowerPoint Presentation</vt:lpstr>
      <vt:lpstr>PowerPoint Presentation</vt:lpstr>
      <vt:lpstr>PowerPoint Presentation</vt:lpstr>
      <vt:lpstr>نتیجه گیری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2</cp:revision>
  <dcterms:created xsi:type="dcterms:W3CDTF">2020-11-24T23:07:50Z</dcterms:created>
  <dcterms:modified xsi:type="dcterms:W3CDTF">2020-11-24T23:14:24Z</dcterms:modified>
</cp:coreProperties>
</file>