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5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70C4234-BAB5-43E4-B259-20563B5AF7FB}" type="datetimeFigureOut">
              <a:rPr lang="fa-IR" smtClean="0"/>
              <a:t>25/03/1442</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18A0F13-7365-4576-9817-B63CB06D131F}" type="slidenum">
              <a:rPr lang="fa-IR" smtClean="0"/>
              <a:t>‹#›</a:t>
            </a:fld>
            <a:endParaRPr lang="fa-IR"/>
          </a:p>
        </p:txBody>
      </p:sp>
    </p:spTree>
    <p:extLst>
      <p:ext uri="{BB962C8B-B14F-4D97-AF65-F5344CB8AC3E}">
        <p14:creationId xmlns:p14="http://schemas.microsoft.com/office/powerpoint/2010/main" val="81919835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ikipedia.org/"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sz="1200" kern="1200" dirty="0" smtClean="0">
                <a:solidFill>
                  <a:schemeClr val="tx1"/>
                </a:solidFill>
                <a:effectLst/>
                <a:latin typeface="+mn-lt"/>
                <a:ea typeface="+mn-ea"/>
                <a:cs typeface="+mn-cs"/>
              </a:rPr>
              <a:t>www.hamshahrionline.ir</a:t>
            </a:r>
            <a:r>
              <a:rPr lang="fa-IR" sz="1200" kern="1200" dirty="0" smtClean="0">
                <a:solidFill>
                  <a:schemeClr val="tx1"/>
                </a:solidFill>
                <a:effectLst/>
                <a:latin typeface="+mn-lt"/>
                <a:ea typeface="+mn-ea"/>
                <a:cs typeface="+mn-cs"/>
              </a:rPr>
              <a:t> و </a:t>
            </a:r>
            <a:r>
              <a:rPr lang="en-US" sz="1200" kern="1200" dirty="0" smtClean="0">
                <a:solidFill>
                  <a:schemeClr val="tx1"/>
                </a:solidFill>
                <a:effectLst/>
                <a:latin typeface="+mn-lt"/>
                <a:ea typeface="+mn-ea"/>
                <a:cs typeface="+mn-cs"/>
                <a:hlinkClick r:id="rId3"/>
              </a:rPr>
              <a:t>www.wikipedia.org</a:t>
            </a:r>
            <a:endParaRPr lang="fa-IR"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a:t>
            </a:fld>
            <a:endParaRPr lang="fa-IR">
              <a:solidFill>
                <a:prstClr val="black"/>
              </a:solidFill>
            </a:endParaRPr>
          </a:p>
        </p:txBody>
      </p:sp>
    </p:spTree>
    <p:extLst>
      <p:ext uri="{BB962C8B-B14F-4D97-AF65-F5344CB8AC3E}">
        <p14:creationId xmlns:p14="http://schemas.microsoft.com/office/powerpoint/2010/main" val="2610942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baseline="0" dirty="0" smtClean="0"/>
              <a:t>http://www.hamshahrionline.ir/details/95230</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13</a:t>
            </a:fld>
            <a:endParaRPr lang="fa-IR">
              <a:solidFill>
                <a:prstClr val="black"/>
              </a:solidFill>
            </a:endParaRPr>
          </a:p>
        </p:txBody>
      </p:sp>
    </p:spTree>
    <p:extLst>
      <p:ext uri="{BB962C8B-B14F-4D97-AF65-F5344CB8AC3E}">
        <p14:creationId xmlns:p14="http://schemas.microsoft.com/office/powerpoint/2010/main" val="117344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تصاویر: </a:t>
            </a:r>
            <a:r>
              <a:rPr lang="en-US" dirty="0" smtClean="0"/>
              <a:t>http://travelerfolio.com/hong-kong-disneyland-themepark/</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15</a:t>
            </a:fld>
            <a:endParaRPr lang="fa-IR">
              <a:solidFill>
                <a:prstClr val="black"/>
              </a:solidFill>
            </a:endParaRPr>
          </a:p>
        </p:txBody>
      </p:sp>
    </p:spTree>
    <p:extLst>
      <p:ext uri="{BB962C8B-B14F-4D97-AF65-F5344CB8AC3E}">
        <p14:creationId xmlns:p14="http://schemas.microsoft.com/office/powerpoint/2010/main" val="851283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تصاویر:</a:t>
            </a:r>
            <a:r>
              <a:rPr lang="fa-IR" baseline="0" dirty="0" smtClean="0"/>
              <a:t> </a:t>
            </a:r>
            <a:r>
              <a:rPr lang="en-US" baseline="0" dirty="0" smtClean="0"/>
              <a:t>http://www.disneybymark.com/hong-kong-disneyland-resort-line/</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16</a:t>
            </a:fld>
            <a:endParaRPr lang="fa-IR">
              <a:solidFill>
                <a:prstClr val="black"/>
              </a:solidFill>
            </a:endParaRPr>
          </a:p>
        </p:txBody>
      </p:sp>
    </p:spTree>
    <p:extLst>
      <p:ext uri="{BB962C8B-B14F-4D97-AF65-F5344CB8AC3E}">
        <p14:creationId xmlns:p14="http://schemas.microsoft.com/office/powerpoint/2010/main" val="1695262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https://www.parscanada.com</a:t>
            </a:r>
            <a:endParaRPr lang="fa-IR" dirty="0" smtClean="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17</a:t>
            </a:fld>
            <a:endParaRPr lang="fa-IR">
              <a:solidFill>
                <a:prstClr val="black"/>
              </a:solidFill>
            </a:endParaRPr>
          </a:p>
        </p:txBody>
      </p:sp>
    </p:spTree>
    <p:extLst>
      <p:ext uri="{BB962C8B-B14F-4D97-AF65-F5344CB8AC3E}">
        <p14:creationId xmlns:p14="http://schemas.microsoft.com/office/powerpoint/2010/main" val="312510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http://www.volvo300mania.com/uk/forum/viewtopic.php?f=2&amp;t=9308</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18</a:t>
            </a:fld>
            <a:endParaRPr lang="fa-IR">
              <a:solidFill>
                <a:prstClr val="black"/>
              </a:solidFill>
            </a:endParaRPr>
          </a:p>
        </p:txBody>
      </p:sp>
    </p:spTree>
    <p:extLst>
      <p:ext uri="{BB962C8B-B14F-4D97-AF65-F5344CB8AC3E}">
        <p14:creationId xmlns:p14="http://schemas.microsoft.com/office/powerpoint/2010/main" val="40658684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20</a:t>
            </a:fld>
            <a:endParaRPr lang="fa-IR">
              <a:solidFill>
                <a:prstClr val="black"/>
              </a:solidFill>
            </a:endParaRPr>
          </a:p>
        </p:txBody>
      </p:sp>
    </p:spTree>
    <p:extLst>
      <p:ext uri="{BB962C8B-B14F-4D97-AF65-F5344CB8AC3E}">
        <p14:creationId xmlns:p14="http://schemas.microsoft.com/office/powerpoint/2010/main" val="118771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http://press.jamejamonline.ir/Newspreview/1723330187577585864</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21</a:t>
            </a:fld>
            <a:endParaRPr lang="fa-IR">
              <a:solidFill>
                <a:prstClr val="black"/>
              </a:solidFill>
            </a:endParaRPr>
          </a:p>
        </p:txBody>
      </p:sp>
    </p:spTree>
    <p:extLst>
      <p:ext uri="{BB962C8B-B14F-4D97-AF65-F5344CB8AC3E}">
        <p14:creationId xmlns:p14="http://schemas.microsoft.com/office/powerpoint/2010/main" val="4045414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http://www.hongkongextras.com/_midlevels_escalators.html</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22</a:t>
            </a:fld>
            <a:endParaRPr lang="fa-IR">
              <a:solidFill>
                <a:prstClr val="black"/>
              </a:solidFill>
            </a:endParaRPr>
          </a:p>
        </p:txBody>
      </p:sp>
    </p:spTree>
    <p:extLst>
      <p:ext uri="{BB962C8B-B14F-4D97-AF65-F5344CB8AC3E}">
        <p14:creationId xmlns:p14="http://schemas.microsoft.com/office/powerpoint/2010/main" val="2563033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http://www.takmehr.ir/91688-the-longest-escalator-in-hong-kong.html</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23</a:t>
            </a:fld>
            <a:endParaRPr lang="fa-IR">
              <a:solidFill>
                <a:prstClr val="black"/>
              </a:solidFill>
            </a:endParaRPr>
          </a:p>
        </p:txBody>
      </p:sp>
    </p:spTree>
    <p:extLst>
      <p:ext uri="{BB962C8B-B14F-4D97-AF65-F5344CB8AC3E}">
        <p14:creationId xmlns:p14="http://schemas.microsoft.com/office/powerpoint/2010/main" val="688203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http://www.hongkongextras.com/_midlevels_escalators.html</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24</a:t>
            </a:fld>
            <a:endParaRPr lang="fa-IR">
              <a:solidFill>
                <a:prstClr val="black"/>
              </a:solidFill>
            </a:endParaRPr>
          </a:p>
        </p:txBody>
      </p:sp>
    </p:spTree>
    <p:extLst>
      <p:ext uri="{BB962C8B-B14F-4D97-AF65-F5344CB8AC3E}">
        <p14:creationId xmlns:p14="http://schemas.microsoft.com/office/powerpoint/2010/main" val="4290545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a:t>
            </a:fld>
            <a:endParaRPr lang="fa-IR">
              <a:solidFill>
                <a:prstClr val="black"/>
              </a:solidFill>
            </a:endParaRPr>
          </a:p>
        </p:txBody>
      </p:sp>
    </p:spTree>
    <p:extLst>
      <p:ext uri="{BB962C8B-B14F-4D97-AF65-F5344CB8AC3E}">
        <p14:creationId xmlns:p14="http://schemas.microsoft.com/office/powerpoint/2010/main" val="169119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http://www.philippines.hvu.nl/transport2.htm </a:t>
            </a:r>
            <a:r>
              <a:rPr lang="fa-IR" dirty="0" smtClean="0"/>
              <a:t>و</a:t>
            </a:r>
            <a:r>
              <a:rPr lang="fa-IR" baseline="0" dirty="0" smtClean="0"/>
              <a:t>  </a:t>
            </a:r>
            <a:r>
              <a:rPr lang="en-US" baseline="0" dirty="0" smtClean="0"/>
              <a:t>http://www.24onlinenews.ir/news-15152.aspx</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25</a:t>
            </a:fld>
            <a:endParaRPr lang="fa-IR">
              <a:solidFill>
                <a:prstClr val="black"/>
              </a:solidFill>
            </a:endParaRPr>
          </a:p>
        </p:txBody>
      </p:sp>
    </p:spTree>
    <p:extLst>
      <p:ext uri="{BB962C8B-B14F-4D97-AF65-F5344CB8AC3E}">
        <p14:creationId xmlns:p14="http://schemas.microsoft.com/office/powerpoint/2010/main" val="654613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منبع: </a:t>
            </a:r>
            <a:r>
              <a:rPr lang="en-US" dirty="0" smtClean="0"/>
              <a:t>http://www.parsacity.com/tourism-article/tourism-article/9241</a:t>
            </a:r>
            <a:endParaRPr lang="fa-IR" dirty="0" smtClean="0"/>
          </a:p>
          <a:p>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29</a:t>
            </a:fld>
            <a:endParaRPr lang="fa-IR">
              <a:solidFill>
                <a:prstClr val="black"/>
              </a:solidFill>
            </a:endParaRPr>
          </a:p>
        </p:txBody>
      </p:sp>
    </p:spTree>
    <p:extLst>
      <p:ext uri="{BB962C8B-B14F-4D97-AF65-F5344CB8AC3E}">
        <p14:creationId xmlns:p14="http://schemas.microsoft.com/office/powerpoint/2010/main" val="2618606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منبع: </a:t>
            </a:r>
            <a:r>
              <a:rPr lang="en-US" dirty="0" smtClean="0"/>
              <a:t>http://www.parsacity.com/tourism-article/tourism-article/9241</a:t>
            </a:r>
            <a:endParaRPr lang="fa-IR" dirty="0" smtClean="0"/>
          </a:p>
          <a:p>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31</a:t>
            </a:fld>
            <a:endParaRPr lang="fa-IR">
              <a:solidFill>
                <a:prstClr val="black"/>
              </a:solidFill>
            </a:endParaRPr>
          </a:p>
        </p:txBody>
      </p:sp>
    </p:spTree>
    <p:extLst>
      <p:ext uri="{BB962C8B-B14F-4D97-AF65-F5344CB8AC3E}">
        <p14:creationId xmlns:p14="http://schemas.microsoft.com/office/powerpoint/2010/main" val="3971380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منبع: </a:t>
            </a:r>
            <a:r>
              <a:rPr lang="en-US" dirty="0" smtClean="0"/>
              <a:t>http://www.parsacity.com/tourism-article/tourism-article/9241</a:t>
            </a:r>
            <a:endParaRPr lang="fa-IR" dirty="0" smtClean="0"/>
          </a:p>
          <a:p>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33</a:t>
            </a:fld>
            <a:endParaRPr lang="fa-IR">
              <a:solidFill>
                <a:prstClr val="black"/>
              </a:solidFill>
            </a:endParaRPr>
          </a:p>
        </p:txBody>
      </p:sp>
    </p:spTree>
    <p:extLst>
      <p:ext uri="{BB962C8B-B14F-4D97-AF65-F5344CB8AC3E}">
        <p14:creationId xmlns:p14="http://schemas.microsoft.com/office/powerpoint/2010/main" val="20532935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http://www.parsacity.com/tourism-article/tourism-article/9241</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34</a:t>
            </a:fld>
            <a:endParaRPr lang="fa-IR">
              <a:solidFill>
                <a:prstClr val="black"/>
              </a:solidFill>
            </a:endParaRPr>
          </a:p>
        </p:txBody>
      </p:sp>
    </p:spTree>
    <p:extLst>
      <p:ext uri="{BB962C8B-B14F-4D97-AF65-F5344CB8AC3E}">
        <p14:creationId xmlns:p14="http://schemas.microsoft.com/office/powerpoint/2010/main" val="30454488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en-US" dirty="0" smtClean="0"/>
              <a:t>gerdali.com</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35</a:t>
            </a:fld>
            <a:endParaRPr lang="fa-IR">
              <a:solidFill>
                <a:prstClr val="black"/>
              </a:solidFill>
            </a:endParaRPr>
          </a:p>
        </p:txBody>
      </p:sp>
    </p:spTree>
    <p:extLst>
      <p:ext uri="{BB962C8B-B14F-4D97-AF65-F5344CB8AC3E}">
        <p14:creationId xmlns:p14="http://schemas.microsoft.com/office/powerpoint/2010/main" val="3873809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dirty="0" smtClean="0"/>
              <a:t>http://118safar.com/fa</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39</a:t>
            </a:fld>
            <a:endParaRPr lang="fa-IR">
              <a:solidFill>
                <a:prstClr val="black"/>
              </a:solidFill>
            </a:endParaRPr>
          </a:p>
        </p:txBody>
      </p:sp>
    </p:spTree>
    <p:extLst>
      <p:ext uri="{BB962C8B-B14F-4D97-AF65-F5344CB8AC3E}">
        <p14:creationId xmlns:p14="http://schemas.microsoft.com/office/powerpoint/2010/main" val="20755382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منبع:</a:t>
            </a:r>
            <a:r>
              <a:rPr lang="fa-IR" baseline="0" dirty="0" smtClean="0"/>
              <a:t> </a:t>
            </a:r>
            <a:r>
              <a:rPr lang="en-US" dirty="0" smtClean="0"/>
              <a:t>http://118safar.com/fa</a:t>
            </a:r>
            <a:endParaRPr lang="fa-IR" dirty="0" smtClean="0"/>
          </a:p>
          <a:p>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40</a:t>
            </a:fld>
            <a:endParaRPr lang="fa-IR">
              <a:solidFill>
                <a:prstClr val="black"/>
              </a:solidFill>
            </a:endParaRPr>
          </a:p>
        </p:txBody>
      </p:sp>
    </p:spTree>
    <p:extLst>
      <p:ext uri="{BB962C8B-B14F-4D97-AF65-F5344CB8AC3E}">
        <p14:creationId xmlns:p14="http://schemas.microsoft.com/office/powerpoint/2010/main" val="24563218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www.tct.ir</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41</a:t>
            </a:fld>
            <a:endParaRPr lang="fa-IR">
              <a:solidFill>
                <a:prstClr val="black"/>
              </a:solidFill>
            </a:endParaRPr>
          </a:p>
        </p:txBody>
      </p:sp>
    </p:spTree>
    <p:extLst>
      <p:ext uri="{BB962C8B-B14F-4D97-AF65-F5344CB8AC3E}">
        <p14:creationId xmlns:p14="http://schemas.microsoft.com/office/powerpoint/2010/main" val="1524386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www.tct.ir</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42</a:t>
            </a:fld>
            <a:endParaRPr lang="fa-IR">
              <a:solidFill>
                <a:prstClr val="black"/>
              </a:solidFill>
            </a:endParaRPr>
          </a:p>
        </p:txBody>
      </p:sp>
    </p:spTree>
    <p:extLst>
      <p:ext uri="{BB962C8B-B14F-4D97-AF65-F5344CB8AC3E}">
        <p14:creationId xmlns:p14="http://schemas.microsoft.com/office/powerpoint/2010/main" val="1939295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تصاویر: </a:t>
            </a:r>
            <a:r>
              <a:rPr lang="en-US" baseline="0" dirty="0" smtClean="0"/>
              <a:t>https://www.tripadvisor.fr/LocationPhotoDirectLink-g187147-d189284-i136233396-Montmartre-Paris_Ile_de_France.html</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a:t>
            </a:fld>
            <a:endParaRPr lang="fa-IR">
              <a:solidFill>
                <a:prstClr val="black"/>
              </a:solidFill>
            </a:endParaRPr>
          </a:p>
        </p:txBody>
      </p:sp>
    </p:spTree>
    <p:extLst>
      <p:ext uri="{BB962C8B-B14F-4D97-AF65-F5344CB8AC3E}">
        <p14:creationId xmlns:p14="http://schemas.microsoft.com/office/powerpoint/2010/main" val="30885089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baseline="0" dirty="0" smtClean="0"/>
              <a:t>http://www.bartarinha.ir/fa/news</a:t>
            </a:r>
            <a:endParaRPr lang="fa-IR" baseline="0" dirty="0" smtClean="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44</a:t>
            </a:fld>
            <a:endParaRPr lang="fa-IR">
              <a:solidFill>
                <a:prstClr val="black"/>
              </a:solidFill>
            </a:endParaRPr>
          </a:p>
        </p:txBody>
      </p:sp>
    </p:spTree>
    <p:extLst>
      <p:ext uri="{BB962C8B-B14F-4D97-AF65-F5344CB8AC3E}">
        <p14:creationId xmlns:p14="http://schemas.microsoft.com/office/powerpoint/2010/main" val="530997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http://118safar.com/fa/news</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45</a:t>
            </a:fld>
            <a:endParaRPr lang="fa-IR">
              <a:solidFill>
                <a:prstClr val="black"/>
              </a:solidFill>
            </a:endParaRPr>
          </a:p>
        </p:txBody>
      </p:sp>
    </p:spTree>
    <p:extLst>
      <p:ext uri="{BB962C8B-B14F-4D97-AF65-F5344CB8AC3E}">
        <p14:creationId xmlns:p14="http://schemas.microsoft.com/office/powerpoint/2010/main" val="2232451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www.tct.ir</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46</a:t>
            </a:fld>
            <a:endParaRPr lang="fa-IR">
              <a:solidFill>
                <a:prstClr val="black"/>
              </a:solidFill>
            </a:endParaRPr>
          </a:p>
        </p:txBody>
      </p:sp>
    </p:spTree>
    <p:extLst>
      <p:ext uri="{BB962C8B-B14F-4D97-AF65-F5344CB8AC3E}">
        <p14:creationId xmlns:p14="http://schemas.microsoft.com/office/powerpoint/2010/main" val="10311948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gerdali.com</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48</a:t>
            </a:fld>
            <a:endParaRPr lang="fa-IR">
              <a:solidFill>
                <a:prstClr val="black"/>
              </a:solidFill>
            </a:endParaRPr>
          </a:p>
        </p:txBody>
      </p:sp>
    </p:spTree>
    <p:extLst>
      <p:ext uri="{BB962C8B-B14F-4D97-AF65-F5344CB8AC3E}">
        <p14:creationId xmlns:p14="http://schemas.microsoft.com/office/powerpoint/2010/main" val="4029551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تصاویر: </a:t>
            </a:r>
            <a:r>
              <a:rPr lang="en-US" baseline="0" dirty="0" smtClean="0"/>
              <a:t>http://www.technocrazed.com/visit-the-abandoned-ghost-metro-stations-of-paris-photo-gallery</a:t>
            </a:r>
            <a:endParaRPr lang="fa-IR" baseline="0" dirty="0" smtClean="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5</a:t>
            </a:fld>
            <a:endParaRPr lang="fa-IR">
              <a:solidFill>
                <a:prstClr val="black"/>
              </a:solidFill>
            </a:endParaRPr>
          </a:p>
        </p:txBody>
      </p:sp>
    </p:spTree>
    <p:extLst>
      <p:ext uri="{BB962C8B-B14F-4D97-AF65-F5344CB8AC3E}">
        <p14:creationId xmlns:p14="http://schemas.microsoft.com/office/powerpoint/2010/main" val="1781567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baseline="0" dirty="0" smtClean="0"/>
              <a:t>http://www.zoomit.ir</a:t>
            </a:r>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6</a:t>
            </a:fld>
            <a:endParaRPr lang="fa-IR">
              <a:solidFill>
                <a:prstClr val="black"/>
              </a:solidFill>
            </a:endParaRPr>
          </a:p>
        </p:txBody>
      </p:sp>
    </p:spTree>
    <p:extLst>
      <p:ext uri="{BB962C8B-B14F-4D97-AF65-F5344CB8AC3E}">
        <p14:creationId xmlns:p14="http://schemas.microsoft.com/office/powerpoint/2010/main" val="2980396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baseline="0" dirty="0" smtClean="0"/>
              <a:t>http://www.engadget.com/2016/01/26/japan-trains/</a:t>
            </a:r>
            <a:endParaRPr lang="fa-IR" baseline="0" dirty="0" smtClean="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8</a:t>
            </a:fld>
            <a:endParaRPr lang="fa-IR">
              <a:solidFill>
                <a:prstClr val="black"/>
              </a:solidFill>
            </a:endParaRPr>
          </a:p>
        </p:txBody>
      </p:sp>
    </p:spTree>
    <p:extLst>
      <p:ext uri="{BB962C8B-B14F-4D97-AF65-F5344CB8AC3E}">
        <p14:creationId xmlns:p14="http://schemas.microsoft.com/office/powerpoint/2010/main" val="39013076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تصاویر: </a:t>
            </a:r>
            <a:r>
              <a:rPr lang="en-US" baseline="0" dirty="0" smtClean="0"/>
              <a:t>http://toretabi.com/train/train_02.html</a:t>
            </a:r>
            <a:r>
              <a:rPr lang="fa-IR" baseline="0" dirty="0" smtClean="0"/>
              <a:t> و </a:t>
            </a:r>
            <a:r>
              <a:rPr lang="en-US" baseline="0" dirty="0" smtClean="0"/>
              <a:t>http://www.japantimes.co.jp/news/2014/06/30/national/foot-baths-to-debut-on-yamagata-bullet-train/</a:t>
            </a:r>
            <a:r>
              <a:rPr lang="fa-IR" baseline="0" dirty="0" smtClean="0"/>
              <a:t> </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9</a:t>
            </a:fld>
            <a:endParaRPr lang="fa-IR">
              <a:solidFill>
                <a:prstClr val="black"/>
              </a:solidFill>
            </a:endParaRPr>
          </a:p>
        </p:txBody>
      </p:sp>
    </p:spTree>
    <p:extLst>
      <p:ext uri="{BB962C8B-B14F-4D97-AF65-F5344CB8AC3E}">
        <p14:creationId xmlns:p14="http://schemas.microsoft.com/office/powerpoint/2010/main" val="97319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 </a:t>
            </a:r>
            <a:r>
              <a:rPr lang="en-US" dirty="0" smtClean="0"/>
              <a:t>http://www.hamshahrionline.ir/details/93826</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10</a:t>
            </a:fld>
            <a:endParaRPr lang="fa-IR">
              <a:solidFill>
                <a:prstClr val="black"/>
              </a:solidFill>
            </a:endParaRPr>
          </a:p>
        </p:txBody>
      </p:sp>
    </p:spTree>
    <p:extLst>
      <p:ext uri="{BB962C8B-B14F-4D97-AF65-F5344CB8AC3E}">
        <p14:creationId xmlns:p14="http://schemas.microsoft.com/office/powerpoint/2010/main" val="350914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منبع:</a:t>
            </a:r>
            <a:r>
              <a:rPr lang="fa-IR" baseline="0" dirty="0" smtClean="0"/>
              <a:t> </a:t>
            </a:r>
            <a:r>
              <a:rPr lang="en-US" baseline="0" dirty="0" smtClean="0"/>
              <a:t>http://www.kojaro.com/2015/8/28/6498/easy-ways-to-save-money-on-transport-in-singapore/</a:t>
            </a:r>
            <a:endParaRPr lang="fa-IR" dirty="0"/>
          </a:p>
        </p:txBody>
      </p:sp>
      <p:sp>
        <p:nvSpPr>
          <p:cNvPr id="4" name="Slide Number Placeholder 3"/>
          <p:cNvSpPr>
            <a:spLocks noGrp="1"/>
          </p:cNvSpPr>
          <p:nvPr>
            <p:ph type="sldNum" sz="quarter" idx="10"/>
          </p:nvPr>
        </p:nvSpPr>
        <p:spPr/>
        <p:txBody>
          <a:bodyPr/>
          <a:lstStyle/>
          <a:p>
            <a:fld id="{3FB5B588-C819-40A9-9D3B-16FFCD8174A6}" type="slidenum">
              <a:rPr lang="fa-IR" smtClean="0">
                <a:solidFill>
                  <a:prstClr val="black"/>
                </a:solidFill>
              </a:rPr>
              <a:pPr/>
              <a:t>12</a:t>
            </a:fld>
            <a:endParaRPr lang="fa-IR">
              <a:solidFill>
                <a:prstClr val="black"/>
              </a:solidFill>
            </a:endParaRPr>
          </a:p>
        </p:txBody>
      </p:sp>
    </p:spTree>
    <p:extLst>
      <p:ext uri="{BB962C8B-B14F-4D97-AF65-F5344CB8AC3E}">
        <p14:creationId xmlns:p14="http://schemas.microsoft.com/office/powerpoint/2010/main" val="2038626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E7BCE32C-8992-4BF1-9C7E-C46A8D521230}"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3683450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7BCE32C-8992-4BF1-9C7E-C46A8D521230}"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2268881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7BCE32C-8992-4BF1-9C7E-C46A8D521230}"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880526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fa-IR">
              <a:solidFill>
                <a:srgbClr val="191B0E"/>
              </a:solidFill>
            </a:endParaRP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0AC9BB31-6CD7-40A3-9E44-B8A5170B27C3}" type="slidenum">
              <a:rPr lang="fa-IR" smtClean="0">
                <a:solidFill>
                  <a:srgbClr val="191B0E"/>
                </a:solidFill>
              </a:rPr>
              <a:pPr/>
              <a:t>‹#›</a:t>
            </a:fld>
            <a:endParaRPr lang="fa-IR">
              <a:solidFill>
                <a:srgbClr val="191B0E"/>
              </a:solidFill>
            </a:endParaRPr>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8180606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11"/>
          </p:nvPr>
        </p:nvSpPr>
        <p:spPr/>
        <p:txBody>
          <a:bodyPr/>
          <a:lstStyle/>
          <a:p>
            <a:endParaRPr lang="fa-IR">
              <a:solidFill>
                <a:srgbClr val="191B0E"/>
              </a:solidFill>
            </a:endParaRPr>
          </a:p>
        </p:txBody>
      </p:sp>
      <p:sp>
        <p:nvSpPr>
          <p:cNvPr id="6" name="Slide Number Placeholder 5"/>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36230501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C8681A63-04CD-453A-97CF-6B5727C0A02B}" type="datetimeFigureOut">
              <a:rPr lang="fa-IR" smtClean="0">
                <a:solidFill>
                  <a:srgbClr val="EFEDE3"/>
                </a:solidFill>
              </a:rPr>
              <a:pPr/>
              <a:t>25/03/1442</a:t>
            </a:fld>
            <a:endParaRPr lang="fa-IR">
              <a:solidFill>
                <a:srgbClr val="EFEDE3"/>
              </a:solidFill>
            </a:endParaRPr>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fa-IR">
              <a:solidFill>
                <a:srgbClr val="EFEDE3"/>
              </a:solidFill>
            </a:endParaRP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0AC9BB31-6CD7-40A3-9E44-B8A5170B27C3}" type="slidenum">
              <a:rPr lang="fa-IR" smtClean="0">
                <a:solidFill>
                  <a:srgbClr val="EFEDE3"/>
                </a:solidFill>
              </a:rPr>
              <a:pPr/>
              <a:t>‹#›</a:t>
            </a:fld>
            <a:endParaRPr lang="fa-IR">
              <a:solidFill>
                <a:srgbClr val="EFEDE3"/>
              </a:solidFill>
            </a:endParaRPr>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8178325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6" name="Footer Placeholder 5"/>
          <p:cNvSpPr>
            <a:spLocks noGrp="1"/>
          </p:cNvSpPr>
          <p:nvPr>
            <p:ph type="ftr" sz="quarter" idx="11"/>
          </p:nvPr>
        </p:nvSpPr>
        <p:spPr/>
        <p:txBody>
          <a:bodyPr/>
          <a:lstStyle/>
          <a:p>
            <a:endParaRPr lang="fa-IR">
              <a:solidFill>
                <a:srgbClr val="191B0E"/>
              </a:solidFill>
            </a:endParaRPr>
          </a:p>
        </p:txBody>
      </p:sp>
      <p:sp>
        <p:nvSpPr>
          <p:cNvPr id="7" name="Slide Number Placeholder 6"/>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11714565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8" name="Footer Placeholder 7"/>
          <p:cNvSpPr>
            <a:spLocks noGrp="1"/>
          </p:cNvSpPr>
          <p:nvPr>
            <p:ph type="ftr" sz="quarter" idx="11"/>
          </p:nvPr>
        </p:nvSpPr>
        <p:spPr/>
        <p:txBody>
          <a:bodyPr/>
          <a:lstStyle/>
          <a:p>
            <a:endParaRPr lang="fa-IR">
              <a:solidFill>
                <a:srgbClr val="191B0E"/>
              </a:solidFill>
            </a:endParaRPr>
          </a:p>
        </p:txBody>
      </p:sp>
      <p:sp>
        <p:nvSpPr>
          <p:cNvPr id="9" name="Slide Number Placeholder 8"/>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867850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4" name="Footer Placeholder 3"/>
          <p:cNvSpPr>
            <a:spLocks noGrp="1"/>
          </p:cNvSpPr>
          <p:nvPr>
            <p:ph type="ftr" sz="quarter" idx="11"/>
          </p:nvPr>
        </p:nvSpPr>
        <p:spPr/>
        <p:txBody>
          <a:bodyPr/>
          <a:lstStyle/>
          <a:p>
            <a:endParaRPr lang="fa-IR">
              <a:solidFill>
                <a:srgbClr val="191B0E"/>
              </a:solidFill>
            </a:endParaRPr>
          </a:p>
        </p:txBody>
      </p:sp>
      <p:sp>
        <p:nvSpPr>
          <p:cNvPr id="5" name="Slide Number Placeholder 4"/>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28201616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3" name="Footer Placeholder 2"/>
          <p:cNvSpPr>
            <a:spLocks noGrp="1"/>
          </p:cNvSpPr>
          <p:nvPr>
            <p:ph type="ftr" sz="quarter" idx="11"/>
          </p:nvPr>
        </p:nvSpPr>
        <p:spPr/>
        <p:txBody>
          <a:bodyPr/>
          <a:lstStyle/>
          <a:p>
            <a:endParaRPr lang="fa-IR">
              <a:solidFill>
                <a:srgbClr val="191B0E"/>
              </a:solidFill>
            </a:endParaRPr>
          </a:p>
        </p:txBody>
      </p:sp>
      <p:sp>
        <p:nvSpPr>
          <p:cNvPr id="4" name="Slide Number Placeholder 3"/>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4125423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fa-IR">
              <a:solidFill>
                <a:srgbClr val="191B0E"/>
              </a:solidFill>
            </a:endParaRP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0AC9BB31-6CD7-40A3-9E44-B8A5170B27C3}" type="slidenum">
              <a:rPr lang="fa-IR" smtClean="0">
                <a:solidFill>
                  <a:srgbClr val="191B0E"/>
                </a:solidFill>
              </a:rPr>
              <a:pPr/>
              <a:t>‹#›</a:t>
            </a:fld>
            <a:endParaRPr lang="fa-IR">
              <a:solidFill>
                <a:srgbClr val="191B0E"/>
              </a:solidFill>
            </a:endParaRP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3658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E7BCE32C-8992-4BF1-9C7E-C46A8D521230}"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2079680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fa-IR">
              <a:solidFill>
                <a:srgbClr val="191B0E"/>
              </a:solidFill>
            </a:endParaRP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0AC9BB31-6CD7-40A3-9E44-B8A5170B27C3}" type="slidenum">
              <a:rPr lang="fa-IR" smtClean="0">
                <a:solidFill>
                  <a:srgbClr val="191B0E"/>
                </a:solidFill>
              </a:rPr>
              <a:pPr/>
              <a:t>‹#›</a:t>
            </a:fld>
            <a:endParaRPr lang="fa-IR">
              <a:solidFill>
                <a:srgbClr val="191B0E"/>
              </a:solidFill>
            </a:endParaRPr>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72302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11"/>
          </p:nvPr>
        </p:nvSpPr>
        <p:spPr/>
        <p:txBody>
          <a:bodyPr/>
          <a:lstStyle/>
          <a:p>
            <a:endParaRPr lang="fa-IR">
              <a:solidFill>
                <a:srgbClr val="191B0E"/>
              </a:solidFill>
            </a:endParaRPr>
          </a:p>
        </p:txBody>
      </p:sp>
      <p:sp>
        <p:nvSpPr>
          <p:cNvPr id="6" name="Slide Number Placeholder 5"/>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18783860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11"/>
          </p:nvPr>
        </p:nvSpPr>
        <p:spPr/>
        <p:txBody>
          <a:bodyPr/>
          <a:lstStyle/>
          <a:p>
            <a:endParaRPr lang="fa-IR">
              <a:solidFill>
                <a:srgbClr val="191B0E"/>
              </a:solidFill>
            </a:endParaRPr>
          </a:p>
        </p:txBody>
      </p:sp>
      <p:sp>
        <p:nvSpPr>
          <p:cNvPr id="6" name="Slide Number Placeholder 5"/>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1518644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11"/>
          </p:nvPr>
        </p:nvSpPr>
        <p:spPr/>
        <p:txBody>
          <a:bodyPr/>
          <a:lstStyle/>
          <a:p>
            <a:endParaRPr lang="fa-IR">
              <a:solidFill>
                <a:srgbClr val="191B0E"/>
              </a:solidFill>
            </a:endParaRPr>
          </a:p>
        </p:txBody>
      </p:sp>
      <p:sp>
        <p:nvSpPr>
          <p:cNvPr id="6" name="Slide Number Placeholder 5"/>
          <p:cNvSpPr>
            <a:spLocks noGrp="1"/>
          </p:cNvSpPr>
          <p:nvPr>
            <p:ph type="sldNum" sz="quarter" idx="12"/>
          </p:nvPr>
        </p:nvSpPr>
        <p:spPr/>
        <p:txBody>
          <a:bodyPr/>
          <a:lstStyle/>
          <a:p>
            <a:fld id="{0AC9BB31-6CD7-40A3-9E44-B8A5170B27C3}" type="slidenum">
              <a:rPr lang="fa-IR" smtClean="0">
                <a:solidFill>
                  <a:srgbClr val="191B0E"/>
                </a:solidFill>
              </a:rPr>
              <a:pPr/>
              <a:t>‹#›</a:t>
            </a:fld>
            <a:endParaRPr lang="fa-IR">
              <a:solidFill>
                <a:srgbClr val="191B0E"/>
              </a:solidFill>
            </a:endParaRPr>
          </a:p>
        </p:txBody>
      </p:sp>
    </p:spTree>
    <p:extLst>
      <p:ext uri="{BB962C8B-B14F-4D97-AF65-F5344CB8AC3E}">
        <p14:creationId xmlns:p14="http://schemas.microsoft.com/office/powerpoint/2010/main" val="4274990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BCE32C-8992-4BF1-9C7E-C46A8D521230}" type="datetimeFigureOut">
              <a:rPr lang="fa-IR" smtClean="0"/>
              <a:t>25/03/1442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1797966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E7BCE32C-8992-4BF1-9C7E-C46A8D521230}"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2536448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E7BCE32C-8992-4BF1-9C7E-C46A8D521230}" type="datetimeFigureOut">
              <a:rPr lang="fa-IR" smtClean="0"/>
              <a:t>25/03/1442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306650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E7BCE32C-8992-4BF1-9C7E-C46A8D521230}" type="datetimeFigureOut">
              <a:rPr lang="fa-IR" smtClean="0"/>
              <a:t>25/03/1442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1718516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CE32C-8992-4BF1-9C7E-C46A8D521230}" type="datetimeFigureOut">
              <a:rPr lang="fa-IR" smtClean="0"/>
              <a:t>25/03/1442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3268534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BCE32C-8992-4BF1-9C7E-C46A8D521230}"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582562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BCE32C-8992-4BF1-9C7E-C46A8D521230}" type="datetimeFigureOut">
              <a:rPr lang="fa-IR" smtClean="0"/>
              <a:t>25/03/1442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B73AA467-CB04-4BB3-A73C-6AEDF6B90958}" type="slidenum">
              <a:rPr lang="fa-IR" smtClean="0"/>
              <a:t>‹#›</a:t>
            </a:fld>
            <a:endParaRPr lang="fa-IR"/>
          </a:p>
        </p:txBody>
      </p:sp>
    </p:spTree>
    <p:extLst>
      <p:ext uri="{BB962C8B-B14F-4D97-AF65-F5344CB8AC3E}">
        <p14:creationId xmlns:p14="http://schemas.microsoft.com/office/powerpoint/2010/main" val="1395115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7BCE32C-8992-4BF1-9C7E-C46A8D521230}" type="datetimeFigureOut">
              <a:rPr lang="fa-IR" smtClean="0"/>
              <a:t>25/03/1442</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73AA467-CB04-4BB3-A73C-6AEDF6B90958}" type="slidenum">
              <a:rPr lang="fa-IR" smtClean="0"/>
              <a:t>‹#›</a:t>
            </a:fld>
            <a:endParaRPr lang="fa-IR"/>
          </a:p>
        </p:txBody>
      </p:sp>
    </p:spTree>
    <p:extLst>
      <p:ext uri="{BB962C8B-B14F-4D97-AF65-F5344CB8AC3E}">
        <p14:creationId xmlns:p14="http://schemas.microsoft.com/office/powerpoint/2010/main" val="3671394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C8681A63-04CD-453A-97CF-6B5727C0A02B}" type="datetimeFigureOut">
              <a:rPr lang="fa-IR" smtClean="0">
                <a:solidFill>
                  <a:srgbClr val="191B0E"/>
                </a:solidFill>
              </a:rPr>
              <a:pPr/>
              <a:t>25/03/1442</a:t>
            </a:fld>
            <a:endParaRPr lang="fa-IR">
              <a:solidFill>
                <a:srgbClr val="191B0E"/>
              </a:solidFill>
            </a:endParaRPr>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fa-IR">
              <a:solidFill>
                <a:srgbClr val="191B0E"/>
              </a:solidFill>
            </a:endParaRP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0AC9BB31-6CD7-40A3-9E44-B8A5170B27C3}" type="slidenum">
              <a:rPr lang="fa-IR" smtClean="0">
                <a:solidFill>
                  <a:srgbClr val="191B0E"/>
                </a:solidFill>
              </a:rPr>
              <a:pPr/>
              <a:t>‹#›</a:t>
            </a:fld>
            <a:endParaRPr lang="fa-IR">
              <a:solidFill>
                <a:srgbClr val="191B0E"/>
              </a:solidFill>
            </a:endParaRPr>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63945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1"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r" defTabSz="914400" rtl="1"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r" defTabSz="914400" rtl="1"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orient="horz" pos="1368">
          <p15:clr>
            <a:srgbClr val="F26B43"/>
          </p15:clr>
        </p15:guide>
        <p15:guide id="4294967295" orient="horz" pos="1440">
          <p15:clr>
            <a:srgbClr val="F26B43"/>
          </p15:clr>
        </p15:guide>
        <p15:guide id="4294967295" orient="horz" pos="3696">
          <p15:clr>
            <a:srgbClr val="F26B43"/>
          </p15:clr>
        </p15:guide>
        <p15:guide id="4294967295" orient="horz" pos="432">
          <p15:clr>
            <a:srgbClr val="F26B43"/>
          </p15:clr>
        </p15:guide>
        <p15:guide id="4294967295" orient="horz" pos="1512">
          <p15:clr>
            <a:srgbClr val="F26B43"/>
          </p15:clr>
        </p15:guide>
        <p15:guide id="4294967295" pos="6912">
          <p15:clr>
            <a:srgbClr val="F26B43"/>
          </p15:clr>
        </p15:guide>
        <p15:guide id="4294967295" pos="936">
          <p15:clr>
            <a:srgbClr val="F26B43"/>
          </p15:clr>
        </p15:guide>
        <p15:guide id="4294967295"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images.kojaro.com/2015/07/url.jpg"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images.kojaro.com/2015/07/MY_20140121_OPINION21A_P_110241.jpg" TargetMode="Externa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hyperlink" Target="http://images.kojaro.com/2015/07/Singapore-crowded_131-720x408.jpg"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33.jpg"/></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8.xml"/><Relationship Id="rId5" Type="http://schemas.openxmlformats.org/officeDocument/2006/relationships/image" Target="../media/image38.jpg"/><Relationship Id="rId4" Type="http://schemas.openxmlformats.org/officeDocument/2006/relationships/image" Target="../media/image3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hyperlink" Target="http://gerdali.com/wp-content/uploads/2015/03/2839832934_2c45167a23_b.jpg"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3.jpg"/><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53.jpg"/></Relationships>
</file>

<file path=ppt/slides/_rels/slide4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5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3" Type="http://schemas.openxmlformats.org/officeDocument/2006/relationships/hyperlink" Target="http://www.tct.ir/" TargetMode="External"/><Relationship Id="rId7" Type="http://schemas.openxmlformats.org/officeDocument/2006/relationships/hyperlink" Target="http://www.kojaro.com/" TargetMode="External"/><Relationship Id="rId2" Type="http://schemas.openxmlformats.org/officeDocument/2006/relationships/hyperlink" Target="http://www.parsacity.com/" TargetMode="External"/><Relationship Id="rId1" Type="http://schemas.openxmlformats.org/officeDocument/2006/relationships/slideLayout" Target="../slideLayouts/slideLayout13.xml"/><Relationship Id="rId6" Type="http://schemas.openxmlformats.org/officeDocument/2006/relationships/hyperlink" Target="http://www.hong-kong-traveller.com/" TargetMode="External"/><Relationship Id="rId5" Type="http://schemas.openxmlformats.org/officeDocument/2006/relationships/hyperlink" Target="http://www.hamshahrionline.ir/" TargetMode="External"/><Relationship Id="rId4" Type="http://schemas.openxmlformats.org/officeDocument/2006/relationships/hyperlink" Target="http://www.isna.ir/fa/news"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6200" y="2347254"/>
            <a:ext cx="8892057" cy="2098226"/>
          </a:xfrm>
        </p:spPr>
        <p:txBody>
          <a:bodyPr>
            <a:normAutofit fontScale="90000"/>
          </a:bodyPr>
          <a:lstStyle/>
          <a:p>
            <a:r>
              <a:rPr lang="fa-IR" b="1" dirty="0">
                <a:cs typeface="2  Bardiya" panose="00000400000000000000" pitchFamily="2" charset="-78"/>
              </a:rPr>
              <a:t>وسایل نقلیه </a:t>
            </a:r>
            <a:r>
              <a:rPr lang="fa-IR" b="1" dirty="0" smtClean="0">
                <a:cs typeface="2  Bardiya" panose="00000400000000000000" pitchFamily="2" charset="-78"/>
              </a:rPr>
              <a:t>در </a:t>
            </a:r>
            <a:r>
              <a:rPr lang="fa-IR" b="1" dirty="0">
                <a:cs typeface="2  Bardiya" panose="00000400000000000000" pitchFamily="2" charset="-78"/>
              </a:rPr>
              <a:t>کشورهای مختلف</a:t>
            </a:r>
            <a:r>
              <a:rPr lang="en-US" dirty="0">
                <a:cs typeface="2  Bardiya" panose="00000400000000000000" pitchFamily="2" charset="-78"/>
              </a:rPr>
              <a:t/>
            </a:r>
            <a:br>
              <a:rPr lang="en-US" dirty="0">
                <a:cs typeface="2  Bardiya" panose="00000400000000000000" pitchFamily="2" charset="-78"/>
              </a:rPr>
            </a:br>
            <a:endParaRPr lang="fa-IR" dirty="0">
              <a:cs typeface="2  Bardiya" panose="00000400000000000000" pitchFamily="2" charset="-78"/>
            </a:endParaRPr>
          </a:p>
        </p:txBody>
      </p:sp>
    </p:spTree>
    <p:extLst>
      <p:ext uri="{BB962C8B-B14F-4D97-AF65-F5344CB8AC3E}">
        <p14:creationId xmlns:p14="http://schemas.microsoft.com/office/powerpoint/2010/main" val="11986456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مترو سنگاپور </a:t>
            </a:r>
            <a:endParaRPr lang="fa-IR" dirty="0">
              <a:cs typeface="B Nazanin" panose="00000400000000000000" pitchFamily="2" charset="-78"/>
            </a:endParaRPr>
          </a:p>
        </p:txBody>
      </p:sp>
      <p:sp>
        <p:nvSpPr>
          <p:cNvPr id="3" name="Content Placeholder 2"/>
          <p:cNvSpPr>
            <a:spLocks noGrp="1"/>
          </p:cNvSpPr>
          <p:nvPr>
            <p:ph idx="1"/>
          </p:nvPr>
        </p:nvSpPr>
        <p:spPr/>
        <p:txBody>
          <a:bodyPr>
            <a:noAutofit/>
          </a:bodyPr>
          <a:lstStyle/>
          <a:p>
            <a:pPr algn="just">
              <a:lnSpc>
                <a:spcPct val="170000"/>
              </a:lnSpc>
            </a:pPr>
            <a:r>
              <a:rPr lang="fa-IR" sz="2000" dirty="0">
                <a:cs typeface="B Nazanin" panose="00000400000000000000" pitchFamily="2" charset="-78"/>
              </a:rPr>
              <a:t>در حال حاضر </a:t>
            </a:r>
            <a:r>
              <a:rPr lang="fa-IR" sz="2000" b="1" dirty="0">
                <a:solidFill>
                  <a:schemeClr val="accent6">
                    <a:lumMod val="50000"/>
                  </a:schemeClr>
                </a:solidFill>
                <a:cs typeface="B Nazanin" panose="00000400000000000000" pitchFamily="2" charset="-78"/>
              </a:rPr>
              <a:t>73 قطار تمام اتوماتیک </a:t>
            </a:r>
            <a:r>
              <a:rPr lang="fa-IR" sz="2000" dirty="0">
                <a:cs typeface="B Nazanin" panose="00000400000000000000" pitchFamily="2" charset="-78"/>
              </a:rPr>
              <a:t>و بدون راننده است. </a:t>
            </a:r>
            <a:endParaRPr lang="en-US" sz="2000" dirty="0">
              <a:cs typeface="B Nazanin" panose="00000400000000000000" pitchFamily="2" charset="-78"/>
            </a:endParaRPr>
          </a:p>
          <a:p>
            <a:pPr algn="just">
              <a:lnSpc>
                <a:spcPct val="170000"/>
              </a:lnSpc>
            </a:pPr>
            <a:r>
              <a:rPr lang="fa-IR" sz="2000" dirty="0">
                <a:cs typeface="B Nazanin" panose="00000400000000000000" pitchFamily="2" charset="-78"/>
              </a:rPr>
              <a:t>ایستگاه‌های مترو سنگاپور آن‌قدر </a:t>
            </a:r>
            <a:r>
              <a:rPr lang="fa-IR" sz="2000" b="1" dirty="0">
                <a:solidFill>
                  <a:schemeClr val="accent6">
                    <a:lumMod val="50000"/>
                  </a:schemeClr>
                </a:solidFill>
                <a:cs typeface="B Nazanin" panose="00000400000000000000" pitchFamily="2" charset="-78"/>
              </a:rPr>
              <a:t>عمیق</a:t>
            </a:r>
            <a:r>
              <a:rPr lang="fa-IR" sz="2000" dirty="0">
                <a:cs typeface="B Nazanin" panose="00000400000000000000" pitchFamily="2" charset="-78"/>
              </a:rPr>
              <a:t> است که بتوان‌ به عنوان </a:t>
            </a:r>
            <a:r>
              <a:rPr lang="fa-IR" sz="2000" b="1" dirty="0">
                <a:solidFill>
                  <a:schemeClr val="accent6">
                    <a:lumMod val="50000"/>
                  </a:schemeClr>
                </a:solidFill>
                <a:cs typeface="B Nazanin" panose="00000400000000000000" pitchFamily="2" charset="-78"/>
              </a:rPr>
              <a:t>پناهگاه</a:t>
            </a:r>
            <a:r>
              <a:rPr lang="fa-IR" sz="2000" dirty="0">
                <a:cs typeface="B Nazanin" panose="00000400000000000000" pitchFamily="2" charset="-78"/>
              </a:rPr>
              <a:t> استفاده کرد</a:t>
            </a:r>
            <a:r>
              <a:rPr lang="en-US" sz="2000" dirty="0">
                <a:cs typeface="B Nazanin" panose="00000400000000000000" pitchFamily="2" charset="-78"/>
              </a:rPr>
              <a:t>.</a:t>
            </a:r>
          </a:p>
          <a:p>
            <a:pPr algn="just">
              <a:lnSpc>
                <a:spcPct val="170000"/>
              </a:lnSpc>
            </a:pPr>
            <a:r>
              <a:rPr lang="fa-IR" sz="2000" dirty="0">
                <a:cs typeface="B Nazanin" panose="00000400000000000000" pitchFamily="2" charset="-78"/>
              </a:rPr>
              <a:t>سرعت پله‌های برقی </a:t>
            </a:r>
            <a:r>
              <a:rPr lang="fa-IR" sz="2000" b="1" dirty="0">
                <a:solidFill>
                  <a:schemeClr val="accent6">
                    <a:lumMod val="50000"/>
                  </a:schemeClr>
                </a:solidFill>
                <a:cs typeface="B Nazanin" panose="00000400000000000000" pitchFamily="2" charset="-78"/>
              </a:rPr>
              <a:t>50% درصد بیشتر </a:t>
            </a:r>
            <a:r>
              <a:rPr lang="fa-IR" sz="2000" dirty="0">
                <a:cs typeface="B Nazanin" panose="00000400000000000000" pitchFamily="2" charset="-78"/>
              </a:rPr>
              <a:t>از پله‌برقی‌های عادی است</a:t>
            </a:r>
            <a:r>
              <a:rPr lang="en-US" sz="2000" dirty="0" smtClean="0">
                <a:cs typeface="B Nazanin" panose="00000400000000000000" pitchFamily="2" charset="-78"/>
              </a:rPr>
              <a:t>.</a:t>
            </a:r>
            <a:endParaRPr lang="fa-IR" sz="2000" dirty="0" smtClean="0">
              <a:cs typeface="B Nazanin" panose="00000400000000000000" pitchFamily="2" charset="-78"/>
            </a:endParaRPr>
          </a:p>
          <a:p>
            <a:pPr algn="just">
              <a:lnSpc>
                <a:spcPct val="170000"/>
              </a:lnSpc>
            </a:pPr>
            <a:r>
              <a:rPr lang="fa-IR" sz="2000" dirty="0">
                <a:cs typeface="B Nazanin" panose="00000400000000000000" pitchFamily="2" charset="-78"/>
              </a:rPr>
              <a:t>گرفتن عکس بدون اجازه قبلی ممنوع است</a:t>
            </a:r>
            <a:r>
              <a:rPr lang="en-US" sz="2000" dirty="0" smtClean="0">
                <a:cs typeface="B Nazanin" panose="00000400000000000000" pitchFamily="2" charset="-78"/>
              </a:rPr>
              <a:t>.</a:t>
            </a:r>
            <a:r>
              <a:rPr lang="fa-IR" sz="2000" dirty="0" smtClean="0">
                <a:cs typeface="B Nazanin" panose="00000400000000000000" pitchFamily="2" charset="-78"/>
              </a:rPr>
              <a:t>(</a:t>
            </a:r>
            <a:r>
              <a:rPr lang="fa-IR" sz="2000" dirty="0">
                <a:cs typeface="B Nazanin" panose="00000400000000000000" pitchFamily="2" charset="-78"/>
              </a:rPr>
              <a:t>بعد از بمب‌گذاری قطار مادرید در سال 2004، ماموران با لباس‌های شخصی و به صورت غیر‌مسلح رفتارها را رصد می‌کردند</a:t>
            </a:r>
            <a:r>
              <a:rPr lang="en-US" sz="2000" dirty="0" smtClean="0">
                <a:cs typeface="B Nazanin" panose="00000400000000000000" pitchFamily="2" charset="-78"/>
              </a:rPr>
              <a:t>. </a:t>
            </a:r>
            <a:r>
              <a:rPr lang="fa-IR" sz="2000" dirty="0" smtClean="0">
                <a:cs typeface="B Nazanin" panose="00000400000000000000" pitchFamily="2" charset="-78"/>
              </a:rPr>
              <a:t>تمام </a:t>
            </a:r>
            <a:r>
              <a:rPr lang="fa-IR" sz="2000" dirty="0">
                <a:cs typeface="B Nazanin" panose="00000400000000000000" pitchFamily="2" charset="-78"/>
              </a:rPr>
              <a:t>سطل‌های زباله و صندوق‌های پست به منظور از بین رفتن خطر بمب‌گذاری از داخل ایستگاه‌ها به ورودی‌ها انتقال یافت</a:t>
            </a:r>
            <a:r>
              <a:rPr lang="en-US" sz="2000" dirty="0" smtClean="0">
                <a:cs typeface="B Nazanin" panose="00000400000000000000" pitchFamily="2" charset="-78"/>
              </a:rPr>
              <a:t>.(</a:t>
            </a:r>
            <a:endParaRPr lang="en-US" sz="2000" dirty="0">
              <a:cs typeface="B Nazanin" panose="00000400000000000000" pitchFamily="2" charset="-78"/>
            </a:endParaRPr>
          </a:p>
          <a:p>
            <a:pPr marL="0" indent="0" algn="just">
              <a:lnSpc>
                <a:spcPct val="170000"/>
              </a:lnSpc>
              <a:buNone/>
            </a:pPr>
            <a:endParaRPr lang="fa-IR" sz="2000" dirty="0">
              <a:cs typeface="B Nazanin" panose="00000400000000000000" pitchFamily="2" charset="-78"/>
            </a:endParaRPr>
          </a:p>
        </p:txBody>
      </p:sp>
      <p:pic>
        <p:nvPicPr>
          <p:cNvPr id="4" name="Picture 3" descr="url">
            <a:hlinkClick r:id="rId3"/>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093" y="663576"/>
            <a:ext cx="1628103" cy="16996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382467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Y_20140121_OPINION21A_P_110241">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524125" y="909637"/>
            <a:ext cx="7143750" cy="5038725"/>
          </a:xfrm>
          <a:prstGeom prst="rect">
            <a:avLst/>
          </a:prstGeom>
          <a:noFill/>
          <a:ln>
            <a:noFill/>
          </a:ln>
        </p:spPr>
      </p:pic>
    </p:spTree>
    <p:extLst>
      <p:ext uri="{BB962C8B-B14F-4D97-AF65-F5344CB8AC3E}">
        <p14:creationId xmlns:p14="http://schemas.microsoft.com/office/powerpoint/2010/main" val="16747656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ingapore-crowded_131-720x408">
            <a:hlinkClick r:id="rId3"/>
          </p:cNvPr>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3091" y="618188"/>
            <a:ext cx="10981520" cy="5628068"/>
          </a:xfrm>
          <a:prstGeom prst="rect">
            <a:avLst/>
          </a:prstGeom>
          <a:noFill/>
          <a:ln>
            <a:noFill/>
          </a:ln>
        </p:spPr>
      </p:pic>
      <p:sp>
        <p:nvSpPr>
          <p:cNvPr id="7" name="Title 1"/>
          <p:cNvSpPr txBox="1">
            <a:spLocks/>
          </p:cNvSpPr>
          <p:nvPr/>
        </p:nvSpPr>
        <p:spPr>
          <a:xfrm>
            <a:off x="1293254" y="928468"/>
            <a:ext cx="9601196" cy="1303867"/>
          </a:xfrm>
          <a:prstGeom prst="rect">
            <a:avLst/>
          </a:prstGeom>
          <a:effectLst/>
        </p:spPr>
        <p:txBody>
          <a:bodyPr vert="horz" lIns="91440" tIns="45720" rIns="91440" bIns="45720" rtlCol="0" anchor="ctr">
            <a:normAutofit fontScale="90000" lnSpcReduction="10000"/>
          </a:bodyPr>
          <a:lstStyle>
            <a:lvl1pPr algn="ctr" defTabSz="457200" rtl="1"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r>
              <a:rPr lang="fa-IR" b="1" dirty="0" smtClean="0">
                <a:solidFill>
                  <a:prstClr val="black">
                    <a:lumMod val="85000"/>
                    <a:lumOff val="15000"/>
                  </a:prstClr>
                </a:solidFill>
                <a:cs typeface="B Nazanin" panose="00000400000000000000" pitchFamily="2" charset="-78"/>
              </a:rPr>
              <a:t>در ساعات پرتردد از پایانه قطار شهری سنگاپور</a:t>
            </a:r>
            <a:r>
              <a:rPr lang="en-US" b="1" dirty="0" smtClean="0">
                <a:solidFill>
                  <a:prstClr val="black">
                    <a:lumMod val="85000"/>
                    <a:lumOff val="15000"/>
                  </a:prstClr>
                </a:solidFill>
                <a:cs typeface="B Nazanin" panose="00000400000000000000" pitchFamily="2" charset="-78"/>
              </a:rPr>
              <a:t> MRT </a:t>
            </a:r>
            <a:r>
              <a:rPr lang="fa-IR" b="1" dirty="0" smtClean="0">
                <a:solidFill>
                  <a:prstClr val="black">
                    <a:lumMod val="85000"/>
                    <a:lumOff val="15000"/>
                  </a:prstClr>
                </a:solidFill>
                <a:cs typeface="B Nazanin" panose="00000400000000000000" pitchFamily="2" charset="-78"/>
              </a:rPr>
              <a:t>استفاده کنید</a:t>
            </a:r>
            <a:endParaRPr lang="fa-IR" dirty="0">
              <a:solidFill>
                <a:prstClr val="black">
                  <a:lumMod val="85000"/>
                  <a:lumOff val="15000"/>
                </a:prstClr>
              </a:solidFill>
              <a:cs typeface="B Nazanin" panose="00000400000000000000" pitchFamily="2" charset="-78"/>
            </a:endParaRPr>
          </a:p>
        </p:txBody>
      </p:sp>
      <p:sp>
        <p:nvSpPr>
          <p:cNvPr id="8" name="Content Placeholder 2"/>
          <p:cNvSpPr txBox="1">
            <a:spLocks/>
          </p:cNvSpPr>
          <p:nvPr/>
        </p:nvSpPr>
        <p:spPr>
          <a:xfrm>
            <a:off x="1293253" y="2503268"/>
            <a:ext cx="9601196" cy="3318936"/>
          </a:xfrm>
          <a:prstGeom prst="rect">
            <a:avLst/>
          </a:prstGeom>
        </p:spPr>
        <p:txBody>
          <a:bodyPr vert="horz" lIns="91440" tIns="45720" rIns="91440" bIns="45720" rtlCol="0" anchor="t">
            <a:normAutofit fontScale="92500" lnSpcReduction="20000"/>
          </a:bodyPr>
          <a:lstStyle>
            <a:lvl1pPr marL="285750" indent="-285750" algn="r" defTabSz="457200" rtl="1"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r" defTabSz="457200" rtl="1"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r" defTabSz="457200" rtl="1"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r" defTabSz="457200" rtl="1"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r" defTabSz="457200" rtl="1"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just">
              <a:lnSpc>
                <a:spcPct val="150000"/>
              </a:lnSpc>
              <a:buClr>
                <a:srgbClr val="8C8D86"/>
              </a:buClr>
            </a:pPr>
            <a:r>
              <a:rPr lang="fa-IR" dirty="0" smtClean="0">
                <a:solidFill>
                  <a:prstClr val="black">
                    <a:lumMod val="85000"/>
                    <a:lumOff val="15000"/>
                  </a:prstClr>
                </a:solidFill>
                <a:cs typeface="B Nazanin" panose="00000400000000000000" pitchFamily="2" charset="-78"/>
              </a:rPr>
              <a:t>دولت سنگاپور سال ۲۰۱۳ در طرحی مبتکرانه اعلام کرد شهروندانی که بین </a:t>
            </a:r>
            <a:r>
              <a:rPr lang="fa-IR" b="1" dirty="0" smtClean="0">
                <a:solidFill>
                  <a:srgbClr val="E28394">
                    <a:lumMod val="50000"/>
                  </a:srgbClr>
                </a:solidFill>
                <a:cs typeface="B Nazanin" panose="00000400000000000000" pitchFamily="2" charset="-78"/>
              </a:rPr>
              <a:t>ساعات ۷:۴۵ تا ۸ صبح </a:t>
            </a:r>
            <a:r>
              <a:rPr lang="fa-IR" dirty="0" smtClean="0">
                <a:solidFill>
                  <a:prstClr val="black">
                    <a:lumMod val="85000"/>
                    <a:lumOff val="15000"/>
                  </a:prstClr>
                </a:solidFill>
                <a:cs typeface="B Nazanin" panose="00000400000000000000" pitchFamily="2" charset="-78"/>
              </a:rPr>
              <a:t>از ۱۸ ایستگاه شهری که قبلا مشخص شده، خارج شوند، ۵۰٪ از هزینه بلیط‌شان کسر و بازگردانده خواهد شد</a:t>
            </a:r>
            <a:r>
              <a:rPr lang="en-US" dirty="0" smtClean="0">
                <a:solidFill>
                  <a:prstClr val="black">
                    <a:lumMod val="85000"/>
                    <a:lumOff val="15000"/>
                  </a:prstClr>
                </a:solidFill>
                <a:cs typeface="B Nazanin" panose="00000400000000000000" pitchFamily="2" charset="-78"/>
              </a:rPr>
              <a:t>. </a:t>
            </a:r>
            <a:r>
              <a:rPr lang="fa-IR" dirty="0" smtClean="0">
                <a:solidFill>
                  <a:prstClr val="black">
                    <a:lumMod val="85000"/>
                    <a:lumOff val="15000"/>
                  </a:prstClr>
                </a:solidFill>
                <a:cs typeface="B Nazanin" panose="00000400000000000000" pitchFamily="2" charset="-78"/>
              </a:rPr>
              <a:t>نتیجه‌ی این طرح موفقیت‌آمیز بوده و در پرتردد‌ترین ساعات ترافیک، خیابان‌های شهر تا حدود زیادی خلوت شد. دولت نیز این طرح را تا ماه جولای سال ۲۰۱۶ تمدید کرد</a:t>
            </a:r>
            <a:r>
              <a:rPr lang="en-US" dirty="0" smtClean="0">
                <a:solidFill>
                  <a:prstClr val="black">
                    <a:lumMod val="85000"/>
                    <a:lumOff val="15000"/>
                  </a:prstClr>
                </a:solidFill>
                <a:cs typeface="B Nazanin" panose="00000400000000000000" pitchFamily="2" charset="-78"/>
              </a:rPr>
              <a:t>. </a:t>
            </a:r>
            <a:r>
              <a:rPr lang="fa-IR" dirty="0" smtClean="0">
                <a:solidFill>
                  <a:prstClr val="black">
                    <a:lumMod val="85000"/>
                    <a:lumOff val="15000"/>
                  </a:prstClr>
                </a:solidFill>
                <a:cs typeface="B Nazanin" panose="00000400000000000000" pitchFamily="2" charset="-78"/>
              </a:rPr>
              <a:t>بر این اساس اگر هر روز تنها ۵۰٪ از هزینه قطار کسر شود، در اصل ماهیانه (با احتساب ۲۰ روز کاری) ۱۰ دلار از هزینه حمل و نقل مسافران کاهش می‌یابد و در نتیجه سالیانه کاربران می‌توانند ۱۲۰ دلار پس انداز کنند.</a:t>
            </a:r>
          </a:p>
          <a:p>
            <a:pPr algn="just">
              <a:lnSpc>
                <a:spcPct val="150000"/>
              </a:lnSpc>
              <a:buClr>
                <a:srgbClr val="8C8D86"/>
              </a:buClr>
            </a:pPr>
            <a:r>
              <a:rPr lang="fa-IR" dirty="0" smtClean="0">
                <a:solidFill>
                  <a:prstClr val="black">
                    <a:lumMod val="85000"/>
                    <a:lumOff val="15000"/>
                  </a:prstClr>
                </a:solidFill>
                <a:cs typeface="B Nazanin" panose="00000400000000000000" pitchFamily="2" charset="-78"/>
              </a:rPr>
              <a:t>از </a:t>
            </a:r>
            <a:r>
              <a:rPr lang="fa-IR" b="1" dirty="0" smtClean="0">
                <a:solidFill>
                  <a:srgbClr val="E28394">
                    <a:lumMod val="50000"/>
                  </a:srgbClr>
                </a:solidFill>
                <a:cs typeface="B Nazanin" panose="00000400000000000000" pitchFamily="2" charset="-78"/>
              </a:rPr>
              <a:t>کارت‌بلیط</a:t>
            </a:r>
            <a:r>
              <a:rPr lang="fa-IR" dirty="0" smtClean="0">
                <a:solidFill>
                  <a:prstClr val="black">
                    <a:lumMod val="85000"/>
                    <a:lumOff val="15000"/>
                  </a:prstClr>
                </a:solidFill>
                <a:cs typeface="B Nazanin" panose="00000400000000000000" pitchFamily="2" charset="-78"/>
              </a:rPr>
              <a:t> استفاده کنید.</a:t>
            </a:r>
            <a:endParaRPr lang="en-US" dirty="0">
              <a:solidFill>
                <a:prstClr val="black">
                  <a:lumMod val="85000"/>
                  <a:lumOff val="15000"/>
                </a:prstClr>
              </a:solidFill>
              <a:cs typeface="B Nazanin" panose="00000400000000000000" pitchFamily="2" charset="-78"/>
            </a:endParaRPr>
          </a:p>
        </p:txBody>
      </p:sp>
    </p:spTree>
    <p:extLst>
      <p:ext uri="{BB962C8B-B14F-4D97-AF65-F5344CB8AC3E}">
        <p14:creationId xmlns:p14="http://schemas.microsoft.com/office/powerpoint/2010/main" val="2145427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 مترو هنگ‌کنگ </a:t>
            </a:r>
            <a:endParaRPr lang="fa-IR" dirty="0">
              <a:cs typeface="B Nazanin" panose="00000400000000000000" pitchFamily="2" charset="-78"/>
            </a:endParaRPr>
          </a:p>
        </p:txBody>
      </p:sp>
      <p:sp>
        <p:nvSpPr>
          <p:cNvPr id="3" name="Content Placeholder 2"/>
          <p:cNvSpPr>
            <a:spLocks noGrp="1"/>
          </p:cNvSpPr>
          <p:nvPr>
            <p:ph idx="1"/>
          </p:nvPr>
        </p:nvSpPr>
        <p:spPr/>
        <p:txBody>
          <a:bodyPr>
            <a:noAutofit/>
          </a:bodyPr>
          <a:lstStyle/>
          <a:p>
            <a:pPr lvl="1" algn="just">
              <a:lnSpc>
                <a:spcPct val="150000"/>
              </a:lnSpc>
            </a:pPr>
            <a:r>
              <a:rPr lang="fa-IR" b="1" dirty="0">
                <a:cs typeface="B Nazanin" panose="00000400000000000000" pitchFamily="2" charset="-78"/>
              </a:rPr>
              <a:t>خط </a:t>
            </a:r>
            <a:r>
              <a:rPr lang="fa-IR" b="1" dirty="0" smtClean="0">
                <a:cs typeface="B Nazanin" panose="00000400000000000000" pitchFamily="2" charset="-78"/>
              </a:rPr>
              <a:t>والت‌دیسنی:</a:t>
            </a:r>
          </a:p>
          <a:p>
            <a:pPr lvl="1" algn="just">
              <a:lnSpc>
                <a:spcPct val="150000"/>
              </a:lnSpc>
            </a:pPr>
            <a:r>
              <a:rPr lang="fa-IR" dirty="0">
                <a:cs typeface="B Nazanin" panose="00000400000000000000" pitchFamily="2" charset="-78"/>
              </a:rPr>
              <a:t>در سال 2005، تنها </a:t>
            </a:r>
            <a:r>
              <a:rPr lang="fa-IR" dirty="0">
                <a:solidFill>
                  <a:schemeClr val="accent6">
                    <a:lumMod val="50000"/>
                  </a:schemeClr>
                </a:solidFill>
                <a:cs typeface="B Nazanin" panose="00000400000000000000" pitchFamily="2" charset="-78"/>
              </a:rPr>
              <a:t>خط مترو والت‌دیسنی </a:t>
            </a:r>
            <a:r>
              <a:rPr lang="fa-IR" dirty="0">
                <a:cs typeface="B Nazanin" panose="00000400000000000000" pitchFamily="2" charset="-78"/>
              </a:rPr>
              <a:t>به روی عموم گشوده شد. با آن می‌توان وارد پارک دیسنی هنگ‌کنگ شد یعنی 3.5 کیلومتر را در 10-4 دقیقه بدون راننده طی </a:t>
            </a:r>
            <a:r>
              <a:rPr lang="fa-IR" dirty="0" smtClean="0">
                <a:cs typeface="B Nazanin" panose="00000400000000000000" pitchFamily="2" charset="-78"/>
              </a:rPr>
              <a:t>کرد.</a:t>
            </a:r>
          </a:p>
          <a:p>
            <a:pPr lvl="1" algn="just">
              <a:lnSpc>
                <a:spcPct val="150000"/>
              </a:lnSpc>
            </a:pPr>
            <a:r>
              <a:rPr lang="fa-IR" dirty="0" smtClean="0">
                <a:cs typeface="B Nazanin" panose="00000400000000000000" pitchFamily="2" charset="-78"/>
              </a:rPr>
              <a:t>پنجره‌ها </a:t>
            </a:r>
            <a:r>
              <a:rPr lang="fa-IR" dirty="0">
                <a:cs typeface="B Nazanin" panose="00000400000000000000" pitchFamily="2" charset="-78"/>
              </a:rPr>
              <a:t>و دستگیره‌های این خط به شکل سر میکی‌موس و داخل واگن‌ها با مجسمه‌های برنزی شخصیت‌های والت‌دیسنی تزیین شده است</a:t>
            </a:r>
            <a:r>
              <a:rPr lang="en-US" dirty="0">
                <a:cs typeface="B Nazanin" panose="00000400000000000000" pitchFamily="2" charset="-78"/>
              </a:rPr>
              <a:t>.</a:t>
            </a:r>
          </a:p>
          <a:p>
            <a:pPr lvl="1" algn="just">
              <a:lnSpc>
                <a:spcPct val="150000"/>
              </a:lnSpc>
            </a:pPr>
            <a:r>
              <a:rPr lang="fa-IR" dirty="0" smtClean="0">
                <a:cs typeface="B Nazanin" panose="00000400000000000000" pitchFamily="2" charset="-78"/>
              </a:rPr>
              <a:t>امکان </a:t>
            </a:r>
            <a:r>
              <a:rPr lang="fa-IR" dirty="0">
                <a:cs typeface="B Nazanin" panose="00000400000000000000" pitchFamily="2" charset="-78"/>
              </a:rPr>
              <a:t>استفاده از تلفن همراه حتی تماس تصویری در کل سیستم وجود </a:t>
            </a:r>
            <a:r>
              <a:rPr lang="fa-IR" dirty="0" smtClean="0">
                <a:cs typeface="B Nazanin" panose="00000400000000000000" pitchFamily="2" charset="-78"/>
              </a:rPr>
              <a:t>دارد.</a:t>
            </a:r>
            <a:endParaRPr lang="fa-IR" dirty="0">
              <a:cs typeface="B Nazanin" panose="00000400000000000000" pitchFamily="2" charset="-78"/>
            </a:endParaRPr>
          </a:p>
        </p:txBody>
      </p:sp>
    </p:spTree>
    <p:extLst>
      <p:ext uri="{BB962C8B-B14F-4D97-AF65-F5344CB8AC3E}">
        <p14:creationId xmlns:p14="http://schemas.microsoft.com/office/powerpoint/2010/main" val="2214435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906" y="1596982"/>
            <a:ext cx="5274407" cy="3729589"/>
          </a:xfrm>
          <a:prstGeom prst="rect">
            <a:avLst/>
          </a:prstGeom>
        </p:spPr>
      </p:pic>
      <p:pic>
        <p:nvPicPr>
          <p:cNvPr id="14" name="Content Placeholder 3" descr="http://images.hamshahrionline.ir/images/upload/news/pose/8808/Hong.m4-0821-sh.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6522076" y="1596982"/>
            <a:ext cx="4837090" cy="3659301"/>
          </a:xfrm>
          <a:prstGeom prst="rect">
            <a:avLst/>
          </a:prstGeom>
          <a:noFill/>
          <a:ln>
            <a:noFill/>
          </a:ln>
        </p:spPr>
      </p:pic>
    </p:spTree>
    <p:extLst>
      <p:ext uri="{BB962C8B-B14F-4D97-AF65-F5344CB8AC3E}">
        <p14:creationId xmlns:p14="http://schemas.microsoft.com/office/powerpoint/2010/main" val="5999087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2632" y="566670"/>
            <a:ext cx="7213416" cy="5293914"/>
          </a:xfrm>
          <a:prstGeom prst="rect">
            <a:avLst/>
          </a:prstGeom>
        </p:spPr>
      </p:pic>
    </p:spTree>
    <p:extLst>
      <p:ext uri="{BB962C8B-B14F-4D97-AF65-F5344CB8AC3E}">
        <p14:creationId xmlns:p14="http://schemas.microsoft.com/office/powerpoint/2010/main" val="37679367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3349" y="565164"/>
            <a:ext cx="5464860" cy="362047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186" y="2331076"/>
            <a:ext cx="6804052" cy="3912330"/>
          </a:xfrm>
          <a:prstGeom prst="rect">
            <a:avLst/>
          </a:prstGeom>
        </p:spPr>
      </p:pic>
    </p:spTree>
    <p:extLst>
      <p:ext uri="{BB962C8B-B14F-4D97-AF65-F5344CB8AC3E}">
        <p14:creationId xmlns:p14="http://schemas.microsoft.com/office/powerpoint/2010/main" val="38119033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اتوبوس‌های خشکی ـ </a:t>
            </a:r>
            <a:r>
              <a:rPr lang="fa-IR" b="1" dirty="0" smtClean="0">
                <a:cs typeface="B Nazanin" panose="00000400000000000000" pitchFamily="2" charset="-78"/>
              </a:rPr>
              <a:t>آبی(آمفی‌باس</a:t>
            </a:r>
            <a:r>
              <a:rPr lang="en-US" b="1" dirty="0" err="1" smtClean="0">
                <a:cs typeface="B Nazanin" panose="00000400000000000000" pitchFamily="2" charset="-78"/>
              </a:rPr>
              <a:t>Amphi</a:t>
            </a:r>
            <a:r>
              <a:rPr lang="en-US" b="1" dirty="0" smtClean="0">
                <a:cs typeface="B Nazanin" panose="00000400000000000000" pitchFamily="2" charset="-78"/>
              </a:rPr>
              <a:t>-Bus</a:t>
            </a:r>
            <a:r>
              <a:rPr lang="fa-IR" b="1" dirty="0" smtClean="0">
                <a:cs typeface="B Nazanin" panose="00000400000000000000" pitchFamily="2" charset="-78"/>
              </a:rPr>
              <a:t>)</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gn="just">
              <a:lnSpc>
                <a:spcPct val="150000"/>
              </a:lnSpc>
            </a:pPr>
            <a:r>
              <a:rPr lang="fa-IR" dirty="0" smtClean="0">
                <a:solidFill>
                  <a:schemeClr val="accent6">
                    <a:lumMod val="50000"/>
                  </a:schemeClr>
                </a:solidFill>
                <a:cs typeface="B Nazanin" panose="00000400000000000000" pitchFamily="2" charset="-78"/>
              </a:rPr>
              <a:t>اتوبوس‌های </a:t>
            </a:r>
            <a:r>
              <a:rPr lang="fa-IR" dirty="0">
                <a:solidFill>
                  <a:schemeClr val="accent6">
                    <a:lumMod val="50000"/>
                  </a:schemeClr>
                </a:solidFill>
                <a:cs typeface="B Nazanin" panose="00000400000000000000" pitchFamily="2" charset="-78"/>
              </a:rPr>
              <a:t>دریایی </a:t>
            </a:r>
            <a:r>
              <a:rPr lang="fa-IR" dirty="0">
                <a:cs typeface="B Nazanin" panose="00000400000000000000" pitchFamily="2" charset="-78"/>
              </a:rPr>
              <a:t>در کشور </a:t>
            </a:r>
            <a:r>
              <a:rPr lang="fa-IR" b="1" dirty="0">
                <a:solidFill>
                  <a:schemeClr val="accent6">
                    <a:lumMod val="50000"/>
                  </a:schemeClr>
                </a:solidFill>
                <a:cs typeface="B Nazanin" panose="00000400000000000000" pitchFamily="2" charset="-78"/>
              </a:rPr>
              <a:t>هلند</a:t>
            </a:r>
            <a:r>
              <a:rPr lang="fa-IR" dirty="0">
                <a:cs typeface="B Nazanin" panose="00000400000000000000" pitchFamily="2" charset="-78"/>
              </a:rPr>
              <a:t> شهرت زیادی دارند. گرچه پس از هلند در کشورهای دیگری مانند </a:t>
            </a:r>
            <a:r>
              <a:rPr lang="fa-IR" b="1" dirty="0">
                <a:solidFill>
                  <a:schemeClr val="accent6">
                    <a:lumMod val="50000"/>
                  </a:schemeClr>
                </a:solidFill>
                <a:cs typeface="B Nazanin" panose="00000400000000000000" pitchFamily="2" charset="-78"/>
              </a:rPr>
              <a:t>اسکاتلند</a:t>
            </a:r>
            <a:r>
              <a:rPr lang="fa-IR" dirty="0">
                <a:cs typeface="B Nazanin" panose="00000400000000000000" pitchFamily="2" charset="-78"/>
              </a:rPr>
              <a:t> هم استفاده از این اتوبوس‌های دریایی مورد توجه قرار گرفته است، اما شرکت‌هایی که در حوزه گردشگری فعالیت می‌کنند به این نتیجه رسیده‌اند که می‌توانند با استفاده از این اتوبوس‌ها از مرزهای زمینی عبور کنند. این اتوبوس ظرفیت حمل </a:t>
            </a:r>
            <a:r>
              <a:rPr lang="fa-IR" b="1" dirty="0">
                <a:solidFill>
                  <a:schemeClr val="accent6">
                    <a:lumMod val="50000"/>
                  </a:schemeClr>
                </a:solidFill>
                <a:cs typeface="B Nazanin" panose="00000400000000000000" pitchFamily="2" charset="-78"/>
              </a:rPr>
              <a:t>50 مسافر </a:t>
            </a:r>
            <a:r>
              <a:rPr lang="fa-IR" dirty="0">
                <a:cs typeface="B Nazanin" panose="00000400000000000000" pitchFamily="2" charset="-78"/>
              </a:rPr>
              <a:t>را دارد و </a:t>
            </a:r>
            <a:r>
              <a:rPr lang="fa-IR" b="1" dirty="0">
                <a:solidFill>
                  <a:schemeClr val="accent6">
                    <a:lumMod val="50000"/>
                  </a:schemeClr>
                </a:solidFill>
                <a:cs typeface="B Nazanin" panose="00000400000000000000" pitchFamily="2" charset="-78"/>
              </a:rPr>
              <a:t>با سرعت 100 کیلومتر بر ساعت در خشکی </a:t>
            </a:r>
            <a:r>
              <a:rPr lang="fa-IR" dirty="0">
                <a:cs typeface="B Nazanin" panose="00000400000000000000" pitchFamily="2" charset="-78"/>
              </a:rPr>
              <a:t>حرکت می‌کند. سرعت حرکت این اتوبوس </a:t>
            </a:r>
            <a:r>
              <a:rPr lang="fa-IR" b="1" dirty="0">
                <a:solidFill>
                  <a:schemeClr val="accent6">
                    <a:lumMod val="50000"/>
                  </a:schemeClr>
                </a:solidFill>
                <a:cs typeface="B Nazanin" panose="00000400000000000000" pitchFamily="2" charset="-78"/>
              </a:rPr>
              <a:t>در آب به 15 کیلومتر در ساعت </a:t>
            </a:r>
            <a:r>
              <a:rPr lang="fa-IR" dirty="0">
                <a:cs typeface="B Nazanin" panose="00000400000000000000" pitchFamily="2" charset="-78"/>
              </a:rPr>
              <a:t>می‌رسد. استقبال </a:t>
            </a:r>
            <a:r>
              <a:rPr lang="fa-IR" dirty="0" smtClean="0">
                <a:cs typeface="B Nazanin" panose="00000400000000000000" pitchFamily="2" charset="-78"/>
              </a:rPr>
              <a:t>از اتوبوس‌ های </a:t>
            </a:r>
            <a:r>
              <a:rPr lang="fa-IR" dirty="0">
                <a:cs typeface="B Nazanin" panose="00000400000000000000" pitchFamily="2" charset="-78"/>
              </a:rPr>
              <a:t>خشکی ـ آبی در هلند به اندازه‌ای بوده است که به یک وسیله حمل و نقل عمومی تبدیل شده است که علاوه بر خشکی در آب هم می‌تواند تا رسیدن به مقصد مورد نظر حرکت کند.</a:t>
            </a:r>
            <a:endParaRPr lang="en-US" dirty="0">
              <a:cs typeface="B Nazanin" panose="00000400000000000000" pitchFamily="2" charset="-78"/>
            </a:endParaRPr>
          </a:p>
          <a:p>
            <a:pPr algn="just">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40829818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52"/>
            <a:ext cx="5696712" cy="3821544"/>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3264" y="0"/>
            <a:ext cx="6094472" cy="369013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3264" y="3481807"/>
            <a:ext cx="6094472" cy="3534797"/>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727284"/>
            <a:ext cx="5696712" cy="3191256"/>
          </a:xfrm>
          <a:prstGeom prst="rect">
            <a:avLst/>
          </a:prstGeom>
        </p:spPr>
      </p:pic>
    </p:spTree>
    <p:extLst>
      <p:ext uri="{BB962C8B-B14F-4D97-AF65-F5344CB8AC3E}">
        <p14:creationId xmlns:p14="http://schemas.microsoft.com/office/powerpoint/2010/main" val="2895881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70000"/>
              </a:lnSpc>
            </a:pPr>
            <a:r>
              <a:rPr lang="fa-IR" b="1" dirty="0">
                <a:cs typeface="B Nazanin" panose="00000400000000000000" pitchFamily="2" charset="-78"/>
              </a:rPr>
              <a:t>قطار ماگلو</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just">
              <a:lnSpc>
                <a:spcPct val="170000"/>
              </a:lnSpc>
            </a:pPr>
            <a:r>
              <a:rPr lang="fa-IR" dirty="0" smtClean="0">
                <a:cs typeface="B Nazanin" panose="00000400000000000000" pitchFamily="2" charset="-78"/>
              </a:rPr>
              <a:t>قطار </a:t>
            </a:r>
            <a:r>
              <a:rPr lang="fa-IR" dirty="0">
                <a:cs typeface="B Nazanin" panose="00000400000000000000" pitchFamily="2" charset="-78"/>
              </a:rPr>
              <a:t>سریع‌السیر شانگهای </a:t>
            </a:r>
            <a:r>
              <a:rPr lang="fa-IR" b="1" dirty="0">
                <a:solidFill>
                  <a:schemeClr val="accent6">
                    <a:lumMod val="50000"/>
                  </a:schemeClr>
                </a:solidFill>
                <a:cs typeface="B Nazanin" panose="00000400000000000000" pitchFamily="2" charset="-78"/>
              </a:rPr>
              <a:t>سریع‌ترین سیستم حمل و نقل عمومی زمینی در سطح دنیاست</a:t>
            </a:r>
            <a:r>
              <a:rPr lang="fa-IR" dirty="0">
                <a:cs typeface="B Nazanin" panose="00000400000000000000" pitchFamily="2" charset="-78"/>
              </a:rPr>
              <a:t>. </a:t>
            </a:r>
            <a:r>
              <a:rPr lang="fa-IR" dirty="0" smtClean="0">
                <a:cs typeface="B Nazanin" panose="00000400000000000000" pitchFamily="2" charset="-78"/>
              </a:rPr>
              <a:t>سرعت </a:t>
            </a:r>
            <a:r>
              <a:rPr lang="fa-IR" dirty="0">
                <a:cs typeface="B Nazanin" panose="00000400000000000000" pitchFamily="2" charset="-78"/>
              </a:rPr>
              <a:t>حرکت </a:t>
            </a:r>
            <a:r>
              <a:rPr lang="fa-IR" b="1" dirty="0">
                <a:solidFill>
                  <a:schemeClr val="accent6">
                    <a:lumMod val="50000"/>
                  </a:schemeClr>
                </a:solidFill>
                <a:cs typeface="B Nazanin" panose="00000400000000000000" pitchFamily="2" charset="-78"/>
              </a:rPr>
              <a:t>قطار مغناطیسی «ماگلو» </a:t>
            </a:r>
            <a:r>
              <a:rPr lang="fa-IR" dirty="0" smtClean="0">
                <a:cs typeface="B Nazanin" panose="00000400000000000000" pitchFamily="2" charset="-78"/>
              </a:rPr>
              <a:t>به </a:t>
            </a:r>
            <a:r>
              <a:rPr lang="fa-IR" dirty="0">
                <a:cs typeface="B Nazanin" panose="00000400000000000000" pitchFamily="2" charset="-78"/>
              </a:rPr>
              <a:t>طور متوسط</a:t>
            </a:r>
            <a:r>
              <a:rPr lang="fa-IR" b="1" dirty="0">
                <a:solidFill>
                  <a:schemeClr val="accent6">
                    <a:lumMod val="50000"/>
                  </a:schemeClr>
                </a:solidFill>
                <a:cs typeface="B Nazanin" panose="00000400000000000000" pitchFamily="2" charset="-78"/>
              </a:rPr>
              <a:t> 250 کیلومتر بر ساعت </a:t>
            </a:r>
            <a:r>
              <a:rPr lang="fa-IR" dirty="0">
                <a:cs typeface="B Nazanin" panose="00000400000000000000" pitchFamily="2" charset="-78"/>
              </a:rPr>
              <a:t>است.</a:t>
            </a:r>
            <a:endParaRPr lang="en-US" dirty="0">
              <a:cs typeface="B Nazanin" panose="00000400000000000000" pitchFamily="2" charset="-78"/>
            </a:endParaRPr>
          </a:p>
          <a:p>
            <a:pPr algn="just">
              <a:lnSpc>
                <a:spcPct val="170000"/>
              </a:lnSpc>
            </a:pPr>
            <a:r>
              <a:rPr lang="fa-IR" dirty="0">
                <a:cs typeface="B Nazanin" panose="00000400000000000000" pitchFamily="2" charset="-78"/>
              </a:rPr>
              <a:t>البته این قطار می‌تواند </a:t>
            </a:r>
            <a:r>
              <a:rPr lang="fa-IR" b="1" dirty="0">
                <a:solidFill>
                  <a:schemeClr val="accent6">
                    <a:lumMod val="50000"/>
                  </a:schemeClr>
                </a:solidFill>
                <a:cs typeface="B Nazanin" panose="00000400000000000000" pitchFamily="2" charset="-78"/>
              </a:rPr>
              <a:t>حداکثر با سرعت 430 کیلومتر بر ساعت </a:t>
            </a:r>
            <a:r>
              <a:rPr lang="fa-IR" dirty="0">
                <a:cs typeface="B Nazanin" panose="00000400000000000000" pitchFamily="2" charset="-78"/>
              </a:rPr>
              <a:t>به حرکت خود در مسیر ادامه دهد که در مقایسه سریع‌تر از یک خودرو مسابقه‌ای فرمول یک است. این قطار در آزمون‌های اولیه این رکورد را شکسته و </a:t>
            </a:r>
            <a:r>
              <a:rPr lang="fa-IR" b="1" dirty="0">
                <a:solidFill>
                  <a:schemeClr val="accent6">
                    <a:lumMod val="50000"/>
                  </a:schemeClr>
                </a:solidFill>
                <a:cs typeface="B Nazanin" panose="00000400000000000000" pitchFamily="2" charset="-78"/>
              </a:rPr>
              <a:t>سرعت 500 کیلومتر بر ساعت </a:t>
            </a:r>
            <a:r>
              <a:rPr lang="fa-IR" dirty="0">
                <a:cs typeface="B Nazanin" panose="00000400000000000000" pitchFamily="2" charset="-78"/>
              </a:rPr>
              <a:t>به عنوان بیشینه سرعت حرکت این قطار به ثبت رسیده است. البته تلاش برای ساخت سریع ترین قطار مسافربری به عنوان بخش مهمی از سیستم حمل و نقل عمومی در بسیاری از کشورها ادامه دارد. ژاپنی‌ها که سازنده این قطار هستند از رونمایی از پر سرعت‌ترین قطار مسافربری در شبکه حمل و نقل عمومی این کشور در سال 1406 خبر داده‌اند.</a:t>
            </a:r>
            <a:endParaRPr lang="en-US" dirty="0">
              <a:cs typeface="B Nazanin" panose="00000400000000000000" pitchFamily="2" charset="-78"/>
            </a:endParaRPr>
          </a:p>
          <a:p>
            <a:pPr algn="just">
              <a:lnSpc>
                <a:spcPct val="170000"/>
              </a:lnSpc>
            </a:pPr>
            <a:endParaRPr lang="fa-IR"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2435" y="1046792"/>
            <a:ext cx="1849563" cy="1239207"/>
          </a:xfrm>
          <a:prstGeom prst="rect">
            <a:avLst/>
          </a:prstGeom>
        </p:spPr>
      </p:pic>
    </p:spTree>
    <p:extLst>
      <p:ext uri="{BB962C8B-B14F-4D97-AF65-F5344CB8AC3E}">
        <p14:creationId xmlns:p14="http://schemas.microsoft.com/office/powerpoint/2010/main" val="24399782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مترو پاریس - فرانسه </a:t>
            </a:r>
            <a:endParaRPr lang="fa-IR" dirty="0">
              <a:cs typeface="B Nazanin" panose="00000400000000000000" pitchFamily="2" charset="-78"/>
            </a:endParaRPr>
          </a:p>
        </p:txBody>
      </p:sp>
      <p:sp>
        <p:nvSpPr>
          <p:cNvPr id="3" name="Content Placeholder 2"/>
          <p:cNvSpPr>
            <a:spLocks noGrp="1"/>
          </p:cNvSpPr>
          <p:nvPr>
            <p:ph idx="1"/>
          </p:nvPr>
        </p:nvSpPr>
        <p:spPr/>
        <p:txBody>
          <a:bodyPr>
            <a:noAutofit/>
          </a:bodyPr>
          <a:lstStyle/>
          <a:p>
            <a:pPr algn="just">
              <a:lnSpc>
                <a:spcPct val="150000"/>
              </a:lnSpc>
            </a:pPr>
            <a:r>
              <a:rPr lang="fa-IR" dirty="0" smtClean="0">
                <a:cs typeface="B Nazanin" panose="00000400000000000000" pitchFamily="2" charset="-78"/>
              </a:rPr>
              <a:t>مترو </a:t>
            </a:r>
            <a:r>
              <a:rPr lang="fa-IR" dirty="0">
                <a:cs typeface="B Nazanin" panose="00000400000000000000" pitchFamily="2" charset="-78"/>
              </a:rPr>
              <a:t>پاریس</a:t>
            </a:r>
            <a:r>
              <a:rPr lang="en-US" dirty="0">
                <a:cs typeface="B Nazanin" panose="00000400000000000000" pitchFamily="2" charset="-78"/>
              </a:rPr>
              <a:t> </a:t>
            </a:r>
            <a:r>
              <a:rPr lang="fa-IR" dirty="0">
                <a:cs typeface="B Nazanin" panose="00000400000000000000" pitchFamily="2" charset="-78"/>
              </a:rPr>
              <a:t>پایتخت فرانسه</a:t>
            </a:r>
            <a:r>
              <a:rPr lang="en-US" dirty="0">
                <a:cs typeface="B Nazanin" panose="00000400000000000000" pitchFamily="2" charset="-78"/>
              </a:rPr>
              <a:t> </a:t>
            </a:r>
            <a:r>
              <a:rPr lang="fa-IR" dirty="0">
                <a:cs typeface="B Nazanin" panose="00000400000000000000" pitchFamily="2" charset="-78"/>
              </a:rPr>
              <a:t>به دلیل </a:t>
            </a:r>
            <a:r>
              <a:rPr lang="fa-IR" b="1" dirty="0">
                <a:solidFill>
                  <a:schemeClr val="accent6">
                    <a:lumMod val="50000"/>
                  </a:schemeClr>
                </a:solidFill>
                <a:cs typeface="B Nazanin" panose="00000400000000000000" pitchFamily="2" charset="-78"/>
              </a:rPr>
              <a:t>معماری</a:t>
            </a:r>
            <a:r>
              <a:rPr lang="en-US" dirty="0">
                <a:solidFill>
                  <a:schemeClr val="accent5">
                    <a:lumMod val="50000"/>
                  </a:schemeClr>
                </a:solidFill>
                <a:cs typeface="B Nazanin" panose="00000400000000000000" pitchFamily="2" charset="-78"/>
              </a:rPr>
              <a:t> </a:t>
            </a:r>
            <a:r>
              <a:rPr lang="fa-IR" dirty="0">
                <a:cs typeface="B Nazanin" panose="00000400000000000000" pitchFamily="2" charset="-78"/>
              </a:rPr>
              <a:t>ایستگاه‌های آن که تحت تاثیر </a:t>
            </a:r>
            <a:r>
              <a:rPr lang="fa-IR" b="1" dirty="0">
                <a:solidFill>
                  <a:schemeClr val="accent6">
                    <a:lumMod val="50000"/>
                  </a:schemeClr>
                </a:solidFill>
                <a:cs typeface="B Nazanin" panose="00000400000000000000" pitchFamily="2" charset="-78"/>
              </a:rPr>
              <a:t>هنر نو </a:t>
            </a:r>
            <a:r>
              <a:rPr lang="fa-IR" dirty="0">
                <a:cs typeface="B Nazanin" panose="00000400000000000000" pitchFamily="2" charset="-78"/>
              </a:rPr>
              <a:t>بوده است، سمبل شهر است و شهرت جهانی دارد</a:t>
            </a:r>
            <a:r>
              <a:rPr lang="en-US" dirty="0">
                <a:cs typeface="B Nazanin" panose="00000400000000000000" pitchFamily="2" charset="-78"/>
              </a:rPr>
              <a:t>.</a:t>
            </a:r>
          </a:p>
          <a:p>
            <a:pPr algn="just">
              <a:lnSpc>
                <a:spcPct val="150000"/>
              </a:lnSpc>
            </a:pPr>
            <a:r>
              <a:rPr lang="fa-IR" dirty="0" smtClean="0">
                <a:cs typeface="B Nazanin" panose="00000400000000000000" pitchFamily="2" charset="-78"/>
              </a:rPr>
              <a:t>دکوراسیون </a:t>
            </a:r>
            <a:r>
              <a:rPr lang="fa-IR" dirty="0">
                <a:cs typeface="B Nazanin" panose="00000400000000000000" pitchFamily="2" charset="-78"/>
              </a:rPr>
              <a:t>بعضی ایستگاه‌ها </a:t>
            </a:r>
            <a:r>
              <a:rPr lang="fa-IR" b="1" dirty="0">
                <a:solidFill>
                  <a:schemeClr val="accent6">
                    <a:lumMod val="50000"/>
                  </a:schemeClr>
                </a:solidFill>
                <a:cs typeface="B Nazanin" panose="00000400000000000000" pitchFamily="2" charset="-78"/>
              </a:rPr>
              <a:t>فرهنگ آن منطقه </a:t>
            </a:r>
            <a:r>
              <a:rPr lang="fa-IR" dirty="0">
                <a:cs typeface="B Nazanin" panose="00000400000000000000" pitchFamily="2" charset="-78"/>
              </a:rPr>
              <a:t>را منعکس می‌کند. مثلا ایستگاه </a:t>
            </a:r>
            <a:r>
              <a:rPr lang="fa-IR" b="1" dirty="0">
                <a:solidFill>
                  <a:schemeClr val="accent6">
                    <a:lumMod val="50000"/>
                  </a:schemeClr>
                </a:solidFill>
                <a:cs typeface="B Nazanin" panose="00000400000000000000" pitchFamily="2" charset="-78"/>
              </a:rPr>
              <a:t>لوور</a:t>
            </a:r>
            <a:r>
              <a:rPr lang="fa-IR" dirty="0">
                <a:solidFill>
                  <a:schemeClr val="accent6">
                    <a:lumMod val="50000"/>
                  </a:schemeClr>
                </a:solidFill>
                <a:cs typeface="B Nazanin" panose="00000400000000000000" pitchFamily="2" charset="-78"/>
              </a:rPr>
              <a:t> </a:t>
            </a:r>
            <a:r>
              <a:rPr lang="fa-IR" dirty="0">
                <a:cs typeface="B Nazanin" panose="00000400000000000000" pitchFamily="2" charset="-78"/>
              </a:rPr>
              <a:t>کپی کارهای هنری به نمایش درآمده در آن موزه است</a:t>
            </a:r>
            <a:r>
              <a:rPr lang="en-US" dirty="0">
                <a:cs typeface="B Nazanin" panose="00000400000000000000" pitchFamily="2" charset="-78"/>
              </a:rPr>
              <a:t>.</a:t>
            </a:r>
          </a:p>
          <a:p>
            <a:pPr algn="just">
              <a:lnSpc>
                <a:spcPct val="150000"/>
              </a:lnSpc>
            </a:pPr>
            <a:endParaRPr lang="fa-IR" dirty="0" smtClean="0">
              <a:cs typeface="B Nazanin" panose="00000400000000000000" pitchFamily="2" charset="-78"/>
            </a:endParaRPr>
          </a:p>
          <a:p>
            <a:pPr algn="just">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11366363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4722" y="2397603"/>
            <a:ext cx="5715000" cy="39814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397" y="422168"/>
            <a:ext cx="5563673" cy="3727661"/>
          </a:xfrm>
          <a:prstGeom prst="rect">
            <a:avLst/>
          </a:prstGeom>
        </p:spPr>
      </p:pic>
    </p:spTree>
    <p:extLst>
      <p:ext uri="{BB962C8B-B14F-4D97-AF65-F5344CB8AC3E}">
        <p14:creationId xmlns:p14="http://schemas.microsoft.com/office/powerpoint/2010/main" val="20086886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پله‌برقی‌های هنگ‌کنگ</a:t>
            </a:r>
            <a:endParaRPr lang="en-US" dirty="0"/>
          </a:p>
        </p:txBody>
      </p:sp>
      <p:sp>
        <p:nvSpPr>
          <p:cNvPr id="3" name="Content Placeholder 2"/>
          <p:cNvSpPr>
            <a:spLocks noGrp="1"/>
          </p:cNvSpPr>
          <p:nvPr>
            <p:ph idx="1"/>
          </p:nvPr>
        </p:nvSpPr>
        <p:spPr>
          <a:xfrm>
            <a:off x="1295402" y="2202762"/>
            <a:ext cx="9601196" cy="4198037"/>
          </a:xfrm>
        </p:spPr>
        <p:txBody>
          <a:bodyPr>
            <a:normAutofit/>
          </a:bodyPr>
          <a:lstStyle/>
          <a:p>
            <a:pPr algn="just">
              <a:lnSpc>
                <a:spcPct val="170000"/>
              </a:lnSpc>
            </a:pPr>
            <a:r>
              <a:rPr lang="fa-IR" dirty="0" smtClean="0">
                <a:cs typeface="B Nazanin" panose="00000400000000000000" pitchFamily="2" charset="-78"/>
              </a:rPr>
              <a:t>غیرمعمول‌ترین </a:t>
            </a:r>
            <a:r>
              <a:rPr lang="fa-IR" dirty="0">
                <a:cs typeface="B Nazanin" panose="00000400000000000000" pitchFamily="2" charset="-78"/>
              </a:rPr>
              <a:t>وسیله حمل و نقل دنیا سیستم بزرگی متشکل از </a:t>
            </a:r>
            <a:r>
              <a:rPr lang="fa-IR" b="1" dirty="0">
                <a:solidFill>
                  <a:schemeClr val="accent6">
                    <a:lumMod val="50000"/>
                  </a:schemeClr>
                </a:solidFill>
                <a:cs typeface="B Nazanin" panose="00000400000000000000" pitchFamily="2" charset="-78"/>
              </a:rPr>
              <a:t>20 پله‌برقی </a:t>
            </a:r>
            <a:r>
              <a:rPr lang="fa-IR" dirty="0">
                <a:cs typeface="B Nazanin" panose="00000400000000000000" pitchFamily="2" charset="-78"/>
              </a:rPr>
              <a:t>و </a:t>
            </a:r>
            <a:r>
              <a:rPr lang="fa-IR" b="1" dirty="0">
                <a:solidFill>
                  <a:schemeClr val="accent6">
                    <a:lumMod val="50000"/>
                  </a:schemeClr>
                </a:solidFill>
                <a:cs typeface="B Nazanin" panose="00000400000000000000" pitchFamily="2" charset="-78"/>
              </a:rPr>
              <a:t>3 پیاده‌رو متحرک </a:t>
            </a:r>
            <a:r>
              <a:rPr lang="fa-IR" dirty="0">
                <a:cs typeface="B Nazanin" panose="00000400000000000000" pitchFamily="2" charset="-78"/>
              </a:rPr>
              <a:t>است. پله‌های برقی را نمی‌توان سیستم حمل و نقل متعارفی به شمار آورد، اما حقیقت این است که پله‌برقی در هنگ‌کنگ به شیوه‌ای هوشمندانه </a:t>
            </a:r>
            <a:r>
              <a:rPr lang="fa-IR" b="1" dirty="0">
                <a:solidFill>
                  <a:schemeClr val="accent6">
                    <a:lumMod val="50000"/>
                  </a:schemeClr>
                </a:solidFill>
                <a:cs typeface="B Nazanin" panose="00000400000000000000" pitchFamily="2" charset="-78"/>
              </a:rPr>
              <a:t>جایگزین اتوبوس و تراموا </a:t>
            </a:r>
            <a:r>
              <a:rPr lang="fa-IR" dirty="0">
                <a:cs typeface="B Nazanin" panose="00000400000000000000" pitchFamily="2" charset="-78"/>
              </a:rPr>
              <a:t>شده است. بسیاری از شهروندان از پله‌های برقی برای رفتن از منطقه‌ای به منطقه دیگر استفاده می‌کنند. با توجه به وجود </a:t>
            </a:r>
            <a:r>
              <a:rPr lang="fa-IR" b="1" dirty="0">
                <a:solidFill>
                  <a:schemeClr val="accent6">
                    <a:lumMod val="50000"/>
                  </a:schemeClr>
                </a:solidFill>
                <a:cs typeface="B Nazanin" panose="00000400000000000000" pitchFamily="2" charset="-78"/>
              </a:rPr>
              <a:t>سطوح شیبدار </a:t>
            </a:r>
            <a:r>
              <a:rPr lang="fa-IR" dirty="0">
                <a:cs typeface="B Nazanin" panose="00000400000000000000" pitchFamily="2" charset="-78"/>
              </a:rPr>
              <a:t>در بسیاری از مناطقی که دسترسی به تاکسی، مینی‌بوس یا اتوبوس با مشکل مواجه است مسیرهای طولانی به وسیله پله‌های برقی تجهیز شده است و این پله‌های برقی در جا به جایی مسافران نقش کلیدی دارد. </a:t>
            </a:r>
          </a:p>
        </p:txBody>
      </p:sp>
    </p:spTree>
    <p:extLst>
      <p:ext uri="{BB962C8B-B14F-4D97-AF65-F5344CB8AC3E}">
        <p14:creationId xmlns:p14="http://schemas.microsoft.com/office/powerpoint/2010/main" val="24487833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144463"/>
            <a:ext cx="4383088" cy="3284537"/>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6878" y="0"/>
            <a:ext cx="4185121" cy="630526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6747" y="3429000"/>
            <a:ext cx="4424849" cy="2946166"/>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65244" y="567929"/>
            <a:ext cx="2804160" cy="2584704"/>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90726" y="3612779"/>
            <a:ext cx="2804160" cy="2578608"/>
          </a:xfrm>
          <a:prstGeom prst="rect">
            <a:avLst/>
          </a:prstGeom>
        </p:spPr>
      </p:pic>
    </p:spTree>
    <p:extLst>
      <p:ext uri="{BB962C8B-B14F-4D97-AF65-F5344CB8AC3E}">
        <p14:creationId xmlns:p14="http://schemas.microsoft.com/office/powerpoint/2010/main" val="6776028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پله‌برقی‌های هنگ‌کنگ</a:t>
            </a:r>
            <a:endParaRPr lang="en-US" dirty="0"/>
          </a:p>
        </p:txBody>
      </p:sp>
      <p:sp>
        <p:nvSpPr>
          <p:cNvPr id="3" name="Content Placeholder 2"/>
          <p:cNvSpPr>
            <a:spLocks noGrp="1"/>
          </p:cNvSpPr>
          <p:nvPr>
            <p:ph idx="1"/>
          </p:nvPr>
        </p:nvSpPr>
        <p:spPr>
          <a:xfrm>
            <a:off x="1295402" y="2305794"/>
            <a:ext cx="9601196" cy="4552206"/>
          </a:xfrm>
        </p:spPr>
        <p:txBody>
          <a:bodyPr>
            <a:normAutofit/>
          </a:bodyPr>
          <a:lstStyle/>
          <a:p>
            <a:pPr algn="just">
              <a:lnSpc>
                <a:spcPct val="170000"/>
              </a:lnSpc>
            </a:pPr>
            <a:r>
              <a:rPr lang="fa-IR" dirty="0" smtClean="0">
                <a:cs typeface="B Nazanin" panose="00000400000000000000" pitchFamily="2" charset="-78"/>
              </a:rPr>
              <a:t>گاهی </a:t>
            </a:r>
            <a:r>
              <a:rPr lang="fa-IR" dirty="0">
                <a:cs typeface="B Nazanin" panose="00000400000000000000" pitchFamily="2" charset="-78"/>
              </a:rPr>
              <a:t>نیز مسیر این پله‌ها از سطوح صاف عبور می‌کند. طول پله‌برقی مشهور شهر هنگ‌کنگ </a:t>
            </a:r>
            <a:r>
              <a:rPr lang="fa-IR" b="1" dirty="0">
                <a:solidFill>
                  <a:schemeClr val="accent6">
                    <a:lumMod val="50000"/>
                  </a:schemeClr>
                </a:solidFill>
                <a:cs typeface="B Nazanin" panose="00000400000000000000" pitchFamily="2" charset="-78"/>
              </a:rPr>
              <a:t>800</a:t>
            </a:r>
            <a:r>
              <a:rPr lang="fa-IR" dirty="0">
                <a:cs typeface="B Nazanin" panose="00000400000000000000" pitchFamily="2" charset="-78"/>
              </a:rPr>
              <a:t> </a:t>
            </a:r>
            <a:r>
              <a:rPr lang="fa-IR" b="1" dirty="0">
                <a:solidFill>
                  <a:schemeClr val="accent6">
                    <a:lumMod val="50000"/>
                  </a:schemeClr>
                </a:solidFill>
                <a:cs typeface="B Nazanin" panose="00000400000000000000" pitchFamily="2" charset="-78"/>
              </a:rPr>
              <a:t>متر</a:t>
            </a:r>
            <a:r>
              <a:rPr lang="fa-IR" dirty="0">
                <a:cs typeface="B Nazanin" panose="00000400000000000000" pitchFamily="2" charset="-78"/>
              </a:rPr>
              <a:t> است و </a:t>
            </a:r>
            <a:r>
              <a:rPr lang="fa-IR" b="1" dirty="0">
                <a:solidFill>
                  <a:schemeClr val="accent6">
                    <a:lumMod val="50000"/>
                  </a:schemeClr>
                </a:solidFill>
                <a:cs typeface="B Nazanin" panose="00000400000000000000" pitchFamily="2" charset="-78"/>
              </a:rPr>
              <a:t>29 ورودی و خروجی </a:t>
            </a:r>
            <a:r>
              <a:rPr lang="fa-IR" dirty="0">
                <a:cs typeface="B Nazanin" panose="00000400000000000000" pitchFamily="2" charset="-78"/>
              </a:rPr>
              <a:t>دارد. مدت زمان سفر با این پله‌برقی </a:t>
            </a:r>
            <a:r>
              <a:rPr lang="fa-IR" b="1" dirty="0">
                <a:solidFill>
                  <a:schemeClr val="accent6">
                    <a:lumMod val="50000"/>
                  </a:schemeClr>
                </a:solidFill>
                <a:cs typeface="B Nazanin" panose="00000400000000000000" pitchFamily="2" charset="-78"/>
              </a:rPr>
              <a:t>20 دقیقه </a:t>
            </a:r>
            <a:r>
              <a:rPr lang="fa-IR" dirty="0">
                <a:cs typeface="B Nazanin" panose="00000400000000000000" pitchFamily="2" charset="-78"/>
              </a:rPr>
              <a:t>برآورد شده است که در خروجی‌ها و ورودی‌ها به خیابان‌های مختلف و مناطق مسکونی و تجاری متصل است. این پله‌های برقی </a:t>
            </a:r>
            <a:r>
              <a:rPr lang="fa-IR" b="1" dirty="0">
                <a:solidFill>
                  <a:schemeClr val="accent6">
                    <a:lumMod val="50000"/>
                  </a:schemeClr>
                </a:solidFill>
                <a:cs typeface="B Nazanin" panose="00000400000000000000" pitchFamily="2" charset="-78"/>
              </a:rPr>
              <a:t>تا ساعت ده صبح </a:t>
            </a:r>
            <a:r>
              <a:rPr lang="fa-IR" dirty="0">
                <a:cs typeface="B Nazanin" panose="00000400000000000000" pitchFamily="2" charset="-78"/>
              </a:rPr>
              <a:t>برای رفتن مسافران به محل کارشان </a:t>
            </a:r>
            <a:r>
              <a:rPr lang="fa-IR" b="1" dirty="0">
                <a:solidFill>
                  <a:schemeClr val="accent6">
                    <a:lumMod val="50000"/>
                  </a:schemeClr>
                </a:solidFill>
                <a:cs typeface="B Nazanin" panose="00000400000000000000" pitchFamily="2" charset="-78"/>
              </a:rPr>
              <a:t>به طرف پایین </a:t>
            </a:r>
            <a:r>
              <a:rPr lang="fa-IR" dirty="0">
                <a:cs typeface="B Nazanin" panose="00000400000000000000" pitchFamily="2" charset="-78"/>
              </a:rPr>
              <a:t>حرکت می‌کند و بعد از آن </a:t>
            </a:r>
            <a:r>
              <a:rPr lang="fa-IR" b="1" dirty="0">
                <a:solidFill>
                  <a:schemeClr val="accent6">
                    <a:lumMod val="50000"/>
                  </a:schemeClr>
                </a:solidFill>
                <a:cs typeface="B Nazanin" panose="00000400000000000000" pitchFamily="2" charset="-78"/>
              </a:rPr>
              <a:t>تا نیمه‌شب به طرف بالا </a:t>
            </a:r>
            <a:r>
              <a:rPr lang="fa-IR" dirty="0">
                <a:cs typeface="B Nazanin" panose="00000400000000000000" pitchFamily="2" charset="-78"/>
              </a:rPr>
              <a:t>در حرکت است. این پله‌برقی بزرگ‌ترین سامانه پله‌برقی سرپوشیده در هوای آزاد است.</a:t>
            </a:r>
            <a:endParaRPr lang="en-US" dirty="0">
              <a:cs typeface="B Nazanin" panose="00000400000000000000" pitchFamily="2" charset="-78"/>
            </a:endParaRPr>
          </a:p>
          <a:p>
            <a:pPr algn="just">
              <a:lnSpc>
                <a:spcPct val="170000"/>
              </a:lnSpc>
            </a:pPr>
            <a:endParaRPr lang="fa-IR" dirty="0">
              <a:cs typeface="B Nazanin" panose="00000400000000000000" pitchFamily="2" charset="-78"/>
            </a:endParaRPr>
          </a:p>
        </p:txBody>
      </p:sp>
    </p:spTree>
    <p:extLst>
      <p:ext uri="{BB962C8B-B14F-4D97-AF65-F5344CB8AC3E}">
        <p14:creationId xmlns:p14="http://schemas.microsoft.com/office/powerpoint/2010/main" val="10346331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7852" y="0"/>
            <a:ext cx="4560570" cy="6858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7725" y="0"/>
            <a:ext cx="5143500" cy="6858000"/>
          </a:xfrm>
          <a:prstGeom prst="rect">
            <a:avLst/>
          </a:prstGeom>
        </p:spPr>
      </p:pic>
    </p:spTree>
    <p:extLst>
      <p:ext uri="{BB962C8B-B14F-4D97-AF65-F5344CB8AC3E}">
        <p14:creationId xmlns:p14="http://schemas.microsoft.com/office/powerpoint/2010/main" val="5132987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جیپنی ، فیلیپین</a:t>
            </a: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b="1" dirty="0">
                <a:solidFill>
                  <a:schemeClr val="accent6">
                    <a:lumMod val="50000"/>
                  </a:schemeClr>
                </a:solidFill>
                <a:cs typeface="B Nazanin" panose="00000400000000000000" pitchFamily="2" charset="-78"/>
              </a:rPr>
              <a:t>آمریکایی</a:t>
            </a:r>
            <a:r>
              <a:rPr lang="fa-IR" dirty="0">
                <a:solidFill>
                  <a:schemeClr val="accent6">
                    <a:lumMod val="50000"/>
                  </a:schemeClr>
                </a:solidFill>
                <a:cs typeface="B Nazanin" panose="00000400000000000000" pitchFamily="2" charset="-78"/>
              </a:rPr>
              <a:t> </a:t>
            </a:r>
            <a:r>
              <a:rPr lang="fa-IR" dirty="0">
                <a:cs typeface="B Nazanin" panose="00000400000000000000" pitchFamily="2" charset="-78"/>
              </a:rPr>
              <a:t>ها بعد از جنگ جهانی دوم </a:t>
            </a:r>
            <a:r>
              <a:rPr lang="fa-IR" b="1" dirty="0">
                <a:solidFill>
                  <a:schemeClr val="accent6">
                    <a:lumMod val="50000"/>
                  </a:schemeClr>
                </a:solidFill>
                <a:cs typeface="B Nazanin" panose="00000400000000000000" pitchFamily="2" charset="-78"/>
              </a:rPr>
              <a:t>اتوبوس های جیپی </a:t>
            </a:r>
            <a:r>
              <a:rPr lang="fa-IR" dirty="0">
                <a:cs typeface="B Nazanin" panose="00000400000000000000" pitchFamily="2" charset="-78"/>
              </a:rPr>
              <a:t>که استفاده کرده بودند را به محلی های فیلیپین هدیه دادند و از آن زمان بسیاری از این ماشین ها برای مصارفی از جمله حمل و نقل استفاده شده اند. البته محلی ها کمی هم تغییرات در اونها دادند که باعث شده این ماشین ها شکل جدیدی به خود بگیرند</a:t>
            </a:r>
            <a:r>
              <a:rPr lang="en-US" dirty="0">
                <a:cs typeface="B Nazanin" panose="00000400000000000000" pitchFamily="2" charset="-78"/>
              </a:rPr>
              <a:t>.</a:t>
            </a:r>
          </a:p>
          <a:p>
            <a:pPr>
              <a:lnSpc>
                <a:spcPct val="150000"/>
              </a:lnSpc>
            </a:pPr>
            <a:endParaRPr lang="fa-IR"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442" y="4216400"/>
            <a:ext cx="2924175" cy="2133600"/>
          </a:xfrm>
          <a:prstGeom prst="rect">
            <a:avLst/>
          </a:prstGeom>
        </p:spPr>
      </p:pic>
    </p:spTree>
    <p:extLst>
      <p:ext uri="{BB962C8B-B14F-4D97-AF65-F5344CB8AC3E}">
        <p14:creationId xmlns:p14="http://schemas.microsoft.com/office/powerpoint/2010/main" val="38295760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3630" y="727860"/>
            <a:ext cx="3501741" cy="262948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7177" y="670105"/>
            <a:ext cx="3245892" cy="2437370"/>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6892" y="3271129"/>
            <a:ext cx="4386524" cy="288953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99163" y="3521121"/>
            <a:ext cx="3990674" cy="2660449"/>
          </a:xfrm>
          <a:prstGeom prst="rect">
            <a:avLst/>
          </a:prstGeom>
        </p:spPr>
      </p:pic>
    </p:spTree>
    <p:extLst>
      <p:ext uri="{BB962C8B-B14F-4D97-AF65-F5344CB8AC3E}">
        <p14:creationId xmlns:p14="http://schemas.microsoft.com/office/powerpoint/2010/main" val="3427419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هابال هابال، فیلیپین</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یکی از معروف ترین وسایل نقلیه در فیلیپین بوده که در حال حاضر استفاده از آن به شکلی که در قدیم انجام می شده ممنوع شده است. این وسیله با اینکه </a:t>
            </a:r>
            <a:r>
              <a:rPr lang="fa-IR" b="1" dirty="0">
                <a:solidFill>
                  <a:schemeClr val="accent6">
                    <a:lumMod val="50000"/>
                  </a:schemeClr>
                </a:solidFill>
                <a:cs typeface="B Nazanin" panose="00000400000000000000" pitchFamily="2" charset="-78"/>
              </a:rPr>
              <a:t>یک موتور معمولی به همراه یک سایه بان </a:t>
            </a:r>
            <a:r>
              <a:rPr lang="fa-IR" dirty="0">
                <a:cs typeface="B Nazanin" panose="00000400000000000000" pitchFamily="2" charset="-78"/>
              </a:rPr>
              <a:t>است ولی قابلیت حمل و نقل </a:t>
            </a:r>
            <a:r>
              <a:rPr lang="fa-IR" b="1" dirty="0">
                <a:solidFill>
                  <a:schemeClr val="accent6">
                    <a:lumMod val="50000"/>
                  </a:schemeClr>
                </a:solidFill>
                <a:cs typeface="B Nazanin" panose="00000400000000000000" pitchFamily="2" charset="-78"/>
              </a:rPr>
              <a:t>۷ تا ۹ نفر </a:t>
            </a:r>
            <a:r>
              <a:rPr lang="fa-IR" dirty="0">
                <a:cs typeface="B Nazanin" panose="00000400000000000000" pitchFamily="2" charset="-78"/>
              </a:rPr>
              <a:t>را دارد. در واقع این قابلیت به حجم مسافران و توانایی راننده بستگی دارد ولی دیده شده که تا ۱۰ نفر هم سوار یک </a:t>
            </a:r>
            <a:r>
              <a:rPr lang="fa-IR" dirty="0" smtClean="0">
                <a:cs typeface="B Nazanin" panose="00000400000000000000" pitchFamily="2" charset="-78"/>
              </a:rPr>
              <a:t>هابال هابال </a:t>
            </a:r>
            <a:r>
              <a:rPr lang="fa-IR" dirty="0">
                <a:cs typeface="B Nazanin" panose="00000400000000000000" pitchFamily="2" charset="-78"/>
              </a:rPr>
              <a:t>شده اند و به همین دلیل است که استفاده از آن در حال حاضر فقط برای یک مسافر مجاز است</a:t>
            </a:r>
            <a:r>
              <a:rPr lang="en-US" dirty="0">
                <a:cs typeface="B Nazanin" panose="00000400000000000000" pitchFamily="2" charset="-78"/>
              </a:rPr>
              <a:t>.</a:t>
            </a: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529946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Habal-Habal-1"/>
          <p:cNvPicPr/>
          <p:nvPr/>
        </p:nvPicPr>
        <p:blipFill>
          <a:blip r:embed="rId2">
            <a:extLst>
              <a:ext uri="{28A0092B-C50C-407E-A947-70E740481C1C}">
                <a14:useLocalDpi xmlns:a14="http://schemas.microsoft.com/office/drawing/2010/main" val="0"/>
              </a:ext>
            </a:extLst>
          </a:blip>
          <a:srcRect/>
          <a:stretch>
            <a:fillRect/>
          </a:stretch>
        </p:blipFill>
        <p:spPr bwMode="auto">
          <a:xfrm>
            <a:off x="1060866" y="1485048"/>
            <a:ext cx="4755825" cy="3329627"/>
          </a:xfrm>
          <a:prstGeom prst="rect">
            <a:avLst/>
          </a:prstGeom>
          <a:noFill/>
          <a:ln>
            <a:noFill/>
          </a:ln>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1661" y="1485048"/>
            <a:ext cx="4439502" cy="3329627"/>
          </a:xfrm>
          <a:prstGeom prst="rect">
            <a:avLst/>
          </a:prstGeom>
        </p:spPr>
      </p:pic>
    </p:spTree>
    <p:extLst>
      <p:ext uri="{BB962C8B-B14F-4D97-AF65-F5344CB8AC3E}">
        <p14:creationId xmlns:p14="http://schemas.microsoft.com/office/powerpoint/2010/main" val="41090111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ریل کارت، فیلیپین</a:t>
            </a: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استفاده از ریل های قطار زمانی که قطاری در راه نیست روش جدیدی از حمل  و نقل را به وجود آورده که به آن </a:t>
            </a:r>
            <a:r>
              <a:rPr lang="fa-IR" b="1" dirty="0">
                <a:solidFill>
                  <a:schemeClr val="accent6">
                    <a:lumMod val="50000"/>
                  </a:schemeClr>
                </a:solidFill>
                <a:cs typeface="B Nazanin" panose="00000400000000000000" pitchFamily="2" charset="-78"/>
              </a:rPr>
              <a:t>ریل کارت </a:t>
            </a:r>
            <a:r>
              <a:rPr lang="fa-IR" dirty="0">
                <a:cs typeface="B Nazanin" panose="00000400000000000000" pitchFamily="2" charset="-78"/>
              </a:rPr>
              <a:t>گرفته می شود . </a:t>
            </a:r>
            <a:r>
              <a:rPr lang="fa-IR" b="1" dirty="0">
                <a:solidFill>
                  <a:schemeClr val="accent6">
                    <a:lumMod val="50000"/>
                  </a:schemeClr>
                </a:solidFill>
                <a:cs typeface="B Nazanin" panose="00000400000000000000" pitchFamily="2" charset="-78"/>
              </a:rPr>
              <a:t>صفحه های چوبی سبکی </a:t>
            </a:r>
            <a:r>
              <a:rPr lang="fa-IR" dirty="0">
                <a:solidFill>
                  <a:schemeClr val="tx1"/>
                </a:solidFill>
                <a:cs typeface="B Nazanin" panose="00000400000000000000" pitchFamily="2" charset="-78"/>
              </a:rPr>
              <a:t>که</a:t>
            </a:r>
            <a:r>
              <a:rPr lang="fa-IR" b="1" dirty="0">
                <a:solidFill>
                  <a:schemeClr val="accent6">
                    <a:lumMod val="50000"/>
                  </a:schemeClr>
                </a:solidFill>
                <a:cs typeface="B Nazanin" panose="00000400000000000000" pitchFamily="2" charset="-78"/>
              </a:rPr>
              <a:t> چرخ های کوچکی </a:t>
            </a:r>
            <a:r>
              <a:rPr lang="fa-IR" dirty="0">
                <a:cs typeface="B Nazanin" panose="00000400000000000000" pitchFamily="2" charset="-78"/>
              </a:rPr>
              <a:t>هم دارند </a:t>
            </a:r>
            <a:r>
              <a:rPr lang="fa-IR" dirty="0" smtClean="0">
                <a:cs typeface="B Nazanin" panose="00000400000000000000" pitchFamily="2" charset="-78"/>
              </a:rPr>
              <a:t>قابلیت </a:t>
            </a:r>
            <a:r>
              <a:rPr lang="fa-IR" dirty="0">
                <a:cs typeface="B Nazanin" panose="00000400000000000000" pitchFamily="2" charset="-78"/>
              </a:rPr>
              <a:t>حمل </a:t>
            </a:r>
            <a:r>
              <a:rPr lang="fa-IR" b="1" dirty="0">
                <a:solidFill>
                  <a:schemeClr val="accent6">
                    <a:lumMod val="50000"/>
                  </a:schemeClr>
                </a:solidFill>
                <a:cs typeface="B Nazanin" panose="00000400000000000000" pitchFamily="2" charset="-78"/>
              </a:rPr>
              <a:t>۶ تا ۸ مسافر </a:t>
            </a:r>
            <a:r>
              <a:rPr lang="fa-IR" dirty="0">
                <a:cs typeface="B Nazanin" panose="00000400000000000000" pitchFamily="2" charset="-78"/>
              </a:rPr>
              <a:t>را دارند . اگر صدای قطار شنیده شود خیلی راحت صفحه را از روی ریل برداشته و منتظر می شوند تا قطار عبور کند</a:t>
            </a:r>
            <a:r>
              <a:rPr lang="en-US" dirty="0">
                <a:cs typeface="B Nazanin" panose="00000400000000000000" pitchFamily="2" charset="-78"/>
              </a:rPr>
              <a:t>.</a:t>
            </a:r>
          </a:p>
        </p:txBody>
      </p:sp>
    </p:spTree>
    <p:extLst>
      <p:ext uri="{BB962C8B-B14F-4D97-AF65-F5344CB8AC3E}">
        <p14:creationId xmlns:p14="http://schemas.microsoft.com/office/powerpoint/2010/main" val="26980471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algn="just">
              <a:lnSpc>
                <a:spcPct val="160000"/>
              </a:lnSpc>
            </a:pPr>
            <a:r>
              <a:rPr lang="fa-IR" dirty="0">
                <a:cs typeface="B Nazanin" panose="00000400000000000000" pitchFamily="2" charset="-78"/>
              </a:rPr>
              <a:t>ایستگاه‌های پاریس بسیار به هم نزدیکند و </a:t>
            </a:r>
            <a:r>
              <a:rPr lang="fa-IR" b="1" dirty="0">
                <a:solidFill>
                  <a:schemeClr val="accent6">
                    <a:lumMod val="50000"/>
                  </a:schemeClr>
                </a:solidFill>
                <a:cs typeface="B Nazanin" panose="00000400000000000000" pitchFamily="2" charset="-78"/>
              </a:rPr>
              <a:t>از نظر فاصله در جهان دارای رتبه اول </a:t>
            </a:r>
            <a:r>
              <a:rPr lang="fa-IR" dirty="0">
                <a:cs typeface="B Nazanin" panose="00000400000000000000" pitchFamily="2" charset="-78"/>
              </a:rPr>
              <a:t>است. می‌توان گفت در 105 کیلومتر 245 ایستگاه وجود دارد. فاصله ایستگاه‌ها به طور متوسط 562 متر است که </a:t>
            </a:r>
            <a:r>
              <a:rPr lang="fa-IR" b="1" dirty="0">
                <a:solidFill>
                  <a:schemeClr val="accent6">
                    <a:lumMod val="50000"/>
                  </a:schemeClr>
                </a:solidFill>
                <a:cs typeface="B Nazanin" panose="00000400000000000000" pitchFamily="2" charset="-78"/>
              </a:rPr>
              <a:t>در 58 ثانیه </a:t>
            </a:r>
            <a:r>
              <a:rPr lang="fa-IR" dirty="0">
                <a:cs typeface="B Nazanin" panose="00000400000000000000" pitchFamily="2" charset="-78"/>
              </a:rPr>
              <a:t>طی می‌شوند</a:t>
            </a:r>
            <a:r>
              <a:rPr lang="en-US" dirty="0">
                <a:cs typeface="B Nazanin" panose="00000400000000000000" pitchFamily="2" charset="-78"/>
              </a:rPr>
              <a:t>.</a:t>
            </a:r>
          </a:p>
          <a:p>
            <a:pPr algn="just">
              <a:lnSpc>
                <a:spcPct val="160000"/>
              </a:lnSpc>
            </a:pPr>
            <a:r>
              <a:rPr lang="fa-IR" dirty="0">
                <a:cs typeface="B Nazanin" panose="00000400000000000000" pitchFamily="2" charset="-78"/>
              </a:rPr>
              <a:t>بزرگ‌ترین ایستگاه‌ دنیا (</a:t>
            </a:r>
            <a:r>
              <a:rPr lang="fa-IR" b="1" dirty="0">
                <a:solidFill>
                  <a:schemeClr val="accent6">
                    <a:lumMod val="50000"/>
                  </a:schemeClr>
                </a:solidFill>
                <a:cs typeface="B Nazanin" panose="00000400000000000000" pitchFamily="2" charset="-78"/>
              </a:rPr>
              <a:t>ایستگاه شاتل لزال</a:t>
            </a:r>
            <a:r>
              <a:rPr lang="fa-IR" dirty="0">
                <a:cs typeface="B Nazanin" panose="00000400000000000000" pitchFamily="2" charset="-78"/>
              </a:rPr>
              <a:t>) نیز متعلق به این شهر است.ساختمان‌ها در 500 متری ایستگاه‌های مترو قرار دارند و مترو دارای 15000 کارمند است</a:t>
            </a:r>
            <a:r>
              <a:rPr lang="en-US" dirty="0">
                <a:cs typeface="B Nazanin" panose="00000400000000000000" pitchFamily="2" charset="-78"/>
              </a:rPr>
              <a:t>.</a:t>
            </a:r>
          </a:p>
          <a:p>
            <a:pPr algn="just">
              <a:lnSpc>
                <a:spcPct val="160000"/>
              </a:lnSpc>
            </a:pPr>
            <a:endParaRPr lang="fa-IR" dirty="0">
              <a:cs typeface="B Nazanin" panose="00000400000000000000" pitchFamily="2" charset="-78"/>
            </a:endParaRPr>
          </a:p>
        </p:txBody>
      </p:sp>
    </p:spTree>
    <p:extLst>
      <p:ext uri="{BB962C8B-B14F-4D97-AF65-F5344CB8AC3E}">
        <p14:creationId xmlns:p14="http://schemas.microsoft.com/office/powerpoint/2010/main" val="9307094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Rail-Carts1"/>
          <p:cNvPicPr/>
          <p:nvPr/>
        </p:nvPicPr>
        <p:blipFill>
          <a:blip r:embed="rId2">
            <a:extLst>
              <a:ext uri="{28A0092B-C50C-407E-A947-70E740481C1C}">
                <a14:useLocalDpi xmlns:a14="http://schemas.microsoft.com/office/drawing/2010/main" val="0"/>
              </a:ext>
            </a:extLst>
          </a:blip>
          <a:srcRect/>
          <a:stretch>
            <a:fillRect/>
          </a:stretch>
        </p:blipFill>
        <p:spPr bwMode="auto">
          <a:xfrm>
            <a:off x="2111686" y="1197735"/>
            <a:ext cx="8075505" cy="4537254"/>
          </a:xfrm>
          <a:prstGeom prst="rect">
            <a:avLst/>
          </a:prstGeom>
          <a:noFill/>
          <a:ln>
            <a:noFill/>
          </a:ln>
        </p:spPr>
      </p:pic>
    </p:spTree>
    <p:extLst>
      <p:ext uri="{BB962C8B-B14F-4D97-AF65-F5344CB8AC3E}">
        <p14:creationId xmlns:p14="http://schemas.microsoft.com/office/powerpoint/2010/main" val="3415832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اتوبوس مرغی ، پاناما</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همان اتوبوس های زردی که در </a:t>
            </a:r>
            <a:r>
              <a:rPr lang="fa-IR" b="1" dirty="0">
                <a:solidFill>
                  <a:schemeClr val="accent6">
                    <a:lumMod val="50000"/>
                  </a:schemeClr>
                </a:solidFill>
                <a:cs typeface="B Nazanin" panose="00000400000000000000" pitchFamily="2" charset="-78"/>
              </a:rPr>
              <a:t>آمریکا</a:t>
            </a:r>
            <a:r>
              <a:rPr lang="fa-IR" dirty="0">
                <a:cs typeface="B Nazanin" panose="00000400000000000000" pitchFamily="2" charset="-78"/>
              </a:rPr>
              <a:t> به عنوان </a:t>
            </a:r>
            <a:r>
              <a:rPr lang="fa-IR" b="1" dirty="0">
                <a:solidFill>
                  <a:schemeClr val="accent6">
                    <a:lumMod val="50000"/>
                  </a:schemeClr>
                </a:solidFill>
                <a:cs typeface="B Nazanin" panose="00000400000000000000" pitchFamily="2" charset="-78"/>
              </a:rPr>
              <a:t>سرویس مدارس </a:t>
            </a:r>
            <a:r>
              <a:rPr lang="fa-IR" dirty="0">
                <a:cs typeface="B Nazanin" panose="00000400000000000000" pitchFamily="2" charset="-78"/>
              </a:rPr>
              <a:t>استفاده می شود هستند که هر کدام به شکل خاصی تزئین شده اند. دلیل اینکه به آنها اتوبوس های مرغی گفته می شود این است که در قدیم از این </a:t>
            </a:r>
            <a:r>
              <a:rPr lang="fa-IR" dirty="0" smtClean="0">
                <a:cs typeface="B Nazanin" panose="00000400000000000000" pitchFamily="2" charset="-78"/>
              </a:rPr>
              <a:t>اتوبوس </a:t>
            </a:r>
            <a:r>
              <a:rPr lang="fa-IR" dirty="0">
                <a:cs typeface="B Nazanin" panose="00000400000000000000" pitchFamily="2" charset="-78"/>
              </a:rPr>
              <a:t>ها به عنوان وسیله ای برای جابجایی مرغ ها و دیگر پرنده ها استفاده می </a:t>
            </a:r>
            <a:r>
              <a:rPr lang="fa-IR" dirty="0" smtClean="0">
                <a:cs typeface="B Nazanin" panose="00000400000000000000" pitchFamily="2" charset="-78"/>
              </a:rPr>
              <a:t>شده.</a:t>
            </a:r>
            <a:endParaRPr lang="fa-IR" dirty="0">
              <a:cs typeface="B Nazanin" panose="00000400000000000000" pitchFamily="2" charset="-78"/>
            </a:endParaRPr>
          </a:p>
        </p:txBody>
      </p:sp>
    </p:spTree>
    <p:extLst>
      <p:ext uri="{BB962C8B-B14F-4D97-AF65-F5344CB8AC3E}">
        <p14:creationId xmlns:p14="http://schemas.microsoft.com/office/powerpoint/2010/main" val="39387049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3036" y="2606697"/>
            <a:ext cx="2438400" cy="1876425"/>
          </a:xfrm>
          <a:prstGeom prst="rect">
            <a:avLst/>
          </a:prstGeom>
        </p:spPr>
      </p:pic>
      <p:pic>
        <p:nvPicPr>
          <p:cNvPr id="5" name="Picture 4" descr="m_Chicken-Bus-1"/>
          <p:cNvPicPr/>
          <p:nvPr/>
        </p:nvPicPr>
        <p:blipFill>
          <a:blip r:embed="rId3">
            <a:extLst>
              <a:ext uri="{28A0092B-C50C-407E-A947-70E740481C1C}">
                <a14:useLocalDpi xmlns:a14="http://schemas.microsoft.com/office/drawing/2010/main" val="0"/>
              </a:ext>
            </a:extLst>
          </a:blip>
          <a:srcRect/>
          <a:stretch>
            <a:fillRect/>
          </a:stretch>
        </p:blipFill>
        <p:spPr bwMode="auto">
          <a:xfrm>
            <a:off x="1016979" y="1076681"/>
            <a:ext cx="7144385" cy="4756150"/>
          </a:xfrm>
          <a:prstGeom prst="rect">
            <a:avLst/>
          </a:prstGeom>
          <a:noFill/>
          <a:ln>
            <a:noFill/>
          </a:ln>
        </p:spPr>
      </p:pic>
    </p:spTree>
    <p:extLst>
      <p:ext uri="{BB962C8B-B14F-4D97-AF65-F5344CB8AC3E}">
        <p14:creationId xmlns:p14="http://schemas.microsoft.com/office/powerpoint/2010/main" val="26850749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چیوا اکسپرس ، اکوادر ( کلمبیا )</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6600499" y="2492538"/>
            <a:ext cx="4296099" cy="3318936"/>
          </a:xfrm>
        </p:spPr>
        <p:txBody>
          <a:bodyPr>
            <a:normAutofit/>
          </a:bodyPr>
          <a:lstStyle/>
          <a:p>
            <a:pPr algn="just">
              <a:lnSpc>
                <a:spcPct val="150000"/>
              </a:lnSpc>
            </a:pPr>
            <a:r>
              <a:rPr lang="fa-IR" dirty="0">
                <a:cs typeface="B Nazanin" panose="00000400000000000000" pitchFamily="2" charset="-78"/>
              </a:rPr>
              <a:t>اتوبوس های  قدیمی آمریکای لاتین هستند که  با ایجاد کمی تغییرات در </a:t>
            </a:r>
            <a:r>
              <a:rPr lang="fa-IR" dirty="0" smtClean="0">
                <a:cs typeface="B Nazanin" panose="00000400000000000000" pitchFamily="2" charset="-78"/>
              </a:rPr>
              <a:t>آنها حالا </a:t>
            </a:r>
            <a:r>
              <a:rPr lang="fa-IR" dirty="0">
                <a:cs typeface="B Nazanin" panose="00000400000000000000" pitchFamily="2" charset="-78"/>
              </a:rPr>
              <a:t>روی ریل قطار حرکت می کنند. این یکی از محبوب ترین و هیجان انگیز ترین وسایل  نقلیه در اکوادر است که توریست های زیادی برای  سوار شدن آن لحظه شماری می </a:t>
            </a:r>
            <a:r>
              <a:rPr lang="fa-IR" dirty="0" smtClean="0">
                <a:cs typeface="B Nazanin" panose="00000400000000000000" pitchFamily="2" charset="-78"/>
              </a:rPr>
              <a:t>کنند.</a:t>
            </a:r>
            <a:endParaRPr lang="fa-IR" dirty="0">
              <a:cs typeface="B Nazanin" panose="00000400000000000000" pitchFamily="2" charset="-78"/>
            </a:endParaRPr>
          </a:p>
        </p:txBody>
      </p:sp>
      <p:pic>
        <p:nvPicPr>
          <p:cNvPr id="4" name="Picture 3" descr="2839832934_2c45167a23_b">
            <a:hlinkClick r:id="rId3"/>
          </p:cNvPr>
          <p:cNvPicPr/>
          <p:nvPr/>
        </p:nvPicPr>
        <p:blipFill>
          <a:blip r:embed="rId4">
            <a:extLst>
              <a:ext uri="{28A0092B-C50C-407E-A947-70E740481C1C}">
                <a14:useLocalDpi xmlns:a14="http://schemas.microsoft.com/office/drawing/2010/main" val="0"/>
              </a:ext>
            </a:extLst>
          </a:blip>
          <a:srcRect/>
          <a:stretch>
            <a:fillRect/>
          </a:stretch>
        </p:blipFill>
        <p:spPr bwMode="auto">
          <a:xfrm>
            <a:off x="618186" y="2813986"/>
            <a:ext cx="5982313" cy="3028730"/>
          </a:xfrm>
          <a:prstGeom prst="rect">
            <a:avLst/>
          </a:prstGeom>
          <a:noFill/>
          <a:ln>
            <a:noFill/>
          </a:ln>
        </p:spPr>
      </p:pic>
    </p:spTree>
    <p:extLst>
      <p:ext uri="{BB962C8B-B14F-4D97-AF65-F5344CB8AC3E}">
        <p14:creationId xmlns:p14="http://schemas.microsoft.com/office/powerpoint/2010/main" val="23416630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سورتمه، آلاسکا (و نروژ)</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gn="just">
              <a:lnSpc>
                <a:spcPct val="150000"/>
              </a:lnSpc>
            </a:pPr>
            <a:r>
              <a:rPr lang="fa-IR" dirty="0">
                <a:cs typeface="B Nazanin" panose="00000400000000000000" pitchFamily="2" charset="-78"/>
              </a:rPr>
              <a:t>نزدیک قطب شمال، سورتمه هایی که ۴ یا ۶ سگ آنها را می کشند، معروفترین روش حمل و نقل روی زمین های یخی هستند. این یکی از کارهایی است که اکثر توریست هایی که به این مناطق سفر می کنند حد اقل یک بار امتحان می کنند</a:t>
            </a:r>
            <a:r>
              <a:rPr lang="en-US" dirty="0">
                <a:cs typeface="B Nazanin" panose="00000400000000000000" pitchFamily="2" charset="-78"/>
              </a:rPr>
              <a:t>.</a:t>
            </a:r>
          </a:p>
          <a:p>
            <a:pPr algn="just">
              <a:lnSpc>
                <a:spcPct val="150000"/>
              </a:lnSpc>
            </a:pPr>
            <a:endParaRPr lang="fa-IR" dirty="0">
              <a:cs typeface="B Nazanin" panose="00000400000000000000" pitchFamily="2" charset="-78"/>
            </a:endParaRPr>
          </a:p>
        </p:txBody>
      </p:sp>
      <p:pic>
        <p:nvPicPr>
          <p:cNvPr id="4" name="Picture 3" descr="m_Dog-sleds-1"/>
          <p:cNvPicPr/>
          <p:nvPr/>
        </p:nvPicPr>
        <p:blipFill>
          <a:blip r:embed="rId3">
            <a:extLst>
              <a:ext uri="{28A0092B-C50C-407E-A947-70E740481C1C}">
                <a14:useLocalDpi xmlns:a14="http://schemas.microsoft.com/office/drawing/2010/main" val="0"/>
              </a:ext>
            </a:extLst>
          </a:blip>
          <a:srcRect/>
          <a:stretch>
            <a:fillRect/>
          </a:stretch>
        </p:blipFill>
        <p:spPr bwMode="auto">
          <a:xfrm>
            <a:off x="622646" y="3709115"/>
            <a:ext cx="4490267" cy="2501604"/>
          </a:xfrm>
          <a:prstGeom prst="rect">
            <a:avLst/>
          </a:prstGeom>
          <a:noFill/>
          <a:ln>
            <a:noFill/>
          </a:ln>
        </p:spPr>
      </p:pic>
    </p:spTree>
    <p:extLst>
      <p:ext uri="{BB962C8B-B14F-4D97-AF65-F5344CB8AC3E}">
        <p14:creationId xmlns:p14="http://schemas.microsoft.com/office/powerpoint/2010/main" val="29468890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سورتمه مونت، مادیرا</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5074275" y="2556932"/>
            <a:ext cx="5822321" cy="3318936"/>
          </a:xfrm>
        </p:spPr>
        <p:txBody>
          <a:bodyPr/>
          <a:lstStyle/>
          <a:p>
            <a:pPr algn="just"/>
            <a:r>
              <a:rPr lang="fa-IR" dirty="0">
                <a:cs typeface="B Nazanin" panose="00000400000000000000" pitchFamily="2" charset="-78"/>
              </a:rPr>
              <a:t>این یکی از عجیب ترین و هیجان انگیز ترین راه های حمل و نقل در دنیاست</a:t>
            </a:r>
            <a:r>
              <a:rPr lang="en-US" dirty="0">
                <a:cs typeface="B Nazanin" panose="00000400000000000000" pitchFamily="2" charset="-78"/>
              </a:rPr>
              <a:t>. </a:t>
            </a:r>
            <a:r>
              <a:rPr lang="fa-IR" dirty="0">
                <a:cs typeface="B Nazanin" panose="00000400000000000000" pitchFamily="2" charset="-78"/>
              </a:rPr>
              <a:t>یک سورتمه چوبی که با اعمال کمی تغییرات برای لیز خوردن روی آسفالت آماده شده. </a:t>
            </a:r>
            <a:r>
              <a:rPr lang="fa-IR" b="1" dirty="0">
                <a:solidFill>
                  <a:schemeClr val="accent6">
                    <a:lumMod val="50000"/>
                  </a:schemeClr>
                </a:solidFill>
                <a:cs typeface="B Nazanin" panose="00000400000000000000" pitchFamily="2" charset="-78"/>
              </a:rPr>
              <a:t>۲ نفر که به عنوان راننده</a:t>
            </a:r>
            <a:r>
              <a:rPr lang="fa-IR" dirty="0">
                <a:cs typeface="B Nazanin" panose="00000400000000000000" pitchFamily="2" charset="-78"/>
              </a:rPr>
              <a:t> های آن در پشت آن سوار می شوند. این وسیله در </a:t>
            </a:r>
            <a:r>
              <a:rPr lang="fa-IR" b="1" dirty="0">
                <a:solidFill>
                  <a:schemeClr val="accent6">
                    <a:lumMod val="50000"/>
                  </a:schemeClr>
                </a:solidFill>
                <a:cs typeface="B Nazanin" panose="00000400000000000000" pitchFamily="2" charset="-78"/>
              </a:rPr>
              <a:t>قرن ۱۹</a:t>
            </a:r>
            <a:r>
              <a:rPr lang="fa-IR" dirty="0">
                <a:cs typeface="B Nazanin" panose="00000400000000000000" pitchFamily="2" charset="-78"/>
              </a:rPr>
              <a:t>  اختراع شده و یکی از هیجان انگیز ترین راه ها برای پایین آمدن از شیب های طولانی است. سرعت این وسیله نقلیه به </a:t>
            </a:r>
            <a:r>
              <a:rPr lang="fa-IR" b="1" dirty="0">
                <a:solidFill>
                  <a:schemeClr val="accent6">
                    <a:lumMod val="50000"/>
                  </a:schemeClr>
                </a:solidFill>
                <a:cs typeface="B Nazanin" panose="00000400000000000000" pitchFamily="2" charset="-78"/>
              </a:rPr>
              <a:t>۵۰ کیلومتر </a:t>
            </a:r>
            <a:r>
              <a:rPr lang="fa-IR" dirty="0">
                <a:cs typeface="B Nazanin" panose="00000400000000000000" pitchFamily="2" charset="-78"/>
              </a:rPr>
              <a:t>در ساعت هم می رسد</a:t>
            </a:r>
            <a:r>
              <a:rPr lang="en-US" dirty="0">
                <a:cs typeface="B Nazanin" panose="00000400000000000000" pitchFamily="2" charset="-78"/>
              </a:rPr>
              <a:t>.</a:t>
            </a:r>
          </a:p>
          <a:p>
            <a:pPr algn="just"/>
            <a:endParaRPr lang="fa-IR" dirty="0">
              <a:cs typeface="B Nazanin" panose="00000400000000000000" pitchFamily="2" charset="-78"/>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9238"/>
          <a:stretch/>
        </p:blipFill>
        <p:spPr>
          <a:xfrm>
            <a:off x="1042624" y="2846232"/>
            <a:ext cx="4031651" cy="2550017"/>
          </a:xfrm>
          <a:prstGeom prst="rect">
            <a:avLst/>
          </a:prstGeom>
        </p:spPr>
      </p:pic>
    </p:spTree>
    <p:extLst>
      <p:ext uri="{BB962C8B-B14F-4D97-AF65-F5344CB8AC3E}">
        <p14:creationId xmlns:p14="http://schemas.microsoft.com/office/powerpoint/2010/main" val="35835293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9042" y="259187"/>
            <a:ext cx="6096000" cy="3429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3926" y="3113751"/>
            <a:ext cx="6096000" cy="3429000"/>
          </a:xfrm>
          <a:prstGeom prst="rect">
            <a:avLst/>
          </a:prstGeom>
        </p:spPr>
      </p:pic>
    </p:spTree>
    <p:extLst>
      <p:ext uri="{BB962C8B-B14F-4D97-AF65-F5344CB8AC3E}">
        <p14:creationId xmlns:p14="http://schemas.microsoft.com/office/powerpoint/2010/main" val="20417487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7554" y="1376565"/>
            <a:ext cx="7452333" cy="4191938"/>
          </a:xfrm>
          <a:prstGeom prst="rect">
            <a:avLst/>
          </a:prstGeom>
        </p:spPr>
      </p:pic>
    </p:spTree>
    <p:extLst>
      <p:ext uri="{BB962C8B-B14F-4D97-AF65-F5344CB8AC3E}">
        <p14:creationId xmlns:p14="http://schemas.microsoft.com/office/powerpoint/2010/main" val="38980052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_Monte-toboggon-1"/>
          <p:cNvPicPr/>
          <p:nvPr/>
        </p:nvPicPr>
        <p:blipFill>
          <a:blip r:embed="rId2">
            <a:extLst>
              <a:ext uri="{28A0092B-C50C-407E-A947-70E740481C1C}">
                <a14:useLocalDpi xmlns:a14="http://schemas.microsoft.com/office/drawing/2010/main" val="0"/>
              </a:ext>
            </a:extLst>
          </a:blip>
          <a:srcRect/>
          <a:stretch>
            <a:fillRect/>
          </a:stretch>
        </p:blipFill>
        <p:spPr bwMode="auto">
          <a:xfrm>
            <a:off x="707886" y="2640170"/>
            <a:ext cx="5280790" cy="3415096"/>
          </a:xfrm>
          <a:prstGeom prst="rect">
            <a:avLst/>
          </a:prstGeom>
          <a:noFill/>
          <a:ln>
            <a:noFill/>
          </a:ln>
        </p:spPr>
      </p:pic>
      <p:pic>
        <p:nvPicPr>
          <p:cNvPr id="3" name="Picture 2" descr="m_Monte-toboggon-2"/>
          <p:cNvPicPr/>
          <p:nvPr/>
        </p:nvPicPr>
        <p:blipFill>
          <a:blip r:embed="rId3">
            <a:extLst>
              <a:ext uri="{28A0092B-C50C-407E-A947-70E740481C1C}">
                <a14:useLocalDpi xmlns:a14="http://schemas.microsoft.com/office/drawing/2010/main" val="0"/>
              </a:ext>
            </a:extLst>
          </a:blip>
          <a:srcRect/>
          <a:stretch>
            <a:fillRect/>
          </a:stretch>
        </p:blipFill>
        <p:spPr bwMode="auto">
          <a:xfrm>
            <a:off x="6130344" y="615613"/>
            <a:ext cx="5499280" cy="3351080"/>
          </a:xfrm>
          <a:prstGeom prst="rect">
            <a:avLst/>
          </a:prstGeom>
          <a:noFill/>
          <a:ln>
            <a:noFill/>
          </a:ln>
        </p:spPr>
      </p:pic>
    </p:spTree>
    <p:extLst>
      <p:ext uri="{BB962C8B-B14F-4D97-AF65-F5344CB8AC3E}">
        <p14:creationId xmlns:p14="http://schemas.microsoft.com/office/powerpoint/2010/main" val="24703121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قطار های بامبو، کامبوج</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a:lnSpc>
                <a:spcPct val="150000"/>
              </a:lnSpc>
            </a:pPr>
            <a:r>
              <a:rPr lang="fa-IR" dirty="0">
                <a:cs typeface="B Nazanin" panose="00000400000000000000" pitchFamily="2" charset="-78"/>
              </a:rPr>
              <a:t>به این قطار ها “نوری” گفته می شود و ساختاری بسیار ساده دارند. این </a:t>
            </a:r>
            <a:r>
              <a:rPr lang="fa-IR" b="1" dirty="0">
                <a:solidFill>
                  <a:schemeClr val="accent6">
                    <a:lumMod val="50000"/>
                  </a:schemeClr>
                </a:solidFill>
                <a:cs typeface="B Nazanin" panose="00000400000000000000" pitchFamily="2" charset="-78"/>
              </a:rPr>
              <a:t>صفحه های چوبی </a:t>
            </a:r>
            <a:r>
              <a:rPr lang="fa-IR" dirty="0">
                <a:cs typeface="B Nazanin" panose="00000400000000000000" pitchFamily="2" charset="-78"/>
              </a:rPr>
              <a:t>که از </a:t>
            </a:r>
            <a:r>
              <a:rPr lang="fa-IR" b="1" dirty="0">
                <a:solidFill>
                  <a:schemeClr val="accent6">
                    <a:lumMod val="50000"/>
                  </a:schemeClr>
                </a:solidFill>
                <a:cs typeface="B Nazanin" panose="00000400000000000000" pitchFamily="2" charset="-78"/>
              </a:rPr>
              <a:t>بامبو</a:t>
            </a:r>
            <a:r>
              <a:rPr lang="fa-IR" dirty="0">
                <a:cs typeface="B Nazanin" panose="00000400000000000000" pitchFamily="2" charset="-78"/>
              </a:rPr>
              <a:t> ساخته شده اند به </a:t>
            </a:r>
            <a:r>
              <a:rPr lang="fa-IR" b="1" dirty="0">
                <a:solidFill>
                  <a:schemeClr val="accent6">
                    <a:lumMod val="50000"/>
                  </a:schemeClr>
                </a:solidFill>
                <a:cs typeface="B Nazanin" panose="00000400000000000000" pitchFamily="2" charset="-78"/>
              </a:rPr>
              <a:t>موتور برقی </a:t>
            </a:r>
            <a:r>
              <a:rPr lang="fa-IR" dirty="0">
                <a:cs typeface="B Nazanin" panose="00000400000000000000" pitchFamily="2" charset="-78"/>
              </a:rPr>
              <a:t>وصل می شوند که آنها را با سرعت </a:t>
            </a:r>
            <a:r>
              <a:rPr lang="fa-IR" b="1" dirty="0">
                <a:solidFill>
                  <a:schemeClr val="accent6">
                    <a:lumMod val="50000"/>
                  </a:schemeClr>
                </a:solidFill>
                <a:cs typeface="B Nazanin" panose="00000400000000000000" pitchFamily="2" charset="-78"/>
              </a:rPr>
              <a:t>۴۰ کیلومتر در ساعت </a:t>
            </a:r>
            <a:r>
              <a:rPr lang="fa-IR" dirty="0">
                <a:cs typeface="B Nazanin" panose="00000400000000000000" pitchFamily="2" charset="-78"/>
              </a:rPr>
              <a:t>روی ریل های قطار می کشد. و همانطور که می بینید نداشتن هیچ گونه ایمنی در این وسیله می تواند دلیل هیجان انگیزی آن باشد</a:t>
            </a:r>
            <a:r>
              <a:rPr lang="en-US" dirty="0" smtClean="0">
                <a:cs typeface="B Nazanin" panose="00000400000000000000" pitchFamily="2" charset="-78"/>
              </a:rPr>
              <a:t>.</a:t>
            </a:r>
            <a:endParaRPr lang="fa-IR" dirty="0" smtClean="0">
              <a:cs typeface="B Nazanin" panose="00000400000000000000" pitchFamily="2" charset="-78"/>
            </a:endParaRPr>
          </a:p>
          <a:p>
            <a:pPr>
              <a:lnSpc>
                <a:spcPct val="150000"/>
              </a:lnSpc>
            </a:pPr>
            <a:r>
              <a:rPr lang="fa-IR" dirty="0" smtClean="0"/>
              <a:t>این قطار از </a:t>
            </a:r>
            <a:r>
              <a:rPr lang="fa-IR" b="1" dirty="0">
                <a:solidFill>
                  <a:schemeClr val="accent6">
                    <a:lumMod val="50000"/>
                  </a:schemeClr>
                </a:solidFill>
              </a:rPr>
              <a:t>موتور قایق </a:t>
            </a:r>
            <a:r>
              <a:rPr lang="fa-IR" dirty="0"/>
              <a:t>برای حرکت روی ریل استفاده می کند. این وسیله قابلیت حمل بار و مسافر روی راه آهن محلی را دارد. نوری‌ها در جلب توجه گردشگران نیز بسیار موفق بوده‌اند. اما این وسایل نقلیه از سال 2012 دیگر اجازه تردد ندارند.</a:t>
            </a:r>
            <a:endParaRPr lang="en-US" dirty="0">
              <a:cs typeface="B Nazanin" panose="00000400000000000000" pitchFamily="2" charset="-78"/>
            </a:endParaRP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20357465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630189" y="2921231"/>
            <a:ext cx="3084022" cy="2310938"/>
          </a:xfr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9690" y="734043"/>
            <a:ext cx="4137539" cy="310391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34195" y="734043"/>
            <a:ext cx="4066198" cy="3103912"/>
          </a:xfrm>
          <a:prstGeom prst="rect">
            <a:avLst/>
          </a:prstGeom>
        </p:spPr>
      </p:pic>
    </p:spTree>
    <p:extLst>
      <p:ext uri="{BB962C8B-B14F-4D97-AF65-F5344CB8AC3E}">
        <p14:creationId xmlns:p14="http://schemas.microsoft.com/office/powerpoint/2010/main" val="39580913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Bamboo-Train-1"/>
          <p:cNvPicPr/>
          <p:nvPr/>
        </p:nvPicPr>
        <p:blipFill>
          <a:blip r:embed="rId3">
            <a:extLst>
              <a:ext uri="{28A0092B-C50C-407E-A947-70E740481C1C}">
                <a14:useLocalDpi xmlns:a14="http://schemas.microsoft.com/office/drawing/2010/main" val="0"/>
              </a:ext>
            </a:extLst>
          </a:blip>
          <a:srcRect/>
          <a:stretch>
            <a:fillRect/>
          </a:stretch>
        </p:blipFill>
        <p:spPr bwMode="auto">
          <a:xfrm>
            <a:off x="1063497" y="1593240"/>
            <a:ext cx="4341017" cy="3661150"/>
          </a:xfrm>
          <a:prstGeom prst="rect">
            <a:avLst/>
          </a:prstGeom>
          <a:noFill/>
          <a:ln>
            <a:noFill/>
          </a:ln>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8974" y="1593240"/>
            <a:ext cx="5491724" cy="3661150"/>
          </a:xfrm>
          <a:prstGeom prst="rect">
            <a:avLst/>
          </a:prstGeom>
        </p:spPr>
      </p:pic>
    </p:spTree>
    <p:extLst>
      <p:ext uri="{BB962C8B-B14F-4D97-AF65-F5344CB8AC3E}">
        <p14:creationId xmlns:p14="http://schemas.microsoft.com/office/powerpoint/2010/main" val="17412010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جوگاد، هندوستان</a:t>
            </a:r>
            <a:endParaRPr lang="fa-IR" dirty="0"/>
          </a:p>
        </p:txBody>
      </p:sp>
      <p:sp>
        <p:nvSpPr>
          <p:cNvPr id="3" name="Content Placeholder 2"/>
          <p:cNvSpPr>
            <a:spLocks noGrp="1"/>
          </p:cNvSpPr>
          <p:nvPr>
            <p:ph idx="1"/>
          </p:nvPr>
        </p:nvSpPr>
        <p:spPr>
          <a:xfrm>
            <a:off x="5705341" y="2556932"/>
            <a:ext cx="5191256" cy="3318936"/>
          </a:xfrm>
        </p:spPr>
        <p:txBody>
          <a:bodyPr/>
          <a:lstStyle/>
          <a:p>
            <a:pPr algn="just"/>
            <a:r>
              <a:rPr lang="fa-IR" dirty="0"/>
              <a:t>یکی از ارزانترین وسایل نقلیه که در شمال هند می توانید پیدا کنید. این وسیله که هیچ گونه استاندارد و امنیتی هم ندارد دارای </a:t>
            </a:r>
            <a:r>
              <a:rPr lang="fa-IR" b="1" dirty="0">
                <a:solidFill>
                  <a:schemeClr val="accent6">
                    <a:lumMod val="50000"/>
                  </a:schemeClr>
                </a:solidFill>
              </a:rPr>
              <a:t>۴ یا ۳ چرخ</a:t>
            </a:r>
            <a:r>
              <a:rPr lang="fa-IR" dirty="0"/>
              <a:t> می تواند باشد و قابلیت جابجایی </a:t>
            </a:r>
            <a:r>
              <a:rPr lang="fa-IR" b="1" dirty="0">
                <a:solidFill>
                  <a:schemeClr val="accent6">
                    <a:lumMod val="50000"/>
                  </a:schemeClr>
                </a:solidFill>
              </a:rPr>
              <a:t>۱۲ تا ۱۵ نفر </a:t>
            </a:r>
            <a:r>
              <a:rPr lang="fa-IR" dirty="0"/>
              <a:t>را دارد</a:t>
            </a:r>
            <a:r>
              <a:rPr lang="en-US" dirty="0"/>
              <a:t>.</a:t>
            </a:r>
          </a:p>
        </p:txBody>
      </p:sp>
      <p:pic>
        <p:nvPicPr>
          <p:cNvPr id="4" name="Picture 3" descr="m_Jugaad"/>
          <p:cNvPicPr/>
          <p:nvPr/>
        </p:nvPicPr>
        <p:blipFill rotWithShape="1">
          <a:blip r:embed="rId3">
            <a:extLst>
              <a:ext uri="{28A0092B-C50C-407E-A947-70E740481C1C}">
                <a14:useLocalDpi xmlns:a14="http://schemas.microsoft.com/office/drawing/2010/main" val="0"/>
              </a:ext>
            </a:extLst>
          </a:blip>
          <a:srcRect l="39304" t="27350" r="30591" b="27753"/>
          <a:stretch/>
        </p:blipFill>
        <p:spPr bwMode="auto">
          <a:xfrm>
            <a:off x="1179492" y="2556932"/>
            <a:ext cx="3984936" cy="3589870"/>
          </a:xfrm>
          <a:prstGeom prst="rect">
            <a:avLst/>
          </a:prstGeom>
          <a:noFill/>
          <a:ln>
            <a:noFill/>
          </a:ln>
        </p:spPr>
      </p:pic>
    </p:spTree>
    <p:extLst>
      <p:ext uri="{BB962C8B-B14F-4D97-AF65-F5344CB8AC3E}">
        <p14:creationId xmlns:p14="http://schemas.microsoft.com/office/powerpoint/2010/main" val="8429495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ریکشا، هندوستان</a:t>
            </a:r>
            <a:endParaRPr lang="fa-IR" dirty="0">
              <a:cs typeface="B Nazanin" panose="00000400000000000000" pitchFamily="2" charset="-78"/>
            </a:endParaRPr>
          </a:p>
        </p:txBody>
      </p:sp>
      <p:sp>
        <p:nvSpPr>
          <p:cNvPr id="3" name="Content Placeholder 2"/>
          <p:cNvSpPr>
            <a:spLocks noGrp="1"/>
          </p:cNvSpPr>
          <p:nvPr>
            <p:ph idx="1"/>
          </p:nvPr>
        </p:nvSpPr>
        <p:spPr>
          <a:xfrm>
            <a:off x="5357611" y="2556932"/>
            <a:ext cx="5538986" cy="3318936"/>
          </a:xfrm>
        </p:spPr>
        <p:txBody>
          <a:bodyPr>
            <a:normAutofit/>
          </a:bodyPr>
          <a:lstStyle/>
          <a:p>
            <a:pPr>
              <a:lnSpc>
                <a:spcPct val="150000"/>
              </a:lnSpc>
            </a:pPr>
            <a:r>
              <a:rPr lang="fa-IR" dirty="0">
                <a:cs typeface="B Nazanin" panose="00000400000000000000" pitchFamily="2" charset="-78"/>
              </a:rPr>
              <a:t>هر کسی که به هندوستان سفر کرده باشد، خاطراتی در این وسایل نقلیه دارد</a:t>
            </a:r>
            <a:r>
              <a:rPr lang="en-US" dirty="0">
                <a:cs typeface="B Nazanin" panose="00000400000000000000" pitchFamily="2" charset="-78"/>
              </a:rPr>
              <a:t>. </a:t>
            </a:r>
            <a:r>
              <a:rPr lang="fa-IR" dirty="0">
                <a:cs typeface="B Nazanin" panose="00000400000000000000" pitchFamily="2" charset="-78"/>
              </a:rPr>
              <a:t>در شهر های کوچک بیشترین وسایلی که در خیابان ها می بینید ریکشا ها هستند که نه ماشین محسوب می شوند نه موتور ولی قابلیت های هر دو را دارند. ریکشا به اندازه </a:t>
            </a:r>
            <a:r>
              <a:rPr lang="fa-IR" b="1" dirty="0">
                <a:solidFill>
                  <a:schemeClr val="accent6">
                    <a:lumMod val="50000"/>
                  </a:schemeClr>
                </a:solidFill>
                <a:cs typeface="B Nazanin" panose="00000400000000000000" pitchFamily="2" charset="-78"/>
              </a:rPr>
              <a:t>۳ نفر </a:t>
            </a:r>
            <a:r>
              <a:rPr lang="fa-IR" dirty="0">
                <a:cs typeface="B Nazanin" panose="00000400000000000000" pitchFamily="2" charset="-78"/>
              </a:rPr>
              <a:t>جا دارد و معمولا تمامی آنها به تاکسی متر مجهز هستند</a:t>
            </a:r>
            <a:r>
              <a:rPr lang="en-US" dirty="0">
                <a:cs typeface="B Nazanin" panose="00000400000000000000" pitchFamily="2" charset="-78"/>
              </a:rPr>
              <a:t>.</a:t>
            </a:r>
          </a:p>
          <a:p>
            <a:pPr>
              <a:lnSpc>
                <a:spcPct val="150000"/>
              </a:lnSpc>
            </a:pPr>
            <a:endParaRPr lang="fa-IR" dirty="0">
              <a:cs typeface="B Nazanin" panose="00000400000000000000" pitchFamily="2" charset="-78"/>
            </a:endParaRPr>
          </a:p>
        </p:txBody>
      </p:sp>
      <p:pic>
        <p:nvPicPr>
          <p:cNvPr id="4" name="Picture 3" descr="m_Auto-2"/>
          <p:cNvPicPr/>
          <p:nvPr/>
        </p:nvPicPr>
        <p:blipFill>
          <a:blip r:embed="rId3">
            <a:extLst>
              <a:ext uri="{28A0092B-C50C-407E-A947-70E740481C1C}">
                <a14:useLocalDpi xmlns:a14="http://schemas.microsoft.com/office/drawing/2010/main" val="0"/>
              </a:ext>
            </a:extLst>
          </a:blip>
          <a:srcRect/>
          <a:stretch>
            <a:fillRect/>
          </a:stretch>
        </p:blipFill>
        <p:spPr bwMode="auto">
          <a:xfrm>
            <a:off x="808770" y="2665544"/>
            <a:ext cx="4548841" cy="3101712"/>
          </a:xfrm>
          <a:prstGeom prst="rect">
            <a:avLst/>
          </a:prstGeom>
          <a:noFill/>
          <a:ln>
            <a:noFill/>
          </a:ln>
        </p:spPr>
      </p:pic>
    </p:spTree>
    <p:extLst>
      <p:ext uri="{BB962C8B-B14F-4D97-AF65-F5344CB8AC3E}">
        <p14:creationId xmlns:p14="http://schemas.microsoft.com/office/powerpoint/2010/main" val="8271941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Auto-1"/>
          <p:cNvPicPr/>
          <p:nvPr/>
        </p:nvPicPr>
        <p:blipFill>
          <a:blip r:embed="rId2">
            <a:extLst>
              <a:ext uri="{28A0092B-C50C-407E-A947-70E740481C1C}">
                <a14:useLocalDpi xmlns:a14="http://schemas.microsoft.com/office/drawing/2010/main" val="0"/>
              </a:ext>
            </a:extLst>
          </a:blip>
          <a:srcRect/>
          <a:stretch>
            <a:fillRect/>
          </a:stretch>
        </p:blipFill>
        <p:spPr bwMode="auto">
          <a:xfrm>
            <a:off x="2523807" y="1060311"/>
            <a:ext cx="7144385" cy="4763135"/>
          </a:xfrm>
          <a:prstGeom prst="rect">
            <a:avLst/>
          </a:prstGeom>
          <a:noFill/>
          <a:ln>
            <a:noFill/>
          </a:ln>
        </p:spPr>
      </p:pic>
    </p:spTree>
    <p:extLst>
      <p:ext uri="{BB962C8B-B14F-4D97-AF65-F5344CB8AC3E}">
        <p14:creationId xmlns:p14="http://schemas.microsoft.com/office/powerpoint/2010/main" val="20106320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t>توک توک، تایلند</a:t>
            </a:r>
            <a:r>
              <a:rPr lang="en-US" dirty="0"/>
              <a:t/>
            </a:r>
            <a:br>
              <a:rPr lang="en-US" dirty="0"/>
            </a:br>
            <a:endParaRPr lang="fa-IR" dirty="0"/>
          </a:p>
        </p:txBody>
      </p:sp>
      <p:sp>
        <p:nvSpPr>
          <p:cNvPr id="3" name="Content Placeholder 2"/>
          <p:cNvSpPr>
            <a:spLocks noGrp="1"/>
          </p:cNvSpPr>
          <p:nvPr>
            <p:ph idx="1"/>
          </p:nvPr>
        </p:nvSpPr>
        <p:spPr>
          <a:xfrm>
            <a:off x="5331854" y="2556932"/>
            <a:ext cx="5564742" cy="3318936"/>
          </a:xfrm>
        </p:spPr>
        <p:txBody>
          <a:bodyPr/>
          <a:lstStyle/>
          <a:p>
            <a:pPr algn="just"/>
            <a:r>
              <a:rPr lang="fa-IR" dirty="0"/>
              <a:t>اسم این وسیله از روی صدایی که موتور آن ایجاد می کند انتخاب شده است</a:t>
            </a:r>
            <a:r>
              <a:rPr lang="en-US" dirty="0"/>
              <a:t>. </a:t>
            </a:r>
            <a:r>
              <a:rPr lang="fa-IR" dirty="0"/>
              <a:t>زمانی که یکی از این وسایل نقلیه ۳ چرخ را در خیابان های تایلند ببینید شاید به یاد </a:t>
            </a:r>
            <a:r>
              <a:rPr lang="fa-IR" dirty="0" smtClean="0"/>
              <a:t>موتورهای </a:t>
            </a:r>
            <a:r>
              <a:rPr lang="fa-IR" dirty="0"/>
              <a:t>قدیمی وسپا بیفتید چون چراغ ها و مشخصات مشابهی دارند و همین ظاهر اصیل و  قدیمی آنهاست که توریست ها را به خود جذب می کند. حتما امتحانش کنید</a:t>
            </a:r>
            <a:r>
              <a:rPr lang="en-US" dirty="0"/>
              <a:t>.</a:t>
            </a:r>
          </a:p>
          <a:p>
            <a:pPr algn="just"/>
            <a:endParaRPr lang="fa-IR" dirty="0"/>
          </a:p>
        </p:txBody>
      </p:sp>
      <p:pic>
        <p:nvPicPr>
          <p:cNvPr id="4" name="Picture 3" descr="m_Tuk-Tuk-2"/>
          <p:cNvPicPr/>
          <p:nvPr/>
        </p:nvPicPr>
        <p:blipFill>
          <a:blip r:embed="rId3">
            <a:extLst>
              <a:ext uri="{28A0092B-C50C-407E-A947-70E740481C1C}">
                <a14:useLocalDpi xmlns:a14="http://schemas.microsoft.com/office/drawing/2010/main" val="0"/>
              </a:ext>
            </a:extLst>
          </a:blip>
          <a:srcRect/>
          <a:stretch>
            <a:fillRect/>
          </a:stretch>
        </p:blipFill>
        <p:spPr bwMode="auto">
          <a:xfrm>
            <a:off x="836676" y="2701701"/>
            <a:ext cx="4146528" cy="2530700"/>
          </a:xfrm>
          <a:prstGeom prst="rect">
            <a:avLst/>
          </a:prstGeom>
          <a:noFill/>
          <a:ln>
            <a:noFill/>
          </a:ln>
        </p:spPr>
      </p:pic>
    </p:spTree>
    <p:extLst>
      <p:ext uri="{BB962C8B-B14F-4D97-AF65-F5344CB8AC3E}">
        <p14:creationId xmlns:p14="http://schemas.microsoft.com/office/powerpoint/2010/main" val="38761246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_Tuk-Tuk-1"/>
          <p:cNvPicPr/>
          <p:nvPr/>
        </p:nvPicPr>
        <p:blipFill>
          <a:blip r:embed="rId3">
            <a:extLst>
              <a:ext uri="{28A0092B-C50C-407E-A947-70E740481C1C}">
                <a14:useLocalDpi xmlns:a14="http://schemas.microsoft.com/office/drawing/2010/main" val="0"/>
              </a:ext>
            </a:extLst>
          </a:blip>
          <a:srcRect/>
          <a:stretch>
            <a:fillRect/>
          </a:stretch>
        </p:blipFill>
        <p:spPr bwMode="auto">
          <a:xfrm>
            <a:off x="1087525" y="2554061"/>
            <a:ext cx="4726999" cy="3209035"/>
          </a:xfrm>
          <a:prstGeom prst="rect">
            <a:avLst/>
          </a:prstGeom>
          <a:noFill/>
          <a:ln>
            <a:no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62539" y="954856"/>
            <a:ext cx="4975338" cy="3316893"/>
          </a:xfrm>
          <a:prstGeom prst="rect">
            <a:avLst/>
          </a:prstGeom>
        </p:spPr>
      </p:pic>
    </p:spTree>
    <p:extLst>
      <p:ext uri="{BB962C8B-B14F-4D97-AF65-F5344CB8AC3E}">
        <p14:creationId xmlns:p14="http://schemas.microsoft.com/office/powerpoint/2010/main" val="32310678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ماتاتو، کنیا</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اگر به کنیا سفر می کنید  خوب است که یکی از </a:t>
            </a:r>
            <a:r>
              <a:rPr lang="fa-IR" b="1" dirty="0">
                <a:solidFill>
                  <a:schemeClr val="accent6">
                    <a:lumMod val="50000"/>
                  </a:schemeClr>
                </a:solidFill>
                <a:cs typeface="B Nazanin" panose="00000400000000000000" pitchFamily="2" charset="-78"/>
              </a:rPr>
              <a:t>ارزان ترین و هیجان انگیز ترین </a:t>
            </a:r>
            <a:r>
              <a:rPr lang="fa-IR" dirty="0">
                <a:cs typeface="B Nazanin" panose="00000400000000000000" pitchFamily="2" charset="-78"/>
              </a:rPr>
              <a:t>راه های سفر های شهری را هم بشناسید. مینی بوس و یا ون هایی که روی آنها نقاشی های عجیبی با رنگ های شاد کشیده شده است ماتاتو نام دارند که قابلیت حمل </a:t>
            </a:r>
            <a:r>
              <a:rPr lang="fa-IR" b="1" dirty="0">
                <a:solidFill>
                  <a:schemeClr val="accent6">
                    <a:lumMod val="50000"/>
                  </a:schemeClr>
                </a:solidFill>
                <a:cs typeface="B Nazanin" panose="00000400000000000000" pitchFamily="2" charset="-78"/>
              </a:rPr>
              <a:t>۱۴ تا ۲۴ نفر </a:t>
            </a:r>
            <a:r>
              <a:rPr lang="fa-IR" dirty="0">
                <a:cs typeface="B Nazanin" panose="00000400000000000000" pitchFamily="2" charset="-78"/>
              </a:rPr>
              <a:t>را دارند و بهترین راه برای گشتن در خیابان های کنیا هستند</a:t>
            </a:r>
            <a:r>
              <a:rPr lang="en-US" dirty="0">
                <a:cs typeface="B Nazanin" panose="00000400000000000000" pitchFamily="2" charset="-78"/>
              </a:rPr>
              <a:t>.</a:t>
            </a:r>
          </a:p>
          <a:p>
            <a:pPr>
              <a:lnSpc>
                <a:spcPct val="150000"/>
              </a:lnSpc>
            </a:pPr>
            <a:endParaRPr lang="fa-IR" dirty="0">
              <a:cs typeface="B Nazanin" panose="00000400000000000000" pitchFamily="2" charset="-78"/>
            </a:endParaRPr>
          </a:p>
        </p:txBody>
      </p:sp>
    </p:spTree>
    <p:extLst>
      <p:ext uri="{BB962C8B-B14F-4D97-AF65-F5344CB8AC3E}">
        <p14:creationId xmlns:p14="http://schemas.microsoft.com/office/powerpoint/2010/main" val="34391682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ropped-matatu21"/>
          <p:cNvPicPr/>
          <p:nvPr/>
        </p:nvPicPr>
        <p:blipFill>
          <a:blip r:embed="rId2">
            <a:extLst>
              <a:ext uri="{28A0092B-C50C-407E-A947-70E740481C1C}">
                <a14:useLocalDpi xmlns:a14="http://schemas.microsoft.com/office/drawing/2010/main" val="0"/>
              </a:ext>
            </a:extLst>
          </a:blip>
          <a:srcRect/>
          <a:stretch>
            <a:fillRect/>
          </a:stretch>
        </p:blipFill>
        <p:spPr bwMode="auto">
          <a:xfrm>
            <a:off x="1332865" y="2057400"/>
            <a:ext cx="9526270" cy="2743200"/>
          </a:xfrm>
          <a:prstGeom prst="rect">
            <a:avLst/>
          </a:prstGeom>
          <a:noFill/>
          <a:ln>
            <a:noFill/>
          </a:ln>
        </p:spPr>
      </p:pic>
    </p:spTree>
    <p:extLst>
      <p:ext uri="{BB962C8B-B14F-4D97-AF65-F5344CB8AC3E}">
        <p14:creationId xmlns:p14="http://schemas.microsoft.com/office/powerpoint/2010/main" val="22374004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b="1" dirty="0">
                <a:cs typeface="B Nazanin" panose="00000400000000000000" pitchFamily="2" charset="-78"/>
              </a:rPr>
              <a:t>کاناپه دوچرخه ای، کانادا</a:t>
            </a:r>
            <a:r>
              <a:rPr lang="en-US" dirty="0">
                <a:cs typeface="B Nazanin" panose="00000400000000000000" pitchFamily="2" charset="-78"/>
              </a:rPr>
              <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nSpc>
                <a:spcPct val="150000"/>
              </a:lnSpc>
            </a:pPr>
            <a:r>
              <a:rPr lang="fa-IR" dirty="0">
                <a:cs typeface="B Nazanin" panose="00000400000000000000" pitchFamily="2" charset="-78"/>
              </a:rPr>
              <a:t>چه چیزی بهتر از نشستن روی کاناپه های راحت و رسیدن به مقصد؟ با اینکه این روش حمل و نقل فقط </a:t>
            </a:r>
            <a:r>
              <a:rPr lang="fa-IR" b="1" dirty="0">
                <a:solidFill>
                  <a:schemeClr val="accent6">
                    <a:lumMod val="50000"/>
                  </a:schemeClr>
                </a:solidFill>
                <a:cs typeface="B Nazanin" panose="00000400000000000000" pitchFamily="2" charset="-78"/>
              </a:rPr>
              <a:t>جنبه فانتزی </a:t>
            </a:r>
            <a:r>
              <a:rPr lang="fa-IR" dirty="0">
                <a:cs typeface="B Nazanin" panose="00000400000000000000" pitchFamily="2" charset="-78"/>
              </a:rPr>
              <a:t>دارد، ولی یکی از بهترین وسایلی است که در کانادا شاید به چشمتان بخورد. حمل و نقل با کاناپه های دوچرخه ای خیلی معمول نیست</a:t>
            </a:r>
            <a:r>
              <a:rPr lang="en-US" dirty="0">
                <a:cs typeface="B Nazanin" panose="00000400000000000000" pitchFamily="2" charset="-78"/>
              </a:rPr>
              <a:t> .</a:t>
            </a:r>
          </a:p>
          <a:p>
            <a:pPr marL="0" indent="0">
              <a:lnSpc>
                <a:spcPct val="150000"/>
              </a:lnSpc>
              <a:buNone/>
            </a:pPr>
            <a:endParaRPr lang="en-US" dirty="0">
              <a:cs typeface="B Nazanin" panose="00000400000000000000" pitchFamily="2" charset="-78"/>
            </a:endParaRPr>
          </a:p>
        </p:txBody>
      </p:sp>
    </p:spTree>
    <p:extLst>
      <p:ext uri="{BB962C8B-B14F-4D97-AF65-F5344CB8AC3E}">
        <p14:creationId xmlns:p14="http://schemas.microsoft.com/office/powerpoint/2010/main" val="32931564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_Couch-Bike"/>
          <p:cNvPicPr/>
          <p:nvPr/>
        </p:nvPicPr>
        <p:blipFill>
          <a:blip r:embed="rId2">
            <a:extLst>
              <a:ext uri="{28A0092B-C50C-407E-A947-70E740481C1C}">
                <a14:useLocalDpi xmlns:a14="http://schemas.microsoft.com/office/drawing/2010/main" val="0"/>
              </a:ext>
            </a:extLst>
          </a:blip>
          <a:srcRect/>
          <a:stretch>
            <a:fillRect/>
          </a:stretch>
        </p:blipFill>
        <p:spPr bwMode="auto">
          <a:xfrm>
            <a:off x="2523807" y="1286192"/>
            <a:ext cx="7144385" cy="4285615"/>
          </a:xfrm>
          <a:prstGeom prst="rect">
            <a:avLst/>
          </a:prstGeom>
          <a:noFill/>
          <a:ln>
            <a:noFill/>
          </a:ln>
        </p:spPr>
      </p:pic>
    </p:spTree>
    <p:extLst>
      <p:ext uri="{BB962C8B-B14F-4D97-AF65-F5344CB8AC3E}">
        <p14:creationId xmlns:p14="http://schemas.microsoft.com/office/powerpoint/2010/main" val="34348174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8980" y="579549"/>
            <a:ext cx="5460641" cy="325967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831" y="2568719"/>
            <a:ext cx="5542149" cy="3694766"/>
          </a:xfrm>
          <a:prstGeom prst="rect">
            <a:avLst/>
          </a:prstGeom>
        </p:spPr>
      </p:pic>
    </p:spTree>
    <p:extLst>
      <p:ext uri="{BB962C8B-B14F-4D97-AF65-F5344CB8AC3E}">
        <p14:creationId xmlns:p14="http://schemas.microsoft.com/office/powerpoint/2010/main" val="23842307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r"/>
            <a:r>
              <a:rPr lang="fa-IR" dirty="0" smtClean="0"/>
              <a:t>منابع:</a:t>
            </a:r>
            <a:endParaRPr lang="fa-IR" dirty="0"/>
          </a:p>
        </p:txBody>
      </p:sp>
      <p:sp>
        <p:nvSpPr>
          <p:cNvPr id="8" name="Content Placeholder 7"/>
          <p:cNvSpPr>
            <a:spLocks noGrp="1"/>
          </p:cNvSpPr>
          <p:nvPr>
            <p:ph idx="1"/>
          </p:nvPr>
        </p:nvSpPr>
        <p:spPr/>
        <p:txBody>
          <a:bodyPr/>
          <a:lstStyle/>
          <a:p>
            <a:r>
              <a:rPr lang="fa-IR" dirty="0" smtClean="0"/>
              <a:t>سایت </a:t>
            </a:r>
            <a:r>
              <a:rPr lang="en-US" i="1" dirty="0" smtClean="0">
                <a:hlinkClick r:id="rId2"/>
              </a:rPr>
              <a:t>www.parsacity.com</a:t>
            </a:r>
            <a:endParaRPr lang="fa-IR" i="1" dirty="0" smtClean="0"/>
          </a:p>
          <a:p>
            <a:r>
              <a:rPr lang="fa-IR" i="1" dirty="0" smtClean="0"/>
              <a:t>سایت پیام آنلاین تهران  </a:t>
            </a:r>
            <a:r>
              <a:rPr lang="en-US" i="1" dirty="0" smtClean="0">
                <a:hlinkClick r:id="rId3"/>
              </a:rPr>
              <a:t>www.tct.ir</a:t>
            </a:r>
            <a:endParaRPr lang="fa-IR" i="1" dirty="0" smtClean="0"/>
          </a:p>
          <a:p>
            <a:r>
              <a:rPr lang="fa-IR" dirty="0" smtClean="0"/>
              <a:t>سایت خبری ایسنا  </a:t>
            </a:r>
            <a:r>
              <a:rPr lang="en-US" dirty="0" smtClean="0">
                <a:hlinkClick r:id="rId4"/>
              </a:rPr>
              <a:t>www.</a:t>
            </a:r>
            <a:r>
              <a:rPr lang="en-US" i="1" dirty="0" smtClean="0">
                <a:hlinkClick r:id="rId4"/>
              </a:rPr>
              <a:t>isna.ir/fa/news</a:t>
            </a:r>
            <a:endParaRPr lang="fa-IR" i="1" dirty="0" smtClean="0"/>
          </a:p>
          <a:p>
            <a:r>
              <a:rPr lang="fa-IR" i="1" dirty="0" smtClean="0"/>
              <a:t>سایت </a:t>
            </a:r>
            <a:r>
              <a:rPr lang="en-US" i="1" dirty="0" smtClean="0">
                <a:hlinkClick r:id="rId5"/>
              </a:rPr>
              <a:t>www.hamshahrionline.ir</a:t>
            </a:r>
            <a:endParaRPr lang="fa-IR" i="1" dirty="0" smtClean="0"/>
          </a:p>
          <a:p>
            <a:r>
              <a:rPr lang="fa-IR" i="1" dirty="0" smtClean="0"/>
              <a:t>سایت </a:t>
            </a:r>
            <a:r>
              <a:rPr lang="en-US" i="1" dirty="0" smtClean="0">
                <a:hlinkClick r:id="rId6"/>
              </a:rPr>
              <a:t>www.hong-kong-traveller.com</a:t>
            </a:r>
            <a:endParaRPr lang="fa-IR" i="1" dirty="0" smtClean="0"/>
          </a:p>
          <a:p>
            <a:r>
              <a:rPr lang="fa-IR" i="1" dirty="0" smtClean="0"/>
              <a:t>سایت ایده های سفر </a:t>
            </a:r>
            <a:r>
              <a:rPr lang="en-US" i="1" dirty="0">
                <a:hlinkClick r:id="rId7"/>
              </a:rPr>
              <a:t>http://</a:t>
            </a:r>
            <a:r>
              <a:rPr lang="en-US" i="1" dirty="0" smtClean="0">
                <a:hlinkClick r:id="rId7"/>
              </a:rPr>
              <a:t>www.kojaro.com</a:t>
            </a:r>
            <a:endParaRPr lang="fa-IR" i="1" dirty="0" smtClean="0"/>
          </a:p>
          <a:p>
            <a:endParaRPr lang="fa-IR" i="1" dirty="0" smtClean="0"/>
          </a:p>
          <a:p>
            <a:endParaRPr lang="fa-IR" i="1" dirty="0" smtClean="0"/>
          </a:p>
          <a:p>
            <a:endParaRPr lang="fa-IR" dirty="0"/>
          </a:p>
        </p:txBody>
      </p:sp>
    </p:spTree>
    <p:extLst>
      <p:ext uri="{BB962C8B-B14F-4D97-AF65-F5344CB8AC3E}">
        <p14:creationId xmlns:p14="http://schemas.microsoft.com/office/powerpoint/2010/main" val="4241975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Nazanin" panose="00000400000000000000" pitchFamily="2" charset="-78"/>
              </a:rPr>
              <a:t>مترو توکیو - ژاپن </a:t>
            </a:r>
            <a:endParaRPr lang="fa-IR" dirty="0">
              <a:cs typeface="B Nazanin" panose="00000400000000000000" pitchFamily="2" charset="-78"/>
            </a:endParaRPr>
          </a:p>
        </p:txBody>
      </p:sp>
      <p:sp>
        <p:nvSpPr>
          <p:cNvPr id="3" name="Content Placeholder 2"/>
          <p:cNvSpPr>
            <a:spLocks noGrp="1"/>
          </p:cNvSpPr>
          <p:nvPr>
            <p:ph idx="1"/>
          </p:nvPr>
        </p:nvSpPr>
        <p:spPr>
          <a:xfrm>
            <a:off x="1295401" y="2343958"/>
            <a:ext cx="9601196" cy="3866764"/>
          </a:xfrm>
        </p:spPr>
        <p:txBody>
          <a:bodyPr>
            <a:normAutofit/>
          </a:bodyPr>
          <a:lstStyle/>
          <a:p>
            <a:pPr algn="just">
              <a:lnSpc>
                <a:spcPct val="160000"/>
              </a:lnSpc>
            </a:pPr>
            <a:r>
              <a:rPr lang="fa-IR" dirty="0" smtClean="0">
                <a:cs typeface="B Nazanin" panose="00000400000000000000" pitchFamily="2" charset="-78"/>
              </a:rPr>
              <a:t>مترو </a:t>
            </a:r>
            <a:r>
              <a:rPr lang="fa-IR" dirty="0">
                <a:cs typeface="B Nazanin" panose="00000400000000000000" pitchFamily="2" charset="-78"/>
              </a:rPr>
              <a:t>توکیو بسیار دقیق است و قطارها کمتر از 5 </a:t>
            </a:r>
            <a:r>
              <a:rPr lang="fa-IR" dirty="0" smtClean="0">
                <a:cs typeface="B Nazanin" panose="00000400000000000000" pitchFamily="2" charset="-78"/>
              </a:rPr>
              <a:t>دقیقه و </a:t>
            </a:r>
            <a:r>
              <a:rPr lang="fa-IR" dirty="0">
                <a:cs typeface="B Nazanin" panose="00000400000000000000" pitchFamily="2" charset="-78"/>
              </a:rPr>
              <a:t>سر‌ وقت به ایستگاه </a:t>
            </a:r>
            <a:r>
              <a:rPr lang="fa-IR" dirty="0" smtClean="0">
                <a:cs typeface="B Nazanin" panose="00000400000000000000" pitchFamily="2" charset="-78"/>
              </a:rPr>
              <a:t>می‌رسند. میانگین </a:t>
            </a:r>
            <a:r>
              <a:rPr lang="fa-IR" dirty="0">
                <a:cs typeface="B Nazanin" panose="00000400000000000000" pitchFamily="2" charset="-78"/>
              </a:rPr>
              <a:t>تاخیر این قطار در خط </a:t>
            </a:r>
            <a:r>
              <a:rPr lang="fa-IR" b="1" dirty="0">
                <a:solidFill>
                  <a:schemeClr val="accent6">
                    <a:lumMod val="50000"/>
                  </a:schemeClr>
                </a:solidFill>
                <a:cs typeface="B Nazanin" panose="00000400000000000000" pitchFamily="2" charset="-78"/>
              </a:rPr>
              <a:t>توکایدو</a:t>
            </a:r>
            <a:r>
              <a:rPr lang="fa-IR" dirty="0">
                <a:cs typeface="B Nazanin" panose="00000400000000000000" pitchFamily="2" charset="-78"/>
              </a:rPr>
              <a:t>، </a:t>
            </a:r>
            <a:r>
              <a:rPr lang="en-US" dirty="0" err="1">
                <a:cs typeface="B Nazanin" panose="00000400000000000000" pitchFamily="2" charset="-78"/>
              </a:rPr>
              <a:t>Tokaido</a:t>
            </a:r>
            <a:r>
              <a:rPr lang="fa-IR" dirty="0">
                <a:cs typeface="B Nazanin" panose="00000400000000000000" pitchFamily="2" charset="-78"/>
              </a:rPr>
              <a:t>، در سال گذشته تنها </a:t>
            </a:r>
            <a:r>
              <a:rPr lang="fa-IR" b="1" dirty="0">
                <a:solidFill>
                  <a:schemeClr val="accent6">
                    <a:lumMod val="50000"/>
                  </a:schemeClr>
                </a:solidFill>
                <a:cs typeface="B Nazanin" panose="00000400000000000000" pitchFamily="2" charset="-78"/>
              </a:rPr>
              <a:t>۵۴ ثانیه </a:t>
            </a:r>
            <a:r>
              <a:rPr lang="fa-IR" dirty="0">
                <a:cs typeface="B Nazanin" panose="00000400000000000000" pitchFamily="2" charset="-78"/>
              </a:rPr>
              <a:t>بوده که این رقم با احتساب وقایع طبیعی رخ داده در خط حساب شده است. در ژاپن وقتی که قطار بیشتر از پنج دقیقه تاخیر داشته باشد می‌توان ادعای خسارت کرد و اگر به همین دلیل در ورود به اداره‌ی خود تاخیر داشته باشید می‌توان غیبت را موجه کرد</a:t>
            </a:r>
            <a:r>
              <a:rPr lang="en-US" dirty="0">
                <a:cs typeface="B Nazanin" panose="00000400000000000000" pitchFamily="2" charset="-78"/>
              </a:rPr>
              <a:t>.</a:t>
            </a:r>
          </a:p>
          <a:p>
            <a:pPr algn="just">
              <a:lnSpc>
                <a:spcPct val="160000"/>
              </a:lnSpc>
            </a:pPr>
            <a:r>
              <a:rPr lang="fa-IR" dirty="0" smtClean="0">
                <a:cs typeface="B Nazanin" panose="00000400000000000000" pitchFamily="2" charset="-78"/>
              </a:rPr>
              <a:t>وجود </a:t>
            </a:r>
            <a:r>
              <a:rPr lang="fa-IR" dirty="0">
                <a:cs typeface="B Nazanin" panose="00000400000000000000" pitchFamily="2" charset="-78"/>
              </a:rPr>
              <a:t>بریل روی نرده‌ها در بسیاری از ایستگاه‌ها به افراد نابینا کمک ‌می‌کند</a:t>
            </a:r>
            <a:r>
              <a:rPr lang="en-US" dirty="0">
                <a:cs typeface="B Nazanin" panose="00000400000000000000" pitchFamily="2" charset="-78"/>
              </a:rPr>
              <a:t>.</a:t>
            </a:r>
          </a:p>
          <a:p>
            <a:pPr algn="just">
              <a:lnSpc>
                <a:spcPct val="160000"/>
              </a:lnSpc>
            </a:pPr>
            <a:endParaRPr lang="fa-IR" dirty="0">
              <a:cs typeface="B Nazanin" panose="00000400000000000000" pitchFamily="2" charset="-78"/>
            </a:endParaRPr>
          </a:p>
        </p:txBody>
      </p:sp>
    </p:spTree>
    <p:extLst>
      <p:ext uri="{BB962C8B-B14F-4D97-AF65-F5344CB8AC3E}">
        <p14:creationId xmlns:p14="http://schemas.microsoft.com/office/powerpoint/2010/main" val="13435220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476" y="1918952"/>
            <a:ext cx="4262336" cy="277511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7516" y="1159467"/>
            <a:ext cx="6459008" cy="4036880"/>
          </a:xfrm>
          <a:prstGeom prst="rect">
            <a:avLst/>
          </a:prstGeom>
        </p:spPr>
      </p:pic>
    </p:spTree>
    <p:extLst>
      <p:ext uri="{BB962C8B-B14F-4D97-AF65-F5344CB8AC3E}">
        <p14:creationId xmlns:p14="http://schemas.microsoft.com/office/powerpoint/2010/main" val="642217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justLow">
              <a:lnSpc>
                <a:spcPct val="150000"/>
              </a:lnSpc>
            </a:pPr>
            <a:r>
              <a:rPr lang="fa-IR" dirty="0">
                <a:cs typeface="B Nazanin" panose="00000400000000000000" pitchFamily="2" charset="-78"/>
              </a:rPr>
              <a:t>راه‌آهن این کشور در ساعت‌های شلوغ واگن‌هایی را برای</a:t>
            </a:r>
            <a:r>
              <a:rPr lang="fa-IR" b="1" dirty="0">
                <a:cs typeface="B Nazanin" panose="00000400000000000000" pitchFamily="2" charset="-78"/>
              </a:rPr>
              <a:t> </a:t>
            </a:r>
            <a:r>
              <a:rPr lang="fa-IR" b="1" dirty="0">
                <a:solidFill>
                  <a:schemeClr val="accent6">
                    <a:lumMod val="50000"/>
                  </a:schemeClr>
                </a:solidFill>
                <a:cs typeface="B Nazanin" panose="00000400000000000000" pitchFamily="2" charset="-78"/>
              </a:rPr>
              <a:t>بانوان</a:t>
            </a:r>
            <a:r>
              <a:rPr lang="fa-IR" b="1" dirty="0">
                <a:cs typeface="B Nazanin" panose="00000400000000000000" pitchFamily="2" charset="-78"/>
              </a:rPr>
              <a:t> </a:t>
            </a:r>
            <a:r>
              <a:rPr lang="fa-IR" dirty="0">
                <a:cs typeface="B Nazanin" panose="00000400000000000000" pitchFamily="2" charset="-78"/>
              </a:rPr>
              <a:t>اختصاص می‌دهد تا در محیط اختصاصی خود به استراحت بپردازند. در این بین مسئولان ریلی این کشور امکانات مختلفی را برای مسافران عرضه کرده‌اند. به عنوان نمونه در بعضی از قطارها حوضچه‌ای ترتیب داده‌اند تا مسافران خسته از کار روزانه پاهای خود را در آب خنک قرار دهند</a:t>
            </a:r>
            <a:r>
              <a:rPr lang="en-US" dirty="0">
                <a:cs typeface="B Nazanin" panose="00000400000000000000" pitchFamily="2" charset="-78"/>
              </a:rPr>
              <a:t>.</a:t>
            </a:r>
            <a:br>
              <a:rPr lang="en-US" dirty="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type="body" idx="1"/>
          </p:nvPr>
        </p:nvSpPr>
        <p:spPr/>
        <p:txBody>
          <a:bodyPr>
            <a:normAutofit/>
          </a:bodyPr>
          <a:lstStyle/>
          <a:p>
            <a:pPr>
              <a:lnSpc>
                <a:spcPct val="150000"/>
              </a:lnSpc>
            </a:pPr>
            <a:endParaRPr lang="fa-IR"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4856" y="3823757"/>
            <a:ext cx="9852338" cy="2571750"/>
          </a:xfrm>
          <a:prstGeom prst="rect">
            <a:avLst/>
          </a:prstGeom>
        </p:spPr>
      </p:pic>
    </p:spTree>
    <p:extLst>
      <p:ext uri="{BB962C8B-B14F-4D97-AF65-F5344CB8AC3E}">
        <p14:creationId xmlns:p14="http://schemas.microsoft.com/office/powerpoint/2010/main" val="40337544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224" y="991674"/>
            <a:ext cx="6413739" cy="493931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0683" y="4179999"/>
            <a:ext cx="2371725" cy="192405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99296" y="1242542"/>
            <a:ext cx="1714500" cy="2667000"/>
          </a:xfrm>
          <a:prstGeom prst="rect">
            <a:avLst/>
          </a:prstGeom>
        </p:spPr>
      </p:pic>
    </p:spTree>
    <p:extLst>
      <p:ext uri="{BB962C8B-B14F-4D97-AF65-F5344CB8AC3E}">
        <p14:creationId xmlns:p14="http://schemas.microsoft.com/office/powerpoint/2010/main" val="41242560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1845</Words>
  <Application>Microsoft Office PowerPoint</Application>
  <PresentationFormat>Widescreen</PresentationFormat>
  <Paragraphs>132</Paragraphs>
  <Slides>50</Slides>
  <Notes>33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50</vt:i4>
      </vt:variant>
    </vt:vector>
  </HeadingPairs>
  <TitlesOfParts>
    <vt:vector size="60" baseType="lpstr">
      <vt:lpstr>2  Bardiya</vt:lpstr>
      <vt:lpstr>Arial</vt:lpstr>
      <vt:lpstr>B Nazanin</vt:lpstr>
      <vt:lpstr>Calibri</vt:lpstr>
      <vt:lpstr>Calibri Light</vt:lpstr>
      <vt:lpstr>Franklin Gothic Book</vt:lpstr>
      <vt:lpstr>Tahoma</vt:lpstr>
      <vt:lpstr>Times New Roman</vt:lpstr>
      <vt:lpstr>Office Theme</vt:lpstr>
      <vt:lpstr>Crop</vt:lpstr>
      <vt:lpstr>وسایل نقلیه در کشورهای مختلف </vt:lpstr>
      <vt:lpstr>مترو پاریس - فرانسه </vt:lpstr>
      <vt:lpstr>PowerPoint Presentation</vt:lpstr>
      <vt:lpstr>PowerPoint Presentation</vt:lpstr>
      <vt:lpstr>PowerPoint Presentation</vt:lpstr>
      <vt:lpstr>مترو توکیو - ژاپن </vt:lpstr>
      <vt:lpstr>PowerPoint Presentation</vt:lpstr>
      <vt:lpstr>راه‌آهن این کشور در ساعت‌های شلوغ واگن‌هایی را برای بانوان اختصاص می‌دهد تا در محیط اختصاصی خود به استراحت بپردازند. در این بین مسئولان ریلی این کشور امکانات مختلفی را برای مسافران عرضه کرده‌اند. به عنوان نمونه در بعضی از قطارها حوضچه‌ای ترتیب داده‌اند تا مسافران خسته از کار روزانه پاهای خود را در آب خنک قرار دهند. </vt:lpstr>
      <vt:lpstr>PowerPoint Presentation</vt:lpstr>
      <vt:lpstr>مترو سنگاپور </vt:lpstr>
      <vt:lpstr>PowerPoint Presentation</vt:lpstr>
      <vt:lpstr>PowerPoint Presentation</vt:lpstr>
      <vt:lpstr> مترو هنگ‌کنگ </vt:lpstr>
      <vt:lpstr>PowerPoint Presentation</vt:lpstr>
      <vt:lpstr>PowerPoint Presentation</vt:lpstr>
      <vt:lpstr>PowerPoint Presentation</vt:lpstr>
      <vt:lpstr>اتوبوس‌های خشکی ـ آبی(آمفی‌باسAmphi-Bus)</vt:lpstr>
      <vt:lpstr>PowerPoint Presentation</vt:lpstr>
      <vt:lpstr>قطار ماگلو</vt:lpstr>
      <vt:lpstr>PowerPoint Presentation</vt:lpstr>
      <vt:lpstr>پله‌برقی‌های هنگ‌کنگ</vt:lpstr>
      <vt:lpstr>PowerPoint Presentation</vt:lpstr>
      <vt:lpstr>پله‌برقی‌های هنگ‌کنگ</vt:lpstr>
      <vt:lpstr>PowerPoint Presentation</vt:lpstr>
      <vt:lpstr>جیپنی ، فیلیپین</vt:lpstr>
      <vt:lpstr>PowerPoint Presentation</vt:lpstr>
      <vt:lpstr>هابال هابال، فیلیپین </vt:lpstr>
      <vt:lpstr>PowerPoint Presentation</vt:lpstr>
      <vt:lpstr>ریل کارت، فیلیپین</vt:lpstr>
      <vt:lpstr>PowerPoint Presentation</vt:lpstr>
      <vt:lpstr>اتوبوس مرغی ، پاناما </vt:lpstr>
      <vt:lpstr>PowerPoint Presentation</vt:lpstr>
      <vt:lpstr>چیوا اکسپرس ، اکوادر ( کلمبیا ) </vt:lpstr>
      <vt:lpstr>سورتمه، آلاسکا (و نروژ) </vt:lpstr>
      <vt:lpstr>سورتمه مونت، مادیرا </vt:lpstr>
      <vt:lpstr>PowerPoint Presentation</vt:lpstr>
      <vt:lpstr>PowerPoint Presentation</vt:lpstr>
      <vt:lpstr>PowerPoint Presentation</vt:lpstr>
      <vt:lpstr>قطار های بامبو، کامبوج </vt:lpstr>
      <vt:lpstr>PowerPoint Presentation</vt:lpstr>
      <vt:lpstr>جوگاد، هندوستان</vt:lpstr>
      <vt:lpstr>ریکشا، هندوستان</vt:lpstr>
      <vt:lpstr>PowerPoint Presentation</vt:lpstr>
      <vt:lpstr>توک توک، تایلند </vt:lpstr>
      <vt:lpstr>PowerPoint Presentation</vt:lpstr>
      <vt:lpstr>ماتاتو، کنیا </vt:lpstr>
      <vt:lpstr>PowerPoint Presentation</vt:lpstr>
      <vt:lpstr>کاناپه دوچرخه ای، کانادا </vt:lpstr>
      <vt:lpstr>PowerPoint Presentation</vt:lpstr>
      <vt:lpstr>منابع:</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وسایل نقلیه در کشورهای مختلف </dc:title>
  <dc:creator>Mohammad</dc:creator>
  <cp:lastModifiedBy>Mohammad</cp:lastModifiedBy>
  <cp:revision>1</cp:revision>
  <dcterms:created xsi:type="dcterms:W3CDTF">2020-11-10T01:01:08Z</dcterms:created>
  <dcterms:modified xsi:type="dcterms:W3CDTF">2020-11-10T01:01:19Z</dcterms:modified>
</cp:coreProperties>
</file>