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35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DCA1C62C-0E7C-4C1B-8070-A8B5F3BCA912}"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BC3A382-3394-48BC-ABAA-F3E1C4491B61}" type="slidenum">
              <a:rPr lang="fa-IR" smtClean="0"/>
              <a:t>‹#›</a:t>
            </a:fld>
            <a:endParaRPr lang="fa-IR"/>
          </a:p>
        </p:txBody>
      </p:sp>
    </p:spTree>
    <p:extLst>
      <p:ext uri="{BB962C8B-B14F-4D97-AF65-F5344CB8AC3E}">
        <p14:creationId xmlns:p14="http://schemas.microsoft.com/office/powerpoint/2010/main" val="3244458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DCA1C62C-0E7C-4C1B-8070-A8B5F3BCA912}"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BC3A382-3394-48BC-ABAA-F3E1C4491B61}" type="slidenum">
              <a:rPr lang="fa-IR" smtClean="0"/>
              <a:t>‹#›</a:t>
            </a:fld>
            <a:endParaRPr lang="fa-IR"/>
          </a:p>
        </p:txBody>
      </p:sp>
    </p:spTree>
    <p:extLst>
      <p:ext uri="{BB962C8B-B14F-4D97-AF65-F5344CB8AC3E}">
        <p14:creationId xmlns:p14="http://schemas.microsoft.com/office/powerpoint/2010/main" val="1555255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DCA1C62C-0E7C-4C1B-8070-A8B5F3BCA912}"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BC3A382-3394-48BC-ABAA-F3E1C4491B61}" type="slidenum">
              <a:rPr lang="fa-IR" smtClean="0"/>
              <a:t>‹#›</a:t>
            </a:fld>
            <a:endParaRPr lang="fa-IR"/>
          </a:p>
        </p:txBody>
      </p:sp>
    </p:spTree>
    <p:extLst>
      <p:ext uri="{BB962C8B-B14F-4D97-AF65-F5344CB8AC3E}">
        <p14:creationId xmlns:p14="http://schemas.microsoft.com/office/powerpoint/2010/main" val="39036239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C88FF00-28B5-4DA6-93BB-49270959984C}" type="datetimeFigureOut">
              <a:rPr lang="en-US" smtClean="0">
                <a:solidFill>
                  <a:prstClr val="black">
                    <a:tint val="75000"/>
                  </a:prstClr>
                </a:solidFill>
              </a:rPr>
              <a:pPr/>
              <a:t>11/14/2020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9D561C6-45E6-46C5-98ED-4E9C1559157C}"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6589979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C88FF00-28B5-4DA6-93BB-49270959984C}" type="datetimeFigureOut">
              <a:rPr lang="en-US" smtClean="0">
                <a:solidFill>
                  <a:prstClr val="black">
                    <a:tint val="75000"/>
                  </a:prstClr>
                </a:solidFill>
              </a:rPr>
              <a:pPr/>
              <a:t>11/14/2020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9D561C6-45E6-46C5-98ED-4E9C1559157C}"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8751300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88FF00-28B5-4DA6-93BB-49270959984C}" type="datetimeFigureOut">
              <a:rPr lang="en-US" smtClean="0">
                <a:solidFill>
                  <a:prstClr val="black">
                    <a:tint val="75000"/>
                  </a:prstClr>
                </a:solidFill>
              </a:rPr>
              <a:pPr/>
              <a:t>11/14/2020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9D561C6-45E6-46C5-98ED-4E9C1559157C}"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30728344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C88FF00-28B5-4DA6-93BB-49270959984C}" type="datetimeFigureOut">
              <a:rPr lang="en-US" smtClean="0">
                <a:solidFill>
                  <a:prstClr val="black">
                    <a:tint val="75000"/>
                  </a:prstClr>
                </a:solidFill>
              </a:rPr>
              <a:pPr/>
              <a:t>11/14/2020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9D561C6-45E6-46C5-98ED-4E9C1559157C}"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211162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C88FF00-28B5-4DA6-93BB-49270959984C}" type="datetimeFigureOut">
              <a:rPr lang="en-US" smtClean="0">
                <a:solidFill>
                  <a:prstClr val="black">
                    <a:tint val="75000"/>
                  </a:prstClr>
                </a:solidFill>
              </a:rPr>
              <a:pPr/>
              <a:t>11/14/2020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9D561C6-45E6-46C5-98ED-4E9C1559157C}"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39717789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C88FF00-28B5-4DA6-93BB-49270959984C}" type="datetimeFigureOut">
              <a:rPr lang="en-US" smtClean="0">
                <a:solidFill>
                  <a:prstClr val="black">
                    <a:tint val="75000"/>
                  </a:prstClr>
                </a:solidFill>
              </a:rPr>
              <a:pPr/>
              <a:t>11/14/2020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9D561C6-45E6-46C5-98ED-4E9C1559157C}"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5269939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88FF00-28B5-4DA6-93BB-49270959984C}" type="datetimeFigureOut">
              <a:rPr lang="en-US" smtClean="0">
                <a:solidFill>
                  <a:prstClr val="black">
                    <a:tint val="75000"/>
                  </a:prstClr>
                </a:solidFill>
              </a:rPr>
              <a:pPr/>
              <a:t>11/14/2020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9D561C6-45E6-46C5-98ED-4E9C1559157C}"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6817831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88FF00-28B5-4DA6-93BB-49270959984C}" type="datetimeFigureOut">
              <a:rPr lang="en-US" smtClean="0">
                <a:solidFill>
                  <a:prstClr val="black">
                    <a:tint val="75000"/>
                  </a:prstClr>
                </a:solidFill>
              </a:rPr>
              <a:pPr/>
              <a:t>11/14/2020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9D561C6-45E6-46C5-98ED-4E9C1559157C}"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3405398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DCA1C62C-0E7C-4C1B-8070-A8B5F3BCA912}"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BC3A382-3394-48BC-ABAA-F3E1C4491B61}" type="slidenum">
              <a:rPr lang="fa-IR" smtClean="0"/>
              <a:t>‹#›</a:t>
            </a:fld>
            <a:endParaRPr lang="fa-IR"/>
          </a:p>
        </p:txBody>
      </p:sp>
    </p:spTree>
    <p:extLst>
      <p:ext uri="{BB962C8B-B14F-4D97-AF65-F5344CB8AC3E}">
        <p14:creationId xmlns:p14="http://schemas.microsoft.com/office/powerpoint/2010/main" val="21199371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C88FF00-28B5-4DA6-93BB-49270959984C}" type="datetimeFigureOut">
              <a:rPr lang="en-US" smtClean="0">
                <a:solidFill>
                  <a:prstClr val="black">
                    <a:tint val="75000"/>
                  </a:prstClr>
                </a:solidFill>
              </a:rPr>
              <a:pPr/>
              <a:t>11/14/2020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9D561C6-45E6-46C5-98ED-4E9C1559157C}"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670766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88FF00-28B5-4DA6-93BB-49270959984C}" type="datetimeFigureOut">
              <a:rPr lang="en-US" smtClean="0">
                <a:solidFill>
                  <a:prstClr val="black">
                    <a:tint val="75000"/>
                  </a:prstClr>
                </a:solidFill>
              </a:rPr>
              <a:pPr/>
              <a:t>11/14/2020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9D561C6-45E6-46C5-98ED-4E9C1559157C}"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32594426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88FF00-28B5-4DA6-93BB-49270959984C}" type="datetimeFigureOut">
              <a:rPr lang="en-US" smtClean="0">
                <a:solidFill>
                  <a:prstClr val="black">
                    <a:tint val="75000"/>
                  </a:prstClr>
                </a:solidFill>
              </a:rPr>
              <a:pPr/>
              <a:t>11/14/2020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9D561C6-45E6-46C5-98ED-4E9C1559157C}" type="slidenum">
              <a:rPr lang="en-US" smtClean="0">
                <a:solidFill>
                  <a:srgbClr val="90C226"/>
                </a:solidFill>
              </a:rPr>
              <a:pPr/>
              <a:t>‹#›</a:t>
            </a:fld>
            <a:endParaRPr lang="en-US">
              <a:solidFill>
                <a:srgbClr val="90C226"/>
              </a:solidFill>
            </a:endParaRP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algn="l" rtl="0"/>
            <a:r>
              <a:rPr lang="en-US" sz="8000" dirty="0">
                <a:ln w="3175" cmpd="sng">
                  <a:noFill/>
                </a:ln>
                <a:solidFill>
                  <a:srgbClr val="90C226">
                    <a:lumMod val="60000"/>
                    <a:lumOff val="40000"/>
                  </a:srgbClr>
                </a:solidFill>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algn="l" rtl="0"/>
            <a:r>
              <a:rPr lang="en-US" sz="8000" dirty="0">
                <a:ln w="3175" cmpd="sng">
                  <a:noFill/>
                </a:ln>
                <a:solidFill>
                  <a:srgbClr val="90C226">
                    <a:lumMod val="60000"/>
                    <a:lumOff val="40000"/>
                  </a:srgbClr>
                </a:solidFill>
                <a:latin typeface="Arial"/>
              </a:rPr>
              <a:t>”</a:t>
            </a:r>
            <a:endParaRPr lang="en-US" dirty="0">
              <a:solidFill>
                <a:srgbClr val="90C226">
                  <a:lumMod val="60000"/>
                  <a:lumOff val="40000"/>
                </a:srgbClr>
              </a:solidFill>
              <a:latin typeface="Arial"/>
            </a:endParaRPr>
          </a:p>
        </p:txBody>
      </p:sp>
    </p:spTree>
    <p:extLst>
      <p:ext uri="{BB962C8B-B14F-4D97-AF65-F5344CB8AC3E}">
        <p14:creationId xmlns:p14="http://schemas.microsoft.com/office/powerpoint/2010/main" val="42824188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88FF00-28B5-4DA6-93BB-49270959984C}" type="datetimeFigureOut">
              <a:rPr lang="en-US" smtClean="0">
                <a:solidFill>
                  <a:prstClr val="black">
                    <a:tint val="75000"/>
                  </a:prstClr>
                </a:solidFill>
              </a:rPr>
              <a:pPr/>
              <a:t>11/14/2020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9D561C6-45E6-46C5-98ED-4E9C1559157C}"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7734424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88FF00-28B5-4DA6-93BB-49270959984C}" type="datetimeFigureOut">
              <a:rPr lang="en-US" smtClean="0">
                <a:solidFill>
                  <a:prstClr val="black">
                    <a:tint val="75000"/>
                  </a:prstClr>
                </a:solidFill>
              </a:rPr>
              <a:pPr/>
              <a:t>11/14/2020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9D561C6-45E6-46C5-98ED-4E9C1559157C}" type="slidenum">
              <a:rPr lang="en-US" smtClean="0">
                <a:solidFill>
                  <a:srgbClr val="90C226"/>
                </a:solidFill>
              </a:rPr>
              <a:pPr/>
              <a:t>‹#›</a:t>
            </a:fld>
            <a:endParaRPr lang="en-US">
              <a:solidFill>
                <a:srgbClr val="90C226"/>
              </a:solidFill>
            </a:endParaRP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algn="l" rtl="0"/>
            <a:r>
              <a:rPr lang="en-US" sz="8000" dirty="0">
                <a:ln w="3175" cmpd="sng">
                  <a:noFill/>
                </a:ln>
                <a:solidFill>
                  <a:srgbClr val="90C226">
                    <a:lumMod val="60000"/>
                    <a:lumOff val="40000"/>
                  </a:srgbClr>
                </a:solidFill>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algn="l" rtl="0"/>
            <a:r>
              <a:rPr lang="en-US" sz="8000" dirty="0">
                <a:ln w="3175" cmpd="sng">
                  <a:noFill/>
                </a:ln>
                <a:solidFill>
                  <a:srgbClr val="90C226">
                    <a:lumMod val="60000"/>
                    <a:lumOff val="40000"/>
                  </a:srgbClr>
                </a:solidFill>
                <a:latin typeface="Arial"/>
              </a:rPr>
              <a:t>”</a:t>
            </a:r>
          </a:p>
        </p:txBody>
      </p:sp>
    </p:spTree>
    <p:extLst>
      <p:ext uri="{BB962C8B-B14F-4D97-AF65-F5344CB8AC3E}">
        <p14:creationId xmlns:p14="http://schemas.microsoft.com/office/powerpoint/2010/main" val="1675132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88FF00-28B5-4DA6-93BB-49270959984C}" type="datetimeFigureOut">
              <a:rPr lang="en-US" smtClean="0">
                <a:solidFill>
                  <a:prstClr val="black">
                    <a:tint val="75000"/>
                  </a:prstClr>
                </a:solidFill>
              </a:rPr>
              <a:pPr/>
              <a:t>11/14/2020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9D561C6-45E6-46C5-98ED-4E9C1559157C}"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6689280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C88FF00-28B5-4DA6-93BB-49270959984C}" type="datetimeFigureOut">
              <a:rPr lang="en-US" smtClean="0">
                <a:solidFill>
                  <a:prstClr val="black">
                    <a:tint val="75000"/>
                  </a:prstClr>
                </a:solidFill>
              </a:rPr>
              <a:pPr/>
              <a:t>11/14/2020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9D561C6-45E6-46C5-98ED-4E9C1559157C}"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33571618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C88FF00-28B5-4DA6-93BB-49270959984C}" type="datetimeFigureOut">
              <a:rPr lang="en-US" smtClean="0">
                <a:solidFill>
                  <a:prstClr val="black">
                    <a:tint val="75000"/>
                  </a:prstClr>
                </a:solidFill>
              </a:rPr>
              <a:pPr/>
              <a:t>11/14/2020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9D561C6-45E6-46C5-98ED-4E9C1559157C}" type="slidenum">
              <a:rPr lang="en-US" smtClean="0">
                <a:solidFill>
                  <a:srgbClr val="90C226"/>
                </a:solidFill>
              </a:rPr>
              <a:pPr/>
              <a:t>‹#›</a:t>
            </a:fld>
            <a:endParaRPr lang="en-US">
              <a:solidFill>
                <a:srgbClr val="90C226"/>
              </a:solidFill>
            </a:endParaRPr>
          </a:p>
        </p:txBody>
      </p:sp>
    </p:spTree>
    <p:extLst>
      <p:ext uri="{BB962C8B-B14F-4D97-AF65-F5344CB8AC3E}">
        <p14:creationId xmlns:p14="http://schemas.microsoft.com/office/powerpoint/2010/main" val="11835569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CA1C62C-0E7C-4C1B-8070-A8B5F3BCA912}" type="datetimeFigureOut">
              <a:rPr lang="fa-IR" smtClean="0"/>
              <a:t>29/03/1442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BC3A382-3394-48BC-ABAA-F3E1C4491B61}" type="slidenum">
              <a:rPr lang="fa-IR" smtClean="0"/>
              <a:t>‹#›</a:t>
            </a:fld>
            <a:endParaRPr lang="fa-IR"/>
          </a:p>
        </p:txBody>
      </p:sp>
    </p:spTree>
    <p:extLst>
      <p:ext uri="{BB962C8B-B14F-4D97-AF65-F5344CB8AC3E}">
        <p14:creationId xmlns:p14="http://schemas.microsoft.com/office/powerpoint/2010/main" val="1936010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DCA1C62C-0E7C-4C1B-8070-A8B5F3BCA912}" type="datetimeFigureOut">
              <a:rPr lang="fa-IR" smtClean="0"/>
              <a:t>29/03/1442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BC3A382-3394-48BC-ABAA-F3E1C4491B61}" type="slidenum">
              <a:rPr lang="fa-IR" smtClean="0"/>
              <a:t>‹#›</a:t>
            </a:fld>
            <a:endParaRPr lang="fa-IR"/>
          </a:p>
        </p:txBody>
      </p:sp>
    </p:spTree>
    <p:extLst>
      <p:ext uri="{BB962C8B-B14F-4D97-AF65-F5344CB8AC3E}">
        <p14:creationId xmlns:p14="http://schemas.microsoft.com/office/powerpoint/2010/main" val="2102061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DCA1C62C-0E7C-4C1B-8070-A8B5F3BCA912}" type="datetimeFigureOut">
              <a:rPr lang="fa-IR" smtClean="0"/>
              <a:t>29/03/1442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EBC3A382-3394-48BC-ABAA-F3E1C4491B61}" type="slidenum">
              <a:rPr lang="fa-IR" smtClean="0"/>
              <a:t>‹#›</a:t>
            </a:fld>
            <a:endParaRPr lang="fa-IR"/>
          </a:p>
        </p:txBody>
      </p:sp>
    </p:spTree>
    <p:extLst>
      <p:ext uri="{BB962C8B-B14F-4D97-AF65-F5344CB8AC3E}">
        <p14:creationId xmlns:p14="http://schemas.microsoft.com/office/powerpoint/2010/main" val="156687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DCA1C62C-0E7C-4C1B-8070-A8B5F3BCA912}" type="datetimeFigureOut">
              <a:rPr lang="fa-IR" smtClean="0"/>
              <a:t>29/03/1442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EBC3A382-3394-48BC-ABAA-F3E1C4491B61}" type="slidenum">
              <a:rPr lang="fa-IR" smtClean="0"/>
              <a:t>‹#›</a:t>
            </a:fld>
            <a:endParaRPr lang="fa-IR"/>
          </a:p>
        </p:txBody>
      </p:sp>
    </p:spTree>
    <p:extLst>
      <p:ext uri="{BB962C8B-B14F-4D97-AF65-F5344CB8AC3E}">
        <p14:creationId xmlns:p14="http://schemas.microsoft.com/office/powerpoint/2010/main" val="33087165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A1C62C-0E7C-4C1B-8070-A8B5F3BCA912}" type="datetimeFigureOut">
              <a:rPr lang="fa-IR" smtClean="0"/>
              <a:t>29/03/1442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EBC3A382-3394-48BC-ABAA-F3E1C4491B61}" type="slidenum">
              <a:rPr lang="fa-IR" smtClean="0"/>
              <a:t>‹#›</a:t>
            </a:fld>
            <a:endParaRPr lang="fa-IR"/>
          </a:p>
        </p:txBody>
      </p:sp>
    </p:spTree>
    <p:extLst>
      <p:ext uri="{BB962C8B-B14F-4D97-AF65-F5344CB8AC3E}">
        <p14:creationId xmlns:p14="http://schemas.microsoft.com/office/powerpoint/2010/main" val="6427295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A1C62C-0E7C-4C1B-8070-A8B5F3BCA912}" type="datetimeFigureOut">
              <a:rPr lang="fa-IR" smtClean="0"/>
              <a:t>29/03/1442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BC3A382-3394-48BC-ABAA-F3E1C4491B61}" type="slidenum">
              <a:rPr lang="fa-IR" smtClean="0"/>
              <a:t>‹#›</a:t>
            </a:fld>
            <a:endParaRPr lang="fa-IR"/>
          </a:p>
        </p:txBody>
      </p:sp>
    </p:spTree>
    <p:extLst>
      <p:ext uri="{BB962C8B-B14F-4D97-AF65-F5344CB8AC3E}">
        <p14:creationId xmlns:p14="http://schemas.microsoft.com/office/powerpoint/2010/main" val="2753402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CA1C62C-0E7C-4C1B-8070-A8B5F3BCA912}" type="datetimeFigureOut">
              <a:rPr lang="fa-IR" smtClean="0"/>
              <a:t>29/03/1442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BC3A382-3394-48BC-ABAA-F3E1C4491B61}" type="slidenum">
              <a:rPr lang="fa-IR" smtClean="0"/>
              <a:t>‹#›</a:t>
            </a:fld>
            <a:endParaRPr lang="fa-IR"/>
          </a:p>
        </p:txBody>
      </p:sp>
    </p:spTree>
    <p:extLst>
      <p:ext uri="{BB962C8B-B14F-4D97-AF65-F5344CB8AC3E}">
        <p14:creationId xmlns:p14="http://schemas.microsoft.com/office/powerpoint/2010/main" val="3779092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DCA1C62C-0E7C-4C1B-8070-A8B5F3BCA912}" type="datetimeFigureOut">
              <a:rPr lang="fa-IR" smtClean="0"/>
              <a:t>29/03/1442</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EBC3A382-3394-48BC-ABAA-F3E1C4491B61}" type="slidenum">
              <a:rPr lang="fa-IR" smtClean="0"/>
              <a:t>‹#›</a:t>
            </a:fld>
            <a:endParaRPr lang="fa-IR"/>
          </a:p>
        </p:txBody>
      </p:sp>
    </p:spTree>
    <p:extLst>
      <p:ext uri="{BB962C8B-B14F-4D97-AF65-F5344CB8AC3E}">
        <p14:creationId xmlns:p14="http://schemas.microsoft.com/office/powerpoint/2010/main" val="2772595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rtl="0"/>
            <a:fld id="{2C88FF00-28B5-4DA6-93BB-49270959984C}" type="datetimeFigureOut">
              <a:rPr lang="en-US" smtClean="0">
                <a:solidFill>
                  <a:prstClr val="black">
                    <a:tint val="75000"/>
                  </a:prstClr>
                </a:solidFill>
              </a:rPr>
              <a:pPr rtl="0"/>
              <a:t>11/14/2020</a:t>
            </a:fld>
            <a:endParaRPr lang="en-US">
              <a:solidFill>
                <a:prstClr val="black">
                  <a:tint val="75000"/>
                </a:prstClr>
              </a:solidFill>
            </a:endParaRP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0"/>
            <a:endParaRPr lang="en-US">
              <a:solidFill>
                <a:prstClr val="black">
                  <a:tint val="75000"/>
                </a:prstClr>
              </a:solidFill>
            </a:endParaRP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pPr rtl="0"/>
            <a:fld id="{79D561C6-45E6-46C5-98ED-4E9C1559157C}" type="slidenum">
              <a:rPr lang="en-US" smtClean="0">
                <a:solidFill>
                  <a:srgbClr val="90C226"/>
                </a:solidFill>
              </a:rPr>
              <a:pPr rtl="0"/>
              <a:t>‹#›</a:t>
            </a:fld>
            <a:endParaRPr lang="en-US">
              <a:solidFill>
                <a:srgbClr val="90C226"/>
              </a:solidFill>
            </a:endParaRPr>
          </a:p>
        </p:txBody>
      </p:sp>
    </p:spTree>
    <p:extLst>
      <p:ext uri="{BB962C8B-B14F-4D97-AF65-F5344CB8AC3E}">
        <p14:creationId xmlns:p14="http://schemas.microsoft.com/office/powerpoint/2010/main" val="33996089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Layout" Target="../slideLayouts/slideLayout18.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8.xml"/><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3.jp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jp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jp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jp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g"/><Relationship Id="rId1" Type="http://schemas.openxmlformats.org/officeDocument/2006/relationships/slideLayout" Target="../slideLayouts/slideLayout18.xml"/><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g"/><Relationship Id="rId1" Type="http://schemas.openxmlformats.org/officeDocument/2006/relationships/slideLayout" Target="../slideLayouts/slideLayout18.xml"/><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jpg"/><Relationship Id="rId1" Type="http://schemas.openxmlformats.org/officeDocument/2006/relationships/slideLayout" Target="../slideLayouts/slideLayout18.xml"/><Relationship Id="rId4" Type="http://schemas.openxmlformats.org/officeDocument/2006/relationships/image" Target="../media/image34.jpeg"/></Relationships>
</file>

<file path=ppt/slides/_rels/slide2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1.jpg"/><Relationship Id="rId1" Type="http://schemas.openxmlformats.org/officeDocument/2006/relationships/slideLayout" Target="../slideLayouts/slideLayout18.xml"/><Relationship Id="rId4" Type="http://schemas.openxmlformats.org/officeDocument/2006/relationships/image" Target="../media/image36.jpeg"/></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jpg"/><Relationship Id="rId1" Type="http://schemas.openxmlformats.org/officeDocument/2006/relationships/slideLayout" Target="../slideLayouts/slideLayout18.xml"/><Relationship Id="rId5" Type="http://schemas.openxmlformats.org/officeDocument/2006/relationships/image" Target="../media/image39.jpg"/><Relationship Id="rId4" Type="http://schemas.openxmlformats.org/officeDocument/2006/relationships/image" Target="../media/image38.jp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jp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1.jpg"/><Relationship Id="rId1" Type="http://schemas.openxmlformats.org/officeDocument/2006/relationships/slideLayout" Target="../slideLayouts/slideLayout18.xml"/><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5.jp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3.jp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5.jpg"/><Relationship Id="rId1" Type="http://schemas.openxmlformats.org/officeDocument/2006/relationships/slideLayout" Target="../slideLayouts/slideLayout18.xml"/><Relationship Id="rId4" Type="http://schemas.openxmlformats.org/officeDocument/2006/relationships/image" Target="../media/image51.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g"/><Relationship Id="rId1" Type="http://schemas.openxmlformats.org/officeDocument/2006/relationships/slideLayout" Target="../slideLayouts/slideLayout18.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19532" y="2847292"/>
            <a:ext cx="7244292" cy="707886"/>
          </a:xfrm>
          <a:prstGeom prst="rect">
            <a:avLst/>
          </a:prstGeom>
        </p:spPr>
        <p:txBody>
          <a:bodyPr wrap="none">
            <a:spAutoFit/>
          </a:bodyPr>
          <a:lstStyle/>
          <a:p>
            <a:r>
              <a:rPr lang="fa-IR" sz="4000" dirty="0">
                <a:solidFill>
                  <a:prstClr val="black"/>
                </a:solidFill>
                <a:cs typeface="B Homa" panose="00000400000000000000" pitchFamily="2" charset="-78"/>
              </a:rPr>
              <a:t>تحلیل فضای شهری در محله جلفا اصفهان</a:t>
            </a:r>
            <a:endParaRPr lang="en-US" sz="4000" dirty="0">
              <a:solidFill>
                <a:prstClr val="black"/>
              </a:solidFill>
              <a:cs typeface="B Homa" panose="00000400000000000000" pitchFamily="2" charset="-78"/>
            </a:endParaRPr>
          </a:p>
        </p:txBody>
      </p:sp>
    </p:spTree>
    <p:extLst>
      <p:ext uri="{BB962C8B-B14F-4D97-AF65-F5344CB8AC3E}">
        <p14:creationId xmlns:p14="http://schemas.microsoft.com/office/powerpoint/2010/main" val="4010854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TextBox 1"/>
          <p:cNvSpPr txBox="1"/>
          <p:nvPr/>
        </p:nvSpPr>
        <p:spPr>
          <a:xfrm>
            <a:off x="9666514" y="326571"/>
            <a:ext cx="2087431" cy="830997"/>
          </a:xfrm>
          <a:prstGeom prst="rect">
            <a:avLst/>
          </a:prstGeom>
          <a:noFill/>
        </p:spPr>
        <p:txBody>
          <a:bodyPr wrap="none" rtlCol="0">
            <a:spAutoFit/>
          </a:bodyPr>
          <a:lstStyle/>
          <a:p>
            <a:pPr algn="l" rtl="0"/>
            <a:r>
              <a:rPr lang="fa-IR" sz="2400" dirty="0">
                <a:solidFill>
                  <a:srgbClr val="000066"/>
                </a:solidFill>
                <a:cs typeface="B Esfehan" panose="00000700000000000000" pitchFamily="2" charset="-78"/>
              </a:rPr>
              <a:t>نقشه های شناخت </a:t>
            </a:r>
          </a:p>
          <a:p>
            <a:pPr algn="ctr" rtl="0"/>
            <a:r>
              <a:rPr lang="fa-IR" sz="2400" dirty="0">
                <a:solidFill>
                  <a:srgbClr val="000066"/>
                </a:solidFill>
                <a:cs typeface="B Esfehan" panose="00000700000000000000" pitchFamily="2" charset="-78"/>
              </a:rPr>
              <a:t>محله</a:t>
            </a:r>
            <a:endParaRPr lang="en-US" sz="2400" dirty="0">
              <a:solidFill>
                <a:srgbClr val="000066"/>
              </a:solidFill>
              <a:cs typeface="B Esfehan" panose="00000700000000000000" pitchFamily="2" charset="-78"/>
            </a:endParaRPr>
          </a:p>
        </p:txBody>
      </p:sp>
      <p:pic>
        <p:nvPicPr>
          <p:cNvPr id="3" name="Picture 2"/>
          <p:cNvPicPr>
            <a:picLocks noChangeAspect="1"/>
          </p:cNvPicPr>
          <p:nvPr/>
        </p:nvPicPr>
        <p:blipFill>
          <a:blip r:embed="rId3"/>
          <a:stretch>
            <a:fillRect/>
          </a:stretch>
        </p:blipFill>
        <p:spPr>
          <a:xfrm>
            <a:off x="1471709" y="2096454"/>
            <a:ext cx="4145639" cy="1780186"/>
          </a:xfrm>
          <a:prstGeom prst="rect">
            <a:avLst/>
          </a:prstGeom>
        </p:spPr>
      </p:pic>
      <p:pic>
        <p:nvPicPr>
          <p:cNvPr id="6" name="Picture 5"/>
          <p:cNvPicPr>
            <a:picLocks noChangeAspect="1"/>
          </p:cNvPicPr>
          <p:nvPr/>
        </p:nvPicPr>
        <p:blipFill>
          <a:blip r:embed="rId4"/>
          <a:stretch>
            <a:fillRect/>
          </a:stretch>
        </p:blipFill>
        <p:spPr>
          <a:xfrm>
            <a:off x="6722912" y="2096454"/>
            <a:ext cx="4511431" cy="1975275"/>
          </a:xfrm>
          <a:prstGeom prst="rect">
            <a:avLst/>
          </a:prstGeom>
        </p:spPr>
      </p:pic>
      <p:pic>
        <p:nvPicPr>
          <p:cNvPr id="7" name="Picture 6"/>
          <p:cNvPicPr>
            <a:picLocks noChangeAspect="1"/>
          </p:cNvPicPr>
          <p:nvPr/>
        </p:nvPicPr>
        <p:blipFill>
          <a:blip r:embed="rId5"/>
          <a:stretch>
            <a:fillRect/>
          </a:stretch>
        </p:blipFill>
        <p:spPr>
          <a:xfrm>
            <a:off x="2820584" y="4539732"/>
            <a:ext cx="4218798" cy="1670449"/>
          </a:xfrm>
          <a:prstGeom prst="rect">
            <a:avLst/>
          </a:prstGeom>
        </p:spPr>
      </p:pic>
    </p:spTree>
    <p:extLst>
      <p:ext uri="{BB962C8B-B14F-4D97-AF65-F5344CB8AC3E}">
        <p14:creationId xmlns:p14="http://schemas.microsoft.com/office/powerpoint/2010/main" val="41820477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8044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1075" t="5806" r="1022" b="35269"/>
          <a:stretch/>
        </p:blipFill>
        <p:spPr>
          <a:xfrm rot="16200000">
            <a:off x="-581789" y="2395841"/>
            <a:ext cx="5051321" cy="2280169"/>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2795" r="699" b="25591"/>
          <a:stretch/>
        </p:blipFill>
        <p:spPr>
          <a:xfrm>
            <a:off x="3666177" y="715298"/>
            <a:ext cx="4730915" cy="2558844"/>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t="6609" r="4041" b="15139"/>
          <a:stretch/>
        </p:blipFill>
        <p:spPr>
          <a:xfrm>
            <a:off x="3666177" y="3672349"/>
            <a:ext cx="4730915" cy="2850686"/>
          </a:xfrm>
          <a:prstGeom prst="rect">
            <a:avLst/>
          </a:prstGeom>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t="6882" b="19355"/>
          <a:stretch/>
        </p:blipFill>
        <p:spPr>
          <a:xfrm rot="16200000">
            <a:off x="7638985" y="2350592"/>
            <a:ext cx="5051321" cy="2370666"/>
          </a:xfrm>
          <a:prstGeom prst="rect">
            <a:avLst/>
          </a:prstGeom>
        </p:spPr>
      </p:pic>
    </p:spTree>
    <p:extLst>
      <p:ext uri="{BB962C8B-B14F-4D97-AF65-F5344CB8AC3E}">
        <p14:creationId xmlns:p14="http://schemas.microsoft.com/office/powerpoint/2010/main" val="14905628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TextBox 1"/>
          <p:cNvSpPr txBox="1"/>
          <p:nvPr/>
        </p:nvSpPr>
        <p:spPr>
          <a:xfrm>
            <a:off x="9424219" y="268280"/>
            <a:ext cx="2272657" cy="1200329"/>
          </a:xfrm>
          <a:prstGeom prst="rect">
            <a:avLst/>
          </a:prstGeom>
          <a:noFill/>
        </p:spPr>
        <p:txBody>
          <a:bodyPr wrap="square" rtlCol="0">
            <a:spAutoFit/>
          </a:bodyPr>
          <a:lstStyle/>
          <a:p>
            <a:pPr algn="ctr" rtl="0"/>
            <a:r>
              <a:rPr lang="fa-IR" sz="2400" dirty="0">
                <a:solidFill>
                  <a:srgbClr val="000066"/>
                </a:solidFill>
                <a:cs typeface="B Esfehan" panose="00000700000000000000" pitchFamily="2" charset="-78"/>
              </a:rPr>
              <a:t>معرفی و تفکیک </a:t>
            </a:r>
          </a:p>
          <a:p>
            <a:pPr algn="ctr" rtl="0"/>
            <a:r>
              <a:rPr lang="fa-IR" sz="2400" dirty="0">
                <a:solidFill>
                  <a:srgbClr val="000066"/>
                </a:solidFill>
                <a:cs typeface="B Esfehan" panose="00000700000000000000" pitchFamily="2" charset="-78"/>
              </a:rPr>
              <a:t>فعالیت های اجتماعی</a:t>
            </a:r>
            <a:endParaRPr lang="en-US" sz="2400" dirty="0">
              <a:solidFill>
                <a:srgbClr val="000066"/>
              </a:solidFill>
              <a:cs typeface="B Esfehan" panose="00000700000000000000" pitchFamily="2" charset="-78"/>
            </a:endParaRPr>
          </a:p>
        </p:txBody>
      </p:sp>
      <p:sp>
        <p:nvSpPr>
          <p:cNvPr id="3" name="TextBox 2"/>
          <p:cNvSpPr txBox="1"/>
          <p:nvPr/>
        </p:nvSpPr>
        <p:spPr>
          <a:xfrm>
            <a:off x="2297214" y="2830285"/>
            <a:ext cx="7238674" cy="1384995"/>
          </a:xfrm>
          <a:prstGeom prst="rect">
            <a:avLst/>
          </a:prstGeom>
          <a:noFill/>
        </p:spPr>
        <p:txBody>
          <a:bodyPr wrap="square" rtlCol="0">
            <a:spAutoFit/>
          </a:bodyPr>
          <a:lstStyle/>
          <a:p>
            <a:pPr algn="ctr" rtl="0"/>
            <a:r>
              <a:rPr lang="fa-IR" sz="2800" dirty="0">
                <a:solidFill>
                  <a:prstClr val="white"/>
                </a:solidFill>
                <a:cs typeface="B Lotus" panose="00000400000000000000" pitchFamily="2" charset="-78"/>
              </a:rPr>
              <a:t>فعالیت ها به سه دسته ی ضروری ، انتخابی و اجتماعی قابل </a:t>
            </a:r>
          </a:p>
          <a:p>
            <a:pPr algn="ctr" rtl="0"/>
            <a:r>
              <a:rPr lang="fa-IR" sz="2800" dirty="0">
                <a:solidFill>
                  <a:prstClr val="white"/>
                </a:solidFill>
                <a:cs typeface="B Lotus" panose="00000400000000000000" pitchFamily="2" charset="-78"/>
              </a:rPr>
              <a:t>دسته بندی هستند.</a:t>
            </a:r>
          </a:p>
          <a:p>
            <a:pPr rtl="0"/>
            <a:endParaRPr lang="fa-IR" sz="2800" dirty="0">
              <a:solidFill>
                <a:prstClr val="white"/>
              </a:solidFill>
              <a:cs typeface="B Lotus" panose="00000400000000000000" pitchFamily="2" charset="-78"/>
            </a:endParaRPr>
          </a:p>
        </p:txBody>
      </p:sp>
    </p:spTree>
    <p:extLst>
      <p:ext uri="{BB962C8B-B14F-4D97-AF65-F5344CB8AC3E}">
        <p14:creationId xmlns:p14="http://schemas.microsoft.com/office/powerpoint/2010/main" val="35552170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516193" y="3310274"/>
            <a:ext cx="4560763" cy="2246769"/>
          </a:xfrm>
          <a:prstGeom prst="rect">
            <a:avLst/>
          </a:prstGeom>
        </p:spPr>
        <p:txBody>
          <a:bodyPr wrap="square">
            <a:spAutoFit/>
          </a:bodyPr>
          <a:lstStyle/>
          <a:p>
            <a:pPr algn="just"/>
            <a:r>
              <a:rPr lang="fa-IR" sz="2800" dirty="0">
                <a:solidFill>
                  <a:srgbClr val="000066"/>
                </a:solidFill>
                <a:cs typeface="B Lotus" panose="00000400000000000000" pitchFamily="2" charset="-78"/>
              </a:rPr>
              <a:t>آن </a:t>
            </a:r>
            <a:r>
              <a:rPr lang="fa-IR" sz="2800" dirty="0">
                <a:solidFill>
                  <a:srgbClr val="000066"/>
                </a:solidFill>
                <a:cs typeface="B Lotus" panose="00000400000000000000" pitchFamily="2" charset="-78"/>
              </a:rPr>
              <a:t>دسته از فعالیت هایی حالت کم و بیش اجباری دارند.</a:t>
            </a:r>
          </a:p>
          <a:p>
            <a:pPr algn="just"/>
            <a:r>
              <a:rPr lang="fa-IR" sz="2800" dirty="0">
                <a:solidFill>
                  <a:srgbClr val="000066"/>
                </a:solidFill>
                <a:cs typeface="B Lotus" panose="00000400000000000000" pitchFamily="2" charset="-78"/>
              </a:rPr>
              <a:t>به طور کلی فعالیت های روزمره در این دسته قرار میگیرند.</a:t>
            </a:r>
          </a:p>
          <a:p>
            <a:pPr algn="just"/>
            <a:r>
              <a:rPr lang="fa-IR" sz="2800" dirty="0">
                <a:solidFill>
                  <a:srgbClr val="000066"/>
                </a:solidFill>
                <a:cs typeface="B Lotus" panose="00000400000000000000" pitchFamily="2" charset="-78"/>
              </a:rPr>
              <a:t>عمدتا وابسته به پیاده روی هستند.</a:t>
            </a:r>
            <a:endParaRPr lang="en-US" sz="2800" dirty="0">
              <a:solidFill>
                <a:srgbClr val="000066"/>
              </a:solidFill>
              <a:cs typeface="B Lotus" panose="00000400000000000000" pitchFamily="2" charset="-78"/>
            </a:endParaRPr>
          </a:p>
        </p:txBody>
      </p:sp>
      <p:sp>
        <p:nvSpPr>
          <p:cNvPr id="3" name="Rectangle 2"/>
          <p:cNvSpPr/>
          <p:nvPr/>
        </p:nvSpPr>
        <p:spPr>
          <a:xfrm>
            <a:off x="9311143" y="479715"/>
            <a:ext cx="2305439" cy="461665"/>
          </a:xfrm>
          <a:prstGeom prst="rect">
            <a:avLst/>
          </a:prstGeom>
        </p:spPr>
        <p:txBody>
          <a:bodyPr wrap="none">
            <a:spAutoFit/>
          </a:bodyPr>
          <a:lstStyle/>
          <a:p>
            <a:pPr algn="l" rtl="0"/>
            <a:r>
              <a:rPr lang="fa-IR" sz="2400" dirty="0">
                <a:solidFill>
                  <a:prstClr val="white"/>
                </a:solidFill>
                <a:cs typeface="B Esfehan" panose="00000700000000000000" pitchFamily="2" charset="-78"/>
              </a:rPr>
              <a:t>فعالیت های </a:t>
            </a:r>
            <a:r>
              <a:rPr lang="fa-IR" sz="2400" dirty="0">
                <a:solidFill>
                  <a:prstClr val="white"/>
                </a:solidFill>
                <a:cs typeface="B Esfehan" panose="00000700000000000000" pitchFamily="2" charset="-78"/>
              </a:rPr>
              <a:t>ضروری</a:t>
            </a:r>
            <a:endParaRPr lang="en-US" sz="2400" dirty="0">
              <a:solidFill>
                <a:prstClr val="white"/>
              </a:solidFill>
              <a:cs typeface="B Esfehan" panose="00000700000000000000" pitchFamily="2" charset="-78"/>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714" r="32619" b="19365"/>
          <a:stretch/>
        </p:blipFill>
        <p:spPr>
          <a:xfrm>
            <a:off x="7340954" y="1663204"/>
            <a:ext cx="4275628" cy="3797236"/>
          </a:xfrm>
          <a:prstGeom prst="rect">
            <a:avLst/>
          </a:prstGeom>
          <a:ln>
            <a:noFill/>
          </a:ln>
          <a:effectLst>
            <a:softEdge rad="112500"/>
          </a:effectLst>
        </p:spPr>
      </p:pic>
      <p:sp>
        <p:nvSpPr>
          <p:cNvPr id="5" name="TextBox 4"/>
          <p:cNvSpPr txBox="1"/>
          <p:nvPr/>
        </p:nvSpPr>
        <p:spPr>
          <a:xfrm>
            <a:off x="8882742" y="5660691"/>
            <a:ext cx="1428596" cy="523220"/>
          </a:xfrm>
          <a:prstGeom prst="rect">
            <a:avLst/>
          </a:prstGeom>
          <a:noFill/>
        </p:spPr>
        <p:txBody>
          <a:bodyPr wrap="none" rtlCol="0">
            <a:spAutoFit/>
          </a:bodyPr>
          <a:lstStyle/>
          <a:p>
            <a:pPr algn="l" rtl="0"/>
            <a:r>
              <a:rPr lang="fa-IR" sz="2800" dirty="0">
                <a:solidFill>
                  <a:prstClr val="white"/>
                </a:solidFill>
                <a:cs typeface="B Lotus" panose="00000400000000000000" pitchFamily="2" charset="-78"/>
              </a:rPr>
              <a:t>خرید کردن</a:t>
            </a:r>
            <a:endParaRPr lang="en-US" sz="2800" dirty="0">
              <a:solidFill>
                <a:prstClr val="white"/>
              </a:solidFill>
              <a:cs typeface="B Lotus" panose="00000400000000000000" pitchFamily="2" charset="-78"/>
            </a:endParaRPr>
          </a:p>
        </p:txBody>
      </p:sp>
    </p:spTree>
    <p:extLst>
      <p:ext uri="{BB962C8B-B14F-4D97-AF65-F5344CB8AC3E}">
        <p14:creationId xmlns:p14="http://schemas.microsoft.com/office/powerpoint/2010/main" val="35011218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8044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r="2143" b="29841"/>
          <a:stretch/>
        </p:blipFill>
        <p:spPr>
          <a:xfrm>
            <a:off x="1632857" y="653143"/>
            <a:ext cx="8948057" cy="481148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extBox 2"/>
          <p:cNvSpPr txBox="1"/>
          <p:nvPr/>
        </p:nvSpPr>
        <p:spPr>
          <a:xfrm>
            <a:off x="4913289" y="5769428"/>
            <a:ext cx="2387192" cy="523220"/>
          </a:xfrm>
          <a:prstGeom prst="rect">
            <a:avLst/>
          </a:prstGeom>
          <a:noFill/>
        </p:spPr>
        <p:txBody>
          <a:bodyPr wrap="none" rtlCol="0">
            <a:spAutoFit/>
          </a:bodyPr>
          <a:lstStyle/>
          <a:p>
            <a:pPr algn="l" rtl="0"/>
            <a:r>
              <a:rPr lang="fa-IR" sz="2800" dirty="0">
                <a:solidFill>
                  <a:prstClr val="white"/>
                </a:solidFill>
                <a:cs typeface="B Lotus" panose="00000400000000000000" pitchFamily="2" charset="-78"/>
              </a:rPr>
              <a:t>برخی مشاغل خاص</a:t>
            </a:r>
            <a:endParaRPr lang="en-US" sz="2800" dirty="0">
              <a:solidFill>
                <a:prstClr val="white"/>
              </a:solidFill>
              <a:cs typeface="B Lotus" panose="00000400000000000000" pitchFamily="2" charset="-78"/>
            </a:endParaRPr>
          </a:p>
        </p:txBody>
      </p:sp>
    </p:spTree>
    <p:extLst>
      <p:ext uri="{BB962C8B-B14F-4D97-AF65-F5344CB8AC3E}">
        <p14:creationId xmlns:p14="http://schemas.microsoft.com/office/powerpoint/2010/main" val="2586452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447368" y="3629247"/>
            <a:ext cx="5116286" cy="1569660"/>
          </a:xfrm>
          <a:prstGeom prst="rect">
            <a:avLst/>
          </a:prstGeom>
        </p:spPr>
        <p:txBody>
          <a:bodyPr wrap="square">
            <a:spAutoFit/>
          </a:bodyPr>
          <a:lstStyle/>
          <a:p>
            <a:pPr algn="ctr" rtl="0"/>
            <a:r>
              <a:rPr lang="fa-IR" sz="3200" dirty="0">
                <a:solidFill>
                  <a:srgbClr val="000066"/>
                </a:solidFill>
                <a:cs typeface="B Lotus" panose="00000400000000000000" pitchFamily="2" charset="-78"/>
              </a:rPr>
              <a:t>زمانی به وقوع می پیوندد که تمایل به انجام آن وجود داشته باشد و شرایط زمانی و مکانی هم مساهد باشند.</a:t>
            </a:r>
            <a:endParaRPr lang="en-US" sz="3200" dirty="0">
              <a:solidFill>
                <a:srgbClr val="000066"/>
              </a:solidFill>
              <a:cs typeface="B Lotus" panose="00000400000000000000" pitchFamily="2" charset="-78"/>
            </a:endParaRPr>
          </a:p>
        </p:txBody>
      </p:sp>
      <p:sp>
        <p:nvSpPr>
          <p:cNvPr id="3" name="Rectangle 2"/>
          <p:cNvSpPr/>
          <p:nvPr/>
        </p:nvSpPr>
        <p:spPr>
          <a:xfrm>
            <a:off x="9321644" y="218105"/>
            <a:ext cx="2379177" cy="461665"/>
          </a:xfrm>
          <a:prstGeom prst="rect">
            <a:avLst/>
          </a:prstGeom>
        </p:spPr>
        <p:txBody>
          <a:bodyPr wrap="none">
            <a:spAutoFit/>
          </a:bodyPr>
          <a:lstStyle/>
          <a:p>
            <a:pPr algn="l" rtl="0"/>
            <a:r>
              <a:rPr lang="fa-IR" sz="2400" dirty="0">
                <a:solidFill>
                  <a:prstClr val="white"/>
                </a:solidFill>
                <a:cs typeface="B Esfehan" panose="00000700000000000000" pitchFamily="2" charset="-78"/>
              </a:rPr>
              <a:t>فعالیت های </a:t>
            </a:r>
            <a:r>
              <a:rPr lang="fa-IR" sz="2400" dirty="0">
                <a:solidFill>
                  <a:prstClr val="white"/>
                </a:solidFill>
                <a:cs typeface="B Esfehan" panose="00000700000000000000" pitchFamily="2" charset="-78"/>
              </a:rPr>
              <a:t>انتخابی</a:t>
            </a:r>
            <a:endParaRPr lang="en-US" sz="2400" dirty="0">
              <a:solidFill>
                <a:prstClr val="white"/>
              </a:solidFill>
              <a:cs typeface="B Esfehan" panose="00000700000000000000" pitchFamily="2" charset="-78"/>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1905" t="-953" r="32381" b="27301"/>
          <a:stretch/>
        </p:blipFill>
        <p:spPr>
          <a:xfrm>
            <a:off x="7403721" y="1784773"/>
            <a:ext cx="4297100" cy="341413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8634309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80442"/>
        </a:solidFill>
        <a:effectLst/>
      </p:bgPr>
    </p:bg>
    <p:spTree>
      <p:nvGrpSpPr>
        <p:cNvPr id="1" name=""/>
        <p:cNvGrpSpPr/>
        <p:nvPr/>
      </p:nvGrpSpPr>
      <p:grpSpPr>
        <a:xfrm>
          <a:off x="0" y="0"/>
          <a:ext cx="0" cy="0"/>
          <a:chOff x="0" y="0"/>
          <a:chExt cx="0" cy="0"/>
        </a:xfrm>
      </p:grpSpPr>
      <p:sp>
        <p:nvSpPr>
          <p:cNvPr id="3" name="TextBox 2"/>
          <p:cNvSpPr txBox="1"/>
          <p:nvPr/>
        </p:nvSpPr>
        <p:spPr>
          <a:xfrm>
            <a:off x="9367302" y="2583776"/>
            <a:ext cx="1996059" cy="523220"/>
          </a:xfrm>
          <a:prstGeom prst="rect">
            <a:avLst/>
          </a:prstGeom>
          <a:noFill/>
        </p:spPr>
        <p:txBody>
          <a:bodyPr wrap="none" rtlCol="0">
            <a:spAutoFit/>
          </a:bodyPr>
          <a:lstStyle/>
          <a:p>
            <a:pPr algn="l" rtl="0"/>
            <a:r>
              <a:rPr lang="fa-IR" sz="2800" dirty="0">
                <a:solidFill>
                  <a:prstClr val="white"/>
                </a:solidFill>
                <a:cs typeface="B Lotus" panose="00000400000000000000" pitchFamily="2" charset="-78"/>
              </a:rPr>
              <a:t>پیاده روی کردن </a:t>
            </a:r>
            <a:endParaRPr lang="en-US" sz="2800" dirty="0">
              <a:solidFill>
                <a:prstClr val="white"/>
              </a:solidFill>
              <a:cs typeface="B Lotus"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0476" b="14286"/>
          <a:stretch/>
        </p:blipFill>
        <p:spPr>
          <a:xfrm>
            <a:off x="537263" y="544323"/>
            <a:ext cx="8011884" cy="548671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5499881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73625" y="3877547"/>
            <a:ext cx="5116286" cy="1384995"/>
          </a:xfrm>
          <a:prstGeom prst="rect">
            <a:avLst/>
          </a:prstGeom>
        </p:spPr>
        <p:txBody>
          <a:bodyPr wrap="square">
            <a:spAutoFit/>
          </a:bodyPr>
          <a:lstStyle/>
          <a:p>
            <a:pPr algn="ctr" rtl="0"/>
            <a:r>
              <a:rPr lang="fa-IR" sz="2800" dirty="0">
                <a:solidFill>
                  <a:srgbClr val="080442"/>
                </a:solidFill>
                <a:cs typeface="B Lotus" panose="00000400000000000000" pitchFamily="2" charset="-78"/>
              </a:rPr>
              <a:t>دربرگیرنده فعالیت هایی است که بیش از هر چیز به حضور دیگران در فضای اجتماعی بستگی دارد.</a:t>
            </a:r>
            <a:endParaRPr lang="en-US" sz="2800" dirty="0">
              <a:solidFill>
                <a:srgbClr val="080442"/>
              </a:solidFill>
              <a:cs typeface="B Lotus" panose="00000400000000000000" pitchFamily="2" charset="-78"/>
            </a:endParaRPr>
          </a:p>
        </p:txBody>
      </p:sp>
      <p:sp>
        <p:nvSpPr>
          <p:cNvPr id="3" name="Rectangle 2"/>
          <p:cNvSpPr/>
          <p:nvPr/>
        </p:nvSpPr>
        <p:spPr>
          <a:xfrm>
            <a:off x="9203657" y="626477"/>
            <a:ext cx="2451312" cy="461665"/>
          </a:xfrm>
          <a:prstGeom prst="rect">
            <a:avLst/>
          </a:prstGeom>
        </p:spPr>
        <p:txBody>
          <a:bodyPr wrap="none">
            <a:spAutoFit/>
          </a:bodyPr>
          <a:lstStyle/>
          <a:p>
            <a:pPr algn="l" rtl="0"/>
            <a:r>
              <a:rPr lang="fa-IR" sz="2400" dirty="0">
                <a:solidFill>
                  <a:prstClr val="white"/>
                </a:solidFill>
                <a:cs typeface="B Esfehan" panose="00000700000000000000" pitchFamily="2" charset="-78"/>
              </a:rPr>
              <a:t>فعالیت های </a:t>
            </a:r>
            <a:r>
              <a:rPr lang="fa-IR" sz="2400" dirty="0">
                <a:solidFill>
                  <a:prstClr val="white"/>
                </a:solidFill>
                <a:cs typeface="B Esfehan" panose="00000700000000000000" pitchFamily="2" charset="-78"/>
              </a:rPr>
              <a:t>اجتماعی</a:t>
            </a:r>
            <a:endParaRPr lang="en-US" sz="2400" dirty="0">
              <a:solidFill>
                <a:prstClr val="white"/>
              </a:solidFill>
              <a:cs typeface="B Esfehan" panose="00000700000000000000" pitchFamily="2" charset="-78"/>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r="714" b="23492"/>
          <a:stretch/>
        </p:blipFill>
        <p:spPr>
          <a:xfrm>
            <a:off x="6348346" y="1434959"/>
            <a:ext cx="5424610" cy="3135086"/>
          </a:xfrm>
          <a:prstGeom prst="rect">
            <a:avLst/>
          </a:prstGeom>
        </p:spPr>
      </p:pic>
      <p:sp>
        <p:nvSpPr>
          <p:cNvPr id="7" name="TextBox 6"/>
          <p:cNvSpPr txBox="1"/>
          <p:nvPr/>
        </p:nvSpPr>
        <p:spPr>
          <a:xfrm>
            <a:off x="7482318" y="4802014"/>
            <a:ext cx="2807179" cy="523220"/>
          </a:xfrm>
          <a:prstGeom prst="rect">
            <a:avLst/>
          </a:prstGeom>
          <a:noFill/>
        </p:spPr>
        <p:txBody>
          <a:bodyPr wrap="none" rtlCol="0">
            <a:spAutoFit/>
          </a:bodyPr>
          <a:lstStyle/>
          <a:p>
            <a:pPr algn="l" rtl="0"/>
            <a:r>
              <a:rPr lang="fa-IR" sz="2800" dirty="0">
                <a:solidFill>
                  <a:prstClr val="white"/>
                </a:solidFill>
                <a:cs typeface="B Lotus" panose="00000400000000000000" pitchFamily="2" charset="-78"/>
              </a:rPr>
              <a:t>گپ های کوتاه دوستانه </a:t>
            </a:r>
            <a:endParaRPr lang="en-US" sz="2800" dirty="0">
              <a:solidFill>
                <a:prstClr val="white"/>
              </a:solidFill>
              <a:cs typeface="B Lotus" panose="00000400000000000000" pitchFamily="2" charset="-78"/>
            </a:endParaRPr>
          </a:p>
        </p:txBody>
      </p:sp>
    </p:spTree>
    <p:extLst>
      <p:ext uri="{BB962C8B-B14F-4D97-AF65-F5344CB8AC3E}">
        <p14:creationId xmlns:p14="http://schemas.microsoft.com/office/powerpoint/2010/main" val="2940370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TextBox 1"/>
          <p:cNvSpPr txBox="1"/>
          <p:nvPr/>
        </p:nvSpPr>
        <p:spPr>
          <a:xfrm>
            <a:off x="9818915" y="370115"/>
            <a:ext cx="1848583" cy="584775"/>
          </a:xfrm>
          <a:prstGeom prst="rect">
            <a:avLst/>
          </a:prstGeom>
          <a:noFill/>
        </p:spPr>
        <p:txBody>
          <a:bodyPr wrap="none" rtlCol="0">
            <a:spAutoFit/>
          </a:bodyPr>
          <a:lstStyle/>
          <a:p>
            <a:pPr algn="l" rtl="0"/>
            <a:r>
              <a:rPr lang="fa-IR" sz="3200" dirty="0">
                <a:solidFill>
                  <a:srgbClr val="000066"/>
                </a:solidFill>
                <a:cs typeface="B Esfehan" panose="00000700000000000000" pitchFamily="2" charset="-78"/>
              </a:rPr>
              <a:t>هاله و حباب</a:t>
            </a:r>
            <a:endParaRPr lang="en-US" sz="3200" dirty="0">
              <a:solidFill>
                <a:srgbClr val="000066"/>
              </a:solidFill>
              <a:cs typeface="B Esfehan" panose="00000700000000000000" pitchFamily="2" charset="-78"/>
            </a:endParaRPr>
          </a:p>
        </p:txBody>
      </p:sp>
      <p:sp>
        <p:nvSpPr>
          <p:cNvPr id="3" name="Rectangle 2"/>
          <p:cNvSpPr/>
          <p:nvPr/>
        </p:nvSpPr>
        <p:spPr>
          <a:xfrm>
            <a:off x="1820647" y="2329934"/>
            <a:ext cx="8289449" cy="646331"/>
          </a:xfrm>
          <a:prstGeom prst="rect">
            <a:avLst/>
          </a:prstGeom>
        </p:spPr>
        <p:txBody>
          <a:bodyPr wrap="none">
            <a:spAutoFit/>
          </a:bodyPr>
          <a:lstStyle/>
          <a:p>
            <a:pPr algn="just"/>
            <a:r>
              <a:rPr lang="fa-IR" sz="3600" dirty="0">
                <a:solidFill>
                  <a:prstClr val="white"/>
                </a:solidFill>
                <a:ea typeface="Times New Roman" panose="02020603050405020304" pitchFamily="18" charset="0"/>
                <a:cs typeface="B Lotus" panose="00000400000000000000" pitchFamily="2" charset="-78"/>
              </a:rPr>
              <a:t>چیزی که فرد فارغ از مکان در اطراف خود ایجاد می کند. </a:t>
            </a:r>
          </a:p>
        </p:txBody>
      </p:sp>
      <p:sp>
        <p:nvSpPr>
          <p:cNvPr id="4" name="Rectangle 3"/>
          <p:cNvSpPr/>
          <p:nvPr/>
        </p:nvSpPr>
        <p:spPr>
          <a:xfrm>
            <a:off x="400040" y="3548743"/>
            <a:ext cx="9710056" cy="2079544"/>
          </a:xfrm>
          <a:prstGeom prst="rect">
            <a:avLst/>
          </a:prstGeom>
        </p:spPr>
        <p:txBody>
          <a:bodyPr wrap="square">
            <a:spAutoFit/>
          </a:bodyPr>
          <a:lstStyle/>
          <a:p>
            <a:pPr marL="571500" indent="-342900" algn="just">
              <a:lnSpc>
                <a:spcPct val="107000"/>
              </a:lnSpc>
              <a:spcAft>
                <a:spcPts val="800"/>
              </a:spcAft>
              <a:buFont typeface="Courier New" panose="02070309020205020404" pitchFamily="49" charset="0"/>
              <a:buChar char="o"/>
            </a:pPr>
            <a:r>
              <a:rPr lang="fa-IR" sz="2800" dirty="0">
                <a:solidFill>
                  <a:prstClr val="white"/>
                </a:solidFill>
                <a:ea typeface="Times New Roman" panose="02020603050405020304" pitchFamily="18" charset="0"/>
                <a:cs typeface="B Nazanin" panose="00000400000000000000" pitchFamily="2" charset="-78"/>
              </a:rPr>
              <a:t>حباب ها و هاله ها مستقل از مکان با انسان تغییر مکان می دهند .</a:t>
            </a:r>
            <a:endParaRPr lang="en-US" sz="2800" dirty="0">
              <a:solidFill>
                <a:prstClr val="white"/>
              </a:solidFill>
              <a:ea typeface="Calibri"/>
              <a:cs typeface="Arial" panose="020B0604020202020204" pitchFamily="34" charset="0"/>
            </a:endParaRPr>
          </a:p>
          <a:p>
            <a:pPr marL="571500" indent="-342900" algn="just">
              <a:lnSpc>
                <a:spcPct val="107000"/>
              </a:lnSpc>
              <a:spcAft>
                <a:spcPts val="800"/>
              </a:spcAft>
              <a:buFont typeface="Courier New" panose="02070309020205020404" pitchFamily="49" charset="0"/>
              <a:buChar char="o"/>
            </a:pPr>
            <a:r>
              <a:rPr lang="fa-IR" sz="2800" dirty="0">
                <a:solidFill>
                  <a:prstClr val="white"/>
                </a:solidFill>
                <a:ea typeface="Times New Roman" panose="02020603050405020304" pitchFamily="18" charset="0"/>
                <a:cs typeface="B Nazanin" panose="00000400000000000000" pitchFamily="2" charset="-78"/>
              </a:rPr>
              <a:t>مخدوش شدن حباب پیرامونی در مالک ایجاد رفتار تدافعی می کند .</a:t>
            </a:r>
          </a:p>
          <a:p>
            <a:pPr marL="571500" indent="-342900" algn="just">
              <a:lnSpc>
                <a:spcPct val="107000"/>
              </a:lnSpc>
              <a:spcAft>
                <a:spcPts val="800"/>
              </a:spcAft>
              <a:buFont typeface="Courier New" panose="02070309020205020404" pitchFamily="49" charset="0"/>
              <a:buChar char="o"/>
            </a:pPr>
            <a:r>
              <a:rPr lang="fa-IR" sz="2800" dirty="0">
                <a:solidFill>
                  <a:prstClr val="white"/>
                </a:solidFill>
                <a:ea typeface="Times New Roman" panose="02020603050405020304" pitchFamily="18" charset="0"/>
                <a:cs typeface="B Nazanin" panose="00000400000000000000" pitchFamily="2" charset="-78"/>
              </a:rPr>
              <a:t>بسیاری از رفتارهای انسانی با توجه به هاله دیگران شکل می گیرند.</a:t>
            </a:r>
            <a:endParaRPr lang="en-US" sz="2800" dirty="0">
              <a:solidFill>
                <a:prstClr val="white"/>
              </a:solidFill>
            </a:endParaRPr>
          </a:p>
          <a:p>
            <a:pPr marL="571500" indent="-342900">
              <a:lnSpc>
                <a:spcPct val="107000"/>
              </a:lnSpc>
              <a:spcAft>
                <a:spcPts val="800"/>
              </a:spcAft>
              <a:buFont typeface="Courier New" panose="02070309020205020404" pitchFamily="49" charset="0"/>
              <a:buChar char="o"/>
            </a:pPr>
            <a:endParaRPr lang="en-US" dirty="0">
              <a:solidFill>
                <a:prstClr val="black"/>
              </a:solidFill>
              <a:ea typeface="Calibri"/>
              <a:cs typeface="Arial" panose="020B0604020202020204" pitchFamily="34" charset="0"/>
            </a:endParaRPr>
          </a:p>
        </p:txBody>
      </p:sp>
    </p:spTree>
    <p:extLst>
      <p:ext uri="{BB962C8B-B14F-4D97-AF65-F5344CB8AC3E}">
        <p14:creationId xmlns:p14="http://schemas.microsoft.com/office/powerpoint/2010/main" val="39513511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775608" y="3948088"/>
            <a:ext cx="2038311" cy="860212"/>
          </a:xfrm>
          <a:prstGeom prst="rect">
            <a:avLst/>
          </a:prstGeom>
          <a:solidFill>
            <a:schemeClr val="bg1"/>
          </a:solidFill>
          <a:ln>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prstClr val="white"/>
              </a:solidFill>
            </a:endParaRPr>
          </a:p>
        </p:txBody>
      </p:sp>
      <p:sp>
        <p:nvSpPr>
          <p:cNvPr id="3" name="Rectangle 2"/>
          <p:cNvSpPr/>
          <p:nvPr/>
        </p:nvSpPr>
        <p:spPr>
          <a:xfrm>
            <a:off x="1294607" y="2732788"/>
            <a:ext cx="1563757" cy="583096"/>
          </a:xfrm>
          <a:prstGeom prst="rect">
            <a:avLst/>
          </a:prstGeom>
          <a:solidFill>
            <a:schemeClr val="bg1"/>
          </a:solidFill>
          <a:ln>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400" dirty="0">
                <a:solidFill>
                  <a:srgbClr val="000066"/>
                </a:solidFill>
                <a:cs typeface="B Lotus" panose="00000400000000000000" pitchFamily="2" charset="-78"/>
              </a:rPr>
              <a:t>خصوصی</a:t>
            </a:r>
            <a:endParaRPr lang="en-US" sz="2400" dirty="0">
              <a:solidFill>
                <a:srgbClr val="000066"/>
              </a:solidFill>
              <a:cs typeface="B Lotus" panose="00000400000000000000" pitchFamily="2" charset="-78"/>
            </a:endParaRPr>
          </a:p>
        </p:txBody>
      </p:sp>
      <p:sp>
        <p:nvSpPr>
          <p:cNvPr id="4" name="Rectangle 3"/>
          <p:cNvSpPr/>
          <p:nvPr/>
        </p:nvSpPr>
        <p:spPr>
          <a:xfrm>
            <a:off x="1294609" y="3620682"/>
            <a:ext cx="1563757" cy="583096"/>
          </a:xfrm>
          <a:prstGeom prst="rect">
            <a:avLst/>
          </a:prstGeom>
          <a:solidFill>
            <a:schemeClr val="bg1"/>
          </a:solidFill>
          <a:ln>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400" dirty="0">
                <a:solidFill>
                  <a:srgbClr val="000066"/>
                </a:solidFill>
                <a:cs typeface="B Lotus" panose="00000400000000000000" pitchFamily="2" charset="-78"/>
              </a:rPr>
              <a:t>شخصی</a:t>
            </a:r>
            <a:endParaRPr lang="en-US" sz="2400" dirty="0">
              <a:solidFill>
                <a:srgbClr val="000066"/>
              </a:solidFill>
              <a:cs typeface="B Lotus" panose="00000400000000000000" pitchFamily="2" charset="-78"/>
            </a:endParaRPr>
          </a:p>
        </p:txBody>
      </p:sp>
      <p:sp>
        <p:nvSpPr>
          <p:cNvPr id="5" name="Rectangle 4"/>
          <p:cNvSpPr/>
          <p:nvPr/>
        </p:nvSpPr>
        <p:spPr>
          <a:xfrm>
            <a:off x="1294609" y="4508577"/>
            <a:ext cx="1563757" cy="583096"/>
          </a:xfrm>
          <a:prstGeom prst="rect">
            <a:avLst/>
          </a:prstGeom>
          <a:solidFill>
            <a:schemeClr val="bg1"/>
          </a:solidFill>
          <a:ln>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400" dirty="0">
                <a:solidFill>
                  <a:srgbClr val="E76618">
                    <a:lumMod val="50000"/>
                  </a:srgbClr>
                </a:solidFill>
                <a:cs typeface="B Nazanin" panose="00000400000000000000" pitchFamily="2" charset="-78"/>
              </a:rPr>
              <a:t>ا</a:t>
            </a:r>
            <a:r>
              <a:rPr lang="fa-IR" sz="2400" dirty="0">
                <a:solidFill>
                  <a:srgbClr val="000066"/>
                </a:solidFill>
                <a:cs typeface="B Lotus" panose="00000400000000000000" pitchFamily="2" charset="-78"/>
              </a:rPr>
              <a:t>جتماعی</a:t>
            </a:r>
            <a:endParaRPr lang="en-US" sz="2400" dirty="0">
              <a:solidFill>
                <a:srgbClr val="000066"/>
              </a:solidFill>
              <a:cs typeface="B Lotus" panose="00000400000000000000" pitchFamily="2" charset="-78"/>
            </a:endParaRPr>
          </a:p>
        </p:txBody>
      </p:sp>
      <p:sp>
        <p:nvSpPr>
          <p:cNvPr id="6" name="Rectangle 5"/>
          <p:cNvSpPr/>
          <p:nvPr/>
        </p:nvSpPr>
        <p:spPr>
          <a:xfrm>
            <a:off x="1294608" y="5396472"/>
            <a:ext cx="1563757" cy="583096"/>
          </a:xfrm>
          <a:prstGeom prst="rect">
            <a:avLst/>
          </a:prstGeom>
          <a:solidFill>
            <a:schemeClr val="bg1"/>
          </a:solidFill>
          <a:ln>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fa-IR" sz="2400" dirty="0">
                <a:solidFill>
                  <a:srgbClr val="000066"/>
                </a:solidFill>
                <a:cs typeface="B Lotus" panose="00000400000000000000" pitchFamily="2" charset="-78"/>
              </a:rPr>
              <a:t>عمومی</a:t>
            </a:r>
            <a:endParaRPr lang="en-US" sz="2400" dirty="0">
              <a:solidFill>
                <a:srgbClr val="000066"/>
              </a:solidFill>
              <a:cs typeface="B Lotus" panose="00000400000000000000" pitchFamily="2" charset="-78"/>
            </a:endParaRPr>
          </a:p>
        </p:txBody>
      </p:sp>
      <p:cxnSp>
        <p:nvCxnSpPr>
          <p:cNvPr id="7" name="Straight Arrow Connector 6"/>
          <p:cNvCxnSpPr/>
          <p:nvPr/>
        </p:nvCxnSpPr>
        <p:spPr>
          <a:xfrm flipH="1">
            <a:off x="3031597" y="4777324"/>
            <a:ext cx="824789" cy="1014892"/>
          </a:xfrm>
          <a:prstGeom prst="straightConnector1">
            <a:avLst/>
          </a:prstGeom>
          <a:ln w="34925">
            <a:solidFill>
              <a:srgbClr val="000066"/>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flipV="1">
            <a:off x="2886767" y="3024336"/>
            <a:ext cx="1032407" cy="1044869"/>
          </a:xfrm>
          <a:prstGeom prst="straightConnector1">
            <a:avLst/>
          </a:prstGeom>
          <a:ln w="34925">
            <a:solidFill>
              <a:srgbClr val="000066"/>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2886766" y="4473788"/>
            <a:ext cx="1067747" cy="406399"/>
          </a:xfrm>
          <a:prstGeom prst="straightConnector1">
            <a:avLst/>
          </a:prstGeom>
          <a:ln w="34925">
            <a:solidFill>
              <a:srgbClr val="000066"/>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2839753" y="3912230"/>
            <a:ext cx="1079421" cy="313951"/>
          </a:xfrm>
          <a:prstGeom prst="straightConnector1">
            <a:avLst/>
          </a:prstGeom>
          <a:ln w="34925">
            <a:solidFill>
              <a:srgbClr val="000066"/>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954513" y="4203778"/>
            <a:ext cx="1957533" cy="400110"/>
          </a:xfrm>
          <a:prstGeom prst="rect">
            <a:avLst/>
          </a:prstGeom>
          <a:noFill/>
        </p:spPr>
        <p:txBody>
          <a:bodyPr wrap="square" rtlCol="0">
            <a:spAutoFit/>
          </a:bodyPr>
          <a:lstStyle/>
          <a:p>
            <a:pPr algn="l" rtl="0"/>
            <a:r>
              <a:rPr lang="fa-IR" sz="2000" b="1" dirty="0">
                <a:solidFill>
                  <a:srgbClr val="000066"/>
                </a:solidFill>
                <a:cs typeface="B Lotus" panose="00000400000000000000" pitchFamily="2" charset="-78"/>
              </a:rPr>
              <a:t>فواصل در انسان ها</a:t>
            </a:r>
            <a:endParaRPr lang="en-US" sz="2000" b="1" dirty="0">
              <a:solidFill>
                <a:srgbClr val="000066"/>
              </a:solidFill>
              <a:cs typeface="B Lotus" panose="00000400000000000000" pitchFamily="2" charset="-78"/>
            </a:endParaRPr>
          </a:p>
        </p:txBody>
      </p:sp>
      <p:sp>
        <p:nvSpPr>
          <p:cNvPr id="12" name="Rectangle 11"/>
          <p:cNvSpPr/>
          <p:nvPr/>
        </p:nvSpPr>
        <p:spPr>
          <a:xfrm>
            <a:off x="9120836" y="646511"/>
            <a:ext cx="2536272" cy="523220"/>
          </a:xfrm>
          <a:prstGeom prst="rect">
            <a:avLst/>
          </a:prstGeom>
        </p:spPr>
        <p:txBody>
          <a:bodyPr wrap="none">
            <a:spAutoFit/>
          </a:bodyPr>
          <a:lstStyle/>
          <a:p>
            <a:pPr algn="l" rtl="0"/>
            <a:r>
              <a:rPr lang="fa-IR" sz="2800" dirty="0">
                <a:solidFill>
                  <a:prstClr val="white"/>
                </a:solidFill>
                <a:cs typeface="B Esfehan" panose="00000700000000000000" pitchFamily="2" charset="-78"/>
              </a:rPr>
              <a:t>فواصل در انسان ها</a:t>
            </a:r>
            <a:endParaRPr lang="en-US" sz="2800" dirty="0">
              <a:solidFill>
                <a:prstClr val="white"/>
              </a:solidFill>
              <a:cs typeface="B Esfehan" panose="00000700000000000000" pitchFamily="2" charset="-78"/>
            </a:endParaRPr>
          </a:p>
        </p:txBody>
      </p:sp>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4140" b="25806"/>
          <a:stretch/>
        </p:blipFill>
        <p:spPr>
          <a:xfrm>
            <a:off x="6319751" y="1733220"/>
            <a:ext cx="5337357" cy="309824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4" name="TextBox 13"/>
          <p:cNvSpPr txBox="1"/>
          <p:nvPr/>
        </p:nvSpPr>
        <p:spPr>
          <a:xfrm>
            <a:off x="8465849" y="5091673"/>
            <a:ext cx="1309974" cy="400110"/>
          </a:xfrm>
          <a:prstGeom prst="rect">
            <a:avLst/>
          </a:prstGeom>
          <a:noFill/>
        </p:spPr>
        <p:txBody>
          <a:bodyPr wrap="none" rtlCol="0">
            <a:spAutoFit/>
          </a:bodyPr>
          <a:lstStyle/>
          <a:p>
            <a:pPr algn="l" rtl="0"/>
            <a:r>
              <a:rPr lang="fa-IR" sz="2000" dirty="0">
                <a:solidFill>
                  <a:prstClr val="white"/>
                </a:solidFill>
                <a:cs typeface="B Lotus" panose="00000400000000000000" pitchFamily="2" charset="-78"/>
              </a:rPr>
              <a:t>فاصله شخصی</a:t>
            </a:r>
            <a:endParaRPr lang="en-US" sz="2000" dirty="0">
              <a:solidFill>
                <a:prstClr val="white"/>
              </a:solidFill>
              <a:cs typeface="B Lotus" panose="00000400000000000000" pitchFamily="2" charset="-78"/>
            </a:endParaRPr>
          </a:p>
        </p:txBody>
      </p:sp>
    </p:spTree>
    <p:extLst>
      <p:ext uri="{BB962C8B-B14F-4D97-AF65-F5344CB8AC3E}">
        <p14:creationId xmlns:p14="http://schemas.microsoft.com/office/powerpoint/2010/main" val="19315009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TextBox 1"/>
          <p:cNvSpPr txBox="1"/>
          <p:nvPr/>
        </p:nvSpPr>
        <p:spPr>
          <a:xfrm>
            <a:off x="9822426" y="221226"/>
            <a:ext cx="1592825" cy="1077218"/>
          </a:xfrm>
          <a:prstGeom prst="rect">
            <a:avLst/>
          </a:prstGeom>
          <a:noFill/>
        </p:spPr>
        <p:txBody>
          <a:bodyPr wrap="square" rtlCol="0">
            <a:spAutoFit/>
          </a:bodyPr>
          <a:lstStyle/>
          <a:p>
            <a:pPr algn="ctr"/>
            <a:r>
              <a:rPr lang="fa-IR" sz="3200" b="1" dirty="0">
                <a:solidFill>
                  <a:srgbClr val="000066"/>
                </a:solidFill>
                <a:cs typeface="B Esfehan" panose="00000700000000000000" pitchFamily="2" charset="-78"/>
              </a:rPr>
              <a:t>معرفی محله جلفا</a:t>
            </a:r>
            <a:endParaRPr lang="en-US" sz="3200" b="1" dirty="0">
              <a:solidFill>
                <a:srgbClr val="000066"/>
              </a:solidFill>
              <a:cs typeface="B Esfehan" panose="00000700000000000000" pitchFamily="2" charset="-78"/>
            </a:endParaRPr>
          </a:p>
        </p:txBody>
      </p:sp>
      <p:sp>
        <p:nvSpPr>
          <p:cNvPr id="3" name="Rectangle 2"/>
          <p:cNvSpPr/>
          <p:nvPr/>
        </p:nvSpPr>
        <p:spPr>
          <a:xfrm>
            <a:off x="7344698" y="2575882"/>
            <a:ext cx="3746090" cy="2677656"/>
          </a:xfrm>
          <a:prstGeom prst="rect">
            <a:avLst/>
          </a:prstGeom>
        </p:spPr>
        <p:txBody>
          <a:bodyPr wrap="square">
            <a:spAutoFit/>
          </a:bodyPr>
          <a:lstStyle/>
          <a:p>
            <a:pPr algn="just"/>
            <a:r>
              <a:rPr lang="fa-IR" sz="2400" dirty="0">
                <a:solidFill>
                  <a:prstClr val="white"/>
                </a:solidFill>
                <a:cs typeface="B Lotus" panose="00000400000000000000" pitchFamily="2" charset="-78"/>
              </a:rPr>
              <a:t>طبق تقسیمات داخلی شهرداری </a:t>
            </a:r>
            <a:r>
              <a:rPr lang="ar-SA" sz="2400" dirty="0">
                <a:solidFill>
                  <a:prstClr val="white"/>
                </a:solidFill>
                <a:cs typeface="B Lotus" panose="00000400000000000000" pitchFamily="2" charset="-78"/>
              </a:rPr>
              <a:t>محله جلفا در شمال منطقه پنج شهر اصفهان قرار گرفته است و از شمال به  خیابان نظر و از جنوب به خیابان شریعتی،از سمت شرق به خیابان توحید ، مهرداد و حکیم نظامی و از سمت غرب به خیابان وحید  منتهی می گردد.. </a:t>
            </a:r>
            <a:endParaRPr lang="en-US" sz="2400" dirty="0">
              <a:solidFill>
                <a:prstClr val="white"/>
              </a:solidFill>
              <a:cs typeface="B Lotus" panose="00000400000000000000" pitchFamily="2" charset="-78"/>
            </a:endParaRPr>
          </a:p>
        </p:txBody>
      </p:sp>
      <p:pic>
        <p:nvPicPr>
          <p:cNvPr id="4" name="Picture 2" descr="C:\Documents and Settings\abdoalrasol\Desktop\jolfa naha\MAHDOODE copy.jpg"/>
          <p:cNvPicPr>
            <a:picLocks noChangeAspect="1" noChangeArrowheads="1"/>
          </p:cNvPicPr>
          <p:nvPr/>
        </p:nvPicPr>
        <p:blipFill>
          <a:blip r:embed="rId3"/>
          <a:srcRect/>
          <a:stretch>
            <a:fillRect/>
          </a:stretch>
        </p:blipFill>
        <p:spPr bwMode="auto">
          <a:xfrm>
            <a:off x="989035" y="1625048"/>
            <a:ext cx="5572164" cy="399782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1265598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8044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1" t="25144" r="938" b="24762"/>
          <a:stretch/>
        </p:blipFill>
        <p:spPr>
          <a:xfrm>
            <a:off x="1240972" y="1393371"/>
            <a:ext cx="9644742" cy="3657914"/>
          </a:xfrm>
          <a:prstGeom prst="rect">
            <a:avLst/>
          </a:prstGeom>
        </p:spPr>
      </p:pic>
    </p:spTree>
    <p:extLst>
      <p:ext uri="{BB962C8B-B14F-4D97-AF65-F5344CB8AC3E}">
        <p14:creationId xmlns:p14="http://schemas.microsoft.com/office/powerpoint/2010/main" val="35130088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80442"/>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1" t="17460" r="11191" b="22222"/>
          <a:stretch/>
        </p:blipFill>
        <p:spPr>
          <a:xfrm>
            <a:off x="1741712" y="892628"/>
            <a:ext cx="8932817" cy="4550229"/>
          </a:xfrm>
          <a:prstGeom prst="rect">
            <a:avLst/>
          </a:prstGeom>
        </p:spPr>
      </p:pic>
    </p:spTree>
    <p:extLst>
      <p:ext uri="{BB962C8B-B14F-4D97-AF65-F5344CB8AC3E}">
        <p14:creationId xmlns:p14="http://schemas.microsoft.com/office/powerpoint/2010/main" val="10502781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80442"/>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12572" y="729343"/>
            <a:ext cx="7053943" cy="5290458"/>
          </a:xfrm>
          <a:prstGeom prst="rect">
            <a:avLst/>
          </a:prstGeom>
        </p:spPr>
      </p:pic>
    </p:spTree>
    <p:extLst>
      <p:ext uri="{BB962C8B-B14F-4D97-AF65-F5344CB8AC3E}">
        <p14:creationId xmlns:p14="http://schemas.microsoft.com/office/powerpoint/2010/main" val="4368915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80442"/>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47257" y="609601"/>
            <a:ext cx="7467600" cy="5600700"/>
          </a:xfrm>
          <a:prstGeom prst="rect">
            <a:avLst/>
          </a:prstGeom>
        </p:spPr>
      </p:pic>
    </p:spTree>
    <p:extLst>
      <p:ext uri="{BB962C8B-B14F-4D97-AF65-F5344CB8AC3E}">
        <p14:creationId xmlns:p14="http://schemas.microsoft.com/office/powerpoint/2010/main" val="19085819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6322142" y="486696"/>
            <a:ext cx="6046839" cy="584775"/>
          </a:xfrm>
          <a:prstGeom prst="rect">
            <a:avLst/>
          </a:prstGeom>
        </p:spPr>
        <p:txBody>
          <a:bodyPr wrap="square">
            <a:spAutoFit/>
          </a:bodyPr>
          <a:lstStyle/>
          <a:p>
            <a:pPr algn="ctr" rtl="0"/>
            <a:r>
              <a:rPr lang="fa-IR" sz="3200" dirty="0">
                <a:solidFill>
                  <a:prstClr val="white"/>
                </a:solidFill>
                <a:cs typeface="B Esfehan" panose="00000700000000000000" pitchFamily="2" charset="-78"/>
              </a:rPr>
              <a:t>معرفی رویدادها و خاطره جمعی</a:t>
            </a:r>
            <a:endParaRPr lang="en-US" sz="3200" dirty="0">
              <a:solidFill>
                <a:prstClr val="white"/>
              </a:solidFill>
              <a:cs typeface="B Esfehan" panose="00000700000000000000" pitchFamily="2" charset="-78"/>
            </a:endParaRPr>
          </a:p>
        </p:txBody>
      </p:sp>
      <p:sp>
        <p:nvSpPr>
          <p:cNvPr id="4" name="TextBox 3"/>
          <p:cNvSpPr txBox="1"/>
          <p:nvPr/>
        </p:nvSpPr>
        <p:spPr>
          <a:xfrm>
            <a:off x="6985819" y="2094271"/>
            <a:ext cx="4365522" cy="3046988"/>
          </a:xfrm>
          <a:prstGeom prst="rect">
            <a:avLst/>
          </a:prstGeom>
          <a:noFill/>
        </p:spPr>
        <p:txBody>
          <a:bodyPr wrap="square" rtlCol="0">
            <a:spAutoFit/>
          </a:bodyPr>
          <a:lstStyle/>
          <a:p>
            <a:pPr marL="285750" indent="-285750" algn="just">
              <a:buFont typeface="Arial" panose="020B0604020202020204" pitchFamily="34" charset="0"/>
              <a:buChar char="•"/>
            </a:pPr>
            <a:r>
              <a:rPr lang="fa-IR" sz="2400" dirty="0">
                <a:solidFill>
                  <a:prstClr val="white"/>
                </a:solidFill>
                <a:cs typeface="B Lotus" panose="00000400000000000000" pitchFamily="2" charset="-78"/>
              </a:rPr>
              <a:t>خاطره جمعی:</a:t>
            </a:r>
          </a:p>
          <a:p>
            <a:pPr algn="just"/>
            <a:r>
              <a:rPr lang="fa-IR" sz="2400" dirty="0">
                <a:solidFill>
                  <a:prstClr val="white"/>
                </a:solidFill>
                <a:cs typeface="B Lotus" panose="00000400000000000000" pitchFamily="2" charset="-78"/>
              </a:rPr>
              <a:t>مجموعه ای از تداعی هاست که به صورت روایت در جامعه وجود دارد و حس پیوستگی و پیوند بین اعضای یک جامعه ایجاد می کند و فضای فیزیکی ساخته شده به عنوان عنصر شکل دهنده خاطره جمعی است. یکی از کارکردهای خاطره جمعی، هویت بخشی به افراد می باشد.</a:t>
            </a:r>
            <a:endParaRPr lang="en-US" sz="2400" dirty="0">
              <a:solidFill>
                <a:prstClr val="white"/>
              </a:solidFill>
              <a:cs typeface="B Lotus" panose="00000400000000000000" pitchFamily="2" charset="-78"/>
            </a:endParaRPr>
          </a:p>
        </p:txBody>
      </p:sp>
      <p:sp>
        <p:nvSpPr>
          <p:cNvPr id="5" name="TextBox 4"/>
          <p:cNvSpPr txBox="1"/>
          <p:nvPr/>
        </p:nvSpPr>
        <p:spPr>
          <a:xfrm>
            <a:off x="811161" y="3145817"/>
            <a:ext cx="4129548" cy="2677656"/>
          </a:xfrm>
          <a:prstGeom prst="rect">
            <a:avLst/>
          </a:prstGeom>
          <a:noFill/>
        </p:spPr>
        <p:txBody>
          <a:bodyPr wrap="square" rtlCol="0">
            <a:spAutoFit/>
          </a:bodyPr>
          <a:lstStyle/>
          <a:p>
            <a:pPr algn="just"/>
            <a:r>
              <a:rPr lang="fa-IR" sz="2400" dirty="0">
                <a:solidFill>
                  <a:srgbClr val="080442"/>
                </a:solidFill>
                <a:cs typeface="B Lotus" panose="00000400000000000000" pitchFamily="2" charset="-78"/>
              </a:rPr>
              <a:t>در مورد محله جلفا می توان گفت به دلیل ارامنه ساکن در آن جشن سال نو میلادی به عنوان یک خاطره و رویداد جمعی به فضای آنجا به خصوص میدان جلفا هویت ویژه ای می بخشد و مفاهیم و معانی به صورت زنجیره ای از کدها در ذهن مردم تداعی می شود.</a:t>
            </a:r>
            <a:endParaRPr lang="en-US" sz="2400" dirty="0">
              <a:solidFill>
                <a:srgbClr val="080442"/>
              </a:solidFill>
              <a:cs typeface="B Lotus" panose="00000400000000000000" pitchFamily="2" charset="-78"/>
            </a:endParaRPr>
          </a:p>
        </p:txBody>
      </p:sp>
    </p:spTree>
    <p:extLst>
      <p:ext uri="{BB962C8B-B14F-4D97-AF65-F5344CB8AC3E}">
        <p14:creationId xmlns:p14="http://schemas.microsoft.com/office/powerpoint/2010/main" val="12293797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Rectangle 1"/>
          <p:cNvSpPr/>
          <p:nvPr/>
        </p:nvSpPr>
        <p:spPr>
          <a:xfrm>
            <a:off x="9379974" y="339211"/>
            <a:ext cx="2620297" cy="830997"/>
          </a:xfrm>
          <a:prstGeom prst="rect">
            <a:avLst/>
          </a:prstGeom>
        </p:spPr>
        <p:txBody>
          <a:bodyPr wrap="square">
            <a:spAutoFit/>
          </a:bodyPr>
          <a:lstStyle/>
          <a:p>
            <a:pPr algn="ctr" rtl="0"/>
            <a:r>
              <a:rPr lang="fa-IR" sz="2400" b="1" dirty="0">
                <a:solidFill>
                  <a:srgbClr val="080442"/>
                </a:solidFill>
                <a:cs typeface="B Esfehan" panose="00000700000000000000" pitchFamily="2" charset="-78"/>
              </a:rPr>
              <a:t>معرفی رویدادها و خاطره جمعی</a:t>
            </a:r>
            <a:endParaRPr lang="en-US" sz="2400" b="1" dirty="0">
              <a:solidFill>
                <a:srgbClr val="080442"/>
              </a:solidFill>
              <a:cs typeface="B Esfehan" panose="00000700000000000000" pitchFamily="2" charset="-78"/>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6361" y="1544893"/>
            <a:ext cx="5982929" cy="4487197"/>
          </a:xfrm>
          <a:prstGeom prst="rect">
            <a:avLst/>
          </a:prstGeom>
          <a:ln>
            <a:noFill/>
          </a:ln>
          <a:effectLst>
            <a:softEdge rad="112500"/>
          </a:effec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51523" y="2558845"/>
            <a:ext cx="5348748" cy="4011561"/>
          </a:xfrm>
          <a:prstGeom prst="rect">
            <a:avLst/>
          </a:prstGeom>
          <a:ln>
            <a:noFill/>
          </a:ln>
          <a:effectLst>
            <a:softEdge rad="112500"/>
          </a:effectLst>
        </p:spPr>
      </p:pic>
    </p:spTree>
    <p:extLst>
      <p:ext uri="{BB962C8B-B14F-4D97-AF65-F5344CB8AC3E}">
        <p14:creationId xmlns:p14="http://schemas.microsoft.com/office/powerpoint/2010/main" val="6534262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864" y="471949"/>
            <a:ext cx="5073445" cy="38050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17225" y="722672"/>
            <a:ext cx="5250425" cy="393781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0298960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13289" y="3642852"/>
            <a:ext cx="3741175" cy="2805882"/>
          </a:xfrm>
          <a:prstGeom prst="rect">
            <a:avLst/>
          </a:prstGeom>
          <a:ln>
            <a:noFill/>
          </a:ln>
          <a:effectLst>
            <a:softEdge rad="112500"/>
          </a:effectLst>
        </p:spPr>
      </p:pic>
      <p:sp>
        <p:nvSpPr>
          <p:cNvPr id="5" name="Rectangle 4"/>
          <p:cNvSpPr/>
          <p:nvPr/>
        </p:nvSpPr>
        <p:spPr>
          <a:xfrm>
            <a:off x="9379974" y="339211"/>
            <a:ext cx="2620297" cy="830997"/>
          </a:xfrm>
          <a:prstGeom prst="rect">
            <a:avLst/>
          </a:prstGeom>
        </p:spPr>
        <p:txBody>
          <a:bodyPr wrap="square">
            <a:spAutoFit/>
          </a:bodyPr>
          <a:lstStyle/>
          <a:p>
            <a:pPr algn="ctr" rtl="0"/>
            <a:r>
              <a:rPr lang="fa-IR" sz="2400" b="1" dirty="0">
                <a:solidFill>
                  <a:srgbClr val="080442"/>
                </a:solidFill>
                <a:cs typeface="B Esfehan" panose="00000700000000000000" pitchFamily="2" charset="-78"/>
              </a:rPr>
              <a:t>معرفی رویدادها و خاطره جمعی</a:t>
            </a:r>
            <a:endParaRPr lang="en-US" sz="2400" b="1" dirty="0">
              <a:solidFill>
                <a:srgbClr val="080442"/>
              </a:solidFill>
              <a:cs typeface="B Esfehan" panose="00000700000000000000" pitchFamily="2" charset="-78"/>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8478" y="1589140"/>
            <a:ext cx="6479458" cy="4859594"/>
          </a:xfrm>
          <a:prstGeom prst="rect">
            <a:avLst/>
          </a:prstGeom>
          <a:ln>
            <a:noFill/>
          </a:ln>
          <a:effectLst>
            <a:softEdge rad="112500"/>
          </a:effectLst>
        </p:spPr>
      </p:pic>
    </p:spTree>
    <p:extLst>
      <p:ext uri="{BB962C8B-B14F-4D97-AF65-F5344CB8AC3E}">
        <p14:creationId xmlns:p14="http://schemas.microsoft.com/office/powerpoint/2010/main" val="11642812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8977" y="1900852"/>
            <a:ext cx="4762500" cy="3105150"/>
          </a:xfrm>
          <a:prstGeom prst="rect">
            <a:avLst/>
          </a:prstGeom>
        </p:spPr>
      </p:pic>
      <p:sp>
        <p:nvSpPr>
          <p:cNvPr id="10" name="Rectangle 9"/>
          <p:cNvSpPr/>
          <p:nvPr/>
        </p:nvSpPr>
        <p:spPr>
          <a:xfrm>
            <a:off x="9379974" y="339211"/>
            <a:ext cx="2620297" cy="830997"/>
          </a:xfrm>
          <a:prstGeom prst="rect">
            <a:avLst/>
          </a:prstGeom>
        </p:spPr>
        <p:txBody>
          <a:bodyPr wrap="square">
            <a:spAutoFit/>
          </a:bodyPr>
          <a:lstStyle/>
          <a:p>
            <a:pPr algn="ctr" rtl="0"/>
            <a:r>
              <a:rPr lang="fa-IR" sz="2400" b="1" dirty="0">
                <a:solidFill>
                  <a:srgbClr val="080442"/>
                </a:solidFill>
                <a:cs typeface="B Esfehan" panose="00000700000000000000" pitchFamily="2" charset="-78"/>
              </a:rPr>
              <a:t>معرفی رویدادها و خاطره جمعی</a:t>
            </a:r>
            <a:endParaRPr lang="en-US" sz="2400" b="1" dirty="0">
              <a:solidFill>
                <a:srgbClr val="080442"/>
              </a:solidFill>
              <a:cs typeface="B Esfehan" panose="00000700000000000000" pitchFamily="2" charset="-78"/>
            </a:endParaRPr>
          </a:p>
        </p:txBody>
      </p:sp>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l="1586" t="2115" r="5816" b="12085"/>
          <a:stretch/>
        </p:blipFill>
        <p:spPr>
          <a:xfrm>
            <a:off x="993059" y="1900853"/>
            <a:ext cx="5053780" cy="3105150"/>
          </a:xfrm>
          <a:prstGeom prst="rect">
            <a:avLst/>
          </a:prstGeom>
        </p:spPr>
      </p:pic>
      <p:sp>
        <p:nvSpPr>
          <p:cNvPr id="12" name="TextBox 11"/>
          <p:cNvSpPr txBox="1"/>
          <p:nvPr/>
        </p:nvSpPr>
        <p:spPr>
          <a:xfrm>
            <a:off x="1704668" y="5559665"/>
            <a:ext cx="8684341" cy="707886"/>
          </a:xfrm>
          <a:prstGeom prst="rect">
            <a:avLst/>
          </a:prstGeom>
          <a:noFill/>
        </p:spPr>
        <p:txBody>
          <a:bodyPr wrap="square" rtlCol="0">
            <a:spAutoFit/>
          </a:bodyPr>
          <a:lstStyle/>
          <a:p>
            <a:pPr algn="ctr" rtl="0"/>
            <a:r>
              <a:rPr lang="fa-IR" sz="2000" dirty="0">
                <a:solidFill>
                  <a:prstClr val="white"/>
                </a:solidFill>
                <a:cs typeface="B Lotus" panose="00000400000000000000" pitchFamily="2" charset="-78"/>
              </a:rPr>
              <a:t>همان طور که از تصاویر بالا استنباط میشود، از درخت کریسمس و بابانوئل به عنوان نماد برای برگزاری جشن سال نوی میلادی استفاده میشود.</a:t>
            </a:r>
            <a:endParaRPr lang="en-US" sz="2000" dirty="0">
              <a:solidFill>
                <a:prstClr val="white"/>
              </a:solidFill>
              <a:cs typeface="B Lotus" panose="00000400000000000000" pitchFamily="2" charset="-78"/>
            </a:endParaRPr>
          </a:p>
        </p:txBody>
      </p:sp>
    </p:spTree>
    <p:extLst>
      <p:ext uri="{BB962C8B-B14F-4D97-AF65-F5344CB8AC3E}">
        <p14:creationId xmlns:p14="http://schemas.microsoft.com/office/powerpoint/2010/main" val="23669102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8347" y="1417548"/>
            <a:ext cx="2611193" cy="1741666"/>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4224"/>
          <a:stretch/>
        </p:blipFill>
        <p:spPr>
          <a:xfrm>
            <a:off x="124438" y="1889765"/>
            <a:ext cx="5286375" cy="3375409"/>
          </a:xfrm>
          <a:prstGeom prst="rect">
            <a:avLst/>
          </a:prstGeom>
        </p:spPr>
      </p:pic>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b="13916"/>
          <a:stretch/>
        </p:blipFill>
        <p:spPr>
          <a:xfrm>
            <a:off x="6769509" y="3406555"/>
            <a:ext cx="4094677" cy="2463304"/>
          </a:xfrm>
          <a:prstGeom prst="rect">
            <a:avLst/>
          </a:prstGeom>
        </p:spPr>
      </p:pic>
      <p:sp>
        <p:nvSpPr>
          <p:cNvPr id="6" name="Rectangle 5"/>
          <p:cNvSpPr/>
          <p:nvPr/>
        </p:nvSpPr>
        <p:spPr>
          <a:xfrm>
            <a:off x="9379974" y="339211"/>
            <a:ext cx="2620297" cy="830997"/>
          </a:xfrm>
          <a:prstGeom prst="rect">
            <a:avLst/>
          </a:prstGeom>
        </p:spPr>
        <p:txBody>
          <a:bodyPr wrap="square">
            <a:spAutoFit/>
          </a:bodyPr>
          <a:lstStyle/>
          <a:p>
            <a:pPr algn="ctr" rtl="0"/>
            <a:r>
              <a:rPr lang="fa-IR" sz="2400" b="1" dirty="0">
                <a:solidFill>
                  <a:srgbClr val="080442"/>
                </a:solidFill>
                <a:cs typeface="B Esfehan" panose="00000700000000000000" pitchFamily="2" charset="-78"/>
              </a:rPr>
              <a:t>معرفی رویدادها و خاطره جمعی</a:t>
            </a:r>
            <a:endParaRPr lang="en-US" sz="2400" b="1" dirty="0">
              <a:solidFill>
                <a:srgbClr val="080442"/>
              </a:solidFill>
              <a:cs typeface="B Esfehan" panose="00000700000000000000" pitchFamily="2" charset="-78"/>
            </a:endParaRPr>
          </a:p>
        </p:txBody>
      </p:sp>
    </p:spTree>
    <p:extLst>
      <p:ext uri="{BB962C8B-B14F-4D97-AF65-F5344CB8AC3E}">
        <p14:creationId xmlns:p14="http://schemas.microsoft.com/office/powerpoint/2010/main" val="32075633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8997789" y="668282"/>
            <a:ext cx="2715808" cy="461665"/>
          </a:xfrm>
          <a:prstGeom prst="rect">
            <a:avLst/>
          </a:prstGeom>
        </p:spPr>
        <p:txBody>
          <a:bodyPr wrap="none">
            <a:spAutoFit/>
          </a:bodyPr>
          <a:lstStyle/>
          <a:p>
            <a:pPr rtl="0"/>
            <a:r>
              <a:rPr lang="fa-IR" sz="2400" dirty="0">
                <a:solidFill>
                  <a:prstClr val="white"/>
                </a:solidFill>
                <a:cs typeface="B Esfehan" panose="00000700000000000000" pitchFamily="2" charset="-78"/>
              </a:rPr>
              <a:t>خرد محلات محله جلفــــــا</a:t>
            </a:r>
            <a:endParaRPr lang="en-US" sz="2400" dirty="0">
              <a:solidFill>
                <a:prstClr val="white"/>
              </a:solidFill>
              <a:cs typeface="B Esfehan" panose="00000700000000000000" pitchFamily="2" charset="-78"/>
            </a:endParaRPr>
          </a:p>
        </p:txBody>
      </p:sp>
      <p:sp>
        <p:nvSpPr>
          <p:cNvPr id="3" name="Rectangle 2"/>
          <p:cNvSpPr/>
          <p:nvPr/>
        </p:nvSpPr>
        <p:spPr>
          <a:xfrm>
            <a:off x="958644" y="2728451"/>
            <a:ext cx="3923071" cy="3539430"/>
          </a:xfrm>
          <a:prstGeom prst="rect">
            <a:avLst/>
          </a:prstGeom>
        </p:spPr>
        <p:txBody>
          <a:bodyPr wrap="square">
            <a:spAutoFit/>
          </a:bodyPr>
          <a:lstStyle/>
          <a:p>
            <a:pPr algn="just"/>
            <a:r>
              <a:rPr lang="fa-IR" sz="2800" dirty="0">
                <a:solidFill>
                  <a:srgbClr val="000066"/>
                </a:solidFill>
                <a:cs typeface="B Lotus" pitchFamily="2" charset="-78"/>
              </a:rPr>
              <a:t>محله جلفا طبق تقسیمات طرح تفصیلی دربر گیرنده هفت محله</a:t>
            </a:r>
            <a:r>
              <a:rPr lang="ar-SA" sz="2800" dirty="0">
                <a:solidFill>
                  <a:srgbClr val="000066"/>
                </a:solidFill>
                <a:cs typeface="B Lotus" pitchFamily="2" charset="-78"/>
              </a:rPr>
              <a:t>؛</a:t>
            </a:r>
            <a:r>
              <a:rPr lang="ar-SA" sz="2800" b="1" dirty="0">
                <a:solidFill>
                  <a:srgbClr val="000066"/>
                </a:solidFill>
                <a:cs typeface="B Lotus" pitchFamily="2" charset="-78"/>
              </a:rPr>
              <a:t>خاقانی ، خواجه پطروس ، شکرچیان ، کوچه بوعلی ، سنگتراشها ، تبریزی ها و ایروان و قسمت هایی از </a:t>
            </a:r>
            <a:r>
              <a:rPr lang="fa-IR" sz="2800" b="1" dirty="0">
                <a:solidFill>
                  <a:srgbClr val="000066"/>
                </a:solidFill>
                <a:cs typeface="B Lotus" pitchFamily="2" charset="-78"/>
              </a:rPr>
              <a:t> سه </a:t>
            </a:r>
            <a:r>
              <a:rPr lang="ar-SA" sz="2800" b="1" dirty="0">
                <a:solidFill>
                  <a:srgbClr val="000066"/>
                </a:solidFill>
                <a:cs typeface="B Lotus" pitchFamily="2" charset="-78"/>
              </a:rPr>
              <a:t>محله شاخه نبات</a:t>
            </a:r>
            <a:r>
              <a:rPr lang="fa-IR" sz="2800" b="1" dirty="0">
                <a:solidFill>
                  <a:srgbClr val="000066"/>
                </a:solidFill>
                <a:cs typeface="B Lotus" pitchFamily="2" charset="-78"/>
              </a:rPr>
              <a:t>، </a:t>
            </a:r>
            <a:r>
              <a:rPr lang="ar-SA" sz="2800" b="1" dirty="0">
                <a:solidFill>
                  <a:srgbClr val="000066"/>
                </a:solidFill>
                <a:cs typeface="B Lotus" pitchFamily="2" charset="-78"/>
              </a:rPr>
              <a:t>میدان جلفا  و سه راهی نظر </a:t>
            </a:r>
            <a:r>
              <a:rPr lang="ar-SA" sz="2800" dirty="0">
                <a:solidFill>
                  <a:srgbClr val="000066"/>
                </a:solidFill>
                <a:cs typeface="B Lotus" pitchFamily="2" charset="-78"/>
              </a:rPr>
              <a:t>می باشد . </a:t>
            </a:r>
            <a:endParaRPr lang="en-US" sz="2800" dirty="0">
              <a:solidFill>
                <a:srgbClr val="000066"/>
              </a:solidFill>
              <a:cs typeface="B Lotus" pitchFamily="2" charset="-78"/>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3305" y="1818350"/>
            <a:ext cx="4458928" cy="363889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950084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483509" y="516194"/>
            <a:ext cx="7152968" cy="523220"/>
          </a:xfrm>
          <a:prstGeom prst="rect">
            <a:avLst/>
          </a:prstGeom>
          <a:noFill/>
        </p:spPr>
        <p:txBody>
          <a:bodyPr wrap="square" rtlCol="0">
            <a:spAutoFit/>
          </a:bodyPr>
          <a:lstStyle/>
          <a:p>
            <a:r>
              <a:rPr lang="fa-IR" sz="2800" dirty="0">
                <a:solidFill>
                  <a:prstClr val="white"/>
                </a:solidFill>
                <a:cs typeface="B Esfehan" panose="00000700000000000000" pitchFamily="2" charset="-78"/>
              </a:rPr>
              <a:t>معرفی کیفیت های طراحی موجود در سایت</a:t>
            </a:r>
            <a:endParaRPr lang="en-US" sz="2800" dirty="0">
              <a:solidFill>
                <a:prstClr val="white"/>
              </a:solidFill>
              <a:cs typeface="B Esfehan" panose="00000700000000000000" pitchFamily="2" charset="-78"/>
            </a:endParaRPr>
          </a:p>
        </p:txBody>
      </p:sp>
      <p:sp>
        <p:nvSpPr>
          <p:cNvPr id="3" name="TextBox 2"/>
          <p:cNvSpPr txBox="1"/>
          <p:nvPr/>
        </p:nvSpPr>
        <p:spPr>
          <a:xfrm>
            <a:off x="8716297" y="1474838"/>
            <a:ext cx="2920180" cy="523220"/>
          </a:xfrm>
          <a:prstGeom prst="rect">
            <a:avLst/>
          </a:prstGeom>
          <a:noFill/>
        </p:spPr>
        <p:txBody>
          <a:bodyPr wrap="square" rtlCol="0">
            <a:spAutoFit/>
          </a:bodyPr>
          <a:lstStyle/>
          <a:p>
            <a:r>
              <a:rPr lang="fa-IR" sz="2800" dirty="0">
                <a:solidFill>
                  <a:prstClr val="white"/>
                </a:solidFill>
                <a:cs typeface="B Esfehan" panose="00000700000000000000" pitchFamily="2" charset="-78"/>
              </a:rPr>
              <a:t>غنای حسی</a:t>
            </a:r>
            <a:endParaRPr lang="en-US" sz="2800" dirty="0">
              <a:solidFill>
                <a:prstClr val="white"/>
              </a:solidFill>
              <a:cs typeface="B Esfehan" panose="00000700000000000000" pitchFamily="2" charset="-78"/>
            </a:endParaRPr>
          </a:p>
        </p:txBody>
      </p:sp>
      <p:sp>
        <p:nvSpPr>
          <p:cNvPr id="4" name="Title 1"/>
          <p:cNvSpPr txBox="1">
            <a:spLocks/>
          </p:cNvSpPr>
          <p:nvPr/>
        </p:nvSpPr>
        <p:spPr>
          <a:xfrm>
            <a:off x="7595419" y="3075930"/>
            <a:ext cx="3407778" cy="130386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rtl="1"/>
            <a:r>
              <a:rPr lang="fa-IR" sz="2400" b="1" smtClean="0">
                <a:solidFill>
                  <a:prstClr val="white"/>
                </a:solidFill>
                <a:cs typeface="B Nazanin" panose="00000400000000000000" pitchFamily="2" charset="-78"/>
              </a:rPr>
              <a:t>ارتقای  تجربیات حسی استفاده کنندگان آن هم به ترتیبی که موجبات لذت را فراهم آورد.</a:t>
            </a:r>
            <a:endParaRPr lang="fa-IR" sz="2400" dirty="0">
              <a:solidFill>
                <a:prstClr val="white"/>
              </a:solidFill>
            </a:endParaRPr>
          </a:p>
        </p:txBody>
      </p:sp>
      <p:sp>
        <p:nvSpPr>
          <p:cNvPr id="5" name="Rectangle 4"/>
          <p:cNvSpPr/>
          <p:nvPr/>
        </p:nvSpPr>
        <p:spPr>
          <a:xfrm>
            <a:off x="1372727" y="1474838"/>
            <a:ext cx="3619902" cy="523220"/>
          </a:xfrm>
          <a:prstGeom prst="rect">
            <a:avLst/>
          </a:prstGeom>
        </p:spPr>
        <p:txBody>
          <a:bodyPr wrap="none">
            <a:spAutoFit/>
          </a:bodyPr>
          <a:lstStyle/>
          <a:p>
            <a:pPr algn="l" rtl="0"/>
            <a:r>
              <a:rPr lang="fa-IR" sz="2800" b="1" dirty="0">
                <a:solidFill>
                  <a:srgbClr val="080442"/>
                </a:solidFill>
                <a:cs typeface="B Esfehan" panose="00000700000000000000" pitchFamily="2" charset="-78"/>
              </a:rPr>
              <a:t>طراحی برای همه ی حس ها</a:t>
            </a:r>
          </a:p>
        </p:txBody>
      </p:sp>
      <p:sp>
        <p:nvSpPr>
          <p:cNvPr id="6" name="TextBox 5"/>
          <p:cNvSpPr txBox="1"/>
          <p:nvPr/>
        </p:nvSpPr>
        <p:spPr>
          <a:xfrm>
            <a:off x="0" y="2662973"/>
            <a:ext cx="5594689" cy="3046988"/>
          </a:xfrm>
          <a:prstGeom prst="rect">
            <a:avLst/>
          </a:prstGeom>
          <a:noFill/>
        </p:spPr>
        <p:txBody>
          <a:bodyPr wrap="square" rtlCol="0">
            <a:spAutoFit/>
          </a:bodyPr>
          <a:lstStyle/>
          <a:p>
            <a:pPr rtl="0"/>
            <a:r>
              <a:rPr lang="fa-IR" sz="2400" dirty="0">
                <a:solidFill>
                  <a:prstClr val="black"/>
                </a:solidFill>
                <a:cs typeface="B Lotus" panose="00000400000000000000" pitchFamily="2" charset="-78"/>
              </a:rPr>
              <a:t>بینایی              حس مسلط برای اکثریت مردم</a:t>
            </a:r>
          </a:p>
          <a:p>
            <a:pPr rtl="0"/>
            <a:r>
              <a:rPr lang="fa-IR" sz="2400" dirty="0">
                <a:solidFill>
                  <a:prstClr val="black"/>
                </a:solidFill>
                <a:cs typeface="B Lotus" panose="00000400000000000000" pitchFamily="2" charset="-78"/>
              </a:rPr>
              <a:t>حس های دخیل در الزامات طراحی را می توان به ترتیب زیر برشمرد:</a:t>
            </a:r>
          </a:p>
          <a:p>
            <a:pPr rtl="0"/>
            <a:r>
              <a:rPr lang="fa-IR" sz="2400" dirty="0">
                <a:solidFill>
                  <a:prstClr val="black"/>
                </a:solidFill>
                <a:cs typeface="B Lotus" panose="00000400000000000000" pitchFamily="2" charset="-78"/>
              </a:rPr>
              <a:t>حس جابه جایی (حرکت)</a:t>
            </a:r>
          </a:p>
          <a:p>
            <a:pPr rtl="0"/>
            <a:r>
              <a:rPr lang="fa-IR" sz="2400" dirty="0">
                <a:solidFill>
                  <a:prstClr val="black"/>
                </a:solidFill>
                <a:cs typeface="B Lotus" panose="00000400000000000000" pitchFamily="2" charset="-78"/>
              </a:rPr>
              <a:t>حس بویایی</a:t>
            </a:r>
          </a:p>
          <a:p>
            <a:pPr rtl="0"/>
            <a:r>
              <a:rPr lang="fa-IR" sz="2400" dirty="0">
                <a:solidFill>
                  <a:prstClr val="black"/>
                </a:solidFill>
                <a:cs typeface="B Lotus" panose="00000400000000000000" pitchFamily="2" charset="-78"/>
              </a:rPr>
              <a:t>حس شنوایی</a:t>
            </a:r>
          </a:p>
          <a:p>
            <a:pPr rtl="0"/>
            <a:r>
              <a:rPr lang="fa-IR" sz="2400" dirty="0">
                <a:solidFill>
                  <a:prstClr val="black"/>
                </a:solidFill>
                <a:cs typeface="B Lotus" panose="00000400000000000000" pitchFamily="2" charset="-78"/>
              </a:rPr>
              <a:t>حس بساوایی (بساوش)</a:t>
            </a:r>
          </a:p>
          <a:p>
            <a:pPr rtl="0"/>
            <a:endParaRPr lang="en-US" sz="2400" dirty="0">
              <a:solidFill>
                <a:prstClr val="black"/>
              </a:solidFill>
              <a:cs typeface="B Lotus" panose="00000400000000000000" pitchFamily="2" charset="-78"/>
            </a:endParaRPr>
          </a:p>
        </p:txBody>
      </p:sp>
      <p:cxnSp>
        <p:nvCxnSpPr>
          <p:cNvPr id="8" name="Straight Arrow Connector 7"/>
          <p:cNvCxnSpPr/>
          <p:nvPr/>
        </p:nvCxnSpPr>
        <p:spPr>
          <a:xfrm flipH="1">
            <a:off x="4181167" y="2920180"/>
            <a:ext cx="60468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891123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TextBox 1"/>
          <p:cNvSpPr txBox="1"/>
          <p:nvPr/>
        </p:nvSpPr>
        <p:spPr>
          <a:xfrm>
            <a:off x="8509819" y="412955"/>
            <a:ext cx="2920180" cy="584775"/>
          </a:xfrm>
          <a:prstGeom prst="rect">
            <a:avLst/>
          </a:prstGeom>
          <a:noFill/>
        </p:spPr>
        <p:txBody>
          <a:bodyPr wrap="square" rtlCol="0">
            <a:spAutoFit/>
          </a:bodyPr>
          <a:lstStyle/>
          <a:p>
            <a:r>
              <a:rPr lang="fa-IR" sz="3200" dirty="0">
                <a:solidFill>
                  <a:srgbClr val="080442"/>
                </a:solidFill>
                <a:cs typeface="B Esfehan" panose="00000700000000000000" pitchFamily="2" charset="-78"/>
              </a:rPr>
              <a:t>غنای حسی</a:t>
            </a:r>
            <a:endParaRPr lang="en-US" sz="3200" dirty="0">
              <a:solidFill>
                <a:srgbClr val="080442"/>
              </a:solidFill>
              <a:cs typeface="B Esfehan" panose="00000700000000000000" pitchFamily="2" charset="-78"/>
            </a:endParaRPr>
          </a:p>
        </p:txBody>
      </p:sp>
      <p:sp>
        <p:nvSpPr>
          <p:cNvPr id="3" name="TextBox 2"/>
          <p:cNvSpPr txBox="1"/>
          <p:nvPr/>
        </p:nvSpPr>
        <p:spPr>
          <a:xfrm>
            <a:off x="1150374" y="2536723"/>
            <a:ext cx="9173497" cy="4154984"/>
          </a:xfrm>
          <a:prstGeom prst="rect">
            <a:avLst/>
          </a:prstGeom>
          <a:noFill/>
        </p:spPr>
        <p:txBody>
          <a:bodyPr wrap="square" rtlCol="0">
            <a:spAutoFit/>
          </a:bodyPr>
          <a:lstStyle/>
          <a:p>
            <a:pPr algn="just"/>
            <a:r>
              <a:rPr lang="fa-IR" sz="2400" dirty="0">
                <a:solidFill>
                  <a:prstClr val="white"/>
                </a:solidFill>
                <a:cs typeface="B Lotus" panose="00000400000000000000" pitchFamily="2" charset="-78"/>
              </a:rPr>
              <a:t>طبق پرسشنامه هایی که توسط ساکنین محل پر شده بود، نتایج زیر استنباط می شود:</a:t>
            </a:r>
          </a:p>
          <a:p>
            <a:pPr algn="just"/>
            <a:endParaRPr lang="fa-IR" sz="2400" dirty="0">
              <a:solidFill>
                <a:prstClr val="white"/>
              </a:solidFill>
              <a:cs typeface="B Lotus" panose="00000400000000000000" pitchFamily="2" charset="-78"/>
            </a:endParaRPr>
          </a:p>
          <a:p>
            <a:pPr marL="342900" indent="-342900" algn="just">
              <a:buFont typeface="Arial" panose="020B0604020202020204" pitchFamily="34" charset="0"/>
              <a:buChar char="•"/>
            </a:pPr>
            <a:r>
              <a:rPr lang="fa-IR" sz="2400" dirty="0">
                <a:solidFill>
                  <a:prstClr val="white"/>
                </a:solidFill>
                <a:cs typeface="B Lotus" panose="00000400000000000000" pitchFamily="2" charset="-78"/>
              </a:rPr>
              <a:t>بوی قهوه، صدای آب، و جمعی از توریست ها جلب توجه می کنند.</a:t>
            </a:r>
          </a:p>
          <a:p>
            <a:pPr marL="342900" indent="-342900" algn="just">
              <a:buFont typeface="Arial" panose="020B0604020202020204" pitchFamily="34" charset="0"/>
              <a:buChar char="•"/>
            </a:pPr>
            <a:r>
              <a:rPr lang="fa-IR" sz="2400" dirty="0">
                <a:solidFill>
                  <a:prstClr val="white"/>
                </a:solidFill>
                <a:cs typeface="B Lotus" panose="00000400000000000000" pitchFamily="2" charset="-78"/>
              </a:rPr>
              <a:t>صدای بوق ماشین ها و رفت آمد مکرر مردم</a:t>
            </a:r>
          </a:p>
          <a:p>
            <a:pPr marL="342900" indent="-342900" algn="just">
              <a:buFont typeface="Arial" panose="020B0604020202020204" pitchFamily="34" charset="0"/>
              <a:buChar char="•"/>
            </a:pPr>
            <a:r>
              <a:rPr lang="fa-IR" sz="2400" dirty="0">
                <a:solidFill>
                  <a:prstClr val="white"/>
                </a:solidFill>
                <a:cs typeface="B Lotus" panose="00000400000000000000" pitchFamily="2" charset="-78"/>
              </a:rPr>
              <a:t>صدای ماشین، بوی غذای رستوران ها و کافی شاپ ها</a:t>
            </a:r>
          </a:p>
          <a:p>
            <a:pPr marL="342900" indent="-342900" algn="just">
              <a:buFont typeface="Arial" panose="020B0604020202020204" pitchFamily="34" charset="0"/>
              <a:buChar char="•"/>
            </a:pPr>
            <a:r>
              <a:rPr lang="fa-IR" sz="2400" dirty="0">
                <a:solidFill>
                  <a:prstClr val="white"/>
                </a:solidFill>
                <a:cs typeface="B Lotus" panose="00000400000000000000" pitchFamily="2" charset="-78"/>
              </a:rPr>
              <a:t>صدای زنگ کلیسا و بوی قهوه</a:t>
            </a:r>
          </a:p>
          <a:p>
            <a:pPr marL="342900" indent="-342900" algn="just">
              <a:buFont typeface="Arial" panose="020B0604020202020204" pitchFamily="34" charset="0"/>
              <a:buChar char="•"/>
            </a:pPr>
            <a:r>
              <a:rPr lang="fa-IR" sz="2400" dirty="0">
                <a:solidFill>
                  <a:prstClr val="white"/>
                </a:solidFill>
                <a:cs typeface="B Lotus" panose="00000400000000000000" pitchFamily="2" charset="-78"/>
              </a:rPr>
              <a:t>بوی قهوه</a:t>
            </a:r>
          </a:p>
          <a:p>
            <a:pPr marL="342900" indent="-342900" algn="just">
              <a:buFont typeface="Arial" panose="020B0604020202020204" pitchFamily="34" charset="0"/>
              <a:buChar char="•"/>
            </a:pPr>
            <a:r>
              <a:rPr lang="fa-IR" sz="2400" dirty="0">
                <a:solidFill>
                  <a:prstClr val="white"/>
                </a:solidFill>
                <a:latin typeface="Times New Roman"/>
                <a:ea typeface="Times New Roman"/>
                <a:cs typeface="B Lotus" panose="00000400000000000000" pitchFamily="2" charset="-78"/>
              </a:rPr>
              <a:t>غنای </a:t>
            </a:r>
            <a:r>
              <a:rPr lang="fa-IR" sz="2400" dirty="0">
                <a:solidFill>
                  <a:prstClr val="white"/>
                </a:solidFill>
                <a:latin typeface="Times New Roman"/>
                <a:ea typeface="Times New Roman"/>
                <a:cs typeface="B Lotus" panose="00000400000000000000" pitchFamily="2" charset="-78"/>
              </a:rPr>
              <a:t>حسی </a:t>
            </a:r>
            <a:r>
              <a:rPr lang="fa-IR" sz="2400" dirty="0">
                <a:solidFill>
                  <a:prstClr val="white"/>
                </a:solidFill>
                <a:latin typeface="Times New Roman"/>
                <a:ea typeface="Times New Roman"/>
                <a:cs typeface="B Lotus" panose="00000400000000000000" pitchFamily="2" charset="-78"/>
              </a:rPr>
              <a:t>- بصری </a:t>
            </a:r>
            <a:r>
              <a:rPr lang="fa-IR" sz="2400" dirty="0">
                <a:solidFill>
                  <a:prstClr val="white"/>
                </a:solidFill>
                <a:latin typeface="Times New Roman"/>
                <a:ea typeface="Times New Roman"/>
                <a:cs typeface="B Lotus" panose="00000400000000000000" pitchFamily="2" charset="-78"/>
              </a:rPr>
              <a:t>از طریق نشانه­ها و تناسبات بصری، لامسه مانند کف­سازی، شنوایی مانند </a:t>
            </a:r>
            <a:r>
              <a:rPr lang="fa-IR" sz="2400" dirty="0">
                <a:solidFill>
                  <a:prstClr val="white"/>
                </a:solidFill>
                <a:latin typeface="Times New Roman"/>
                <a:ea typeface="Times New Roman"/>
                <a:cs typeface="B Lotus" panose="00000400000000000000" pitchFamily="2" charset="-78"/>
              </a:rPr>
              <a:t>صدای </a:t>
            </a:r>
            <a:r>
              <a:rPr lang="fa-IR" sz="2400" dirty="0">
                <a:solidFill>
                  <a:prstClr val="white"/>
                </a:solidFill>
                <a:latin typeface="Times New Roman"/>
                <a:ea typeface="Times New Roman"/>
                <a:cs typeface="B Lotus" panose="00000400000000000000" pitchFamily="2" charset="-78"/>
              </a:rPr>
              <a:t>جریان آب و پرندگان در مسیر مادی و آب­نما، بویایی مانند پوشش گیاهی و مجتمع مارتین</a:t>
            </a:r>
            <a:endParaRPr lang="en-US" sz="2400" dirty="0">
              <a:solidFill>
                <a:prstClr val="white"/>
              </a:solidFill>
              <a:latin typeface="Times New Roman"/>
              <a:ea typeface="Times New Roman"/>
              <a:cs typeface="B Lotus" panose="00000400000000000000" pitchFamily="2" charset="-78"/>
            </a:endParaRPr>
          </a:p>
          <a:p>
            <a:pPr marL="342900" indent="-342900" algn="just">
              <a:buFont typeface="Arial" panose="020B0604020202020204" pitchFamily="34" charset="0"/>
              <a:buChar char="•"/>
            </a:pPr>
            <a:endParaRPr lang="fa-IR" sz="2400" dirty="0">
              <a:solidFill>
                <a:prstClr val="white"/>
              </a:solidFill>
              <a:cs typeface="B Lotus" panose="00000400000000000000" pitchFamily="2" charset="-78"/>
            </a:endParaRPr>
          </a:p>
        </p:txBody>
      </p:sp>
    </p:spTree>
    <p:extLst>
      <p:ext uri="{BB962C8B-B14F-4D97-AF65-F5344CB8AC3E}">
        <p14:creationId xmlns:p14="http://schemas.microsoft.com/office/powerpoint/2010/main" val="32063575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483509" y="516194"/>
            <a:ext cx="7152968" cy="523220"/>
          </a:xfrm>
          <a:prstGeom prst="rect">
            <a:avLst/>
          </a:prstGeom>
          <a:noFill/>
        </p:spPr>
        <p:txBody>
          <a:bodyPr wrap="square" rtlCol="0">
            <a:spAutoFit/>
          </a:bodyPr>
          <a:lstStyle/>
          <a:p>
            <a:r>
              <a:rPr lang="fa-IR" sz="2800" dirty="0">
                <a:solidFill>
                  <a:prstClr val="white"/>
                </a:solidFill>
                <a:cs typeface="B Esfehan" panose="00000700000000000000" pitchFamily="2" charset="-78"/>
              </a:rPr>
              <a:t>معرفی کیفیت های طراحی موجود در سایت</a:t>
            </a:r>
            <a:endParaRPr lang="en-US" sz="2800" dirty="0">
              <a:solidFill>
                <a:prstClr val="white"/>
              </a:solidFill>
              <a:cs typeface="B Esfehan" panose="00000700000000000000" pitchFamily="2" charset="-78"/>
            </a:endParaRPr>
          </a:p>
        </p:txBody>
      </p:sp>
      <p:sp>
        <p:nvSpPr>
          <p:cNvPr id="3" name="TextBox 2"/>
          <p:cNvSpPr txBox="1"/>
          <p:nvPr/>
        </p:nvSpPr>
        <p:spPr>
          <a:xfrm>
            <a:off x="8716297" y="1460089"/>
            <a:ext cx="2920180" cy="523220"/>
          </a:xfrm>
          <a:prstGeom prst="rect">
            <a:avLst/>
          </a:prstGeom>
          <a:noFill/>
        </p:spPr>
        <p:txBody>
          <a:bodyPr wrap="square" rtlCol="0">
            <a:spAutoFit/>
          </a:bodyPr>
          <a:lstStyle/>
          <a:p>
            <a:r>
              <a:rPr lang="fa-IR" sz="2800" dirty="0">
                <a:solidFill>
                  <a:prstClr val="white"/>
                </a:solidFill>
                <a:cs typeface="B Esfehan" panose="00000700000000000000" pitchFamily="2" charset="-78"/>
              </a:rPr>
              <a:t>خوانایی</a:t>
            </a:r>
            <a:endParaRPr lang="en-US" sz="2800" dirty="0">
              <a:solidFill>
                <a:prstClr val="white"/>
              </a:solidFill>
              <a:cs typeface="B Esfehan" panose="00000700000000000000" pitchFamily="2" charset="-78"/>
            </a:endParaRPr>
          </a:p>
        </p:txBody>
      </p:sp>
      <p:sp>
        <p:nvSpPr>
          <p:cNvPr id="4" name="Content Placeholder 2"/>
          <p:cNvSpPr txBox="1">
            <a:spLocks/>
          </p:cNvSpPr>
          <p:nvPr/>
        </p:nvSpPr>
        <p:spPr>
          <a:xfrm>
            <a:off x="7197213" y="2433482"/>
            <a:ext cx="4053345" cy="331893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dirty="0" smtClean="0">
                <a:solidFill>
                  <a:prstClr val="white"/>
                </a:solidFill>
                <a:cs typeface="B Nazanin" panose="00000400000000000000" pitchFamily="2" charset="-78"/>
              </a:rPr>
              <a:t>چگونگی سهولت درک مردم از فرصتها و موقعیتهای محیط</a:t>
            </a:r>
          </a:p>
          <a:p>
            <a:pPr marL="0" indent="0" algn="just" rtl="1">
              <a:buFont typeface="Arial" panose="020B0604020202020204" pitchFamily="34" charset="0"/>
              <a:buNone/>
            </a:pPr>
            <a:endParaRPr lang="fa-IR" dirty="0" smtClean="0">
              <a:solidFill>
                <a:prstClr val="white"/>
              </a:solidFill>
              <a:cs typeface="B Nazanin" panose="00000400000000000000" pitchFamily="2" charset="-78"/>
            </a:endParaRPr>
          </a:p>
          <a:p>
            <a:pPr algn="just" rtl="1"/>
            <a:r>
              <a:rPr lang="fa-IR" dirty="0" smtClean="0">
                <a:solidFill>
                  <a:prstClr val="white"/>
                </a:solidFill>
                <a:cs typeface="B Nazanin" panose="00000400000000000000" pitchFamily="2" charset="-78"/>
              </a:rPr>
              <a:t>راه ها وتقاطع هابه ترتیبی سامان داده شوند که بتوان به طور مقایسه ای تفاوتهای آن ها رادرک کرد.  </a:t>
            </a:r>
            <a:endParaRPr lang="fa-IR" dirty="0">
              <a:solidFill>
                <a:prstClr val="white"/>
              </a:solidFill>
              <a:cs typeface="B Nazanin" panose="00000400000000000000" pitchFamily="2" charset="-78"/>
            </a:endParaRPr>
          </a:p>
        </p:txBody>
      </p:sp>
      <p:pic>
        <p:nvPicPr>
          <p:cNvPr id="5" name="Picture 4"/>
          <p:cNvPicPr>
            <a:picLocks noChangeAspect="1"/>
          </p:cNvPicPr>
          <p:nvPr/>
        </p:nvPicPr>
        <p:blipFill>
          <a:blip r:embed="rId3"/>
          <a:stretch>
            <a:fillRect/>
          </a:stretch>
        </p:blipFill>
        <p:spPr>
          <a:xfrm>
            <a:off x="1137073" y="1998058"/>
            <a:ext cx="3841517" cy="4700788"/>
          </a:xfrm>
          <a:prstGeom prst="rect">
            <a:avLst/>
          </a:prstGeom>
          <a:effectLst/>
        </p:spPr>
      </p:pic>
    </p:spTree>
    <p:extLst>
      <p:ext uri="{BB962C8B-B14F-4D97-AF65-F5344CB8AC3E}">
        <p14:creationId xmlns:p14="http://schemas.microsoft.com/office/powerpoint/2010/main" val="4249994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TextBox 1"/>
          <p:cNvSpPr txBox="1"/>
          <p:nvPr/>
        </p:nvSpPr>
        <p:spPr>
          <a:xfrm>
            <a:off x="8332840" y="412954"/>
            <a:ext cx="2920180" cy="584775"/>
          </a:xfrm>
          <a:prstGeom prst="rect">
            <a:avLst/>
          </a:prstGeom>
          <a:noFill/>
        </p:spPr>
        <p:txBody>
          <a:bodyPr wrap="square" rtlCol="0">
            <a:spAutoFit/>
          </a:bodyPr>
          <a:lstStyle/>
          <a:p>
            <a:r>
              <a:rPr lang="fa-IR" sz="3200" dirty="0">
                <a:solidFill>
                  <a:srgbClr val="080442"/>
                </a:solidFill>
                <a:cs typeface="B Esfehan" panose="00000700000000000000" pitchFamily="2" charset="-78"/>
              </a:rPr>
              <a:t>خوانایی</a:t>
            </a:r>
            <a:endParaRPr lang="en-US" sz="3200" dirty="0">
              <a:solidFill>
                <a:srgbClr val="080442"/>
              </a:solidFill>
              <a:cs typeface="B Esfehan" panose="00000700000000000000" pitchFamily="2" charset="-78"/>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7743" b="6021"/>
          <a:stretch/>
        </p:blipFill>
        <p:spPr>
          <a:xfrm>
            <a:off x="615783" y="1607575"/>
            <a:ext cx="7717057" cy="4704735"/>
          </a:xfrm>
          <a:prstGeom prst="rect">
            <a:avLst/>
          </a:prstGeom>
        </p:spPr>
      </p:pic>
      <p:sp>
        <p:nvSpPr>
          <p:cNvPr id="4" name="TextBox 3"/>
          <p:cNvSpPr txBox="1"/>
          <p:nvPr/>
        </p:nvSpPr>
        <p:spPr>
          <a:xfrm>
            <a:off x="9070258" y="2212258"/>
            <a:ext cx="2684207" cy="4770537"/>
          </a:xfrm>
          <a:prstGeom prst="rect">
            <a:avLst/>
          </a:prstGeom>
          <a:noFill/>
        </p:spPr>
        <p:txBody>
          <a:bodyPr wrap="square" rtlCol="0">
            <a:spAutoFit/>
          </a:bodyPr>
          <a:lstStyle/>
          <a:p>
            <a:pPr algn="just"/>
            <a:r>
              <a:rPr lang="fa-IR" sz="2400" dirty="0">
                <a:solidFill>
                  <a:prstClr val="white"/>
                </a:solidFill>
                <a:cs typeface="B Lotus" panose="00000400000000000000" pitchFamily="2" charset="-78"/>
              </a:rPr>
              <a:t>1 و 2 و 3 و 5 -کلیسا </a:t>
            </a:r>
          </a:p>
          <a:p>
            <a:pPr algn="just"/>
            <a:r>
              <a:rPr lang="fa-IR" sz="2400" dirty="0">
                <a:solidFill>
                  <a:prstClr val="white"/>
                </a:solidFill>
                <a:cs typeface="B Lotus" panose="00000400000000000000" pitchFamily="2" charset="-78"/>
              </a:rPr>
              <a:t>6- میدان</a:t>
            </a:r>
          </a:p>
          <a:p>
            <a:pPr algn="just"/>
            <a:r>
              <a:rPr lang="fa-IR" sz="2400" dirty="0">
                <a:solidFill>
                  <a:prstClr val="white"/>
                </a:solidFill>
                <a:cs typeface="B Lotus" panose="00000400000000000000" pitchFamily="2" charset="-78"/>
              </a:rPr>
              <a:t>7و4 -مجتمع تجاری</a:t>
            </a:r>
          </a:p>
          <a:p>
            <a:pPr algn="just"/>
            <a:endParaRPr lang="fa-IR" sz="2400" dirty="0">
              <a:solidFill>
                <a:prstClr val="white"/>
              </a:solidFill>
              <a:cs typeface="B Lotus" panose="00000400000000000000" pitchFamily="2" charset="-78"/>
            </a:endParaRPr>
          </a:p>
          <a:p>
            <a:pPr algn="just"/>
            <a:r>
              <a:rPr lang="fa-IR" sz="2400" dirty="0">
                <a:solidFill>
                  <a:prstClr val="white"/>
                </a:solidFill>
                <a:cs typeface="B Lotus" panose="00000400000000000000" pitchFamily="2" charset="-78"/>
              </a:rPr>
              <a:t>هر یک از این عناصر باعث خوانایی محیط می شوند.</a:t>
            </a:r>
          </a:p>
          <a:p>
            <a:pPr algn="just"/>
            <a:r>
              <a:rPr lang="fa-IR" sz="2400" dirty="0">
                <a:solidFill>
                  <a:prstClr val="white"/>
                </a:solidFill>
                <a:latin typeface="Times New Roman"/>
                <a:ea typeface="Times New Roman"/>
                <a:cs typeface="B Nazanin" pitchFamily="2" charset="-78"/>
              </a:rPr>
              <a:t>وجود عناصر تفریحی شاخص در شکل کالبدی </a:t>
            </a:r>
            <a:r>
              <a:rPr lang="fa-IR" sz="2400" dirty="0">
                <a:solidFill>
                  <a:prstClr val="white"/>
                </a:solidFill>
                <a:latin typeface="Times New Roman"/>
                <a:ea typeface="Times New Roman"/>
                <a:cs typeface="B Nazanin" pitchFamily="2" charset="-78"/>
              </a:rPr>
              <a:t>محله </a:t>
            </a:r>
            <a:r>
              <a:rPr lang="fa-IR" sz="2400" dirty="0">
                <a:solidFill>
                  <a:prstClr val="white"/>
                </a:solidFill>
                <a:latin typeface="Times New Roman"/>
                <a:ea typeface="Times New Roman"/>
                <a:cs typeface="B Nazanin" pitchFamily="2" charset="-78"/>
              </a:rPr>
              <a:t>موجب افزایش خوانایی بافت گردیده </a:t>
            </a:r>
            <a:r>
              <a:rPr lang="fa-IR" sz="2400" dirty="0">
                <a:solidFill>
                  <a:prstClr val="white"/>
                </a:solidFill>
                <a:latin typeface="Times New Roman"/>
                <a:ea typeface="Times New Roman"/>
                <a:cs typeface="B Nazanin" pitchFamily="2" charset="-78"/>
              </a:rPr>
              <a:t>است.</a:t>
            </a:r>
            <a:endParaRPr lang="en-US" sz="2400" dirty="0">
              <a:solidFill>
                <a:prstClr val="white"/>
              </a:solidFill>
              <a:latin typeface="Times New Roman"/>
              <a:ea typeface="Times New Roman"/>
              <a:cs typeface="B Nazanin" pitchFamily="2" charset="-78"/>
            </a:endParaRPr>
          </a:p>
          <a:p>
            <a:pPr algn="just"/>
            <a:endParaRPr lang="fa-IR" sz="2400" dirty="0">
              <a:solidFill>
                <a:prstClr val="white"/>
              </a:solidFill>
              <a:cs typeface="B Lotus" panose="00000400000000000000" pitchFamily="2" charset="-78"/>
            </a:endParaRPr>
          </a:p>
          <a:p>
            <a:pPr algn="just"/>
            <a:endParaRPr lang="fa-IR" sz="2000" dirty="0">
              <a:solidFill>
                <a:prstClr val="white"/>
              </a:solidFill>
              <a:cs typeface="B Lotus" panose="00000400000000000000" pitchFamily="2" charset="-78"/>
            </a:endParaRPr>
          </a:p>
          <a:p>
            <a:pPr marL="457200" indent="-457200" algn="just">
              <a:buFontTx/>
              <a:buAutoNum type="arabicParenR"/>
            </a:pPr>
            <a:endParaRPr lang="en-US" sz="2000" dirty="0">
              <a:solidFill>
                <a:prstClr val="white"/>
              </a:solidFill>
              <a:cs typeface="B Lotus" panose="00000400000000000000" pitchFamily="2" charset="-78"/>
            </a:endParaRPr>
          </a:p>
        </p:txBody>
      </p:sp>
    </p:spTree>
    <p:extLst>
      <p:ext uri="{BB962C8B-B14F-4D97-AF65-F5344CB8AC3E}">
        <p14:creationId xmlns:p14="http://schemas.microsoft.com/office/powerpoint/2010/main" val="16746561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TextBox 1"/>
          <p:cNvSpPr txBox="1"/>
          <p:nvPr/>
        </p:nvSpPr>
        <p:spPr>
          <a:xfrm>
            <a:off x="9660193" y="398206"/>
            <a:ext cx="2094271" cy="584775"/>
          </a:xfrm>
          <a:prstGeom prst="rect">
            <a:avLst/>
          </a:prstGeom>
          <a:noFill/>
        </p:spPr>
        <p:txBody>
          <a:bodyPr wrap="square" rtlCol="0">
            <a:spAutoFit/>
          </a:bodyPr>
          <a:lstStyle/>
          <a:p>
            <a:pPr algn="l" rtl="0"/>
            <a:r>
              <a:rPr lang="fa-IR" sz="3200" dirty="0">
                <a:solidFill>
                  <a:srgbClr val="080442"/>
                </a:solidFill>
                <a:cs typeface="B Esfehan" panose="00000700000000000000" pitchFamily="2" charset="-78"/>
              </a:rPr>
              <a:t>نفوذ پذیری</a:t>
            </a:r>
            <a:endParaRPr lang="en-US" sz="3200" dirty="0">
              <a:solidFill>
                <a:srgbClr val="080442"/>
              </a:solidFill>
              <a:cs typeface="B Esfehan" panose="00000700000000000000" pitchFamily="2" charset="-78"/>
            </a:endParaRPr>
          </a:p>
        </p:txBody>
      </p:sp>
      <p:sp>
        <p:nvSpPr>
          <p:cNvPr id="3" name="Rectangle 2"/>
          <p:cNvSpPr/>
          <p:nvPr/>
        </p:nvSpPr>
        <p:spPr>
          <a:xfrm>
            <a:off x="5786284" y="2501150"/>
            <a:ext cx="6096000" cy="3416320"/>
          </a:xfrm>
          <a:prstGeom prst="rect">
            <a:avLst/>
          </a:prstGeom>
        </p:spPr>
        <p:txBody>
          <a:bodyPr>
            <a:spAutoFit/>
          </a:bodyPr>
          <a:lstStyle/>
          <a:p>
            <a:pPr rtl="0"/>
            <a:r>
              <a:rPr lang="fa-IR" sz="2400" dirty="0">
                <a:solidFill>
                  <a:prstClr val="white"/>
                </a:solidFill>
                <a:cs typeface="B Lotus" panose="00000400000000000000" pitchFamily="2" charset="-78"/>
              </a:rPr>
              <a:t>اولین مرحله ی طراحی</a:t>
            </a:r>
          </a:p>
          <a:p>
            <a:pPr rtl="0"/>
            <a:r>
              <a:rPr lang="fa-IR" sz="2400" dirty="0">
                <a:solidFill>
                  <a:prstClr val="white"/>
                </a:solidFill>
                <a:cs typeface="B Lotus" panose="00000400000000000000" pitchFamily="2" charset="-78"/>
              </a:rPr>
              <a:t>تعداد راههای </a:t>
            </a:r>
            <a:r>
              <a:rPr lang="fa-IR" sz="2400" dirty="0">
                <a:solidFill>
                  <a:prstClr val="white"/>
                </a:solidFill>
                <a:cs typeface="B Lotus" panose="00000400000000000000" pitchFamily="2" charset="-78"/>
              </a:rPr>
              <a:t>بالقوه </a:t>
            </a:r>
            <a:r>
              <a:rPr lang="fa-IR" sz="2400" dirty="0">
                <a:solidFill>
                  <a:prstClr val="white"/>
                </a:solidFill>
                <a:cs typeface="B Lotus" panose="00000400000000000000" pitchFamily="2" charset="-78"/>
              </a:rPr>
              <a:t>به یک </a:t>
            </a:r>
            <a:r>
              <a:rPr lang="fa-IR" sz="2400" dirty="0">
                <a:solidFill>
                  <a:prstClr val="white"/>
                </a:solidFill>
                <a:cs typeface="B Lotus" panose="00000400000000000000" pitchFamily="2" charset="-78"/>
              </a:rPr>
              <a:t>محیط</a:t>
            </a:r>
          </a:p>
          <a:p>
            <a:pPr rtl="0"/>
            <a:endParaRPr lang="fa-IR" sz="2400" dirty="0">
              <a:solidFill>
                <a:prstClr val="white"/>
              </a:solidFill>
              <a:cs typeface="B Lotus" panose="00000400000000000000" pitchFamily="2" charset="-78"/>
            </a:endParaRPr>
          </a:p>
          <a:p>
            <a:pPr rtl="0"/>
            <a:r>
              <a:rPr lang="fa-IR" sz="2400" dirty="0">
                <a:solidFill>
                  <a:prstClr val="white"/>
                </a:solidFill>
                <a:cs typeface="B Lotus" panose="00000400000000000000" pitchFamily="2" charset="-78"/>
              </a:rPr>
              <a:t> </a:t>
            </a:r>
            <a:r>
              <a:rPr lang="fa-IR" sz="2400" dirty="0">
                <a:solidFill>
                  <a:prstClr val="white"/>
                </a:solidFill>
                <a:cs typeface="B Lotus" panose="00000400000000000000" pitchFamily="2" charset="-78"/>
              </a:rPr>
              <a:t>طرح با بلو ک های بزرگ               </a:t>
            </a:r>
            <a:r>
              <a:rPr lang="fa-IR" sz="2400" dirty="0">
                <a:solidFill>
                  <a:prstClr val="white"/>
                </a:solidFill>
                <a:cs typeface="B Lotus" panose="00000400000000000000" pitchFamily="2" charset="-78"/>
              </a:rPr>
              <a:t>تعداد </a:t>
            </a:r>
            <a:r>
              <a:rPr lang="fa-IR" sz="2400" dirty="0">
                <a:solidFill>
                  <a:prstClr val="white"/>
                </a:solidFill>
                <a:cs typeface="B Lotus" panose="00000400000000000000" pitchFamily="2" charset="-78"/>
              </a:rPr>
              <a:t>راه </a:t>
            </a:r>
            <a:r>
              <a:rPr lang="fa-IR" sz="2400" dirty="0">
                <a:solidFill>
                  <a:prstClr val="white"/>
                </a:solidFill>
                <a:cs typeface="B Lotus" panose="00000400000000000000" pitchFamily="2" charset="-78"/>
              </a:rPr>
              <a:t>دسترسی کمتر</a:t>
            </a:r>
          </a:p>
          <a:p>
            <a:pPr rtl="0"/>
            <a:r>
              <a:rPr lang="fa-IR" sz="2400" dirty="0">
                <a:solidFill>
                  <a:prstClr val="white"/>
                </a:solidFill>
                <a:cs typeface="B Lotus" panose="00000400000000000000" pitchFamily="2" charset="-78"/>
              </a:rPr>
              <a:t>طرح با بلوک های کوچک              </a:t>
            </a:r>
            <a:r>
              <a:rPr lang="fa-IR" sz="2400" dirty="0">
                <a:solidFill>
                  <a:prstClr val="white"/>
                </a:solidFill>
                <a:cs typeface="B Lotus" panose="00000400000000000000" pitchFamily="2" charset="-78"/>
              </a:rPr>
              <a:t> تعداد </a:t>
            </a:r>
            <a:r>
              <a:rPr lang="fa-IR" sz="2400" dirty="0">
                <a:solidFill>
                  <a:prstClr val="white"/>
                </a:solidFill>
                <a:cs typeface="B Lotus" panose="00000400000000000000" pitchFamily="2" charset="-78"/>
              </a:rPr>
              <a:t>راه </a:t>
            </a:r>
            <a:r>
              <a:rPr lang="fa-IR" sz="2400" dirty="0">
                <a:solidFill>
                  <a:prstClr val="white"/>
                </a:solidFill>
                <a:cs typeface="B Lotus" panose="00000400000000000000" pitchFamily="2" charset="-78"/>
              </a:rPr>
              <a:t>دسترسی بیشتر</a:t>
            </a:r>
          </a:p>
          <a:p>
            <a:pPr rtl="0"/>
            <a:endParaRPr lang="fa-IR" sz="2400" dirty="0">
              <a:solidFill>
                <a:prstClr val="white"/>
              </a:solidFill>
              <a:cs typeface="B Lotus" panose="00000400000000000000" pitchFamily="2" charset="-78"/>
            </a:endParaRPr>
          </a:p>
          <a:p>
            <a:pPr algn="just"/>
            <a:r>
              <a:rPr lang="fa-IR" sz="2400" dirty="0">
                <a:solidFill>
                  <a:prstClr val="white"/>
                </a:solidFill>
                <a:cs typeface="B Lotus" panose="00000400000000000000" pitchFamily="2" charset="-78"/>
              </a:rPr>
              <a:t>همانطور که از نقشه مقابل مشخص است می توان نتیجه گرفت که با کوچک بودن بلوک های شهری تعداد راه های دسترسی ودر نتیجه نفوذ پذیری به محله و میدان جلفا زیاد است.</a:t>
            </a:r>
            <a:endParaRPr lang="fa-IR" sz="2400" dirty="0">
              <a:solidFill>
                <a:prstClr val="white"/>
              </a:solidFill>
              <a:cs typeface="B Lotus" panose="00000400000000000000" pitchFamily="2" charset="-78"/>
            </a:endParaRPr>
          </a:p>
        </p:txBody>
      </p:sp>
      <p:cxnSp>
        <p:nvCxnSpPr>
          <p:cNvPr id="5" name="Straight Arrow Connector 4"/>
          <p:cNvCxnSpPr/>
          <p:nvPr/>
        </p:nvCxnSpPr>
        <p:spPr>
          <a:xfrm flipH="1">
            <a:off x="8340213" y="3819832"/>
            <a:ext cx="98814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H="1">
            <a:off x="8340213" y="4209310"/>
            <a:ext cx="98814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t="7742" r="792" b="4946"/>
          <a:stretch/>
        </p:blipFill>
        <p:spPr>
          <a:xfrm>
            <a:off x="82964" y="2045579"/>
            <a:ext cx="5703320" cy="3548506"/>
          </a:xfrm>
          <a:prstGeom prst="rect">
            <a:avLst/>
          </a:prstGeom>
          <a:ln>
            <a:noFill/>
          </a:ln>
          <a:effectLst>
            <a:softEdge rad="112500"/>
          </a:effectLst>
        </p:spPr>
      </p:pic>
    </p:spTree>
    <p:extLst>
      <p:ext uri="{BB962C8B-B14F-4D97-AF65-F5344CB8AC3E}">
        <p14:creationId xmlns:p14="http://schemas.microsoft.com/office/powerpoint/2010/main" val="18951446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80442"/>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18925" r="589"/>
          <a:stretch/>
        </p:blipFill>
        <p:spPr>
          <a:xfrm>
            <a:off x="6312307" y="457201"/>
            <a:ext cx="5405585" cy="3302980"/>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21075" r="6068"/>
          <a:stretch/>
        </p:blipFill>
        <p:spPr>
          <a:xfrm>
            <a:off x="368858" y="2890685"/>
            <a:ext cx="5622775" cy="3539612"/>
          </a:xfrm>
          <a:prstGeom prst="rect">
            <a:avLst/>
          </a:prstGeom>
        </p:spPr>
      </p:pic>
    </p:spTree>
    <p:extLst>
      <p:ext uri="{BB962C8B-B14F-4D97-AF65-F5344CB8AC3E}">
        <p14:creationId xmlns:p14="http://schemas.microsoft.com/office/powerpoint/2010/main" val="405328048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Rectangle 1"/>
          <p:cNvSpPr/>
          <p:nvPr/>
        </p:nvSpPr>
        <p:spPr>
          <a:xfrm>
            <a:off x="9871612" y="442141"/>
            <a:ext cx="1576072" cy="584775"/>
          </a:xfrm>
          <a:prstGeom prst="rect">
            <a:avLst/>
          </a:prstGeom>
        </p:spPr>
        <p:txBody>
          <a:bodyPr wrap="none">
            <a:spAutoFit/>
          </a:bodyPr>
          <a:lstStyle/>
          <a:p>
            <a:pPr algn="l" rtl="0"/>
            <a:r>
              <a:rPr lang="fa-IR" sz="3200" b="1" dirty="0">
                <a:solidFill>
                  <a:prstClr val="black"/>
                </a:solidFill>
                <a:cs typeface="B Esfehan" panose="00000700000000000000" pitchFamily="2" charset="-78"/>
              </a:rPr>
              <a:t>رنگ تعلق</a:t>
            </a:r>
            <a:endParaRPr lang="en-US" sz="3200" dirty="0">
              <a:solidFill>
                <a:prstClr val="black"/>
              </a:solidFill>
              <a:cs typeface="B Esfehan" panose="00000700000000000000" pitchFamily="2" charset="-78"/>
            </a:endParaRPr>
          </a:p>
        </p:txBody>
      </p:sp>
      <p:sp>
        <p:nvSpPr>
          <p:cNvPr id="3" name="Rectangle 2"/>
          <p:cNvSpPr/>
          <p:nvPr/>
        </p:nvSpPr>
        <p:spPr>
          <a:xfrm>
            <a:off x="5953431" y="2233287"/>
            <a:ext cx="6096000" cy="3431709"/>
          </a:xfrm>
          <a:prstGeom prst="rect">
            <a:avLst/>
          </a:prstGeom>
        </p:spPr>
        <p:txBody>
          <a:bodyPr>
            <a:spAutoFit/>
          </a:bodyPr>
          <a:lstStyle/>
          <a:p>
            <a:pPr marL="285750" indent="-285750" defTabSz="457200">
              <a:spcBef>
                <a:spcPct val="20000"/>
              </a:spcBef>
              <a:spcAft>
                <a:spcPts val="600"/>
              </a:spcAft>
              <a:buClr>
                <a:srgbClr val="A5300F"/>
              </a:buClr>
              <a:buSzPct val="115000"/>
              <a:buFont typeface="Arial"/>
              <a:buChar char="•"/>
            </a:pPr>
            <a:r>
              <a:rPr lang="fa-IR" sz="2400" dirty="0">
                <a:solidFill>
                  <a:prstClr val="white"/>
                </a:solidFill>
                <a:latin typeface="Garamond" panose="02020404030301010803"/>
                <a:cs typeface="B Lotus" panose="00000400000000000000" pitchFamily="2" charset="-78"/>
              </a:rPr>
              <a:t>مشارکت مردم</a:t>
            </a:r>
          </a:p>
          <a:p>
            <a:pPr marL="285750" indent="-285750" defTabSz="457200">
              <a:spcBef>
                <a:spcPct val="20000"/>
              </a:spcBef>
              <a:spcAft>
                <a:spcPts val="600"/>
              </a:spcAft>
              <a:buClr>
                <a:srgbClr val="A5300F"/>
              </a:buClr>
              <a:buSzPct val="115000"/>
              <a:buFont typeface="Arial"/>
              <a:buChar char="•"/>
            </a:pPr>
            <a:r>
              <a:rPr lang="fa-IR" sz="2400" dirty="0">
                <a:solidFill>
                  <a:prstClr val="white"/>
                </a:solidFill>
                <a:latin typeface="Garamond" panose="02020404030301010803"/>
                <a:cs typeface="B Lotus" panose="00000400000000000000" pitchFamily="2" charset="-78"/>
              </a:rPr>
              <a:t>حدواندازه ای که مردم امکان مهرزدن مهر ونشانشان را به مکان پیدامی کند.</a:t>
            </a:r>
          </a:p>
          <a:p>
            <a:pPr marL="285750" indent="-285750" defTabSz="457200">
              <a:spcBef>
                <a:spcPct val="20000"/>
              </a:spcBef>
              <a:spcAft>
                <a:spcPts val="600"/>
              </a:spcAft>
              <a:buClr>
                <a:srgbClr val="A5300F"/>
              </a:buClr>
              <a:buSzPct val="115000"/>
              <a:buFont typeface="Arial"/>
              <a:buChar char="•"/>
            </a:pPr>
            <a:r>
              <a:rPr lang="fa-IR" sz="2400" dirty="0">
                <a:solidFill>
                  <a:prstClr val="white"/>
                </a:solidFill>
                <a:latin typeface="Garamond" panose="02020404030301010803"/>
                <a:cs typeface="B Lotus" panose="00000400000000000000" pitchFamily="2" charset="-78"/>
              </a:rPr>
              <a:t>روشن تر شدن الگوی فعالیت های یک مکان</a:t>
            </a:r>
          </a:p>
          <a:p>
            <a:pPr defTabSz="457200">
              <a:spcBef>
                <a:spcPct val="20000"/>
              </a:spcBef>
              <a:spcAft>
                <a:spcPts val="600"/>
              </a:spcAft>
              <a:buClr>
                <a:srgbClr val="A5300F"/>
              </a:buClr>
              <a:buSzPct val="115000"/>
            </a:pPr>
            <a:r>
              <a:rPr lang="fa-IR" sz="2400" dirty="0">
                <a:solidFill>
                  <a:prstClr val="white"/>
                </a:solidFill>
                <a:latin typeface="Garamond" panose="02020404030301010803"/>
                <a:cs typeface="B Nazanin" panose="00000400000000000000" pitchFamily="2" charset="-78"/>
              </a:rPr>
              <a:t>بیشتر مشارکت ها  و فعالیت های مردم در میدان جلفا به صورت </a:t>
            </a:r>
          </a:p>
          <a:p>
            <a:pPr defTabSz="457200">
              <a:spcBef>
                <a:spcPct val="20000"/>
              </a:spcBef>
              <a:spcAft>
                <a:spcPts val="600"/>
              </a:spcAft>
              <a:buClr>
                <a:srgbClr val="A5300F"/>
              </a:buClr>
              <a:buSzPct val="115000"/>
            </a:pPr>
            <a:r>
              <a:rPr lang="fa-IR" sz="2400" dirty="0">
                <a:solidFill>
                  <a:prstClr val="white"/>
                </a:solidFill>
                <a:latin typeface="Garamond" panose="02020404030301010803"/>
                <a:cs typeface="B Nazanin" panose="00000400000000000000" pitchFamily="2" charset="-78"/>
              </a:rPr>
              <a:t>نشستن در محدوده آنجا،گپ ردن های کوتاه، سیگار کشیدن </a:t>
            </a:r>
          </a:p>
          <a:p>
            <a:pPr defTabSz="457200">
              <a:spcBef>
                <a:spcPct val="20000"/>
              </a:spcBef>
              <a:spcAft>
                <a:spcPts val="600"/>
              </a:spcAft>
              <a:buClr>
                <a:srgbClr val="A5300F"/>
              </a:buClr>
              <a:buSzPct val="115000"/>
            </a:pPr>
            <a:r>
              <a:rPr lang="fa-IR" sz="2400" dirty="0">
                <a:solidFill>
                  <a:prstClr val="white"/>
                </a:solidFill>
                <a:latin typeface="Garamond" panose="02020404030301010803"/>
                <a:cs typeface="B Nazanin" panose="00000400000000000000" pitchFamily="2" charset="-78"/>
              </a:rPr>
              <a:t>و استفاده از کافی شاپ های اطراف می شود.</a:t>
            </a:r>
            <a:endParaRPr lang="fa-IR" sz="2400" dirty="0">
              <a:solidFill>
                <a:prstClr val="white"/>
              </a:solidFill>
              <a:latin typeface="Garamond" panose="02020404030301010803"/>
              <a:cs typeface="B Nazanin" panose="00000400000000000000" pitchFamily="2" charset="-78"/>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6559" r="14731" b="32908"/>
          <a:stretch/>
        </p:blipFill>
        <p:spPr>
          <a:xfrm>
            <a:off x="412955" y="1438123"/>
            <a:ext cx="5368412" cy="4601186"/>
          </a:xfrm>
          <a:prstGeom prst="rect">
            <a:avLst/>
          </a:prstGeom>
        </p:spPr>
      </p:pic>
    </p:spTree>
    <p:extLst>
      <p:ext uri="{BB962C8B-B14F-4D97-AF65-F5344CB8AC3E}">
        <p14:creationId xmlns:p14="http://schemas.microsoft.com/office/powerpoint/2010/main" val="5973136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3" name="Rectangle 2"/>
          <p:cNvSpPr/>
          <p:nvPr/>
        </p:nvSpPr>
        <p:spPr>
          <a:xfrm>
            <a:off x="9432367" y="324153"/>
            <a:ext cx="2436886" cy="584775"/>
          </a:xfrm>
          <a:prstGeom prst="rect">
            <a:avLst/>
          </a:prstGeom>
        </p:spPr>
        <p:txBody>
          <a:bodyPr wrap="none">
            <a:spAutoFit/>
          </a:bodyPr>
          <a:lstStyle/>
          <a:p>
            <a:pPr algn="l" rtl="0"/>
            <a:r>
              <a:rPr lang="fa-IR" sz="3200" b="1" dirty="0">
                <a:solidFill>
                  <a:srgbClr val="080442"/>
                </a:solidFill>
                <a:cs typeface="B Esfehan" panose="00000700000000000000" pitchFamily="2" charset="-78"/>
              </a:rPr>
              <a:t>بیان حس مکان</a:t>
            </a:r>
            <a:endParaRPr lang="en-US" sz="3200" dirty="0">
              <a:solidFill>
                <a:srgbClr val="080442"/>
              </a:solidFill>
              <a:cs typeface="B Esfehan" panose="00000700000000000000" pitchFamily="2" charset="-78"/>
            </a:endParaRPr>
          </a:p>
        </p:txBody>
      </p:sp>
      <p:sp>
        <p:nvSpPr>
          <p:cNvPr id="5" name="TextBox 4"/>
          <p:cNvSpPr txBox="1"/>
          <p:nvPr/>
        </p:nvSpPr>
        <p:spPr>
          <a:xfrm>
            <a:off x="1415846" y="1964353"/>
            <a:ext cx="9394722" cy="3416320"/>
          </a:xfrm>
          <a:prstGeom prst="rect">
            <a:avLst/>
          </a:prstGeom>
          <a:noFill/>
        </p:spPr>
        <p:txBody>
          <a:bodyPr wrap="square" rtlCol="0">
            <a:spAutoFit/>
          </a:bodyPr>
          <a:lstStyle/>
          <a:p>
            <a:pPr marL="342900" indent="-342900" algn="just">
              <a:buFont typeface="Courier New" panose="02070309020205020404" pitchFamily="49" charset="0"/>
              <a:buChar char="o"/>
            </a:pPr>
            <a:r>
              <a:rPr lang="fa-IR" sz="2400" dirty="0">
                <a:solidFill>
                  <a:prstClr val="white"/>
                </a:solidFill>
                <a:cs typeface="B Lotus" panose="00000400000000000000" pitchFamily="2" charset="-78"/>
              </a:rPr>
              <a:t>بوی قهوه ی کافی شاپ های اطراف میدان و محله جلفا باعث ایجاد حس غنی از مکان و تداعی خاطرات در مکان های مشابه آن می شود.</a:t>
            </a:r>
          </a:p>
          <a:p>
            <a:pPr marL="342900" indent="-342900" algn="just">
              <a:buFont typeface="Courier New" panose="02070309020205020404" pitchFamily="49" charset="0"/>
              <a:buChar char="o"/>
            </a:pPr>
            <a:endParaRPr lang="fa-IR" sz="2400" dirty="0">
              <a:solidFill>
                <a:prstClr val="white"/>
              </a:solidFill>
              <a:cs typeface="B Lotus" panose="00000400000000000000" pitchFamily="2" charset="-78"/>
            </a:endParaRPr>
          </a:p>
          <a:p>
            <a:pPr algn="just">
              <a:buFont typeface="Courier New" panose="02070309020205020404" pitchFamily="49" charset="0"/>
              <a:buChar char="o"/>
            </a:pPr>
            <a:r>
              <a:rPr lang="fa-IR" sz="2400" dirty="0">
                <a:solidFill>
                  <a:prstClr val="white"/>
                </a:solidFill>
                <a:cs typeface="B Lotus" panose="00000400000000000000" pitchFamily="2" charset="-78"/>
              </a:rPr>
              <a:t>  کف سازی و پوشش بدنه ی محله جلفا حس حرکت و پویایی را در افراد حاضر القا می کند.</a:t>
            </a:r>
          </a:p>
          <a:p>
            <a:pPr algn="just">
              <a:buFont typeface="Courier New" panose="02070309020205020404" pitchFamily="49" charset="0"/>
              <a:buChar char="o"/>
            </a:pPr>
            <a:endParaRPr lang="fa-IR" sz="2400" dirty="0">
              <a:solidFill>
                <a:prstClr val="white"/>
              </a:solidFill>
              <a:cs typeface="B Lotus" panose="00000400000000000000" pitchFamily="2" charset="-78"/>
            </a:endParaRPr>
          </a:p>
          <a:p>
            <a:pPr marL="342900" indent="-342900" algn="just">
              <a:buFont typeface="Courier New" panose="02070309020205020404" pitchFamily="49" charset="0"/>
              <a:buChar char="o"/>
            </a:pPr>
            <a:r>
              <a:rPr lang="fa-IR" sz="2400" dirty="0">
                <a:solidFill>
                  <a:prstClr val="white"/>
                </a:solidFill>
                <a:cs typeface="B Lotus" panose="00000400000000000000" pitchFamily="2" charset="-78"/>
              </a:rPr>
              <a:t>فروشگاه ها و مجتمع های تجاری و هم چنین رستوران های موجود در بافت حس سرزندگی را به مکان القا میکند. </a:t>
            </a:r>
          </a:p>
          <a:p>
            <a:pPr marL="342900" indent="-342900" algn="just">
              <a:buFont typeface="Courier New" panose="02070309020205020404" pitchFamily="49" charset="0"/>
              <a:buChar char="o"/>
            </a:pPr>
            <a:r>
              <a:rPr lang="fa-IR" sz="2400" dirty="0">
                <a:solidFill>
                  <a:prstClr val="white"/>
                </a:solidFill>
                <a:latin typeface="Times New Roman"/>
                <a:ea typeface="Times New Roman"/>
                <a:cs typeface="B Lotus"/>
              </a:rPr>
              <a:t>حس مکان و احساس تعلق ساکنین بویژه ارامنه  به محله</a:t>
            </a:r>
            <a:endParaRPr lang="en-US" sz="2400" dirty="0">
              <a:solidFill>
                <a:prstClr val="white"/>
              </a:solidFill>
              <a:latin typeface="Times New Roman"/>
              <a:ea typeface="Times New Roman"/>
              <a:cs typeface="B Lotus"/>
            </a:endParaRPr>
          </a:p>
          <a:p>
            <a:pPr marL="342900" indent="-342900" algn="just">
              <a:buFont typeface="Courier New" panose="02070309020205020404" pitchFamily="49" charset="0"/>
              <a:buChar char="o"/>
            </a:pPr>
            <a:endParaRPr lang="fa-IR" sz="2400" dirty="0">
              <a:solidFill>
                <a:prstClr val="white"/>
              </a:solidFill>
              <a:cs typeface="B Lotus" panose="00000400000000000000" pitchFamily="2"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3677" y="4398707"/>
            <a:ext cx="3102077" cy="2326558"/>
          </a:xfrm>
          <a:prstGeom prst="rect">
            <a:avLst/>
          </a:prstGeom>
        </p:spPr>
      </p:pic>
      <p:pic>
        <p:nvPicPr>
          <p:cNvPr id="7" name="Picture 6"/>
          <p:cNvPicPr>
            <a:picLocks noChangeAspect="1"/>
          </p:cNvPicPr>
          <p:nvPr/>
        </p:nvPicPr>
        <p:blipFill>
          <a:blip r:embed="rId4"/>
          <a:stretch>
            <a:fillRect/>
          </a:stretch>
        </p:blipFill>
        <p:spPr>
          <a:xfrm>
            <a:off x="4040291" y="5365739"/>
            <a:ext cx="1810669" cy="1359526"/>
          </a:xfrm>
          <a:prstGeom prst="rect">
            <a:avLst/>
          </a:prstGeom>
        </p:spPr>
      </p:pic>
    </p:spTree>
    <p:extLst>
      <p:ext uri="{BB962C8B-B14F-4D97-AF65-F5344CB8AC3E}">
        <p14:creationId xmlns:p14="http://schemas.microsoft.com/office/powerpoint/2010/main" val="319432530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Rectangle 1"/>
          <p:cNvSpPr/>
          <p:nvPr/>
        </p:nvSpPr>
        <p:spPr>
          <a:xfrm>
            <a:off x="501444" y="1888158"/>
            <a:ext cx="5810865" cy="2677656"/>
          </a:xfrm>
          <a:prstGeom prst="rect">
            <a:avLst/>
          </a:prstGeom>
        </p:spPr>
        <p:txBody>
          <a:bodyPr wrap="square">
            <a:spAutoFit/>
          </a:bodyPr>
          <a:lstStyle/>
          <a:p>
            <a:pPr marL="342900" indent="-342900" algn="just">
              <a:buFont typeface="Courier New" panose="02070309020205020404" pitchFamily="49" charset="0"/>
              <a:buChar char="o"/>
            </a:pPr>
            <a:r>
              <a:rPr lang="fa-IR" sz="2400" dirty="0">
                <a:solidFill>
                  <a:srgbClr val="080442"/>
                </a:solidFill>
                <a:cs typeface="B Lotus" panose="00000400000000000000" pitchFamily="2" charset="-78"/>
              </a:rPr>
              <a:t>مناسب بودن عرض معابر و روشنایی در محور اصلی محله جلفا باعث ایجاد حس امنیت در انسان میشود.</a:t>
            </a:r>
          </a:p>
          <a:p>
            <a:pPr marL="342900" indent="-342900" algn="just">
              <a:buFont typeface="Courier New" panose="02070309020205020404" pitchFamily="49" charset="0"/>
              <a:buChar char="o"/>
            </a:pPr>
            <a:r>
              <a:rPr lang="fa-IR" sz="2400" dirty="0">
                <a:solidFill>
                  <a:srgbClr val="080442"/>
                </a:solidFill>
                <a:cs typeface="B Lotus" panose="00000400000000000000" pitchFamily="2" charset="-78"/>
              </a:rPr>
              <a:t>وجود مکان های تاریخی زیاد سبب آسودگی در پیدا کردن مکان مورد نظر و آدرس دهی می شود.</a:t>
            </a:r>
          </a:p>
          <a:p>
            <a:pPr marL="342900" indent="-342900" algn="just">
              <a:buFont typeface="Courier New" panose="02070309020205020404" pitchFamily="49" charset="0"/>
              <a:buChar char="o"/>
            </a:pPr>
            <a:r>
              <a:rPr lang="fa-IR" sz="2400" dirty="0">
                <a:solidFill>
                  <a:srgbClr val="080442"/>
                </a:solidFill>
                <a:cs typeface="B Lotus" panose="00000400000000000000" pitchFamily="2" charset="-78"/>
              </a:rPr>
              <a:t>وجود میدان جلفا بعنوان یکی از چهار میدان تاریخی اصفهان در این محله را می توان بعنوان یک نکته مثبت برای حضور جوانان دانست.</a:t>
            </a:r>
            <a:endParaRPr lang="en-US" sz="2400" dirty="0">
              <a:solidFill>
                <a:srgbClr val="080442"/>
              </a:solidFill>
              <a:cs typeface="B Lotus" panose="00000400000000000000" pitchFamily="2" charset="-78"/>
            </a:endParaRPr>
          </a:p>
        </p:txBody>
      </p:sp>
      <p:sp>
        <p:nvSpPr>
          <p:cNvPr id="3" name="TextBox 2"/>
          <p:cNvSpPr txBox="1"/>
          <p:nvPr/>
        </p:nvSpPr>
        <p:spPr>
          <a:xfrm>
            <a:off x="9615947" y="191728"/>
            <a:ext cx="1872629" cy="461665"/>
          </a:xfrm>
          <a:prstGeom prst="rect">
            <a:avLst/>
          </a:prstGeom>
          <a:noFill/>
        </p:spPr>
        <p:txBody>
          <a:bodyPr wrap="none" rtlCol="0">
            <a:spAutoFit/>
          </a:bodyPr>
          <a:lstStyle/>
          <a:p>
            <a:pPr algn="l" rtl="0"/>
            <a:r>
              <a:rPr lang="fa-IR" sz="2400" dirty="0">
                <a:solidFill>
                  <a:prstClr val="white"/>
                </a:solidFill>
                <a:cs typeface="B Esfehan" panose="00000700000000000000" pitchFamily="2" charset="-78"/>
              </a:rPr>
              <a:t>بیان حس مکان</a:t>
            </a:r>
            <a:endParaRPr lang="en-US" sz="2400" dirty="0">
              <a:solidFill>
                <a:prstClr val="white"/>
              </a:solidFill>
              <a:cs typeface="B Esfehan" panose="00000700000000000000" pitchFamily="2" charset="-78"/>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r="8764" b="16344"/>
          <a:stretch/>
        </p:blipFill>
        <p:spPr>
          <a:xfrm>
            <a:off x="6971759" y="1435056"/>
            <a:ext cx="5033427" cy="3653137"/>
          </a:xfrm>
          <a:prstGeom prst="rect">
            <a:avLst/>
          </a:prstGeom>
        </p:spPr>
      </p:pic>
    </p:spTree>
    <p:extLst>
      <p:ext uri="{BB962C8B-B14F-4D97-AF65-F5344CB8AC3E}">
        <p14:creationId xmlns:p14="http://schemas.microsoft.com/office/powerpoint/2010/main" val="76165404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6995207" y="619121"/>
            <a:ext cx="4913525" cy="584775"/>
          </a:xfrm>
          <a:prstGeom prst="rect">
            <a:avLst/>
          </a:prstGeom>
        </p:spPr>
        <p:txBody>
          <a:bodyPr wrap="none">
            <a:spAutoFit/>
          </a:bodyPr>
          <a:lstStyle/>
          <a:p>
            <a:pPr algn="l" rtl="0"/>
            <a:r>
              <a:rPr lang="fa-IR" sz="3200" dirty="0">
                <a:solidFill>
                  <a:prstClr val="white"/>
                </a:solidFill>
                <a:cs typeface="B Esfehan" panose="00000700000000000000" pitchFamily="2" charset="-78"/>
              </a:rPr>
              <a:t>جمع بندی و نتیجه گیری نهایی</a:t>
            </a:r>
            <a:endParaRPr lang="en-US" sz="3200" dirty="0">
              <a:solidFill>
                <a:prstClr val="white"/>
              </a:solidFill>
              <a:cs typeface="B Esfehan" panose="00000700000000000000" pitchFamily="2" charset="-78"/>
            </a:endParaRPr>
          </a:p>
        </p:txBody>
      </p:sp>
      <p:sp>
        <p:nvSpPr>
          <p:cNvPr id="3" name="TextBox 2"/>
          <p:cNvSpPr txBox="1"/>
          <p:nvPr/>
        </p:nvSpPr>
        <p:spPr>
          <a:xfrm>
            <a:off x="1290917" y="2643431"/>
            <a:ext cx="3536577" cy="3785652"/>
          </a:xfrm>
          <a:prstGeom prst="rect">
            <a:avLst/>
          </a:prstGeom>
          <a:noFill/>
        </p:spPr>
        <p:txBody>
          <a:bodyPr wrap="square" rtlCol="0">
            <a:spAutoFit/>
          </a:bodyPr>
          <a:lstStyle/>
          <a:p>
            <a:pPr algn="just"/>
            <a:r>
              <a:rPr lang="fa-IR" sz="2400" dirty="0">
                <a:solidFill>
                  <a:srgbClr val="080442"/>
                </a:solidFill>
                <a:cs typeface="B Lotus" panose="00000400000000000000" pitchFamily="2" charset="-78"/>
              </a:rPr>
              <a:t>به طور کلی می توان گفت که سایت مورد نظر با داشتن ویژگی های طراحی از قبیل گوناگونی،تناسبات بصری،خوانایی،رنگ تعلق و غنای حسی یک مکان پاسخده را برای استفاده کنندگان فراهم کرده است.</a:t>
            </a:r>
          </a:p>
          <a:p>
            <a:pPr algn="just"/>
            <a:r>
              <a:rPr lang="fa-IR" sz="2400" dirty="0">
                <a:solidFill>
                  <a:srgbClr val="080442"/>
                </a:solidFill>
                <a:cs typeface="B Lotus" panose="00000400000000000000" pitchFamily="2" charset="-78"/>
              </a:rPr>
              <a:t>با وجود بافت سنتی و قدیمی محله،ارتباط خوبی با کافی شاپ ها ورستوران های مدرن برقرار کرده است. </a:t>
            </a:r>
            <a:endParaRPr lang="en-US" sz="2400" dirty="0">
              <a:solidFill>
                <a:srgbClr val="080442"/>
              </a:solidFill>
              <a:cs typeface="B Lotus" panose="00000400000000000000" pitchFamily="2" charset="-78"/>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28504" y="1784555"/>
            <a:ext cx="4706380" cy="3529785"/>
          </a:xfrm>
          <a:prstGeom prst="rect">
            <a:avLst/>
          </a:prstGeom>
          <a:ln>
            <a:noFill/>
          </a:ln>
          <a:effectLst>
            <a:softEdge rad="112500"/>
          </a:effectLst>
        </p:spPr>
      </p:pic>
      <p:sp>
        <p:nvSpPr>
          <p:cNvPr id="5" name="TextBox 4"/>
          <p:cNvSpPr txBox="1"/>
          <p:nvPr/>
        </p:nvSpPr>
        <p:spPr>
          <a:xfrm>
            <a:off x="8147766" y="5525667"/>
            <a:ext cx="2504212" cy="369332"/>
          </a:xfrm>
          <a:prstGeom prst="rect">
            <a:avLst/>
          </a:prstGeom>
          <a:noFill/>
        </p:spPr>
        <p:txBody>
          <a:bodyPr wrap="none" rtlCol="0">
            <a:spAutoFit/>
          </a:bodyPr>
          <a:lstStyle/>
          <a:p>
            <a:pPr algn="l" rtl="0"/>
            <a:r>
              <a:rPr lang="fa-IR" dirty="0">
                <a:solidFill>
                  <a:prstClr val="white"/>
                </a:solidFill>
                <a:cs typeface="B Lotus" panose="00000400000000000000" pitchFamily="2" charset="-78"/>
              </a:rPr>
              <a:t>وجود کافی شاپ مدرن در سایت</a:t>
            </a:r>
            <a:endParaRPr lang="en-US" dirty="0">
              <a:solidFill>
                <a:prstClr val="white"/>
              </a:solidFill>
              <a:cs typeface="B Lotus" panose="00000400000000000000" pitchFamily="2" charset="-78"/>
            </a:endParaRPr>
          </a:p>
        </p:txBody>
      </p:sp>
    </p:spTree>
    <p:extLst>
      <p:ext uri="{BB962C8B-B14F-4D97-AF65-F5344CB8AC3E}">
        <p14:creationId xmlns:p14="http://schemas.microsoft.com/office/powerpoint/2010/main" val="29369755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8421330" y="663678"/>
            <a:ext cx="3023419" cy="523220"/>
          </a:xfrm>
          <a:prstGeom prst="rect">
            <a:avLst/>
          </a:prstGeom>
          <a:noFill/>
        </p:spPr>
        <p:txBody>
          <a:bodyPr wrap="square" rtlCol="0">
            <a:spAutoFit/>
          </a:bodyPr>
          <a:lstStyle/>
          <a:p>
            <a:r>
              <a:rPr lang="fa-IR" sz="2800" dirty="0">
                <a:solidFill>
                  <a:prstClr val="white"/>
                </a:solidFill>
                <a:cs typeface="B Esfehan" panose="00000700000000000000" pitchFamily="2" charset="-78"/>
              </a:rPr>
              <a:t>اهمیت محله جلفا</a:t>
            </a:r>
            <a:endParaRPr lang="en-US" sz="2800" dirty="0">
              <a:solidFill>
                <a:prstClr val="white"/>
              </a:solidFill>
              <a:cs typeface="B Esfehan" panose="00000700000000000000" pitchFamily="2" charset="-78"/>
            </a:endParaRPr>
          </a:p>
        </p:txBody>
      </p:sp>
      <p:sp>
        <p:nvSpPr>
          <p:cNvPr id="3" name="Rectangle 2"/>
          <p:cNvSpPr/>
          <p:nvPr/>
        </p:nvSpPr>
        <p:spPr>
          <a:xfrm>
            <a:off x="2269840" y="2259723"/>
            <a:ext cx="8215370" cy="3046988"/>
          </a:xfrm>
          <a:prstGeom prst="rect">
            <a:avLst/>
          </a:prstGeom>
        </p:spPr>
        <p:txBody>
          <a:bodyPr wrap="square">
            <a:spAutoFit/>
          </a:bodyPr>
          <a:lstStyle/>
          <a:p>
            <a:pPr>
              <a:buFont typeface="Arial" pitchFamily="34" charset="0"/>
              <a:buChar char="•"/>
            </a:pPr>
            <a:r>
              <a:rPr lang="fa-IR" sz="2400" b="1" dirty="0">
                <a:solidFill>
                  <a:prstClr val="white"/>
                </a:solidFill>
                <a:cs typeface="B Lotus" pitchFamily="2" charset="-78"/>
              </a:rPr>
              <a:t>اولین شهرک مسکونی در حوزه جنوب  </a:t>
            </a:r>
            <a:r>
              <a:rPr lang="fa-IR" sz="2400" b="1" dirty="0">
                <a:solidFill>
                  <a:srgbClr val="000066"/>
                </a:solidFill>
                <a:cs typeface="B Lotus" pitchFamily="2" charset="-78"/>
              </a:rPr>
              <a:t>زاینــــــــده رود</a:t>
            </a:r>
          </a:p>
          <a:p>
            <a:pPr>
              <a:buFont typeface="Arial" pitchFamily="34" charset="0"/>
              <a:buChar char="•"/>
            </a:pPr>
            <a:r>
              <a:rPr lang="fa-IR" sz="2400" b="1" dirty="0">
                <a:solidFill>
                  <a:prstClr val="white"/>
                </a:solidFill>
                <a:cs typeface="B Lotus" pitchFamily="2" charset="-78"/>
              </a:rPr>
              <a:t>تاسیـــــــــس اولین مدرســـــه  </a:t>
            </a:r>
            <a:r>
              <a:rPr lang="fa-IR" sz="2400" b="1" dirty="0">
                <a:solidFill>
                  <a:srgbClr val="000066"/>
                </a:solidFill>
                <a:cs typeface="B Lotus" pitchFamily="2" charset="-78"/>
              </a:rPr>
              <a:t>دختـرانه( کاتانیــان)</a:t>
            </a:r>
          </a:p>
          <a:p>
            <a:pPr>
              <a:buFont typeface="Arial" pitchFamily="34" charset="0"/>
              <a:buChar char="•"/>
            </a:pPr>
            <a:r>
              <a:rPr lang="fa-IR" sz="2400" b="1" dirty="0">
                <a:solidFill>
                  <a:prstClr val="white"/>
                </a:solidFill>
                <a:cs typeface="B Lotus" pitchFamily="2" charset="-78"/>
              </a:rPr>
              <a:t>تاسیس اولین بیمارستان </a:t>
            </a:r>
            <a:r>
              <a:rPr lang="fa-IR" sz="2000" b="1" dirty="0">
                <a:solidFill>
                  <a:prstClr val="white"/>
                </a:solidFill>
                <a:cs typeface="B Lotus" pitchFamily="2" charset="-78"/>
              </a:rPr>
              <a:t>(بغوسخانیان اصف</a:t>
            </a:r>
            <a:r>
              <a:rPr lang="fa-IR" sz="2000" b="1" dirty="0">
                <a:solidFill>
                  <a:srgbClr val="000066"/>
                </a:solidFill>
                <a:cs typeface="B Lotus" pitchFamily="2" charset="-78"/>
              </a:rPr>
              <a:t>هـــان</a:t>
            </a:r>
            <a:r>
              <a:rPr lang="fa-IR" sz="2000" b="1" dirty="0">
                <a:solidFill>
                  <a:prstClr val="black"/>
                </a:solidFill>
                <a:cs typeface="B Lotus" pitchFamily="2" charset="-78"/>
              </a:rPr>
              <a:t> </a:t>
            </a:r>
            <a:r>
              <a:rPr lang="fa-IR" sz="2000" b="1" dirty="0">
                <a:solidFill>
                  <a:srgbClr val="000066"/>
                </a:solidFill>
                <a:cs typeface="B Lotus" pitchFamily="2" charset="-78"/>
              </a:rPr>
              <a:t>در جلفا سال</a:t>
            </a:r>
            <a:r>
              <a:rPr lang="fa-IR" sz="1600" b="1" dirty="0">
                <a:solidFill>
                  <a:srgbClr val="000066"/>
                </a:solidFill>
                <a:cs typeface="B Lotus" pitchFamily="2" charset="-78"/>
              </a:rPr>
              <a:t>1932م)</a:t>
            </a:r>
            <a:endParaRPr lang="fa-IR" sz="2400" b="1" dirty="0">
              <a:solidFill>
                <a:srgbClr val="000066"/>
              </a:solidFill>
              <a:cs typeface="B Lotus" pitchFamily="2" charset="-78"/>
            </a:endParaRPr>
          </a:p>
          <a:p>
            <a:pPr>
              <a:buFont typeface="Arial" pitchFamily="34" charset="0"/>
              <a:buChar char="•"/>
            </a:pPr>
            <a:r>
              <a:rPr lang="fa-IR" sz="2400" b="1" dirty="0">
                <a:solidFill>
                  <a:prstClr val="white"/>
                </a:solidFill>
                <a:cs typeface="B Lotus" pitchFamily="2" charset="-78"/>
              </a:rPr>
              <a:t>مهم ترین مرکز خرید اصفهان پس از  </a:t>
            </a:r>
            <a:r>
              <a:rPr lang="fa-IR" sz="2400" b="1" dirty="0">
                <a:solidFill>
                  <a:srgbClr val="000066"/>
                </a:solidFill>
                <a:cs typeface="B Lotus" pitchFamily="2" charset="-78"/>
              </a:rPr>
              <a:t>بـازار ومحور چهاربـاغ</a:t>
            </a:r>
          </a:p>
          <a:p>
            <a:pPr>
              <a:buFont typeface="Arial" pitchFamily="34" charset="0"/>
              <a:buChar char="•"/>
            </a:pPr>
            <a:r>
              <a:rPr lang="fa-IR" sz="2400" b="1" dirty="0">
                <a:solidFill>
                  <a:prstClr val="white"/>
                </a:solidFill>
                <a:cs typeface="B Lotus" pitchFamily="2" charset="-78"/>
              </a:rPr>
              <a:t>در برداشتن تنها کلیساهای (تاریخی)   </a:t>
            </a:r>
            <a:r>
              <a:rPr lang="fa-IR" sz="2400" b="1" dirty="0">
                <a:solidFill>
                  <a:srgbClr val="000066"/>
                </a:solidFill>
                <a:cs typeface="B Lotus" pitchFamily="2" charset="-78"/>
              </a:rPr>
              <a:t>شهر اصفهان- 14 کلیسا</a:t>
            </a:r>
          </a:p>
          <a:p>
            <a:pPr>
              <a:buFont typeface="Arial" pitchFamily="34" charset="0"/>
              <a:buChar char="•"/>
            </a:pPr>
            <a:r>
              <a:rPr lang="fa-IR" sz="2400" b="1" dirty="0">
                <a:solidFill>
                  <a:prstClr val="white"/>
                </a:solidFill>
                <a:cs typeface="B Lotus" pitchFamily="2" charset="-78"/>
              </a:rPr>
              <a:t>در برداشتن تعداد قابل ملاحظه ای بناها</a:t>
            </a:r>
            <a:r>
              <a:rPr lang="fa-IR" sz="2400" b="1" dirty="0">
                <a:solidFill>
                  <a:srgbClr val="000066"/>
                </a:solidFill>
                <a:cs typeface="B Lotus" pitchFamily="2" charset="-78"/>
              </a:rPr>
              <a:t>ی تاریخی ارزشمند شهر اصفهان -182 </a:t>
            </a:r>
            <a:r>
              <a:rPr lang="fa-IR" sz="2400" b="1" dirty="0">
                <a:solidFill>
                  <a:prstClr val="white"/>
                </a:solidFill>
                <a:cs typeface="B Lotus" pitchFamily="2" charset="-78"/>
              </a:rPr>
              <a:t>عدد بنای مسکونی-115 تخریب شده</a:t>
            </a:r>
          </a:p>
          <a:p>
            <a:pPr>
              <a:buFont typeface="Arial" pitchFamily="34" charset="0"/>
              <a:buChar char="•"/>
            </a:pPr>
            <a:r>
              <a:rPr lang="fa-IR" sz="2400" b="1" dirty="0">
                <a:solidFill>
                  <a:prstClr val="white"/>
                </a:solidFill>
                <a:cs typeface="B Lotus" pitchFamily="2" charset="-78"/>
              </a:rPr>
              <a:t>قرار داشتن ساختمان های یکی از سه دانش</a:t>
            </a:r>
            <a:r>
              <a:rPr lang="fa-IR" sz="2400" b="1" dirty="0">
                <a:solidFill>
                  <a:srgbClr val="000066"/>
                </a:solidFill>
                <a:cs typeface="B Lotus" pitchFamily="2" charset="-78"/>
              </a:rPr>
              <a:t>گاه سراسری در جلفا</a:t>
            </a:r>
            <a:r>
              <a:rPr lang="fa-IR" sz="2000" b="1" dirty="0">
                <a:solidFill>
                  <a:srgbClr val="000066"/>
                </a:solidFill>
                <a:cs typeface="B Lotus" pitchFamily="2" charset="-78"/>
              </a:rPr>
              <a:t>(دانشگاه هنر اصفهان)</a:t>
            </a:r>
            <a:endParaRPr lang="fa-IR" sz="2400" b="1" dirty="0">
              <a:solidFill>
                <a:srgbClr val="000066"/>
              </a:solidFill>
              <a:cs typeface="B Lotus" pitchFamily="2" charset="-78"/>
            </a:endParaRPr>
          </a:p>
        </p:txBody>
      </p:sp>
    </p:spTree>
    <p:extLst>
      <p:ext uri="{BB962C8B-B14F-4D97-AF65-F5344CB8AC3E}">
        <p14:creationId xmlns:p14="http://schemas.microsoft.com/office/powerpoint/2010/main" val="60792833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Rectangle 1"/>
          <p:cNvSpPr/>
          <p:nvPr/>
        </p:nvSpPr>
        <p:spPr>
          <a:xfrm>
            <a:off x="8137496" y="162232"/>
            <a:ext cx="4054504" cy="461665"/>
          </a:xfrm>
          <a:prstGeom prst="rect">
            <a:avLst/>
          </a:prstGeom>
        </p:spPr>
        <p:txBody>
          <a:bodyPr wrap="square">
            <a:spAutoFit/>
          </a:bodyPr>
          <a:lstStyle/>
          <a:p>
            <a:pPr algn="l" rtl="0"/>
            <a:r>
              <a:rPr lang="fa-IR" sz="2400" dirty="0">
                <a:solidFill>
                  <a:prstClr val="white"/>
                </a:solidFill>
                <a:cs typeface="B Esfehan" panose="00000700000000000000" pitchFamily="2" charset="-78"/>
              </a:rPr>
              <a:t>جمع بندی و نتیجه گیری نهایی</a:t>
            </a:r>
            <a:endParaRPr lang="en-US" sz="2400" dirty="0">
              <a:solidFill>
                <a:prstClr val="white"/>
              </a:solidFill>
              <a:cs typeface="B Esfehan" panose="00000700000000000000" pitchFamily="2" charset="-78"/>
            </a:endParaRPr>
          </a:p>
        </p:txBody>
      </p:sp>
      <p:sp>
        <p:nvSpPr>
          <p:cNvPr id="4" name="TextBox 3"/>
          <p:cNvSpPr txBox="1"/>
          <p:nvPr/>
        </p:nvSpPr>
        <p:spPr>
          <a:xfrm>
            <a:off x="560440" y="1445342"/>
            <a:ext cx="5169686" cy="4524315"/>
          </a:xfrm>
          <a:prstGeom prst="rect">
            <a:avLst/>
          </a:prstGeom>
          <a:noFill/>
        </p:spPr>
        <p:txBody>
          <a:bodyPr wrap="square" rtlCol="0">
            <a:spAutoFit/>
          </a:bodyPr>
          <a:lstStyle/>
          <a:p>
            <a:pPr algn="just"/>
            <a:r>
              <a:rPr lang="fa-IR" sz="2400" dirty="0">
                <a:solidFill>
                  <a:srgbClr val="080442"/>
                </a:solidFill>
                <a:cs typeface="B Lotus" panose="00000400000000000000" pitchFamily="2" charset="-78"/>
              </a:rPr>
              <a:t>هم چنین به سبب وجود بناهایی تاریخی همچون کلیسای وانک و میدان جلفا در بافت سایت مورد مطالعه می توان گفت که این مکان پتانسیل پذیرش توریست را دارد.</a:t>
            </a:r>
          </a:p>
          <a:p>
            <a:pPr algn="just"/>
            <a:r>
              <a:rPr lang="fa-IR" sz="2400" dirty="0">
                <a:solidFill>
                  <a:srgbClr val="080442"/>
                </a:solidFill>
                <a:cs typeface="B Lotus" panose="00000400000000000000" pitchFamily="2" charset="-78"/>
              </a:rPr>
              <a:t>برخی رویداد ها همانند برگزاری جشن کریسمس به سبب وجود ارامنه در سایت مورد نظر، هویت خاصی به مکان بخشیده است.</a:t>
            </a:r>
          </a:p>
          <a:p>
            <a:pPr algn="just"/>
            <a:r>
              <a:rPr lang="fa-IR" sz="2400" dirty="0">
                <a:solidFill>
                  <a:srgbClr val="080442"/>
                </a:solidFill>
                <a:cs typeface="B Lotus" panose="00000400000000000000" pitchFamily="2" charset="-78"/>
              </a:rPr>
              <a:t>وجود انواع کاربری ها از قبیل کافی شاپ ها، انواع مراکز تجاری و خرید ، سرزندگی به مکان بخشیده است.</a:t>
            </a:r>
          </a:p>
          <a:p>
            <a:pPr algn="just"/>
            <a:endParaRPr lang="fa-IR" sz="2400" dirty="0">
              <a:solidFill>
                <a:srgbClr val="080442"/>
              </a:solidFill>
              <a:cs typeface="B Lotus" panose="00000400000000000000" pitchFamily="2" charset="-78"/>
            </a:endParaRPr>
          </a:p>
          <a:p>
            <a:pPr algn="just"/>
            <a:endParaRPr lang="en-US" sz="2400" dirty="0">
              <a:solidFill>
                <a:srgbClr val="080442"/>
              </a:solidFill>
              <a:cs typeface="B Lotus" panose="00000400000000000000" pitchFamily="2" charset="-78"/>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r="5168" b="46154"/>
          <a:stretch/>
        </p:blipFill>
        <p:spPr>
          <a:xfrm>
            <a:off x="7517622" y="993229"/>
            <a:ext cx="4241639" cy="2148177"/>
          </a:xfrm>
          <a:prstGeom prst="rect">
            <a:avLst/>
          </a:prstGeom>
        </p:spPr>
      </p:pic>
      <p:sp>
        <p:nvSpPr>
          <p:cNvPr id="6" name="TextBox 5"/>
          <p:cNvSpPr txBox="1"/>
          <p:nvPr/>
        </p:nvSpPr>
        <p:spPr>
          <a:xfrm>
            <a:off x="8768651" y="3219357"/>
            <a:ext cx="1739579" cy="369332"/>
          </a:xfrm>
          <a:prstGeom prst="rect">
            <a:avLst/>
          </a:prstGeom>
          <a:noFill/>
        </p:spPr>
        <p:txBody>
          <a:bodyPr wrap="none" rtlCol="0">
            <a:spAutoFit/>
          </a:bodyPr>
          <a:lstStyle/>
          <a:p>
            <a:pPr algn="l" rtl="0"/>
            <a:r>
              <a:rPr lang="fa-IR" dirty="0">
                <a:solidFill>
                  <a:prstClr val="white"/>
                </a:solidFill>
                <a:cs typeface="B Lotus" panose="00000400000000000000" pitchFamily="2" charset="-78"/>
              </a:rPr>
              <a:t>گ</a:t>
            </a:r>
            <a:r>
              <a:rPr lang="fa-IR" dirty="0">
                <a:solidFill>
                  <a:prstClr val="white"/>
                </a:solidFill>
                <a:cs typeface="B Lotus" panose="00000400000000000000" pitchFamily="2" charset="-78"/>
              </a:rPr>
              <a:t>روهی از توریست ها</a:t>
            </a:r>
            <a:endParaRPr lang="en-US" dirty="0">
              <a:solidFill>
                <a:prstClr val="white"/>
              </a:solidFill>
              <a:cs typeface="B Lotus" panose="00000400000000000000" pitchFamily="2" charset="-78"/>
            </a:endParaRPr>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t="15699" r="6828" b="25377"/>
          <a:stretch/>
        </p:blipFill>
        <p:spPr>
          <a:xfrm>
            <a:off x="7517621" y="3727902"/>
            <a:ext cx="4241639" cy="2241755"/>
          </a:xfrm>
          <a:prstGeom prst="rect">
            <a:avLst/>
          </a:prstGeom>
        </p:spPr>
      </p:pic>
      <p:sp>
        <p:nvSpPr>
          <p:cNvPr id="8" name="TextBox 7"/>
          <p:cNvSpPr txBox="1"/>
          <p:nvPr/>
        </p:nvSpPr>
        <p:spPr>
          <a:xfrm>
            <a:off x="8717036" y="6069456"/>
            <a:ext cx="1604927" cy="369332"/>
          </a:xfrm>
          <a:prstGeom prst="rect">
            <a:avLst/>
          </a:prstGeom>
          <a:noFill/>
        </p:spPr>
        <p:txBody>
          <a:bodyPr wrap="none" rtlCol="0">
            <a:spAutoFit/>
          </a:bodyPr>
          <a:lstStyle/>
          <a:p>
            <a:pPr algn="l" rtl="0"/>
            <a:r>
              <a:rPr lang="fa-IR" dirty="0">
                <a:solidFill>
                  <a:prstClr val="white"/>
                </a:solidFill>
                <a:cs typeface="B Lotus" panose="00000400000000000000" pitchFamily="2" charset="-78"/>
              </a:rPr>
              <a:t>کاربری های مختلف</a:t>
            </a:r>
            <a:endParaRPr lang="en-US" dirty="0">
              <a:solidFill>
                <a:prstClr val="white"/>
              </a:solidFill>
              <a:cs typeface="B Lotus" panose="00000400000000000000" pitchFamily="2" charset="-78"/>
            </a:endParaRPr>
          </a:p>
        </p:txBody>
      </p:sp>
    </p:spTree>
    <p:extLst>
      <p:ext uri="{BB962C8B-B14F-4D97-AF65-F5344CB8AC3E}">
        <p14:creationId xmlns:p14="http://schemas.microsoft.com/office/powerpoint/2010/main" val="20456901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8421330" y="663678"/>
            <a:ext cx="3023419" cy="523220"/>
          </a:xfrm>
          <a:prstGeom prst="rect">
            <a:avLst/>
          </a:prstGeom>
          <a:noFill/>
        </p:spPr>
        <p:txBody>
          <a:bodyPr wrap="square" rtlCol="0">
            <a:spAutoFit/>
          </a:bodyPr>
          <a:lstStyle/>
          <a:p>
            <a:r>
              <a:rPr lang="fa-IR" sz="2800" dirty="0">
                <a:solidFill>
                  <a:prstClr val="white"/>
                </a:solidFill>
                <a:cs typeface="B Esfehan" panose="00000700000000000000" pitchFamily="2" charset="-78"/>
              </a:rPr>
              <a:t>قدمت محله جلفا</a:t>
            </a:r>
            <a:endParaRPr lang="en-US" sz="2800" dirty="0">
              <a:solidFill>
                <a:prstClr val="white"/>
              </a:solidFill>
              <a:cs typeface="B Esfehan" panose="00000700000000000000" pitchFamily="2" charset="-78"/>
            </a:endParaRPr>
          </a:p>
        </p:txBody>
      </p:sp>
      <p:pic>
        <p:nvPicPr>
          <p:cNvPr id="4" name="Picture 3" descr="2-1"/>
          <p:cNvPicPr/>
          <p:nvPr/>
        </p:nvPicPr>
        <p:blipFill>
          <a:blip r:embed="rId3">
            <a:lum contrast="20000"/>
          </a:blip>
          <a:srcRect/>
          <a:stretch>
            <a:fillRect/>
          </a:stretch>
        </p:blipFill>
        <p:spPr bwMode="auto">
          <a:xfrm>
            <a:off x="7249983" y="2222961"/>
            <a:ext cx="3816830" cy="242889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Text Box 2"/>
          <p:cNvSpPr txBox="1">
            <a:spLocks noChangeArrowheads="1"/>
          </p:cNvSpPr>
          <p:nvPr/>
        </p:nvSpPr>
        <p:spPr bwMode="auto">
          <a:xfrm>
            <a:off x="5403880" y="5595650"/>
            <a:ext cx="1483616" cy="43991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algn="ctr" fontAlgn="base">
              <a:spcBef>
                <a:spcPct val="0"/>
              </a:spcBef>
              <a:spcAft>
                <a:spcPts val="1000"/>
              </a:spcAft>
            </a:pPr>
            <a:r>
              <a:rPr lang="ar-SA" b="1" dirty="0">
                <a:solidFill>
                  <a:srgbClr val="000066"/>
                </a:solidFill>
                <a:latin typeface="Arial" pitchFamily="34" charset="0"/>
                <a:ea typeface="Arial" pitchFamily="34" charset="0"/>
                <a:cs typeface="B Lotus" pitchFamily="2" charset="-78"/>
              </a:rPr>
              <a:t>دورن</a:t>
            </a:r>
            <a:r>
              <a:rPr lang="fa-IR" b="1" dirty="0">
                <a:solidFill>
                  <a:srgbClr val="000066"/>
                </a:solidFill>
                <a:latin typeface="Arial" pitchFamily="34" charset="0"/>
                <a:ea typeface="Arial" pitchFamily="34" charset="0"/>
                <a:cs typeface="B Lotus" pitchFamily="2" charset="-78"/>
              </a:rPr>
              <a:t>ــــ</a:t>
            </a:r>
            <a:r>
              <a:rPr lang="ar-SA" b="1" dirty="0">
                <a:solidFill>
                  <a:srgbClr val="000066"/>
                </a:solidFill>
                <a:latin typeface="Arial" pitchFamily="34" charset="0"/>
                <a:ea typeface="Arial" pitchFamily="34" charset="0"/>
                <a:cs typeface="B Lotus" pitchFamily="2" charset="-78"/>
              </a:rPr>
              <a:t>ماي قصبه جلفا</a:t>
            </a:r>
            <a:r>
              <a:rPr lang="fa-IR" b="1" dirty="0">
                <a:solidFill>
                  <a:srgbClr val="000066"/>
                </a:solidFill>
                <a:latin typeface="Arial" pitchFamily="34" charset="0"/>
                <a:ea typeface="Arial" pitchFamily="34" charset="0"/>
                <a:cs typeface="B Lotus" pitchFamily="2" charset="-78"/>
              </a:rPr>
              <a:t>-</a:t>
            </a:r>
            <a:r>
              <a:rPr lang="ar-SA" b="1" dirty="0">
                <a:solidFill>
                  <a:srgbClr val="000066"/>
                </a:solidFill>
                <a:latin typeface="Arial" pitchFamily="34" charset="0"/>
                <a:ea typeface="Arial" pitchFamily="34" charset="0"/>
                <a:cs typeface="B Lotus" pitchFamily="2" charset="-78"/>
              </a:rPr>
              <a:t> ديالافوا</a:t>
            </a:r>
            <a:endParaRPr lang="en-US" sz="3200" dirty="0">
              <a:solidFill>
                <a:srgbClr val="000066"/>
              </a:solidFill>
              <a:latin typeface="Arial" pitchFamily="34" charset="0"/>
              <a:cs typeface="B Lotus" pitchFamily="2" charset="-78"/>
            </a:endParaRPr>
          </a:p>
        </p:txBody>
      </p:sp>
      <p:sp>
        <p:nvSpPr>
          <p:cNvPr id="7" name="Rectangle 6"/>
          <p:cNvSpPr/>
          <p:nvPr/>
        </p:nvSpPr>
        <p:spPr>
          <a:xfrm>
            <a:off x="979715" y="2989728"/>
            <a:ext cx="4114800" cy="2677656"/>
          </a:xfrm>
          <a:prstGeom prst="rect">
            <a:avLst/>
          </a:prstGeom>
        </p:spPr>
        <p:txBody>
          <a:bodyPr wrap="square">
            <a:spAutoFit/>
          </a:bodyPr>
          <a:lstStyle/>
          <a:p>
            <a:pPr algn="just"/>
            <a:r>
              <a:rPr lang="ar-SA" sz="2800" dirty="0">
                <a:solidFill>
                  <a:srgbClr val="000066"/>
                </a:solidFill>
                <a:cs typeface="B Lotus" panose="00000400000000000000" pitchFamily="2" charset="-78"/>
              </a:rPr>
              <a:t>ارامنه با ورود به اصفهان در سال 1605 ميلادي در محلات مختلف شهر اسكان داده شدند ولي بعداً آنها كلاً در شهرك يا شهر جديد جلفا در جنوب غربي شهر اصفهان مستقر گرديدند.</a:t>
            </a:r>
            <a:endParaRPr lang="en-US" sz="2800" dirty="0">
              <a:solidFill>
                <a:srgbClr val="000066"/>
              </a:solidFill>
              <a:cs typeface="B Lotus" panose="00000400000000000000" pitchFamily="2" charset="-78"/>
            </a:endParaRPr>
          </a:p>
        </p:txBody>
      </p:sp>
    </p:spTree>
    <p:extLst>
      <p:ext uri="{BB962C8B-B14F-4D97-AF65-F5344CB8AC3E}">
        <p14:creationId xmlns:p14="http://schemas.microsoft.com/office/powerpoint/2010/main" val="5215975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091380" y="2799341"/>
            <a:ext cx="3687098" cy="3416320"/>
          </a:xfrm>
          <a:prstGeom prst="rect">
            <a:avLst/>
          </a:prstGeom>
        </p:spPr>
        <p:txBody>
          <a:bodyPr wrap="square">
            <a:spAutoFit/>
          </a:bodyPr>
          <a:lstStyle/>
          <a:p>
            <a:pPr algn="just" eaLnBrk="0" hangingPunct="0"/>
            <a:r>
              <a:rPr lang="ar-SA" sz="2400" dirty="0">
                <a:solidFill>
                  <a:srgbClr val="000066"/>
                </a:solidFill>
                <a:cs typeface="B Lotus" pitchFamily="2" charset="-78"/>
              </a:rPr>
              <a:t>پيشينه تاريخي محله به لحاظ گسترش‌هاي شهري به </a:t>
            </a:r>
            <a:r>
              <a:rPr lang="ar-SA" sz="2400" b="1" dirty="0">
                <a:solidFill>
                  <a:srgbClr val="000066"/>
                </a:solidFill>
                <a:cs typeface="B Lotus" pitchFamily="2" charset="-78"/>
              </a:rPr>
              <a:t>اوايل دوره حكومت صفويه </a:t>
            </a:r>
            <a:r>
              <a:rPr lang="ar-SA" sz="2400" dirty="0">
                <a:solidFill>
                  <a:srgbClr val="000066"/>
                </a:solidFill>
                <a:cs typeface="B Lotus" pitchFamily="2" charset="-78"/>
              </a:rPr>
              <a:t>(حدود چهار قرن پيش) و جابه جايي و اسكان ارامنه باز مي‌گردد. </a:t>
            </a:r>
            <a:endParaRPr lang="fa-IR" sz="2400" dirty="0">
              <a:solidFill>
                <a:srgbClr val="000066"/>
              </a:solidFill>
              <a:cs typeface="B Lotus" pitchFamily="2" charset="-78"/>
            </a:endParaRPr>
          </a:p>
          <a:p>
            <a:pPr algn="just" eaLnBrk="0" fontAlgn="base" hangingPunct="0">
              <a:spcBef>
                <a:spcPct val="0"/>
              </a:spcBef>
              <a:spcAft>
                <a:spcPct val="0"/>
              </a:spcAft>
            </a:pPr>
            <a:r>
              <a:rPr lang="ar-SA" sz="2400" dirty="0">
                <a:solidFill>
                  <a:srgbClr val="000066"/>
                </a:solidFill>
                <a:latin typeface="B Lotus" pitchFamily="2" charset="-78"/>
                <a:ea typeface="Times New Roman" pitchFamily="18" charset="0"/>
                <a:cs typeface="B Lotus" pitchFamily="2" charset="-78"/>
              </a:rPr>
              <a:t>جلفا از </a:t>
            </a:r>
            <a:r>
              <a:rPr lang="ar-SA" sz="2400" b="1" dirty="0">
                <a:solidFill>
                  <a:srgbClr val="000066"/>
                </a:solidFill>
                <a:latin typeface="B Lotus" pitchFamily="2" charset="-78"/>
                <a:ea typeface="Times New Roman" pitchFamily="18" charset="0"/>
                <a:cs typeface="B Lotus" pitchFamily="2" charset="-78"/>
              </a:rPr>
              <a:t>چندين محله</a:t>
            </a:r>
            <a:r>
              <a:rPr lang="fa-IR" sz="2400" b="1" dirty="0">
                <a:solidFill>
                  <a:srgbClr val="000066"/>
                </a:solidFill>
                <a:latin typeface="B Lotus" pitchFamily="2" charset="-78"/>
                <a:ea typeface="Times New Roman" pitchFamily="18" charset="0"/>
                <a:cs typeface="B Lotus" pitchFamily="2" charset="-78"/>
              </a:rPr>
              <a:t> </a:t>
            </a:r>
            <a:r>
              <a:rPr lang="ar-SA" sz="2400" b="1" dirty="0">
                <a:solidFill>
                  <a:srgbClr val="000066"/>
                </a:solidFill>
                <a:latin typeface="B Lotus" pitchFamily="2" charset="-78"/>
                <a:ea typeface="Times New Roman" pitchFamily="18" charset="0"/>
                <a:cs typeface="B Lotus" pitchFamily="2" charset="-78"/>
              </a:rPr>
              <a:t>واحدهاي مسكوني، كليسا‌ها، بازارچه، حمام، كاروانسرا و همچنين باغات متعددي </a:t>
            </a:r>
            <a:r>
              <a:rPr lang="ar-SA" sz="2400" dirty="0">
                <a:solidFill>
                  <a:srgbClr val="000066"/>
                </a:solidFill>
                <a:latin typeface="B Lotus" pitchFamily="2" charset="-78"/>
                <a:ea typeface="Times New Roman" pitchFamily="18" charset="0"/>
                <a:cs typeface="B Lotus" pitchFamily="2" charset="-78"/>
              </a:rPr>
              <a:t>تشكيل مي‌گرديد. </a:t>
            </a:r>
            <a:endParaRPr lang="en-US" sz="2400" dirty="0">
              <a:solidFill>
                <a:srgbClr val="000066"/>
              </a:solidFill>
              <a:cs typeface="B Lotus" panose="00000400000000000000" pitchFamily="2" charset="-78"/>
            </a:endParaRPr>
          </a:p>
        </p:txBody>
      </p:sp>
      <p:sp>
        <p:nvSpPr>
          <p:cNvPr id="3" name="TextBox 2"/>
          <p:cNvSpPr txBox="1"/>
          <p:nvPr/>
        </p:nvSpPr>
        <p:spPr>
          <a:xfrm>
            <a:off x="8509820" y="678427"/>
            <a:ext cx="3023419" cy="523220"/>
          </a:xfrm>
          <a:prstGeom prst="rect">
            <a:avLst/>
          </a:prstGeom>
          <a:noFill/>
        </p:spPr>
        <p:txBody>
          <a:bodyPr wrap="square" rtlCol="0">
            <a:spAutoFit/>
          </a:bodyPr>
          <a:lstStyle/>
          <a:p>
            <a:r>
              <a:rPr lang="fa-IR" sz="2800" dirty="0">
                <a:solidFill>
                  <a:prstClr val="white"/>
                </a:solidFill>
                <a:cs typeface="B Esfehan" panose="00000700000000000000" pitchFamily="2" charset="-78"/>
              </a:rPr>
              <a:t>قدمت محله جلفا</a:t>
            </a:r>
            <a:endParaRPr lang="en-US" sz="2800" dirty="0">
              <a:solidFill>
                <a:prstClr val="white"/>
              </a:solidFill>
              <a:cs typeface="B Esfehan" panose="00000700000000000000" pitchFamily="2" charset="-78"/>
            </a:endParaRPr>
          </a:p>
        </p:txBody>
      </p:sp>
      <p:pic>
        <p:nvPicPr>
          <p:cNvPr id="4" name="Picture 2" descr="D:\ارتقا کیفی محلات\طرح بازنگری\Nahaii Mantaghe 5\Map\1-fasl 1\Map final fasl 1\3-1-HAINS KOBE\HAINS KOBE copy.jpg"/>
          <p:cNvPicPr>
            <a:picLocks noChangeAspect="1" noChangeArrowheads="1"/>
          </p:cNvPicPr>
          <p:nvPr/>
        </p:nvPicPr>
        <p:blipFill>
          <a:blip r:embed="rId3">
            <a:grayscl/>
          </a:blip>
          <a:srcRect/>
          <a:stretch>
            <a:fillRect/>
          </a:stretch>
        </p:blipFill>
        <p:spPr bwMode="auto">
          <a:xfrm>
            <a:off x="7778681" y="1701118"/>
            <a:ext cx="3754558" cy="404337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5444362" y="5500391"/>
            <a:ext cx="1634863" cy="830997"/>
          </a:xfrm>
          <a:prstGeom prst="rect">
            <a:avLst/>
          </a:prstGeom>
        </p:spPr>
        <p:txBody>
          <a:bodyPr wrap="square">
            <a:spAutoFit/>
          </a:bodyPr>
          <a:lstStyle/>
          <a:p>
            <a:pPr algn="l"/>
            <a:r>
              <a:rPr lang="ar-SA" sz="2400" dirty="0">
                <a:solidFill>
                  <a:srgbClr val="000066"/>
                </a:solidFill>
                <a:cs typeface="B Lotus" pitchFamily="2" charset="-78"/>
              </a:rPr>
              <a:t>نقشه هاينس كوبه</a:t>
            </a:r>
            <a:r>
              <a:rPr lang="fa-IR" sz="2400" dirty="0">
                <a:solidFill>
                  <a:srgbClr val="000066"/>
                </a:solidFill>
                <a:cs typeface="B Lotus" pitchFamily="2" charset="-78"/>
              </a:rPr>
              <a:t>- صفوی</a:t>
            </a:r>
            <a:endParaRPr lang="en-US" sz="2400" dirty="0">
              <a:solidFill>
                <a:srgbClr val="000066"/>
              </a:solidFill>
              <a:cs typeface="B Lotus" pitchFamily="2" charset="-78"/>
            </a:endParaRPr>
          </a:p>
        </p:txBody>
      </p:sp>
    </p:spTree>
    <p:extLst>
      <p:ext uri="{BB962C8B-B14F-4D97-AF65-F5344CB8AC3E}">
        <p14:creationId xmlns:p14="http://schemas.microsoft.com/office/powerpoint/2010/main" val="41525118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7472897" y="558020"/>
            <a:ext cx="4247154" cy="523220"/>
          </a:xfrm>
          <a:prstGeom prst="rect">
            <a:avLst/>
          </a:prstGeom>
        </p:spPr>
        <p:txBody>
          <a:bodyPr wrap="square">
            <a:spAutoFit/>
          </a:bodyPr>
          <a:lstStyle/>
          <a:p>
            <a:pPr rtl="0"/>
            <a:r>
              <a:rPr lang="ar-SA" sz="2800" b="1" dirty="0">
                <a:solidFill>
                  <a:prstClr val="white"/>
                </a:solidFill>
                <a:cs typeface="B Esfehan" panose="00000700000000000000" pitchFamily="2" charset="-78"/>
              </a:rPr>
              <a:t>ساير عناصر كالبدي</a:t>
            </a:r>
            <a:r>
              <a:rPr lang="fa-IR" sz="2800" b="1" dirty="0">
                <a:solidFill>
                  <a:prstClr val="white"/>
                </a:solidFill>
                <a:cs typeface="B Esfehan" panose="00000700000000000000" pitchFamily="2" charset="-78"/>
              </a:rPr>
              <a:t> تاریـــخی</a:t>
            </a:r>
            <a:endParaRPr lang="en-US" sz="2800" dirty="0">
              <a:solidFill>
                <a:prstClr val="white"/>
              </a:solidFill>
              <a:cs typeface="B Esfehan" panose="00000700000000000000" pitchFamily="2" charset="-78"/>
            </a:endParaRPr>
          </a:p>
        </p:txBody>
      </p:sp>
      <p:sp>
        <p:nvSpPr>
          <p:cNvPr id="3" name="Rectangle 2"/>
          <p:cNvSpPr/>
          <p:nvPr/>
        </p:nvSpPr>
        <p:spPr>
          <a:xfrm>
            <a:off x="722672" y="2979174"/>
            <a:ext cx="4188541" cy="3046988"/>
          </a:xfrm>
          <a:prstGeom prst="rect">
            <a:avLst/>
          </a:prstGeom>
        </p:spPr>
        <p:txBody>
          <a:bodyPr wrap="square">
            <a:spAutoFit/>
          </a:bodyPr>
          <a:lstStyle/>
          <a:p>
            <a:pPr algn="just"/>
            <a:r>
              <a:rPr lang="ar-SA" sz="2400" dirty="0">
                <a:solidFill>
                  <a:srgbClr val="000066"/>
                </a:solidFill>
                <a:cs typeface="B Lotus" pitchFamily="2" charset="-78"/>
              </a:rPr>
              <a:t>در گستره تاريخي جلفا چهارباب حمام موجود بوده است</a:t>
            </a:r>
            <a:endParaRPr lang="fa-IR" sz="2400" dirty="0">
              <a:solidFill>
                <a:srgbClr val="000066"/>
              </a:solidFill>
              <a:cs typeface="B Lotus" pitchFamily="2" charset="-78"/>
            </a:endParaRPr>
          </a:p>
          <a:p>
            <a:pPr algn="just"/>
            <a:endParaRPr lang="fa-IR" sz="2400" dirty="0">
              <a:solidFill>
                <a:srgbClr val="000066"/>
              </a:solidFill>
              <a:cs typeface="B Lotus" pitchFamily="2" charset="-78"/>
            </a:endParaRPr>
          </a:p>
          <a:p>
            <a:pPr algn="just"/>
            <a:r>
              <a:rPr lang="ar-SA" sz="2400" dirty="0">
                <a:solidFill>
                  <a:srgbClr val="000066"/>
                </a:solidFill>
                <a:cs typeface="B Lotus" pitchFamily="2" charset="-78"/>
              </a:rPr>
              <a:t>دو كاروانسرا درجلفا وجود داشته‌ كه تخريب گرديده‌اند. </a:t>
            </a:r>
            <a:endParaRPr lang="fa-IR" sz="2400" dirty="0">
              <a:solidFill>
                <a:srgbClr val="000066"/>
              </a:solidFill>
              <a:cs typeface="B Lotus" pitchFamily="2" charset="-78"/>
            </a:endParaRPr>
          </a:p>
          <a:p>
            <a:pPr algn="just"/>
            <a:endParaRPr lang="fa-IR" sz="2400" dirty="0">
              <a:solidFill>
                <a:srgbClr val="000066"/>
              </a:solidFill>
              <a:cs typeface="B Lotus" pitchFamily="2" charset="-78"/>
            </a:endParaRPr>
          </a:p>
          <a:p>
            <a:pPr algn="just"/>
            <a:r>
              <a:rPr lang="ar-SA" sz="2400" dirty="0">
                <a:solidFill>
                  <a:srgbClr val="000066"/>
                </a:solidFill>
                <a:cs typeface="B Lotus" pitchFamily="2" charset="-78"/>
              </a:rPr>
              <a:t>همچنين در جلفا چند بازارچه وجود داشته كه </a:t>
            </a:r>
            <a:r>
              <a:rPr lang="ar-SA" sz="2400" dirty="0">
                <a:solidFill>
                  <a:srgbClr val="000066"/>
                </a:solidFill>
                <a:cs typeface="B Lotus" pitchFamily="2" charset="-78"/>
              </a:rPr>
              <a:t>تخري</a:t>
            </a:r>
            <a:r>
              <a:rPr lang="fa-IR" sz="2400" dirty="0">
                <a:solidFill>
                  <a:srgbClr val="000066"/>
                </a:solidFill>
                <a:cs typeface="B Lotus" pitchFamily="2" charset="-78"/>
              </a:rPr>
              <a:t>ب</a:t>
            </a:r>
            <a:r>
              <a:rPr lang="fa-IR" sz="2400" dirty="0">
                <a:solidFill>
                  <a:srgbClr val="000066"/>
                </a:solidFill>
                <a:cs typeface="B Lotus" pitchFamily="2" charset="-78"/>
              </a:rPr>
              <a:t> </a:t>
            </a:r>
            <a:r>
              <a:rPr lang="ar-SA" sz="2400" dirty="0">
                <a:solidFill>
                  <a:srgbClr val="000066"/>
                </a:solidFill>
                <a:cs typeface="B Lotus" pitchFamily="2" charset="-78"/>
              </a:rPr>
              <a:t>گرديده است</a:t>
            </a:r>
            <a:r>
              <a:rPr lang="en-US" sz="2400" dirty="0">
                <a:solidFill>
                  <a:srgbClr val="000066"/>
                </a:solidFill>
                <a:cs typeface="B Lotus" pitchFamily="2" charset="-78"/>
              </a:rPr>
              <a:t>.</a:t>
            </a:r>
            <a:endParaRPr lang="en-US" sz="2400" dirty="0">
              <a:solidFill>
                <a:srgbClr val="000066"/>
              </a:solidFill>
              <a:cs typeface="B Lotus" pitchFamily="2" charset="-78"/>
            </a:endParaRPr>
          </a:p>
        </p:txBody>
      </p:sp>
      <p:pic>
        <p:nvPicPr>
          <p:cNvPr id="4" name="Picture 3"/>
          <p:cNvPicPr>
            <a:picLocks noChangeAspect="1"/>
          </p:cNvPicPr>
          <p:nvPr/>
        </p:nvPicPr>
        <p:blipFill>
          <a:blip r:embed="rId3"/>
          <a:stretch>
            <a:fillRect/>
          </a:stretch>
        </p:blipFill>
        <p:spPr>
          <a:xfrm>
            <a:off x="7103415" y="1508659"/>
            <a:ext cx="4493518" cy="2758541"/>
          </a:xfrm>
          <a:prstGeom prst="rect">
            <a:avLst/>
          </a:prstGeom>
        </p:spPr>
      </p:pic>
      <p:sp>
        <p:nvSpPr>
          <p:cNvPr id="5" name="Rectangle 4"/>
          <p:cNvSpPr/>
          <p:nvPr/>
        </p:nvSpPr>
        <p:spPr>
          <a:xfrm>
            <a:off x="7472897" y="4388784"/>
            <a:ext cx="3754554" cy="400110"/>
          </a:xfrm>
          <a:prstGeom prst="rect">
            <a:avLst/>
          </a:prstGeom>
        </p:spPr>
        <p:txBody>
          <a:bodyPr wrap="none">
            <a:spAutoFit/>
          </a:bodyPr>
          <a:lstStyle/>
          <a:p>
            <a:pPr algn="l" fontAlgn="base">
              <a:spcBef>
                <a:spcPct val="0"/>
              </a:spcBef>
              <a:spcAft>
                <a:spcPts val="1000"/>
              </a:spcAft>
            </a:pPr>
            <a:r>
              <a:rPr lang="ar-SA" sz="2000" b="1" dirty="0">
                <a:solidFill>
                  <a:prstClr val="white"/>
                </a:solidFill>
                <a:latin typeface="Calibri" pitchFamily="34" charset="0"/>
                <a:ea typeface="Arial" pitchFamily="34" charset="0"/>
                <a:cs typeface="B Lotus" panose="00000400000000000000" pitchFamily="2" charset="-78"/>
              </a:rPr>
              <a:t>يكي از بازارهاي تخريب شده جلفا </a:t>
            </a:r>
            <a:r>
              <a:rPr lang="en-US" sz="2000" b="1" dirty="0">
                <a:solidFill>
                  <a:prstClr val="white"/>
                </a:solidFill>
                <a:latin typeface="Calibri" pitchFamily="34" charset="0"/>
                <a:ea typeface="Arial" pitchFamily="34" charset="0"/>
                <a:cs typeface="B Lotus" panose="00000400000000000000" pitchFamily="2" charset="-78"/>
              </a:rPr>
              <a:t>-</a:t>
            </a:r>
            <a:r>
              <a:rPr lang="ar-SA" sz="2000" b="1" dirty="0">
                <a:solidFill>
                  <a:prstClr val="white"/>
                </a:solidFill>
                <a:latin typeface="Calibri" pitchFamily="34" charset="0"/>
                <a:ea typeface="Arial" pitchFamily="34" charset="0"/>
                <a:cs typeface="B Lotus" panose="00000400000000000000" pitchFamily="2" charset="-78"/>
              </a:rPr>
              <a:t>ديالافوا</a:t>
            </a:r>
            <a:endParaRPr lang="en-US" sz="4400" dirty="0">
              <a:solidFill>
                <a:prstClr val="white"/>
              </a:solidFill>
              <a:latin typeface="Arial" pitchFamily="34" charset="0"/>
              <a:cs typeface="B Lotus" panose="00000400000000000000" pitchFamily="2" charset="-78"/>
            </a:endParaRPr>
          </a:p>
        </p:txBody>
      </p:sp>
    </p:spTree>
    <p:extLst>
      <p:ext uri="{BB962C8B-B14F-4D97-AF65-F5344CB8AC3E}">
        <p14:creationId xmlns:p14="http://schemas.microsoft.com/office/powerpoint/2010/main" val="17927332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8893278" y="392726"/>
            <a:ext cx="3054994" cy="800219"/>
          </a:xfrm>
          <a:prstGeom prst="rect">
            <a:avLst/>
          </a:prstGeom>
          <a:noFill/>
        </p:spPr>
        <p:txBody>
          <a:bodyPr wrap="square" rtlCol="0">
            <a:spAutoFit/>
          </a:bodyPr>
          <a:lstStyle/>
          <a:p>
            <a:pPr algn="l" rtl="0"/>
            <a:endParaRPr lang="en-US" dirty="0">
              <a:solidFill>
                <a:prstClr val="black"/>
              </a:solidFill>
            </a:endParaRPr>
          </a:p>
          <a:p>
            <a:pPr algn="ctr" rtl="0"/>
            <a:r>
              <a:rPr lang="fa-IR" sz="2800" b="1" dirty="0">
                <a:ln w="10160">
                  <a:solidFill>
                    <a:srgbClr val="C42F1A"/>
                  </a:solidFill>
                  <a:prstDash val="solid"/>
                </a:ln>
                <a:solidFill>
                  <a:srgbClr val="FFFFFF"/>
                </a:solidFill>
                <a:effectLst>
                  <a:outerShdw blurRad="38100" dist="22860" dir="5400000" algn="tl" rotWithShape="0">
                    <a:srgbClr val="000000">
                      <a:alpha val="30000"/>
                    </a:srgbClr>
                  </a:outerShdw>
                </a:effectLst>
                <a:cs typeface="B Esfehan" panose="00000700000000000000" pitchFamily="2" charset="-78"/>
              </a:rPr>
              <a:t>معرفی عناصر لینچی</a:t>
            </a:r>
            <a:endParaRPr lang="en-US" sz="2800" b="1" dirty="0">
              <a:ln w="10160">
                <a:solidFill>
                  <a:srgbClr val="C42F1A"/>
                </a:solidFill>
                <a:prstDash val="solid"/>
              </a:ln>
              <a:solidFill>
                <a:srgbClr val="FFFFFF"/>
              </a:solidFill>
              <a:effectLst>
                <a:outerShdw blurRad="38100" dist="22860" dir="5400000" algn="tl" rotWithShape="0">
                  <a:srgbClr val="000000">
                    <a:alpha val="30000"/>
                  </a:srgbClr>
                </a:outerShdw>
              </a:effectLst>
              <a:cs typeface="B Esfehan" panose="00000700000000000000" pitchFamily="2" charset="-78"/>
            </a:endParaRPr>
          </a:p>
        </p:txBody>
      </p:sp>
      <p:sp>
        <p:nvSpPr>
          <p:cNvPr id="6" name="TextBox 5"/>
          <p:cNvSpPr txBox="1"/>
          <p:nvPr/>
        </p:nvSpPr>
        <p:spPr>
          <a:xfrm>
            <a:off x="914401" y="2717405"/>
            <a:ext cx="4041056" cy="1815882"/>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fa-IR" sz="2800" dirty="0">
                <a:solidFill>
                  <a:srgbClr val="080442"/>
                </a:solidFill>
                <a:cs typeface="B Lotus" panose="00000400000000000000" pitchFamily="2" charset="-78"/>
              </a:rPr>
              <a:t>طبق نقشه های شناختی که توسط مردم کشیده شده بود عناصر لینچی که شامل مسیر،لبه،گره،پهنه و نشانه می باشد مشخص گردید.</a:t>
            </a:r>
            <a:endParaRPr lang="en-US" sz="2800" dirty="0">
              <a:solidFill>
                <a:srgbClr val="080442"/>
              </a:solidFill>
              <a:cs typeface="B Lotus" panose="00000400000000000000" pitchFamily="2" charset="-78"/>
            </a:endParaRPr>
          </a:p>
        </p:txBody>
      </p:sp>
      <p:sp>
        <p:nvSpPr>
          <p:cNvPr id="9" name="Rectangle 8"/>
          <p:cNvSpPr/>
          <p:nvPr/>
        </p:nvSpPr>
        <p:spPr>
          <a:xfrm>
            <a:off x="7615366" y="2936646"/>
            <a:ext cx="3763618" cy="230832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gn="ctr"/>
            <a:r>
              <a:rPr lang="fa-IR" sz="2400" b="1" dirty="0">
                <a:ln w="10160">
                  <a:solidFill>
                    <a:prstClr val="white"/>
                  </a:solidFill>
                  <a:prstDash val="solid"/>
                </a:ln>
                <a:solidFill>
                  <a:prstClr val="white"/>
                </a:solidFill>
                <a:effectLst>
                  <a:outerShdw blurRad="38100" dist="22860" dir="5400000" algn="tl" rotWithShape="0">
                    <a:srgbClr val="000000">
                      <a:alpha val="30000"/>
                    </a:srgbClr>
                  </a:outerShdw>
                </a:effectLst>
                <a:cs typeface="B Lotus" panose="00000400000000000000" pitchFamily="2" charset="-78"/>
              </a:rPr>
              <a:t>1</a:t>
            </a:r>
            <a:r>
              <a:rPr lang="fa-IR" sz="2400" dirty="0">
                <a:ln w="0">
                  <a:solidFill>
                    <a:prstClr val="white"/>
                  </a:solidFill>
                </a:ln>
                <a:solidFill>
                  <a:prstClr val="white"/>
                </a:solidFill>
                <a:effectLst>
                  <a:outerShdw blurRad="38100" dist="19050" dir="2700000" algn="tl" rotWithShape="0">
                    <a:prstClr val="black">
                      <a:alpha val="40000"/>
                    </a:prstClr>
                  </a:outerShdw>
                </a:effectLst>
                <a:cs typeface="B Lotus" panose="00000400000000000000" pitchFamily="2" charset="-78"/>
              </a:rPr>
              <a:t>.خیابان حکیم نظامـی</a:t>
            </a:r>
          </a:p>
          <a:p>
            <a:pPr algn="ctr"/>
            <a:r>
              <a:rPr lang="fa-IR" sz="2400" dirty="0">
                <a:ln w="0">
                  <a:solidFill>
                    <a:prstClr val="white"/>
                  </a:solidFill>
                </a:ln>
                <a:solidFill>
                  <a:prstClr val="white"/>
                </a:solidFill>
                <a:effectLst>
                  <a:outerShdw blurRad="38100" dist="19050" dir="2700000" algn="tl" rotWithShape="0">
                    <a:prstClr val="black">
                      <a:alpha val="40000"/>
                    </a:prstClr>
                  </a:outerShdw>
                </a:effectLst>
                <a:cs typeface="B Lotus" panose="00000400000000000000" pitchFamily="2" charset="-78"/>
              </a:rPr>
              <a:t>2. کوچه و کلیسا وانک</a:t>
            </a:r>
          </a:p>
          <a:p>
            <a:pPr algn="ctr"/>
            <a:r>
              <a:rPr lang="fa-IR" sz="2400" dirty="0">
                <a:ln w="0">
                  <a:solidFill>
                    <a:prstClr val="white"/>
                  </a:solidFill>
                </a:ln>
                <a:solidFill>
                  <a:prstClr val="white"/>
                </a:solidFill>
                <a:effectLst>
                  <a:outerShdw blurRad="38100" dist="19050" dir="2700000" algn="tl" rotWithShape="0">
                    <a:prstClr val="black">
                      <a:alpha val="40000"/>
                    </a:prstClr>
                  </a:outerShdw>
                </a:effectLst>
                <a:cs typeface="B Lotus" panose="00000400000000000000" pitchFamily="2" charset="-78"/>
              </a:rPr>
              <a:t>3. خیابـــان خاقانـــی</a:t>
            </a:r>
          </a:p>
          <a:p>
            <a:pPr algn="ctr"/>
            <a:r>
              <a:rPr lang="fa-IR" sz="2400" dirty="0">
                <a:ln w="0">
                  <a:solidFill>
                    <a:prstClr val="white"/>
                  </a:solidFill>
                </a:ln>
                <a:solidFill>
                  <a:prstClr val="white"/>
                </a:solidFill>
                <a:effectLst>
                  <a:outerShdw blurRad="38100" dist="19050" dir="2700000" algn="tl" rotWithShape="0">
                    <a:prstClr val="black">
                      <a:alpha val="40000"/>
                    </a:prstClr>
                  </a:outerShdw>
                </a:effectLst>
                <a:cs typeface="B Lotus" panose="00000400000000000000" pitchFamily="2" charset="-78"/>
              </a:rPr>
              <a:t>4.خیابان </a:t>
            </a:r>
            <a:r>
              <a:rPr lang="fa-IR" sz="2400" dirty="0">
                <a:ln w="0">
                  <a:solidFill>
                    <a:prstClr val="white"/>
                  </a:solidFill>
                </a:ln>
                <a:solidFill>
                  <a:prstClr val="white"/>
                </a:solidFill>
                <a:effectLst>
                  <a:outerShdw blurRad="38100" dist="19050" dir="2700000" algn="tl" rotWithShape="0">
                    <a:prstClr val="black">
                      <a:alpha val="40000"/>
                    </a:prstClr>
                  </a:outerShdw>
                </a:effectLst>
                <a:cs typeface="B Lotus" panose="00000400000000000000" pitchFamily="2" charset="-78"/>
              </a:rPr>
              <a:t>نظــــــــــر</a:t>
            </a:r>
          </a:p>
          <a:p>
            <a:pPr algn="ctr"/>
            <a:r>
              <a:rPr lang="fa-IR" sz="2400" dirty="0">
                <a:ln w="0">
                  <a:solidFill>
                    <a:prstClr val="white"/>
                  </a:solidFill>
                </a:ln>
                <a:solidFill>
                  <a:prstClr val="white"/>
                </a:solidFill>
                <a:effectLst>
                  <a:outerShdw blurRad="38100" dist="19050" dir="2700000" algn="tl" rotWithShape="0">
                    <a:prstClr val="black">
                      <a:alpha val="40000"/>
                    </a:prstClr>
                  </a:outerShdw>
                </a:effectLst>
                <a:cs typeface="B Lotus" panose="00000400000000000000" pitchFamily="2" charset="-78"/>
              </a:rPr>
              <a:t>6</a:t>
            </a:r>
            <a:r>
              <a:rPr lang="fa-IR" sz="2400" dirty="0">
                <a:ln w="0">
                  <a:solidFill>
                    <a:prstClr val="white"/>
                  </a:solidFill>
                </a:ln>
                <a:solidFill>
                  <a:prstClr val="white"/>
                </a:solidFill>
                <a:effectLst>
                  <a:outerShdw blurRad="38100" dist="19050" dir="2700000" algn="tl" rotWithShape="0">
                    <a:prstClr val="black">
                      <a:alpha val="40000"/>
                    </a:prstClr>
                  </a:outerShdw>
                </a:effectLst>
                <a:cs typeface="B Lotus" panose="00000400000000000000" pitchFamily="2" charset="-78"/>
              </a:rPr>
              <a:t>. میدان جلفـــــــــا </a:t>
            </a:r>
          </a:p>
          <a:p>
            <a:pPr algn="ctr"/>
            <a:r>
              <a:rPr lang="fa-IR" sz="2400" dirty="0">
                <a:ln w="0">
                  <a:solidFill>
                    <a:prstClr val="white"/>
                  </a:solidFill>
                </a:ln>
                <a:solidFill>
                  <a:prstClr val="white"/>
                </a:solidFill>
                <a:effectLst>
                  <a:outerShdw blurRad="38100" dist="19050" dir="2700000" algn="tl" rotWithShape="0">
                    <a:prstClr val="black">
                      <a:alpha val="40000"/>
                    </a:prstClr>
                  </a:outerShdw>
                </a:effectLst>
                <a:cs typeface="B Lotus" panose="00000400000000000000" pitchFamily="2" charset="-78"/>
              </a:rPr>
              <a:t>7.شکرچیان </a:t>
            </a:r>
            <a:r>
              <a:rPr lang="fa-IR" sz="2400" dirty="0">
                <a:ln w="0">
                  <a:solidFill>
                    <a:prstClr val="white"/>
                  </a:solidFill>
                </a:ln>
                <a:solidFill>
                  <a:prstClr val="white"/>
                </a:solidFill>
                <a:effectLst>
                  <a:outerShdw blurRad="38100" dist="19050" dir="2700000" algn="tl" rotWithShape="0">
                    <a:prstClr val="black">
                      <a:alpha val="40000"/>
                    </a:prstClr>
                  </a:outerShdw>
                </a:effectLst>
                <a:cs typeface="B Lotus" panose="00000400000000000000" pitchFamily="2" charset="-78"/>
              </a:rPr>
              <a:t>جلفــــــا</a:t>
            </a:r>
          </a:p>
        </p:txBody>
      </p:sp>
      <p:sp>
        <p:nvSpPr>
          <p:cNvPr id="10" name="Rectangle 9"/>
          <p:cNvSpPr/>
          <p:nvPr/>
        </p:nvSpPr>
        <p:spPr>
          <a:xfrm>
            <a:off x="7733367" y="1887030"/>
            <a:ext cx="3239990" cy="461665"/>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a:spAutoFit/>
          </a:bodyPr>
          <a:lstStyle/>
          <a:p>
            <a:pPr algn="l" rtl="0"/>
            <a:r>
              <a:rPr lang="fa-IR" sz="2400" dirty="0">
                <a:ln>
                  <a:solidFill>
                    <a:prstClr val="white"/>
                  </a:solidFill>
                </a:ln>
                <a:solidFill>
                  <a:prstClr val="white"/>
                </a:solidFill>
                <a:cs typeface="B Lotus" panose="00000400000000000000" pitchFamily="2" charset="-78"/>
              </a:rPr>
              <a:t>عناصر شاخص از دیدگاه ساکنین</a:t>
            </a:r>
          </a:p>
        </p:txBody>
      </p:sp>
    </p:spTree>
    <p:extLst>
      <p:ext uri="{BB962C8B-B14F-4D97-AF65-F5344CB8AC3E}">
        <p14:creationId xmlns:p14="http://schemas.microsoft.com/office/powerpoint/2010/main" val="1265940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7649" b="4057"/>
          <a:stretch/>
        </p:blipFill>
        <p:spPr>
          <a:xfrm>
            <a:off x="409364" y="1734672"/>
            <a:ext cx="7259920" cy="4531658"/>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55798" t="40926" r="22427" b="13204"/>
          <a:stretch/>
        </p:blipFill>
        <p:spPr>
          <a:xfrm>
            <a:off x="8503378" y="3134464"/>
            <a:ext cx="2138622" cy="31856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9438967" y="110997"/>
            <a:ext cx="2406066" cy="1231106"/>
          </a:xfrm>
          <a:prstGeom prst="rect">
            <a:avLst/>
          </a:prstGeom>
          <a:noFill/>
        </p:spPr>
        <p:txBody>
          <a:bodyPr wrap="square" rtlCol="0">
            <a:spAutoFit/>
          </a:bodyPr>
          <a:lstStyle/>
          <a:p>
            <a:pPr algn="l" rtl="0"/>
            <a:endParaRPr lang="en-US" dirty="0">
              <a:solidFill>
                <a:srgbClr val="080442"/>
              </a:solidFill>
            </a:endParaRPr>
          </a:p>
          <a:p>
            <a:pPr algn="ctr" rtl="0"/>
            <a:r>
              <a:rPr lang="fa-IR" sz="2800" b="1" dirty="0">
                <a:ln w="10160">
                  <a:solidFill>
                    <a:srgbClr val="C42F1A"/>
                  </a:solidFill>
                  <a:prstDash val="solid"/>
                </a:ln>
                <a:solidFill>
                  <a:srgbClr val="080442"/>
                </a:solidFill>
                <a:effectLst>
                  <a:outerShdw blurRad="38100" dist="22860" dir="5400000" algn="tl" rotWithShape="0">
                    <a:srgbClr val="000000">
                      <a:alpha val="30000"/>
                    </a:srgbClr>
                  </a:outerShdw>
                </a:effectLst>
                <a:cs typeface="B Esfehan" panose="00000700000000000000" pitchFamily="2" charset="-78"/>
              </a:rPr>
              <a:t>معرفی عناصر لینچی</a:t>
            </a:r>
            <a:endParaRPr lang="en-US" sz="2800" b="1" dirty="0">
              <a:ln w="10160">
                <a:solidFill>
                  <a:srgbClr val="C42F1A"/>
                </a:solidFill>
                <a:prstDash val="solid"/>
              </a:ln>
              <a:solidFill>
                <a:srgbClr val="080442"/>
              </a:solidFill>
              <a:effectLst>
                <a:outerShdw blurRad="38100" dist="22860" dir="5400000" algn="tl" rotWithShape="0">
                  <a:srgbClr val="000000">
                    <a:alpha val="30000"/>
                  </a:srgbClr>
                </a:outerShdw>
              </a:effectLst>
              <a:cs typeface="B Esfehan" panose="00000700000000000000" pitchFamily="2" charset="-78"/>
            </a:endParaRPr>
          </a:p>
        </p:txBody>
      </p:sp>
    </p:spTree>
    <p:extLst>
      <p:ext uri="{BB962C8B-B14F-4D97-AF65-F5344CB8AC3E}">
        <p14:creationId xmlns:p14="http://schemas.microsoft.com/office/powerpoint/2010/main" val="3402247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otalTime>0</TotalTime>
  <Words>1401</Words>
  <Application>Microsoft Office PowerPoint</Application>
  <PresentationFormat>Widescreen</PresentationFormat>
  <Paragraphs>146</Paragraphs>
  <Slides>40</Slides>
  <Notes>0</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40</vt:i4>
      </vt:variant>
    </vt:vector>
  </HeadingPairs>
  <TitlesOfParts>
    <vt:vector size="55" baseType="lpstr">
      <vt:lpstr>Arial</vt:lpstr>
      <vt:lpstr>B Esfehan</vt:lpstr>
      <vt:lpstr>B Homa</vt:lpstr>
      <vt:lpstr>B Lotus</vt:lpstr>
      <vt:lpstr>B Nazanin</vt:lpstr>
      <vt:lpstr>Calibri</vt:lpstr>
      <vt:lpstr>Calibri Light</vt:lpstr>
      <vt:lpstr>Courier New</vt:lpstr>
      <vt:lpstr>Garamond</vt:lpstr>
      <vt:lpstr>Tahoma</vt:lpstr>
      <vt:lpstr>Times New Roman</vt:lpstr>
      <vt:lpstr>Trebuchet MS</vt:lpstr>
      <vt:lpstr>Wingdings 3</vt:lpstr>
      <vt:lpstr>Office Theme</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1</cp:revision>
  <dcterms:created xsi:type="dcterms:W3CDTF">2020-11-14T07:47:24Z</dcterms:created>
  <dcterms:modified xsi:type="dcterms:W3CDTF">2020-11-14T07:47:43Z</dcterms:modified>
</cp:coreProperties>
</file>