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sldIdLst>
    <p:sldId id="256" r:id="rId2"/>
    <p:sldId id="277" r:id="rId3"/>
    <p:sldId id="278" r:id="rId4"/>
    <p:sldId id="279" r:id="rId5"/>
    <p:sldId id="280" r:id="rId6"/>
    <p:sldId id="281" r:id="rId7"/>
    <p:sldId id="282" r:id="rId8"/>
    <p:sldId id="301" r:id="rId9"/>
    <p:sldId id="283" r:id="rId10"/>
    <p:sldId id="284" r:id="rId11"/>
    <p:sldId id="285" r:id="rId12"/>
    <p:sldId id="286" r:id="rId13"/>
    <p:sldId id="298" r:id="rId14"/>
    <p:sldId id="294" r:id="rId15"/>
    <p:sldId id="295" r:id="rId16"/>
    <p:sldId id="296" r:id="rId17"/>
    <p:sldId id="302" r:id="rId18"/>
    <p:sldId id="297" r:id="rId19"/>
    <p:sldId id="287" r:id="rId20"/>
    <p:sldId id="299" r:id="rId21"/>
    <p:sldId id="300" r:id="rId22"/>
    <p:sldId id="288" r:id="rId23"/>
    <p:sldId id="289" r:id="rId24"/>
    <p:sldId id="290" r:id="rId25"/>
    <p:sldId id="291" r:id="rId26"/>
    <p:sldId id="292" r:id="rId27"/>
    <p:sldId id="293" r:id="rId28"/>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89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9961C3-B1E6-4115-83E8-A1259F235083}">
      <dgm:prSet phldrT="[Text]" phldr="1"/>
      <dgm:spPr/>
      <dgm:t>
        <a:bodyPr/>
        <a:lstStyle/>
        <a:p>
          <a:pPr algn="r" rtl="1"/>
          <a:endParaRPr lang="en-US" dirty="0"/>
        </a:p>
      </dgm:t>
    </dgm:pt>
    <dgm:pt modelId="{6CC91970-5501-429F-BE90-C6422D9E84C5}" type="parTrans" cxnId="{05C3EB3C-E523-4AAE-B5B4-B91C662F8FB3}">
      <dgm:prSet/>
      <dgm:spPr/>
      <dgm:t>
        <a:bodyPr/>
        <a:lstStyle/>
        <a:p>
          <a:endParaRPr lang="en-US"/>
        </a:p>
      </dgm:t>
    </dgm:pt>
    <dgm:pt modelId="{6F401137-9EA6-41F4-A19D-2A7BAFFD848D}" type="sibTrans" cxnId="{05C3EB3C-E523-4AAE-B5B4-B91C662F8FB3}">
      <dgm:prSet/>
      <dgm:spPr/>
      <dgm:t>
        <a:bodyPr/>
        <a:lstStyle/>
        <a:p>
          <a:endParaRPr lang="en-US"/>
        </a:p>
      </dgm:t>
    </dgm:pt>
    <dgm:pt modelId="{E76E4625-079D-4FFA-9946-FCFCED587540}">
      <dgm:prSet custT="1"/>
      <dgm:spPr/>
      <dgm:t>
        <a:bodyPr/>
        <a:lstStyle/>
        <a:p>
          <a:pPr algn="ctr" rtl="1"/>
          <a:r>
            <a:rPr lang="fa-IR" sz="1800" dirty="0" smtClean="0">
              <a:cs typeface="2  Titr" panose="00000700000000000000" pitchFamily="2" charset="-78"/>
            </a:rPr>
            <a:t>هدف پایه گذاران مناطق آزاد در دنیا، ایجاد تجربه تئوری اقتصاد آزاد در بخش هایی از کشور بود که پتانسیل های پیشرفت در آنها دیده می شد.</a:t>
          </a:r>
          <a:endParaRPr lang="en-US" sz="1800" dirty="0" smtClean="0">
            <a:cs typeface="2  Titr" panose="000007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F53E1DE7-685F-4241-A7D6-C0D9DA4C8513}" type="pres">
      <dgm:prSet presAssocID="{B29961C3-B1E6-4115-83E8-A1259F235083}" presName="parentText" presStyleLbl="node1" presStyleIdx="0" presStyleCnt="2" custScaleY="54772" custLinFactY="54939" custLinFactNeighborX="7436" custLinFactNeighborY="100000">
        <dgm:presLayoutVars>
          <dgm:chMax val="0"/>
          <dgm:bulletEnabled val="1"/>
        </dgm:presLayoutVars>
      </dgm:prSet>
      <dgm:spPr/>
      <dgm:t>
        <a:bodyPr/>
        <a:lstStyle/>
        <a:p>
          <a:endParaRPr lang="en-US"/>
        </a:p>
      </dgm:t>
    </dgm:pt>
    <dgm:pt modelId="{89AC938D-816A-4E54-976C-FBDFC14850BF}" type="pres">
      <dgm:prSet presAssocID="{6F401137-9EA6-41F4-A19D-2A7BAFFD848D}" presName="spacer" presStyleCnt="0"/>
      <dgm:spPr/>
    </dgm:pt>
    <dgm:pt modelId="{64C0D251-3499-4E7A-9471-BF5E3FEE319A}" type="pres">
      <dgm:prSet presAssocID="{E76E4625-079D-4FFA-9946-FCFCED587540}" presName="parentText" presStyleLbl="node1" presStyleIdx="1" presStyleCnt="2" custScaleY="137383">
        <dgm:presLayoutVars>
          <dgm:chMax val="0"/>
          <dgm:bulletEnabled val="1"/>
        </dgm:presLayoutVars>
      </dgm:prSet>
      <dgm:spPr/>
      <dgm:t>
        <a:bodyPr/>
        <a:lstStyle/>
        <a:p>
          <a:endParaRPr lang="en-US"/>
        </a:p>
      </dgm:t>
    </dgm:pt>
  </dgm:ptLst>
  <dgm:cxnLst>
    <dgm:cxn modelId="{1C3FAAD8-83FB-4577-B0E9-BF8F19CC444D}" type="presOf" srcId="{E76E4625-079D-4FFA-9946-FCFCED587540}" destId="{64C0D251-3499-4E7A-9471-BF5E3FEE319A}" srcOrd="0" destOrd="0" presId="urn:microsoft.com/office/officeart/2005/8/layout/vList2"/>
    <dgm:cxn modelId="{05C3EB3C-E523-4AAE-B5B4-B91C662F8FB3}" srcId="{3F399574-D8E7-4AD3-9756-F8B89A8BA19F}" destId="{B29961C3-B1E6-4115-83E8-A1259F235083}" srcOrd="0" destOrd="0" parTransId="{6CC91970-5501-429F-BE90-C6422D9E84C5}" sibTransId="{6F401137-9EA6-41F4-A19D-2A7BAFFD848D}"/>
    <dgm:cxn modelId="{E77F96FF-7B35-44D1-BDC7-6BA888178ABE}" type="presOf" srcId="{B29961C3-B1E6-4115-83E8-A1259F235083}" destId="{F53E1DE7-685F-4241-A7D6-C0D9DA4C8513}" srcOrd="0" destOrd="0" presId="urn:microsoft.com/office/officeart/2005/8/layout/vList2"/>
    <dgm:cxn modelId="{0A68136D-7213-4C7E-92F8-4EFF7BD3737B}" srcId="{3F399574-D8E7-4AD3-9756-F8B89A8BA19F}" destId="{E76E4625-079D-4FFA-9946-FCFCED587540}" srcOrd="1" destOrd="0" parTransId="{B7402114-1196-4662-A176-AD5A94A71540}" sibTransId="{A4B0673C-9334-4E62-8A3F-364923ECF36F}"/>
    <dgm:cxn modelId="{E6617572-551B-4555-B423-E60EAD2AFB5F}" type="presOf" srcId="{3F399574-D8E7-4AD3-9756-F8B89A8BA19F}" destId="{08067B9E-A003-463B-9DAA-3F7173741EB8}" srcOrd="0" destOrd="0" presId="urn:microsoft.com/office/officeart/2005/8/layout/vList2"/>
    <dgm:cxn modelId="{79098E1F-6BFF-4D65-9D75-4E022245E314}" type="presParOf" srcId="{08067B9E-A003-463B-9DAA-3F7173741EB8}" destId="{F53E1DE7-685F-4241-A7D6-C0D9DA4C8513}" srcOrd="0" destOrd="0" presId="urn:microsoft.com/office/officeart/2005/8/layout/vList2"/>
    <dgm:cxn modelId="{48F08D57-673D-4356-9862-91252080B890}" type="presParOf" srcId="{08067B9E-A003-463B-9DAA-3F7173741EB8}" destId="{89AC938D-816A-4E54-976C-FBDFC14850BF}" srcOrd="1" destOrd="0" presId="urn:microsoft.com/office/officeart/2005/8/layout/vList2"/>
    <dgm:cxn modelId="{589C88E3-E5BD-489C-B602-B6A5EFA8524A}" type="presParOf" srcId="{08067B9E-A003-463B-9DAA-3F7173741EB8}" destId="{64C0D251-3499-4E7A-9471-BF5E3FEE319A}"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9961C3-B1E6-4115-83E8-A1259F235083}">
      <dgm:prSet phldrT="[Text]" phldr="1"/>
      <dgm:spPr/>
      <dgm:t>
        <a:bodyPr/>
        <a:lstStyle/>
        <a:p>
          <a:pPr algn="r" rtl="1"/>
          <a:endParaRPr lang="en-US" dirty="0"/>
        </a:p>
      </dgm:t>
    </dgm:pt>
    <dgm:pt modelId="{6CC91970-5501-429F-BE90-C6422D9E84C5}" type="parTrans" cxnId="{05C3EB3C-E523-4AAE-B5B4-B91C662F8FB3}">
      <dgm:prSet/>
      <dgm:spPr/>
      <dgm:t>
        <a:bodyPr/>
        <a:lstStyle/>
        <a:p>
          <a:endParaRPr lang="en-US"/>
        </a:p>
      </dgm:t>
    </dgm:pt>
    <dgm:pt modelId="{6F401137-9EA6-41F4-A19D-2A7BAFFD848D}" type="sibTrans" cxnId="{05C3EB3C-E523-4AAE-B5B4-B91C662F8FB3}">
      <dgm:prSet/>
      <dgm:spPr/>
      <dgm:t>
        <a:bodyPr/>
        <a:lstStyle/>
        <a:p>
          <a:endParaRPr lang="en-US"/>
        </a:p>
      </dgm:t>
    </dgm:pt>
    <dgm:pt modelId="{E76E4625-079D-4FFA-9946-FCFCED587540}">
      <dgm:prSet custT="1"/>
      <dgm:spPr/>
      <dgm:t>
        <a:bodyPr/>
        <a:lstStyle/>
        <a:p>
          <a:pPr algn="ctr" rtl="1"/>
          <a:r>
            <a:rPr lang="fa-IR" sz="1800" dirty="0" smtClean="0">
              <a:cs typeface="2  Titr" panose="00000700000000000000" pitchFamily="2" charset="-78"/>
            </a:rPr>
            <a:t>منطقه آزاد ،محدوده حراست شده بندری و غیر بندری است که از شمول برخی از مقررات جاری عمومی کشور متبوع خارج بوده و با استفاده از مزایایی مانند بخشودگی مالیاتی و عوارض گمرکی و معافیت از مقررات ویژه صادرات و واردات با جذب سرمایه گذاری خارجی و جذب (تکنولوژی مدرن) به عنوان دو هدف عمده (به توسعه سرزمین اصلی کمک می نماید</a:t>
          </a:r>
          <a:endParaRPr lang="en-US" sz="1800" dirty="0" smtClean="0">
            <a:cs typeface="2  Titr" panose="000007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F53E1DE7-685F-4241-A7D6-C0D9DA4C8513}" type="pres">
      <dgm:prSet presAssocID="{B29961C3-B1E6-4115-83E8-A1259F235083}" presName="parentText" presStyleLbl="node1" presStyleIdx="0" presStyleCnt="2" custScaleY="54772" custLinFactY="54939" custLinFactNeighborX="7436" custLinFactNeighborY="100000">
        <dgm:presLayoutVars>
          <dgm:chMax val="0"/>
          <dgm:bulletEnabled val="1"/>
        </dgm:presLayoutVars>
      </dgm:prSet>
      <dgm:spPr/>
      <dgm:t>
        <a:bodyPr/>
        <a:lstStyle/>
        <a:p>
          <a:endParaRPr lang="en-US"/>
        </a:p>
      </dgm:t>
    </dgm:pt>
    <dgm:pt modelId="{89AC938D-816A-4E54-976C-FBDFC14850BF}" type="pres">
      <dgm:prSet presAssocID="{6F401137-9EA6-41F4-A19D-2A7BAFFD848D}" presName="spacer" presStyleCnt="0"/>
      <dgm:spPr/>
    </dgm:pt>
    <dgm:pt modelId="{64C0D251-3499-4E7A-9471-BF5E3FEE319A}" type="pres">
      <dgm:prSet presAssocID="{E76E4625-079D-4FFA-9946-FCFCED587540}" presName="parentText" presStyleLbl="node1" presStyleIdx="1" presStyleCnt="2" custScaleY="137383">
        <dgm:presLayoutVars>
          <dgm:chMax val="0"/>
          <dgm:bulletEnabled val="1"/>
        </dgm:presLayoutVars>
      </dgm:prSet>
      <dgm:spPr/>
      <dgm:t>
        <a:bodyPr/>
        <a:lstStyle/>
        <a:p>
          <a:endParaRPr lang="en-US"/>
        </a:p>
      </dgm:t>
    </dgm:pt>
  </dgm:ptLst>
  <dgm:cxnLst>
    <dgm:cxn modelId="{AAFC4907-524B-4A54-A671-C05EC7EC0F8C}" type="presOf" srcId="{B29961C3-B1E6-4115-83E8-A1259F235083}" destId="{F53E1DE7-685F-4241-A7D6-C0D9DA4C8513}" srcOrd="0" destOrd="0" presId="urn:microsoft.com/office/officeart/2005/8/layout/vList2"/>
    <dgm:cxn modelId="{BF7F2C2C-A4B4-45E2-8247-CDF8959C7B50}" type="presOf" srcId="{3F399574-D8E7-4AD3-9756-F8B89A8BA19F}" destId="{08067B9E-A003-463B-9DAA-3F7173741EB8}" srcOrd="0" destOrd="0" presId="urn:microsoft.com/office/officeart/2005/8/layout/vList2"/>
    <dgm:cxn modelId="{05C3EB3C-E523-4AAE-B5B4-B91C662F8FB3}" srcId="{3F399574-D8E7-4AD3-9756-F8B89A8BA19F}" destId="{B29961C3-B1E6-4115-83E8-A1259F235083}" srcOrd="0" destOrd="0" parTransId="{6CC91970-5501-429F-BE90-C6422D9E84C5}" sibTransId="{6F401137-9EA6-41F4-A19D-2A7BAFFD848D}"/>
    <dgm:cxn modelId="{0A68136D-7213-4C7E-92F8-4EFF7BD3737B}" srcId="{3F399574-D8E7-4AD3-9756-F8B89A8BA19F}" destId="{E76E4625-079D-4FFA-9946-FCFCED587540}" srcOrd="1" destOrd="0" parTransId="{B7402114-1196-4662-A176-AD5A94A71540}" sibTransId="{A4B0673C-9334-4E62-8A3F-364923ECF36F}"/>
    <dgm:cxn modelId="{400C71C8-B41A-4954-B57E-AF7967C1110F}" type="presOf" srcId="{E76E4625-079D-4FFA-9946-FCFCED587540}" destId="{64C0D251-3499-4E7A-9471-BF5E3FEE319A}" srcOrd="0" destOrd="0" presId="urn:microsoft.com/office/officeart/2005/8/layout/vList2"/>
    <dgm:cxn modelId="{CE4FC13A-D093-4FCB-8605-6B09742DFF7E}" type="presParOf" srcId="{08067B9E-A003-463B-9DAA-3F7173741EB8}" destId="{F53E1DE7-685F-4241-A7D6-C0D9DA4C8513}" srcOrd="0" destOrd="0" presId="urn:microsoft.com/office/officeart/2005/8/layout/vList2"/>
    <dgm:cxn modelId="{77F008A4-5BF6-4A1D-852B-B8C351E4431C}" type="presParOf" srcId="{08067B9E-A003-463B-9DAA-3F7173741EB8}" destId="{89AC938D-816A-4E54-976C-FBDFC14850BF}" srcOrd="1" destOrd="0" presId="urn:microsoft.com/office/officeart/2005/8/layout/vList2"/>
    <dgm:cxn modelId="{DEE562DC-17CB-455C-A805-68A9A587B5EB}" type="presParOf" srcId="{08067B9E-A003-463B-9DAA-3F7173741EB8}" destId="{64C0D251-3499-4E7A-9471-BF5E3FEE319A}"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83A7379-8217-412D-A5CD-932A9337CCE0}" type="doc">
      <dgm:prSet loTypeId="urn:microsoft.com/office/officeart/2005/8/layout/hList1" loCatId="list" qsTypeId="urn:microsoft.com/office/officeart/2005/8/quickstyle/3d1" qsCatId="3D" csTypeId="urn:microsoft.com/office/officeart/2005/8/colors/accent1_2" csCatId="accent1" phldr="1"/>
      <dgm:spPr/>
      <dgm:t>
        <a:bodyPr/>
        <a:lstStyle/>
        <a:p>
          <a:endParaRPr lang="en-US"/>
        </a:p>
      </dgm:t>
    </dgm:pt>
    <dgm:pt modelId="{52E67359-C580-4DA7-B698-C42C8D2785A9}">
      <dgm:prSet phldrT="[Text]" custT="1"/>
      <dgm:spPr/>
      <dgm:t>
        <a:bodyPr/>
        <a:lstStyle/>
        <a:p>
          <a:r>
            <a:rPr lang="fa-IR" sz="1800" dirty="0" smtClean="0">
              <a:cs typeface="2  Titr" panose="00000700000000000000" pitchFamily="2" charset="-78"/>
            </a:rPr>
            <a:t>استقلال عمل</a:t>
          </a:r>
          <a:endParaRPr lang="en-US" sz="1800" dirty="0">
            <a:cs typeface="2  Titr" panose="00000700000000000000" pitchFamily="2" charset="-78"/>
          </a:endParaRPr>
        </a:p>
      </dgm:t>
    </dgm:pt>
    <dgm:pt modelId="{F0FE9E1F-9542-4517-ABC4-39B6925D205C}" type="parTrans" cxnId="{3C4BBCAA-896E-4349-B69D-D502A6E75A8E}">
      <dgm:prSet/>
      <dgm:spPr/>
      <dgm:t>
        <a:bodyPr/>
        <a:lstStyle/>
        <a:p>
          <a:endParaRPr lang="en-US"/>
        </a:p>
      </dgm:t>
    </dgm:pt>
    <dgm:pt modelId="{0B34FFC8-3EBD-447C-83F9-E810E792FECF}" type="sibTrans" cxnId="{3C4BBCAA-896E-4349-B69D-D502A6E75A8E}">
      <dgm:prSet/>
      <dgm:spPr/>
      <dgm:t>
        <a:bodyPr/>
        <a:lstStyle/>
        <a:p>
          <a:endParaRPr lang="en-US"/>
        </a:p>
      </dgm:t>
    </dgm:pt>
    <dgm:pt modelId="{05ADB3D3-C5A8-4092-8A9C-98D3C7172FFC}">
      <dgm:prSet phldrT="[Text]"/>
      <dgm:spPr/>
      <dgm:t>
        <a:bodyPr/>
        <a:lstStyle/>
        <a:p>
          <a:pPr algn="just" rtl="1"/>
          <a:r>
            <a:rPr lang="fa-IR" dirty="0" smtClean="0">
              <a:cs typeface="2  Titr" panose="00000700000000000000" pitchFamily="2" charset="-78"/>
            </a:rPr>
            <a:t>پیش شرط پنجم آنست که مناطق آزاد بایستی به طور مستقل اداره شوند، به عبارت دیگر سازمان منطقه بایستی توسط تجار و صاحبان صنایع مستقر در منطقه، اداره امور و مورد نظارت باشد. بدیهی است که نظارت عالیه دولت دورادور می تواند متوجه فعالیتهای منطقه باشد.</a:t>
          </a:r>
          <a:endParaRPr lang="en-US" dirty="0">
            <a:cs typeface="2  Titr" panose="00000700000000000000" pitchFamily="2" charset="-78"/>
          </a:endParaRPr>
        </a:p>
      </dgm:t>
    </dgm:pt>
    <dgm:pt modelId="{582FBC2D-3971-4861-A3F0-6E330FA62BD2}" type="parTrans" cxnId="{ABF9D69D-7E04-4A38-AE0C-694D562F585A}">
      <dgm:prSet/>
      <dgm:spPr/>
      <dgm:t>
        <a:bodyPr/>
        <a:lstStyle/>
        <a:p>
          <a:endParaRPr lang="en-US"/>
        </a:p>
      </dgm:t>
    </dgm:pt>
    <dgm:pt modelId="{1AF813DD-CA10-4FDE-AE4F-E19F118C0944}" type="sibTrans" cxnId="{ABF9D69D-7E04-4A38-AE0C-694D562F585A}">
      <dgm:prSet/>
      <dgm:spPr/>
      <dgm:t>
        <a:bodyPr/>
        <a:lstStyle/>
        <a:p>
          <a:endParaRPr lang="en-US"/>
        </a:p>
      </dgm:t>
    </dgm:pt>
    <dgm:pt modelId="{929E0B92-AB9E-414B-9512-F89F2DBFF149}">
      <dgm:prSet phldrT="[Text]" custT="1"/>
      <dgm:spPr/>
      <dgm:t>
        <a:bodyPr/>
        <a:lstStyle/>
        <a:p>
          <a:r>
            <a:rPr lang="fa-IR" sz="1600" dirty="0" smtClean="0">
              <a:cs typeface="2  Titr" panose="00000700000000000000" pitchFamily="2" charset="-78"/>
            </a:rPr>
            <a:t>کاهش مقررات</a:t>
          </a:r>
          <a:endParaRPr lang="en-US" sz="1600" dirty="0" smtClean="0">
            <a:cs typeface="2  Titr" panose="00000700000000000000" pitchFamily="2" charset="-78"/>
          </a:endParaRPr>
        </a:p>
      </dgm:t>
    </dgm:pt>
    <dgm:pt modelId="{B8565F2E-5C7A-45E8-B04F-2D905409B292}" type="parTrans" cxnId="{FECF5AD4-26CA-445C-BBA2-5B3E63D273C5}">
      <dgm:prSet/>
      <dgm:spPr/>
      <dgm:t>
        <a:bodyPr/>
        <a:lstStyle/>
        <a:p>
          <a:endParaRPr lang="en-US"/>
        </a:p>
      </dgm:t>
    </dgm:pt>
    <dgm:pt modelId="{E0DFCA8F-EF2F-40E8-B3C7-D2D6F18D0475}" type="sibTrans" cxnId="{FECF5AD4-26CA-445C-BBA2-5B3E63D273C5}">
      <dgm:prSet/>
      <dgm:spPr/>
      <dgm:t>
        <a:bodyPr/>
        <a:lstStyle/>
        <a:p>
          <a:endParaRPr lang="en-US"/>
        </a:p>
      </dgm:t>
    </dgm:pt>
    <dgm:pt modelId="{A7C33FE5-D311-4946-9C39-C64558A9B870}">
      <dgm:prSet phldrT="[Text]"/>
      <dgm:spPr/>
      <dgm:t>
        <a:bodyPr/>
        <a:lstStyle/>
        <a:p>
          <a:pPr algn="just" rtl="1"/>
          <a:r>
            <a:rPr lang="fa-IR" dirty="0" smtClean="0">
              <a:cs typeface="2  Titr" panose="00000700000000000000" pitchFamily="2" charset="-78"/>
            </a:rPr>
            <a:t>چهارمین پیش شرط آنست که در داخل مناطق آزاد بایستی مقررات کمتری اعمال شود. مقرراتی که به طور عادی برای فعالیتهای بازرگانی در یک منطقه لازم است، اعم از مجوزهای لازم برای برنامه ریزی، تهیه طرح، از ساختمان و دفاتر کار گرفته تا تهیه پروانه و دیگر مجوزهای لازم.</a:t>
          </a:r>
          <a:endParaRPr lang="en-US" dirty="0">
            <a:cs typeface="2  Titr" panose="00000700000000000000" pitchFamily="2" charset="-78"/>
          </a:endParaRPr>
        </a:p>
      </dgm:t>
    </dgm:pt>
    <dgm:pt modelId="{905B841E-9BD6-4E72-AFE9-A4DCD1ACAFA7}" type="parTrans" cxnId="{B53A5D7A-021E-429D-9BD1-4A076F3FD777}">
      <dgm:prSet/>
      <dgm:spPr/>
      <dgm:t>
        <a:bodyPr/>
        <a:lstStyle/>
        <a:p>
          <a:endParaRPr lang="en-US"/>
        </a:p>
      </dgm:t>
    </dgm:pt>
    <dgm:pt modelId="{139BD654-3F03-462D-B3DF-9D8C57649BB1}" type="sibTrans" cxnId="{B53A5D7A-021E-429D-9BD1-4A076F3FD777}">
      <dgm:prSet/>
      <dgm:spPr/>
      <dgm:t>
        <a:bodyPr/>
        <a:lstStyle/>
        <a:p>
          <a:endParaRPr lang="en-US"/>
        </a:p>
      </dgm:t>
    </dgm:pt>
    <dgm:pt modelId="{69E3877E-259E-4AB9-8321-D6AB00722816}">
      <dgm:prSet phldrT="[Text]" custT="1"/>
      <dgm:spPr/>
      <dgm:t>
        <a:bodyPr/>
        <a:lstStyle/>
        <a:p>
          <a:pPr rtl="1"/>
          <a:r>
            <a:rPr lang="fa-IR" sz="1600" dirty="0" smtClean="0">
              <a:cs typeface="2  Titr" panose="00000700000000000000" pitchFamily="2" charset="-78"/>
            </a:rPr>
            <a:t>تخفیف مالیاتی</a:t>
          </a:r>
          <a:endParaRPr lang="en-US" sz="1600" dirty="0" smtClean="0">
            <a:cs typeface="2  Titr" panose="00000700000000000000" pitchFamily="2" charset="-78"/>
          </a:endParaRPr>
        </a:p>
      </dgm:t>
    </dgm:pt>
    <dgm:pt modelId="{4FD1F75E-A4EB-4F12-816B-486D131ECA6D}" type="parTrans" cxnId="{1D450CFD-3A6E-484D-9CDA-1DA20EA54180}">
      <dgm:prSet/>
      <dgm:spPr/>
      <dgm:t>
        <a:bodyPr/>
        <a:lstStyle/>
        <a:p>
          <a:endParaRPr lang="en-US"/>
        </a:p>
      </dgm:t>
    </dgm:pt>
    <dgm:pt modelId="{6061E12D-A131-4515-8998-7E314A22F1ED}" type="sibTrans" cxnId="{1D450CFD-3A6E-484D-9CDA-1DA20EA54180}">
      <dgm:prSet/>
      <dgm:spPr/>
      <dgm:t>
        <a:bodyPr/>
        <a:lstStyle/>
        <a:p>
          <a:endParaRPr lang="en-US"/>
        </a:p>
      </dgm:t>
    </dgm:pt>
    <dgm:pt modelId="{0E59BC15-4C7B-4DD3-8CFE-0F127011090C}">
      <dgm:prSet phldrT="[Text]"/>
      <dgm:spPr/>
      <dgm:t>
        <a:bodyPr/>
        <a:lstStyle/>
        <a:p>
          <a:pPr algn="just" rtl="1"/>
          <a:r>
            <a:rPr lang="fa-IR" dirty="0" smtClean="0">
              <a:effectLst/>
              <a:latin typeface="Calibri" panose="020F0502020204030204" pitchFamily="34" charset="0"/>
              <a:cs typeface="2  Titr" panose="00000700000000000000" pitchFamily="2" charset="-78"/>
            </a:rPr>
            <a:t>سومین پیش شرط برای ایجاد یک منطقه آزاد آنست که نرخ مالیات باید بی هیچ گفتگوئی کمتر از نرخ مالیات در خارج از منطقه و به عبارت دیگر داخل کشور میزبان باشد.</a:t>
          </a:r>
          <a:endParaRPr lang="en-US" dirty="0"/>
        </a:p>
      </dgm:t>
    </dgm:pt>
    <dgm:pt modelId="{95061577-8FF1-467D-BDDE-C593C1667E50}" type="parTrans" cxnId="{09A5DA49-2352-4C63-B45A-444F862F4F5D}">
      <dgm:prSet/>
      <dgm:spPr/>
      <dgm:t>
        <a:bodyPr/>
        <a:lstStyle/>
        <a:p>
          <a:endParaRPr lang="en-US"/>
        </a:p>
      </dgm:t>
    </dgm:pt>
    <dgm:pt modelId="{BDFA28B3-FBD7-4C36-B5E0-CC9C226B19F0}" type="sibTrans" cxnId="{09A5DA49-2352-4C63-B45A-444F862F4F5D}">
      <dgm:prSet/>
      <dgm:spPr/>
      <dgm:t>
        <a:bodyPr/>
        <a:lstStyle/>
        <a:p>
          <a:endParaRPr lang="en-US"/>
        </a:p>
      </dgm:t>
    </dgm:pt>
    <dgm:pt modelId="{ECE3D52C-E911-4946-A812-063F7AE1EB54}">
      <dgm:prSet phldrT="[Text]"/>
      <dgm:spPr/>
      <dgm:t>
        <a:bodyPr/>
        <a:lstStyle/>
        <a:p>
          <a:pPr algn="just" rtl="1"/>
          <a:endParaRPr lang="en-US" dirty="0">
            <a:cs typeface="2  Titr" panose="00000700000000000000" pitchFamily="2" charset="-78"/>
          </a:endParaRPr>
        </a:p>
      </dgm:t>
    </dgm:pt>
    <dgm:pt modelId="{674C2103-3175-441D-AADF-A5262A613AE6}" type="parTrans" cxnId="{81C39E22-573A-443A-8A3D-D39FE3ABB96B}">
      <dgm:prSet/>
      <dgm:spPr/>
      <dgm:t>
        <a:bodyPr/>
        <a:lstStyle/>
        <a:p>
          <a:endParaRPr lang="en-US"/>
        </a:p>
      </dgm:t>
    </dgm:pt>
    <dgm:pt modelId="{EBAD1C1F-2CD3-4B3F-B9FA-75922CE52B53}" type="sibTrans" cxnId="{81C39E22-573A-443A-8A3D-D39FE3ABB96B}">
      <dgm:prSet/>
      <dgm:spPr/>
      <dgm:t>
        <a:bodyPr/>
        <a:lstStyle/>
        <a:p>
          <a:endParaRPr lang="en-US"/>
        </a:p>
      </dgm:t>
    </dgm:pt>
    <dgm:pt modelId="{27AF5529-8F49-4C8D-A054-D957977D5A27}">
      <dgm:prSet phldrT="[Text]"/>
      <dgm:spPr/>
      <dgm:t>
        <a:bodyPr/>
        <a:lstStyle/>
        <a:p>
          <a:pPr algn="just" rtl="1"/>
          <a:endParaRPr lang="en-US" dirty="0">
            <a:cs typeface="2  Titr" panose="00000700000000000000" pitchFamily="2" charset="-78"/>
          </a:endParaRPr>
        </a:p>
      </dgm:t>
    </dgm:pt>
    <dgm:pt modelId="{B13C326F-86FD-42DC-944F-DFC4A8A229B5}" type="parTrans" cxnId="{97410315-A2D8-4DB5-8ADE-71F5F31F22F7}">
      <dgm:prSet/>
      <dgm:spPr/>
      <dgm:t>
        <a:bodyPr/>
        <a:lstStyle/>
        <a:p>
          <a:endParaRPr lang="en-US"/>
        </a:p>
      </dgm:t>
    </dgm:pt>
    <dgm:pt modelId="{BED5F156-7AA2-455C-B0A3-B48B966C9C5A}" type="sibTrans" cxnId="{97410315-A2D8-4DB5-8ADE-71F5F31F22F7}">
      <dgm:prSet/>
      <dgm:spPr/>
      <dgm:t>
        <a:bodyPr/>
        <a:lstStyle/>
        <a:p>
          <a:endParaRPr lang="en-US"/>
        </a:p>
      </dgm:t>
    </dgm:pt>
    <dgm:pt modelId="{48398773-8D86-4E15-80CC-002C70895897}">
      <dgm:prSet phldrT="[Text]" custT="1"/>
      <dgm:spPr/>
      <dgm:t>
        <a:bodyPr/>
        <a:lstStyle/>
        <a:p>
          <a:pPr rtl="1"/>
          <a:r>
            <a:rPr lang="fa-IR" sz="1400" dirty="0" smtClean="0">
              <a:cs typeface="2  Titr" panose="00000700000000000000" pitchFamily="2" charset="-78"/>
            </a:rPr>
            <a:t>لغو عوارض گمرکی</a:t>
          </a:r>
          <a:endParaRPr lang="en-US" sz="1400" dirty="0">
            <a:cs typeface="2  Titr" panose="00000700000000000000" pitchFamily="2" charset="-78"/>
          </a:endParaRPr>
        </a:p>
      </dgm:t>
    </dgm:pt>
    <dgm:pt modelId="{4DE2615D-B5D8-461C-A09E-CE8AC1097746}" type="parTrans" cxnId="{7FEE5713-E44D-4278-BA3A-FC0E87BA6858}">
      <dgm:prSet/>
      <dgm:spPr/>
      <dgm:t>
        <a:bodyPr/>
        <a:lstStyle/>
        <a:p>
          <a:endParaRPr lang="en-US"/>
        </a:p>
      </dgm:t>
    </dgm:pt>
    <dgm:pt modelId="{183B8A6F-23E4-4CE0-BA01-711187FDE16F}" type="sibTrans" cxnId="{7FEE5713-E44D-4278-BA3A-FC0E87BA6858}">
      <dgm:prSet/>
      <dgm:spPr/>
      <dgm:t>
        <a:bodyPr/>
        <a:lstStyle/>
        <a:p>
          <a:endParaRPr lang="en-US"/>
        </a:p>
      </dgm:t>
    </dgm:pt>
    <dgm:pt modelId="{42242A8E-F491-4146-9C37-3013E88EE043}">
      <dgm:prSet phldrT="[Text]"/>
      <dgm:spPr/>
      <dgm:t>
        <a:bodyPr/>
        <a:lstStyle/>
        <a:p>
          <a:pPr algn="just" rtl="1"/>
          <a:r>
            <a:rPr lang="fa-IR" dirty="0" smtClean="0">
              <a:effectLst/>
              <a:latin typeface="Calibri" panose="020F0502020204030204" pitchFamily="34" charset="0"/>
              <a:cs typeface="2  Titr" panose="00000700000000000000" pitchFamily="2" charset="-78"/>
            </a:rPr>
            <a:t>دومین پیش شرط ایجاد یک منطقه آزاد آنست که در مورد کالاهای وارد به منطقه هیچ گونه عوارض یا تعرفه ای اعمال نشود. به بیان دیگر منطقه آزاد از لحاظ گمرکی به مثابه سرزمینی بیگانه تلقی می شود.</a:t>
          </a:r>
          <a:endParaRPr lang="en-US" dirty="0"/>
        </a:p>
      </dgm:t>
    </dgm:pt>
    <dgm:pt modelId="{8227D673-A257-403D-B50C-8DF19B6E0880}" type="parTrans" cxnId="{3CF49496-58FA-4F54-9F98-090508609364}">
      <dgm:prSet/>
      <dgm:spPr/>
      <dgm:t>
        <a:bodyPr/>
        <a:lstStyle/>
        <a:p>
          <a:endParaRPr lang="en-US"/>
        </a:p>
      </dgm:t>
    </dgm:pt>
    <dgm:pt modelId="{CEBAAE24-12A5-41EA-B4EB-6740A913BDE6}" type="sibTrans" cxnId="{3CF49496-58FA-4F54-9F98-090508609364}">
      <dgm:prSet/>
      <dgm:spPr/>
      <dgm:t>
        <a:bodyPr/>
        <a:lstStyle/>
        <a:p>
          <a:endParaRPr lang="en-US"/>
        </a:p>
      </dgm:t>
    </dgm:pt>
    <dgm:pt modelId="{C13B161B-452E-4A9A-B964-CE742567F1A4}">
      <dgm:prSet phldrT="[Text]" custT="1"/>
      <dgm:spPr/>
      <dgm:t>
        <a:bodyPr/>
        <a:lstStyle/>
        <a:p>
          <a:pPr rtl="1"/>
          <a:r>
            <a:rPr lang="fa-IR" sz="1000" dirty="0" smtClean="0">
              <a:cs typeface="2  Titr" panose="00000700000000000000" pitchFamily="2" charset="-78"/>
            </a:rPr>
            <a:t>پرهیز از دخالتهای سیاسی</a:t>
          </a:r>
          <a:endParaRPr lang="en-US" sz="1000" dirty="0" smtClean="0">
            <a:cs typeface="2  Titr" panose="00000700000000000000" pitchFamily="2" charset="-78"/>
          </a:endParaRPr>
        </a:p>
        <a:p>
          <a:pPr rtl="1"/>
          <a:endParaRPr lang="en-US" sz="800" dirty="0">
            <a:cs typeface="2  Titr" panose="00000700000000000000" pitchFamily="2" charset="-78"/>
          </a:endParaRPr>
        </a:p>
      </dgm:t>
    </dgm:pt>
    <dgm:pt modelId="{D4B3D9A2-0386-48CA-9D04-04A11E45A11E}" type="parTrans" cxnId="{ECB8B653-5C03-409C-9D72-2310D2E93074}">
      <dgm:prSet/>
      <dgm:spPr/>
      <dgm:t>
        <a:bodyPr/>
        <a:lstStyle/>
        <a:p>
          <a:endParaRPr lang="en-US"/>
        </a:p>
      </dgm:t>
    </dgm:pt>
    <dgm:pt modelId="{E6EC888F-6815-4B15-BAD4-770D0D016355}" type="sibTrans" cxnId="{ECB8B653-5C03-409C-9D72-2310D2E93074}">
      <dgm:prSet/>
      <dgm:spPr/>
      <dgm:t>
        <a:bodyPr/>
        <a:lstStyle/>
        <a:p>
          <a:endParaRPr lang="en-US"/>
        </a:p>
      </dgm:t>
    </dgm:pt>
    <dgm:pt modelId="{98CD2F2F-1F17-4625-A356-41DC7B0CD781}">
      <dgm:prSet phldrT="[Text]"/>
      <dgm:spPr/>
      <dgm:t>
        <a:bodyPr/>
        <a:lstStyle/>
        <a:p>
          <a:pPr algn="just" rtl="1"/>
          <a:r>
            <a:rPr lang="fa-IR" dirty="0" smtClean="0">
              <a:effectLst/>
              <a:latin typeface="Calibri" panose="020F0502020204030204" pitchFamily="34" charset="0"/>
              <a:cs typeface="2  Titr" panose="00000700000000000000" pitchFamily="2" charset="-78"/>
            </a:rPr>
            <a:t>اولین پیش شرط، تصمیمات متخذه برای اداره منطقه آزاد باید در حد قابل ملاحظه خارج از دخالت های سیاسی باشد.</a:t>
          </a:r>
          <a:endParaRPr lang="en-US" dirty="0"/>
        </a:p>
      </dgm:t>
    </dgm:pt>
    <dgm:pt modelId="{C30C0069-00BA-4CE8-BB29-D32CEDE376C7}" type="parTrans" cxnId="{97D7D1CE-0E55-417B-BB3E-13F129E638BF}">
      <dgm:prSet/>
      <dgm:spPr/>
      <dgm:t>
        <a:bodyPr/>
        <a:lstStyle/>
        <a:p>
          <a:endParaRPr lang="en-US"/>
        </a:p>
      </dgm:t>
    </dgm:pt>
    <dgm:pt modelId="{DBBEDAFE-C977-486F-88FF-0933D57DC048}" type="sibTrans" cxnId="{97D7D1CE-0E55-417B-BB3E-13F129E638BF}">
      <dgm:prSet/>
      <dgm:spPr/>
      <dgm:t>
        <a:bodyPr/>
        <a:lstStyle/>
        <a:p>
          <a:endParaRPr lang="en-US"/>
        </a:p>
      </dgm:t>
    </dgm:pt>
    <dgm:pt modelId="{D78A39FB-7B0C-4EB1-BC3F-1A0487192885}">
      <dgm:prSet/>
      <dgm:spPr/>
      <dgm:t>
        <a:bodyPr/>
        <a:lstStyle/>
        <a:p>
          <a:pPr algn="just"/>
          <a:endParaRPr lang="en-US" dirty="0" smtClean="0">
            <a:effectLst/>
            <a:latin typeface="Calibri" panose="020F0502020204030204" pitchFamily="34" charset="0"/>
            <a:cs typeface="2  Titr" panose="00000700000000000000" pitchFamily="2" charset="-78"/>
          </a:endParaRPr>
        </a:p>
      </dgm:t>
    </dgm:pt>
    <dgm:pt modelId="{229304F0-ACCD-410B-906D-9E43DFFE4FAE}" type="parTrans" cxnId="{F9F5BD43-D097-49F7-BFCE-E2C32E2FC72F}">
      <dgm:prSet/>
      <dgm:spPr/>
      <dgm:t>
        <a:bodyPr/>
        <a:lstStyle/>
        <a:p>
          <a:endParaRPr lang="en-US"/>
        </a:p>
      </dgm:t>
    </dgm:pt>
    <dgm:pt modelId="{946E762F-84D6-42E2-B4BA-E64433C127CD}" type="sibTrans" cxnId="{F9F5BD43-D097-49F7-BFCE-E2C32E2FC72F}">
      <dgm:prSet/>
      <dgm:spPr/>
      <dgm:t>
        <a:bodyPr/>
        <a:lstStyle/>
        <a:p>
          <a:endParaRPr lang="en-US"/>
        </a:p>
      </dgm:t>
    </dgm:pt>
    <dgm:pt modelId="{0992AFDA-5472-4C70-AC58-CA4A79AD4593}" type="pres">
      <dgm:prSet presAssocID="{D83A7379-8217-412D-A5CD-932A9337CCE0}" presName="Name0" presStyleCnt="0">
        <dgm:presLayoutVars>
          <dgm:dir/>
          <dgm:animLvl val="lvl"/>
          <dgm:resizeHandles val="exact"/>
        </dgm:presLayoutVars>
      </dgm:prSet>
      <dgm:spPr/>
      <dgm:t>
        <a:bodyPr/>
        <a:lstStyle/>
        <a:p>
          <a:endParaRPr lang="en-US"/>
        </a:p>
      </dgm:t>
    </dgm:pt>
    <dgm:pt modelId="{31820B1B-8A21-4A00-97ED-D4E7BB880E9D}" type="pres">
      <dgm:prSet presAssocID="{52E67359-C580-4DA7-B698-C42C8D2785A9}" presName="composite" presStyleCnt="0"/>
      <dgm:spPr/>
      <dgm:t>
        <a:bodyPr/>
        <a:lstStyle/>
        <a:p>
          <a:endParaRPr lang="en-US"/>
        </a:p>
      </dgm:t>
    </dgm:pt>
    <dgm:pt modelId="{3C68170A-0F0F-4115-9746-B9EA18E0A1C8}" type="pres">
      <dgm:prSet presAssocID="{52E67359-C580-4DA7-B698-C42C8D2785A9}" presName="parTx" presStyleLbl="alignNode1" presStyleIdx="0" presStyleCnt="5">
        <dgm:presLayoutVars>
          <dgm:chMax val="0"/>
          <dgm:chPref val="0"/>
          <dgm:bulletEnabled val="1"/>
        </dgm:presLayoutVars>
      </dgm:prSet>
      <dgm:spPr/>
      <dgm:t>
        <a:bodyPr/>
        <a:lstStyle/>
        <a:p>
          <a:endParaRPr lang="en-US"/>
        </a:p>
      </dgm:t>
    </dgm:pt>
    <dgm:pt modelId="{EDFFB7FD-6DDC-45B8-A4E5-42E40FA1F805}" type="pres">
      <dgm:prSet presAssocID="{52E67359-C580-4DA7-B698-C42C8D2785A9}" presName="desTx" presStyleLbl="alignAccFollowNode1" presStyleIdx="0" presStyleCnt="5">
        <dgm:presLayoutVars>
          <dgm:bulletEnabled val="1"/>
        </dgm:presLayoutVars>
      </dgm:prSet>
      <dgm:spPr/>
      <dgm:t>
        <a:bodyPr/>
        <a:lstStyle/>
        <a:p>
          <a:endParaRPr lang="en-US"/>
        </a:p>
      </dgm:t>
    </dgm:pt>
    <dgm:pt modelId="{BC351CDD-A860-480D-A02D-67C611702E01}" type="pres">
      <dgm:prSet presAssocID="{0B34FFC8-3EBD-447C-83F9-E810E792FECF}" presName="space" presStyleCnt="0"/>
      <dgm:spPr/>
      <dgm:t>
        <a:bodyPr/>
        <a:lstStyle/>
        <a:p>
          <a:endParaRPr lang="en-US"/>
        </a:p>
      </dgm:t>
    </dgm:pt>
    <dgm:pt modelId="{91442E36-B695-4072-B5F5-DF13C90ADFCC}" type="pres">
      <dgm:prSet presAssocID="{929E0B92-AB9E-414B-9512-F89F2DBFF149}" presName="composite" presStyleCnt="0"/>
      <dgm:spPr/>
      <dgm:t>
        <a:bodyPr/>
        <a:lstStyle/>
        <a:p>
          <a:endParaRPr lang="en-US"/>
        </a:p>
      </dgm:t>
    </dgm:pt>
    <dgm:pt modelId="{13C004D6-913D-42E5-9509-784B29D5E9FE}" type="pres">
      <dgm:prSet presAssocID="{929E0B92-AB9E-414B-9512-F89F2DBFF149}" presName="parTx" presStyleLbl="alignNode1" presStyleIdx="1" presStyleCnt="5">
        <dgm:presLayoutVars>
          <dgm:chMax val="0"/>
          <dgm:chPref val="0"/>
          <dgm:bulletEnabled val="1"/>
        </dgm:presLayoutVars>
      </dgm:prSet>
      <dgm:spPr/>
      <dgm:t>
        <a:bodyPr/>
        <a:lstStyle/>
        <a:p>
          <a:endParaRPr lang="en-US"/>
        </a:p>
      </dgm:t>
    </dgm:pt>
    <dgm:pt modelId="{DBE3D9A5-A7CA-46DB-8E56-ED9FCE1F998D}" type="pres">
      <dgm:prSet presAssocID="{929E0B92-AB9E-414B-9512-F89F2DBFF149}" presName="desTx" presStyleLbl="alignAccFollowNode1" presStyleIdx="1" presStyleCnt="5">
        <dgm:presLayoutVars>
          <dgm:bulletEnabled val="1"/>
        </dgm:presLayoutVars>
      </dgm:prSet>
      <dgm:spPr/>
      <dgm:t>
        <a:bodyPr/>
        <a:lstStyle/>
        <a:p>
          <a:endParaRPr lang="en-US"/>
        </a:p>
      </dgm:t>
    </dgm:pt>
    <dgm:pt modelId="{DA799043-AAF7-4937-9E38-84458D58D1B4}" type="pres">
      <dgm:prSet presAssocID="{E0DFCA8F-EF2F-40E8-B3C7-D2D6F18D0475}" presName="space" presStyleCnt="0"/>
      <dgm:spPr/>
      <dgm:t>
        <a:bodyPr/>
        <a:lstStyle/>
        <a:p>
          <a:endParaRPr lang="en-US"/>
        </a:p>
      </dgm:t>
    </dgm:pt>
    <dgm:pt modelId="{CCA794EE-FD6C-41AB-885F-EDD9718E3744}" type="pres">
      <dgm:prSet presAssocID="{69E3877E-259E-4AB9-8321-D6AB00722816}" presName="composite" presStyleCnt="0"/>
      <dgm:spPr/>
      <dgm:t>
        <a:bodyPr/>
        <a:lstStyle/>
        <a:p>
          <a:endParaRPr lang="en-US"/>
        </a:p>
      </dgm:t>
    </dgm:pt>
    <dgm:pt modelId="{12A75423-1FCF-4CD6-8615-0298F18DD476}" type="pres">
      <dgm:prSet presAssocID="{69E3877E-259E-4AB9-8321-D6AB00722816}" presName="parTx" presStyleLbl="alignNode1" presStyleIdx="2" presStyleCnt="5">
        <dgm:presLayoutVars>
          <dgm:chMax val="0"/>
          <dgm:chPref val="0"/>
          <dgm:bulletEnabled val="1"/>
        </dgm:presLayoutVars>
      </dgm:prSet>
      <dgm:spPr/>
      <dgm:t>
        <a:bodyPr/>
        <a:lstStyle/>
        <a:p>
          <a:endParaRPr lang="en-US"/>
        </a:p>
      </dgm:t>
    </dgm:pt>
    <dgm:pt modelId="{3AE2C86D-7EEA-491A-9F68-AE17500CE32C}" type="pres">
      <dgm:prSet presAssocID="{69E3877E-259E-4AB9-8321-D6AB00722816}" presName="desTx" presStyleLbl="alignAccFollowNode1" presStyleIdx="2" presStyleCnt="5">
        <dgm:presLayoutVars>
          <dgm:bulletEnabled val="1"/>
        </dgm:presLayoutVars>
      </dgm:prSet>
      <dgm:spPr/>
      <dgm:t>
        <a:bodyPr/>
        <a:lstStyle/>
        <a:p>
          <a:endParaRPr lang="en-US"/>
        </a:p>
      </dgm:t>
    </dgm:pt>
    <dgm:pt modelId="{E4208C9A-CE30-43D9-B893-5F99FA4848DB}" type="pres">
      <dgm:prSet presAssocID="{6061E12D-A131-4515-8998-7E314A22F1ED}" presName="space" presStyleCnt="0"/>
      <dgm:spPr/>
      <dgm:t>
        <a:bodyPr/>
        <a:lstStyle/>
        <a:p>
          <a:endParaRPr lang="en-US"/>
        </a:p>
      </dgm:t>
    </dgm:pt>
    <dgm:pt modelId="{AB581004-F85F-4C01-8E01-FEEDC60325C5}" type="pres">
      <dgm:prSet presAssocID="{48398773-8D86-4E15-80CC-002C70895897}" presName="composite" presStyleCnt="0"/>
      <dgm:spPr/>
      <dgm:t>
        <a:bodyPr/>
        <a:lstStyle/>
        <a:p>
          <a:endParaRPr lang="en-US"/>
        </a:p>
      </dgm:t>
    </dgm:pt>
    <dgm:pt modelId="{9E0EDFC0-19D8-42E6-AE88-5FAA7A8C30E2}" type="pres">
      <dgm:prSet presAssocID="{48398773-8D86-4E15-80CC-002C70895897}" presName="parTx" presStyleLbl="alignNode1" presStyleIdx="3" presStyleCnt="5">
        <dgm:presLayoutVars>
          <dgm:chMax val="0"/>
          <dgm:chPref val="0"/>
          <dgm:bulletEnabled val="1"/>
        </dgm:presLayoutVars>
      </dgm:prSet>
      <dgm:spPr/>
      <dgm:t>
        <a:bodyPr/>
        <a:lstStyle/>
        <a:p>
          <a:endParaRPr lang="en-US"/>
        </a:p>
      </dgm:t>
    </dgm:pt>
    <dgm:pt modelId="{4563026A-EA4A-4F02-83E4-11329E27CF65}" type="pres">
      <dgm:prSet presAssocID="{48398773-8D86-4E15-80CC-002C70895897}" presName="desTx" presStyleLbl="alignAccFollowNode1" presStyleIdx="3" presStyleCnt="5">
        <dgm:presLayoutVars>
          <dgm:bulletEnabled val="1"/>
        </dgm:presLayoutVars>
      </dgm:prSet>
      <dgm:spPr/>
      <dgm:t>
        <a:bodyPr/>
        <a:lstStyle/>
        <a:p>
          <a:endParaRPr lang="en-US"/>
        </a:p>
      </dgm:t>
    </dgm:pt>
    <dgm:pt modelId="{89CD95A4-17C3-4D34-A195-7D2DE25A5749}" type="pres">
      <dgm:prSet presAssocID="{183B8A6F-23E4-4CE0-BA01-711187FDE16F}" presName="space" presStyleCnt="0"/>
      <dgm:spPr/>
      <dgm:t>
        <a:bodyPr/>
        <a:lstStyle/>
        <a:p>
          <a:endParaRPr lang="en-US"/>
        </a:p>
      </dgm:t>
    </dgm:pt>
    <dgm:pt modelId="{77A0A957-D035-4768-837F-65D43E8AF5C9}" type="pres">
      <dgm:prSet presAssocID="{C13B161B-452E-4A9A-B964-CE742567F1A4}" presName="composite" presStyleCnt="0"/>
      <dgm:spPr/>
      <dgm:t>
        <a:bodyPr/>
        <a:lstStyle/>
        <a:p>
          <a:endParaRPr lang="en-US"/>
        </a:p>
      </dgm:t>
    </dgm:pt>
    <dgm:pt modelId="{A6A1720D-B998-4502-9251-9CFC11C27F85}" type="pres">
      <dgm:prSet presAssocID="{C13B161B-452E-4A9A-B964-CE742567F1A4}" presName="parTx" presStyleLbl="alignNode1" presStyleIdx="4" presStyleCnt="5">
        <dgm:presLayoutVars>
          <dgm:chMax val="0"/>
          <dgm:chPref val="0"/>
          <dgm:bulletEnabled val="1"/>
        </dgm:presLayoutVars>
      </dgm:prSet>
      <dgm:spPr/>
      <dgm:t>
        <a:bodyPr/>
        <a:lstStyle/>
        <a:p>
          <a:endParaRPr lang="en-US"/>
        </a:p>
      </dgm:t>
    </dgm:pt>
    <dgm:pt modelId="{94574A3B-CFCC-4648-AA51-BB915B8B61B5}" type="pres">
      <dgm:prSet presAssocID="{C13B161B-452E-4A9A-B964-CE742567F1A4}" presName="desTx" presStyleLbl="alignAccFollowNode1" presStyleIdx="4" presStyleCnt="5">
        <dgm:presLayoutVars>
          <dgm:bulletEnabled val="1"/>
        </dgm:presLayoutVars>
      </dgm:prSet>
      <dgm:spPr/>
      <dgm:t>
        <a:bodyPr/>
        <a:lstStyle/>
        <a:p>
          <a:endParaRPr lang="en-US"/>
        </a:p>
      </dgm:t>
    </dgm:pt>
  </dgm:ptLst>
  <dgm:cxnLst>
    <dgm:cxn modelId="{ABF9D69D-7E04-4A38-AE0C-694D562F585A}" srcId="{52E67359-C580-4DA7-B698-C42C8D2785A9}" destId="{05ADB3D3-C5A8-4092-8A9C-98D3C7172FFC}" srcOrd="0" destOrd="0" parTransId="{582FBC2D-3971-4861-A3F0-6E330FA62BD2}" sibTransId="{1AF813DD-CA10-4FDE-AE4F-E19F118C0944}"/>
    <dgm:cxn modelId="{3CF49496-58FA-4F54-9F98-090508609364}" srcId="{48398773-8D86-4E15-80CC-002C70895897}" destId="{42242A8E-F491-4146-9C37-3013E88EE043}" srcOrd="0" destOrd="0" parTransId="{8227D673-A257-403D-B50C-8DF19B6E0880}" sibTransId="{CEBAAE24-12A5-41EA-B4EB-6740A913BDE6}"/>
    <dgm:cxn modelId="{435CA027-8A6E-4253-AA67-145AE74DC1FD}" type="presOf" srcId="{98CD2F2F-1F17-4625-A356-41DC7B0CD781}" destId="{94574A3B-CFCC-4648-AA51-BB915B8B61B5}" srcOrd="0" destOrd="0" presId="urn:microsoft.com/office/officeart/2005/8/layout/hList1"/>
    <dgm:cxn modelId="{2A40DB65-9D8B-4F71-ADD6-815955A4ACC9}" type="presOf" srcId="{D78A39FB-7B0C-4EB1-BC3F-1A0487192885}" destId="{3AE2C86D-7EEA-491A-9F68-AE17500CE32C}" srcOrd="0" destOrd="1" presId="urn:microsoft.com/office/officeart/2005/8/layout/hList1"/>
    <dgm:cxn modelId="{C6E5A419-8FF6-4B13-8F3A-5393BD265C49}" type="presOf" srcId="{69E3877E-259E-4AB9-8321-D6AB00722816}" destId="{12A75423-1FCF-4CD6-8615-0298F18DD476}" srcOrd="0" destOrd="0" presId="urn:microsoft.com/office/officeart/2005/8/layout/hList1"/>
    <dgm:cxn modelId="{F9F5BD43-D097-49F7-BFCE-E2C32E2FC72F}" srcId="{69E3877E-259E-4AB9-8321-D6AB00722816}" destId="{D78A39FB-7B0C-4EB1-BC3F-1A0487192885}" srcOrd="1" destOrd="0" parTransId="{229304F0-ACCD-410B-906D-9E43DFFE4FAE}" sibTransId="{946E762F-84D6-42E2-B4BA-E64433C127CD}"/>
    <dgm:cxn modelId="{97410315-A2D8-4DB5-8ADE-71F5F31F22F7}" srcId="{52E67359-C580-4DA7-B698-C42C8D2785A9}" destId="{27AF5529-8F49-4C8D-A054-D957977D5A27}" srcOrd="1" destOrd="0" parTransId="{B13C326F-86FD-42DC-944F-DFC4A8A229B5}" sibTransId="{BED5F156-7AA2-455C-B0A3-B48B966C9C5A}"/>
    <dgm:cxn modelId="{ADD2C657-5BE3-4FA2-9BB4-142217DE7969}" type="presOf" srcId="{0E59BC15-4C7B-4DD3-8CFE-0F127011090C}" destId="{3AE2C86D-7EEA-491A-9F68-AE17500CE32C}" srcOrd="0" destOrd="0" presId="urn:microsoft.com/office/officeart/2005/8/layout/hList1"/>
    <dgm:cxn modelId="{90A24A91-FA54-4662-AE84-1713D44BE872}" type="presOf" srcId="{D83A7379-8217-412D-A5CD-932A9337CCE0}" destId="{0992AFDA-5472-4C70-AC58-CA4A79AD4593}" srcOrd="0" destOrd="0" presId="urn:microsoft.com/office/officeart/2005/8/layout/hList1"/>
    <dgm:cxn modelId="{B53A5D7A-021E-429D-9BD1-4A076F3FD777}" srcId="{929E0B92-AB9E-414B-9512-F89F2DBFF149}" destId="{A7C33FE5-D311-4946-9C39-C64558A9B870}" srcOrd="0" destOrd="0" parTransId="{905B841E-9BD6-4E72-AFE9-A4DCD1ACAFA7}" sibTransId="{139BD654-3F03-462D-B3DF-9D8C57649BB1}"/>
    <dgm:cxn modelId="{09A5DA49-2352-4C63-B45A-444F862F4F5D}" srcId="{69E3877E-259E-4AB9-8321-D6AB00722816}" destId="{0E59BC15-4C7B-4DD3-8CFE-0F127011090C}" srcOrd="0" destOrd="0" parTransId="{95061577-8FF1-467D-BDDE-C593C1667E50}" sibTransId="{BDFA28B3-FBD7-4C36-B5E0-CC9C226B19F0}"/>
    <dgm:cxn modelId="{BF9FDCAA-CFE8-44BB-9FA6-F9CFBDC405AC}" type="presOf" srcId="{05ADB3D3-C5A8-4092-8A9C-98D3C7172FFC}" destId="{EDFFB7FD-6DDC-45B8-A4E5-42E40FA1F805}" srcOrd="0" destOrd="0" presId="urn:microsoft.com/office/officeart/2005/8/layout/hList1"/>
    <dgm:cxn modelId="{F482A223-0867-4B7A-BBDA-84BCFE0CC827}" type="presOf" srcId="{48398773-8D86-4E15-80CC-002C70895897}" destId="{9E0EDFC0-19D8-42E6-AE88-5FAA7A8C30E2}" srcOrd="0" destOrd="0" presId="urn:microsoft.com/office/officeart/2005/8/layout/hList1"/>
    <dgm:cxn modelId="{3C4BBCAA-896E-4349-B69D-D502A6E75A8E}" srcId="{D83A7379-8217-412D-A5CD-932A9337CCE0}" destId="{52E67359-C580-4DA7-B698-C42C8D2785A9}" srcOrd="0" destOrd="0" parTransId="{F0FE9E1F-9542-4517-ABC4-39B6925D205C}" sibTransId="{0B34FFC8-3EBD-447C-83F9-E810E792FECF}"/>
    <dgm:cxn modelId="{1D450CFD-3A6E-484D-9CDA-1DA20EA54180}" srcId="{D83A7379-8217-412D-A5CD-932A9337CCE0}" destId="{69E3877E-259E-4AB9-8321-D6AB00722816}" srcOrd="2" destOrd="0" parTransId="{4FD1F75E-A4EB-4F12-816B-486D131ECA6D}" sibTransId="{6061E12D-A131-4515-8998-7E314A22F1ED}"/>
    <dgm:cxn modelId="{F272CDC6-306F-48BC-B34D-02EB14FE425F}" type="presOf" srcId="{A7C33FE5-D311-4946-9C39-C64558A9B870}" destId="{DBE3D9A5-A7CA-46DB-8E56-ED9FCE1F998D}" srcOrd="0" destOrd="0" presId="urn:microsoft.com/office/officeart/2005/8/layout/hList1"/>
    <dgm:cxn modelId="{8CAD71F6-5E22-4192-8722-B64A89DB1DFE}" type="presOf" srcId="{929E0B92-AB9E-414B-9512-F89F2DBFF149}" destId="{13C004D6-913D-42E5-9509-784B29D5E9FE}" srcOrd="0" destOrd="0" presId="urn:microsoft.com/office/officeart/2005/8/layout/hList1"/>
    <dgm:cxn modelId="{E9C26EB2-E76B-4A0C-835E-06C4B46585D3}" type="presOf" srcId="{52E67359-C580-4DA7-B698-C42C8D2785A9}" destId="{3C68170A-0F0F-4115-9746-B9EA18E0A1C8}" srcOrd="0" destOrd="0" presId="urn:microsoft.com/office/officeart/2005/8/layout/hList1"/>
    <dgm:cxn modelId="{FECF5AD4-26CA-445C-BBA2-5B3E63D273C5}" srcId="{D83A7379-8217-412D-A5CD-932A9337CCE0}" destId="{929E0B92-AB9E-414B-9512-F89F2DBFF149}" srcOrd="1" destOrd="0" parTransId="{B8565F2E-5C7A-45E8-B04F-2D905409B292}" sibTransId="{E0DFCA8F-EF2F-40E8-B3C7-D2D6F18D0475}"/>
    <dgm:cxn modelId="{12B8E71B-988F-40D0-911E-8EB2E4E4ACB6}" type="presOf" srcId="{27AF5529-8F49-4C8D-A054-D957977D5A27}" destId="{EDFFB7FD-6DDC-45B8-A4E5-42E40FA1F805}" srcOrd="0" destOrd="1" presId="urn:microsoft.com/office/officeart/2005/8/layout/hList1"/>
    <dgm:cxn modelId="{7FEE5713-E44D-4278-BA3A-FC0E87BA6858}" srcId="{D83A7379-8217-412D-A5CD-932A9337CCE0}" destId="{48398773-8D86-4E15-80CC-002C70895897}" srcOrd="3" destOrd="0" parTransId="{4DE2615D-B5D8-461C-A09E-CE8AC1097746}" sibTransId="{183B8A6F-23E4-4CE0-BA01-711187FDE16F}"/>
    <dgm:cxn modelId="{81C39E22-573A-443A-8A3D-D39FE3ABB96B}" srcId="{929E0B92-AB9E-414B-9512-F89F2DBFF149}" destId="{ECE3D52C-E911-4946-A812-063F7AE1EB54}" srcOrd="1" destOrd="0" parTransId="{674C2103-3175-441D-AADF-A5262A613AE6}" sibTransId="{EBAD1C1F-2CD3-4B3F-B9FA-75922CE52B53}"/>
    <dgm:cxn modelId="{3CA62FA9-1DA6-4147-B293-90230111E83A}" type="presOf" srcId="{C13B161B-452E-4A9A-B964-CE742567F1A4}" destId="{A6A1720D-B998-4502-9251-9CFC11C27F85}" srcOrd="0" destOrd="0" presId="urn:microsoft.com/office/officeart/2005/8/layout/hList1"/>
    <dgm:cxn modelId="{ED903BF7-E95C-4913-B0B8-195F4B2271C8}" type="presOf" srcId="{42242A8E-F491-4146-9C37-3013E88EE043}" destId="{4563026A-EA4A-4F02-83E4-11329E27CF65}" srcOrd="0" destOrd="0" presId="urn:microsoft.com/office/officeart/2005/8/layout/hList1"/>
    <dgm:cxn modelId="{97D7D1CE-0E55-417B-BB3E-13F129E638BF}" srcId="{C13B161B-452E-4A9A-B964-CE742567F1A4}" destId="{98CD2F2F-1F17-4625-A356-41DC7B0CD781}" srcOrd="0" destOrd="0" parTransId="{C30C0069-00BA-4CE8-BB29-D32CEDE376C7}" sibTransId="{DBBEDAFE-C977-486F-88FF-0933D57DC048}"/>
    <dgm:cxn modelId="{ECB8B653-5C03-409C-9D72-2310D2E93074}" srcId="{D83A7379-8217-412D-A5CD-932A9337CCE0}" destId="{C13B161B-452E-4A9A-B964-CE742567F1A4}" srcOrd="4" destOrd="0" parTransId="{D4B3D9A2-0386-48CA-9D04-04A11E45A11E}" sibTransId="{E6EC888F-6815-4B15-BAD4-770D0D016355}"/>
    <dgm:cxn modelId="{5E27A2F3-1A09-4309-886F-65D4F8C6421C}" type="presOf" srcId="{ECE3D52C-E911-4946-A812-063F7AE1EB54}" destId="{DBE3D9A5-A7CA-46DB-8E56-ED9FCE1F998D}" srcOrd="0" destOrd="1" presId="urn:microsoft.com/office/officeart/2005/8/layout/hList1"/>
    <dgm:cxn modelId="{5854BD73-EEB2-4D96-BE9A-B08D01EC6CFD}" type="presParOf" srcId="{0992AFDA-5472-4C70-AC58-CA4A79AD4593}" destId="{31820B1B-8A21-4A00-97ED-D4E7BB880E9D}" srcOrd="0" destOrd="0" presId="urn:microsoft.com/office/officeart/2005/8/layout/hList1"/>
    <dgm:cxn modelId="{B1844D89-FA86-4B8E-BE0F-D7191A9A682B}" type="presParOf" srcId="{31820B1B-8A21-4A00-97ED-D4E7BB880E9D}" destId="{3C68170A-0F0F-4115-9746-B9EA18E0A1C8}" srcOrd="0" destOrd="0" presId="urn:microsoft.com/office/officeart/2005/8/layout/hList1"/>
    <dgm:cxn modelId="{5AD1BD6C-D368-4060-B48B-4A55076E364B}" type="presParOf" srcId="{31820B1B-8A21-4A00-97ED-D4E7BB880E9D}" destId="{EDFFB7FD-6DDC-45B8-A4E5-42E40FA1F805}" srcOrd="1" destOrd="0" presId="urn:microsoft.com/office/officeart/2005/8/layout/hList1"/>
    <dgm:cxn modelId="{24B4FD1D-8C12-402D-94E0-6EE41E9839D0}" type="presParOf" srcId="{0992AFDA-5472-4C70-AC58-CA4A79AD4593}" destId="{BC351CDD-A860-480D-A02D-67C611702E01}" srcOrd="1" destOrd="0" presId="urn:microsoft.com/office/officeart/2005/8/layout/hList1"/>
    <dgm:cxn modelId="{E4405211-0A95-420E-B33F-29936A082577}" type="presParOf" srcId="{0992AFDA-5472-4C70-AC58-CA4A79AD4593}" destId="{91442E36-B695-4072-B5F5-DF13C90ADFCC}" srcOrd="2" destOrd="0" presId="urn:microsoft.com/office/officeart/2005/8/layout/hList1"/>
    <dgm:cxn modelId="{41031C3C-35E5-46E4-B983-77AE1DF32A58}" type="presParOf" srcId="{91442E36-B695-4072-B5F5-DF13C90ADFCC}" destId="{13C004D6-913D-42E5-9509-784B29D5E9FE}" srcOrd="0" destOrd="0" presId="urn:microsoft.com/office/officeart/2005/8/layout/hList1"/>
    <dgm:cxn modelId="{E2150C1A-0008-4DEB-A0C5-669ABD5D2F41}" type="presParOf" srcId="{91442E36-B695-4072-B5F5-DF13C90ADFCC}" destId="{DBE3D9A5-A7CA-46DB-8E56-ED9FCE1F998D}" srcOrd="1" destOrd="0" presId="urn:microsoft.com/office/officeart/2005/8/layout/hList1"/>
    <dgm:cxn modelId="{320229D3-F947-4E45-AF02-6C87D7304698}" type="presParOf" srcId="{0992AFDA-5472-4C70-AC58-CA4A79AD4593}" destId="{DA799043-AAF7-4937-9E38-84458D58D1B4}" srcOrd="3" destOrd="0" presId="urn:microsoft.com/office/officeart/2005/8/layout/hList1"/>
    <dgm:cxn modelId="{B5028494-0331-40D4-8D12-0882AADFCFA6}" type="presParOf" srcId="{0992AFDA-5472-4C70-AC58-CA4A79AD4593}" destId="{CCA794EE-FD6C-41AB-885F-EDD9718E3744}" srcOrd="4" destOrd="0" presId="urn:microsoft.com/office/officeart/2005/8/layout/hList1"/>
    <dgm:cxn modelId="{26658D5F-18F2-4D53-8C84-F313B54953FA}" type="presParOf" srcId="{CCA794EE-FD6C-41AB-885F-EDD9718E3744}" destId="{12A75423-1FCF-4CD6-8615-0298F18DD476}" srcOrd="0" destOrd="0" presId="urn:microsoft.com/office/officeart/2005/8/layout/hList1"/>
    <dgm:cxn modelId="{F6DC1277-E89A-41D3-9287-32064911F0E8}" type="presParOf" srcId="{CCA794EE-FD6C-41AB-885F-EDD9718E3744}" destId="{3AE2C86D-7EEA-491A-9F68-AE17500CE32C}" srcOrd="1" destOrd="0" presId="urn:microsoft.com/office/officeart/2005/8/layout/hList1"/>
    <dgm:cxn modelId="{9B93DDFD-2836-41E4-ACDA-58C95F00CAF6}" type="presParOf" srcId="{0992AFDA-5472-4C70-AC58-CA4A79AD4593}" destId="{E4208C9A-CE30-43D9-B893-5F99FA4848DB}" srcOrd="5" destOrd="0" presId="urn:microsoft.com/office/officeart/2005/8/layout/hList1"/>
    <dgm:cxn modelId="{291A9AED-58A2-4E38-B2E3-CDF2CAAD69E1}" type="presParOf" srcId="{0992AFDA-5472-4C70-AC58-CA4A79AD4593}" destId="{AB581004-F85F-4C01-8E01-FEEDC60325C5}" srcOrd="6" destOrd="0" presId="urn:microsoft.com/office/officeart/2005/8/layout/hList1"/>
    <dgm:cxn modelId="{8C3A2249-CEE4-43A4-8FCB-2306A4AFDEB7}" type="presParOf" srcId="{AB581004-F85F-4C01-8E01-FEEDC60325C5}" destId="{9E0EDFC0-19D8-42E6-AE88-5FAA7A8C30E2}" srcOrd="0" destOrd="0" presId="urn:microsoft.com/office/officeart/2005/8/layout/hList1"/>
    <dgm:cxn modelId="{5BAC7E50-23E3-4F98-A473-51395D0933D0}" type="presParOf" srcId="{AB581004-F85F-4C01-8E01-FEEDC60325C5}" destId="{4563026A-EA4A-4F02-83E4-11329E27CF65}" srcOrd="1" destOrd="0" presId="urn:microsoft.com/office/officeart/2005/8/layout/hList1"/>
    <dgm:cxn modelId="{DA9F8458-D98F-4DBB-BF6F-8117DD86A6E8}" type="presParOf" srcId="{0992AFDA-5472-4C70-AC58-CA4A79AD4593}" destId="{89CD95A4-17C3-4D34-A195-7D2DE25A5749}" srcOrd="7" destOrd="0" presId="urn:microsoft.com/office/officeart/2005/8/layout/hList1"/>
    <dgm:cxn modelId="{A4999991-8368-4BD8-BF39-93CF6E801C2F}" type="presParOf" srcId="{0992AFDA-5472-4C70-AC58-CA4A79AD4593}" destId="{77A0A957-D035-4768-837F-65D43E8AF5C9}" srcOrd="8" destOrd="0" presId="urn:microsoft.com/office/officeart/2005/8/layout/hList1"/>
    <dgm:cxn modelId="{25DB1625-73E8-437C-95EF-177709BD98C4}" type="presParOf" srcId="{77A0A957-D035-4768-837F-65D43E8AF5C9}" destId="{A6A1720D-B998-4502-9251-9CFC11C27F85}" srcOrd="0" destOrd="0" presId="urn:microsoft.com/office/officeart/2005/8/layout/hList1"/>
    <dgm:cxn modelId="{5141B54B-D9AE-42DF-B2C6-696E0D897728}" type="presParOf" srcId="{77A0A957-D035-4768-837F-65D43E8AF5C9}" destId="{94574A3B-CFCC-4648-AA51-BB915B8B61B5}"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F399574-D8E7-4AD3-9756-F8B89A8BA1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29961C3-B1E6-4115-83E8-A1259F235083}">
      <dgm:prSet phldrT="[Text]" phldr="1"/>
      <dgm:spPr/>
      <dgm:t>
        <a:bodyPr/>
        <a:lstStyle/>
        <a:p>
          <a:pPr algn="r" rtl="1"/>
          <a:endParaRPr lang="en-US" dirty="0"/>
        </a:p>
      </dgm:t>
    </dgm:pt>
    <dgm:pt modelId="{6CC91970-5501-429F-BE90-C6422D9E84C5}" type="parTrans" cxnId="{05C3EB3C-E523-4AAE-B5B4-B91C662F8FB3}">
      <dgm:prSet/>
      <dgm:spPr/>
      <dgm:t>
        <a:bodyPr/>
        <a:lstStyle/>
        <a:p>
          <a:endParaRPr lang="en-US"/>
        </a:p>
      </dgm:t>
    </dgm:pt>
    <dgm:pt modelId="{6F401137-9EA6-41F4-A19D-2A7BAFFD848D}" type="sibTrans" cxnId="{05C3EB3C-E523-4AAE-B5B4-B91C662F8FB3}">
      <dgm:prSet/>
      <dgm:spPr/>
      <dgm:t>
        <a:bodyPr/>
        <a:lstStyle/>
        <a:p>
          <a:endParaRPr lang="en-US"/>
        </a:p>
      </dgm:t>
    </dgm:pt>
    <dgm:pt modelId="{E76E4625-079D-4FFA-9946-FCFCED587540}">
      <dgm:prSet custT="1"/>
      <dgm:spPr/>
      <dgm:t>
        <a:bodyPr/>
        <a:lstStyle/>
        <a:p>
          <a:pPr algn="ctr" rtl="1"/>
          <a:r>
            <a:rPr lang="fa-IR" sz="1500" dirty="0" smtClean="0">
              <a:cs typeface="2  Titr" panose="00000700000000000000" pitchFamily="2" charset="-78"/>
            </a:rPr>
            <a:t>از دیدگاه توسعه منطقه ای ، منطقه آزاد تجاری موجب تحرک و پویایی اقتصادی نواحی مجاور خود می شود و حرکت سرمایه ، نیروی کار و مدیریت را به مناطق منتخب تسریع می کند و از عدم توسعه یافتگی جلوگیری مینماید.</a:t>
          </a:r>
          <a:endParaRPr lang="en-US" sz="1500" dirty="0" smtClean="0">
            <a:cs typeface="2  Titr" panose="00000700000000000000" pitchFamily="2" charset="-78"/>
          </a:endParaRPr>
        </a:p>
      </dgm:t>
    </dgm:pt>
    <dgm:pt modelId="{A4B0673C-9334-4E62-8A3F-364923ECF36F}" type="sibTrans" cxnId="{0A68136D-7213-4C7E-92F8-4EFF7BD3737B}">
      <dgm:prSet/>
      <dgm:spPr/>
      <dgm:t>
        <a:bodyPr/>
        <a:lstStyle/>
        <a:p>
          <a:endParaRPr lang="en-US"/>
        </a:p>
      </dgm:t>
    </dgm:pt>
    <dgm:pt modelId="{B7402114-1196-4662-A176-AD5A94A71540}" type="parTrans" cxnId="{0A68136D-7213-4C7E-92F8-4EFF7BD3737B}">
      <dgm:prSet/>
      <dgm:spPr/>
      <dgm:t>
        <a:bodyPr/>
        <a:lstStyle/>
        <a:p>
          <a:endParaRPr lang="en-US"/>
        </a:p>
      </dgm:t>
    </dgm:pt>
    <dgm:pt modelId="{08067B9E-A003-463B-9DAA-3F7173741EB8}" type="pres">
      <dgm:prSet presAssocID="{3F399574-D8E7-4AD3-9756-F8B89A8BA19F}" presName="linear" presStyleCnt="0">
        <dgm:presLayoutVars>
          <dgm:animLvl val="lvl"/>
          <dgm:resizeHandles val="exact"/>
        </dgm:presLayoutVars>
      </dgm:prSet>
      <dgm:spPr/>
      <dgm:t>
        <a:bodyPr/>
        <a:lstStyle/>
        <a:p>
          <a:endParaRPr lang="en-US"/>
        </a:p>
      </dgm:t>
    </dgm:pt>
    <dgm:pt modelId="{F53E1DE7-685F-4241-A7D6-C0D9DA4C8513}" type="pres">
      <dgm:prSet presAssocID="{B29961C3-B1E6-4115-83E8-A1259F235083}" presName="parentText" presStyleLbl="node1" presStyleIdx="0" presStyleCnt="2" custScaleY="54772" custLinFactY="54939" custLinFactNeighborX="7436" custLinFactNeighborY="100000">
        <dgm:presLayoutVars>
          <dgm:chMax val="0"/>
          <dgm:bulletEnabled val="1"/>
        </dgm:presLayoutVars>
      </dgm:prSet>
      <dgm:spPr/>
      <dgm:t>
        <a:bodyPr/>
        <a:lstStyle/>
        <a:p>
          <a:endParaRPr lang="en-US"/>
        </a:p>
      </dgm:t>
    </dgm:pt>
    <dgm:pt modelId="{89AC938D-816A-4E54-976C-FBDFC14850BF}" type="pres">
      <dgm:prSet presAssocID="{6F401137-9EA6-41F4-A19D-2A7BAFFD848D}" presName="spacer" presStyleCnt="0"/>
      <dgm:spPr/>
    </dgm:pt>
    <dgm:pt modelId="{64C0D251-3499-4E7A-9471-BF5E3FEE319A}" type="pres">
      <dgm:prSet presAssocID="{E76E4625-079D-4FFA-9946-FCFCED587540}" presName="parentText" presStyleLbl="node1" presStyleIdx="1" presStyleCnt="2" custScaleY="137383">
        <dgm:presLayoutVars>
          <dgm:chMax val="0"/>
          <dgm:bulletEnabled val="1"/>
        </dgm:presLayoutVars>
      </dgm:prSet>
      <dgm:spPr/>
      <dgm:t>
        <a:bodyPr/>
        <a:lstStyle/>
        <a:p>
          <a:endParaRPr lang="en-US"/>
        </a:p>
      </dgm:t>
    </dgm:pt>
  </dgm:ptLst>
  <dgm:cxnLst>
    <dgm:cxn modelId="{05C3EB3C-E523-4AAE-B5B4-B91C662F8FB3}" srcId="{3F399574-D8E7-4AD3-9756-F8B89A8BA19F}" destId="{B29961C3-B1E6-4115-83E8-A1259F235083}" srcOrd="0" destOrd="0" parTransId="{6CC91970-5501-429F-BE90-C6422D9E84C5}" sibTransId="{6F401137-9EA6-41F4-A19D-2A7BAFFD848D}"/>
    <dgm:cxn modelId="{4204284C-DD87-410B-9CBB-F17394FF5CE6}" type="presOf" srcId="{B29961C3-B1E6-4115-83E8-A1259F235083}" destId="{F53E1DE7-685F-4241-A7D6-C0D9DA4C8513}" srcOrd="0" destOrd="0" presId="urn:microsoft.com/office/officeart/2005/8/layout/vList2"/>
    <dgm:cxn modelId="{F0AB29C9-C435-46FE-B7DC-C7F82C16A1BF}" type="presOf" srcId="{3F399574-D8E7-4AD3-9756-F8B89A8BA19F}" destId="{08067B9E-A003-463B-9DAA-3F7173741EB8}" srcOrd="0" destOrd="0" presId="urn:microsoft.com/office/officeart/2005/8/layout/vList2"/>
    <dgm:cxn modelId="{0A68136D-7213-4C7E-92F8-4EFF7BD3737B}" srcId="{3F399574-D8E7-4AD3-9756-F8B89A8BA19F}" destId="{E76E4625-079D-4FFA-9946-FCFCED587540}" srcOrd="1" destOrd="0" parTransId="{B7402114-1196-4662-A176-AD5A94A71540}" sibTransId="{A4B0673C-9334-4E62-8A3F-364923ECF36F}"/>
    <dgm:cxn modelId="{A3B79AF5-A526-4E49-BA84-02D56D9C4C71}" type="presOf" srcId="{E76E4625-079D-4FFA-9946-FCFCED587540}" destId="{64C0D251-3499-4E7A-9471-BF5E3FEE319A}" srcOrd="0" destOrd="0" presId="urn:microsoft.com/office/officeart/2005/8/layout/vList2"/>
    <dgm:cxn modelId="{7635720B-7889-41BF-8DD0-7B825FB79ABF}" type="presParOf" srcId="{08067B9E-A003-463B-9DAA-3F7173741EB8}" destId="{F53E1DE7-685F-4241-A7D6-C0D9DA4C8513}" srcOrd="0" destOrd="0" presId="urn:microsoft.com/office/officeart/2005/8/layout/vList2"/>
    <dgm:cxn modelId="{02959A50-FFF4-4AFF-827D-DD08471B5AB1}" type="presParOf" srcId="{08067B9E-A003-463B-9DAA-3F7173741EB8}" destId="{89AC938D-816A-4E54-976C-FBDFC14850BF}" srcOrd="1" destOrd="0" presId="urn:microsoft.com/office/officeart/2005/8/layout/vList2"/>
    <dgm:cxn modelId="{B71F352C-A2F8-4073-8076-6E3F223D90B3}" type="presParOf" srcId="{08067B9E-A003-463B-9DAA-3F7173741EB8}" destId="{64C0D251-3499-4E7A-9471-BF5E3FEE319A}"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3E1DE7-685F-4241-A7D6-C0D9DA4C8513}">
      <dsp:nvSpPr>
        <dsp:cNvPr id="0" name=""/>
        <dsp:cNvSpPr/>
      </dsp:nvSpPr>
      <dsp:spPr>
        <a:xfrm>
          <a:off x="0" y="592507"/>
          <a:ext cx="6604000" cy="348536"/>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r" defTabSz="222250" rtl="1">
            <a:lnSpc>
              <a:spcPct val="90000"/>
            </a:lnSpc>
            <a:spcBef>
              <a:spcPct val="0"/>
            </a:spcBef>
            <a:spcAft>
              <a:spcPct val="35000"/>
            </a:spcAft>
          </a:pPr>
          <a:endParaRPr lang="en-US" sz="500" kern="1200" dirty="0"/>
        </a:p>
      </dsp:txBody>
      <dsp:txXfrm>
        <a:off x="17014" y="609521"/>
        <a:ext cx="6569972" cy="314508"/>
      </dsp:txXfrm>
    </dsp:sp>
    <dsp:sp modelId="{64C0D251-3499-4E7A-9471-BF5E3FEE319A}">
      <dsp:nvSpPr>
        <dsp:cNvPr id="0" name=""/>
        <dsp:cNvSpPr/>
      </dsp:nvSpPr>
      <dsp:spPr>
        <a:xfrm>
          <a:off x="0" y="591444"/>
          <a:ext cx="6604000" cy="874223"/>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kern="1200" dirty="0" smtClean="0">
              <a:cs typeface="2  Titr" panose="00000700000000000000" pitchFamily="2" charset="-78"/>
            </a:rPr>
            <a:t>هدف پایه گذاران مناطق آزاد در دنیا، ایجاد تجربه تئوری اقتصاد آزاد در بخش هایی از کشور بود که پتانسیل های پیشرفت در آنها دیده می شد.</a:t>
          </a:r>
          <a:endParaRPr lang="en-US" sz="1800" kern="1200" dirty="0" smtClean="0">
            <a:cs typeface="2  Titr" panose="00000700000000000000" pitchFamily="2" charset="-78"/>
          </a:endParaRPr>
        </a:p>
      </dsp:txBody>
      <dsp:txXfrm>
        <a:off x="42676" y="634120"/>
        <a:ext cx="6518648" cy="7888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3E1DE7-685F-4241-A7D6-C0D9DA4C8513}">
      <dsp:nvSpPr>
        <dsp:cNvPr id="0" name=""/>
        <dsp:cNvSpPr/>
      </dsp:nvSpPr>
      <dsp:spPr>
        <a:xfrm>
          <a:off x="0" y="1228240"/>
          <a:ext cx="6604000" cy="731494"/>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r" defTabSz="222250" rtl="1">
            <a:lnSpc>
              <a:spcPct val="90000"/>
            </a:lnSpc>
            <a:spcBef>
              <a:spcPct val="0"/>
            </a:spcBef>
            <a:spcAft>
              <a:spcPct val="35000"/>
            </a:spcAft>
          </a:pPr>
          <a:endParaRPr lang="en-US" sz="500" kern="1200" dirty="0"/>
        </a:p>
      </dsp:txBody>
      <dsp:txXfrm>
        <a:off x="35709" y="1263949"/>
        <a:ext cx="6532582" cy="660076"/>
      </dsp:txXfrm>
    </dsp:sp>
    <dsp:sp modelId="{64C0D251-3499-4E7A-9471-BF5E3FEE319A}">
      <dsp:nvSpPr>
        <dsp:cNvPr id="0" name=""/>
        <dsp:cNvSpPr/>
      </dsp:nvSpPr>
      <dsp:spPr>
        <a:xfrm>
          <a:off x="0" y="1226009"/>
          <a:ext cx="6604000" cy="1834786"/>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kern="1200" dirty="0" smtClean="0">
              <a:cs typeface="2  Titr" panose="00000700000000000000" pitchFamily="2" charset="-78"/>
            </a:rPr>
            <a:t>منطقه آزاد ،محدوده حراست شده بندری و غیر بندری است که از شمول برخی از مقررات جاری عمومی کشور متبوع خارج بوده و با استفاده از مزایایی مانند بخشودگی مالیاتی و عوارض گمرکی و معافیت از مقررات ویژه صادرات و واردات با جذب سرمایه گذاری خارجی و جذب (تکنولوژی مدرن) به عنوان دو هدف عمده (به توسعه سرزمین اصلی کمک می نماید</a:t>
          </a:r>
          <a:endParaRPr lang="en-US" sz="1800" kern="1200" dirty="0" smtClean="0">
            <a:cs typeface="2  Titr" panose="00000700000000000000" pitchFamily="2" charset="-78"/>
          </a:endParaRPr>
        </a:p>
      </dsp:txBody>
      <dsp:txXfrm>
        <a:off x="89567" y="1315576"/>
        <a:ext cx="6424866" cy="16556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68170A-0F0F-4115-9746-B9EA18E0A1C8}">
      <dsp:nvSpPr>
        <dsp:cNvPr id="0" name=""/>
        <dsp:cNvSpPr/>
      </dsp:nvSpPr>
      <dsp:spPr>
        <a:xfrm>
          <a:off x="3978" y="57971"/>
          <a:ext cx="1525252" cy="50944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fa-IR" sz="1800" kern="1200" dirty="0" smtClean="0">
              <a:cs typeface="2  Titr" panose="00000700000000000000" pitchFamily="2" charset="-78"/>
            </a:rPr>
            <a:t>استقلال عمل</a:t>
          </a:r>
          <a:endParaRPr lang="en-US" sz="1800" kern="1200" dirty="0">
            <a:cs typeface="2  Titr" panose="00000700000000000000" pitchFamily="2" charset="-78"/>
          </a:endParaRPr>
        </a:p>
      </dsp:txBody>
      <dsp:txXfrm>
        <a:off x="3978" y="57971"/>
        <a:ext cx="1525252" cy="509444"/>
      </dsp:txXfrm>
    </dsp:sp>
    <dsp:sp modelId="{EDFFB7FD-6DDC-45B8-A4E5-42E40FA1F805}">
      <dsp:nvSpPr>
        <dsp:cNvPr id="0" name=""/>
        <dsp:cNvSpPr/>
      </dsp:nvSpPr>
      <dsp:spPr>
        <a:xfrm>
          <a:off x="3978" y="567416"/>
          <a:ext cx="1525252" cy="2360699"/>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just" defTabSz="444500" rtl="1">
            <a:lnSpc>
              <a:spcPct val="90000"/>
            </a:lnSpc>
            <a:spcBef>
              <a:spcPct val="0"/>
            </a:spcBef>
            <a:spcAft>
              <a:spcPct val="15000"/>
            </a:spcAft>
            <a:buChar char="••"/>
          </a:pPr>
          <a:r>
            <a:rPr lang="fa-IR" sz="1000" kern="1200" dirty="0" smtClean="0">
              <a:cs typeface="2  Titr" panose="00000700000000000000" pitchFamily="2" charset="-78"/>
            </a:rPr>
            <a:t>پیش شرط پنجم آنست که مناطق آزاد بایستی به طور مستقل اداره شوند، به عبارت دیگر سازمان منطقه بایستی توسط تجار و صاحبان صنایع مستقر در منطقه، اداره امور و مورد نظارت باشد. بدیهی است که نظارت عالیه دولت دورادور می تواند متوجه فعالیتهای منطقه باشد.</a:t>
          </a:r>
          <a:endParaRPr lang="en-US" sz="1000" kern="1200" dirty="0">
            <a:cs typeface="2  Titr" panose="00000700000000000000" pitchFamily="2" charset="-78"/>
          </a:endParaRPr>
        </a:p>
        <a:p>
          <a:pPr marL="57150" lvl="1" indent="-57150" algn="just" defTabSz="444500" rtl="1">
            <a:lnSpc>
              <a:spcPct val="90000"/>
            </a:lnSpc>
            <a:spcBef>
              <a:spcPct val="0"/>
            </a:spcBef>
            <a:spcAft>
              <a:spcPct val="15000"/>
            </a:spcAft>
            <a:buChar char="••"/>
          </a:pPr>
          <a:endParaRPr lang="en-US" sz="1000" kern="1200" dirty="0">
            <a:cs typeface="2  Titr" panose="00000700000000000000" pitchFamily="2" charset="-78"/>
          </a:endParaRPr>
        </a:p>
      </dsp:txBody>
      <dsp:txXfrm>
        <a:off x="3978" y="567416"/>
        <a:ext cx="1525252" cy="2360699"/>
      </dsp:txXfrm>
    </dsp:sp>
    <dsp:sp modelId="{13C004D6-913D-42E5-9509-784B29D5E9FE}">
      <dsp:nvSpPr>
        <dsp:cNvPr id="0" name=""/>
        <dsp:cNvSpPr/>
      </dsp:nvSpPr>
      <dsp:spPr>
        <a:xfrm>
          <a:off x="1742767" y="57971"/>
          <a:ext cx="1525252" cy="50944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fa-IR" sz="1600" kern="1200" dirty="0" smtClean="0">
              <a:cs typeface="2  Titr" panose="00000700000000000000" pitchFamily="2" charset="-78"/>
            </a:rPr>
            <a:t>کاهش مقررات</a:t>
          </a:r>
          <a:endParaRPr lang="en-US" sz="1600" kern="1200" dirty="0" smtClean="0">
            <a:cs typeface="2  Titr" panose="00000700000000000000" pitchFamily="2" charset="-78"/>
          </a:endParaRPr>
        </a:p>
      </dsp:txBody>
      <dsp:txXfrm>
        <a:off x="1742767" y="57971"/>
        <a:ext cx="1525252" cy="509444"/>
      </dsp:txXfrm>
    </dsp:sp>
    <dsp:sp modelId="{DBE3D9A5-A7CA-46DB-8E56-ED9FCE1F998D}">
      <dsp:nvSpPr>
        <dsp:cNvPr id="0" name=""/>
        <dsp:cNvSpPr/>
      </dsp:nvSpPr>
      <dsp:spPr>
        <a:xfrm>
          <a:off x="1742767" y="567416"/>
          <a:ext cx="1525252" cy="2360699"/>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just" defTabSz="444500" rtl="1">
            <a:lnSpc>
              <a:spcPct val="90000"/>
            </a:lnSpc>
            <a:spcBef>
              <a:spcPct val="0"/>
            </a:spcBef>
            <a:spcAft>
              <a:spcPct val="15000"/>
            </a:spcAft>
            <a:buChar char="••"/>
          </a:pPr>
          <a:r>
            <a:rPr lang="fa-IR" sz="1000" kern="1200" dirty="0" smtClean="0">
              <a:cs typeface="2  Titr" panose="00000700000000000000" pitchFamily="2" charset="-78"/>
            </a:rPr>
            <a:t>چهارمین پیش شرط آنست که در داخل مناطق آزاد بایستی مقررات کمتری اعمال شود. مقرراتی که به طور عادی برای فعالیتهای بازرگانی در یک منطقه لازم است، اعم از مجوزهای لازم برای برنامه ریزی، تهیه طرح، از ساختمان و دفاتر کار گرفته تا تهیه پروانه و دیگر مجوزهای لازم.</a:t>
          </a:r>
          <a:endParaRPr lang="en-US" sz="1000" kern="1200" dirty="0">
            <a:cs typeface="2  Titr" panose="00000700000000000000" pitchFamily="2" charset="-78"/>
          </a:endParaRPr>
        </a:p>
        <a:p>
          <a:pPr marL="57150" lvl="1" indent="-57150" algn="just" defTabSz="444500" rtl="1">
            <a:lnSpc>
              <a:spcPct val="90000"/>
            </a:lnSpc>
            <a:spcBef>
              <a:spcPct val="0"/>
            </a:spcBef>
            <a:spcAft>
              <a:spcPct val="15000"/>
            </a:spcAft>
            <a:buChar char="••"/>
          </a:pPr>
          <a:endParaRPr lang="en-US" sz="1000" kern="1200" dirty="0">
            <a:cs typeface="2  Titr" panose="00000700000000000000" pitchFamily="2" charset="-78"/>
          </a:endParaRPr>
        </a:p>
      </dsp:txBody>
      <dsp:txXfrm>
        <a:off x="1742767" y="567416"/>
        <a:ext cx="1525252" cy="2360699"/>
      </dsp:txXfrm>
    </dsp:sp>
    <dsp:sp modelId="{12A75423-1FCF-4CD6-8615-0298F18DD476}">
      <dsp:nvSpPr>
        <dsp:cNvPr id="0" name=""/>
        <dsp:cNvSpPr/>
      </dsp:nvSpPr>
      <dsp:spPr>
        <a:xfrm>
          <a:off x="3481555" y="57971"/>
          <a:ext cx="1525252" cy="50944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rtl="1">
            <a:lnSpc>
              <a:spcPct val="90000"/>
            </a:lnSpc>
            <a:spcBef>
              <a:spcPct val="0"/>
            </a:spcBef>
            <a:spcAft>
              <a:spcPct val="35000"/>
            </a:spcAft>
          </a:pPr>
          <a:r>
            <a:rPr lang="fa-IR" sz="1600" kern="1200" dirty="0" smtClean="0">
              <a:cs typeface="2  Titr" panose="00000700000000000000" pitchFamily="2" charset="-78"/>
            </a:rPr>
            <a:t>تخفیف مالیاتی</a:t>
          </a:r>
          <a:endParaRPr lang="en-US" sz="1600" kern="1200" dirty="0" smtClean="0">
            <a:cs typeface="2  Titr" panose="00000700000000000000" pitchFamily="2" charset="-78"/>
          </a:endParaRPr>
        </a:p>
      </dsp:txBody>
      <dsp:txXfrm>
        <a:off x="3481555" y="57971"/>
        <a:ext cx="1525252" cy="509444"/>
      </dsp:txXfrm>
    </dsp:sp>
    <dsp:sp modelId="{3AE2C86D-7EEA-491A-9F68-AE17500CE32C}">
      <dsp:nvSpPr>
        <dsp:cNvPr id="0" name=""/>
        <dsp:cNvSpPr/>
      </dsp:nvSpPr>
      <dsp:spPr>
        <a:xfrm>
          <a:off x="3481555" y="567416"/>
          <a:ext cx="1525252" cy="2360699"/>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just" defTabSz="444500" rtl="1">
            <a:lnSpc>
              <a:spcPct val="90000"/>
            </a:lnSpc>
            <a:spcBef>
              <a:spcPct val="0"/>
            </a:spcBef>
            <a:spcAft>
              <a:spcPct val="15000"/>
            </a:spcAft>
            <a:buChar char="••"/>
          </a:pPr>
          <a:r>
            <a:rPr lang="fa-IR" sz="1000" kern="1200" dirty="0" smtClean="0">
              <a:effectLst/>
              <a:latin typeface="Calibri" panose="020F0502020204030204" pitchFamily="34" charset="0"/>
              <a:cs typeface="2  Titr" panose="00000700000000000000" pitchFamily="2" charset="-78"/>
            </a:rPr>
            <a:t>سومین پیش شرط برای ایجاد یک منطقه آزاد آنست که نرخ مالیات باید بی هیچ گفتگوئی کمتر از نرخ مالیات در خارج از منطقه و به عبارت دیگر داخل کشور میزبان باشد.</a:t>
          </a:r>
          <a:endParaRPr lang="en-US" sz="1000" kern="1200" dirty="0"/>
        </a:p>
        <a:p>
          <a:pPr marL="57150" lvl="1" indent="-57150" algn="just" defTabSz="444500">
            <a:lnSpc>
              <a:spcPct val="90000"/>
            </a:lnSpc>
            <a:spcBef>
              <a:spcPct val="0"/>
            </a:spcBef>
            <a:spcAft>
              <a:spcPct val="15000"/>
            </a:spcAft>
            <a:buChar char="••"/>
          </a:pPr>
          <a:endParaRPr lang="en-US" sz="1000" kern="1200" dirty="0" smtClean="0">
            <a:effectLst/>
            <a:latin typeface="Calibri" panose="020F0502020204030204" pitchFamily="34" charset="0"/>
            <a:cs typeface="2  Titr" panose="00000700000000000000" pitchFamily="2" charset="-78"/>
          </a:endParaRPr>
        </a:p>
      </dsp:txBody>
      <dsp:txXfrm>
        <a:off x="3481555" y="567416"/>
        <a:ext cx="1525252" cy="2360699"/>
      </dsp:txXfrm>
    </dsp:sp>
    <dsp:sp modelId="{9E0EDFC0-19D8-42E6-AE88-5FAA7A8C30E2}">
      <dsp:nvSpPr>
        <dsp:cNvPr id="0" name=""/>
        <dsp:cNvSpPr/>
      </dsp:nvSpPr>
      <dsp:spPr>
        <a:xfrm>
          <a:off x="5220343" y="57971"/>
          <a:ext cx="1525252" cy="50944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99568" tIns="56896" rIns="99568" bIns="56896" numCol="1" spcCol="1270" anchor="ctr" anchorCtr="0">
          <a:noAutofit/>
        </a:bodyPr>
        <a:lstStyle/>
        <a:p>
          <a:pPr lvl="0" algn="ctr" defTabSz="622300" rtl="1">
            <a:lnSpc>
              <a:spcPct val="90000"/>
            </a:lnSpc>
            <a:spcBef>
              <a:spcPct val="0"/>
            </a:spcBef>
            <a:spcAft>
              <a:spcPct val="35000"/>
            </a:spcAft>
          </a:pPr>
          <a:r>
            <a:rPr lang="fa-IR" sz="1400" kern="1200" dirty="0" smtClean="0">
              <a:cs typeface="2  Titr" panose="00000700000000000000" pitchFamily="2" charset="-78"/>
            </a:rPr>
            <a:t>لغو عوارض گمرکی</a:t>
          </a:r>
          <a:endParaRPr lang="en-US" sz="1400" kern="1200" dirty="0">
            <a:cs typeface="2  Titr" panose="00000700000000000000" pitchFamily="2" charset="-78"/>
          </a:endParaRPr>
        </a:p>
      </dsp:txBody>
      <dsp:txXfrm>
        <a:off x="5220343" y="57971"/>
        <a:ext cx="1525252" cy="509444"/>
      </dsp:txXfrm>
    </dsp:sp>
    <dsp:sp modelId="{4563026A-EA4A-4F02-83E4-11329E27CF65}">
      <dsp:nvSpPr>
        <dsp:cNvPr id="0" name=""/>
        <dsp:cNvSpPr/>
      </dsp:nvSpPr>
      <dsp:spPr>
        <a:xfrm>
          <a:off x="5220343" y="567416"/>
          <a:ext cx="1525252" cy="2360699"/>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just" defTabSz="444500" rtl="1">
            <a:lnSpc>
              <a:spcPct val="90000"/>
            </a:lnSpc>
            <a:spcBef>
              <a:spcPct val="0"/>
            </a:spcBef>
            <a:spcAft>
              <a:spcPct val="15000"/>
            </a:spcAft>
            <a:buChar char="••"/>
          </a:pPr>
          <a:r>
            <a:rPr lang="fa-IR" sz="1000" kern="1200" dirty="0" smtClean="0">
              <a:effectLst/>
              <a:latin typeface="Calibri" panose="020F0502020204030204" pitchFamily="34" charset="0"/>
              <a:cs typeface="2  Titr" panose="00000700000000000000" pitchFamily="2" charset="-78"/>
            </a:rPr>
            <a:t>دومین پیش شرط ایجاد یک منطقه آزاد آنست که در مورد کالاهای وارد به منطقه هیچ گونه عوارض یا تعرفه ای اعمال نشود. به بیان دیگر منطقه آزاد از لحاظ گمرکی به مثابه سرزمینی بیگانه تلقی می شود.</a:t>
          </a:r>
          <a:endParaRPr lang="en-US" sz="1000" kern="1200" dirty="0"/>
        </a:p>
      </dsp:txBody>
      <dsp:txXfrm>
        <a:off x="5220343" y="567416"/>
        <a:ext cx="1525252" cy="2360699"/>
      </dsp:txXfrm>
    </dsp:sp>
    <dsp:sp modelId="{A6A1720D-B998-4502-9251-9CFC11C27F85}">
      <dsp:nvSpPr>
        <dsp:cNvPr id="0" name=""/>
        <dsp:cNvSpPr/>
      </dsp:nvSpPr>
      <dsp:spPr>
        <a:xfrm>
          <a:off x="6959131" y="57971"/>
          <a:ext cx="1525252" cy="509444"/>
        </a:xfrm>
        <a:prstGeom prst="rect">
          <a:avLst/>
        </a:prstGeom>
        <a:gradFill rotWithShape="0">
          <a:gsLst>
            <a:gs pos="0">
              <a:schemeClr val="accent1">
                <a:hueOff val="0"/>
                <a:satOff val="0"/>
                <a:lumOff val="0"/>
                <a:alphaOff val="0"/>
                <a:tint val="96000"/>
                <a:lumMod val="104000"/>
              </a:schemeClr>
            </a:gs>
            <a:gs pos="100000">
              <a:schemeClr val="accent1">
                <a:hueOff val="0"/>
                <a:satOff val="0"/>
                <a:lumOff val="0"/>
                <a:alphaOff val="0"/>
                <a:shade val="98000"/>
                <a:lumMod val="94000"/>
              </a:schemeClr>
            </a:gs>
          </a:gsLst>
          <a:lin ang="5400000" scaled="0"/>
        </a:gradFill>
        <a:ln w="9525" cap="rnd" cmpd="sng" algn="ctr">
          <a:solidFill>
            <a:schemeClr val="accent1">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rtl="1">
            <a:lnSpc>
              <a:spcPct val="90000"/>
            </a:lnSpc>
            <a:spcBef>
              <a:spcPct val="0"/>
            </a:spcBef>
            <a:spcAft>
              <a:spcPct val="35000"/>
            </a:spcAft>
          </a:pPr>
          <a:r>
            <a:rPr lang="fa-IR" sz="1000" kern="1200" dirty="0" smtClean="0">
              <a:cs typeface="2  Titr" panose="00000700000000000000" pitchFamily="2" charset="-78"/>
            </a:rPr>
            <a:t>پرهیز از دخالتهای سیاسی</a:t>
          </a:r>
          <a:endParaRPr lang="en-US" sz="1000" kern="1200" dirty="0" smtClean="0">
            <a:cs typeface="2  Titr" panose="00000700000000000000" pitchFamily="2" charset="-78"/>
          </a:endParaRPr>
        </a:p>
        <a:p>
          <a:pPr lvl="0" algn="ctr" defTabSz="444500" rtl="1">
            <a:lnSpc>
              <a:spcPct val="90000"/>
            </a:lnSpc>
            <a:spcBef>
              <a:spcPct val="0"/>
            </a:spcBef>
            <a:spcAft>
              <a:spcPct val="35000"/>
            </a:spcAft>
          </a:pPr>
          <a:endParaRPr lang="en-US" sz="800" kern="1200" dirty="0">
            <a:cs typeface="2  Titr" panose="00000700000000000000" pitchFamily="2" charset="-78"/>
          </a:endParaRPr>
        </a:p>
      </dsp:txBody>
      <dsp:txXfrm>
        <a:off x="6959131" y="57971"/>
        <a:ext cx="1525252" cy="509444"/>
      </dsp:txXfrm>
    </dsp:sp>
    <dsp:sp modelId="{94574A3B-CFCC-4648-AA51-BB915B8B61B5}">
      <dsp:nvSpPr>
        <dsp:cNvPr id="0" name=""/>
        <dsp:cNvSpPr/>
      </dsp:nvSpPr>
      <dsp:spPr>
        <a:xfrm>
          <a:off x="6959131" y="567416"/>
          <a:ext cx="1525252" cy="2360699"/>
        </a:xfrm>
        <a:prstGeom prst="rect">
          <a:avLst/>
        </a:prstGeom>
        <a:solidFill>
          <a:schemeClr val="accent1">
            <a:alpha val="90000"/>
            <a:tint val="40000"/>
            <a:hueOff val="0"/>
            <a:satOff val="0"/>
            <a:lumOff val="0"/>
            <a:alphaOff val="0"/>
          </a:schemeClr>
        </a:solidFill>
        <a:ln w="9525" cap="rnd" cmpd="sng" algn="ctr">
          <a:solidFill>
            <a:schemeClr val="accent1">
              <a:alpha val="90000"/>
              <a:tint val="40000"/>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just" defTabSz="444500" rtl="1">
            <a:lnSpc>
              <a:spcPct val="90000"/>
            </a:lnSpc>
            <a:spcBef>
              <a:spcPct val="0"/>
            </a:spcBef>
            <a:spcAft>
              <a:spcPct val="15000"/>
            </a:spcAft>
            <a:buChar char="••"/>
          </a:pPr>
          <a:r>
            <a:rPr lang="fa-IR" sz="1000" kern="1200" dirty="0" smtClean="0">
              <a:effectLst/>
              <a:latin typeface="Calibri" panose="020F0502020204030204" pitchFamily="34" charset="0"/>
              <a:cs typeface="2  Titr" panose="00000700000000000000" pitchFamily="2" charset="-78"/>
            </a:rPr>
            <a:t>اولین پیش شرط، تصمیمات متخذه برای اداره منطقه آزاد باید در حد قابل ملاحظه خارج از دخالت های سیاسی باشد.</a:t>
          </a:r>
          <a:endParaRPr lang="en-US" sz="1000" kern="1200" dirty="0"/>
        </a:p>
      </dsp:txBody>
      <dsp:txXfrm>
        <a:off x="6959131" y="567416"/>
        <a:ext cx="1525252" cy="23606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3E1DE7-685F-4241-A7D6-C0D9DA4C8513}">
      <dsp:nvSpPr>
        <dsp:cNvPr id="0" name=""/>
        <dsp:cNvSpPr/>
      </dsp:nvSpPr>
      <dsp:spPr>
        <a:xfrm>
          <a:off x="0" y="677384"/>
          <a:ext cx="6604000" cy="400042"/>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r" defTabSz="222250" rtl="1">
            <a:lnSpc>
              <a:spcPct val="90000"/>
            </a:lnSpc>
            <a:spcBef>
              <a:spcPct val="0"/>
            </a:spcBef>
            <a:spcAft>
              <a:spcPct val="35000"/>
            </a:spcAft>
          </a:pPr>
          <a:endParaRPr lang="en-US" sz="500" kern="1200" dirty="0"/>
        </a:p>
      </dsp:txBody>
      <dsp:txXfrm>
        <a:off x="19528" y="696912"/>
        <a:ext cx="6564944" cy="360986"/>
      </dsp:txXfrm>
    </dsp:sp>
    <dsp:sp modelId="{64C0D251-3499-4E7A-9471-BF5E3FEE319A}">
      <dsp:nvSpPr>
        <dsp:cNvPr id="0" name=""/>
        <dsp:cNvSpPr/>
      </dsp:nvSpPr>
      <dsp:spPr>
        <a:xfrm>
          <a:off x="0" y="676164"/>
          <a:ext cx="6604000" cy="1003413"/>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1">
            <a:lnSpc>
              <a:spcPct val="90000"/>
            </a:lnSpc>
            <a:spcBef>
              <a:spcPct val="0"/>
            </a:spcBef>
            <a:spcAft>
              <a:spcPct val="35000"/>
            </a:spcAft>
          </a:pPr>
          <a:r>
            <a:rPr lang="fa-IR" sz="1500" kern="1200" dirty="0" smtClean="0">
              <a:cs typeface="2  Titr" panose="00000700000000000000" pitchFamily="2" charset="-78"/>
            </a:rPr>
            <a:t>از دیدگاه توسعه منطقه ای ، منطقه آزاد تجاری موجب تحرک و پویایی اقتصادی نواحی مجاور خود می شود و حرکت سرمایه ، نیروی کار و مدیریت را به مناطق منتخب تسریع می کند و از عدم توسعه یافتگی جلوگیری مینماید.</a:t>
          </a:r>
          <a:endParaRPr lang="en-US" sz="1500" kern="1200" dirty="0" smtClean="0">
            <a:cs typeface="2  Titr" panose="00000700000000000000" pitchFamily="2" charset="-78"/>
          </a:endParaRPr>
        </a:p>
      </dsp:txBody>
      <dsp:txXfrm>
        <a:off x="48983" y="725147"/>
        <a:ext cx="6506034" cy="90544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04284" y="2514601"/>
            <a:ext cx="715048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104284" y="4777381"/>
            <a:ext cx="715048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D7E78B0-0913-4178-9CA5-7031490C8F35}"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4362" y="4321159"/>
            <a:ext cx="1511762"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58612" y="4529542"/>
            <a:ext cx="633726" cy="365125"/>
          </a:xfrm>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2508508964"/>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104284" y="609600"/>
            <a:ext cx="7141317"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104284" y="4354046"/>
            <a:ext cx="7141317"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7E78B0-0913-4178-9CA5-7031490C8F35}"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63" y="3166528"/>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53830" y="3244141"/>
            <a:ext cx="633726" cy="365125"/>
          </a:xfrm>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1782248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70467" y="609600"/>
            <a:ext cx="6618719"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617303" y="3505200"/>
            <a:ext cx="6125045"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104284" y="4354046"/>
            <a:ext cx="7141317"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7E78B0-0913-4178-9CA5-7031490C8F35}"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63" y="3166528"/>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53830" y="3244141"/>
            <a:ext cx="633726" cy="365125"/>
          </a:xfrm>
        </p:spPr>
        <p:txBody>
          <a:bodyPr/>
          <a:lstStyle/>
          <a:p>
            <a:fld id="{7BF6DB3C-3286-4F75-8FFA-EA91D0183AC2}" type="slidenum">
              <a:rPr lang="en-US" smtClean="0"/>
              <a:t>‹#›</a:t>
            </a:fld>
            <a:endParaRPr lang="en-US"/>
          </a:p>
        </p:txBody>
      </p:sp>
      <p:sp>
        <p:nvSpPr>
          <p:cNvPr id="14" name="TextBox 13"/>
          <p:cNvSpPr txBox="1"/>
          <p:nvPr/>
        </p:nvSpPr>
        <p:spPr>
          <a:xfrm>
            <a:off x="1959010" y="648005"/>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850328" y="2905306"/>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412611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104284" y="2438402"/>
            <a:ext cx="7141317"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104284" y="5181600"/>
            <a:ext cx="7141317"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0D7E78B0-0913-4178-9CA5-7031490C8F35}"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63" y="4910661"/>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53830" y="4983089"/>
            <a:ext cx="633726" cy="365125"/>
          </a:xfrm>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32510764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370467" y="609600"/>
            <a:ext cx="6618719"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104283" y="4343400"/>
            <a:ext cx="724565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104283" y="5181600"/>
            <a:ext cx="72456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0D7E78B0-0913-4178-9CA5-7031490C8F35}"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63" y="4910661"/>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53830" y="4983089"/>
            <a:ext cx="633726" cy="365125"/>
          </a:xfrm>
        </p:spPr>
        <p:txBody>
          <a:bodyPr/>
          <a:lstStyle/>
          <a:p>
            <a:fld id="{7BF6DB3C-3286-4F75-8FFA-EA91D0183AC2}" type="slidenum">
              <a:rPr lang="en-US" smtClean="0"/>
              <a:t>‹#›</a:t>
            </a:fld>
            <a:endParaRPr lang="en-US"/>
          </a:p>
        </p:txBody>
      </p:sp>
      <p:sp>
        <p:nvSpPr>
          <p:cNvPr id="11" name="TextBox 10"/>
          <p:cNvSpPr txBox="1"/>
          <p:nvPr/>
        </p:nvSpPr>
        <p:spPr>
          <a:xfrm>
            <a:off x="1959010" y="648005"/>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850328" y="2905306"/>
            <a:ext cx="49542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387911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104284" y="627407"/>
            <a:ext cx="7141316"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104284" y="4343400"/>
            <a:ext cx="7141317"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104284" y="5181600"/>
            <a:ext cx="7141317"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0D7E78B0-0913-4178-9CA5-7031490C8F35}"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63" y="4910661"/>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53830" y="4983089"/>
            <a:ext cx="633726" cy="365125"/>
          </a:xfrm>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1724227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7E78B0-0913-4178-9CA5-7031490C8F35}"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63" y="711194"/>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3019325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51746" y="627407"/>
            <a:ext cx="1794143"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04284" y="627407"/>
            <a:ext cx="5109377"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7E78B0-0913-4178-9CA5-7031490C8F35}"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63" y="711194"/>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17505936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07302" y="624110"/>
            <a:ext cx="71382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104284" y="2133600"/>
            <a:ext cx="7141317"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7E78B0-0913-4178-9CA5-7031490C8F35}"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63" y="711194"/>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2800064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104284" y="2074562"/>
            <a:ext cx="7141317"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104284" y="3581400"/>
            <a:ext cx="7141317"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7E78B0-0913-4178-9CA5-7031490C8F35}"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63" y="3166528"/>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53830" y="3244141"/>
            <a:ext cx="633726" cy="365125"/>
          </a:xfrm>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1794146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104285" y="2136707"/>
            <a:ext cx="3463992"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782083" y="2136707"/>
            <a:ext cx="3463517"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D7E78B0-0913-4178-9CA5-7031490C8F35}"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63" y="711194"/>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53830" y="787784"/>
            <a:ext cx="633726" cy="365125"/>
          </a:xfrm>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1354700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454131" y="2226626"/>
            <a:ext cx="311414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104283" y="2802889"/>
            <a:ext cx="3463993"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27501" y="2223398"/>
            <a:ext cx="311267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778191" y="2799661"/>
            <a:ext cx="3461987"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D7E78B0-0913-4178-9CA5-7031490C8F35}" type="datetimeFigureOut">
              <a:rPr lang="en-US" smtClean="0"/>
              <a:t>10/26/2020</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63" y="711194"/>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53830" y="787784"/>
            <a:ext cx="633726" cy="365125"/>
          </a:xfrm>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1752375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07300" y="624110"/>
            <a:ext cx="71383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D7E78B0-0913-4178-9CA5-7031490C8F35}" type="datetimeFigureOut">
              <a:rPr lang="en-US" smtClean="0"/>
              <a:t>10/26/2020</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63" y="711194"/>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344514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E78B0-0913-4178-9CA5-7031490C8F35}" type="datetimeFigureOut">
              <a:rPr lang="en-US" smtClean="0"/>
              <a:t>10/26/2020</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63" y="711194"/>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570156224"/>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04283" y="446088"/>
            <a:ext cx="2848716"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138785" y="446090"/>
            <a:ext cx="4106815"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104283" y="1598613"/>
            <a:ext cx="2848716"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7E78B0-0913-4178-9CA5-7031490C8F35}"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63" y="711194"/>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40596260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04284" y="4800600"/>
            <a:ext cx="714131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104284" y="634965"/>
            <a:ext cx="7141317"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104284" y="5367338"/>
            <a:ext cx="7141317"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7E78B0-0913-4178-9CA5-7031490C8F35}"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63" y="4910661"/>
            <a:ext cx="1471552"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53830" y="4983089"/>
            <a:ext cx="633726" cy="365125"/>
          </a:xfrm>
        </p:spPr>
        <p:txBody>
          <a:bodyPr/>
          <a:lstStyle/>
          <a:p>
            <a:fld id="{7BF6DB3C-3286-4F75-8FFA-EA91D0183AC2}" type="slidenum">
              <a:rPr lang="en-US" smtClean="0"/>
              <a:t>‹#›</a:t>
            </a:fld>
            <a:endParaRPr lang="en-US"/>
          </a:p>
        </p:txBody>
      </p:sp>
    </p:spTree>
    <p:extLst>
      <p:ext uri="{BB962C8B-B14F-4D97-AF65-F5344CB8AC3E}">
        <p14:creationId xmlns:p14="http://schemas.microsoft.com/office/powerpoint/2010/main" val="295049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21463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2123" y="285"/>
            <a:ext cx="2114961"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9812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107300" y="624110"/>
            <a:ext cx="71383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104284" y="2133600"/>
            <a:ext cx="7141317"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420100" y="6135090"/>
            <a:ext cx="830245"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0D7E78B0-0913-4178-9CA5-7031490C8F35}" type="datetimeFigureOut">
              <a:rPr lang="en-US" smtClean="0"/>
              <a:t>10/26/2020</a:t>
            </a:fld>
            <a:endParaRPr lang="en-US"/>
          </a:p>
        </p:txBody>
      </p:sp>
      <p:sp>
        <p:nvSpPr>
          <p:cNvPr id="5" name="Footer Placeholder 4"/>
          <p:cNvSpPr>
            <a:spLocks noGrp="1"/>
          </p:cNvSpPr>
          <p:nvPr>
            <p:ph type="ftr" sz="quarter" idx="3"/>
          </p:nvPr>
        </p:nvSpPr>
        <p:spPr>
          <a:xfrm>
            <a:off x="2104283" y="6135810"/>
            <a:ext cx="619286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53830" y="787784"/>
            <a:ext cx="633726" cy="365125"/>
          </a:xfrm>
          <a:prstGeom prst="rect">
            <a:avLst/>
          </a:prstGeom>
        </p:spPr>
        <p:txBody>
          <a:bodyPr vert="horz" lIns="91440" tIns="45720" rIns="91440" bIns="45720" rtlCol="0" anchor="ctr"/>
          <a:lstStyle>
            <a:lvl1pPr algn="r">
              <a:defRPr sz="2000">
                <a:solidFill>
                  <a:srgbClr val="FEFFFF"/>
                </a:solidFill>
              </a:defRPr>
            </a:lvl1pPr>
          </a:lstStyle>
          <a:p>
            <a:fld id="{7BF6DB3C-3286-4F75-8FFA-EA91D0183AC2}" type="slidenum">
              <a:rPr lang="en-US" smtClean="0"/>
              <a:t>‹#›</a:t>
            </a:fld>
            <a:endParaRPr lang="en-US"/>
          </a:p>
        </p:txBody>
      </p:sp>
    </p:spTree>
    <p:extLst>
      <p:ext uri="{BB962C8B-B14F-4D97-AF65-F5344CB8AC3E}">
        <p14:creationId xmlns:p14="http://schemas.microsoft.com/office/powerpoint/2010/main" val="1806666461"/>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e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42949" y="1827879"/>
            <a:ext cx="8420100" cy="1019331"/>
          </a:xfrm>
        </p:spPr>
        <p:txBody>
          <a:bodyPr>
            <a:normAutofit/>
          </a:bodyPr>
          <a:lstStyle/>
          <a:p>
            <a:pPr algn="ctr" rtl="1"/>
            <a:r>
              <a:rPr lang="fa-IR" sz="2400" dirty="0" smtClean="0">
                <a:cs typeface="2  Titr" panose="00000700000000000000" pitchFamily="2" charset="-78"/>
              </a:rPr>
              <a:t>اقتصاد منطقه‌ای</a:t>
            </a:r>
            <a:endParaRPr lang="en-US" sz="2400" dirty="0">
              <a:cs typeface="2  Titr" panose="00000700000000000000" pitchFamily="2" charset="-78"/>
            </a:endParaRPr>
          </a:p>
        </p:txBody>
      </p:sp>
      <p:sp>
        <p:nvSpPr>
          <p:cNvPr id="3" name="Subtitle 2"/>
          <p:cNvSpPr>
            <a:spLocks noGrp="1"/>
          </p:cNvSpPr>
          <p:nvPr>
            <p:ph type="subTitle" idx="1"/>
          </p:nvPr>
        </p:nvSpPr>
        <p:spPr>
          <a:xfrm>
            <a:off x="1238250" y="3214688"/>
            <a:ext cx="7429500" cy="3043237"/>
          </a:xfrm>
        </p:spPr>
        <p:txBody>
          <a:bodyPr>
            <a:normAutofit/>
          </a:bodyPr>
          <a:lstStyle/>
          <a:p>
            <a:pPr algn="ctr" rtl="1">
              <a:lnSpc>
                <a:spcPct val="120000"/>
              </a:lnSpc>
            </a:pPr>
            <a:r>
              <a:rPr lang="fa-IR" sz="2800" dirty="0">
                <a:solidFill>
                  <a:prstClr val="black"/>
                </a:solidFill>
                <a:latin typeface="Calibri Light" panose="020F0302020204030204"/>
                <a:cs typeface="2  Titr" panose="00000700000000000000" pitchFamily="2" charset="-78"/>
              </a:rPr>
              <a:t>بررسی اولویتهای توسعه صادرات و تأثیر آن در توسعه‌ی منطقه </a:t>
            </a:r>
            <a:r>
              <a:rPr lang="fa-IR" sz="2800" dirty="0" smtClean="0">
                <a:solidFill>
                  <a:prstClr val="black"/>
                </a:solidFill>
                <a:latin typeface="Calibri Light" panose="020F0302020204030204"/>
                <a:cs typeface="2  Titr" panose="00000700000000000000" pitchFamily="2" charset="-78"/>
              </a:rPr>
              <a:t>آزاد تجاری </a:t>
            </a:r>
            <a:r>
              <a:rPr lang="fa-IR" sz="2800" dirty="0">
                <a:solidFill>
                  <a:prstClr val="black"/>
                </a:solidFill>
                <a:latin typeface="Calibri Light" panose="020F0302020204030204"/>
                <a:cs typeface="2  Titr" panose="00000700000000000000" pitchFamily="2" charset="-78"/>
              </a:rPr>
              <a:t>ارس(جلفا) </a:t>
            </a:r>
            <a:endParaRPr lang="fa-IR" sz="2800" dirty="0" smtClean="0">
              <a:solidFill>
                <a:prstClr val="black"/>
              </a:solidFill>
              <a:latin typeface="Calibri Light" panose="020F0302020204030204"/>
              <a:cs typeface="2  Titr" panose="00000700000000000000" pitchFamily="2" charset="-78"/>
            </a:endParaRPr>
          </a:p>
          <a:p>
            <a:pPr algn="ctr" rtl="1"/>
            <a:endParaRPr lang="fa-IR" dirty="0" smtClean="0">
              <a:solidFill>
                <a:schemeClr val="tx1"/>
              </a:solidFill>
              <a:cs typeface="2  Titr" panose="00000700000000000000" pitchFamily="2" charset="-78"/>
            </a:endParaRPr>
          </a:p>
          <a:p>
            <a:pPr algn="ctr" rtl="1"/>
            <a:endParaRPr lang="fa-IR" dirty="0" smtClean="0">
              <a:solidFill>
                <a:schemeClr val="tx1"/>
              </a:solidFill>
              <a:cs typeface="2  Titr" panose="00000700000000000000" pitchFamily="2" charset="-78"/>
            </a:endParaRPr>
          </a:p>
        </p:txBody>
      </p:sp>
      <p:sp>
        <p:nvSpPr>
          <p:cNvPr id="4" name="Title 1"/>
          <p:cNvSpPr txBox="1">
            <a:spLocks/>
          </p:cNvSpPr>
          <p:nvPr/>
        </p:nvSpPr>
        <p:spPr>
          <a:xfrm>
            <a:off x="742950" y="644576"/>
            <a:ext cx="8420100" cy="101933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3200" dirty="0">
              <a:cs typeface="2  Titr" panose="00000700000000000000" pitchFamily="2" charset="-78"/>
            </a:endParaRPr>
          </a:p>
        </p:txBody>
      </p:sp>
    </p:spTree>
    <p:extLst>
      <p:ext uri="{BB962C8B-B14F-4D97-AF65-F5344CB8AC3E}">
        <p14:creationId xmlns:p14="http://schemas.microsoft.com/office/powerpoint/2010/main" val="2559944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a:bodyPr>
          <a:lstStyle/>
          <a:p>
            <a:pPr algn="r" rtl="1"/>
            <a:r>
              <a:rPr lang="fa-IR" sz="2800" b="1" dirty="0" smtClean="0">
                <a:cs typeface="B Mitra" panose="00000400000000000000" pitchFamily="2" charset="-78"/>
              </a:rPr>
              <a:t>منطقه آزاد تجاری ارس</a:t>
            </a:r>
          </a:p>
          <a:p>
            <a:pPr algn="just" rtl="1"/>
            <a:endParaRPr lang="fa-IR" sz="2800" b="1" dirty="0">
              <a:cs typeface="B Mitra" panose="00000400000000000000" pitchFamily="2" charset="-78"/>
            </a:endParaRPr>
          </a:p>
          <a:p>
            <a:pPr algn="just" rtl="1"/>
            <a:endParaRPr lang="fa-IR" sz="2800" b="1" dirty="0" smtClean="0">
              <a:cs typeface="B Mitra" panose="00000400000000000000" pitchFamily="2" charset="-78"/>
            </a:endParaRPr>
          </a:p>
          <a:p>
            <a:pPr algn="just" rtl="1"/>
            <a:endParaRPr lang="fa-IR" sz="2800" b="1" dirty="0">
              <a:cs typeface="B Mitra" panose="00000400000000000000" pitchFamily="2" charset="-78"/>
            </a:endParaRPr>
          </a:p>
          <a:p>
            <a:pPr algn="just" rtl="1"/>
            <a:endParaRPr lang="fa-IR" sz="2800" b="1" dirty="0" smtClean="0">
              <a:cs typeface="B Mitra" panose="00000400000000000000" pitchFamily="2" charset="-78"/>
            </a:endParaRPr>
          </a:p>
          <a:p>
            <a:pPr algn="just" rtl="1"/>
            <a:r>
              <a:rPr lang="fa-IR" sz="2200" dirty="0">
                <a:cs typeface="B Mitra" panose="00000400000000000000" pitchFamily="2" charset="-78"/>
              </a:rPr>
              <a:t>شهر جلفا مرکز شهرستان جلفا با </a:t>
            </a:r>
            <a:r>
              <a:rPr lang="fa-IR" sz="2200" b="1" dirty="0">
                <a:solidFill>
                  <a:schemeClr val="accent1"/>
                </a:solidFill>
                <a:cs typeface="B Mitra" panose="00000400000000000000" pitchFamily="2" charset="-78"/>
              </a:rPr>
              <a:t>8810 نفر </a:t>
            </a:r>
            <a:r>
              <a:rPr lang="fa-IR" sz="2200" dirty="0">
                <a:cs typeface="B Mitra" panose="00000400000000000000" pitchFamily="2" charset="-78"/>
              </a:rPr>
              <a:t>جمعیت طبق آمار سال </a:t>
            </a:r>
            <a:r>
              <a:rPr lang="fa-IR" sz="2200" dirty="0" smtClean="0">
                <a:cs typeface="B Mitra" panose="00000400000000000000" pitchFamily="2" charset="-78"/>
              </a:rPr>
              <a:t>1395 </a:t>
            </a:r>
            <a:r>
              <a:rPr lang="fa-IR" sz="2200" dirty="0">
                <a:cs typeface="B Mitra" panose="00000400000000000000" pitchFamily="2" charset="-78"/>
              </a:rPr>
              <a:t>از موقعیت ممتازی در سطح استان و کشور برخوردار است. شهر جلفا با 704 متر </a:t>
            </a:r>
            <a:r>
              <a:rPr lang="fa-IR" sz="2200" dirty="0" smtClean="0">
                <a:cs typeface="B Mitra" panose="00000400000000000000" pitchFamily="2" charset="-78"/>
              </a:rPr>
              <a:t>ارتفاع از سطح دریا </a:t>
            </a:r>
            <a:r>
              <a:rPr lang="fa-IR" sz="2200" dirty="0">
                <a:cs typeface="B Mitra" panose="00000400000000000000" pitchFamily="2" charset="-78"/>
              </a:rPr>
              <a:t>و 850 هکتار وسعت در شمال غرب شهرستان جلفا واقع گردید.</a:t>
            </a:r>
          </a:p>
          <a:p>
            <a:pPr algn="just" rtl="1"/>
            <a:r>
              <a:rPr lang="fa-IR" sz="2200" dirty="0">
                <a:cs typeface="B Mitra" panose="00000400000000000000" pitchFamily="2" charset="-78"/>
              </a:rPr>
              <a:t>با توجه به تراکم بالای جمعیت در محدوده شماره یک و در مرکزیت قرار گرفتن جلفا در منطقه آزاد ارس و همچنین خالی از سکنه بودن محدوده شماره 1 (نوردوز)، و در دسترس نبودن آمار افراد محدوده شماره </a:t>
            </a:r>
            <a:r>
              <a:rPr lang="fa-IR" sz="2200" dirty="0" smtClean="0">
                <a:cs typeface="B Mitra" panose="00000400000000000000" pitchFamily="2" charset="-78"/>
              </a:rPr>
              <a:t>4 </a:t>
            </a:r>
            <a:r>
              <a:rPr lang="fa-IR" sz="2200" dirty="0">
                <a:cs typeface="B Mitra" panose="00000400000000000000" pitchFamily="2" charset="-78"/>
              </a:rPr>
              <a:t>(قلی بگلو) به خاطر ییلاق و قشلاق، محدوده مورد </a:t>
            </a:r>
            <a:r>
              <a:rPr lang="fa-IR" sz="2200" dirty="0" smtClean="0">
                <a:cs typeface="B Mitra" panose="00000400000000000000" pitchFamily="2" charset="-78"/>
              </a:rPr>
              <a:t>مطالعه، </a:t>
            </a:r>
            <a:r>
              <a:rPr lang="fa-IR" sz="2200" dirty="0">
                <a:cs typeface="B Mitra" panose="00000400000000000000" pitchFamily="2" charset="-78"/>
              </a:rPr>
              <a:t>محدوده شماره یک منطقه آزاد ارس (جلفا) </a:t>
            </a:r>
            <a:r>
              <a:rPr lang="fa-IR" sz="2200" dirty="0" smtClean="0">
                <a:cs typeface="B Mitra" panose="00000400000000000000" pitchFamily="2" charset="-78"/>
              </a:rPr>
              <a:t>است.</a:t>
            </a:r>
            <a:endParaRPr lang="fa-IR" sz="2200" dirty="0">
              <a:cs typeface="B Mitra" panose="00000400000000000000" pitchFamily="2" charset="-78"/>
            </a:endParaRPr>
          </a:p>
          <a:p>
            <a:pPr algn="just" rtl="1"/>
            <a:endParaRPr lang="fa-IR" sz="2200" dirty="0" smtClean="0">
              <a:cs typeface="B Mitra"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3067666410"/>
              </p:ext>
            </p:extLst>
          </p:nvPr>
        </p:nvGraphicFramePr>
        <p:xfrm>
          <a:off x="1957392" y="1501456"/>
          <a:ext cx="7052310" cy="1641795"/>
        </p:xfrm>
        <a:graphic>
          <a:graphicData uri="http://schemas.openxmlformats.org/drawingml/2006/table">
            <a:tbl>
              <a:tblPr rtl="1" firstRow="1" firstCol="1" bandRow="1">
                <a:tableStyleId>{5C22544A-7EE6-4342-B048-85BDC9FD1C3A}</a:tableStyleId>
              </a:tblPr>
              <a:tblGrid>
                <a:gridCol w="1762724"/>
                <a:gridCol w="1762724"/>
                <a:gridCol w="1763431"/>
                <a:gridCol w="1763431"/>
              </a:tblGrid>
              <a:tr h="328359">
                <a:tc>
                  <a:txBody>
                    <a:bodyPr/>
                    <a:lstStyle/>
                    <a:p>
                      <a:pPr marL="0" marR="0" algn="just" rtl="1">
                        <a:lnSpc>
                          <a:spcPct val="107000"/>
                        </a:lnSpc>
                        <a:spcBef>
                          <a:spcPts val="0"/>
                        </a:spcBef>
                        <a:spcAft>
                          <a:spcPts val="0"/>
                        </a:spcAft>
                      </a:pPr>
                      <a:r>
                        <a:rPr lang="fa-IR" sz="1600" dirty="0">
                          <a:effectLst/>
                          <a:cs typeface="B Mitra" panose="00000400000000000000" pitchFamily="2" charset="-78"/>
                        </a:rPr>
                        <a:t>محدوده</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مرکزیت</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کشورهای همسایه</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وسعت(هکتار)</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328359">
                <a:tc>
                  <a:txBody>
                    <a:bodyPr/>
                    <a:lstStyle/>
                    <a:p>
                      <a:pPr marL="0" marR="0" algn="just" rtl="1">
                        <a:lnSpc>
                          <a:spcPct val="107000"/>
                        </a:lnSpc>
                        <a:spcBef>
                          <a:spcPts val="0"/>
                        </a:spcBef>
                        <a:spcAft>
                          <a:spcPts val="0"/>
                        </a:spcAft>
                      </a:pPr>
                      <a:r>
                        <a:rPr lang="fa-IR" sz="1600">
                          <a:effectLst/>
                          <a:cs typeface="B Mitra" panose="00000400000000000000" pitchFamily="2" charset="-78"/>
                        </a:rPr>
                        <a:t>1</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جلفا</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جمهوری خود مختار نخجوان</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20500</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328359">
                <a:tc>
                  <a:txBody>
                    <a:bodyPr/>
                    <a:lstStyle/>
                    <a:p>
                      <a:pPr marL="0" marR="0" algn="just" rtl="1">
                        <a:lnSpc>
                          <a:spcPct val="107000"/>
                        </a:lnSpc>
                        <a:spcBef>
                          <a:spcPts val="0"/>
                        </a:spcBef>
                        <a:spcAft>
                          <a:spcPts val="0"/>
                        </a:spcAft>
                      </a:pPr>
                      <a:r>
                        <a:rPr lang="fa-IR" sz="1600">
                          <a:effectLst/>
                          <a:cs typeface="B Mitra" panose="00000400000000000000" pitchFamily="2" charset="-78"/>
                        </a:rPr>
                        <a:t>2</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نوردوز</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جمهوری ارمنستان</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dirty="0">
                          <a:effectLst/>
                          <a:cs typeface="B Mitra" panose="00000400000000000000" pitchFamily="2" charset="-78"/>
                        </a:rPr>
                        <a:t>240</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328359">
                <a:tc>
                  <a:txBody>
                    <a:bodyPr/>
                    <a:lstStyle/>
                    <a:p>
                      <a:pPr marL="0" marR="0" algn="just" rtl="1">
                        <a:lnSpc>
                          <a:spcPct val="107000"/>
                        </a:lnSpc>
                        <a:spcBef>
                          <a:spcPts val="0"/>
                        </a:spcBef>
                        <a:spcAft>
                          <a:spcPts val="0"/>
                        </a:spcAft>
                      </a:pPr>
                      <a:r>
                        <a:rPr lang="fa-IR" sz="1600">
                          <a:effectLst/>
                          <a:cs typeface="B Mitra" panose="00000400000000000000" pitchFamily="2" charset="-78"/>
                        </a:rPr>
                        <a:t>3</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خدا آفرین</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dirty="0">
                          <a:effectLst/>
                          <a:cs typeface="B Mitra" panose="00000400000000000000" pitchFamily="2" charset="-78"/>
                        </a:rPr>
                        <a:t>جمهوری آذربایجان</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6100</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328359">
                <a:tc>
                  <a:txBody>
                    <a:bodyPr/>
                    <a:lstStyle/>
                    <a:p>
                      <a:pPr marL="0" marR="0" algn="just" rtl="1">
                        <a:lnSpc>
                          <a:spcPct val="107000"/>
                        </a:lnSpc>
                        <a:spcBef>
                          <a:spcPts val="0"/>
                        </a:spcBef>
                        <a:spcAft>
                          <a:spcPts val="0"/>
                        </a:spcAft>
                      </a:pPr>
                      <a:r>
                        <a:rPr lang="fa-IR" sz="1600" dirty="0">
                          <a:effectLst/>
                          <a:cs typeface="B Mitra" panose="00000400000000000000" pitchFamily="2" charset="-78"/>
                        </a:rPr>
                        <a:t>4</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قلی بیگلو</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dirty="0">
                          <a:effectLst/>
                          <a:cs typeface="B Mitra" panose="00000400000000000000" pitchFamily="2" charset="-78"/>
                        </a:rPr>
                        <a:t>جمهوری آذربایجان</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dirty="0">
                          <a:effectLst/>
                          <a:cs typeface="B Mitra" panose="00000400000000000000" pitchFamily="2" charset="-78"/>
                        </a:rPr>
                        <a:t>2400</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bl>
          </a:graphicData>
        </a:graphic>
      </p:graphicFrame>
    </p:spTree>
    <p:extLst>
      <p:ext uri="{BB962C8B-B14F-4D97-AF65-F5344CB8AC3E}">
        <p14:creationId xmlns:p14="http://schemas.microsoft.com/office/powerpoint/2010/main" val="3610112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wipe(down)">
                                      <p:cBhvr>
                                        <p:cTn id="12" dur="500"/>
                                        <p:tgtEl>
                                          <p:spTgt spid="7">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7">
                                            <p:txEl>
                                              <p:pRg st="6" end="6"/>
                                            </p:txEl>
                                          </p:spTgt>
                                        </p:tgtEl>
                                        <p:attrNameLst>
                                          <p:attrName>style.visibility</p:attrName>
                                        </p:attrNameLst>
                                      </p:cBhvr>
                                      <p:to>
                                        <p:strVal val="visible"/>
                                      </p:to>
                                    </p:set>
                                    <p:animEffect transition="in" filter="wipe(down)">
                                      <p:cBhvr>
                                        <p:cTn id="15"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D:\arshad\term1\eghesad\ax\arras.jpg"/>
          <p:cNvPicPr/>
          <p:nvPr/>
        </p:nvPicPr>
        <p:blipFill rotWithShape="1">
          <a:blip r:embed="rId2">
            <a:extLst>
              <a:ext uri="{28A0092B-C50C-407E-A947-70E740481C1C}">
                <a14:useLocalDpi xmlns:a14="http://schemas.microsoft.com/office/drawing/2010/main" val="0"/>
              </a:ext>
            </a:extLst>
          </a:blip>
          <a:srcRect t="3980" b="4480"/>
          <a:stretch/>
        </p:blipFill>
        <p:spPr bwMode="auto">
          <a:xfrm>
            <a:off x="-250566" y="1024161"/>
            <a:ext cx="10156566" cy="487657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489243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6"/>
            <a:ext cx="7141317" cy="5867713"/>
          </a:xfrm>
        </p:spPr>
        <p:txBody>
          <a:bodyPr>
            <a:normAutofit/>
          </a:bodyPr>
          <a:lstStyle/>
          <a:p>
            <a:pPr algn="r" rtl="1"/>
            <a:r>
              <a:rPr lang="fa-IR" sz="2800" b="1" dirty="0" smtClean="0">
                <a:cs typeface="B Mitra" panose="00000400000000000000" pitchFamily="2" charset="-78"/>
              </a:rPr>
              <a:t>منطقه آزاد تجاری ارس</a:t>
            </a:r>
          </a:p>
          <a:p>
            <a:pPr algn="r" rtl="1"/>
            <a:endParaRPr lang="fa-IR" sz="2800" b="1" dirty="0">
              <a:cs typeface="B Mitra" panose="00000400000000000000" pitchFamily="2" charset="-78"/>
            </a:endParaRPr>
          </a:p>
          <a:p>
            <a:pPr algn="r" rtl="1"/>
            <a:endParaRPr lang="fa-IR" sz="2800" b="1" dirty="0" smtClean="0">
              <a:cs typeface="B Mitra" panose="00000400000000000000" pitchFamily="2" charset="-78"/>
            </a:endParaRPr>
          </a:p>
          <a:p>
            <a:pPr algn="r" rtl="1"/>
            <a:endParaRPr lang="fa-IR" sz="2800" b="1" dirty="0" smtClean="0">
              <a:cs typeface="B Mitra" panose="00000400000000000000" pitchFamily="2" charset="-78"/>
            </a:endParaRPr>
          </a:p>
          <a:p>
            <a:pPr marL="0" indent="0" algn="r" rtl="1">
              <a:buNone/>
            </a:pPr>
            <a:r>
              <a:rPr lang="fa-IR" sz="1200" dirty="0" smtClean="0">
                <a:cs typeface="B Mitra" panose="00000400000000000000" pitchFamily="2" charset="-78"/>
              </a:rPr>
              <a:t>مأخذ</a:t>
            </a:r>
            <a:r>
              <a:rPr lang="fa-IR" sz="1200" dirty="0">
                <a:cs typeface="B Mitra" panose="00000400000000000000" pitchFamily="2" charset="-78"/>
              </a:rPr>
              <a:t>: آمار نامه سال1395، مرکز آمار </a:t>
            </a:r>
            <a:r>
              <a:rPr lang="fa-IR" sz="1200" dirty="0" smtClean="0">
                <a:cs typeface="B Mitra" panose="00000400000000000000" pitchFamily="2" charset="-78"/>
              </a:rPr>
              <a:t>کشور</a:t>
            </a:r>
          </a:p>
          <a:p>
            <a:pPr marL="0" indent="0" algn="r" rtl="1">
              <a:buNone/>
            </a:pPr>
            <a:endParaRPr lang="fa-IR" sz="1200" dirty="0">
              <a:cs typeface="B Mitra" panose="00000400000000000000" pitchFamily="2" charset="-78"/>
            </a:endParaRPr>
          </a:p>
          <a:p>
            <a:pPr marL="0" indent="0" algn="r" rtl="1">
              <a:buNone/>
            </a:pPr>
            <a:endParaRPr lang="fa-IR" sz="1200" dirty="0" smtClean="0">
              <a:cs typeface="B Mitra" panose="00000400000000000000" pitchFamily="2" charset="-78"/>
            </a:endParaRPr>
          </a:p>
          <a:p>
            <a:pPr marL="0" indent="0" algn="r" rtl="1">
              <a:buNone/>
            </a:pPr>
            <a:endParaRPr lang="fa-IR" sz="1200" dirty="0">
              <a:cs typeface="B Mitra" panose="00000400000000000000" pitchFamily="2" charset="-78"/>
            </a:endParaRPr>
          </a:p>
          <a:p>
            <a:pPr marL="0" indent="0" algn="r" rtl="1">
              <a:buNone/>
            </a:pPr>
            <a:r>
              <a:rPr lang="fa-IR" sz="1200" dirty="0">
                <a:cs typeface="B Mitra" panose="00000400000000000000" pitchFamily="2" charset="-78"/>
              </a:rPr>
              <a:t>مأخذ: آمار نامه سال 1395و 1385، مرکز آمار </a:t>
            </a:r>
            <a:r>
              <a:rPr lang="fa-IR" sz="1200" dirty="0" smtClean="0">
                <a:cs typeface="B Mitra" panose="00000400000000000000" pitchFamily="2" charset="-78"/>
              </a:rPr>
              <a:t>کشور</a:t>
            </a:r>
          </a:p>
          <a:p>
            <a:pPr marL="0" indent="0" algn="r" rtl="1">
              <a:buNone/>
            </a:pPr>
            <a:endParaRPr lang="fa-IR" sz="1200" dirty="0">
              <a:cs typeface="B Mitra" panose="00000400000000000000" pitchFamily="2" charset="-78"/>
            </a:endParaRPr>
          </a:p>
          <a:p>
            <a:pPr marL="0" indent="0" algn="r" rtl="1">
              <a:buNone/>
            </a:pPr>
            <a:endParaRPr lang="fa-IR" sz="1200" dirty="0" smtClean="0">
              <a:cs typeface="B Mitra" panose="00000400000000000000" pitchFamily="2" charset="-78"/>
            </a:endParaRPr>
          </a:p>
          <a:p>
            <a:pPr marL="0" indent="0" algn="r" rtl="1">
              <a:buNone/>
            </a:pPr>
            <a:endParaRPr lang="fa-IR" sz="1200" dirty="0">
              <a:cs typeface="B Mitra" panose="00000400000000000000" pitchFamily="2" charset="-78"/>
            </a:endParaRPr>
          </a:p>
          <a:p>
            <a:pPr marL="0" indent="0" algn="r" rtl="1">
              <a:buNone/>
            </a:pPr>
            <a:endParaRPr lang="fa-IR" sz="1200" dirty="0" smtClean="0">
              <a:cs typeface="B Mitra" panose="00000400000000000000" pitchFamily="2" charset="-78"/>
            </a:endParaRPr>
          </a:p>
          <a:p>
            <a:pPr marL="0" indent="0" algn="r" rtl="1">
              <a:buNone/>
            </a:pPr>
            <a:endParaRPr lang="en-US" sz="1200" dirty="0">
              <a:cs typeface="B Mitra" panose="00000400000000000000" pitchFamily="2" charset="-78"/>
            </a:endParaRPr>
          </a:p>
          <a:p>
            <a:pPr marL="0" indent="0" algn="r" rtl="1">
              <a:buNone/>
            </a:pPr>
            <a:r>
              <a:rPr lang="fa-IR" sz="1200" dirty="0" smtClean="0">
                <a:cs typeface="B Mitra" panose="00000400000000000000" pitchFamily="2" charset="-78"/>
              </a:rPr>
              <a:t> </a:t>
            </a:r>
          </a:p>
          <a:p>
            <a:pPr algn="just" rtl="1"/>
            <a:endParaRPr lang="fa-IR" sz="2200" dirty="0" smtClean="0">
              <a:cs typeface="B Mitra"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4054167614"/>
              </p:ext>
            </p:extLst>
          </p:nvPr>
        </p:nvGraphicFramePr>
        <p:xfrm>
          <a:off x="2355215" y="1534097"/>
          <a:ext cx="6325870" cy="1304610"/>
        </p:xfrm>
        <a:graphic>
          <a:graphicData uri="http://schemas.openxmlformats.org/drawingml/2006/table">
            <a:tbl>
              <a:tblPr rtl="1" firstRow="1" firstCol="1" bandRow="1">
                <a:tableStyleId>{5C22544A-7EE6-4342-B048-85BDC9FD1C3A}</a:tableStyleId>
              </a:tblPr>
              <a:tblGrid>
                <a:gridCol w="1581150"/>
                <a:gridCol w="1581150"/>
                <a:gridCol w="1581785"/>
                <a:gridCol w="1581785"/>
              </a:tblGrid>
              <a:tr h="0">
                <a:tc gridSpan="4">
                  <a:txBody>
                    <a:bodyPr/>
                    <a:lstStyle/>
                    <a:p>
                      <a:pPr marL="0" marR="0" algn="ctr" rtl="1">
                        <a:lnSpc>
                          <a:spcPct val="107000"/>
                        </a:lnSpc>
                        <a:spcBef>
                          <a:spcPts val="0"/>
                        </a:spcBef>
                        <a:spcAft>
                          <a:spcPts val="0"/>
                        </a:spcAft>
                      </a:pPr>
                      <a:r>
                        <a:rPr lang="fa-IR" sz="1600" dirty="0">
                          <a:effectLst/>
                          <a:cs typeface="B Mitra" panose="00000400000000000000" pitchFamily="2" charset="-78"/>
                        </a:rPr>
                        <a:t>جمعیت به تفکیک مرد و زن </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r>
              <a:tr h="0">
                <a:tc>
                  <a:txBody>
                    <a:bodyPr/>
                    <a:lstStyle/>
                    <a:p>
                      <a:pPr marL="0" marR="0" algn="just" rtl="1">
                        <a:lnSpc>
                          <a:spcPct val="107000"/>
                        </a:lnSpc>
                        <a:spcBef>
                          <a:spcPts val="0"/>
                        </a:spcBef>
                        <a:spcAft>
                          <a:spcPts val="0"/>
                        </a:spcAft>
                      </a:pPr>
                      <a:r>
                        <a:rPr lang="fa-IR" sz="1600">
                          <a:effectLst/>
                          <a:cs typeface="B Mitra" panose="00000400000000000000" pitchFamily="2" charset="-78"/>
                        </a:rPr>
                        <a:t>محدوده</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زن</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مرد</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مجموع</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0">
                <a:tc>
                  <a:txBody>
                    <a:bodyPr/>
                    <a:lstStyle/>
                    <a:p>
                      <a:pPr marL="0" marR="0" algn="just" rtl="1">
                        <a:lnSpc>
                          <a:spcPct val="107000"/>
                        </a:lnSpc>
                        <a:spcBef>
                          <a:spcPts val="0"/>
                        </a:spcBef>
                        <a:spcAft>
                          <a:spcPts val="0"/>
                        </a:spcAft>
                      </a:pPr>
                      <a:r>
                        <a:rPr lang="fa-IR" sz="1600">
                          <a:effectLst/>
                          <a:cs typeface="B Mitra" panose="00000400000000000000" pitchFamily="2" charset="-78"/>
                        </a:rPr>
                        <a:t>شهرستان جلفا</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29796</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31562</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61358</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0">
                <a:tc>
                  <a:txBody>
                    <a:bodyPr/>
                    <a:lstStyle/>
                    <a:p>
                      <a:pPr marL="0" marR="0" algn="just" rtl="1">
                        <a:lnSpc>
                          <a:spcPct val="107000"/>
                        </a:lnSpc>
                        <a:spcBef>
                          <a:spcPts val="0"/>
                        </a:spcBef>
                        <a:spcAft>
                          <a:spcPts val="0"/>
                        </a:spcAft>
                      </a:pPr>
                      <a:r>
                        <a:rPr lang="fa-IR" sz="1600" dirty="0">
                          <a:effectLst/>
                          <a:cs typeface="B Mitra" panose="00000400000000000000" pitchFamily="2" charset="-78"/>
                        </a:rPr>
                        <a:t>شهر جلفا</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4029</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4781</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8810</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0">
                <a:tc>
                  <a:txBody>
                    <a:bodyPr/>
                    <a:lstStyle/>
                    <a:p>
                      <a:pPr marL="0" marR="0" algn="just" rtl="1">
                        <a:lnSpc>
                          <a:spcPct val="107000"/>
                        </a:lnSpc>
                        <a:spcBef>
                          <a:spcPts val="0"/>
                        </a:spcBef>
                        <a:spcAft>
                          <a:spcPts val="0"/>
                        </a:spcAft>
                      </a:pPr>
                      <a:r>
                        <a:rPr lang="fa-IR" sz="1600" dirty="0" smtClean="0">
                          <a:effectLst/>
                          <a:cs typeface="B Mitra" panose="00000400000000000000" pitchFamily="2" charset="-78"/>
                        </a:rPr>
                        <a:t>منطقه</a:t>
                      </a:r>
                      <a:r>
                        <a:rPr lang="fa-IR" sz="1600" baseline="0" dirty="0" smtClean="0">
                          <a:effectLst/>
                          <a:cs typeface="B Mitra" panose="00000400000000000000" pitchFamily="2" charset="-78"/>
                        </a:rPr>
                        <a:t> </a:t>
                      </a:r>
                      <a:r>
                        <a:rPr lang="fa-IR" sz="1600" dirty="0" smtClean="0">
                          <a:effectLst/>
                          <a:cs typeface="B Mitra" panose="00000400000000000000" pitchFamily="2" charset="-78"/>
                        </a:rPr>
                        <a:t>آزادارس(جلفا</a:t>
                      </a:r>
                      <a:r>
                        <a:rPr lang="fa-IR" sz="1600" dirty="0">
                          <a:effectLst/>
                          <a:cs typeface="B Mitra" panose="00000400000000000000" pitchFamily="2" charset="-78"/>
                        </a:rPr>
                        <a:t>)</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5878</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dirty="0">
                          <a:effectLst/>
                          <a:cs typeface="B Mitra" panose="00000400000000000000" pitchFamily="2" charset="-78"/>
                        </a:rPr>
                        <a:t>6968</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dirty="0">
                          <a:effectLst/>
                          <a:cs typeface="B Mitra" panose="00000400000000000000" pitchFamily="2" charset="-78"/>
                        </a:rPr>
                        <a:t>12846</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673867496"/>
              </p:ext>
            </p:extLst>
          </p:nvPr>
        </p:nvGraphicFramePr>
        <p:xfrm>
          <a:off x="3537903" y="3264693"/>
          <a:ext cx="4217670" cy="782766"/>
        </p:xfrm>
        <a:graphic>
          <a:graphicData uri="http://schemas.openxmlformats.org/drawingml/2006/table">
            <a:tbl>
              <a:tblPr rtl="1" firstRow="1" firstCol="1" bandRow="1">
                <a:tableStyleId>{5C22544A-7EE6-4342-B048-85BDC9FD1C3A}</a:tableStyleId>
              </a:tblPr>
              <a:tblGrid>
                <a:gridCol w="2108835"/>
                <a:gridCol w="2108835"/>
              </a:tblGrid>
              <a:tr h="0">
                <a:tc gridSpan="2">
                  <a:txBody>
                    <a:bodyPr/>
                    <a:lstStyle/>
                    <a:p>
                      <a:pPr marL="0" marR="0" algn="ctr" rtl="1">
                        <a:lnSpc>
                          <a:spcPct val="107000"/>
                        </a:lnSpc>
                        <a:spcBef>
                          <a:spcPts val="0"/>
                        </a:spcBef>
                        <a:spcAft>
                          <a:spcPts val="0"/>
                        </a:spcAft>
                      </a:pPr>
                      <a:r>
                        <a:rPr lang="fa-IR" sz="1600" dirty="0">
                          <a:effectLst/>
                          <a:cs typeface="B Mitra" panose="00000400000000000000" pitchFamily="2" charset="-78"/>
                        </a:rPr>
                        <a:t>جمعیت ساکن در منطقه آزاد ارس(جلفا)</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hMerge="1">
                  <a:txBody>
                    <a:bodyPr/>
                    <a:lstStyle/>
                    <a:p>
                      <a:endParaRPr lang="en-US"/>
                    </a:p>
                  </a:txBody>
                  <a:tcPr/>
                </a:tc>
              </a:tr>
              <a:tr h="0">
                <a:tc>
                  <a:txBody>
                    <a:bodyPr/>
                    <a:lstStyle/>
                    <a:p>
                      <a:pPr marL="0" marR="0" algn="ctr" rtl="1">
                        <a:lnSpc>
                          <a:spcPct val="107000"/>
                        </a:lnSpc>
                        <a:spcBef>
                          <a:spcPts val="0"/>
                        </a:spcBef>
                        <a:spcAft>
                          <a:spcPts val="0"/>
                        </a:spcAft>
                      </a:pPr>
                      <a:r>
                        <a:rPr lang="fa-IR" sz="1600">
                          <a:effectLst/>
                          <a:cs typeface="B Mitra" panose="00000400000000000000" pitchFamily="2" charset="-78"/>
                        </a:rPr>
                        <a:t>1385</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ctr" rtl="1">
                        <a:lnSpc>
                          <a:spcPct val="107000"/>
                        </a:lnSpc>
                        <a:spcBef>
                          <a:spcPts val="0"/>
                        </a:spcBef>
                        <a:spcAft>
                          <a:spcPts val="0"/>
                        </a:spcAft>
                      </a:pPr>
                      <a:r>
                        <a:rPr lang="fa-IR" sz="1600">
                          <a:effectLst/>
                          <a:cs typeface="B Mitra" panose="00000400000000000000" pitchFamily="2" charset="-78"/>
                        </a:rPr>
                        <a:t>1395</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0">
                <a:tc>
                  <a:txBody>
                    <a:bodyPr/>
                    <a:lstStyle/>
                    <a:p>
                      <a:pPr marL="0" marR="0" algn="ctr" rtl="1">
                        <a:lnSpc>
                          <a:spcPct val="107000"/>
                        </a:lnSpc>
                        <a:spcBef>
                          <a:spcPts val="0"/>
                        </a:spcBef>
                        <a:spcAft>
                          <a:spcPts val="0"/>
                        </a:spcAft>
                      </a:pPr>
                      <a:r>
                        <a:rPr lang="fa-IR" sz="1600" dirty="0">
                          <a:effectLst/>
                          <a:cs typeface="B Mitra" panose="00000400000000000000" pitchFamily="2" charset="-78"/>
                        </a:rPr>
                        <a:t>9482</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ctr" rtl="1">
                        <a:lnSpc>
                          <a:spcPct val="107000"/>
                        </a:lnSpc>
                        <a:spcBef>
                          <a:spcPts val="0"/>
                        </a:spcBef>
                        <a:spcAft>
                          <a:spcPts val="0"/>
                        </a:spcAft>
                      </a:pPr>
                      <a:r>
                        <a:rPr lang="fa-IR" sz="1600" dirty="0">
                          <a:effectLst/>
                          <a:cs typeface="B Mitra" panose="00000400000000000000" pitchFamily="2" charset="-78"/>
                        </a:rPr>
                        <a:t>1286</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680651692"/>
              </p:ext>
            </p:extLst>
          </p:nvPr>
        </p:nvGraphicFramePr>
        <p:xfrm>
          <a:off x="2369503" y="4550566"/>
          <a:ext cx="6325870" cy="782766"/>
        </p:xfrm>
        <a:graphic>
          <a:graphicData uri="http://schemas.openxmlformats.org/drawingml/2006/table">
            <a:tbl>
              <a:tblPr rtl="1" firstRow="1" firstCol="1" bandRow="1">
                <a:tableStyleId>{5C22544A-7EE6-4342-B048-85BDC9FD1C3A}</a:tableStyleId>
              </a:tblPr>
              <a:tblGrid>
                <a:gridCol w="3162935"/>
                <a:gridCol w="3162935"/>
              </a:tblGrid>
              <a:tr h="0">
                <a:tc gridSpan="2">
                  <a:txBody>
                    <a:bodyPr/>
                    <a:lstStyle/>
                    <a:p>
                      <a:pPr marL="0" marR="0" algn="ctr" rtl="1">
                        <a:lnSpc>
                          <a:spcPct val="107000"/>
                        </a:lnSpc>
                        <a:spcBef>
                          <a:spcPts val="0"/>
                        </a:spcBef>
                        <a:spcAft>
                          <a:spcPts val="0"/>
                        </a:spcAft>
                      </a:pPr>
                      <a:r>
                        <a:rPr lang="fa-IR" sz="1600" dirty="0">
                          <a:effectLst/>
                          <a:cs typeface="B Mitra" panose="00000400000000000000" pitchFamily="2" charset="-78"/>
                        </a:rPr>
                        <a:t>شاغلین در منطقه آزاد ارس</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hMerge="1">
                  <a:txBody>
                    <a:bodyPr/>
                    <a:lstStyle/>
                    <a:p>
                      <a:endParaRPr lang="en-US"/>
                    </a:p>
                  </a:txBody>
                  <a:tcPr/>
                </a:tc>
              </a:tr>
              <a:tr h="0">
                <a:tc>
                  <a:txBody>
                    <a:bodyPr/>
                    <a:lstStyle/>
                    <a:p>
                      <a:pPr marL="0" marR="0" algn="ctr" rtl="1">
                        <a:lnSpc>
                          <a:spcPct val="107000"/>
                        </a:lnSpc>
                        <a:spcBef>
                          <a:spcPts val="0"/>
                        </a:spcBef>
                        <a:spcAft>
                          <a:spcPts val="0"/>
                        </a:spcAft>
                      </a:pPr>
                      <a:r>
                        <a:rPr lang="fa-IR" sz="1600">
                          <a:effectLst/>
                          <a:cs typeface="B Mitra" panose="00000400000000000000" pitchFamily="2" charset="-78"/>
                        </a:rPr>
                        <a:t>1385</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ctr" rtl="1">
                        <a:lnSpc>
                          <a:spcPct val="107000"/>
                        </a:lnSpc>
                        <a:spcBef>
                          <a:spcPts val="0"/>
                        </a:spcBef>
                        <a:spcAft>
                          <a:spcPts val="0"/>
                        </a:spcAft>
                      </a:pPr>
                      <a:r>
                        <a:rPr lang="fa-IR" sz="1600" dirty="0">
                          <a:effectLst/>
                          <a:cs typeface="B Mitra" panose="00000400000000000000" pitchFamily="2" charset="-78"/>
                        </a:rPr>
                        <a:t>1395</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0">
                <a:tc>
                  <a:txBody>
                    <a:bodyPr/>
                    <a:lstStyle/>
                    <a:p>
                      <a:pPr marL="0" marR="0" algn="ctr" rtl="1">
                        <a:lnSpc>
                          <a:spcPct val="107000"/>
                        </a:lnSpc>
                        <a:spcBef>
                          <a:spcPts val="0"/>
                        </a:spcBef>
                        <a:spcAft>
                          <a:spcPts val="0"/>
                        </a:spcAft>
                      </a:pPr>
                      <a:r>
                        <a:rPr lang="fa-IR" sz="1600" dirty="0">
                          <a:effectLst/>
                          <a:cs typeface="B Mitra" panose="00000400000000000000" pitchFamily="2" charset="-78"/>
                        </a:rPr>
                        <a:t>6200</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ctr" rtl="1">
                        <a:lnSpc>
                          <a:spcPct val="107000"/>
                        </a:lnSpc>
                        <a:spcBef>
                          <a:spcPts val="0"/>
                        </a:spcBef>
                        <a:spcAft>
                          <a:spcPts val="0"/>
                        </a:spcAft>
                      </a:pPr>
                      <a:r>
                        <a:rPr lang="fa-IR" sz="1600" dirty="0">
                          <a:effectLst/>
                          <a:cs typeface="B Mitra" panose="00000400000000000000" pitchFamily="2" charset="-78"/>
                        </a:rPr>
                        <a:t>12500</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bl>
          </a:graphicData>
        </a:graphic>
      </p:graphicFrame>
    </p:spTree>
    <p:extLst>
      <p:ext uri="{BB962C8B-B14F-4D97-AF65-F5344CB8AC3E}">
        <p14:creationId xmlns:p14="http://schemas.microsoft.com/office/powerpoint/2010/main" val="3640352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832725" y="345693"/>
            <a:ext cx="1828804" cy="133807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3766" y="3306761"/>
            <a:ext cx="4957763" cy="330517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58907" y="1964928"/>
            <a:ext cx="1902622" cy="114515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234" y="212903"/>
            <a:ext cx="4140198" cy="344717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03766" y="1669480"/>
            <a:ext cx="2926945" cy="1440606"/>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03766" y="212902"/>
            <a:ext cx="2926945" cy="1280539"/>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3234" y="3859813"/>
            <a:ext cx="4140198" cy="2760995"/>
          </a:xfrm>
          <a:prstGeom prst="rect">
            <a:avLst/>
          </a:prstGeom>
        </p:spPr>
      </p:pic>
    </p:spTree>
    <p:extLst>
      <p:ext uri="{BB962C8B-B14F-4D97-AF65-F5344CB8AC3E}">
        <p14:creationId xmlns:p14="http://schemas.microsoft.com/office/powerpoint/2010/main" val="17982055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a:bodyPr>
          <a:lstStyle/>
          <a:p>
            <a:pPr algn="r" rtl="1"/>
            <a:r>
              <a:rPr lang="fa-IR" sz="2800" b="1" dirty="0" smtClean="0">
                <a:cs typeface="B Mitra" panose="00000400000000000000" pitchFamily="2" charset="-78"/>
              </a:rPr>
              <a:t>مطالعات کالبدی</a:t>
            </a:r>
          </a:p>
          <a:p>
            <a:pPr algn="just" rtl="1"/>
            <a:r>
              <a:rPr lang="fa-IR" sz="2200" dirty="0">
                <a:cs typeface="B Mitra" panose="00000400000000000000" pitchFamily="2" charset="-78"/>
              </a:rPr>
              <a:t>شهر جلفا بدلیل وجود </a:t>
            </a:r>
            <a:r>
              <a:rPr lang="fa-IR" sz="2200" b="1" dirty="0">
                <a:solidFill>
                  <a:schemeClr val="accent1"/>
                </a:solidFill>
                <a:cs typeface="B Mitra" panose="00000400000000000000" pitchFamily="2" charset="-78"/>
              </a:rPr>
              <a:t>رودخانه ارس </a:t>
            </a:r>
            <a:r>
              <a:rPr lang="fa-IR" sz="2200" dirty="0">
                <a:cs typeface="B Mitra" panose="00000400000000000000" pitchFamily="2" charset="-78"/>
              </a:rPr>
              <a:t>در شمال ، اراضی راه آهن در جنوب، و گمرک در شرق شهر با محدودیت های توسعه فیزیکی مواجه است. بنابراین با تبعیت از عوامل ذکر شده در الگوی غربی-شرقی و خطی و بصورت موازی با رودخانه ارس شکل گرفته است. به لحاظ عدم سابقه تاریخی بافت کالبدی جلفا و مالکیت اراضی بر شهر عرض خیابانها عموما وسیع و از ظرفیت بالای ترافیکی برخوردار است.</a:t>
            </a:r>
          </a:p>
          <a:p>
            <a:pPr algn="just" rtl="1"/>
            <a:r>
              <a:rPr lang="fa-IR" sz="2200" dirty="0">
                <a:cs typeface="B Mitra" panose="00000400000000000000" pitchFamily="2" charset="-78"/>
              </a:rPr>
              <a:t>از نقطه نظر تقسیمات محله </a:t>
            </a:r>
            <a:r>
              <a:rPr lang="fa-IR" sz="2200" dirty="0" smtClean="0">
                <a:cs typeface="B Mitra" panose="00000400000000000000" pitchFamily="2" charset="-78"/>
              </a:rPr>
              <a:t>ای- ناحیه </a:t>
            </a:r>
            <a:r>
              <a:rPr lang="fa-IR" sz="2200" dirty="0">
                <a:cs typeface="B Mitra" panose="00000400000000000000" pitchFamily="2" charset="-78"/>
              </a:rPr>
              <a:t>ای شهر بطور کلی </a:t>
            </a:r>
            <a:r>
              <a:rPr lang="fa-IR" sz="2200" b="1" dirty="0">
                <a:solidFill>
                  <a:schemeClr val="accent1"/>
                </a:solidFill>
                <a:cs typeface="B Mitra" panose="00000400000000000000" pitchFamily="2" charset="-78"/>
              </a:rPr>
              <a:t>فاقد سلسله مراتب </a:t>
            </a:r>
            <a:r>
              <a:rPr lang="fa-IR" sz="2200" dirty="0">
                <a:cs typeface="B Mitra" panose="00000400000000000000" pitchFamily="2" charset="-78"/>
              </a:rPr>
              <a:t>تقسیم بندی شهری است در این زمینه لازم به تذکر است که شهر جلفا با حدود جمعیت 8810 نفر از نقطه نظر استانداردهای متداول شهری از آستانه جمعیت یک محله برخوردار است. اما به لحاظ پراکندگی بسیار مناطق مسکونی، سطح وسیع شهر و کاربری های منطقه ای مستقر در جلفا شکل خطی شهر و شعاع سرویس رسانی </a:t>
            </a:r>
            <a:r>
              <a:rPr lang="fa-IR" sz="2200" dirty="0" smtClean="0">
                <a:cs typeface="B Mitra" panose="00000400000000000000" pitchFamily="2" charset="-78"/>
              </a:rPr>
              <a:t>خدمات شهر </a:t>
            </a:r>
            <a:r>
              <a:rPr lang="fa-IR" sz="2200" dirty="0">
                <a:cs typeface="B Mitra" panose="00000400000000000000" pitchFamily="2" charset="-78"/>
              </a:rPr>
              <a:t>عملا به چند </a:t>
            </a:r>
            <a:r>
              <a:rPr lang="fa-IR" sz="2200" dirty="0" smtClean="0">
                <a:cs typeface="B Mitra" panose="00000400000000000000" pitchFamily="2" charset="-78"/>
              </a:rPr>
              <a:t>بخش </a:t>
            </a:r>
            <a:r>
              <a:rPr lang="fa-IR" sz="2200" dirty="0">
                <a:cs typeface="B Mitra" panose="00000400000000000000" pitchFamily="2" charset="-78"/>
              </a:rPr>
              <a:t>با پراکندگی بسیار تقسیم شده </a:t>
            </a:r>
            <a:r>
              <a:rPr lang="fa-IR" sz="2200" dirty="0" smtClean="0">
                <a:cs typeface="B Mitra" panose="00000400000000000000" pitchFamily="2" charset="-78"/>
              </a:rPr>
              <a:t>است.</a:t>
            </a:r>
          </a:p>
        </p:txBody>
      </p:sp>
    </p:spTree>
    <p:extLst>
      <p:ext uri="{BB962C8B-B14F-4D97-AF65-F5344CB8AC3E}">
        <p14:creationId xmlns:p14="http://schemas.microsoft.com/office/powerpoint/2010/main" val="26702950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a:bodyPr>
          <a:lstStyle/>
          <a:p>
            <a:pPr algn="just" rtl="1"/>
            <a:r>
              <a:rPr lang="fa-IR" sz="2800" b="1" dirty="0" smtClean="0">
                <a:cs typeface="B Mitra" panose="00000400000000000000" pitchFamily="2" charset="-78"/>
              </a:rPr>
              <a:t>مطالعات کالبدی</a:t>
            </a:r>
          </a:p>
          <a:p>
            <a:pPr algn="just" rtl="1"/>
            <a:r>
              <a:rPr lang="fa-IR" sz="2200" dirty="0">
                <a:cs typeface="B Mitra" panose="00000400000000000000" pitchFamily="2" charset="-78"/>
              </a:rPr>
              <a:t>با توجه به کاربری های اراضی شهر جلفا و موقعیت آنها، شهر جلف شهری گسترده و متخلل بشمار می آید</a:t>
            </a:r>
            <a:r>
              <a:rPr lang="fa-IR" sz="2200" dirty="0" smtClean="0">
                <a:cs typeface="B Mitra" panose="00000400000000000000" pitchFamily="2" charset="-78"/>
              </a:rPr>
              <a:t>. از </a:t>
            </a:r>
            <a:r>
              <a:rPr lang="fa-IR" sz="2200" dirty="0">
                <a:cs typeface="B Mitra" panose="00000400000000000000" pitchFamily="2" charset="-78"/>
              </a:rPr>
              <a:t>ویژگی های بافت کالبدی این </a:t>
            </a:r>
            <a:r>
              <a:rPr lang="fa-IR" sz="2200" dirty="0">
                <a:solidFill>
                  <a:schemeClr val="accent1"/>
                </a:solidFill>
                <a:cs typeface="B Mitra" panose="00000400000000000000" pitchFamily="2" charset="-78"/>
              </a:rPr>
              <a:t>شهر پراکندگی ساخت و ساز ها </a:t>
            </a:r>
            <a:r>
              <a:rPr lang="fa-IR" sz="2200" dirty="0">
                <a:cs typeface="B Mitra" panose="00000400000000000000" pitchFamily="2" charset="-78"/>
              </a:rPr>
              <a:t>و وجود فضاهای باز و اراضی بایر در میان بافت </a:t>
            </a:r>
            <a:r>
              <a:rPr lang="fa-IR" sz="2200" dirty="0" smtClean="0">
                <a:cs typeface="B Mitra" panose="00000400000000000000" pitchFamily="2" charset="-78"/>
              </a:rPr>
              <a:t>بر </a:t>
            </a:r>
            <a:r>
              <a:rPr lang="fa-IR" sz="2200" dirty="0">
                <a:cs typeface="B Mitra" panose="00000400000000000000" pitchFamily="2" charset="-78"/>
              </a:rPr>
              <a:t>آن است که مهمترین عامل این پراکندگی و عدم انسجام ظاهری آن </a:t>
            </a:r>
            <a:r>
              <a:rPr lang="fa-IR" sz="2200" dirty="0">
                <a:solidFill>
                  <a:schemeClr val="accent1"/>
                </a:solidFill>
                <a:cs typeface="B Mitra" panose="00000400000000000000" pitchFamily="2" charset="-78"/>
              </a:rPr>
              <a:t>وجود اراضی گسترده گمرک و راه آهن </a:t>
            </a:r>
            <a:r>
              <a:rPr lang="fa-IR" sz="2200" dirty="0">
                <a:cs typeface="B Mitra" panose="00000400000000000000" pitchFamily="2" charset="-78"/>
              </a:rPr>
              <a:t>در میانه شهر است. نیاز به فضاهای گسترده برای انواع فعالیت های مرتبط با راه آهن و گمرک(حمل بار و مسافر،الزامات دپو وانتقال بار و فضاهای تعمیر، انبارها، ترانزت و مبادلات بازرگانی و...) فضاهای بایر و گسترده ای را به کالبد شهر تحمیل نموده است. از طرف دیگر شکل گیری محلات مسکونی مربوط به نهادها و تشکیلات دولتی، نظامی، انتظامی و ... بر اساس مکان و حوزه استقرار این نهاد ها بر بوجود آمدن بافت متخلل و درشت دانه ای این شهر موثر بوده است.</a:t>
            </a:r>
          </a:p>
          <a:p>
            <a:pPr algn="just" rtl="1"/>
            <a:r>
              <a:rPr lang="fa-IR" sz="2200" dirty="0">
                <a:solidFill>
                  <a:schemeClr val="accent1"/>
                </a:solidFill>
                <a:cs typeface="B Mitra" panose="00000400000000000000" pitchFamily="2" charset="-78"/>
              </a:rPr>
              <a:t>هسته ی اولیه</a:t>
            </a:r>
            <a:r>
              <a:rPr lang="fa-IR" sz="2200" dirty="0">
                <a:cs typeface="B Mitra" panose="00000400000000000000" pitchFamily="2" charset="-78"/>
              </a:rPr>
              <a:t> محلات و بافت مسکونی شهر جلفا را باید خانه سازی برای کارکنان </a:t>
            </a:r>
            <a:r>
              <a:rPr lang="fa-IR" sz="2200" dirty="0" smtClean="0">
                <a:cs typeface="B Mitra" panose="00000400000000000000" pitchFamily="2" charset="-78"/>
              </a:rPr>
              <a:t>راه‌آهن </a:t>
            </a:r>
            <a:r>
              <a:rPr lang="fa-IR" sz="2200" dirty="0">
                <a:cs typeface="B Mitra" panose="00000400000000000000" pitchFamily="2" charset="-78"/>
              </a:rPr>
              <a:t>دانست که موجب شکل گیری نوعی </a:t>
            </a:r>
            <a:r>
              <a:rPr lang="fa-IR" sz="2200" dirty="0">
                <a:solidFill>
                  <a:schemeClr val="accent1"/>
                </a:solidFill>
                <a:cs typeface="B Mitra" panose="00000400000000000000" pitchFamily="2" charset="-78"/>
              </a:rPr>
              <a:t>بافت شطرنجی </a:t>
            </a:r>
            <a:r>
              <a:rPr lang="fa-IR" sz="2200" dirty="0">
                <a:cs typeface="B Mitra" panose="00000400000000000000" pitchFamily="2" charset="-78"/>
              </a:rPr>
              <a:t>به موازات اراضی راه آهن شده اند. این ساختار تا سال 1345 منجر به بروز نوعی </a:t>
            </a:r>
            <a:r>
              <a:rPr lang="fa-IR" sz="2200" dirty="0">
                <a:solidFill>
                  <a:schemeClr val="accent1"/>
                </a:solidFill>
                <a:cs typeface="B Mitra" panose="00000400000000000000" pitchFamily="2" charset="-78"/>
              </a:rPr>
              <a:t>گسترش خطی </a:t>
            </a:r>
            <a:r>
              <a:rPr lang="fa-IR" sz="2200" dirty="0">
                <a:cs typeface="B Mitra" panose="00000400000000000000" pitchFamily="2" charset="-78"/>
              </a:rPr>
              <a:t>شهر شده است. خدمات گمرک موجب </a:t>
            </a:r>
            <a:r>
              <a:rPr lang="fa-IR" sz="2200" dirty="0" smtClean="0">
                <a:cs typeface="B Mitra" panose="00000400000000000000" pitchFamily="2" charset="-78"/>
              </a:rPr>
              <a:t>توسعه‌ی </a:t>
            </a:r>
            <a:r>
              <a:rPr lang="fa-IR" sz="2200" dirty="0">
                <a:cs typeface="B Mitra" panose="00000400000000000000" pitchFamily="2" charset="-78"/>
              </a:rPr>
              <a:t>شهر بسوی شرق و در کنار اراضی </a:t>
            </a:r>
            <a:r>
              <a:rPr lang="fa-IR" sz="2200" dirty="0" smtClean="0">
                <a:cs typeface="B Mitra" panose="00000400000000000000" pitchFamily="2" charset="-78"/>
              </a:rPr>
              <a:t>احداثات </a:t>
            </a:r>
            <a:r>
              <a:rPr lang="fa-IR" sz="2200" dirty="0">
                <a:cs typeface="B Mitra" panose="00000400000000000000" pitchFamily="2" charset="-78"/>
              </a:rPr>
              <a:t>گمرکی(که از شمال تا ساحل ارس و ارتفاعات شرقی شهر ادامه دارد</a:t>
            </a:r>
            <a:r>
              <a:rPr lang="fa-IR" sz="2200" dirty="0" smtClean="0">
                <a:cs typeface="B Mitra" panose="00000400000000000000" pitchFamily="2" charset="-78"/>
              </a:rPr>
              <a:t>) شده </a:t>
            </a:r>
            <a:r>
              <a:rPr lang="fa-IR" sz="2200" dirty="0">
                <a:cs typeface="B Mitra" panose="00000400000000000000" pitchFamily="2" charset="-78"/>
              </a:rPr>
              <a:t>اند.</a:t>
            </a:r>
          </a:p>
          <a:p>
            <a:pPr algn="just" rtl="1"/>
            <a:endParaRPr lang="fa-IR" sz="2200" dirty="0" smtClean="0">
              <a:cs typeface="B Mitra" panose="00000400000000000000" pitchFamily="2" charset="-78"/>
            </a:endParaRPr>
          </a:p>
        </p:txBody>
      </p:sp>
    </p:spTree>
    <p:extLst>
      <p:ext uri="{BB962C8B-B14F-4D97-AF65-F5344CB8AC3E}">
        <p14:creationId xmlns:p14="http://schemas.microsoft.com/office/powerpoint/2010/main" val="34136482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fontScale="92500"/>
          </a:bodyPr>
          <a:lstStyle/>
          <a:p>
            <a:pPr algn="just" rtl="1"/>
            <a:r>
              <a:rPr lang="fa-IR" sz="2800" b="1" dirty="0" smtClean="0">
                <a:cs typeface="B Mitra" panose="00000400000000000000" pitchFamily="2" charset="-78"/>
              </a:rPr>
              <a:t>مطالعات کالبدی</a:t>
            </a:r>
          </a:p>
          <a:p>
            <a:pPr algn="just" rtl="1"/>
            <a:r>
              <a:rPr lang="fa-IR" sz="2200" dirty="0">
                <a:cs typeface="B Mitra" panose="00000400000000000000" pitchFamily="2" charset="-78"/>
              </a:rPr>
              <a:t>در ابتدا باید به این مسئله اشاره کرد که با تاسیس منطقه آزاد ارس با مرکزیت جلفا در سال 1383 ، شهر جلفا عملا از حوزه یک شهر در قالب شهرداری بیرون آمد و فراتر از حوزه شهری و در قالب محدوده یک منطقه آزاد ارس (شهر جلفا، روستاهای شجاع، شاهمار و سیلگرد) با محوریت و مرکزیت شهر جلفا مورد توجه قرار گرفت.</a:t>
            </a:r>
          </a:p>
          <a:p>
            <a:pPr algn="just" rtl="1"/>
            <a:r>
              <a:rPr lang="fa-IR" sz="2200" dirty="0">
                <a:cs typeface="B Mitra" panose="00000400000000000000" pitchFamily="2" charset="-78"/>
              </a:rPr>
              <a:t>یکی از مهمترین ویژگی های شهر جلفا که مهمترین عامل در زایش این شهر می باشد </a:t>
            </a:r>
            <a:r>
              <a:rPr lang="fa-IR" sz="2200" dirty="0">
                <a:solidFill>
                  <a:schemeClr val="accent1"/>
                </a:solidFill>
                <a:cs typeface="B Mitra" panose="00000400000000000000" pitchFamily="2" charset="-78"/>
              </a:rPr>
              <a:t>موقعیت خاص و استراتژیک آن خصوصا موقعیت ارتباطی آن در گذشته و حال </a:t>
            </a:r>
            <a:r>
              <a:rPr lang="fa-IR" sz="2200" dirty="0">
                <a:cs typeface="B Mitra" panose="00000400000000000000" pitchFamily="2" charset="-78"/>
              </a:rPr>
              <a:t>می باشد. </a:t>
            </a:r>
            <a:endParaRPr lang="fa-IR" sz="2200" dirty="0" smtClean="0">
              <a:cs typeface="B Mitra" panose="00000400000000000000" pitchFamily="2" charset="-78"/>
            </a:endParaRPr>
          </a:p>
          <a:p>
            <a:pPr algn="just" rtl="1"/>
            <a:r>
              <a:rPr lang="fa-IR" sz="2200" dirty="0">
                <a:cs typeface="B Mitra" panose="00000400000000000000" pitchFamily="2" charset="-78"/>
              </a:rPr>
              <a:t>نزدیکی به کلان شهر تبریز، شهری که در مسیر شاهراه هایی که ایران را به قفقاز و آسیای صغیر مرتبط می سازد. پتانسیل های شهر تبریز از نظر اقتصادی، بازرگانی و صنعتی بعنوان قطب صنعتی شمالغرب </a:t>
            </a:r>
            <a:r>
              <a:rPr lang="fa-IR" sz="2200" dirty="0" smtClean="0">
                <a:cs typeface="B Mitra" panose="00000400000000000000" pitchFamily="2" charset="-78"/>
              </a:rPr>
              <a:t>کشور.</a:t>
            </a:r>
          </a:p>
          <a:p>
            <a:pPr algn="just" rtl="1"/>
            <a:r>
              <a:rPr lang="fa-IR" sz="2200" dirty="0">
                <a:cs typeface="B Mitra" panose="00000400000000000000" pitchFamily="2" charset="-78"/>
              </a:rPr>
              <a:t>منطقه آزاد ارس با شروع فعالیت های خود و سرمایه گذاری ها در نقاط مختلف منجر به رشد و گسترش فیزیکی شهر به سمت شرق و </a:t>
            </a:r>
            <a:r>
              <a:rPr lang="fa-IR" sz="2200" dirty="0">
                <a:solidFill>
                  <a:schemeClr val="accent1"/>
                </a:solidFill>
                <a:cs typeface="B Mitra" panose="00000400000000000000" pitchFamily="2" charset="-78"/>
              </a:rPr>
              <a:t>جنوب شرق (صنعتی) </a:t>
            </a:r>
            <a:r>
              <a:rPr lang="fa-IR" sz="2200" dirty="0">
                <a:cs typeface="B Mitra" panose="00000400000000000000" pitchFamily="2" charset="-78"/>
              </a:rPr>
              <a:t>و </a:t>
            </a:r>
            <a:r>
              <a:rPr lang="fa-IR" sz="2200" dirty="0">
                <a:solidFill>
                  <a:schemeClr val="accent1"/>
                </a:solidFill>
                <a:cs typeface="B Mitra" panose="00000400000000000000" pitchFamily="2" charset="-78"/>
              </a:rPr>
              <a:t>غرب (مسکونی) </a:t>
            </a:r>
            <a:r>
              <a:rPr lang="fa-IR" sz="2200" dirty="0">
                <a:cs typeface="B Mitra" panose="00000400000000000000" pitchFamily="2" charset="-78"/>
              </a:rPr>
              <a:t>شده است. از سال  75 به این طرف روند توسعه واحد های مسکونی کاهش یافته ولی از سال 84 با شروع فعالیت های منطقه آزاد تعداد واحد های مسکونی و تجاری هم به صورت افقی (در قالب احداث واحدهای مسکونی و تجاری و توسعه پیوسته با الحاق روستای حق وردی آبد به محدوده شهر) و هم به صورت عمودی در حال افزایش است.</a:t>
            </a:r>
            <a:endParaRPr lang="fa-IR" sz="2200" dirty="0" smtClean="0">
              <a:cs typeface="B Mitra" panose="00000400000000000000" pitchFamily="2" charset="-78"/>
            </a:endParaRPr>
          </a:p>
        </p:txBody>
      </p:sp>
    </p:spTree>
    <p:extLst>
      <p:ext uri="{BB962C8B-B14F-4D97-AF65-F5344CB8AC3E}">
        <p14:creationId xmlns:p14="http://schemas.microsoft.com/office/powerpoint/2010/main" val="39498304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186" y="1080150"/>
            <a:ext cx="9874814" cy="5946125"/>
          </a:xfrm>
        </p:spPr>
      </p:pic>
      <p:sp>
        <p:nvSpPr>
          <p:cNvPr id="2" name="Title 1"/>
          <p:cNvSpPr>
            <a:spLocks noGrp="1"/>
          </p:cNvSpPr>
          <p:nvPr>
            <p:ph type="title"/>
          </p:nvPr>
        </p:nvSpPr>
        <p:spPr>
          <a:xfrm>
            <a:off x="1613755" y="6217555"/>
            <a:ext cx="7138299" cy="1280890"/>
          </a:xfrm>
        </p:spPr>
        <p:txBody>
          <a:bodyPr>
            <a:normAutofit/>
          </a:bodyPr>
          <a:lstStyle/>
          <a:p>
            <a:r>
              <a:rPr lang="en-US" sz="5000" b="1" dirty="0" smtClean="0">
                <a:solidFill>
                  <a:srgbClr val="FF0000"/>
                </a:solidFill>
              </a:rPr>
              <a:t>2003</a:t>
            </a:r>
            <a:endParaRPr lang="en-US" sz="5000" b="1" dirty="0">
              <a:solidFill>
                <a:srgbClr val="FF0000"/>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86" y="1071567"/>
            <a:ext cx="9906000" cy="5964903"/>
          </a:xfrm>
          <a:prstGeom prst="rect">
            <a:avLst/>
          </a:prstGeom>
        </p:spPr>
      </p:pic>
      <p:sp>
        <p:nvSpPr>
          <p:cNvPr id="8" name="Title 1"/>
          <p:cNvSpPr txBox="1">
            <a:spLocks/>
          </p:cNvSpPr>
          <p:nvPr/>
        </p:nvSpPr>
        <p:spPr>
          <a:xfrm>
            <a:off x="1399443" y="5986568"/>
            <a:ext cx="7138299"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000" b="1" dirty="0" smtClean="0">
                <a:solidFill>
                  <a:srgbClr val="FF0000"/>
                </a:solidFill>
              </a:rPr>
              <a:t>2008</a:t>
            </a:r>
            <a:endParaRPr lang="en-US" sz="5000" b="1" dirty="0">
              <a:solidFill>
                <a:srgbClr val="FF0000"/>
              </a:solidFill>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86" y="1067044"/>
            <a:ext cx="9906000" cy="5964903"/>
          </a:xfrm>
          <a:prstGeom prst="rect">
            <a:avLst/>
          </a:prstGeom>
        </p:spPr>
      </p:pic>
      <p:sp>
        <p:nvSpPr>
          <p:cNvPr id="10" name="Title 1"/>
          <p:cNvSpPr txBox="1">
            <a:spLocks/>
          </p:cNvSpPr>
          <p:nvPr/>
        </p:nvSpPr>
        <p:spPr>
          <a:xfrm>
            <a:off x="1551843" y="6138968"/>
            <a:ext cx="7138299"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000" b="1" dirty="0" smtClean="0">
                <a:solidFill>
                  <a:srgbClr val="FF0000"/>
                </a:solidFill>
              </a:rPr>
              <a:t>2012</a:t>
            </a:r>
            <a:endParaRPr lang="en-US" sz="5000" b="1" dirty="0">
              <a:solidFill>
                <a:srgbClr val="FF0000"/>
              </a:solidFill>
            </a:endParaRP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92" y="1036690"/>
            <a:ext cx="9906000" cy="5964903"/>
          </a:xfrm>
          <a:prstGeom prst="rect">
            <a:avLst/>
          </a:prstGeom>
        </p:spPr>
      </p:pic>
      <p:sp>
        <p:nvSpPr>
          <p:cNvPr id="12" name="Title 1"/>
          <p:cNvSpPr txBox="1">
            <a:spLocks/>
          </p:cNvSpPr>
          <p:nvPr/>
        </p:nvSpPr>
        <p:spPr>
          <a:xfrm>
            <a:off x="1598161" y="6060381"/>
            <a:ext cx="7138299"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000" b="1" dirty="0" smtClean="0">
                <a:solidFill>
                  <a:srgbClr val="FF0000"/>
                </a:solidFill>
              </a:rPr>
              <a:t>2018</a:t>
            </a:r>
            <a:endParaRPr lang="en-US" sz="5000" b="1" dirty="0">
              <a:solidFill>
                <a:srgbClr val="FF0000"/>
              </a:solidFill>
            </a:endParaRPr>
          </a:p>
        </p:txBody>
      </p:sp>
    </p:spTree>
    <p:extLst>
      <p:ext uri="{BB962C8B-B14F-4D97-AF65-F5344CB8AC3E}">
        <p14:creationId xmlns:p14="http://schemas.microsoft.com/office/powerpoint/2010/main" val="233878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22656" y="3327175"/>
            <a:ext cx="9933717" cy="3002191"/>
          </a:xfrm>
          <a:prstGeom prst="rect">
            <a:avLst/>
          </a:prstGeom>
        </p:spPr>
      </p:pic>
      <p:pic>
        <p:nvPicPr>
          <p:cNvPr id="4" name="Picture 3"/>
          <p:cNvPicPr>
            <a:picLocks noChangeAspect="1"/>
          </p:cNvPicPr>
          <p:nvPr/>
        </p:nvPicPr>
        <p:blipFill>
          <a:blip r:embed="rId3"/>
          <a:stretch>
            <a:fillRect/>
          </a:stretch>
        </p:blipFill>
        <p:spPr>
          <a:xfrm>
            <a:off x="-22656" y="354239"/>
            <a:ext cx="9933717" cy="3002191"/>
          </a:xfrm>
          <a:prstGeom prst="rect">
            <a:avLst/>
          </a:prstGeom>
        </p:spPr>
      </p:pic>
    </p:spTree>
    <p:extLst>
      <p:ext uri="{BB962C8B-B14F-4D97-AF65-F5344CB8AC3E}">
        <p14:creationId xmlns:p14="http://schemas.microsoft.com/office/powerpoint/2010/main" val="36418369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fontScale="77500" lnSpcReduction="20000"/>
          </a:bodyPr>
          <a:lstStyle/>
          <a:p>
            <a:pPr algn="just" rtl="1"/>
            <a:r>
              <a:rPr lang="fa-IR" sz="2800" b="1" dirty="0">
                <a:cs typeface="B Mitra" panose="00000400000000000000" pitchFamily="2" charset="-78"/>
              </a:rPr>
              <a:t>میزان واردات و صادرات منطقه </a:t>
            </a:r>
            <a:r>
              <a:rPr lang="fa-IR" sz="2800" b="1" dirty="0" smtClean="0">
                <a:cs typeface="B Mitra" panose="00000400000000000000" pitchFamily="2" charset="-78"/>
              </a:rPr>
              <a:t>آزاد تجاری ارس</a:t>
            </a:r>
          </a:p>
          <a:p>
            <a:pPr algn="just" rtl="1"/>
            <a:r>
              <a:rPr lang="fa-IR" sz="2600" dirty="0" smtClean="0">
                <a:cs typeface="B Mitra" panose="00000400000000000000" pitchFamily="2" charset="-78"/>
              </a:rPr>
              <a:t>منطقه </a:t>
            </a:r>
            <a:r>
              <a:rPr lang="fa-IR" sz="2600" dirty="0">
                <a:cs typeface="B Mitra" panose="00000400000000000000" pitchFamily="2" charset="-78"/>
              </a:rPr>
              <a:t>آزاد ارس با صادرات به بیش از 30 کشور، در چند سال اخیر مهمترین منطقه آزاد بوده که بیشترین سهم صادرات آن به ترتیب 4 کشور </a:t>
            </a:r>
            <a:r>
              <a:rPr lang="fa-IR" sz="2600" b="1" dirty="0">
                <a:solidFill>
                  <a:schemeClr val="accent1"/>
                </a:solidFill>
                <a:cs typeface="B Mitra" panose="00000400000000000000" pitchFamily="2" charset="-78"/>
              </a:rPr>
              <a:t>ترکیه، جمهوری آذربایجان، ارمنستان و پاکستان</a:t>
            </a:r>
            <a:r>
              <a:rPr lang="fa-IR" sz="2600" dirty="0">
                <a:cs typeface="B Mitra" panose="00000400000000000000" pitchFamily="2" charset="-78"/>
              </a:rPr>
              <a:t> بوده است</a:t>
            </a:r>
            <a:r>
              <a:rPr lang="fa-IR" sz="2600" dirty="0" smtClean="0">
                <a:cs typeface="B Mitra" panose="00000400000000000000" pitchFamily="2" charset="-78"/>
              </a:rPr>
              <a:t>.</a:t>
            </a:r>
          </a:p>
          <a:p>
            <a:pPr algn="just" rtl="1"/>
            <a:endParaRPr lang="fa-IR" sz="2200" dirty="0">
              <a:cs typeface="B Mitra" panose="00000400000000000000" pitchFamily="2" charset="-78"/>
            </a:endParaRPr>
          </a:p>
          <a:p>
            <a:pPr algn="just" rtl="1"/>
            <a:endParaRPr lang="fa-IR" sz="2200" dirty="0" smtClean="0">
              <a:cs typeface="B Mitra" panose="00000400000000000000" pitchFamily="2" charset="-78"/>
            </a:endParaRPr>
          </a:p>
          <a:p>
            <a:pPr algn="just" rtl="1"/>
            <a:endParaRPr lang="fa-IR" sz="2200" dirty="0">
              <a:cs typeface="B Mitra" panose="00000400000000000000" pitchFamily="2" charset="-78"/>
            </a:endParaRPr>
          </a:p>
          <a:p>
            <a:pPr algn="just" rtl="1"/>
            <a:endParaRPr lang="fa-IR" sz="2200" dirty="0" smtClean="0">
              <a:cs typeface="B Mitra" panose="00000400000000000000" pitchFamily="2" charset="-78"/>
            </a:endParaRPr>
          </a:p>
          <a:p>
            <a:pPr algn="just" rtl="1"/>
            <a:endParaRPr lang="fa-IR" sz="2200" dirty="0" smtClean="0">
              <a:cs typeface="B Mitra" panose="00000400000000000000" pitchFamily="2" charset="-78"/>
            </a:endParaRPr>
          </a:p>
          <a:p>
            <a:pPr algn="just" rtl="1"/>
            <a:endParaRPr lang="fa-IR" sz="2200" dirty="0" smtClean="0">
              <a:cs typeface="B Mitra" panose="00000400000000000000" pitchFamily="2" charset="-78"/>
            </a:endParaRPr>
          </a:p>
          <a:p>
            <a:pPr algn="just" rtl="1"/>
            <a:r>
              <a:rPr lang="fa-IR" sz="2600" b="1" dirty="0">
                <a:cs typeface="B Mitra" panose="00000400000000000000" pitchFamily="2" charset="-78"/>
              </a:rPr>
              <a:t>افزایش 64 درصدی واردات در مقابل کاهش 18% صادرات </a:t>
            </a:r>
            <a:endParaRPr lang="fa-IR" sz="2600" b="1" dirty="0" smtClean="0">
              <a:cs typeface="B Mitra" panose="00000400000000000000" pitchFamily="2" charset="-78"/>
            </a:endParaRPr>
          </a:p>
          <a:p>
            <a:pPr algn="just" rtl="1"/>
            <a:r>
              <a:rPr lang="fa-IR" sz="2600" dirty="0" smtClean="0">
                <a:cs typeface="B Mitra" panose="00000400000000000000" pitchFamily="2" charset="-78"/>
              </a:rPr>
              <a:t>در میان </a:t>
            </a:r>
            <a:r>
              <a:rPr lang="fa-IR" sz="2600" dirty="0">
                <a:cs typeface="B Mitra" panose="00000400000000000000" pitchFamily="2" charset="-78"/>
              </a:rPr>
              <a:t>کالای وارداتی از کشورهای همسایه </a:t>
            </a:r>
            <a:r>
              <a:rPr lang="fa-IR" sz="2600" b="1" dirty="0">
                <a:solidFill>
                  <a:schemeClr val="accent1"/>
                </a:solidFill>
                <a:cs typeface="B Mitra" panose="00000400000000000000" pitchFamily="2" charset="-78"/>
              </a:rPr>
              <a:t>خودرو</a:t>
            </a:r>
            <a:r>
              <a:rPr lang="fa-IR" sz="2600" dirty="0">
                <a:cs typeface="B Mitra" panose="00000400000000000000" pitchFamily="2" charset="-78"/>
              </a:rPr>
              <a:t> بیشترین اقلام واردات بوده است و سیگار، پارچه، لوازم‌یدکی خودرو، پوشاک، اسباب‌بازی، برنج و تلفن همراه، تلویزیون، یخچال و کفش انواع کالاهای مصرفی در مراتب بعدی قرار گرفته‌‌اند</a:t>
            </a:r>
            <a:r>
              <a:rPr lang="fa-IR" sz="2600" dirty="0" smtClean="0">
                <a:cs typeface="B Mitra" panose="00000400000000000000" pitchFamily="2" charset="-78"/>
              </a:rPr>
              <a:t>.</a:t>
            </a:r>
            <a:endParaRPr lang="fa-IR" sz="2600" dirty="0">
              <a:cs typeface="B Mitra" panose="00000400000000000000" pitchFamily="2" charset="-78"/>
            </a:endParaRPr>
          </a:p>
          <a:p>
            <a:pPr algn="just" rtl="1"/>
            <a:r>
              <a:rPr lang="fa-IR" sz="2600" dirty="0">
                <a:cs typeface="B Mitra" panose="00000400000000000000" pitchFamily="2" charset="-78"/>
              </a:rPr>
              <a:t>مردم منطقه </a:t>
            </a:r>
            <a:r>
              <a:rPr lang="fa-IR" sz="2600" dirty="0" smtClean="0">
                <a:cs typeface="B Mitra" panose="00000400000000000000" pitchFamily="2" charset="-78"/>
              </a:rPr>
              <a:t>آذربایجان ارس </a:t>
            </a:r>
            <a:r>
              <a:rPr lang="fa-IR" sz="2600" dirty="0">
                <a:cs typeface="B Mitra" panose="00000400000000000000" pitchFamily="2" charset="-78"/>
              </a:rPr>
              <a:t>را با پاساژهای بزرگ مملو از لباس‌های مارک‎دار می شناسند و یا منبعی برای تهیه‌ی لوازم خانگی با قیمت‌های نسبتا مناسب تر، برای مرفهین و برخی از مسئولین نیز ارس یادآور خودروهای مدل بالای خارجی و ارس پلاک است. واردات کالاهایی که مشابه آن هرچند با کیفیت بهتر در داخل کشور وجود دارد جز آسیب زدن به چرخه‌ی اقتصادی ره‌آورد دیگری در پی نخواهد داشت.</a:t>
            </a:r>
            <a:endParaRPr lang="fa-IR" sz="2600" dirty="0" smtClean="0">
              <a:cs typeface="B Mitra"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2870267361"/>
              </p:ext>
            </p:extLst>
          </p:nvPr>
        </p:nvGraphicFramePr>
        <p:xfrm>
          <a:off x="2455228" y="2001530"/>
          <a:ext cx="6325870" cy="1565531"/>
        </p:xfrm>
        <a:graphic>
          <a:graphicData uri="http://schemas.openxmlformats.org/drawingml/2006/table">
            <a:tbl>
              <a:tblPr rtl="1" firstRow="1" firstCol="1" bandRow="1">
                <a:tableStyleId>{5C22544A-7EE6-4342-B048-85BDC9FD1C3A}</a:tableStyleId>
              </a:tblPr>
              <a:tblGrid>
                <a:gridCol w="1317625"/>
                <a:gridCol w="1251585"/>
                <a:gridCol w="1252220"/>
                <a:gridCol w="1252220"/>
                <a:gridCol w="1252220"/>
              </a:tblGrid>
              <a:tr h="0">
                <a:tc gridSpan="5">
                  <a:txBody>
                    <a:bodyPr/>
                    <a:lstStyle/>
                    <a:p>
                      <a:pPr marL="0" marR="0" algn="ctr" rtl="1">
                        <a:lnSpc>
                          <a:spcPct val="107000"/>
                        </a:lnSpc>
                        <a:spcBef>
                          <a:spcPts val="0"/>
                        </a:spcBef>
                        <a:spcAft>
                          <a:spcPts val="0"/>
                        </a:spcAft>
                      </a:pPr>
                      <a:r>
                        <a:rPr lang="fa-IR" sz="1600" dirty="0">
                          <a:effectLst/>
                          <a:cs typeface="B Mitra" panose="00000400000000000000" pitchFamily="2" charset="-78"/>
                        </a:rPr>
                        <a:t>میزان واردات و صادرات منطقه آزاد ارس در 2سال 94 و 95</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a:txBody>
                    <a:bodyPr/>
                    <a:lstStyle/>
                    <a:p>
                      <a:pPr marL="0" marR="0" algn="just" rtl="1">
                        <a:lnSpc>
                          <a:spcPct val="107000"/>
                        </a:lnSpc>
                        <a:spcBef>
                          <a:spcPts val="0"/>
                        </a:spcBef>
                        <a:spcAft>
                          <a:spcPts val="0"/>
                        </a:spcAft>
                      </a:pPr>
                      <a:r>
                        <a:rPr lang="fa-IR" sz="1600" dirty="0">
                          <a:effectLst/>
                          <a:cs typeface="B Mitra" panose="00000400000000000000" pitchFamily="2" charset="-78"/>
                        </a:rPr>
                        <a:t>سال</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dirty="0">
                          <a:effectLst/>
                          <a:cs typeface="B Mitra" panose="00000400000000000000" pitchFamily="2" charset="-78"/>
                        </a:rPr>
                        <a:t>وزن صادرات</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میزان صادرات</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وزن واردات</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میزان واردات</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0">
                <a:tc>
                  <a:txBody>
                    <a:bodyPr/>
                    <a:lstStyle/>
                    <a:p>
                      <a:pPr marL="0" marR="0" algn="just" rtl="1">
                        <a:lnSpc>
                          <a:spcPct val="107000"/>
                        </a:lnSpc>
                        <a:spcBef>
                          <a:spcPts val="0"/>
                        </a:spcBef>
                        <a:spcAft>
                          <a:spcPts val="0"/>
                        </a:spcAft>
                      </a:pPr>
                      <a:r>
                        <a:rPr lang="fa-IR" sz="1600" dirty="0">
                          <a:effectLst/>
                          <a:cs typeface="B Mitra" panose="00000400000000000000" pitchFamily="2" charset="-78"/>
                        </a:rPr>
                        <a:t>سال 1394</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58000 تن</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51 میلیون دلار</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212000 تن</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397 میلیون دلار</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0">
                <a:tc>
                  <a:txBody>
                    <a:bodyPr/>
                    <a:lstStyle/>
                    <a:p>
                      <a:pPr marL="0" marR="0" algn="just" rtl="1">
                        <a:lnSpc>
                          <a:spcPct val="107000"/>
                        </a:lnSpc>
                        <a:spcBef>
                          <a:spcPts val="0"/>
                        </a:spcBef>
                        <a:spcAft>
                          <a:spcPts val="0"/>
                        </a:spcAft>
                      </a:pPr>
                      <a:r>
                        <a:rPr lang="fa-IR" sz="1600" dirty="0">
                          <a:effectLst/>
                          <a:cs typeface="B Mitra" panose="00000400000000000000" pitchFamily="2" charset="-78"/>
                        </a:rPr>
                        <a:t>سال 1395</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20000 تن</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36 میلیون دلار</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dirty="0">
                          <a:effectLst/>
                          <a:cs typeface="B Mitra" panose="00000400000000000000" pitchFamily="2" charset="-78"/>
                        </a:rPr>
                        <a:t>249000 تن</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a:effectLst/>
                          <a:cs typeface="B Mitra" panose="00000400000000000000" pitchFamily="2" charset="-78"/>
                        </a:rPr>
                        <a:t>545 میلیون دلار</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r>
              <a:tr h="0">
                <a:tc>
                  <a:txBody>
                    <a:bodyPr/>
                    <a:lstStyle/>
                    <a:p>
                      <a:pPr marL="0" marR="0" algn="just" rtl="1">
                        <a:lnSpc>
                          <a:spcPct val="107000"/>
                        </a:lnSpc>
                        <a:spcBef>
                          <a:spcPts val="0"/>
                        </a:spcBef>
                        <a:spcAft>
                          <a:spcPts val="0"/>
                        </a:spcAft>
                      </a:pPr>
                      <a:r>
                        <a:rPr lang="fa-IR" sz="1600" dirty="0">
                          <a:effectLst/>
                          <a:cs typeface="B Mitra" panose="00000400000000000000" pitchFamily="2" charset="-78"/>
                        </a:rPr>
                        <a:t>نسبت صادرات به واردات</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gridSpan="2">
                  <a:txBody>
                    <a:bodyPr/>
                    <a:lstStyle/>
                    <a:p>
                      <a:pPr marL="0" marR="0" algn="ctr" rtl="1">
                        <a:lnSpc>
                          <a:spcPct val="107000"/>
                        </a:lnSpc>
                        <a:spcBef>
                          <a:spcPts val="0"/>
                        </a:spcBef>
                        <a:spcAft>
                          <a:spcPts val="0"/>
                        </a:spcAft>
                      </a:pPr>
                      <a:r>
                        <a:rPr lang="fa-IR" sz="1600" b="1" dirty="0">
                          <a:effectLst/>
                          <a:cs typeface="B Mitra" panose="00000400000000000000" pitchFamily="2" charset="-78"/>
                        </a:rPr>
                        <a:t>سال 94= </a:t>
                      </a:r>
                      <a:r>
                        <a:rPr lang="fa-IR" sz="1600" b="1" dirty="0" smtClean="0">
                          <a:effectLst/>
                          <a:cs typeface="B Mitra" panose="00000400000000000000" pitchFamily="2" charset="-78"/>
                        </a:rPr>
                        <a:t>0/128</a:t>
                      </a:r>
                      <a:endParaRPr lang="en-US" sz="1600" b="1"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hMerge="1">
                  <a:txBody>
                    <a:bodyPr/>
                    <a:lstStyle/>
                    <a:p>
                      <a:endParaRPr lang="en-US"/>
                    </a:p>
                  </a:txBody>
                  <a:tcPr/>
                </a:tc>
                <a:tc gridSpan="2">
                  <a:txBody>
                    <a:bodyPr/>
                    <a:lstStyle/>
                    <a:p>
                      <a:pPr marL="0" marR="0" algn="ctr" rtl="1">
                        <a:lnSpc>
                          <a:spcPct val="107000"/>
                        </a:lnSpc>
                        <a:spcBef>
                          <a:spcPts val="0"/>
                        </a:spcBef>
                        <a:spcAft>
                          <a:spcPts val="0"/>
                        </a:spcAft>
                      </a:pPr>
                      <a:r>
                        <a:rPr lang="fa-IR" sz="1600" b="1" dirty="0">
                          <a:effectLst/>
                          <a:cs typeface="B Mitra" panose="00000400000000000000" pitchFamily="2" charset="-78"/>
                        </a:rPr>
                        <a:t>سال 95= </a:t>
                      </a:r>
                      <a:r>
                        <a:rPr lang="fa-IR" sz="1600" b="1" dirty="0" smtClean="0">
                          <a:effectLst/>
                          <a:cs typeface="B Mitra" panose="00000400000000000000" pitchFamily="2" charset="-78"/>
                        </a:rPr>
                        <a:t>0/066</a:t>
                      </a:r>
                      <a:endParaRPr lang="en-US" sz="1600" b="1" dirty="0">
                        <a:effectLst/>
                        <a:latin typeface="B Nazanin" panose="00000400000000000000" pitchFamily="2" charset="-78"/>
                        <a:ea typeface="Calibri" panose="020F0502020204030204" pitchFamily="34" charset="0"/>
                        <a:cs typeface="B Mitra" panose="00000400000000000000" pitchFamily="2" charset="-78"/>
                      </a:endParaRPr>
                    </a:p>
                  </a:txBody>
                  <a:tcPr marL="68580" marR="68580" marT="0" marB="0"/>
                </a:tc>
                <a:tc hMerge="1">
                  <a:txBody>
                    <a:bodyPr/>
                    <a:lstStyle/>
                    <a:p>
                      <a:endParaRPr lang="en-US"/>
                    </a:p>
                  </a:txBody>
                  <a:tcPr/>
                </a:tc>
              </a:tr>
            </a:tbl>
          </a:graphicData>
        </a:graphic>
      </p:graphicFrame>
    </p:spTree>
    <p:extLst>
      <p:ext uri="{BB962C8B-B14F-4D97-AF65-F5344CB8AC3E}">
        <p14:creationId xmlns:p14="http://schemas.microsoft.com/office/powerpoint/2010/main" val="1130334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xEl>
                                              <p:pRg st="9" end="9"/>
                                            </p:txEl>
                                          </p:spTgt>
                                        </p:tgtEl>
                                        <p:attrNameLst>
                                          <p:attrName>style.visibility</p:attrName>
                                        </p:attrNameLst>
                                      </p:cBhvr>
                                      <p:to>
                                        <p:strVal val="visible"/>
                                      </p:to>
                                    </p:set>
                                    <p:animEffect transition="in" filter="fade">
                                      <p:cBhvr>
                                        <p:cTn id="20" dur="500"/>
                                        <p:tgtEl>
                                          <p:spTgt spid="7">
                                            <p:txEl>
                                              <p:pRg st="9" end="9"/>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
                                            <p:txEl>
                                              <p:pRg st="10" end="10"/>
                                            </p:txEl>
                                          </p:spTgt>
                                        </p:tgtEl>
                                        <p:attrNameLst>
                                          <p:attrName>style.visibility</p:attrName>
                                        </p:attrNameLst>
                                      </p:cBhvr>
                                      <p:to>
                                        <p:strVal val="visible"/>
                                      </p:to>
                                    </p:set>
                                    <p:animEffect transition="in" filter="fade">
                                      <p:cBhvr>
                                        <p:cTn id="23"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fontScale="85000" lnSpcReduction="10000"/>
          </a:bodyPr>
          <a:lstStyle/>
          <a:p>
            <a:pPr algn="r" rtl="1"/>
            <a:r>
              <a:rPr lang="fa-IR" sz="2800" b="1" dirty="0">
                <a:cs typeface="B Mitra" panose="00000400000000000000" pitchFamily="2" charset="-78"/>
              </a:rPr>
              <a:t>چرایی انتخاب منطقه آزاد </a:t>
            </a:r>
            <a:r>
              <a:rPr lang="fa-IR" sz="2800" b="1" dirty="0" smtClean="0">
                <a:cs typeface="B Mitra" panose="00000400000000000000" pitchFamily="2" charset="-78"/>
              </a:rPr>
              <a:t>ارس</a:t>
            </a:r>
          </a:p>
          <a:p>
            <a:pPr algn="r" rtl="1"/>
            <a:endParaRPr lang="fa-IR" sz="2800" b="1" dirty="0" smtClean="0">
              <a:cs typeface="B Mitra" panose="00000400000000000000" pitchFamily="2" charset="-78"/>
            </a:endParaRPr>
          </a:p>
          <a:p>
            <a:pPr algn="just" rtl="1"/>
            <a:r>
              <a:rPr lang="fa-IR" sz="2400" dirty="0">
                <a:cs typeface="B Mitra" panose="00000400000000000000" pitchFamily="2" charset="-78"/>
              </a:rPr>
              <a:t>منطقه آزاد ارس با مساحت </a:t>
            </a:r>
            <a:r>
              <a:rPr lang="fa-IR" sz="2400" b="1" dirty="0">
                <a:solidFill>
                  <a:schemeClr val="accent1"/>
                </a:solidFill>
                <a:cs typeface="B Mitra" panose="00000400000000000000" pitchFamily="2" charset="-78"/>
              </a:rPr>
              <a:t>96 کیلومتر مربع </a:t>
            </a:r>
            <a:r>
              <a:rPr lang="fa-IR" sz="2400" dirty="0">
                <a:cs typeface="B Mitra" panose="00000400000000000000" pitchFamily="2" charset="-78"/>
              </a:rPr>
              <a:t>در شمال غرب کشور در استان آذربایجان شرقی و هم مرز با کشورهای جمهوری آذربایجان، نخجوان و ارمنستان، بخشهایی از شهرستانهای جلفا و کلیبر را شامل میشود. از دیدگاه توسعه منطقه ای، منطقه ی آزاد تجاری موجب تحرک و پویایی اقتصادی نواحی مجاور خود می شود و حرکت سرمایه، نیروی کار و مدیریت را به مناطق منتخب تسریع می کند و از عدم توسعه یافتگی جلوگیری می نماید یکی از مناطق آزاد ایجاد شده در راستای این اهداف منطقه آزاد ارس می باشد. </a:t>
            </a:r>
            <a:endParaRPr lang="fa-IR" sz="2400" dirty="0" smtClean="0">
              <a:cs typeface="B Mitra" panose="00000400000000000000" pitchFamily="2" charset="-78"/>
            </a:endParaRPr>
          </a:p>
          <a:p>
            <a:pPr algn="just" rtl="1"/>
            <a:r>
              <a:rPr lang="fa-IR" sz="2400" dirty="0" smtClean="0">
                <a:cs typeface="B Mitra" panose="00000400000000000000" pitchFamily="2" charset="-78"/>
              </a:rPr>
              <a:t>از </a:t>
            </a:r>
            <a:r>
              <a:rPr lang="fa-IR" sz="2400" dirty="0">
                <a:cs typeface="B Mitra" panose="00000400000000000000" pitchFamily="2" charset="-78"/>
              </a:rPr>
              <a:t>دلایلی که اهمیت انتخاب این موضوع را تشدید می کند می توان به </a:t>
            </a:r>
            <a:r>
              <a:rPr lang="fa-IR" sz="2400" b="1" dirty="0">
                <a:solidFill>
                  <a:schemeClr val="accent1"/>
                </a:solidFill>
                <a:cs typeface="B Mitra" panose="00000400000000000000" pitchFamily="2" charset="-78"/>
              </a:rPr>
              <a:t>افزایش میزان مهاجرت</a:t>
            </a:r>
            <a:r>
              <a:rPr lang="fa-IR" sz="2400" b="1" dirty="0">
                <a:cs typeface="B Mitra" panose="00000400000000000000" pitchFamily="2" charset="-78"/>
              </a:rPr>
              <a:t> </a:t>
            </a:r>
            <a:r>
              <a:rPr lang="fa-IR" sz="2400" dirty="0">
                <a:cs typeface="B Mitra" panose="00000400000000000000" pitchFamily="2" charset="-78"/>
              </a:rPr>
              <a:t>از استان </a:t>
            </a:r>
            <a:r>
              <a:rPr lang="fa-IR" sz="2400" dirty="0" smtClean="0">
                <a:cs typeface="B Mitra" panose="00000400000000000000" pitchFamily="2" charset="-78"/>
              </a:rPr>
              <a:t>آذربایجان </a:t>
            </a:r>
            <a:r>
              <a:rPr lang="fa-IR" sz="2400" dirty="0">
                <a:cs typeface="B Mitra" panose="00000400000000000000" pitchFamily="2" charset="-78"/>
              </a:rPr>
              <a:t>شرقی به سایر شهرها و استانهای صنعتی کشور به دلیل </a:t>
            </a:r>
            <a:r>
              <a:rPr lang="fa-IR" sz="2400" b="1" dirty="0" smtClean="0">
                <a:solidFill>
                  <a:schemeClr val="accent1"/>
                </a:solidFill>
                <a:cs typeface="B Mitra" panose="00000400000000000000" pitchFamily="2" charset="-78"/>
              </a:rPr>
              <a:t>کمبود و فقدان مشاغل</a:t>
            </a:r>
            <a:r>
              <a:rPr lang="fa-IR" sz="2400" dirty="0" smtClean="0">
                <a:cs typeface="B Mitra" panose="00000400000000000000" pitchFamily="2" charset="-78"/>
              </a:rPr>
              <a:t> و خدمات </a:t>
            </a:r>
            <a:r>
              <a:rPr lang="fa-IR" sz="2400" dirty="0">
                <a:cs typeface="B Mitra" panose="00000400000000000000" pitchFamily="2" charset="-78"/>
              </a:rPr>
              <a:t>صنعتی اشاره کرد این در حالی است که منطقه آزاد تجاری صنعتی ارس با ایجاد شهرک های صنعتی و ارائه خدمات در این زمینه می تواند باعث افزایش اشتغال شده و متعاقباً از میزان افزایش مهاجرت جلوگیری کند. از </a:t>
            </a:r>
            <a:r>
              <a:rPr lang="fa-IR" sz="2400" dirty="0" smtClean="0">
                <a:cs typeface="B Mitra" panose="00000400000000000000" pitchFamily="2" charset="-78"/>
              </a:rPr>
              <a:t>دیگر دلایل </a:t>
            </a:r>
            <a:r>
              <a:rPr lang="fa-IR" sz="2400" dirty="0">
                <a:cs typeface="B Mitra" panose="00000400000000000000" pitchFamily="2" charset="-78"/>
              </a:rPr>
              <a:t>حائز اهمیت می توان به نقش منطقه آزاد در تولید و </a:t>
            </a:r>
            <a:r>
              <a:rPr lang="fa-IR" sz="2400" b="1" dirty="0">
                <a:solidFill>
                  <a:schemeClr val="accent1"/>
                </a:solidFill>
                <a:cs typeface="B Mitra" panose="00000400000000000000" pitchFamily="2" charset="-78"/>
              </a:rPr>
              <a:t>صادرات محصولات غیر نفتی </a:t>
            </a:r>
            <a:r>
              <a:rPr lang="fa-IR" sz="2400" dirty="0">
                <a:cs typeface="B Mitra" panose="00000400000000000000" pitchFamily="2" charset="-78"/>
              </a:rPr>
              <a:t>اشاره داشت که این امر از اتکاءکامل به صادرات تک محصولی (نفت) ممانعت به عمل می آورد و منجر به رشد اقتصادی اجتماعی و افزایش تنوع در زمینه تولید محصولات جدید می شود در نهایت این عوامل  منجر به پسایندهای جغرافیایی و منطقه ای میشود و باعث بسط سرمایه داری شده و میزان سرمایه گذاری را نیز افزایش می دهد.</a:t>
            </a:r>
            <a:endParaRPr lang="fa-IR" sz="2400" dirty="0" smtClean="0">
              <a:cs typeface="B Mitra" panose="00000400000000000000" pitchFamily="2" charset="-78"/>
            </a:endParaRPr>
          </a:p>
          <a:p>
            <a:pPr marL="0" indent="0" algn="r" rtl="1">
              <a:buNone/>
            </a:pPr>
            <a:endParaRPr lang="en-US" sz="2400" b="1" dirty="0">
              <a:cs typeface="B Mitra" panose="00000400000000000000" pitchFamily="2" charset="-78"/>
            </a:endParaRPr>
          </a:p>
        </p:txBody>
      </p:sp>
    </p:spTree>
    <p:extLst>
      <p:ext uri="{BB962C8B-B14F-4D97-AF65-F5344CB8AC3E}">
        <p14:creationId xmlns:p14="http://schemas.microsoft.com/office/powerpoint/2010/main" val="2466885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14395"/>
            <a:ext cx="9931979" cy="5286376"/>
          </a:xfrm>
        </p:spPr>
      </p:pic>
    </p:spTree>
    <p:extLst>
      <p:ext uri="{BB962C8B-B14F-4D97-AF65-F5344CB8AC3E}">
        <p14:creationId xmlns:p14="http://schemas.microsoft.com/office/powerpoint/2010/main" val="5540061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0281858" cy="6858000"/>
          </a:xfrm>
        </p:spPr>
      </p:pic>
    </p:spTree>
    <p:extLst>
      <p:ext uri="{BB962C8B-B14F-4D97-AF65-F5344CB8AC3E}">
        <p14:creationId xmlns:p14="http://schemas.microsoft.com/office/powerpoint/2010/main" val="42174349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lnSpcReduction="10000"/>
          </a:bodyPr>
          <a:lstStyle/>
          <a:p>
            <a:pPr algn="r" rtl="1"/>
            <a:r>
              <a:rPr lang="fa-IR" sz="2800" b="1" dirty="0" smtClean="0">
                <a:cs typeface="B Mitra" panose="00000400000000000000" pitchFamily="2" charset="-78"/>
              </a:rPr>
              <a:t>بررسی اولویتهای توسعه صادرات </a:t>
            </a:r>
          </a:p>
          <a:p>
            <a:pPr algn="just" rtl="1"/>
            <a:r>
              <a:rPr lang="fa-IR" sz="2200" dirty="0">
                <a:cs typeface="B Mitra" panose="00000400000000000000" pitchFamily="2" charset="-78"/>
              </a:rPr>
              <a:t>هدف این پژوهش شناسایی چگونگی روند توسعه منطقه‌ای در منطقه آزاد ارس میباشد. پس بایستی  ابتدا به بررسی و اولویت بندی عوامل موثر بر توسعه صادرات شرکت های فعال در این منطقه پرداخته شود. بر اساس ادبیات پژوهش و مطالعات انجام شده، شاخص های اصلی شناسایی شده است بنابراین در این بخش به رتبه بندی این شاخص ها پرداخته خواهد شد. با توجه به این که میان معیارها و زیرمعیارها ساختاری سلسله مراتبی وجود دارد از تکنیک </a:t>
            </a:r>
            <a:r>
              <a:rPr lang="fa-IR" sz="2200" b="1" dirty="0">
                <a:solidFill>
                  <a:schemeClr val="accent1"/>
                </a:solidFill>
                <a:cs typeface="B Mitra" panose="00000400000000000000" pitchFamily="2" charset="-78"/>
              </a:rPr>
              <a:t>فرایند تحلیل سلسله مراتبی </a:t>
            </a:r>
            <a:r>
              <a:rPr lang="en-US" sz="2200" b="1" dirty="0" smtClean="0">
                <a:solidFill>
                  <a:schemeClr val="accent1"/>
                </a:solidFill>
                <a:cs typeface="B Mitra" panose="00000400000000000000" pitchFamily="2" charset="-78"/>
              </a:rPr>
              <a:t>  AHP</a:t>
            </a:r>
            <a:r>
              <a:rPr lang="en-US" sz="2200" dirty="0" smtClean="0">
                <a:cs typeface="B Mitra" panose="00000400000000000000" pitchFamily="2" charset="-78"/>
              </a:rPr>
              <a:t> </a:t>
            </a:r>
            <a:r>
              <a:rPr lang="fa-IR" sz="2200" dirty="0">
                <a:cs typeface="B Mitra" panose="00000400000000000000" pitchFamily="2" charset="-78"/>
              </a:rPr>
              <a:t>برای رتبه بندی عوامل موثر بر توسعه صادرات شرکت های فعال در منطقه آزاد ارس استفاده شده است</a:t>
            </a:r>
            <a:r>
              <a:rPr lang="fa-IR" sz="2200" dirty="0" smtClean="0">
                <a:cs typeface="B Mitra" panose="00000400000000000000" pitchFamily="2" charset="-78"/>
              </a:rPr>
              <a:t>.</a:t>
            </a:r>
          </a:p>
          <a:p>
            <a:pPr algn="just" rtl="1"/>
            <a:r>
              <a:rPr lang="fa-IR" sz="2200" b="1" dirty="0">
                <a:cs typeface="B Mitra" panose="00000400000000000000" pitchFamily="2" charset="-78"/>
              </a:rPr>
              <a:t>شناسایی شاخص های </a:t>
            </a:r>
            <a:r>
              <a:rPr lang="fa-IR" sz="2200" b="1" dirty="0" smtClean="0">
                <a:cs typeface="B Mitra" panose="00000400000000000000" pitchFamily="2" charset="-78"/>
              </a:rPr>
              <a:t>نهائی</a:t>
            </a:r>
          </a:p>
          <a:p>
            <a:pPr algn="just" rtl="1"/>
            <a:r>
              <a:rPr lang="fa-IR" sz="2200" dirty="0">
                <a:cs typeface="B Mitra" panose="00000400000000000000" pitchFamily="2" charset="-78"/>
              </a:rPr>
              <a:t>با توجه به مبانی نظری و عوامل تأثیر گذار در صادرات کشور و منطقه، مهمترین عوامل موثر بر توسعه صادرات شرکت های فعال در منطقه آزاد ارس عبارتند از </a:t>
            </a:r>
            <a:r>
              <a:rPr lang="fa-IR" sz="2200" b="1" dirty="0">
                <a:solidFill>
                  <a:schemeClr val="accent1"/>
                </a:solidFill>
                <a:cs typeface="B Mitra" panose="00000400000000000000" pitchFamily="2" charset="-78"/>
              </a:rPr>
              <a:t>معیار اقتصادی، معیار سیاسی و معیار پتانسیل بازار</a:t>
            </a:r>
            <a:r>
              <a:rPr lang="fa-IR" sz="2200" dirty="0">
                <a:cs typeface="B Mitra" panose="00000400000000000000" pitchFamily="2" charset="-78"/>
              </a:rPr>
              <a:t>. برای هر یک از این معیارها تعدادی زیر معیار شناسایی شده است. در مجموع </a:t>
            </a:r>
            <a:r>
              <a:rPr lang="fa-IR" sz="2200" b="1" dirty="0">
                <a:solidFill>
                  <a:schemeClr val="accent1"/>
                </a:solidFill>
                <a:cs typeface="B Mitra" panose="00000400000000000000" pitchFamily="2" charset="-78"/>
              </a:rPr>
              <a:t>3 معیار اصلی و 11 زیرمعیار </a:t>
            </a:r>
            <a:r>
              <a:rPr lang="fa-IR" sz="2200" dirty="0">
                <a:cs typeface="B Mitra" panose="00000400000000000000" pitchFamily="2" charset="-78"/>
              </a:rPr>
              <a:t>به عنوان عوامل موثر بر توسعه صادرات مورد بررسی قرار گرفته است. معیارها و زیرمعیارهای پژوهش در جدول </a:t>
            </a:r>
            <a:r>
              <a:rPr lang="fa-IR" sz="2200" dirty="0" smtClean="0">
                <a:cs typeface="B Mitra" panose="00000400000000000000" pitchFamily="2" charset="-78"/>
              </a:rPr>
              <a:t>آمده است.</a:t>
            </a:r>
          </a:p>
        </p:txBody>
      </p:sp>
    </p:spTree>
    <p:extLst>
      <p:ext uri="{BB962C8B-B14F-4D97-AF65-F5344CB8AC3E}">
        <p14:creationId xmlns:p14="http://schemas.microsoft.com/office/powerpoint/2010/main" val="418101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fade">
                                      <p:cBhvr>
                                        <p:cTn id="14" dur="1000"/>
                                        <p:tgtEl>
                                          <p:spTgt spid="7">
                                            <p:txEl>
                                              <p:pRg st="2" end="2"/>
                                            </p:txEl>
                                          </p:spTgt>
                                        </p:tgtEl>
                                      </p:cBhvr>
                                    </p:animEffect>
                                    <p:anim calcmode="lin" valueType="num">
                                      <p:cBhvr>
                                        <p:cTn id="15"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1000"/>
                                        <p:tgtEl>
                                          <p:spTgt spid="7">
                                            <p:txEl>
                                              <p:pRg st="3" end="3"/>
                                            </p:txEl>
                                          </p:spTgt>
                                        </p:tgtEl>
                                      </p:cBhvr>
                                    </p:animEffect>
                                    <p:anim calcmode="lin" valueType="num">
                                      <p:cBhvr>
                                        <p:cTn id="20"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a:bodyPr>
          <a:lstStyle/>
          <a:p>
            <a:pPr algn="r" rtl="1"/>
            <a:r>
              <a:rPr lang="fa-IR" sz="2800" b="1" dirty="0" smtClean="0">
                <a:cs typeface="B Mitra" panose="00000400000000000000" pitchFamily="2" charset="-78"/>
              </a:rPr>
              <a:t>بررسی اولویتهای توسعه صادرات </a:t>
            </a:r>
          </a:p>
          <a:p>
            <a:pPr algn="r" rtl="1"/>
            <a:endParaRPr lang="fa-IR" sz="2200" dirty="0" smtClean="0">
              <a:cs typeface="B Mitra"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248545745"/>
              </p:ext>
            </p:extLst>
          </p:nvPr>
        </p:nvGraphicFramePr>
        <p:xfrm>
          <a:off x="1385889" y="1333996"/>
          <a:ext cx="7759698" cy="3391986"/>
        </p:xfrm>
        <a:graphic>
          <a:graphicData uri="http://schemas.openxmlformats.org/drawingml/2006/table">
            <a:tbl>
              <a:tblPr rtl="1" firstRow="1" firstCol="1" bandRow="1">
                <a:tableStyleId>{5C22544A-7EE6-4342-B048-85BDC9FD1C3A}</a:tableStyleId>
              </a:tblPr>
              <a:tblGrid>
                <a:gridCol w="3151598"/>
                <a:gridCol w="1075838"/>
                <a:gridCol w="3151598"/>
                <a:gridCol w="380664"/>
              </a:tblGrid>
              <a:tr h="153789">
                <a:tc gridSpan="4">
                  <a:txBody>
                    <a:bodyPr/>
                    <a:lstStyle/>
                    <a:p>
                      <a:pPr marL="0" marR="0" algn="just" rtl="1">
                        <a:lnSpc>
                          <a:spcPct val="107000"/>
                        </a:lnSpc>
                        <a:spcBef>
                          <a:spcPts val="0"/>
                        </a:spcBef>
                        <a:spcAft>
                          <a:spcPts val="0"/>
                        </a:spcAft>
                      </a:pPr>
                      <a:r>
                        <a:rPr lang="ar-SA" sz="1600" dirty="0">
                          <a:effectLst/>
                          <a:cs typeface="B Mitra" panose="00000400000000000000" pitchFamily="2" charset="-78"/>
                        </a:rPr>
                        <a:t>جدول 2- شاخص های اصلی و زیرمعیارهای مربوط</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hMerge="1">
                  <a:txBody>
                    <a:bodyPr/>
                    <a:lstStyle/>
                    <a:p>
                      <a:endParaRPr lang="en-US"/>
                    </a:p>
                  </a:txBody>
                  <a:tcPr/>
                </a:tc>
                <a:tc hMerge="1">
                  <a:txBody>
                    <a:bodyPr/>
                    <a:lstStyle/>
                    <a:p>
                      <a:endParaRPr lang="en-US"/>
                    </a:p>
                  </a:txBody>
                  <a:tcPr/>
                </a:tc>
                <a:tc hMerge="1">
                  <a:txBody>
                    <a:bodyPr/>
                    <a:lstStyle/>
                    <a:p>
                      <a:endParaRPr lang="en-US"/>
                    </a:p>
                  </a:txBody>
                  <a:tcPr/>
                </a:tc>
              </a:tr>
              <a:tr h="153789">
                <a:tc gridSpan="2">
                  <a:txBody>
                    <a:bodyPr/>
                    <a:lstStyle/>
                    <a:p>
                      <a:pPr marL="0" marR="0" algn="just" rtl="1">
                        <a:lnSpc>
                          <a:spcPct val="107000"/>
                        </a:lnSpc>
                        <a:spcBef>
                          <a:spcPts val="0"/>
                        </a:spcBef>
                        <a:spcAft>
                          <a:spcPts val="0"/>
                        </a:spcAft>
                      </a:pPr>
                      <a:r>
                        <a:rPr lang="ar-SA" sz="1600">
                          <a:effectLst/>
                          <a:cs typeface="B Mitra" panose="00000400000000000000" pitchFamily="2" charset="-78"/>
                        </a:rPr>
                        <a:t>معیارهای اصلی</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hMerge="1">
                  <a:txBody>
                    <a:bodyPr/>
                    <a:lstStyle/>
                    <a:p>
                      <a:endParaRPr lang="en-US"/>
                    </a:p>
                  </a:txBody>
                  <a:tcPr/>
                </a:tc>
                <a:tc>
                  <a:txBody>
                    <a:bodyPr/>
                    <a:lstStyle/>
                    <a:p>
                      <a:pPr marL="0" marR="0" algn="just" rtl="1">
                        <a:lnSpc>
                          <a:spcPct val="107000"/>
                        </a:lnSpc>
                        <a:spcBef>
                          <a:spcPts val="0"/>
                        </a:spcBef>
                        <a:spcAft>
                          <a:spcPts val="0"/>
                        </a:spcAft>
                      </a:pPr>
                      <a:r>
                        <a:rPr lang="ar-SA" sz="1600" b="1" dirty="0">
                          <a:effectLst/>
                          <a:cs typeface="B Mitra" panose="00000400000000000000" pitchFamily="2" charset="-78"/>
                        </a:rPr>
                        <a:t>زیرمعیارها</a:t>
                      </a:r>
                      <a:endParaRPr lang="en-US" sz="1600" b="1" dirty="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b="1" dirty="0">
                          <a:effectLst/>
                          <a:cs typeface="B Mitra" panose="00000400000000000000" pitchFamily="2" charset="-78"/>
                        </a:rPr>
                        <a:t>نماد</a:t>
                      </a:r>
                      <a:endParaRPr lang="en-US" sz="1600" b="1" dirty="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rowSpan="5">
                  <a:txBody>
                    <a:bodyPr/>
                    <a:lstStyle/>
                    <a:p>
                      <a:pPr marL="0" marR="0" algn="just" rtl="1">
                        <a:lnSpc>
                          <a:spcPct val="107000"/>
                        </a:lnSpc>
                        <a:spcBef>
                          <a:spcPts val="0"/>
                        </a:spcBef>
                        <a:spcAft>
                          <a:spcPts val="0"/>
                        </a:spcAft>
                      </a:pPr>
                      <a:r>
                        <a:rPr lang="ar-SA" sz="1600" dirty="0">
                          <a:effectLst/>
                          <a:cs typeface="B Mitra" panose="00000400000000000000" pitchFamily="2" charset="-78"/>
                        </a:rPr>
                        <a:t>1</a:t>
                      </a:r>
                      <a:r>
                        <a:rPr lang="en-US" sz="1600" dirty="0">
                          <a:effectLst/>
                          <a:cs typeface="B Mitra" panose="00000400000000000000" pitchFamily="2" charset="-78"/>
                        </a:rPr>
                        <a:t>C</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rowSpan="5">
                  <a:txBody>
                    <a:bodyPr/>
                    <a:lstStyle/>
                    <a:p>
                      <a:pPr marL="0" marR="0" algn="just" rtl="1">
                        <a:lnSpc>
                          <a:spcPct val="107000"/>
                        </a:lnSpc>
                        <a:spcBef>
                          <a:spcPts val="0"/>
                        </a:spcBef>
                        <a:spcAft>
                          <a:spcPts val="0"/>
                        </a:spcAft>
                      </a:pPr>
                      <a:r>
                        <a:rPr lang="ar-SA" sz="1600">
                          <a:effectLst/>
                          <a:cs typeface="B Mitra" panose="00000400000000000000" pitchFamily="2" charset="-78"/>
                        </a:rPr>
                        <a:t>اقتصادی</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نوسانات ارزی</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11</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600">
                          <a:effectLst/>
                          <a:cs typeface="B Mitra" panose="00000400000000000000" pitchFamily="2" charset="-78"/>
                        </a:rPr>
                        <a:t>ناخالص ملی</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12</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600">
                          <a:effectLst/>
                          <a:cs typeface="B Mitra" panose="00000400000000000000" pitchFamily="2" charset="-78"/>
                        </a:rPr>
                        <a:t>تحریم های اقتصادی</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13</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600">
                          <a:effectLst/>
                          <a:cs typeface="B Mitra" panose="00000400000000000000" pitchFamily="2" charset="-78"/>
                        </a:rPr>
                        <a:t>رکود / تورم بالا</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14</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600" dirty="0">
                          <a:effectLst/>
                          <a:cs typeface="B Mitra" panose="00000400000000000000" pitchFamily="2" charset="-78"/>
                        </a:rPr>
                        <a:t>مصرف سرانه</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15</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rowSpan="3">
                  <a:txBody>
                    <a:bodyPr/>
                    <a:lstStyle/>
                    <a:p>
                      <a:pPr marL="0" marR="0" algn="just" rtl="1">
                        <a:lnSpc>
                          <a:spcPct val="107000"/>
                        </a:lnSpc>
                        <a:spcBef>
                          <a:spcPts val="0"/>
                        </a:spcBef>
                        <a:spcAft>
                          <a:spcPts val="0"/>
                        </a:spcAft>
                      </a:pPr>
                      <a:r>
                        <a:rPr lang="ar-SA" sz="1600">
                          <a:effectLst/>
                          <a:cs typeface="B Mitra" panose="00000400000000000000" pitchFamily="2" charset="-78"/>
                        </a:rPr>
                        <a:t>2</a:t>
                      </a:r>
                      <a:r>
                        <a:rPr lang="en-US" sz="1600">
                          <a:effectLst/>
                          <a:cs typeface="B Mitra" panose="00000400000000000000" pitchFamily="2" charset="-78"/>
                        </a:rPr>
                        <a:t>C</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rowSpan="3">
                  <a:txBody>
                    <a:bodyPr/>
                    <a:lstStyle/>
                    <a:p>
                      <a:pPr marL="0" marR="0" algn="just" rtl="1">
                        <a:lnSpc>
                          <a:spcPct val="107000"/>
                        </a:lnSpc>
                        <a:spcBef>
                          <a:spcPts val="0"/>
                        </a:spcBef>
                        <a:spcAft>
                          <a:spcPts val="0"/>
                        </a:spcAft>
                      </a:pPr>
                      <a:r>
                        <a:rPr lang="ar-SA" sz="1600">
                          <a:effectLst/>
                          <a:cs typeface="B Mitra" panose="00000400000000000000" pitchFamily="2" charset="-78"/>
                        </a:rPr>
                        <a:t>سیاسی</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dirty="0">
                          <a:effectLst/>
                          <a:cs typeface="B Mitra" panose="00000400000000000000" pitchFamily="2" charset="-78"/>
                        </a:rPr>
                        <a:t>روابط دیپلماتیک بین دو کشور</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21</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600">
                          <a:effectLst/>
                          <a:cs typeface="B Mitra" panose="00000400000000000000" pitchFamily="2" charset="-78"/>
                        </a:rPr>
                        <a:t>سیاستهای داخلی</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22</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600" dirty="0">
                          <a:effectLst/>
                          <a:cs typeface="B Mitra" panose="00000400000000000000" pitchFamily="2" charset="-78"/>
                        </a:rPr>
                        <a:t>ثبات سیاسی کشور مقصد</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23</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rowSpan="3">
                  <a:txBody>
                    <a:bodyPr/>
                    <a:lstStyle/>
                    <a:p>
                      <a:pPr marL="0" marR="0" algn="just" rtl="1">
                        <a:lnSpc>
                          <a:spcPct val="107000"/>
                        </a:lnSpc>
                        <a:spcBef>
                          <a:spcPts val="0"/>
                        </a:spcBef>
                        <a:spcAft>
                          <a:spcPts val="0"/>
                        </a:spcAft>
                      </a:pPr>
                      <a:r>
                        <a:rPr lang="ar-SA" sz="1600">
                          <a:effectLst/>
                          <a:cs typeface="B Mitra" panose="00000400000000000000" pitchFamily="2" charset="-78"/>
                        </a:rPr>
                        <a:t>3</a:t>
                      </a:r>
                      <a:r>
                        <a:rPr lang="en-US" sz="1600">
                          <a:effectLst/>
                          <a:cs typeface="B Mitra" panose="00000400000000000000" pitchFamily="2" charset="-78"/>
                        </a:rPr>
                        <a:t>C</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rowSpan="3">
                  <a:txBody>
                    <a:bodyPr/>
                    <a:lstStyle/>
                    <a:p>
                      <a:pPr marL="0" marR="0" algn="just" rtl="1">
                        <a:lnSpc>
                          <a:spcPct val="107000"/>
                        </a:lnSpc>
                        <a:spcBef>
                          <a:spcPts val="0"/>
                        </a:spcBef>
                        <a:spcAft>
                          <a:spcPts val="0"/>
                        </a:spcAft>
                      </a:pPr>
                      <a:r>
                        <a:rPr lang="ar-SA" sz="1600">
                          <a:effectLst/>
                          <a:cs typeface="B Mitra" panose="00000400000000000000" pitchFamily="2" charset="-78"/>
                        </a:rPr>
                        <a:t>پتانسیل بازار</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رقابت موجود در بازار</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31</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600">
                          <a:effectLst/>
                          <a:cs typeface="B Mitra" panose="00000400000000000000" pitchFamily="2" charset="-78"/>
                        </a:rPr>
                        <a:t>هزینه تطبیق محصول / خدمت</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a:effectLst/>
                          <a:cs typeface="B Mitra" panose="00000400000000000000" pitchFamily="2" charset="-78"/>
                        </a:rPr>
                        <a:t>32</a:t>
                      </a:r>
                      <a:r>
                        <a:rPr lang="en-US" sz="1600">
                          <a:effectLst/>
                          <a:cs typeface="B Mitra" panose="00000400000000000000" pitchFamily="2" charset="-78"/>
                        </a:rPr>
                        <a:t>S</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r h="153789">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600">
                          <a:effectLst/>
                          <a:cs typeface="B Mitra" panose="00000400000000000000" pitchFamily="2" charset="-78"/>
                        </a:rPr>
                        <a:t>تقاضای بازار</a:t>
                      </a:r>
                      <a:endParaRPr lang="en-US" sz="160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c>
                  <a:txBody>
                    <a:bodyPr/>
                    <a:lstStyle/>
                    <a:p>
                      <a:pPr marL="0" marR="0" algn="just" rtl="1">
                        <a:lnSpc>
                          <a:spcPct val="107000"/>
                        </a:lnSpc>
                        <a:spcBef>
                          <a:spcPts val="0"/>
                        </a:spcBef>
                        <a:spcAft>
                          <a:spcPts val="0"/>
                        </a:spcAft>
                      </a:pPr>
                      <a:r>
                        <a:rPr lang="ar-SA" sz="1600" dirty="0">
                          <a:effectLst/>
                          <a:cs typeface="B Mitra" panose="00000400000000000000" pitchFamily="2" charset="-78"/>
                        </a:rPr>
                        <a:t>33</a:t>
                      </a:r>
                      <a:r>
                        <a:rPr lang="en-US" sz="1600" dirty="0">
                          <a:effectLst/>
                          <a:cs typeface="B Mitra" panose="00000400000000000000" pitchFamily="2" charset="-78"/>
                        </a:rPr>
                        <a:t>S</a:t>
                      </a:r>
                      <a:endParaRPr lang="en-US" sz="1600" dirty="0">
                        <a:effectLst/>
                        <a:latin typeface="B Nazanin" panose="00000400000000000000" pitchFamily="2" charset="-78"/>
                        <a:ea typeface="Calibri" panose="020F0502020204030204" pitchFamily="34" charset="0"/>
                        <a:cs typeface="B Mitra" panose="00000400000000000000" pitchFamily="2" charset="-78"/>
                      </a:endParaRPr>
                    </a:p>
                  </a:txBody>
                  <a:tcPr marL="53891" marR="53891" marT="0" marB="0"/>
                </a:tc>
              </a:tr>
            </a:tbl>
          </a:graphicData>
        </a:graphic>
      </p:graphicFrame>
    </p:spTree>
    <p:extLst>
      <p:ext uri="{BB962C8B-B14F-4D97-AF65-F5344CB8AC3E}">
        <p14:creationId xmlns:p14="http://schemas.microsoft.com/office/powerpoint/2010/main" val="27204760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a:bodyPr>
          <a:lstStyle/>
          <a:p>
            <a:pPr algn="just" rtl="1"/>
            <a:r>
              <a:rPr lang="fa-IR" sz="2800" b="1" dirty="0" smtClean="0">
                <a:cs typeface="B Mitra" panose="00000400000000000000" pitchFamily="2" charset="-78"/>
              </a:rPr>
              <a:t>بررسی اولویتهای توسعه صادرات </a:t>
            </a:r>
          </a:p>
          <a:p>
            <a:pPr algn="just" rtl="1"/>
            <a:r>
              <a:rPr lang="fa-IR" sz="2200" b="1" dirty="0">
                <a:cs typeface="B Mitra" panose="00000400000000000000" pitchFamily="2" charset="-78"/>
              </a:rPr>
              <a:t>تعیین اولویت عناصر مدل با استفاده از تکنیک </a:t>
            </a:r>
            <a:r>
              <a:rPr lang="en-US" sz="2200" b="1" dirty="0">
                <a:cs typeface="B Mitra" panose="00000400000000000000" pitchFamily="2" charset="-78"/>
              </a:rPr>
              <a:t>AHP</a:t>
            </a:r>
          </a:p>
          <a:p>
            <a:pPr marL="0" indent="0" algn="just" rtl="1">
              <a:buNone/>
            </a:pPr>
            <a:r>
              <a:rPr lang="fa-IR" sz="2200" dirty="0">
                <a:cs typeface="B Mitra" panose="00000400000000000000" pitchFamily="2" charset="-78"/>
              </a:rPr>
              <a:t>در این پژوهش برای تعیین وزن معیارها و شاخص های مدل از تکنیک تحلیل سلسله مراتبی (</a:t>
            </a:r>
            <a:r>
              <a:rPr lang="en-US" sz="2200" dirty="0">
                <a:cs typeface="B Mitra" panose="00000400000000000000" pitchFamily="2" charset="-78"/>
              </a:rPr>
              <a:t>AHP) </a:t>
            </a:r>
            <a:r>
              <a:rPr lang="fa-IR" sz="2200" dirty="0">
                <a:cs typeface="B Mitra" panose="00000400000000000000" pitchFamily="2" charset="-78"/>
              </a:rPr>
              <a:t>استفاده شده است. مراحل انجام تحلیل به صورت زیر است:</a:t>
            </a:r>
          </a:p>
          <a:p>
            <a:pPr marL="0" indent="0" algn="just" rtl="1">
              <a:buNone/>
            </a:pPr>
            <a:r>
              <a:rPr lang="fa-IR" sz="2200" dirty="0">
                <a:cs typeface="B Mitra" panose="00000400000000000000" pitchFamily="2" charset="-78"/>
              </a:rPr>
              <a:t>1-	اولویت بندی معیارهای اصلی بر اساس هدف از طریق مقایسه زوجی </a:t>
            </a:r>
          </a:p>
          <a:p>
            <a:pPr marL="0" indent="0" algn="just" rtl="1">
              <a:buNone/>
            </a:pPr>
            <a:r>
              <a:rPr lang="fa-IR" sz="2200" dirty="0">
                <a:cs typeface="B Mitra" panose="00000400000000000000" pitchFamily="2" charset="-78"/>
              </a:rPr>
              <a:t>2-	اولویت بندی هر یک از زیرمعیارها در خوشه مربوط به خود از طریق مقایسه زوجی</a:t>
            </a:r>
          </a:p>
          <a:p>
            <a:pPr marL="0" indent="0" algn="just" rtl="1">
              <a:buNone/>
            </a:pPr>
            <a:r>
              <a:rPr lang="fa-IR" sz="2200" dirty="0">
                <a:cs typeface="B Mitra" panose="00000400000000000000" pitchFamily="2" charset="-78"/>
              </a:rPr>
              <a:t>3-	محاسبه وزن کلی و تعیین اولویت نهائی شاخص ها</a:t>
            </a:r>
          </a:p>
          <a:p>
            <a:pPr algn="just" rtl="1"/>
            <a:r>
              <a:rPr lang="fa-IR" sz="2200" dirty="0">
                <a:cs typeface="B Mitra" panose="00000400000000000000" pitchFamily="2" charset="-78"/>
              </a:rPr>
              <a:t>بر اساس بردار ویژه به دست آمده:</a:t>
            </a:r>
          </a:p>
          <a:p>
            <a:pPr algn="just" rtl="1"/>
            <a:r>
              <a:rPr lang="fa-IR" sz="2200" dirty="0">
                <a:cs typeface="B Mitra" panose="00000400000000000000" pitchFamily="2" charset="-78"/>
              </a:rPr>
              <a:t>معیار اقتصادی با وزن نرمال 482/0 از بیشترین اولویت برخوردار است.</a:t>
            </a:r>
          </a:p>
          <a:p>
            <a:pPr algn="just" rtl="1"/>
            <a:r>
              <a:rPr lang="fa-IR" sz="2200" dirty="0">
                <a:cs typeface="B Mitra" panose="00000400000000000000" pitchFamily="2" charset="-78"/>
              </a:rPr>
              <a:t>معیار سیاسی با وزن نرمال 248/0 در اولویت دوم قرار دارد.</a:t>
            </a:r>
          </a:p>
          <a:p>
            <a:pPr algn="just" rtl="1"/>
            <a:r>
              <a:rPr lang="fa-IR" sz="2200" dirty="0">
                <a:cs typeface="B Mitra" panose="00000400000000000000" pitchFamily="2" charset="-78"/>
              </a:rPr>
              <a:t>معیار پتانسیل بازار با وزن نرمال 131/0 در اولویت سوم قرار دارد.</a:t>
            </a:r>
          </a:p>
          <a:p>
            <a:pPr algn="just" rtl="1"/>
            <a:r>
              <a:rPr lang="fa-IR" sz="2200" dirty="0">
                <a:cs typeface="B Mitra" panose="00000400000000000000" pitchFamily="2" charset="-78"/>
              </a:rPr>
              <a:t>نرخ سازگاری مقایسه های انجام شده 088/0 بدست آمده است که کوچکتر از 1/0 می باشد و بنابراین می توان به مقایسه های انجام شده اعتماد کرد.</a:t>
            </a:r>
          </a:p>
          <a:p>
            <a:pPr algn="just" rtl="1"/>
            <a:endParaRPr lang="fa-IR" sz="2200" dirty="0" smtClean="0">
              <a:cs typeface="B Mitra" panose="00000400000000000000" pitchFamily="2" charset="-78"/>
            </a:endParaRPr>
          </a:p>
        </p:txBody>
      </p:sp>
    </p:spTree>
    <p:extLst>
      <p:ext uri="{BB962C8B-B14F-4D97-AF65-F5344CB8AC3E}">
        <p14:creationId xmlns:p14="http://schemas.microsoft.com/office/powerpoint/2010/main" val="297194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fade">
                                      <p:cBhvr>
                                        <p:cTn id="10" dur="500"/>
                                        <p:tgtEl>
                                          <p:spTgt spid="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fade">
                                      <p:cBhvr>
                                        <p:cTn id="13" dur="500"/>
                                        <p:tgtEl>
                                          <p:spTgt spid="7">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
                                            <p:txEl>
                                              <p:pRg st="4" end="4"/>
                                            </p:txEl>
                                          </p:spTgt>
                                        </p:tgtEl>
                                        <p:attrNameLst>
                                          <p:attrName>style.visibility</p:attrName>
                                        </p:attrNameLst>
                                      </p:cBhvr>
                                      <p:to>
                                        <p:strVal val="visible"/>
                                      </p:to>
                                    </p:set>
                                    <p:animEffect transition="in" filter="fade">
                                      <p:cBhvr>
                                        <p:cTn id="16" dur="500"/>
                                        <p:tgtEl>
                                          <p:spTgt spid="7">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animEffect transition="in" filter="fade">
                                      <p:cBhvr>
                                        <p:cTn id="19" dur="500"/>
                                        <p:tgtEl>
                                          <p:spTgt spid="7">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xEl>
                                              <p:pRg st="6" end="6"/>
                                            </p:txEl>
                                          </p:spTgt>
                                        </p:tgtEl>
                                        <p:attrNameLst>
                                          <p:attrName>style.visibility</p:attrName>
                                        </p:attrNameLst>
                                      </p:cBhvr>
                                      <p:to>
                                        <p:strVal val="visible"/>
                                      </p:to>
                                    </p:set>
                                    <p:animEffect transition="in" filter="fade">
                                      <p:cBhvr>
                                        <p:cTn id="24" dur="500"/>
                                        <p:tgtEl>
                                          <p:spTgt spid="7">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7">
                                            <p:txEl>
                                              <p:pRg st="7" end="7"/>
                                            </p:txEl>
                                          </p:spTgt>
                                        </p:tgtEl>
                                        <p:attrNameLst>
                                          <p:attrName>style.visibility</p:attrName>
                                        </p:attrNameLst>
                                      </p:cBhvr>
                                      <p:to>
                                        <p:strVal val="visible"/>
                                      </p:to>
                                    </p:set>
                                    <p:animEffect transition="in" filter="fade">
                                      <p:cBhvr>
                                        <p:cTn id="27" dur="500"/>
                                        <p:tgtEl>
                                          <p:spTgt spid="7">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7">
                                            <p:txEl>
                                              <p:pRg st="8" end="8"/>
                                            </p:txEl>
                                          </p:spTgt>
                                        </p:tgtEl>
                                        <p:attrNameLst>
                                          <p:attrName>style.visibility</p:attrName>
                                        </p:attrNameLst>
                                      </p:cBhvr>
                                      <p:to>
                                        <p:strVal val="visible"/>
                                      </p:to>
                                    </p:set>
                                    <p:animEffect transition="in" filter="fade">
                                      <p:cBhvr>
                                        <p:cTn id="30" dur="500"/>
                                        <p:tgtEl>
                                          <p:spTgt spid="7">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7">
                                            <p:txEl>
                                              <p:pRg st="9" end="9"/>
                                            </p:txEl>
                                          </p:spTgt>
                                        </p:tgtEl>
                                        <p:attrNameLst>
                                          <p:attrName>style.visibility</p:attrName>
                                        </p:attrNameLst>
                                      </p:cBhvr>
                                      <p:to>
                                        <p:strVal val="visible"/>
                                      </p:to>
                                    </p:set>
                                    <p:animEffect transition="in" filter="fade">
                                      <p:cBhvr>
                                        <p:cTn id="33" dur="500"/>
                                        <p:tgtEl>
                                          <p:spTgt spid="7">
                                            <p:txEl>
                                              <p:pRg st="9" end="9"/>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7">
                                            <p:txEl>
                                              <p:pRg st="10" end="10"/>
                                            </p:txEl>
                                          </p:spTgt>
                                        </p:tgtEl>
                                        <p:attrNameLst>
                                          <p:attrName>style.visibility</p:attrName>
                                        </p:attrNameLst>
                                      </p:cBhvr>
                                      <p:to>
                                        <p:strVal val="visible"/>
                                      </p:to>
                                    </p:set>
                                    <p:animEffect transition="in" filter="fade">
                                      <p:cBhvr>
                                        <p:cTn id="36"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a:bodyPr>
          <a:lstStyle/>
          <a:p>
            <a:pPr algn="r" rtl="1"/>
            <a:r>
              <a:rPr lang="fa-IR" sz="2800" b="1" dirty="0" smtClean="0">
                <a:cs typeface="B Mitra" panose="00000400000000000000" pitchFamily="2" charset="-78"/>
              </a:rPr>
              <a:t>بررسی اولویتهای توسعه صادرات </a:t>
            </a:r>
          </a:p>
          <a:p>
            <a:pPr algn="r" rtl="1"/>
            <a:r>
              <a:rPr lang="fa-IR" sz="2200" b="1" dirty="0" smtClean="0">
                <a:cs typeface="B Mitra" panose="00000400000000000000" pitchFamily="2" charset="-78"/>
              </a:rPr>
              <a:t>مقایسه </a:t>
            </a:r>
            <a:r>
              <a:rPr lang="fa-IR" sz="2200" b="1" dirty="0">
                <a:cs typeface="B Mitra" panose="00000400000000000000" pitchFamily="2" charset="-78"/>
              </a:rPr>
              <a:t>و تعیین اولویت </a:t>
            </a:r>
            <a:r>
              <a:rPr lang="fa-IR" sz="2200" b="1" dirty="0" smtClean="0">
                <a:cs typeface="B Mitra" panose="00000400000000000000" pitchFamily="2" charset="-78"/>
              </a:rPr>
              <a:t>زیرمعیارها</a:t>
            </a:r>
          </a:p>
          <a:p>
            <a:pPr algn="just" rtl="1"/>
            <a:r>
              <a:rPr lang="fa-IR" sz="2200" dirty="0">
                <a:cs typeface="B Mitra" panose="00000400000000000000" pitchFamily="2" charset="-78"/>
              </a:rPr>
              <a:t>بر اساس بردار ویژه بدست آمده زیرمعیار رقابت موجود در بازار با وزن 7171/0 از اولویت بیشتری نسبت به سایر زیرمعیارها برخوردار است. همچنین نرخ ناسازگاری مقایسه های انجام شده 030/0 بدست آمده است که کوچکتر از 1/0 می باشد و بنابراین می توان به مقایسه های انجام شده اعتماد کرد.</a:t>
            </a:r>
            <a:endParaRPr lang="fa-IR" sz="2200" dirty="0" smtClean="0">
              <a:cs typeface="B Mitra" panose="00000400000000000000" pitchFamily="2" charset="-78"/>
            </a:endParaRPr>
          </a:p>
        </p:txBody>
      </p:sp>
    </p:spTree>
    <p:extLst>
      <p:ext uri="{BB962C8B-B14F-4D97-AF65-F5344CB8AC3E}">
        <p14:creationId xmlns:p14="http://schemas.microsoft.com/office/powerpoint/2010/main" val="1855011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fontScale="85000" lnSpcReduction="20000"/>
          </a:bodyPr>
          <a:lstStyle/>
          <a:p>
            <a:pPr algn="r" rtl="1"/>
            <a:r>
              <a:rPr lang="fa-IR" sz="2800" b="1" dirty="0" smtClean="0">
                <a:cs typeface="B Mitra" panose="00000400000000000000" pitchFamily="2" charset="-78"/>
              </a:rPr>
              <a:t>بررسی اولویتهای توسعه صادرات </a:t>
            </a:r>
          </a:p>
          <a:p>
            <a:pPr algn="r" rtl="1"/>
            <a:r>
              <a:rPr lang="fa-IR" sz="2200" b="1" dirty="0" smtClean="0">
                <a:cs typeface="B Mitra" panose="00000400000000000000" pitchFamily="2" charset="-78"/>
              </a:rPr>
              <a:t>تعیین وزن نهائی با عناصر تکنیک </a:t>
            </a:r>
            <a:r>
              <a:rPr lang="en-US" sz="2200" b="1" dirty="0" smtClean="0">
                <a:cs typeface="B Mitra" panose="00000400000000000000" pitchFamily="2" charset="-78"/>
              </a:rPr>
              <a:t>AHP</a:t>
            </a:r>
            <a:endParaRPr lang="fa-IR" sz="2200" b="1" dirty="0" smtClean="0">
              <a:cs typeface="B Mitra" panose="00000400000000000000" pitchFamily="2" charset="-78"/>
            </a:endParaRPr>
          </a:p>
          <a:p>
            <a:pPr algn="r" rtl="1"/>
            <a:endParaRPr lang="fa-IR" sz="2200" b="1" dirty="0">
              <a:cs typeface="B Mitra" panose="00000400000000000000" pitchFamily="2" charset="-78"/>
            </a:endParaRPr>
          </a:p>
          <a:p>
            <a:pPr algn="r" rtl="1"/>
            <a:endParaRPr lang="fa-IR" sz="2200" b="1" dirty="0" smtClean="0">
              <a:cs typeface="B Mitra" panose="00000400000000000000" pitchFamily="2" charset="-78"/>
            </a:endParaRPr>
          </a:p>
          <a:p>
            <a:pPr algn="r" rtl="1"/>
            <a:endParaRPr lang="fa-IR" sz="2200" b="1" dirty="0">
              <a:cs typeface="B Mitra" panose="00000400000000000000" pitchFamily="2" charset="-78"/>
            </a:endParaRPr>
          </a:p>
          <a:p>
            <a:pPr algn="r" rtl="1"/>
            <a:endParaRPr lang="fa-IR" sz="2200" b="1" dirty="0" smtClean="0">
              <a:cs typeface="B Mitra" panose="00000400000000000000" pitchFamily="2" charset="-78"/>
            </a:endParaRPr>
          </a:p>
          <a:p>
            <a:pPr algn="r" rtl="1"/>
            <a:endParaRPr lang="fa-IR" sz="2200" b="1" dirty="0">
              <a:cs typeface="B Mitra" panose="00000400000000000000" pitchFamily="2" charset="-78"/>
            </a:endParaRPr>
          </a:p>
          <a:p>
            <a:pPr algn="r" rtl="1"/>
            <a:endParaRPr lang="fa-IR" sz="2200" b="1" dirty="0" smtClean="0">
              <a:cs typeface="B Mitra" panose="00000400000000000000" pitchFamily="2" charset="-78"/>
            </a:endParaRPr>
          </a:p>
          <a:p>
            <a:pPr algn="r" rtl="1"/>
            <a:endParaRPr lang="fa-IR" sz="2200" b="1" dirty="0" smtClean="0">
              <a:cs typeface="B Mitra" panose="00000400000000000000" pitchFamily="2" charset="-78"/>
            </a:endParaRPr>
          </a:p>
          <a:p>
            <a:pPr algn="r" rtl="1"/>
            <a:endParaRPr lang="fa-IR" sz="2200" b="1" dirty="0">
              <a:cs typeface="B Mitra" panose="00000400000000000000" pitchFamily="2" charset="-78"/>
            </a:endParaRPr>
          </a:p>
          <a:p>
            <a:pPr algn="r" rtl="1"/>
            <a:endParaRPr lang="fa-IR" sz="2200" b="1" dirty="0">
              <a:cs typeface="B Mitra" panose="00000400000000000000" pitchFamily="2" charset="-78"/>
            </a:endParaRPr>
          </a:p>
          <a:p>
            <a:pPr algn="r" rtl="1"/>
            <a:endParaRPr lang="fa-IR" sz="2200" b="1" dirty="0" smtClean="0">
              <a:cs typeface="B Mitra" panose="00000400000000000000" pitchFamily="2" charset="-78"/>
            </a:endParaRPr>
          </a:p>
          <a:p>
            <a:pPr algn="just" rtl="1"/>
            <a:r>
              <a:rPr lang="fa-IR" sz="2400" dirty="0">
                <a:cs typeface="B Mitra" panose="00000400000000000000" pitchFamily="2" charset="-78"/>
              </a:rPr>
              <a:t>بنابراین شاخص </a:t>
            </a:r>
            <a:r>
              <a:rPr lang="fa-IR" sz="2400" b="1" dirty="0">
                <a:solidFill>
                  <a:schemeClr val="accent1"/>
                </a:solidFill>
                <a:cs typeface="B Mitra" panose="00000400000000000000" pitchFamily="2" charset="-78"/>
              </a:rPr>
              <a:t>نوسانات ارزی</a:t>
            </a:r>
            <a:r>
              <a:rPr lang="fa-IR" sz="2400" dirty="0">
                <a:cs typeface="B Mitra" panose="00000400000000000000" pitchFamily="2" charset="-78"/>
              </a:rPr>
              <a:t> با وزن نرمال 204/0 از بیشترین اهمیت در میان تمامی شاخص های موجود برخوردار است. شاخص </a:t>
            </a:r>
            <a:r>
              <a:rPr lang="fa-IR" sz="2400" b="1" dirty="0">
                <a:solidFill>
                  <a:schemeClr val="accent1"/>
                </a:solidFill>
                <a:cs typeface="B Mitra" panose="00000400000000000000" pitchFamily="2" charset="-78"/>
              </a:rPr>
              <a:t>روابط دیپلماتیک </a:t>
            </a:r>
            <a:r>
              <a:rPr lang="fa-IR" sz="2400" dirty="0">
                <a:cs typeface="B Mitra" panose="00000400000000000000" pitchFamily="2" charset="-78"/>
              </a:rPr>
              <a:t>بین دو کشور با وزن 173/0 از اولویت دوم برخوردار می باشد. شاخص </a:t>
            </a:r>
            <a:r>
              <a:rPr lang="fa-IR" sz="2400" b="1" dirty="0">
                <a:solidFill>
                  <a:schemeClr val="accent1"/>
                </a:solidFill>
                <a:cs typeface="B Mitra" panose="00000400000000000000" pitchFamily="2" charset="-78"/>
              </a:rPr>
              <a:t>ناخالص ملی </a:t>
            </a:r>
            <a:r>
              <a:rPr lang="fa-IR" sz="2400" dirty="0">
                <a:cs typeface="B Mitra" panose="00000400000000000000" pitchFamily="2" charset="-78"/>
              </a:rPr>
              <a:t>با وزن 124/0 در اولویت سوم قرار دارد. نکته آخر این که هدف از </a:t>
            </a:r>
            <a:r>
              <a:rPr lang="en-US" sz="2400" dirty="0">
                <a:cs typeface="B Mitra" panose="00000400000000000000" pitchFamily="2" charset="-78"/>
              </a:rPr>
              <a:t>AHP </a:t>
            </a:r>
            <a:r>
              <a:rPr lang="fa-IR" sz="2400" dirty="0">
                <a:cs typeface="B Mitra" panose="00000400000000000000" pitchFamily="2" charset="-78"/>
              </a:rPr>
              <a:t>مقایسه نتایج روش کمی با کیفی بود که نتایج حاصل از این دو روش در جدول بالا ارائه شده است.</a:t>
            </a:r>
            <a:endParaRPr lang="fa-IR" sz="2400" dirty="0" smtClean="0">
              <a:cs typeface="B Mitra" panose="00000400000000000000" pitchFamily="2" charset="-78"/>
            </a:endParaRPr>
          </a:p>
          <a:p>
            <a:pPr algn="r" rtl="1"/>
            <a:endParaRPr lang="fa-IR" sz="2200" dirty="0" smtClean="0">
              <a:cs typeface="B Mitra" panose="00000400000000000000"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2056901840"/>
              </p:ext>
            </p:extLst>
          </p:nvPr>
        </p:nvGraphicFramePr>
        <p:xfrm>
          <a:off x="2104284" y="1547305"/>
          <a:ext cx="7140575" cy="3481897"/>
        </p:xfrm>
        <a:graphic>
          <a:graphicData uri="http://schemas.openxmlformats.org/drawingml/2006/table">
            <a:tbl>
              <a:tblPr rtl="1" firstRow="1" firstCol="1" bandRow="1">
                <a:tableStyleId>{5C22544A-7EE6-4342-B048-85BDC9FD1C3A}</a:tableStyleId>
              </a:tblPr>
              <a:tblGrid>
                <a:gridCol w="2131790"/>
                <a:gridCol w="791281"/>
                <a:gridCol w="2131790"/>
                <a:gridCol w="609434"/>
                <a:gridCol w="609434"/>
                <a:gridCol w="522811"/>
                <a:gridCol w="344035"/>
              </a:tblGrid>
              <a:tr h="248707">
                <a:tc gridSpan="7">
                  <a:txBody>
                    <a:bodyPr/>
                    <a:lstStyle/>
                    <a:p>
                      <a:pPr marL="0" marR="0" algn="just" rtl="1">
                        <a:lnSpc>
                          <a:spcPct val="107000"/>
                        </a:lnSpc>
                        <a:spcBef>
                          <a:spcPts val="0"/>
                        </a:spcBef>
                        <a:spcAft>
                          <a:spcPts val="0"/>
                        </a:spcAft>
                      </a:pPr>
                      <a:r>
                        <a:rPr lang="ar-SA" sz="1500" dirty="0">
                          <a:effectLst/>
                          <a:cs typeface="B Mitra" panose="00000400000000000000" pitchFamily="2" charset="-78"/>
                        </a:rPr>
                        <a:t>جدول 8 تعیین اولویت نهائی شاخص ها با تکنیک </a:t>
                      </a:r>
                      <a:r>
                        <a:rPr lang="en-US" sz="1500" dirty="0">
                          <a:effectLst/>
                          <a:cs typeface="B Mitra" panose="00000400000000000000" pitchFamily="2" charset="-78"/>
                        </a:rPr>
                        <a:t>AHP</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97413">
                <a:tc gridSpan="2">
                  <a:txBody>
                    <a:bodyPr/>
                    <a:lstStyle/>
                    <a:p>
                      <a:pPr marL="0" marR="0" algn="just" rtl="1">
                        <a:lnSpc>
                          <a:spcPct val="107000"/>
                        </a:lnSpc>
                        <a:spcBef>
                          <a:spcPts val="0"/>
                        </a:spcBef>
                        <a:spcAft>
                          <a:spcPts val="0"/>
                        </a:spcAft>
                      </a:pPr>
                      <a:r>
                        <a:rPr lang="ar-SA" sz="1500">
                          <a:effectLst/>
                          <a:cs typeface="B Mitra" panose="00000400000000000000" pitchFamily="2" charset="-78"/>
                        </a:rPr>
                        <a:t>معیارهای اصلی</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hMerge="1">
                  <a:txBody>
                    <a:bodyPr/>
                    <a:lstStyle/>
                    <a:p>
                      <a:endParaRPr lang="en-US"/>
                    </a:p>
                  </a:txBody>
                  <a:tcPr/>
                </a:tc>
                <a:tc gridSpan="2">
                  <a:txBody>
                    <a:bodyPr/>
                    <a:lstStyle/>
                    <a:p>
                      <a:pPr marL="0" marR="0" algn="just" rtl="1">
                        <a:lnSpc>
                          <a:spcPct val="107000"/>
                        </a:lnSpc>
                        <a:spcBef>
                          <a:spcPts val="0"/>
                        </a:spcBef>
                        <a:spcAft>
                          <a:spcPts val="0"/>
                        </a:spcAft>
                      </a:pPr>
                      <a:r>
                        <a:rPr lang="ar-SA" sz="1500">
                          <a:effectLst/>
                          <a:cs typeface="B Mitra" panose="00000400000000000000" pitchFamily="2" charset="-78"/>
                        </a:rPr>
                        <a:t>زیرمعیارها</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hMerge="1">
                  <a:txBody>
                    <a:bodyPr/>
                    <a:lstStyle/>
                    <a:p>
                      <a:endParaRPr lang="en-US"/>
                    </a:p>
                  </a:txBody>
                  <a:tcPr/>
                </a:tc>
                <a:tc>
                  <a:txBody>
                    <a:bodyPr/>
                    <a:lstStyle/>
                    <a:p>
                      <a:pPr marL="0" marR="0" algn="just" rtl="1">
                        <a:lnSpc>
                          <a:spcPct val="107000"/>
                        </a:lnSpc>
                        <a:spcBef>
                          <a:spcPts val="0"/>
                        </a:spcBef>
                        <a:spcAft>
                          <a:spcPts val="0"/>
                        </a:spcAft>
                      </a:pPr>
                      <a:r>
                        <a:rPr lang="ar-SA" sz="1500">
                          <a:effectLst/>
                          <a:cs typeface="B Mitra" panose="00000400000000000000" pitchFamily="2" charset="-78"/>
                        </a:rPr>
                        <a:t>وزن اولیه</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وزن کل</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رتبه</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rowSpan="5">
                  <a:txBody>
                    <a:bodyPr/>
                    <a:lstStyle/>
                    <a:p>
                      <a:pPr marL="0" marR="0" algn="just" rtl="1">
                        <a:lnSpc>
                          <a:spcPct val="107000"/>
                        </a:lnSpc>
                        <a:spcBef>
                          <a:spcPts val="0"/>
                        </a:spcBef>
                        <a:spcAft>
                          <a:spcPts val="0"/>
                        </a:spcAft>
                      </a:pPr>
                      <a:r>
                        <a:rPr lang="ar-SA" sz="1500">
                          <a:effectLst/>
                          <a:cs typeface="B Mitra" panose="00000400000000000000" pitchFamily="2" charset="-78"/>
                        </a:rPr>
                        <a:t>اقتصادی</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rowSpan="5">
                  <a:txBody>
                    <a:bodyPr/>
                    <a:lstStyle/>
                    <a:p>
                      <a:pPr marL="0" marR="0" algn="just" rtl="1">
                        <a:lnSpc>
                          <a:spcPct val="107000"/>
                        </a:lnSpc>
                        <a:spcBef>
                          <a:spcPts val="0"/>
                        </a:spcBef>
                        <a:spcAft>
                          <a:spcPts val="0"/>
                        </a:spcAft>
                      </a:pPr>
                      <a:r>
                        <a:rPr lang="ar-SA" sz="1500">
                          <a:effectLst/>
                          <a:cs typeface="B Mitra" panose="00000400000000000000" pitchFamily="2" charset="-78"/>
                        </a:rPr>
                        <a:t>428/0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نوسانات ارزی</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11</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423/0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204/0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1</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500">
                          <a:effectLst/>
                          <a:cs typeface="B Mitra" panose="00000400000000000000" pitchFamily="2" charset="-78"/>
                        </a:rPr>
                        <a:t>ناخالص ملی</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12</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257/0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124/0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3</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500">
                          <a:effectLst/>
                          <a:cs typeface="B Mitra" panose="00000400000000000000" pitchFamily="2" charset="-78"/>
                        </a:rPr>
                        <a:t>تحریم های اقتصادی</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13</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182/0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088/0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5</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500">
                          <a:effectLst/>
                          <a:cs typeface="B Mitra" panose="00000400000000000000" pitchFamily="2" charset="-78"/>
                        </a:rPr>
                        <a:t>رکود / تورم بالا</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14</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091/0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044/0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7</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500">
                          <a:effectLst/>
                          <a:cs typeface="B Mitra" panose="00000400000000000000" pitchFamily="2" charset="-78"/>
                        </a:rPr>
                        <a:t>مصرف سرانه</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15</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048/0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023/0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fa-IR" sz="1500" dirty="0" smtClean="0">
                          <a:effectLst/>
                          <a:cs typeface="B Mitra" panose="00000400000000000000" pitchFamily="2" charset="-78"/>
                        </a:rPr>
                        <a:t>9</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rowSpan="3">
                  <a:txBody>
                    <a:bodyPr/>
                    <a:lstStyle/>
                    <a:p>
                      <a:pPr marL="0" marR="0" algn="just" rtl="1">
                        <a:lnSpc>
                          <a:spcPct val="107000"/>
                        </a:lnSpc>
                        <a:spcBef>
                          <a:spcPts val="0"/>
                        </a:spcBef>
                        <a:spcAft>
                          <a:spcPts val="0"/>
                        </a:spcAft>
                      </a:pPr>
                      <a:r>
                        <a:rPr lang="ar-SA" sz="1500">
                          <a:effectLst/>
                          <a:cs typeface="B Mitra" panose="00000400000000000000" pitchFamily="2" charset="-78"/>
                        </a:rPr>
                        <a:t>سیاسی</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rowSpan="3">
                  <a:txBody>
                    <a:bodyPr/>
                    <a:lstStyle/>
                    <a:p>
                      <a:pPr marL="0" marR="0" algn="just" rtl="1">
                        <a:lnSpc>
                          <a:spcPct val="107000"/>
                        </a:lnSpc>
                        <a:spcBef>
                          <a:spcPts val="0"/>
                        </a:spcBef>
                        <a:spcAft>
                          <a:spcPts val="0"/>
                        </a:spcAft>
                      </a:pPr>
                      <a:r>
                        <a:rPr lang="ar-SA" sz="1500">
                          <a:effectLst/>
                          <a:cs typeface="B Mitra" panose="00000400000000000000" pitchFamily="2" charset="-78"/>
                        </a:rPr>
                        <a:t>248/0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روابط دیپلماتیک بین دو کشور</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21</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698/0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173/0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2</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500">
                          <a:effectLst/>
                          <a:cs typeface="B Mitra" panose="00000400000000000000" pitchFamily="2" charset="-78"/>
                        </a:rPr>
                        <a:t>سیاستهای داخلی</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22</a:t>
                      </a:r>
                      <a:r>
                        <a:rPr lang="en-US" sz="1500" dirty="0">
                          <a:effectLst/>
                          <a:cs typeface="B Mitra" panose="00000400000000000000" pitchFamily="2" charset="-78"/>
                        </a:rPr>
                        <a:t>S</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225/0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056/0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6</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500">
                          <a:effectLst/>
                          <a:cs typeface="B Mitra" panose="00000400000000000000" pitchFamily="2" charset="-78"/>
                        </a:rPr>
                        <a:t>ثبات سیاسی کشور مقصد</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23</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076/0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019/0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fa-IR" sz="1500" dirty="0" smtClean="0">
                          <a:effectLst/>
                          <a:cs typeface="B Mitra" panose="00000400000000000000" pitchFamily="2" charset="-78"/>
                        </a:rPr>
                        <a:t>10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rowSpan="3">
                  <a:txBody>
                    <a:bodyPr/>
                    <a:lstStyle/>
                    <a:p>
                      <a:pPr marL="0" marR="0" algn="just" rtl="1">
                        <a:lnSpc>
                          <a:spcPct val="107000"/>
                        </a:lnSpc>
                        <a:spcBef>
                          <a:spcPts val="0"/>
                        </a:spcBef>
                        <a:spcAft>
                          <a:spcPts val="0"/>
                        </a:spcAft>
                      </a:pPr>
                      <a:r>
                        <a:rPr lang="ar-SA" sz="1500" dirty="0">
                          <a:effectLst/>
                          <a:cs typeface="B Mitra" panose="00000400000000000000" pitchFamily="2" charset="-78"/>
                        </a:rPr>
                        <a:t>پتانسیل</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rowSpan="3">
                  <a:txBody>
                    <a:bodyPr/>
                    <a:lstStyle/>
                    <a:p>
                      <a:pPr marL="0" marR="0" algn="just" rtl="1">
                        <a:lnSpc>
                          <a:spcPct val="107000"/>
                        </a:lnSpc>
                        <a:spcBef>
                          <a:spcPts val="0"/>
                        </a:spcBef>
                        <a:spcAft>
                          <a:spcPts val="0"/>
                        </a:spcAft>
                      </a:pPr>
                      <a:r>
                        <a:rPr lang="ar-SA" sz="1500">
                          <a:effectLst/>
                          <a:cs typeface="B Mitra" panose="00000400000000000000" pitchFamily="2" charset="-78"/>
                        </a:rPr>
                        <a:t>131/0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رقابت موجود در بازار</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31</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717/0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094/0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4</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500">
                          <a:effectLst/>
                          <a:cs typeface="B Mitra" panose="00000400000000000000" pitchFamily="2" charset="-78"/>
                        </a:rPr>
                        <a:t>هزینه تطبیق محصول / خدمت</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32</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220/0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029/0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fa-IR" sz="1500" dirty="0" smtClean="0">
                          <a:effectLst/>
                          <a:cs typeface="B Mitra" panose="00000400000000000000" pitchFamily="2" charset="-78"/>
                        </a:rPr>
                        <a:t>8</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r h="248707">
                <a:tc vMerge="1">
                  <a:txBody>
                    <a:bodyPr/>
                    <a:lstStyle/>
                    <a:p>
                      <a:endParaRPr lang="en-US"/>
                    </a:p>
                  </a:txBody>
                  <a:tcPr/>
                </a:tc>
                <a:tc vMerge="1">
                  <a:txBody>
                    <a:bodyPr/>
                    <a:lstStyle/>
                    <a:p>
                      <a:endParaRPr lang="en-US"/>
                    </a:p>
                  </a:txBody>
                  <a:tcPr/>
                </a:tc>
                <a:tc>
                  <a:txBody>
                    <a:bodyPr/>
                    <a:lstStyle/>
                    <a:p>
                      <a:pPr marL="0" marR="0" algn="just" rtl="1">
                        <a:lnSpc>
                          <a:spcPct val="107000"/>
                        </a:lnSpc>
                        <a:spcBef>
                          <a:spcPts val="0"/>
                        </a:spcBef>
                        <a:spcAft>
                          <a:spcPts val="0"/>
                        </a:spcAft>
                      </a:pPr>
                      <a:r>
                        <a:rPr lang="ar-SA" sz="1500">
                          <a:effectLst/>
                          <a:cs typeface="B Mitra" panose="00000400000000000000" pitchFamily="2" charset="-78"/>
                        </a:rPr>
                        <a:t>تقاضای بازار</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33</a:t>
                      </a:r>
                      <a:r>
                        <a:rPr lang="en-US" sz="1500">
                          <a:effectLst/>
                          <a:cs typeface="B Mitra" panose="00000400000000000000" pitchFamily="2" charset="-78"/>
                        </a:rPr>
                        <a:t>S</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a:effectLst/>
                          <a:cs typeface="B Mitra" panose="00000400000000000000" pitchFamily="2" charset="-78"/>
                        </a:rPr>
                        <a:t>063/0</a:t>
                      </a:r>
                      <a:endParaRPr lang="en-US" sz="150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ar-SA" sz="1500" dirty="0">
                          <a:effectLst/>
                          <a:cs typeface="B Mitra" panose="00000400000000000000" pitchFamily="2" charset="-78"/>
                        </a:rPr>
                        <a:t>008/0</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c>
                  <a:txBody>
                    <a:bodyPr/>
                    <a:lstStyle/>
                    <a:p>
                      <a:pPr marL="0" marR="0" algn="just" rtl="1">
                        <a:lnSpc>
                          <a:spcPct val="107000"/>
                        </a:lnSpc>
                        <a:spcBef>
                          <a:spcPts val="0"/>
                        </a:spcBef>
                        <a:spcAft>
                          <a:spcPts val="0"/>
                        </a:spcAft>
                      </a:pPr>
                      <a:r>
                        <a:rPr lang="fa-IR" sz="1500" dirty="0" smtClean="0">
                          <a:effectLst/>
                          <a:cs typeface="B Mitra" panose="00000400000000000000" pitchFamily="2" charset="-78"/>
                        </a:rPr>
                        <a:t>11</a:t>
                      </a:r>
                      <a:endParaRPr lang="en-US" sz="1500" dirty="0">
                        <a:effectLst/>
                        <a:latin typeface="B Nazanin" panose="00000400000000000000" pitchFamily="2" charset="-78"/>
                        <a:ea typeface="Calibri" panose="020F0502020204030204" pitchFamily="34" charset="0"/>
                        <a:cs typeface="B Mitra" panose="00000400000000000000" pitchFamily="2" charset="-78"/>
                      </a:endParaRPr>
                    </a:p>
                  </a:txBody>
                  <a:tcPr marL="66350" marR="66350" marT="0" marB="0"/>
                </a:tc>
              </a:tr>
            </a:tbl>
          </a:graphicData>
        </a:graphic>
      </p:graphicFrame>
    </p:spTree>
    <p:extLst>
      <p:ext uri="{BB962C8B-B14F-4D97-AF65-F5344CB8AC3E}">
        <p14:creationId xmlns:p14="http://schemas.microsoft.com/office/powerpoint/2010/main" val="37855442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fontScale="92500"/>
          </a:bodyPr>
          <a:lstStyle/>
          <a:p>
            <a:pPr algn="just" rtl="1"/>
            <a:r>
              <a:rPr lang="fa-IR" sz="2800" b="1" dirty="0" smtClean="0">
                <a:cs typeface="B Mitra" panose="00000400000000000000" pitchFamily="2" charset="-78"/>
              </a:rPr>
              <a:t>بررسی اولویتهای توسعه صادرات </a:t>
            </a:r>
          </a:p>
          <a:p>
            <a:pPr algn="just" rtl="1"/>
            <a:r>
              <a:rPr lang="fa-IR" sz="2200" dirty="0">
                <a:cs typeface="B Mitra" panose="00000400000000000000" pitchFamily="2" charset="-78"/>
              </a:rPr>
              <a:t>نتایج آزمون فرضیه نشان داد که از بین عوامل سیاسی دو عامل </a:t>
            </a:r>
            <a:r>
              <a:rPr lang="fa-IR" sz="2200" b="1" dirty="0">
                <a:solidFill>
                  <a:schemeClr val="accent1"/>
                </a:solidFill>
                <a:cs typeface="B Mitra" panose="00000400000000000000" pitchFamily="2" charset="-78"/>
              </a:rPr>
              <a:t>روابط دیپلماتیک و سیاست های داخلی</a:t>
            </a:r>
            <a:r>
              <a:rPr lang="fa-IR" sz="2200" dirty="0">
                <a:cs typeface="B Mitra" panose="00000400000000000000" pitchFamily="2" charset="-78"/>
              </a:rPr>
              <a:t> بیشترین تاثیر را بر توسعه صادرات در منطقه آزاد ارس دارد به عبارت دیگر روابط سیاسی به مناسب بودن روابط سیاسی ایران با کشور مورد نظر و محدودیت های اعمال شده بر روابط آزاد تجاری بین دو کشور اشاره دارد و عامل سیاست های داخلی موثر بر فعالیت های تجاری اشاره به عدم توافقات داخلی بر سر جذب و چگونگی جذب سرمایه های خارجی اشاره دارد که با توسعه روابط سیاسی بین کشورها و همچنین توجه بیشتر دولت مردان در زمینه جذب سرمایه های خارجی را </a:t>
            </a:r>
            <a:r>
              <a:rPr lang="fa-IR" sz="2200" dirty="0" smtClean="0">
                <a:cs typeface="B Mitra" panose="00000400000000000000" pitchFamily="2" charset="-78"/>
              </a:rPr>
              <a:t>میتوان </a:t>
            </a:r>
            <a:r>
              <a:rPr lang="fa-IR" sz="2200" dirty="0">
                <a:cs typeface="B Mitra" panose="00000400000000000000" pitchFamily="2" charset="-78"/>
              </a:rPr>
              <a:t>در منطقه آزاد ارس بهبود بخشید. </a:t>
            </a:r>
            <a:endParaRPr lang="fa-IR" sz="2200" dirty="0" smtClean="0">
              <a:cs typeface="B Mitra" panose="00000400000000000000" pitchFamily="2" charset="-78"/>
            </a:endParaRPr>
          </a:p>
          <a:p>
            <a:pPr algn="just" rtl="1"/>
            <a:r>
              <a:rPr lang="fa-IR" sz="2200" dirty="0" smtClean="0">
                <a:cs typeface="B Mitra" panose="00000400000000000000" pitchFamily="2" charset="-78"/>
              </a:rPr>
              <a:t>از </a:t>
            </a:r>
            <a:r>
              <a:rPr lang="fa-IR" sz="2200" dirty="0">
                <a:cs typeface="B Mitra" panose="00000400000000000000" pitchFamily="2" charset="-78"/>
              </a:rPr>
              <a:t>طرف دیگر مقایسه نتایج نشان می دهد که همه عوامل تاثیر یکسانی بر توسعه صادرات ندارند و </a:t>
            </a:r>
            <a:r>
              <a:rPr lang="fa-IR" sz="2200" dirty="0">
                <a:solidFill>
                  <a:schemeClr val="accent1"/>
                </a:solidFill>
                <a:cs typeface="B Mitra" panose="00000400000000000000" pitchFamily="2" charset="-78"/>
              </a:rPr>
              <a:t>عامل سیاسی تاثیر بیشتری در توسعه صادرات سهیم است</a:t>
            </a:r>
            <a:r>
              <a:rPr lang="fa-IR" sz="2200" dirty="0">
                <a:cs typeface="B Mitra" panose="00000400000000000000" pitchFamily="2" charset="-78"/>
              </a:rPr>
              <a:t>. همچنین نتایج نشان داد که از بین عوامل اقتصادی عامل </a:t>
            </a:r>
            <a:r>
              <a:rPr lang="fa-IR" sz="2200" dirty="0">
                <a:solidFill>
                  <a:schemeClr val="accent1"/>
                </a:solidFill>
                <a:cs typeface="B Mitra" panose="00000400000000000000" pitchFamily="2" charset="-78"/>
              </a:rPr>
              <a:t>نوسانات ارز </a:t>
            </a:r>
            <a:r>
              <a:rPr lang="fa-IR" sz="2200" dirty="0">
                <a:cs typeface="B Mitra" panose="00000400000000000000" pitchFamily="2" charset="-78"/>
              </a:rPr>
              <a:t>بیشترین تاثیر را بر توسعه صادرات داشت و بیانگر این است که توسعه صادرات در منطقه آزاد ارس بر پایه نوسانات ارزی آسیب پذیر است. لذا با ایجاد ثبات اقتصادی می توان نوسانات ارز را در کشور کاهش داد که این مسئله از طریق توسعه صادرات پایدار ایجاد می گردد و نتایج عوامل پتانسیل بازار مولفه </a:t>
            </a:r>
            <a:r>
              <a:rPr lang="fa-IR" sz="2200" dirty="0">
                <a:solidFill>
                  <a:schemeClr val="accent1"/>
                </a:solidFill>
                <a:cs typeface="B Mitra" panose="00000400000000000000" pitchFamily="2" charset="-78"/>
              </a:rPr>
              <a:t>رقابت در بازار</a:t>
            </a:r>
            <a:r>
              <a:rPr lang="fa-IR" sz="2200" dirty="0">
                <a:cs typeface="B Mitra" panose="00000400000000000000" pitchFamily="2" charset="-78"/>
              </a:rPr>
              <a:t> بیشترین تاثیر را در توسعه صادرات دارد. بنابراین رقابت در بازار خارجی اشاره به تقاضای بازار و شدت رقابت موجود در آن بازار از قبیل نوع و تعداد کالاهای رقبا، سهم بازار رقبا، مزیت ها و نقاط ضعف رقبا و سطح قیمت محصول رقبا اشاره دارد.</a:t>
            </a:r>
            <a:endParaRPr lang="fa-IR" sz="2200" dirty="0" smtClean="0">
              <a:cs typeface="B Mitra" panose="00000400000000000000" pitchFamily="2" charset="-78"/>
            </a:endParaRPr>
          </a:p>
        </p:txBody>
      </p:sp>
    </p:spTree>
    <p:extLst>
      <p:ext uri="{BB962C8B-B14F-4D97-AF65-F5344CB8AC3E}">
        <p14:creationId xmlns:p14="http://schemas.microsoft.com/office/powerpoint/2010/main" val="27907632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426439"/>
          </a:xfrm>
        </p:spPr>
        <p:txBody>
          <a:bodyPr>
            <a:normAutofit fontScale="92500" lnSpcReduction="20000"/>
          </a:bodyPr>
          <a:lstStyle/>
          <a:p>
            <a:pPr algn="just" rtl="1"/>
            <a:r>
              <a:rPr lang="fa-IR" sz="2800" b="1" dirty="0" smtClean="0">
                <a:cs typeface="B Mitra" panose="00000400000000000000" pitchFamily="2" charset="-78"/>
              </a:rPr>
              <a:t>منطقه آزاد تجاری </a:t>
            </a:r>
          </a:p>
          <a:p>
            <a:pPr marL="0" indent="0" algn="just" rtl="1">
              <a:buNone/>
            </a:pPr>
            <a:endParaRPr lang="fa-IR" sz="2200" b="1" dirty="0" smtClean="0">
              <a:cs typeface="B Mitra" panose="00000400000000000000" pitchFamily="2" charset="-78"/>
            </a:endParaRPr>
          </a:p>
          <a:p>
            <a:pPr algn="just" rtl="1"/>
            <a:r>
              <a:rPr lang="fa-IR" sz="2400" dirty="0" smtClean="0">
                <a:cs typeface="B Mitra" panose="00000400000000000000" pitchFamily="2" charset="-78"/>
              </a:rPr>
              <a:t>مناطق آزاد دنیا ابتدا توسط </a:t>
            </a:r>
            <a:r>
              <a:rPr lang="fa-IR" sz="2400" dirty="0" smtClean="0">
                <a:solidFill>
                  <a:schemeClr val="accent1"/>
                </a:solidFill>
                <a:cs typeface="B Mitra" panose="00000400000000000000" pitchFamily="2" charset="-78"/>
              </a:rPr>
              <a:t>کشورهای سوسیالیستی </a:t>
            </a:r>
            <a:r>
              <a:rPr lang="fa-IR" sz="2400" dirty="0" smtClean="0">
                <a:cs typeface="B Mitra" panose="00000400000000000000" pitchFamily="2" charset="-78"/>
              </a:rPr>
              <a:t>که دارای اقتصاد بسته بودند، موردتوجه قرار داده شد. </a:t>
            </a:r>
          </a:p>
          <a:p>
            <a:pPr marL="0" indent="0" algn="just" rtl="1">
              <a:buNone/>
            </a:pPr>
            <a:endParaRPr lang="fa-IR" sz="2400" b="1" dirty="0" smtClean="0">
              <a:cs typeface="B Mitra" panose="00000400000000000000" pitchFamily="2" charset="-78"/>
            </a:endParaRPr>
          </a:p>
          <a:p>
            <a:pPr marL="0" indent="0" algn="just" rtl="1">
              <a:buNone/>
            </a:pPr>
            <a:endParaRPr lang="fa-IR" sz="2400" b="1" dirty="0" smtClean="0">
              <a:cs typeface="B Mitra" panose="00000400000000000000" pitchFamily="2" charset="-78"/>
            </a:endParaRPr>
          </a:p>
          <a:p>
            <a:pPr marL="0" indent="0" algn="just" rtl="1">
              <a:buNone/>
            </a:pPr>
            <a:endParaRPr lang="fa-IR" sz="2400" b="1" dirty="0" smtClean="0">
              <a:cs typeface="B Mitra" panose="00000400000000000000" pitchFamily="2" charset="-78"/>
            </a:endParaRPr>
          </a:p>
          <a:p>
            <a:pPr algn="just" rtl="1"/>
            <a:r>
              <a:rPr lang="fa-IR" sz="2400" dirty="0" smtClean="0">
                <a:cs typeface="B Mitra" panose="00000400000000000000" pitchFamily="2" charset="-78"/>
              </a:rPr>
              <a:t>در </a:t>
            </a:r>
            <a:r>
              <a:rPr lang="fa-IR" sz="2400" dirty="0">
                <a:cs typeface="B Mitra" panose="00000400000000000000" pitchFamily="2" charset="-78"/>
              </a:rPr>
              <a:t>ایران هم شکل گیری مناطق آزاد تجاری به دلیل ایده تئوری پردازان اقتصاد دولتی صورت گرفت </a:t>
            </a:r>
            <a:r>
              <a:rPr lang="fa-IR" sz="2400" dirty="0" smtClean="0">
                <a:cs typeface="B Mitra" panose="00000400000000000000" pitchFamily="2" charset="-78"/>
              </a:rPr>
              <a:t>تا گریزی </a:t>
            </a:r>
            <a:r>
              <a:rPr lang="fa-IR" sz="2400" dirty="0">
                <a:cs typeface="B Mitra" panose="00000400000000000000" pitchFamily="2" charset="-78"/>
              </a:rPr>
              <a:t>از اقتصاد بسته دولتی به شمار رود. صحبت از تجارت مناطق آزاد در نظر گرفتن آن به عنوان یکی از بنیان های اقتصادی کشور، </a:t>
            </a:r>
            <a:r>
              <a:rPr lang="fa-IR" sz="2400" dirty="0">
                <a:solidFill>
                  <a:schemeClr val="accent1"/>
                </a:solidFill>
                <a:cs typeface="B Mitra" panose="00000400000000000000" pitchFamily="2" charset="-78"/>
              </a:rPr>
              <a:t>بدون در نظر گرفتن اصول رقابت و بازار آزاد امکان پذیر  نیست</a:t>
            </a:r>
            <a:r>
              <a:rPr lang="fa-IR" sz="2400" dirty="0">
                <a:cs typeface="B Mitra" panose="00000400000000000000" pitchFamily="2" charset="-78"/>
              </a:rPr>
              <a:t>. در حقیقت مناطق آزاد تجاری در معنای عام خود عموماً براساس مفهوم تجارت آزاد شکل گرفته اند. در عصر حاضر هیچ جامعه ای به طور کامل به صورت اقتصاد آزاد اداره نمی شود. اقتصاددانان مدافع نظام بازار نیز هیچ گاه از جامعه ی بدون حضور دولت سخن نگفته اند. حتی اقتصاددانان کلاسیک و راس آنها آدام اسمیت </a:t>
            </a:r>
            <a:r>
              <a:rPr lang="fa-IR" sz="2400" dirty="0">
                <a:solidFill>
                  <a:schemeClr val="accent1"/>
                </a:solidFill>
                <a:cs typeface="B Mitra" panose="00000400000000000000" pitchFamily="2" charset="-78"/>
              </a:rPr>
              <a:t>دخالت دولت </a:t>
            </a:r>
            <a:r>
              <a:rPr lang="fa-IR" sz="2400" dirty="0">
                <a:cs typeface="B Mitra" panose="00000400000000000000" pitchFamily="2" charset="-78"/>
              </a:rPr>
              <a:t>را در موارد مشخص انکار نکرده اند، بلکه دولت را از دخالت مستقیم در امور اقتصادی و تجاری برحضر داشته </a:t>
            </a:r>
            <a:r>
              <a:rPr lang="fa-IR" sz="2400" dirty="0" smtClean="0">
                <a:cs typeface="B Mitra" panose="00000400000000000000" pitchFamily="2" charset="-78"/>
              </a:rPr>
              <a:t>اند.</a:t>
            </a:r>
            <a:endParaRPr lang="en-US" sz="2400" dirty="0">
              <a:cs typeface="B Mitra" panose="00000400000000000000" pitchFamily="2" charset="-78"/>
            </a:endParaRPr>
          </a:p>
        </p:txBody>
      </p:sp>
      <p:graphicFrame>
        <p:nvGraphicFramePr>
          <p:cNvPr id="3" name="Diagram 2"/>
          <p:cNvGraphicFramePr/>
          <p:nvPr>
            <p:extLst>
              <p:ext uri="{D42A27DB-BD31-4B8C-83A1-F6EECF244321}">
                <p14:modId xmlns:p14="http://schemas.microsoft.com/office/powerpoint/2010/main" val="4254269376"/>
              </p:ext>
            </p:extLst>
          </p:nvPr>
        </p:nvGraphicFramePr>
        <p:xfrm>
          <a:off x="2390034" y="1714499"/>
          <a:ext cx="6604000" cy="1695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81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710551"/>
          </a:xfrm>
        </p:spPr>
        <p:txBody>
          <a:bodyPr>
            <a:normAutofit/>
          </a:bodyPr>
          <a:lstStyle/>
          <a:p>
            <a:pPr algn="r" rtl="1"/>
            <a:r>
              <a:rPr lang="fa-IR" sz="2600" b="1" dirty="0">
                <a:cs typeface="B Mitra" panose="00000400000000000000" pitchFamily="2" charset="-78"/>
              </a:rPr>
              <a:t>تعریف منطقه </a:t>
            </a:r>
            <a:r>
              <a:rPr lang="fa-IR" sz="2600" b="1" dirty="0" smtClean="0">
                <a:cs typeface="B Mitra" panose="00000400000000000000" pitchFamily="2" charset="-78"/>
              </a:rPr>
              <a:t>آزاد</a:t>
            </a:r>
          </a:p>
          <a:p>
            <a:pPr marL="0" indent="0" algn="r" rtl="1">
              <a:buNone/>
            </a:pPr>
            <a:endParaRPr lang="fa-IR" sz="2200" dirty="0" smtClean="0">
              <a:cs typeface="B Mitra" panose="00000400000000000000" pitchFamily="2" charset="-78"/>
            </a:endParaRPr>
          </a:p>
          <a:p>
            <a:pPr marL="0" indent="0" algn="r" rtl="1">
              <a:buNone/>
            </a:pPr>
            <a:endParaRPr lang="fa-IR" sz="2200" dirty="0">
              <a:cs typeface="B Mitra" panose="00000400000000000000" pitchFamily="2" charset="-78"/>
            </a:endParaRPr>
          </a:p>
          <a:p>
            <a:pPr marL="0" indent="0" algn="r" rtl="1">
              <a:buNone/>
            </a:pPr>
            <a:endParaRPr lang="fa-IR" sz="2200" dirty="0" smtClean="0">
              <a:cs typeface="B Mitra" panose="00000400000000000000" pitchFamily="2" charset="-78"/>
            </a:endParaRPr>
          </a:p>
          <a:p>
            <a:pPr marL="0" indent="0" algn="r" rtl="1">
              <a:buNone/>
            </a:pPr>
            <a:endParaRPr lang="fa-IR" sz="2200" dirty="0">
              <a:cs typeface="B Mitra" panose="00000400000000000000" pitchFamily="2" charset="-78"/>
            </a:endParaRPr>
          </a:p>
          <a:p>
            <a:pPr algn="r" rtl="1"/>
            <a:r>
              <a:rPr lang="fa-IR" sz="2600" b="1" dirty="0" smtClean="0">
                <a:cs typeface="B Mitra" panose="00000400000000000000" pitchFamily="2" charset="-78"/>
              </a:rPr>
              <a:t>اهداف و عملکرد مناطق آزاد در جهان</a:t>
            </a:r>
          </a:p>
          <a:p>
            <a:pPr marL="0" indent="0" algn="r" rtl="1">
              <a:buNone/>
            </a:pPr>
            <a:endParaRPr lang="en-US" sz="2200" dirty="0">
              <a:cs typeface="B Mitra" panose="00000400000000000000" pitchFamily="2" charset="-78"/>
            </a:endParaRPr>
          </a:p>
        </p:txBody>
      </p:sp>
      <p:graphicFrame>
        <p:nvGraphicFramePr>
          <p:cNvPr id="3" name="Diagram 2"/>
          <p:cNvGraphicFramePr/>
          <p:nvPr>
            <p:extLst>
              <p:ext uri="{D42A27DB-BD31-4B8C-83A1-F6EECF244321}">
                <p14:modId xmlns:p14="http://schemas.microsoft.com/office/powerpoint/2010/main" val="3549065631"/>
              </p:ext>
            </p:extLst>
          </p:nvPr>
        </p:nvGraphicFramePr>
        <p:xfrm>
          <a:off x="1832821" y="-28575"/>
          <a:ext cx="6604000" cy="3543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extLst>
              <p:ext uri="{D42A27DB-BD31-4B8C-83A1-F6EECF244321}">
                <p14:modId xmlns:p14="http://schemas.microsoft.com/office/powerpoint/2010/main" val="159129089"/>
              </p:ext>
            </p:extLst>
          </p:nvPr>
        </p:nvGraphicFramePr>
        <p:xfrm>
          <a:off x="928688" y="3514724"/>
          <a:ext cx="8488363" cy="2986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4919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6039163"/>
          </a:xfrm>
        </p:spPr>
        <p:txBody>
          <a:bodyPr>
            <a:normAutofit/>
          </a:bodyPr>
          <a:lstStyle/>
          <a:p>
            <a:pPr algn="just" rtl="1"/>
            <a:r>
              <a:rPr lang="fa-IR" sz="2800" b="1" dirty="0">
                <a:cs typeface="B Mitra" panose="00000400000000000000" pitchFamily="2" charset="-78"/>
              </a:rPr>
              <a:t>رابطه مناطق آزاد </a:t>
            </a:r>
            <a:r>
              <a:rPr lang="fa-IR" sz="2800" b="1" dirty="0" smtClean="0">
                <a:cs typeface="B Mitra" panose="00000400000000000000" pitchFamily="2" charset="-78"/>
              </a:rPr>
              <a:t>تجاری </a:t>
            </a:r>
            <a:r>
              <a:rPr lang="fa-IR" sz="2800" b="1" dirty="0">
                <a:cs typeface="B Mitra" panose="00000400000000000000" pitchFamily="2" charset="-78"/>
              </a:rPr>
              <a:t>با توسعه منطقه </a:t>
            </a:r>
            <a:r>
              <a:rPr lang="fa-IR" sz="2800" b="1" dirty="0" smtClean="0">
                <a:cs typeface="B Mitra" panose="00000400000000000000" pitchFamily="2" charset="-78"/>
              </a:rPr>
              <a:t>ای</a:t>
            </a:r>
          </a:p>
          <a:p>
            <a:pPr algn="just" rtl="1"/>
            <a:r>
              <a:rPr lang="fa-IR" sz="2200" dirty="0">
                <a:cs typeface="B Mitra" panose="00000400000000000000" pitchFamily="2" charset="-78"/>
              </a:rPr>
              <a:t>از تحولات عمده ساختار اقتصاد جهانی از دهه 1980 به این طرف جهانی شدن اقتصاد </a:t>
            </a:r>
            <a:r>
              <a:rPr lang="fa-IR" sz="2200" dirty="0" smtClean="0">
                <a:cs typeface="B Mitra" panose="00000400000000000000" pitchFamily="2" charset="-78"/>
              </a:rPr>
              <a:t>میباشد </a:t>
            </a:r>
            <a:r>
              <a:rPr lang="fa-IR" sz="2200" dirty="0">
                <a:cs typeface="B Mitra" panose="00000400000000000000" pitchFamily="2" charset="-78"/>
              </a:rPr>
              <a:t>که معرف از بین رفتن مرزهای ملی بوده و از خصوصیات آن </a:t>
            </a:r>
            <a:r>
              <a:rPr lang="fa-IR" sz="2200" b="1" dirty="0">
                <a:solidFill>
                  <a:schemeClr val="accent1"/>
                </a:solidFill>
                <a:cs typeface="B Mitra" panose="00000400000000000000" pitchFamily="2" charset="-78"/>
              </a:rPr>
              <a:t>ادغام تدریجی اقتصاد ملی در اقتصاد بین المللی</a:t>
            </a:r>
            <a:r>
              <a:rPr lang="fa-IR" sz="2200" b="1" dirty="0">
                <a:cs typeface="B Mitra" panose="00000400000000000000" pitchFamily="2" charset="-78"/>
              </a:rPr>
              <a:t> </a:t>
            </a:r>
            <a:r>
              <a:rPr lang="fa-IR" sz="2200" dirty="0">
                <a:cs typeface="B Mitra" panose="00000400000000000000" pitchFamily="2" charset="-78"/>
              </a:rPr>
              <a:t>از طریق گسترش حجم تجارت کالا و خدمات، سرمایه گذاریهای فراملیتی و توریسم بین </a:t>
            </a:r>
            <a:r>
              <a:rPr lang="fa-IR" sz="2200" dirty="0" smtClean="0">
                <a:cs typeface="B Mitra" panose="00000400000000000000" pitchFamily="2" charset="-78"/>
              </a:rPr>
              <a:t>المللی است.</a:t>
            </a:r>
          </a:p>
          <a:p>
            <a:pPr algn="just" rtl="1"/>
            <a:r>
              <a:rPr lang="fa-IR" sz="2200" dirty="0">
                <a:cs typeface="B Mitra" panose="00000400000000000000" pitchFamily="2" charset="-78"/>
              </a:rPr>
              <a:t>در دنیای امروز استراتژیها و سیاست گذاریها براساس مزیت اندیشه ها، تفکرها و خلاقیتهای جدید است. بنابراین مناطق ،آزاد نوعی از این اندیشه و خلاقیت جدید </a:t>
            </a:r>
            <a:r>
              <a:rPr lang="fa-IR" sz="2200" dirty="0" smtClean="0">
                <a:cs typeface="B Mitra" panose="00000400000000000000" pitchFamily="2" charset="-78"/>
              </a:rPr>
              <a:t>میباشند</a:t>
            </a:r>
            <a:r>
              <a:rPr lang="fa-IR" sz="2200" dirty="0">
                <a:cs typeface="B Mitra" panose="00000400000000000000" pitchFamily="2" charset="-78"/>
              </a:rPr>
              <a:t>. امروزه این اعتقاد وجود دارد که مناطق آزاد می توانند فناوری و مدیریت سرمایه را به کشور وارد کنند، عوامل تولید داخلی را با علم و دانش فنی نوین درآمیزند و کشور را در مسیر توسعه و همسو با اقتصاد جهانی قرار دهند. مناطق آزاد </a:t>
            </a:r>
            <a:r>
              <a:rPr lang="fa-IR" sz="2200" b="1" dirty="0">
                <a:solidFill>
                  <a:schemeClr val="accent1"/>
                </a:solidFill>
                <a:cs typeface="B Mitra" panose="00000400000000000000" pitchFamily="2" charset="-78"/>
              </a:rPr>
              <a:t>وسیله ای برای ورود به بازارهای جهانی</a:t>
            </a:r>
            <a:r>
              <a:rPr lang="fa-IR" sz="2200" dirty="0">
                <a:cs typeface="B Mitra" panose="00000400000000000000" pitchFamily="2" charset="-78"/>
              </a:rPr>
              <a:t> و بهره گیری از برتری های نسبی اقتصاد داخلی در بازرگانی بین المللی هستند و باید به عنوان تسریع کننده‌ی ارتباط اقتصاد داخلی به کار روند. چنین منطق و طرز فکری سبب می شود از این مناطق به عنوان ابزاری برای توجیه رفع موانع ضد توسعه‌ای یاد </a:t>
            </a:r>
            <a:r>
              <a:rPr lang="fa-IR" sz="2200" dirty="0" smtClean="0">
                <a:cs typeface="B Mitra" panose="00000400000000000000" pitchFamily="2" charset="-78"/>
              </a:rPr>
              <a:t>شود.</a:t>
            </a:r>
            <a:endParaRPr lang="en-US" sz="2200" dirty="0">
              <a:cs typeface="B Mitra" panose="00000400000000000000" pitchFamily="2" charset="-78"/>
            </a:endParaRPr>
          </a:p>
        </p:txBody>
      </p:sp>
      <p:graphicFrame>
        <p:nvGraphicFramePr>
          <p:cNvPr id="3" name="Diagram 2"/>
          <p:cNvGraphicFramePr/>
          <p:nvPr>
            <p:extLst>
              <p:ext uri="{D42A27DB-BD31-4B8C-83A1-F6EECF244321}">
                <p14:modId xmlns:p14="http://schemas.microsoft.com/office/powerpoint/2010/main" val="1685747153"/>
              </p:ext>
            </p:extLst>
          </p:nvPr>
        </p:nvGraphicFramePr>
        <p:xfrm>
          <a:off x="2232871" y="5114925"/>
          <a:ext cx="6604000" cy="1943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096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a:bodyPr>
          <a:lstStyle/>
          <a:p>
            <a:pPr algn="r" rtl="1"/>
            <a:r>
              <a:rPr lang="fa-IR" sz="2800" b="1" dirty="0" smtClean="0">
                <a:cs typeface="B Mitra" panose="00000400000000000000" pitchFamily="2" charset="-78"/>
              </a:rPr>
              <a:t>منطقه </a:t>
            </a:r>
            <a:r>
              <a:rPr lang="fa-IR" sz="2800" b="1" dirty="0">
                <a:cs typeface="B Mitra" panose="00000400000000000000" pitchFamily="2" charset="-78"/>
              </a:rPr>
              <a:t>آزاد </a:t>
            </a:r>
            <a:r>
              <a:rPr lang="fa-IR" sz="2800" b="1" dirty="0" smtClean="0">
                <a:cs typeface="B Mitra" panose="00000400000000000000" pitchFamily="2" charset="-78"/>
              </a:rPr>
              <a:t>ارس</a:t>
            </a:r>
          </a:p>
          <a:p>
            <a:pPr algn="just" rtl="1"/>
            <a:r>
              <a:rPr lang="fa-IR" sz="2200" dirty="0">
                <a:cs typeface="B Mitra" panose="00000400000000000000" pitchFamily="2" charset="-78"/>
              </a:rPr>
              <a:t>منطقه آزاد ارس در شمال غرب کشور در استان آذربایجان شرقی، در 137 کیلومتری شهر تبریز و هم مرز با کشورهای جمهوری آذربایجان، نخجوان و ارمنستان، بخشهایی از شهرستانهای جلفا و کلیبر را شامل میشود. وجود خطوط ارتباطی با اروپا و منطقه قفقاز و ترکیه، پیشینه ی تاریخی اقتصادی قابل توجه ، اقلیم مناسب ، منابع غنی آب و پتانسل های بالا به یکی از مهمترین مناطق آزاد ایران تبدیل شده است، این منطقه در چهارراه ارتباطی شمال به جنوب و شرق به غرب قرار گرفته است و به عنوان </a:t>
            </a:r>
            <a:r>
              <a:rPr lang="fa-IR" sz="2200" b="1" dirty="0">
                <a:solidFill>
                  <a:schemeClr val="accent1"/>
                </a:solidFill>
                <a:cs typeface="B Mitra" panose="00000400000000000000" pitchFamily="2" charset="-78"/>
              </a:rPr>
              <a:t>پل ارتباطی آسیا به اروپا</a:t>
            </a:r>
            <a:r>
              <a:rPr lang="fa-IR" sz="2200" dirty="0">
                <a:cs typeface="B Mitra" panose="00000400000000000000" pitchFamily="2" charset="-78"/>
              </a:rPr>
              <a:t> می تواند با جذب واحد های صنعتی تولیدی فعال در انتقال تکنولوژی از شمال به جنوب اروپا، خدمات از شرق به غرب آسیا به اروپا نقش مهمی ایفا </a:t>
            </a:r>
            <a:r>
              <a:rPr lang="fa-IR" sz="2200" dirty="0" smtClean="0">
                <a:cs typeface="B Mitra" panose="00000400000000000000" pitchFamily="2" charset="-78"/>
              </a:rPr>
              <a:t>نماید.</a:t>
            </a:r>
          </a:p>
          <a:p>
            <a:pPr algn="just" rtl="1"/>
            <a:r>
              <a:rPr lang="fa-IR" sz="2200" dirty="0">
                <a:cs typeface="B Mitra" panose="00000400000000000000" pitchFamily="2" charset="-78"/>
              </a:rPr>
              <a:t>علیرغم این پتانسیل ها و امکانات هنوز این استان دارای تنگناهای اساسی برای رشد و توسعه می باشد به گونه ای که شاهد تمرکز خدمات صنعتی و تمرکز امکانات در مرکز استان )شهر تبریز( هستیم و این باعث عدم توسعه متوازن در سطح استان می باشد و همچنین مهاجرت بی رویه این استان که </a:t>
            </a:r>
            <a:r>
              <a:rPr lang="fa-IR" sz="2200" b="1" dirty="0">
                <a:solidFill>
                  <a:schemeClr val="accent1"/>
                </a:solidFill>
                <a:cs typeface="B Mitra" panose="00000400000000000000" pitchFamily="2" charset="-78"/>
              </a:rPr>
              <a:t>در مهاجرفرستی </a:t>
            </a:r>
            <a:r>
              <a:rPr lang="fa-IR" sz="2200" dirty="0">
                <a:cs typeface="B Mitra" panose="00000400000000000000" pitchFamily="2" charset="-78"/>
              </a:rPr>
              <a:t>رتبه 1 را در قیاس با بقیه استان ها </a:t>
            </a:r>
            <a:r>
              <a:rPr lang="fa-IR" sz="2200" dirty="0" smtClean="0">
                <a:cs typeface="B Mitra" panose="00000400000000000000" pitchFamily="2" charset="-78"/>
              </a:rPr>
              <a:t>دارد.</a:t>
            </a:r>
          </a:p>
        </p:txBody>
      </p:sp>
    </p:spTree>
    <p:extLst>
      <p:ext uri="{BB962C8B-B14F-4D97-AF65-F5344CB8AC3E}">
        <p14:creationId xmlns:p14="http://schemas.microsoft.com/office/powerpoint/2010/main" val="463501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a:bodyPr>
          <a:lstStyle/>
          <a:p>
            <a:pPr algn="r" rtl="1"/>
            <a:r>
              <a:rPr lang="fa-IR" sz="2800" b="1" dirty="0" smtClean="0">
                <a:cs typeface="B Mitra" panose="00000400000000000000" pitchFamily="2" charset="-78"/>
              </a:rPr>
              <a:t>منطقه آزاد تجاری ارس</a:t>
            </a:r>
          </a:p>
          <a:p>
            <a:pPr algn="r" rtl="1"/>
            <a:r>
              <a:rPr lang="fa-IR" sz="2200" dirty="0" smtClean="0">
                <a:cs typeface="B Mitra" panose="00000400000000000000" pitchFamily="2" charset="-78"/>
              </a:rPr>
              <a:t>مساحت: 96 کیلومتر مربع</a:t>
            </a:r>
          </a:p>
          <a:p>
            <a:pPr algn="r" rtl="1"/>
            <a:r>
              <a:rPr lang="fa-IR" sz="2200" dirty="0">
                <a:cs typeface="B Mitra" panose="00000400000000000000" pitchFamily="2" charset="-78"/>
              </a:rPr>
              <a:t>تاریخ تأسیس: تاریخ </a:t>
            </a:r>
            <a:r>
              <a:rPr lang="fa-IR" sz="2200" dirty="0" smtClean="0">
                <a:cs typeface="B Mitra" panose="00000400000000000000" pitchFamily="2" charset="-78"/>
              </a:rPr>
              <a:t>1382/06/02</a:t>
            </a:r>
          </a:p>
          <a:p>
            <a:pPr algn="just" rtl="1"/>
            <a:r>
              <a:rPr lang="fa-IR" sz="2200" dirty="0">
                <a:cs typeface="B Mitra" panose="00000400000000000000" pitchFamily="2" charset="-78"/>
              </a:rPr>
              <a:t>در راستای اهداف توسعه‌ای و به منظور افزایش محدوده منطقه آزاد ارس، محدوده پیشنهادی در سفر هیات دولت به آذربایجان شرقی </a:t>
            </a:r>
            <a:r>
              <a:rPr lang="fa-IR" sz="2200" b="1" dirty="0">
                <a:solidFill>
                  <a:schemeClr val="accent1"/>
                </a:solidFill>
                <a:cs typeface="B Mitra" panose="00000400000000000000" pitchFamily="2" charset="-78"/>
              </a:rPr>
              <a:t>در سال </a:t>
            </a:r>
            <a:r>
              <a:rPr lang="fa-IR" sz="2200" b="1" dirty="0" smtClean="0">
                <a:solidFill>
                  <a:schemeClr val="accent1"/>
                </a:solidFill>
                <a:cs typeface="B Mitra" panose="00000400000000000000" pitchFamily="2" charset="-78"/>
              </a:rPr>
              <a:t>1387</a:t>
            </a:r>
            <a:r>
              <a:rPr lang="fa-IR" sz="2200" dirty="0" smtClean="0">
                <a:cs typeface="B Mitra" panose="00000400000000000000" pitchFamily="2" charset="-78"/>
              </a:rPr>
              <a:t> تصویب </a:t>
            </a:r>
            <a:r>
              <a:rPr lang="fa-IR" sz="2200" dirty="0">
                <a:cs typeface="B Mitra" panose="00000400000000000000" pitchFamily="2" charset="-78"/>
              </a:rPr>
              <a:t>شد و بدین ترتیب محدوده منطقه آزاد ارس در سه نقطه جدید علاوه بر مقر اصلی آن توسعه و به </a:t>
            </a:r>
            <a:r>
              <a:rPr lang="fa-IR" sz="2200" dirty="0">
                <a:solidFill>
                  <a:schemeClr val="accent1"/>
                </a:solidFill>
                <a:cs typeface="B Mitra" panose="00000400000000000000" pitchFamily="2" charset="-78"/>
              </a:rPr>
              <a:t>بیش از 50 هزار هکتار </a:t>
            </a:r>
            <a:r>
              <a:rPr lang="fa-IR" sz="2200" dirty="0">
                <a:cs typeface="B Mitra" panose="00000400000000000000" pitchFamily="2" charset="-78"/>
              </a:rPr>
              <a:t>افزایش یافت. این منطقه در توسعه متصل به محدوده فعلی خود از 9700 هکتار، به </a:t>
            </a:r>
            <a:r>
              <a:rPr lang="fa-IR" sz="2200" b="1" dirty="0">
                <a:solidFill>
                  <a:schemeClr val="accent1"/>
                </a:solidFill>
                <a:cs typeface="B Mitra" panose="00000400000000000000" pitchFamily="2" charset="-78"/>
              </a:rPr>
              <a:t>20500 هکتار </a:t>
            </a:r>
            <a:r>
              <a:rPr lang="fa-IR" sz="2200" dirty="0">
                <a:cs typeface="B Mitra" panose="00000400000000000000" pitchFamily="2" charset="-78"/>
              </a:rPr>
              <a:t>توسعه می یابد و توسعه منفصل منطقه آزاد ارس نیز در سه نقطه از مرز ایران با ارمنستان و آذربایجان به میزان بالغ بر 30 هزار هکتار انجام </a:t>
            </a:r>
            <a:r>
              <a:rPr lang="fa-IR" sz="2200" dirty="0" smtClean="0">
                <a:cs typeface="B Mitra" panose="00000400000000000000" pitchFamily="2" charset="-78"/>
              </a:rPr>
              <a:t>میگیرد.</a:t>
            </a:r>
          </a:p>
          <a:p>
            <a:pPr algn="just" rtl="1"/>
            <a:r>
              <a:rPr lang="fa-IR" sz="2200" dirty="0">
                <a:cs typeface="B Mitra" panose="00000400000000000000" pitchFamily="2" charset="-78"/>
              </a:rPr>
              <a:t>کشورهای همسایه: جمهوری آذربایجان، ارمنستان و جمهوری </a:t>
            </a:r>
            <a:r>
              <a:rPr lang="fa-IR" sz="2200" dirty="0" smtClean="0">
                <a:cs typeface="B Mitra" panose="00000400000000000000" pitchFamily="2" charset="-78"/>
              </a:rPr>
              <a:t>خودمختار </a:t>
            </a:r>
            <a:r>
              <a:rPr lang="fa-IR" sz="2200" dirty="0">
                <a:cs typeface="B Mitra" panose="00000400000000000000" pitchFamily="2" charset="-78"/>
              </a:rPr>
              <a:t>نخجوان </a:t>
            </a:r>
            <a:endParaRPr lang="fa-IR" sz="2200" dirty="0" smtClean="0">
              <a:cs typeface="B Mitra" panose="00000400000000000000" pitchFamily="2" charset="-78"/>
            </a:endParaRPr>
          </a:p>
          <a:p>
            <a:pPr algn="just" rtl="1"/>
            <a:endParaRPr lang="fa-IR" sz="2200" dirty="0" smtClean="0">
              <a:cs typeface="B Mitra" panose="00000400000000000000" pitchFamily="2" charset="-78"/>
            </a:endParaRPr>
          </a:p>
        </p:txBody>
      </p:sp>
    </p:spTree>
    <p:extLst>
      <p:ext uri="{BB962C8B-B14F-4D97-AF65-F5344CB8AC3E}">
        <p14:creationId xmlns:p14="http://schemas.microsoft.com/office/powerpoint/2010/main" val="35880687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04284" y="704537"/>
            <a:ext cx="7141317" cy="5853426"/>
          </a:xfrm>
        </p:spPr>
        <p:txBody>
          <a:bodyPr>
            <a:normAutofit/>
          </a:bodyPr>
          <a:lstStyle/>
          <a:p>
            <a:pPr algn="r" rtl="1"/>
            <a:r>
              <a:rPr lang="fa-IR" sz="2800" b="1" dirty="0" smtClean="0">
                <a:cs typeface="B Mitra" panose="00000400000000000000" pitchFamily="2" charset="-78"/>
              </a:rPr>
              <a:t>اهداف منطقه آزاد تجاری ارس</a:t>
            </a:r>
          </a:p>
          <a:p>
            <a:pPr algn="r" rtl="1"/>
            <a:r>
              <a:rPr lang="fa-IR" sz="2200" dirty="0">
                <a:cs typeface="B Mitra" panose="00000400000000000000" pitchFamily="2" charset="-78"/>
              </a:rPr>
              <a:t>- ایجاد فرصتهای شغلی جدید</a:t>
            </a:r>
          </a:p>
          <a:p>
            <a:pPr algn="r" rtl="1"/>
            <a:r>
              <a:rPr lang="fa-IR" sz="2200" dirty="0">
                <a:cs typeface="B Mitra" panose="00000400000000000000" pitchFamily="2" charset="-78"/>
              </a:rPr>
              <a:t>- اجرای سیاستهای توسعه منطقه ای و ایجاد قطبهای اقتصادی</a:t>
            </a:r>
          </a:p>
          <a:p>
            <a:pPr algn="r" rtl="1"/>
            <a:r>
              <a:rPr lang="fa-IR" sz="2200" dirty="0">
                <a:cs typeface="B Mitra" panose="00000400000000000000" pitchFamily="2" charset="-78"/>
              </a:rPr>
              <a:t>- تأمین درآمدهای ارزی از طریق ایجاد ارزش افزوده</a:t>
            </a:r>
          </a:p>
          <a:p>
            <a:pPr algn="r" rtl="1"/>
            <a:r>
              <a:rPr lang="fa-IR" sz="2200" dirty="0">
                <a:cs typeface="B Mitra" panose="00000400000000000000" pitchFamily="2" charset="-78"/>
              </a:rPr>
              <a:t>- دستیابی به دانش فنی و تکنولوژی و ارتقاء سطح مهارت کارگری و همچنین مدیریتهای کارگری و بازرگانی</a:t>
            </a:r>
          </a:p>
          <a:p>
            <a:pPr algn="r" rtl="1"/>
            <a:r>
              <a:rPr lang="fa-IR" sz="2200" dirty="0">
                <a:cs typeface="B Mitra" panose="00000400000000000000" pitchFamily="2" charset="-78"/>
              </a:rPr>
              <a:t>- توسعه ناحیهای و محرومیت زدایی</a:t>
            </a:r>
          </a:p>
          <a:p>
            <a:pPr algn="r" rtl="1"/>
            <a:r>
              <a:rPr lang="fa-IR" sz="2200" dirty="0">
                <a:cs typeface="B Mitra" panose="00000400000000000000" pitchFamily="2" charset="-78"/>
              </a:rPr>
              <a:t>- افزایش حجم تجارت شامل صادرات و واردات</a:t>
            </a:r>
          </a:p>
          <a:p>
            <a:pPr algn="r" rtl="1"/>
            <a:r>
              <a:rPr lang="fa-IR" sz="2200" dirty="0">
                <a:cs typeface="B Mitra" panose="00000400000000000000" pitchFamily="2" charset="-78"/>
              </a:rPr>
              <a:t>- کاهش هزینه های وارداتی مواد اولیه و حمایت از صنایع داخلی و کمک به جهانی شدن سرمایهها</a:t>
            </a:r>
          </a:p>
          <a:p>
            <a:pPr algn="r" rtl="1"/>
            <a:r>
              <a:rPr lang="fa-IR" sz="2200" dirty="0">
                <a:cs typeface="B Mitra" panose="00000400000000000000" pitchFamily="2" charset="-78"/>
              </a:rPr>
              <a:t>- تجربه اندوزی در زمینه استراتژی نوین صنعتی شدن</a:t>
            </a:r>
          </a:p>
          <a:p>
            <a:pPr algn="r" rtl="1"/>
            <a:endParaRPr lang="fa-IR" sz="2200" dirty="0" smtClean="0">
              <a:cs typeface="B Mitra" panose="00000400000000000000" pitchFamily="2" charset="-78"/>
            </a:endParaRPr>
          </a:p>
        </p:txBody>
      </p:sp>
    </p:spTree>
    <p:extLst>
      <p:ext uri="{BB962C8B-B14F-4D97-AF65-F5344CB8AC3E}">
        <p14:creationId xmlns:p14="http://schemas.microsoft.com/office/powerpoint/2010/main" val="93114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1000"/>
                                        <p:tgtEl>
                                          <p:spTgt spid="7">
                                            <p:txEl>
                                              <p:pRg st="2" end="2"/>
                                            </p:txEl>
                                          </p:spTgt>
                                        </p:tgtEl>
                                      </p:cBhvr>
                                    </p:animEffect>
                                    <p:anim calcmode="lin" valueType="num">
                                      <p:cBhvr>
                                        <p:cTn id="13"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1000"/>
                                        <p:tgtEl>
                                          <p:spTgt spid="7">
                                            <p:txEl>
                                              <p:pRg st="3" end="3"/>
                                            </p:txEl>
                                          </p:spTgt>
                                        </p:tgtEl>
                                      </p:cBhvr>
                                    </p:animEffect>
                                    <p:anim calcmode="lin" valueType="num">
                                      <p:cBhvr>
                                        <p:cTn id="18"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1000"/>
                                        <p:tgtEl>
                                          <p:spTgt spid="7">
                                            <p:txEl>
                                              <p:pRg st="4" end="4"/>
                                            </p:txEl>
                                          </p:spTgt>
                                        </p:tgtEl>
                                      </p:cBhvr>
                                    </p:animEffect>
                                    <p:anim calcmode="lin" valueType="num">
                                      <p:cBhvr>
                                        <p:cTn id="23"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7">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1000"/>
                                        <p:tgtEl>
                                          <p:spTgt spid="7">
                                            <p:txEl>
                                              <p:pRg st="5" end="5"/>
                                            </p:txEl>
                                          </p:spTgt>
                                        </p:tgtEl>
                                      </p:cBhvr>
                                    </p:animEffect>
                                    <p:anim calcmode="lin" valueType="num">
                                      <p:cBhvr>
                                        <p:cTn id="28"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7">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fade">
                                      <p:cBhvr>
                                        <p:cTn id="32" dur="1000"/>
                                        <p:tgtEl>
                                          <p:spTgt spid="7">
                                            <p:txEl>
                                              <p:pRg st="6" end="6"/>
                                            </p:txEl>
                                          </p:spTgt>
                                        </p:tgtEl>
                                      </p:cBhvr>
                                    </p:animEffect>
                                    <p:anim calcmode="lin" valueType="num">
                                      <p:cBhvr>
                                        <p:cTn id="33"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
                                            <p:txEl>
                                              <p:pRg st="7" end="7"/>
                                            </p:txEl>
                                          </p:spTgt>
                                        </p:tgtEl>
                                        <p:attrNameLst>
                                          <p:attrName>style.visibility</p:attrName>
                                        </p:attrNameLst>
                                      </p:cBhvr>
                                      <p:to>
                                        <p:strVal val="visible"/>
                                      </p:to>
                                    </p:set>
                                    <p:animEffect transition="in" filter="fade">
                                      <p:cBhvr>
                                        <p:cTn id="37" dur="1000"/>
                                        <p:tgtEl>
                                          <p:spTgt spid="7">
                                            <p:txEl>
                                              <p:pRg st="7" end="7"/>
                                            </p:txEl>
                                          </p:spTgt>
                                        </p:tgtEl>
                                      </p:cBhvr>
                                    </p:animEffect>
                                    <p:anim calcmode="lin" valueType="num">
                                      <p:cBhvr>
                                        <p:cTn id="38"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39" dur="1000" fill="hold"/>
                                        <p:tgtEl>
                                          <p:spTgt spid="7">
                                            <p:txEl>
                                              <p:pRg st="7" end="7"/>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
                                            <p:txEl>
                                              <p:pRg st="8" end="8"/>
                                            </p:txEl>
                                          </p:spTgt>
                                        </p:tgtEl>
                                        <p:attrNameLst>
                                          <p:attrName>style.visibility</p:attrName>
                                        </p:attrNameLst>
                                      </p:cBhvr>
                                      <p:to>
                                        <p:strVal val="visible"/>
                                      </p:to>
                                    </p:set>
                                    <p:animEffect transition="in" filter="fade">
                                      <p:cBhvr>
                                        <p:cTn id="42" dur="1000"/>
                                        <p:tgtEl>
                                          <p:spTgt spid="7">
                                            <p:txEl>
                                              <p:pRg st="8" end="8"/>
                                            </p:txEl>
                                          </p:spTgt>
                                        </p:tgtEl>
                                      </p:cBhvr>
                                    </p:animEffect>
                                    <p:anim calcmode="lin" valueType="num">
                                      <p:cBhvr>
                                        <p:cTn id="43"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7">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2600" b="1" dirty="0">
                <a:cs typeface="B Mitra" panose="00000400000000000000" pitchFamily="2" charset="-78"/>
              </a:rPr>
              <a:t>موقعیت منطقه آزاد ارس در کشور و استان آذربایجان شرقی</a:t>
            </a:r>
            <a:endParaRPr lang="en-US" sz="2600" b="1" dirty="0">
              <a:cs typeface="B Mitra" panose="00000400000000000000" pitchFamily="2" charset="-78"/>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64469" y="1485919"/>
            <a:ext cx="6622361" cy="5143500"/>
          </a:xfrm>
          <a:prstGeom prst="rect">
            <a:avLst/>
          </a:prstGeom>
          <a:noFill/>
          <a:ln>
            <a:noFill/>
          </a:ln>
        </p:spPr>
      </p:pic>
    </p:spTree>
    <p:extLst>
      <p:ext uri="{BB962C8B-B14F-4D97-AF65-F5344CB8AC3E}">
        <p14:creationId xmlns:p14="http://schemas.microsoft.com/office/powerpoint/2010/main" val="307518550"/>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1190</TotalTime>
  <Words>3369</Words>
  <Application>Microsoft Office PowerPoint</Application>
  <PresentationFormat>A4 Paper (210x297 mm)</PresentationFormat>
  <Paragraphs>301</Paragraphs>
  <Slides>27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2  Titr</vt:lpstr>
      <vt:lpstr>Arial</vt:lpstr>
      <vt:lpstr>B Mitra</vt:lpstr>
      <vt:lpstr>B Nazanin</vt:lpstr>
      <vt:lpstr>Calibri</vt:lpstr>
      <vt:lpstr>Calibri Light</vt:lpstr>
      <vt:lpstr>Century Gothic</vt:lpstr>
      <vt:lpstr>Wingdings 3</vt:lpstr>
      <vt:lpstr>Wisp</vt:lpstr>
      <vt:lpstr>اقتصاد منطقه‌ای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موقعیت منطقه آزاد ارس در کشور و استان آذربایجان شرقی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2003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Sina</dc:creator>
  <cp:lastModifiedBy>Mohammad</cp:lastModifiedBy>
  <cp:revision>107</cp:revision>
  <dcterms:created xsi:type="dcterms:W3CDTF">2017-12-24T13:47:36Z</dcterms:created>
  <dcterms:modified xsi:type="dcterms:W3CDTF">2020-10-26T07:28:40Z</dcterms:modified>
</cp:coreProperties>
</file>