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0"/>
  </p:notesMasterIdLst>
  <p:sldIdLst>
    <p:sldId id="300" r:id="rId2"/>
    <p:sldId id="297" r:id="rId3"/>
    <p:sldId id="304" r:id="rId4"/>
    <p:sldId id="262" r:id="rId5"/>
    <p:sldId id="261" r:id="rId6"/>
    <p:sldId id="263" r:id="rId7"/>
    <p:sldId id="299" r:id="rId8"/>
    <p:sldId id="326" r:id="rId9"/>
    <p:sldId id="325" r:id="rId10"/>
    <p:sldId id="324" r:id="rId11"/>
    <p:sldId id="292" r:id="rId12"/>
    <p:sldId id="301" r:id="rId13"/>
    <p:sldId id="293" r:id="rId14"/>
    <p:sldId id="276" r:id="rId15"/>
    <p:sldId id="277" r:id="rId16"/>
    <p:sldId id="294" r:id="rId17"/>
    <p:sldId id="295" r:id="rId18"/>
    <p:sldId id="278" r:id="rId19"/>
    <p:sldId id="280" r:id="rId20"/>
    <p:sldId id="281" r:id="rId21"/>
    <p:sldId id="282" r:id="rId22"/>
    <p:sldId id="296" r:id="rId23"/>
    <p:sldId id="257" r:id="rId24"/>
    <p:sldId id="258" r:id="rId25"/>
    <p:sldId id="298" r:id="rId26"/>
    <p:sldId id="302" r:id="rId27"/>
    <p:sldId id="283" r:id="rId28"/>
    <p:sldId id="260" r:id="rId29"/>
    <p:sldId id="284" r:id="rId30"/>
    <p:sldId id="303" r:id="rId31"/>
    <p:sldId id="285" r:id="rId32"/>
    <p:sldId id="265" r:id="rId33"/>
    <p:sldId id="259" r:id="rId34"/>
    <p:sldId id="266" r:id="rId35"/>
    <p:sldId id="267" r:id="rId36"/>
    <p:sldId id="268" r:id="rId37"/>
    <p:sldId id="269" r:id="rId38"/>
    <p:sldId id="270" r:id="rId39"/>
    <p:sldId id="328" r:id="rId40"/>
    <p:sldId id="327" r:id="rId41"/>
    <p:sldId id="340" r:id="rId42"/>
    <p:sldId id="271" r:id="rId43"/>
    <p:sldId id="330" r:id="rId44"/>
    <p:sldId id="329" r:id="rId45"/>
    <p:sldId id="341" r:id="rId46"/>
    <p:sldId id="272" r:id="rId47"/>
    <p:sldId id="273" r:id="rId48"/>
    <p:sldId id="274" r:id="rId49"/>
    <p:sldId id="307" r:id="rId50"/>
    <p:sldId id="313" r:id="rId51"/>
    <p:sldId id="308" r:id="rId52"/>
    <p:sldId id="309" r:id="rId53"/>
    <p:sldId id="310" r:id="rId54"/>
    <p:sldId id="311" r:id="rId55"/>
    <p:sldId id="312" r:id="rId56"/>
    <p:sldId id="333" r:id="rId57"/>
    <p:sldId id="314" r:id="rId58"/>
    <p:sldId id="334" r:id="rId59"/>
    <p:sldId id="315" r:id="rId60"/>
    <p:sldId id="332" r:id="rId61"/>
    <p:sldId id="331" r:id="rId62"/>
    <p:sldId id="322" r:id="rId63"/>
    <p:sldId id="316" r:id="rId64"/>
    <p:sldId id="335" r:id="rId65"/>
    <p:sldId id="336" r:id="rId66"/>
    <p:sldId id="318" r:id="rId67"/>
    <p:sldId id="337" r:id="rId68"/>
    <p:sldId id="317" r:id="rId69"/>
    <p:sldId id="319" r:id="rId70"/>
    <p:sldId id="338" r:id="rId71"/>
    <p:sldId id="320" r:id="rId72"/>
    <p:sldId id="342" r:id="rId73"/>
    <p:sldId id="343" r:id="rId74"/>
    <p:sldId id="345" r:id="rId75"/>
    <p:sldId id="346" r:id="rId76"/>
    <p:sldId id="348" r:id="rId77"/>
    <p:sldId id="347" r:id="rId78"/>
    <p:sldId id="349" r:id="rId79"/>
    <p:sldId id="350" r:id="rId80"/>
    <p:sldId id="351" r:id="rId81"/>
    <p:sldId id="352" r:id="rId82"/>
    <p:sldId id="353" r:id="rId83"/>
    <p:sldId id="354" r:id="rId84"/>
    <p:sldId id="355" r:id="rId85"/>
    <p:sldId id="356" r:id="rId86"/>
    <p:sldId id="357" r:id="rId87"/>
    <p:sldId id="358" r:id="rId88"/>
    <p:sldId id="359" r:id="rId89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hshid" initials="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6600"/>
    <a:srgbClr val="800000"/>
    <a:srgbClr val="00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3310" autoAdjust="0"/>
  </p:normalViewPr>
  <p:slideViewPr>
    <p:cSldViewPr>
      <p:cViewPr varScale="1">
        <p:scale>
          <a:sx n="53" d="100"/>
          <a:sy n="53" d="100"/>
        </p:scale>
        <p:origin x="1128" y="96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16971-AEF1-49F2-90E5-42F81E9A720F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971D4-CE18-4D13-AE9D-D54ADC4BEC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056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971D4-CE18-4D13-AE9D-D54ADC4BEC0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085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971D4-CE18-4D13-AE9D-D54ADC4BEC0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7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971D4-CE18-4D13-AE9D-D54ADC4BEC0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866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971D4-CE18-4D13-AE9D-D54ADC4BEC0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68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6652976"/>
            <a:ext cx="12801600" cy="29581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547736" y="0"/>
            <a:ext cx="4253865" cy="96012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00690" y="4672584"/>
            <a:ext cx="9072067" cy="3221736"/>
          </a:xfrm>
        </p:spPr>
        <p:txBody>
          <a:bodyPr rIns="64008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06270" y="2162737"/>
            <a:ext cx="9072067" cy="2453640"/>
          </a:xfrm>
        </p:spPr>
        <p:txBody>
          <a:bodyPr tIns="0" rIns="64008" bIns="0" anchor="b">
            <a:normAutofit/>
          </a:bodyPr>
          <a:lstStyle>
            <a:lvl1pPr marL="0" indent="0" algn="r">
              <a:buNone/>
              <a:defRPr sz="2800">
                <a:solidFill>
                  <a:schemeClr val="tx1"/>
                </a:solidFill>
                <a:effectLst/>
              </a:defRPr>
            </a:lvl1pPr>
            <a:lvl2pPr marL="640080" indent="0" algn="ctr">
              <a:buNone/>
            </a:lvl2pPr>
            <a:lvl3pPr marL="1280160" indent="0" algn="ctr">
              <a:buNone/>
            </a:lvl3pPr>
            <a:lvl4pPr marL="1920240" indent="0" algn="ctr">
              <a:buNone/>
            </a:lvl4pPr>
            <a:lvl5pPr marL="2560320" indent="0" algn="ctr">
              <a:buNone/>
            </a:lvl5pPr>
            <a:lvl6pPr marL="3200400" indent="0" algn="ctr">
              <a:buNone/>
            </a:lvl6pPr>
            <a:lvl7pPr marL="3840480" indent="0" algn="ctr">
              <a:buNone/>
            </a:lvl7pPr>
            <a:lvl8pPr marL="4480560" indent="0" algn="ctr">
              <a:buNone/>
            </a:lvl8pPr>
            <a:lvl9pPr marL="512064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6652976"/>
            <a:ext cx="12801600" cy="29581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547736" y="0"/>
            <a:ext cx="4253865" cy="96012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0120" y="5017373"/>
            <a:ext cx="9281160" cy="2556908"/>
          </a:xfrm>
        </p:spPr>
        <p:txBody>
          <a:bodyPr tIns="0" bIns="0" anchor="t"/>
          <a:lstStyle>
            <a:lvl1pPr algn="l">
              <a:buNone/>
              <a:defRPr sz="59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3480120"/>
            <a:ext cx="9281160" cy="1493363"/>
          </a:xfrm>
        </p:spPr>
        <p:txBody>
          <a:bodyPr lIns="64008" tIns="0" rIns="64008" bIns="0" anchor="b"/>
          <a:lstStyle>
            <a:lvl1pPr marL="0" indent="0" algn="l">
              <a:buNone/>
              <a:defRPr sz="2800">
                <a:solidFill>
                  <a:schemeClr val="tx1"/>
                </a:solidFill>
                <a:effectLst/>
              </a:defRPr>
            </a:lvl1pPr>
            <a:lvl2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0454640" cy="16002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120640" cy="633634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74080" y="2240281"/>
            <a:ext cx="5120640" cy="633634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2270"/>
            <a:ext cx="1152144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80" y="7680960"/>
            <a:ext cx="5656263" cy="1173480"/>
          </a:xfrm>
        </p:spPr>
        <p:txBody>
          <a:bodyPr anchor="t"/>
          <a:lstStyle>
            <a:lvl1pPr marL="0" indent="0">
              <a:buNone/>
              <a:defRPr sz="3400" b="1">
                <a:solidFill>
                  <a:schemeClr val="accent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503036" y="7680960"/>
            <a:ext cx="5658485" cy="1173480"/>
          </a:xfrm>
        </p:spPr>
        <p:txBody>
          <a:bodyPr anchor="t"/>
          <a:lstStyle>
            <a:lvl1pPr marL="0" indent="0">
              <a:buNone/>
              <a:defRPr sz="3400" b="1">
                <a:solidFill>
                  <a:schemeClr val="accent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500" b="1"/>
            </a:lvl3pPr>
            <a:lvl4pPr>
              <a:buNone/>
              <a:defRPr sz="2200" b="1"/>
            </a:lvl4pPr>
            <a:lvl5pPr>
              <a:buNone/>
              <a:defRPr sz="22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40080" y="2123678"/>
            <a:ext cx="5656263" cy="551846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3036" y="2123678"/>
            <a:ext cx="5658485" cy="5518468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384048"/>
            <a:ext cx="10458907" cy="1600200"/>
          </a:xfrm>
        </p:spPr>
        <p:txBody>
          <a:bodyPr anchor="ctr"/>
          <a:lstStyle>
            <a:lvl1pPr algn="l">
              <a:defRPr sz="6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659739"/>
            <a:ext cx="4480560" cy="1022350"/>
          </a:xfrm>
        </p:spPr>
        <p:txBody>
          <a:bodyPr tIns="0" bIns="0" anchor="t"/>
          <a:lstStyle>
            <a:lvl1pPr algn="l">
              <a:buNone/>
              <a:defRPr sz="25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40080" y="300194"/>
            <a:ext cx="3840480" cy="1280160"/>
          </a:xfrm>
        </p:spPr>
        <p:txBody>
          <a:bodyPr lIns="64008" tIns="0" rIns="64008" bIns="0" anchor="b"/>
          <a:lstStyle>
            <a:lvl1pPr marL="0" indent="0" algn="l">
              <a:buNone/>
              <a:defRPr sz="20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40080" y="2773680"/>
            <a:ext cx="9921240" cy="533400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419027" y="8990890"/>
            <a:ext cx="1066800" cy="511175"/>
          </a:xfrm>
        </p:spPr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9425" y="2387993"/>
            <a:ext cx="4275415" cy="1755331"/>
          </a:xfrm>
        </p:spPr>
        <p:txBody>
          <a:bodyPr anchor="b"/>
          <a:lstStyle>
            <a:lvl1pPr algn="l">
              <a:buNone/>
              <a:defRPr sz="31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91879" y="1427870"/>
            <a:ext cx="5760720" cy="576072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45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9428" y="4198271"/>
            <a:ext cx="4275412" cy="3728875"/>
          </a:xfrm>
        </p:spPr>
        <p:txBody>
          <a:bodyPr lIns="64008" rIns="64008"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700"/>
            </a:lvl2pPr>
            <a:lvl3pPr>
              <a:buFontTx/>
              <a:buNone/>
              <a:defRPr sz="1400"/>
            </a:lvl3pPr>
            <a:lvl4pPr>
              <a:buFontTx/>
              <a:buNone/>
              <a:defRPr sz="1300"/>
            </a:lvl4pPr>
            <a:lvl5pPr>
              <a:buFontTx/>
              <a:buNone/>
              <a:defRPr sz="13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" y="8990890"/>
            <a:ext cx="2987040" cy="511175"/>
          </a:xfrm>
        </p:spPr>
        <p:txBody>
          <a:bodyPr/>
          <a:lstStyle/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6652976"/>
            <a:ext cx="12801600" cy="295814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0241280" y="0"/>
            <a:ext cx="2560320" cy="96012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128016" tIns="64008" rIns="128016" bIns="64008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40080" y="384493"/>
            <a:ext cx="10454640" cy="1600200"/>
          </a:xfrm>
          <a:prstGeom prst="rect">
            <a:avLst/>
          </a:prstGeom>
        </p:spPr>
        <p:txBody>
          <a:bodyPr vert="horz" lIns="64008" tIns="64008" rIns="64008" bIns="64008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0454640" cy="6336348"/>
          </a:xfrm>
          <a:prstGeom prst="rect">
            <a:avLst/>
          </a:prstGeom>
        </p:spPr>
        <p:txBody>
          <a:bodyPr vert="horz" lIns="128016" tIns="64008" rIns="128016" bIns="64008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40080" y="8990890"/>
            <a:ext cx="2987040" cy="511175"/>
          </a:xfrm>
          <a:prstGeom prst="rect">
            <a:avLst/>
          </a:prstGeom>
        </p:spPr>
        <p:txBody>
          <a:bodyPr vert="horz" lIns="128016" tIns="64008" rIns="128016" bIns="0" anchor="b"/>
          <a:lstStyle>
            <a:lvl1pPr algn="l" eaLnBrk="1" latinLnBrk="0" hangingPunct="1">
              <a:defRPr kumimoji="0"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DC8CE4E-5358-4F32-B9A0-66FEDAE065E0}" type="datetimeFigureOut">
              <a:rPr lang="en-US" smtClean="0"/>
              <a:pPr/>
              <a:t>10/14/2019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3880" y="8990890"/>
            <a:ext cx="4053840" cy="511175"/>
          </a:xfrm>
          <a:prstGeom prst="rect">
            <a:avLst/>
          </a:prstGeom>
        </p:spPr>
        <p:txBody>
          <a:bodyPr vert="horz" lIns="0" tIns="64008" rIns="0" bIns="0" anchor="b"/>
          <a:lstStyle>
            <a:lvl1pPr algn="ctr" eaLnBrk="1" latinLnBrk="0" hangingPunct="1">
              <a:defRPr kumimoji="0"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414760" y="8990890"/>
            <a:ext cx="1066800" cy="51117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669A22F-BDE9-4675-A279-E58A9B4C3BE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6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8874" indent="-537667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11326" indent="-384048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08176" indent="-358445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1792224" indent="-332842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661" indent="-256032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381098" indent="-256032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688336" indent="-256032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995574" indent="-256032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408" indent="-256032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1736" y="3072408"/>
            <a:ext cx="128016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4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  <a:reflection blurRad="6350" stA="55000" endA="50" endPos="85000" dist="60007" dir="5400000" sy="-100000" algn="bl" rotWithShape="0"/>
              </a:effectLst>
              <a:cs typeface="B Nazanin" pitchFamily="2" charset="-78"/>
            </a:endParaRPr>
          </a:p>
          <a:p>
            <a:pPr algn="ctr" rtl="1"/>
            <a:r>
              <a:rPr lang="fa-I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عنوان درس : شناخت فضای </a:t>
            </a:r>
            <a:r>
              <a:rPr lang="fa-I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شهری</a:t>
            </a:r>
          </a:p>
          <a:p>
            <a:pPr algn="ctr" rtl="1"/>
            <a:r>
              <a:rPr lang="fa-I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 </a:t>
            </a:r>
            <a:r>
              <a:rPr lang="fa-I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(شناخت فلکه عدل قزوین)</a:t>
            </a:r>
          </a:p>
          <a:p>
            <a:pPr algn="ctr" rtl="1"/>
            <a:endParaRPr lang="fa-IR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  <a:reflection blurRad="6350" stA="55000" endA="50" endPos="85000" dist="60007" dir="5400000" sy="-100000" algn="bl" rotWithShape="0"/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Untitled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1931737"/>
            <a:ext cx="12313368" cy="4092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20" y="274029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Left Bracket 3"/>
          <p:cNvSpPr/>
          <p:nvPr/>
        </p:nvSpPr>
        <p:spPr>
          <a:xfrm rot="2580000" flipH="1" flipV="1">
            <a:off x="1183567" y="1093565"/>
            <a:ext cx="187133" cy="465373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24336" y="748988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B Nazanin" pitchFamily="2" charset="-78"/>
              </a:rPr>
              <a:t> ضلع جنوب شرقی فلکه</a:t>
            </a:r>
            <a:endParaRPr lang="en-U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2328" y="3792488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3 . ورودی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112" y="244932"/>
            <a:ext cx="12385376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ورودی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ورودی به روزنه هایی از بدنه در طبقه همکف اطلاق میشود که امکان وارد شدن به درون بدنه و یا فضای مجاور بدنه را میسر سازد .</a:t>
            </a:r>
          </a:p>
          <a:p>
            <a:pPr algn="just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موارد مورد مطالعه در ورودی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پیاده یا سواره بودن ورودی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پیاده بودن ورودی : یعنی افراد پیاده امکان وارد شدن به آن را دارند .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سواره بودن ورودی : یعنی امکان ورود با ماشین به داخل ورودی امکانپذیر است .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نحوه باز شدن ورودی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آسفالت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سواره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فلکه (از ضلع جنوب شرقی)</a:t>
            </a:r>
          </a:p>
        </p:txBody>
      </p:sp>
      <p:sp>
        <p:nvSpPr>
          <p:cNvPr id="12" name="Oval 11"/>
          <p:cNvSpPr/>
          <p:nvPr/>
        </p:nvSpPr>
        <p:spPr>
          <a:xfrm>
            <a:off x="3592488" y="1704256"/>
            <a:ext cx="504056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1200000" flipH="1" flipV="1">
            <a:off x="4110789" y="2262842"/>
            <a:ext cx="344258" cy="144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4" name="Picture 3" descr="C:\Users\Administrator\Desktop\شناخت فضای شهری\Pictur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825" y="3504456"/>
            <a:ext cx="6451055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Administrator\Desktop\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6904" y="2211445"/>
            <a:ext cx="4752528" cy="6981643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10366956" y="5448672"/>
            <a:ext cx="498340" cy="196270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849072" y="48940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 smtClean="0">
                <a:solidFill>
                  <a:schemeClr val="bg1"/>
                </a:solidFill>
                <a:cs typeface="B Nazanin" pitchFamily="2" charset="-78"/>
              </a:rPr>
              <a:t>میدان عدل</a:t>
            </a:r>
            <a:endParaRPr 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-1560000" flipH="1">
            <a:off x="1832105" y="6897063"/>
            <a:ext cx="792088" cy="3600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شناخت فضای شهری\ad\DSC03935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72" y="2640360"/>
            <a:ext cx="7912968" cy="5934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" name="Straight Connector 2"/>
          <p:cNvCxnSpPr/>
          <p:nvPr/>
        </p:nvCxnSpPr>
        <p:spPr>
          <a:xfrm>
            <a:off x="2512368" y="537666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304456" y="537666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rot="16200000">
            <a:off x="2908412" y="4980621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16200000">
            <a:off x="2908412" y="5772708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شیشه(سطح شفاف)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5900000" flipV="1">
            <a:off x="7220042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5900000" flipV="1">
            <a:off x="2980436" y="5844733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960640" y="5880720"/>
            <a:ext cx="0" cy="6480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960640" y="5880720"/>
            <a:ext cx="5760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60640" y="6528792"/>
            <a:ext cx="5760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536704" y="5880720"/>
            <a:ext cx="0" cy="6480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5900000" flipV="1">
            <a:off x="5221517" y="6192632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ad\DSC03940 - Copy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71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شیشه(سطح شفاف)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440360" y="580871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944416" y="580871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-60000">
            <a:off x="5752728" y="566475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976864" y="5952728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-420000">
            <a:off x="2440360" y="6559239"/>
            <a:ext cx="504056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80000" flipV="1">
            <a:off x="6400097" y="6702896"/>
            <a:ext cx="576064" cy="419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80000" flipV="1">
            <a:off x="6400097" y="5910808"/>
            <a:ext cx="576064" cy="419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400800" y="5952728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5900000" flipV="1">
            <a:off x="6643978" y="6408656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5900000" flipV="1">
            <a:off x="5437542" y="6120624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-60000">
            <a:off x="5327592" y="566463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80000" flipV="1">
            <a:off x="5321418" y="5674969"/>
            <a:ext cx="393576" cy="384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80000" flipV="1">
            <a:off x="5358414" y="6408039"/>
            <a:ext cx="393576" cy="3847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-420000">
            <a:off x="2437850" y="5767150"/>
            <a:ext cx="504056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5900000" flipV="1">
            <a:off x="2611530" y="626464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5900000" flipV="1">
            <a:off x="7220042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آسفالت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سواره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فلکه (از ضلع شمال)</a:t>
            </a:r>
          </a:p>
        </p:txBody>
      </p:sp>
      <p:sp>
        <p:nvSpPr>
          <p:cNvPr id="4" name="Oval 3"/>
          <p:cNvSpPr/>
          <p:nvPr/>
        </p:nvSpPr>
        <p:spPr>
          <a:xfrm>
            <a:off x="4528592" y="1920280"/>
            <a:ext cx="504056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17460000" flipH="1">
            <a:off x="4629383" y="1530723"/>
            <a:ext cx="344258" cy="144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Picture 2" descr="C:\Users\Administrator\Desktop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6904" y="2211445"/>
            <a:ext cx="4752528" cy="6981643"/>
          </a:xfrm>
          <a:prstGeom prst="rect">
            <a:avLst/>
          </a:prstGeom>
          <a:noFill/>
        </p:spPr>
      </p:pic>
      <p:pic>
        <p:nvPicPr>
          <p:cNvPr id="10" name="Picture 2" descr="C:\Users\Administrator\Desktop\شناخت فضای شهری\Pictur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59" y="3504456"/>
            <a:ext cx="6466931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1" name="Straight Arrow Connector 10"/>
          <p:cNvCxnSpPr/>
          <p:nvPr/>
        </p:nvCxnSpPr>
        <p:spPr>
          <a:xfrm flipH="1">
            <a:off x="5104656" y="6564856"/>
            <a:ext cx="297000" cy="5400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49072" y="48940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 smtClean="0">
                <a:solidFill>
                  <a:schemeClr val="bg1"/>
                </a:solidFill>
                <a:cs typeface="B Nazanin" pitchFamily="2" charset="-78"/>
              </a:rPr>
              <a:t>فلکه عدل</a:t>
            </a:r>
            <a:endParaRPr 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-360000" flipH="1">
            <a:off x="9929192" y="2712368"/>
            <a:ext cx="216024" cy="648072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آسفالت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سواره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فلکه (از ضلع شمال غربی)</a:t>
            </a:r>
          </a:p>
        </p:txBody>
      </p:sp>
      <p:sp>
        <p:nvSpPr>
          <p:cNvPr id="8" name="Oval 7"/>
          <p:cNvSpPr/>
          <p:nvPr/>
        </p:nvSpPr>
        <p:spPr>
          <a:xfrm>
            <a:off x="3736504" y="1920280"/>
            <a:ext cx="504056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4280000" flipH="1">
            <a:off x="3340093" y="1805865"/>
            <a:ext cx="344258" cy="144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Picture 2" descr="C:\Users\Administrator\Desktop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6904" y="2211445"/>
            <a:ext cx="4752528" cy="6981643"/>
          </a:xfrm>
          <a:prstGeom prst="rect">
            <a:avLst/>
          </a:prstGeom>
          <a:noFill/>
        </p:spPr>
      </p:pic>
      <p:pic>
        <p:nvPicPr>
          <p:cNvPr id="12" name="Picture 2" descr="C:\Users\Administrator\Desktop\شناخت فضای شهری\Pictur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60" y="3504456"/>
            <a:ext cx="6466932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3" name="Straight Arrow Connector 12"/>
          <p:cNvCxnSpPr/>
          <p:nvPr/>
        </p:nvCxnSpPr>
        <p:spPr>
          <a:xfrm flipH="1">
            <a:off x="2584376" y="6312768"/>
            <a:ext cx="936104" cy="648072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849072" y="48940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 smtClean="0">
                <a:solidFill>
                  <a:schemeClr val="bg1"/>
                </a:solidFill>
                <a:cs typeface="B Nazanin" pitchFamily="2" charset="-78"/>
              </a:rPr>
              <a:t>فلکه عدل</a:t>
            </a:r>
            <a:endParaRPr 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8417024" y="4008512"/>
            <a:ext cx="437764" cy="379794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شناخت فضای شهری\ad\DSC03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59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شیشه(سطح شفاف)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-240000">
            <a:off x="4743786" y="6191976"/>
            <a:ext cx="379276" cy="1923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04656" y="544867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-180000">
            <a:off x="4744733" y="5484952"/>
            <a:ext cx="379276" cy="1923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744616" y="544867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5900000" flipV="1">
            <a:off x="4861478" y="5928879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5900000" flipV="1">
            <a:off x="7220042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ad\DSC03925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2173371"/>
            <a:ext cx="7056784" cy="6803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چینی کرد(شیشه) ، مسکونی(فلز)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512368" y="638477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304456" y="638477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040760" y="645678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32848" y="645678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>
            <a:off x="2908412" y="598873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>
            <a:off x="6436804" y="6852828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>
            <a:off x="6436804" y="606074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6200000">
            <a:off x="2908412" y="678082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5900000" flipV="1">
            <a:off x="7292050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5900000" flipV="1">
            <a:off x="6517662" y="6936991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5900000" flipV="1">
            <a:off x="2989270" y="6864983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4256" y="3908628"/>
            <a:ext cx="972108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 . بدنه و نما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ad\DSC03926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59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فرش عدل(شیشه) ، بقیه (فلز)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368352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300000" flipV="1">
            <a:off x="683488" y="6980788"/>
            <a:ext cx="459668" cy="443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144216" y="624076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12168" y="624076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792288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024536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392688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608712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400800" y="609674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6200000">
            <a:off x="6004756" y="570070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024536" y="6888832"/>
            <a:ext cx="136815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792288" y="6888831"/>
            <a:ext cx="576064" cy="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6200000">
            <a:off x="6004756" y="6492788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024536" y="6096744"/>
            <a:ext cx="136815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792288" y="6096744"/>
            <a:ext cx="576064" cy="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300000" flipV="1">
            <a:off x="683488" y="6188699"/>
            <a:ext cx="459668" cy="443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5900000" flipV="1">
            <a:off x="5077502" y="6576952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5900000" flipV="1">
            <a:off x="2053167" y="662468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5900000" flipV="1">
            <a:off x="829030" y="6720967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5900000" flipV="1">
            <a:off x="4141398" y="6576952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5900000" flipV="1">
            <a:off x="6085613" y="6576951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5900000" flipV="1">
            <a:off x="7220042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ad\DSC03928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59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چینی گلسار(شیشه) ، بانک سپه(فلز)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472808" y="696084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048872" y="696084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36504" y="681682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44616" y="6816824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736504" y="7608912"/>
            <a:ext cx="10081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-540000">
            <a:off x="6474895" y="7708313"/>
            <a:ext cx="576064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736504" y="6816824"/>
            <a:ext cx="10081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-540000">
            <a:off x="6474895" y="6916225"/>
            <a:ext cx="576064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5900000" flipV="1">
            <a:off x="4429430" y="7272752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5900000" flipV="1">
            <a:off x="6733686" y="7416768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5900000" flipV="1">
            <a:off x="7220042" y="1608400"/>
            <a:ext cx="216024" cy="288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آسفالت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سواره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به داخل  فلکه ( از ضلع جنوب)</a:t>
            </a:r>
          </a:p>
        </p:txBody>
      </p:sp>
      <p:sp>
        <p:nvSpPr>
          <p:cNvPr id="4" name="Oval 3"/>
          <p:cNvSpPr/>
          <p:nvPr/>
        </p:nvSpPr>
        <p:spPr>
          <a:xfrm>
            <a:off x="4312568" y="1416224"/>
            <a:ext cx="504056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3960000" flipH="1" flipV="1">
            <a:off x="4420242" y="2237811"/>
            <a:ext cx="344258" cy="144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Picture 2" descr="C:\Users\Administrator\Desktop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6904" y="2211445"/>
            <a:ext cx="4752528" cy="6981643"/>
          </a:xfrm>
          <a:prstGeom prst="rect">
            <a:avLst/>
          </a:prstGeom>
          <a:noFill/>
        </p:spPr>
      </p:pic>
      <p:pic>
        <p:nvPicPr>
          <p:cNvPr id="9" name="Picture 2" descr="C:\Users\Administrator\Desktop\شناخت فضای شهری\Pictur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160" y="3504456"/>
            <a:ext cx="6453072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0" name="Straight Arrow Connector 9"/>
          <p:cNvCxnSpPr/>
          <p:nvPr/>
        </p:nvCxnSpPr>
        <p:spPr>
          <a:xfrm flipH="1">
            <a:off x="2440360" y="7104856"/>
            <a:ext cx="216000" cy="54000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849072" y="489409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 smtClean="0">
                <a:solidFill>
                  <a:schemeClr val="bg1"/>
                </a:solidFill>
                <a:cs typeface="B Nazanin" pitchFamily="2" charset="-78"/>
              </a:rPr>
              <a:t>میدان عدل</a:t>
            </a:r>
            <a:endParaRPr 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-240000" flipV="1">
            <a:off x="9137104" y="5880720"/>
            <a:ext cx="144016" cy="504056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6040760" y="364847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شیشه(سطح شفاف)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کشویی(بطرفین)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184776" y="1776264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5608712" y="1776264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1" name="Picture 3" descr="C:\Users\Administrator\Desktop\شناخت فضای شهری\ad\DSC03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2640360"/>
            <a:ext cx="7920880" cy="5940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23" name="Straight Connector 22"/>
          <p:cNvCxnSpPr/>
          <p:nvPr/>
        </p:nvCxnSpPr>
        <p:spPr>
          <a:xfrm>
            <a:off x="5248672" y="638477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248672" y="7176864"/>
            <a:ext cx="72008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968752" y="6384776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680720" y="6960840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5248672" y="6960839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248672" y="6384776"/>
            <a:ext cx="72008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شناخت فضای شهری\ad\DSC03931 - Copy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384195"/>
            <a:ext cx="4509616" cy="8304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52528" y="244932"/>
            <a:ext cx="87849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جنس ورودی : شیشه(سطح شفاف)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خصوصی یا عمومی بودن ورودی : عمومی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سواره یا پیاده بودن ورودی : پیاده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جهت و نحوه باز شدن ورودی : کشویی(بطرفین)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144216" y="6816824"/>
            <a:ext cx="0" cy="136815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>
            <a:off x="1540260" y="6420780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1540260" y="7788932"/>
            <a:ext cx="0" cy="7920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936304" y="6816824"/>
            <a:ext cx="0" cy="136815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648272" y="7968952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1144216" y="7968952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6184776" y="1776264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5608712" y="1776264"/>
            <a:ext cx="28803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4336" y="3549169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4 . بالکن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120" y="244932"/>
            <a:ext cx="1245738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بالکن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بالکن ها به 2 صورت در بدنه دیده میشوند .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بصورت بیرون زده و سطوح پیش آمده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بصورت فرورفته در سطح نمای ساختمان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موارد مورد مطالعه در بالکن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شکل بالکن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جنس مصالح بالکن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بالکن ها در میدان عدل از نوع فرورفته در سطح نمای ساختمان هستند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:\Users\Administrator\Desktop\شناخت فضای شهری\ad\DSC03926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2640360"/>
            <a:ext cx="7992888" cy="5994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52528" y="244932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شکل بالکن : نیم دایره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جنس مصالح بالکن : سنگ</a:t>
            </a:r>
          </a:p>
        </p:txBody>
      </p:sp>
      <p:sp>
        <p:nvSpPr>
          <p:cNvPr id="5" name="Left Bracket 4"/>
          <p:cNvSpPr/>
          <p:nvPr/>
        </p:nvSpPr>
        <p:spPr>
          <a:xfrm>
            <a:off x="4168552" y="3432448"/>
            <a:ext cx="576064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Left Bracket 5"/>
          <p:cNvSpPr/>
          <p:nvPr/>
        </p:nvSpPr>
        <p:spPr>
          <a:xfrm rot="60000" flipH="1">
            <a:off x="4688746" y="3432448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 Bracket 7"/>
          <p:cNvSpPr/>
          <p:nvPr/>
        </p:nvSpPr>
        <p:spPr>
          <a:xfrm rot="60000" flipH="1">
            <a:off x="4680728" y="4518152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eft Bracket 9"/>
          <p:cNvSpPr/>
          <p:nvPr/>
        </p:nvSpPr>
        <p:spPr>
          <a:xfrm>
            <a:off x="4168552" y="4512568"/>
            <a:ext cx="576064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Administrator\Desktop\شناخت فضای شهری\ad\DSC03931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2640360"/>
            <a:ext cx="7992888" cy="5940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952528" y="244932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شکل بالکن : ربع دایره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جنس مصالح بالکن : آجر</a:t>
            </a:r>
          </a:p>
        </p:txBody>
      </p:sp>
      <p:sp>
        <p:nvSpPr>
          <p:cNvPr id="15" name="Left Bracket 14"/>
          <p:cNvSpPr/>
          <p:nvPr/>
        </p:nvSpPr>
        <p:spPr>
          <a:xfrm>
            <a:off x="3160440" y="3288432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Left Bracket 15"/>
          <p:cNvSpPr/>
          <p:nvPr/>
        </p:nvSpPr>
        <p:spPr>
          <a:xfrm flipH="1">
            <a:off x="3808512" y="3288432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Left Bracket 16"/>
          <p:cNvSpPr/>
          <p:nvPr/>
        </p:nvSpPr>
        <p:spPr>
          <a:xfrm flipH="1">
            <a:off x="3808512" y="4440560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Left Bracket 17"/>
          <p:cNvSpPr/>
          <p:nvPr/>
        </p:nvSpPr>
        <p:spPr>
          <a:xfrm>
            <a:off x="3160440" y="4440560"/>
            <a:ext cx="648072" cy="936104"/>
          </a:xfrm>
          <a:prstGeom prst="leftBracket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312" y="3424897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5 . کنسول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128" y="244932"/>
            <a:ext cx="123853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بدنه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محیط اطراف یک بدنه محدود میشود به آسمان(از بالا) و کف فضای شهری(از پایین) و بدنه های مجاور(طرفین) .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هر بدنه به نوبه خود کلیتی است متشکل از احجام مختلف . احجام تشکیل دهنده یک بدنه به 2 دسته قابل تقسیم اند :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احجام سخت (مصنوع یا ساختمان ها)</a:t>
            </a:r>
          </a:p>
          <a:p>
            <a:pPr marL="514350" indent="-514350"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احجام نرم (عناصر طبیعی یا گیاهان)</a:t>
            </a:r>
          </a:p>
          <a:p>
            <a:pPr marL="514350" indent="-514350"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marL="514350" indent="-514350" algn="just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marL="514350" indent="-514350" algn="r" rtl="1"/>
            <a:endParaRPr lang="fa-IR" sz="3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reflection blurRad="6350" stA="55000" endA="50" endPos="85000" dist="60007" dir="5400000" sy="-100000" algn="bl" rotWithShape="0"/>
              </a:effectLst>
              <a:cs typeface="B Nazanin" pitchFamily="2" charset="-78"/>
            </a:endParaRPr>
          </a:p>
          <a:p>
            <a:pPr marL="514350" indent="-514350"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نما :</a:t>
            </a:r>
          </a:p>
          <a:p>
            <a:pPr marL="514350" indent="-514350" algn="justLow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marL="514350" indent="-514350" algn="justLow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سطوح تشکیل دهنده هر بدنه ”نما“ نامیده میشوند . هر نما جزیی از بدنه است از بدنه که پوسته یا پوسته های ظاهری </a:t>
            </a:r>
          </a:p>
          <a:p>
            <a:pPr marL="514350" indent="-514350" algn="justLow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هر بنا یا ساختمان را تشکیل میدهد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128" y="244932"/>
            <a:ext cx="1238537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کنسول :</a:t>
            </a:r>
          </a:p>
          <a:p>
            <a:pPr algn="r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حجمی بیرون زده از سطح بدنه که تمامی سطوح آن بسته میباشد .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موارد مورد مطالعه در کنسول ها :</a:t>
            </a:r>
          </a:p>
          <a:p>
            <a:pPr algn="r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1. نوع و جنس مصالح</a:t>
            </a: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2. پوشش سقف</a:t>
            </a: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نسبت سطوح کدر و شفاف</a:t>
            </a: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4. نحوه ارتباط کف با بدنه</a:t>
            </a: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5. تزییانات</a:t>
            </a:r>
          </a:p>
          <a:p>
            <a:pPr algn="r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6. شکل سقف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528" y="244932"/>
            <a:ext cx="87849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نوع و جنس مصالح : سنگ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پوشش سقف : ایزوگام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3. نسبت سطوح کدر و شفاف : سطوح کدر بیشتر از شفاف است</a:t>
            </a: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نحوه ارتباط کف با بدنه : از طریق خطوط غالب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5. تزیینات : ندارد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6. شکل سقف : ساده</a:t>
            </a:r>
          </a:p>
        </p:txBody>
      </p:sp>
      <p:pic>
        <p:nvPicPr>
          <p:cNvPr id="1026" name="Picture 2" descr="C:\Users\Administrator\Desktop\شناخت فضای شهری\خطوط غالب\DSC03932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59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312" y="3712929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6 . پلکان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8112" y="244932"/>
            <a:ext cx="1252939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پلکان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منظور از پلکان در بدنه ، تنها مواردی است که بصورت نمایان ظاهر شده اند . پلکان نمایان ممکنست در بدنه فرورفته ، هم سطح بوده یا پیش آمده باشد . پلکان یا بصورت یک حجم واحد و یا تنها بصورت استخوان بندی سطوح شیبدار آنان ادراک میگردند .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موارد مورد مطالعه در پلکان :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marL="514350" indent="-514350"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جنس مصالح پلکان</a:t>
            </a:r>
          </a:p>
          <a:p>
            <a:pPr marL="514350" indent="-514350"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منحنی یا زاویه دار بودن پلکان نسبت به سطح بدنه</a:t>
            </a:r>
          </a:p>
          <a:p>
            <a:pPr marL="514350" indent="-514350"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3. محل ورودی پلکان</a:t>
            </a:r>
          </a:p>
          <a:p>
            <a:pPr marL="514350" indent="-514350"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خصوصی یا عمومی بودن پلکان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پلکان\DSC03935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2640360"/>
            <a:ext cx="7992888" cy="5994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68152" y="244932"/>
            <a:ext cx="12169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جنس مصالح : سنگ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منحنی یا زاویه دار بودن پلکان نسبت به سطح بدنه : زاویه دار با زاویه 90 درجه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3. محل ورودی پلکان : با بیضی آبی رنگ مشخص شده است.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خصوصی یا عمومی بودن پلکان : عمومی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244932"/>
            <a:ext cx="12169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جنس مصالح : سنگ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منحنی یا زاویه دار بودن پلکان نسبت به سطح بدنه : زاویه دار با زاویه 90 درجه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3. محل ورودی پلکان : با بیضی آبی رنگ مشخص شده است.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خصوصی یا عمومی بودن پلکان : عمومی </a:t>
            </a:r>
          </a:p>
        </p:txBody>
      </p:sp>
      <p:pic>
        <p:nvPicPr>
          <p:cNvPr id="3" name="Picture 2" descr="C:\Users\Administrator\Desktop\شناخت فضای شهری\پلکان\DSC03940 - Copy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59" y="2640360"/>
            <a:ext cx="7968885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244932"/>
            <a:ext cx="12169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جنس مصالح : سنگ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منحنی یا زاویه دار بودن پلکان نسبت به سطح بدنه : زاویه دار با زاویه 90 درجه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3. محل ورودی پلکان : با بیضی آبی رنگ مشخص شده است.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خصوصی یا عمومی بودن پلکان : عمومی </a:t>
            </a:r>
          </a:p>
        </p:txBody>
      </p:sp>
      <p:pic>
        <p:nvPicPr>
          <p:cNvPr id="3" name="Picture 2" descr="C:\Users\Administrator\Desktop\شناخت فضای شهری\پلکان\DSC03946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2640360"/>
            <a:ext cx="7992888" cy="5994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244932"/>
            <a:ext cx="12169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1. جنس مصالح : سنگ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2. منحنی یا زاویه دار بودن پلکان نسبت به سطح بدنه : زاویه دار با زاویه 90 درجه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3. محل ورودی پلکان : با بیضی آبی رنگ مشخص شده است.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4. خصوصی یا عمومی بودن پلکان : عمومی </a:t>
            </a:r>
          </a:p>
        </p:txBody>
      </p:sp>
      <p:pic>
        <p:nvPicPr>
          <p:cNvPr id="3" name="Picture 2" descr="C:\Users\Administrator\Desktop\شناخت فضای شهری\پلکان\DSC03928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160" y="2640360"/>
            <a:ext cx="7992888" cy="5994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320" y="3784937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7. جنس مصالح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244932"/>
            <a:ext cx="12169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جنس و رنگ مصالح: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هر بدنه متشکل است از سطوحی که هر یک با مصالحی خاص در بدنه جلوه گر شده اند . در بررسی ویژگی های مصالح ، هر سطح نمایانگر استفاده از یک نوع مصالح میباشد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349" y="712055"/>
            <a:ext cx="11694099" cy="56015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بدنه و نمای ضلع </a:t>
            </a:r>
            <a:r>
              <a:rPr lang="fa-IR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274029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D:\شناخت فضای شهری\nama\Untitled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20" y="6456785"/>
            <a:ext cx="12313368" cy="23042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Left Bracket 8"/>
          <p:cNvSpPr/>
          <p:nvPr/>
        </p:nvSpPr>
        <p:spPr>
          <a:xfrm rot="-2580000" flipH="1">
            <a:off x="1155326" y="371046"/>
            <a:ext cx="216000" cy="5400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43405" y="1344216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1 : بدنه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08912" y="5304656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آجر</a:t>
            </a:r>
            <a:endParaRPr lang="fa-IR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8489032" y="5880720"/>
            <a:ext cx="0" cy="864096"/>
          </a:xfrm>
          <a:prstGeom prst="straightConnector1">
            <a:avLst/>
          </a:prstGeom>
          <a:ln w="57150">
            <a:solidFill>
              <a:srgbClr val="99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1225336" y="7320880"/>
            <a:ext cx="0" cy="864096"/>
          </a:xfrm>
          <a:prstGeom prst="straightConnector1">
            <a:avLst/>
          </a:prstGeom>
          <a:ln w="571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176664" y="6960840"/>
            <a:ext cx="0" cy="864096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72208" y="5232648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 2 : نما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73208" y="6760727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شیشه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96544" y="6472695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chemeClr val="accent2">
                    <a:lumMod val="50000"/>
                  </a:schemeClr>
                </a:solidFill>
                <a:cs typeface="B Nazanin" pitchFamily="2" charset="-78"/>
              </a:rPr>
              <a:t>سنگ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rot="-1800000">
            <a:off x="10505256" y="7320880"/>
            <a:ext cx="0" cy="864096"/>
          </a:xfrm>
          <a:prstGeom prst="straightConnector1">
            <a:avLst/>
          </a:prstGeom>
          <a:ln w="57150">
            <a:solidFill>
              <a:schemeClr val="bg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137104" y="6904743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chemeClr val="bg1"/>
                </a:solidFill>
                <a:cs typeface="B Nazanin" pitchFamily="2" charset="-78"/>
              </a:rPr>
              <a:t>فلز</a:t>
            </a:r>
          </a:p>
        </p:txBody>
      </p:sp>
      <p:pic>
        <p:nvPicPr>
          <p:cNvPr id="31" name="Picture 3" descr="C:\Users\Administrator\Desktop\شناخت فضای شهری\Untitled5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20" y="2277972"/>
            <a:ext cx="12313368" cy="28106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2" name="Straight Arrow Connector 31"/>
          <p:cNvCxnSpPr/>
          <p:nvPr/>
        </p:nvCxnSpPr>
        <p:spPr>
          <a:xfrm flipH="1">
            <a:off x="3520480" y="4872608"/>
            <a:ext cx="576064" cy="576064"/>
          </a:xfrm>
          <a:prstGeom prst="straightConnector1">
            <a:avLst/>
          </a:prstGeom>
          <a:ln w="5715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5032648" y="3144416"/>
            <a:ext cx="144016" cy="165618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880520" y="2656271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rgbClr val="00B050"/>
                </a:solidFill>
                <a:cs typeface="B Nazanin" pitchFamily="2" charset="-78"/>
              </a:rPr>
              <a:t>باغچه</a:t>
            </a:r>
            <a:endParaRPr lang="fa-IR" sz="1800" b="1" dirty="0" smtClean="0">
              <a:ln w="11430"/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96344" y="5392575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rgbClr val="006600"/>
                </a:solidFill>
                <a:cs typeface="B Nazanin" pitchFamily="2" charset="-78"/>
              </a:rPr>
              <a:t>درخت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10217224" y="3792488"/>
            <a:ext cx="504056" cy="72008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9641160" y="3160327"/>
            <a:ext cx="2232248" cy="560153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800" b="1" dirty="0" smtClean="0">
                <a:ln w="11430"/>
                <a:solidFill>
                  <a:srgbClr val="FFC000"/>
                </a:solidFill>
                <a:cs typeface="B Nazanin" pitchFamily="2" charset="-78"/>
              </a:rPr>
              <a:t>تیر چراغ برق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شناخت فضای شهری\Untitle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406" y="393554"/>
            <a:ext cx="10077082" cy="88715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24136" y="336104"/>
            <a:ext cx="1800199" cy="892899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4136" y="463294"/>
            <a:ext cx="1800200" cy="138497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دانشگاه بین المللی امام خمینی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دانشکده معماری و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گروه آموزشی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endParaRPr lang="en-US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8153" y="1776264"/>
            <a:ext cx="1512168" cy="18002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735" y="1944104"/>
            <a:ext cx="1752601" cy="132342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استاد: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خانم مهندس فهیمه مجتهدزاده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دانشجویان: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مهشید جعفرزادگان</a:t>
            </a: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شبنم نصیری</a:t>
            </a:r>
            <a:endParaRPr lang="en-US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152" y="3936504"/>
            <a:ext cx="1512168" cy="18002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84176" y="4368552"/>
            <a:ext cx="216024" cy="216024"/>
          </a:xfrm>
          <a:prstGeom prst="rect">
            <a:avLst/>
          </a:prstGeom>
          <a:solidFill>
            <a:srgbClr val="0066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4176" y="5232648"/>
            <a:ext cx="216024" cy="216024"/>
          </a:xfrm>
          <a:prstGeom prst="rect">
            <a:avLst/>
          </a:prstGeom>
          <a:solidFill>
            <a:srgbClr val="8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68152" y="4320351"/>
            <a:ext cx="14401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 rtl="1"/>
            <a:r>
              <a:rPr lang="fa-IR" sz="2000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سنگ</a:t>
            </a:r>
          </a:p>
          <a:p>
            <a:pPr algn="r" rtl="1"/>
            <a:endParaRPr lang="fa-IR" sz="1600" dirty="0" smtClean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endParaRPr lang="fa-IR" sz="1600" dirty="0" smtClean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sz="2000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آجر</a:t>
            </a:r>
            <a:endParaRPr lang="en-US" sz="2000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8152" y="6096744"/>
            <a:ext cx="1512168" cy="72008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12912" y="6168752"/>
            <a:ext cx="1295400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6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عنوان </a:t>
            </a:r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نقشه</a:t>
            </a:r>
            <a:r>
              <a:rPr 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 </a:t>
            </a:r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:</a:t>
            </a:r>
          </a:p>
          <a:p>
            <a:pPr algn="ctr" rtl="1"/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مصالح نما</a:t>
            </a:r>
          </a:p>
        </p:txBody>
      </p:sp>
      <p:pic>
        <p:nvPicPr>
          <p:cNvPr id="13" name="Picture 4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000" y="7335324"/>
            <a:ext cx="1357312" cy="14977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912167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349" y="408113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936504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6144" y="346438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7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6964729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144" y="648872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312" y="4072969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8 . سطوح پر و خالی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244932"/>
            <a:ext cx="12169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سطوح پر و خالی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سطوح خالی به سطوحی از نما اتلاق میشود که نسبت به سطح اصلی بدنه فرورفته و در بدنه احساس حفره دهد .</a:t>
            </a: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سطوح پر میتوانند کدر ، شفاف و یا نیمه شفاف باشند .</a:t>
            </a:r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Untitled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4756" y="408112"/>
            <a:ext cx="10097534" cy="8856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24136" y="336104"/>
            <a:ext cx="1800199" cy="892899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4136" y="463294"/>
            <a:ext cx="1800200" cy="138497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دانشگاه بین المللی امام خمینی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دانشکده معماری و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گروه آموزشی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endParaRPr lang="en-US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8153" y="1776264"/>
            <a:ext cx="1512168" cy="18002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71735" y="1944104"/>
            <a:ext cx="1752601" cy="132342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استاد: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خانم مهندس فهیمه مجتهدزاده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دانشجویان: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مهشید جعفرزادگان</a:t>
            </a: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شبنم نصیری</a:t>
            </a:r>
            <a:endParaRPr lang="en-US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152" y="3936504"/>
            <a:ext cx="1512168" cy="18002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8152" y="6096744"/>
            <a:ext cx="1512168" cy="72008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12912" y="6168752"/>
            <a:ext cx="1295400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6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عنوان </a:t>
            </a:r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نقشه</a:t>
            </a:r>
            <a:r>
              <a:rPr lang="en-US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 </a:t>
            </a:r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:</a:t>
            </a:r>
          </a:p>
          <a:p>
            <a:pPr algn="ctr" rtl="1"/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پر و خالی</a:t>
            </a:r>
          </a:p>
        </p:txBody>
      </p:sp>
      <p:pic>
        <p:nvPicPr>
          <p:cNvPr id="10" name="Picture 4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000" y="7335324"/>
            <a:ext cx="1357312" cy="14977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68152" y="4320351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 rtl="1"/>
            <a:r>
              <a:rPr lang="fa-IR" sz="2000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پر</a:t>
            </a:r>
          </a:p>
          <a:p>
            <a:pPr algn="r" rtl="1"/>
            <a:endParaRPr lang="fa-IR" sz="2000" dirty="0" smtClean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sz="2000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خالی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84176" y="4368552"/>
            <a:ext cx="216024" cy="216024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84176" y="5088632"/>
            <a:ext cx="216024" cy="216024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912167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349" y="408113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936504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6144" y="3464386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7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6964729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144" y="648872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312" y="3928953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9 . خطوط غالب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68152" y="120080"/>
            <a:ext cx="12169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خطوط غالب در نما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گاه نحوه ترکیب عناصر سطوح یا احجام مختلف در یک بدنه ، راستاهایی را در چشم ناظر ایجاد میکنند .این راستاها در واقع خطوط القایی بدنه به ناظر میباشند . این خطوط ممکن است عمودی و یا افقی باشند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Administrator\Desktop\شناخت فضای شهری\ad\DSC03935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4816" y="264096"/>
            <a:ext cx="5760640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2" name="Straight Connector 51"/>
          <p:cNvCxnSpPr/>
          <p:nvPr/>
        </p:nvCxnSpPr>
        <p:spPr>
          <a:xfrm rot="-60000" flipH="1">
            <a:off x="8516710" y="408112"/>
            <a:ext cx="44330" cy="138302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-120000" flipH="1">
            <a:off x="7336904" y="264096"/>
            <a:ext cx="72008" cy="144016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-60000" flipH="1">
            <a:off x="7840960" y="264096"/>
            <a:ext cx="44330" cy="144016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3" descr="C:\Users\Administrator\Desktop\شناخت فضای شهری\خطوط غالب\DSC03927 -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136" y="264096"/>
            <a:ext cx="5760640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1" name="Straight Connector 80"/>
          <p:cNvCxnSpPr/>
          <p:nvPr/>
        </p:nvCxnSpPr>
        <p:spPr>
          <a:xfrm rot="-60000" flipH="1">
            <a:off x="4108516" y="840160"/>
            <a:ext cx="44330" cy="180020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-60000" flipH="1">
            <a:off x="5176664" y="840160"/>
            <a:ext cx="44330" cy="172819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82" descr="C:\Users\Administrator\Desktop\شناخت فضای شهری\خطوط غالب\DSC03932 - Cop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6464" y="5016624"/>
            <a:ext cx="5760640" cy="43204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4" name="Straight Connector 83"/>
          <p:cNvCxnSpPr/>
          <p:nvPr/>
        </p:nvCxnSpPr>
        <p:spPr>
          <a:xfrm rot="-60000" flipH="1">
            <a:off x="7380033" y="5303903"/>
            <a:ext cx="72008" cy="1656184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8216078" y="5160384"/>
            <a:ext cx="44330" cy="172819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>
            <a:off x="8720134" y="5160384"/>
            <a:ext cx="44330" cy="1728192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320" y="3856945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10. عرض قطعات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0320" y="676980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بدنه و نمای ضلع شمال غربی،غرب و جنوب غربی فلکه</a:t>
            </a:r>
            <a:endParaRPr lang="en-U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6147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202021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Left Bracket 12"/>
          <p:cNvSpPr/>
          <p:nvPr/>
        </p:nvSpPr>
        <p:spPr>
          <a:xfrm>
            <a:off x="360920" y="406949"/>
            <a:ext cx="205331" cy="1009275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D:\شناخت فضای شهری\nama\Untitl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20" y="6497466"/>
            <a:ext cx="12313368" cy="22635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043405" y="1344216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1 : بدنه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2208" y="5232648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 2 : نما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8633048" y="6168752"/>
            <a:ext cx="0" cy="1152128"/>
          </a:xfrm>
          <a:prstGeom prst="straightConnector1">
            <a:avLst/>
          </a:prstGeom>
          <a:ln w="57150">
            <a:solidFill>
              <a:srgbClr val="99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52928" y="5536591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آجر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1225336" y="6960840"/>
            <a:ext cx="0" cy="1224136"/>
          </a:xfrm>
          <a:prstGeom prst="straightConnector1">
            <a:avLst/>
          </a:prstGeom>
          <a:ln w="571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0073208" y="6456784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شیشه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040760" y="6168752"/>
            <a:ext cx="720080" cy="720080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40760" y="5824623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سنگ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44416" y="5464583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solidFill>
                  <a:srgbClr val="00B050"/>
                </a:solidFill>
                <a:cs typeface="B Nazanin" pitchFamily="2" charset="-78"/>
              </a:rPr>
              <a:t>باغچه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6144" y="5608599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solidFill>
                  <a:srgbClr val="006600"/>
                </a:solidFill>
                <a:cs typeface="B Nazanin" pitchFamily="2" charset="-78"/>
              </a:rPr>
              <a:t>درخت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72608" y="5464583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solidFill>
                  <a:srgbClr val="FFC000"/>
                </a:solidFill>
                <a:cs typeface="B Nazanin" pitchFamily="2" charset="-78"/>
              </a:rPr>
              <a:t>تیر چراغ برق</a:t>
            </a:r>
          </a:p>
        </p:txBody>
      </p:sp>
      <p:pic>
        <p:nvPicPr>
          <p:cNvPr id="38" name="Picture 37" descr="C:\Users\Administrator\Desktop\شناخت فضای شهری\Untitl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20" y="2280320"/>
            <a:ext cx="1231336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0" name="Straight Arrow Connector 39"/>
          <p:cNvCxnSpPr/>
          <p:nvPr/>
        </p:nvCxnSpPr>
        <p:spPr>
          <a:xfrm>
            <a:off x="5608712" y="4664968"/>
            <a:ext cx="288032" cy="792088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168552" y="4800600"/>
            <a:ext cx="0" cy="57606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1720280" y="4800600"/>
            <a:ext cx="144016" cy="792088"/>
          </a:xfrm>
          <a:prstGeom prst="straightConnector1">
            <a:avLst/>
          </a:prstGeom>
          <a:ln w="57150">
            <a:solidFill>
              <a:srgbClr val="00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120080"/>
            <a:ext cx="1216935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عرض قطعات:</a:t>
            </a:r>
          </a:p>
          <a:p>
            <a:pPr algn="r" rtl="1"/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هر بدنه از ترکیب چندین نمای مستقل و یا قطعات تفکیکی متفاوت تشکیل شده است .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فاصله میان 2 لبه یک نما یا نماهای مجاور ، عرض قطعه را مشخص میسازد.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نما و بدنه\Untitled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112" y="1848272"/>
            <a:ext cx="12313368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" name="Straight Connector 3"/>
          <p:cNvCxnSpPr/>
          <p:nvPr/>
        </p:nvCxnSpPr>
        <p:spPr>
          <a:xfrm flipH="1">
            <a:off x="9929192" y="7032848"/>
            <a:ext cx="255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696944" y="7032848"/>
            <a:ext cx="205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>
            <a:off x="6778943" y="6114848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 flipH="1">
            <a:off x="9623192" y="6762784"/>
            <a:ext cx="61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>
            <a:off x="12143472" y="6762784"/>
            <a:ext cx="61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>
            <a:off x="8795168" y="6114848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>
            <a:off x="6634928" y="6114848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>
            <a:off x="6202880" y="6114848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7120880" y="7032848"/>
            <a:ext cx="43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364872" y="7032848"/>
            <a:ext cx="68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>
            <a:off x="6202871" y="6186848"/>
            <a:ext cx="169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>
            <a:off x="5554800" y="6186848"/>
            <a:ext cx="169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500776" y="7032848"/>
            <a:ext cx="68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>
            <a:off x="5338776" y="6222664"/>
            <a:ext cx="169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H="1">
            <a:off x="4690704" y="6222664"/>
            <a:ext cx="169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04664" y="7032848"/>
            <a:ext cx="9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 flipH="1">
            <a:off x="4762664" y="6618848"/>
            <a:ext cx="828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 flipH="1">
            <a:off x="3826560" y="6618848"/>
            <a:ext cx="828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52128" y="7104856"/>
            <a:ext cx="27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>
            <a:off x="2170432" y="6186856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>
            <a:off x="-565872" y="6150648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001200" y="620069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گل فروشی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4657799" y="579390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ساندویچ فروشی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80920" y="624076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فرش فروشی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rot="18780000">
            <a:off x="5460263" y="586591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عکاسی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rot="17760000">
            <a:off x="2327619" y="5793903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آژانس مسافرتی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rot="16200000">
            <a:off x="4801815" y="5464640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0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اداره کل بیمه خدمات درمانی</a:t>
            </a:r>
            <a:endParaRPr lang="en-US" sz="20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3160440" y="7104856"/>
            <a:ext cx="86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 flipH="1">
            <a:off x="2242440" y="6186856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 flipH="1">
            <a:off x="3106536" y="6222656"/>
            <a:ext cx="183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520480" y="645678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فتوکپی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 rot="-1980000">
            <a:off x="-78555" y="5888148"/>
            <a:ext cx="3338097" cy="4649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مؤسسه مالی مولی الموحدین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433248" y="7291263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9سانتیمتر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912968" y="7291263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7/4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12768" y="8578115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3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48672" y="7392888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2/9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96544" y="8578115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4/3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44416" y="7353979"/>
            <a:ext cx="1224136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3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688832" y="7320880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1/2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28192" y="7291263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 10/5سانتیمتر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cxnSp>
        <p:nvCxnSpPr>
          <p:cNvPr id="50" name="Straight Arrow Connector 49"/>
          <p:cNvCxnSpPr>
            <a:endCxn id="46" idx="0"/>
          </p:cNvCxnSpPr>
          <p:nvPr/>
        </p:nvCxnSpPr>
        <p:spPr>
          <a:xfrm flipH="1">
            <a:off x="4672608" y="7032848"/>
            <a:ext cx="72008" cy="1545267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6544816" y="7032848"/>
            <a:ext cx="72008" cy="151216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0505256" y="336105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solidFill>
                  <a:srgbClr val="FFFF00"/>
                </a:solidFill>
                <a:cs typeface="B Nazanin" pitchFamily="2" charset="-78"/>
              </a:rPr>
              <a:t>مقیاس : 1/200 </a:t>
            </a:r>
            <a:endParaRPr lang="en-US" sz="2800" b="1" dirty="0">
              <a:solidFill>
                <a:srgbClr val="FFFF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Untitled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112" y="1848272"/>
            <a:ext cx="12313367" cy="23271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" name="Straight Connector 2"/>
          <p:cNvCxnSpPr/>
          <p:nvPr/>
        </p:nvCxnSpPr>
        <p:spPr>
          <a:xfrm rot="5400000" flipH="1">
            <a:off x="11603456" y="5898800"/>
            <a:ext cx="140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10541456" y="6600800"/>
            <a:ext cx="176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9569152" y="6600800"/>
            <a:ext cx="9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7985136" y="6600800"/>
            <a:ext cx="144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 flipH="1">
            <a:off x="8867152" y="5898800"/>
            <a:ext cx="140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>
            <a:off x="7282975" y="5898800"/>
            <a:ext cx="140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 flipH="1">
            <a:off x="8723136" y="5898800"/>
            <a:ext cx="140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552968" y="6600800"/>
            <a:ext cx="36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>
            <a:off x="7084968" y="5772616"/>
            <a:ext cx="165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>
            <a:off x="6724928" y="5772800"/>
            <a:ext cx="165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6760840" y="6600800"/>
            <a:ext cx="68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>
            <a:off x="6472912" y="5664800"/>
            <a:ext cx="18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>
            <a:off x="5824840" y="5664800"/>
            <a:ext cx="18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644832" y="6600800"/>
            <a:ext cx="104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>
            <a:off x="5752832" y="5664800"/>
            <a:ext cx="18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>
            <a:off x="4672712" y="5664800"/>
            <a:ext cx="187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104656" y="6600800"/>
            <a:ext cx="39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>
            <a:off x="4834696" y="5970800"/>
            <a:ext cx="126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H="1">
            <a:off x="4474656" y="5970800"/>
            <a:ext cx="126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916632" y="6600800"/>
            <a:ext cx="111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 flipH="1">
            <a:off x="4402648" y="5970800"/>
            <a:ext cx="126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 flipH="1">
            <a:off x="3322528" y="5970800"/>
            <a:ext cx="126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424136" y="6600800"/>
            <a:ext cx="338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>
            <a:off x="2980512" y="5772800"/>
            <a:ext cx="165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>
            <a:off x="-403864" y="5772800"/>
            <a:ext cx="1656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9641160" y="588072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سرامیک فروشی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 rot="-2760000">
            <a:off x="6992730" y="5256236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فروش سرویس بهداشتی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 rot="16200000">
            <a:off x="4039345" y="5361857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بازرگانی البرز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 rot="-3180000">
            <a:off x="5839785" y="559268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مسکونی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 rot="16200000">
            <a:off x="6487617" y="550587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بیمه رازی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 rot="-2760000">
            <a:off x="4880340" y="5682695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فرش فروشی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 rot="-3720000">
            <a:off x="2608909" y="5373843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0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فروش سرویس بهداشتی</a:t>
            </a:r>
            <a:endParaRPr lang="en-US" sz="20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8192" y="5851103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بانک سپه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217224" y="6816825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11/1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808512" y="6787207"/>
            <a:ext cx="1296144" cy="830997"/>
          </a:xfrm>
          <a:prstGeom prst="rect">
            <a:avLst/>
          </a:prstGeom>
          <a:noFill/>
          <a:ln w="12700"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5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88232" y="6787207"/>
            <a:ext cx="1800200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13/4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28992" y="6816825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6/6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84576" y="7858035"/>
            <a:ext cx="1656184" cy="47095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1/6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36704" y="6816825"/>
            <a:ext cx="1296144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4/9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00800" y="8794139"/>
            <a:ext cx="1656184" cy="47095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3/2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120880" y="7714019"/>
            <a:ext cx="1152128" cy="830997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1/4</a:t>
            </a:r>
          </a:p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5320680" y="6600800"/>
            <a:ext cx="0" cy="1296144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>
            <a:off x="6976864" y="6600800"/>
            <a:ext cx="216024" cy="223224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46" idx="0"/>
          </p:cNvCxnSpPr>
          <p:nvPr/>
        </p:nvCxnSpPr>
        <p:spPr>
          <a:xfrm flipH="1">
            <a:off x="7696944" y="6600800"/>
            <a:ext cx="36004" cy="1113219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505256" y="336105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solidFill>
                  <a:srgbClr val="FFFF00"/>
                </a:solidFill>
                <a:cs typeface="B Nazanin" pitchFamily="2" charset="-78"/>
              </a:rPr>
              <a:t>مقیاس : 1/200 </a:t>
            </a:r>
            <a:endParaRPr lang="en-US" sz="2800" b="1" dirty="0">
              <a:solidFill>
                <a:srgbClr val="FFFF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شناخت فضای شهری\نما و بدنه\Untitled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1848272"/>
            <a:ext cx="12313368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" name="Straight Connector 2"/>
          <p:cNvCxnSpPr/>
          <p:nvPr/>
        </p:nvCxnSpPr>
        <p:spPr>
          <a:xfrm flipH="1">
            <a:off x="4240560" y="6600800"/>
            <a:ext cx="8064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532544" y="6600800"/>
            <a:ext cx="3600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rot="16200000" flipH="1">
            <a:off x="11279456" y="5574800"/>
            <a:ext cx="205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16200000" flipH="1">
            <a:off x="-457848" y="5574800"/>
            <a:ext cx="205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3070544" y="5574800"/>
            <a:ext cx="205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6200000" flipH="1">
            <a:off x="3214560" y="5574800"/>
            <a:ext cx="2052000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12568" y="588072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بانک توسعه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4216" y="588072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rtl="1"/>
            <a:r>
              <a:rPr lang="fa-IR" sz="2400" b="1" cap="all" dirty="0" smtClean="0">
                <a:ln/>
                <a:solidFill>
                  <a:schemeClr val="accent1"/>
                </a:solidFill>
                <a:effectLst/>
                <a:cs typeface="B Nazanin" pitchFamily="2" charset="-78"/>
              </a:rPr>
              <a:t>بانک پارسیان</a:t>
            </a:r>
            <a:endParaRPr lang="en-US" sz="2400" b="1" cap="all" dirty="0">
              <a:ln/>
              <a:solidFill>
                <a:schemeClr val="accent1"/>
              </a:solidFill>
              <a:effectLst/>
              <a:cs typeface="B Nazanin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36904" y="6787207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15/5سانتیمتر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6264" y="6816825"/>
            <a:ext cx="1656184" cy="461665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 smtClean="0">
                <a:solidFill>
                  <a:srgbClr val="FFFF00"/>
                </a:solidFill>
                <a:cs typeface="B Nazanin" pitchFamily="2" charset="-78"/>
              </a:rPr>
              <a:t>7/2 سانتیمتر</a:t>
            </a:r>
            <a:endParaRPr lang="en-US" sz="2400" b="1" dirty="0">
              <a:solidFill>
                <a:srgbClr val="FFFF00"/>
              </a:solidFill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05256" y="336105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solidFill>
                  <a:srgbClr val="FFFF00"/>
                </a:solidFill>
                <a:cs typeface="B Nazanin" pitchFamily="2" charset="-78"/>
              </a:rPr>
              <a:t>مقیاس : 1/200 </a:t>
            </a:r>
            <a:endParaRPr lang="en-US" sz="2800" b="1" dirty="0">
              <a:solidFill>
                <a:srgbClr val="FFFF00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4336" y="3928953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11 . تناسبات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4296" y="3936504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12 . هندسه پنهان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120080"/>
            <a:ext cx="12169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در فلکه عدل هیچ هندسه  پنهانی مشاهده نمیشود .</a:t>
            </a:r>
          </a:p>
        </p:txBody>
      </p:sp>
      <p:pic>
        <p:nvPicPr>
          <p:cNvPr id="1026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912167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936504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6964729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39349" y="408113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6144" y="3464386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6144" y="648872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0320" y="3936504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13 . تزیینات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120080"/>
            <a:ext cx="12169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در فلکه عدل هیچ تزییناتی مشاهده نمیشود .</a:t>
            </a:r>
          </a:p>
        </p:txBody>
      </p:sp>
      <p:pic>
        <p:nvPicPr>
          <p:cNvPr id="3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912167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349" y="408113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936504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6144" y="3464386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7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6964729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144" y="648872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312" y="4080520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14 . عناصر الحاقی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96344" y="676980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B Nazanin" pitchFamily="2" charset="-78"/>
              </a:rPr>
              <a:t>بدنه و نمای ضلع جنوب شرقی فلکه</a:t>
            </a:r>
            <a:endParaRPr lang="en-U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5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202021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Left Bracket 6"/>
          <p:cNvSpPr/>
          <p:nvPr/>
        </p:nvSpPr>
        <p:spPr>
          <a:xfrm rot="2580000" flipH="1" flipV="1">
            <a:off x="1183567" y="1005165"/>
            <a:ext cx="187133" cy="465373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43405" y="1272208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1 : بدنه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2208" y="5376664"/>
            <a:ext cx="1169409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/>
            <a:r>
              <a:rPr lang="fa-IR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شکل شماره  2 : نما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6144" y="5232648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سنگ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20480" y="5232648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تیر چراغ برق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2248" y="5232648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شیشه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37104" y="5176551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فلز</a:t>
            </a:r>
          </a:p>
        </p:txBody>
      </p:sp>
      <p:pic>
        <p:nvPicPr>
          <p:cNvPr id="26" name="Picture 4" descr="C:\Users\Administrator\Desktop\شناخت فضای شهری\Untitle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120" y="1704256"/>
            <a:ext cx="12313368" cy="34429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" name="Picture 3" descr="C:\Users\Administrator\Desktop\شناخت فضای شهری\Untitled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20" y="5952728"/>
            <a:ext cx="12313368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2" name="Straight Arrow Connector 31"/>
          <p:cNvCxnSpPr/>
          <p:nvPr/>
        </p:nvCxnSpPr>
        <p:spPr>
          <a:xfrm>
            <a:off x="7336904" y="5808712"/>
            <a:ext cx="0" cy="864096"/>
          </a:xfrm>
          <a:prstGeom prst="straightConnector1">
            <a:avLst/>
          </a:prstGeom>
          <a:ln w="57150">
            <a:solidFill>
              <a:srgbClr val="99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584376" y="5736704"/>
            <a:ext cx="0" cy="864096"/>
          </a:xfrm>
          <a:prstGeom prst="straightConnector1">
            <a:avLst/>
          </a:prstGeom>
          <a:ln w="571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576264" y="5736704"/>
            <a:ext cx="0" cy="864096"/>
          </a:xfrm>
          <a:prstGeom prst="straightConnector1">
            <a:avLst/>
          </a:prstGeom>
          <a:ln w="5715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0289232" y="5592688"/>
            <a:ext cx="0" cy="3096344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5384304" y="5097016"/>
            <a:ext cx="656456" cy="351656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256784" y="5304656"/>
            <a:ext cx="2232248" cy="498598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آجر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152" y="120080"/>
            <a:ext cx="121693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عناصر الحاقی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عناصری هستند که جز طرح اولیه ابنیه نبوده و بعدا“ در اثر نیاز مالک یا ساکن به مرور زمان به ساختمان الحاق گردیده است . از جمله این عناصر عبارتست از : کولر یا کانال کولر ، پوسترها ی تبلیغاتی ، علائم راهنما و . . . .</a:t>
            </a:r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Untitled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6464" y="264096"/>
            <a:ext cx="8424936" cy="900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144216" y="264096"/>
            <a:ext cx="1800199" cy="9001000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144216" y="463294"/>
            <a:ext cx="1800200" cy="138497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دانشگاه بین المللی امام خمینی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دانشکده معماری و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sz="12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گروه آموزشی شهرسازی</a:t>
            </a:r>
          </a:p>
          <a:p>
            <a:pPr algn="ctr" rtl="1"/>
            <a:endParaRPr lang="fa-IR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  <a:p>
            <a:pPr algn="r" rtl="1"/>
            <a:endParaRPr lang="en-US" sz="1200" b="1" dirty="0">
              <a:ln w="50800"/>
              <a:solidFill>
                <a:schemeClr val="bg1">
                  <a:shade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8232" y="1776264"/>
            <a:ext cx="1512168" cy="18002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91815" y="1944104"/>
            <a:ext cx="1752601" cy="132342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استاد: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خانم مهندس فهیمه مجتهدزاده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دانشجویان:</a:t>
            </a:r>
          </a:p>
          <a:p>
            <a:pPr algn="ctr" rtl="1"/>
            <a:endParaRPr lang="fa-IR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مهشید جعفرزادگان</a:t>
            </a:r>
          </a:p>
          <a:p>
            <a:pPr algn="ctr" rtl="1"/>
            <a:r>
              <a:rPr lang="fa-IR" sz="1000" b="1" dirty="0">
                <a:ln w="50800"/>
                <a:solidFill>
                  <a:schemeClr val="bg1"/>
                </a:solidFill>
                <a:cs typeface="B Nazanin" pitchFamily="2" charset="-78"/>
              </a:rPr>
              <a:t>شبنم نصیری</a:t>
            </a:r>
            <a:endParaRPr lang="en-US" sz="1000" b="1" dirty="0">
              <a:ln w="50800"/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88232" y="4152528"/>
            <a:ext cx="1512168" cy="72008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3" tIns="45712" rIns="91423" bIns="45712" rtlCol="0" anchor="ctr"/>
          <a:lstStyle/>
          <a:p>
            <a:pPr algn="ctr"/>
            <a:endParaRPr lang="en-US"/>
          </a:p>
        </p:txBody>
      </p:sp>
      <p:pic>
        <p:nvPicPr>
          <p:cNvPr id="8" name="Picture 4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080" y="7335324"/>
            <a:ext cx="1357312" cy="14977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432992" y="4224536"/>
            <a:ext cx="1295400" cy="5847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rtl="1"/>
            <a:r>
              <a:rPr lang="fa-IR" sz="1600" b="1" dirty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عنوان نقشه</a:t>
            </a:r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:</a:t>
            </a:r>
          </a:p>
          <a:p>
            <a:pPr algn="ctr" rtl="1"/>
            <a:r>
              <a:rPr lang="fa-IR" sz="1600" b="1" dirty="0" smtClean="0">
                <a:ln w="50800"/>
                <a:solidFill>
                  <a:schemeClr val="bg1">
                    <a:shade val="50000"/>
                  </a:schemeClr>
                </a:solidFill>
                <a:cs typeface="B Nazanin" pitchFamily="2" charset="-78"/>
              </a:rPr>
              <a:t>عناصر الحاقی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176664" y="444928"/>
            <a:ext cx="2664296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چراغ راهنما</a:t>
            </a:r>
          </a:p>
        </p:txBody>
      </p:sp>
      <p:pic>
        <p:nvPicPr>
          <p:cNvPr id="2050" name="Picture 2" descr="C:\Users\Administrator\Desktop\شناخت فضای شهری\چراغ راهنما\DSC039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2" y="5737212"/>
            <a:ext cx="4799856" cy="3599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Administrator\Desktop\شناخت فضای شهری\چراغ راهنما\DSC03929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Administrator\Desktop\شناخت فضای شهری\چراغ راهنما\DSC03934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872" y="1560240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C:\Users\Administrator\Desktop\شناخت فضای شهری\چراغ راهنما\DSC03942 - Copy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96210" y="1560240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 descr="C:\Users\Administrator\Desktop\شناخت فضای شهری\سطل زباله\DSC03935 - Copy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2" y="2910390"/>
            <a:ext cx="4824536" cy="3618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Picture 8" descr="C:\Users\Administrator\Desktop\شناخت فضای شهری\سطل زباله\DSC03923 - Copy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2856384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7" name="TextBox 36"/>
          <p:cNvSpPr txBox="1"/>
          <p:nvPr/>
        </p:nvSpPr>
        <p:spPr>
          <a:xfrm>
            <a:off x="5176664" y="444928"/>
            <a:ext cx="2664296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سطل زباله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76664" y="444928"/>
            <a:ext cx="2664296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تیر چراغ برق</a:t>
            </a:r>
          </a:p>
        </p:txBody>
      </p:sp>
      <p:pic>
        <p:nvPicPr>
          <p:cNvPr id="5" name="Picture 10" descr="C:\Users\Administrator\Desktop\شناخت فضای شهری\چراغ برق\DSC03940 - Copy (2)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207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C:\Users\Administrator\Desktop\شناخت فضای شهری\چراغ برق\DSC03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872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9" descr="C:\Users\Administrator\Desktop\شناخت فضای شهری\چراغ برق\DSC03941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872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1" descr="C:\Users\Administrator\Desktop\شناخت فضای شهری\چراغ برق\DSC039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8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چراغ برق\DSC03923 - Copy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2" y="1560240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C:\Users\Administrator\Desktop\شناخت فضای شهری\چراغ برق\DSC03927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7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5" descr="C:\Users\Administrator\Desktop\شناخت فضای شهری\چراغ برق\DSC03930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871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C:\Users\Administrator\Desktop\شناخت فضای شهری\چراغ برق\DSC03932 - Copy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8" y="5736704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176664" y="444928"/>
            <a:ext cx="2664296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بنر</a:t>
            </a:r>
          </a:p>
        </p:txBody>
      </p:sp>
      <p:pic>
        <p:nvPicPr>
          <p:cNvPr id="30" name="Picture 2" descr="C:\Users\Administrator\Desktop\شناخت فضای شهری\بنر\DSC03943 - Copy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1" y="2928392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" name="Picture 3" descr="C:\Users\Administrator\Desktop\شناخت فضای شهری\بنر\DSC03923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285638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96544" y="444928"/>
            <a:ext cx="4536504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علائم راهنمایی و رانندگی</a:t>
            </a:r>
          </a:p>
        </p:txBody>
      </p:sp>
      <p:pic>
        <p:nvPicPr>
          <p:cNvPr id="3" name="Picture 2" descr="C:\Users\Administrator\Desktop\شناخت فضای شهری\علائم راهنمایی\DSC03933 - Copy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2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:\Users\Administrator\Desktop\شناخت فضای شهری\علائم راهنمایی\DSC03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:\Users\Administrator\Desktop\شناخت فضای شهری\علائم راهنمایی\DSC039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872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C:\Users\Administrator\Desktop\شناخت فضای شهری\علائم راهنمایی\DSC039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8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4096544" y="444928"/>
            <a:ext cx="4536504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کیوسک تلفن</a:t>
            </a:r>
          </a:p>
        </p:txBody>
      </p:sp>
      <p:pic>
        <p:nvPicPr>
          <p:cNvPr id="34" name="Picture 2" descr="C:\Users\Administrator\Desktop\شناخت فضای شهری\کیوسک تلفن\DSC03923 - Copy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1" y="2928392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" name="Picture 3" descr="C:\Users\Administrator\Desktop\شناخت فضای شهری\کیوسک تلفن\DSC03932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99" y="2856384"/>
            <a:ext cx="4896545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096544" y="444928"/>
            <a:ext cx="4536504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صندوق صدقه</a:t>
            </a:r>
          </a:p>
        </p:txBody>
      </p:sp>
      <p:pic>
        <p:nvPicPr>
          <p:cNvPr id="17" name="Picture 2" descr="C:\Users\Administrator\Desktop\شناخت فضای شهری\صندوق صدقه\DSC039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2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3" descr="C:\Users\Administrator\Desktop\شناخت فضای شهری\صندوق صدقه\DSC03923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1560240"/>
            <a:ext cx="480053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4" descr="C:\Users\Administrator\Desktop\شناخت فضای شهری\صندوق صدقه\DSC03928 -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871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5" descr="C:\Users\Administrator\Desktop\شناخت فضای شهری\صندوق صدقه\DSC039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7" y="5736704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0240" y="3856945"/>
            <a:ext cx="102251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2 . سطوح کدر و شفاف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شناخت فضای شهری\صندوق صدقه\DSC03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1" y="2928392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C:\Users\Administrator\Desktop\شناخت فضای شهری\صندوق صدقه\DSC03931 - Copy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203" y="2856384"/>
            <a:ext cx="4872541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096544" y="444928"/>
            <a:ext cx="4536504" cy="683264"/>
          </a:xfrm>
          <a:prstGeom prst="rect">
            <a:avLst/>
          </a:prstGeom>
          <a:noFill/>
          <a:ln>
            <a:noFill/>
          </a:ln>
        </p:spPr>
        <p:txBody>
          <a:bodyPr wrap="square" lIns="128016" tIns="64008" rIns="128016" bIns="64008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/>
            <a:r>
              <a:rPr lang="fa-I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پست برق</a:t>
            </a:r>
          </a:p>
        </p:txBody>
      </p:sp>
      <p:pic>
        <p:nvPicPr>
          <p:cNvPr id="21" name="Picture 2" descr="C:\Users\Administrator\Desktop\شناخت فضای شهری\پست برق\DSC03923 - Copy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871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Picture 3" descr="C:\Users\Administrator\Desktop\شناخت فضای شهری\پست برق\DSC03929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7" y="1560240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 descr="C:\Users\Administrator\Desktop\شناخت فضای شهری\پست برق\DSC03931 - Copy -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6531" y="5592688"/>
            <a:ext cx="4800533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024" y="3807004"/>
            <a:ext cx="123054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15. عناصر و کیفیت های منظر یک فضای شهری :</a:t>
            </a:r>
          </a:p>
          <a:p>
            <a:pPr algn="r" rtl="1"/>
            <a:endParaRPr lang="fa-IR" sz="3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120080"/>
            <a:ext cx="121693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1 ـ  15 ـ  کیفیت های فضایی :</a:t>
            </a:r>
          </a:p>
          <a:p>
            <a:pPr algn="r" rtl="1"/>
            <a:endParaRPr lang="fa-IR" sz="2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endParaRPr lang="fa-IR" sz="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 ـ  1 ـ  15 ـ  کیفیتهای عنصر :</a:t>
            </a: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شدت : 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شدتی در فلکه عدل مشاهده نمیشود .</a:t>
            </a:r>
          </a:p>
        </p:txBody>
      </p:sp>
      <p:pic>
        <p:nvPicPr>
          <p:cNvPr id="3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3072407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349" y="2635365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6168752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6144" y="569663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408112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144" y="-23936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4136" y="3000400"/>
            <a:ext cx="12169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تنش :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تنشی </a:t>
            </a: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در فلکه عدل مشاهده نمیشود .</a:t>
            </a:r>
          </a:p>
        </p:txBody>
      </p:sp>
      <p:pic>
        <p:nvPicPr>
          <p:cNvPr id="10" name="Picture 9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936503"/>
            <a:ext cx="11737304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39349" y="3499461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12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6888832"/>
            <a:ext cx="11737304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96144" y="6488722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3075310"/>
            <a:ext cx="12169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نقش انگیزی :</a:t>
            </a:r>
          </a:p>
          <a:p>
            <a:pPr algn="r" rtl="1">
              <a:buFont typeface="Arial" pitchFamily="34" charset="0"/>
              <a:buChar char="•"/>
            </a:pPr>
            <a:endParaRPr lang="fa-IR" sz="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المان وسط فلکه</a:t>
            </a:r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4136" y="7899846"/>
            <a:ext cx="12169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2 ـ  1 ـ  15 ـ  کیفیت های بین عناصر ( در سازمان فضایی )</a:t>
            </a:r>
          </a:p>
          <a:p>
            <a:pPr algn="r" rtl="1"/>
            <a:endParaRPr lang="fa-IR" sz="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تعادل :</a:t>
            </a:r>
          </a:p>
        </p:txBody>
      </p:sp>
      <p:pic>
        <p:nvPicPr>
          <p:cNvPr id="4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408112"/>
            <a:ext cx="11737304" cy="25163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6144" y="-23936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408912" y="192088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 . دارای تعادل قرینه میباشد .</a:t>
            </a:r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  <p:pic>
        <p:nvPicPr>
          <p:cNvPr id="1029" name="Picture 5" descr="C:\Users\Administrator\Desktop\شناخت فضای شهری\mah\DSC03942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0880" y="984176"/>
            <a:ext cx="4824536" cy="3618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3" descr="C:\Users\Administrator\Desktop\شناخت فضای شهری\mah\Pictur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984176"/>
            <a:ext cx="4824536" cy="3609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Administrator\Desktop\شناخت فضای شهری\mah\DSC03928 - Copy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528" y="5304656"/>
            <a:ext cx="4824536" cy="3618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08912" y="192088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 . دارای تعادل غیر قرینه میباشد .</a:t>
            </a:r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  <p:pic>
        <p:nvPicPr>
          <p:cNvPr id="4" name="Picture 7" descr="C:\Users\Administrator\Desktop\شناخت فضای شهری\mah\DSC03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207" y="336104"/>
            <a:ext cx="4824537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4136" y="4008512"/>
            <a:ext cx="12169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 تقارن :</a:t>
            </a:r>
          </a:p>
          <a:p>
            <a:pPr algn="r" rtl="1"/>
            <a:endParaRPr lang="fa-IR" sz="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در فلکه عدل تقارن دو جانبه مشاهده میشود .</a:t>
            </a:r>
          </a:p>
        </p:txBody>
      </p:sp>
      <p:pic>
        <p:nvPicPr>
          <p:cNvPr id="2050" name="Picture 2" descr="C:\Users\Administrator\Desktop\شناخت فضای شهری\mah\DSC03928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4728592"/>
            <a:ext cx="489654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192" y="192088"/>
            <a:ext cx="11665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تفوق :</a:t>
            </a: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ساختمان فرش جوادی و ساختمان بانک توسعه  </a:t>
            </a:r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  <p:pic>
        <p:nvPicPr>
          <p:cNvPr id="4" name="Picture 8" descr="C:\Users\Administrator\Desktop\شناخت فضای شهری\mah\DSC03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208" y="1686254"/>
            <a:ext cx="4824536" cy="3618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Users\Administrator\Desktop\شناخت فضای شهری\mah\DSC03935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0880" y="1704256"/>
            <a:ext cx="4824536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28192" y="5420796"/>
            <a:ext cx="11665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وضوح</a:t>
            </a: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ساختمان فرش جوادی </a:t>
            </a:r>
            <a:endParaRPr lang="fa-IR" sz="2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</p:txBody>
      </p:sp>
      <p:pic>
        <p:nvPicPr>
          <p:cNvPr id="7" name="Picture 3" descr="C:\Users\Administrator\Desktop\شناخت فضای شهری\mah\DSC03935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5664696"/>
            <a:ext cx="4824536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192" y="236220"/>
            <a:ext cx="11665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تراکم </a:t>
            </a: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/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در فلکه عدل تراکمی مشاهده نمیشود .</a:t>
            </a:r>
          </a:p>
        </p:txBody>
      </p:sp>
      <p:pic>
        <p:nvPicPr>
          <p:cNvPr id="3" name="Picture 2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1704255"/>
            <a:ext cx="11737304" cy="2232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39349" y="1267213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5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4512568"/>
            <a:ext cx="117373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96144" y="4008512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7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7248872"/>
            <a:ext cx="11737304" cy="2228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96144" y="684876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128" y="244932"/>
            <a:ext cx="12385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  <a:cs typeface="B Nazanin" pitchFamily="2" charset="-78"/>
              </a:rPr>
              <a:t>سطوح کدر و شفاف :</a:t>
            </a:r>
          </a:p>
          <a:p>
            <a:pPr algn="just" rtl="1"/>
            <a:endParaRPr lang="fa-IR" sz="2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سطوح شفاف آن بخشی از بدنه را شامل میشوند که از مصالح شفاف مانند شیشه ساخته شده باشد . سطوح کدر از مصالح غیر شفاف ساخته میشوند مانند : آجر ، سیمان و . .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194990"/>
            <a:ext cx="12169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/>
                <a:cs typeface="B Nazanin" pitchFamily="2" charset="-78"/>
              </a:rPr>
              <a:t>3 ـ  1 ـ  15 ـ  کیفیت رابطه عنصر خاص با دیگر عناصر ( نقش و زمینه )</a:t>
            </a:r>
          </a:p>
          <a:p>
            <a:pPr algn="r" rtl="1"/>
            <a:endParaRPr lang="fa-IR" sz="8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تضاد 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4136" y="5141476"/>
            <a:ext cx="12169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تقابل :</a:t>
            </a:r>
          </a:p>
        </p:txBody>
      </p:sp>
      <p:pic>
        <p:nvPicPr>
          <p:cNvPr id="4102" name="Picture 6" descr="C:\Users\Administrator\Desktop\شناخت فضای شهری\mah\Pictur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280" y="1344216"/>
            <a:ext cx="9884117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3" name="Picture 7" descr="C:\Users\Administrator\Desktop\شناخت فضای شهری\mah\Pictur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0280" y="5664696"/>
            <a:ext cx="9865096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172924"/>
            <a:ext cx="12169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تجانس  :</a:t>
            </a:r>
          </a:p>
        </p:txBody>
      </p:sp>
      <p:pic>
        <p:nvPicPr>
          <p:cNvPr id="4" name="Picture 2" descr="C:\Users\Administrator\Desktop\شناخت فضای شهری\mah\DSC03928 - Copy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208" y="336104"/>
            <a:ext cx="489654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4136" y="3989348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مزیت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مزیتی در فلکه عدل مشاهده نمیشود .</a:t>
            </a:r>
          </a:p>
        </p:txBody>
      </p:sp>
      <p:pic>
        <p:nvPicPr>
          <p:cNvPr id="6" name="Picture 5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6024735"/>
            <a:ext cx="11737304" cy="2232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9349" y="5448672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624136"/>
            <a:ext cx="117373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96144" y="12008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4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288432"/>
            <a:ext cx="11737304" cy="2228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6144" y="285638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136" y="5636820"/>
            <a:ext cx="12169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انسداد :</a:t>
            </a:r>
          </a:p>
        </p:txBody>
      </p:sp>
      <p:pic>
        <p:nvPicPr>
          <p:cNvPr id="7" name="Picture 2" descr="C:\Users\Administrator\Desktop\شناخت فضای شهری\mah\DSC039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2208" y="5808712"/>
            <a:ext cx="4896544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mah\DSC039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0880" y="408112"/>
            <a:ext cx="489654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C:\Users\Administrator\Desktop\شناخت فضای شهری\mah\DSC03924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7" y="408112"/>
            <a:ext cx="4824537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 descr="C:\Users\Administrator\Desktop\شناخت فضای شهری\mah\DSC03926 -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0880" y="4944616"/>
            <a:ext cx="489654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Administrator\Desktop\شناخت فضای شهری\mah\DSC03929 - Cop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2207" y="5016624"/>
            <a:ext cx="4824537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172924"/>
            <a:ext cx="1216935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تأکید :</a:t>
            </a:r>
          </a:p>
          <a:p>
            <a:pPr algn="r" rtl="1"/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1 . تاریکی فلکه عدل در شب</a:t>
            </a: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2 . ساختمان فرش جوادی و بانک توسعه</a:t>
            </a:r>
          </a:p>
        </p:txBody>
      </p:sp>
      <p:pic>
        <p:nvPicPr>
          <p:cNvPr id="3" name="Picture 3" descr="C:\Users\Administrator\Desktop\شناخت فضای شهری\mah\DSC03935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0880" y="1776264"/>
            <a:ext cx="4824536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8" descr="C:\Users\Administrator\Desktop\شناخت فضای شهری\mah\DSC03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208" y="1758262"/>
            <a:ext cx="4824536" cy="36184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4136" y="5717540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محصوریت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محصوریتی در فلکه  عدل مشاهده نمیشود .</a:t>
            </a:r>
          </a:p>
        </p:txBody>
      </p:sp>
      <p:pic>
        <p:nvPicPr>
          <p:cNvPr id="6" name="Picture 5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7032847"/>
            <a:ext cx="11737304" cy="2232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9349" y="6528792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624136"/>
            <a:ext cx="117373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96144" y="12008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pic>
        <p:nvPicPr>
          <p:cNvPr id="4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288432"/>
            <a:ext cx="11737304" cy="2228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6144" y="285638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136" y="5564812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تنگی 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تنگی ای  در فلکه عدل مشاهده نمیشود 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349" y="6528792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9" name="Picture 8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7032847"/>
            <a:ext cx="11737304" cy="2232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624136"/>
            <a:ext cx="117373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288432"/>
            <a:ext cx="11737304" cy="2228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96144" y="12008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6144" y="285638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136" y="5564812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گشادگی 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گشادگی  ای  در فلکه عدل مشاهده نمیشود .</a:t>
            </a:r>
          </a:p>
        </p:txBody>
      </p:sp>
      <p:pic>
        <p:nvPicPr>
          <p:cNvPr id="7" name="Picture 6" descr="C:\Users\Administrator\Desktop\شناخت فضای شهری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152" y="7032847"/>
            <a:ext cx="11737304" cy="2232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39349" y="6528792"/>
            <a:ext cx="2333059" cy="43704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شناخت فضای شهری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152" y="624136"/>
            <a:ext cx="11737304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C:\Users\Administrator\Desktop\شناخت فضای شهری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152" y="3288432"/>
            <a:ext cx="11737304" cy="2228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96144" y="12008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6144" y="285638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2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جنوب شرقی فلکه</a:t>
            </a:r>
            <a:endParaRPr lang="en-US" sz="2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136" y="5664696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توالی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تمام مغازه ها در فلکه عدل قابل درک میباشند و فقط یک خانه مسکونی امکان درکش وجود ندارد .</a:t>
            </a:r>
          </a:p>
        </p:txBody>
      </p:sp>
      <p:pic>
        <p:nvPicPr>
          <p:cNvPr id="7170" name="Picture 2" descr="C:\Users\Administrator\Desktop\شناخت فضای شهری\mah\DSC03926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128" y="6816824"/>
            <a:ext cx="3528392" cy="26462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136" y="164212"/>
            <a:ext cx="121693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 تمرکز  :</a:t>
            </a:r>
          </a:p>
          <a:p>
            <a:pPr algn="r" rtl="1">
              <a:buFont typeface="Arial" pitchFamily="34" charset="0"/>
              <a:buChar char="•"/>
            </a:pPr>
            <a:endParaRPr lang="fa-IR" sz="1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  <a:p>
            <a:pPr algn="just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 عدل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شناخت فضای شهری\Untitled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20" y="1848272"/>
            <a:ext cx="12313368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Administrator\Desktop\شناخت فضای شهری\Untitled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528" y="6240760"/>
            <a:ext cx="1232596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20" y="274029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Left Bracket 4"/>
          <p:cNvSpPr/>
          <p:nvPr/>
        </p:nvSpPr>
        <p:spPr>
          <a:xfrm rot="-2580000" flipH="1">
            <a:off x="1155326" y="371046"/>
            <a:ext cx="216000" cy="5400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349" y="928079"/>
            <a:ext cx="11694099" cy="560153"/>
          </a:xfrm>
          <a:prstGeom prst="rect">
            <a:avLst/>
          </a:prstGeom>
          <a:noFill/>
        </p:spPr>
        <p:txBody>
          <a:bodyPr wrap="square" lIns="128016" tIns="64008" rIns="128016" bIns="64008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</a:t>
            </a:r>
            <a:r>
              <a:rPr lang="fa-IR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شمال شرقی </a:t>
            </a:r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فلکه</a:t>
            </a:r>
          </a:p>
        </p:txBody>
      </p:sp>
      <p:pic>
        <p:nvPicPr>
          <p:cNvPr id="8" name="Picture 3" descr="C:\Users\Administrator\Desktop\zareE\mahshid\untitled3 - Copy (2)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20" y="4656584"/>
            <a:ext cx="1296144" cy="14302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Left Bracket 8"/>
          <p:cNvSpPr/>
          <p:nvPr/>
        </p:nvSpPr>
        <p:spPr>
          <a:xfrm>
            <a:off x="362821" y="4872608"/>
            <a:ext cx="205331" cy="1009275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52328" y="5069468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cs typeface="B Nazanin" pitchFamily="2" charset="-78"/>
              </a:rPr>
              <a:t>ضلع شمال غربی ، غرب و جنوب غربی فلکه</a:t>
            </a:r>
            <a:endParaRPr lang="en-US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1326</TotalTime>
  <Words>2203</Words>
  <Application>Microsoft Office PowerPoint</Application>
  <PresentationFormat>A3 Paper (297x420 mm)</PresentationFormat>
  <Paragraphs>423</Paragraphs>
  <Slides>88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4" baseType="lpstr">
      <vt:lpstr>Arial</vt:lpstr>
      <vt:lpstr>B Nazanin</vt:lpstr>
      <vt:lpstr>Calibri</vt:lpstr>
      <vt:lpstr>Franklin Gothic Book</vt:lpstr>
      <vt:lpstr>Wingdings 2</vt:lpstr>
      <vt:lpstr>Technic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mahshid</dc:creator>
  <cp:lastModifiedBy>Mohammad</cp:lastModifiedBy>
  <cp:revision>235</cp:revision>
  <dcterms:created xsi:type="dcterms:W3CDTF">2011-12-04T15:39:15Z</dcterms:created>
  <dcterms:modified xsi:type="dcterms:W3CDTF">2019-10-14T18:45:01Z</dcterms:modified>
</cp:coreProperties>
</file>