
<file path=[Content_Types].xml><?xml version="1.0" encoding="utf-8"?>
<Types xmlns="http://schemas.openxmlformats.org/package/2006/content-types">
  <Default Extension="tmp" ContentType="image/png"/>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30"/>
  </p:notesMasterIdLst>
  <p:sldIdLst>
    <p:sldId id="256" r:id="rId2"/>
    <p:sldId id="307" r:id="rId3"/>
    <p:sldId id="301" r:id="rId4"/>
    <p:sldId id="302" r:id="rId5"/>
    <p:sldId id="292" r:id="rId6"/>
    <p:sldId id="291" r:id="rId7"/>
    <p:sldId id="293" r:id="rId8"/>
    <p:sldId id="294" r:id="rId9"/>
    <p:sldId id="303" r:id="rId10"/>
    <p:sldId id="295" r:id="rId11"/>
    <p:sldId id="304" r:id="rId12"/>
    <p:sldId id="305" r:id="rId13"/>
    <p:sldId id="286" r:id="rId14"/>
    <p:sldId id="299" r:id="rId15"/>
    <p:sldId id="312" r:id="rId16"/>
    <p:sldId id="313" r:id="rId17"/>
    <p:sldId id="300" r:id="rId18"/>
    <p:sldId id="314" r:id="rId19"/>
    <p:sldId id="315" r:id="rId20"/>
    <p:sldId id="316" r:id="rId21"/>
    <p:sldId id="287" r:id="rId22"/>
    <p:sldId id="296" r:id="rId23"/>
    <p:sldId id="297" r:id="rId24"/>
    <p:sldId id="298" r:id="rId25"/>
    <p:sldId id="308" r:id="rId26"/>
    <p:sldId id="317" r:id="rId27"/>
    <p:sldId id="306" r:id="rId28"/>
    <p:sldId id="318" r:id="rId29"/>
  </p:sldIdLst>
  <p:sldSz cx="9144000" cy="5143500" type="screen16x9"/>
  <p:notesSz cx="6858000" cy="9144000"/>
  <p:embeddedFontLst>
    <p:embeddedFont>
      <p:font typeface="0 Soroosh" panose="00000400000000000000" pitchFamily="2" charset="-78"/>
      <p:regular r:id="rId31"/>
    </p:embeddedFont>
    <p:embeddedFont>
      <p:font typeface="2  Titr" panose="020B0604020202020204" charset="-78"/>
      <p:bold r:id="rId32"/>
    </p:embeddedFont>
    <p:embeddedFont>
      <p:font typeface="Tahoma" panose="020B0604030504040204" pitchFamily="34" charset="0"/>
      <p:regular r:id="rId33"/>
      <p:bold r:id="rId34"/>
    </p:embeddedFont>
    <p:embeddedFont>
      <p:font typeface="Cambria Math" panose="02040503050406030204" pitchFamily="18" charset="0"/>
      <p:regular r:id="rId35"/>
    </p:embeddedFont>
    <p:embeddedFont>
      <p:font typeface="Source Sans Pro" panose="020B0604020202020204" charset="0"/>
      <p:regular r:id="rId36"/>
      <p:bold r:id="rId37"/>
      <p:italic r:id="rId38"/>
      <p:boldItalic r:id="rId39"/>
    </p:embeddedFont>
    <p:embeddedFont>
      <p:font typeface="Titr" panose="020B0604020202020204" charset="-78"/>
      <p:bold r:id="rId40"/>
    </p:embeddedFont>
    <p:embeddedFont>
      <p:font typeface="B Homa" panose="00000400000000000000" pitchFamily="2" charset="-78"/>
      <p:regular r:id="rId41"/>
    </p:embeddedFont>
    <p:embeddedFont>
      <p:font typeface="Dosis" panose="020B0604020202020204" charset="0"/>
      <p:regular r:id="rId42"/>
      <p:bold r:id="rId43"/>
    </p:embeddedFont>
    <p:embeddedFont>
      <p:font typeface="Corbel" panose="020B0503020204020204" pitchFamily="34" charset="0"/>
      <p:regular r:id="rId44"/>
      <p:bold r:id="rId45"/>
      <p:italic r:id="rId46"/>
      <p:boldItalic r:id="rId47"/>
    </p:embeddedFont>
    <p:embeddedFont>
      <p:font typeface="B Titr" panose="00000700000000000000" pitchFamily="2" charset="-78"/>
      <p:bold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B7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3412DA2-0370-4C0E-A172-23826DC3FAF1}">
  <a:tblStyle styleId="{23412DA2-0370-4C0E-A172-23826DC3FAF1}" styleName="Table_0">
    <a:wholeTbl>
      <a:tcTxStyle>
        <a:font>
          <a:latin typeface="Arial"/>
          <a:ea typeface="Arial"/>
          <a:cs typeface="Arial"/>
        </a:font>
        <a:srgbClr val="000000"/>
      </a:tcTxStyle>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00" autoAdjust="0"/>
    <p:restoredTop sz="94799" autoAdjust="0"/>
  </p:normalViewPr>
  <p:slideViewPr>
    <p:cSldViewPr snapToGrid="0">
      <p:cViewPr varScale="1">
        <p:scale>
          <a:sx n="105" d="100"/>
          <a:sy n="105" d="100"/>
        </p:scale>
        <p:origin x="36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9.fntdata"/><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font" Target="fonts/font17.fntdata"/><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openxmlformats.org/officeDocument/2006/relationships/font" Target="fonts/font14.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font" Target="fonts/font18.fntdata"/><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font" Target="fonts/font16.fntdata"/><Relationship Id="rId20" Type="http://schemas.openxmlformats.org/officeDocument/2006/relationships/slide" Target="slides/slide19.xml"/><Relationship Id="rId41"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1DB9DA-4C2F-4807-9009-118D8913BF3B}" type="doc">
      <dgm:prSet loTypeId="urn:microsoft.com/office/officeart/2005/8/layout/chevron2" loCatId="list" qsTypeId="urn:microsoft.com/office/officeart/2005/8/quickstyle/simple5" qsCatId="simple" csTypeId="urn:microsoft.com/office/officeart/2005/8/colors/accent3_2" csCatId="accent3" phldr="1"/>
      <dgm:spPr/>
      <dgm:t>
        <a:bodyPr/>
        <a:lstStyle/>
        <a:p>
          <a:pPr rtl="1"/>
          <a:endParaRPr lang="fa-IR"/>
        </a:p>
      </dgm:t>
    </dgm:pt>
    <dgm:pt modelId="{88900621-7667-48F2-9111-42C4609EE243}">
      <dgm:prSet phldrT="[Text]" custT="1"/>
      <dgm:spPr/>
      <dgm:t>
        <a:bodyPr/>
        <a:lstStyle/>
        <a:p>
          <a:pPr rtl="1"/>
          <a:r>
            <a:rPr lang="fa-IR" sz="1600" dirty="0" smtClean="0">
              <a:cs typeface="B Homa" panose="00000400000000000000" pitchFamily="2" charset="-78"/>
            </a:rPr>
            <a:t>تولید سفر</a:t>
          </a:r>
          <a:endParaRPr lang="fa-IR" sz="1600" dirty="0">
            <a:cs typeface="B Homa" panose="00000400000000000000" pitchFamily="2" charset="-78"/>
          </a:endParaRPr>
        </a:p>
      </dgm:t>
    </dgm:pt>
    <dgm:pt modelId="{848898BC-F8A7-4DF3-9F64-E503EC480C68}" type="parTrans" cxnId="{0A2A62A1-4907-4D9E-8DD9-D5AA102A426D}">
      <dgm:prSet/>
      <dgm:spPr/>
      <dgm:t>
        <a:bodyPr/>
        <a:lstStyle/>
        <a:p>
          <a:pPr rtl="1"/>
          <a:endParaRPr lang="fa-IR" sz="1600">
            <a:solidFill>
              <a:schemeClr val="tx1"/>
            </a:solidFill>
            <a:cs typeface="B Homa" panose="00000400000000000000" pitchFamily="2" charset="-78"/>
          </a:endParaRPr>
        </a:p>
      </dgm:t>
    </dgm:pt>
    <dgm:pt modelId="{EA05AA7D-88C1-4158-B4CC-0808C8C57B0E}" type="sibTrans" cxnId="{0A2A62A1-4907-4D9E-8DD9-D5AA102A426D}">
      <dgm:prSet/>
      <dgm:spPr/>
      <dgm:t>
        <a:bodyPr/>
        <a:lstStyle/>
        <a:p>
          <a:pPr rtl="1"/>
          <a:endParaRPr lang="fa-IR" sz="1600">
            <a:solidFill>
              <a:schemeClr val="tx1"/>
            </a:solidFill>
            <a:cs typeface="B Homa" panose="00000400000000000000" pitchFamily="2" charset="-78"/>
          </a:endParaRPr>
        </a:p>
      </dgm:t>
    </dgm:pt>
    <dgm:pt modelId="{C54BEC43-4D3C-4202-A350-F98DD26BA7D3}">
      <dgm:prSet phldrT="[Text]" custT="1"/>
      <dgm:spPr/>
      <dgm:t>
        <a:bodyPr/>
        <a:lstStyle/>
        <a:p>
          <a:pPr rtl="1"/>
          <a:r>
            <a:rPr lang="fa-IR" sz="1600" dirty="0" smtClean="0">
              <a:cs typeface="B Homa" panose="00000400000000000000" pitchFamily="2" charset="-78"/>
            </a:rPr>
            <a:t>تعیین تعداد کل سفرهای تولید شده و جذب شده توسط هر ناحیه</a:t>
          </a:r>
          <a:endParaRPr lang="fa-IR" sz="1600" dirty="0">
            <a:cs typeface="B Homa" panose="00000400000000000000" pitchFamily="2" charset="-78"/>
          </a:endParaRPr>
        </a:p>
      </dgm:t>
    </dgm:pt>
    <dgm:pt modelId="{48CEFB91-8FD1-469B-BF82-EAFD967624B6}" type="parTrans" cxnId="{EC9FADCA-02F9-46B4-BBC5-92EDA931B85F}">
      <dgm:prSet/>
      <dgm:spPr/>
      <dgm:t>
        <a:bodyPr/>
        <a:lstStyle/>
        <a:p>
          <a:pPr rtl="1"/>
          <a:endParaRPr lang="fa-IR" sz="1600">
            <a:solidFill>
              <a:schemeClr val="tx1"/>
            </a:solidFill>
            <a:cs typeface="B Homa" panose="00000400000000000000" pitchFamily="2" charset="-78"/>
          </a:endParaRPr>
        </a:p>
      </dgm:t>
    </dgm:pt>
    <dgm:pt modelId="{2C686C7D-95CC-4C72-AE51-91B8BB6D584D}" type="sibTrans" cxnId="{EC9FADCA-02F9-46B4-BBC5-92EDA931B85F}">
      <dgm:prSet/>
      <dgm:spPr/>
      <dgm:t>
        <a:bodyPr/>
        <a:lstStyle/>
        <a:p>
          <a:pPr rtl="1"/>
          <a:endParaRPr lang="fa-IR" sz="1600">
            <a:solidFill>
              <a:schemeClr val="tx1"/>
            </a:solidFill>
            <a:cs typeface="B Homa" panose="00000400000000000000" pitchFamily="2" charset="-78"/>
          </a:endParaRPr>
        </a:p>
      </dgm:t>
    </dgm:pt>
    <dgm:pt modelId="{8E39B95A-7F4B-41A6-A894-1580D9664320}">
      <dgm:prSet phldrT="[Text]" custT="1"/>
      <dgm:spPr/>
      <dgm:t>
        <a:bodyPr/>
        <a:lstStyle/>
        <a:p>
          <a:pPr rtl="1"/>
          <a:r>
            <a:rPr lang="fa-IR" sz="1600" dirty="0" smtClean="0">
              <a:cs typeface="B Homa" panose="00000400000000000000" pitchFamily="2" charset="-78"/>
            </a:rPr>
            <a:t>توزیع سفر</a:t>
          </a:r>
          <a:endParaRPr lang="fa-IR" sz="1600" dirty="0">
            <a:cs typeface="B Homa" panose="00000400000000000000" pitchFamily="2" charset="-78"/>
          </a:endParaRPr>
        </a:p>
      </dgm:t>
    </dgm:pt>
    <dgm:pt modelId="{090C2343-46DB-4B52-8501-E18B9EC22915}" type="parTrans" cxnId="{43DAF178-EF1B-47D4-B9AA-C7082D8DB6A3}">
      <dgm:prSet/>
      <dgm:spPr/>
      <dgm:t>
        <a:bodyPr/>
        <a:lstStyle/>
        <a:p>
          <a:pPr rtl="1"/>
          <a:endParaRPr lang="fa-IR" sz="1600">
            <a:solidFill>
              <a:schemeClr val="tx1"/>
            </a:solidFill>
            <a:cs typeface="B Homa" panose="00000400000000000000" pitchFamily="2" charset="-78"/>
          </a:endParaRPr>
        </a:p>
      </dgm:t>
    </dgm:pt>
    <dgm:pt modelId="{57B74CF3-1D13-4EE7-8944-137D33F9EDDF}" type="sibTrans" cxnId="{43DAF178-EF1B-47D4-B9AA-C7082D8DB6A3}">
      <dgm:prSet/>
      <dgm:spPr/>
      <dgm:t>
        <a:bodyPr/>
        <a:lstStyle/>
        <a:p>
          <a:pPr rtl="1"/>
          <a:endParaRPr lang="fa-IR" sz="1600">
            <a:solidFill>
              <a:schemeClr val="tx1"/>
            </a:solidFill>
            <a:cs typeface="B Homa" panose="00000400000000000000" pitchFamily="2" charset="-78"/>
          </a:endParaRPr>
        </a:p>
      </dgm:t>
    </dgm:pt>
    <dgm:pt modelId="{94B37624-86D8-4E73-B086-2480EB2750A5}">
      <dgm:prSet phldrT="[Text]" custT="1"/>
      <dgm:spPr/>
      <dgm:t>
        <a:bodyPr/>
        <a:lstStyle/>
        <a:p>
          <a:pPr rtl="1"/>
          <a:r>
            <a:rPr lang="fa-IR" sz="1600" dirty="0" smtClean="0">
              <a:cs typeface="B Homa" panose="00000400000000000000" pitchFamily="2" charset="-78"/>
            </a:rPr>
            <a:t>گزینش و انتخاب مقاصد سفرها (تعیین مبدا و مقصد سفرها)</a:t>
          </a:r>
          <a:endParaRPr lang="fa-IR" sz="1600" dirty="0">
            <a:cs typeface="B Homa" panose="00000400000000000000" pitchFamily="2" charset="-78"/>
          </a:endParaRPr>
        </a:p>
      </dgm:t>
    </dgm:pt>
    <dgm:pt modelId="{7C0FAECB-0284-4DE9-8FBA-5C487233F214}" type="parTrans" cxnId="{B7D296B8-E45F-402C-A354-EE62F53A43C5}">
      <dgm:prSet/>
      <dgm:spPr/>
      <dgm:t>
        <a:bodyPr/>
        <a:lstStyle/>
        <a:p>
          <a:pPr rtl="1"/>
          <a:endParaRPr lang="fa-IR" sz="1600">
            <a:solidFill>
              <a:schemeClr val="tx1"/>
            </a:solidFill>
            <a:cs typeface="B Homa" panose="00000400000000000000" pitchFamily="2" charset="-78"/>
          </a:endParaRPr>
        </a:p>
      </dgm:t>
    </dgm:pt>
    <dgm:pt modelId="{0B72984B-3D96-478E-93B4-DDB1D4607EE3}" type="sibTrans" cxnId="{B7D296B8-E45F-402C-A354-EE62F53A43C5}">
      <dgm:prSet/>
      <dgm:spPr/>
      <dgm:t>
        <a:bodyPr/>
        <a:lstStyle/>
        <a:p>
          <a:pPr rtl="1"/>
          <a:endParaRPr lang="fa-IR" sz="1600">
            <a:solidFill>
              <a:schemeClr val="tx1"/>
            </a:solidFill>
            <a:cs typeface="B Homa" panose="00000400000000000000" pitchFamily="2" charset="-78"/>
          </a:endParaRPr>
        </a:p>
      </dgm:t>
    </dgm:pt>
    <dgm:pt modelId="{F0A1B6BD-46C8-4E3C-8F25-5329251DEFC9}">
      <dgm:prSet phldrT="[Text]" custT="1"/>
      <dgm:spPr/>
      <dgm:t>
        <a:bodyPr/>
        <a:lstStyle/>
        <a:p>
          <a:pPr rtl="1"/>
          <a:r>
            <a:rPr lang="fa-IR" sz="1600" dirty="0" smtClean="0">
              <a:cs typeface="B Homa" panose="00000400000000000000" pitchFamily="2" charset="-78"/>
            </a:rPr>
            <a:t>تفکیک سفر</a:t>
          </a:r>
          <a:endParaRPr lang="fa-IR" sz="1600" dirty="0">
            <a:cs typeface="B Homa" panose="00000400000000000000" pitchFamily="2" charset="-78"/>
          </a:endParaRPr>
        </a:p>
      </dgm:t>
    </dgm:pt>
    <dgm:pt modelId="{086B3B01-38D4-460D-8E7F-F024F77041CF}" type="parTrans" cxnId="{60742160-3703-4E91-835D-1802AC1A7623}">
      <dgm:prSet/>
      <dgm:spPr/>
      <dgm:t>
        <a:bodyPr/>
        <a:lstStyle/>
        <a:p>
          <a:pPr rtl="1"/>
          <a:endParaRPr lang="fa-IR" sz="1600">
            <a:solidFill>
              <a:schemeClr val="tx1"/>
            </a:solidFill>
            <a:cs typeface="B Homa" panose="00000400000000000000" pitchFamily="2" charset="-78"/>
          </a:endParaRPr>
        </a:p>
      </dgm:t>
    </dgm:pt>
    <dgm:pt modelId="{5194567E-B17F-4C15-AB6B-A56F4415C1D8}" type="sibTrans" cxnId="{60742160-3703-4E91-835D-1802AC1A7623}">
      <dgm:prSet/>
      <dgm:spPr/>
      <dgm:t>
        <a:bodyPr/>
        <a:lstStyle/>
        <a:p>
          <a:pPr rtl="1"/>
          <a:endParaRPr lang="fa-IR" sz="1600">
            <a:solidFill>
              <a:schemeClr val="tx1"/>
            </a:solidFill>
            <a:cs typeface="B Homa" panose="00000400000000000000" pitchFamily="2" charset="-78"/>
          </a:endParaRPr>
        </a:p>
      </dgm:t>
    </dgm:pt>
    <dgm:pt modelId="{567A3CF2-9B55-4A14-9B77-93E4F31F4263}">
      <dgm:prSet phldrT="[Text]" custT="1"/>
      <dgm:spPr/>
      <dgm:t>
        <a:bodyPr/>
        <a:lstStyle/>
        <a:p>
          <a:pPr rtl="1"/>
          <a:r>
            <a:rPr lang="fa-IR" sz="1600" dirty="0" smtClean="0">
              <a:cs typeface="B Homa" panose="00000400000000000000" pitchFamily="2" charset="-78"/>
            </a:rPr>
            <a:t>گزینش و انتخاب وسیله نقلیه برای انجام سفرها</a:t>
          </a:r>
          <a:endParaRPr lang="fa-IR" sz="1600" dirty="0">
            <a:cs typeface="B Homa" panose="00000400000000000000" pitchFamily="2" charset="-78"/>
          </a:endParaRPr>
        </a:p>
      </dgm:t>
    </dgm:pt>
    <dgm:pt modelId="{06CFCFE5-EBF8-4E66-A358-ED3E50852088}" type="parTrans" cxnId="{D7EEBC50-693D-4741-A047-F6C767F88C0D}">
      <dgm:prSet/>
      <dgm:spPr/>
      <dgm:t>
        <a:bodyPr/>
        <a:lstStyle/>
        <a:p>
          <a:pPr rtl="1"/>
          <a:endParaRPr lang="fa-IR" sz="1600">
            <a:solidFill>
              <a:schemeClr val="tx1"/>
            </a:solidFill>
            <a:cs typeface="B Homa" panose="00000400000000000000" pitchFamily="2" charset="-78"/>
          </a:endParaRPr>
        </a:p>
      </dgm:t>
    </dgm:pt>
    <dgm:pt modelId="{234CDB04-BAAF-4039-8AED-903741E93D76}" type="sibTrans" cxnId="{D7EEBC50-693D-4741-A047-F6C767F88C0D}">
      <dgm:prSet/>
      <dgm:spPr/>
      <dgm:t>
        <a:bodyPr/>
        <a:lstStyle/>
        <a:p>
          <a:pPr rtl="1"/>
          <a:endParaRPr lang="fa-IR" sz="1600">
            <a:solidFill>
              <a:schemeClr val="tx1"/>
            </a:solidFill>
            <a:cs typeface="B Homa" panose="00000400000000000000" pitchFamily="2" charset="-78"/>
          </a:endParaRPr>
        </a:p>
      </dgm:t>
    </dgm:pt>
    <dgm:pt modelId="{D9FF9083-8E02-463C-8145-617A0AF2B22A}">
      <dgm:prSet custT="1"/>
      <dgm:spPr/>
      <dgm:t>
        <a:bodyPr/>
        <a:lstStyle/>
        <a:p>
          <a:pPr rtl="1"/>
          <a:r>
            <a:rPr lang="fa-IR" sz="1600" dirty="0" smtClean="0">
              <a:cs typeface="B Homa" panose="00000400000000000000" pitchFamily="2" charset="-78"/>
            </a:rPr>
            <a:t>تخصیص سفر </a:t>
          </a:r>
          <a:endParaRPr lang="fa-IR" sz="1600" dirty="0">
            <a:cs typeface="B Homa" panose="00000400000000000000" pitchFamily="2" charset="-78"/>
          </a:endParaRPr>
        </a:p>
      </dgm:t>
    </dgm:pt>
    <dgm:pt modelId="{76A4F72D-3569-4C5D-84F7-CAFF6070A86B}" type="parTrans" cxnId="{832EAC12-F287-4386-9368-E098BBA15AE9}">
      <dgm:prSet/>
      <dgm:spPr/>
      <dgm:t>
        <a:bodyPr/>
        <a:lstStyle/>
        <a:p>
          <a:pPr rtl="1"/>
          <a:endParaRPr lang="fa-IR" sz="1600"/>
        </a:p>
      </dgm:t>
    </dgm:pt>
    <dgm:pt modelId="{057DD443-70E6-46C5-88D1-0BA560B68444}" type="sibTrans" cxnId="{832EAC12-F287-4386-9368-E098BBA15AE9}">
      <dgm:prSet/>
      <dgm:spPr/>
      <dgm:t>
        <a:bodyPr/>
        <a:lstStyle/>
        <a:p>
          <a:pPr rtl="1"/>
          <a:endParaRPr lang="fa-IR" sz="1600"/>
        </a:p>
      </dgm:t>
    </dgm:pt>
    <dgm:pt modelId="{9EB33C98-22B9-44E5-8B85-A3E530B69BEC}">
      <dgm:prSet custT="1"/>
      <dgm:spPr/>
      <dgm:t>
        <a:bodyPr/>
        <a:lstStyle/>
        <a:p>
          <a:pPr rtl="1"/>
          <a:r>
            <a:rPr lang="fa-IR" sz="1600" dirty="0" smtClean="0">
              <a:cs typeface="B Homa" panose="00000400000000000000" pitchFamily="2" charset="-78"/>
            </a:rPr>
            <a:t>گزینش و انتخاب مسیر سفرها</a:t>
          </a:r>
          <a:endParaRPr lang="fa-IR" sz="1600" dirty="0">
            <a:cs typeface="B Homa" panose="00000400000000000000" pitchFamily="2" charset="-78"/>
          </a:endParaRPr>
        </a:p>
      </dgm:t>
    </dgm:pt>
    <dgm:pt modelId="{0B40F068-3F3E-42C4-8EB7-7E42C34ABC1C}" type="parTrans" cxnId="{43E6CE0D-0E55-4BFC-A959-7A608E8090DA}">
      <dgm:prSet/>
      <dgm:spPr/>
      <dgm:t>
        <a:bodyPr/>
        <a:lstStyle/>
        <a:p>
          <a:pPr rtl="1"/>
          <a:endParaRPr lang="fa-IR" sz="1600"/>
        </a:p>
      </dgm:t>
    </dgm:pt>
    <dgm:pt modelId="{D47D3451-1C84-4008-AFDC-3210F6563D2F}" type="sibTrans" cxnId="{43E6CE0D-0E55-4BFC-A959-7A608E8090DA}">
      <dgm:prSet/>
      <dgm:spPr/>
      <dgm:t>
        <a:bodyPr/>
        <a:lstStyle/>
        <a:p>
          <a:pPr rtl="1"/>
          <a:endParaRPr lang="fa-IR" sz="1600"/>
        </a:p>
      </dgm:t>
    </dgm:pt>
    <dgm:pt modelId="{AFD6648F-4862-47D3-BA41-865CE15D1FEE}" type="pres">
      <dgm:prSet presAssocID="{A71DB9DA-4C2F-4807-9009-118D8913BF3B}" presName="linearFlow" presStyleCnt="0">
        <dgm:presLayoutVars>
          <dgm:dir/>
          <dgm:animLvl val="lvl"/>
          <dgm:resizeHandles val="exact"/>
        </dgm:presLayoutVars>
      </dgm:prSet>
      <dgm:spPr/>
      <dgm:t>
        <a:bodyPr/>
        <a:lstStyle/>
        <a:p>
          <a:pPr rtl="1"/>
          <a:endParaRPr lang="fa-IR"/>
        </a:p>
      </dgm:t>
    </dgm:pt>
    <dgm:pt modelId="{543B4DF9-6D7D-4634-8D15-B5D8802B1FE3}" type="pres">
      <dgm:prSet presAssocID="{88900621-7667-48F2-9111-42C4609EE243}" presName="composite" presStyleCnt="0"/>
      <dgm:spPr/>
      <dgm:t>
        <a:bodyPr/>
        <a:lstStyle/>
        <a:p>
          <a:pPr rtl="1"/>
          <a:endParaRPr lang="fa-IR"/>
        </a:p>
      </dgm:t>
    </dgm:pt>
    <dgm:pt modelId="{E9B6F66F-0273-4998-94BC-D5B7999D8B61}" type="pres">
      <dgm:prSet presAssocID="{88900621-7667-48F2-9111-42C4609EE243}" presName="parentText" presStyleLbl="alignNode1" presStyleIdx="0" presStyleCnt="4">
        <dgm:presLayoutVars>
          <dgm:chMax val="1"/>
          <dgm:bulletEnabled val="1"/>
        </dgm:presLayoutVars>
      </dgm:prSet>
      <dgm:spPr/>
      <dgm:t>
        <a:bodyPr/>
        <a:lstStyle/>
        <a:p>
          <a:pPr rtl="1"/>
          <a:endParaRPr lang="fa-IR"/>
        </a:p>
      </dgm:t>
    </dgm:pt>
    <dgm:pt modelId="{F7BA5F13-BB81-4499-9B0A-867FAD444B4E}" type="pres">
      <dgm:prSet presAssocID="{88900621-7667-48F2-9111-42C4609EE243}" presName="descendantText" presStyleLbl="alignAcc1" presStyleIdx="0" presStyleCnt="4">
        <dgm:presLayoutVars>
          <dgm:bulletEnabled val="1"/>
        </dgm:presLayoutVars>
      </dgm:prSet>
      <dgm:spPr/>
      <dgm:t>
        <a:bodyPr/>
        <a:lstStyle/>
        <a:p>
          <a:pPr rtl="1"/>
          <a:endParaRPr lang="fa-IR"/>
        </a:p>
      </dgm:t>
    </dgm:pt>
    <dgm:pt modelId="{8A6D7EC3-FC37-41C2-B68B-21F933AEC273}" type="pres">
      <dgm:prSet presAssocID="{EA05AA7D-88C1-4158-B4CC-0808C8C57B0E}" presName="sp" presStyleCnt="0"/>
      <dgm:spPr/>
      <dgm:t>
        <a:bodyPr/>
        <a:lstStyle/>
        <a:p>
          <a:pPr rtl="1"/>
          <a:endParaRPr lang="fa-IR"/>
        </a:p>
      </dgm:t>
    </dgm:pt>
    <dgm:pt modelId="{AD5BE054-B98F-4040-BE76-D8F0087BC756}" type="pres">
      <dgm:prSet presAssocID="{8E39B95A-7F4B-41A6-A894-1580D9664320}" presName="composite" presStyleCnt="0"/>
      <dgm:spPr/>
      <dgm:t>
        <a:bodyPr/>
        <a:lstStyle/>
        <a:p>
          <a:pPr rtl="1"/>
          <a:endParaRPr lang="fa-IR"/>
        </a:p>
      </dgm:t>
    </dgm:pt>
    <dgm:pt modelId="{842CC9FE-ED21-4AEB-8EAD-68743E5DB5AD}" type="pres">
      <dgm:prSet presAssocID="{8E39B95A-7F4B-41A6-A894-1580D9664320}" presName="parentText" presStyleLbl="alignNode1" presStyleIdx="1" presStyleCnt="4">
        <dgm:presLayoutVars>
          <dgm:chMax val="1"/>
          <dgm:bulletEnabled val="1"/>
        </dgm:presLayoutVars>
      </dgm:prSet>
      <dgm:spPr/>
      <dgm:t>
        <a:bodyPr/>
        <a:lstStyle/>
        <a:p>
          <a:pPr rtl="1"/>
          <a:endParaRPr lang="fa-IR"/>
        </a:p>
      </dgm:t>
    </dgm:pt>
    <dgm:pt modelId="{5D07B6C7-A0EF-455D-A8EC-EF3EBDFE0F5E}" type="pres">
      <dgm:prSet presAssocID="{8E39B95A-7F4B-41A6-A894-1580D9664320}" presName="descendantText" presStyleLbl="alignAcc1" presStyleIdx="1" presStyleCnt="4" custLinFactNeighborX="5239" custLinFactNeighborY="-4420">
        <dgm:presLayoutVars>
          <dgm:bulletEnabled val="1"/>
        </dgm:presLayoutVars>
      </dgm:prSet>
      <dgm:spPr/>
      <dgm:t>
        <a:bodyPr/>
        <a:lstStyle/>
        <a:p>
          <a:pPr rtl="1"/>
          <a:endParaRPr lang="fa-IR"/>
        </a:p>
      </dgm:t>
    </dgm:pt>
    <dgm:pt modelId="{DF0113E3-6A38-483E-B6ED-07B6F2178EAE}" type="pres">
      <dgm:prSet presAssocID="{57B74CF3-1D13-4EE7-8944-137D33F9EDDF}" presName="sp" presStyleCnt="0"/>
      <dgm:spPr/>
      <dgm:t>
        <a:bodyPr/>
        <a:lstStyle/>
        <a:p>
          <a:pPr rtl="1"/>
          <a:endParaRPr lang="fa-IR"/>
        </a:p>
      </dgm:t>
    </dgm:pt>
    <dgm:pt modelId="{23807DA9-C6C2-4C64-81BE-343E9E2D43A7}" type="pres">
      <dgm:prSet presAssocID="{F0A1B6BD-46C8-4E3C-8F25-5329251DEFC9}" presName="composite" presStyleCnt="0"/>
      <dgm:spPr/>
      <dgm:t>
        <a:bodyPr/>
        <a:lstStyle/>
        <a:p>
          <a:pPr rtl="1"/>
          <a:endParaRPr lang="fa-IR"/>
        </a:p>
      </dgm:t>
    </dgm:pt>
    <dgm:pt modelId="{EB39DD3A-DD97-450B-95A5-9230B8BD5B21}" type="pres">
      <dgm:prSet presAssocID="{F0A1B6BD-46C8-4E3C-8F25-5329251DEFC9}" presName="parentText" presStyleLbl="alignNode1" presStyleIdx="2" presStyleCnt="4">
        <dgm:presLayoutVars>
          <dgm:chMax val="1"/>
          <dgm:bulletEnabled val="1"/>
        </dgm:presLayoutVars>
      </dgm:prSet>
      <dgm:spPr/>
      <dgm:t>
        <a:bodyPr/>
        <a:lstStyle/>
        <a:p>
          <a:pPr rtl="1"/>
          <a:endParaRPr lang="fa-IR"/>
        </a:p>
      </dgm:t>
    </dgm:pt>
    <dgm:pt modelId="{B99D3F03-E3B5-4621-9750-02BF0C638E58}" type="pres">
      <dgm:prSet presAssocID="{F0A1B6BD-46C8-4E3C-8F25-5329251DEFC9}" presName="descendantText" presStyleLbl="alignAcc1" presStyleIdx="2" presStyleCnt="4">
        <dgm:presLayoutVars>
          <dgm:bulletEnabled val="1"/>
        </dgm:presLayoutVars>
      </dgm:prSet>
      <dgm:spPr/>
      <dgm:t>
        <a:bodyPr/>
        <a:lstStyle/>
        <a:p>
          <a:pPr rtl="1"/>
          <a:endParaRPr lang="fa-IR"/>
        </a:p>
      </dgm:t>
    </dgm:pt>
    <dgm:pt modelId="{E388136B-772C-478E-BB33-C2DB469FA226}" type="pres">
      <dgm:prSet presAssocID="{5194567E-B17F-4C15-AB6B-A56F4415C1D8}" presName="sp" presStyleCnt="0"/>
      <dgm:spPr/>
      <dgm:t>
        <a:bodyPr/>
        <a:lstStyle/>
        <a:p>
          <a:pPr rtl="1"/>
          <a:endParaRPr lang="fa-IR"/>
        </a:p>
      </dgm:t>
    </dgm:pt>
    <dgm:pt modelId="{9966687F-45CB-4E54-BB6E-2070ACF4C333}" type="pres">
      <dgm:prSet presAssocID="{D9FF9083-8E02-463C-8145-617A0AF2B22A}" presName="composite" presStyleCnt="0"/>
      <dgm:spPr/>
      <dgm:t>
        <a:bodyPr/>
        <a:lstStyle/>
        <a:p>
          <a:pPr rtl="1"/>
          <a:endParaRPr lang="fa-IR"/>
        </a:p>
      </dgm:t>
    </dgm:pt>
    <dgm:pt modelId="{1935BEB2-5AF8-4AAC-8D63-0DAA097A5DD5}" type="pres">
      <dgm:prSet presAssocID="{D9FF9083-8E02-463C-8145-617A0AF2B22A}" presName="parentText" presStyleLbl="alignNode1" presStyleIdx="3" presStyleCnt="4">
        <dgm:presLayoutVars>
          <dgm:chMax val="1"/>
          <dgm:bulletEnabled val="1"/>
        </dgm:presLayoutVars>
      </dgm:prSet>
      <dgm:spPr/>
      <dgm:t>
        <a:bodyPr/>
        <a:lstStyle/>
        <a:p>
          <a:pPr rtl="1"/>
          <a:endParaRPr lang="fa-IR"/>
        </a:p>
      </dgm:t>
    </dgm:pt>
    <dgm:pt modelId="{35A4D874-587E-4C9E-9A3B-B7B0381A6510}" type="pres">
      <dgm:prSet presAssocID="{D9FF9083-8E02-463C-8145-617A0AF2B22A}" presName="descendantText" presStyleLbl="alignAcc1" presStyleIdx="3" presStyleCnt="4">
        <dgm:presLayoutVars>
          <dgm:bulletEnabled val="1"/>
        </dgm:presLayoutVars>
      </dgm:prSet>
      <dgm:spPr/>
      <dgm:t>
        <a:bodyPr/>
        <a:lstStyle/>
        <a:p>
          <a:pPr rtl="1"/>
          <a:endParaRPr lang="fa-IR"/>
        </a:p>
      </dgm:t>
    </dgm:pt>
  </dgm:ptLst>
  <dgm:cxnLst>
    <dgm:cxn modelId="{0A2A62A1-4907-4D9E-8DD9-D5AA102A426D}" srcId="{A71DB9DA-4C2F-4807-9009-118D8913BF3B}" destId="{88900621-7667-48F2-9111-42C4609EE243}" srcOrd="0" destOrd="0" parTransId="{848898BC-F8A7-4DF3-9F64-E503EC480C68}" sibTransId="{EA05AA7D-88C1-4158-B4CC-0808C8C57B0E}"/>
    <dgm:cxn modelId="{60742160-3703-4E91-835D-1802AC1A7623}" srcId="{A71DB9DA-4C2F-4807-9009-118D8913BF3B}" destId="{F0A1B6BD-46C8-4E3C-8F25-5329251DEFC9}" srcOrd="2" destOrd="0" parTransId="{086B3B01-38D4-460D-8E7F-F024F77041CF}" sibTransId="{5194567E-B17F-4C15-AB6B-A56F4415C1D8}"/>
    <dgm:cxn modelId="{D7EEBC50-693D-4741-A047-F6C767F88C0D}" srcId="{F0A1B6BD-46C8-4E3C-8F25-5329251DEFC9}" destId="{567A3CF2-9B55-4A14-9B77-93E4F31F4263}" srcOrd="0" destOrd="0" parTransId="{06CFCFE5-EBF8-4E66-A358-ED3E50852088}" sibTransId="{234CDB04-BAAF-4039-8AED-903741E93D76}"/>
    <dgm:cxn modelId="{F0183D6B-1898-4CBE-AC79-7F686C31E939}" type="presOf" srcId="{88900621-7667-48F2-9111-42C4609EE243}" destId="{E9B6F66F-0273-4998-94BC-D5B7999D8B61}" srcOrd="0" destOrd="0" presId="urn:microsoft.com/office/officeart/2005/8/layout/chevron2"/>
    <dgm:cxn modelId="{43E6CE0D-0E55-4BFC-A959-7A608E8090DA}" srcId="{D9FF9083-8E02-463C-8145-617A0AF2B22A}" destId="{9EB33C98-22B9-44E5-8B85-A3E530B69BEC}" srcOrd="0" destOrd="0" parTransId="{0B40F068-3F3E-42C4-8EB7-7E42C34ABC1C}" sibTransId="{D47D3451-1C84-4008-AFDC-3210F6563D2F}"/>
    <dgm:cxn modelId="{5E9791A1-944B-4DEA-A6F0-18F1858322BF}" type="presOf" srcId="{F0A1B6BD-46C8-4E3C-8F25-5329251DEFC9}" destId="{EB39DD3A-DD97-450B-95A5-9230B8BD5B21}" srcOrd="0" destOrd="0" presId="urn:microsoft.com/office/officeart/2005/8/layout/chevron2"/>
    <dgm:cxn modelId="{3CC8CE63-C5EF-4FFF-8C90-2009B8AD016A}" type="presOf" srcId="{8E39B95A-7F4B-41A6-A894-1580D9664320}" destId="{842CC9FE-ED21-4AEB-8EAD-68743E5DB5AD}" srcOrd="0" destOrd="0" presId="urn:microsoft.com/office/officeart/2005/8/layout/chevron2"/>
    <dgm:cxn modelId="{EC9FADCA-02F9-46B4-BBC5-92EDA931B85F}" srcId="{88900621-7667-48F2-9111-42C4609EE243}" destId="{C54BEC43-4D3C-4202-A350-F98DD26BA7D3}" srcOrd="0" destOrd="0" parTransId="{48CEFB91-8FD1-469B-BF82-EAFD967624B6}" sibTransId="{2C686C7D-95CC-4C72-AE51-91B8BB6D584D}"/>
    <dgm:cxn modelId="{490733B9-4291-4972-A9FA-1F1825055FA7}" type="presOf" srcId="{9EB33C98-22B9-44E5-8B85-A3E530B69BEC}" destId="{35A4D874-587E-4C9E-9A3B-B7B0381A6510}" srcOrd="0" destOrd="0" presId="urn:microsoft.com/office/officeart/2005/8/layout/chevron2"/>
    <dgm:cxn modelId="{BAC73097-7CB2-42E9-A939-5ADC9402EDB1}" type="presOf" srcId="{C54BEC43-4D3C-4202-A350-F98DD26BA7D3}" destId="{F7BA5F13-BB81-4499-9B0A-867FAD444B4E}" srcOrd="0" destOrd="0" presId="urn:microsoft.com/office/officeart/2005/8/layout/chevron2"/>
    <dgm:cxn modelId="{39F17E23-FAD8-4619-BBEB-839144EA1260}" type="presOf" srcId="{A71DB9DA-4C2F-4807-9009-118D8913BF3B}" destId="{AFD6648F-4862-47D3-BA41-865CE15D1FEE}" srcOrd="0" destOrd="0" presId="urn:microsoft.com/office/officeart/2005/8/layout/chevron2"/>
    <dgm:cxn modelId="{832EAC12-F287-4386-9368-E098BBA15AE9}" srcId="{A71DB9DA-4C2F-4807-9009-118D8913BF3B}" destId="{D9FF9083-8E02-463C-8145-617A0AF2B22A}" srcOrd="3" destOrd="0" parTransId="{76A4F72D-3569-4C5D-84F7-CAFF6070A86B}" sibTransId="{057DD443-70E6-46C5-88D1-0BA560B68444}"/>
    <dgm:cxn modelId="{CB994A58-3A43-4356-A0C1-3AAFA0E83C2D}" type="presOf" srcId="{567A3CF2-9B55-4A14-9B77-93E4F31F4263}" destId="{B99D3F03-E3B5-4621-9750-02BF0C638E58}" srcOrd="0" destOrd="0" presId="urn:microsoft.com/office/officeart/2005/8/layout/chevron2"/>
    <dgm:cxn modelId="{B7D296B8-E45F-402C-A354-EE62F53A43C5}" srcId="{8E39B95A-7F4B-41A6-A894-1580D9664320}" destId="{94B37624-86D8-4E73-B086-2480EB2750A5}" srcOrd="0" destOrd="0" parTransId="{7C0FAECB-0284-4DE9-8FBA-5C487233F214}" sibTransId="{0B72984B-3D96-478E-93B4-DDB1D4607EE3}"/>
    <dgm:cxn modelId="{5AEDE9A5-9F9C-493B-8ED2-CF0DD514781D}" type="presOf" srcId="{94B37624-86D8-4E73-B086-2480EB2750A5}" destId="{5D07B6C7-A0EF-455D-A8EC-EF3EBDFE0F5E}" srcOrd="0" destOrd="0" presId="urn:microsoft.com/office/officeart/2005/8/layout/chevron2"/>
    <dgm:cxn modelId="{43DAF178-EF1B-47D4-B9AA-C7082D8DB6A3}" srcId="{A71DB9DA-4C2F-4807-9009-118D8913BF3B}" destId="{8E39B95A-7F4B-41A6-A894-1580D9664320}" srcOrd="1" destOrd="0" parTransId="{090C2343-46DB-4B52-8501-E18B9EC22915}" sibTransId="{57B74CF3-1D13-4EE7-8944-137D33F9EDDF}"/>
    <dgm:cxn modelId="{C4B60E3B-E563-4D85-AB0F-D0FE75BB9801}" type="presOf" srcId="{D9FF9083-8E02-463C-8145-617A0AF2B22A}" destId="{1935BEB2-5AF8-4AAC-8D63-0DAA097A5DD5}" srcOrd="0" destOrd="0" presId="urn:microsoft.com/office/officeart/2005/8/layout/chevron2"/>
    <dgm:cxn modelId="{BD296F86-C136-44CD-919B-470D711AC135}" type="presParOf" srcId="{AFD6648F-4862-47D3-BA41-865CE15D1FEE}" destId="{543B4DF9-6D7D-4634-8D15-B5D8802B1FE3}" srcOrd="0" destOrd="0" presId="urn:microsoft.com/office/officeart/2005/8/layout/chevron2"/>
    <dgm:cxn modelId="{70A33C33-A074-4312-9143-434DA6339796}" type="presParOf" srcId="{543B4DF9-6D7D-4634-8D15-B5D8802B1FE3}" destId="{E9B6F66F-0273-4998-94BC-D5B7999D8B61}" srcOrd="0" destOrd="0" presId="urn:microsoft.com/office/officeart/2005/8/layout/chevron2"/>
    <dgm:cxn modelId="{8475835E-BC23-48D1-A141-B55DF43D1317}" type="presParOf" srcId="{543B4DF9-6D7D-4634-8D15-B5D8802B1FE3}" destId="{F7BA5F13-BB81-4499-9B0A-867FAD444B4E}" srcOrd="1" destOrd="0" presId="urn:microsoft.com/office/officeart/2005/8/layout/chevron2"/>
    <dgm:cxn modelId="{61A0E0D7-C1FA-4304-9E25-0754CFE1778B}" type="presParOf" srcId="{AFD6648F-4862-47D3-BA41-865CE15D1FEE}" destId="{8A6D7EC3-FC37-41C2-B68B-21F933AEC273}" srcOrd="1" destOrd="0" presId="urn:microsoft.com/office/officeart/2005/8/layout/chevron2"/>
    <dgm:cxn modelId="{2C599AD8-E6B4-4985-9686-4830D9F96EA4}" type="presParOf" srcId="{AFD6648F-4862-47D3-BA41-865CE15D1FEE}" destId="{AD5BE054-B98F-4040-BE76-D8F0087BC756}" srcOrd="2" destOrd="0" presId="urn:microsoft.com/office/officeart/2005/8/layout/chevron2"/>
    <dgm:cxn modelId="{F8FCBD66-7A1A-48A4-9E25-7911533CBBA7}" type="presParOf" srcId="{AD5BE054-B98F-4040-BE76-D8F0087BC756}" destId="{842CC9FE-ED21-4AEB-8EAD-68743E5DB5AD}" srcOrd="0" destOrd="0" presId="urn:microsoft.com/office/officeart/2005/8/layout/chevron2"/>
    <dgm:cxn modelId="{0166CA9E-F159-4E9B-9789-1DBAFBEE54D2}" type="presParOf" srcId="{AD5BE054-B98F-4040-BE76-D8F0087BC756}" destId="{5D07B6C7-A0EF-455D-A8EC-EF3EBDFE0F5E}" srcOrd="1" destOrd="0" presId="urn:microsoft.com/office/officeart/2005/8/layout/chevron2"/>
    <dgm:cxn modelId="{66169664-4DD8-4C0C-B862-2F2E8602406B}" type="presParOf" srcId="{AFD6648F-4862-47D3-BA41-865CE15D1FEE}" destId="{DF0113E3-6A38-483E-B6ED-07B6F2178EAE}" srcOrd="3" destOrd="0" presId="urn:microsoft.com/office/officeart/2005/8/layout/chevron2"/>
    <dgm:cxn modelId="{09C4FA56-E18A-4986-AC7D-1F9F69663B14}" type="presParOf" srcId="{AFD6648F-4862-47D3-BA41-865CE15D1FEE}" destId="{23807DA9-C6C2-4C64-81BE-343E9E2D43A7}" srcOrd="4" destOrd="0" presId="urn:microsoft.com/office/officeart/2005/8/layout/chevron2"/>
    <dgm:cxn modelId="{3DE1DA88-6086-4FF0-BCF7-E07F5E924FBC}" type="presParOf" srcId="{23807DA9-C6C2-4C64-81BE-343E9E2D43A7}" destId="{EB39DD3A-DD97-450B-95A5-9230B8BD5B21}" srcOrd="0" destOrd="0" presId="urn:microsoft.com/office/officeart/2005/8/layout/chevron2"/>
    <dgm:cxn modelId="{6043E724-B526-4ABD-BB7B-0DA7C1A84457}" type="presParOf" srcId="{23807DA9-C6C2-4C64-81BE-343E9E2D43A7}" destId="{B99D3F03-E3B5-4621-9750-02BF0C638E58}" srcOrd="1" destOrd="0" presId="urn:microsoft.com/office/officeart/2005/8/layout/chevron2"/>
    <dgm:cxn modelId="{2E6A8A82-5389-484C-A51D-EC1349FBAD6E}" type="presParOf" srcId="{AFD6648F-4862-47D3-BA41-865CE15D1FEE}" destId="{E388136B-772C-478E-BB33-C2DB469FA226}" srcOrd="5" destOrd="0" presId="urn:microsoft.com/office/officeart/2005/8/layout/chevron2"/>
    <dgm:cxn modelId="{1D1D32CA-A7DE-49B4-B6D8-021CFC8CDEE6}" type="presParOf" srcId="{AFD6648F-4862-47D3-BA41-865CE15D1FEE}" destId="{9966687F-45CB-4E54-BB6E-2070ACF4C333}" srcOrd="6" destOrd="0" presId="urn:microsoft.com/office/officeart/2005/8/layout/chevron2"/>
    <dgm:cxn modelId="{753A63B9-BE41-4EE7-BE2E-ADE195C89A4B}" type="presParOf" srcId="{9966687F-45CB-4E54-BB6E-2070ACF4C333}" destId="{1935BEB2-5AF8-4AAC-8D63-0DAA097A5DD5}" srcOrd="0" destOrd="0" presId="urn:microsoft.com/office/officeart/2005/8/layout/chevron2"/>
    <dgm:cxn modelId="{9E49425B-8BB7-4345-B46C-962E6039696D}" type="presParOf" srcId="{9966687F-45CB-4E54-BB6E-2070ACF4C333}" destId="{35A4D874-587E-4C9E-9A3B-B7B0381A651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58B1E8-5F87-4E49-8B19-C7286AA3C72C}" type="doc">
      <dgm:prSet loTypeId="urn:microsoft.com/office/officeart/2005/8/layout/pyramid2" loCatId="list" qsTypeId="urn:microsoft.com/office/officeart/2005/8/quickstyle/simple1" qsCatId="simple" csTypeId="urn:microsoft.com/office/officeart/2005/8/colors/accent1_2" csCatId="accent1" phldr="1"/>
      <dgm:spPr/>
      <dgm:t>
        <a:bodyPr/>
        <a:lstStyle/>
        <a:p>
          <a:pPr rtl="1"/>
          <a:endParaRPr lang="fa-IR"/>
        </a:p>
      </dgm:t>
    </dgm:pt>
    <dgm:pt modelId="{E0A07583-258D-42F4-89D3-0C0EF92CD3A9}">
      <dgm:prSet phldrT="[Text]"/>
      <dgm:spPr>
        <a:solidFill>
          <a:srgbClr val="0DB7C4"/>
        </a:solidFill>
      </dgm:spPr>
      <dgm:t>
        <a:bodyPr/>
        <a:lstStyle/>
        <a:p>
          <a:pPr rtl="1"/>
          <a:r>
            <a:rPr lang="fa-IR" dirty="0" smtClean="0">
              <a:cs typeface="B Homa" panose="00000400000000000000" pitchFamily="2" charset="-78"/>
            </a:rPr>
            <a:t>مدل رشد یکواخت</a:t>
          </a:r>
          <a:endParaRPr lang="fa-IR" dirty="0" smtClean="0"/>
        </a:p>
      </dgm:t>
    </dgm:pt>
    <dgm:pt modelId="{30BB4D10-A33C-4C84-920A-B2E7657C1238}" type="parTrans" cxnId="{8B4C78F4-3576-41BB-A1E8-4A58C654A5C7}">
      <dgm:prSet/>
      <dgm:spPr/>
      <dgm:t>
        <a:bodyPr/>
        <a:lstStyle/>
        <a:p>
          <a:pPr rtl="1"/>
          <a:endParaRPr lang="fa-IR"/>
        </a:p>
      </dgm:t>
    </dgm:pt>
    <dgm:pt modelId="{B176F640-31B6-47A3-8262-14B1343E0CDE}" type="sibTrans" cxnId="{8B4C78F4-3576-41BB-A1E8-4A58C654A5C7}">
      <dgm:prSet/>
      <dgm:spPr/>
      <dgm:t>
        <a:bodyPr/>
        <a:lstStyle/>
        <a:p>
          <a:pPr rtl="1"/>
          <a:endParaRPr lang="fa-IR"/>
        </a:p>
      </dgm:t>
    </dgm:pt>
    <dgm:pt modelId="{E742E948-5BCD-4177-98B0-A3ACC19505E0}">
      <dgm:prSet phldrT="[Text]"/>
      <dgm:spPr>
        <a:solidFill>
          <a:srgbClr val="0DB7C4"/>
        </a:solidFill>
      </dgm:spPr>
      <dgm:t>
        <a:bodyPr/>
        <a:lstStyle/>
        <a:p>
          <a:pPr rtl="1"/>
          <a:r>
            <a:rPr lang="fa-IR" dirty="0" smtClean="0">
              <a:cs typeface="B Homa" panose="00000400000000000000" pitchFamily="2" charset="-78"/>
            </a:rPr>
            <a:t>مدل های انتخاب مقصد</a:t>
          </a:r>
          <a:endParaRPr lang="fa-IR" dirty="0"/>
        </a:p>
      </dgm:t>
    </dgm:pt>
    <dgm:pt modelId="{A9FB8C0C-5C99-49B8-87E2-0A13A9AAB2D5}" type="parTrans" cxnId="{5C2A477E-24FA-4A25-A46E-5525CD79E34E}">
      <dgm:prSet/>
      <dgm:spPr/>
      <dgm:t>
        <a:bodyPr/>
        <a:lstStyle/>
        <a:p>
          <a:pPr rtl="1"/>
          <a:endParaRPr lang="fa-IR"/>
        </a:p>
      </dgm:t>
    </dgm:pt>
    <dgm:pt modelId="{7DD8E3CD-42A0-4B03-A1EE-3C1AB102BED2}" type="sibTrans" cxnId="{5C2A477E-24FA-4A25-A46E-5525CD79E34E}">
      <dgm:prSet/>
      <dgm:spPr/>
      <dgm:t>
        <a:bodyPr/>
        <a:lstStyle/>
        <a:p>
          <a:pPr rtl="1"/>
          <a:endParaRPr lang="fa-IR"/>
        </a:p>
      </dgm:t>
    </dgm:pt>
    <dgm:pt modelId="{B8822B39-00D1-4C2D-A0A6-1B6550190190}">
      <dgm:prSet phldrT="[Text]"/>
      <dgm:spPr>
        <a:solidFill>
          <a:schemeClr val="bg1"/>
        </a:solidFill>
      </dgm:spPr>
      <dgm:t>
        <a:bodyPr/>
        <a:lstStyle/>
        <a:p>
          <a:pPr rtl="1"/>
          <a:r>
            <a:rPr lang="fa-IR" dirty="0" smtClean="0">
              <a:cs typeface="B Homa" panose="00000400000000000000" pitchFamily="2" charset="-78"/>
            </a:rPr>
            <a:t>مدل دیترویت</a:t>
          </a:r>
          <a:endParaRPr lang="fa-IR" dirty="0"/>
        </a:p>
      </dgm:t>
    </dgm:pt>
    <dgm:pt modelId="{4527BFA2-DEE9-4BE8-8DED-B921FE5A141C}" type="parTrans" cxnId="{D4FEB953-8BB6-45F5-8505-6F27C2BD05D4}">
      <dgm:prSet/>
      <dgm:spPr/>
      <dgm:t>
        <a:bodyPr/>
        <a:lstStyle/>
        <a:p>
          <a:pPr rtl="1"/>
          <a:endParaRPr lang="fa-IR"/>
        </a:p>
      </dgm:t>
    </dgm:pt>
    <dgm:pt modelId="{C158C350-852F-4096-A1A7-46B268757967}" type="sibTrans" cxnId="{D4FEB953-8BB6-45F5-8505-6F27C2BD05D4}">
      <dgm:prSet/>
      <dgm:spPr/>
      <dgm:t>
        <a:bodyPr/>
        <a:lstStyle/>
        <a:p>
          <a:pPr rtl="1"/>
          <a:endParaRPr lang="fa-IR"/>
        </a:p>
      </dgm:t>
    </dgm:pt>
    <dgm:pt modelId="{62D69B2F-60FB-4689-A675-40F1FE062348}">
      <dgm:prSet phldrT="[Text]"/>
      <dgm:spPr>
        <a:solidFill>
          <a:srgbClr val="0DB7C4"/>
        </a:solidFill>
      </dgm:spPr>
      <dgm:t>
        <a:bodyPr/>
        <a:lstStyle/>
        <a:p>
          <a:pPr rtl="1"/>
          <a:r>
            <a:rPr lang="fa-IR" dirty="0" smtClean="0">
              <a:cs typeface="B Homa" panose="00000400000000000000" pitchFamily="2" charset="-78"/>
            </a:rPr>
            <a:t>مدل جاذبه</a:t>
          </a:r>
          <a:endParaRPr lang="fa-IR" dirty="0"/>
        </a:p>
      </dgm:t>
    </dgm:pt>
    <dgm:pt modelId="{8998D92B-E47E-4907-A4B8-0AD21FA7EE11}" type="parTrans" cxnId="{D1477858-E235-4C39-BF03-A1554E5F0608}">
      <dgm:prSet/>
      <dgm:spPr/>
      <dgm:t>
        <a:bodyPr/>
        <a:lstStyle/>
        <a:p>
          <a:pPr rtl="1"/>
          <a:endParaRPr lang="fa-IR"/>
        </a:p>
      </dgm:t>
    </dgm:pt>
    <dgm:pt modelId="{DC997ABB-884E-4664-816E-85CEFF4FEDF5}" type="sibTrans" cxnId="{D1477858-E235-4C39-BF03-A1554E5F0608}">
      <dgm:prSet/>
      <dgm:spPr/>
      <dgm:t>
        <a:bodyPr/>
        <a:lstStyle/>
        <a:p>
          <a:pPr rtl="1"/>
          <a:endParaRPr lang="fa-IR"/>
        </a:p>
      </dgm:t>
    </dgm:pt>
    <dgm:pt modelId="{52AE1CEE-77EC-4A96-B740-BDC769F18CD7}">
      <dgm:prSet phldrT="[Text]"/>
      <dgm:spPr>
        <a:solidFill>
          <a:schemeClr val="bg1"/>
        </a:solidFill>
      </dgm:spPr>
      <dgm:t>
        <a:bodyPr/>
        <a:lstStyle/>
        <a:p>
          <a:pPr rtl="1"/>
          <a:r>
            <a:rPr lang="fa-IR" dirty="0" smtClean="0">
              <a:cs typeface="B Homa" panose="00000400000000000000" pitchFamily="2" charset="-78"/>
            </a:rPr>
            <a:t>مدل فرصت های میانی</a:t>
          </a:r>
          <a:endParaRPr lang="fa-IR" dirty="0"/>
        </a:p>
      </dgm:t>
    </dgm:pt>
    <dgm:pt modelId="{21499EC2-A067-4C9D-9397-A8CAABC87E1D}" type="parTrans" cxnId="{E135144B-E329-45B4-A4AB-F125EA2990EB}">
      <dgm:prSet/>
      <dgm:spPr/>
      <dgm:t>
        <a:bodyPr/>
        <a:lstStyle/>
        <a:p>
          <a:pPr rtl="1"/>
          <a:endParaRPr lang="fa-IR"/>
        </a:p>
      </dgm:t>
    </dgm:pt>
    <dgm:pt modelId="{F1E7B3DE-E720-4B31-AA11-535A2AB299AA}" type="sibTrans" cxnId="{E135144B-E329-45B4-A4AB-F125EA2990EB}">
      <dgm:prSet/>
      <dgm:spPr/>
      <dgm:t>
        <a:bodyPr/>
        <a:lstStyle/>
        <a:p>
          <a:pPr rtl="1"/>
          <a:endParaRPr lang="fa-IR"/>
        </a:p>
      </dgm:t>
    </dgm:pt>
    <dgm:pt modelId="{AC26D7BB-6C1B-4A24-9D74-486E71B85E43}">
      <dgm:prSet/>
      <dgm:spPr/>
      <dgm:t>
        <a:bodyPr/>
        <a:lstStyle/>
        <a:p>
          <a:pPr rtl="1"/>
          <a:r>
            <a:rPr lang="fa-IR" dirty="0" smtClean="0">
              <a:cs typeface="B Homa" panose="00000400000000000000" pitchFamily="2" charset="-78"/>
            </a:rPr>
            <a:t>مدل رشد متوسط</a:t>
          </a:r>
        </a:p>
      </dgm:t>
    </dgm:pt>
    <dgm:pt modelId="{E12C140B-3BA5-4143-86CE-22E7938E2CF0}" type="parTrans" cxnId="{8CD38649-3886-4AED-9831-1A9A9E810660}">
      <dgm:prSet/>
      <dgm:spPr/>
      <dgm:t>
        <a:bodyPr/>
        <a:lstStyle/>
        <a:p>
          <a:pPr rtl="1"/>
          <a:endParaRPr lang="fa-IR"/>
        </a:p>
      </dgm:t>
    </dgm:pt>
    <dgm:pt modelId="{C03DD176-3D74-49AB-8C3F-3CAAA1C481BC}" type="sibTrans" cxnId="{8CD38649-3886-4AED-9831-1A9A9E810660}">
      <dgm:prSet/>
      <dgm:spPr/>
      <dgm:t>
        <a:bodyPr/>
        <a:lstStyle/>
        <a:p>
          <a:pPr rtl="1"/>
          <a:endParaRPr lang="fa-IR"/>
        </a:p>
      </dgm:t>
    </dgm:pt>
    <dgm:pt modelId="{A3454487-6A51-4B69-9363-48EDDAC066BC}">
      <dgm:prSet/>
      <dgm:spPr>
        <a:solidFill>
          <a:srgbClr val="0DB7C4">
            <a:alpha val="90000"/>
          </a:srgbClr>
        </a:solidFill>
      </dgm:spPr>
      <dgm:t>
        <a:bodyPr/>
        <a:lstStyle/>
        <a:p>
          <a:pPr rtl="1"/>
          <a:r>
            <a:rPr lang="fa-IR" dirty="0" smtClean="0">
              <a:cs typeface="B Homa" panose="00000400000000000000" pitchFamily="2" charset="-78"/>
            </a:rPr>
            <a:t>مدل فراتر</a:t>
          </a:r>
        </a:p>
      </dgm:t>
    </dgm:pt>
    <dgm:pt modelId="{7EC86405-59C8-43A6-BFD1-F5CD85F6A19D}" type="parTrans" cxnId="{6E9C8186-38FE-4007-8709-616010ED9403}">
      <dgm:prSet/>
      <dgm:spPr/>
      <dgm:t>
        <a:bodyPr/>
        <a:lstStyle/>
        <a:p>
          <a:pPr rtl="1"/>
          <a:endParaRPr lang="fa-IR"/>
        </a:p>
      </dgm:t>
    </dgm:pt>
    <dgm:pt modelId="{6D4CB08D-7EA2-46BC-B9E0-480584E6F545}" type="sibTrans" cxnId="{6E9C8186-38FE-4007-8709-616010ED9403}">
      <dgm:prSet/>
      <dgm:spPr/>
      <dgm:t>
        <a:bodyPr/>
        <a:lstStyle/>
        <a:p>
          <a:pPr rtl="1"/>
          <a:endParaRPr lang="fa-IR"/>
        </a:p>
      </dgm:t>
    </dgm:pt>
    <dgm:pt modelId="{62D5DB8F-F089-4A70-9FBE-01A042427998}">
      <dgm:prSet phldrT="[Text]"/>
      <dgm:spPr>
        <a:solidFill>
          <a:schemeClr val="bg1"/>
        </a:solidFill>
      </dgm:spPr>
      <dgm:t>
        <a:bodyPr/>
        <a:lstStyle/>
        <a:p>
          <a:pPr rtl="1"/>
          <a:r>
            <a:rPr lang="fa-IR" dirty="0" smtClean="0">
              <a:cs typeface="B Homa" panose="00000400000000000000" pitchFamily="2" charset="-78"/>
            </a:rPr>
            <a:t>مدل آنتروپی</a:t>
          </a:r>
          <a:endParaRPr lang="fa-IR" dirty="0"/>
        </a:p>
      </dgm:t>
    </dgm:pt>
    <dgm:pt modelId="{E7526A30-B420-4DF0-ACF4-F926EFD5216B}" type="parTrans" cxnId="{A083F903-C33B-4172-9938-5CBC32733BDE}">
      <dgm:prSet/>
      <dgm:spPr/>
      <dgm:t>
        <a:bodyPr/>
        <a:lstStyle/>
        <a:p>
          <a:pPr rtl="1"/>
          <a:endParaRPr lang="fa-IR"/>
        </a:p>
      </dgm:t>
    </dgm:pt>
    <dgm:pt modelId="{36BFF457-CCAF-49EB-AC5C-3062489FD51D}" type="sibTrans" cxnId="{A083F903-C33B-4172-9938-5CBC32733BDE}">
      <dgm:prSet/>
      <dgm:spPr/>
      <dgm:t>
        <a:bodyPr/>
        <a:lstStyle/>
        <a:p>
          <a:pPr rtl="1"/>
          <a:endParaRPr lang="fa-IR"/>
        </a:p>
      </dgm:t>
    </dgm:pt>
    <dgm:pt modelId="{308203CA-EB10-4638-9F0C-AC2D74B464FF}" type="pres">
      <dgm:prSet presAssocID="{8558B1E8-5F87-4E49-8B19-C7286AA3C72C}" presName="compositeShape" presStyleCnt="0">
        <dgm:presLayoutVars>
          <dgm:dir/>
          <dgm:resizeHandles/>
        </dgm:presLayoutVars>
      </dgm:prSet>
      <dgm:spPr/>
      <dgm:t>
        <a:bodyPr/>
        <a:lstStyle/>
        <a:p>
          <a:pPr rtl="1"/>
          <a:endParaRPr lang="fa-IR"/>
        </a:p>
      </dgm:t>
    </dgm:pt>
    <dgm:pt modelId="{FF4F5C88-2087-4368-9D65-70A04580C736}" type="pres">
      <dgm:prSet presAssocID="{8558B1E8-5F87-4E49-8B19-C7286AA3C72C}" presName="pyramid" presStyleLbl="node1" presStyleIdx="0" presStyleCnt="1"/>
      <dgm:spPr/>
    </dgm:pt>
    <dgm:pt modelId="{6296DF77-A013-4A5B-8E43-7F79D2F7C0CC}" type="pres">
      <dgm:prSet presAssocID="{8558B1E8-5F87-4E49-8B19-C7286AA3C72C}" presName="theList" presStyleCnt="0"/>
      <dgm:spPr/>
    </dgm:pt>
    <dgm:pt modelId="{DC10FEA8-BDA8-41B9-A0E9-3428A0F03630}" type="pres">
      <dgm:prSet presAssocID="{E0A07583-258D-42F4-89D3-0C0EF92CD3A9}" presName="aNode" presStyleLbl="fgAcc1" presStyleIdx="0" presStyleCnt="8">
        <dgm:presLayoutVars>
          <dgm:bulletEnabled val="1"/>
        </dgm:presLayoutVars>
      </dgm:prSet>
      <dgm:spPr/>
      <dgm:t>
        <a:bodyPr/>
        <a:lstStyle/>
        <a:p>
          <a:pPr rtl="1"/>
          <a:endParaRPr lang="fa-IR"/>
        </a:p>
      </dgm:t>
    </dgm:pt>
    <dgm:pt modelId="{84DE4D39-1FC5-4A19-9D5D-E7366B5E232B}" type="pres">
      <dgm:prSet presAssocID="{E0A07583-258D-42F4-89D3-0C0EF92CD3A9}" presName="aSpace" presStyleCnt="0"/>
      <dgm:spPr/>
    </dgm:pt>
    <dgm:pt modelId="{F2D8DD7D-9F84-413E-B2DA-5A453153726B}" type="pres">
      <dgm:prSet presAssocID="{AC26D7BB-6C1B-4A24-9D74-486E71B85E43}" presName="aNode" presStyleLbl="fgAcc1" presStyleIdx="1" presStyleCnt="8">
        <dgm:presLayoutVars>
          <dgm:bulletEnabled val="1"/>
        </dgm:presLayoutVars>
      </dgm:prSet>
      <dgm:spPr/>
      <dgm:t>
        <a:bodyPr/>
        <a:lstStyle/>
        <a:p>
          <a:pPr rtl="1"/>
          <a:endParaRPr lang="fa-IR"/>
        </a:p>
      </dgm:t>
    </dgm:pt>
    <dgm:pt modelId="{BDE92BF3-F482-449B-B914-08AD5CEEA4F3}" type="pres">
      <dgm:prSet presAssocID="{AC26D7BB-6C1B-4A24-9D74-486E71B85E43}" presName="aSpace" presStyleCnt="0"/>
      <dgm:spPr/>
    </dgm:pt>
    <dgm:pt modelId="{C806CDC8-C3A0-4F55-A469-26E2F74ADCBE}" type="pres">
      <dgm:prSet presAssocID="{A3454487-6A51-4B69-9363-48EDDAC066BC}" presName="aNode" presStyleLbl="fgAcc1" presStyleIdx="2" presStyleCnt="8">
        <dgm:presLayoutVars>
          <dgm:bulletEnabled val="1"/>
        </dgm:presLayoutVars>
      </dgm:prSet>
      <dgm:spPr/>
      <dgm:t>
        <a:bodyPr/>
        <a:lstStyle/>
        <a:p>
          <a:pPr rtl="1"/>
          <a:endParaRPr lang="fa-IR"/>
        </a:p>
      </dgm:t>
    </dgm:pt>
    <dgm:pt modelId="{D3E8532C-5FC3-42BF-9ADD-A41DF7E3692D}" type="pres">
      <dgm:prSet presAssocID="{A3454487-6A51-4B69-9363-48EDDAC066BC}" presName="aSpace" presStyleCnt="0"/>
      <dgm:spPr/>
    </dgm:pt>
    <dgm:pt modelId="{59FAC8BE-B929-43F0-945F-1541DF7DF2EB}" type="pres">
      <dgm:prSet presAssocID="{B8822B39-00D1-4C2D-A0A6-1B6550190190}" presName="aNode" presStyleLbl="fgAcc1" presStyleIdx="3" presStyleCnt="8">
        <dgm:presLayoutVars>
          <dgm:bulletEnabled val="1"/>
        </dgm:presLayoutVars>
      </dgm:prSet>
      <dgm:spPr/>
      <dgm:t>
        <a:bodyPr/>
        <a:lstStyle/>
        <a:p>
          <a:pPr rtl="1"/>
          <a:endParaRPr lang="fa-IR"/>
        </a:p>
      </dgm:t>
    </dgm:pt>
    <dgm:pt modelId="{1A66FB0B-D635-4C44-83AC-F6607B32D867}" type="pres">
      <dgm:prSet presAssocID="{B8822B39-00D1-4C2D-A0A6-1B6550190190}" presName="aSpace" presStyleCnt="0"/>
      <dgm:spPr/>
    </dgm:pt>
    <dgm:pt modelId="{147D3BFD-5621-460A-8465-620A95032C58}" type="pres">
      <dgm:prSet presAssocID="{62D69B2F-60FB-4689-A675-40F1FE062348}" presName="aNode" presStyleLbl="fgAcc1" presStyleIdx="4" presStyleCnt="8">
        <dgm:presLayoutVars>
          <dgm:bulletEnabled val="1"/>
        </dgm:presLayoutVars>
      </dgm:prSet>
      <dgm:spPr/>
      <dgm:t>
        <a:bodyPr/>
        <a:lstStyle/>
        <a:p>
          <a:pPr rtl="1"/>
          <a:endParaRPr lang="fa-IR"/>
        </a:p>
      </dgm:t>
    </dgm:pt>
    <dgm:pt modelId="{A5F9E7E1-EE63-4068-A98B-2BC193E68674}" type="pres">
      <dgm:prSet presAssocID="{62D69B2F-60FB-4689-A675-40F1FE062348}" presName="aSpace" presStyleCnt="0"/>
      <dgm:spPr/>
    </dgm:pt>
    <dgm:pt modelId="{C04E946C-90C2-4A70-95A9-F21D21BF43E7}" type="pres">
      <dgm:prSet presAssocID="{52AE1CEE-77EC-4A96-B740-BDC769F18CD7}" presName="aNode" presStyleLbl="fgAcc1" presStyleIdx="5" presStyleCnt="8">
        <dgm:presLayoutVars>
          <dgm:bulletEnabled val="1"/>
        </dgm:presLayoutVars>
      </dgm:prSet>
      <dgm:spPr/>
      <dgm:t>
        <a:bodyPr/>
        <a:lstStyle/>
        <a:p>
          <a:pPr rtl="1"/>
          <a:endParaRPr lang="fa-IR"/>
        </a:p>
      </dgm:t>
    </dgm:pt>
    <dgm:pt modelId="{E4F8BE36-0566-4F13-BCB3-BBF96A180723}" type="pres">
      <dgm:prSet presAssocID="{52AE1CEE-77EC-4A96-B740-BDC769F18CD7}" presName="aSpace" presStyleCnt="0"/>
      <dgm:spPr/>
    </dgm:pt>
    <dgm:pt modelId="{851DB9F1-C013-4E56-99D6-9DF245256731}" type="pres">
      <dgm:prSet presAssocID="{E742E948-5BCD-4177-98B0-A3ACC19505E0}" presName="aNode" presStyleLbl="fgAcc1" presStyleIdx="6" presStyleCnt="8">
        <dgm:presLayoutVars>
          <dgm:bulletEnabled val="1"/>
        </dgm:presLayoutVars>
      </dgm:prSet>
      <dgm:spPr/>
      <dgm:t>
        <a:bodyPr/>
        <a:lstStyle/>
        <a:p>
          <a:pPr rtl="1"/>
          <a:endParaRPr lang="fa-IR"/>
        </a:p>
      </dgm:t>
    </dgm:pt>
    <dgm:pt modelId="{1B742835-0EB9-4DBC-AA7C-BE0BB1DED731}" type="pres">
      <dgm:prSet presAssocID="{E742E948-5BCD-4177-98B0-A3ACC19505E0}" presName="aSpace" presStyleCnt="0"/>
      <dgm:spPr/>
    </dgm:pt>
    <dgm:pt modelId="{0927638C-9ABB-4877-AF4E-57F3040B14EA}" type="pres">
      <dgm:prSet presAssocID="{62D5DB8F-F089-4A70-9FBE-01A042427998}" presName="aNode" presStyleLbl="fgAcc1" presStyleIdx="7" presStyleCnt="8">
        <dgm:presLayoutVars>
          <dgm:bulletEnabled val="1"/>
        </dgm:presLayoutVars>
      </dgm:prSet>
      <dgm:spPr/>
      <dgm:t>
        <a:bodyPr/>
        <a:lstStyle/>
        <a:p>
          <a:pPr rtl="1"/>
          <a:endParaRPr lang="fa-IR"/>
        </a:p>
      </dgm:t>
    </dgm:pt>
    <dgm:pt modelId="{8F90C405-7E6D-49BF-A768-309B33776FDC}" type="pres">
      <dgm:prSet presAssocID="{62D5DB8F-F089-4A70-9FBE-01A042427998}" presName="aSpace" presStyleCnt="0"/>
      <dgm:spPr/>
    </dgm:pt>
  </dgm:ptLst>
  <dgm:cxnLst>
    <dgm:cxn modelId="{2F097FFB-7116-41F0-9721-A1141488CFD0}" type="presOf" srcId="{52AE1CEE-77EC-4A96-B740-BDC769F18CD7}" destId="{C04E946C-90C2-4A70-95A9-F21D21BF43E7}" srcOrd="0" destOrd="0" presId="urn:microsoft.com/office/officeart/2005/8/layout/pyramid2"/>
    <dgm:cxn modelId="{8CD38649-3886-4AED-9831-1A9A9E810660}" srcId="{8558B1E8-5F87-4E49-8B19-C7286AA3C72C}" destId="{AC26D7BB-6C1B-4A24-9D74-486E71B85E43}" srcOrd="1" destOrd="0" parTransId="{E12C140B-3BA5-4143-86CE-22E7938E2CF0}" sibTransId="{C03DD176-3D74-49AB-8C3F-3CAAA1C481BC}"/>
    <dgm:cxn modelId="{82CF29D4-1CA8-44C3-B3D2-CB8BCD490D4E}" type="presOf" srcId="{AC26D7BB-6C1B-4A24-9D74-486E71B85E43}" destId="{F2D8DD7D-9F84-413E-B2DA-5A453153726B}" srcOrd="0" destOrd="0" presId="urn:microsoft.com/office/officeart/2005/8/layout/pyramid2"/>
    <dgm:cxn modelId="{6E9C8186-38FE-4007-8709-616010ED9403}" srcId="{8558B1E8-5F87-4E49-8B19-C7286AA3C72C}" destId="{A3454487-6A51-4B69-9363-48EDDAC066BC}" srcOrd="2" destOrd="0" parTransId="{7EC86405-59C8-43A6-BFD1-F5CD85F6A19D}" sibTransId="{6D4CB08D-7EA2-46BC-B9E0-480584E6F545}"/>
    <dgm:cxn modelId="{D1477858-E235-4C39-BF03-A1554E5F0608}" srcId="{8558B1E8-5F87-4E49-8B19-C7286AA3C72C}" destId="{62D69B2F-60FB-4689-A675-40F1FE062348}" srcOrd="4" destOrd="0" parTransId="{8998D92B-E47E-4907-A4B8-0AD21FA7EE11}" sibTransId="{DC997ABB-884E-4664-816E-85CEFF4FEDF5}"/>
    <dgm:cxn modelId="{8F9A660D-58D4-4B94-AD32-0347BC23E802}" type="presOf" srcId="{B8822B39-00D1-4C2D-A0A6-1B6550190190}" destId="{59FAC8BE-B929-43F0-945F-1541DF7DF2EB}" srcOrd="0" destOrd="0" presId="urn:microsoft.com/office/officeart/2005/8/layout/pyramid2"/>
    <dgm:cxn modelId="{8B4C78F4-3576-41BB-A1E8-4A58C654A5C7}" srcId="{8558B1E8-5F87-4E49-8B19-C7286AA3C72C}" destId="{E0A07583-258D-42F4-89D3-0C0EF92CD3A9}" srcOrd="0" destOrd="0" parTransId="{30BB4D10-A33C-4C84-920A-B2E7657C1238}" sibTransId="{B176F640-31B6-47A3-8262-14B1343E0CDE}"/>
    <dgm:cxn modelId="{A400A062-F2FA-4393-82C5-AF86014F98C5}" type="presOf" srcId="{8558B1E8-5F87-4E49-8B19-C7286AA3C72C}" destId="{308203CA-EB10-4638-9F0C-AC2D74B464FF}" srcOrd="0" destOrd="0" presId="urn:microsoft.com/office/officeart/2005/8/layout/pyramid2"/>
    <dgm:cxn modelId="{5C2A477E-24FA-4A25-A46E-5525CD79E34E}" srcId="{8558B1E8-5F87-4E49-8B19-C7286AA3C72C}" destId="{E742E948-5BCD-4177-98B0-A3ACC19505E0}" srcOrd="6" destOrd="0" parTransId="{A9FB8C0C-5C99-49B8-87E2-0A13A9AAB2D5}" sibTransId="{7DD8E3CD-42A0-4B03-A1EE-3C1AB102BED2}"/>
    <dgm:cxn modelId="{D4FEB953-8BB6-45F5-8505-6F27C2BD05D4}" srcId="{8558B1E8-5F87-4E49-8B19-C7286AA3C72C}" destId="{B8822B39-00D1-4C2D-A0A6-1B6550190190}" srcOrd="3" destOrd="0" parTransId="{4527BFA2-DEE9-4BE8-8DED-B921FE5A141C}" sibTransId="{C158C350-852F-4096-A1A7-46B268757967}"/>
    <dgm:cxn modelId="{1D12A121-640E-4969-97C7-7ECB4CD3EF18}" type="presOf" srcId="{A3454487-6A51-4B69-9363-48EDDAC066BC}" destId="{C806CDC8-C3A0-4F55-A469-26E2F74ADCBE}" srcOrd="0" destOrd="0" presId="urn:microsoft.com/office/officeart/2005/8/layout/pyramid2"/>
    <dgm:cxn modelId="{BC96233A-EFD9-4577-9F07-BBB599C7DFD0}" type="presOf" srcId="{E0A07583-258D-42F4-89D3-0C0EF92CD3A9}" destId="{DC10FEA8-BDA8-41B9-A0E9-3428A0F03630}" srcOrd="0" destOrd="0" presId="urn:microsoft.com/office/officeart/2005/8/layout/pyramid2"/>
    <dgm:cxn modelId="{FB91A447-2D38-4A08-BC49-8BF2814468DB}" type="presOf" srcId="{62D5DB8F-F089-4A70-9FBE-01A042427998}" destId="{0927638C-9ABB-4877-AF4E-57F3040B14EA}" srcOrd="0" destOrd="0" presId="urn:microsoft.com/office/officeart/2005/8/layout/pyramid2"/>
    <dgm:cxn modelId="{E135144B-E329-45B4-A4AB-F125EA2990EB}" srcId="{8558B1E8-5F87-4E49-8B19-C7286AA3C72C}" destId="{52AE1CEE-77EC-4A96-B740-BDC769F18CD7}" srcOrd="5" destOrd="0" parTransId="{21499EC2-A067-4C9D-9397-A8CAABC87E1D}" sibTransId="{F1E7B3DE-E720-4B31-AA11-535A2AB299AA}"/>
    <dgm:cxn modelId="{A083F903-C33B-4172-9938-5CBC32733BDE}" srcId="{8558B1E8-5F87-4E49-8B19-C7286AA3C72C}" destId="{62D5DB8F-F089-4A70-9FBE-01A042427998}" srcOrd="7" destOrd="0" parTransId="{E7526A30-B420-4DF0-ACF4-F926EFD5216B}" sibTransId="{36BFF457-CCAF-49EB-AC5C-3062489FD51D}"/>
    <dgm:cxn modelId="{10334030-A0D0-46D8-9444-FFB4CB117A01}" type="presOf" srcId="{62D69B2F-60FB-4689-A675-40F1FE062348}" destId="{147D3BFD-5621-460A-8465-620A95032C58}" srcOrd="0" destOrd="0" presId="urn:microsoft.com/office/officeart/2005/8/layout/pyramid2"/>
    <dgm:cxn modelId="{9A65A82D-B09B-40E1-B8D7-28F7D53C305B}" type="presOf" srcId="{E742E948-5BCD-4177-98B0-A3ACC19505E0}" destId="{851DB9F1-C013-4E56-99D6-9DF245256731}" srcOrd="0" destOrd="0" presId="urn:microsoft.com/office/officeart/2005/8/layout/pyramid2"/>
    <dgm:cxn modelId="{0FACF6A3-B9E7-4EC8-A06C-41918F2B4E81}" type="presParOf" srcId="{308203CA-EB10-4638-9F0C-AC2D74B464FF}" destId="{FF4F5C88-2087-4368-9D65-70A04580C736}" srcOrd="0" destOrd="0" presId="urn:microsoft.com/office/officeart/2005/8/layout/pyramid2"/>
    <dgm:cxn modelId="{05877052-EB3B-4FE0-95EF-7359A6E9055D}" type="presParOf" srcId="{308203CA-EB10-4638-9F0C-AC2D74B464FF}" destId="{6296DF77-A013-4A5B-8E43-7F79D2F7C0CC}" srcOrd="1" destOrd="0" presId="urn:microsoft.com/office/officeart/2005/8/layout/pyramid2"/>
    <dgm:cxn modelId="{6ECE507D-A719-4A21-B699-AE8EE1F556B0}" type="presParOf" srcId="{6296DF77-A013-4A5B-8E43-7F79D2F7C0CC}" destId="{DC10FEA8-BDA8-41B9-A0E9-3428A0F03630}" srcOrd="0" destOrd="0" presId="urn:microsoft.com/office/officeart/2005/8/layout/pyramid2"/>
    <dgm:cxn modelId="{D656A20A-E181-4EE1-97EE-BF1192D489D6}" type="presParOf" srcId="{6296DF77-A013-4A5B-8E43-7F79D2F7C0CC}" destId="{84DE4D39-1FC5-4A19-9D5D-E7366B5E232B}" srcOrd="1" destOrd="0" presId="urn:microsoft.com/office/officeart/2005/8/layout/pyramid2"/>
    <dgm:cxn modelId="{71052AE1-0C9C-404E-A8C2-B0BB483DD3C7}" type="presParOf" srcId="{6296DF77-A013-4A5B-8E43-7F79D2F7C0CC}" destId="{F2D8DD7D-9F84-413E-B2DA-5A453153726B}" srcOrd="2" destOrd="0" presId="urn:microsoft.com/office/officeart/2005/8/layout/pyramid2"/>
    <dgm:cxn modelId="{EFECD04E-3A5A-4643-9C9E-E665E48B70DA}" type="presParOf" srcId="{6296DF77-A013-4A5B-8E43-7F79D2F7C0CC}" destId="{BDE92BF3-F482-449B-B914-08AD5CEEA4F3}" srcOrd="3" destOrd="0" presId="urn:microsoft.com/office/officeart/2005/8/layout/pyramid2"/>
    <dgm:cxn modelId="{5B29716F-6063-485B-93B0-0228D4EED2C1}" type="presParOf" srcId="{6296DF77-A013-4A5B-8E43-7F79D2F7C0CC}" destId="{C806CDC8-C3A0-4F55-A469-26E2F74ADCBE}" srcOrd="4" destOrd="0" presId="urn:microsoft.com/office/officeart/2005/8/layout/pyramid2"/>
    <dgm:cxn modelId="{60A124B5-0342-4CA9-85DA-8C6E1B0B6DFE}" type="presParOf" srcId="{6296DF77-A013-4A5B-8E43-7F79D2F7C0CC}" destId="{D3E8532C-5FC3-42BF-9ADD-A41DF7E3692D}" srcOrd="5" destOrd="0" presId="urn:microsoft.com/office/officeart/2005/8/layout/pyramid2"/>
    <dgm:cxn modelId="{7B7E5C35-5C5D-4B99-8D44-B7F17F625DA9}" type="presParOf" srcId="{6296DF77-A013-4A5B-8E43-7F79D2F7C0CC}" destId="{59FAC8BE-B929-43F0-945F-1541DF7DF2EB}" srcOrd="6" destOrd="0" presId="urn:microsoft.com/office/officeart/2005/8/layout/pyramid2"/>
    <dgm:cxn modelId="{21A9E913-C845-4F04-B124-38AE33491383}" type="presParOf" srcId="{6296DF77-A013-4A5B-8E43-7F79D2F7C0CC}" destId="{1A66FB0B-D635-4C44-83AC-F6607B32D867}" srcOrd="7" destOrd="0" presId="urn:microsoft.com/office/officeart/2005/8/layout/pyramid2"/>
    <dgm:cxn modelId="{C7DC1AD3-7DB8-4554-BD87-55C751D5A5C5}" type="presParOf" srcId="{6296DF77-A013-4A5B-8E43-7F79D2F7C0CC}" destId="{147D3BFD-5621-460A-8465-620A95032C58}" srcOrd="8" destOrd="0" presId="urn:microsoft.com/office/officeart/2005/8/layout/pyramid2"/>
    <dgm:cxn modelId="{D053CA1E-211F-40D8-96A3-8BEB111F8A33}" type="presParOf" srcId="{6296DF77-A013-4A5B-8E43-7F79D2F7C0CC}" destId="{A5F9E7E1-EE63-4068-A98B-2BC193E68674}" srcOrd="9" destOrd="0" presId="urn:microsoft.com/office/officeart/2005/8/layout/pyramid2"/>
    <dgm:cxn modelId="{30F59745-8182-48EE-AA93-E1171789B8F5}" type="presParOf" srcId="{6296DF77-A013-4A5B-8E43-7F79D2F7C0CC}" destId="{C04E946C-90C2-4A70-95A9-F21D21BF43E7}" srcOrd="10" destOrd="0" presId="urn:microsoft.com/office/officeart/2005/8/layout/pyramid2"/>
    <dgm:cxn modelId="{DC0EB002-6846-4BCB-9956-EE210124E4F6}" type="presParOf" srcId="{6296DF77-A013-4A5B-8E43-7F79D2F7C0CC}" destId="{E4F8BE36-0566-4F13-BCB3-BBF96A180723}" srcOrd="11" destOrd="0" presId="urn:microsoft.com/office/officeart/2005/8/layout/pyramid2"/>
    <dgm:cxn modelId="{29A2C6A5-F75C-4BA9-9371-80551A05E393}" type="presParOf" srcId="{6296DF77-A013-4A5B-8E43-7F79D2F7C0CC}" destId="{851DB9F1-C013-4E56-99D6-9DF245256731}" srcOrd="12" destOrd="0" presId="urn:microsoft.com/office/officeart/2005/8/layout/pyramid2"/>
    <dgm:cxn modelId="{0773AA3A-9558-4F09-A716-C498736406FA}" type="presParOf" srcId="{6296DF77-A013-4A5B-8E43-7F79D2F7C0CC}" destId="{1B742835-0EB9-4DBC-AA7C-BE0BB1DED731}" srcOrd="13" destOrd="0" presId="urn:microsoft.com/office/officeart/2005/8/layout/pyramid2"/>
    <dgm:cxn modelId="{5CBD7608-867D-4196-A7E9-B8E2815042AB}" type="presParOf" srcId="{6296DF77-A013-4A5B-8E43-7F79D2F7C0CC}" destId="{0927638C-9ABB-4877-AF4E-57F3040B14EA}" srcOrd="14" destOrd="0" presId="urn:microsoft.com/office/officeart/2005/8/layout/pyramid2"/>
    <dgm:cxn modelId="{FCF55041-6D7C-4D9A-B90A-93D13A493B02}" type="presParOf" srcId="{6296DF77-A013-4A5B-8E43-7F79D2F7C0CC}" destId="{8F90C405-7E6D-49BF-A768-309B33776FDC}" srcOrd="1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7339AD44-5118-4CA2-A743-77BB80CA72D1}" type="doc">
      <dgm:prSet loTypeId="urn:microsoft.com/office/officeart/2005/8/layout/list1" loCatId="list" qsTypeId="urn:microsoft.com/office/officeart/2005/8/quickstyle/simple1" qsCatId="simple" csTypeId="urn:microsoft.com/office/officeart/2005/8/colors/colorful1" csCatId="colorful" phldr="1"/>
      <dgm:spPr/>
      <dgm:t>
        <a:bodyPr/>
        <a:lstStyle/>
        <a:p>
          <a:pPr rtl="1"/>
          <a:endParaRPr lang="fa-IR"/>
        </a:p>
      </dgm:t>
    </dgm:pt>
    <dgm:pt modelId="{274B0F42-A65B-4C57-A86D-1B80831C3A7D}">
      <dgm:prSet phldrT="[Text]" custT="1"/>
      <dgm:spPr/>
      <dgm:t>
        <a:bodyPr/>
        <a:lstStyle/>
        <a:p>
          <a:pPr rtl="1"/>
          <a:r>
            <a:rPr lang="fa-IR" sz="1200" dirty="0" smtClean="0">
              <a:cs typeface="B Homa" panose="00000400000000000000" pitchFamily="2" charset="-78"/>
            </a:rPr>
            <a:t>فاصله يا زمان سفر بين هر زوج مبد أ- مقصد</a:t>
          </a:r>
          <a:endParaRPr lang="fa-IR" sz="1200" dirty="0">
            <a:cs typeface="B Homa" panose="00000400000000000000" pitchFamily="2" charset="-78"/>
          </a:endParaRPr>
        </a:p>
      </dgm:t>
    </dgm:pt>
    <dgm:pt modelId="{3FF9777D-604B-4A3B-8505-7374B37DEC9E}" type="parTrans" cxnId="{BD35C439-ACE9-4019-8D7F-91F1EC5442BA}">
      <dgm:prSet/>
      <dgm:spPr/>
      <dgm:t>
        <a:bodyPr/>
        <a:lstStyle/>
        <a:p>
          <a:pPr rtl="1"/>
          <a:endParaRPr lang="fa-IR"/>
        </a:p>
      </dgm:t>
    </dgm:pt>
    <dgm:pt modelId="{8AAC228B-5A42-4F9C-9DFA-C0EE30B9F5BB}" type="sibTrans" cxnId="{BD35C439-ACE9-4019-8D7F-91F1EC5442BA}">
      <dgm:prSet/>
      <dgm:spPr/>
      <dgm:t>
        <a:bodyPr/>
        <a:lstStyle/>
        <a:p>
          <a:pPr rtl="1"/>
          <a:endParaRPr lang="fa-IR"/>
        </a:p>
      </dgm:t>
    </dgm:pt>
    <dgm:pt modelId="{E88A8578-4E64-4F74-9181-DD19142E57D6}">
      <dgm:prSet phldrT="[Text]" custT="1"/>
      <dgm:spPr/>
      <dgm:t>
        <a:bodyPr/>
        <a:lstStyle/>
        <a:p>
          <a:pPr rtl="1"/>
          <a:r>
            <a:rPr lang="fa-IR" sz="1200" dirty="0" smtClean="0">
              <a:cs typeface="B Homa" panose="00000400000000000000" pitchFamily="2" charset="-78"/>
            </a:rPr>
            <a:t>وضعيت خطوط تاكسي راني</a:t>
          </a:r>
          <a:endParaRPr lang="fa-IR" sz="1200" dirty="0">
            <a:cs typeface="B Homa" panose="00000400000000000000" pitchFamily="2" charset="-78"/>
          </a:endParaRPr>
        </a:p>
      </dgm:t>
    </dgm:pt>
    <dgm:pt modelId="{097F51DD-A90C-495B-8C9A-E9D00286BDC5}" type="parTrans" cxnId="{D6C94AF3-D189-4C9A-A278-8567E508575C}">
      <dgm:prSet/>
      <dgm:spPr/>
      <dgm:t>
        <a:bodyPr/>
        <a:lstStyle/>
        <a:p>
          <a:pPr rtl="1"/>
          <a:endParaRPr lang="fa-IR"/>
        </a:p>
      </dgm:t>
    </dgm:pt>
    <dgm:pt modelId="{332E2255-766F-4125-AD9E-7DA42F60646D}" type="sibTrans" cxnId="{D6C94AF3-D189-4C9A-A278-8567E508575C}">
      <dgm:prSet/>
      <dgm:spPr/>
      <dgm:t>
        <a:bodyPr/>
        <a:lstStyle/>
        <a:p>
          <a:pPr rtl="1"/>
          <a:endParaRPr lang="fa-IR"/>
        </a:p>
      </dgm:t>
    </dgm:pt>
    <dgm:pt modelId="{8A5458B4-DA9C-483C-B644-3CEBF63BEFEF}">
      <dgm:prSet phldrT="[Text]"/>
      <dgm:spPr/>
      <dgm:t>
        <a:bodyPr/>
        <a:lstStyle/>
        <a:p>
          <a:pPr rtl="1"/>
          <a:r>
            <a:rPr lang="fa-IR" b="1" dirty="0" smtClean="0">
              <a:cs typeface="B Homa" panose="00000400000000000000" pitchFamily="2" charset="-78"/>
            </a:rPr>
            <a:t>عوامل بازار</a:t>
          </a:r>
          <a:endParaRPr lang="fa-IR" b="1" dirty="0">
            <a:cs typeface="B Homa" panose="00000400000000000000" pitchFamily="2" charset="-78"/>
          </a:endParaRPr>
        </a:p>
      </dgm:t>
    </dgm:pt>
    <dgm:pt modelId="{7557A575-00EE-486E-91E3-924C8889CF85}" type="parTrans" cxnId="{B58F5F4A-73C3-4887-ABC1-F39079EF93D7}">
      <dgm:prSet/>
      <dgm:spPr/>
      <dgm:t>
        <a:bodyPr/>
        <a:lstStyle/>
        <a:p>
          <a:pPr rtl="1"/>
          <a:endParaRPr lang="fa-IR"/>
        </a:p>
      </dgm:t>
    </dgm:pt>
    <dgm:pt modelId="{D81179C5-F5E1-456F-A020-9361F139053F}" type="sibTrans" cxnId="{B58F5F4A-73C3-4887-ABC1-F39079EF93D7}">
      <dgm:prSet/>
      <dgm:spPr/>
      <dgm:t>
        <a:bodyPr/>
        <a:lstStyle/>
        <a:p>
          <a:pPr rtl="1"/>
          <a:endParaRPr lang="fa-IR"/>
        </a:p>
      </dgm:t>
    </dgm:pt>
    <dgm:pt modelId="{E782F63B-42FF-4445-B239-249F027518D5}">
      <dgm:prSet phldrT="[Text]" custT="1"/>
      <dgm:spPr/>
      <dgm:t>
        <a:bodyPr/>
        <a:lstStyle/>
        <a:p>
          <a:pPr rtl="1"/>
          <a:r>
            <a:rPr lang="fa-IR" sz="1400" dirty="0" smtClean="0">
              <a:cs typeface="B Homa" panose="00000400000000000000" pitchFamily="2" charset="-78"/>
            </a:rPr>
            <a:t>تعداد و تراكم واحدهاي تجاري</a:t>
          </a:r>
          <a:endParaRPr lang="fa-IR" sz="1400" dirty="0">
            <a:cs typeface="B Homa" panose="00000400000000000000" pitchFamily="2" charset="-78"/>
          </a:endParaRPr>
        </a:p>
      </dgm:t>
    </dgm:pt>
    <dgm:pt modelId="{91468E4F-CC10-450A-81C9-40BDB82E9587}" type="parTrans" cxnId="{4BE9C4AF-DAAE-4A0B-BB05-96744DBD0E37}">
      <dgm:prSet/>
      <dgm:spPr/>
      <dgm:t>
        <a:bodyPr/>
        <a:lstStyle/>
        <a:p>
          <a:pPr rtl="1"/>
          <a:endParaRPr lang="fa-IR"/>
        </a:p>
      </dgm:t>
    </dgm:pt>
    <dgm:pt modelId="{A2EF7B51-21FE-414A-9882-9F4555E1423F}" type="sibTrans" cxnId="{4BE9C4AF-DAAE-4A0B-BB05-96744DBD0E37}">
      <dgm:prSet/>
      <dgm:spPr/>
      <dgm:t>
        <a:bodyPr/>
        <a:lstStyle/>
        <a:p>
          <a:pPr rtl="1"/>
          <a:endParaRPr lang="fa-IR"/>
        </a:p>
      </dgm:t>
    </dgm:pt>
    <dgm:pt modelId="{F47BE2A6-FAF9-4272-80C8-BA230CD9EAB3}">
      <dgm:prSet phldrT="[Text]" custT="1"/>
      <dgm:spPr/>
      <dgm:t>
        <a:bodyPr/>
        <a:lstStyle/>
        <a:p>
          <a:pPr rtl="1"/>
          <a:r>
            <a:rPr lang="fa-IR" sz="1400" dirty="0" smtClean="0">
              <a:cs typeface="B Homa" panose="00000400000000000000" pitchFamily="2" charset="-78"/>
            </a:rPr>
            <a:t>كيفيت محصولات</a:t>
          </a:r>
          <a:endParaRPr lang="fa-IR" sz="1400" dirty="0">
            <a:cs typeface="B Homa" panose="00000400000000000000" pitchFamily="2" charset="-78"/>
          </a:endParaRPr>
        </a:p>
      </dgm:t>
    </dgm:pt>
    <dgm:pt modelId="{6C724DE1-5079-4F3F-9291-8B8B196EEC3A}" type="parTrans" cxnId="{F4735BC6-A383-4BB9-ABAE-D875FDE4EFC0}">
      <dgm:prSet/>
      <dgm:spPr/>
      <dgm:t>
        <a:bodyPr/>
        <a:lstStyle/>
        <a:p>
          <a:pPr rtl="1"/>
          <a:endParaRPr lang="fa-IR"/>
        </a:p>
      </dgm:t>
    </dgm:pt>
    <dgm:pt modelId="{3087285A-558C-4103-844F-2118CFC210CA}" type="sibTrans" cxnId="{F4735BC6-A383-4BB9-ABAE-D875FDE4EFC0}">
      <dgm:prSet/>
      <dgm:spPr/>
      <dgm:t>
        <a:bodyPr/>
        <a:lstStyle/>
        <a:p>
          <a:pPr rtl="1"/>
          <a:endParaRPr lang="fa-IR"/>
        </a:p>
      </dgm:t>
    </dgm:pt>
    <dgm:pt modelId="{4E77D2D1-EBE1-4BF8-B8C9-211D5F3217DE}">
      <dgm:prSet phldrT="[Text]" custT="1"/>
      <dgm:spPr/>
      <dgm:t>
        <a:bodyPr/>
        <a:lstStyle/>
        <a:p>
          <a:pPr rtl="1"/>
          <a:r>
            <a:rPr lang="fa-IR" sz="1400" dirty="0" smtClean="0">
              <a:cs typeface="B Homa" panose="00000400000000000000" pitchFamily="2" charset="-78"/>
            </a:rPr>
            <a:t>قيمت محصولات</a:t>
          </a:r>
          <a:endParaRPr lang="fa-IR" sz="1400" dirty="0">
            <a:cs typeface="B Homa" panose="00000400000000000000" pitchFamily="2" charset="-78"/>
          </a:endParaRPr>
        </a:p>
      </dgm:t>
    </dgm:pt>
    <dgm:pt modelId="{07C12941-1B49-403D-AA71-AB218E8B63DF}" type="parTrans" cxnId="{5E65BC68-4497-4144-9FBE-E86075601ED8}">
      <dgm:prSet/>
      <dgm:spPr/>
      <dgm:t>
        <a:bodyPr/>
        <a:lstStyle/>
        <a:p>
          <a:pPr rtl="1"/>
          <a:endParaRPr lang="fa-IR"/>
        </a:p>
      </dgm:t>
    </dgm:pt>
    <dgm:pt modelId="{A147B0DA-6043-4677-986E-35D8354099EA}" type="sibTrans" cxnId="{5E65BC68-4497-4144-9FBE-E86075601ED8}">
      <dgm:prSet/>
      <dgm:spPr/>
      <dgm:t>
        <a:bodyPr/>
        <a:lstStyle/>
        <a:p>
          <a:pPr rtl="1"/>
          <a:endParaRPr lang="fa-IR"/>
        </a:p>
      </dgm:t>
    </dgm:pt>
    <dgm:pt modelId="{F7346814-F10A-43A5-811C-8BB19F72EF75}">
      <dgm:prSet phldrT="[Text]" custT="1"/>
      <dgm:spPr/>
      <dgm:t>
        <a:bodyPr/>
        <a:lstStyle/>
        <a:p>
          <a:pPr rtl="1"/>
          <a:r>
            <a:rPr lang="fa-IR" sz="1400" dirty="0" smtClean="0">
              <a:cs typeface="B Homa" panose="00000400000000000000" pitchFamily="2" charset="-78"/>
            </a:rPr>
            <a:t>قدمت كاربري‌ها</a:t>
          </a:r>
          <a:endParaRPr lang="fa-IR" sz="1400" dirty="0">
            <a:cs typeface="B Homa" panose="00000400000000000000" pitchFamily="2" charset="-78"/>
          </a:endParaRPr>
        </a:p>
      </dgm:t>
    </dgm:pt>
    <dgm:pt modelId="{6205F104-8CE8-4655-BADA-A37AD38B7A8D}" type="parTrans" cxnId="{F62DE3F0-0BD7-4FDC-B616-ABD319A6496D}">
      <dgm:prSet/>
      <dgm:spPr/>
      <dgm:t>
        <a:bodyPr/>
        <a:lstStyle/>
        <a:p>
          <a:pPr rtl="1"/>
          <a:endParaRPr lang="fa-IR"/>
        </a:p>
      </dgm:t>
    </dgm:pt>
    <dgm:pt modelId="{6CDD2585-A21D-49E5-9431-1C5607CE7FCD}" type="sibTrans" cxnId="{F62DE3F0-0BD7-4FDC-B616-ABD319A6496D}">
      <dgm:prSet/>
      <dgm:spPr/>
      <dgm:t>
        <a:bodyPr/>
        <a:lstStyle/>
        <a:p>
          <a:pPr rtl="1"/>
          <a:endParaRPr lang="fa-IR"/>
        </a:p>
      </dgm:t>
    </dgm:pt>
    <dgm:pt modelId="{1BAD81FD-01D4-4ED3-BA60-F0966B060A1F}">
      <dgm:prSet phldrT="[Text]" custT="1"/>
      <dgm:spPr/>
      <dgm:t>
        <a:bodyPr/>
        <a:lstStyle/>
        <a:p>
          <a:pPr rtl="1"/>
          <a:r>
            <a:rPr lang="fa-IR" sz="1200" dirty="0" smtClean="0">
              <a:cs typeface="B Homa" panose="00000400000000000000" pitchFamily="2" charset="-78"/>
            </a:rPr>
            <a:t>تعداد فضاي پارك در مقصد</a:t>
          </a:r>
          <a:endParaRPr lang="fa-IR" sz="1200" dirty="0">
            <a:cs typeface="B Homa" panose="00000400000000000000" pitchFamily="2" charset="-78"/>
          </a:endParaRPr>
        </a:p>
      </dgm:t>
    </dgm:pt>
    <dgm:pt modelId="{CCC29382-5E0C-440D-8379-CD66A82625FD}" type="parTrans" cxnId="{9FA79E21-78BC-4CB5-8D9E-0E4B5E26636E}">
      <dgm:prSet/>
      <dgm:spPr/>
      <dgm:t>
        <a:bodyPr/>
        <a:lstStyle/>
        <a:p>
          <a:pPr rtl="1"/>
          <a:endParaRPr lang="fa-IR"/>
        </a:p>
      </dgm:t>
    </dgm:pt>
    <dgm:pt modelId="{C52A3596-5908-48A0-9B82-2457571DE705}" type="sibTrans" cxnId="{9FA79E21-78BC-4CB5-8D9E-0E4B5E26636E}">
      <dgm:prSet/>
      <dgm:spPr/>
      <dgm:t>
        <a:bodyPr/>
        <a:lstStyle/>
        <a:p>
          <a:pPr rtl="1"/>
          <a:endParaRPr lang="fa-IR"/>
        </a:p>
      </dgm:t>
    </dgm:pt>
    <dgm:pt modelId="{122DCF6E-E594-4CB7-8F34-FF724E5206A9}">
      <dgm:prSet custT="1"/>
      <dgm:spPr/>
      <dgm:t>
        <a:bodyPr/>
        <a:lstStyle/>
        <a:p>
          <a:pPr rtl="1"/>
          <a:r>
            <a:rPr lang="fa-IR" sz="1200" dirty="0" smtClean="0">
              <a:cs typeface="B Homa" panose="00000400000000000000" pitchFamily="2" charset="-78"/>
            </a:rPr>
            <a:t>وضعيت ايستگاه ها و خطوط اتوبوس راني</a:t>
          </a:r>
          <a:endParaRPr lang="fa-IR" sz="1200" dirty="0">
            <a:cs typeface="B Homa" panose="00000400000000000000" pitchFamily="2" charset="-78"/>
          </a:endParaRPr>
        </a:p>
      </dgm:t>
    </dgm:pt>
    <dgm:pt modelId="{5DB5E38C-855C-45CC-8E88-9B1DB080A20F}" type="parTrans" cxnId="{1A4AAF98-32EE-437B-BC90-81103F5B4053}">
      <dgm:prSet/>
      <dgm:spPr/>
      <dgm:t>
        <a:bodyPr/>
        <a:lstStyle/>
        <a:p>
          <a:pPr rtl="1"/>
          <a:endParaRPr lang="fa-IR"/>
        </a:p>
      </dgm:t>
    </dgm:pt>
    <dgm:pt modelId="{104ADCF2-D75D-4214-A70F-ABBB000C491A}" type="sibTrans" cxnId="{1A4AAF98-32EE-437B-BC90-81103F5B4053}">
      <dgm:prSet/>
      <dgm:spPr/>
      <dgm:t>
        <a:bodyPr/>
        <a:lstStyle/>
        <a:p>
          <a:pPr rtl="1"/>
          <a:endParaRPr lang="fa-IR"/>
        </a:p>
      </dgm:t>
    </dgm:pt>
    <dgm:pt modelId="{6BC4776C-A663-402D-B74D-AF0D44E69FAF}">
      <dgm:prSet phldrT="[Text]" custT="1"/>
      <dgm:spPr/>
      <dgm:t>
        <a:bodyPr/>
        <a:lstStyle/>
        <a:p>
          <a:pPr rtl="1"/>
          <a:r>
            <a:rPr lang="fa-IR" sz="1200" dirty="0" smtClean="0">
              <a:cs typeface="B Homa" panose="00000400000000000000" pitchFamily="2" charset="-78"/>
            </a:rPr>
            <a:t>وضعيت محدوديت تردد در مركز شهر و هزينه هاي ورود به محدوده ي مركزي</a:t>
          </a:r>
          <a:endParaRPr lang="fa-IR" sz="1200" dirty="0">
            <a:cs typeface="B Homa" panose="00000400000000000000" pitchFamily="2" charset="-78"/>
          </a:endParaRPr>
        </a:p>
      </dgm:t>
    </dgm:pt>
    <dgm:pt modelId="{AE0D46E6-BF49-4674-ABE1-8CC4B08BEFC2}" type="parTrans" cxnId="{524C1AA3-ED45-4E1F-B932-16E68A0F28A9}">
      <dgm:prSet/>
      <dgm:spPr/>
      <dgm:t>
        <a:bodyPr/>
        <a:lstStyle/>
        <a:p>
          <a:pPr rtl="1"/>
          <a:endParaRPr lang="fa-IR"/>
        </a:p>
      </dgm:t>
    </dgm:pt>
    <dgm:pt modelId="{23DD5123-144D-42D7-9623-D3368CC0612B}" type="sibTrans" cxnId="{524C1AA3-ED45-4E1F-B932-16E68A0F28A9}">
      <dgm:prSet/>
      <dgm:spPr/>
      <dgm:t>
        <a:bodyPr/>
        <a:lstStyle/>
        <a:p>
          <a:pPr rtl="1"/>
          <a:endParaRPr lang="fa-IR"/>
        </a:p>
      </dgm:t>
    </dgm:pt>
    <dgm:pt modelId="{81DC99AC-9A91-4A0D-9D4B-6970C1B6D2DC}">
      <dgm:prSet phldrT="[Text]" custT="1"/>
      <dgm:spPr/>
      <dgm:t>
        <a:bodyPr/>
        <a:lstStyle/>
        <a:p>
          <a:pPr rtl="1"/>
          <a:r>
            <a:rPr lang="fa-IR" sz="1400" dirty="0" smtClean="0">
              <a:cs typeface="B Homa" panose="00000400000000000000" pitchFamily="2" charset="-78"/>
            </a:rPr>
            <a:t>وجود بازار و مجتمع هاي تجاري</a:t>
          </a:r>
          <a:endParaRPr lang="fa-IR" sz="1400" dirty="0">
            <a:cs typeface="B Homa" panose="00000400000000000000" pitchFamily="2" charset="-78"/>
          </a:endParaRPr>
        </a:p>
      </dgm:t>
    </dgm:pt>
    <dgm:pt modelId="{3F6CEE67-EB1A-41D6-8BDE-ABF006BD073B}" type="parTrans" cxnId="{CDEC35FF-1830-490D-B7B4-F8A4380131CE}">
      <dgm:prSet/>
      <dgm:spPr/>
      <dgm:t>
        <a:bodyPr/>
        <a:lstStyle/>
        <a:p>
          <a:pPr rtl="1"/>
          <a:endParaRPr lang="fa-IR"/>
        </a:p>
      </dgm:t>
    </dgm:pt>
    <dgm:pt modelId="{31DFE53B-B9FA-4297-8394-898E4A4ED02E}" type="sibTrans" cxnId="{CDEC35FF-1830-490D-B7B4-F8A4380131CE}">
      <dgm:prSet/>
      <dgm:spPr/>
      <dgm:t>
        <a:bodyPr/>
        <a:lstStyle/>
        <a:p>
          <a:pPr rtl="1"/>
          <a:endParaRPr lang="fa-IR"/>
        </a:p>
      </dgm:t>
    </dgm:pt>
    <dgm:pt modelId="{26945D48-9423-4464-99C7-7029ACBED2E0}">
      <dgm:prSet phldrT="[Text]"/>
      <dgm:spPr/>
      <dgm:t>
        <a:bodyPr/>
        <a:lstStyle/>
        <a:p>
          <a:pPr rtl="1"/>
          <a:r>
            <a:rPr lang="fa-IR" b="1" dirty="0" smtClean="0">
              <a:cs typeface="B Homa" panose="00000400000000000000" pitchFamily="2" charset="-78"/>
            </a:rPr>
            <a:t>عوامل دسترسي</a:t>
          </a:r>
          <a:endParaRPr lang="fa-IR" b="1" dirty="0">
            <a:cs typeface="B Homa" panose="00000400000000000000" pitchFamily="2" charset="-78"/>
          </a:endParaRPr>
        </a:p>
      </dgm:t>
    </dgm:pt>
    <dgm:pt modelId="{5CA7DC6D-3011-4EC9-83B7-111FBE3ABA47}" type="sibTrans" cxnId="{F8C8201E-895B-4CAC-BBFC-6B53F690A3F7}">
      <dgm:prSet/>
      <dgm:spPr/>
      <dgm:t>
        <a:bodyPr/>
        <a:lstStyle/>
        <a:p>
          <a:pPr rtl="1"/>
          <a:endParaRPr lang="fa-IR"/>
        </a:p>
      </dgm:t>
    </dgm:pt>
    <dgm:pt modelId="{2DDD9AD9-0488-4B31-A920-0A9CE6416E27}" type="parTrans" cxnId="{F8C8201E-895B-4CAC-BBFC-6B53F690A3F7}">
      <dgm:prSet/>
      <dgm:spPr/>
      <dgm:t>
        <a:bodyPr/>
        <a:lstStyle/>
        <a:p>
          <a:pPr rtl="1"/>
          <a:endParaRPr lang="fa-IR"/>
        </a:p>
      </dgm:t>
    </dgm:pt>
    <dgm:pt modelId="{7E3DA486-7709-408D-8F3F-D504F07FE657}" type="pres">
      <dgm:prSet presAssocID="{7339AD44-5118-4CA2-A743-77BB80CA72D1}" presName="linear" presStyleCnt="0">
        <dgm:presLayoutVars>
          <dgm:dir/>
          <dgm:animLvl val="lvl"/>
          <dgm:resizeHandles val="exact"/>
        </dgm:presLayoutVars>
      </dgm:prSet>
      <dgm:spPr/>
      <dgm:t>
        <a:bodyPr/>
        <a:lstStyle/>
        <a:p>
          <a:pPr rtl="1"/>
          <a:endParaRPr lang="fa-IR"/>
        </a:p>
      </dgm:t>
    </dgm:pt>
    <dgm:pt modelId="{43AB96D1-C9D6-41E0-859E-9B57FEE4A104}" type="pres">
      <dgm:prSet presAssocID="{26945D48-9423-4464-99C7-7029ACBED2E0}" presName="parentLin" presStyleCnt="0"/>
      <dgm:spPr/>
    </dgm:pt>
    <dgm:pt modelId="{9D36BD3F-7E94-4EFE-8C8A-1E4E3BA07F39}" type="pres">
      <dgm:prSet presAssocID="{26945D48-9423-4464-99C7-7029ACBED2E0}" presName="parentLeftMargin" presStyleLbl="node1" presStyleIdx="0" presStyleCnt="2"/>
      <dgm:spPr/>
      <dgm:t>
        <a:bodyPr/>
        <a:lstStyle/>
        <a:p>
          <a:pPr rtl="1"/>
          <a:endParaRPr lang="fa-IR"/>
        </a:p>
      </dgm:t>
    </dgm:pt>
    <dgm:pt modelId="{C7D595C4-1E0A-4402-A108-2F4FB859DAC6}" type="pres">
      <dgm:prSet presAssocID="{26945D48-9423-4464-99C7-7029ACBED2E0}" presName="parentText" presStyleLbl="node1" presStyleIdx="0" presStyleCnt="2">
        <dgm:presLayoutVars>
          <dgm:chMax val="0"/>
          <dgm:bulletEnabled val="1"/>
        </dgm:presLayoutVars>
      </dgm:prSet>
      <dgm:spPr/>
      <dgm:t>
        <a:bodyPr/>
        <a:lstStyle/>
        <a:p>
          <a:pPr rtl="1"/>
          <a:endParaRPr lang="fa-IR"/>
        </a:p>
      </dgm:t>
    </dgm:pt>
    <dgm:pt modelId="{55848F6A-9E64-41B8-8C00-1A3C2E29A9DE}" type="pres">
      <dgm:prSet presAssocID="{26945D48-9423-4464-99C7-7029ACBED2E0}" presName="negativeSpace" presStyleCnt="0"/>
      <dgm:spPr/>
    </dgm:pt>
    <dgm:pt modelId="{505849B7-AB42-4159-978B-51EE55B5115A}" type="pres">
      <dgm:prSet presAssocID="{26945D48-9423-4464-99C7-7029ACBED2E0}" presName="childText" presStyleLbl="conFgAcc1" presStyleIdx="0" presStyleCnt="2">
        <dgm:presLayoutVars>
          <dgm:bulletEnabled val="1"/>
        </dgm:presLayoutVars>
      </dgm:prSet>
      <dgm:spPr/>
      <dgm:t>
        <a:bodyPr/>
        <a:lstStyle/>
        <a:p>
          <a:pPr rtl="1"/>
          <a:endParaRPr lang="fa-IR"/>
        </a:p>
      </dgm:t>
    </dgm:pt>
    <dgm:pt modelId="{BD47B464-E3B5-4DDC-B235-F8438E8D7E50}" type="pres">
      <dgm:prSet presAssocID="{5CA7DC6D-3011-4EC9-83B7-111FBE3ABA47}" presName="spaceBetweenRectangles" presStyleCnt="0"/>
      <dgm:spPr/>
    </dgm:pt>
    <dgm:pt modelId="{48DF65D4-8F63-4496-9784-C3688D9838BF}" type="pres">
      <dgm:prSet presAssocID="{8A5458B4-DA9C-483C-B644-3CEBF63BEFEF}" presName="parentLin" presStyleCnt="0"/>
      <dgm:spPr/>
    </dgm:pt>
    <dgm:pt modelId="{EDBFC98C-78E6-463B-A79D-FE161A01A5AF}" type="pres">
      <dgm:prSet presAssocID="{8A5458B4-DA9C-483C-B644-3CEBF63BEFEF}" presName="parentLeftMargin" presStyleLbl="node1" presStyleIdx="0" presStyleCnt="2"/>
      <dgm:spPr/>
      <dgm:t>
        <a:bodyPr/>
        <a:lstStyle/>
        <a:p>
          <a:pPr rtl="1"/>
          <a:endParaRPr lang="fa-IR"/>
        </a:p>
      </dgm:t>
    </dgm:pt>
    <dgm:pt modelId="{0FB988A0-1829-4ACA-95DB-FA8DB902E44C}" type="pres">
      <dgm:prSet presAssocID="{8A5458B4-DA9C-483C-B644-3CEBF63BEFEF}" presName="parentText" presStyleLbl="node1" presStyleIdx="1" presStyleCnt="2">
        <dgm:presLayoutVars>
          <dgm:chMax val="0"/>
          <dgm:bulletEnabled val="1"/>
        </dgm:presLayoutVars>
      </dgm:prSet>
      <dgm:spPr/>
      <dgm:t>
        <a:bodyPr/>
        <a:lstStyle/>
        <a:p>
          <a:pPr rtl="1"/>
          <a:endParaRPr lang="fa-IR"/>
        </a:p>
      </dgm:t>
    </dgm:pt>
    <dgm:pt modelId="{E55CFE8B-380B-483A-8E6D-FA79FF02B6E9}" type="pres">
      <dgm:prSet presAssocID="{8A5458B4-DA9C-483C-B644-3CEBF63BEFEF}" presName="negativeSpace" presStyleCnt="0"/>
      <dgm:spPr/>
    </dgm:pt>
    <dgm:pt modelId="{04835FE7-79D4-4765-9278-54BD2B2CEB3C}" type="pres">
      <dgm:prSet presAssocID="{8A5458B4-DA9C-483C-B644-3CEBF63BEFEF}" presName="childText" presStyleLbl="conFgAcc1" presStyleIdx="1" presStyleCnt="2">
        <dgm:presLayoutVars>
          <dgm:bulletEnabled val="1"/>
        </dgm:presLayoutVars>
      </dgm:prSet>
      <dgm:spPr/>
      <dgm:t>
        <a:bodyPr/>
        <a:lstStyle/>
        <a:p>
          <a:pPr rtl="1"/>
          <a:endParaRPr lang="fa-IR"/>
        </a:p>
      </dgm:t>
    </dgm:pt>
  </dgm:ptLst>
  <dgm:cxnLst>
    <dgm:cxn modelId="{CA8D9D21-9401-42CF-AAF3-A24F1359DC7E}" type="presOf" srcId="{8A5458B4-DA9C-483C-B644-3CEBF63BEFEF}" destId="{0FB988A0-1829-4ACA-95DB-FA8DB902E44C}" srcOrd="1" destOrd="0" presId="urn:microsoft.com/office/officeart/2005/8/layout/list1"/>
    <dgm:cxn modelId="{1F92132F-CC0F-4357-89AC-D389683B245F}" type="presOf" srcId="{26945D48-9423-4464-99C7-7029ACBED2E0}" destId="{9D36BD3F-7E94-4EFE-8C8A-1E4E3BA07F39}" srcOrd="0" destOrd="0" presId="urn:microsoft.com/office/officeart/2005/8/layout/list1"/>
    <dgm:cxn modelId="{D6C94AF3-D189-4C9A-A278-8567E508575C}" srcId="{26945D48-9423-4464-99C7-7029ACBED2E0}" destId="{E88A8578-4E64-4F74-9181-DD19142E57D6}" srcOrd="3" destOrd="0" parTransId="{097F51DD-A90C-495B-8C9A-E9D00286BDC5}" sibTransId="{332E2255-766F-4125-AD9E-7DA42F60646D}"/>
    <dgm:cxn modelId="{BCFD327C-C3B5-4370-8BC8-58E112968C4F}" type="presOf" srcId="{122DCF6E-E594-4CB7-8F34-FF724E5206A9}" destId="{505849B7-AB42-4159-978B-51EE55B5115A}" srcOrd="0" destOrd="2" presId="urn:microsoft.com/office/officeart/2005/8/layout/list1"/>
    <dgm:cxn modelId="{AE34A1B9-BB33-4D6A-B573-E4A9AC316755}" type="presOf" srcId="{F47BE2A6-FAF9-4272-80C8-BA230CD9EAB3}" destId="{04835FE7-79D4-4765-9278-54BD2B2CEB3C}" srcOrd="0" destOrd="1" presId="urn:microsoft.com/office/officeart/2005/8/layout/list1"/>
    <dgm:cxn modelId="{CDEC35FF-1830-490D-B7B4-F8A4380131CE}" srcId="{8A5458B4-DA9C-483C-B644-3CEBF63BEFEF}" destId="{81DC99AC-9A91-4A0D-9D4B-6970C1B6D2DC}" srcOrd="4" destOrd="0" parTransId="{3F6CEE67-EB1A-41D6-8BDE-ABF006BD073B}" sibTransId="{31DFE53B-B9FA-4297-8394-898E4A4ED02E}"/>
    <dgm:cxn modelId="{159A2B7C-77B0-45EE-93BC-992C92D90DCA}" type="presOf" srcId="{7339AD44-5118-4CA2-A743-77BB80CA72D1}" destId="{7E3DA486-7709-408D-8F3F-D504F07FE657}" srcOrd="0" destOrd="0" presId="urn:microsoft.com/office/officeart/2005/8/layout/list1"/>
    <dgm:cxn modelId="{48FE4D74-FDE9-4A14-9BAB-ECF108E3D444}" type="presOf" srcId="{4E77D2D1-EBE1-4BF8-B8C9-211D5F3217DE}" destId="{04835FE7-79D4-4765-9278-54BD2B2CEB3C}" srcOrd="0" destOrd="2" presId="urn:microsoft.com/office/officeart/2005/8/layout/list1"/>
    <dgm:cxn modelId="{9FA79E21-78BC-4CB5-8D9E-0E4B5E26636E}" srcId="{26945D48-9423-4464-99C7-7029ACBED2E0}" destId="{1BAD81FD-01D4-4ED3-BA60-F0966B060A1F}" srcOrd="1" destOrd="0" parTransId="{CCC29382-5E0C-440D-8379-CD66A82625FD}" sibTransId="{C52A3596-5908-48A0-9B82-2457571DE705}"/>
    <dgm:cxn modelId="{524C1AA3-ED45-4E1F-B932-16E68A0F28A9}" srcId="{26945D48-9423-4464-99C7-7029ACBED2E0}" destId="{6BC4776C-A663-402D-B74D-AF0D44E69FAF}" srcOrd="4" destOrd="0" parTransId="{AE0D46E6-BF49-4674-ABE1-8CC4B08BEFC2}" sibTransId="{23DD5123-144D-42D7-9623-D3368CC0612B}"/>
    <dgm:cxn modelId="{9B0A34CC-01EF-4C41-92B9-A7254BFC1364}" type="presOf" srcId="{274B0F42-A65B-4C57-A86D-1B80831C3A7D}" destId="{505849B7-AB42-4159-978B-51EE55B5115A}" srcOrd="0" destOrd="0" presId="urn:microsoft.com/office/officeart/2005/8/layout/list1"/>
    <dgm:cxn modelId="{4FBC4728-4565-4285-ABE3-AA296E52A0D4}" type="presOf" srcId="{F7346814-F10A-43A5-811C-8BB19F72EF75}" destId="{04835FE7-79D4-4765-9278-54BD2B2CEB3C}" srcOrd="0" destOrd="3" presId="urn:microsoft.com/office/officeart/2005/8/layout/list1"/>
    <dgm:cxn modelId="{F62DE3F0-0BD7-4FDC-B616-ABD319A6496D}" srcId="{8A5458B4-DA9C-483C-B644-3CEBF63BEFEF}" destId="{F7346814-F10A-43A5-811C-8BB19F72EF75}" srcOrd="3" destOrd="0" parTransId="{6205F104-8CE8-4655-BADA-A37AD38B7A8D}" sibTransId="{6CDD2585-A21D-49E5-9431-1C5607CE7FCD}"/>
    <dgm:cxn modelId="{1A4AAF98-32EE-437B-BC90-81103F5B4053}" srcId="{26945D48-9423-4464-99C7-7029ACBED2E0}" destId="{122DCF6E-E594-4CB7-8F34-FF724E5206A9}" srcOrd="2" destOrd="0" parTransId="{5DB5E38C-855C-45CC-8E88-9B1DB080A20F}" sibTransId="{104ADCF2-D75D-4214-A70F-ABBB000C491A}"/>
    <dgm:cxn modelId="{F7774E83-4C95-4218-8DFF-BADADBCBD651}" type="presOf" srcId="{1BAD81FD-01D4-4ED3-BA60-F0966B060A1F}" destId="{505849B7-AB42-4159-978B-51EE55B5115A}" srcOrd="0" destOrd="1" presId="urn:microsoft.com/office/officeart/2005/8/layout/list1"/>
    <dgm:cxn modelId="{C1824FAE-7BF5-4A71-8707-69040CBD8CA9}" type="presOf" srcId="{26945D48-9423-4464-99C7-7029ACBED2E0}" destId="{C7D595C4-1E0A-4402-A108-2F4FB859DAC6}" srcOrd="1" destOrd="0" presId="urn:microsoft.com/office/officeart/2005/8/layout/list1"/>
    <dgm:cxn modelId="{08B9F331-4573-4EF4-A091-FC72477605F4}" type="presOf" srcId="{E782F63B-42FF-4445-B239-249F027518D5}" destId="{04835FE7-79D4-4765-9278-54BD2B2CEB3C}" srcOrd="0" destOrd="0" presId="urn:microsoft.com/office/officeart/2005/8/layout/list1"/>
    <dgm:cxn modelId="{5E65BC68-4497-4144-9FBE-E86075601ED8}" srcId="{8A5458B4-DA9C-483C-B644-3CEBF63BEFEF}" destId="{4E77D2D1-EBE1-4BF8-B8C9-211D5F3217DE}" srcOrd="2" destOrd="0" parTransId="{07C12941-1B49-403D-AA71-AB218E8B63DF}" sibTransId="{A147B0DA-6043-4677-986E-35D8354099EA}"/>
    <dgm:cxn modelId="{F4735BC6-A383-4BB9-ABAE-D875FDE4EFC0}" srcId="{8A5458B4-DA9C-483C-B644-3CEBF63BEFEF}" destId="{F47BE2A6-FAF9-4272-80C8-BA230CD9EAB3}" srcOrd="1" destOrd="0" parTransId="{6C724DE1-5079-4F3F-9291-8B8B196EEC3A}" sibTransId="{3087285A-558C-4103-844F-2118CFC210CA}"/>
    <dgm:cxn modelId="{4BE9C4AF-DAAE-4A0B-BB05-96744DBD0E37}" srcId="{8A5458B4-DA9C-483C-B644-3CEBF63BEFEF}" destId="{E782F63B-42FF-4445-B239-249F027518D5}" srcOrd="0" destOrd="0" parTransId="{91468E4F-CC10-450A-81C9-40BDB82E9587}" sibTransId="{A2EF7B51-21FE-414A-9882-9F4555E1423F}"/>
    <dgm:cxn modelId="{F8C8201E-895B-4CAC-BBFC-6B53F690A3F7}" srcId="{7339AD44-5118-4CA2-A743-77BB80CA72D1}" destId="{26945D48-9423-4464-99C7-7029ACBED2E0}" srcOrd="0" destOrd="0" parTransId="{2DDD9AD9-0488-4B31-A920-0A9CE6416E27}" sibTransId="{5CA7DC6D-3011-4EC9-83B7-111FBE3ABA47}"/>
    <dgm:cxn modelId="{5E6C2859-9452-4164-BEDE-458C077DAE69}" type="presOf" srcId="{E88A8578-4E64-4F74-9181-DD19142E57D6}" destId="{505849B7-AB42-4159-978B-51EE55B5115A}" srcOrd="0" destOrd="3" presId="urn:microsoft.com/office/officeart/2005/8/layout/list1"/>
    <dgm:cxn modelId="{73B17F70-A51B-4521-AF06-100B5B3D6F2F}" type="presOf" srcId="{81DC99AC-9A91-4A0D-9D4B-6970C1B6D2DC}" destId="{04835FE7-79D4-4765-9278-54BD2B2CEB3C}" srcOrd="0" destOrd="4" presId="urn:microsoft.com/office/officeart/2005/8/layout/list1"/>
    <dgm:cxn modelId="{4FEFFBAA-5D50-4800-A845-93CEE88F2B27}" type="presOf" srcId="{8A5458B4-DA9C-483C-B644-3CEBF63BEFEF}" destId="{EDBFC98C-78E6-463B-A79D-FE161A01A5AF}" srcOrd="0" destOrd="0" presId="urn:microsoft.com/office/officeart/2005/8/layout/list1"/>
    <dgm:cxn modelId="{B58F5F4A-73C3-4887-ABC1-F39079EF93D7}" srcId="{7339AD44-5118-4CA2-A743-77BB80CA72D1}" destId="{8A5458B4-DA9C-483C-B644-3CEBF63BEFEF}" srcOrd="1" destOrd="0" parTransId="{7557A575-00EE-486E-91E3-924C8889CF85}" sibTransId="{D81179C5-F5E1-456F-A020-9361F139053F}"/>
    <dgm:cxn modelId="{61529A6C-888F-4E79-B2E4-AD50AA075D6F}" type="presOf" srcId="{6BC4776C-A663-402D-B74D-AF0D44E69FAF}" destId="{505849B7-AB42-4159-978B-51EE55B5115A}" srcOrd="0" destOrd="4" presId="urn:microsoft.com/office/officeart/2005/8/layout/list1"/>
    <dgm:cxn modelId="{BD35C439-ACE9-4019-8D7F-91F1EC5442BA}" srcId="{26945D48-9423-4464-99C7-7029ACBED2E0}" destId="{274B0F42-A65B-4C57-A86D-1B80831C3A7D}" srcOrd="0" destOrd="0" parTransId="{3FF9777D-604B-4A3B-8505-7374B37DEC9E}" sibTransId="{8AAC228B-5A42-4F9C-9DFA-C0EE30B9F5BB}"/>
    <dgm:cxn modelId="{220A77AE-A79D-4E43-82B0-A8F2614D50AF}" type="presParOf" srcId="{7E3DA486-7709-408D-8F3F-D504F07FE657}" destId="{43AB96D1-C9D6-41E0-859E-9B57FEE4A104}" srcOrd="0" destOrd="0" presId="urn:microsoft.com/office/officeart/2005/8/layout/list1"/>
    <dgm:cxn modelId="{623719AD-9C55-4675-92A3-31D7F9C08F0F}" type="presParOf" srcId="{43AB96D1-C9D6-41E0-859E-9B57FEE4A104}" destId="{9D36BD3F-7E94-4EFE-8C8A-1E4E3BA07F39}" srcOrd="0" destOrd="0" presId="urn:microsoft.com/office/officeart/2005/8/layout/list1"/>
    <dgm:cxn modelId="{A1E49167-9905-4FA6-9AA0-7134DC1217C7}" type="presParOf" srcId="{43AB96D1-C9D6-41E0-859E-9B57FEE4A104}" destId="{C7D595C4-1E0A-4402-A108-2F4FB859DAC6}" srcOrd="1" destOrd="0" presId="urn:microsoft.com/office/officeart/2005/8/layout/list1"/>
    <dgm:cxn modelId="{24BEC513-AB08-47C6-B078-C72A6CC51722}" type="presParOf" srcId="{7E3DA486-7709-408D-8F3F-D504F07FE657}" destId="{55848F6A-9E64-41B8-8C00-1A3C2E29A9DE}" srcOrd="1" destOrd="0" presId="urn:microsoft.com/office/officeart/2005/8/layout/list1"/>
    <dgm:cxn modelId="{58EBEA74-DCD3-4702-B024-6EB91F5A871B}" type="presParOf" srcId="{7E3DA486-7709-408D-8F3F-D504F07FE657}" destId="{505849B7-AB42-4159-978B-51EE55B5115A}" srcOrd="2" destOrd="0" presId="urn:microsoft.com/office/officeart/2005/8/layout/list1"/>
    <dgm:cxn modelId="{0A3C93ED-C79B-408A-B86F-4D48D362F994}" type="presParOf" srcId="{7E3DA486-7709-408D-8F3F-D504F07FE657}" destId="{BD47B464-E3B5-4DDC-B235-F8438E8D7E50}" srcOrd="3" destOrd="0" presId="urn:microsoft.com/office/officeart/2005/8/layout/list1"/>
    <dgm:cxn modelId="{667FA974-E2CB-4B62-9A22-EA04FF0BEB7E}" type="presParOf" srcId="{7E3DA486-7709-408D-8F3F-D504F07FE657}" destId="{48DF65D4-8F63-4496-9784-C3688D9838BF}" srcOrd="4" destOrd="0" presId="urn:microsoft.com/office/officeart/2005/8/layout/list1"/>
    <dgm:cxn modelId="{83E7EB78-89A7-4F6B-932F-0176D62212EF}" type="presParOf" srcId="{48DF65D4-8F63-4496-9784-C3688D9838BF}" destId="{EDBFC98C-78E6-463B-A79D-FE161A01A5AF}" srcOrd="0" destOrd="0" presId="urn:microsoft.com/office/officeart/2005/8/layout/list1"/>
    <dgm:cxn modelId="{84B4F154-47ED-4D9E-89EC-E67B8E5B5553}" type="presParOf" srcId="{48DF65D4-8F63-4496-9784-C3688D9838BF}" destId="{0FB988A0-1829-4ACA-95DB-FA8DB902E44C}" srcOrd="1" destOrd="0" presId="urn:microsoft.com/office/officeart/2005/8/layout/list1"/>
    <dgm:cxn modelId="{A5185B62-2A1C-4054-BB09-3ED85AFE0849}" type="presParOf" srcId="{7E3DA486-7709-408D-8F3F-D504F07FE657}" destId="{E55CFE8B-380B-483A-8E6D-FA79FF02B6E9}" srcOrd="5" destOrd="0" presId="urn:microsoft.com/office/officeart/2005/8/layout/list1"/>
    <dgm:cxn modelId="{5DFF91D4-4C1C-4017-8099-2F0367389699}" type="presParOf" srcId="{7E3DA486-7709-408D-8F3F-D504F07FE657}" destId="{04835FE7-79D4-4765-9278-54BD2B2CEB3C}"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B6F66F-0273-4998-94BC-D5B7999D8B61}">
      <dsp:nvSpPr>
        <dsp:cNvPr id="0" name=""/>
        <dsp:cNvSpPr/>
      </dsp:nvSpPr>
      <dsp:spPr>
        <a:xfrm rot="5400000">
          <a:off x="-149180" y="152994"/>
          <a:ext cx="994537" cy="696176"/>
        </a:xfrm>
        <a:prstGeom prst="chevron">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w="9525" cap="rnd" cmpd="sng" algn="ctr">
          <a:solidFill>
            <a:schemeClr val="accent3">
              <a:hueOff val="0"/>
              <a:satOff val="0"/>
              <a:lumOff val="0"/>
              <a:alphaOff val="0"/>
            </a:schemeClr>
          </a:solidFill>
          <a:prstDash val="solid"/>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1">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تولید سفر</a:t>
          </a:r>
          <a:endParaRPr lang="fa-IR" sz="1600" kern="1200" dirty="0">
            <a:cs typeface="B Homa" panose="00000400000000000000" pitchFamily="2" charset="-78"/>
          </a:endParaRPr>
        </a:p>
      </dsp:txBody>
      <dsp:txXfrm rot="-5400000">
        <a:off x="1" y="351901"/>
        <a:ext cx="696176" cy="298361"/>
      </dsp:txXfrm>
    </dsp:sp>
    <dsp:sp modelId="{F7BA5F13-BB81-4499-9B0A-867FAD444B4E}">
      <dsp:nvSpPr>
        <dsp:cNvPr id="0" name=""/>
        <dsp:cNvSpPr/>
      </dsp:nvSpPr>
      <dsp:spPr>
        <a:xfrm rot="5400000">
          <a:off x="3769378" y="-3069388"/>
          <a:ext cx="646789" cy="6793194"/>
        </a:xfrm>
        <a:prstGeom prst="round2SameRect">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تعیین تعداد کل سفرهای تولید شده و جذب شده توسط هر ناحیه</a:t>
          </a:r>
          <a:endParaRPr lang="fa-IR" sz="1600" kern="1200" dirty="0">
            <a:cs typeface="B Homa" panose="00000400000000000000" pitchFamily="2" charset="-78"/>
          </a:endParaRPr>
        </a:p>
      </dsp:txBody>
      <dsp:txXfrm rot="-5400000">
        <a:off x="696176" y="35388"/>
        <a:ext cx="6761620" cy="583641"/>
      </dsp:txXfrm>
    </dsp:sp>
    <dsp:sp modelId="{842CC9FE-ED21-4AEB-8EAD-68743E5DB5AD}">
      <dsp:nvSpPr>
        <dsp:cNvPr id="0" name=""/>
        <dsp:cNvSpPr/>
      </dsp:nvSpPr>
      <dsp:spPr>
        <a:xfrm rot="5400000">
          <a:off x="-149180" y="996757"/>
          <a:ext cx="994537" cy="696176"/>
        </a:xfrm>
        <a:prstGeom prst="chevron">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w="9525" cap="rnd" cmpd="sng" algn="ctr">
          <a:solidFill>
            <a:schemeClr val="accent3">
              <a:hueOff val="0"/>
              <a:satOff val="0"/>
              <a:lumOff val="0"/>
              <a:alphaOff val="0"/>
            </a:schemeClr>
          </a:solidFill>
          <a:prstDash val="solid"/>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1">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توزیع سفر</a:t>
          </a:r>
          <a:endParaRPr lang="fa-IR" sz="1600" kern="1200" dirty="0">
            <a:cs typeface="B Homa" panose="00000400000000000000" pitchFamily="2" charset="-78"/>
          </a:endParaRPr>
        </a:p>
      </dsp:txBody>
      <dsp:txXfrm rot="-5400000">
        <a:off x="1" y="1195664"/>
        <a:ext cx="696176" cy="298361"/>
      </dsp:txXfrm>
    </dsp:sp>
    <dsp:sp modelId="{5D07B6C7-A0EF-455D-A8EC-EF3EBDFE0F5E}">
      <dsp:nvSpPr>
        <dsp:cNvPr id="0" name=""/>
        <dsp:cNvSpPr/>
      </dsp:nvSpPr>
      <dsp:spPr>
        <a:xfrm rot="5400000">
          <a:off x="3769548" y="-2254368"/>
          <a:ext cx="646449" cy="6793194"/>
        </a:xfrm>
        <a:prstGeom prst="round2SameRect">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گزینش و انتخاب مقاصد سفرها (تعیین مبدا و مقصد سفرها)</a:t>
          </a:r>
          <a:endParaRPr lang="fa-IR" sz="1600" kern="1200" dirty="0">
            <a:cs typeface="B Homa" panose="00000400000000000000" pitchFamily="2" charset="-78"/>
          </a:endParaRPr>
        </a:p>
      </dsp:txBody>
      <dsp:txXfrm rot="-5400000">
        <a:off x="696176" y="850561"/>
        <a:ext cx="6761637" cy="583335"/>
      </dsp:txXfrm>
    </dsp:sp>
    <dsp:sp modelId="{EB39DD3A-DD97-450B-95A5-9230B8BD5B21}">
      <dsp:nvSpPr>
        <dsp:cNvPr id="0" name=""/>
        <dsp:cNvSpPr/>
      </dsp:nvSpPr>
      <dsp:spPr>
        <a:xfrm rot="5400000">
          <a:off x="-149180" y="1840521"/>
          <a:ext cx="994537" cy="696176"/>
        </a:xfrm>
        <a:prstGeom prst="chevron">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w="9525" cap="rnd" cmpd="sng" algn="ctr">
          <a:solidFill>
            <a:schemeClr val="accent3">
              <a:hueOff val="0"/>
              <a:satOff val="0"/>
              <a:lumOff val="0"/>
              <a:alphaOff val="0"/>
            </a:schemeClr>
          </a:solidFill>
          <a:prstDash val="solid"/>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1">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تفکیک سفر</a:t>
          </a:r>
          <a:endParaRPr lang="fa-IR" sz="1600" kern="1200" dirty="0">
            <a:cs typeface="B Homa" panose="00000400000000000000" pitchFamily="2" charset="-78"/>
          </a:endParaRPr>
        </a:p>
      </dsp:txBody>
      <dsp:txXfrm rot="-5400000">
        <a:off x="1" y="2039428"/>
        <a:ext cx="696176" cy="298361"/>
      </dsp:txXfrm>
    </dsp:sp>
    <dsp:sp modelId="{B99D3F03-E3B5-4621-9750-02BF0C638E58}">
      <dsp:nvSpPr>
        <dsp:cNvPr id="0" name=""/>
        <dsp:cNvSpPr/>
      </dsp:nvSpPr>
      <dsp:spPr>
        <a:xfrm rot="5400000">
          <a:off x="3769548" y="-1382032"/>
          <a:ext cx="646449" cy="6793194"/>
        </a:xfrm>
        <a:prstGeom prst="round2SameRect">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گزینش و انتخاب وسیله نقلیه برای انجام سفرها</a:t>
          </a:r>
          <a:endParaRPr lang="fa-IR" sz="1600" kern="1200" dirty="0">
            <a:cs typeface="B Homa" panose="00000400000000000000" pitchFamily="2" charset="-78"/>
          </a:endParaRPr>
        </a:p>
      </dsp:txBody>
      <dsp:txXfrm rot="-5400000">
        <a:off x="696176" y="1722897"/>
        <a:ext cx="6761637" cy="583335"/>
      </dsp:txXfrm>
    </dsp:sp>
    <dsp:sp modelId="{1935BEB2-5AF8-4AAC-8D63-0DAA097A5DD5}">
      <dsp:nvSpPr>
        <dsp:cNvPr id="0" name=""/>
        <dsp:cNvSpPr/>
      </dsp:nvSpPr>
      <dsp:spPr>
        <a:xfrm rot="5400000">
          <a:off x="-149180" y="2684284"/>
          <a:ext cx="994537" cy="696176"/>
        </a:xfrm>
        <a:prstGeom prst="chevron">
          <a:avLst/>
        </a:prstGeom>
        <a:gradFill rotWithShape="0">
          <a:gsLst>
            <a:gs pos="0">
              <a:schemeClr val="accent3">
                <a:hueOff val="0"/>
                <a:satOff val="0"/>
                <a:lumOff val="0"/>
                <a:alphaOff val="0"/>
                <a:tint val="96000"/>
                <a:lumMod val="102000"/>
              </a:schemeClr>
            </a:gs>
            <a:gs pos="100000">
              <a:schemeClr val="accent3">
                <a:hueOff val="0"/>
                <a:satOff val="0"/>
                <a:lumOff val="0"/>
                <a:alphaOff val="0"/>
                <a:shade val="88000"/>
                <a:lumMod val="94000"/>
              </a:schemeClr>
            </a:gs>
          </a:gsLst>
          <a:path path="circle">
            <a:fillToRect l="50000" t="100000" r="100000" b="50000"/>
          </a:path>
        </a:gradFill>
        <a:ln w="9525" cap="rnd" cmpd="sng" algn="ctr">
          <a:solidFill>
            <a:schemeClr val="accent3">
              <a:hueOff val="0"/>
              <a:satOff val="0"/>
              <a:lumOff val="0"/>
              <a:alphaOff val="0"/>
            </a:schemeClr>
          </a:solidFill>
          <a:prstDash val="solid"/>
        </a:ln>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dsp:spPr>
      <dsp:style>
        <a:lnRef idx="1">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تخصیص سفر </a:t>
          </a:r>
          <a:endParaRPr lang="fa-IR" sz="1600" kern="1200" dirty="0">
            <a:cs typeface="B Homa" panose="00000400000000000000" pitchFamily="2" charset="-78"/>
          </a:endParaRPr>
        </a:p>
      </dsp:txBody>
      <dsp:txXfrm rot="-5400000">
        <a:off x="1" y="2883191"/>
        <a:ext cx="696176" cy="298361"/>
      </dsp:txXfrm>
    </dsp:sp>
    <dsp:sp modelId="{35A4D874-587E-4C9E-9A3B-B7B0381A6510}">
      <dsp:nvSpPr>
        <dsp:cNvPr id="0" name=""/>
        <dsp:cNvSpPr/>
      </dsp:nvSpPr>
      <dsp:spPr>
        <a:xfrm rot="5400000">
          <a:off x="3769548" y="-538269"/>
          <a:ext cx="646449" cy="6793194"/>
        </a:xfrm>
        <a:prstGeom prst="round2SameRect">
          <a:avLst/>
        </a:prstGeom>
        <a:solidFill>
          <a:schemeClr val="lt1">
            <a:alpha val="90000"/>
            <a:hueOff val="0"/>
            <a:satOff val="0"/>
            <a:lumOff val="0"/>
            <a:alphaOff val="0"/>
          </a:schemeClr>
        </a:solidFill>
        <a:ln w="9525" cap="rnd" cmpd="sng" algn="ctr">
          <a:solidFill>
            <a:schemeClr val="accent3">
              <a:hueOff val="0"/>
              <a:satOff val="0"/>
              <a:lumOff val="0"/>
              <a:alphaOff val="0"/>
            </a:schemeClr>
          </a:solidFill>
          <a:prstDash val="solid"/>
        </a:ln>
        <a:effectLst>
          <a:reflection blurRad="12700" stA="26000" endPos="32000" dist="12700" dir="5400000" sy="-100000" rotWithShape="0"/>
        </a:effectLst>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گزینش و انتخاب مسیر سفرها</a:t>
          </a:r>
          <a:endParaRPr lang="fa-IR" sz="1600" kern="1200" dirty="0">
            <a:cs typeface="B Homa" panose="00000400000000000000" pitchFamily="2" charset="-78"/>
          </a:endParaRPr>
        </a:p>
      </dsp:txBody>
      <dsp:txXfrm rot="-5400000">
        <a:off x="696176" y="2566660"/>
        <a:ext cx="6761637" cy="5833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4F5C88-2087-4368-9D65-70A04580C736}">
      <dsp:nvSpPr>
        <dsp:cNvPr id="0" name=""/>
        <dsp:cNvSpPr/>
      </dsp:nvSpPr>
      <dsp:spPr>
        <a:xfrm>
          <a:off x="0" y="0"/>
          <a:ext cx="3710608" cy="4166785"/>
        </a:xfrm>
        <a:prstGeom prst="triangl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10FEA8-BDA8-41B9-A0E9-3428A0F03630}">
      <dsp:nvSpPr>
        <dsp:cNvPr id="0" name=""/>
        <dsp:cNvSpPr/>
      </dsp:nvSpPr>
      <dsp:spPr>
        <a:xfrm>
          <a:off x="1855304" y="417085"/>
          <a:ext cx="2411895" cy="370290"/>
        </a:xfrm>
        <a:prstGeom prst="roundRect">
          <a:avLst/>
        </a:prstGeom>
        <a:solidFill>
          <a:srgbClr val="0DB7C4"/>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fa-IR" sz="1100" kern="1200" dirty="0" smtClean="0">
              <a:cs typeface="B Homa" panose="00000400000000000000" pitchFamily="2" charset="-78"/>
            </a:rPr>
            <a:t>مدل رشد یکواخت</a:t>
          </a:r>
          <a:endParaRPr lang="fa-IR" sz="1100" kern="1200" dirty="0" smtClean="0"/>
        </a:p>
      </dsp:txBody>
      <dsp:txXfrm>
        <a:off x="1873380" y="435161"/>
        <a:ext cx="2375743" cy="334138"/>
      </dsp:txXfrm>
    </dsp:sp>
    <dsp:sp modelId="{F2D8DD7D-9F84-413E-B2DA-5A453153726B}">
      <dsp:nvSpPr>
        <dsp:cNvPr id="0" name=""/>
        <dsp:cNvSpPr/>
      </dsp:nvSpPr>
      <dsp:spPr>
        <a:xfrm>
          <a:off x="1855304" y="833662"/>
          <a:ext cx="2411895" cy="370290"/>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fa-IR" sz="1100" kern="1200" dirty="0" smtClean="0">
              <a:cs typeface="B Homa" panose="00000400000000000000" pitchFamily="2" charset="-78"/>
            </a:rPr>
            <a:t>مدل رشد متوسط</a:t>
          </a:r>
        </a:p>
      </dsp:txBody>
      <dsp:txXfrm>
        <a:off x="1873380" y="851738"/>
        <a:ext cx="2375743" cy="334138"/>
      </dsp:txXfrm>
    </dsp:sp>
    <dsp:sp modelId="{C806CDC8-C3A0-4F55-A469-26E2F74ADCBE}">
      <dsp:nvSpPr>
        <dsp:cNvPr id="0" name=""/>
        <dsp:cNvSpPr/>
      </dsp:nvSpPr>
      <dsp:spPr>
        <a:xfrm>
          <a:off x="1855304" y="1250238"/>
          <a:ext cx="2411895" cy="370290"/>
        </a:xfrm>
        <a:prstGeom prst="roundRect">
          <a:avLst/>
        </a:prstGeom>
        <a:solidFill>
          <a:srgbClr val="0DB7C4">
            <a:alpha val="90000"/>
          </a:srgb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fa-IR" sz="1100" kern="1200" dirty="0" smtClean="0">
              <a:cs typeface="B Homa" panose="00000400000000000000" pitchFamily="2" charset="-78"/>
            </a:rPr>
            <a:t>مدل فراتر</a:t>
          </a:r>
        </a:p>
      </dsp:txBody>
      <dsp:txXfrm>
        <a:off x="1873380" y="1268314"/>
        <a:ext cx="2375743" cy="334138"/>
      </dsp:txXfrm>
    </dsp:sp>
    <dsp:sp modelId="{59FAC8BE-B929-43F0-945F-1541DF7DF2EB}">
      <dsp:nvSpPr>
        <dsp:cNvPr id="0" name=""/>
        <dsp:cNvSpPr/>
      </dsp:nvSpPr>
      <dsp:spPr>
        <a:xfrm>
          <a:off x="1855304" y="1666815"/>
          <a:ext cx="2411895" cy="370290"/>
        </a:xfrm>
        <a:prstGeom prst="roundRect">
          <a:avLst/>
        </a:prstGeom>
        <a:solidFill>
          <a:schemeClr val="bg1"/>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fa-IR" sz="1100" kern="1200" dirty="0" smtClean="0">
              <a:cs typeface="B Homa" panose="00000400000000000000" pitchFamily="2" charset="-78"/>
            </a:rPr>
            <a:t>مدل دیترویت</a:t>
          </a:r>
          <a:endParaRPr lang="fa-IR" sz="1100" kern="1200" dirty="0"/>
        </a:p>
      </dsp:txBody>
      <dsp:txXfrm>
        <a:off x="1873380" y="1684891"/>
        <a:ext cx="2375743" cy="334138"/>
      </dsp:txXfrm>
    </dsp:sp>
    <dsp:sp modelId="{147D3BFD-5621-460A-8465-620A95032C58}">
      <dsp:nvSpPr>
        <dsp:cNvPr id="0" name=""/>
        <dsp:cNvSpPr/>
      </dsp:nvSpPr>
      <dsp:spPr>
        <a:xfrm>
          <a:off x="1855304" y="2083392"/>
          <a:ext cx="2411895" cy="370290"/>
        </a:xfrm>
        <a:prstGeom prst="roundRect">
          <a:avLst/>
        </a:prstGeom>
        <a:solidFill>
          <a:srgbClr val="0DB7C4"/>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fa-IR" sz="1100" kern="1200" dirty="0" smtClean="0">
              <a:cs typeface="B Homa" panose="00000400000000000000" pitchFamily="2" charset="-78"/>
            </a:rPr>
            <a:t>مدل جاذبه</a:t>
          </a:r>
          <a:endParaRPr lang="fa-IR" sz="1100" kern="1200" dirty="0"/>
        </a:p>
      </dsp:txBody>
      <dsp:txXfrm>
        <a:off x="1873380" y="2101468"/>
        <a:ext cx="2375743" cy="334138"/>
      </dsp:txXfrm>
    </dsp:sp>
    <dsp:sp modelId="{C04E946C-90C2-4A70-95A9-F21D21BF43E7}">
      <dsp:nvSpPr>
        <dsp:cNvPr id="0" name=""/>
        <dsp:cNvSpPr/>
      </dsp:nvSpPr>
      <dsp:spPr>
        <a:xfrm>
          <a:off x="1855304" y="2499969"/>
          <a:ext cx="2411895" cy="370290"/>
        </a:xfrm>
        <a:prstGeom prst="roundRect">
          <a:avLst/>
        </a:prstGeom>
        <a:solidFill>
          <a:schemeClr val="bg1"/>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fa-IR" sz="1100" kern="1200" dirty="0" smtClean="0">
              <a:cs typeface="B Homa" panose="00000400000000000000" pitchFamily="2" charset="-78"/>
            </a:rPr>
            <a:t>مدل فرصت های میانی</a:t>
          </a:r>
          <a:endParaRPr lang="fa-IR" sz="1100" kern="1200" dirty="0"/>
        </a:p>
      </dsp:txBody>
      <dsp:txXfrm>
        <a:off x="1873380" y="2518045"/>
        <a:ext cx="2375743" cy="334138"/>
      </dsp:txXfrm>
    </dsp:sp>
    <dsp:sp modelId="{851DB9F1-C013-4E56-99D6-9DF245256731}">
      <dsp:nvSpPr>
        <dsp:cNvPr id="0" name=""/>
        <dsp:cNvSpPr/>
      </dsp:nvSpPr>
      <dsp:spPr>
        <a:xfrm>
          <a:off x="1855304" y="2916546"/>
          <a:ext cx="2411895" cy="370290"/>
        </a:xfrm>
        <a:prstGeom prst="roundRect">
          <a:avLst/>
        </a:prstGeom>
        <a:solidFill>
          <a:srgbClr val="0DB7C4"/>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fa-IR" sz="1100" kern="1200" dirty="0" smtClean="0">
              <a:cs typeface="B Homa" panose="00000400000000000000" pitchFamily="2" charset="-78"/>
            </a:rPr>
            <a:t>مدل های انتخاب مقصد</a:t>
          </a:r>
          <a:endParaRPr lang="fa-IR" sz="1100" kern="1200" dirty="0"/>
        </a:p>
      </dsp:txBody>
      <dsp:txXfrm>
        <a:off x="1873380" y="2934622"/>
        <a:ext cx="2375743" cy="334138"/>
      </dsp:txXfrm>
    </dsp:sp>
    <dsp:sp modelId="{0927638C-9ABB-4877-AF4E-57F3040B14EA}">
      <dsp:nvSpPr>
        <dsp:cNvPr id="0" name=""/>
        <dsp:cNvSpPr/>
      </dsp:nvSpPr>
      <dsp:spPr>
        <a:xfrm>
          <a:off x="1855304" y="3333122"/>
          <a:ext cx="2411895" cy="370290"/>
        </a:xfrm>
        <a:prstGeom prst="roundRect">
          <a:avLst/>
        </a:prstGeom>
        <a:solidFill>
          <a:schemeClr val="bg1"/>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rtl="1">
            <a:lnSpc>
              <a:spcPct val="90000"/>
            </a:lnSpc>
            <a:spcBef>
              <a:spcPct val="0"/>
            </a:spcBef>
            <a:spcAft>
              <a:spcPct val="35000"/>
            </a:spcAft>
          </a:pPr>
          <a:r>
            <a:rPr lang="fa-IR" sz="1100" kern="1200" dirty="0" smtClean="0">
              <a:cs typeface="B Homa" panose="00000400000000000000" pitchFamily="2" charset="-78"/>
            </a:rPr>
            <a:t>مدل آنتروپی</a:t>
          </a:r>
          <a:endParaRPr lang="fa-IR" sz="1100" kern="1200" dirty="0"/>
        </a:p>
      </dsp:txBody>
      <dsp:txXfrm>
        <a:off x="1873380" y="3351198"/>
        <a:ext cx="2375743" cy="3341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5849B7-AB42-4159-978B-51EE55B5115A}">
      <dsp:nvSpPr>
        <dsp:cNvPr id="0" name=""/>
        <dsp:cNvSpPr/>
      </dsp:nvSpPr>
      <dsp:spPr>
        <a:xfrm>
          <a:off x="0" y="211949"/>
          <a:ext cx="6096000" cy="1801800"/>
        </a:xfrm>
        <a:prstGeom prst="rect">
          <a:avLst/>
        </a:prstGeom>
        <a:solidFill>
          <a:schemeClr val="lt1">
            <a:alpha val="90000"/>
            <a:hueOff val="0"/>
            <a:satOff val="0"/>
            <a:lumOff val="0"/>
            <a:alphaOff val="0"/>
          </a:schemeClr>
        </a:solidFill>
        <a:ln w="15875"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3117" tIns="270764" rIns="473117" bIns="85344" numCol="1" spcCol="1270" anchor="t" anchorCtr="0">
          <a:noAutofit/>
        </a:bodyPr>
        <a:lstStyle/>
        <a:p>
          <a:pPr marL="114300" lvl="1" indent="-114300" algn="r" defTabSz="533400" rtl="1">
            <a:lnSpc>
              <a:spcPct val="90000"/>
            </a:lnSpc>
            <a:spcBef>
              <a:spcPct val="0"/>
            </a:spcBef>
            <a:spcAft>
              <a:spcPct val="15000"/>
            </a:spcAft>
            <a:buChar char="••"/>
          </a:pPr>
          <a:r>
            <a:rPr lang="fa-IR" sz="1200" kern="1200" dirty="0" smtClean="0">
              <a:cs typeface="B Homa" panose="00000400000000000000" pitchFamily="2" charset="-78"/>
            </a:rPr>
            <a:t>فاصله يا زمان سفر بين هر زوج مبد أ- مقصد</a:t>
          </a:r>
          <a:endParaRPr lang="fa-IR" sz="1200" kern="1200" dirty="0">
            <a:cs typeface="B Homa" panose="00000400000000000000" pitchFamily="2" charset="-78"/>
          </a:endParaRPr>
        </a:p>
        <a:p>
          <a:pPr marL="114300" lvl="1" indent="-114300" algn="r" defTabSz="533400" rtl="1">
            <a:lnSpc>
              <a:spcPct val="90000"/>
            </a:lnSpc>
            <a:spcBef>
              <a:spcPct val="0"/>
            </a:spcBef>
            <a:spcAft>
              <a:spcPct val="15000"/>
            </a:spcAft>
            <a:buChar char="••"/>
          </a:pPr>
          <a:r>
            <a:rPr lang="fa-IR" sz="1200" kern="1200" dirty="0" smtClean="0">
              <a:cs typeface="B Homa" panose="00000400000000000000" pitchFamily="2" charset="-78"/>
            </a:rPr>
            <a:t>تعداد فضاي پارك در مقصد</a:t>
          </a:r>
          <a:endParaRPr lang="fa-IR" sz="1200" kern="1200" dirty="0">
            <a:cs typeface="B Homa" panose="00000400000000000000" pitchFamily="2" charset="-78"/>
          </a:endParaRPr>
        </a:p>
        <a:p>
          <a:pPr marL="114300" lvl="1" indent="-114300" algn="r" defTabSz="533400" rtl="1">
            <a:lnSpc>
              <a:spcPct val="90000"/>
            </a:lnSpc>
            <a:spcBef>
              <a:spcPct val="0"/>
            </a:spcBef>
            <a:spcAft>
              <a:spcPct val="15000"/>
            </a:spcAft>
            <a:buChar char="••"/>
          </a:pPr>
          <a:r>
            <a:rPr lang="fa-IR" sz="1200" kern="1200" dirty="0" smtClean="0">
              <a:cs typeface="B Homa" panose="00000400000000000000" pitchFamily="2" charset="-78"/>
            </a:rPr>
            <a:t>وضعيت ايستگاه ها و خطوط اتوبوس راني</a:t>
          </a:r>
          <a:endParaRPr lang="fa-IR" sz="1200" kern="1200" dirty="0">
            <a:cs typeface="B Homa" panose="00000400000000000000" pitchFamily="2" charset="-78"/>
          </a:endParaRPr>
        </a:p>
        <a:p>
          <a:pPr marL="114300" lvl="1" indent="-114300" algn="r" defTabSz="533400" rtl="1">
            <a:lnSpc>
              <a:spcPct val="90000"/>
            </a:lnSpc>
            <a:spcBef>
              <a:spcPct val="0"/>
            </a:spcBef>
            <a:spcAft>
              <a:spcPct val="15000"/>
            </a:spcAft>
            <a:buChar char="••"/>
          </a:pPr>
          <a:r>
            <a:rPr lang="fa-IR" sz="1200" kern="1200" dirty="0" smtClean="0">
              <a:cs typeface="B Homa" panose="00000400000000000000" pitchFamily="2" charset="-78"/>
            </a:rPr>
            <a:t>وضعيت خطوط تاكسي راني</a:t>
          </a:r>
          <a:endParaRPr lang="fa-IR" sz="1200" kern="1200" dirty="0">
            <a:cs typeface="B Homa" panose="00000400000000000000" pitchFamily="2" charset="-78"/>
          </a:endParaRPr>
        </a:p>
        <a:p>
          <a:pPr marL="114300" lvl="1" indent="-114300" algn="r" defTabSz="533400" rtl="1">
            <a:lnSpc>
              <a:spcPct val="90000"/>
            </a:lnSpc>
            <a:spcBef>
              <a:spcPct val="0"/>
            </a:spcBef>
            <a:spcAft>
              <a:spcPct val="15000"/>
            </a:spcAft>
            <a:buChar char="••"/>
          </a:pPr>
          <a:r>
            <a:rPr lang="fa-IR" sz="1200" kern="1200" dirty="0" smtClean="0">
              <a:cs typeface="B Homa" panose="00000400000000000000" pitchFamily="2" charset="-78"/>
            </a:rPr>
            <a:t>وضعيت محدوديت تردد در مركز شهر و هزينه هاي ورود به محدوده ي مركزي</a:t>
          </a:r>
          <a:endParaRPr lang="fa-IR" sz="1200" kern="1200" dirty="0">
            <a:cs typeface="B Homa" panose="00000400000000000000" pitchFamily="2" charset="-78"/>
          </a:endParaRPr>
        </a:p>
      </dsp:txBody>
      <dsp:txXfrm>
        <a:off x="0" y="211949"/>
        <a:ext cx="6096000" cy="1801800"/>
      </dsp:txXfrm>
    </dsp:sp>
    <dsp:sp modelId="{C7D595C4-1E0A-4402-A108-2F4FB859DAC6}">
      <dsp:nvSpPr>
        <dsp:cNvPr id="0" name=""/>
        <dsp:cNvSpPr/>
      </dsp:nvSpPr>
      <dsp:spPr>
        <a:xfrm>
          <a:off x="304800" y="20069"/>
          <a:ext cx="4267200" cy="383760"/>
        </a:xfrm>
        <a:prstGeom prst="roundRect">
          <a:avLst/>
        </a:prstGeom>
        <a:solidFill>
          <a:schemeClr val="accent2">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577850" rtl="1">
            <a:lnSpc>
              <a:spcPct val="90000"/>
            </a:lnSpc>
            <a:spcBef>
              <a:spcPct val="0"/>
            </a:spcBef>
            <a:spcAft>
              <a:spcPct val="35000"/>
            </a:spcAft>
          </a:pPr>
          <a:r>
            <a:rPr lang="fa-IR" sz="1300" b="1" kern="1200" dirty="0" smtClean="0">
              <a:cs typeface="B Homa" panose="00000400000000000000" pitchFamily="2" charset="-78"/>
            </a:rPr>
            <a:t>عوامل دسترسي</a:t>
          </a:r>
          <a:endParaRPr lang="fa-IR" sz="1300" b="1" kern="1200" dirty="0">
            <a:cs typeface="B Homa" panose="00000400000000000000" pitchFamily="2" charset="-78"/>
          </a:endParaRPr>
        </a:p>
      </dsp:txBody>
      <dsp:txXfrm>
        <a:off x="323534" y="38803"/>
        <a:ext cx="4229732" cy="346292"/>
      </dsp:txXfrm>
    </dsp:sp>
    <dsp:sp modelId="{04835FE7-79D4-4765-9278-54BD2B2CEB3C}">
      <dsp:nvSpPr>
        <dsp:cNvPr id="0" name=""/>
        <dsp:cNvSpPr/>
      </dsp:nvSpPr>
      <dsp:spPr>
        <a:xfrm>
          <a:off x="0" y="2275830"/>
          <a:ext cx="6096000" cy="2047500"/>
        </a:xfrm>
        <a:prstGeom prst="rect">
          <a:avLst/>
        </a:prstGeom>
        <a:solidFill>
          <a:schemeClr val="lt1">
            <a:alpha val="90000"/>
            <a:hueOff val="0"/>
            <a:satOff val="0"/>
            <a:lumOff val="0"/>
            <a:alphaOff val="0"/>
          </a:schemeClr>
        </a:solidFill>
        <a:ln w="15875" cap="rnd"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73117" tIns="270764" rIns="473117" bIns="99568" numCol="1" spcCol="1270" anchor="t" anchorCtr="0">
          <a:noAutofit/>
        </a:bodyPr>
        <a:lstStyle/>
        <a:p>
          <a:pPr marL="114300" lvl="1" indent="-114300" algn="r" defTabSz="622300" rtl="1">
            <a:lnSpc>
              <a:spcPct val="90000"/>
            </a:lnSpc>
            <a:spcBef>
              <a:spcPct val="0"/>
            </a:spcBef>
            <a:spcAft>
              <a:spcPct val="15000"/>
            </a:spcAft>
            <a:buChar char="••"/>
          </a:pPr>
          <a:r>
            <a:rPr lang="fa-IR" sz="1400" kern="1200" dirty="0" smtClean="0">
              <a:cs typeface="B Homa" panose="00000400000000000000" pitchFamily="2" charset="-78"/>
            </a:rPr>
            <a:t>تعداد و تراكم واحدهاي تجاري</a:t>
          </a:r>
          <a:endParaRPr lang="fa-IR" sz="1400" kern="1200" dirty="0">
            <a:cs typeface="B Homa" panose="00000400000000000000" pitchFamily="2" charset="-78"/>
          </a:endParaRPr>
        </a:p>
        <a:p>
          <a:pPr marL="114300" lvl="1" indent="-114300" algn="r" defTabSz="622300" rtl="1">
            <a:lnSpc>
              <a:spcPct val="90000"/>
            </a:lnSpc>
            <a:spcBef>
              <a:spcPct val="0"/>
            </a:spcBef>
            <a:spcAft>
              <a:spcPct val="15000"/>
            </a:spcAft>
            <a:buChar char="••"/>
          </a:pPr>
          <a:r>
            <a:rPr lang="fa-IR" sz="1400" kern="1200" dirty="0" smtClean="0">
              <a:cs typeface="B Homa" panose="00000400000000000000" pitchFamily="2" charset="-78"/>
            </a:rPr>
            <a:t>كيفيت محصولات</a:t>
          </a:r>
          <a:endParaRPr lang="fa-IR" sz="1400" kern="1200" dirty="0">
            <a:cs typeface="B Homa" panose="00000400000000000000" pitchFamily="2" charset="-78"/>
          </a:endParaRPr>
        </a:p>
        <a:p>
          <a:pPr marL="114300" lvl="1" indent="-114300" algn="r" defTabSz="622300" rtl="1">
            <a:lnSpc>
              <a:spcPct val="90000"/>
            </a:lnSpc>
            <a:spcBef>
              <a:spcPct val="0"/>
            </a:spcBef>
            <a:spcAft>
              <a:spcPct val="15000"/>
            </a:spcAft>
            <a:buChar char="••"/>
          </a:pPr>
          <a:r>
            <a:rPr lang="fa-IR" sz="1400" kern="1200" dirty="0" smtClean="0">
              <a:cs typeface="B Homa" panose="00000400000000000000" pitchFamily="2" charset="-78"/>
            </a:rPr>
            <a:t>قيمت محصولات</a:t>
          </a:r>
          <a:endParaRPr lang="fa-IR" sz="1400" kern="1200" dirty="0">
            <a:cs typeface="B Homa" panose="00000400000000000000" pitchFamily="2" charset="-78"/>
          </a:endParaRPr>
        </a:p>
        <a:p>
          <a:pPr marL="114300" lvl="1" indent="-114300" algn="r" defTabSz="622300" rtl="1">
            <a:lnSpc>
              <a:spcPct val="90000"/>
            </a:lnSpc>
            <a:spcBef>
              <a:spcPct val="0"/>
            </a:spcBef>
            <a:spcAft>
              <a:spcPct val="15000"/>
            </a:spcAft>
            <a:buChar char="••"/>
          </a:pPr>
          <a:r>
            <a:rPr lang="fa-IR" sz="1400" kern="1200" dirty="0" smtClean="0">
              <a:cs typeface="B Homa" panose="00000400000000000000" pitchFamily="2" charset="-78"/>
            </a:rPr>
            <a:t>قدمت كاربري‌ها</a:t>
          </a:r>
          <a:endParaRPr lang="fa-IR" sz="1400" kern="1200" dirty="0">
            <a:cs typeface="B Homa" panose="00000400000000000000" pitchFamily="2" charset="-78"/>
          </a:endParaRPr>
        </a:p>
        <a:p>
          <a:pPr marL="114300" lvl="1" indent="-114300" algn="r" defTabSz="622300" rtl="1">
            <a:lnSpc>
              <a:spcPct val="90000"/>
            </a:lnSpc>
            <a:spcBef>
              <a:spcPct val="0"/>
            </a:spcBef>
            <a:spcAft>
              <a:spcPct val="15000"/>
            </a:spcAft>
            <a:buChar char="••"/>
          </a:pPr>
          <a:r>
            <a:rPr lang="fa-IR" sz="1400" kern="1200" dirty="0" smtClean="0">
              <a:cs typeface="B Homa" panose="00000400000000000000" pitchFamily="2" charset="-78"/>
            </a:rPr>
            <a:t>وجود بازار و مجتمع هاي تجاري</a:t>
          </a:r>
          <a:endParaRPr lang="fa-IR" sz="1400" kern="1200" dirty="0">
            <a:cs typeface="B Homa" panose="00000400000000000000" pitchFamily="2" charset="-78"/>
          </a:endParaRPr>
        </a:p>
      </dsp:txBody>
      <dsp:txXfrm>
        <a:off x="0" y="2275830"/>
        <a:ext cx="6096000" cy="2047500"/>
      </dsp:txXfrm>
    </dsp:sp>
    <dsp:sp modelId="{0FB988A0-1829-4ACA-95DB-FA8DB902E44C}">
      <dsp:nvSpPr>
        <dsp:cNvPr id="0" name=""/>
        <dsp:cNvSpPr/>
      </dsp:nvSpPr>
      <dsp:spPr>
        <a:xfrm>
          <a:off x="304800" y="2083950"/>
          <a:ext cx="4267200" cy="383760"/>
        </a:xfrm>
        <a:prstGeom prst="roundRect">
          <a:avLst/>
        </a:prstGeom>
        <a:solidFill>
          <a:schemeClr val="accent3">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577850" rtl="1">
            <a:lnSpc>
              <a:spcPct val="90000"/>
            </a:lnSpc>
            <a:spcBef>
              <a:spcPct val="0"/>
            </a:spcBef>
            <a:spcAft>
              <a:spcPct val="35000"/>
            </a:spcAft>
          </a:pPr>
          <a:r>
            <a:rPr lang="fa-IR" sz="1300" b="1" kern="1200" dirty="0" smtClean="0">
              <a:cs typeface="B Homa" panose="00000400000000000000" pitchFamily="2" charset="-78"/>
            </a:rPr>
            <a:t>عوامل بازار</a:t>
          </a:r>
          <a:endParaRPr lang="fa-IR" sz="1300" b="1" kern="1200" dirty="0">
            <a:cs typeface="B Homa" panose="00000400000000000000" pitchFamily="2" charset="-78"/>
          </a:endParaRPr>
        </a:p>
      </dsp:txBody>
      <dsp:txXfrm>
        <a:off x="323534" y="2102684"/>
        <a:ext cx="4229732" cy="346292"/>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175" y="685800"/>
            <a:ext cx="6096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ts val="1400"/>
              <a:buChar char="●"/>
              <a:defRPr sz="1100"/>
            </a:lvl1pPr>
            <a:lvl2pPr lvl="1">
              <a:spcBef>
                <a:spcPts val="0"/>
              </a:spcBef>
              <a:buSzPts val="1400"/>
              <a:buChar char="○"/>
              <a:defRPr sz="1100"/>
            </a:lvl2pPr>
            <a:lvl3pPr lvl="2">
              <a:spcBef>
                <a:spcPts val="0"/>
              </a:spcBef>
              <a:buSzPts val="1400"/>
              <a:buChar char="■"/>
              <a:defRPr sz="1100"/>
            </a:lvl3pPr>
            <a:lvl4pPr lvl="3">
              <a:spcBef>
                <a:spcPts val="0"/>
              </a:spcBef>
              <a:buSzPts val="1400"/>
              <a:buChar char="●"/>
              <a:defRPr sz="1100"/>
            </a:lvl4pPr>
            <a:lvl5pPr lvl="4">
              <a:spcBef>
                <a:spcPts val="0"/>
              </a:spcBef>
              <a:buSzPts val="1400"/>
              <a:buChar char="○"/>
              <a:defRPr sz="1100"/>
            </a:lvl5pPr>
            <a:lvl6pPr lvl="5">
              <a:spcBef>
                <a:spcPts val="0"/>
              </a:spcBef>
              <a:buSzPts val="1400"/>
              <a:buChar char="■"/>
              <a:defRPr sz="1100"/>
            </a:lvl6pPr>
            <a:lvl7pPr lvl="6">
              <a:spcBef>
                <a:spcPts val="0"/>
              </a:spcBef>
              <a:buSzPts val="1400"/>
              <a:buChar char="●"/>
              <a:defRPr sz="1100"/>
            </a:lvl7pPr>
            <a:lvl8pPr lvl="7">
              <a:spcBef>
                <a:spcPts val="0"/>
              </a:spcBef>
              <a:buSzPts val="1400"/>
              <a:buChar char="○"/>
              <a:defRPr sz="1100"/>
            </a:lvl8pPr>
            <a:lvl9pPr lvl="8">
              <a:spcBef>
                <a:spcPts val="0"/>
              </a:spcBef>
              <a:buSzPts val="1400"/>
              <a:buChar char="■"/>
              <a:defRPr sz="1100"/>
            </a:lvl9pPr>
          </a:lstStyle>
          <a:p>
            <a:endParaRPr/>
          </a:p>
        </p:txBody>
      </p:sp>
    </p:spTree>
    <p:extLst>
      <p:ext uri="{BB962C8B-B14F-4D97-AF65-F5344CB8AC3E}">
        <p14:creationId xmlns:p14="http://schemas.microsoft.com/office/powerpoint/2010/main" val="725890829"/>
      </p:ext>
    </p:extLst>
  </p:cSld>
  <p:clrMap bg1="lt1" tx1="dk1" bg2="dk2" tx2="lt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marL="0" lvl="0" indent="0">
              <a:spcBef>
                <a:spcPts val="0"/>
              </a:spcBef>
              <a:buNone/>
            </a:pPr>
            <a:endParaRPr/>
          </a:p>
        </p:txBody>
      </p:sp>
    </p:spTree>
    <p:extLst>
      <p:ext uri="{BB962C8B-B14F-4D97-AF65-F5344CB8AC3E}">
        <p14:creationId xmlns:p14="http://schemas.microsoft.com/office/powerpoint/2010/main" val="290935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409575" y="-3572"/>
            <a:ext cx="3761184" cy="5147072"/>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196301" y="1035052"/>
            <a:ext cx="6430967" cy="1962149"/>
          </a:xfrm>
        </p:spPr>
        <p:txBody>
          <a:bodyPr anchor="b">
            <a:normAutofit/>
          </a:bodyPr>
          <a:lstStyle>
            <a:lvl1pPr algn="r">
              <a:defRPr sz="45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386533" y="2997200"/>
            <a:ext cx="5240734" cy="1041401"/>
          </a:xfrm>
        </p:spPr>
        <p:txBody>
          <a:bodyPr anchor="t">
            <a:normAutofit/>
          </a:bodyPr>
          <a:lstStyle>
            <a:lvl1pPr marL="0" indent="0" algn="r">
              <a:buNone/>
              <a:defRPr sz="1575">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5" name="Footer Placeholder 4"/>
          <p:cNvSpPr>
            <a:spLocks noGrp="1"/>
          </p:cNvSpPr>
          <p:nvPr>
            <p:ph type="ftr" sz="quarter" idx="11"/>
          </p:nvPr>
        </p:nvSpPr>
        <p:spPr>
          <a:xfrm>
            <a:off x="3999309" y="4412457"/>
            <a:ext cx="3243033" cy="273844"/>
          </a:xfrm>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160907409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234" y="3549649"/>
            <a:ext cx="7514033" cy="425054"/>
          </a:xfrm>
        </p:spPr>
        <p:txBody>
          <a:bodyPr anchor="b">
            <a:normAutofit/>
          </a:bodyPr>
          <a:lstStyle>
            <a:lvl1pPr algn="ctr">
              <a:defRPr sz="18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9509" y="699084"/>
            <a:ext cx="6169458" cy="2373732"/>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4" name="Text Placeholder 3"/>
          <p:cNvSpPr>
            <a:spLocks noGrp="1"/>
          </p:cNvSpPr>
          <p:nvPr>
            <p:ph type="body" sz="half" idx="2"/>
          </p:nvPr>
        </p:nvSpPr>
        <p:spPr>
          <a:xfrm>
            <a:off x="1113234" y="3974702"/>
            <a:ext cx="7514033" cy="370284"/>
          </a:xfrm>
        </p:spPr>
        <p:txBody>
          <a:bodyPr>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169698482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235" y="514350"/>
            <a:ext cx="7514033" cy="2286000"/>
          </a:xfrm>
        </p:spPr>
        <p:txBody>
          <a:bodyPr anchor="ctr">
            <a:normAutofit/>
          </a:bodyPr>
          <a:lstStyle>
            <a:lvl1pPr algn="ctr">
              <a:defRPr sz="2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234" y="3257550"/>
            <a:ext cx="7514035" cy="1085850"/>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2851396947"/>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198959" y="647267"/>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5" name="TextBox 14"/>
          <p:cNvSpPr txBox="1"/>
          <p:nvPr/>
        </p:nvSpPr>
        <p:spPr>
          <a:xfrm>
            <a:off x="8170069" y="2114549"/>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
        <p:nvSpPr>
          <p:cNvPr id="2" name="Title 1"/>
          <p:cNvSpPr>
            <a:spLocks noGrp="1"/>
          </p:cNvSpPr>
          <p:nvPr>
            <p:ph type="title"/>
          </p:nvPr>
        </p:nvSpPr>
        <p:spPr>
          <a:xfrm>
            <a:off x="1656159" y="514351"/>
            <a:ext cx="6742509" cy="2057399"/>
          </a:xfrm>
        </p:spPr>
        <p:txBody>
          <a:bodyPr anchor="ctr">
            <a:normAutofit/>
          </a:bodyPr>
          <a:lstStyle>
            <a:lvl1pPr algn="ctr">
              <a:defRPr sz="24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827609" y="2571749"/>
            <a:ext cx="6399611" cy="285750"/>
          </a:xfrm>
        </p:spPr>
        <p:txBody>
          <a:bodyPr anchor="ctr">
            <a:normAutofit/>
          </a:bodyPr>
          <a:lstStyle>
            <a:lvl1pPr marL="0" indent="0">
              <a:buFontTx/>
              <a:buNone/>
              <a:defRPr sz="1350"/>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13234" y="3257550"/>
            <a:ext cx="7514033" cy="1085850"/>
          </a:xfrm>
        </p:spPr>
        <p:txBody>
          <a:bodyPr anchor="ctr">
            <a:normAutofit/>
          </a:bodyPr>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4180183380"/>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235" y="2481436"/>
            <a:ext cx="7514032" cy="1101600"/>
          </a:xfrm>
        </p:spPr>
        <p:txBody>
          <a:bodyPr anchor="b">
            <a:normAutofit/>
          </a:bodyPr>
          <a:lstStyle>
            <a:lvl1pPr algn="r">
              <a:defRPr sz="2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234" y="3583036"/>
            <a:ext cx="7514033" cy="645300"/>
          </a:xfrm>
        </p:spPr>
        <p:txBody>
          <a:bodyPr anchor="t">
            <a:normAutofit/>
          </a:bodyPr>
          <a:lstStyle>
            <a:lvl1pPr marL="0" indent="0" algn="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2916115859"/>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198959" y="647267"/>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5" name="TextBox 14"/>
          <p:cNvSpPr txBox="1"/>
          <p:nvPr/>
        </p:nvSpPr>
        <p:spPr>
          <a:xfrm>
            <a:off x="8170069" y="2114549"/>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
        <p:nvSpPr>
          <p:cNvPr id="2" name="Title 1"/>
          <p:cNvSpPr>
            <a:spLocks noGrp="1"/>
          </p:cNvSpPr>
          <p:nvPr>
            <p:ph type="title"/>
          </p:nvPr>
        </p:nvSpPr>
        <p:spPr>
          <a:xfrm>
            <a:off x="1656159" y="514351"/>
            <a:ext cx="6742509" cy="2057399"/>
          </a:xfrm>
        </p:spPr>
        <p:txBody>
          <a:bodyPr anchor="ctr">
            <a:normAutofit/>
          </a:bodyPr>
          <a:lstStyle>
            <a:lvl1pPr algn="ctr">
              <a:defRPr sz="24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13235" y="2914650"/>
            <a:ext cx="7514033" cy="666750"/>
          </a:xfrm>
        </p:spPr>
        <p:txBody>
          <a:bodyPr vert="horz" lIns="91440" tIns="45720" rIns="91440" bIns="45720" rtlCol="0" anchor="b">
            <a:normAutofit/>
          </a:bodyPr>
          <a:lstStyle>
            <a:lvl1pPr algn="r">
              <a:buNone/>
              <a:defRPr lang="en-US" sz="1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234" y="3581400"/>
            <a:ext cx="7514033" cy="762000"/>
          </a:xfrm>
        </p:spPr>
        <p:txBody>
          <a:bodyPr anchor="t">
            <a:normAutofit/>
          </a:bodyPr>
          <a:lstStyle>
            <a:lvl1pPr marL="0" indent="0" algn="r">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52338283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235" y="514350"/>
            <a:ext cx="7514034" cy="2045494"/>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13234" y="2628900"/>
            <a:ext cx="7514035" cy="628650"/>
          </a:xfrm>
        </p:spPr>
        <p:txBody>
          <a:bodyPr vert="horz" lIns="91440" tIns="45720" rIns="91440" bIns="45720" rtlCol="0" anchor="b">
            <a:normAutofit/>
          </a:bodyPr>
          <a:lstStyle>
            <a:lvl1pPr>
              <a:buNone/>
              <a:defRPr lang="en-US" sz="21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234" y="3257550"/>
            <a:ext cx="7514035" cy="1085850"/>
          </a:xfrm>
        </p:spPr>
        <p:txBody>
          <a:bodyPr anchor="t">
            <a:normAutofit/>
          </a:bodyPr>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1409207214"/>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205855009"/>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9492" y="514350"/>
            <a:ext cx="1327777" cy="382905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13234" y="514350"/>
            <a:ext cx="6014807" cy="382905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3657900926"/>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9"/>
        <p:cNvGrpSpPr/>
        <p:nvPr/>
      </p:nvGrpSpPr>
      <p:grpSpPr>
        <a:xfrm>
          <a:off x="0" y="0"/>
          <a:ext cx="0" cy="0"/>
          <a:chOff x="0" y="0"/>
          <a:chExt cx="0" cy="0"/>
        </a:xfrm>
      </p:grpSpPr>
      <p:sp>
        <p:nvSpPr>
          <p:cNvPr id="12" name="Shape 12"/>
          <p:cNvSpPr txBox="1">
            <a:spLocks noGrp="1"/>
          </p:cNvSpPr>
          <p:nvPr>
            <p:ph type="ctrTitle"/>
          </p:nvPr>
        </p:nvSpPr>
        <p:spPr>
          <a:xfrm>
            <a:off x="3107453" y="2555338"/>
            <a:ext cx="5309700" cy="1159800"/>
          </a:xfrm>
          <a:prstGeom prst="rect">
            <a:avLst/>
          </a:prstGeom>
        </p:spPr>
        <p:txBody>
          <a:bodyPr wrap="square" lIns="91425" tIns="91425" rIns="91425" bIns="91425" anchor="b" anchorCtr="0"/>
          <a:lstStyle>
            <a:lvl1pPr lvl="0">
              <a:spcBef>
                <a:spcPts val="0"/>
              </a:spcBef>
              <a:buClr>
                <a:srgbClr val="FFFFFF"/>
              </a:buClr>
              <a:buSzPts val="6000"/>
              <a:buNone/>
              <a:defRPr sz="6000">
                <a:solidFill>
                  <a:srgbClr val="FFFFFF"/>
                </a:solidFill>
              </a:defRPr>
            </a:lvl1pPr>
            <a:lvl2pPr lvl="1">
              <a:spcBef>
                <a:spcPts val="0"/>
              </a:spcBef>
              <a:buClr>
                <a:srgbClr val="FFFFFF"/>
              </a:buClr>
              <a:buSzPts val="6000"/>
              <a:buNone/>
              <a:defRPr sz="6000">
                <a:solidFill>
                  <a:srgbClr val="FFFFFF"/>
                </a:solidFill>
              </a:defRPr>
            </a:lvl2pPr>
            <a:lvl3pPr lvl="2">
              <a:spcBef>
                <a:spcPts val="0"/>
              </a:spcBef>
              <a:buClr>
                <a:srgbClr val="FFFFFF"/>
              </a:buClr>
              <a:buSzPts val="6000"/>
              <a:buNone/>
              <a:defRPr sz="6000">
                <a:solidFill>
                  <a:srgbClr val="FFFFFF"/>
                </a:solidFill>
              </a:defRPr>
            </a:lvl3pPr>
            <a:lvl4pPr lvl="3">
              <a:spcBef>
                <a:spcPts val="0"/>
              </a:spcBef>
              <a:buClr>
                <a:srgbClr val="FFFFFF"/>
              </a:buClr>
              <a:buSzPts val="6000"/>
              <a:buNone/>
              <a:defRPr sz="6000">
                <a:solidFill>
                  <a:srgbClr val="FFFFFF"/>
                </a:solidFill>
              </a:defRPr>
            </a:lvl4pPr>
            <a:lvl5pPr lvl="4">
              <a:spcBef>
                <a:spcPts val="0"/>
              </a:spcBef>
              <a:buClr>
                <a:srgbClr val="FFFFFF"/>
              </a:buClr>
              <a:buSzPts val="6000"/>
              <a:buNone/>
              <a:defRPr sz="6000">
                <a:solidFill>
                  <a:srgbClr val="FFFFFF"/>
                </a:solidFill>
              </a:defRPr>
            </a:lvl5pPr>
            <a:lvl6pPr lvl="5">
              <a:spcBef>
                <a:spcPts val="0"/>
              </a:spcBef>
              <a:buClr>
                <a:srgbClr val="FFFFFF"/>
              </a:buClr>
              <a:buSzPts val="6000"/>
              <a:buNone/>
              <a:defRPr sz="6000">
                <a:solidFill>
                  <a:srgbClr val="FFFFFF"/>
                </a:solidFill>
              </a:defRPr>
            </a:lvl6pPr>
            <a:lvl7pPr lvl="6">
              <a:spcBef>
                <a:spcPts val="0"/>
              </a:spcBef>
              <a:buClr>
                <a:srgbClr val="FFFFFF"/>
              </a:buClr>
              <a:buSzPts val="6000"/>
              <a:buNone/>
              <a:defRPr sz="6000">
                <a:solidFill>
                  <a:srgbClr val="FFFFFF"/>
                </a:solidFill>
              </a:defRPr>
            </a:lvl7pPr>
            <a:lvl8pPr lvl="7">
              <a:spcBef>
                <a:spcPts val="0"/>
              </a:spcBef>
              <a:buClr>
                <a:srgbClr val="FFFFFF"/>
              </a:buClr>
              <a:buSzPts val="6000"/>
              <a:buNone/>
              <a:defRPr sz="6000">
                <a:solidFill>
                  <a:srgbClr val="FFFFFF"/>
                </a:solidFill>
              </a:defRPr>
            </a:lvl8pPr>
            <a:lvl9pPr lvl="8">
              <a:spcBef>
                <a:spcPts val="0"/>
              </a:spcBef>
              <a:buClr>
                <a:srgbClr val="FFFFFF"/>
              </a:buClr>
              <a:buSzPts val="6000"/>
              <a:buNone/>
              <a:defRPr sz="6000">
                <a:solidFill>
                  <a:srgbClr val="FFFFFF"/>
                </a:solidFill>
              </a:defRPr>
            </a:lvl9pPr>
          </a:lstStyle>
          <a:p>
            <a:endParaRPr dirty="0"/>
          </a:p>
        </p:txBody>
      </p:sp>
    </p:spTree>
    <p:extLst>
      <p:ext uri="{BB962C8B-B14F-4D97-AF65-F5344CB8AC3E}">
        <p14:creationId xmlns:p14="http://schemas.microsoft.com/office/powerpoint/2010/main" val="31518432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ubtitle">
    <p:spTree>
      <p:nvGrpSpPr>
        <p:cNvPr id="1" name="Shape 13"/>
        <p:cNvGrpSpPr/>
        <p:nvPr/>
      </p:nvGrpSpPr>
      <p:grpSpPr>
        <a:xfrm>
          <a:off x="0" y="0"/>
          <a:ext cx="0" cy="0"/>
          <a:chOff x="0" y="0"/>
          <a:chExt cx="0" cy="0"/>
        </a:xfrm>
      </p:grpSpPr>
      <p:sp>
        <p:nvSpPr>
          <p:cNvPr id="16" name="Shape 16"/>
          <p:cNvSpPr txBox="1">
            <a:spLocks noGrp="1"/>
          </p:cNvSpPr>
          <p:nvPr>
            <p:ph type="ctrTitle"/>
          </p:nvPr>
        </p:nvSpPr>
        <p:spPr>
          <a:xfrm>
            <a:off x="3338565" y="1858201"/>
            <a:ext cx="5008200" cy="1045200"/>
          </a:xfrm>
          <a:prstGeom prst="rect">
            <a:avLst/>
          </a:prstGeom>
        </p:spPr>
        <p:txBody>
          <a:bodyPr wrap="square" lIns="91425" tIns="91425" rIns="91425" bIns="91425" anchor="b" anchorCtr="0"/>
          <a:lstStyle>
            <a:lvl1pPr lvl="0" rtl="0">
              <a:spcBef>
                <a:spcPts val="0"/>
              </a:spcBef>
              <a:buClr>
                <a:srgbClr val="FFFFFF"/>
              </a:buClr>
              <a:buSzPts val="4800"/>
              <a:buNone/>
              <a:defRPr sz="4800">
                <a:solidFill>
                  <a:srgbClr val="FFFFFF"/>
                </a:solidFill>
              </a:defRPr>
            </a:lvl1pPr>
            <a:lvl2pPr lvl="1" rtl="0">
              <a:spcBef>
                <a:spcPts val="0"/>
              </a:spcBef>
              <a:buClr>
                <a:srgbClr val="FFFFFF"/>
              </a:buClr>
              <a:buSzPts val="4800"/>
              <a:buNone/>
              <a:defRPr sz="4800">
                <a:solidFill>
                  <a:srgbClr val="FFFFFF"/>
                </a:solidFill>
              </a:defRPr>
            </a:lvl2pPr>
            <a:lvl3pPr lvl="2" rtl="0">
              <a:spcBef>
                <a:spcPts val="0"/>
              </a:spcBef>
              <a:buClr>
                <a:srgbClr val="FFFFFF"/>
              </a:buClr>
              <a:buSzPts val="4800"/>
              <a:buNone/>
              <a:defRPr sz="4800">
                <a:solidFill>
                  <a:srgbClr val="FFFFFF"/>
                </a:solidFill>
              </a:defRPr>
            </a:lvl3pPr>
            <a:lvl4pPr lvl="3" rtl="0">
              <a:spcBef>
                <a:spcPts val="0"/>
              </a:spcBef>
              <a:buClr>
                <a:srgbClr val="FFFFFF"/>
              </a:buClr>
              <a:buSzPts val="4800"/>
              <a:buNone/>
              <a:defRPr sz="4800">
                <a:solidFill>
                  <a:srgbClr val="FFFFFF"/>
                </a:solidFill>
              </a:defRPr>
            </a:lvl4pPr>
            <a:lvl5pPr lvl="4" rtl="0">
              <a:spcBef>
                <a:spcPts val="0"/>
              </a:spcBef>
              <a:buClr>
                <a:srgbClr val="FFFFFF"/>
              </a:buClr>
              <a:buSzPts val="4800"/>
              <a:buNone/>
              <a:defRPr sz="4800">
                <a:solidFill>
                  <a:srgbClr val="FFFFFF"/>
                </a:solidFill>
              </a:defRPr>
            </a:lvl5pPr>
            <a:lvl6pPr lvl="5" rtl="0">
              <a:spcBef>
                <a:spcPts val="0"/>
              </a:spcBef>
              <a:buClr>
                <a:srgbClr val="FFFFFF"/>
              </a:buClr>
              <a:buSzPts val="4800"/>
              <a:buNone/>
              <a:defRPr sz="4800">
                <a:solidFill>
                  <a:srgbClr val="FFFFFF"/>
                </a:solidFill>
              </a:defRPr>
            </a:lvl6pPr>
            <a:lvl7pPr lvl="6" rtl="0">
              <a:spcBef>
                <a:spcPts val="0"/>
              </a:spcBef>
              <a:buClr>
                <a:srgbClr val="FFFFFF"/>
              </a:buClr>
              <a:buSzPts val="4800"/>
              <a:buNone/>
              <a:defRPr sz="4800">
                <a:solidFill>
                  <a:srgbClr val="FFFFFF"/>
                </a:solidFill>
              </a:defRPr>
            </a:lvl7pPr>
            <a:lvl8pPr lvl="7" rtl="0">
              <a:spcBef>
                <a:spcPts val="0"/>
              </a:spcBef>
              <a:buClr>
                <a:srgbClr val="FFFFFF"/>
              </a:buClr>
              <a:buSzPts val="4800"/>
              <a:buNone/>
              <a:defRPr sz="4800">
                <a:solidFill>
                  <a:srgbClr val="FFFFFF"/>
                </a:solidFill>
              </a:defRPr>
            </a:lvl8pPr>
            <a:lvl9pPr lvl="8" rtl="0">
              <a:spcBef>
                <a:spcPts val="0"/>
              </a:spcBef>
              <a:buClr>
                <a:srgbClr val="FFFFFF"/>
              </a:buClr>
              <a:buSzPts val="4800"/>
              <a:buNone/>
              <a:defRPr sz="4800">
                <a:solidFill>
                  <a:srgbClr val="FFFFFF"/>
                </a:solidFill>
              </a:defRPr>
            </a:lvl9pPr>
          </a:lstStyle>
          <a:p>
            <a:endParaRPr/>
          </a:p>
        </p:txBody>
      </p:sp>
      <p:sp>
        <p:nvSpPr>
          <p:cNvPr id="17" name="Shape 17"/>
          <p:cNvSpPr txBox="1">
            <a:spLocks noGrp="1"/>
          </p:cNvSpPr>
          <p:nvPr>
            <p:ph type="subTitle" idx="1"/>
          </p:nvPr>
        </p:nvSpPr>
        <p:spPr>
          <a:xfrm>
            <a:off x="3338565" y="2917199"/>
            <a:ext cx="5008200" cy="687600"/>
          </a:xfrm>
          <a:prstGeom prst="rect">
            <a:avLst/>
          </a:prstGeom>
        </p:spPr>
        <p:txBody>
          <a:bodyPr wrap="square" lIns="91425" tIns="91425" rIns="91425" bIns="91425" anchor="ctr" anchorCtr="0"/>
          <a:lstStyle>
            <a:lvl1pPr lvl="0" rtl="0">
              <a:spcBef>
                <a:spcPts val="0"/>
              </a:spcBef>
              <a:buClr>
                <a:srgbClr val="415665"/>
              </a:buClr>
              <a:buSzPts val="1800"/>
              <a:buNone/>
              <a:defRPr sz="1800"/>
            </a:lvl1pPr>
            <a:lvl2pPr lvl="1" rtl="0">
              <a:spcBef>
                <a:spcPts val="0"/>
              </a:spcBef>
              <a:buClr>
                <a:srgbClr val="415665"/>
              </a:buClr>
              <a:buSzPts val="1800"/>
              <a:buNone/>
              <a:defRPr sz="1800"/>
            </a:lvl2pPr>
            <a:lvl3pPr lvl="2" rtl="0">
              <a:spcBef>
                <a:spcPts val="0"/>
              </a:spcBef>
              <a:buClr>
                <a:srgbClr val="415665"/>
              </a:buClr>
              <a:buSzPts val="1800"/>
              <a:buNone/>
              <a:defRPr sz="1800"/>
            </a:lvl3pPr>
            <a:lvl4pPr lvl="3" rtl="0">
              <a:spcBef>
                <a:spcPts val="0"/>
              </a:spcBef>
              <a:buClr>
                <a:srgbClr val="415665"/>
              </a:buClr>
              <a:buSzPts val="1800"/>
              <a:buNone/>
              <a:defRPr/>
            </a:lvl4pPr>
            <a:lvl5pPr lvl="4" rtl="0">
              <a:spcBef>
                <a:spcPts val="0"/>
              </a:spcBef>
              <a:buClr>
                <a:srgbClr val="415665"/>
              </a:buClr>
              <a:buSzPts val="1800"/>
              <a:buNone/>
              <a:defRPr/>
            </a:lvl5pPr>
            <a:lvl6pPr lvl="5" rtl="0">
              <a:spcBef>
                <a:spcPts val="0"/>
              </a:spcBef>
              <a:buClr>
                <a:srgbClr val="415665"/>
              </a:buClr>
              <a:buSzPts val="1800"/>
              <a:buNone/>
              <a:defRPr/>
            </a:lvl6pPr>
            <a:lvl7pPr lvl="6" rtl="0">
              <a:spcBef>
                <a:spcPts val="0"/>
              </a:spcBef>
              <a:buClr>
                <a:srgbClr val="415665"/>
              </a:buClr>
              <a:buSzPts val="1800"/>
              <a:buNone/>
              <a:defRPr/>
            </a:lvl7pPr>
            <a:lvl8pPr lvl="7" rtl="0">
              <a:spcBef>
                <a:spcPts val="0"/>
              </a:spcBef>
              <a:buClr>
                <a:srgbClr val="415665"/>
              </a:buClr>
              <a:buSzPts val="1800"/>
              <a:buNone/>
              <a:defRPr/>
            </a:lvl8pPr>
            <a:lvl9pPr lvl="8" rtl="0">
              <a:spcBef>
                <a:spcPts val="0"/>
              </a:spcBef>
              <a:buClr>
                <a:srgbClr val="415665"/>
              </a:buClr>
              <a:buSzPts val="1800"/>
              <a:buNone/>
              <a:defRPr/>
            </a:lvl9pPr>
          </a:lstStyle>
          <a:p>
            <a:endParaRPr/>
          </a:p>
        </p:txBody>
      </p:sp>
      <p:sp>
        <p:nvSpPr>
          <p:cNvPr id="18" name="Shape 18"/>
          <p:cNvSpPr txBox="1">
            <a:spLocks noGrp="1"/>
          </p:cNvSpPr>
          <p:nvPr>
            <p:ph type="sldNum" idx="12"/>
          </p:nvPr>
        </p:nvSpPr>
        <p:spPr>
          <a:xfrm>
            <a:off x="-75" y="3420000"/>
            <a:ext cx="669600" cy="1723500"/>
          </a:xfrm>
          <a:prstGeom prst="rect">
            <a:avLst/>
          </a:prstGeom>
        </p:spPr>
        <p:txBody>
          <a:bodyPr wrap="square" lIns="91425" tIns="91425" rIns="91425" bIns="91425" anchor="b" anchorCtr="0">
            <a:noAutofit/>
          </a:bodyPr>
          <a:lstStyle/>
          <a:p>
            <a:fld id="{00000000-1234-1234-1234-123412341234}" type="slidenum">
              <a:rPr lang="en" smtClean="0">
                <a:solidFill>
                  <a:srgbClr val="0DB7C4"/>
                </a:solidFill>
              </a:rPr>
              <a:pPr/>
              <a:t>‹#›</a:t>
            </a:fld>
            <a:endParaRPr lang="en" dirty="0">
              <a:solidFill>
                <a:srgbClr val="0DB7C4"/>
              </a:solidFill>
            </a:endParaRPr>
          </a:p>
        </p:txBody>
      </p:sp>
    </p:spTree>
    <p:extLst>
      <p:ext uri="{BB962C8B-B14F-4D97-AF65-F5344CB8AC3E}">
        <p14:creationId xmlns:p14="http://schemas.microsoft.com/office/powerpoint/2010/main" val="1514415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213893" y="4400349"/>
            <a:ext cx="413375" cy="273844"/>
          </a:xfrm>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1326161911"/>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25"/>
        <p:cNvGrpSpPr/>
        <p:nvPr/>
      </p:nvGrpSpPr>
      <p:grpSpPr>
        <a:xfrm>
          <a:off x="0" y="0"/>
          <a:ext cx="0" cy="0"/>
          <a:chOff x="0" y="0"/>
          <a:chExt cx="0" cy="0"/>
        </a:xfrm>
      </p:grpSpPr>
      <p:sp>
        <p:nvSpPr>
          <p:cNvPr id="28" name="Shape 28"/>
          <p:cNvSpPr txBox="1">
            <a:spLocks noGrp="1"/>
          </p:cNvSpPr>
          <p:nvPr>
            <p:ph type="title"/>
          </p:nvPr>
        </p:nvSpPr>
        <p:spPr>
          <a:xfrm>
            <a:off x="4793427" y="0"/>
            <a:ext cx="3552600" cy="1140000"/>
          </a:xfrm>
          <a:prstGeom prst="rect">
            <a:avLst/>
          </a:prstGeom>
        </p:spPr>
        <p:txBody>
          <a:bodyPr wrap="square" lIns="91425" tIns="91425" rIns="91425" bIns="91425" anchor="b" anchorCtr="0"/>
          <a:lstStyle>
            <a:lvl1pPr lvl="0">
              <a:spcBef>
                <a:spcPts val="0"/>
              </a:spcBef>
              <a:buSzPts val="2400"/>
              <a:buNone/>
              <a:defRPr/>
            </a:lvl1pPr>
            <a:lvl2pPr lvl="1">
              <a:spcBef>
                <a:spcPts val="0"/>
              </a:spcBef>
              <a:buSzPts val="2400"/>
              <a:buNone/>
              <a:defRPr/>
            </a:lvl2pPr>
            <a:lvl3pPr lvl="2">
              <a:spcBef>
                <a:spcPts val="0"/>
              </a:spcBef>
              <a:buSzPts val="2400"/>
              <a:buNone/>
              <a:defRPr/>
            </a:lvl3pPr>
            <a:lvl4pPr lvl="3">
              <a:spcBef>
                <a:spcPts val="0"/>
              </a:spcBef>
              <a:buSzPts val="2400"/>
              <a:buNone/>
              <a:defRPr/>
            </a:lvl4pPr>
            <a:lvl5pPr lvl="4">
              <a:spcBef>
                <a:spcPts val="0"/>
              </a:spcBef>
              <a:buSzPts val="2400"/>
              <a:buNone/>
              <a:defRPr/>
            </a:lvl5pPr>
            <a:lvl6pPr lvl="5">
              <a:spcBef>
                <a:spcPts val="0"/>
              </a:spcBef>
              <a:buSzPts val="2400"/>
              <a:buNone/>
              <a:defRPr/>
            </a:lvl6pPr>
            <a:lvl7pPr lvl="6">
              <a:spcBef>
                <a:spcPts val="0"/>
              </a:spcBef>
              <a:buSzPts val="2400"/>
              <a:buNone/>
              <a:defRPr/>
            </a:lvl7pPr>
            <a:lvl8pPr lvl="7">
              <a:spcBef>
                <a:spcPts val="0"/>
              </a:spcBef>
              <a:buSzPts val="2400"/>
              <a:buNone/>
              <a:defRPr/>
            </a:lvl8pPr>
            <a:lvl9pPr lvl="8">
              <a:spcBef>
                <a:spcPts val="0"/>
              </a:spcBef>
              <a:buSzPts val="2400"/>
              <a:buNone/>
              <a:defRPr/>
            </a:lvl9pPr>
          </a:lstStyle>
          <a:p>
            <a:endParaRPr/>
          </a:p>
        </p:txBody>
      </p:sp>
      <p:sp>
        <p:nvSpPr>
          <p:cNvPr id="29" name="Shape 29"/>
          <p:cNvSpPr txBox="1">
            <a:spLocks noGrp="1"/>
          </p:cNvSpPr>
          <p:nvPr>
            <p:ph type="body" idx="1"/>
          </p:nvPr>
        </p:nvSpPr>
        <p:spPr>
          <a:xfrm>
            <a:off x="2974676" y="1377302"/>
            <a:ext cx="5169000" cy="3387900"/>
          </a:xfrm>
          <a:prstGeom prst="rect">
            <a:avLst/>
          </a:prstGeom>
        </p:spPr>
        <p:txBody>
          <a:bodyPr wrap="square" lIns="91425" tIns="91425" rIns="91425" bIns="91425" anchor="t" anchorCtr="0"/>
          <a:lstStyle>
            <a:lvl1pPr lvl="0">
              <a:spcBef>
                <a:spcPts val="0"/>
              </a:spcBef>
              <a:buSzPts val="2400"/>
              <a:buChar char="▹"/>
              <a:defRPr sz="2400"/>
            </a:lvl1pPr>
            <a:lvl2pPr lvl="1">
              <a:spcBef>
                <a:spcPts val="0"/>
              </a:spcBef>
              <a:buSzPts val="2400"/>
              <a:buChar char="▸"/>
              <a:defRPr/>
            </a:lvl2pPr>
            <a:lvl3pPr lvl="2">
              <a:spcBef>
                <a:spcPts val="0"/>
              </a:spcBef>
              <a:buSzPts val="2400"/>
              <a:buChar char="⬩"/>
              <a:defRPr/>
            </a:lvl3pPr>
            <a:lvl4pPr lvl="3">
              <a:spcBef>
                <a:spcPts val="0"/>
              </a:spcBef>
              <a:buSzPts val="2400"/>
              <a:buChar char="⬞"/>
              <a:defRPr sz="2400"/>
            </a:lvl4pPr>
            <a:lvl5pPr lvl="4">
              <a:spcBef>
                <a:spcPts val="0"/>
              </a:spcBef>
              <a:buSzPts val="2400"/>
              <a:buChar char="○"/>
              <a:defRPr sz="2400"/>
            </a:lvl5pPr>
            <a:lvl6pPr lvl="5">
              <a:spcBef>
                <a:spcPts val="0"/>
              </a:spcBef>
              <a:buSzPts val="2400"/>
              <a:buChar char="■"/>
              <a:defRPr sz="2400"/>
            </a:lvl6pPr>
            <a:lvl7pPr lvl="6">
              <a:spcBef>
                <a:spcPts val="0"/>
              </a:spcBef>
              <a:buSzPts val="2400"/>
              <a:buChar char="●"/>
              <a:defRPr sz="2400"/>
            </a:lvl7pPr>
            <a:lvl8pPr lvl="7">
              <a:spcBef>
                <a:spcPts val="0"/>
              </a:spcBef>
              <a:buSzPts val="2400"/>
              <a:buChar char="○"/>
              <a:defRPr sz="2400"/>
            </a:lvl8pPr>
            <a:lvl9pPr lvl="8">
              <a:spcBef>
                <a:spcPts val="0"/>
              </a:spcBef>
              <a:buSzPts val="2400"/>
              <a:buChar char="■"/>
              <a:defRPr sz="2400"/>
            </a:lvl9pPr>
          </a:lstStyle>
          <a:p>
            <a:endParaRPr/>
          </a:p>
        </p:txBody>
      </p:sp>
      <p:sp>
        <p:nvSpPr>
          <p:cNvPr id="30" name="Shape 30"/>
          <p:cNvSpPr txBox="1">
            <a:spLocks noGrp="1"/>
          </p:cNvSpPr>
          <p:nvPr>
            <p:ph type="sldNum" idx="12"/>
          </p:nvPr>
        </p:nvSpPr>
        <p:spPr>
          <a:xfrm>
            <a:off x="8474400" y="0"/>
            <a:ext cx="669600" cy="1140000"/>
          </a:xfrm>
          <a:prstGeom prst="rect">
            <a:avLst/>
          </a:prstGeom>
        </p:spPr>
        <p:txBody>
          <a:bodyPr wrap="square" lIns="91425" tIns="91425" rIns="91425" bIns="91425" anchor="b" anchorCtr="0">
            <a:noAutofit/>
          </a:bodyPr>
          <a:lstStyle/>
          <a:p>
            <a:pPr marL="0" lvl="0" indent="0">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19159055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ColTx">
  <p:cSld name="Title + 2 columns">
    <p:spTree>
      <p:nvGrpSpPr>
        <p:cNvPr id="1" name="Shape 31"/>
        <p:cNvGrpSpPr/>
        <p:nvPr/>
      </p:nvGrpSpPr>
      <p:grpSpPr>
        <a:xfrm>
          <a:off x="0" y="0"/>
          <a:ext cx="0" cy="0"/>
          <a:chOff x="0" y="0"/>
          <a:chExt cx="0" cy="0"/>
        </a:xfrm>
      </p:grpSpPr>
      <p:sp>
        <p:nvSpPr>
          <p:cNvPr id="34" name="Shape 34"/>
          <p:cNvSpPr txBox="1">
            <a:spLocks noGrp="1"/>
          </p:cNvSpPr>
          <p:nvPr>
            <p:ph type="title"/>
          </p:nvPr>
        </p:nvSpPr>
        <p:spPr>
          <a:xfrm>
            <a:off x="4733137" y="0"/>
            <a:ext cx="3552600" cy="1140000"/>
          </a:xfrm>
          <a:prstGeom prst="rect">
            <a:avLst/>
          </a:prstGeom>
        </p:spPr>
        <p:txBody>
          <a:bodyPr wrap="square" lIns="91425" tIns="91425" rIns="91425" bIns="91425" anchor="b" anchorCtr="0"/>
          <a:lstStyle>
            <a:lvl1pPr lvl="0">
              <a:spcBef>
                <a:spcPts val="0"/>
              </a:spcBef>
              <a:buSzPts val="2400"/>
              <a:buNone/>
              <a:defRPr/>
            </a:lvl1pPr>
            <a:lvl2pPr lvl="1">
              <a:spcBef>
                <a:spcPts val="0"/>
              </a:spcBef>
              <a:buSzPts val="2400"/>
              <a:buNone/>
              <a:defRPr/>
            </a:lvl2pPr>
            <a:lvl3pPr lvl="2">
              <a:spcBef>
                <a:spcPts val="0"/>
              </a:spcBef>
              <a:buSzPts val="2400"/>
              <a:buNone/>
              <a:defRPr/>
            </a:lvl3pPr>
            <a:lvl4pPr lvl="3">
              <a:spcBef>
                <a:spcPts val="0"/>
              </a:spcBef>
              <a:buSzPts val="2400"/>
              <a:buNone/>
              <a:defRPr/>
            </a:lvl4pPr>
            <a:lvl5pPr lvl="4">
              <a:spcBef>
                <a:spcPts val="0"/>
              </a:spcBef>
              <a:buSzPts val="2400"/>
              <a:buNone/>
              <a:defRPr/>
            </a:lvl5pPr>
            <a:lvl6pPr lvl="5">
              <a:spcBef>
                <a:spcPts val="0"/>
              </a:spcBef>
              <a:buSzPts val="2400"/>
              <a:buNone/>
              <a:defRPr/>
            </a:lvl6pPr>
            <a:lvl7pPr lvl="6">
              <a:spcBef>
                <a:spcPts val="0"/>
              </a:spcBef>
              <a:buSzPts val="2400"/>
              <a:buNone/>
              <a:defRPr/>
            </a:lvl7pPr>
            <a:lvl8pPr lvl="7">
              <a:spcBef>
                <a:spcPts val="0"/>
              </a:spcBef>
              <a:buSzPts val="2400"/>
              <a:buNone/>
              <a:defRPr/>
            </a:lvl8pPr>
            <a:lvl9pPr lvl="8">
              <a:spcBef>
                <a:spcPts val="0"/>
              </a:spcBef>
              <a:buSzPts val="2400"/>
              <a:buNone/>
              <a:defRPr/>
            </a:lvl9pPr>
          </a:lstStyle>
          <a:p>
            <a:endParaRPr/>
          </a:p>
        </p:txBody>
      </p:sp>
      <p:sp>
        <p:nvSpPr>
          <p:cNvPr id="35" name="Shape 35"/>
          <p:cNvSpPr txBox="1">
            <a:spLocks noGrp="1"/>
          </p:cNvSpPr>
          <p:nvPr>
            <p:ph type="body" idx="1"/>
          </p:nvPr>
        </p:nvSpPr>
        <p:spPr>
          <a:xfrm>
            <a:off x="1668390" y="1534257"/>
            <a:ext cx="2804700" cy="3321600"/>
          </a:xfrm>
          <a:prstGeom prst="rect">
            <a:avLst/>
          </a:prstGeom>
        </p:spPr>
        <p:txBody>
          <a:bodyPr wrap="square" lIns="91425" tIns="91425" rIns="91425" bIns="91425" anchor="t" anchorCtr="0"/>
          <a:lstStyle>
            <a:lvl1pPr lvl="0">
              <a:spcBef>
                <a:spcPts val="0"/>
              </a:spcBef>
              <a:buSzPts val="2000"/>
              <a:buChar char="▹"/>
              <a:defRPr sz="2000"/>
            </a:lvl1pPr>
            <a:lvl2pPr lvl="1">
              <a:spcBef>
                <a:spcPts val="0"/>
              </a:spcBef>
              <a:buSzPts val="2000"/>
              <a:buChar char="▸"/>
              <a:defRPr sz="2000"/>
            </a:lvl2pPr>
            <a:lvl3pPr lvl="2">
              <a:spcBef>
                <a:spcPts val="0"/>
              </a:spcBef>
              <a:buSzPts val="2000"/>
              <a:buChar char="⬩"/>
              <a:defRPr sz="2000"/>
            </a:lvl3pPr>
            <a:lvl4pPr lvl="3">
              <a:spcBef>
                <a:spcPts val="0"/>
              </a:spcBef>
              <a:buSzPts val="2000"/>
              <a:buChar char="⬞"/>
              <a:defRPr sz="2000"/>
            </a:lvl4pPr>
            <a:lvl5pPr lvl="4">
              <a:spcBef>
                <a:spcPts val="0"/>
              </a:spcBef>
              <a:buSzPts val="2000"/>
              <a:buChar char="○"/>
              <a:defRPr sz="2000"/>
            </a:lvl5pPr>
            <a:lvl6pPr lvl="5">
              <a:spcBef>
                <a:spcPts val="0"/>
              </a:spcBef>
              <a:buSzPts val="2000"/>
              <a:buChar char="■"/>
              <a:defRPr sz="2000"/>
            </a:lvl6pPr>
            <a:lvl7pPr lvl="6">
              <a:spcBef>
                <a:spcPts val="0"/>
              </a:spcBef>
              <a:buSzPts val="2000"/>
              <a:buChar char="●"/>
              <a:defRPr sz="2000"/>
            </a:lvl7pPr>
            <a:lvl8pPr lvl="7">
              <a:spcBef>
                <a:spcPts val="0"/>
              </a:spcBef>
              <a:buSzPts val="2000"/>
              <a:buChar char="○"/>
              <a:defRPr sz="2000"/>
            </a:lvl8pPr>
            <a:lvl9pPr lvl="8">
              <a:spcBef>
                <a:spcPts val="0"/>
              </a:spcBef>
              <a:buSzPts val="2000"/>
              <a:buChar char="■"/>
              <a:defRPr sz="2000"/>
            </a:lvl9pPr>
          </a:lstStyle>
          <a:p>
            <a:endParaRPr/>
          </a:p>
        </p:txBody>
      </p:sp>
      <p:sp>
        <p:nvSpPr>
          <p:cNvPr id="36" name="Shape 36"/>
          <p:cNvSpPr txBox="1">
            <a:spLocks noGrp="1"/>
          </p:cNvSpPr>
          <p:nvPr>
            <p:ph type="body" idx="2"/>
          </p:nvPr>
        </p:nvSpPr>
        <p:spPr>
          <a:xfrm>
            <a:off x="5214844" y="1534257"/>
            <a:ext cx="2804700" cy="3321600"/>
          </a:xfrm>
          <a:prstGeom prst="rect">
            <a:avLst/>
          </a:prstGeom>
        </p:spPr>
        <p:txBody>
          <a:bodyPr wrap="square" lIns="91425" tIns="91425" rIns="91425" bIns="91425" anchor="t" anchorCtr="0"/>
          <a:lstStyle>
            <a:lvl1pPr lvl="0">
              <a:spcBef>
                <a:spcPts val="0"/>
              </a:spcBef>
              <a:buSzPts val="2000"/>
              <a:buChar char="▹"/>
              <a:defRPr sz="2000"/>
            </a:lvl1pPr>
            <a:lvl2pPr lvl="1">
              <a:spcBef>
                <a:spcPts val="0"/>
              </a:spcBef>
              <a:buSzPts val="2000"/>
              <a:buChar char="▸"/>
              <a:defRPr sz="2000"/>
            </a:lvl2pPr>
            <a:lvl3pPr lvl="2">
              <a:spcBef>
                <a:spcPts val="0"/>
              </a:spcBef>
              <a:buSzPts val="2000"/>
              <a:buChar char="⬩"/>
              <a:defRPr sz="2000"/>
            </a:lvl3pPr>
            <a:lvl4pPr lvl="3">
              <a:spcBef>
                <a:spcPts val="0"/>
              </a:spcBef>
              <a:buSzPts val="2000"/>
              <a:buChar char="⬞"/>
              <a:defRPr sz="2000"/>
            </a:lvl4pPr>
            <a:lvl5pPr lvl="4">
              <a:spcBef>
                <a:spcPts val="0"/>
              </a:spcBef>
              <a:buSzPts val="2000"/>
              <a:buChar char="○"/>
              <a:defRPr sz="2000"/>
            </a:lvl5pPr>
            <a:lvl6pPr lvl="5">
              <a:spcBef>
                <a:spcPts val="0"/>
              </a:spcBef>
              <a:buSzPts val="2000"/>
              <a:buChar char="■"/>
              <a:defRPr sz="2000"/>
            </a:lvl6pPr>
            <a:lvl7pPr lvl="6">
              <a:spcBef>
                <a:spcPts val="0"/>
              </a:spcBef>
              <a:buSzPts val="2000"/>
              <a:buChar char="●"/>
              <a:defRPr sz="2000"/>
            </a:lvl7pPr>
            <a:lvl8pPr lvl="7">
              <a:spcBef>
                <a:spcPts val="0"/>
              </a:spcBef>
              <a:buSzPts val="2000"/>
              <a:buChar char="○"/>
              <a:defRPr sz="2000"/>
            </a:lvl8pPr>
            <a:lvl9pPr lvl="8">
              <a:spcBef>
                <a:spcPts val="0"/>
              </a:spcBef>
              <a:buSzPts val="2000"/>
              <a:buChar char="■"/>
              <a:defRPr sz="2000"/>
            </a:lvl9pPr>
          </a:lstStyle>
          <a:p>
            <a:endParaRPr/>
          </a:p>
        </p:txBody>
      </p:sp>
      <p:sp>
        <p:nvSpPr>
          <p:cNvPr id="37" name="Shape 37"/>
          <p:cNvSpPr txBox="1">
            <a:spLocks noGrp="1"/>
          </p:cNvSpPr>
          <p:nvPr>
            <p:ph type="sldNum" idx="12"/>
          </p:nvPr>
        </p:nvSpPr>
        <p:spPr>
          <a:xfrm>
            <a:off x="8474400" y="0"/>
            <a:ext cx="669600" cy="1140000"/>
          </a:xfrm>
          <a:prstGeom prst="rect">
            <a:avLst/>
          </a:prstGeom>
        </p:spPr>
        <p:txBody>
          <a:bodyPr wrap="square" lIns="91425" tIns="91425" rIns="91425" bIns="91425" anchor="b" anchorCtr="0">
            <a:noAutofit/>
          </a:bodyPr>
          <a:lstStyle/>
          <a:p>
            <a:pPr marL="0" lvl="0" indent="0">
              <a:spcBef>
                <a:spcPts val="0"/>
              </a:spcBef>
              <a:buNone/>
            </a:pPr>
            <a:fld id="{00000000-1234-1234-1234-123412341234}" type="slidenum">
              <a:rPr lang="en" sz="2400"/>
              <a:t>‹#›</a:t>
            </a:fld>
            <a:endParaRPr lang="en" sz="2400"/>
          </a:p>
        </p:txBody>
      </p:sp>
    </p:spTree>
    <p:extLst>
      <p:ext uri="{BB962C8B-B14F-4D97-AF65-F5344CB8AC3E}">
        <p14:creationId xmlns:p14="http://schemas.microsoft.com/office/powerpoint/2010/main" val="34538381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Big image background">
    <p:spTree>
      <p:nvGrpSpPr>
        <p:cNvPr id="1" name="Shape 51"/>
        <p:cNvGrpSpPr/>
        <p:nvPr/>
      </p:nvGrpSpPr>
      <p:grpSpPr>
        <a:xfrm>
          <a:off x="0" y="0"/>
          <a:ext cx="0" cy="0"/>
          <a:chOff x="0" y="0"/>
          <a:chExt cx="0" cy="0"/>
        </a:xfrm>
      </p:grpSpPr>
      <p:sp>
        <p:nvSpPr>
          <p:cNvPr id="54" name="Shape 54"/>
          <p:cNvSpPr txBox="1">
            <a:spLocks noGrp="1"/>
          </p:cNvSpPr>
          <p:nvPr>
            <p:ph type="title"/>
          </p:nvPr>
        </p:nvSpPr>
        <p:spPr>
          <a:xfrm>
            <a:off x="7527600" y="1282352"/>
            <a:ext cx="1381200" cy="1140000"/>
          </a:xfrm>
          <a:prstGeom prst="rect">
            <a:avLst/>
          </a:prstGeom>
        </p:spPr>
        <p:txBody>
          <a:bodyPr wrap="square" lIns="91425" tIns="91425" rIns="91425" bIns="91425" anchor="t" anchorCtr="0"/>
          <a:lstStyle>
            <a:lvl1pPr lvl="0" rtl="0">
              <a:spcBef>
                <a:spcPts val="0"/>
              </a:spcBef>
              <a:buClr>
                <a:srgbClr val="FFFFFF"/>
              </a:buClr>
              <a:buSzPts val="1800"/>
              <a:buNone/>
              <a:defRPr sz="1800">
                <a:solidFill>
                  <a:srgbClr val="FFFFFF"/>
                </a:solidFill>
              </a:defRPr>
            </a:lvl1pPr>
            <a:lvl2pPr lvl="1" rtl="0">
              <a:spcBef>
                <a:spcPts val="0"/>
              </a:spcBef>
              <a:buClr>
                <a:srgbClr val="FFFFFF"/>
              </a:buClr>
              <a:buSzPts val="1800"/>
              <a:buNone/>
              <a:defRPr sz="1800">
                <a:solidFill>
                  <a:srgbClr val="FFFFFF"/>
                </a:solidFill>
              </a:defRPr>
            </a:lvl2pPr>
            <a:lvl3pPr lvl="2" rtl="0">
              <a:spcBef>
                <a:spcPts val="0"/>
              </a:spcBef>
              <a:buClr>
                <a:srgbClr val="FFFFFF"/>
              </a:buClr>
              <a:buSzPts val="1800"/>
              <a:buNone/>
              <a:defRPr sz="1800">
                <a:solidFill>
                  <a:srgbClr val="FFFFFF"/>
                </a:solidFill>
              </a:defRPr>
            </a:lvl3pPr>
            <a:lvl4pPr lvl="3" rtl="0">
              <a:spcBef>
                <a:spcPts val="0"/>
              </a:spcBef>
              <a:buClr>
                <a:srgbClr val="FFFFFF"/>
              </a:buClr>
              <a:buSzPts val="1800"/>
              <a:buNone/>
              <a:defRPr sz="1800">
                <a:solidFill>
                  <a:srgbClr val="FFFFFF"/>
                </a:solidFill>
              </a:defRPr>
            </a:lvl4pPr>
            <a:lvl5pPr lvl="4" rtl="0">
              <a:spcBef>
                <a:spcPts val="0"/>
              </a:spcBef>
              <a:buClr>
                <a:srgbClr val="FFFFFF"/>
              </a:buClr>
              <a:buSzPts val="1800"/>
              <a:buNone/>
              <a:defRPr sz="1800">
                <a:solidFill>
                  <a:srgbClr val="FFFFFF"/>
                </a:solidFill>
              </a:defRPr>
            </a:lvl5pPr>
            <a:lvl6pPr lvl="5" rtl="0">
              <a:spcBef>
                <a:spcPts val="0"/>
              </a:spcBef>
              <a:buClr>
                <a:srgbClr val="FFFFFF"/>
              </a:buClr>
              <a:buSzPts val="1800"/>
              <a:buNone/>
              <a:defRPr sz="1800">
                <a:solidFill>
                  <a:srgbClr val="FFFFFF"/>
                </a:solidFill>
              </a:defRPr>
            </a:lvl6pPr>
            <a:lvl7pPr lvl="6" rtl="0">
              <a:spcBef>
                <a:spcPts val="0"/>
              </a:spcBef>
              <a:buClr>
                <a:srgbClr val="FFFFFF"/>
              </a:buClr>
              <a:buSzPts val="1800"/>
              <a:buNone/>
              <a:defRPr sz="1800">
                <a:solidFill>
                  <a:srgbClr val="FFFFFF"/>
                </a:solidFill>
              </a:defRPr>
            </a:lvl7pPr>
            <a:lvl8pPr lvl="7" rtl="0">
              <a:spcBef>
                <a:spcPts val="0"/>
              </a:spcBef>
              <a:buClr>
                <a:srgbClr val="FFFFFF"/>
              </a:buClr>
              <a:buSzPts val="1800"/>
              <a:buNone/>
              <a:defRPr sz="1800">
                <a:solidFill>
                  <a:srgbClr val="FFFFFF"/>
                </a:solidFill>
              </a:defRPr>
            </a:lvl8pPr>
            <a:lvl9pPr lvl="8" rtl="0">
              <a:spcBef>
                <a:spcPts val="0"/>
              </a:spcBef>
              <a:buClr>
                <a:srgbClr val="FFFFFF"/>
              </a:buClr>
              <a:buSzPts val="1800"/>
              <a:buNone/>
              <a:defRPr sz="1800">
                <a:solidFill>
                  <a:srgbClr val="FFFFFF"/>
                </a:solidFill>
              </a:defRPr>
            </a:lvl9pPr>
          </a:lstStyle>
          <a:p>
            <a:endParaRPr/>
          </a:p>
        </p:txBody>
      </p:sp>
      <p:sp>
        <p:nvSpPr>
          <p:cNvPr id="55" name="Shape 55"/>
          <p:cNvSpPr txBox="1">
            <a:spLocks noGrp="1"/>
          </p:cNvSpPr>
          <p:nvPr>
            <p:ph type="sldNum" idx="12"/>
          </p:nvPr>
        </p:nvSpPr>
        <p:spPr>
          <a:xfrm>
            <a:off x="7300568" y="0"/>
            <a:ext cx="1851600" cy="1140000"/>
          </a:xfrm>
          <a:prstGeom prst="rect">
            <a:avLst/>
          </a:prstGeom>
        </p:spPr>
        <p:txBody>
          <a:bodyPr wrap="square" lIns="91425" tIns="91425" rIns="91425" bIns="91425" anchor="b" anchorCtr="0">
            <a:noAutofit/>
          </a:bodyPr>
          <a:lstStyle/>
          <a:p>
            <a:pPr marL="0" lvl="0" indent="0" rtl="0">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3320295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Caption">
    <p:spTree>
      <p:nvGrpSpPr>
        <p:cNvPr id="1" name="Shape 56"/>
        <p:cNvGrpSpPr/>
        <p:nvPr/>
      </p:nvGrpSpPr>
      <p:grpSpPr>
        <a:xfrm>
          <a:off x="0" y="0"/>
          <a:ext cx="0" cy="0"/>
          <a:chOff x="0" y="0"/>
          <a:chExt cx="0" cy="0"/>
        </a:xfrm>
      </p:grpSpPr>
      <p:sp>
        <p:nvSpPr>
          <p:cNvPr id="59" name="Shape 59"/>
          <p:cNvSpPr txBox="1">
            <a:spLocks noGrp="1"/>
          </p:cNvSpPr>
          <p:nvPr>
            <p:ph type="sldNum" idx="12"/>
          </p:nvPr>
        </p:nvSpPr>
        <p:spPr>
          <a:xfrm>
            <a:off x="7292400" y="0"/>
            <a:ext cx="1851600" cy="1140000"/>
          </a:xfrm>
          <a:prstGeom prst="rect">
            <a:avLst/>
          </a:prstGeom>
        </p:spPr>
        <p:txBody>
          <a:bodyPr wrap="square" lIns="91425" tIns="91425" rIns="91425" bIns="91425" anchor="b" anchorCtr="0">
            <a:noAutofit/>
          </a:bodyPr>
          <a:lstStyle/>
          <a:p>
            <a:pPr marL="0" lvl="0" indent="0" rtl="0">
              <a:spcBef>
                <a:spcPts val="0"/>
              </a:spcBef>
              <a:buNone/>
            </a:pPr>
            <a:fld id="{00000000-1234-1234-1234-123412341234}" type="slidenum">
              <a:rPr lang="en"/>
              <a:t>‹#›</a:t>
            </a:fld>
            <a:endParaRPr lang="en"/>
          </a:p>
        </p:txBody>
      </p:sp>
      <p:sp>
        <p:nvSpPr>
          <p:cNvPr id="60" name="Shape 60"/>
          <p:cNvSpPr txBox="1">
            <a:spLocks noGrp="1"/>
          </p:cNvSpPr>
          <p:nvPr>
            <p:ph type="body" idx="1"/>
          </p:nvPr>
        </p:nvSpPr>
        <p:spPr>
          <a:xfrm>
            <a:off x="7521600" y="1314245"/>
            <a:ext cx="1393200" cy="1932900"/>
          </a:xfrm>
          <a:prstGeom prst="rect">
            <a:avLst/>
          </a:prstGeom>
        </p:spPr>
        <p:txBody>
          <a:bodyPr wrap="square" lIns="91425" tIns="91425" rIns="91425" bIns="91425" anchor="t" anchorCtr="0"/>
          <a:lstStyle>
            <a:lvl1pPr lvl="0">
              <a:spcBef>
                <a:spcPts val="360"/>
              </a:spcBef>
              <a:buClr>
                <a:srgbClr val="415665"/>
              </a:buClr>
              <a:buSzPts val="1200"/>
              <a:buNone/>
              <a:defRPr sz="1200"/>
            </a:lvl1pPr>
          </a:lstStyle>
          <a:p>
            <a:endParaRPr/>
          </a:p>
        </p:txBody>
      </p:sp>
    </p:spTree>
    <p:extLst>
      <p:ext uri="{BB962C8B-B14F-4D97-AF65-F5344CB8AC3E}">
        <p14:creationId xmlns:p14="http://schemas.microsoft.com/office/powerpoint/2010/main" val="3616327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29210" y="2000249"/>
            <a:ext cx="6698060" cy="1582787"/>
          </a:xfrm>
        </p:spPr>
        <p:txBody>
          <a:bodyPr anchor="b"/>
          <a:lstStyle>
            <a:lvl1pPr algn="r">
              <a:defRPr sz="3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29209" y="3583036"/>
            <a:ext cx="6698061" cy="645300"/>
          </a:xfrm>
        </p:spPr>
        <p:txBody>
          <a:bodyPr anchor="t">
            <a:normAutofit/>
          </a:bodyPr>
          <a:lstStyle>
            <a:lvl1pPr marL="0" indent="0" algn="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1131575164"/>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13234" y="514351"/>
            <a:ext cx="7514035" cy="131444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13235" y="2000250"/>
            <a:ext cx="3671291" cy="2343151"/>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55975" y="2000250"/>
            <a:ext cx="3671292" cy="2343150"/>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104373121"/>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329134" y="1993900"/>
            <a:ext cx="3455391" cy="432197"/>
          </a:xfrm>
        </p:spPr>
        <p:txBody>
          <a:bodyPr anchor="b">
            <a:noAutofit/>
          </a:bodyPr>
          <a:lstStyle>
            <a:lvl1pPr marL="0" indent="0">
              <a:buNone/>
              <a:defRPr sz="2100" b="0">
                <a:solidFill>
                  <a:schemeClr val="accent1">
                    <a:lumMod val="7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113233" y="2501503"/>
            <a:ext cx="3671292" cy="1841897"/>
          </a:xfrm>
        </p:spPr>
        <p:txBody>
          <a:bodyPr anchor="t">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60366" y="2000250"/>
            <a:ext cx="3466903" cy="432197"/>
          </a:xfrm>
        </p:spPr>
        <p:txBody>
          <a:bodyPr anchor="b">
            <a:noAutofit/>
          </a:bodyPr>
          <a:lstStyle>
            <a:lvl1pPr marL="0" indent="0">
              <a:buNone/>
              <a:defRPr sz="2100" b="0">
                <a:solidFill>
                  <a:schemeClr val="accent1">
                    <a:lumMod val="7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955975" y="2501503"/>
            <a:ext cx="3671292" cy="1841897"/>
          </a:xfrm>
        </p:spPr>
        <p:txBody>
          <a:bodyPr anchor="t">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335408515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2592234716"/>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1793058902"/>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234" y="1200150"/>
            <a:ext cx="2661841" cy="1028700"/>
          </a:xfrm>
        </p:spPr>
        <p:txBody>
          <a:bodyPr anchor="b">
            <a:normAutofit/>
          </a:bodyPr>
          <a:lstStyle>
            <a:lvl1pPr algn="ctr">
              <a:defRPr sz="1800" b="0"/>
            </a:lvl1pPr>
          </a:lstStyle>
          <a:p>
            <a:r>
              <a:rPr lang="en-US" smtClean="0"/>
              <a:t>Click to edit Master title style</a:t>
            </a:r>
            <a:endParaRPr lang="en-US" dirty="0"/>
          </a:p>
        </p:txBody>
      </p:sp>
      <p:sp>
        <p:nvSpPr>
          <p:cNvPr id="3" name="Content Placeholder 2"/>
          <p:cNvSpPr>
            <a:spLocks noGrp="1"/>
          </p:cNvSpPr>
          <p:nvPr>
            <p:ph idx="1"/>
          </p:nvPr>
        </p:nvSpPr>
        <p:spPr>
          <a:xfrm>
            <a:off x="3946525" y="514350"/>
            <a:ext cx="4680743" cy="3829051"/>
          </a:xfrm>
        </p:spPr>
        <p:txBody>
          <a:bodyPr anchor="ctr">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3234" y="2228850"/>
            <a:ext cx="2661841" cy="1371600"/>
          </a:xfrm>
        </p:spPr>
        <p:txBody>
          <a:bodyPr>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3086810827"/>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043" y="1314449"/>
            <a:ext cx="4069619" cy="1028700"/>
          </a:xfrm>
        </p:spPr>
        <p:txBody>
          <a:bodyPr anchor="b">
            <a:normAutofit/>
          </a:bodyPr>
          <a:lstStyle>
            <a:lvl1pPr algn="ctr">
              <a:defRPr sz="21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5696011" y="685800"/>
            <a:ext cx="2460731" cy="3429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4" name="Text Placeholder 3"/>
          <p:cNvSpPr>
            <a:spLocks noGrp="1"/>
          </p:cNvSpPr>
          <p:nvPr>
            <p:ph type="body" sz="half" idx="2"/>
          </p:nvPr>
        </p:nvSpPr>
        <p:spPr>
          <a:xfrm>
            <a:off x="1112043" y="2343149"/>
            <a:ext cx="4069619" cy="1371600"/>
          </a:xfrm>
        </p:spPr>
        <p:txBody>
          <a:bodyPr>
            <a:normAutofit/>
          </a:bodyPr>
          <a:lstStyle>
            <a:lvl1pPr marL="0" indent="0" algn="ctr">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37172315"/>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13109" y="0"/>
            <a:ext cx="1827610" cy="51435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113234" y="514351"/>
            <a:ext cx="7514035" cy="131444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13233" y="2000250"/>
            <a:ext cx="7514035" cy="234315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99492" y="4412457"/>
            <a:ext cx="857250" cy="273844"/>
          </a:xfrm>
          <a:prstGeom prst="rect">
            <a:avLst/>
          </a:prstGeom>
        </p:spPr>
        <p:txBody>
          <a:bodyPr vert="horz" lIns="91440" tIns="45720" rIns="91440" bIns="45720" rtlCol="0" anchor="ctr"/>
          <a:lstStyle>
            <a:lvl1pPr algn="r">
              <a:defRPr sz="750" b="0" i="0">
                <a:solidFill>
                  <a:schemeClr val="tx1"/>
                </a:solidFill>
                <a:effectLst/>
                <a:latin typeface="+mn-lt"/>
              </a:defRPr>
            </a:lvl1pPr>
          </a:lstStyle>
          <a:p>
            <a:fld id="{B61BEF0D-F0BB-DE4B-95CE-6DB70DBA9567}" type="datetimeFigureOut">
              <a:rPr lang="en-US" dirty="0"/>
              <a:pPr/>
              <a:t>10/24/2019</a:t>
            </a:fld>
            <a:endParaRPr lang="en-US" dirty="0"/>
          </a:p>
        </p:txBody>
      </p:sp>
      <p:sp>
        <p:nvSpPr>
          <p:cNvPr id="5" name="Footer Placeholder 4"/>
          <p:cNvSpPr>
            <a:spLocks noGrp="1"/>
          </p:cNvSpPr>
          <p:nvPr>
            <p:ph type="ftr" sz="quarter" idx="3"/>
          </p:nvPr>
        </p:nvSpPr>
        <p:spPr>
          <a:xfrm>
            <a:off x="1929210" y="4412457"/>
            <a:ext cx="5313133" cy="273844"/>
          </a:xfrm>
          <a:prstGeom prst="rect">
            <a:avLst/>
          </a:prstGeom>
        </p:spPr>
        <p:txBody>
          <a:bodyPr vert="horz" lIns="91440" tIns="45720" rIns="91440" bIns="45720" rtlCol="0" anchor="ctr"/>
          <a:lstStyle>
            <a:lvl1pPr algn="l">
              <a:defRPr sz="75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8213893" y="4412457"/>
            <a:ext cx="413375" cy="273844"/>
          </a:xfrm>
          <a:prstGeom prst="rect">
            <a:avLst/>
          </a:prstGeom>
        </p:spPr>
        <p:txBody>
          <a:bodyPr vert="horz" lIns="91440" tIns="45720" rIns="91440" bIns="45720" rtlCol="0" anchor="ctr"/>
          <a:lstStyle>
            <a:lvl1pPr algn="r">
              <a:defRPr sz="750" b="0" i="0">
                <a:solidFill>
                  <a:schemeClr val="tx1"/>
                </a:solidFill>
                <a:effectLst/>
                <a:latin typeface="+mn-lt"/>
              </a:defRPr>
            </a:lvl1pPr>
          </a:lstStyle>
          <a:p>
            <a:pPr marL="0" lvl="0" indent="0" algn="ctr" rtl="0">
              <a:spcBef>
                <a:spcPts val="0"/>
              </a:spcBef>
              <a:buNone/>
            </a:pPr>
            <a:fld id="{00000000-1234-1234-1234-123412341234}" type="slidenum">
              <a:rPr lang="en" sz="2400" smtClean="0">
                <a:solidFill>
                  <a:srgbClr val="FFFFFF"/>
                </a:solidFill>
                <a:latin typeface="Dosis"/>
                <a:ea typeface="Dosis"/>
                <a:cs typeface="Dosis"/>
                <a:sym typeface="Dosis"/>
              </a:rPr>
              <a:t>‹#›</a:t>
            </a:fld>
            <a:endParaRPr lang="en" sz="2400">
              <a:solidFill>
                <a:srgbClr val="FFFFFF"/>
              </a:solidFill>
              <a:latin typeface="Dosis"/>
              <a:ea typeface="Dosis"/>
              <a:cs typeface="Dosis"/>
              <a:sym typeface="Dosis"/>
            </a:endParaRPr>
          </a:p>
        </p:txBody>
      </p:sp>
    </p:spTree>
    <p:extLst>
      <p:ext uri="{BB962C8B-B14F-4D97-AF65-F5344CB8AC3E}">
        <p14:creationId xmlns:p14="http://schemas.microsoft.com/office/powerpoint/2010/main" val="87986672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Lst>
  <p:transition>
    <p:fade thruBlk="1"/>
  </p:transition>
  <p:timing>
    <p:tnLst>
      <p:par>
        <p:cTn id="1" dur="indefinite" restart="never" nodeType="tmRoot"/>
      </p:par>
    </p:tnLst>
  </p:timing>
  <p:hf hdr="0" ftr="0" dt="0"/>
  <p:txStyles>
    <p:titleStyle>
      <a:lvl1pPr algn="ctr" defTabSz="342900" rtl="1" eaLnBrk="1" latinLnBrk="0" hangingPunct="1">
        <a:spcBef>
          <a:spcPct val="0"/>
        </a:spcBef>
        <a:buNone/>
        <a:defRPr sz="3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14313" indent="-214313" algn="r" defTabSz="342900" rtl="1" eaLnBrk="1" latinLnBrk="0" hangingPunct="1">
        <a:spcBef>
          <a:spcPct val="20000"/>
        </a:spcBef>
        <a:spcAft>
          <a:spcPts val="450"/>
        </a:spcAft>
        <a:buClr>
          <a:schemeClr val="accent1">
            <a:lumMod val="75000"/>
          </a:schemeClr>
        </a:buClr>
        <a:buSzPct val="145000"/>
        <a:buFont typeface="Arial"/>
        <a:buChar char="•"/>
        <a:defRPr sz="1800" kern="1200" cap="none">
          <a:solidFill>
            <a:schemeClr val="tx1"/>
          </a:solidFill>
          <a:effectLst/>
          <a:latin typeface="+mn-lt"/>
          <a:ea typeface="+mn-ea"/>
          <a:cs typeface="+mn-cs"/>
        </a:defRPr>
      </a:lvl1pPr>
      <a:lvl2pPr marL="557213" indent="-214313" algn="r" defTabSz="342900" rtl="1" eaLnBrk="1" latinLnBrk="0" hangingPunct="1">
        <a:spcBef>
          <a:spcPct val="20000"/>
        </a:spcBef>
        <a:spcAft>
          <a:spcPts val="450"/>
        </a:spcAft>
        <a:buClr>
          <a:schemeClr val="accent1">
            <a:lumMod val="75000"/>
          </a:schemeClr>
        </a:buClr>
        <a:buSzPct val="145000"/>
        <a:buFont typeface="Arial"/>
        <a:buChar char="•"/>
        <a:defRPr sz="1500" kern="1200" cap="none">
          <a:solidFill>
            <a:schemeClr val="tx1"/>
          </a:solidFill>
          <a:effectLst/>
          <a:latin typeface="+mn-lt"/>
          <a:ea typeface="+mn-ea"/>
          <a:cs typeface="+mn-cs"/>
        </a:defRPr>
      </a:lvl2pPr>
      <a:lvl3pPr marL="900113" indent="-214313" algn="r" defTabSz="342900" rtl="1" eaLnBrk="1" latinLnBrk="0" hangingPunct="1">
        <a:spcBef>
          <a:spcPct val="20000"/>
        </a:spcBef>
        <a:spcAft>
          <a:spcPts val="450"/>
        </a:spcAft>
        <a:buClr>
          <a:schemeClr val="accent1">
            <a:lumMod val="75000"/>
          </a:schemeClr>
        </a:buClr>
        <a:buSzPct val="145000"/>
        <a:buFont typeface="Arial"/>
        <a:buChar char="•"/>
        <a:defRPr sz="1350" kern="1200" cap="none">
          <a:solidFill>
            <a:schemeClr val="tx1"/>
          </a:solidFill>
          <a:effectLst/>
          <a:latin typeface="+mn-lt"/>
          <a:ea typeface="+mn-ea"/>
          <a:cs typeface="+mn-cs"/>
        </a:defRPr>
      </a:lvl3pPr>
      <a:lvl4pPr marL="1157288" indent="-128588" algn="r" defTabSz="342900" rtl="1" eaLnBrk="1" latinLnBrk="0" hangingPunct="1">
        <a:spcBef>
          <a:spcPct val="20000"/>
        </a:spcBef>
        <a:spcAft>
          <a:spcPts val="450"/>
        </a:spcAft>
        <a:buClr>
          <a:schemeClr val="accent1">
            <a:lumMod val="75000"/>
          </a:schemeClr>
        </a:buClr>
        <a:buSzPct val="145000"/>
        <a:buFont typeface="Arial"/>
        <a:buChar char="•"/>
        <a:defRPr sz="1200" kern="1200" cap="none">
          <a:solidFill>
            <a:schemeClr val="tx1"/>
          </a:solidFill>
          <a:effectLst/>
          <a:latin typeface="+mn-lt"/>
          <a:ea typeface="+mn-ea"/>
          <a:cs typeface="+mn-cs"/>
        </a:defRPr>
      </a:lvl4pPr>
      <a:lvl5pPr marL="1500188" indent="-128588" algn="r" defTabSz="342900" rtl="1"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5pPr>
      <a:lvl6pPr marL="1885950" indent="-171450" algn="r" defTabSz="342900" rtl="1"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6pPr>
      <a:lvl7pPr marL="2228850" indent="-171450" algn="r" defTabSz="342900" rtl="1"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7pPr>
      <a:lvl8pPr marL="2571750" indent="-171450" algn="r" defTabSz="342900" rtl="1"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8pPr>
      <a:lvl9pPr marL="2914650" indent="-171450" algn="r" defTabSz="342900" rtl="1" eaLnBrk="1" latinLnBrk="0" hangingPunct="1">
        <a:spcBef>
          <a:spcPct val="20000"/>
        </a:spcBef>
        <a:spcAft>
          <a:spcPts val="450"/>
        </a:spcAft>
        <a:buClr>
          <a:schemeClr val="accent1">
            <a:lumMod val="75000"/>
          </a:schemeClr>
        </a:buClr>
        <a:buSzPct val="145000"/>
        <a:buFont typeface="Arial"/>
        <a:buChar char="•"/>
        <a:defRPr sz="1050" kern="1200" cap="none">
          <a:solidFill>
            <a:schemeClr val="tx1"/>
          </a:solidFill>
          <a:effectLst/>
          <a:latin typeface="+mn-lt"/>
          <a:ea typeface="+mn-ea"/>
          <a:cs typeface="+mn-cs"/>
        </a:defRPr>
      </a:lvl9pPr>
    </p:bodyStyle>
    <p:otherStyle>
      <a:defPPr>
        <a:defRPr lang="en-US"/>
      </a:defPPr>
      <a:lvl1pPr marL="0" algn="r" defTabSz="342900" rtl="1" eaLnBrk="1" latinLnBrk="0" hangingPunct="1">
        <a:defRPr sz="1350" kern="1200">
          <a:solidFill>
            <a:schemeClr val="tx1"/>
          </a:solidFill>
          <a:latin typeface="+mn-lt"/>
          <a:ea typeface="+mn-ea"/>
          <a:cs typeface="+mn-cs"/>
        </a:defRPr>
      </a:lvl1pPr>
      <a:lvl2pPr marL="342900" algn="r" defTabSz="342900" rtl="1" eaLnBrk="1" latinLnBrk="0" hangingPunct="1">
        <a:defRPr sz="1350" kern="1200">
          <a:solidFill>
            <a:schemeClr val="tx1"/>
          </a:solidFill>
          <a:latin typeface="+mn-lt"/>
          <a:ea typeface="+mn-ea"/>
          <a:cs typeface="+mn-cs"/>
        </a:defRPr>
      </a:lvl2pPr>
      <a:lvl3pPr marL="685800" algn="r" defTabSz="342900" rtl="1" eaLnBrk="1" latinLnBrk="0" hangingPunct="1">
        <a:defRPr sz="1350" kern="1200">
          <a:solidFill>
            <a:schemeClr val="tx1"/>
          </a:solidFill>
          <a:latin typeface="+mn-lt"/>
          <a:ea typeface="+mn-ea"/>
          <a:cs typeface="+mn-cs"/>
        </a:defRPr>
      </a:lvl3pPr>
      <a:lvl4pPr marL="1028700" algn="r" defTabSz="342900" rtl="1" eaLnBrk="1" latinLnBrk="0" hangingPunct="1">
        <a:defRPr sz="1350" kern="1200">
          <a:solidFill>
            <a:schemeClr val="tx1"/>
          </a:solidFill>
          <a:latin typeface="+mn-lt"/>
          <a:ea typeface="+mn-ea"/>
          <a:cs typeface="+mn-cs"/>
        </a:defRPr>
      </a:lvl4pPr>
      <a:lvl5pPr marL="1371600" algn="r" defTabSz="342900" rtl="1" eaLnBrk="1" latinLnBrk="0" hangingPunct="1">
        <a:defRPr sz="1350" kern="1200">
          <a:solidFill>
            <a:schemeClr val="tx1"/>
          </a:solidFill>
          <a:latin typeface="+mn-lt"/>
          <a:ea typeface="+mn-ea"/>
          <a:cs typeface="+mn-cs"/>
        </a:defRPr>
      </a:lvl5pPr>
      <a:lvl6pPr marL="1714500" algn="r" defTabSz="342900" rtl="1" eaLnBrk="1" latinLnBrk="0" hangingPunct="1">
        <a:defRPr sz="1350" kern="1200">
          <a:solidFill>
            <a:schemeClr val="tx1"/>
          </a:solidFill>
          <a:latin typeface="+mn-lt"/>
          <a:ea typeface="+mn-ea"/>
          <a:cs typeface="+mn-cs"/>
        </a:defRPr>
      </a:lvl6pPr>
      <a:lvl7pPr marL="2057400" algn="r" defTabSz="342900" rtl="1" eaLnBrk="1" latinLnBrk="0" hangingPunct="1">
        <a:defRPr sz="1350" kern="1200">
          <a:solidFill>
            <a:schemeClr val="tx1"/>
          </a:solidFill>
          <a:latin typeface="+mn-lt"/>
          <a:ea typeface="+mn-ea"/>
          <a:cs typeface="+mn-cs"/>
        </a:defRPr>
      </a:lvl7pPr>
      <a:lvl8pPr marL="2400300" algn="r" defTabSz="342900" rtl="1" eaLnBrk="1" latinLnBrk="0" hangingPunct="1">
        <a:defRPr sz="1350" kern="1200">
          <a:solidFill>
            <a:schemeClr val="tx1"/>
          </a:solidFill>
          <a:latin typeface="+mn-lt"/>
          <a:ea typeface="+mn-ea"/>
          <a:cs typeface="+mn-cs"/>
        </a:defRPr>
      </a:lvl8pPr>
      <a:lvl9pPr marL="2743200" algn="r" defTabSz="3429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1" Type="http://schemas.openxmlformats.org/officeDocument/2006/relationships/slideLayout" Target="../slideLayouts/slideLayout21.xml"/><Relationship Id="rId6" Type="http://schemas.openxmlformats.org/officeDocument/2006/relationships/image" Target="../media/image10.png"/><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hyperlink" Target="http://www.youtube.com/" TargetMode="Externa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0.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72" name="Shape 72"/>
          <p:cNvSpPr txBox="1">
            <a:spLocks noGrp="1"/>
          </p:cNvSpPr>
          <p:nvPr>
            <p:ph type="ctrTitle"/>
          </p:nvPr>
        </p:nvSpPr>
        <p:spPr>
          <a:xfrm>
            <a:off x="1285875" y="2047874"/>
            <a:ext cx="6966856" cy="1057275"/>
          </a:xfrm>
          <a:prstGeom prst="rect">
            <a:avLst/>
          </a:prstGeom>
        </p:spPr>
        <p:txBody>
          <a:bodyPr wrap="square" lIns="91425" tIns="91425" rIns="91425" bIns="91425" anchor="b" anchorCtr="0">
            <a:noAutofit/>
          </a:bodyPr>
          <a:lstStyle/>
          <a:p>
            <a:pPr algn="ctr" rtl="1">
              <a:lnSpc>
                <a:spcPct val="150000"/>
              </a:lnSpc>
            </a:pPr>
            <a:r>
              <a:rPr lang="fa-IR" sz="3200" dirty="0" smtClean="0">
                <a:solidFill>
                  <a:schemeClr val="tx1"/>
                </a:solidFill>
                <a:cs typeface="B Homa" panose="00000400000000000000" pitchFamily="2" charset="-78"/>
              </a:rPr>
              <a:t>بررسی </a:t>
            </a:r>
            <a:r>
              <a:rPr lang="fa-IR" sz="3200" dirty="0" smtClean="0">
                <a:solidFill>
                  <a:schemeClr val="tx1"/>
                </a:solidFill>
                <a:cs typeface="B Homa" panose="00000400000000000000" pitchFamily="2" charset="-78"/>
              </a:rPr>
              <a:t>مدل </a:t>
            </a:r>
            <a:r>
              <a:rPr lang="fa-IR" sz="3200" dirty="0" smtClean="0">
                <a:solidFill>
                  <a:schemeClr val="tx1"/>
                </a:solidFill>
                <a:cs typeface="B Homa" panose="00000400000000000000" pitchFamily="2" charset="-78"/>
              </a:rPr>
              <a:t>فرصت های میانی</a:t>
            </a:r>
            <a:br>
              <a:rPr lang="fa-IR" sz="3200" dirty="0" smtClean="0">
                <a:solidFill>
                  <a:schemeClr val="tx1"/>
                </a:solidFill>
                <a:cs typeface="B Homa" panose="00000400000000000000" pitchFamily="2" charset="-78"/>
              </a:rPr>
            </a:br>
            <a:r>
              <a:rPr lang="fa-IR" sz="3200" dirty="0" smtClean="0">
                <a:solidFill>
                  <a:schemeClr val="tx1"/>
                </a:solidFill>
                <a:cs typeface="B Homa" panose="00000400000000000000" pitchFamily="2" charset="-78"/>
              </a:rPr>
              <a:t> در </a:t>
            </a:r>
            <a:r>
              <a:rPr lang="fa-IR" sz="3200" dirty="0">
                <a:solidFill>
                  <a:schemeClr val="tx1"/>
                </a:solidFill>
                <a:cs typeface="B Homa" panose="00000400000000000000" pitchFamily="2" charset="-78"/>
              </a:rPr>
              <a:t>فرایند توزیع </a:t>
            </a:r>
            <a:r>
              <a:rPr lang="fa-IR" sz="3200" dirty="0" smtClean="0">
                <a:solidFill>
                  <a:schemeClr val="tx1"/>
                </a:solidFill>
                <a:cs typeface="B Homa" panose="00000400000000000000" pitchFamily="2" charset="-78"/>
              </a:rPr>
              <a:t>سفر برنامه ریزی حمل و نقل</a:t>
            </a:r>
            <a:endParaRPr lang="en" sz="2800" dirty="0">
              <a:solidFill>
                <a:schemeClr val="tx1"/>
              </a:solidFill>
              <a:cs typeface="B Homa" panose="00000400000000000000"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9230" y="0"/>
            <a:ext cx="4176798" cy="1140000"/>
          </a:xfrm>
        </p:spPr>
        <p:txBody>
          <a:bodyPr/>
          <a:lstStyle/>
          <a:p>
            <a:pPr algn="r" rtl="1"/>
            <a:r>
              <a:rPr lang="fa-IR" dirty="0" smtClean="0">
                <a:cs typeface="B Titr" panose="00000700000000000000" pitchFamily="2" charset="-78"/>
              </a:rPr>
              <a:t>تاریخچه مدل فرصت های میانی</a:t>
            </a:r>
            <a:endParaRPr lang="fa-IR" dirty="0">
              <a:cs typeface="B Titr" panose="00000700000000000000" pitchFamily="2" charset="-78"/>
            </a:endParaRPr>
          </a:p>
        </p:txBody>
      </p:sp>
      <p:sp>
        <p:nvSpPr>
          <p:cNvPr id="3" name="Text Placeholder 2"/>
          <p:cNvSpPr>
            <a:spLocks noGrp="1"/>
          </p:cNvSpPr>
          <p:nvPr>
            <p:ph type="body" idx="1"/>
          </p:nvPr>
        </p:nvSpPr>
        <p:spPr>
          <a:xfrm>
            <a:off x="351447" y="1140000"/>
            <a:ext cx="7997684" cy="3387900"/>
          </a:xfrm>
        </p:spPr>
        <p:txBody>
          <a:bodyPr/>
          <a:lstStyle/>
          <a:p>
            <a:pPr marL="285750" indent="-285750" algn="just" rtl="1">
              <a:lnSpc>
                <a:spcPct val="150000"/>
              </a:lnSpc>
              <a:buFont typeface="Wingdings" panose="05000000000000000000" pitchFamily="2" charset="2"/>
              <a:buChar char="q"/>
            </a:pPr>
            <a:r>
              <a:rPr lang="fa-IR" sz="1800" dirty="0" smtClean="0">
                <a:cs typeface="B Homa" panose="00000400000000000000" pitchFamily="2" charset="-78"/>
              </a:rPr>
              <a:t>فرض اساسی این مدل: تعداد </a:t>
            </a:r>
            <a:r>
              <a:rPr lang="fa-IR" sz="1800" dirty="0">
                <a:cs typeface="B Homa" panose="00000400000000000000" pitchFamily="2" charset="-78"/>
              </a:rPr>
              <a:t>افرادي كه از يك نقطه به مكان ديگري با فاصله ي مشخص طي طريق مي كنند، </a:t>
            </a:r>
            <a:r>
              <a:rPr lang="fa-IR" sz="1800" dirty="0" smtClean="0">
                <a:cs typeface="B Homa" panose="00000400000000000000" pitchFamily="2" charset="-78"/>
              </a:rPr>
              <a:t>مستقیماً متناسب با </a:t>
            </a:r>
            <a:r>
              <a:rPr lang="fa-IR" sz="1800" dirty="0">
                <a:cs typeface="B Homa" panose="00000400000000000000" pitchFamily="2" charset="-78"/>
              </a:rPr>
              <a:t>ميزان فرصت ها </a:t>
            </a:r>
            <a:r>
              <a:rPr lang="fa-IR" sz="1800" dirty="0" smtClean="0">
                <a:cs typeface="B Homa" panose="00000400000000000000" pitchFamily="2" charset="-78"/>
              </a:rPr>
              <a:t>در ناحیه مقصد و به طور معکوس متناسب با تعداد فرصت های میانی است.</a:t>
            </a:r>
            <a:endParaRPr lang="fa-IR" sz="1800" dirty="0">
              <a:cs typeface="B Homa" panose="00000400000000000000" pitchFamily="2" charset="-78"/>
            </a:endParaRPr>
          </a:p>
        </p:txBody>
      </p:sp>
      <p:cxnSp>
        <p:nvCxnSpPr>
          <p:cNvPr id="5" name="Shape 284"/>
          <p:cNvCxnSpPr/>
          <p:nvPr/>
        </p:nvCxnSpPr>
        <p:spPr>
          <a:xfrm>
            <a:off x="12404" y="4519736"/>
            <a:ext cx="9153600" cy="0"/>
          </a:xfrm>
          <a:prstGeom prst="straightConnector1">
            <a:avLst/>
          </a:prstGeom>
          <a:noFill/>
          <a:ln w="9525" cap="flat" cmpd="sng">
            <a:solidFill>
              <a:srgbClr val="B3B3B3"/>
            </a:solidFill>
            <a:prstDash val="dash"/>
            <a:round/>
            <a:headEnd type="none" w="lg" len="lg"/>
            <a:tailEnd type="none" w="lg" len="lg"/>
          </a:ln>
        </p:spPr>
      </p:cxnSp>
      <p:grpSp>
        <p:nvGrpSpPr>
          <p:cNvPr id="6" name="Shape 291"/>
          <p:cNvGrpSpPr/>
          <p:nvPr/>
        </p:nvGrpSpPr>
        <p:grpSpPr>
          <a:xfrm>
            <a:off x="1906719" y="4302602"/>
            <a:ext cx="433800" cy="433800"/>
            <a:chOff x="5382800" y="412975"/>
            <a:chExt cx="433800" cy="433800"/>
          </a:xfrm>
        </p:grpSpPr>
        <p:sp>
          <p:nvSpPr>
            <p:cNvPr id="7" name="Shape 292"/>
            <p:cNvSpPr/>
            <p:nvPr/>
          </p:nvSpPr>
          <p:spPr>
            <a:xfrm>
              <a:off x="5382800" y="412975"/>
              <a:ext cx="433800" cy="433800"/>
            </a:xfrm>
            <a:prstGeom prst="ellipse">
              <a:avLst/>
            </a:prstGeom>
            <a:solidFill>
              <a:srgbClr val="0DB7C4">
                <a:alpha val="36540"/>
              </a:srgbClr>
            </a:solidFill>
            <a:ln>
              <a:noFill/>
            </a:ln>
          </p:spPr>
          <p:txBody>
            <a:bodyPr wrap="square" lIns="91425" tIns="91425" rIns="91425" bIns="91425" anchor="ctr" anchorCtr="0">
              <a:noAutofit/>
            </a:bodyPr>
            <a:lstStyle/>
            <a:p>
              <a:pPr marL="0" lvl="0" indent="0">
                <a:spcBef>
                  <a:spcPts val="0"/>
                </a:spcBef>
                <a:buNone/>
              </a:pPr>
              <a:endParaRPr/>
            </a:p>
          </p:txBody>
        </p:sp>
        <p:sp>
          <p:nvSpPr>
            <p:cNvPr id="8" name="Shape 293"/>
            <p:cNvSpPr/>
            <p:nvPr/>
          </p:nvSpPr>
          <p:spPr>
            <a:xfrm>
              <a:off x="5495482" y="525658"/>
              <a:ext cx="208200" cy="208200"/>
            </a:xfrm>
            <a:prstGeom prst="ellipse">
              <a:avLst/>
            </a:prstGeom>
            <a:solidFill>
              <a:srgbClr val="0DB7C4">
                <a:alpha val="36540"/>
              </a:srgbClr>
            </a:solidFill>
            <a:ln>
              <a:noFill/>
            </a:ln>
          </p:spPr>
          <p:txBody>
            <a:bodyPr wrap="square" lIns="91425" tIns="91425" rIns="91425" bIns="91425" anchor="ctr" anchorCtr="0">
              <a:noAutofit/>
            </a:bodyPr>
            <a:lstStyle/>
            <a:p>
              <a:pPr marL="0" lvl="0" indent="0">
                <a:spcBef>
                  <a:spcPts val="0"/>
                </a:spcBef>
                <a:buNone/>
              </a:pPr>
              <a:endParaRPr/>
            </a:p>
          </p:txBody>
        </p:sp>
        <p:sp>
          <p:nvSpPr>
            <p:cNvPr id="9" name="Shape 294"/>
            <p:cNvSpPr/>
            <p:nvPr/>
          </p:nvSpPr>
          <p:spPr>
            <a:xfrm>
              <a:off x="5544573" y="574748"/>
              <a:ext cx="110100" cy="110100"/>
            </a:xfrm>
            <a:prstGeom prst="ellipse">
              <a:avLst/>
            </a:prstGeom>
            <a:solidFill>
              <a:srgbClr val="0DB7C4"/>
            </a:solidFill>
            <a:ln>
              <a:noFill/>
            </a:ln>
          </p:spPr>
          <p:txBody>
            <a:bodyPr wrap="square" lIns="91425" tIns="91425" rIns="91425" bIns="91425" anchor="ctr" anchorCtr="0">
              <a:noAutofit/>
            </a:bodyPr>
            <a:lstStyle/>
            <a:p>
              <a:pPr marL="0" lvl="0" indent="0">
                <a:spcBef>
                  <a:spcPts val="0"/>
                </a:spcBef>
                <a:buNone/>
              </a:pPr>
              <a:endParaRPr/>
            </a:p>
          </p:txBody>
        </p:sp>
      </p:grpSp>
      <p:grpSp>
        <p:nvGrpSpPr>
          <p:cNvPr id="10" name="Shape 295"/>
          <p:cNvGrpSpPr/>
          <p:nvPr/>
        </p:nvGrpSpPr>
        <p:grpSpPr>
          <a:xfrm>
            <a:off x="5222211" y="4302719"/>
            <a:ext cx="433800" cy="433800"/>
            <a:chOff x="5382800" y="412975"/>
            <a:chExt cx="433800" cy="433800"/>
          </a:xfrm>
        </p:grpSpPr>
        <p:sp>
          <p:nvSpPr>
            <p:cNvPr id="11" name="Shape 296"/>
            <p:cNvSpPr/>
            <p:nvPr/>
          </p:nvSpPr>
          <p:spPr>
            <a:xfrm>
              <a:off x="5382800" y="412975"/>
              <a:ext cx="433800" cy="433800"/>
            </a:xfrm>
            <a:prstGeom prst="ellipse">
              <a:avLst/>
            </a:prstGeom>
            <a:solidFill>
              <a:srgbClr val="0DB7C4">
                <a:alpha val="36540"/>
              </a:srgbClr>
            </a:solidFill>
            <a:ln>
              <a:noFill/>
            </a:ln>
          </p:spPr>
          <p:txBody>
            <a:bodyPr wrap="square" lIns="91425" tIns="91425" rIns="91425" bIns="91425" anchor="ctr" anchorCtr="0">
              <a:noAutofit/>
            </a:bodyPr>
            <a:lstStyle/>
            <a:p>
              <a:pPr marL="0" lvl="0" indent="0">
                <a:spcBef>
                  <a:spcPts val="0"/>
                </a:spcBef>
                <a:buNone/>
              </a:pPr>
              <a:endParaRPr/>
            </a:p>
          </p:txBody>
        </p:sp>
        <p:sp>
          <p:nvSpPr>
            <p:cNvPr id="12" name="Shape 297"/>
            <p:cNvSpPr/>
            <p:nvPr/>
          </p:nvSpPr>
          <p:spPr>
            <a:xfrm>
              <a:off x="5495482" y="525658"/>
              <a:ext cx="208200" cy="208200"/>
            </a:xfrm>
            <a:prstGeom prst="ellipse">
              <a:avLst/>
            </a:prstGeom>
            <a:solidFill>
              <a:srgbClr val="0DB7C4">
                <a:alpha val="36540"/>
              </a:srgbClr>
            </a:solidFill>
            <a:ln>
              <a:noFill/>
            </a:ln>
          </p:spPr>
          <p:txBody>
            <a:bodyPr wrap="square" lIns="91425" tIns="91425" rIns="91425" bIns="91425" anchor="ctr" anchorCtr="0">
              <a:noAutofit/>
            </a:bodyPr>
            <a:lstStyle/>
            <a:p>
              <a:pPr marL="0" lvl="0" indent="0">
                <a:spcBef>
                  <a:spcPts val="0"/>
                </a:spcBef>
                <a:buNone/>
              </a:pPr>
              <a:endParaRPr/>
            </a:p>
          </p:txBody>
        </p:sp>
        <p:sp>
          <p:nvSpPr>
            <p:cNvPr id="13" name="Shape 298"/>
            <p:cNvSpPr/>
            <p:nvPr/>
          </p:nvSpPr>
          <p:spPr>
            <a:xfrm>
              <a:off x="5544573" y="574748"/>
              <a:ext cx="110100" cy="110100"/>
            </a:xfrm>
            <a:prstGeom prst="ellipse">
              <a:avLst/>
            </a:prstGeom>
            <a:solidFill>
              <a:srgbClr val="0DB7C4"/>
            </a:solidFill>
            <a:ln>
              <a:noFill/>
            </a:ln>
          </p:spPr>
          <p:txBody>
            <a:bodyPr wrap="square" lIns="91425" tIns="91425" rIns="91425" bIns="91425" anchor="ctr" anchorCtr="0">
              <a:noAutofit/>
            </a:bodyPr>
            <a:lstStyle/>
            <a:p>
              <a:pPr marL="0" lvl="0" indent="0">
                <a:spcBef>
                  <a:spcPts val="0"/>
                </a:spcBef>
                <a:buNone/>
              </a:pPr>
              <a:endParaRPr/>
            </a:p>
          </p:txBody>
        </p:sp>
      </p:grpSp>
      <p:grpSp>
        <p:nvGrpSpPr>
          <p:cNvPr id="14" name="Shape 299"/>
          <p:cNvGrpSpPr/>
          <p:nvPr/>
        </p:nvGrpSpPr>
        <p:grpSpPr>
          <a:xfrm>
            <a:off x="6867334" y="4302836"/>
            <a:ext cx="433800" cy="433800"/>
            <a:chOff x="5382800" y="412975"/>
            <a:chExt cx="433800" cy="433800"/>
          </a:xfrm>
        </p:grpSpPr>
        <p:sp>
          <p:nvSpPr>
            <p:cNvPr id="15" name="Shape 300"/>
            <p:cNvSpPr/>
            <p:nvPr/>
          </p:nvSpPr>
          <p:spPr>
            <a:xfrm>
              <a:off x="5382800" y="412975"/>
              <a:ext cx="433800" cy="433800"/>
            </a:xfrm>
            <a:prstGeom prst="ellipse">
              <a:avLst/>
            </a:prstGeom>
            <a:solidFill>
              <a:srgbClr val="0DB7C4">
                <a:alpha val="36540"/>
              </a:srgbClr>
            </a:solidFill>
            <a:ln>
              <a:noFill/>
            </a:ln>
          </p:spPr>
          <p:txBody>
            <a:bodyPr wrap="square" lIns="91425" tIns="91425" rIns="91425" bIns="91425" anchor="ctr" anchorCtr="0">
              <a:noAutofit/>
            </a:bodyPr>
            <a:lstStyle/>
            <a:p>
              <a:pPr marL="0" lvl="0" indent="0">
                <a:spcBef>
                  <a:spcPts val="0"/>
                </a:spcBef>
                <a:buNone/>
              </a:pPr>
              <a:endParaRPr/>
            </a:p>
          </p:txBody>
        </p:sp>
        <p:sp>
          <p:nvSpPr>
            <p:cNvPr id="16" name="Shape 301"/>
            <p:cNvSpPr/>
            <p:nvPr/>
          </p:nvSpPr>
          <p:spPr>
            <a:xfrm>
              <a:off x="5495482" y="525658"/>
              <a:ext cx="208200" cy="208200"/>
            </a:xfrm>
            <a:prstGeom prst="ellipse">
              <a:avLst/>
            </a:prstGeom>
            <a:solidFill>
              <a:srgbClr val="0DB7C4">
                <a:alpha val="36540"/>
              </a:srgbClr>
            </a:solidFill>
            <a:ln>
              <a:noFill/>
            </a:ln>
          </p:spPr>
          <p:txBody>
            <a:bodyPr wrap="square" lIns="91425" tIns="91425" rIns="91425" bIns="91425" anchor="ctr" anchorCtr="0">
              <a:noAutofit/>
            </a:bodyPr>
            <a:lstStyle/>
            <a:p>
              <a:pPr marL="0" lvl="0" indent="0">
                <a:spcBef>
                  <a:spcPts val="0"/>
                </a:spcBef>
                <a:buNone/>
              </a:pPr>
              <a:endParaRPr/>
            </a:p>
          </p:txBody>
        </p:sp>
        <p:sp>
          <p:nvSpPr>
            <p:cNvPr id="17" name="Shape 302"/>
            <p:cNvSpPr/>
            <p:nvPr/>
          </p:nvSpPr>
          <p:spPr>
            <a:xfrm>
              <a:off x="5544573" y="574748"/>
              <a:ext cx="110100" cy="110100"/>
            </a:xfrm>
            <a:prstGeom prst="ellipse">
              <a:avLst/>
            </a:prstGeom>
            <a:solidFill>
              <a:srgbClr val="0DB7C4"/>
            </a:solidFill>
            <a:ln>
              <a:noFill/>
            </a:ln>
          </p:spPr>
          <p:txBody>
            <a:bodyPr wrap="square" lIns="91425" tIns="91425" rIns="91425" bIns="91425" anchor="ctr" anchorCtr="0">
              <a:noAutofit/>
            </a:bodyPr>
            <a:lstStyle/>
            <a:p>
              <a:pPr marL="0" lvl="0" indent="0">
                <a:spcBef>
                  <a:spcPts val="0"/>
                </a:spcBef>
                <a:buNone/>
              </a:pPr>
              <a:endParaRPr/>
            </a:p>
          </p:txBody>
        </p:sp>
      </p:grpSp>
      <p:grpSp>
        <p:nvGrpSpPr>
          <p:cNvPr id="18" name="Shape 291"/>
          <p:cNvGrpSpPr/>
          <p:nvPr/>
        </p:nvGrpSpPr>
        <p:grpSpPr>
          <a:xfrm>
            <a:off x="4438066" y="4311000"/>
            <a:ext cx="433800" cy="433800"/>
            <a:chOff x="5382800" y="412975"/>
            <a:chExt cx="433800" cy="433800"/>
          </a:xfrm>
        </p:grpSpPr>
        <p:sp>
          <p:nvSpPr>
            <p:cNvPr id="19" name="Shape 292"/>
            <p:cNvSpPr/>
            <p:nvPr/>
          </p:nvSpPr>
          <p:spPr>
            <a:xfrm>
              <a:off x="5382800" y="412975"/>
              <a:ext cx="433800" cy="433800"/>
            </a:xfrm>
            <a:prstGeom prst="ellipse">
              <a:avLst/>
            </a:prstGeom>
            <a:solidFill>
              <a:srgbClr val="0DB7C4">
                <a:alpha val="36540"/>
              </a:srgbClr>
            </a:solidFill>
            <a:ln>
              <a:noFill/>
            </a:ln>
          </p:spPr>
          <p:txBody>
            <a:bodyPr wrap="square" lIns="91425" tIns="91425" rIns="91425" bIns="91425" anchor="ctr" anchorCtr="0">
              <a:noAutofit/>
            </a:bodyPr>
            <a:lstStyle/>
            <a:p>
              <a:pPr marL="0" lvl="0" indent="0">
                <a:spcBef>
                  <a:spcPts val="0"/>
                </a:spcBef>
                <a:buNone/>
              </a:pPr>
              <a:endParaRPr/>
            </a:p>
          </p:txBody>
        </p:sp>
        <p:sp>
          <p:nvSpPr>
            <p:cNvPr id="20" name="Shape 293"/>
            <p:cNvSpPr/>
            <p:nvPr/>
          </p:nvSpPr>
          <p:spPr>
            <a:xfrm>
              <a:off x="5495482" y="525658"/>
              <a:ext cx="208200" cy="208200"/>
            </a:xfrm>
            <a:prstGeom prst="ellipse">
              <a:avLst/>
            </a:prstGeom>
            <a:solidFill>
              <a:srgbClr val="0DB7C4">
                <a:alpha val="36540"/>
              </a:srgbClr>
            </a:solidFill>
            <a:ln>
              <a:noFill/>
            </a:ln>
          </p:spPr>
          <p:txBody>
            <a:bodyPr wrap="square" lIns="91425" tIns="91425" rIns="91425" bIns="91425" anchor="ctr" anchorCtr="0">
              <a:noAutofit/>
            </a:bodyPr>
            <a:lstStyle/>
            <a:p>
              <a:pPr marL="0" lvl="0" indent="0">
                <a:spcBef>
                  <a:spcPts val="0"/>
                </a:spcBef>
                <a:buNone/>
              </a:pPr>
              <a:endParaRPr/>
            </a:p>
          </p:txBody>
        </p:sp>
        <p:sp>
          <p:nvSpPr>
            <p:cNvPr id="21" name="Shape 294"/>
            <p:cNvSpPr/>
            <p:nvPr/>
          </p:nvSpPr>
          <p:spPr>
            <a:xfrm>
              <a:off x="5544573" y="574748"/>
              <a:ext cx="110100" cy="110100"/>
            </a:xfrm>
            <a:prstGeom prst="ellipse">
              <a:avLst/>
            </a:prstGeom>
            <a:solidFill>
              <a:srgbClr val="0DB7C4"/>
            </a:solidFill>
            <a:ln>
              <a:noFill/>
            </a:ln>
          </p:spPr>
          <p:txBody>
            <a:bodyPr wrap="square" lIns="91425" tIns="91425" rIns="91425" bIns="91425" anchor="ctr" anchorCtr="0">
              <a:noAutofit/>
            </a:bodyPr>
            <a:lstStyle/>
            <a:p>
              <a:pPr marL="0" lvl="0" indent="0">
                <a:spcBef>
                  <a:spcPts val="0"/>
                </a:spcBef>
                <a:buNone/>
              </a:pPr>
              <a:endParaRPr/>
            </a:p>
          </p:txBody>
        </p:sp>
      </p:grpSp>
      <p:grpSp>
        <p:nvGrpSpPr>
          <p:cNvPr id="22" name="Shape 291"/>
          <p:cNvGrpSpPr/>
          <p:nvPr/>
        </p:nvGrpSpPr>
        <p:grpSpPr>
          <a:xfrm>
            <a:off x="3653921" y="4302602"/>
            <a:ext cx="433800" cy="433800"/>
            <a:chOff x="5382800" y="412975"/>
            <a:chExt cx="433800" cy="433800"/>
          </a:xfrm>
        </p:grpSpPr>
        <p:sp>
          <p:nvSpPr>
            <p:cNvPr id="23" name="Shape 292"/>
            <p:cNvSpPr/>
            <p:nvPr/>
          </p:nvSpPr>
          <p:spPr>
            <a:xfrm>
              <a:off x="5382800" y="412975"/>
              <a:ext cx="433800" cy="433800"/>
            </a:xfrm>
            <a:prstGeom prst="ellipse">
              <a:avLst/>
            </a:prstGeom>
            <a:solidFill>
              <a:srgbClr val="0DB7C4">
                <a:alpha val="36540"/>
              </a:srgbClr>
            </a:solidFill>
            <a:ln>
              <a:noFill/>
            </a:ln>
          </p:spPr>
          <p:txBody>
            <a:bodyPr wrap="square" lIns="91425" tIns="91425" rIns="91425" bIns="91425" anchor="ctr" anchorCtr="0">
              <a:noAutofit/>
            </a:bodyPr>
            <a:lstStyle/>
            <a:p>
              <a:pPr marL="0" lvl="0" indent="0">
                <a:spcBef>
                  <a:spcPts val="0"/>
                </a:spcBef>
                <a:buNone/>
              </a:pPr>
              <a:endParaRPr/>
            </a:p>
          </p:txBody>
        </p:sp>
        <p:sp>
          <p:nvSpPr>
            <p:cNvPr id="24" name="Shape 293"/>
            <p:cNvSpPr/>
            <p:nvPr/>
          </p:nvSpPr>
          <p:spPr>
            <a:xfrm>
              <a:off x="5495482" y="525658"/>
              <a:ext cx="208200" cy="208200"/>
            </a:xfrm>
            <a:prstGeom prst="ellipse">
              <a:avLst/>
            </a:prstGeom>
            <a:solidFill>
              <a:srgbClr val="0DB7C4">
                <a:alpha val="36540"/>
              </a:srgbClr>
            </a:solidFill>
            <a:ln>
              <a:noFill/>
            </a:ln>
          </p:spPr>
          <p:txBody>
            <a:bodyPr wrap="square" lIns="91425" tIns="91425" rIns="91425" bIns="91425" anchor="ctr" anchorCtr="0">
              <a:noAutofit/>
            </a:bodyPr>
            <a:lstStyle/>
            <a:p>
              <a:pPr marL="0" lvl="0" indent="0">
                <a:spcBef>
                  <a:spcPts val="0"/>
                </a:spcBef>
                <a:buNone/>
              </a:pPr>
              <a:endParaRPr/>
            </a:p>
          </p:txBody>
        </p:sp>
        <p:sp>
          <p:nvSpPr>
            <p:cNvPr id="25" name="Shape 294"/>
            <p:cNvSpPr/>
            <p:nvPr/>
          </p:nvSpPr>
          <p:spPr>
            <a:xfrm>
              <a:off x="5544573" y="574748"/>
              <a:ext cx="110100" cy="110100"/>
            </a:xfrm>
            <a:prstGeom prst="ellipse">
              <a:avLst/>
            </a:prstGeom>
            <a:solidFill>
              <a:srgbClr val="0DB7C4"/>
            </a:solidFill>
            <a:ln>
              <a:noFill/>
            </a:ln>
          </p:spPr>
          <p:txBody>
            <a:bodyPr wrap="square" lIns="91425" tIns="91425" rIns="91425" bIns="91425" anchor="ctr" anchorCtr="0">
              <a:noAutofit/>
            </a:bodyPr>
            <a:lstStyle/>
            <a:p>
              <a:pPr marL="0" lvl="0" indent="0">
                <a:spcBef>
                  <a:spcPts val="0"/>
                </a:spcBef>
                <a:buNone/>
              </a:pPr>
              <a:endParaRPr/>
            </a:p>
          </p:txBody>
        </p:sp>
      </p:grpSp>
      <mc:AlternateContent xmlns:mc="http://schemas.openxmlformats.org/markup-compatibility/2006" xmlns:a14="http://schemas.microsoft.com/office/drawing/2010/main">
        <mc:Choice Requires="a14">
          <p:sp>
            <p:nvSpPr>
              <p:cNvPr id="29" name="Oval 28"/>
              <p:cNvSpPr/>
              <p:nvPr/>
            </p:nvSpPr>
            <p:spPr>
              <a:xfrm>
                <a:off x="1135512" y="2586077"/>
                <a:ext cx="2631239" cy="9144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𝑇</m:t>
                          </m:r>
                        </m:e>
                        <m:sub>
                          <m:r>
                            <a:rPr lang="en-US" sz="2400" i="1">
                              <a:solidFill>
                                <a:schemeClr val="tx1"/>
                              </a:solidFill>
                              <a:latin typeface="Cambria Math" panose="02040503050406030204" pitchFamily="18" charset="0"/>
                            </a:rPr>
                            <m:t>𝑖𝑗</m:t>
                          </m:r>
                        </m:sub>
                      </m:sSub>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𝐾</m:t>
                      </m:r>
                      <m:f>
                        <m:fPr>
                          <m:ctrlPr>
                            <a:rPr lang="en-US" sz="2400" i="1">
                              <a:solidFill>
                                <a:schemeClr val="tx1"/>
                              </a:solidFill>
                              <a:latin typeface="Cambria Math" panose="02040503050406030204" pitchFamily="18" charset="0"/>
                            </a:rPr>
                          </m:ctrlPr>
                        </m:fPr>
                        <m:num>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𝑎</m:t>
                              </m:r>
                            </m:e>
                            <m:sub>
                              <m:r>
                                <a:rPr lang="en-US" sz="2400" i="1">
                                  <a:solidFill>
                                    <a:schemeClr val="tx1"/>
                                  </a:solidFill>
                                  <a:latin typeface="Cambria Math" panose="02040503050406030204" pitchFamily="18" charset="0"/>
                                </a:rPr>
                                <m:t>𝑗</m:t>
                              </m:r>
                            </m:sub>
                          </m:sSub>
                        </m:num>
                        <m:den>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𝑣</m:t>
                              </m:r>
                            </m:e>
                            <m:sub>
                              <m:r>
                                <a:rPr lang="en-US" sz="2400" i="1">
                                  <a:solidFill>
                                    <a:schemeClr val="tx1"/>
                                  </a:solidFill>
                                  <a:latin typeface="Cambria Math" panose="02040503050406030204" pitchFamily="18" charset="0"/>
                                </a:rPr>
                                <m:t>𝑗</m:t>
                              </m:r>
                            </m:sub>
                          </m:sSub>
                        </m:den>
                      </m:f>
                    </m:oMath>
                  </m:oMathPara>
                </a14:m>
                <a:endParaRPr lang="fa-IR" sz="2400" dirty="0">
                  <a:solidFill>
                    <a:schemeClr val="tx1"/>
                  </a:solidFill>
                </a:endParaRPr>
              </a:p>
            </p:txBody>
          </p:sp>
        </mc:Choice>
        <mc:Fallback xmlns="">
          <p:sp>
            <p:nvSpPr>
              <p:cNvPr id="29" name="Oval 28"/>
              <p:cNvSpPr>
                <a:spLocks noRot="1" noChangeAspect="1" noMove="1" noResize="1" noEditPoints="1" noAdjustHandles="1" noChangeArrowheads="1" noChangeShapeType="1" noTextEdit="1"/>
              </p:cNvSpPr>
              <p:nvPr/>
            </p:nvSpPr>
            <p:spPr>
              <a:xfrm>
                <a:off x="1135512" y="2586077"/>
                <a:ext cx="2631239" cy="914400"/>
              </a:xfrm>
              <a:prstGeom prst="ellipse">
                <a:avLst/>
              </a:prstGeom>
              <a:blipFill rotWithShape="0">
                <a:blip r:embed="rId2"/>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4169230" y="2593153"/>
                <a:ext cx="3189514" cy="1113766"/>
              </a:xfrm>
              <a:prstGeom prst="rect">
                <a:avLst/>
              </a:prstGeom>
              <a:noFill/>
              <a:ln>
                <a:solidFill>
                  <a:schemeClr val="accent1">
                    <a:lumMod val="40000"/>
                    <a:lumOff val="60000"/>
                  </a:schemeClr>
                </a:solidFill>
              </a:ln>
            </p:spPr>
            <p:txBody>
              <a:bodyPr wrap="square" rtlCol="1">
                <a:spAutoFit/>
              </a:bodyPr>
              <a:lstStyle/>
              <a:p>
                <a:pPr algn="r" rtl="1">
                  <a:lnSpc>
                    <a:spcPct val="150000"/>
                  </a:lnSpc>
                </a:pPr>
                <a:r>
                  <a:rPr lang="fa-IR" dirty="0" smtClean="0">
                    <a:ln>
                      <a:solidFill>
                        <a:schemeClr val="bg1">
                          <a:lumMod val="50000"/>
                        </a:schemeClr>
                      </a:solidFill>
                    </a:ln>
                    <a:solidFill>
                      <a:schemeClr val="tx1"/>
                    </a:solidFill>
                    <a:cs typeface="B Homa" panose="00000400000000000000" pitchFamily="2" charset="-78"/>
                  </a:rPr>
                  <a:t>که در آن </a:t>
                </a:r>
                <a14:m>
                  <m:oMath xmlns:m="http://schemas.openxmlformats.org/officeDocument/2006/math">
                    <m:sSub>
                      <m:sSubPr>
                        <m:ctrlPr>
                          <a:rPr lang="fa-IR" i="1">
                            <a:ln>
                              <a:solidFill>
                                <a:schemeClr val="bg1">
                                  <a:lumMod val="50000"/>
                                </a:schemeClr>
                              </a:solidFill>
                            </a:ln>
                            <a:solidFill>
                              <a:schemeClr val="tx1"/>
                            </a:solidFill>
                            <a:latin typeface="Cambria Math" panose="02040503050406030204" pitchFamily="18" charset="0"/>
                          </a:rPr>
                        </m:ctrlPr>
                      </m:sSubPr>
                      <m:e>
                        <m:r>
                          <a:rPr lang="en-US" i="1">
                            <a:ln>
                              <a:solidFill>
                                <a:schemeClr val="bg1">
                                  <a:lumMod val="50000"/>
                                </a:schemeClr>
                              </a:solidFill>
                            </a:ln>
                            <a:solidFill>
                              <a:schemeClr val="tx1"/>
                            </a:solidFill>
                            <a:latin typeface="Cambria Math" panose="02040503050406030204" pitchFamily="18" charset="0"/>
                          </a:rPr>
                          <m:t>𝑎</m:t>
                        </m:r>
                      </m:e>
                      <m:sub>
                        <m:r>
                          <a:rPr lang="en-US" i="1">
                            <a:ln>
                              <a:solidFill>
                                <a:schemeClr val="bg1">
                                  <a:lumMod val="50000"/>
                                </a:schemeClr>
                              </a:solidFill>
                            </a:ln>
                            <a:solidFill>
                              <a:schemeClr val="tx1"/>
                            </a:solidFill>
                            <a:latin typeface="Cambria Math" panose="02040503050406030204" pitchFamily="18" charset="0"/>
                          </a:rPr>
                          <m:t>𝑗</m:t>
                        </m:r>
                      </m:sub>
                    </m:sSub>
                  </m:oMath>
                </a14:m>
                <a:r>
                  <a:rPr lang="fa-IR" dirty="0">
                    <a:ln>
                      <a:solidFill>
                        <a:schemeClr val="bg1">
                          <a:lumMod val="50000"/>
                        </a:schemeClr>
                      </a:solidFill>
                    </a:ln>
                    <a:solidFill>
                      <a:schemeClr val="tx1"/>
                    </a:solidFill>
                    <a:cs typeface="B Homa" panose="00000400000000000000" pitchFamily="2" charset="-78"/>
                  </a:rPr>
                  <a:t> تعداد کل فرصت ها در مقصد </a:t>
                </a:r>
                <a:r>
                  <a:rPr lang="en-US" dirty="0">
                    <a:ln>
                      <a:solidFill>
                        <a:schemeClr val="bg1">
                          <a:lumMod val="50000"/>
                        </a:schemeClr>
                      </a:solidFill>
                    </a:ln>
                    <a:solidFill>
                      <a:schemeClr val="tx1"/>
                    </a:solidFill>
                    <a:cs typeface="B Homa" panose="00000400000000000000" pitchFamily="2" charset="-78"/>
                  </a:rPr>
                  <a:t>j</a:t>
                </a:r>
                <a:endParaRPr lang="fa-IR" dirty="0">
                  <a:ln>
                    <a:solidFill>
                      <a:schemeClr val="bg1">
                        <a:lumMod val="50000"/>
                      </a:schemeClr>
                    </a:solidFill>
                  </a:ln>
                  <a:solidFill>
                    <a:schemeClr val="tx1"/>
                  </a:solidFill>
                  <a:cs typeface="B Homa" panose="00000400000000000000" pitchFamily="2" charset="-78"/>
                </a:endParaRPr>
              </a:p>
              <a:p>
                <a:pPr algn="r" rtl="1">
                  <a:lnSpc>
                    <a:spcPct val="150000"/>
                  </a:lnSpc>
                </a:pPr>
                <a14:m>
                  <m:oMath xmlns:m="http://schemas.openxmlformats.org/officeDocument/2006/math">
                    <m:sSub>
                      <m:sSubPr>
                        <m:ctrlPr>
                          <a:rPr lang="fa-IR" i="1">
                            <a:ln>
                              <a:solidFill>
                                <a:schemeClr val="bg1">
                                  <a:lumMod val="50000"/>
                                </a:schemeClr>
                              </a:solidFill>
                            </a:ln>
                            <a:solidFill>
                              <a:schemeClr val="tx1"/>
                            </a:solidFill>
                            <a:latin typeface="Cambria Math" panose="02040503050406030204" pitchFamily="18" charset="0"/>
                          </a:rPr>
                        </m:ctrlPr>
                      </m:sSubPr>
                      <m:e>
                        <m:r>
                          <a:rPr lang="en-US" i="1">
                            <a:ln>
                              <a:solidFill>
                                <a:schemeClr val="bg1">
                                  <a:lumMod val="50000"/>
                                </a:schemeClr>
                              </a:solidFill>
                            </a:ln>
                            <a:solidFill>
                              <a:schemeClr val="tx1"/>
                            </a:solidFill>
                            <a:latin typeface="Cambria Math" panose="02040503050406030204" pitchFamily="18" charset="0"/>
                          </a:rPr>
                          <m:t>𝑣</m:t>
                        </m:r>
                      </m:e>
                      <m:sub>
                        <m:r>
                          <a:rPr lang="en-US" i="1">
                            <a:ln>
                              <a:solidFill>
                                <a:schemeClr val="bg1">
                                  <a:lumMod val="50000"/>
                                </a:schemeClr>
                              </a:solidFill>
                            </a:ln>
                            <a:solidFill>
                              <a:schemeClr val="tx1"/>
                            </a:solidFill>
                            <a:latin typeface="Cambria Math" panose="02040503050406030204" pitchFamily="18" charset="0"/>
                          </a:rPr>
                          <m:t>𝑗</m:t>
                        </m:r>
                      </m:sub>
                    </m:sSub>
                  </m:oMath>
                </a14:m>
                <a:r>
                  <a:rPr lang="fa-IR" dirty="0">
                    <a:ln>
                      <a:solidFill>
                        <a:schemeClr val="bg1">
                          <a:lumMod val="50000"/>
                        </a:schemeClr>
                      </a:solidFill>
                    </a:ln>
                    <a:solidFill>
                      <a:schemeClr val="tx1"/>
                    </a:solidFill>
                    <a:cs typeface="B Homa" panose="00000400000000000000" pitchFamily="2" charset="-78"/>
                  </a:rPr>
                  <a:t> تعداد کل فرصت های میانی بین </a:t>
                </a:r>
                <a:r>
                  <a:rPr lang="en-US" dirty="0" err="1">
                    <a:ln>
                      <a:solidFill>
                        <a:schemeClr val="bg1">
                          <a:lumMod val="50000"/>
                        </a:schemeClr>
                      </a:solidFill>
                    </a:ln>
                    <a:solidFill>
                      <a:schemeClr val="tx1"/>
                    </a:solidFill>
                    <a:cs typeface="B Homa" panose="00000400000000000000" pitchFamily="2" charset="-78"/>
                  </a:rPr>
                  <a:t>i</a:t>
                </a:r>
                <a:r>
                  <a:rPr lang="fa-IR" dirty="0">
                    <a:ln>
                      <a:solidFill>
                        <a:schemeClr val="bg1">
                          <a:lumMod val="50000"/>
                        </a:schemeClr>
                      </a:solidFill>
                    </a:ln>
                    <a:solidFill>
                      <a:schemeClr val="tx1"/>
                    </a:solidFill>
                    <a:cs typeface="B Homa" panose="00000400000000000000" pitchFamily="2" charset="-78"/>
                  </a:rPr>
                  <a:t> و</a:t>
                </a:r>
                <a:r>
                  <a:rPr lang="en-US" dirty="0">
                    <a:ln>
                      <a:solidFill>
                        <a:schemeClr val="bg1">
                          <a:lumMod val="50000"/>
                        </a:schemeClr>
                      </a:solidFill>
                    </a:ln>
                    <a:solidFill>
                      <a:schemeClr val="tx1"/>
                    </a:solidFill>
                    <a:cs typeface="B Homa" panose="00000400000000000000" pitchFamily="2" charset="-78"/>
                  </a:rPr>
                  <a:t>j</a:t>
                </a:r>
                <a:r>
                  <a:rPr lang="fa-IR" dirty="0">
                    <a:ln>
                      <a:solidFill>
                        <a:schemeClr val="bg1">
                          <a:lumMod val="50000"/>
                        </a:schemeClr>
                      </a:solidFill>
                    </a:ln>
                    <a:solidFill>
                      <a:schemeClr val="tx1"/>
                    </a:solidFill>
                    <a:cs typeface="B Homa" panose="00000400000000000000" pitchFamily="2" charset="-78"/>
                  </a:rPr>
                  <a:t> است.</a:t>
                </a:r>
              </a:p>
              <a:p>
                <a:pPr algn="r" rtl="1">
                  <a:lnSpc>
                    <a:spcPct val="150000"/>
                  </a:lnSpc>
                </a:pPr>
                <a:endParaRPr lang="fa-IR" dirty="0">
                  <a:ln>
                    <a:solidFill>
                      <a:schemeClr val="bg1">
                        <a:lumMod val="50000"/>
                      </a:schemeClr>
                    </a:solidFill>
                  </a:ln>
                  <a:solidFill>
                    <a:schemeClr val="tx1"/>
                  </a:solidFill>
                  <a:cs typeface="B Homa" panose="00000400000000000000" pitchFamily="2" charset="-78"/>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4169230" y="2593153"/>
                <a:ext cx="3189514" cy="1113766"/>
              </a:xfrm>
              <a:prstGeom prst="rect">
                <a:avLst/>
              </a:prstGeom>
              <a:blipFill rotWithShape="0">
                <a:blip r:embed="rId3"/>
                <a:stretch>
                  <a:fillRect/>
                </a:stretch>
              </a:blipFill>
              <a:ln>
                <a:solidFill>
                  <a:schemeClr val="accent1">
                    <a:lumMod val="40000"/>
                    <a:lumOff val="60000"/>
                  </a:schemeClr>
                </a:solidFill>
              </a:ln>
            </p:spPr>
            <p:txBody>
              <a:bodyPr/>
              <a:lstStyle/>
              <a:p>
                <a:r>
                  <a:rPr lang="fa-IR">
                    <a:noFill/>
                  </a:rPr>
                  <a:t> </a:t>
                </a:r>
              </a:p>
            </p:txBody>
          </p:sp>
        </mc:Fallback>
      </mc:AlternateContent>
      <p:sp>
        <p:nvSpPr>
          <p:cNvPr id="31" name="TextBox 30"/>
          <p:cNvSpPr txBox="1"/>
          <p:nvPr/>
        </p:nvSpPr>
        <p:spPr>
          <a:xfrm>
            <a:off x="1963060" y="3971391"/>
            <a:ext cx="320882" cy="307777"/>
          </a:xfrm>
          <a:prstGeom prst="rect">
            <a:avLst/>
          </a:prstGeom>
          <a:noFill/>
        </p:spPr>
        <p:txBody>
          <a:bodyPr wrap="square" rtlCol="1">
            <a:spAutoFit/>
          </a:bodyPr>
          <a:lstStyle/>
          <a:p>
            <a:r>
              <a:rPr lang="en-US" dirty="0" smtClean="0"/>
              <a:t>A</a:t>
            </a:r>
            <a:endParaRPr lang="fa-IR" dirty="0"/>
          </a:p>
        </p:txBody>
      </p:sp>
      <p:sp>
        <p:nvSpPr>
          <p:cNvPr id="32" name="TextBox 31"/>
          <p:cNvSpPr txBox="1"/>
          <p:nvPr/>
        </p:nvSpPr>
        <p:spPr>
          <a:xfrm>
            <a:off x="6923675" y="3986896"/>
            <a:ext cx="320882" cy="307777"/>
          </a:xfrm>
          <a:prstGeom prst="rect">
            <a:avLst/>
          </a:prstGeom>
          <a:noFill/>
        </p:spPr>
        <p:txBody>
          <a:bodyPr wrap="square" rtlCol="1">
            <a:spAutoFit/>
          </a:bodyPr>
          <a:lstStyle/>
          <a:p>
            <a:r>
              <a:rPr lang="en-US" dirty="0"/>
              <a:t>B</a:t>
            </a:r>
            <a:endParaRPr lang="fa-IR" dirty="0"/>
          </a:p>
        </p:txBody>
      </p:sp>
      <p:sp>
        <p:nvSpPr>
          <p:cNvPr id="33" name="TextBox 32"/>
          <p:cNvSpPr txBox="1"/>
          <p:nvPr/>
        </p:nvSpPr>
        <p:spPr>
          <a:xfrm>
            <a:off x="3710262" y="3971391"/>
            <a:ext cx="320882" cy="307777"/>
          </a:xfrm>
          <a:prstGeom prst="rect">
            <a:avLst/>
          </a:prstGeom>
          <a:noFill/>
        </p:spPr>
        <p:txBody>
          <a:bodyPr wrap="square" rtlCol="1">
            <a:spAutoFit/>
          </a:bodyPr>
          <a:lstStyle/>
          <a:p>
            <a:r>
              <a:rPr lang="en-US" dirty="0" smtClean="0"/>
              <a:t>1</a:t>
            </a:r>
            <a:endParaRPr lang="fa-IR" dirty="0"/>
          </a:p>
        </p:txBody>
      </p:sp>
      <p:sp>
        <p:nvSpPr>
          <p:cNvPr id="34" name="TextBox 33"/>
          <p:cNvSpPr txBox="1"/>
          <p:nvPr/>
        </p:nvSpPr>
        <p:spPr>
          <a:xfrm>
            <a:off x="4494407" y="3983427"/>
            <a:ext cx="320882" cy="307777"/>
          </a:xfrm>
          <a:prstGeom prst="rect">
            <a:avLst/>
          </a:prstGeom>
          <a:noFill/>
        </p:spPr>
        <p:txBody>
          <a:bodyPr wrap="square" rtlCol="1">
            <a:spAutoFit/>
          </a:bodyPr>
          <a:lstStyle/>
          <a:p>
            <a:r>
              <a:rPr lang="en-US" dirty="0" smtClean="0"/>
              <a:t>2</a:t>
            </a:r>
            <a:endParaRPr lang="fa-IR" dirty="0"/>
          </a:p>
        </p:txBody>
      </p:sp>
      <p:sp>
        <p:nvSpPr>
          <p:cNvPr id="35" name="TextBox 34"/>
          <p:cNvSpPr txBox="1"/>
          <p:nvPr/>
        </p:nvSpPr>
        <p:spPr>
          <a:xfrm>
            <a:off x="5302255" y="3983427"/>
            <a:ext cx="320882" cy="307777"/>
          </a:xfrm>
          <a:prstGeom prst="rect">
            <a:avLst/>
          </a:prstGeom>
          <a:noFill/>
        </p:spPr>
        <p:txBody>
          <a:bodyPr wrap="square" rtlCol="1">
            <a:spAutoFit/>
          </a:bodyPr>
          <a:lstStyle/>
          <a:p>
            <a:r>
              <a:rPr lang="en-US" dirty="0" smtClean="0"/>
              <a:t>3</a:t>
            </a:r>
            <a:endParaRPr lang="fa-IR" dirty="0"/>
          </a:p>
        </p:txBody>
      </p:sp>
    </p:spTree>
    <p:extLst>
      <p:ext uri="{BB962C8B-B14F-4D97-AF65-F5344CB8AC3E}">
        <p14:creationId xmlns:p14="http://schemas.microsoft.com/office/powerpoint/2010/main" val="297794390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heel(1)">
                                      <p:cBhvr>
                                        <p:cTn id="20" dur="2000"/>
                                        <p:tgtEl>
                                          <p:spTgt spid="29"/>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1000" fill="hold"/>
                                        <p:tgtEl>
                                          <p:spTgt spid="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anim calcmode="lin" valueType="num">
                                      <p:cBhvr>
                                        <p:cTn id="43" dur="1000" fill="hold"/>
                                        <p:tgtEl>
                                          <p:spTgt spid="31"/>
                                        </p:tgtEl>
                                        <p:attrNameLst>
                                          <p:attrName>ppt_x</p:attrName>
                                        </p:attrNameLst>
                                      </p:cBhvr>
                                      <p:tavLst>
                                        <p:tav tm="0">
                                          <p:val>
                                            <p:strVal val="#ppt_x"/>
                                          </p:val>
                                        </p:tav>
                                        <p:tav tm="100000">
                                          <p:val>
                                            <p:strVal val="#ppt_x"/>
                                          </p:val>
                                        </p:tav>
                                      </p:tavLst>
                                    </p:anim>
                                    <p:anim calcmode="lin" valueType="num">
                                      <p:cBhvr>
                                        <p:cTn id="4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1000"/>
                                        <p:tgtEl>
                                          <p:spTgt spid="22"/>
                                        </p:tgtEl>
                                      </p:cBhvr>
                                    </p:animEffect>
                                    <p:anim calcmode="lin" valueType="num">
                                      <p:cBhvr>
                                        <p:cTn id="62" dur="1000" fill="hold"/>
                                        <p:tgtEl>
                                          <p:spTgt spid="22"/>
                                        </p:tgtEl>
                                        <p:attrNameLst>
                                          <p:attrName>ppt_x</p:attrName>
                                        </p:attrNameLst>
                                      </p:cBhvr>
                                      <p:tavLst>
                                        <p:tav tm="0">
                                          <p:val>
                                            <p:strVal val="#ppt_x"/>
                                          </p:val>
                                        </p:tav>
                                        <p:tav tm="100000">
                                          <p:val>
                                            <p:strVal val="#ppt_x"/>
                                          </p:val>
                                        </p:tav>
                                      </p:tavLst>
                                    </p:anim>
                                    <p:anim calcmode="lin" valueType="num">
                                      <p:cBhvr>
                                        <p:cTn id="63" dur="1000" fill="hold"/>
                                        <p:tgtEl>
                                          <p:spTgt spid="22"/>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1000"/>
                                        <p:tgtEl>
                                          <p:spTgt spid="33"/>
                                        </p:tgtEl>
                                      </p:cBhvr>
                                    </p:animEffect>
                                    <p:anim calcmode="lin" valueType="num">
                                      <p:cBhvr>
                                        <p:cTn id="67" dur="1000" fill="hold"/>
                                        <p:tgtEl>
                                          <p:spTgt spid="33"/>
                                        </p:tgtEl>
                                        <p:attrNameLst>
                                          <p:attrName>ppt_x</p:attrName>
                                        </p:attrNameLst>
                                      </p:cBhvr>
                                      <p:tavLst>
                                        <p:tav tm="0">
                                          <p:val>
                                            <p:strVal val="#ppt_x"/>
                                          </p:val>
                                        </p:tav>
                                        <p:tav tm="100000">
                                          <p:val>
                                            <p:strVal val="#ppt_x"/>
                                          </p:val>
                                        </p:tav>
                                      </p:tavLst>
                                    </p:anim>
                                    <p:anim calcmode="lin" valueType="num">
                                      <p:cBhvr>
                                        <p:cTn id="6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1000"/>
                                        <p:tgtEl>
                                          <p:spTgt spid="18"/>
                                        </p:tgtEl>
                                      </p:cBhvr>
                                    </p:animEffect>
                                    <p:anim calcmode="lin" valueType="num">
                                      <p:cBhvr>
                                        <p:cTn id="74" dur="1000" fill="hold"/>
                                        <p:tgtEl>
                                          <p:spTgt spid="18"/>
                                        </p:tgtEl>
                                        <p:attrNameLst>
                                          <p:attrName>ppt_x</p:attrName>
                                        </p:attrNameLst>
                                      </p:cBhvr>
                                      <p:tavLst>
                                        <p:tav tm="0">
                                          <p:val>
                                            <p:strVal val="#ppt_x"/>
                                          </p:val>
                                        </p:tav>
                                        <p:tav tm="100000">
                                          <p:val>
                                            <p:strVal val="#ppt_x"/>
                                          </p:val>
                                        </p:tav>
                                      </p:tavLst>
                                    </p:anim>
                                    <p:anim calcmode="lin" valueType="num">
                                      <p:cBhvr>
                                        <p:cTn id="75" dur="1000" fill="hold"/>
                                        <p:tgtEl>
                                          <p:spTgt spid="18"/>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1000"/>
                                        <p:tgtEl>
                                          <p:spTgt spid="34"/>
                                        </p:tgtEl>
                                      </p:cBhvr>
                                    </p:animEffect>
                                    <p:anim calcmode="lin" valueType="num">
                                      <p:cBhvr>
                                        <p:cTn id="79" dur="1000" fill="hold"/>
                                        <p:tgtEl>
                                          <p:spTgt spid="34"/>
                                        </p:tgtEl>
                                        <p:attrNameLst>
                                          <p:attrName>ppt_x</p:attrName>
                                        </p:attrNameLst>
                                      </p:cBhvr>
                                      <p:tavLst>
                                        <p:tav tm="0">
                                          <p:val>
                                            <p:strVal val="#ppt_x"/>
                                          </p:val>
                                        </p:tav>
                                        <p:tav tm="100000">
                                          <p:val>
                                            <p:strVal val="#ppt_x"/>
                                          </p:val>
                                        </p:tav>
                                      </p:tavLst>
                                    </p:anim>
                                    <p:anim calcmode="lin" valueType="num">
                                      <p:cBhvr>
                                        <p:cTn id="80"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nodeType="click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fade">
                                      <p:cBhvr>
                                        <p:cTn id="85" dur="1000"/>
                                        <p:tgtEl>
                                          <p:spTgt spid="10"/>
                                        </p:tgtEl>
                                      </p:cBhvr>
                                    </p:animEffect>
                                    <p:anim calcmode="lin" valueType="num">
                                      <p:cBhvr>
                                        <p:cTn id="86" dur="1000" fill="hold"/>
                                        <p:tgtEl>
                                          <p:spTgt spid="10"/>
                                        </p:tgtEl>
                                        <p:attrNameLst>
                                          <p:attrName>ppt_x</p:attrName>
                                        </p:attrNameLst>
                                      </p:cBhvr>
                                      <p:tavLst>
                                        <p:tav tm="0">
                                          <p:val>
                                            <p:strVal val="#ppt_x"/>
                                          </p:val>
                                        </p:tav>
                                        <p:tav tm="100000">
                                          <p:val>
                                            <p:strVal val="#ppt_x"/>
                                          </p:val>
                                        </p:tav>
                                      </p:tavLst>
                                    </p:anim>
                                    <p:anim calcmode="lin" valueType="num">
                                      <p:cBhvr>
                                        <p:cTn id="87" dur="1000" fill="hold"/>
                                        <p:tgtEl>
                                          <p:spTgt spid="1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35"/>
                                        </p:tgtEl>
                                        <p:attrNameLst>
                                          <p:attrName>style.visibility</p:attrName>
                                        </p:attrNameLst>
                                      </p:cBhvr>
                                      <p:to>
                                        <p:strVal val="visible"/>
                                      </p:to>
                                    </p:set>
                                    <p:animEffect transition="in" filter="fade">
                                      <p:cBhvr>
                                        <p:cTn id="90" dur="1000"/>
                                        <p:tgtEl>
                                          <p:spTgt spid="35"/>
                                        </p:tgtEl>
                                      </p:cBhvr>
                                    </p:animEffect>
                                    <p:anim calcmode="lin" valueType="num">
                                      <p:cBhvr>
                                        <p:cTn id="91" dur="1000" fill="hold"/>
                                        <p:tgtEl>
                                          <p:spTgt spid="35"/>
                                        </p:tgtEl>
                                        <p:attrNameLst>
                                          <p:attrName>ppt_x</p:attrName>
                                        </p:attrNameLst>
                                      </p:cBhvr>
                                      <p:tavLst>
                                        <p:tav tm="0">
                                          <p:val>
                                            <p:strVal val="#ppt_x"/>
                                          </p:val>
                                        </p:tav>
                                        <p:tav tm="100000">
                                          <p:val>
                                            <p:strVal val="#ppt_x"/>
                                          </p:val>
                                        </p:tav>
                                      </p:tavLst>
                                    </p:anim>
                                    <p:anim calcmode="lin" valueType="num">
                                      <p:cBhvr>
                                        <p:cTn id="92"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29" grpId="0" animBg="1"/>
      <p:bldP spid="30" grpId="0" animBg="1"/>
      <p:bldP spid="31" grpId="0"/>
      <p:bldP spid="32" grpId="0"/>
      <p:bldP spid="33" grpId="0"/>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9475" y="0"/>
            <a:ext cx="4926552" cy="1140000"/>
          </a:xfrm>
        </p:spPr>
        <p:txBody>
          <a:bodyPr/>
          <a:lstStyle/>
          <a:p>
            <a:pPr algn="r" rtl="1"/>
            <a:r>
              <a:rPr lang="fa-IR" dirty="0">
                <a:cs typeface="B Titr" panose="00000700000000000000" pitchFamily="2" charset="-78"/>
              </a:rPr>
              <a:t>تاریخچه مدل فرصت های میانی</a:t>
            </a:r>
            <a:endParaRPr lang="fa-IR" dirty="0"/>
          </a:p>
        </p:txBody>
      </p:sp>
      <p:sp>
        <p:nvSpPr>
          <p:cNvPr id="3" name="Text Placeholder 2"/>
          <p:cNvSpPr>
            <a:spLocks noGrp="1"/>
          </p:cNvSpPr>
          <p:nvPr>
            <p:ph type="body" idx="1"/>
          </p:nvPr>
        </p:nvSpPr>
        <p:spPr>
          <a:xfrm>
            <a:off x="348343" y="1377302"/>
            <a:ext cx="7997684" cy="1322355"/>
          </a:xfrm>
        </p:spPr>
        <p:txBody>
          <a:bodyPr>
            <a:normAutofit fontScale="92500" lnSpcReduction="10000"/>
          </a:bodyPr>
          <a:lstStyle/>
          <a:p>
            <a:pPr marL="285750" indent="-285750" algn="just" rtl="1">
              <a:lnSpc>
                <a:spcPct val="150000"/>
              </a:lnSpc>
              <a:buFont typeface="Wingdings" panose="05000000000000000000" pitchFamily="2" charset="2"/>
              <a:buChar char="v"/>
            </a:pPr>
            <a:r>
              <a:rPr lang="fa-IR" sz="1600" dirty="0" smtClean="0">
                <a:cs typeface="B Homa" panose="00000400000000000000" pitchFamily="2" charset="-78"/>
              </a:rPr>
              <a:t>اشنايدر </a:t>
            </a:r>
            <a:r>
              <a:rPr lang="fa-IR" sz="1600" dirty="0">
                <a:cs typeface="B Homa" panose="00000400000000000000" pitchFamily="2" charset="-78"/>
              </a:rPr>
              <a:t>در سال 1959 مدل </a:t>
            </a:r>
            <a:r>
              <a:rPr lang="fa-IR" sz="1600" dirty="0" smtClean="0">
                <a:cs typeface="B Homa" panose="00000400000000000000" pitchFamily="2" charset="-78"/>
              </a:rPr>
              <a:t>فرصت</a:t>
            </a:r>
            <a:r>
              <a:rPr lang="fa-IR" sz="1600" dirty="0">
                <a:cs typeface="B Homa" panose="00000400000000000000" pitchFamily="2" charset="-78"/>
              </a:rPr>
              <a:t> </a:t>
            </a:r>
            <a:r>
              <a:rPr lang="fa-IR" sz="1600" dirty="0" smtClean="0">
                <a:cs typeface="B Homa" panose="00000400000000000000" pitchFamily="2" charset="-78"/>
              </a:rPr>
              <a:t>میانی </a:t>
            </a:r>
            <a:r>
              <a:rPr lang="fa-IR" sz="1600" dirty="0">
                <a:cs typeface="B Homa" panose="00000400000000000000" pitchFamily="2" charset="-78"/>
              </a:rPr>
              <a:t>را به صورت كاربرد امروزي آن طرح </a:t>
            </a:r>
            <a:r>
              <a:rPr lang="fa-IR" sz="1600" dirty="0" smtClean="0">
                <a:cs typeface="B Homa" panose="00000400000000000000" pitchFamily="2" charset="-78"/>
              </a:rPr>
              <a:t>نمود.</a:t>
            </a:r>
          </a:p>
          <a:p>
            <a:pPr marL="285750" indent="-285750" algn="just" rtl="1">
              <a:lnSpc>
                <a:spcPct val="150000"/>
              </a:lnSpc>
              <a:buFont typeface="Wingdings" panose="05000000000000000000" pitchFamily="2" charset="2"/>
              <a:buChar char="v"/>
            </a:pPr>
            <a:r>
              <a:rPr lang="fa-IR" sz="1600" dirty="0" smtClean="0">
                <a:cs typeface="B Homa" panose="00000400000000000000" pitchFamily="2" charset="-78"/>
              </a:rPr>
              <a:t>احتمال آنکه سفر به حجم معینی از فرصت‌های مقصد ختم شود، برابر است با احتمال آنکه این حجم شامل مقصدی پذیرفتنی باشد در احتمال آنکه مقصدی پذیرفتنی نزدیک به مبدأ انتخاب نشود.</a:t>
            </a:r>
          </a:p>
          <a:p>
            <a:pPr marL="285750" indent="-285750" algn="just" rtl="1">
              <a:lnSpc>
                <a:spcPct val="150000"/>
              </a:lnSpc>
              <a:buFont typeface="Wingdings" panose="05000000000000000000" pitchFamily="2" charset="2"/>
              <a:buChar char="v"/>
            </a:pPr>
            <a:endParaRPr lang="fa-IR" sz="1600" dirty="0" smtClean="0">
              <a:cs typeface="B Homa" panose="00000400000000000000" pitchFamily="2" charset="-78"/>
            </a:endParaRPr>
          </a:p>
          <a:p>
            <a:pPr algn="just" rtl="1">
              <a:lnSpc>
                <a:spcPct val="150000"/>
              </a:lnSpc>
              <a:buNone/>
            </a:pPr>
            <a:endParaRPr lang="fa-IR" sz="1600" dirty="0">
              <a:cs typeface="B Homa" panose="00000400000000000000" pitchFamily="2" charset="-78"/>
            </a:endParaRPr>
          </a:p>
          <a:p>
            <a:pPr algn="just" rtl="1">
              <a:lnSpc>
                <a:spcPct val="150000"/>
              </a:lnSpc>
              <a:buNone/>
            </a:pPr>
            <a:endParaRPr lang="fa-IR" sz="1600" dirty="0">
              <a:cs typeface="B Homa" panose="00000400000000000000" pitchFamily="2" charset="-78"/>
            </a:endParaRPr>
          </a:p>
        </p:txBody>
      </p:sp>
      <mc:AlternateContent xmlns:mc="http://schemas.openxmlformats.org/markup-compatibility/2006" xmlns:a14="http://schemas.microsoft.com/office/drawing/2010/main">
        <mc:Choice Requires="a14">
          <p:sp>
            <p:nvSpPr>
              <p:cNvPr id="6" name="Rounded Rectangle 5"/>
              <p:cNvSpPr/>
              <p:nvPr/>
            </p:nvSpPr>
            <p:spPr>
              <a:xfrm>
                <a:off x="348343" y="3124199"/>
                <a:ext cx="2719805" cy="1045029"/>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14:m>
                  <m:oMathPara xmlns:m="http://schemas.openxmlformats.org/officeDocument/2006/math">
                    <m:oMathParaPr>
                      <m:jc m:val="centerGroup"/>
                    </m:oMathParaPr>
                    <m:oMath xmlns:m="http://schemas.openxmlformats.org/officeDocument/2006/math">
                      <m:sSub>
                        <m:sSubPr>
                          <m:ctrlPr>
                            <a:rPr lang="en-US" sz="1600" i="1" smtClean="0">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𝑇</m:t>
                          </m:r>
                        </m:e>
                        <m:sub>
                          <m:sSub>
                            <m:sSubPr>
                              <m:ctrlPr>
                                <a:rPr lang="en-US" sz="1600" i="1">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𝑖𝑗</m:t>
                              </m:r>
                            </m:e>
                            <m:sub>
                              <m:r>
                                <a:rPr lang="en-US" sz="1600" i="1">
                                  <a:solidFill>
                                    <a:schemeClr val="tx1"/>
                                  </a:solidFill>
                                  <a:latin typeface="Cambria Math" panose="02040503050406030204" pitchFamily="18" charset="0"/>
                                </a:rPr>
                                <m:t> </m:t>
                              </m:r>
                            </m:sub>
                          </m:sSub>
                        </m:sub>
                      </m:sSub>
                      <m:sSub>
                        <m:sSubPr>
                          <m:ctrlPr>
                            <a:rPr lang="en-US" sz="1600" i="1">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m:t>
                          </m:r>
                          <m:r>
                            <a:rPr lang="en-US" sz="1600" i="1">
                              <a:solidFill>
                                <a:schemeClr val="tx1"/>
                              </a:solidFill>
                              <a:latin typeface="Cambria Math" panose="02040503050406030204" pitchFamily="18" charset="0"/>
                            </a:rPr>
                            <m:t>𝑂</m:t>
                          </m:r>
                        </m:e>
                        <m:sub>
                          <m:r>
                            <a:rPr lang="en-US" sz="1600" i="1">
                              <a:solidFill>
                                <a:schemeClr val="tx1"/>
                              </a:solidFill>
                              <a:latin typeface="Cambria Math" panose="02040503050406030204" pitchFamily="18" charset="0"/>
                            </a:rPr>
                            <m:t>𝑖</m:t>
                          </m:r>
                        </m:sub>
                      </m:sSub>
                      <m:d>
                        <m:dPr>
                          <m:begChr m:val="["/>
                          <m:endChr m:val="]"/>
                          <m:ctrlPr>
                            <a:rPr lang="en-US" sz="1600" i="1">
                              <a:solidFill>
                                <a:schemeClr val="tx1"/>
                              </a:solidFill>
                              <a:latin typeface="Cambria Math" panose="02040503050406030204" pitchFamily="18" charset="0"/>
                            </a:rPr>
                          </m:ctrlPr>
                        </m:dPr>
                        <m:e>
                          <m:f>
                            <m:fPr>
                              <m:ctrlPr>
                                <a:rPr lang="en-US" sz="1600" i="1">
                                  <a:solidFill>
                                    <a:schemeClr val="tx1"/>
                                  </a:solidFill>
                                  <a:latin typeface="Cambria Math" panose="02040503050406030204" pitchFamily="18" charset="0"/>
                                </a:rPr>
                              </m:ctrlPr>
                            </m:fPr>
                            <m:num>
                              <m:sSup>
                                <m:sSupPr>
                                  <m:ctrlPr>
                                    <a:rPr lang="en-US" sz="1600" i="1">
                                      <a:solidFill>
                                        <a:schemeClr val="tx1"/>
                                      </a:solidFill>
                                      <a:latin typeface="Cambria Math" panose="02040503050406030204" pitchFamily="18" charset="0"/>
                                    </a:rPr>
                                  </m:ctrlPr>
                                </m:sSupPr>
                                <m:e>
                                  <m:r>
                                    <a:rPr lang="en-US" sz="1600" i="1">
                                      <a:solidFill>
                                        <a:schemeClr val="tx1"/>
                                      </a:solidFill>
                                      <a:latin typeface="Cambria Math" panose="02040503050406030204" pitchFamily="18" charset="0"/>
                                    </a:rPr>
                                    <m:t>𝑒</m:t>
                                  </m:r>
                                </m:e>
                                <m:sup>
                                  <m:r>
                                    <a:rPr lang="en-US" sz="1600" i="1">
                                      <a:solidFill>
                                        <a:schemeClr val="tx1"/>
                                      </a:solidFill>
                                      <a:latin typeface="Cambria Math" panose="02040503050406030204" pitchFamily="18" charset="0"/>
                                    </a:rPr>
                                    <m:t>−</m:t>
                                  </m:r>
                                  <m:r>
                                    <a:rPr lang="en-US" sz="1600" i="1">
                                      <a:solidFill>
                                        <a:schemeClr val="tx1"/>
                                      </a:solidFill>
                                      <a:latin typeface="Cambria Math" panose="02040503050406030204" pitchFamily="18" charset="0"/>
                                    </a:rPr>
                                    <m:t>𝐿</m:t>
                                  </m:r>
                                  <m:sSubSup>
                                    <m:sSubSupPr>
                                      <m:ctrlPr>
                                        <a:rPr lang="en-US" sz="1600" i="1">
                                          <a:solidFill>
                                            <a:schemeClr val="tx1"/>
                                          </a:solidFill>
                                          <a:latin typeface="Cambria Math" panose="02040503050406030204" pitchFamily="18" charset="0"/>
                                        </a:rPr>
                                      </m:ctrlPr>
                                    </m:sSubSupPr>
                                    <m:e>
                                      <m:r>
                                        <a:rPr lang="en-US" sz="1600" i="1">
                                          <a:solidFill>
                                            <a:schemeClr val="tx1"/>
                                          </a:solidFill>
                                          <a:latin typeface="Cambria Math" panose="02040503050406030204" pitchFamily="18" charset="0"/>
                                        </a:rPr>
                                        <m:t>𝑉</m:t>
                                      </m:r>
                                    </m:e>
                                    <m:sub>
                                      <m:r>
                                        <a:rPr lang="en-US" sz="1600" i="1">
                                          <a:solidFill>
                                            <a:schemeClr val="tx1"/>
                                          </a:solidFill>
                                          <a:latin typeface="Cambria Math" panose="02040503050406030204" pitchFamily="18" charset="0"/>
                                        </a:rPr>
                                        <m:t>𝑗</m:t>
                                      </m:r>
                                      <m:r>
                                        <a:rPr lang="en-US" sz="1600" i="1">
                                          <a:solidFill>
                                            <a:schemeClr val="tx1"/>
                                          </a:solidFill>
                                          <a:latin typeface="Cambria Math" panose="02040503050406030204" pitchFamily="18" charset="0"/>
                                        </a:rPr>
                                        <m:t>−</m:t>
                                      </m:r>
                                      <m:r>
                                        <a:rPr lang="en-US" sz="1600" i="1">
                                          <a:solidFill>
                                            <a:schemeClr val="tx1"/>
                                          </a:solidFill>
                                          <a:latin typeface="Cambria Math" panose="02040503050406030204" pitchFamily="18" charset="0"/>
                                        </a:rPr>
                                        <m:t>1</m:t>
                                      </m:r>
                                    </m:sub>
                                    <m:sup>
                                      <m:r>
                                        <a:rPr lang="fa-IR" sz="1600" i="1">
                                          <a:solidFill>
                                            <a:schemeClr val="tx1"/>
                                          </a:solidFill>
                                          <a:latin typeface="Cambria Math" panose="02040503050406030204" pitchFamily="18" charset="0"/>
                                        </a:rPr>
                                        <m:t> </m:t>
                                      </m:r>
                                    </m:sup>
                                  </m:sSubSup>
                                </m:sup>
                              </m:sSup>
                              <m:r>
                                <a:rPr lang="en-US" sz="1600" i="1">
                                  <a:solidFill>
                                    <a:schemeClr val="tx1"/>
                                  </a:solidFill>
                                  <a:latin typeface="Cambria Math" panose="02040503050406030204" pitchFamily="18" charset="0"/>
                                </a:rPr>
                                <m:t>−</m:t>
                              </m:r>
                              <m:sSup>
                                <m:sSupPr>
                                  <m:ctrlPr>
                                    <a:rPr lang="en-US" sz="1600" i="1">
                                      <a:solidFill>
                                        <a:schemeClr val="tx1"/>
                                      </a:solidFill>
                                      <a:latin typeface="Cambria Math" panose="02040503050406030204" pitchFamily="18" charset="0"/>
                                    </a:rPr>
                                  </m:ctrlPr>
                                </m:sSupPr>
                                <m:e>
                                  <m:r>
                                    <a:rPr lang="en-US" sz="1600" i="1">
                                      <a:solidFill>
                                        <a:schemeClr val="tx1"/>
                                      </a:solidFill>
                                      <a:latin typeface="Cambria Math" panose="02040503050406030204" pitchFamily="18" charset="0"/>
                                    </a:rPr>
                                    <m:t>𝑒</m:t>
                                  </m:r>
                                </m:e>
                                <m:sup>
                                  <m:r>
                                    <a:rPr lang="en-US" sz="1600" i="1">
                                      <a:solidFill>
                                        <a:schemeClr val="tx1"/>
                                      </a:solidFill>
                                      <a:latin typeface="Cambria Math" panose="02040503050406030204" pitchFamily="18" charset="0"/>
                                    </a:rPr>
                                    <m:t>−</m:t>
                                  </m:r>
                                  <m:r>
                                    <a:rPr lang="en-US" sz="1600" i="1">
                                      <a:solidFill>
                                        <a:schemeClr val="tx1"/>
                                      </a:solidFill>
                                      <a:latin typeface="Cambria Math" panose="02040503050406030204" pitchFamily="18" charset="0"/>
                                    </a:rPr>
                                    <m:t>𝐿</m:t>
                                  </m:r>
                                  <m:sSubSup>
                                    <m:sSubSupPr>
                                      <m:ctrlPr>
                                        <a:rPr lang="en-US" sz="1600" i="1">
                                          <a:solidFill>
                                            <a:schemeClr val="tx1"/>
                                          </a:solidFill>
                                          <a:latin typeface="Cambria Math" panose="02040503050406030204" pitchFamily="18" charset="0"/>
                                        </a:rPr>
                                      </m:ctrlPr>
                                    </m:sSubSupPr>
                                    <m:e>
                                      <m:r>
                                        <a:rPr lang="en-US" sz="1600" i="1">
                                          <a:solidFill>
                                            <a:schemeClr val="tx1"/>
                                          </a:solidFill>
                                          <a:latin typeface="Cambria Math" panose="02040503050406030204" pitchFamily="18" charset="0"/>
                                        </a:rPr>
                                        <m:t>𝑉</m:t>
                                      </m:r>
                                    </m:e>
                                    <m:sub>
                                      <m:r>
                                        <a:rPr lang="en-US" sz="1600" i="1">
                                          <a:solidFill>
                                            <a:schemeClr val="tx1"/>
                                          </a:solidFill>
                                          <a:latin typeface="Cambria Math" panose="02040503050406030204" pitchFamily="18" charset="0"/>
                                        </a:rPr>
                                        <m:t>𝑗</m:t>
                                      </m:r>
                                    </m:sub>
                                    <m:sup>
                                      <m:r>
                                        <a:rPr lang="fa-IR" sz="1600" i="1">
                                          <a:solidFill>
                                            <a:schemeClr val="tx1"/>
                                          </a:solidFill>
                                          <a:latin typeface="Cambria Math" panose="02040503050406030204" pitchFamily="18" charset="0"/>
                                        </a:rPr>
                                        <m:t> </m:t>
                                      </m:r>
                                    </m:sup>
                                  </m:sSubSup>
                                </m:sup>
                              </m:sSup>
                            </m:num>
                            <m:den>
                              <m:r>
                                <a:rPr lang="en-US" sz="1600" i="1">
                                  <a:solidFill>
                                    <a:schemeClr val="tx1"/>
                                  </a:solidFill>
                                  <a:latin typeface="Cambria Math" panose="02040503050406030204" pitchFamily="18" charset="0"/>
                                </a:rPr>
                                <m:t>1</m:t>
                              </m:r>
                              <m:r>
                                <a:rPr lang="en-US" sz="1600" i="1">
                                  <a:solidFill>
                                    <a:schemeClr val="tx1"/>
                                  </a:solidFill>
                                  <a:latin typeface="Cambria Math" panose="02040503050406030204" pitchFamily="18" charset="0"/>
                                </a:rPr>
                                <m:t>−</m:t>
                              </m:r>
                              <m:sSup>
                                <m:sSupPr>
                                  <m:ctrlPr>
                                    <a:rPr lang="en-US" sz="1600" i="1">
                                      <a:solidFill>
                                        <a:schemeClr val="tx1"/>
                                      </a:solidFill>
                                      <a:latin typeface="Cambria Math" panose="02040503050406030204" pitchFamily="18" charset="0"/>
                                    </a:rPr>
                                  </m:ctrlPr>
                                </m:sSupPr>
                                <m:e>
                                  <m:r>
                                    <a:rPr lang="en-US" sz="1600" i="1">
                                      <a:solidFill>
                                        <a:schemeClr val="tx1"/>
                                      </a:solidFill>
                                      <a:latin typeface="Cambria Math" panose="02040503050406030204" pitchFamily="18" charset="0"/>
                                    </a:rPr>
                                    <m:t>𝑒</m:t>
                                  </m:r>
                                </m:e>
                                <m:sup>
                                  <m:r>
                                    <a:rPr lang="en-US" sz="1600" i="1">
                                      <a:solidFill>
                                        <a:schemeClr val="tx1"/>
                                      </a:solidFill>
                                      <a:latin typeface="Cambria Math" panose="02040503050406030204" pitchFamily="18" charset="0"/>
                                    </a:rPr>
                                    <m:t>−</m:t>
                                  </m:r>
                                  <m:r>
                                    <a:rPr lang="en-US" sz="1600" i="1">
                                      <a:solidFill>
                                        <a:schemeClr val="tx1"/>
                                      </a:solidFill>
                                      <a:latin typeface="Cambria Math" panose="02040503050406030204" pitchFamily="18" charset="0"/>
                                    </a:rPr>
                                    <m:t>𝐿</m:t>
                                  </m:r>
                                  <m:sSub>
                                    <m:sSubPr>
                                      <m:ctrlPr>
                                        <a:rPr lang="en-US" sz="1600" i="1">
                                          <a:solidFill>
                                            <a:schemeClr val="tx1"/>
                                          </a:solidFill>
                                          <a:latin typeface="Cambria Math" panose="02040503050406030204" pitchFamily="18" charset="0"/>
                                        </a:rPr>
                                      </m:ctrlPr>
                                    </m:sSubPr>
                                    <m:e>
                                      <m:r>
                                        <a:rPr lang="en-US" sz="1600" i="1">
                                          <a:solidFill>
                                            <a:schemeClr val="tx1"/>
                                          </a:solidFill>
                                          <a:latin typeface="Cambria Math" panose="02040503050406030204" pitchFamily="18" charset="0"/>
                                        </a:rPr>
                                        <m:t>𝑉</m:t>
                                      </m:r>
                                    </m:e>
                                    <m:sub>
                                      <m:r>
                                        <a:rPr lang="en-US" sz="1600" i="1">
                                          <a:solidFill>
                                            <a:schemeClr val="tx1"/>
                                          </a:solidFill>
                                          <a:latin typeface="Cambria Math" panose="02040503050406030204" pitchFamily="18" charset="0"/>
                                        </a:rPr>
                                        <m:t>𝐽</m:t>
                                      </m:r>
                                    </m:sub>
                                  </m:sSub>
                                </m:sup>
                              </m:sSup>
                            </m:den>
                          </m:f>
                        </m:e>
                      </m:d>
                    </m:oMath>
                  </m:oMathPara>
                </a14:m>
                <a:endParaRPr lang="fa-IR" sz="1600" dirty="0">
                  <a:solidFill>
                    <a:schemeClr val="tx1"/>
                  </a:solidFill>
                </a:endParaRPr>
              </a:p>
              <a:p>
                <a:endParaRPr lang="fa-IR" sz="1600" dirty="0">
                  <a:solidFill>
                    <a:schemeClr val="tx1"/>
                  </a:solidFill>
                </a:endParaRPr>
              </a:p>
            </p:txBody>
          </p:sp>
        </mc:Choice>
        <mc:Fallback xmlns="">
          <p:sp>
            <p:nvSpPr>
              <p:cNvPr id="6" name="Rounded Rectangle 5"/>
              <p:cNvSpPr>
                <a:spLocks noRot="1" noChangeAspect="1" noMove="1" noResize="1" noEditPoints="1" noAdjustHandles="1" noChangeArrowheads="1" noChangeShapeType="1" noTextEdit="1"/>
              </p:cNvSpPr>
              <p:nvPr/>
            </p:nvSpPr>
            <p:spPr>
              <a:xfrm>
                <a:off x="348343" y="3124199"/>
                <a:ext cx="2719805" cy="1045029"/>
              </a:xfrm>
              <a:prstGeom prst="roundRect">
                <a:avLst/>
              </a:prstGeom>
              <a:blipFill rotWithShape="0">
                <a:blip r:embed="rId2"/>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549212" y="2699657"/>
                <a:ext cx="4796815" cy="2131930"/>
              </a:xfrm>
              <a:prstGeom prst="rect">
                <a:avLst/>
              </a:prstGeom>
              <a:noFill/>
              <a:ln>
                <a:solidFill>
                  <a:schemeClr val="accent1">
                    <a:lumMod val="40000"/>
                    <a:lumOff val="60000"/>
                  </a:schemeClr>
                </a:solidFill>
              </a:ln>
            </p:spPr>
            <p:txBody>
              <a:bodyPr wrap="square" rtlCol="1">
                <a:spAutoFit/>
              </a:bodyPr>
              <a:lstStyle/>
              <a:p>
                <a:pPr algn="r" rtl="1">
                  <a:lnSpc>
                    <a:spcPct val="150000"/>
                  </a:lnSpc>
                </a:pPr>
                <a:r>
                  <a:rPr lang="en-US" dirty="0" smtClean="0">
                    <a:cs typeface="B Homa" panose="00000400000000000000" pitchFamily="2" charset="-78"/>
                  </a:rPr>
                  <a:t>  </a:t>
                </a:r>
                <a14:m>
                  <m:oMath xmlns:m="http://schemas.openxmlformats.org/officeDocument/2006/math">
                    <m:sSub>
                      <m:sSubPr>
                        <m:ctrlPr>
                          <a:rPr lang="fa-IR"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𝑖𝑗</m:t>
                        </m:r>
                      </m:sub>
                    </m:sSub>
                  </m:oMath>
                </a14:m>
                <a:r>
                  <a:rPr lang="fa-IR" dirty="0">
                    <a:cs typeface="B Homa" panose="00000400000000000000" pitchFamily="2" charset="-78"/>
                  </a:rPr>
                  <a:t>تعداد سفرهاي پيش بيني شده از ناحيه </a:t>
                </a:r>
                <a:r>
                  <a:rPr lang="en-US" dirty="0" err="1">
                    <a:cs typeface="B Homa" panose="00000400000000000000" pitchFamily="2" charset="-78"/>
                  </a:rPr>
                  <a:t>i</a:t>
                </a:r>
                <a:r>
                  <a:rPr lang="fa-IR" dirty="0">
                    <a:cs typeface="B Homa" panose="00000400000000000000" pitchFamily="2" charset="-78"/>
                  </a:rPr>
                  <a:t> به ناحیه </a:t>
                </a:r>
                <a:r>
                  <a:rPr lang="en-US" dirty="0">
                    <a:cs typeface="B Homa" panose="00000400000000000000" pitchFamily="2" charset="-78"/>
                  </a:rPr>
                  <a:t>j</a:t>
                </a:r>
                <a:r>
                  <a:rPr lang="fa-IR" dirty="0">
                    <a:cs typeface="B Homa" panose="00000400000000000000" pitchFamily="2" charset="-78"/>
                  </a:rPr>
                  <a:t> برای سال طراحی</a:t>
                </a:r>
              </a:p>
              <a:p>
                <a:pPr algn="r" rtl="1">
                  <a:lnSpc>
                    <a:spcPct val="150000"/>
                  </a:lnSpc>
                </a:pPr>
                <a:r>
                  <a:rPr lang="fa-IR" dirty="0">
                    <a:cs typeface="B Homa" panose="00000400000000000000" pitchFamily="2" charset="-78"/>
                  </a:rPr>
                  <a:t>  </a:t>
                </a:r>
                <a14:m>
                  <m:oMath xmlns:m="http://schemas.openxmlformats.org/officeDocument/2006/math">
                    <m:sSub>
                      <m:sSubPr>
                        <m:ctrlPr>
                          <a:rPr lang="fa-IR" i="1">
                            <a:latin typeface="Cambria Math" panose="02040503050406030204" pitchFamily="18" charset="0"/>
                          </a:rPr>
                        </m:ctrlPr>
                      </m:sSubPr>
                      <m:e>
                        <m:r>
                          <a:rPr lang="en-US" i="1">
                            <a:latin typeface="Cambria Math" panose="02040503050406030204" pitchFamily="18" charset="0"/>
                          </a:rPr>
                          <m:t>𝑂</m:t>
                        </m:r>
                      </m:e>
                      <m:sub>
                        <m:r>
                          <a:rPr lang="en-US" i="1">
                            <a:latin typeface="Cambria Math" panose="02040503050406030204" pitchFamily="18" charset="0"/>
                          </a:rPr>
                          <m:t>𝑖</m:t>
                        </m:r>
                      </m:sub>
                    </m:sSub>
                  </m:oMath>
                </a14:m>
                <a:r>
                  <a:rPr lang="fa-IR" dirty="0">
                    <a:cs typeface="B Homa" panose="00000400000000000000" pitchFamily="2" charset="-78"/>
                  </a:rPr>
                  <a:t> تعداد كل سفرهاي توليد شده فعلي از ناحيه </a:t>
                </a:r>
                <a:r>
                  <a:rPr lang="en-US" dirty="0" err="1">
                    <a:cs typeface="B Homa" panose="00000400000000000000" pitchFamily="2" charset="-78"/>
                  </a:rPr>
                  <a:t>i</a:t>
                </a:r>
                <a:endParaRPr lang="fa-IR" dirty="0">
                  <a:cs typeface="B Homa" panose="00000400000000000000" pitchFamily="2" charset="-78"/>
                </a:endParaRPr>
              </a:p>
              <a:p>
                <a:pPr algn="r" rtl="1">
                  <a:lnSpc>
                    <a:spcPct val="150000"/>
                  </a:lnSpc>
                </a:pPr>
                <a:r>
                  <a:rPr lang="en-US" dirty="0">
                    <a:cs typeface="B Homa" panose="00000400000000000000" pitchFamily="2" charset="-78"/>
                  </a:rPr>
                  <a:t>L</a:t>
                </a:r>
                <a:r>
                  <a:rPr lang="fa-IR" dirty="0">
                    <a:cs typeface="B Homa" panose="00000400000000000000" pitchFamily="2" charset="-78"/>
                  </a:rPr>
                  <a:t> احتمال انتخاب يك مقصد بر اساس فرصت هاي موجود در آن.</a:t>
                </a:r>
              </a:p>
              <a:p>
                <a:pPr algn="r" rtl="1">
                  <a:lnSpc>
                    <a:spcPct val="150000"/>
                  </a:lnSpc>
                </a:pPr>
                <a:r>
                  <a:rPr lang="fa-IR" dirty="0">
                    <a:cs typeface="B Homa" panose="00000400000000000000" pitchFamily="2" charset="-78"/>
                  </a:rPr>
                  <a:t>  </a:t>
                </a:r>
                <a14:m>
                  <m:oMath xmlns:m="http://schemas.openxmlformats.org/officeDocument/2006/math">
                    <m:sSub>
                      <m:sSubPr>
                        <m:ctrlPr>
                          <a:rPr lang="fa-IR"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𝐽</m:t>
                        </m:r>
                      </m:sub>
                    </m:sSub>
                  </m:oMath>
                </a14:m>
                <a:r>
                  <a:rPr lang="fa-IR" dirty="0">
                    <a:cs typeface="B Homa" panose="00000400000000000000" pitchFamily="2" charset="-78"/>
                  </a:rPr>
                  <a:t> مجموع فرصت‌ها در تمامي مقصدها ( نسبت به مبدأ </a:t>
                </a:r>
                <a:r>
                  <a:rPr lang="en-US" dirty="0" err="1">
                    <a:cs typeface="B Homa" panose="00000400000000000000" pitchFamily="2" charset="-78"/>
                  </a:rPr>
                  <a:t>i</a:t>
                </a:r>
                <a:r>
                  <a:rPr lang="fa-IR" dirty="0">
                    <a:cs typeface="B Homa" panose="00000400000000000000" pitchFamily="2" charset="-78"/>
                  </a:rPr>
                  <a:t> )</a:t>
                </a:r>
              </a:p>
              <a:p>
                <a:pPr algn="r" rtl="1">
                  <a:lnSpc>
                    <a:spcPct val="150000"/>
                  </a:lnSpc>
                </a:pPr>
                <a:r>
                  <a:rPr lang="fa-IR" dirty="0">
                    <a:cs typeface="B Homa" panose="00000400000000000000" pitchFamily="2" charset="-78"/>
                  </a:rPr>
                  <a:t>  </a:t>
                </a:r>
                <a14:m>
                  <m:oMath xmlns:m="http://schemas.openxmlformats.org/officeDocument/2006/math">
                    <m:sSub>
                      <m:sSubPr>
                        <m:ctrlPr>
                          <a:rPr lang="fa-IR"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𝑗</m:t>
                        </m:r>
                      </m:sub>
                    </m:sSub>
                  </m:oMath>
                </a14:m>
                <a:r>
                  <a:rPr lang="fa-IR" dirty="0">
                    <a:cs typeface="B Homa" panose="00000400000000000000" pitchFamily="2" charset="-78"/>
                  </a:rPr>
                  <a:t> مجموع فرصت‌ها (به صورت تجمعي) از ناحيه‌ی </a:t>
                </a:r>
                <a:r>
                  <a:rPr lang="en-US" dirty="0" err="1">
                    <a:cs typeface="B Homa" panose="00000400000000000000" pitchFamily="2" charset="-78"/>
                  </a:rPr>
                  <a:t>i</a:t>
                </a:r>
                <a:r>
                  <a:rPr lang="fa-IR" dirty="0">
                    <a:cs typeface="B Homa" panose="00000400000000000000" pitchFamily="2" charset="-78"/>
                  </a:rPr>
                  <a:t> تا مقصد رتبه </a:t>
                </a:r>
                <a:r>
                  <a:rPr lang="en-US" dirty="0">
                    <a:cs typeface="B Homa" panose="00000400000000000000" pitchFamily="2" charset="-78"/>
                  </a:rPr>
                  <a:t>j</a:t>
                </a:r>
                <a:r>
                  <a:rPr lang="fa-IR" dirty="0">
                    <a:cs typeface="B Homa" panose="00000400000000000000" pitchFamily="2" charset="-78"/>
                  </a:rPr>
                  <a:t> ام.</a:t>
                </a:r>
              </a:p>
              <a:p>
                <a:pPr algn="r" rtl="1">
                  <a:lnSpc>
                    <a:spcPct val="150000"/>
                  </a:lnSpc>
                </a:pPr>
                <a14:m>
                  <m:oMath xmlns:m="http://schemas.openxmlformats.org/officeDocument/2006/math">
                    <m:sSub>
                      <m:sSubPr>
                        <m:ctrlPr>
                          <a:rPr lang="fa-IR" i="1">
                            <a:latin typeface="Cambria Math" panose="02040503050406030204" pitchFamily="18" charset="0"/>
                          </a:rPr>
                        </m:ctrlPr>
                      </m:sSubPr>
                      <m:e>
                        <m:r>
                          <a:rPr lang="en-US" i="1">
                            <a:latin typeface="Cambria Math" panose="02040503050406030204" pitchFamily="18" charset="0"/>
                          </a:rPr>
                          <m:t>𝑉</m:t>
                        </m:r>
                      </m:e>
                      <m:sub>
                        <m:r>
                          <a:rPr lang="en-US" i="1">
                            <a:latin typeface="Cambria Math" panose="02040503050406030204" pitchFamily="18" charset="0"/>
                          </a:rPr>
                          <m:t>𝑗</m:t>
                        </m:r>
                        <m:r>
                          <a:rPr lang="en-US" i="1">
                            <a:latin typeface="Cambria Math" panose="02040503050406030204" pitchFamily="18" charset="0"/>
                          </a:rPr>
                          <m:t>−</m:t>
                        </m:r>
                        <m:r>
                          <a:rPr lang="en-US" i="1">
                            <a:latin typeface="Cambria Math" panose="02040503050406030204" pitchFamily="18" charset="0"/>
                          </a:rPr>
                          <m:t>1</m:t>
                        </m:r>
                      </m:sub>
                    </m:sSub>
                  </m:oMath>
                </a14:m>
                <a:r>
                  <a:rPr lang="fa-IR" dirty="0">
                    <a:cs typeface="B Homa" panose="00000400000000000000" pitchFamily="2" charset="-78"/>
                  </a:rPr>
                  <a:t> مجموع فرصت ها (به صورت تجمعي) ازناحیه </a:t>
                </a:r>
                <a:r>
                  <a:rPr lang="en-US" dirty="0" err="1">
                    <a:cs typeface="B Homa" panose="00000400000000000000" pitchFamily="2" charset="-78"/>
                  </a:rPr>
                  <a:t>i</a:t>
                </a:r>
                <a:r>
                  <a:rPr lang="fa-IR" dirty="0">
                    <a:cs typeface="B Homa" panose="00000400000000000000" pitchFamily="2" charset="-78"/>
                  </a:rPr>
                  <a:t> تا مقصد رتبه </a:t>
                </a:r>
                <a:r>
                  <a:rPr lang="en-US" dirty="0">
                    <a:cs typeface="B Homa" panose="00000400000000000000" pitchFamily="2" charset="-78"/>
                  </a:rPr>
                  <a:t>j-1</a:t>
                </a:r>
                <a:r>
                  <a:rPr lang="fa-IR" dirty="0">
                    <a:cs typeface="B Homa" panose="00000400000000000000" pitchFamily="2" charset="-78"/>
                  </a:rPr>
                  <a:t> ام</a:t>
                </a:r>
                <a:r>
                  <a:rPr lang="fa-IR" dirty="0" smtClean="0">
                    <a:cs typeface="B Homa" panose="00000400000000000000" pitchFamily="2" charset="-78"/>
                  </a:rPr>
                  <a:t>.</a:t>
                </a:r>
                <a:endParaRPr lang="fa-IR" dirty="0">
                  <a:cs typeface="B Homa" panose="00000400000000000000" pitchFamily="2" charset="-78"/>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3549212" y="2699657"/>
                <a:ext cx="4796815" cy="2131930"/>
              </a:xfrm>
              <a:prstGeom prst="rect">
                <a:avLst/>
              </a:prstGeom>
              <a:blipFill rotWithShape="0">
                <a:blip r:embed="rId3"/>
                <a:stretch>
                  <a:fillRect r="-380" b="-284"/>
                </a:stretch>
              </a:blipFill>
              <a:ln>
                <a:solidFill>
                  <a:schemeClr val="accent1">
                    <a:lumMod val="40000"/>
                    <a:lumOff val="60000"/>
                  </a:schemeClr>
                </a:solidFill>
              </a:ln>
            </p:spPr>
            <p:txBody>
              <a:bodyPr/>
              <a:lstStyle/>
              <a:p>
                <a:r>
                  <a:rPr lang="fa-IR">
                    <a:noFill/>
                  </a:rPr>
                  <a:t> </a:t>
                </a:r>
              </a:p>
            </p:txBody>
          </p:sp>
        </mc:Fallback>
      </mc:AlternateContent>
    </p:spTree>
    <p:extLst>
      <p:ext uri="{BB962C8B-B14F-4D97-AF65-F5344CB8AC3E}">
        <p14:creationId xmlns:p14="http://schemas.microsoft.com/office/powerpoint/2010/main" val="24059447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dirty="0" smtClean="0">
                <a:cs typeface="2  Titr" panose="00000700000000000000" pitchFamily="2" charset="-78"/>
              </a:rPr>
              <a:t>محدودیت ها و مزایا</a:t>
            </a:r>
            <a:endParaRPr lang="fa-IR" sz="2800" dirty="0">
              <a:cs typeface="2  Titr" panose="00000700000000000000" pitchFamily="2" charset="-78"/>
            </a:endParaRPr>
          </a:p>
        </p:txBody>
      </p:sp>
      <p:sp>
        <p:nvSpPr>
          <p:cNvPr id="3" name="Text Placeholder 2"/>
          <p:cNvSpPr>
            <a:spLocks noGrp="1"/>
          </p:cNvSpPr>
          <p:nvPr>
            <p:ph type="body" idx="1"/>
          </p:nvPr>
        </p:nvSpPr>
        <p:spPr>
          <a:xfrm>
            <a:off x="555171" y="1377302"/>
            <a:ext cx="7588505" cy="3387900"/>
          </a:xfrm>
        </p:spPr>
        <p:txBody>
          <a:bodyPr/>
          <a:lstStyle/>
          <a:p>
            <a:pPr marL="285750" indent="-285750" algn="just" rtl="1">
              <a:lnSpc>
                <a:spcPct val="150000"/>
              </a:lnSpc>
              <a:buFont typeface="Wingdings" panose="05000000000000000000" pitchFamily="2" charset="2"/>
              <a:buChar char="v"/>
            </a:pPr>
            <a:r>
              <a:rPr lang="fa-IR" sz="1800" dirty="0">
                <a:cs typeface="B Homa" panose="00000400000000000000" pitchFamily="2" charset="-78"/>
              </a:rPr>
              <a:t>مدل فرصتهاي تداخلي كه توان تحليلي خوبي دارد، يكي از مدلهايي است كه ساختار احتمالي داشته و براي مدلسازي فرايند توزيع سفر در برنامه ريزی حمل و نقل مورد استفاده قرار مي گيرد. اين مدل ذاتاً داراي دو محدوديت اساسي مي باشد.</a:t>
            </a:r>
          </a:p>
          <a:p>
            <a:pPr marL="285750" indent="-285750" algn="just" rtl="1">
              <a:lnSpc>
                <a:spcPct val="150000"/>
              </a:lnSpc>
              <a:buFont typeface="Wingdings" panose="05000000000000000000" pitchFamily="2" charset="2"/>
              <a:buChar char="v"/>
            </a:pPr>
            <a:r>
              <a:rPr lang="fa-IR" sz="1800" dirty="0">
                <a:cs typeface="B Homa" panose="00000400000000000000" pitchFamily="2" charset="-78"/>
              </a:rPr>
              <a:t>چرا كه در اين مدل فرض مي شود سفركنندگان از تمامي فرصتهاي موجود در نواحي، از زمان سفر و تمام مقاصد آگاه هستند و آن را هنگام تصميم گيري مورد بررسي قرار مي دهند.</a:t>
            </a:r>
          </a:p>
          <a:p>
            <a:pPr marL="285750" indent="-285750" algn="just" rtl="1">
              <a:lnSpc>
                <a:spcPct val="150000"/>
              </a:lnSpc>
              <a:buFont typeface="Wingdings" panose="05000000000000000000" pitchFamily="2" charset="2"/>
              <a:buChar char="v"/>
            </a:pPr>
            <a:endParaRPr lang="fa-IR" sz="1800" dirty="0">
              <a:cs typeface="B Homa" panose="00000400000000000000" pitchFamily="2" charset="-78"/>
            </a:endParaRPr>
          </a:p>
        </p:txBody>
      </p:sp>
    </p:spTree>
    <p:extLst>
      <p:ext uri="{BB962C8B-B14F-4D97-AF65-F5344CB8AC3E}">
        <p14:creationId xmlns:p14="http://schemas.microsoft.com/office/powerpoint/2010/main" val="6186173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38565" y="1992086"/>
            <a:ext cx="5008200" cy="1074599"/>
          </a:xfrm>
        </p:spPr>
        <p:txBody>
          <a:bodyPr>
            <a:noAutofit/>
          </a:bodyPr>
          <a:lstStyle/>
          <a:p>
            <a:pPr algn="r" rtl="1"/>
            <a:r>
              <a:rPr lang="fa-IR" sz="5400" b="1" dirty="0" smtClean="0">
                <a:solidFill>
                  <a:schemeClr val="tx1"/>
                </a:solidFill>
                <a:cs typeface="0 Soroosh" panose="00000400000000000000" pitchFamily="2" charset="-78"/>
              </a:rPr>
              <a:t>4.نمونه </a:t>
            </a:r>
            <a:r>
              <a:rPr lang="fa-IR" sz="5400" b="1" dirty="0" smtClean="0">
                <a:solidFill>
                  <a:schemeClr val="tx1"/>
                </a:solidFill>
                <a:cs typeface="0 Soroosh" panose="00000400000000000000" pitchFamily="2" charset="-78"/>
              </a:rPr>
              <a:t>موردی</a:t>
            </a:r>
            <a:endParaRPr lang="fa-IR" sz="5400" b="1" dirty="0">
              <a:solidFill>
                <a:schemeClr val="tx1"/>
              </a:solidFill>
              <a:cs typeface="0 Soroosh" panose="00000400000000000000" pitchFamily="2" charset="-78"/>
            </a:endParaRPr>
          </a:p>
        </p:txBody>
      </p:sp>
      <p:sp>
        <p:nvSpPr>
          <p:cNvPr id="4" name="Slide Number Placeholder 3"/>
          <p:cNvSpPr>
            <a:spLocks noGrp="1"/>
          </p:cNvSpPr>
          <p:nvPr>
            <p:ph type="sldNum" idx="12"/>
          </p:nvPr>
        </p:nvSpPr>
        <p:spPr/>
        <p:txBody>
          <a:bodyPr/>
          <a:lstStyle/>
          <a:p>
            <a:pPr marL="0" lvl="0" indent="0" rtl="0">
              <a:spcBef>
                <a:spcPts val="0"/>
              </a:spcBef>
              <a:buNone/>
            </a:pPr>
            <a:fld id="{00000000-1234-1234-1234-123412341234}" type="slidenum">
              <a:rPr lang="en" smtClean="0">
                <a:solidFill>
                  <a:srgbClr val="0DB7C4"/>
                </a:solidFill>
              </a:rPr>
              <a:t>13</a:t>
            </a:fld>
            <a:r>
              <a:rPr lang="en" dirty="0" smtClean="0">
                <a:solidFill>
                  <a:srgbClr val="0DB7C4"/>
                </a:solidFill>
              </a:rPr>
              <a:t>-29</a:t>
            </a:r>
            <a:endParaRPr lang="en" dirty="0">
              <a:solidFill>
                <a:srgbClr val="0DB7C4"/>
              </a:solidFill>
            </a:endParaRPr>
          </a:p>
        </p:txBody>
      </p:sp>
    </p:spTree>
    <p:extLst>
      <p:ext uri="{BB962C8B-B14F-4D97-AF65-F5344CB8AC3E}">
        <p14:creationId xmlns:p14="http://schemas.microsoft.com/office/powerpoint/2010/main" val="35491938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dirty="0">
                <a:cs typeface="B Titr" panose="00000700000000000000" pitchFamily="2" charset="-78"/>
              </a:rPr>
              <a:t>نمونه مورد</a:t>
            </a:r>
            <a:r>
              <a:rPr lang="fa-IR" sz="2800" dirty="0" smtClean="0">
                <a:cs typeface="B Titr" panose="00000700000000000000" pitchFamily="2" charset="-78"/>
              </a:rPr>
              <a:t>ی</a:t>
            </a:r>
            <a:endParaRPr lang="fa-IR" sz="2800" dirty="0">
              <a:cs typeface="B Titr" panose="00000700000000000000" pitchFamily="2" charset="-78"/>
            </a:endParaRPr>
          </a:p>
        </p:txBody>
      </p:sp>
      <p:sp>
        <p:nvSpPr>
          <p:cNvPr id="3" name="Text Placeholder 2"/>
          <p:cNvSpPr>
            <a:spLocks noGrp="1"/>
          </p:cNvSpPr>
          <p:nvPr>
            <p:ph type="body" idx="1"/>
          </p:nvPr>
        </p:nvSpPr>
        <p:spPr>
          <a:xfrm>
            <a:off x="1048715" y="1733272"/>
            <a:ext cx="7773562" cy="2673943"/>
          </a:xfrm>
        </p:spPr>
        <p:txBody>
          <a:bodyPr/>
          <a:lstStyle/>
          <a:p>
            <a:pPr marL="285750" indent="-285750" algn="just" rtl="1">
              <a:lnSpc>
                <a:spcPct val="150000"/>
              </a:lnSpc>
              <a:buFont typeface="Wingdings" panose="05000000000000000000" pitchFamily="2" charset="2"/>
              <a:buChar char="v"/>
            </a:pPr>
            <a:r>
              <a:rPr lang="fa-IR" sz="1600" dirty="0">
                <a:cs typeface="B Homa" panose="00000400000000000000" pitchFamily="2" charset="-78"/>
              </a:rPr>
              <a:t>با توجه به محدوديت هايي كه در مورد مدل </a:t>
            </a:r>
            <a:r>
              <a:rPr lang="fa-IR" sz="1600" dirty="0" smtClean="0">
                <a:cs typeface="B Homa" panose="00000400000000000000" pitchFamily="2" charset="-78"/>
              </a:rPr>
              <a:t>فرصت تداخلي </a:t>
            </a:r>
            <a:r>
              <a:rPr lang="fa-IR" sz="1600" dirty="0">
                <a:cs typeface="B Homa" panose="00000400000000000000" pitchFamily="2" charset="-78"/>
              </a:rPr>
              <a:t>عادي وجود دارد، در نظرگيري متغيرها </a:t>
            </a:r>
            <a:r>
              <a:rPr lang="fa-IR" sz="1600" dirty="0" smtClean="0">
                <a:cs typeface="B Homa" panose="00000400000000000000" pitchFamily="2" charset="-78"/>
              </a:rPr>
              <a:t>و عواملي </a:t>
            </a:r>
            <a:r>
              <a:rPr lang="fa-IR" sz="1600" dirty="0">
                <a:cs typeface="B Homa" panose="00000400000000000000" pitchFamily="2" charset="-78"/>
              </a:rPr>
              <a:t>براي قوام بخشيدن به ساختار اين مدل </a:t>
            </a:r>
            <a:r>
              <a:rPr lang="fa-IR" sz="1600" dirty="0" smtClean="0">
                <a:cs typeface="B Homa" panose="00000400000000000000" pitchFamily="2" charset="-78"/>
              </a:rPr>
              <a:t>و كاراتر </a:t>
            </a:r>
            <a:r>
              <a:rPr lang="fa-IR" sz="1600" dirty="0">
                <a:cs typeface="B Homa" panose="00000400000000000000" pitchFamily="2" charset="-78"/>
              </a:rPr>
              <a:t>كردن آن لازم و ضروري به نظر م يرسد. به </a:t>
            </a:r>
            <a:r>
              <a:rPr lang="fa-IR" sz="1600" dirty="0" smtClean="0">
                <a:cs typeface="B Homa" panose="00000400000000000000" pitchFamily="2" charset="-78"/>
              </a:rPr>
              <a:t>ويژه اين </a:t>
            </a:r>
            <a:r>
              <a:rPr lang="fa-IR" sz="1600" dirty="0">
                <a:cs typeface="B Homa" panose="00000400000000000000" pitchFamily="2" charset="-78"/>
              </a:rPr>
              <a:t>كه در سفر هاي با هدف خريد، انتخاب </a:t>
            </a:r>
            <a:r>
              <a:rPr lang="fa-IR" sz="1600" dirty="0" smtClean="0">
                <a:cs typeface="B Homa" panose="00000400000000000000" pitchFamily="2" charset="-78"/>
              </a:rPr>
              <a:t>مقصد انعطاف </a:t>
            </a:r>
            <a:r>
              <a:rPr lang="fa-IR" sz="1600" dirty="0">
                <a:cs typeface="B Homa" panose="00000400000000000000" pitchFamily="2" charset="-78"/>
              </a:rPr>
              <a:t>پذيري و تنوع بيشتري دارد. لذا، توجه به </a:t>
            </a:r>
            <a:r>
              <a:rPr lang="fa-IR" sz="1600" dirty="0" smtClean="0">
                <a:cs typeface="B Homa" panose="00000400000000000000" pitchFamily="2" charset="-78"/>
              </a:rPr>
              <a:t>اين محدوديت </a:t>
            </a:r>
            <a:r>
              <a:rPr lang="fa-IR" sz="1600" dirty="0">
                <a:cs typeface="B Homa" panose="00000400000000000000" pitchFamily="2" charset="-78"/>
              </a:rPr>
              <a:t>ها در مورد اين نوع سفرها داراي </a:t>
            </a:r>
            <a:r>
              <a:rPr lang="fa-IR" sz="1600" dirty="0" smtClean="0">
                <a:cs typeface="B Homa" panose="00000400000000000000" pitchFamily="2" charset="-78"/>
              </a:rPr>
              <a:t>اهميت بيشتري </a:t>
            </a:r>
            <a:r>
              <a:rPr lang="fa-IR" sz="1600" dirty="0">
                <a:cs typeface="B Homa" panose="00000400000000000000" pitchFamily="2" charset="-78"/>
              </a:rPr>
              <a:t>مي باشد. در </a:t>
            </a:r>
            <a:r>
              <a:rPr lang="fa-IR" sz="1600" dirty="0" smtClean="0">
                <a:cs typeface="B Homa" panose="00000400000000000000" pitchFamily="2" charset="-78"/>
              </a:rPr>
              <a:t>اينجا سعي </a:t>
            </a:r>
            <a:r>
              <a:rPr lang="fa-IR" sz="1600" dirty="0">
                <a:cs typeface="B Homa" panose="00000400000000000000" pitchFamily="2" charset="-78"/>
              </a:rPr>
              <a:t>شده است </a:t>
            </a:r>
            <a:r>
              <a:rPr lang="fa-IR" sz="1600" dirty="0" smtClean="0">
                <a:cs typeface="B Homa" panose="00000400000000000000" pitchFamily="2" charset="-78"/>
              </a:rPr>
              <a:t>بر پايه‌ي نوآوري</a:t>
            </a:r>
            <a:r>
              <a:rPr lang="fa-IR" sz="1600" dirty="0">
                <a:cs typeface="B Homa" panose="00000400000000000000" pitchFamily="2" charset="-78"/>
              </a:rPr>
              <a:t>، </a:t>
            </a:r>
            <a:r>
              <a:rPr lang="fa-IR" sz="1600" dirty="0" smtClean="0">
                <a:cs typeface="B Homa" panose="00000400000000000000" pitchFamily="2" charset="-78"/>
              </a:rPr>
              <a:t>روشهايي </a:t>
            </a:r>
            <a:r>
              <a:rPr lang="fa-IR" sz="1600" dirty="0">
                <a:cs typeface="B Homa" panose="00000400000000000000" pitchFamily="2" charset="-78"/>
              </a:rPr>
              <a:t>مورد تحقيق و ارائه </a:t>
            </a:r>
            <a:r>
              <a:rPr lang="fa-IR" sz="1600" dirty="0" smtClean="0">
                <a:cs typeface="B Homa" panose="00000400000000000000" pitchFamily="2" charset="-78"/>
              </a:rPr>
              <a:t>قرار گيرند </a:t>
            </a:r>
            <a:r>
              <a:rPr lang="fa-IR" sz="1600" dirty="0">
                <a:cs typeface="B Homa" panose="00000400000000000000" pitchFamily="2" charset="-78"/>
              </a:rPr>
              <a:t>كه بتوانند برخي از اين محدوديت ها را </a:t>
            </a:r>
            <a:r>
              <a:rPr lang="fa-IR" sz="1600" dirty="0" smtClean="0">
                <a:cs typeface="B Homa" panose="00000400000000000000" pitchFamily="2" charset="-78"/>
              </a:rPr>
              <a:t>برطرف سازند</a:t>
            </a:r>
            <a:r>
              <a:rPr lang="fa-IR" sz="1600" dirty="0">
                <a:cs typeface="B Homa" panose="00000400000000000000" pitchFamily="2" charset="-78"/>
              </a:rPr>
              <a:t>.</a:t>
            </a:r>
            <a:endParaRPr lang="fa-IR" sz="1600" dirty="0" smtClean="0">
              <a:cs typeface="B Homa" panose="00000400000000000000" pitchFamily="2" charset="-78"/>
            </a:endParaRPr>
          </a:p>
        </p:txBody>
      </p:sp>
    </p:spTree>
    <p:extLst>
      <p:ext uri="{BB962C8B-B14F-4D97-AF65-F5344CB8AC3E}">
        <p14:creationId xmlns:p14="http://schemas.microsoft.com/office/powerpoint/2010/main" val="3780517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3200" dirty="0" smtClean="0">
                <a:cs typeface="B Titr" panose="00000700000000000000" pitchFamily="2" charset="-78"/>
              </a:rPr>
              <a:t>کالیبراسیون</a:t>
            </a:r>
            <a:endParaRPr lang="fa-IR" sz="3200" dirty="0">
              <a:cs typeface="B Titr" panose="00000700000000000000" pitchFamily="2" charset="-78"/>
            </a:endParaRPr>
          </a:p>
        </p:txBody>
      </p:sp>
      <p:sp>
        <p:nvSpPr>
          <p:cNvPr id="3" name="Text Placeholder 2"/>
          <p:cNvSpPr>
            <a:spLocks noGrp="1"/>
          </p:cNvSpPr>
          <p:nvPr>
            <p:ph type="body" idx="1"/>
          </p:nvPr>
        </p:nvSpPr>
        <p:spPr>
          <a:xfrm>
            <a:off x="952500" y="1393629"/>
            <a:ext cx="8117427" cy="3749871"/>
          </a:xfrm>
        </p:spPr>
        <p:txBody>
          <a:bodyPr/>
          <a:lstStyle/>
          <a:p>
            <a:pPr marL="285750" indent="-285750" algn="just" rtl="1">
              <a:buFont typeface="Wingdings" panose="05000000000000000000" pitchFamily="2" charset="2"/>
              <a:buChar char="v"/>
            </a:pPr>
            <a:r>
              <a:rPr lang="fa-IR" sz="1800" dirty="0">
                <a:cs typeface="B Homa" panose="00000400000000000000" pitchFamily="2" charset="-78"/>
              </a:rPr>
              <a:t>اگر فرد سفركننده شناخت و </a:t>
            </a:r>
            <a:r>
              <a:rPr lang="fa-IR" sz="1800" dirty="0" smtClean="0">
                <a:cs typeface="B Homa" panose="00000400000000000000" pitchFamily="2" charset="-78"/>
              </a:rPr>
              <a:t>اطلاع كاملي </a:t>
            </a:r>
            <a:r>
              <a:rPr lang="fa-IR" sz="1800" dirty="0">
                <a:cs typeface="B Homa" panose="00000400000000000000" pitchFamily="2" charset="-78"/>
              </a:rPr>
              <a:t>از فرصت هاي موجود در ناحيه ي مقصد </a:t>
            </a:r>
            <a:r>
              <a:rPr lang="fa-IR" sz="1800" dirty="0" smtClean="0">
                <a:cs typeface="B Homa" panose="00000400000000000000" pitchFamily="2" charset="-78"/>
              </a:rPr>
              <a:t>داشته باشد</a:t>
            </a:r>
            <a:r>
              <a:rPr lang="fa-IR" sz="1800" dirty="0">
                <a:cs typeface="B Homa" panose="00000400000000000000" pitchFamily="2" charset="-78"/>
              </a:rPr>
              <a:t>، </a:t>
            </a:r>
            <a:r>
              <a:rPr lang="fa-IR" sz="1800" dirty="0" smtClean="0">
                <a:cs typeface="B Homa" panose="00000400000000000000" pitchFamily="2" charset="-78"/>
              </a:rPr>
              <a:t>همه‌ي </a:t>
            </a:r>
            <a:r>
              <a:rPr lang="fa-IR" sz="1800" dirty="0">
                <a:cs typeface="B Homa" panose="00000400000000000000" pitchFamily="2" charset="-78"/>
              </a:rPr>
              <a:t>فرصت ها براي او قابل انتخاب هستند </a:t>
            </a:r>
            <a:r>
              <a:rPr lang="fa-IR" sz="1800" dirty="0" smtClean="0">
                <a:cs typeface="B Homa" panose="00000400000000000000" pitchFamily="2" charset="-78"/>
              </a:rPr>
              <a:t>و در </a:t>
            </a:r>
            <a:r>
              <a:rPr lang="fa-IR" sz="1800" dirty="0">
                <a:cs typeface="B Homa" panose="00000400000000000000" pitchFamily="2" charset="-78"/>
              </a:rPr>
              <a:t>غير اين صورت، تنها فرصت هايي را كه </a:t>
            </a:r>
            <a:r>
              <a:rPr lang="fa-IR" sz="1800" dirty="0" smtClean="0">
                <a:cs typeface="B Homa" panose="00000400000000000000" pitchFamily="2" charset="-78"/>
              </a:rPr>
              <a:t>مي‌شناسد؛ يعني </a:t>
            </a:r>
            <a:r>
              <a:rPr lang="fa-IR" sz="1800" dirty="0">
                <a:cs typeface="B Homa" panose="00000400000000000000" pitchFamily="2" charset="-78"/>
              </a:rPr>
              <a:t>تنها بخشي از فرصت هاي ممكن </a:t>
            </a:r>
            <a:r>
              <a:rPr lang="fa-IR" sz="1800" dirty="0" smtClean="0">
                <a:cs typeface="B Homa" panose="00000400000000000000" pitchFamily="2" charset="-78"/>
              </a:rPr>
              <a:t>را</a:t>
            </a:r>
            <a:r>
              <a:rPr lang="fa-IR" sz="1800" dirty="0">
                <a:cs typeface="B Homa" panose="00000400000000000000" pitchFamily="2" charset="-78"/>
              </a:rPr>
              <a:t>، به </a:t>
            </a:r>
            <a:r>
              <a:rPr lang="fa-IR" sz="1800" dirty="0" smtClean="0">
                <a:cs typeface="B Homa" panose="00000400000000000000" pitchFamily="2" charset="-78"/>
              </a:rPr>
              <a:t>عنوان فرصت </a:t>
            </a:r>
            <a:r>
              <a:rPr lang="fa-IR" sz="1800" dirty="0">
                <a:cs typeface="B Homa" panose="00000400000000000000" pitchFamily="2" charset="-78"/>
              </a:rPr>
              <a:t>هاي جذاب در نظر مي گيرد. بنابراين، مي </a:t>
            </a:r>
            <a:r>
              <a:rPr lang="fa-IR" sz="1800" dirty="0" smtClean="0">
                <a:cs typeface="B Homa" panose="00000400000000000000" pitchFamily="2" charset="-78"/>
              </a:rPr>
              <a:t>توان عامل </a:t>
            </a:r>
            <a:r>
              <a:rPr lang="fa-IR" sz="1800" dirty="0">
                <a:cs typeface="B Homa" panose="00000400000000000000" pitchFamily="2" charset="-78"/>
              </a:rPr>
              <a:t>شناخت از وضعيت بازار را به صورت </a:t>
            </a:r>
            <a:r>
              <a:rPr lang="fa-IR" sz="1800" dirty="0" smtClean="0">
                <a:cs typeface="B Homa" panose="00000400000000000000" pitchFamily="2" charset="-78"/>
              </a:rPr>
              <a:t>يك ضریب اصلاحی بین </a:t>
            </a:r>
            <a:r>
              <a:rPr lang="en-US" sz="1800" dirty="0" smtClean="0">
                <a:cs typeface="B Homa" panose="00000400000000000000" pitchFamily="2" charset="-78"/>
              </a:rPr>
              <a:t>[0,1]</a:t>
            </a:r>
            <a:r>
              <a:rPr lang="fa-IR" sz="1800" dirty="0" smtClean="0">
                <a:cs typeface="B Homa" panose="00000400000000000000" pitchFamily="2" charset="-78"/>
              </a:rPr>
              <a:t> در مقادیر «فرصت های بالقوه» هر ناحیه اعمال کرد تا «فرصت های فعال شده» به عنوان مفهومی ادراکی از فرصت های بالقوه موجود در هر ناحیه در ذهن سفرکنندگان حاصل شود.</a:t>
            </a:r>
          </a:p>
          <a:p>
            <a:pPr algn="just" rtl="1"/>
            <a:endParaRPr lang="fa-IR" sz="1800" dirty="0">
              <a:cs typeface="B Homa" panose="00000400000000000000" pitchFamily="2" charset="-78"/>
            </a:endParaRPr>
          </a:p>
          <a:p>
            <a:pPr marL="285750" indent="-285750" algn="just" rtl="1">
              <a:buFont typeface="Wingdings" panose="05000000000000000000" pitchFamily="2" charset="2"/>
              <a:buChar char="v"/>
            </a:pPr>
            <a:r>
              <a:rPr lang="fa-IR" sz="1800" dirty="0">
                <a:cs typeface="B Homa" panose="00000400000000000000" pitchFamily="2" charset="-78"/>
              </a:rPr>
              <a:t>شاخص توصيف كننده شناخت از فرصت هاي </a:t>
            </a:r>
            <a:r>
              <a:rPr lang="fa-IR" sz="1800" dirty="0" smtClean="0">
                <a:cs typeface="B Homa" panose="00000400000000000000" pitchFamily="2" charset="-78"/>
              </a:rPr>
              <a:t>يك مقصد</a:t>
            </a:r>
            <a:r>
              <a:rPr lang="fa-IR" sz="1800" dirty="0">
                <a:cs typeface="B Homa" panose="00000400000000000000" pitchFamily="2" charset="-78"/>
              </a:rPr>
              <a:t>، مي تواند در قالب </a:t>
            </a:r>
            <a:r>
              <a:rPr lang="fa-IR" sz="1800" dirty="0">
                <a:solidFill>
                  <a:srgbClr val="00B050"/>
                </a:solidFill>
                <a:cs typeface="B Homa" panose="00000400000000000000" pitchFamily="2" charset="-78"/>
              </a:rPr>
              <a:t>ويژگي هاي مقصد </a:t>
            </a:r>
            <a:r>
              <a:rPr lang="fa-IR" sz="1800" dirty="0">
                <a:cs typeface="B Homa" panose="00000400000000000000" pitchFamily="2" charset="-78"/>
              </a:rPr>
              <a:t>و </a:t>
            </a:r>
            <a:r>
              <a:rPr lang="fa-IR" sz="1800" dirty="0" smtClean="0">
                <a:cs typeface="B Homa" panose="00000400000000000000" pitchFamily="2" charset="-78"/>
              </a:rPr>
              <a:t>يا </a:t>
            </a:r>
            <a:r>
              <a:rPr lang="fa-IR" sz="1800" dirty="0" smtClean="0">
                <a:solidFill>
                  <a:srgbClr val="00B050"/>
                </a:solidFill>
                <a:cs typeface="B Homa" panose="00000400000000000000" pitchFamily="2" charset="-78"/>
              </a:rPr>
              <a:t>ويژگي </a:t>
            </a:r>
            <a:r>
              <a:rPr lang="fa-IR" sz="1800" dirty="0">
                <a:solidFill>
                  <a:srgbClr val="00B050"/>
                </a:solidFill>
                <a:cs typeface="B Homa" panose="00000400000000000000" pitchFamily="2" charset="-78"/>
              </a:rPr>
              <a:t>هاي مبدأ- مقصدي </a:t>
            </a:r>
            <a:r>
              <a:rPr lang="fa-IR" sz="1800" dirty="0">
                <a:cs typeface="B Homa" panose="00000400000000000000" pitchFamily="2" charset="-78"/>
              </a:rPr>
              <a:t>تعريف گردد .</a:t>
            </a:r>
          </a:p>
        </p:txBody>
      </p:sp>
    </p:spTree>
    <p:extLst>
      <p:ext uri="{BB962C8B-B14F-4D97-AF65-F5344CB8AC3E}">
        <p14:creationId xmlns:p14="http://schemas.microsoft.com/office/powerpoint/2010/main" val="27480396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3200" dirty="0" smtClean="0">
                <a:cs typeface="B Titr" panose="00000700000000000000" pitchFamily="2" charset="-78"/>
              </a:rPr>
              <a:t>کالیبراسیون</a:t>
            </a:r>
            <a:endParaRPr lang="fa-IR" sz="3200" dirty="0">
              <a:cs typeface="B Titr" panose="00000700000000000000" pitchFamily="2" charset="-78"/>
            </a:endParaRPr>
          </a:p>
        </p:txBody>
      </p:sp>
      <p:sp>
        <p:nvSpPr>
          <p:cNvPr id="3" name="Text Placeholder 2"/>
          <p:cNvSpPr>
            <a:spLocks noGrp="1"/>
          </p:cNvSpPr>
          <p:nvPr>
            <p:ph type="body" idx="1"/>
          </p:nvPr>
        </p:nvSpPr>
        <p:spPr>
          <a:xfrm>
            <a:off x="228600" y="1311985"/>
            <a:ext cx="8117427" cy="3749871"/>
          </a:xfrm>
        </p:spPr>
        <p:txBody>
          <a:bodyPr/>
          <a:lstStyle/>
          <a:p>
            <a:pPr marL="285750" indent="-285750" algn="r" rtl="1">
              <a:buFont typeface="Wingdings" panose="05000000000000000000" pitchFamily="2" charset="2"/>
              <a:buChar char="v"/>
            </a:pPr>
            <a:r>
              <a:rPr lang="fa-IR" sz="1800" dirty="0">
                <a:cs typeface="B Homa" panose="00000400000000000000" pitchFamily="2" charset="-78"/>
              </a:rPr>
              <a:t>به طور كلي، </a:t>
            </a:r>
            <a:r>
              <a:rPr lang="fa-IR" sz="1800" dirty="0" smtClean="0">
                <a:cs typeface="B Homa" panose="00000400000000000000" pitchFamily="2" charset="-78"/>
              </a:rPr>
              <a:t>متغيرهاي اثرگذار </a:t>
            </a:r>
            <a:r>
              <a:rPr lang="fa-IR" sz="1800" dirty="0">
                <a:cs typeface="B Homa" panose="00000400000000000000" pitchFamily="2" charset="-78"/>
              </a:rPr>
              <a:t>بر </a:t>
            </a:r>
            <a:r>
              <a:rPr lang="fa-IR" sz="1800" dirty="0" smtClean="0">
                <a:cs typeface="B Homa" panose="00000400000000000000" pitchFamily="2" charset="-78"/>
              </a:rPr>
              <a:t>تصميم گيري </a:t>
            </a:r>
            <a:r>
              <a:rPr lang="fa-IR" sz="1800" dirty="0">
                <a:cs typeface="B Homa" panose="00000400000000000000" pitchFamily="2" charset="-78"/>
              </a:rPr>
              <a:t>شهروندان براي انتخاب </a:t>
            </a:r>
            <a:r>
              <a:rPr lang="fa-IR" sz="1800" dirty="0" smtClean="0">
                <a:cs typeface="B Homa" panose="00000400000000000000" pitchFamily="2" charset="-78"/>
              </a:rPr>
              <a:t>محل خريد </a:t>
            </a:r>
            <a:r>
              <a:rPr lang="fa-IR" sz="1800" dirty="0">
                <a:cs typeface="B Homa" panose="00000400000000000000" pitchFamily="2" charset="-78"/>
              </a:rPr>
              <a:t>را ميتوان در دو گروه عمده در قالب </a:t>
            </a:r>
            <a:r>
              <a:rPr lang="fa-IR" sz="1800" dirty="0" smtClean="0">
                <a:cs typeface="B Homa" panose="00000400000000000000" pitchFamily="2" charset="-78"/>
              </a:rPr>
              <a:t>عوامل وضعيت </a:t>
            </a:r>
            <a:r>
              <a:rPr lang="fa-IR" sz="1800" dirty="0">
                <a:cs typeface="B Homa" panose="00000400000000000000" pitchFamily="2" charset="-78"/>
              </a:rPr>
              <a:t>بازار و عوامل وضعيت دسترسي تقسيم </a:t>
            </a:r>
            <a:r>
              <a:rPr lang="fa-IR" sz="1800" dirty="0" smtClean="0">
                <a:cs typeface="B Homa" panose="00000400000000000000" pitchFamily="2" charset="-78"/>
              </a:rPr>
              <a:t>بندي كرد.</a:t>
            </a:r>
          </a:p>
          <a:p>
            <a:pPr marL="285750" indent="-285750" algn="r" rtl="1">
              <a:buFont typeface="Wingdings" panose="05000000000000000000" pitchFamily="2" charset="2"/>
              <a:buChar char="v"/>
            </a:pPr>
            <a:endParaRPr lang="fa-IR" sz="1800" dirty="0">
              <a:cs typeface="B Homa" panose="00000400000000000000" pitchFamily="2" charset="-78"/>
            </a:endParaRPr>
          </a:p>
          <a:p>
            <a:pPr marL="285750" indent="-285750" algn="just" rtl="1">
              <a:lnSpc>
                <a:spcPct val="150000"/>
              </a:lnSpc>
              <a:buFont typeface="Wingdings" panose="05000000000000000000" pitchFamily="2" charset="2"/>
              <a:buChar char="q"/>
            </a:pPr>
            <a:r>
              <a:rPr lang="fa-IR" sz="1800" dirty="0">
                <a:cs typeface="B Homa" panose="00000400000000000000" pitchFamily="2" charset="-78"/>
              </a:rPr>
              <a:t>عوامل بازار عواملي هستند كه بر ميزان جذابيت و فعال شدن فرصت هاي بالقوه‌ي خريد در يك ناحيه تأثير مي‌گذارند .</a:t>
            </a:r>
          </a:p>
          <a:p>
            <a:pPr marL="285750" indent="-285750" algn="just" rtl="1">
              <a:lnSpc>
                <a:spcPct val="150000"/>
              </a:lnSpc>
              <a:buFont typeface="Wingdings" panose="05000000000000000000" pitchFamily="2" charset="2"/>
              <a:buChar char="q"/>
            </a:pPr>
            <a:r>
              <a:rPr lang="fa-IR" sz="1800" dirty="0">
                <a:cs typeface="B Homa" panose="00000400000000000000" pitchFamily="2" charset="-78"/>
              </a:rPr>
              <a:t>عوامل دسترسي نيز عواملي هستند كه سهولت رسيدن به يك مقصد را بيان مي كنند </a:t>
            </a:r>
            <a:r>
              <a:rPr lang="fa-IR" sz="1800" dirty="0"/>
              <a:t>.</a:t>
            </a:r>
            <a:endParaRPr lang="fa-IR" sz="1800" dirty="0">
              <a:cs typeface="B Homa" panose="00000400000000000000" pitchFamily="2" charset="-78"/>
            </a:endParaRPr>
          </a:p>
          <a:p>
            <a:pPr algn="r" rtl="1">
              <a:buNone/>
            </a:pPr>
            <a:endParaRPr lang="fa-IR" sz="1800" dirty="0">
              <a:cs typeface="B Homa" panose="00000400000000000000" pitchFamily="2" charset="-78"/>
            </a:endParaRPr>
          </a:p>
        </p:txBody>
      </p:sp>
      <p:graphicFrame>
        <p:nvGraphicFramePr>
          <p:cNvPr id="5" name="Diagram 4"/>
          <p:cNvGraphicFramePr/>
          <p:nvPr>
            <p:extLst>
              <p:ext uri="{D42A27DB-BD31-4B8C-83A1-F6EECF244321}">
                <p14:modId xmlns:p14="http://schemas.microsoft.com/office/powerpoint/2010/main" val="4035738710"/>
              </p:ext>
            </p:extLst>
          </p:nvPr>
        </p:nvGraphicFramePr>
        <p:xfrm>
          <a:off x="1487261" y="570000"/>
          <a:ext cx="60960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067465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1" nodeType="clickEffect">
                                  <p:stCondLst>
                                    <p:cond delay="0"/>
                                  </p:stCondLst>
                                  <p:childTnLst>
                                    <p:animEffect transition="out" filter="fade">
                                      <p:cBhvr>
                                        <p:cTn id="31" dur="500"/>
                                        <p:tgtEl>
                                          <p:spTgt spid="3">
                                            <p:txEl>
                                              <p:pRg st="0" end="0"/>
                                            </p:txEl>
                                          </p:spTgt>
                                        </p:tgtEl>
                                      </p:cBhvr>
                                    </p:animEffect>
                                    <p:set>
                                      <p:cBhvr>
                                        <p:cTn id="32"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500"/>
                                        <p:tgtEl>
                                          <p:spTgt spid="3">
                                            <p:txEl>
                                              <p:pRg st="2" end="2"/>
                                            </p:txEl>
                                          </p:spTgt>
                                        </p:tgtEl>
                                      </p:cBhvr>
                                    </p:animEffect>
                                    <p:set>
                                      <p:cBhvr>
                                        <p:cTn id="37"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grpId="1" nodeType="clickEffect">
                                  <p:stCondLst>
                                    <p:cond delay="0"/>
                                  </p:stCondLst>
                                  <p:childTnLst>
                                    <p:animEffect transition="out" filter="fade">
                                      <p:cBhvr>
                                        <p:cTn id="41" dur="500"/>
                                        <p:tgtEl>
                                          <p:spTgt spid="3">
                                            <p:txEl>
                                              <p:pRg st="3" end="3"/>
                                            </p:txEl>
                                          </p:spTgt>
                                        </p:tgtEl>
                                      </p:cBhvr>
                                    </p:animEffect>
                                    <p:set>
                                      <p:cBhvr>
                                        <p:cTn id="42"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5">
                                            <p:graphicEl>
                                              <a:dgm id="{C7D595C4-1E0A-4402-A108-2F4FB859DAC6}"/>
                                            </p:graphicEl>
                                          </p:spTgt>
                                        </p:tgtEl>
                                        <p:attrNameLst>
                                          <p:attrName>style.visibility</p:attrName>
                                        </p:attrNameLst>
                                      </p:cBhvr>
                                      <p:to>
                                        <p:strVal val="visible"/>
                                      </p:to>
                                    </p:set>
                                    <p:animEffect transition="in" filter="fade">
                                      <p:cBhvr>
                                        <p:cTn id="47" dur="1000"/>
                                        <p:tgtEl>
                                          <p:spTgt spid="5">
                                            <p:graphicEl>
                                              <a:dgm id="{C7D595C4-1E0A-4402-A108-2F4FB859DAC6}"/>
                                            </p:graphicEl>
                                          </p:spTgt>
                                        </p:tgtEl>
                                      </p:cBhvr>
                                    </p:animEffect>
                                    <p:anim calcmode="lin" valueType="num">
                                      <p:cBhvr>
                                        <p:cTn id="48" dur="1000" fill="hold"/>
                                        <p:tgtEl>
                                          <p:spTgt spid="5">
                                            <p:graphicEl>
                                              <a:dgm id="{C7D595C4-1E0A-4402-A108-2F4FB859DAC6}"/>
                                            </p:graphicEl>
                                          </p:spTgt>
                                        </p:tgtEl>
                                        <p:attrNameLst>
                                          <p:attrName>ppt_x</p:attrName>
                                        </p:attrNameLst>
                                      </p:cBhvr>
                                      <p:tavLst>
                                        <p:tav tm="0">
                                          <p:val>
                                            <p:strVal val="#ppt_x"/>
                                          </p:val>
                                        </p:tav>
                                        <p:tav tm="100000">
                                          <p:val>
                                            <p:strVal val="#ppt_x"/>
                                          </p:val>
                                        </p:tav>
                                      </p:tavLst>
                                    </p:anim>
                                    <p:anim calcmode="lin" valueType="num">
                                      <p:cBhvr>
                                        <p:cTn id="49" dur="1000" fill="hold"/>
                                        <p:tgtEl>
                                          <p:spTgt spid="5">
                                            <p:graphicEl>
                                              <a:dgm id="{C7D595C4-1E0A-4402-A108-2F4FB859DAC6}"/>
                                            </p:graphic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5">
                                            <p:graphicEl>
                                              <a:dgm id="{505849B7-AB42-4159-978B-51EE55B5115A}"/>
                                            </p:graphicEl>
                                          </p:spTgt>
                                        </p:tgtEl>
                                        <p:attrNameLst>
                                          <p:attrName>style.visibility</p:attrName>
                                        </p:attrNameLst>
                                      </p:cBhvr>
                                      <p:to>
                                        <p:strVal val="visible"/>
                                      </p:to>
                                    </p:set>
                                    <p:animEffect transition="in" filter="fade">
                                      <p:cBhvr>
                                        <p:cTn id="54" dur="1000"/>
                                        <p:tgtEl>
                                          <p:spTgt spid="5">
                                            <p:graphicEl>
                                              <a:dgm id="{505849B7-AB42-4159-978B-51EE55B5115A}"/>
                                            </p:graphicEl>
                                          </p:spTgt>
                                        </p:tgtEl>
                                      </p:cBhvr>
                                    </p:animEffect>
                                    <p:anim calcmode="lin" valueType="num">
                                      <p:cBhvr>
                                        <p:cTn id="55" dur="1000" fill="hold"/>
                                        <p:tgtEl>
                                          <p:spTgt spid="5">
                                            <p:graphicEl>
                                              <a:dgm id="{505849B7-AB42-4159-978B-51EE55B5115A}"/>
                                            </p:graphicEl>
                                          </p:spTgt>
                                        </p:tgtEl>
                                        <p:attrNameLst>
                                          <p:attrName>ppt_x</p:attrName>
                                        </p:attrNameLst>
                                      </p:cBhvr>
                                      <p:tavLst>
                                        <p:tav tm="0">
                                          <p:val>
                                            <p:strVal val="#ppt_x"/>
                                          </p:val>
                                        </p:tav>
                                        <p:tav tm="100000">
                                          <p:val>
                                            <p:strVal val="#ppt_x"/>
                                          </p:val>
                                        </p:tav>
                                      </p:tavLst>
                                    </p:anim>
                                    <p:anim calcmode="lin" valueType="num">
                                      <p:cBhvr>
                                        <p:cTn id="56" dur="1000" fill="hold"/>
                                        <p:tgtEl>
                                          <p:spTgt spid="5">
                                            <p:graphicEl>
                                              <a:dgm id="{505849B7-AB42-4159-978B-51EE55B5115A}"/>
                                            </p:graphic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5">
                                            <p:graphicEl>
                                              <a:dgm id="{0FB988A0-1829-4ACA-95DB-FA8DB902E44C}"/>
                                            </p:graphicEl>
                                          </p:spTgt>
                                        </p:tgtEl>
                                        <p:attrNameLst>
                                          <p:attrName>style.visibility</p:attrName>
                                        </p:attrNameLst>
                                      </p:cBhvr>
                                      <p:to>
                                        <p:strVal val="visible"/>
                                      </p:to>
                                    </p:set>
                                    <p:animEffect transition="in" filter="fade">
                                      <p:cBhvr>
                                        <p:cTn id="61" dur="1000"/>
                                        <p:tgtEl>
                                          <p:spTgt spid="5">
                                            <p:graphicEl>
                                              <a:dgm id="{0FB988A0-1829-4ACA-95DB-FA8DB902E44C}"/>
                                            </p:graphicEl>
                                          </p:spTgt>
                                        </p:tgtEl>
                                      </p:cBhvr>
                                    </p:animEffect>
                                    <p:anim calcmode="lin" valueType="num">
                                      <p:cBhvr>
                                        <p:cTn id="62" dur="1000" fill="hold"/>
                                        <p:tgtEl>
                                          <p:spTgt spid="5">
                                            <p:graphicEl>
                                              <a:dgm id="{0FB988A0-1829-4ACA-95DB-FA8DB902E44C}"/>
                                            </p:graphicEl>
                                          </p:spTgt>
                                        </p:tgtEl>
                                        <p:attrNameLst>
                                          <p:attrName>ppt_x</p:attrName>
                                        </p:attrNameLst>
                                      </p:cBhvr>
                                      <p:tavLst>
                                        <p:tav tm="0">
                                          <p:val>
                                            <p:strVal val="#ppt_x"/>
                                          </p:val>
                                        </p:tav>
                                        <p:tav tm="100000">
                                          <p:val>
                                            <p:strVal val="#ppt_x"/>
                                          </p:val>
                                        </p:tav>
                                      </p:tavLst>
                                    </p:anim>
                                    <p:anim calcmode="lin" valueType="num">
                                      <p:cBhvr>
                                        <p:cTn id="63" dur="1000" fill="hold"/>
                                        <p:tgtEl>
                                          <p:spTgt spid="5">
                                            <p:graphicEl>
                                              <a:dgm id="{0FB988A0-1829-4ACA-95DB-FA8DB902E44C}"/>
                                            </p:graphic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5">
                                            <p:graphicEl>
                                              <a:dgm id="{04835FE7-79D4-4765-9278-54BD2B2CEB3C}"/>
                                            </p:graphicEl>
                                          </p:spTgt>
                                        </p:tgtEl>
                                        <p:attrNameLst>
                                          <p:attrName>style.visibility</p:attrName>
                                        </p:attrNameLst>
                                      </p:cBhvr>
                                      <p:to>
                                        <p:strVal val="visible"/>
                                      </p:to>
                                    </p:set>
                                    <p:animEffect transition="in" filter="fade">
                                      <p:cBhvr>
                                        <p:cTn id="68" dur="1000"/>
                                        <p:tgtEl>
                                          <p:spTgt spid="5">
                                            <p:graphicEl>
                                              <a:dgm id="{04835FE7-79D4-4765-9278-54BD2B2CEB3C}"/>
                                            </p:graphicEl>
                                          </p:spTgt>
                                        </p:tgtEl>
                                      </p:cBhvr>
                                    </p:animEffect>
                                    <p:anim calcmode="lin" valueType="num">
                                      <p:cBhvr>
                                        <p:cTn id="69" dur="1000" fill="hold"/>
                                        <p:tgtEl>
                                          <p:spTgt spid="5">
                                            <p:graphicEl>
                                              <a:dgm id="{04835FE7-79D4-4765-9278-54BD2B2CEB3C}"/>
                                            </p:graphicEl>
                                          </p:spTgt>
                                        </p:tgtEl>
                                        <p:attrNameLst>
                                          <p:attrName>ppt_x</p:attrName>
                                        </p:attrNameLst>
                                      </p:cBhvr>
                                      <p:tavLst>
                                        <p:tav tm="0">
                                          <p:val>
                                            <p:strVal val="#ppt_x"/>
                                          </p:val>
                                        </p:tav>
                                        <p:tav tm="100000">
                                          <p:val>
                                            <p:strVal val="#ppt_x"/>
                                          </p:val>
                                        </p:tav>
                                      </p:tavLst>
                                    </p:anim>
                                    <p:anim calcmode="lin" valueType="num">
                                      <p:cBhvr>
                                        <p:cTn id="70" dur="1000" fill="hold"/>
                                        <p:tgtEl>
                                          <p:spTgt spid="5">
                                            <p:graphicEl>
                                              <a:dgm id="{04835FE7-79D4-4765-9278-54BD2B2CEB3C}"/>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build="p"/>
      <p:bldGraphic spid="5"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6971" y="0"/>
            <a:ext cx="4758766" cy="1140000"/>
          </a:xfrm>
        </p:spPr>
        <p:txBody>
          <a:bodyPr/>
          <a:lstStyle/>
          <a:p>
            <a:pPr algn="r" rtl="1"/>
            <a:r>
              <a:rPr lang="fa-IR" dirty="0" smtClean="0">
                <a:cs typeface="B Titr" panose="00000700000000000000" pitchFamily="2" charset="-78"/>
              </a:rPr>
              <a:t>ساختار مدل فرصت های میانی توسعه یافته</a:t>
            </a:r>
            <a:endParaRPr lang="fa-IR" dirty="0">
              <a:cs typeface="B Titr" panose="00000700000000000000" pitchFamily="2" charset="-78"/>
            </a:endParaRPr>
          </a:p>
        </p:txBody>
      </p:sp>
      <mc:AlternateContent xmlns:mc="http://schemas.openxmlformats.org/markup-compatibility/2006" xmlns:a14="http://schemas.microsoft.com/office/drawing/2010/main">
        <mc:Choice Requires="a14">
          <p:sp>
            <p:nvSpPr>
              <p:cNvPr id="6" name="Text Placeholder 2"/>
              <p:cNvSpPr>
                <a:spLocks noGrp="1"/>
              </p:cNvSpPr>
              <p:nvPr>
                <p:ph type="body" idx="1"/>
              </p:nvPr>
            </p:nvSpPr>
            <p:spPr>
              <a:xfrm>
                <a:off x="-2" y="1609750"/>
                <a:ext cx="4245429" cy="881743"/>
              </a:xfrm>
            </p:spPr>
            <p:txBody>
              <a:bodyPr/>
              <a:lstStyle/>
              <a:p>
                <a:pPr>
                  <a:buNone/>
                </a:pPr>
                <a14:m>
                  <m:oMathPara xmlns:m="http://schemas.openxmlformats.org/officeDocument/2006/math">
                    <m:oMathParaPr>
                      <m:jc m:val="centerGroup"/>
                    </m:oMathParaPr>
                    <m:oMath xmlns:m="http://schemas.openxmlformats.org/officeDocument/2006/math">
                      <m:sSub>
                        <m:sSubPr>
                          <m:ctrlPr>
                            <a:rPr lang="fa-IR" sz="160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𝑃</m:t>
                          </m:r>
                        </m:e>
                        <m:sub>
                          <m:r>
                            <a:rPr lang="en-US" sz="1600" b="0" i="1" smtClean="0">
                              <a:solidFill>
                                <a:schemeClr val="tx1"/>
                              </a:solidFill>
                              <a:latin typeface="Cambria Math" panose="02040503050406030204" pitchFamily="18" charset="0"/>
                            </a:rPr>
                            <m:t>𝑖𝑗</m:t>
                          </m:r>
                        </m:sub>
                      </m:sSub>
                      <m:r>
                        <a:rPr lang="fa-IR" sz="1600" b="0" i="1" smtClean="0">
                          <a:solidFill>
                            <a:schemeClr val="tx1"/>
                          </a:solidFill>
                          <a:latin typeface="Cambria Math" panose="02040503050406030204" pitchFamily="18" charset="0"/>
                        </a:rPr>
                        <m:t>=</m:t>
                      </m:r>
                      <m:f>
                        <m:fPr>
                          <m:ctrlPr>
                            <a:rPr lang="fa-IR" sz="1600" b="0" i="1" smtClean="0">
                              <a:solidFill>
                                <a:schemeClr val="tx1"/>
                              </a:solidFill>
                              <a:latin typeface="Cambria Math" panose="02040503050406030204" pitchFamily="18" charset="0"/>
                            </a:rPr>
                          </m:ctrlPr>
                        </m:fPr>
                        <m:num>
                          <m:sSup>
                            <m:sSupPr>
                              <m:ctrlPr>
                                <a:rPr lang="fa-IR" sz="1600" b="0" i="1" smtClean="0">
                                  <a:solidFill>
                                    <a:schemeClr val="tx1"/>
                                  </a:solidFill>
                                  <a:latin typeface="Cambria Math" panose="02040503050406030204" pitchFamily="18" charset="0"/>
                                </a:rPr>
                              </m:ctrlPr>
                            </m:sSupPr>
                            <m:e>
                              <m:r>
                                <a:rPr lang="en-US" sz="1600" b="0" i="1" smtClean="0">
                                  <a:solidFill>
                                    <a:schemeClr val="tx1"/>
                                  </a:solidFill>
                                  <a:latin typeface="Cambria Math" panose="02040503050406030204" pitchFamily="18" charset="0"/>
                                </a:rPr>
                                <m:t>𝑒</m:t>
                              </m:r>
                            </m:e>
                            <m:sup>
                              <m:sSubSup>
                                <m:sSubSupPr>
                                  <m:ctrlPr>
                                    <a:rPr lang="fa-IR" sz="1600" b="0" i="1" smtClean="0">
                                      <a:solidFill>
                                        <a:schemeClr val="tx1"/>
                                      </a:solidFill>
                                      <a:latin typeface="Cambria Math" panose="02040503050406030204" pitchFamily="18" charset="0"/>
                                    </a:rPr>
                                  </m:ctrlPr>
                                </m:sSubSupPr>
                                <m:e>
                                  <m:r>
                                    <a:rPr lang="fa-IR"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𝐿𝑊</m:t>
                                  </m:r>
                                </m:e>
                                <m:sub>
                                  <m:r>
                                    <a:rPr lang="en-US" sz="1600" b="0" i="1" smtClean="0">
                                      <a:solidFill>
                                        <a:schemeClr val="tx1"/>
                                      </a:solidFill>
                                      <a:latin typeface="Cambria Math" panose="02040503050406030204" pitchFamily="18" charset="0"/>
                                    </a:rPr>
                                    <m:t>𝑗</m:t>
                                  </m:r>
                                  <m:r>
                                    <a:rPr lang="fa-IR" sz="1600" b="0" i="1" smtClean="0">
                                      <a:solidFill>
                                        <a:schemeClr val="tx1"/>
                                      </a:solidFill>
                                      <a:latin typeface="Cambria Math" panose="02040503050406030204" pitchFamily="18" charset="0"/>
                                    </a:rPr>
                                    <m:t>−</m:t>
                                  </m:r>
                                  <m:r>
                                    <a:rPr lang="fa-IR" sz="1600" b="0" i="1" smtClean="0">
                                      <a:solidFill>
                                        <a:schemeClr val="tx1"/>
                                      </a:solidFill>
                                      <a:latin typeface="Cambria Math" panose="02040503050406030204" pitchFamily="18" charset="0"/>
                                    </a:rPr>
                                    <m:t>1</m:t>
                                  </m:r>
                                </m:sub>
                                <m:sup>
                                  <m:r>
                                    <a:rPr lang="fa-IR" sz="1600" b="0" i="1" smtClean="0">
                                      <a:solidFill>
                                        <a:schemeClr val="tx1"/>
                                      </a:solidFill>
                                      <a:latin typeface="Cambria Math" panose="02040503050406030204" pitchFamily="18" charset="0"/>
                                    </a:rPr>
                                    <m:t> </m:t>
                                  </m:r>
                                </m:sup>
                              </m:sSubSup>
                            </m:sup>
                          </m:sSup>
                          <m:r>
                            <a:rPr lang="fa-IR" sz="1600" b="0" i="1" smtClean="0">
                              <a:solidFill>
                                <a:schemeClr val="tx1"/>
                              </a:solidFill>
                              <a:latin typeface="Cambria Math" panose="02040503050406030204" pitchFamily="18" charset="0"/>
                            </a:rPr>
                            <m:t>−</m:t>
                          </m:r>
                          <m:sSup>
                            <m:sSupPr>
                              <m:ctrlPr>
                                <a:rPr lang="fa-IR" sz="1600" b="0" i="1" smtClean="0">
                                  <a:solidFill>
                                    <a:schemeClr val="tx1"/>
                                  </a:solidFill>
                                  <a:latin typeface="Cambria Math" panose="02040503050406030204" pitchFamily="18" charset="0"/>
                                </a:rPr>
                              </m:ctrlPr>
                            </m:sSupPr>
                            <m:e>
                              <m:r>
                                <a:rPr lang="en-US" sz="1600" b="0" i="1" smtClean="0">
                                  <a:solidFill>
                                    <a:schemeClr val="tx1"/>
                                  </a:solidFill>
                                  <a:latin typeface="Cambria Math" panose="02040503050406030204" pitchFamily="18" charset="0"/>
                                </a:rPr>
                                <m:t>𝑒</m:t>
                              </m:r>
                            </m:e>
                            <m:sup>
                              <m:r>
                                <a:rPr lang="fa-IR"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𝐿</m:t>
                              </m:r>
                              <m:sSubSup>
                                <m:sSubSupPr>
                                  <m:ctrlPr>
                                    <a:rPr lang="en-US" sz="1600" b="0" i="1" smtClean="0">
                                      <a:solidFill>
                                        <a:schemeClr val="tx1"/>
                                      </a:solidFill>
                                      <a:latin typeface="Cambria Math" panose="02040503050406030204" pitchFamily="18" charset="0"/>
                                    </a:rPr>
                                  </m:ctrlPr>
                                </m:sSubSupPr>
                                <m:e>
                                  <m:r>
                                    <a:rPr lang="en-US" sz="1600" b="0" i="1" smtClean="0">
                                      <a:solidFill>
                                        <a:schemeClr val="tx1"/>
                                      </a:solidFill>
                                      <a:latin typeface="Cambria Math" panose="02040503050406030204" pitchFamily="18" charset="0"/>
                                    </a:rPr>
                                    <m:t>𝑊</m:t>
                                  </m:r>
                                </m:e>
                                <m:sub>
                                  <m:r>
                                    <a:rPr lang="en-US" sz="1600" b="0" i="1" smtClean="0">
                                      <a:solidFill>
                                        <a:schemeClr val="tx1"/>
                                      </a:solidFill>
                                      <a:latin typeface="Cambria Math" panose="02040503050406030204" pitchFamily="18" charset="0"/>
                                    </a:rPr>
                                    <m:t>𝑗</m:t>
                                  </m:r>
                                </m:sub>
                                <m:sup>
                                  <m:r>
                                    <a:rPr lang="fa-IR" sz="1600" b="0" i="1" smtClean="0">
                                      <a:solidFill>
                                        <a:schemeClr val="tx1"/>
                                      </a:solidFill>
                                      <a:latin typeface="Cambria Math" panose="02040503050406030204" pitchFamily="18" charset="0"/>
                                    </a:rPr>
                                    <m:t> </m:t>
                                  </m:r>
                                </m:sup>
                              </m:sSubSup>
                            </m:sup>
                          </m:sSup>
                        </m:num>
                        <m:den>
                          <m:r>
                            <a:rPr lang="fa-IR" sz="1600" b="0" i="1" smtClean="0">
                              <a:solidFill>
                                <a:schemeClr val="tx1"/>
                              </a:solidFill>
                              <a:latin typeface="Cambria Math" panose="02040503050406030204" pitchFamily="18" charset="0"/>
                            </a:rPr>
                            <m:t>1</m:t>
                          </m:r>
                          <m:r>
                            <a:rPr lang="fa-IR" sz="1600" b="0" i="1" smtClean="0">
                              <a:solidFill>
                                <a:schemeClr val="tx1"/>
                              </a:solidFill>
                              <a:latin typeface="Cambria Math" panose="02040503050406030204" pitchFamily="18" charset="0"/>
                            </a:rPr>
                            <m:t>−</m:t>
                          </m:r>
                          <m:sSup>
                            <m:sSupPr>
                              <m:ctrlPr>
                                <a:rPr lang="fa-IR" sz="1600" b="0" i="1" smtClean="0">
                                  <a:solidFill>
                                    <a:schemeClr val="tx1"/>
                                  </a:solidFill>
                                  <a:latin typeface="Cambria Math" panose="02040503050406030204" pitchFamily="18" charset="0"/>
                                </a:rPr>
                              </m:ctrlPr>
                            </m:sSupPr>
                            <m:e>
                              <m:r>
                                <a:rPr lang="en-US" sz="1600" b="0" i="1" smtClean="0">
                                  <a:solidFill>
                                    <a:schemeClr val="tx1"/>
                                  </a:solidFill>
                                  <a:latin typeface="Cambria Math" panose="02040503050406030204" pitchFamily="18" charset="0"/>
                                </a:rPr>
                                <m:t>𝑒</m:t>
                              </m:r>
                            </m:e>
                            <m:sup>
                              <m:r>
                                <a:rPr lang="en-US" sz="1600" b="0" i="1" smtClean="0">
                                  <a:solidFill>
                                    <a:schemeClr val="tx1"/>
                                  </a:solidFill>
                                  <a:latin typeface="Cambria Math" panose="02040503050406030204" pitchFamily="18" charset="0"/>
                                </a:rPr>
                                <m:t>−</m:t>
                              </m:r>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𝐿𝑊</m:t>
                                  </m:r>
                                </m:e>
                                <m:sub>
                                  <m:r>
                                    <a:rPr lang="en-US" sz="1600" b="0" i="1" smtClean="0">
                                      <a:solidFill>
                                        <a:schemeClr val="tx1"/>
                                      </a:solidFill>
                                      <a:latin typeface="Cambria Math" panose="02040503050406030204" pitchFamily="18" charset="0"/>
                                    </a:rPr>
                                    <m:t>𝐽</m:t>
                                  </m:r>
                                </m:sub>
                              </m:sSub>
                            </m:sup>
                          </m:sSup>
                        </m:den>
                      </m:f>
                      <m:r>
                        <a:rPr lang="fa-IR" sz="1600" b="0" i="1" smtClean="0">
                          <a:solidFill>
                            <a:schemeClr val="tx1"/>
                          </a:solidFill>
                          <a:latin typeface="Cambria Math" panose="02040503050406030204" pitchFamily="18" charset="0"/>
                        </a:rPr>
                        <m:t>=</m:t>
                      </m:r>
                      <m:f>
                        <m:fPr>
                          <m:ctrlPr>
                            <a:rPr lang="fa-IR" sz="1600" b="0" i="1" smtClean="0">
                              <a:solidFill>
                                <a:schemeClr val="tx1"/>
                              </a:solidFill>
                              <a:latin typeface="Cambria Math" panose="02040503050406030204" pitchFamily="18" charset="0"/>
                            </a:rPr>
                          </m:ctrlPr>
                        </m:fPr>
                        <m:num>
                          <m:sSup>
                            <m:sSupPr>
                              <m:ctrlPr>
                                <a:rPr lang="fa-IR" sz="1600" b="0" i="1" smtClean="0">
                                  <a:solidFill>
                                    <a:schemeClr val="tx1"/>
                                  </a:solidFill>
                                  <a:latin typeface="Cambria Math" panose="02040503050406030204" pitchFamily="18" charset="0"/>
                                </a:rPr>
                              </m:ctrlPr>
                            </m:sSupPr>
                            <m:e>
                              <m:r>
                                <a:rPr lang="en-US" sz="1600" b="0" i="1" smtClean="0">
                                  <a:solidFill>
                                    <a:schemeClr val="tx1"/>
                                  </a:solidFill>
                                  <a:latin typeface="Cambria Math" panose="02040503050406030204" pitchFamily="18" charset="0"/>
                                </a:rPr>
                                <m:t>𝑒</m:t>
                              </m:r>
                            </m:e>
                            <m:sup>
                              <m:sSubSup>
                                <m:sSubSupPr>
                                  <m:ctrlPr>
                                    <a:rPr lang="fa-IR" sz="1600" b="0" i="1" smtClean="0">
                                      <a:solidFill>
                                        <a:schemeClr val="tx1"/>
                                      </a:solidFill>
                                      <a:latin typeface="Cambria Math" panose="02040503050406030204" pitchFamily="18" charset="0"/>
                                    </a:rPr>
                                  </m:ctrlPr>
                                </m:sSubSupPr>
                                <m:e>
                                  <m:r>
                                    <a:rPr lang="fa-IR"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𝐿𝑊</m:t>
                                  </m:r>
                                </m:e>
                                <m:sub>
                                  <m:r>
                                    <a:rPr lang="en-US" sz="1600" b="0" i="1" smtClean="0">
                                      <a:solidFill>
                                        <a:schemeClr val="tx1"/>
                                      </a:solidFill>
                                      <a:latin typeface="Cambria Math" panose="02040503050406030204" pitchFamily="18" charset="0"/>
                                    </a:rPr>
                                    <m:t>𝑗</m:t>
                                  </m:r>
                                  <m:r>
                                    <a:rPr lang="fa-IR" sz="1600" b="0" i="1" smtClean="0">
                                      <a:solidFill>
                                        <a:schemeClr val="tx1"/>
                                      </a:solidFill>
                                      <a:latin typeface="Cambria Math" panose="02040503050406030204" pitchFamily="18" charset="0"/>
                                    </a:rPr>
                                    <m:t>−</m:t>
                                  </m:r>
                                  <m:r>
                                    <a:rPr lang="fa-IR" sz="1600" b="0" i="1" smtClean="0">
                                      <a:solidFill>
                                        <a:schemeClr val="tx1"/>
                                      </a:solidFill>
                                      <a:latin typeface="Cambria Math" panose="02040503050406030204" pitchFamily="18" charset="0"/>
                                    </a:rPr>
                                    <m:t>1</m:t>
                                  </m:r>
                                </m:sub>
                                <m:sup>
                                  <m:r>
                                    <a:rPr lang="fa-IR" sz="1600" b="0" i="1" smtClean="0">
                                      <a:solidFill>
                                        <a:schemeClr val="tx1"/>
                                      </a:solidFill>
                                      <a:latin typeface="Cambria Math" panose="02040503050406030204" pitchFamily="18" charset="0"/>
                                    </a:rPr>
                                    <m:t> </m:t>
                                  </m:r>
                                </m:sup>
                              </m:sSubSup>
                            </m:sup>
                          </m:sSup>
                          <m:d>
                            <m:dPr>
                              <m:ctrlPr>
                                <a:rPr lang="fa-IR" sz="1600" b="0" i="1" smtClean="0">
                                  <a:solidFill>
                                    <a:schemeClr val="tx1"/>
                                  </a:solidFill>
                                  <a:latin typeface="Cambria Math" panose="02040503050406030204" pitchFamily="18" charset="0"/>
                                </a:rPr>
                              </m:ctrlPr>
                            </m:dPr>
                            <m:e>
                              <m:sSup>
                                <m:sSupPr>
                                  <m:ctrlPr>
                                    <a:rPr lang="fa-IR" sz="1600" b="0" i="1" smtClean="0">
                                      <a:solidFill>
                                        <a:schemeClr val="tx1"/>
                                      </a:solidFill>
                                      <a:latin typeface="Cambria Math" panose="02040503050406030204" pitchFamily="18" charset="0"/>
                                    </a:rPr>
                                  </m:ctrlPr>
                                </m:sSupPr>
                                <m:e>
                                  <m:r>
                                    <a:rPr lang="fa-IR" sz="1600" b="0" i="1" smtClean="0">
                                      <a:solidFill>
                                        <a:schemeClr val="tx1"/>
                                      </a:solidFill>
                                      <a:latin typeface="Cambria Math" panose="02040503050406030204" pitchFamily="18" charset="0"/>
                                    </a:rPr>
                                    <m:t>1</m:t>
                                  </m:r>
                                  <m:r>
                                    <a:rPr lang="fa-IR"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𝑒</m:t>
                                  </m:r>
                                </m:e>
                                <m:sup>
                                  <m:sSub>
                                    <m:sSubPr>
                                      <m:ctrlPr>
                                        <a:rPr lang="fa-IR" sz="1600" b="0" i="1" smtClean="0">
                                          <a:solidFill>
                                            <a:schemeClr val="tx1"/>
                                          </a:solidFill>
                                          <a:latin typeface="Cambria Math" panose="02040503050406030204" pitchFamily="18" charset="0"/>
                                        </a:rPr>
                                      </m:ctrlPr>
                                    </m:sSubPr>
                                    <m:e>
                                      <m:r>
                                        <a:rPr lang="fa-IR"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𝐿𝑈</m:t>
                                      </m:r>
                                    </m:e>
                                    <m:sub>
                                      <m:r>
                                        <a:rPr lang="en-US" sz="1600" b="0" i="1" smtClean="0">
                                          <a:solidFill>
                                            <a:schemeClr val="tx1"/>
                                          </a:solidFill>
                                          <a:latin typeface="Cambria Math" panose="02040503050406030204" pitchFamily="18" charset="0"/>
                                        </a:rPr>
                                        <m:t>𝑗</m:t>
                                      </m:r>
                                    </m:sub>
                                  </m:sSub>
                                </m:sup>
                              </m:sSup>
                            </m:e>
                          </m:d>
                        </m:num>
                        <m:den>
                          <m:r>
                            <a:rPr lang="fa-IR" sz="1600" b="0" i="1" smtClean="0">
                              <a:solidFill>
                                <a:schemeClr val="tx1"/>
                              </a:solidFill>
                              <a:latin typeface="Cambria Math" panose="02040503050406030204" pitchFamily="18" charset="0"/>
                            </a:rPr>
                            <m:t>1</m:t>
                          </m:r>
                          <m:r>
                            <a:rPr lang="fa-IR" sz="1600" b="0" i="1" smtClean="0">
                              <a:solidFill>
                                <a:schemeClr val="tx1"/>
                              </a:solidFill>
                              <a:latin typeface="Cambria Math" panose="02040503050406030204" pitchFamily="18" charset="0"/>
                            </a:rPr>
                            <m:t>−</m:t>
                          </m:r>
                          <m:sSup>
                            <m:sSupPr>
                              <m:ctrlPr>
                                <a:rPr lang="fa-IR" sz="1600" b="0" i="1" smtClean="0">
                                  <a:solidFill>
                                    <a:schemeClr val="tx1"/>
                                  </a:solidFill>
                                  <a:latin typeface="Cambria Math" panose="02040503050406030204" pitchFamily="18" charset="0"/>
                                </a:rPr>
                              </m:ctrlPr>
                            </m:sSupPr>
                            <m:e>
                              <m:r>
                                <a:rPr lang="en-US" sz="1600" b="0" i="1" smtClean="0">
                                  <a:solidFill>
                                    <a:schemeClr val="tx1"/>
                                  </a:solidFill>
                                  <a:latin typeface="Cambria Math" panose="02040503050406030204" pitchFamily="18" charset="0"/>
                                </a:rPr>
                                <m:t>𝑒</m:t>
                              </m:r>
                            </m:e>
                            <m:sup>
                              <m:r>
                                <a:rPr lang="fa-IR" sz="1600" b="0" i="1" smtClean="0">
                                  <a:solidFill>
                                    <a:schemeClr val="tx1"/>
                                  </a:solidFill>
                                  <a:latin typeface="Cambria Math" panose="02040503050406030204" pitchFamily="18" charset="0"/>
                                </a:rPr>
                                <m:t>−</m:t>
                              </m:r>
                              <m:r>
                                <a:rPr lang="en-US" sz="1600" b="0" i="1" smtClean="0">
                                  <a:solidFill>
                                    <a:schemeClr val="tx1"/>
                                  </a:solidFill>
                                  <a:latin typeface="Cambria Math" panose="02040503050406030204" pitchFamily="18" charset="0"/>
                                </a:rPr>
                                <m:t>𝐿</m:t>
                              </m:r>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𝑊</m:t>
                                  </m:r>
                                </m:e>
                                <m:sub>
                                  <m:r>
                                    <a:rPr lang="en-US" sz="1600" b="0" i="1" smtClean="0">
                                      <a:solidFill>
                                        <a:schemeClr val="tx1"/>
                                      </a:solidFill>
                                      <a:latin typeface="Cambria Math" panose="02040503050406030204" pitchFamily="18" charset="0"/>
                                    </a:rPr>
                                    <m:t>𝐽</m:t>
                                  </m:r>
                                </m:sub>
                              </m:sSub>
                            </m:sup>
                          </m:sSup>
                        </m:den>
                      </m:f>
                    </m:oMath>
                  </m:oMathPara>
                </a14:m>
                <a:endParaRPr lang="fa-IR" sz="1600" dirty="0">
                  <a:solidFill>
                    <a:schemeClr val="tx1"/>
                  </a:solidFill>
                </a:endParaRPr>
              </a:p>
            </p:txBody>
          </p:sp>
        </mc:Choice>
        <mc:Fallback xmlns="">
          <p:sp>
            <p:nvSpPr>
              <p:cNvPr id="6" name="Text Placeholder 2"/>
              <p:cNvSpPr>
                <a:spLocks noGrp="1" noRot="1" noChangeAspect="1" noMove="1" noResize="1" noEditPoints="1" noAdjustHandles="1" noChangeArrowheads="1" noChangeShapeType="1" noTextEdit="1"/>
              </p:cNvSpPr>
              <p:nvPr>
                <p:ph type="body" idx="1"/>
              </p:nvPr>
            </p:nvSpPr>
            <p:spPr>
              <a:xfrm>
                <a:off x="-2" y="1609750"/>
                <a:ext cx="4245429" cy="881743"/>
              </a:xfrm>
              <a:blipFill rotWithShape="0">
                <a:blip r:embed="rId3"/>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29985" y="2806208"/>
                <a:ext cx="3385457" cy="604781"/>
              </a:xfrm>
              <a:prstGeom prst="rect">
                <a:avLst/>
              </a:prstGeom>
              <a:noFill/>
            </p:spPr>
            <p:txBody>
              <a:bodyPr wrap="square" rtlCol="1">
                <a:spAutoFit/>
              </a:bodyPr>
              <a:lstStyle/>
              <a:p>
                <a:pPr/>
                <a14:m>
                  <m:oMathPara xmlns:m="http://schemas.openxmlformats.org/officeDocument/2006/math">
                    <m:oMathParaPr>
                      <m:jc m:val="left"/>
                    </m:oMathParaPr>
                    <m:oMath xmlns:m="http://schemas.openxmlformats.org/officeDocument/2006/math">
                      <m:sSub>
                        <m:sSubPr>
                          <m:ctrlPr>
                            <a:rPr lang="fa-IR" sz="1600" i="1" smtClean="0">
                              <a:latin typeface="Cambria Math" panose="02040503050406030204" pitchFamily="18" charset="0"/>
                            </a:rPr>
                          </m:ctrlPr>
                        </m:sSubPr>
                        <m:e>
                          <m:r>
                            <a:rPr lang="en-US" sz="1600" b="0" i="1" smtClean="0">
                              <a:latin typeface="Cambria Math" panose="02040503050406030204" pitchFamily="18" charset="0"/>
                            </a:rPr>
                            <m:t>𝑊</m:t>
                          </m:r>
                        </m:e>
                        <m:sub>
                          <m:r>
                            <a:rPr lang="en-US" sz="1600" b="0" i="1" smtClean="0">
                              <a:latin typeface="Cambria Math" panose="02040503050406030204" pitchFamily="18" charset="0"/>
                            </a:rPr>
                            <m:t>𝑗</m:t>
                          </m:r>
                        </m:sub>
                      </m:sSub>
                      <m:r>
                        <a:rPr lang="fa-IR" sz="1600" b="0" i="1" smtClean="0">
                          <a:latin typeface="Cambria Math" panose="02040503050406030204" pitchFamily="18" charset="0"/>
                        </a:rPr>
                        <m:t>=</m:t>
                      </m:r>
                      <m:nary>
                        <m:naryPr>
                          <m:chr m:val="∑"/>
                          <m:limLoc m:val="subSup"/>
                          <m:ctrlPr>
                            <a:rPr lang="fa-IR" sz="1600" b="0" i="1" smtClean="0">
                              <a:latin typeface="Cambria Math" panose="02040503050406030204" pitchFamily="18" charset="0"/>
                            </a:rPr>
                          </m:ctrlPr>
                        </m:naryPr>
                        <m:sub>
                          <m:r>
                            <m:rPr>
                              <m:brk m:alnAt="25"/>
                            </m:rPr>
                            <a:rPr lang="en-US" sz="1600" b="0" i="1" smtClean="0">
                              <a:latin typeface="Cambria Math" panose="02040503050406030204" pitchFamily="18" charset="0"/>
                            </a:rPr>
                            <m:t>𝑘</m:t>
                          </m:r>
                          <m:r>
                            <a:rPr lang="en-US" sz="1600" b="0" i="1" smtClean="0">
                              <a:latin typeface="Cambria Math" panose="02040503050406030204" pitchFamily="18" charset="0"/>
                            </a:rPr>
                            <m:t>=</m:t>
                          </m:r>
                          <m:r>
                            <m:rPr>
                              <m:brk m:alnAt="25"/>
                            </m:rPr>
                            <a:rPr lang="en-US" sz="1600" b="0" i="1" smtClean="0">
                              <a:latin typeface="Cambria Math" panose="02040503050406030204" pitchFamily="18" charset="0"/>
                            </a:rPr>
                            <m:t>1</m:t>
                          </m:r>
                        </m:sub>
                        <m:sup>
                          <m:r>
                            <a:rPr lang="en-US" sz="1600" b="0" i="1" smtClean="0">
                              <a:latin typeface="Cambria Math" panose="02040503050406030204" pitchFamily="18" charset="0"/>
                            </a:rPr>
                            <m:t>𝑗</m:t>
                          </m:r>
                        </m:sup>
                        <m:e>
                          <m:sSubSup>
                            <m:sSubSupPr>
                              <m:ctrlPr>
                                <a:rPr lang="fa-IR" sz="1600" b="0" i="1" smtClean="0">
                                  <a:latin typeface="Cambria Math" panose="02040503050406030204" pitchFamily="18" charset="0"/>
                                </a:rPr>
                              </m:ctrlPr>
                            </m:sSubSupPr>
                            <m:e>
                              <m:r>
                                <a:rPr lang="en-US" sz="1600" b="0" i="1" smtClean="0">
                                  <a:latin typeface="Cambria Math" panose="02040503050406030204" pitchFamily="18" charset="0"/>
                                </a:rPr>
                                <m:t>𝑎</m:t>
                              </m:r>
                            </m:e>
                            <m:sub>
                              <m:r>
                                <a:rPr lang="en-US" sz="1600" b="0" i="1" smtClean="0">
                                  <a:latin typeface="Cambria Math" panose="02040503050406030204" pitchFamily="18" charset="0"/>
                                </a:rPr>
                                <m:t>𝑘</m:t>
                              </m:r>
                            </m:sub>
                            <m:sup>
                              <m:r>
                                <a:rPr lang="fa-IR" sz="1600" b="0" i="1" smtClean="0">
                                  <a:latin typeface="Cambria Math" panose="02040503050406030204" pitchFamily="18" charset="0"/>
                                  <a:ea typeface="Cambria Math" panose="02040503050406030204" pitchFamily="18" charset="0"/>
                                </a:rPr>
                                <m:t>𝛼</m:t>
                              </m:r>
                            </m:sup>
                          </m:sSubSup>
                        </m:e>
                      </m:nary>
                      <m:r>
                        <a:rPr lang="en-US" sz="1600" b="0" i="1" smtClean="0">
                          <a:latin typeface="Cambria Math" panose="02040503050406030204" pitchFamily="18" charset="0"/>
                        </a:rPr>
                        <m:t>.</m:t>
                      </m:r>
                      <m:sSubSup>
                        <m:sSubSupPr>
                          <m:ctrlPr>
                            <a:rPr lang="en-US" sz="1600" b="0" i="1" smtClean="0">
                              <a:latin typeface="Cambria Math" panose="02040503050406030204" pitchFamily="18" charset="0"/>
                            </a:rPr>
                          </m:ctrlPr>
                        </m:sSubSupPr>
                        <m:e>
                          <m:r>
                            <a:rPr lang="en-US" sz="1600" b="0" i="1" smtClean="0">
                              <a:latin typeface="Cambria Math" panose="02040503050406030204" pitchFamily="18" charset="0"/>
                            </a:rPr>
                            <m:t>𝑏</m:t>
                          </m:r>
                        </m:e>
                        <m:sub>
                          <m:r>
                            <a:rPr lang="en-US" sz="1600" b="0" i="1" smtClean="0">
                              <a:latin typeface="Cambria Math" panose="02040503050406030204" pitchFamily="18" charset="0"/>
                            </a:rPr>
                            <m:t>𝑘</m:t>
                          </m:r>
                        </m:sub>
                        <m:sup>
                          <m:r>
                            <a:rPr lang="en-US" sz="1600" b="0" i="1" smtClean="0">
                              <a:latin typeface="Cambria Math" panose="02040503050406030204" pitchFamily="18" charset="0"/>
                              <a:ea typeface="Cambria Math" panose="02040503050406030204" pitchFamily="18" charset="0"/>
                            </a:rPr>
                            <m:t>𝛽</m:t>
                          </m:r>
                        </m:sup>
                      </m:sSubSup>
                      <m:r>
                        <a:rPr lang="en-US" sz="1600" b="0" i="1" smtClean="0">
                          <a:latin typeface="Cambria Math" panose="02040503050406030204" pitchFamily="18" charset="0"/>
                        </a:rPr>
                        <m:t>.</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𝐸𝑂</m:t>
                          </m:r>
                        </m:e>
                        <m:sub>
                          <m:r>
                            <a:rPr lang="en-US" sz="1600" b="0" i="1" smtClean="0">
                              <a:latin typeface="Cambria Math" panose="02040503050406030204" pitchFamily="18" charset="0"/>
                            </a:rPr>
                            <m:t>𝑘</m:t>
                          </m:r>
                        </m:sub>
                      </m:sSub>
                      <m:r>
                        <a:rPr lang="en-US" sz="1600" b="0" i="1" smtClean="0">
                          <a:latin typeface="Cambria Math" panose="02040503050406030204" pitchFamily="18" charset="0"/>
                        </a:rPr>
                        <m:t>=</m:t>
                      </m:r>
                      <m:nary>
                        <m:naryPr>
                          <m:chr m:val="∑"/>
                          <m:limLoc m:val="subSup"/>
                          <m:ctrlPr>
                            <a:rPr lang="en-US" sz="1600" b="0" i="1" smtClean="0">
                              <a:latin typeface="Cambria Math" panose="02040503050406030204" pitchFamily="18" charset="0"/>
                            </a:rPr>
                          </m:ctrlPr>
                        </m:naryPr>
                        <m:sub>
                          <m:r>
                            <m:rPr>
                              <m:brk m:alnAt="25"/>
                            </m:rPr>
                            <a:rPr lang="en-US" sz="1600" b="0" i="1" smtClean="0">
                              <a:latin typeface="Cambria Math" panose="02040503050406030204" pitchFamily="18" charset="0"/>
                            </a:rPr>
                            <m:t>𝑘</m:t>
                          </m:r>
                          <m:r>
                            <a:rPr lang="en-US" sz="1600" b="0" i="1" smtClean="0">
                              <a:latin typeface="Cambria Math" panose="02040503050406030204" pitchFamily="18" charset="0"/>
                            </a:rPr>
                            <m:t>=</m:t>
                          </m:r>
                          <m:r>
                            <m:rPr>
                              <m:brk m:alnAt="25"/>
                            </m:rPr>
                            <a:rPr lang="en-US" sz="1600" b="0" i="1" smtClean="0">
                              <a:latin typeface="Cambria Math" panose="02040503050406030204" pitchFamily="18" charset="0"/>
                            </a:rPr>
                            <m:t>1</m:t>
                          </m:r>
                        </m:sub>
                        <m:sup>
                          <m:r>
                            <a:rPr lang="en-US" sz="1600" b="0" i="1" smtClean="0">
                              <a:latin typeface="Cambria Math" panose="02040503050406030204" pitchFamily="18" charset="0"/>
                            </a:rPr>
                            <m:t>𝑗</m:t>
                          </m:r>
                        </m:sup>
                        <m:e>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𝑈</m:t>
                              </m:r>
                            </m:e>
                            <m:sub>
                              <m:r>
                                <a:rPr lang="en-US" sz="1600" b="0" i="1" smtClean="0">
                                  <a:latin typeface="Cambria Math" panose="02040503050406030204" pitchFamily="18" charset="0"/>
                                </a:rPr>
                                <m:t>𝑘</m:t>
                              </m:r>
                            </m:sub>
                          </m:sSub>
                        </m:e>
                      </m:nary>
                    </m:oMath>
                  </m:oMathPara>
                </a14:m>
                <a:endParaRPr lang="fa-IR" sz="1600" dirty="0"/>
              </a:p>
            </p:txBody>
          </p:sp>
        </mc:Choice>
        <mc:Fallback xmlns="">
          <p:sp>
            <p:nvSpPr>
              <p:cNvPr id="7" name="TextBox 6"/>
              <p:cNvSpPr txBox="1">
                <a:spLocks noRot="1" noChangeAspect="1" noMove="1" noResize="1" noEditPoints="1" noAdjustHandles="1" noChangeArrowheads="1" noChangeShapeType="1" noTextEdit="1"/>
              </p:cNvSpPr>
              <p:nvPr/>
            </p:nvSpPr>
            <p:spPr>
              <a:xfrm>
                <a:off x="429985" y="2806208"/>
                <a:ext cx="3385457" cy="604781"/>
              </a:xfrm>
              <a:prstGeom prst="rect">
                <a:avLst/>
              </a:prstGeom>
              <a:blipFill rotWithShape="0">
                <a:blip r:embed="rId4"/>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202871" y="4040418"/>
                <a:ext cx="1839686" cy="474810"/>
              </a:xfrm>
              <a:prstGeom prst="rect">
                <a:avLst/>
              </a:prstGeom>
              <a:noFill/>
            </p:spPr>
            <p:txBody>
              <a:bodyPr wrap="square" rtlCol="1">
                <a:spAutoFit/>
              </a:bodyPr>
              <a:lstStyle/>
              <a:p>
                <a:pPr/>
                <a14:m>
                  <m:oMathPara xmlns:m="http://schemas.openxmlformats.org/officeDocument/2006/math">
                    <m:oMathParaPr>
                      <m:jc m:val="left"/>
                    </m:oMathParaPr>
                    <m:oMath xmlns:m="http://schemas.openxmlformats.org/officeDocument/2006/math">
                      <m:sSub>
                        <m:sSubPr>
                          <m:ctrlPr>
                            <a:rPr lang="fa-IR" sz="1800" i="1" smtClean="0">
                              <a:latin typeface="Cambria Math" panose="02040503050406030204" pitchFamily="18" charset="0"/>
                            </a:rPr>
                          </m:ctrlPr>
                        </m:sSubPr>
                        <m:e>
                          <m:r>
                            <a:rPr lang="en-US" sz="1800" b="0" i="1" smtClean="0">
                              <a:latin typeface="Cambria Math" panose="02040503050406030204" pitchFamily="18" charset="0"/>
                            </a:rPr>
                            <m:t>𝑈</m:t>
                          </m:r>
                        </m:e>
                        <m:sub>
                          <m:r>
                            <a:rPr lang="en-US" sz="1800" b="0" i="1" smtClean="0">
                              <a:latin typeface="Cambria Math" panose="02040503050406030204" pitchFamily="18" charset="0"/>
                            </a:rPr>
                            <m:t>𝑗</m:t>
                          </m:r>
                        </m:sub>
                      </m:sSub>
                      <m:r>
                        <a:rPr lang="fa-IR" sz="1800" b="0" i="1" smtClean="0">
                          <a:latin typeface="Cambria Math" panose="02040503050406030204" pitchFamily="18" charset="0"/>
                        </a:rPr>
                        <m:t>=</m:t>
                      </m:r>
                      <m:sSubSup>
                        <m:sSubSupPr>
                          <m:ctrlPr>
                            <a:rPr lang="fa-IR" sz="1800" b="0" i="1" smtClean="0">
                              <a:latin typeface="Cambria Math" panose="02040503050406030204" pitchFamily="18" charset="0"/>
                            </a:rPr>
                          </m:ctrlPr>
                        </m:sSubSupPr>
                        <m:e>
                          <m:r>
                            <a:rPr lang="en-US" sz="1800" b="0" i="1" smtClean="0">
                              <a:latin typeface="Cambria Math" panose="02040503050406030204" pitchFamily="18" charset="0"/>
                            </a:rPr>
                            <m:t>𝑎</m:t>
                          </m:r>
                        </m:e>
                        <m:sub>
                          <m:r>
                            <a:rPr lang="en-US" sz="1800" b="0" i="1" smtClean="0">
                              <a:latin typeface="Cambria Math" panose="02040503050406030204" pitchFamily="18" charset="0"/>
                            </a:rPr>
                            <m:t>𝑗</m:t>
                          </m:r>
                        </m:sub>
                        <m:sup>
                          <m:r>
                            <a:rPr lang="fa-IR" sz="1800" b="0" i="1" smtClean="0">
                              <a:latin typeface="Cambria Math" panose="02040503050406030204" pitchFamily="18" charset="0"/>
                              <a:ea typeface="Cambria Math" panose="02040503050406030204" pitchFamily="18" charset="0"/>
                            </a:rPr>
                            <m:t>𝛼</m:t>
                          </m:r>
                        </m:sup>
                      </m:sSubSup>
                      <m:r>
                        <a:rPr lang="fa-IR" sz="1800" b="0" i="1" smtClean="0">
                          <a:latin typeface="Cambria Math" panose="02040503050406030204" pitchFamily="18" charset="0"/>
                        </a:rPr>
                        <m:t>.</m:t>
                      </m:r>
                      <m:sSubSup>
                        <m:sSubSupPr>
                          <m:ctrlPr>
                            <a:rPr lang="fa-IR" sz="1800" b="0" i="1" smtClean="0">
                              <a:latin typeface="Cambria Math" panose="02040503050406030204" pitchFamily="18" charset="0"/>
                            </a:rPr>
                          </m:ctrlPr>
                        </m:sSubSupPr>
                        <m:e>
                          <m:r>
                            <a:rPr lang="en-US" sz="1800" b="0" i="1" smtClean="0">
                              <a:latin typeface="Cambria Math" panose="02040503050406030204" pitchFamily="18" charset="0"/>
                            </a:rPr>
                            <m:t>𝑏</m:t>
                          </m:r>
                        </m:e>
                        <m:sub>
                          <m:r>
                            <a:rPr lang="en-US" sz="1800" b="0" i="1" smtClean="0">
                              <a:latin typeface="Cambria Math" panose="02040503050406030204" pitchFamily="18" charset="0"/>
                            </a:rPr>
                            <m:t>𝑗</m:t>
                          </m:r>
                        </m:sub>
                        <m:sup>
                          <m:r>
                            <a:rPr lang="fa-IR" sz="1800" b="0" i="1" smtClean="0">
                              <a:latin typeface="Cambria Math" panose="02040503050406030204" pitchFamily="18" charset="0"/>
                              <a:ea typeface="Cambria Math" panose="02040503050406030204" pitchFamily="18" charset="0"/>
                            </a:rPr>
                            <m:t>𝛽</m:t>
                          </m:r>
                        </m:sup>
                      </m:sSubSup>
                      <m:r>
                        <a:rPr lang="fa-IR" sz="1800" b="0" i="1" smtClean="0">
                          <a:latin typeface="Cambria Math" panose="02040503050406030204" pitchFamily="18" charset="0"/>
                        </a:rPr>
                        <m:t>.</m:t>
                      </m:r>
                      <m:sSub>
                        <m:sSubPr>
                          <m:ctrlPr>
                            <a:rPr lang="fa-IR" sz="1800" b="0" i="1" smtClean="0">
                              <a:latin typeface="Cambria Math" panose="02040503050406030204" pitchFamily="18" charset="0"/>
                            </a:rPr>
                          </m:ctrlPr>
                        </m:sSubPr>
                        <m:e>
                          <m:r>
                            <a:rPr lang="en-US" sz="1800" b="0" i="1" smtClean="0">
                              <a:latin typeface="Cambria Math" panose="02040503050406030204" pitchFamily="18" charset="0"/>
                            </a:rPr>
                            <m:t>𝐸𝑂</m:t>
                          </m:r>
                        </m:e>
                        <m:sub>
                          <m:r>
                            <a:rPr lang="en-US" sz="1800" b="0" i="1" smtClean="0">
                              <a:latin typeface="Cambria Math" panose="02040503050406030204" pitchFamily="18" charset="0"/>
                            </a:rPr>
                            <m:t>𝑗</m:t>
                          </m:r>
                        </m:sub>
                      </m:sSub>
                    </m:oMath>
                  </m:oMathPara>
                </a14:m>
                <a:endParaRPr lang="fa-IR" sz="1800" dirty="0"/>
              </a:p>
            </p:txBody>
          </p:sp>
        </mc:Choice>
        <mc:Fallback xmlns="">
          <p:sp>
            <p:nvSpPr>
              <p:cNvPr id="8" name="TextBox 7"/>
              <p:cNvSpPr txBox="1">
                <a:spLocks noRot="1" noChangeAspect="1" noMove="1" noResize="1" noEditPoints="1" noAdjustHandles="1" noChangeArrowheads="1" noChangeShapeType="1" noTextEdit="1"/>
              </p:cNvSpPr>
              <p:nvPr/>
            </p:nvSpPr>
            <p:spPr>
              <a:xfrm>
                <a:off x="1202871" y="4040418"/>
                <a:ext cx="1839686" cy="474810"/>
              </a:xfrm>
              <a:prstGeom prst="rect">
                <a:avLst/>
              </a:prstGeom>
              <a:blipFill rotWithShape="0">
                <a:blip r:embed="rId5"/>
                <a:stretch>
                  <a:fillRect b="-6410"/>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3" name="Rounded Rectangle 2"/>
              <p:cNvSpPr/>
              <p:nvPr/>
            </p:nvSpPr>
            <p:spPr>
              <a:xfrm>
                <a:off x="4163565" y="1254301"/>
                <a:ext cx="4778828" cy="3889199"/>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r" rtl="1">
                  <a:lnSpc>
                    <a:spcPct val="150000"/>
                  </a:lnSpc>
                </a:pPr>
                <a14:m>
                  <m:oMath xmlns:m="http://schemas.openxmlformats.org/officeDocument/2006/math">
                    <m:sSub>
                      <m:sSubPr>
                        <m:ctrlPr>
                          <a:rPr lang="fa-IR" sz="1600" i="1">
                            <a:latin typeface="Cambria Math" panose="02040503050406030204" pitchFamily="18" charset="0"/>
                          </a:rPr>
                        </m:ctrlPr>
                      </m:sSubPr>
                      <m:e>
                        <m:r>
                          <a:rPr lang="en-US" sz="1600" i="1">
                            <a:latin typeface="Cambria Math" panose="02040503050406030204" pitchFamily="18" charset="0"/>
                          </a:rPr>
                          <m:t>𝑊</m:t>
                        </m:r>
                      </m:e>
                      <m:sub>
                        <m:r>
                          <a:rPr lang="en-US" sz="1600" i="1">
                            <a:latin typeface="Cambria Math" panose="02040503050406030204" pitchFamily="18" charset="0"/>
                          </a:rPr>
                          <m:t>𝑗</m:t>
                        </m:r>
                      </m:sub>
                    </m:sSub>
                  </m:oMath>
                </a14:m>
                <a:r>
                  <a:rPr lang="fa-IR" sz="1600" dirty="0">
                    <a:cs typeface="B Homa" panose="00000400000000000000" pitchFamily="2" charset="-78"/>
                  </a:rPr>
                  <a:t>: تعداد فرصت های فعال شناخته شده در نواحی مقصد تا ناحیه </a:t>
                </a:r>
                <a:r>
                  <a:rPr lang="en-US" sz="1600" dirty="0">
                    <a:cs typeface="B Homa" panose="00000400000000000000" pitchFamily="2" charset="-78"/>
                  </a:rPr>
                  <a:t>j</a:t>
                </a:r>
                <a:r>
                  <a:rPr lang="fa-IR" sz="1600" dirty="0">
                    <a:cs typeface="B Homa" panose="00000400000000000000" pitchFamily="2" charset="-78"/>
                  </a:rPr>
                  <a:t> (شامل </a:t>
                </a:r>
                <a:r>
                  <a:rPr lang="en-US" sz="1600" dirty="0">
                    <a:cs typeface="B Homa" panose="00000400000000000000" pitchFamily="2" charset="-78"/>
                  </a:rPr>
                  <a:t>j</a:t>
                </a:r>
                <a:r>
                  <a:rPr lang="fa-IR" sz="1600" dirty="0">
                    <a:cs typeface="B Homa" panose="00000400000000000000" pitchFamily="2" charset="-78"/>
                  </a:rPr>
                  <a:t>)</a:t>
                </a:r>
              </a:p>
              <a:p>
                <a:pPr algn="r" rtl="1">
                  <a:lnSpc>
                    <a:spcPct val="150000"/>
                  </a:lnSpc>
                </a:pPr>
                <a14:m>
                  <m:oMath xmlns:m="http://schemas.openxmlformats.org/officeDocument/2006/math">
                    <m:sSub>
                      <m:sSubPr>
                        <m:ctrlPr>
                          <a:rPr lang="fa-IR" sz="1600" i="1">
                            <a:latin typeface="Cambria Math" panose="02040503050406030204" pitchFamily="18" charset="0"/>
                          </a:rPr>
                        </m:ctrlPr>
                      </m:sSubPr>
                      <m:e>
                        <m:r>
                          <a:rPr lang="en-US" sz="1600" i="1">
                            <a:latin typeface="Cambria Math" panose="02040503050406030204" pitchFamily="18" charset="0"/>
                          </a:rPr>
                          <m:t>𝑊</m:t>
                        </m:r>
                      </m:e>
                      <m:sub>
                        <m:r>
                          <a:rPr lang="en-US" sz="1600" i="1">
                            <a:latin typeface="Cambria Math" panose="02040503050406030204" pitchFamily="18" charset="0"/>
                          </a:rPr>
                          <m:t>𝐽</m:t>
                        </m:r>
                      </m:sub>
                    </m:sSub>
                  </m:oMath>
                </a14:m>
                <a:r>
                  <a:rPr lang="fa-IR" sz="1600" dirty="0">
                    <a:cs typeface="B Homa" panose="00000400000000000000" pitchFamily="2" charset="-78"/>
                  </a:rPr>
                  <a:t>: تعداد کل فرصت های فعال شده در تمامی مقاصد از مبدأ </a:t>
                </a:r>
                <a:r>
                  <a:rPr lang="en-US" sz="1600" dirty="0" err="1">
                    <a:cs typeface="B Homa" panose="00000400000000000000" pitchFamily="2" charset="-78"/>
                  </a:rPr>
                  <a:t>i</a:t>
                </a:r>
                <a:r>
                  <a:rPr lang="fa-IR" sz="1600" dirty="0">
                    <a:cs typeface="B Homa" panose="00000400000000000000" pitchFamily="2" charset="-78"/>
                  </a:rPr>
                  <a:t>.</a:t>
                </a:r>
              </a:p>
              <a:p>
                <a:pPr algn="r" rtl="1">
                  <a:lnSpc>
                    <a:spcPct val="150000"/>
                  </a:lnSpc>
                </a:pPr>
                <a14:m>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𝐸𝑂</m:t>
                        </m:r>
                      </m:e>
                      <m:sub>
                        <m:r>
                          <a:rPr lang="en-US" sz="1600" i="1">
                            <a:latin typeface="Cambria Math" panose="02040503050406030204" pitchFamily="18" charset="0"/>
                          </a:rPr>
                          <m:t>𝑘</m:t>
                        </m:r>
                      </m:sub>
                    </m:sSub>
                  </m:oMath>
                </a14:m>
                <a:r>
                  <a:rPr lang="fa-IR" sz="1600" dirty="0">
                    <a:cs typeface="B Homa" panose="00000400000000000000" pitchFamily="2" charset="-78"/>
                  </a:rPr>
                  <a:t>: تعداد فرصت های بالقوه در ناحیه مقصد </a:t>
                </a:r>
                <a:r>
                  <a:rPr lang="en-US" sz="1600" dirty="0">
                    <a:cs typeface="B Homa" panose="00000400000000000000" pitchFamily="2" charset="-78"/>
                  </a:rPr>
                  <a:t>K</a:t>
                </a:r>
                <a:r>
                  <a:rPr lang="fa-IR" sz="1600" dirty="0">
                    <a:cs typeface="B Homa" panose="00000400000000000000" pitchFamily="2" charset="-78"/>
                  </a:rPr>
                  <a:t>.</a:t>
                </a:r>
              </a:p>
              <a:p>
                <a:pPr algn="r" rtl="1">
                  <a:lnSpc>
                    <a:spcPct val="150000"/>
                  </a:lnSpc>
                </a:pPr>
                <a14:m>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𝑈</m:t>
                        </m:r>
                      </m:e>
                      <m:sub>
                        <m:r>
                          <a:rPr lang="en-US" sz="1600" i="1">
                            <a:latin typeface="Cambria Math" panose="02040503050406030204" pitchFamily="18" charset="0"/>
                          </a:rPr>
                          <m:t>𝑘</m:t>
                        </m:r>
                      </m:sub>
                    </m:sSub>
                  </m:oMath>
                </a14:m>
                <a:r>
                  <a:rPr lang="fa-IR" sz="1600" dirty="0">
                    <a:cs typeface="B Homa" panose="00000400000000000000" pitchFamily="2" charset="-78"/>
                  </a:rPr>
                  <a:t>: تعداد فرصت فعال شناخته شده در ناحیه مقصد </a:t>
                </a:r>
                <a:r>
                  <a:rPr lang="en-US" sz="1600" dirty="0">
                    <a:cs typeface="B Homa" panose="00000400000000000000" pitchFamily="2" charset="-78"/>
                  </a:rPr>
                  <a:t>K</a:t>
                </a:r>
                <a:r>
                  <a:rPr lang="fa-IR" sz="1600" dirty="0">
                    <a:cs typeface="B Homa" panose="00000400000000000000" pitchFamily="2" charset="-78"/>
                  </a:rPr>
                  <a:t>.</a:t>
                </a:r>
              </a:p>
              <a:p>
                <a:pPr algn="r" rtl="1">
                  <a:lnSpc>
                    <a:spcPct val="150000"/>
                  </a:lnSpc>
                </a:pPr>
                <a14:m>
                  <m:oMath xmlns:m="http://schemas.openxmlformats.org/officeDocument/2006/math">
                    <m:sSubSup>
                      <m:sSubSupPr>
                        <m:ctrlPr>
                          <a:rPr lang="fa-IR" sz="1600" i="1">
                            <a:latin typeface="Cambria Math" panose="02040503050406030204" pitchFamily="18" charset="0"/>
                          </a:rPr>
                        </m:ctrlPr>
                      </m:sSubSupPr>
                      <m:e>
                        <m:r>
                          <a:rPr lang="en-US" sz="1600" i="1">
                            <a:latin typeface="Cambria Math" panose="02040503050406030204" pitchFamily="18" charset="0"/>
                          </a:rPr>
                          <m:t>𝑎</m:t>
                        </m:r>
                      </m:e>
                      <m:sub>
                        <m:r>
                          <a:rPr lang="en-US" sz="1600" i="1">
                            <a:latin typeface="Cambria Math" panose="02040503050406030204" pitchFamily="18" charset="0"/>
                          </a:rPr>
                          <m:t>𝑘</m:t>
                        </m:r>
                      </m:sub>
                      <m:sup>
                        <m:r>
                          <a:rPr lang="fa-IR" sz="1600" i="1">
                            <a:latin typeface="Cambria Math" panose="02040503050406030204" pitchFamily="18" charset="0"/>
                          </a:rPr>
                          <m:t> </m:t>
                        </m:r>
                      </m:sup>
                    </m:sSubSup>
                  </m:oMath>
                </a14:m>
                <a:r>
                  <a:rPr lang="en-US" sz="1600" dirty="0">
                    <a:cs typeface="B Homa" panose="00000400000000000000" pitchFamily="2" charset="-78"/>
                  </a:rPr>
                  <a:t> </a:t>
                </a:r>
                <a:r>
                  <a:rPr lang="fa-IR" sz="1600" dirty="0">
                    <a:cs typeface="B Homa" panose="00000400000000000000" pitchFamily="2" charset="-78"/>
                  </a:rPr>
                  <a:t> و </a:t>
                </a:r>
                <a14:m>
                  <m:oMath xmlns:m="http://schemas.openxmlformats.org/officeDocument/2006/math">
                    <m:sSubSup>
                      <m:sSubSupPr>
                        <m:ctrlPr>
                          <a:rPr lang="en-US" sz="1600" i="1">
                            <a:latin typeface="Cambria Math" panose="02040503050406030204" pitchFamily="18" charset="0"/>
                          </a:rPr>
                        </m:ctrlPr>
                      </m:sSubSupPr>
                      <m:e>
                        <m:r>
                          <a:rPr lang="en-US" sz="1600" i="1">
                            <a:latin typeface="Cambria Math" panose="02040503050406030204" pitchFamily="18" charset="0"/>
                          </a:rPr>
                          <m:t>𝑏</m:t>
                        </m:r>
                      </m:e>
                      <m:sub>
                        <m:r>
                          <a:rPr lang="en-US" sz="1600" i="1">
                            <a:latin typeface="Cambria Math" panose="02040503050406030204" pitchFamily="18" charset="0"/>
                          </a:rPr>
                          <m:t>𝑘</m:t>
                        </m:r>
                      </m:sub>
                      <m:sup>
                        <m:r>
                          <a:rPr lang="en-US" sz="1600" i="1">
                            <a:latin typeface="Cambria Math" panose="02040503050406030204" pitchFamily="18" charset="0"/>
                          </a:rPr>
                          <m:t> </m:t>
                        </m:r>
                      </m:sup>
                    </m:sSubSup>
                  </m:oMath>
                </a14:m>
                <a:r>
                  <a:rPr lang="fa-IR" sz="1600" dirty="0">
                    <a:cs typeface="B Homa" panose="00000400000000000000" pitchFamily="2" charset="-78"/>
                  </a:rPr>
                  <a:t> : ضرایب مربوط به عوامل شناخت فرصت های ممکن در ناحیه مقصد </a:t>
                </a:r>
                <a:r>
                  <a:rPr lang="en-US" sz="1600" dirty="0">
                    <a:cs typeface="B Homa" panose="00000400000000000000" pitchFamily="2" charset="-78"/>
                  </a:rPr>
                  <a:t>K</a:t>
                </a:r>
                <a:r>
                  <a:rPr lang="fa-IR" sz="1600" dirty="0">
                    <a:cs typeface="B Homa" panose="00000400000000000000" pitchFamily="2" charset="-78"/>
                  </a:rPr>
                  <a:t>.</a:t>
                </a:r>
              </a:p>
              <a:p>
                <a:pPr algn="r" rtl="1">
                  <a:lnSpc>
                    <a:spcPct val="150000"/>
                  </a:lnSpc>
                </a:pPr>
                <a:r>
                  <a:rPr lang="fa-IR" sz="1600" dirty="0">
                    <a:cs typeface="B Homa" panose="00000400000000000000" pitchFamily="2" charset="-78"/>
                  </a:rPr>
                  <a:t> </a:t>
                </a:r>
                <a:r>
                  <a:rPr lang="el-GR" sz="1600" dirty="0">
                    <a:cs typeface="B Homa" panose="00000400000000000000" pitchFamily="2" charset="-78"/>
                  </a:rPr>
                  <a:t>α</a:t>
                </a:r>
                <a:r>
                  <a:rPr lang="fa-IR" sz="1600" dirty="0">
                    <a:cs typeface="B Homa" panose="00000400000000000000" pitchFamily="2" charset="-78"/>
                  </a:rPr>
                  <a:t> و </a:t>
                </a:r>
                <a:r>
                  <a:rPr lang="el-GR" sz="1600" dirty="0">
                    <a:cs typeface="B Homa" panose="00000400000000000000" pitchFamily="2" charset="-78"/>
                  </a:rPr>
                  <a:t>β</a:t>
                </a:r>
                <a:r>
                  <a:rPr lang="fa-IR" sz="1600" dirty="0">
                    <a:cs typeface="B Homa" panose="00000400000000000000" pitchFamily="2" charset="-78"/>
                  </a:rPr>
                  <a:t>: توان نشان دهنده ی شدت اثرگذاری ضرایب </a:t>
                </a:r>
                <a14:m>
                  <m:oMath xmlns:m="http://schemas.openxmlformats.org/officeDocument/2006/math">
                    <m:sSubSup>
                      <m:sSubSupPr>
                        <m:ctrlPr>
                          <a:rPr lang="fa-IR" sz="1600" i="1">
                            <a:latin typeface="Cambria Math" panose="02040503050406030204" pitchFamily="18" charset="0"/>
                          </a:rPr>
                        </m:ctrlPr>
                      </m:sSubSupPr>
                      <m:e>
                        <m:r>
                          <a:rPr lang="en-US" sz="1600" i="1">
                            <a:latin typeface="Cambria Math" panose="02040503050406030204" pitchFamily="18" charset="0"/>
                          </a:rPr>
                          <m:t>𝑎</m:t>
                        </m:r>
                      </m:e>
                      <m:sub>
                        <m:r>
                          <a:rPr lang="en-US" sz="1600" i="1">
                            <a:latin typeface="Cambria Math" panose="02040503050406030204" pitchFamily="18" charset="0"/>
                          </a:rPr>
                          <m:t>𝑘</m:t>
                        </m:r>
                      </m:sub>
                      <m:sup>
                        <m:r>
                          <a:rPr lang="fa-IR" sz="1600" i="1">
                            <a:latin typeface="Cambria Math" panose="02040503050406030204" pitchFamily="18" charset="0"/>
                          </a:rPr>
                          <m:t> </m:t>
                        </m:r>
                      </m:sup>
                    </m:sSubSup>
                  </m:oMath>
                </a14:m>
                <a:r>
                  <a:rPr lang="fa-IR" sz="1600" dirty="0">
                    <a:cs typeface="B Homa" panose="00000400000000000000" pitchFamily="2" charset="-78"/>
                  </a:rPr>
                  <a:t> و </a:t>
                </a:r>
                <a14:m>
                  <m:oMath xmlns:m="http://schemas.openxmlformats.org/officeDocument/2006/math">
                    <m:sSubSup>
                      <m:sSubSupPr>
                        <m:ctrlPr>
                          <a:rPr lang="en-US" sz="1600" i="1">
                            <a:latin typeface="Cambria Math" panose="02040503050406030204" pitchFamily="18" charset="0"/>
                          </a:rPr>
                        </m:ctrlPr>
                      </m:sSubSupPr>
                      <m:e>
                        <m:r>
                          <a:rPr lang="en-US" sz="1600" i="1">
                            <a:latin typeface="Cambria Math" panose="02040503050406030204" pitchFamily="18" charset="0"/>
                          </a:rPr>
                          <m:t>𝑏</m:t>
                        </m:r>
                      </m:e>
                      <m:sub>
                        <m:r>
                          <a:rPr lang="en-US" sz="1600" i="1">
                            <a:latin typeface="Cambria Math" panose="02040503050406030204" pitchFamily="18" charset="0"/>
                          </a:rPr>
                          <m:t>𝑘</m:t>
                        </m:r>
                      </m:sub>
                      <m:sup>
                        <m:r>
                          <a:rPr lang="en-US" sz="1600" i="1">
                            <a:latin typeface="Cambria Math" panose="02040503050406030204" pitchFamily="18" charset="0"/>
                          </a:rPr>
                          <m:t> </m:t>
                        </m:r>
                      </m:sup>
                    </m:sSubSup>
                  </m:oMath>
                </a14:m>
                <a:r>
                  <a:rPr lang="fa-IR" sz="1600" dirty="0">
                    <a:cs typeface="B Homa" panose="00000400000000000000" pitchFamily="2" charset="-78"/>
                  </a:rPr>
                  <a:t>.</a:t>
                </a:r>
              </a:p>
              <a:p>
                <a:pPr algn="r" rtl="1">
                  <a:lnSpc>
                    <a:spcPct val="150000"/>
                  </a:lnSpc>
                </a:pPr>
                <a:endParaRPr lang="fa-IR" sz="1600" dirty="0">
                  <a:cs typeface="B Homa" panose="00000400000000000000" pitchFamily="2" charset="-78"/>
                </a:endParaRPr>
              </a:p>
            </p:txBody>
          </p:sp>
        </mc:Choice>
        <mc:Fallback xmlns="">
          <p:sp>
            <p:nvSpPr>
              <p:cNvPr id="3" name="Rounded Rectangle 2"/>
              <p:cNvSpPr>
                <a:spLocks noRot="1" noChangeAspect="1" noMove="1" noResize="1" noEditPoints="1" noAdjustHandles="1" noChangeArrowheads="1" noChangeShapeType="1" noTextEdit="1"/>
              </p:cNvSpPr>
              <p:nvPr/>
            </p:nvSpPr>
            <p:spPr>
              <a:xfrm>
                <a:off x="4163565" y="1254301"/>
                <a:ext cx="4778828" cy="3889199"/>
              </a:xfrm>
              <a:prstGeom prst="roundRect">
                <a:avLst/>
              </a:prstGeom>
              <a:blipFill rotWithShape="0">
                <a:blip r:embed="rId6"/>
                <a:stretch>
                  <a:fillRect/>
                </a:stretch>
              </a:blipFill>
            </p:spPr>
            <p:txBody>
              <a:bodyPr/>
              <a:lstStyle/>
              <a:p>
                <a:r>
                  <a:rPr lang="fa-IR">
                    <a:noFill/>
                  </a:rPr>
                  <a:t> </a:t>
                </a:r>
              </a:p>
            </p:txBody>
          </p:sp>
        </mc:Fallback>
      </mc:AlternateContent>
    </p:spTree>
    <p:extLst>
      <p:ext uri="{BB962C8B-B14F-4D97-AF65-F5344CB8AC3E}">
        <p14:creationId xmlns:p14="http://schemas.microsoft.com/office/powerpoint/2010/main" val="8013859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bldP spid="7" grpId="0"/>
      <p:bldP spid="8" grpId="0"/>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3200" dirty="0">
                <a:cs typeface="B Titr" panose="00000700000000000000" pitchFamily="2" charset="-78"/>
              </a:rPr>
              <a:t>کالیبراسیون</a:t>
            </a: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228600" y="1311985"/>
                <a:ext cx="8245800" cy="3749871"/>
              </a:xfrm>
            </p:spPr>
            <p:txBody>
              <a:bodyPr/>
              <a:lstStyle/>
              <a:p>
                <a:pPr marL="342900" indent="-342900" algn="just" rtl="1">
                  <a:buFont typeface="Wingdings" panose="05000000000000000000" pitchFamily="2" charset="2"/>
                  <a:buChar char="v"/>
                </a:pPr>
                <a:r>
                  <a:rPr lang="fa-IR" sz="1800" dirty="0" smtClean="0">
                    <a:cs typeface="B Homa" panose="00000400000000000000" pitchFamily="2" charset="-78"/>
                  </a:rPr>
                  <a:t>كاليبراسيون مدل به </a:t>
                </a:r>
                <a:r>
                  <a:rPr lang="fa-IR" sz="1800" dirty="0">
                    <a:cs typeface="B Homa" panose="00000400000000000000" pitchFamily="2" charset="-78"/>
                  </a:rPr>
                  <a:t>صورت </a:t>
                </a:r>
                <a:r>
                  <a:rPr lang="fa-IR" sz="1800" dirty="0" smtClean="0">
                    <a:cs typeface="B Homa" panose="00000400000000000000" pitchFamily="2" charset="-78"/>
                  </a:rPr>
                  <a:t>فرآيندي از تكرارهاي </a:t>
                </a:r>
                <a:r>
                  <a:rPr lang="fa-IR" sz="1800" dirty="0">
                    <a:cs typeface="B Homa" panose="00000400000000000000" pitchFamily="2" charset="-78"/>
                  </a:rPr>
                  <a:t>متوالي انجام مي گيرد . در اين فرآيند، </a:t>
                </a:r>
                <a:r>
                  <a:rPr lang="fa-IR" sz="1800" dirty="0" smtClean="0">
                    <a:cs typeface="B Homa" panose="00000400000000000000" pitchFamily="2" charset="-78"/>
                  </a:rPr>
                  <a:t>گام صفر </a:t>
                </a:r>
                <a:r>
                  <a:rPr lang="fa-IR" sz="1800" dirty="0">
                    <a:cs typeface="B Homa" panose="00000400000000000000" pitchFamily="2" charset="-78"/>
                  </a:rPr>
                  <a:t>يا گام آماده سازي فقط يك بار انجام مي گيرد </a:t>
                </a:r>
                <a:r>
                  <a:rPr lang="fa-IR" sz="1800" dirty="0" smtClean="0">
                    <a:cs typeface="B Homa" panose="00000400000000000000" pitchFamily="2" charset="-78"/>
                  </a:rPr>
                  <a:t>ولي گام </a:t>
                </a:r>
                <a:r>
                  <a:rPr lang="fa-IR" sz="1800" dirty="0">
                    <a:cs typeface="B Homa" panose="00000400000000000000" pitchFamily="2" charset="-78"/>
                  </a:rPr>
                  <a:t>هاي يك، دو و سه به صورت متوالي هر بار </a:t>
                </a:r>
                <a:r>
                  <a:rPr lang="fa-IR" sz="1800" dirty="0" smtClean="0">
                    <a:cs typeface="B Homa" panose="00000400000000000000" pitchFamily="2" charset="-78"/>
                  </a:rPr>
                  <a:t>تكرار مي </a:t>
                </a:r>
                <a:r>
                  <a:rPr lang="fa-IR" sz="1800" dirty="0">
                    <a:cs typeface="B Homa" panose="00000400000000000000" pitchFamily="2" charset="-78"/>
                  </a:rPr>
                  <a:t>شوند</a:t>
                </a:r>
                <a:r>
                  <a:rPr lang="fa-IR" sz="1800" dirty="0" smtClean="0">
                    <a:cs typeface="B Homa" panose="00000400000000000000" pitchFamily="2" charset="-78"/>
                  </a:rPr>
                  <a:t>.</a:t>
                </a:r>
              </a:p>
              <a:p>
                <a:pPr marL="342900" indent="-342900" algn="just" rtl="1">
                  <a:buFont typeface="Wingdings" panose="05000000000000000000" pitchFamily="2" charset="2"/>
                  <a:buChar char="v"/>
                </a:pPr>
                <a:endParaRPr lang="fa-IR" sz="1800" dirty="0" smtClean="0">
                  <a:cs typeface="B Homa" panose="00000400000000000000" pitchFamily="2" charset="-78"/>
                </a:endParaRPr>
              </a:p>
              <a:p>
                <a:pPr marL="285750" indent="-285750" algn="just" rtl="1">
                  <a:buFont typeface="Wingdings" panose="05000000000000000000" pitchFamily="2" charset="2"/>
                  <a:buChar char="v"/>
                </a:pPr>
                <a:r>
                  <a:rPr lang="fa-IR" sz="1800" b="1" dirty="0">
                    <a:cs typeface="B Homa" panose="00000400000000000000" pitchFamily="2" charset="-78"/>
                  </a:rPr>
                  <a:t>گام صفر</a:t>
                </a:r>
                <a:r>
                  <a:rPr lang="fa-IR" sz="1800" b="1" dirty="0" smtClean="0">
                    <a:cs typeface="B Homa" panose="00000400000000000000" pitchFamily="2" charset="-78"/>
                  </a:rPr>
                  <a:t>.</a:t>
                </a:r>
              </a:p>
              <a:p>
                <a:pPr algn="just" rtl="1">
                  <a:buNone/>
                </a:pPr>
                <a:r>
                  <a:rPr lang="fa-IR" sz="1800" b="1" dirty="0" smtClean="0">
                    <a:cs typeface="B Homa" panose="00000400000000000000" pitchFamily="2" charset="-78"/>
                  </a:rPr>
                  <a:t> </a:t>
                </a:r>
                <a:r>
                  <a:rPr lang="fa-IR" sz="1800" dirty="0" smtClean="0">
                    <a:cs typeface="B Homa" panose="00000400000000000000" pitchFamily="2" charset="-78"/>
                  </a:rPr>
                  <a:t>در </a:t>
                </a:r>
                <a:r>
                  <a:rPr lang="fa-IR" sz="1800" dirty="0">
                    <a:cs typeface="B Homa" panose="00000400000000000000" pitchFamily="2" charset="-78"/>
                  </a:rPr>
                  <a:t>اين گام با توجه به بخش آماده </a:t>
                </a:r>
                <a:r>
                  <a:rPr lang="fa-IR" sz="1800" dirty="0" smtClean="0">
                    <a:cs typeface="B Homa" panose="00000400000000000000" pitchFamily="2" charset="-78"/>
                  </a:rPr>
                  <a:t>سازي اطلاعات براي </a:t>
                </a:r>
                <a:r>
                  <a:rPr lang="fa-IR" sz="1800" dirty="0">
                    <a:cs typeface="B Homa" panose="00000400000000000000" pitchFamily="2" charset="-78"/>
                  </a:rPr>
                  <a:t>هر زوج مبدأ </a:t>
                </a:r>
                <a:r>
                  <a:rPr lang="fa-IR" sz="1800" dirty="0" smtClean="0">
                    <a:cs typeface="B Homa" panose="00000400000000000000" pitchFamily="2" charset="-78"/>
                  </a:rPr>
                  <a:t>– مقصد (</a:t>
                </a:r>
                <a:r>
                  <a:rPr lang="en-US" sz="1800" dirty="0" err="1" smtClean="0">
                    <a:cs typeface="B Homa" panose="00000400000000000000" pitchFamily="2" charset="-78"/>
                  </a:rPr>
                  <a:t>i,j</a:t>
                </a:r>
                <a:r>
                  <a:rPr lang="fa-IR" sz="1800" dirty="0" smtClean="0">
                    <a:cs typeface="B Homa" panose="00000400000000000000" pitchFamily="2" charset="-78"/>
                  </a:rPr>
                  <a:t>) که به ترتيب </a:t>
                </a:r>
                <a:r>
                  <a:rPr lang="fa-IR" sz="1800" dirty="0">
                    <a:cs typeface="B Homa" panose="00000400000000000000" pitchFamily="2" charset="-78"/>
                  </a:rPr>
                  <a:t>مبادي و سپس عامل مقاومت سفر </a:t>
                </a:r>
                <a:r>
                  <a:rPr lang="fa-IR" sz="1800" dirty="0" smtClean="0">
                    <a:cs typeface="B Homa" panose="00000400000000000000" pitchFamily="2" charset="-78"/>
                  </a:rPr>
                  <a:t>مرتب </a:t>
                </a:r>
                <a:r>
                  <a:rPr lang="fa-IR" sz="1800" dirty="0">
                    <a:cs typeface="B Homa" panose="00000400000000000000" pitchFamily="2" charset="-78"/>
                  </a:rPr>
                  <a:t>شده </a:t>
                </a:r>
                <a:r>
                  <a:rPr lang="fa-IR" sz="1800" dirty="0" smtClean="0">
                    <a:cs typeface="B Homa" panose="00000400000000000000" pitchFamily="2" charset="-78"/>
                  </a:rPr>
                  <a:t>اند؛ مقادير </a:t>
                </a:r>
                <a14:m>
                  <m:oMath xmlns:m="http://schemas.openxmlformats.org/officeDocument/2006/math">
                    <m:sSub>
                      <m:sSubPr>
                        <m:ctrlPr>
                          <a:rPr lang="fa-IR" sz="1800" i="1" smtClean="0">
                            <a:latin typeface="Cambria Math" panose="02040503050406030204" pitchFamily="18" charset="0"/>
                            <a:cs typeface="B Homa" panose="00000400000000000000" pitchFamily="2" charset="-78"/>
                          </a:rPr>
                        </m:ctrlPr>
                      </m:sSubPr>
                      <m:e>
                        <m:r>
                          <a:rPr lang="en-US" sz="1800" b="0" i="1" smtClean="0">
                            <a:latin typeface="Cambria Math" panose="02040503050406030204" pitchFamily="18" charset="0"/>
                            <a:cs typeface="B Homa" panose="00000400000000000000" pitchFamily="2" charset="-78"/>
                          </a:rPr>
                          <m:t>𝑎</m:t>
                        </m:r>
                      </m:e>
                      <m:sub>
                        <m:r>
                          <a:rPr lang="en-US" sz="1800" b="0" i="1" smtClean="0">
                            <a:latin typeface="Cambria Math" panose="02040503050406030204" pitchFamily="18" charset="0"/>
                            <a:cs typeface="B Homa" panose="00000400000000000000" pitchFamily="2" charset="-78"/>
                          </a:rPr>
                          <m:t>𝑗</m:t>
                        </m:r>
                      </m:sub>
                    </m:sSub>
                  </m:oMath>
                </a14:m>
                <a:r>
                  <a:rPr lang="fa-IR" sz="1800" dirty="0" smtClean="0">
                    <a:cs typeface="B Homa" panose="00000400000000000000" pitchFamily="2" charset="-78"/>
                  </a:rPr>
                  <a:t>، </a:t>
                </a:r>
                <a14:m>
                  <m:oMath xmlns:m="http://schemas.openxmlformats.org/officeDocument/2006/math">
                    <m:sSub>
                      <m:sSubPr>
                        <m:ctrlPr>
                          <a:rPr lang="fa-IR" sz="1800" i="1">
                            <a:latin typeface="Cambria Math" panose="02040503050406030204" pitchFamily="18" charset="0"/>
                            <a:cs typeface="B Homa" panose="00000400000000000000" pitchFamily="2" charset="-78"/>
                          </a:rPr>
                        </m:ctrlPr>
                      </m:sSubPr>
                      <m:e>
                        <m:r>
                          <a:rPr lang="en-US" sz="1800" b="0" i="1" smtClean="0">
                            <a:latin typeface="Cambria Math" panose="02040503050406030204" pitchFamily="18" charset="0"/>
                            <a:cs typeface="B Homa" panose="00000400000000000000" pitchFamily="2" charset="-78"/>
                          </a:rPr>
                          <m:t>𝑏</m:t>
                        </m:r>
                      </m:e>
                      <m:sub>
                        <m:r>
                          <a:rPr lang="en-US" sz="1800" i="1">
                            <a:latin typeface="Cambria Math" panose="02040503050406030204" pitchFamily="18" charset="0"/>
                            <a:cs typeface="B Homa" panose="00000400000000000000" pitchFamily="2" charset="-78"/>
                          </a:rPr>
                          <m:t>𝑗</m:t>
                        </m:r>
                      </m:sub>
                    </m:sSub>
                  </m:oMath>
                </a14:m>
                <a:r>
                  <a:rPr lang="fa-IR" sz="1800" dirty="0" smtClean="0">
                    <a:cs typeface="B Homa" panose="00000400000000000000" pitchFamily="2" charset="-78"/>
                  </a:rPr>
                  <a:t> و </a:t>
                </a:r>
                <a14:m>
                  <m:oMath xmlns:m="http://schemas.openxmlformats.org/officeDocument/2006/math">
                    <m:sSub>
                      <m:sSubPr>
                        <m:ctrlPr>
                          <a:rPr lang="fa-IR" sz="1800" i="1">
                            <a:latin typeface="Cambria Math" panose="02040503050406030204" pitchFamily="18" charset="0"/>
                            <a:cs typeface="B Homa" panose="00000400000000000000" pitchFamily="2" charset="-78"/>
                          </a:rPr>
                        </m:ctrlPr>
                      </m:sSubPr>
                      <m:e>
                        <m:r>
                          <a:rPr lang="en-US" sz="1800" b="0" i="1" smtClean="0">
                            <a:latin typeface="Cambria Math" panose="02040503050406030204" pitchFamily="18" charset="0"/>
                            <a:cs typeface="B Homa" panose="00000400000000000000" pitchFamily="2" charset="-78"/>
                          </a:rPr>
                          <m:t>𝑃</m:t>
                        </m:r>
                      </m:e>
                      <m:sub>
                        <m:r>
                          <a:rPr lang="en-US" sz="1800" b="0" i="1" smtClean="0">
                            <a:latin typeface="Cambria Math" panose="02040503050406030204" pitchFamily="18" charset="0"/>
                            <a:cs typeface="B Homa" panose="00000400000000000000" pitchFamily="2" charset="-78"/>
                          </a:rPr>
                          <m:t>𝑖</m:t>
                        </m:r>
                        <m:r>
                          <a:rPr lang="en-US" sz="1800" i="1">
                            <a:latin typeface="Cambria Math" panose="02040503050406030204" pitchFamily="18" charset="0"/>
                            <a:cs typeface="B Homa" panose="00000400000000000000" pitchFamily="2" charset="-78"/>
                          </a:rPr>
                          <m:t>𝑗</m:t>
                        </m:r>
                      </m:sub>
                    </m:sSub>
                  </m:oMath>
                </a14:m>
                <a:r>
                  <a:rPr lang="fa-IR" sz="1800" dirty="0" smtClean="0">
                    <a:cs typeface="B Homa" panose="00000400000000000000" pitchFamily="2" charset="-78"/>
                  </a:rPr>
                  <a:t> محاسبه </a:t>
                </a:r>
                <a:r>
                  <a:rPr lang="fa-IR" sz="1800" dirty="0">
                    <a:cs typeface="B Homa" panose="00000400000000000000" pitchFamily="2" charset="-78"/>
                  </a:rPr>
                  <a:t>مي </a:t>
                </a:r>
                <a:r>
                  <a:rPr lang="fa-IR" sz="1800" dirty="0" smtClean="0">
                    <a:cs typeface="B Homa" panose="00000400000000000000" pitchFamily="2" charset="-78"/>
                  </a:rPr>
                  <a:t>شوند. </a:t>
                </a:r>
                <a:r>
                  <a:rPr lang="fa-IR" sz="1800" dirty="0">
                    <a:cs typeface="B Homa" panose="00000400000000000000" pitchFamily="2" charset="-78"/>
                  </a:rPr>
                  <a:t>در اين </a:t>
                </a:r>
                <a:r>
                  <a:rPr lang="fa-IR" sz="1800" dirty="0" smtClean="0">
                    <a:cs typeface="B Homa" panose="00000400000000000000" pitchFamily="2" charset="-78"/>
                  </a:rPr>
                  <a:t>گام </a:t>
                </a:r>
                <a14:m>
                  <m:oMath xmlns:m="http://schemas.openxmlformats.org/officeDocument/2006/math">
                    <m:sSup>
                      <m:sSupPr>
                        <m:ctrlPr>
                          <a:rPr lang="fa-IR" sz="1800" i="1" smtClean="0">
                            <a:latin typeface="Cambria Math" panose="02040503050406030204" pitchFamily="18" charset="0"/>
                            <a:cs typeface="B Homa" panose="00000400000000000000" pitchFamily="2" charset="-78"/>
                          </a:rPr>
                        </m:ctrlPr>
                      </m:sSupPr>
                      <m:e>
                        <m:r>
                          <a:rPr lang="fa-IR" sz="1800" b="0" i="1" smtClean="0">
                            <a:latin typeface="Cambria Math" panose="02040503050406030204" pitchFamily="18" charset="0"/>
                            <a:cs typeface="B Homa" panose="00000400000000000000" pitchFamily="2" charset="-78"/>
                          </a:rPr>
                          <m:t> </m:t>
                        </m:r>
                        <m:r>
                          <a:rPr lang="fa-IR" sz="1800" i="1" smtClean="0">
                            <a:latin typeface="Cambria Math" panose="02040503050406030204" pitchFamily="18" charset="0"/>
                            <a:ea typeface="Cambria Math" panose="02040503050406030204" pitchFamily="18" charset="0"/>
                            <a:cs typeface="B Homa" panose="00000400000000000000" pitchFamily="2" charset="-78"/>
                          </a:rPr>
                          <m:t>𝛼</m:t>
                        </m:r>
                      </m:e>
                      <m:sup>
                        <m:r>
                          <a:rPr lang="en-US" sz="1800" b="0" i="1" smtClean="0">
                            <a:latin typeface="Cambria Math" panose="02040503050406030204" pitchFamily="18" charset="0"/>
                            <a:cs typeface="B Homa" panose="00000400000000000000" pitchFamily="2" charset="-78"/>
                          </a:rPr>
                          <m:t>(</m:t>
                        </m:r>
                        <m:r>
                          <a:rPr lang="en-US" sz="1800" b="0" i="1" smtClean="0">
                            <a:latin typeface="Cambria Math" panose="02040503050406030204" pitchFamily="18" charset="0"/>
                            <a:cs typeface="B Homa" panose="00000400000000000000" pitchFamily="2" charset="-78"/>
                          </a:rPr>
                          <m:t>0</m:t>
                        </m:r>
                        <m:r>
                          <a:rPr lang="en-US" sz="1800" b="0" i="1" smtClean="0">
                            <a:latin typeface="Cambria Math" panose="02040503050406030204" pitchFamily="18" charset="0"/>
                            <a:cs typeface="B Homa" panose="00000400000000000000" pitchFamily="2" charset="-78"/>
                          </a:rPr>
                          <m:t>)</m:t>
                        </m:r>
                      </m:sup>
                    </m:sSup>
                    <m:r>
                      <a:rPr lang="fa-IR" sz="1800" b="0" i="1" smtClean="0">
                        <a:latin typeface="Cambria Math" panose="02040503050406030204" pitchFamily="18" charset="0"/>
                        <a:cs typeface="B Homa" panose="00000400000000000000" pitchFamily="2" charset="-78"/>
                      </a:rPr>
                      <m:t>=</m:t>
                    </m:r>
                    <m:sSup>
                      <m:sSupPr>
                        <m:ctrlPr>
                          <a:rPr lang="fa-IR" sz="1800" b="0" i="1" smtClean="0">
                            <a:latin typeface="Cambria Math" panose="02040503050406030204" pitchFamily="18" charset="0"/>
                            <a:cs typeface="B Homa" panose="00000400000000000000" pitchFamily="2" charset="-78"/>
                          </a:rPr>
                        </m:ctrlPr>
                      </m:sSupPr>
                      <m:e>
                        <m:r>
                          <a:rPr lang="fa-IR" sz="1800" b="0" i="1" smtClean="0">
                            <a:latin typeface="Cambria Math" panose="02040503050406030204" pitchFamily="18" charset="0"/>
                            <a:ea typeface="Cambria Math" panose="02040503050406030204" pitchFamily="18" charset="0"/>
                            <a:cs typeface="B Homa" panose="00000400000000000000" pitchFamily="2" charset="-78"/>
                          </a:rPr>
                          <m:t>𝛽</m:t>
                        </m:r>
                      </m:e>
                      <m:sup>
                        <m:r>
                          <a:rPr lang="en-US" sz="1800" b="0" i="1" smtClean="0">
                            <a:latin typeface="Cambria Math" panose="02040503050406030204" pitchFamily="18" charset="0"/>
                            <a:cs typeface="B Homa" panose="00000400000000000000" pitchFamily="2" charset="-78"/>
                          </a:rPr>
                          <m:t>(</m:t>
                        </m:r>
                        <m:r>
                          <a:rPr lang="en-US" sz="1800" b="0" i="1" smtClean="0">
                            <a:latin typeface="Cambria Math" panose="02040503050406030204" pitchFamily="18" charset="0"/>
                            <a:cs typeface="B Homa" panose="00000400000000000000" pitchFamily="2" charset="-78"/>
                          </a:rPr>
                          <m:t>0</m:t>
                        </m:r>
                        <m:r>
                          <a:rPr lang="en-US" sz="1800" b="0" i="1" smtClean="0">
                            <a:latin typeface="Cambria Math" panose="02040503050406030204" pitchFamily="18" charset="0"/>
                            <a:cs typeface="B Homa" panose="00000400000000000000" pitchFamily="2" charset="-78"/>
                          </a:rPr>
                          <m:t>)</m:t>
                        </m:r>
                      </m:sup>
                    </m:sSup>
                    <m:r>
                      <a:rPr lang="fa-IR" sz="1800" b="0" i="1" smtClean="0">
                        <a:latin typeface="Cambria Math" panose="02040503050406030204" pitchFamily="18" charset="0"/>
                        <a:cs typeface="B Homa" panose="00000400000000000000" pitchFamily="2" charset="-78"/>
                      </a:rPr>
                      <m:t>=</m:t>
                    </m:r>
                    <m:r>
                      <a:rPr lang="fa-IR" sz="1800" b="0" i="1" smtClean="0">
                        <a:latin typeface="Cambria Math" panose="02040503050406030204" pitchFamily="18" charset="0"/>
                        <a:cs typeface="B Homa" panose="00000400000000000000" pitchFamily="2" charset="-78"/>
                      </a:rPr>
                      <m:t>0</m:t>
                    </m:r>
                  </m:oMath>
                </a14:m>
                <a:r>
                  <a:rPr lang="fa-IR" sz="1800" dirty="0" smtClean="0">
                    <a:cs typeface="B Homa" panose="00000400000000000000" pitchFamily="2" charset="-78"/>
                  </a:rPr>
                  <a:t>با </a:t>
                </a:r>
                <a:r>
                  <a:rPr lang="fa-IR" sz="1800" dirty="0">
                    <a:cs typeface="B Homa" panose="00000400000000000000" pitchFamily="2" charset="-78"/>
                  </a:rPr>
                  <a:t>توجه به اين كه با </a:t>
                </a:r>
                <a:r>
                  <a:rPr lang="fa-IR" sz="1800" dirty="0" smtClean="0">
                    <a:cs typeface="B Homa" panose="00000400000000000000" pitchFamily="2" charset="-78"/>
                  </a:rPr>
                  <a:t>در نظرگيري مقدار </a:t>
                </a:r>
                <a:r>
                  <a:rPr lang="fa-IR" sz="1800" dirty="0">
                    <a:cs typeface="B Homa" panose="00000400000000000000" pitchFamily="2" charset="-78"/>
                  </a:rPr>
                  <a:t>صفر </a:t>
                </a:r>
                <a:r>
                  <a:rPr lang="fa-IR" sz="1800" dirty="0" smtClean="0">
                    <a:cs typeface="B Homa" panose="00000400000000000000" pitchFamily="2" charset="-78"/>
                  </a:rPr>
                  <a:t>براي</a:t>
                </a:r>
                <a:r>
                  <a:rPr lang="en-US" sz="1800" dirty="0" smtClean="0">
                    <a:cs typeface="B Homa" panose="00000400000000000000" pitchFamily="2" charset="-78"/>
                  </a:rPr>
                  <a:t> </a:t>
                </a:r>
                <a:r>
                  <a:rPr lang="el-GR" sz="1800" dirty="0" smtClean="0">
                    <a:cs typeface="B Homa" panose="00000400000000000000" pitchFamily="2" charset="-78"/>
                  </a:rPr>
                  <a:t>β </a:t>
                </a:r>
                <a:r>
                  <a:rPr lang="fa-IR" sz="1800" dirty="0" smtClean="0">
                    <a:cs typeface="B Homa" panose="00000400000000000000" pitchFamily="2" charset="-78"/>
                  </a:rPr>
                  <a:t>و</a:t>
                </a:r>
                <a:r>
                  <a:rPr lang="en-US" sz="1800" dirty="0" smtClean="0">
                    <a:cs typeface="B Homa" panose="00000400000000000000" pitchFamily="2" charset="-78"/>
                  </a:rPr>
                  <a:t> </a:t>
                </a:r>
                <a:r>
                  <a:rPr lang="el-GR" sz="1800" dirty="0" smtClean="0">
                    <a:cs typeface="B Homa" panose="00000400000000000000" pitchFamily="2" charset="-78"/>
                  </a:rPr>
                  <a:t>α </a:t>
                </a:r>
                <a:r>
                  <a:rPr lang="fa-IR" sz="1800" dirty="0" smtClean="0">
                    <a:cs typeface="B Homa" panose="00000400000000000000" pitchFamily="2" charset="-78"/>
                  </a:rPr>
                  <a:t>معادله توسعه‌یافته به </a:t>
                </a:r>
                <a:r>
                  <a:rPr lang="fa-IR" sz="1800" dirty="0">
                    <a:cs typeface="B Homa" panose="00000400000000000000" pitchFamily="2" charset="-78"/>
                  </a:rPr>
                  <a:t>فرم عادي مدل </a:t>
                </a:r>
                <a:r>
                  <a:rPr lang="fa-IR" sz="1800" dirty="0" smtClean="0">
                    <a:cs typeface="B Homa" panose="00000400000000000000" pitchFamily="2" charset="-78"/>
                  </a:rPr>
                  <a:t>فرصت </a:t>
                </a:r>
                <a:r>
                  <a:rPr lang="fa-IR" sz="1800" dirty="0">
                    <a:cs typeface="B Homa" panose="00000400000000000000" pitchFamily="2" charset="-78"/>
                  </a:rPr>
                  <a:t>تداخلي </a:t>
                </a:r>
                <a:r>
                  <a:rPr lang="fa-IR" sz="1800" dirty="0" smtClean="0">
                    <a:cs typeface="B Homa" panose="00000400000000000000" pitchFamily="2" charset="-78"/>
                  </a:rPr>
                  <a:t>درمي‌آيد</a:t>
                </a:r>
                <a:r>
                  <a:rPr lang="fa-IR" sz="1800" dirty="0">
                    <a:cs typeface="B Homa" panose="00000400000000000000" pitchFamily="2" charset="-78"/>
                  </a:rPr>
                  <a:t>، مي توان مقدار </a:t>
                </a:r>
                <a14:m>
                  <m:oMath xmlns:m="http://schemas.openxmlformats.org/officeDocument/2006/math">
                    <m:sSup>
                      <m:sSupPr>
                        <m:ctrlPr>
                          <a:rPr lang="fa-IR" sz="1800" i="1" smtClean="0">
                            <a:latin typeface="Cambria Math" panose="02040503050406030204" pitchFamily="18" charset="0"/>
                            <a:cs typeface="B Homa" panose="00000400000000000000" pitchFamily="2" charset="-78"/>
                          </a:rPr>
                        </m:ctrlPr>
                      </m:sSupPr>
                      <m:e>
                        <m:r>
                          <a:rPr lang="en-US" sz="1800" b="0" i="1" smtClean="0">
                            <a:latin typeface="Cambria Math" panose="02040503050406030204" pitchFamily="18" charset="0"/>
                            <a:cs typeface="B Homa" panose="00000400000000000000" pitchFamily="2" charset="-78"/>
                          </a:rPr>
                          <m:t>𝐿</m:t>
                        </m:r>
                      </m:e>
                      <m:sup>
                        <m:r>
                          <a:rPr lang="en-US" sz="1800" b="0" i="1" smtClean="0">
                            <a:latin typeface="Cambria Math" panose="02040503050406030204" pitchFamily="18" charset="0"/>
                            <a:cs typeface="B Homa" panose="00000400000000000000" pitchFamily="2" charset="-78"/>
                          </a:rPr>
                          <m:t>(</m:t>
                        </m:r>
                        <m:r>
                          <a:rPr lang="en-US" sz="1800" b="0" i="1" smtClean="0">
                            <a:latin typeface="Cambria Math" panose="02040503050406030204" pitchFamily="18" charset="0"/>
                            <a:cs typeface="B Homa" panose="00000400000000000000" pitchFamily="2" charset="-78"/>
                          </a:rPr>
                          <m:t>0</m:t>
                        </m:r>
                        <m:r>
                          <a:rPr lang="en-US" sz="1800" b="0" i="1" smtClean="0">
                            <a:latin typeface="Cambria Math" panose="02040503050406030204" pitchFamily="18" charset="0"/>
                            <a:cs typeface="B Homa" panose="00000400000000000000" pitchFamily="2" charset="-78"/>
                          </a:rPr>
                          <m:t>)</m:t>
                        </m:r>
                      </m:sup>
                    </m:sSup>
                  </m:oMath>
                </a14:m>
                <a:r>
                  <a:rPr lang="fa-IR" sz="1800" dirty="0" smtClean="0">
                    <a:cs typeface="B Homa" panose="00000400000000000000" pitchFamily="2" charset="-78"/>
                  </a:rPr>
                  <a:t> را همان مقدار </a:t>
                </a:r>
                <a:r>
                  <a:rPr lang="fa-IR" sz="1800" dirty="0">
                    <a:cs typeface="B Homa" panose="00000400000000000000" pitchFamily="2" charset="-78"/>
                  </a:rPr>
                  <a:t>برآورد شده بر مبناي مدل فرصت تداخلي </a:t>
                </a:r>
                <a:r>
                  <a:rPr lang="fa-IR" sz="1800" dirty="0" smtClean="0">
                    <a:cs typeface="B Homa" panose="00000400000000000000" pitchFamily="2" charset="-78"/>
                  </a:rPr>
                  <a:t>عادي در </a:t>
                </a:r>
                <a:r>
                  <a:rPr lang="fa-IR" sz="1800" dirty="0">
                    <a:cs typeface="B Homa" panose="00000400000000000000" pitchFamily="2" charset="-78"/>
                  </a:rPr>
                  <a:t>نظر گرفت.</a:t>
                </a:r>
                <a:endParaRPr lang="fa-IR" sz="1800" dirty="0" smtClean="0">
                  <a:cs typeface="B Homa" panose="00000400000000000000" pitchFamily="2" charset="-78"/>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228600" y="1311985"/>
                <a:ext cx="8245800" cy="3749871"/>
              </a:xfrm>
              <a:blipFill rotWithShape="0">
                <a:blip r:embed="rId2"/>
                <a:stretch>
                  <a:fillRect l="-1405" t="-2114" r="-1109"/>
                </a:stretch>
              </a:blipFill>
            </p:spPr>
            <p:txBody>
              <a:bodyPr/>
              <a:lstStyle/>
              <a:p>
                <a:r>
                  <a:rPr lang="fa-IR">
                    <a:noFill/>
                  </a:rPr>
                  <a:t> </a:t>
                </a:r>
              </a:p>
            </p:txBody>
          </p:sp>
        </mc:Fallback>
      </mc:AlternateContent>
    </p:spTree>
    <p:extLst>
      <p:ext uri="{BB962C8B-B14F-4D97-AF65-F5344CB8AC3E}">
        <p14:creationId xmlns:p14="http://schemas.microsoft.com/office/powerpoint/2010/main" val="19991747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3200" dirty="0">
                <a:cs typeface="B Titr" panose="00000700000000000000" pitchFamily="2" charset="-78"/>
              </a:rPr>
              <a:t>کالیبراسیون</a:t>
            </a: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803492" y="1140000"/>
                <a:ext cx="8245800" cy="3749871"/>
              </a:xfrm>
            </p:spPr>
            <p:txBody>
              <a:bodyPr/>
              <a:lstStyle/>
              <a:p>
                <a:pPr marL="285750" indent="-285750" algn="just" rtl="1">
                  <a:buFont typeface="Wingdings" panose="05000000000000000000" pitchFamily="2" charset="2"/>
                  <a:buChar char="v"/>
                </a:pPr>
                <a:r>
                  <a:rPr lang="fa-IR" sz="1800" b="1" dirty="0" smtClean="0">
                    <a:cs typeface="B Homa" panose="00000400000000000000" pitchFamily="2" charset="-78"/>
                  </a:rPr>
                  <a:t>گام دو.</a:t>
                </a:r>
              </a:p>
              <a:p>
                <a:pPr algn="just" rtl="1">
                  <a:buNone/>
                </a:pPr>
                <a:r>
                  <a:rPr lang="fa-IR" sz="1800" b="1" dirty="0" smtClean="0">
                    <a:cs typeface="B Homa" panose="00000400000000000000" pitchFamily="2" charset="-78"/>
                  </a:rPr>
                  <a:t> </a:t>
                </a:r>
                <a:r>
                  <a:rPr lang="fa-IR" sz="1800" dirty="0">
                    <a:cs typeface="B Homa" panose="00000400000000000000" pitchFamily="2" charset="-78"/>
                  </a:rPr>
                  <a:t>با درنظرگيري </a:t>
                </a:r>
                <a:r>
                  <a:rPr lang="fa-IR" sz="1800" dirty="0" smtClean="0">
                    <a:cs typeface="B Homa" panose="00000400000000000000" pitchFamily="2" charset="-78"/>
                  </a:rPr>
                  <a:t>متغيرهاي </a:t>
                </a:r>
                <a14:m>
                  <m:oMath xmlns:m="http://schemas.openxmlformats.org/officeDocument/2006/math">
                    <m:sSub>
                      <m:sSubPr>
                        <m:ctrlPr>
                          <a:rPr lang="fa-IR" sz="1800" i="1" smtClean="0">
                            <a:latin typeface="Cambria Math" panose="02040503050406030204" pitchFamily="18" charset="0"/>
                            <a:cs typeface="B Homa" panose="00000400000000000000" pitchFamily="2" charset="-78"/>
                          </a:rPr>
                        </m:ctrlPr>
                      </m:sSubPr>
                      <m:e>
                        <m:r>
                          <a:rPr lang="en-US" sz="1800" b="0" i="1" smtClean="0">
                            <a:latin typeface="Cambria Math" panose="02040503050406030204" pitchFamily="18" charset="0"/>
                            <a:cs typeface="B Homa" panose="00000400000000000000" pitchFamily="2" charset="-78"/>
                          </a:rPr>
                          <m:t>𝑎</m:t>
                        </m:r>
                      </m:e>
                      <m:sub>
                        <m:r>
                          <a:rPr lang="en-US" sz="1800" b="0" i="1" smtClean="0">
                            <a:latin typeface="Cambria Math" panose="02040503050406030204" pitchFamily="18" charset="0"/>
                            <a:cs typeface="B Homa" panose="00000400000000000000" pitchFamily="2" charset="-78"/>
                          </a:rPr>
                          <m:t>𝑗</m:t>
                        </m:r>
                      </m:sub>
                    </m:sSub>
                  </m:oMath>
                </a14:m>
                <a:r>
                  <a:rPr lang="fa-IR" sz="1800" dirty="0" smtClean="0">
                    <a:cs typeface="B Homa" panose="00000400000000000000" pitchFamily="2" charset="-78"/>
                  </a:rPr>
                  <a:t>، </a:t>
                </a:r>
                <a14:m>
                  <m:oMath xmlns:m="http://schemas.openxmlformats.org/officeDocument/2006/math">
                    <m:sSub>
                      <m:sSubPr>
                        <m:ctrlPr>
                          <a:rPr lang="fa-IR" sz="1800" i="1">
                            <a:latin typeface="Cambria Math" panose="02040503050406030204" pitchFamily="18" charset="0"/>
                            <a:cs typeface="B Homa" panose="00000400000000000000" pitchFamily="2" charset="-78"/>
                          </a:rPr>
                        </m:ctrlPr>
                      </m:sSubPr>
                      <m:e>
                        <m:r>
                          <a:rPr lang="en-US" sz="1800" b="0" i="1" smtClean="0">
                            <a:latin typeface="Cambria Math" panose="02040503050406030204" pitchFamily="18" charset="0"/>
                            <a:cs typeface="B Homa" panose="00000400000000000000" pitchFamily="2" charset="-78"/>
                          </a:rPr>
                          <m:t>𝑏</m:t>
                        </m:r>
                      </m:e>
                      <m:sub>
                        <m:r>
                          <a:rPr lang="en-US" sz="1800" i="1">
                            <a:latin typeface="Cambria Math" panose="02040503050406030204" pitchFamily="18" charset="0"/>
                            <a:cs typeface="B Homa" panose="00000400000000000000" pitchFamily="2" charset="-78"/>
                          </a:rPr>
                          <m:t>𝑗</m:t>
                        </m:r>
                      </m:sub>
                    </m:sSub>
                  </m:oMath>
                </a14:m>
                <a:r>
                  <a:rPr lang="fa-IR" sz="1800" dirty="0" smtClean="0">
                    <a:cs typeface="B Homa" panose="00000400000000000000" pitchFamily="2" charset="-78"/>
                  </a:rPr>
                  <a:t> و </a:t>
                </a:r>
                <a14:m>
                  <m:oMath xmlns:m="http://schemas.openxmlformats.org/officeDocument/2006/math">
                    <m:sSubSup>
                      <m:sSubSupPr>
                        <m:ctrlPr>
                          <a:rPr lang="fa-IR" sz="1800" i="1" dirty="0" smtClean="0">
                            <a:latin typeface="Cambria Math" panose="02040503050406030204" pitchFamily="18" charset="0"/>
                            <a:cs typeface="B Homa" panose="00000400000000000000" pitchFamily="2" charset="-78"/>
                          </a:rPr>
                        </m:ctrlPr>
                      </m:sSubSupPr>
                      <m:e>
                        <m:r>
                          <a:rPr lang="en-US" sz="1800" b="0" i="1" dirty="0" smtClean="0">
                            <a:latin typeface="Cambria Math" panose="02040503050406030204" pitchFamily="18" charset="0"/>
                            <a:cs typeface="B Homa" panose="00000400000000000000" pitchFamily="2" charset="-78"/>
                          </a:rPr>
                          <m:t>𝑞</m:t>
                        </m:r>
                      </m:e>
                      <m:sub>
                        <m:r>
                          <a:rPr lang="en-US" sz="1800" b="0" i="1" dirty="0" smtClean="0">
                            <a:latin typeface="Cambria Math" panose="02040503050406030204" pitchFamily="18" charset="0"/>
                            <a:cs typeface="B Homa" panose="00000400000000000000" pitchFamily="2" charset="-78"/>
                          </a:rPr>
                          <m:t>𝑗</m:t>
                        </m:r>
                      </m:sub>
                      <m:sup>
                        <m:r>
                          <a:rPr lang="en-US" sz="1800" b="0" i="1" dirty="0" smtClean="0">
                            <a:latin typeface="Cambria Math" panose="02040503050406030204" pitchFamily="18" charset="0"/>
                            <a:cs typeface="B Homa" panose="00000400000000000000" pitchFamily="2" charset="-78"/>
                          </a:rPr>
                          <m:t>(</m:t>
                        </m:r>
                        <m:r>
                          <a:rPr lang="en-US" sz="1800" b="0" i="1" dirty="0" smtClean="0">
                            <a:latin typeface="Cambria Math" panose="02040503050406030204" pitchFamily="18" charset="0"/>
                            <a:cs typeface="B Homa" panose="00000400000000000000" pitchFamily="2" charset="-78"/>
                          </a:rPr>
                          <m:t>0</m:t>
                        </m:r>
                        <m:r>
                          <a:rPr lang="en-US" sz="1800" b="0" i="1" dirty="0" smtClean="0">
                            <a:latin typeface="Cambria Math" panose="02040503050406030204" pitchFamily="18" charset="0"/>
                            <a:cs typeface="B Homa" panose="00000400000000000000" pitchFamily="2" charset="-78"/>
                          </a:rPr>
                          <m:t>)</m:t>
                        </m:r>
                      </m:sup>
                    </m:sSubSup>
                  </m:oMath>
                </a14:m>
                <a:r>
                  <a:rPr lang="fa-IR" sz="1800" dirty="0" smtClean="0">
                    <a:cs typeface="B Homa" panose="00000400000000000000" pitchFamily="2" charset="-78"/>
                  </a:rPr>
                  <a:t> به </a:t>
                </a:r>
                <a:r>
                  <a:rPr lang="fa-IR" sz="1800" dirty="0">
                    <a:cs typeface="B Homa" panose="00000400000000000000" pitchFamily="2" charset="-78"/>
                  </a:rPr>
                  <a:t>عنوان </a:t>
                </a:r>
                <a:r>
                  <a:rPr lang="fa-IR" sz="1800" dirty="0" smtClean="0">
                    <a:cs typeface="B Homa" panose="00000400000000000000" pitchFamily="2" charset="-78"/>
                  </a:rPr>
                  <a:t>متغيرهای مستقل و </a:t>
                </a:r>
                <a14:m>
                  <m:oMath xmlns:m="http://schemas.openxmlformats.org/officeDocument/2006/math">
                    <m:sSub>
                      <m:sSubPr>
                        <m:ctrlPr>
                          <a:rPr lang="fa-IR" sz="1800" i="1">
                            <a:latin typeface="Cambria Math" panose="02040503050406030204" pitchFamily="18" charset="0"/>
                            <a:cs typeface="B Homa" panose="00000400000000000000" pitchFamily="2" charset="-78"/>
                          </a:rPr>
                        </m:ctrlPr>
                      </m:sSubPr>
                      <m:e>
                        <m:r>
                          <a:rPr lang="en-US" sz="1800" b="0" i="1" smtClean="0">
                            <a:latin typeface="Cambria Math" panose="02040503050406030204" pitchFamily="18" charset="0"/>
                            <a:cs typeface="B Homa" panose="00000400000000000000" pitchFamily="2" charset="-78"/>
                          </a:rPr>
                          <m:t>𝑃</m:t>
                        </m:r>
                      </m:e>
                      <m:sub>
                        <m:r>
                          <a:rPr lang="en-US" sz="1800" b="0" i="1" smtClean="0">
                            <a:latin typeface="Cambria Math" panose="02040503050406030204" pitchFamily="18" charset="0"/>
                            <a:cs typeface="B Homa" panose="00000400000000000000" pitchFamily="2" charset="-78"/>
                          </a:rPr>
                          <m:t>𝑖</m:t>
                        </m:r>
                        <m:r>
                          <a:rPr lang="en-US" sz="1800" i="1">
                            <a:latin typeface="Cambria Math" panose="02040503050406030204" pitchFamily="18" charset="0"/>
                            <a:cs typeface="B Homa" panose="00000400000000000000" pitchFamily="2" charset="-78"/>
                          </a:rPr>
                          <m:t>𝑗</m:t>
                        </m:r>
                      </m:sub>
                    </m:sSub>
                  </m:oMath>
                </a14:m>
                <a:r>
                  <a:rPr lang="fa-IR" sz="1800" dirty="0" smtClean="0">
                    <a:cs typeface="B Homa" panose="00000400000000000000" pitchFamily="2" charset="-78"/>
                  </a:rPr>
                  <a:t> به عنوان متغیر وابسته</a:t>
                </a:r>
                <a:r>
                  <a:rPr lang="fa-IR" sz="1800" dirty="0">
                    <a:cs typeface="B Homa" panose="00000400000000000000" pitchFamily="2" charset="-78"/>
                  </a:rPr>
                  <a:t>، با </a:t>
                </a:r>
                <a:r>
                  <a:rPr lang="fa-IR" sz="1800" dirty="0" smtClean="0">
                    <a:cs typeface="B Homa" panose="00000400000000000000" pitchFamily="2" charset="-78"/>
                  </a:rPr>
                  <a:t>استفاده </a:t>
                </a:r>
                <a:r>
                  <a:rPr lang="fa-IR" sz="1800" dirty="0">
                    <a:cs typeface="B Homa" panose="00000400000000000000" pitchFamily="2" charset="-78"/>
                  </a:rPr>
                  <a:t>از روش رگرسيون </a:t>
                </a:r>
                <a:r>
                  <a:rPr lang="fa-IR" sz="1800" dirty="0" smtClean="0">
                    <a:cs typeface="B Homa" panose="00000400000000000000" pitchFamily="2" charset="-78"/>
                  </a:rPr>
                  <a:t>غير </a:t>
                </a:r>
                <a:r>
                  <a:rPr lang="fa-IR" sz="1800" dirty="0">
                    <a:cs typeface="B Homa" panose="00000400000000000000" pitchFamily="2" charset="-78"/>
                  </a:rPr>
                  <a:t>خطي </a:t>
                </a:r>
                <a:r>
                  <a:rPr lang="fa-IR" sz="1800" dirty="0" smtClean="0">
                    <a:cs typeface="B Homa" panose="00000400000000000000" pitchFamily="2" charset="-78"/>
                  </a:rPr>
                  <a:t>مي توان مقادير </a:t>
                </a:r>
                <a14:m>
                  <m:oMath xmlns:m="http://schemas.openxmlformats.org/officeDocument/2006/math">
                    <m:sSubSup>
                      <m:sSubSupPr>
                        <m:ctrlPr>
                          <a:rPr lang="fa-IR" sz="1800" i="1" dirty="0">
                            <a:latin typeface="Cambria Math" panose="02040503050406030204" pitchFamily="18" charset="0"/>
                            <a:cs typeface="B Homa" panose="00000400000000000000" pitchFamily="2" charset="-78"/>
                          </a:rPr>
                        </m:ctrlPr>
                      </m:sSubSupPr>
                      <m:e>
                        <m:r>
                          <a:rPr lang="en-US" sz="1800" i="1" dirty="0" smtClean="0">
                            <a:latin typeface="Cambria Math" panose="02040503050406030204" pitchFamily="18" charset="0"/>
                            <a:ea typeface="Cambria Math" panose="02040503050406030204" pitchFamily="18" charset="0"/>
                            <a:cs typeface="B Homa" panose="00000400000000000000" pitchFamily="2" charset="-78"/>
                          </a:rPr>
                          <m:t>𝛽</m:t>
                        </m:r>
                      </m:e>
                      <m:sub>
                        <m:r>
                          <a:rPr lang="en-US" sz="1800" b="0" i="1" dirty="0" smtClean="0">
                            <a:latin typeface="Cambria Math" panose="02040503050406030204" pitchFamily="18" charset="0"/>
                            <a:cs typeface="B Homa" panose="00000400000000000000" pitchFamily="2" charset="-78"/>
                          </a:rPr>
                          <m:t> </m:t>
                        </m:r>
                      </m:sub>
                      <m:sup>
                        <m:r>
                          <a:rPr lang="en-US" sz="1800" i="1" dirty="0">
                            <a:latin typeface="Cambria Math" panose="02040503050406030204" pitchFamily="18" charset="0"/>
                            <a:cs typeface="B Homa" panose="00000400000000000000" pitchFamily="2" charset="-78"/>
                          </a:rPr>
                          <m:t>(</m:t>
                        </m:r>
                        <m:r>
                          <a:rPr lang="en-US" sz="1800" b="0" i="1" dirty="0" smtClean="0">
                            <a:latin typeface="Cambria Math" panose="02040503050406030204" pitchFamily="18" charset="0"/>
                            <a:cs typeface="B Homa" panose="00000400000000000000" pitchFamily="2" charset="-78"/>
                          </a:rPr>
                          <m:t>𝑟</m:t>
                        </m:r>
                        <m:r>
                          <a:rPr lang="en-US" sz="1800" b="0" i="1" dirty="0" smtClean="0">
                            <a:latin typeface="Cambria Math" panose="02040503050406030204" pitchFamily="18" charset="0"/>
                            <a:cs typeface="B Homa" panose="00000400000000000000" pitchFamily="2" charset="-78"/>
                          </a:rPr>
                          <m:t>+</m:t>
                        </m:r>
                        <m:r>
                          <a:rPr lang="en-US" sz="1800" b="0" i="1" dirty="0" smtClean="0">
                            <a:latin typeface="Cambria Math" panose="02040503050406030204" pitchFamily="18" charset="0"/>
                            <a:cs typeface="B Homa" panose="00000400000000000000" pitchFamily="2" charset="-78"/>
                          </a:rPr>
                          <m:t>1</m:t>
                        </m:r>
                        <m:r>
                          <a:rPr lang="en-US" sz="1800" i="1" dirty="0">
                            <a:latin typeface="Cambria Math" panose="02040503050406030204" pitchFamily="18" charset="0"/>
                            <a:cs typeface="B Homa" panose="00000400000000000000" pitchFamily="2" charset="-78"/>
                          </a:rPr>
                          <m:t>)</m:t>
                        </m:r>
                      </m:sup>
                    </m:sSubSup>
                  </m:oMath>
                </a14:m>
                <a:r>
                  <a:rPr lang="fa-IR" sz="1800" dirty="0" smtClean="0">
                    <a:cs typeface="B Homa" panose="00000400000000000000" pitchFamily="2" charset="-78"/>
                  </a:rPr>
                  <a:t> </a:t>
                </a:r>
                <a14:m>
                  <m:oMath xmlns:m="http://schemas.openxmlformats.org/officeDocument/2006/math">
                    <m:sSubSup>
                      <m:sSubSupPr>
                        <m:ctrlPr>
                          <a:rPr lang="fa-IR" sz="1800" i="1" dirty="0">
                            <a:latin typeface="Cambria Math" panose="02040503050406030204" pitchFamily="18" charset="0"/>
                            <a:cs typeface="B Homa" panose="00000400000000000000" pitchFamily="2" charset="-78"/>
                          </a:rPr>
                        </m:ctrlPr>
                      </m:sSubSupPr>
                      <m:e>
                        <m:r>
                          <a:rPr lang="en-US" sz="1800" i="1" dirty="0" smtClean="0">
                            <a:latin typeface="Cambria Math" panose="02040503050406030204" pitchFamily="18" charset="0"/>
                            <a:ea typeface="Cambria Math" panose="02040503050406030204" pitchFamily="18" charset="0"/>
                            <a:cs typeface="B Homa" panose="00000400000000000000" pitchFamily="2" charset="-78"/>
                          </a:rPr>
                          <m:t>𝛼</m:t>
                        </m:r>
                      </m:e>
                      <m:sub>
                        <m:r>
                          <a:rPr lang="en-US" sz="1800" i="1" dirty="0">
                            <a:latin typeface="Cambria Math" panose="02040503050406030204" pitchFamily="18" charset="0"/>
                            <a:cs typeface="B Homa" panose="00000400000000000000" pitchFamily="2" charset="-78"/>
                          </a:rPr>
                          <m:t> </m:t>
                        </m:r>
                      </m:sub>
                      <m:sup>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𝑟</m:t>
                        </m:r>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1</m:t>
                        </m:r>
                        <m:r>
                          <a:rPr lang="en-US" sz="1800" i="1" dirty="0">
                            <a:latin typeface="Cambria Math" panose="02040503050406030204" pitchFamily="18" charset="0"/>
                            <a:cs typeface="B Homa" panose="00000400000000000000" pitchFamily="2" charset="-78"/>
                          </a:rPr>
                          <m:t>)</m:t>
                        </m:r>
                      </m:sup>
                    </m:sSubSup>
                  </m:oMath>
                </a14:m>
                <a:r>
                  <a:rPr lang="fa-IR" sz="1800" dirty="0" smtClean="0">
                    <a:cs typeface="B Homa" panose="00000400000000000000" pitchFamily="2" charset="-78"/>
                  </a:rPr>
                  <a:t> </a:t>
                </a:r>
                <a14:m>
                  <m:oMath xmlns:m="http://schemas.openxmlformats.org/officeDocument/2006/math">
                    <m:sSubSup>
                      <m:sSubSupPr>
                        <m:ctrlPr>
                          <a:rPr lang="fa-IR" sz="1800" i="1" dirty="0">
                            <a:latin typeface="Cambria Math" panose="02040503050406030204" pitchFamily="18" charset="0"/>
                            <a:cs typeface="B Homa" panose="00000400000000000000" pitchFamily="2" charset="-78"/>
                          </a:rPr>
                        </m:ctrlPr>
                      </m:sSubSupPr>
                      <m:e>
                        <m:r>
                          <a:rPr lang="en-US" sz="1800" b="0" i="1" dirty="0" smtClean="0">
                            <a:latin typeface="Cambria Math" panose="02040503050406030204" pitchFamily="18" charset="0"/>
                            <a:ea typeface="Cambria Math" panose="02040503050406030204" pitchFamily="18" charset="0"/>
                            <a:cs typeface="B Homa" panose="00000400000000000000" pitchFamily="2" charset="-78"/>
                          </a:rPr>
                          <m:t>𝐿</m:t>
                        </m:r>
                      </m:e>
                      <m:sub>
                        <m:r>
                          <a:rPr lang="en-US" sz="1800" i="1" dirty="0">
                            <a:latin typeface="Cambria Math" panose="02040503050406030204" pitchFamily="18" charset="0"/>
                            <a:cs typeface="B Homa" panose="00000400000000000000" pitchFamily="2" charset="-78"/>
                          </a:rPr>
                          <m:t> </m:t>
                        </m:r>
                      </m:sub>
                      <m:sup>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𝑟</m:t>
                        </m:r>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1</m:t>
                        </m:r>
                        <m:r>
                          <a:rPr lang="en-US" sz="1800" i="1" dirty="0">
                            <a:latin typeface="Cambria Math" panose="02040503050406030204" pitchFamily="18" charset="0"/>
                            <a:cs typeface="B Homa" panose="00000400000000000000" pitchFamily="2" charset="-78"/>
                          </a:rPr>
                          <m:t>)</m:t>
                        </m:r>
                      </m:sup>
                    </m:sSubSup>
                  </m:oMath>
                </a14:m>
                <a:r>
                  <a:rPr lang="fa-IR" sz="1800" dirty="0" smtClean="0">
                    <a:cs typeface="B Homa" panose="00000400000000000000" pitchFamily="2" charset="-78"/>
                  </a:rPr>
                  <a:t> و </a:t>
                </a:r>
                <a:r>
                  <a:rPr lang="fa-IR" sz="1800" dirty="0">
                    <a:cs typeface="B Homa" panose="00000400000000000000" pitchFamily="2" charset="-78"/>
                  </a:rPr>
                  <a:t>متعاقب آن </a:t>
                </a:r>
                <a:r>
                  <a:rPr lang="fa-IR" sz="1800" dirty="0" smtClean="0">
                    <a:cs typeface="B Homa" panose="00000400000000000000" pitchFamily="2" charset="-78"/>
                  </a:rPr>
                  <a:t>مقدار برآوردي </a:t>
                </a:r>
                <a14:m>
                  <m:oMath xmlns:m="http://schemas.openxmlformats.org/officeDocument/2006/math">
                    <m:sSub>
                      <m:sSubPr>
                        <m:ctrlPr>
                          <a:rPr lang="fa-IR" sz="1800" i="1">
                            <a:latin typeface="Cambria Math" panose="02040503050406030204" pitchFamily="18" charset="0"/>
                            <a:cs typeface="B Homa" panose="00000400000000000000" pitchFamily="2" charset="-78"/>
                          </a:rPr>
                        </m:ctrlPr>
                      </m:sSubPr>
                      <m:e>
                        <m:r>
                          <a:rPr lang="en-US" sz="1800" b="0" i="1" smtClean="0">
                            <a:latin typeface="Cambria Math" panose="02040503050406030204" pitchFamily="18" charset="0"/>
                            <a:cs typeface="B Homa" panose="00000400000000000000" pitchFamily="2" charset="-78"/>
                          </a:rPr>
                          <m:t>𝑃</m:t>
                        </m:r>
                      </m:e>
                      <m:sub>
                        <m:r>
                          <a:rPr lang="en-US" sz="1800" b="0" i="1" smtClean="0">
                            <a:latin typeface="Cambria Math" panose="02040503050406030204" pitchFamily="18" charset="0"/>
                            <a:cs typeface="B Homa" panose="00000400000000000000" pitchFamily="2" charset="-78"/>
                          </a:rPr>
                          <m:t>𝑖</m:t>
                        </m:r>
                        <m:r>
                          <a:rPr lang="en-US" sz="1800" i="1">
                            <a:latin typeface="Cambria Math" panose="02040503050406030204" pitchFamily="18" charset="0"/>
                            <a:cs typeface="B Homa" panose="00000400000000000000" pitchFamily="2" charset="-78"/>
                          </a:rPr>
                          <m:t>𝑗</m:t>
                        </m:r>
                      </m:sub>
                    </m:sSub>
                  </m:oMath>
                </a14:m>
                <a:r>
                  <a:rPr lang="fa-IR" sz="1800" dirty="0" smtClean="0">
                    <a:cs typeface="B Homa" panose="00000400000000000000" pitchFamily="2" charset="-78"/>
                  </a:rPr>
                  <a:t> يعني </a:t>
                </a:r>
                <a14:m>
                  <m:oMath xmlns:m="http://schemas.openxmlformats.org/officeDocument/2006/math">
                    <m:sSubSup>
                      <m:sSubSupPr>
                        <m:ctrlPr>
                          <a:rPr lang="fa-IR" sz="1800" i="1" dirty="0">
                            <a:latin typeface="Cambria Math" panose="02040503050406030204" pitchFamily="18" charset="0"/>
                            <a:cs typeface="B Homa" panose="00000400000000000000" pitchFamily="2" charset="-78"/>
                          </a:rPr>
                        </m:ctrlPr>
                      </m:sSubSupPr>
                      <m:e>
                        <m:r>
                          <a:rPr lang="en-US" sz="1800" b="0" i="1" dirty="0" smtClean="0">
                            <a:latin typeface="Cambria Math" panose="02040503050406030204" pitchFamily="18" charset="0"/>
                            <a:cs typeface="B Homa" panose="00000400000000000000" pitchFamily="2" charset="-78"/>
                          </a:rPr>
                          <m:t>𝑃</m:t>
                        </m:r>
                      </m:e>
                      <m:sub>
                        <m:r>
                          <a:rPr lang="en-US" sz="1800" b="0" i="1" dirty="0" smtClean="0">
                            <a:latin typeface="Cambria Math" panose="02040503050406030204" pitchFamily="18" charset="0"/>
                            <a:cs typeface="B Homa" panose="00000400000000000000" pitchFamily="2" charset="-78"/>
                          </a:rPr>
                          <m:t>𝑖</m:t>
                        </m:r>
                        <m:r>
                          <a:rPr lang="en-US" sz="1800" i="1" dirty="0">
                            <a:latin typeface="Cambria Math" panose="02040503050406030204" pitchFamily="18" charset="0"/>
                            <a:cs typeface="B Homa" panose="00000400000000000000" pitchFamily="2" charset="-78"/>
                          </a:rPr>
                          <m:t>𝑗</m:t>
                        </m:r>
                      </m:sub>
                      <m:sup>
                        <m:r>
                          <a:rPr lang="en-US" sz="1800" i="1" dirty="0">
                            <a:latin typeface="Cambria Math" panose="02040503050406030204" pitchFamily="18" charset="0"/>
                            <a:cs typeface="B Homa" panose="00000400000000000000" pitchFamily="2" charset="-78"/>
                          </a:rPr>
                          <m:t>(</m:t>
                        </m:r>
                        <m:r>
                          <a:rPr lang="en-US" sz="1800" b="0" i="1" dirty="0" smtClean="0">
                            <a:latin typeface="Cambria Math" panose="02040503050406030204" pitchFamily="18" charset="0"/>
                            <a:cs typeface="B Homa" panose="00000400000000000000" pitchFamily="2" charset="-78"/>
                          </a:rPr>
                          <m:t>𝑟</m:t>
                        </m:r>
                        <m:r>
                          <a:rPr lang="en-US" sz="1800" b="0" i="1" dirty="0" smtClean="0">
                            <a:latin typeface="Cambria Math" panose="02040503050406030204" pitchFamily="18" charset="0"/>
                            <a:cs typeface="B Homa" panose="00000400000000000000" pitchFamily="2" charset="-78"/>
                          </a:rPr>
                          <m:t>+</m:t>
                        </m:r>
                        <m:r>
                          <a:rPr lang="en-US" sz="1800" b="0" i="1" dirty="0" smtClean="0">
                            <a:latin typeface="Cambria Math" panose="02040503050406030204" pitchFamily="18" charset="0"/>
                            <a:cs typeface="B Homa" panose="00000400000000000000" pitchFamily="2" charset="-78"/>
                          </a:rPr>
                          <m:t>1</m:t>
                        </m:r>
                        <m:r>
                          <a:rPr lang="en-US" sz="1800" i="1" dirty="0">
                            <a:latin typeface="Cambria Math" panose="02040503050406030204" pitchFamily="18" charset="0"/>
                            <a:cs typeface="B Homa" panose="00000400000000000000" pitchFamily="2" charset="-78"/>
                          </a:rPr>
                          <m:t>)</m:t>
                        </m:r>
                      </m:sup>
                    </m:sSubSup>
                  </m:oMath>
                </a14:m>
                <a:r>
                  <a:rPr lang="fa-IR" sz="1800" dirty="0" smtClean="0">
                    <a:cs typeface="B Homa" panose="00000400000000000000" pitchFamily="2" charset="-78"/>
                  </a:rPr>
                  <a:t> </a:t>
                </a:r>
                <a:r>
                  <a:rPr lang="fa-IR" sz="1800" dirty="0">
                    <a:cs typeface="B Homa" panose="00000400000000000000" pitchFamily="2" charset="-78"/>
                  </a:rPr>
                  <a:t>و </a:t>
                </a:r>
                <a:r>
                  <a:rPr lang="fa-IR" sz="1800" dirty="0" smtClean="0">
                    <a:cs typeface="B Homa" panose="00000400000000000000" pitchFamily="2" charset="-78"/>
                  </a:rPr>
                  <a:t>مقدار </a:t>
                </a:r>
                <a14:m>
                  <m:oMath xmlns:m="http://schemas.openxmlformats.org/officeDocument/2006/math">
                    <m:sSup>
                      <m:sSupPr>
                        <m:ctrlPr>
                          <a:rPr lang="fa-IR" sz="1800" i="1" smtClean="0">
                            <a:latin typeface="Cambria Math" panose="02040503050406030204" pitchFamily="18" charset="0"/>
                            <a:cs typeface="B Homa" panose="00000400000000000000" pitchFamily="2" charset="-78"/>
                          </a:rPr>
                        </m:ctrlPr>
                      </m:sSupPr>
                      <m:e>
                        <m:r>
                          <a:rPr lang="en-US" sz="1800" b="0" i="1" smtClean="0">
                            <a:latin typeface="Cambria Math" panose="02040503050406030204" pitchFamily="18" charset="0"/>
                            <a:cs typeface="B Homa" panose="00000400000000000000" pitchFamily="2" charset="-78"/>
                          </a:rPr>
                          <m:t>𝑅</m:t>
                        </m:r>
                      </m:e>
                      <m:sup>
                        <m:r>
                          <a:rPr lang="en-US" sz="1800" b="0" i="1" smtClean="0">
                            <a:latin typeface="Cambria Math" panose="02040503050406030204" pitchFamily="18" charset="0"/>
                            <a:cs typeface="B Homa" panose="00000400000000000000" pitchFamily="2" charset="-78"/>
                          </a:rPr>
                          <m:t>2</m:t>
                        </m:r>
                      </m:sup>
                    </m:sSup>
                  </m:oMath>
                </a14:m>
                <a:r>
                  <a:rPr lang="fa-IR" sz="1800" dirty="0" smtClean="0">
                    <a:cs typeface="B Homa" panose="00000400000000000000" pitchFamily="2" charset="-78"/>
                  </a:rPr>
                  <a:t> مدل </a:t>
                </a:r>
                <a:r>
                  <a:rPr lang="fa-IR" sz="1800" dirty="0">
                    <a:cs typeface="B Homa" panose="00000400000000000000" pitchFamily="2" charset="-78"/>
                  </a:rPr>
                  <a:t>متناظر </a:t>
                </a:r>
                <a:r>
                  <a:rPr lang="fa-IR" sz="1800" dirty="0" smtClean="0">
                    <a:cs typeface="B Homa" panose="00000400000000000000" pitchFamily="2" charset="-78"/>
                  </a:rPr>
                  <a:t>را تعيين </a:t>
                </a:r>
                <a:r>
                  <a:rPr lang="fa-IR" sz="1800" dirty="0">
                    <a:cs typeface="B Homa" panose="00000400000000000000" pitchFamily="2" charset="-78"/>
                  </a:rPr>
                  <a:t>كرد. هم چنين با توجه به در اختيار </a:t>
                </a:r>
                <a:r>
                  <a:rPr lang="fa-IR" sz="1800" dirty="0" smtClean="0">
                    <a:cs typeface="B Homa" panose="00000400000000000000" pitchFamily="2" charset="-78"/>
                  </a:rPr>
                  <a:t>بودن </a:t>
                </a:r>
                <a14:m>
                  <m:oMath xmlns:m="http://schemas.openxmlformats.org/officeDocument/2006/math">
                    <m:sSubSup>
                      <m:sSubSupPr>
                        <m:ctrlPr>
                          <a:rPr lang="fa-IR" sz="1800" i="1" dirty="0">
                            <a:latin typeface="Cambria Math" panose="02040503050406030204" pitchFamily="18" charset="0"/>
                            <a:cs typeface="B Homa" panose="00000400000000000000" pitchFamily="2" charset="-78"/>
                          </a:rPr>
                        </m:ctrlPr>
                      </m:sSubSupPr>
                      <m:e>
                        <m:r>
                          <a:rPr lang="en-US" sz="1800" i="1" dirty="0">
                            <a:latin typeface="Cambria Math" panose="02040503050406030204" pitchFamily="18" charset="0"/>
                            <a:cs typeface="B Homa" panose="00000400000000000000" pitchFamily="2" charset="-78"/>
                          </a:rPr>
                          <m:t>𝑃</m:t>
                        </m:r>
                      </m:e>
                      <m:sub>
                        <m:r>
                          <a:rPr lang="en-US" sz="1800" i="1" dirty="0">
                            <a:latin typeface="Cambria Math" panose="02040503050406030204" pitchFamily="18" charset="0"/>
                            <a:cs typeface="B Homa" panose="00000400000000000000" pitchFamily="2" charset="-78"/>
                          </a:rPr>
                          <m:t>𝑖𝑗</m:t>
                        </m:r>
                      </m:sub>
                      <m:sup>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𝑟</m:t>
                        </m:r>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1</m:t>
                        </m:r>
                        <m:r>
                          <a:rPr lang="en-US" sz="1800" i="1" dirty="0">
                            <a:latin typeface="Cambria Math" panose="02040503050406030204" pitchFamily="18" charset="0"/>
                            <a:cs typeface="B Homa" panose="00000400000000000000" pitchFamily="2" charset="-78"/>
                          </a:rPr>
                          <m:t>)</m:t>
                        </m:r>
                      </m:sup>
                    </m:sSubSup>
                  </m:oMath>
                </a14:m>
                <a:r>
                  <a:rPr lang="fa-IR" sz="1800" dirty="0" smtClean="0">
                    <a:cs typeface="B Homa" panose="00000400000000000000" pitchFamily="2" charset="-78"/>
                  </a:rPr>
                  <a:t> </a:t>
                </a:r>
                <a:r>
                  <a:rPr lang="fa-IR" sz="1800" dirty="0">
                    <a:cs typeface="B Homa" panose="00000400000000000000" pitchFamily="2" charset="-78"/>
                  </a:rPr>
                  <a:t>مي توان </a:t>
                </a:r>
                <a:r>
                  <a:rPr lang="fa-IR" sz="1800" dirty="0" smtClean="0">
                    <a:cs typeface="B Homa" panose="00000400000000000000" pitchFamily="2" charset="-78"/>
                  </a:rPr>
                  <a:t>و تعداد </a:t>
                </a:r>
                <a:r>
                  <a:rPr lang="fa-IR" sz="1800" dirty="0">
                    <a:cs typeface="B Homa" panose="00000400000000000000" pitchFamily="2" charset="-78"/>
                  </a:rPr>
                  <a:t>كل سفرهاي توليدي </a:t>
                </a:r>
                <a:r>
                  <a:rPr lang="fa-IR" sz="1800" dirty="0" smtClean="0">
                    <a:cs typeface="B Homa" panose="00000400000000000000" pitchFamily="2" charset="-78"/>
                  </a:rPr>
                  <a:t>ناحيه </a:t>
                </a:r>
                <a:r>
                  <a:rPr lang="en-US" sz="1800" dirty="0" err="1" smtClean="0">
                    <a:cs typeface="B Homa" panose="00000400000000000000" pitchFamily="2" charset="-78"/>
                  </a:rPr>
                  <a:t>i</a:t>
                </a:r>
                <a:r>
                  <a:rPr lang="fa-IR" sz="1800" dirty="0" smtClean="0">
                    <a:cs typeface="B Homa" panose="00000400000000000000" pitchFamily="2" charset="-78"/>
                  </a:rPr>
                  <a:t>، می توان </a:t>
                </a:r>
                <a14:m>
                  <m:oMath xmlns:m="http://schemas.openxmlformats.org/officeDocument/2006/math">
                    <m:sSubSup>
                      <m:sSubSupPr>
                        <m:ctrlPr>
                          <a:rPr lang="fa-IR" sz="1800" i="1" dirty="0">
                            <a:latin typeface="Cambria Math" panose="02040503050406030204" pitchFamily="18" charset="0"/>
                            <a:cs typeface="B Homa" panose="00000400000000000000" pitchFamily="2" charset="-78"/>
                          </a:rPr>
                        </m:ctrlPr>
                      </m:sSubSupPr>
                      <m:e>
                        <m:r>
                          <a:rPr lang="en-US" sz="1800" b="0" i="1" dirty="0" smtClean="0">
                            <a:latin typeface="Cambria Math" panose="02040503050406030204" pitchFamily="18" charset="0"/>
                            <a:cs typeface="B Homa" panose="00000400000000000000" pitchFamily="2" charset="-78"/>
                          </a:rPr>
                          <m:t>𝑡</m:t>
                        </m:r>
                      </m:e>
                      <m:sub>
                        <m:r>
                          <a:rPr lang="en-US" sz="1800" i="1" dirty="0">
                            <a:latin typeface="Cambria Math" panose="02040503050406030204" pitchFamily="18" charset="0"/>
                            <a:cs typeface="B Homa" panose="00000400000000000000" pitchFamily="2" charset="-78"/>
                          </a:rPr>
                          <m:t>𝑖𝑗</m:t>
                        </m:r>
                      </m:sub>
                      <m:sup>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𝑟</m:t>
                        </m:r>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1</m:t>
                        </m:r>
                        <m:r>
                          <a:rPr lang="en-US" sz="1800" i="1" dirty="0">
                            <a:latin typeface="Cambria Math" panose="02040503050406030204" pitchFamily="18" charset="0"/>
                            <a:cs typeface="B Homa" panose="00000400000000000000" pitchFamily="2" charset="-78"/>
                          </a:rPr>
                          <m:t>)</m:t>
                        </m:r>
                      </m:sup>
                    </m:sSubSup>
                  </m:oMath>
                </a14:m>
                <a:r>
                  <a:rPr lang="fa-IR" sz="1800" dirty="0" smtClean="0">
                    <a:cs typeface="B Homa" panose="00000400000000000000" pitchFamily="2" charset="-78"/>
                  </a:rPr>
                  <a:t> برآورد </a:t>
                </a:r>
                <a:r>
                  <a:rPr lang="fa-IR" sz="1800" dirty="0">
                    <a:cs typeface="B Homa" panose="00000400000000000000" pitchFamily="2" charset="-78"/>
                  </a:rPr>
                  <a:t>شده را حساب كرد و ميزان نزديكي </a:t>
                </a:r>
                <a:r>
                  <a:rPr lang="fa-IR" sz="1800" dirty="0" smtClean="0">
                    <a:cs typeface="B Homa" panose="00000400000000000000" pitchFamily="2" charset="-78"/>
                  </a:rPr>
                  <a:t>سفر برآورد </a:t>
                </a:r>
                <a:r>
                  <a:rPr lang="fa-IR" sz="1800" dirty="0">
                    <a:cs typeface="B Homa" panose="00000400000000000000" pitchFamily="2" charset="-78"/>
                  </a:rPr>
                  <a:t>شده و </a:t>
                </a:r>
                <a:r>
                  <a:rPr lang="fa-IR" sz="1800" dirty="0" smtClean="0">
                    <a:cs typeface="B Homa" panose="00000400000000000000" pitchFamily="2" charset="-78"/>
                  </a:rPr>
                  <a:t>مشاهده شده </a:t>
                </a:r>
                <a:r>
                  <a:rPr lang="fa-IR" sz="1800" dirty="0">
                    <a:cs typeface="B Homa" panose="00000400000000000000" pitchFamily="2" charset="-78"/>
                  </a:rPr>
                  <a:t>را با توجه به </a:t>
                </a:r>
                <a:r>
                  <a:rPr lang="fa-IR" sz="1800" dirty="0" smtClean="0">
                    <a:cs typeface="B Homa" panose="00000400000000000000" pitchFamily="2" charset="-78"/>
                  </a:rPr>
                  <a:t>رگرسيون خطي </a:t>
                </a:r>
                <a:r>
                  <a:rPr lang="fa-IR" sz="1800" dirty="0">
                    <a:cs typeface="B Homa" panose="00000400000000000000" pitchFamily="2" charset="-78"/>
                  </a:rPr>
                  <a:t>تعيين كرد.</a:t>
                </a:r>
                <a:endParaRPr lang="fa-IR" sz="1800" dirty="0" smtClean="0">
                  <a:cs typeface="B Homa" panose="00000400000000000000" pitchFamily="2" charset="-78"/>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803492" y="1140000"/>
                <a:ext cx="8245800" cy="3749871"/>
              </a:xfrm>
              <a:blipFill rotWithShape="0">
                <a:blip r:embed="rId2"/>
                <a:stretch>
                  <a:fillRect l="-1331" t="-2114" r="-1109"/>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4217608" y="2376312"/>
                <a:ext cx="708784" cy="3908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fa-IR" i="1" dirty="0">
                              <a:latin typeface="Cambria Math" panose="02040503050406030204" pitchFamily="18" charset="0"/>
                              <a:cs typeface="B Homa" panose="00000400000000000000" pitchFamily="2" charset="-78"/>
                            </a:rPr>
                          </m:ctrlPr>
                        </m:sSubSupPr>
                        <m:e>
                          <m:r>
                            <a:rPr lang="en-US" i="1" dirty="0">
                              <a:latin typeface="Cambria Math" panose="02040503050406030204" pitchFamily="18" charset="0"/>
                              <a:cs typeface="B Homa" panose="00000400000000000000" pitchFamily="2" charset="-78"/>
                            </a:rPr>
                            <m:t>𝑃</m:t>
                          </m:r>
                        </m:e>
                        <m:sub>
                          <m:r>
                            <a:rPr lang="en-US" i="1" dirty="0">
                              <a:latin typeface="Cambria Math" panose="02040503050406030204" pitchFamily="18" charset="0"/>
                              <a:cs typeface="B Homa" panose="00000400000000000000" pitchFamily="2" charset="-78"/>
                            </a:rPr>
                            <m:t>𝑖𝑗</m:t>
                          </m:r>
                        </m:sub>
                        <m:sup>
                          <m:r>
                            <a:rPr lang="en-US" i="1" dirty="0">
                              <a:latin typeface="Cambria Math" panose="02040503050406030204" pitchFamily="18" charset="0"/>
                              <a:cs typeface="B Homa" panose="00000400000000000000" pitchFamily="2" charset="-78"/>
                            </a:rPr>
                            <m:t>(</m:t>
                          </m:r>
                          <m:r>
                            <a:rPr lang="en-US" i="1" dirty="0">
                              <a:latin typeface="Cambria Math" panose="02040503050406030204" pitchFamily="18" charset="0"/>
                              <a:cs typeface="B Homa" panose="00000400000000000000" pitchFamily="2" charset="-78"/>
                            </a:rPr>
                            <m:t>𝑟</m:t>
                          </m:r>
                          <m:r>
                            <a:rPr lang="en-US" i="1" dirty="0">
                              <a:latin typeface="Cambria Math" panose="02040503050406030204" pitchFamily="18" charset="0"/>
                              <a:cs typeface="B Homa" panose="00000400000000000000" pitchFamily="2" charset="-78"/>
                            </a:rPr>
                            <m:t>+</m:t>
                          </m:r>
                          <m:r>
                            <a:rPr lang="en-US" i="1" dirty="0">
                              <a:latin typeface="Cambria Math" panose="02040503050406030204" pitchFamily="18" charset="0"/>
                              <a:cs typeface="B Homa" panose="00000400000000000000" pitchFamily="2" charset="-78"/>
                            </a:rPr>
                            <m:t>1</m:t>
                          </m:r>
                          <m:r>
                            <a:rPr lang="en-US" i="1" dirty="0">
                              <a:latin typeface="Cambria Math" panose="02040503050406030204" pitchFamily="18" charset="0"/>
                              <a:cs typeface="B Homa" panose="00000400000000000000" pitchFamily="2" charset="-78"/>
                            </a:rPr>
                            <m:t>)</m:t>
                          </m:r>
                        </m:sup>
                      </m:sSubSup>
                    </m:oMath>
                  </m:oMathPara>
                </a14:m>
                <a:endParaRPr lang="fa-IR" dirty="0"/>
              </a:p>
            </p:txBody>
          </p:sp>
        </mc:Choice>
        <mc:Fallback xmlns="">
          <p:sp>
            <p:nvSpPr>
              <p:cNvPr id="5" name="Rectangle 4"/>
              <p:cNvSpPr>
                <a:spLocks noRot="1" noChangeAspect="1" noMove="1" noResize="1" noEditPoints="1" noAdjustHandles="1" noChangeArrowheads="1" noChangeShapeType="1" noTextEdit="1"/>
              </p:cNvSpPr>
              <p:nvPr/>
            </p:nvSpPr>
            <p:spPr>
              <a:xfrm>
                <a:off x="4217608" y="2376312"/>
                <a:ext cx="708784" cy="390876"/>
              </a:xfrm>
              <a:prstGeom prst="rect">
                <a:avLst/>
              </a:prstGeom>
              <a:blipFill rotWithShape="0">
                <a:blip r:embed="rId3"/>
                <a:stretch>
                  <a:fillRect b="-3125"/>
                </a:stretch>
              </a:blipFill>
            </p:spPr>
            <p:txBody>
              <a:bodyPr/>
              <a:lstStyle/>
              <a:p>
                <a:r>
                  <a:rPr lang="fa-IR">
                    <a:noFill/>
                  </a:rPr>
                  <a:t> </a:t>
                </a:r>
              </a:p>
            </p:txBody>
          </p:sp>
        </mc:Fallback>
      </mc:AlternateContent>
    </p:spTree>
    <p:extLst>
      <p:ext uri="{BB962C8B-B14F-4D97-AF65-F5344CB8AC3E}">
        <p14:creationId xmlns:p14="http://schemas.microsoft.com/office/powerpoint/2010/main" val="13662626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28875" y="1992086"/>
            <a:ext cx="5917890" cy="1074599"/>
          </a:xfrm>
        </p:spPr>
        <p:txBody>
          <a:bodyPr>
            <a:noAutofit/>
          </a:bodyPr>
          <a:lstStyle/>
          <a:p>
            <a:pPr algn="r" rtl="1"/>
            <a:r>
              <a:rPr lang="fa-IR" b="1" dirty="0" smtClean="0">
                <a:solidFill>
                  <a:schemeClr val="tx1"/>
                </a:solidFill>
                <a:cs typeface="0 Soroosh" panose="00000400000000000000" pitchFamily="2" charset="-78"/>
              </a:rPr>
              <a:t>1.فرایند‌پیش‌بینی‌سفر</a:t>
            </a:r>
            <a:endParaRPr lang="fa-IR" b="1" dirty="0">
              <a:solidFill>
                <a:schemeClr val="tx1"/>
              </a:solidFill>
              <a:cs typeface="0 Soroosh" panose="00000400000000000000" pitchFamily="2" charset="-78"/>
            </a:endParaRPr>
          </a:p>
        </p:txBody>
      </p:sp>
      <p:sp>
        <p:nvSpPr>
          <p:cNvPr id="4" name="Slide Number Placeholder 3"/>
          <p:cNvSpPr>
            <a:spLocks noGrp="1"/>
          </p:cNvSpPr>
          <p:nvPr>
            <p:ph type="sldNum" idx="12"/>
          </p:nvPr>
        </p:nvSpPr>
        <p:spPr/>
        <p:txBody>
          <a:bodyPr/>
          <a:lstStyle/>
          <a:p>
            <a:pPr marL="0" lvl="0" indent="0" rtl="0">
              <a:spcBef>
                <a:spcPts val="0"/>
              </a:spcBef>
              <a:buNone/>
            </a:pPr>
            <a:fld id="{00000000-1234-1234-1234-123412341234}" type="slidenum">
              <a:rPr lang="en" smtClean="0">
                <a:solidFill>
                  <a:srgbClr val="0DB7C4"/>
                </a:solidFill>
              </a:rPr>
              <a:t>2</a:t>
            </a:fld>
            <a:r>
              <a:rPr lang="fa-IR" dirty="0" smtClean="0">
                <a:solidFill>
                  <a:srgbClr val="0DB7C4"/>
                </a:solidFill>
              </a:rPr>
              <a:t>-</a:t>
            </a:r>
            <a:r>
              <a:rPr lang="en-US" dirty="0" smtClean="0">
                <a:solidFill>
                  <a:srgbClr val="0DB7C4"/>
                </a:solidFill>
              </a:rPr>
              <a:t>29</a:t>
            </a:r>
            <a:endParaRPr lang="en" dirty="0">
              <a:solidFill>
                <a:srgbClr val="0DB7C4"/>
              </a:solidFill>
            </a:endParaRPr>
          </a:p>
        </p:txBody>
      </p:sp>
    </p:spTree>
    <p:extLst>
      <p:ext uri="{BB962C8B-B14F-4D97-AF65-F5344CB8AC3E}">
        <p14:creationId xmlns:p14="http://schemas.microsoft.com/office/powerpoint/2010/main" val="906888693"/>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91400" y="-228600"/>
            <a:ext cx="3552600" cy="1140000"/>
          </a:xfrm>
        </p:spPr>
        <p:txBody>
          <a:bodyPr/>
          <a:lstStyle/>
          <a:p>
            <a:pPr algn="r" rtl="1"/>
            <a:r>
              <a:rPr lang="fa-IR" sz="3200" dirty="0">
                <a:cs typeface="B Titr" panose="00000700000000000000" pitchFamily="2" charset="-78"/>
              </a:rPr>
              <a:t>کالیبراسیون</a:t>
            </a:r>
          </a:p>
        </p:txBody>
      </p:sp>
      <mc:AlternateContent xmlns:mc="http://schemas.openxmlformats.org/markup-compatibility/2006" xmlns:a14="http://schemas.microsoft.com/office/drawing/2010/main">
        <mc:Choice Requires="a14">
          <p:sp>
            <p:nvSpPr>
              <p:cNvPr id="3" name="Text Placeholder 2"/>
              <p:cNvSpPr>
                <a:spLocks noGrp="1"/>
              </p:cNvSpPr>
              <p:nvPr>
                <p:ph type="body" idx="1"/>
              </p:nvPr>
            </p:nvSpPr>
            <p:spPr>
              <a:xfrm>
                <a:off x="781050" y="1012629"/>
                <a:ext cx="8245800" cy="3749871"/>
              </a:xfrm>
            </p:spPr>
            <p:txBody>
              <a:bodyPr/>
              <a:lstStyle/>
              <a:p>
                <a:pPr marL="285750" indent="-285750" algn="just" rtl="1">
                  <a:buFont typeface="Wingdings" panose="05000000000000000000" pitchFamily="2" charset="2"/>
                  <a:buChar char="v"/>
                </a:pPr>
                <a:r>
                  <a:rPr lang="fa-IR" sz="1800" dirty="0" smtClean="0">
                    <a:cs typeface="B Homa" panose="00000400000000000000" pitchFamily="2" charset="-78"/>
                  </a:rPr>
                  <a:t>گام سه.  اگر</a:t>
                </a:r>
                <a:endParaRPr lang="en-US" sz="1800" dirty="0" smtClean="0">
                  <a:cs typeface="B Homa" panose="00000400000000000000" pitchFamily="2" charset="-78"/>
                </a:endParaRPr>
              </a:p>
              <a:p>
                <a:pPr algn="just">
                  <a:buNone/>
                </a:pPr>
                <a:endParaRPr lang="en-US" sz="1800" dirty="0">
                  <a:cs typeface="B Homa" panose="00000400000000000000" pitchFamily="2" charset="-78"/>
                </a:endParaRPr>
              </a:p>
              <a:p>
                <a:pPr algn="just">
                  <a:buNone/>
                </a:pPr>
                <a14:m>
                  <m:oMathPara xmlns:m="http://schemas.openxmlformats.org/officeDocument/2006/math">
                    <m:oMathParaPr>
                      <m:jc m:val="centerGroup"/>
                    </m:oMathParaPr>
                    <m:oMath xmlns:m="http://schemas.openxmlformats.org/officeDocument/2006/math">
                      <m:d>
                        <m:dPr>
                          <m:begChr m:val="{"/>
                          <m:endChr m:val=""/>
                          <m:ctrlPr>
                            <a:rPr lang="fa-IR" sz="1800" i="1" smtClean="0">
                              <a:latin typeface="Cambria Math" panose="02040503050406030204" pitchFamily="18" charset="0"/>
                              <a:cs typeface="B Homa" panose="00000400000000000000" pitchFamily="2" charset="-78"/>
                            </a:rPr>
                          </m:ctrlPr>
                        </m:dPr>
                        <m:e>
                          <m:eqArr>
                            <m:eqArrPr>
                              <m:ctrlPr>
                                <a:rPr lang="fa-IR" sz="1800" i="1" smtClean="0">
                                  <a:latin typeface="Cambria Math" panose="02040503050406030204" pitchFamily="18" charset="0"/>
                                  <a:cs typeface="B Homa" panose="00000400000000000000" pitchFamily="2" charset="-78"/>
                                </a:rPr>
                              </m:ctrlPr>
                            </m:eqArrPr>
                            <m:e>
                              <m:d>
                                <m:dPr>
                                  <m:begChr m:val="|"/>
                                  <m:endChr m:val="|"/>
                                  <m:ctrlPr>
                                    <a:rPr lang="fa-IR" sz="1800" i="1" smtClean="0">
                                      <a:latin typeface="Cambria Math" panose="02040503050406030204" pitchFamily="18" charset="0"/>
                                      <a:cs typeface="B Homa" panose="00000400000000000000" pitchFamily="2" charset="-78"/>
                                    </a:rPr>
                                  </m:ctrlPr>
                                </m:dPr>
                                <m:e>
                                  <m:f>
                                    <m:fPr>
                                      <m:ctrlPr>
                                        <a:rPr lang="fa-IR" sz="1800" i="1" smtClean="0">
                                          <a:latin typeface="Cambria Math" panose="02040503050406030204" pitchFamily="18" charset="0"/>
                                          <a:cs typeface="B Homa" panose="00000400000000000000" pitchFamily="2" charset="-78"/>
                                        </a:rPr>
                                      </m:ctrlPr>
                                    </m:fPr>
                                    <m:num>
                                      <m:sSup>
                                        <m:sSupPr>
                                          <m:ctrlPr>
                                            <a:rPr lang="fa-IR" sz="1800" i="1">
                                              <a:latin typeface="Cambria Math" panose="02040503050406030204" pitchFamily="18" charset="0"/>
                                              <a:cs typeface="B Homa" panose="00000400000000000000" pitchFamily="2" charset="-78"/>
                                            </a:rPr>
                                          </m:ctrlPr>
                                        </m:sSupPr>
                                        <m:e>
                                          <m:r>
                                            <a:rPr lang="en-US" sz="1800" i="1">
                                              <a:latin typeface="Cambria Math" panose="02040503050406030204" pitchFamily="18" charset="0"/>
                                              <a:cs typeface="B Homa" panose="00000400000000000000" pitchFamily="2" charset="-78"/>
                                            </a:rPr>
                                            <m:t>𝐿</m:t>
                                          </m:r>
                                        </m:e>
                                        <m:sup>
                                          <m:r>
                                            <a:rPr lang="en-US" sz="1800" i="1">
                                              <a:latin typeface="Cambria Math" panose="02040503050406030204" pitchFamily="18" charset="0"/>
                                              <a:cs typeface="B Homa" panose="00000400000000000000" pitchFamily="2" charset="-78"/>
                                            </a:rPr>
                                            <m:t>(</m:t>
                                          </m:r>
                                          <m:r>
                                            <a:rPr lang="en-US" sz="1800" i="1">
                                              <a:latin typeface="Cambria Math" panose="02040503050406030204" pitchFamily="18" charset="0"/>
                                              <a:cs typeface="B Homa" panose="00000400000000000000" pitchFamily="2" charset="-78"/>
                                            </a:rPr>
                                            <m:t>𝑟</m:t>
                                          </m:r>
                                          <m:r>
                                            <a:rPr lang="en-US" sz="1800" i="1">
                                              <a:latin typeface="Cambria Math" panose="02040503050406030204" pitchFamily="18" charset="0"/>
                                              <a:cs typeface="B Homa" panose="00000400000000000000" pitchFamily="2" charset="-78"/>
                                            </a:rPr>
                                            <m:t>+</m:t>
                                          </m:r>
                                          <m:r>
                                            <a:rPr lang="en-US" sz="1800" i="1">
                                              <a:latin typeface="Cambria Math" panose="02040503050406030204" pitchFamily="18" charset="0"/>
                                              <a:cs typeface="B Homa" panose="00000400000000000000" pitchFamily="2" charset="-78"/>
                                            </a:rPr>
                                            <m:t>1</m:t>
                                          </m:r>
                                          <m:r>
                                            <a:rPr lang="en-US" sz="1800" i="1">
                                              <a:latin typeface="Cambria Math" panose="02040503050406030204" pitchFamily="18" charset="0"/>
                                              <a:cs typeface="B Homa" panose="00000400000000000000" pitchFamily="2" charset="-78"/>
                                            </a:rPr>
                                            <m:t>)</m:t>
                                          </m:r>
                                        </m:sup>
                                      </m:sSup>
                                      <m:r>
                                        <a:rPr lang="fa-IR" sz="1800" i="1">
                                          <a:latin typeface="Cambria Math" panose="02040503050406030204" pitchFamily="18" charset="0"/>
                                          <a:cs typeface="B Homa" panose="00000400000000000000" pitchFamily="2" charset="-78"/>
                                        </a:rPr>
                                        <m:t>−</m:t>
                                      </m:r>
                                      <m:sSup>
                                        <m:sSupPr>
                                          <m:ctrlPr>
                                            <a:rPr lang="fa-IR" sz="1800" i="1">
                                              <a:latin typeface="Cambria Math" panose="02040503050406030204" pitchFamily="18" charset="0"/>
                                              <a:cs typeface="B Homa" panose="00000400000000000000" pitchFamily="2" charset="-78"/>
                                            </a:rPr>
                                          </m:ctrlPr>
                                        </m:sSupPr>
                                        <m:e>
                                          <m:r>
                                            <a:rPr lang="en-US" sz="1800" i="1">
                                              <a:latin typeface="Cambria Math" panose="02040503050406030204" pitchFamily="18" charset="0"/>
                                              <a:cs typeface="B Homa" panose="00000400000000000000" pitchFamily="2" charset="-78"/>
                                            </a:rPr>
                                            <m:t>𝐿</m:t>
                                          </m:r>
                                        </m:e>
                                        <m:sup>
                                          <m:r>
                                            <a:rPr lang="en-US" sz="1800" i="1">
                                              <a:latin typeface="Cambria Math" panose="02040503050406030204" pitchFamily="18" charset="0"/>
                                              <a:cs typeface="B Homa" panose="00000400000000000000" pitchFamily="2" charset="-78"/>
                                            </a:rPr>
                                            <m:t>𝑟</m:t>
                                          </m:r>
                                        </m:sup>
                                      </m:sSup>
                                    </m:num>
                                    <m:den>
                                      <m:sSup>
                                        <m:sSupPr>
                                          <m:ctrlPr>
                                            <a:rPr lang="fa-IR" sz="1800" i="1">
                                              <a:latin typeface="Cambria Math" panose="02040503050406030204" pitchFamily="18" charset="0"/>
                                              <a:cs typeface="B Homa" panose="00000400000000000000" pitchFamily="2" charset="-78"/>
                                            </a:rPr>
                                          </m:ctrlPr>
                                        </m:sSupPr>
                                        <m:e>
                                          <m:r>
                                            <a:rPr lang="en-US" sz="1800" i="1">
                                              <a:latin typeface="Cambria Math" panose="02040503050406030204" pitchFamily="18" charset="0"/>
                                              <a:cs typeface="B Homa" panose="00000400000000000000" pitchFamily="2" charset="-78"/>
                                            </a:rPr>
                                            <m:t>𝐿</m:t>
                                          </m:r>
                                        </m:e>
                                        <m:sup>
                                          <m:r>
                                            <a:rPr lang="en-US" sz="1800" i="1">
                                              <a:latin typeface="Cambria Math" panose="02040503050406030204" pitchFamily="18" charset="0"/>
                                              <a:cs typeface="B Homa" panose="00000400000000000000" pitchFamily="2" charset="-78"/>
                                            </a:rPr>
                                            <m:t>𝑟</m:t>
                                          </m:r>
                                        </m:sup>
                                      </m:sSup>
                                    </m:den>
                                  </m:f>
                                </m:e>
                              </m:d>
                              <m:r>
                                <a:rPr lang="fa-IR" sz="1800" b="0" i="1" smtClean="0">
                                  <a:latin typeface="Cambria Math" panose="02040503050406030204" pitchFamily="18" charset="0"/>
                                  <a:cs typeface="B Homa" panose="00000400000000000000" pitchFamily="2" charset="-78"/>
                                </a:rPr>
                                <m:t>و</m:t>
                              </m:r>
                              <m:d>
                                <m:dPr>
                                  <m:begChr m:val="|"/>
                                  <m:endChr m:val="|"/>
                                  <m:ctrlPr>
                                    <a:rPr lang="fa-IR" sz="1800" b="0" i="1" smtClean="0">
                                      <a:latin typeface="Cambria Math" panose="02040503050406030204" pitchFamily="18" charset="0"/>
                                      <a:cs typeface="B Homa" panose="00000400000000000000" pitchFamily="2" charset="-78"/>
                                    </a:rPr>
                                  </m:ctrlPr>
                                </m:dPr>
                                <m:e>
                                  <m:f>
                                    <m:fPr>
                                      <m:ctrlPr>
                                        <a:rPr lang="fa-IR" sz="1800" i="1">
                                          <a:latin typeface="Cambria Math" panose="02040503050406030204" pitchFamily="18" charset="0"/>
                                          <a:cs typeface="B Homa" panose="00000400000000000000" pitchFamily="2" charset="-78"/>
                                        </a:rPr>
                                      </m:ctrlPr>
                                    </m:fPr>
                                    <m:num>
                                      <m:sSup>
                                        <m:sSupPr>
                                          <m:ctrlPr>
                                            <a:rPr lang="fa-IR" sz="1800" i="1">
                                              <a:latin typeface="Cambria Math" panose="02040503050406030204" pitchFamily="18" charset="0"/>
                                              <a:cs typeface="B Homa" panose="00000400000000000000" pitchFamily="2" charset="-78"/>
                                            </a:rPr>
                                          </m:ctrlPr>
                                        </m:sSupPr>
                                        <m:e>
                                          <m:r>
                                            <a:rPr lang="en-US" sz="1800" i="1" smtClean="0">
                                              <a:latin typeface="Cambria Math" panose="02040503050406030204" pitchFamily="18" charset="0"/>
                                              <a:ea typeface="Cambria Math" panose="02040503050406030204" pitchFamily="18" charset="0"/>
                                              <a:cs typeface="B Homa" panose="00000400000000000000" pitchFamily="2" charset="-78"/>
                                            </a:rPr>
                                            <m:t>𝛼</m:t>
                                          </m:r>
                                        </m:e>
                                        <m:sup>
                                          <m:r>
                                            <a:rPr lang="en-US" sz="1800" i="1">
                                              <a:latin typeface="Cambria Math" panose="02040503050406030204" pitchFamily="18" charset="0"/>
                                              <a:cs typeface="B Homa" panose="00000400000000000000" pitchFamily="2" charset="-78"/>
                                            </a:rPr>
                                            <m:t>(</m:t>
                                          </m:r>
                                          <m:r>
                                            <a:rPr lang="en-US" sz="1800" i="1">
                                              <a:latin typeface="Cambria Math" panose="02040503050406030204" pitchFamily="18" charset="0"/>
                                              <a:cs typeface="B Homa" panose="00000400000000000000" pitchFamily="2" charset="-78"/>
                                            </a:rPr>
                                            <m:t>𝑟</m:t>
                                          </m:r>
                                          <m:r>
                                            <a:rPr lang="en-US" sz="1800" i="1">
                                              <a:latin typeface="Cambria Math" panose="02040503050406030204" pitchFamily="18" charset="0"/>
                                              <a:cs typeface="B Homa" panose="00000400000000000000" pitchFamily="2" charset="-78"/>
                                            </a:rPr>
                                            <m:t>+</m:t>
                                          </m:r>
                                          <m:r>
                                            <a:rPr lang="en-US" sz="1800" i="1">
                                              <a:latin typeface="Cambria Math" panose="02040503050406030204" pitchFamily="18" charset="0"/>
                                              <a:cs typeface="B Homa" panose="00000400000000000000" pitchFamily="2" charset="-78"/>
                                            </a:rPr>
                                            <m:t>1</m:t>
                                          </m:r>
                                          <m:r>
                                            <a:rPr lang="en-US" sz="1800" i="1">
                                              <a:latin typeface="Cambria Math" panose="02040503050406030204" pitchFamily="18" charset="0"/>
                                              <a:cs typeface="B Homa" panose="00000400000000000000" pitchFamily="2" charset="-78"/>
                                            </a:rPr>
                                            <m:t>)</m:t>
                                          </m:r>
                                        </m:sup>
                                      </m:sSup>
                                      <m:r>
                                        <a:rPr lang="fa-IR" sz="1800" i="1">
                                          <a:latin typeface="Cambria Math" panose="02040503050406030204" pitchFamily="18" charset="0"/>
                                          <a:cs typeface="B Homa" panose="00000400000000000000" pitchFamily="2" charset="-78"/>
                                        </a:rPr>
                                        <m:t>−</m:t>
                                      </m:r>
                                      <m:sSup>
                                        <m:sSupPr>
                                          <m:ctrlPr>
                                            <a:rPr lang="fa-IR" sz="1800" i="1">
                                              <a:latin typeface="Cambria Math" panose="02040503050406030204" pitchFamily="18" charset="0"/>
                                              <a:cs typeface="B Homa" panose="00000400000000000000" pitchFamily="2" charset="-78"/>
                                            </a:rPr>
                                          </m:ctrlPr>
                                        </m:sSupPr>
                                        <m:e>
                                          <m:r>
                                            <a:rPr lang="en-US" sz="1800" i="1" smtClean="0">
                                              <a:latin typeface="Cambria Math" panose="02040503050406030204" pitchFamily="18" charset="0"/>
                                              <a:ea typeface="Cambria Math" panose="02040503050406030204" pitchFamily="18" charset="0"/>
                                              <a:cs typeface="B Homa" panose="00000400000000000000" pitchFamily="2" charset="-78"/>
                                            </a:rPr>
                                            <m:t>𝛼</m:t>
                                          </m:r>
                                        </m:e>
                                        <m:sup>
                                          <m:r>
                                            <a:rPr lang="en-US" sz="1800" i="1">
                                              <a:latin typeface="Cambria Math" panose="02040503050406030204" pitchFamily="18" charset="0"/>
                                              <a:cs typeface="B Homa" panose="00000400000000000000" pitchFamily="2" charset="-78"/>
                                            </a:rPr>
                                            <m:t>𝑟</m:t>
                                          </m:r>
                                        </m:sup>
                                      </m:sSup>
                                    </m:num>
                                    <m:den>
                                      <m:sSup>
                                        <m:sSupPr>
                                          <m:ctrlPr>
                                            <a:rPr lang="fa-IR" sz="1800" i="1">
                                              <a:latin typeface="Cambria Math" panose="02040503050406030204" pitchFamily="18" charset="0"/>
                                              <a:cs typeface="B Homa" panose="00000400000000000000" pitchFamily="2" charset="-78"/>
                                            </a:rPr>
                                          </m:ctrlPr>
                                        </m:sSupPr>
                                        <m:e>
                                          <m:r>
                                            <a:rPr lang="en-US" sz="1800" i="1" smtClean="0">
                                              <a:latin typeface="Cambria Math" panose="02040503050406030204" pitchFamily="18" charset="0"/>
                                              <a:ea typeface="Cambria Math" panose="02040503050406030204" pitchFamily="18" charset="0"/>
                                              <a:cs typeface="B Homa" panose="00000400000000000000" pitchFamily="2" charset="-78"/>
                                            </a:rPr>
                                            <m:t>𝛼</m:t>
                                          </m:r>
                                        </m:e>
                                        <m:sup>
                                          <m:r>
                                            <a:rPr lang="en-US" sz="1800" i="1">
                                              <a:latin typeface="Cambria Math" panose="02040503050406030204" pitchFamily="18" charset="0"/>
                                              <a:cs typeface="B Homa" panose="00000400000000000000" pitchFamily="2" charset="-78"/>
                                            </a:rPr>
                                            <m:t>𝑟</m:t>
                                          </m:r>
                                        </m:sup>
                                      </m:sSup>
                                    </m:den>
                                  </m:f>
                                </m:e>
                              </m:d>
                            </m:e>
                            <m:e>
                              <m:d>
                                <m:dPr>
                                  <m:begChr m:val="|"/>
                                  <m:endChr m:val="|"/>
                                  <m:ctrlPr>
                                    <a:rPr lang="fa-IR" sz="1800" i="1">
                                      <a:latin typeface="Cambria Math" panose="02040503050406030204" pitchFamily="18" charset="0"/>
                                      <a:cs typeface="B Homa" panose="00000400000000000000" pitchFamily="2" charset="-78"/>
                                    </a:rPr>
                                  </m:ctrlPr>
                                </m:dPr>
                                <m:e>
                                  <m:f>
                                    <m:fPr>
                                      <m:ctrlPr>
                                        <a:rPr lang="fa-IR" sz="1800" i="1">
                                          <a:latin typeface="Cambria Math" panose="02040503050406030204" pitchFamily="18" charset="0"/>
                                          <a:cs typeface="B Homa" panose="00000400000000000000" pitchFamily="2" charset="-78"/>
                                        </a:rPr>
                                      </m:ctrlPr>
                                    </m:fPr>
                                    <m:num>
                                      <m:sSup>
                                        <m:sSupPr>
                                          <m:ctrlPr>
                                            <a:rPr lang="fa-IR" sz="1800" i="1">
                                              <a:latin typeface="Cambria Math" panose="02040503050406030204" pitchFamily="18" charset="0"/>
                                              <a:cs typeface="B Homa" panose="00000400000000000000" pitchFamily="2" charset="-78"/>
                                            </a:rPr>
                                          </m:ctrlPr>
                                        </m:sSupPr>
                                        <m:e>
                                          <m:r>
                                            <a:rPr lang="en-US" sz="1800" i="1" smtClean="0">
                                              <a:latin typeface="Cambria Math" panose="02040503050406030204" pitchFamily="18" charset="0"/>
                                              <a:ea typeface="Cambria Math" panose="02040503050406030204" pitchFamily="18" charset="0"/>
                                              <a:cs typeface="B Homa" panose="00000400000000000000" pitchFamily="2" charset="-78"/>
                                            </a:rPr>
                                            <m:t>𝛽</m:t>
                                          </m:r>
                                        </m:e>
                                        <m:sup>
                                          <m:r>
                                            <a:rPr lang="en-US" sz="1800" i="1">
                                              <a:latin typeface="Cambria Math" panose="02040503050406030204" pitchFamily="18" charset="0"/>
                                              <a:cs typeface="B Homa" panose="00000400000000000000" pitchFamily="2" charset="-78"/>
                                            </a:rPr>
                                            <m:t>(</m:t>
                                          </m:r>
                                          <m:r>
                                            <a:rPr lang="en-US" sz="1800" i="1">
                                              <a:latin typeface="Cambria Math" panose="02040503050406030204" pitchFamily="18" charset="0"/>
                                              <a:cs typeface="B Homa" panose="00000400000000000000" pitchFamily="2" charset="-78"/>
                                            </a:rPr>
                                            <m:t>𝑟</m:t>
                                          </m:r>
                                          <m:r>
                                            <a:rPr lang="en-US" sz="1800" i="1">
                                              <a:latin typeface="Cambria Math" panose="02040503050406030204" pitchFamily="18" charset="0"/>
                                              <a:cs typeface="B Homa" panose="00000400000000000000" pitchFamily="2" charset="-78"/>
                                            </a:rPr>
                                            <m:t>+</m:t>
                                          </m:r>
                                          <m:r>
                                            <a:rPr lang="en-US" sz="1800" i="1">
                                              <a:latin typeface="Cambria Math" panose="02040503050406030204" pitchFamily="18" charset="0"/>
                                              <a:cs typeface="B Homa" panose="00000400000000000000" pitchFamily="2" charset="-78"/>
                                            </a:rPr>
                                            <m:t>1</m:t>
                                          </m:r>
                                          <m:r>
                                            <a:rPr lang="en-US" sz="1800" i="1">
                                              <a:latin typeface="Cambria Math" panose="02040503050406030204" pitchFamily="18" charset="0"/>
                                              <a:cs typeface="B Homa" panose="00000400000000000000" pitchFamily="2" charset="-78"/>
                                            </a:rPr>
                                            <m:t>)</m:t>
                                          </m:r>
                                        </m:sup>
                                      </m:sSup>
                                      <m:r>
                                        <a:rPr lang="fa-IR" sz="1800" i="1">
                                          <a:latin typeface="Cambria Math" panose="02040503050406030204" pitchFamily="18" charset="0"/>
                                          <a:cs typeface="B Homa" panose="00000400000000000000" pitchFamily="2" charset="-78"/>
                                        </a:rPr>
                                        <m:t>−</m:t>
                                      </m:r>
                                      <m:sSup>
                                        <m:sSupPr>
                                          <m:ctrlPr>
                                            <a:rPr lang="fa-IR" sz="1800" i="1">
                                              <a:latin typeface="Cambria Math" panose="02040503050406030204" pitchFamily="18" charset="0"/>
                                              <a:cs typeface="B Homa" panose="00000400000000000000" pitchFamily="2" charset="-78"/>
                                            </a:rPr>
                                          </m:ctrlPr>
                                        </m:sSupPr>
                                        <m:e>
                                          <m:r>
                                            <a:rPr lang="en-US" sz="1800" i="1" smtClean="0">
                                              <a:latin typeface="Cambria Math" panose="02040503050406030204" pitchFamily="18" charset="0"/>
                                              <a:ea typeface="Cambria Math" panose="02040503050406030204" pitchFamily="18" charset="0"/>
                                              <a:cs typeface="B Homa" panose="00000400000000000000" pitchFamily="2" charset="-78"/>
                                            </a:rPr>
                                            <m:t>𝛽</m:t>
                                          </m:r>
                                        </m:e>
                                        <m:sup>
                                          <m:r>
                                            <a:rPr lang="en-US" sz="1800" i="1">
                                              <a:latin typeface="Cambria Math" panose="02040503050406030204" pitchFamily="18" charset="0"/>
                                              <a:cs typeface="B Homa" panose="00000400000000000000" pitchFamily="2" charset="-78"/>
                                            </a:rPr>
                                            <m:t>𝑟</m:t>
                                          </m:r>
                                        </m:sup>
                                      </m:sSup>
                                    </m:num>
                                    <m:den>
                                      <m:sSup>
                                        <m:sSupPr>
                                          <m:ctrlPr>
                                            <a:rPr lang="fa-IR" sz="1800" i="1">
                                              <a:latin typeface="Cambria Math" panose="02040503050406030204" pitchFamily="18" charset="0"/>
                                              <a:cs typeface="B Homa" panose="00000400000000000000" pitchFamily="2" charset="-78"/>
                                            </a:rPr>
                                          </m:ctrlPr>
                                        </m:sSupPr>
                                        <m:e>
                                          <m:r>
                                            <a:rPr lang="fa-IR" sz="1800" i="1" smtClean="0">
                                              <a:latin typeface="Cambria Math" panose="02040503050406030204" pitchFamily="18" charset="0"/>
                                              <a:ea typeface="Cambria Math" panose="02040503050406030204" pitchFamily="18" charset="0"/>
                                              <a:cs typeface="B Homa" panose="00000400000000000000" pitchFamily="2" charset="-78"/>
                                            </a:rPr>
                                            <m:t>𝛽</m:t>
                                          </m:r>
                                        </m:e>
                                        <m:sup>
                                          <m:r>
                                            <a:rPr lang="en-US" sz="1800" i="1">
                                              <a:latin typeface="Cambria Math" panose="02040503050406030204" pitchFamily="18" charset="0"/>
                                              <a:cs typeface="B Homa" panose="00000400000000000000" pitchFamily="2" charset="-78"/>
                                            </a:rPr>
                                            <m:t>𝑟</m:t>
                                          </m:r>
                                        </m:sup>
                                      </m:sSup>
                                    </m:den>
                                  </m:f>
                                </m:e>
                              </m:d>
                            </m:e>
                          </m:eqArr>
                        </m:e>
                      </m:d>
                      <m:r>
                        <a:rPr lang="fa-IR" sz="1800" b="0" i="0" smtClean="0">
                          <a:latin typeface="Cambria Math" panose="02040503050406030204" pitchFamily="18" charset="0"/>
                          <a:cs typeface="B Homa" panose="00000400000000000000" pitchFamily="2" charset="-78"/>
                        </a:rPr>
                        <m:t>  </m:t>
                      </m:r>
                      <m:r>
                        <a:rPr lang="fa-IR" sz="1800" b="0" i="1" smtClean="0">
                          <a:latin typeface="Cambria Math" panose="02040503050406030204" pitchFamily="18" charset="0"/>
                          <a:ea typeface="Cambria Math" panose="02040503050406030204" pitchFamily="18" charset="0"/>
                          <a:cs typeface="B Homa" panose="00000400000000000000" pitchFamily="2" charset="-78"/>
                        </a:rPr>
                        <m:t>≤</m:t>
                      </m:r>
                      <m:r>
                        <a:rPr lang="en-US" sz="1800" b="0" i="1" smtClean="0">
                          <a:latin typeface="Cambria Math" panose="02040503050406030204" pitchFamily="18" charset="0"/>
                          <a:ea typeface="Cambria Math" panose="02040503050406030204" pitchFamily="18" charset="0"/>
                          <a:cs typeface="B Homa" panose="00000400000000000000" pitchFamily="2" charset="-78"/>
                        </a:rPr>
                        <m:t>0</m:t>
                      </m:r>
                    </m:oMath>
                  </m:oMathPara>
                </a14:m>
                <a:endParaRPr lang="en-US" sz="1800" dirty="0" smtClean="0">
                  <a:cs typeface="B Homa" panose="00000400000000000000" pitchFamily="2" charset="-78"/>
                </a:endParaRPr>
              </a:p>
              <a:p>
                <a:pPr algn="just">
                  <a:buNone/>
                </a:pPr>
                <a:endParaRPr lang="en-US" sz="1800" dirty="0">
                  <a:cs typeface="B Homa" panose="00000400000000000000" pitchFamily="2" charset="-78"/>
                </a:endParaRPr>
              </a:p>
              <a:p>
                <a:pPr marL="285750" indent="-285750" algn="r" rtl="1">
                  <a:buFont typeface="Wingdings" panose="05000000000000000000" pitchFamily="2" charset="2"/>
                  <a:buChar char="v"/>
                </a:pPr>
                <a:endParaRPr lang="fa-IR" sz="1800" dirty="0" smtClean="0">
                  <a:cs typeface="B Homa" panose="00000400000000000000" pitchFamily="2" charset="-78"/>
                </a:endParaRPr>
              </a:p>
              <a:p>
                <a:pPr marL="285750" indent="-285750" algn="r" rtl="1">
                  <a:buFont typeface="Wingdings" panose="05000000000000000000" pitchFamily="2" charset="2"/>
                  <a:buChar char="v"/>
                </a:pPr>
                <a:r>
                  <a:rPr lang="fa-IR" sz="1800" dirty="0" smtClean="0">
                    <a:cs typeface="B Homa" panose="00000400000000000000" pitchFamily="2" charset="-78"/>
                  </a:rPr>
                  <a:t>آن </a:t>
                </a:r>
                <a:r>
                  <a:rPr lang="fa-IR" sz="1800" dirty="0">
                    <a:cs typeface="B Homa" panose="00000400000000000000" pitchFamily="2" charset="-78"/>
                  </a:rPr>
                  <a:t>گاه فرآيند پايان مي يابد </a:t>
                </a:r>
                <a:r>
                  <a:rPr lang="fa-IR" sz="1800" dirty="0" smtClean="0">
                    <a:cs typeface="B Homa" panose="00000400000000000000" pitchFamily="2" charset="-78"/>
                  </a:rPr>
                  <a:t>و </a:t>
                </a:r>
                <a14:m>
                  <m:oMath xmlns:m="http://schemas.openxmlformats.org/officeDocument/2006/math">
                    <m:sSubSup>
                      <m:sSubSupPr>
                        <m:ctrlPr>
                          <a:rPr lang="fa-IR" sz="1800" i="1" dirty="0">
                            <a:latin typeface="Cambria Math" panose="02040503050406030204" pitchFamily="18" charset="0"/>
                            <a:cs typeface="B Homa" panose="00000400000000000000" pitchFamily="2" charset="-78"/>
                          </a:rPr>
                        </m:ctrlPr>
                      </m:sSubSupPr>
                      <m:e>
                        <m:r>
                          <a:rPr lang="en-US" sz="1800" i="1" dirty="0">
                            <a:latin typeface="Cambria Math" panose="02040503050406030204" pitchFamily="18" charset="0"/>
                            <a:ea typeface="Cambria Math" panose="02040503050406030204" pitchFamily="18" charset="0"/>
                            <a:cs typeface="B Homa" panose="00000400000000000000" pitchFamily="2" charset="-78"/>
                          </a:rPr>
                          <m:t>𝛽</m:t>
                        </m:r>
                      </m:e>
                      <m:sub>
                        <m:r>
                          <a:rPr lang="en-US" sz="1800" i="1" dirty="0">
                            <a:latin typeface="Cambria Math" panose="02040503050406030204" pitchFamily="18" charset="0"/>
                            <a:cs typeface="B Homa" panose="00000400000000000000" pitchFamily="2" charset="-78"/>
                          </a:rPr>
                          <m:t> </m:t>
                        </m:r>
                      </m:sub>
                      <m:sup>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𝑟</m:t>
                        </m:r>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1</m:t>
                        </m:r>
                        <m:r>
                          <a:rPr lang="en-US" sz="1800" i="1" dirty="0">
                            <a:latin typeface="Cambria Math" panose="02040503050406030204" pitchFamily="18" charset="0"/>
                            <a:cs typeface="B Homa" panose="00000400000000000000" pitchFamily="2" charset="-78"/>
                          </a:rPr>
                          <m:t>)</m:t>
                        </m:r>
                      </m:sup>
                    </m:sSubSup>
                  </m:oMath>
                </a14:m>
                <a:r>
                  <a:rPr lang="fa-IR" sz="1800" dirty="0">
                    <a:cs typeface="B Homa" panose="00000400000000000000" pitchFamily="2" charset="-78"/>
                  </a:rPr>
                  <a:t> </a:t>
                </a:r>
                <a14:m>
                  <m:oMath xmlns:m="http://schemas.openxmlformats.org/officeDocument/2006/math">
                    <m:sSubSup>
                      <m:sSubSupPr>
                        <m:ctrlPr>
                          <a:rPr lang="fa-IR" sz="1800" i="1" dirty="0">
                            <a:latin typeface="Cambria Math" panose="02040503050406030204" pitchFamily="18" charset="0"/>
                            <a:cs typeface="B Homa" panose="00000400000000000000" pitchFamily="2" charset="-78"/>
                          </a:rPr>
                        </m:ctrlPr>
                      </m:sSubSupPr>
                      <m:e>
                        <m:r>
                          <a:rPr lang="en-US" sz="1800" i="1" dirty="0">
                            <a:latin typeface="Cambria Math" panose="02040503050406030204" pitchFamily="18" charset="0"/>
                            <a:ea typeface="Cambria Math" panose="02040503050406030204" pitchFamily="18" charset="0"/>
                            <a:cs typeface="B Homa" panose="00000400000000000000" pitchFamily="2" charset="-78"/>
                          </a:rPr>
                          <m:t>𝛼</m:t>
                        </m:r>
                      </m:e>
                      <m:sub>
                        <m:r>
                          <a:rPr lang="en-US" sz="1800" i="1" dirty="0">
                            <a:latin typeface="Cambria Math" panose="02040503050406030204" pitchFamily="18" charset="0"/>
                            <a:cs typeface="B Homa" panose="00000400000000000000" pitchFamily="2" charset="-78"/>
                          </a:rPr>
                          <m:t> </m:t>
                        </m:r>
                      </m:sub>
                      <m:sup>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𝑟</m:t>
                        </m:r>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1</m:t>
                        </m:r>
                        <m:r>
                          <a:rPr lang="en-US" sz="1800" i="1" dirty="0">
                            <a:latin typeface="Cambria Math" panose="02040503050406030204" pitchFamily="18" charset="0"/>
                            <a:cs typeface="B Homa" panose="00000400000000000000" pitchFamily="2" charset="-78"/>
                          </a:rPr>
                          <m:t>)</m:t>
                        </m:r>
                      </m:sup>
                    </m:sSubSup>
                  </m:oMath>
                </a14:m>
                <a:r>
                  <a:rPr lang="fa-IR" sz="1800" dirty="0">
                    <a:cs typeface="B Homa" panose="00000400000000000000" pitchFamily="2" charset="-78"/>
                  </a:rPr>
                  <a:t> </a:t>
                </a:r>
                <a14:m>
                  <m:oMath xmlns:m="http://schemas.openxmlformats.org/officeDocument/2006/math">
                    <m:sSubSup>
                      <m:sSubSupPr>
                        <m:ctrlPr>
                          <a:rPr lang="fa-IR" sz="1800" i="1" dirty="0">
                            <a:latin typeface="Cambria Math" panose="02040503050406030204" pitchFamily="18" charset="0"/>
                            <a:cs typeface="B Homa" panose="00000400000000000000" pitchFamily="2" charset="-78"/>
                          </a:rPr>
                        </m:ctrlPr>
                      </m:sSubSupPr>
                      <m:e>
                        <m:r>
                          <a:rPr lang="en-US" sz="1800" i="1" dirty="0">
                            <a:latin typeface="Cambria Math" panose="02040503050406030204" pitchFamily="18" charset="0"/>
                            <a:ea typeface="Cambria Math" panose="02040503050406030204" pitchFamily="18" charset="0"/>
                            <a:cs typeface="B Homa" panose="00000400000000000000" pitchFamily="2" charset="-78"/>
                          </a:rPr>
                          <m:t>𝐿</m:t>
                        </m:r>
                      </m:e>
                      <m:sub>
                        <m:r>
                          <a:rPr lang="en-US" sz="1800" i="1" dirty="0">
                            <a:latin typeface="Cambria Math" panose="02040503050406030204" pitchFamily="18" charset="0"/>
                            <a:cs typeface="B Homa" panose="00000400000000000000" pitchFamily="2" charset="-78"/>
                          </a:rPr>
                          <m:t> </m:t>
                        </m:r>
                      </m:sub>
                      <m:sup>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𝑟</m:t>
                        </m:r>
                        <m:r>
                          <a:rPr lang="en-US" sz="1800" i="1" dirty="0">
                            <a:latin typeface="Cambria Math" panose="02040503050406030204" pitchFamily="18" charset="0"/>
                            <a:cs typeface="B Homa" panose="00000400000000000000" pitchFamily="2" charset="-78"/>
                          </a:rPr>
                          <m:t>+</m:t>
                        </m:r>
                        <m:r>
                          <a:rPr lang="en-US" sz="1800" i="1" dirty="0">
                            <a:latin typeface="Cambria Math" panose="02040503050406030204" pitchFamily="18" charset="0"/>
                            <a:cs typeface="B Homa" panose="00000400000000000000" pitchFamily="2" charset="-78"/>
                          </a:rPr>
                          <m:t>1</m:t>
                        </m:r>
                        <m:r>
                          <a:rPr lang="en-US" sz="1800" i="1" dirty="0">
                            <a:latin typeface="Cambria Math" panose="02040503050406030204" pitchFamily="18" charset="0"/>
                            <a:cs typeface="B Homa" panose="00000400000000000000" pitchFamily="2" charset="-78"/>
                          </a:rPr>
                          <m:t>)</m:t>
                        </m:r>
                      </m:sup>
                    </m:sSubSup>
                  </m:oMath>
                </a14:m>
                <a:r>
                  <a:rPr lang="fa-IR" sz="1800" dirty="0">
                    <a:cs typeface="B Homa" panose="00000400000000000000" pitchFamily="2" charset="-78"/>
                  </a:rPr>
                  <a:t> </a:t>
                </a:r>
                <a:r>
                  <a:rPr lang="fa-IR" sz="1800" dirty="0" smtClean="0">
                    <a:cs typeface="B Homa" panose="00000400000000000000" pitchFamily="2" charset="-78"/>
                  </a:rPr>
                  <a:t> پارامترهاي </a:t>
                </a:r>
                <a:r>
                  <a:rPr lang="fa-IR" sz="1800" dirty="0">
                    <a:cs typeface="B Homa" panose="00000400000000000000" pitchFamily="2" charset="-78"/>
                  </a:rPr>
                  <a:t>كاليبره شده مدل هستند. در غير </a:t>
                </a:r>
                <a:r>
                  <a:rPr lang="fa-IR" sz="1800" dirty="0" smtClean="0">
                    <a:cs typeface="B Homa" panose="00000400000000000000" pitchFamily="2" charset="-78"/>
                  </a:rPr>
                  <a:t>اين صورت</a:t>
                </a:r>
                <a:r>
                  <a:rPr lang="fa-IR" sz="1800" dirty="0">
                    <a:cs typeface="B Homa" panose="00000400000000000000" pitchFamily="2" charset="-78"/>
                  </a:rPr>
                  <a:t>، به گام يك رفته و الگوريتم ادامه </a:t>
                </a:r>
                <a:r>
                  <a:rPr lang="fa-IR" sz="1800" dirty="0" smtClean="0">
                    <a:cs typeface="B Homa" panose="00000400000000000000" pitchFamily="2" charset="-78"/>
                  </a:rPr>
                  <a:t>مي‌يابد</a:t>
                </a:r>
                <a:r>
                  <a:rPr lang="fa-IR" sz="1800" dirty="0">
                    <a:cs typeface="B Homa" panose="00000400000000000000" pitchFamily="2" charset="-78"/>
                  </a:rPr>
                  <a:t>.</a:t>
                </a:r>
                <a:endParaRPr lang="fa-IR" sz="1800" dirty="0" smtClean="0">
                  <a:cs typeface="B Homa" panose="00000400000000000000" pitchFamily="2" charset="-78"/>
                </a:endParaRPr>
              </a:p>
            </p:txBody>
          </p:sp>
        </mc:Choice>
        <mc:Fallback xmlns="">
          <p:sp>
            <p:nvSpPr>
              <p:cNvPr id="3" name="Text Placeholder 2"/>
              <p:cNvSpPr>
                <a:spLocks noGrp="1" noRot="1" noChangeAspect="1" noMove="1" noResize="1" noEditPoints="1" noAdjustHandles="1" noChangeArrowheads="1" noChangeShapeType="1" noTextEdit="1"/>
              </p:cNvSpPr>
              <p:nvPr>
                <p:ph type="body" idx="1"/>
              </p:nvPr>
            </p:nvSpPr>
            <p:spPr>
              <a:xfrm>
                <a:off x="781050" y="1012629"/>
                <a:ext cx="8245800" cy="3749871"/>
              </a:xfrm>
              <a:blipFill rotWithShape="0">
                <a:blip r:embed="rId2"/>
                <a:stretch>
                  <a:fillRect l="-1109" t="-1951" r="-1109"/>
                </a:stretch>
              </a:blipFill>
            </p:spPr>
            <p:txBody>
              <a:bodyPr/>
              <a:lstStyle/>
              <a:p>
                <a:r>
                  <a:rPr lang="fa-IR">
                    <a:noFill/>
                  </a:rPr>
                  <a:t> </a:t>
                </a:r>
              </a:p>
            </p:txBody>
          </p:sp>
        </mc:Fallback>
      </mc:AlternateContent>
    </p:spTree>
    <p:extLst>
      <p:ext uri="{BB962C8B-B14F-4D97-AF65-F5344CB8AC3E}">
        <p14:creationId xmlns:p14="http://schemas.microsoft.com/office/powerpoint/2010/main" val="30292385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 calcmode="lin" valueType="num">
                                      <p:cBhvr additive="base">
                                        <p:cTn id="2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79252" y="-371475"/>
            <a:ext cx="3552600" cy="1140000"/>
          </a:xfrm>
        </p:spPr>
        <p:txBody>
          <a:bodyPr/>
          <a:lstStyle/>
          <a:p>
            <a:pPr algn="r" rtl="1"/>
            <a:r>
              <a:rPr lang="fa-IR" sz="2800" dirty="0" smtClean="0">
                <a:cs typeface="B Titr" panose="00000700000000000000" pitchFamily="2" charset="-78"/>
              </a:rPr>
              <a:t>شهر مورد مطالعه</a:t>
            </a:r>
            <a:endParaRPr lang="fa-IR" sz="2800" dirty="0">
              <a:cs typeface="B Titr" panose="00000700000000000000" pitchFamily="2" charset="-78"/>
            </a:endParaRPr>
          </a:p>
        </p:txBody>
      </p:sp>
      <p:sp>
        <p:nvSpPr>
          <p:cNvPr id="3" name="Text Placeholder 2"/>
          <p:cNvSpPr>
            <a:spLocks noGrp="1"/>
          </p:cNvSpPr>
          <p:nvPr>
            <p:ph type="body" idx="1"/>
          </p:nvPr>
        </p:nvSpPr>
        <p:spPr>
          <a:xfrm>
            <a:off x="1026573" y="873835"/>
            <a:ext cx="8117427" cy="3749871"/>
          </a:xfrm>
        </p:spPr>
        <p:txBody>
          <a:bodyPr>
            <a:normAutofit fontScale="92500"/>
          </a:bodyPr>
          <a:lstStyle/>
          <a:p>
            <a:pPr marL="285750" indent="-285750" algn="just" rtl="1">
              <a:buFont typeface="Wingdings" panose="05000000000000000000" pitchFamily="2" charset="2"/>
              <a:buChar char="q"/>
            </a:pPr>
            <a:r>
              <a:rPr lang="fa-IR" sz="1800" dirty="0">
                <a:cs typeface="B Homa" panose="00000400000000000000" pitchFamily="2" charset="-78"/>
              </a:rPr>
              <a:t>شهر مورد </a:t>
            </a:r>
            <a:r>
              <a:rPr lang="fa-IR" sz="1800" dirty="0" smtClean="0">
                <a:cs typeface="B Homa" panose="00000400000000000000" pitchFamily="2" charset="-78"/>
              </a:rPr>
              <a:t>مطالعه، شهر قزوين </a:t>
            </a:r>
            <a:r>
              <a:rPr lang="fa-IR" sz="1800" dirty="0">
                <a:cs typeface="B Homa" panose="00000400000000000000" pitchFamily="2" charset="-78"/>
              </a:rPr>
              <a:t>مي باشد كه مطالعات </a:t>
            </a:r>
            <a:r>
              <a:rPr lang="fa-IR" sz="1800" dirty="0" smtClean="0">
                <a:cs typeface="B Homa" panose="00000400000000000000" pitchFamily="2" charset="-78"/>
              </a:rPr>
              <a:t>برنامه ريزي </a:t>
            </a:r>
            <a:r>
              <a:rPr lang="fa-IR" sz="1800" dirty="0">
                <a:cs typeface="B Homa" panose="00000400000000000000" pitchFamily="2" charset="-78"/>
              </a:rPr>
              <a:t>حمل و نقل </a:t>
            </a:r>
            <a:r>
              <a:rPr lang="fa-IR" sz="1800" dirty="0" smtClean="0">
                <a:cs typeface="B Homa" panose="00000400000000000000" pitchFamily="2" charset="-78"/>
              </a:rPr>
              <a:t>و آمارگيري </a:t>
            </a:r>
            <a:r>
              <a:rPr lang="fa-IR" sz="1800" dirty="0">
                <a:cs typeface="B Homa" panose="00000400000000000000" pitchFamily="2" charset="-78"/>
              </a:rPr>
              <a:t>هاي </a:t>
            </a:r>
            <a:r>
              <a:rPr lang="fa-IR" sz="1800" dirty="0" smtClean="0">
                <a:cs typeface="B Homa" panose="00000400000000000000" pitchFamily="2" charset="-78"/>
              </a:rPr>
              <a:t>مبدأ- </a:t>
            </a:r>
            <a:r>
              <a:rPr lang="fa-IR" sz="1800" dirty="0">
                <a:cs typeface="B Homa" panose="00000400000000000000" pitchFamily="2" charset="-78"/>
              </a:rPr>
              <a:t>مقصد سفر آن در سال </a:t>
            </a:r>
            <a:r>
              <a:rPr lang="fa-IR" sz="1800" dirty="0" smtClean="0">
                <a:cs typeface="B Homa" panose="00000400000000000000" pitchFamily="2" charset="-78"/>
              </a:rPr>
              <a:t>1380 انجام </a:t>
            </a:r>
            <a:r>
              <a:rPr lang="fa-IR" sz="1800" dirty="0">
                <a:cs typeface="B Homa" panose="00000400000000000000" pitchFamily="2" charset="-78"/>
              </a:rPr>
              <a:t>شده و سپس ماتريس سفر آن در سال 1385 </a:t>
            </a:r>
            <a:r>
              <a:rPr lang="fa-IR" sz="1800" dirty="0" smtClean="0">
                <a:cs typeface="B Homa" panose="00000400000000000000" pitchFamily="2" charset="-78"/>
              </a:rPr>
              <a:t>به هنگام </a:t>
            </a:r>
            <a:r>
              <a:rPr lang="fa-IR" sz="1800" dirty="0">
                <a:cs typeface="B Homa" panose="00000400000000000000" pitchFamily="2" charset="-78"/>
              </a:rPr>
              <a:t>شده </a:t>
            </a:r>
            <a:r>
              <a:rPr lang="fa-IR" sz="1800" dirty="0" smtClean="0">
                <a:cs typeface="B Homa" panose="00000400000000000000" pitchFamily="2" charset="-78"/>
              </a:rPr>
              <a:t>است. </a:t>
            </a:r>
          </a:p>
          <a:p>
            <a:pPr algn="just" rtl="1">
              <a:buNone/>
            </a:pPr>
            <a:endParaRPr lang="fa-IR" sz="1800" dirty="0" smtClean="0">
              <a:cs typeface="B Homa" panose="00000400000000000000" pitchFamily="2" charset="-78"/>
            </a:endParaRPr>
          </a:p>
          <a:p>
            <a:pPr marL="285750" indent="-285750" algn="just" rtl="1">
              <a:buFont typeface="Wingdings" panose="05000000000000000000" pitchFamily="2" charset="2"/>
              <a:buChar char="q"/>
            </a:pPr>
            <a:r>
              <a:rPr lang="fa-IR" sz="1800" dirty="0" smtClean="0">
                <a:cs typeface="B Homa" panose="00000400000000000000" pitchFamily="2" charset="-78"/>
              </a:rPr>
              <a:t>اين </a:t>
            </a:r>
            <a:r>
              <a:rPr lang="fa-IR" sz="1800" dirty="0">
                <a:cs typeface="B Homa" panose="00000400000000000000" pitchFamily="2" charset="-78"/>
              </a:rPr>
              <a:t>شهر كه </a:t>
            </a:r>
            <a:r>
              <a:rPr lang="fa-IR" sz="1800" dirty="0" smtClean="0">
                <a:cs typeface="B Homa" panose="00000400000000000000" pitchFamily="2" charset="-78"/>
              </a:rPr>
              <a:t>داراي 332162 </a:t>
            </a:r>
            <a:r>
              <a:rPr lang="fa-IR" sz="1800" dirty="0">
                <a:cs typeface="B Homa" panose="00000400000000000000" pitchFamily="2" charset="-78"/>
              </a:rPr>
              <a:t>نفر جمعيت و 79104 خانوار مي باشد، به </a:t>
            </a:r>
            <a:r>
              <a:rPr lang="fa-IR" sz="1800" dirty="0" smtClean="0">
                <a:cs typeface="B Homa" panose="00000400000000000000" pitchFamily="2" charset="-78"/>
              </a:rPr>
              <a:t>90 ناحيه </a:t>
            </a:r>
            <a:r>
              <a:rPr lang="fa-IR" sz="1800" dirty="0">
                <a:cs typeface="B Homa" panose="00000400000000000000" pitchFamily="2" charset="-78"/>
              </a:rPr>
              <a:t>ي ترافيكي تقسيم شده </a:t>
            </a:r>
            <a:r>
              <a:rPr lang="fa-IR" sz="1800" dirty="0" smtClean="0">
                <a:cs typeface="B Homa" panose="00000400000000000000" pitchFamily="2" charset="-78"/>
              </a:rPr>
              <a:t>است.</a:t>
            </a:r>
          </a:p>
          <a:p>
            <a:pPr algn="just" rtl="1">
              <a:buNone/>
            </a:pPr>
            <a:endParaRPr lang="fa-IR" sz="1800" dirty="0" smtClean="0">
              <a:cs typeface="B Homa" panose="00000400000000000000" pitchFamily="2" charset="-78"/>
            </a:endParaRPr>
          </a:p>
          <a:p>
            <a:pPr marL="285750" indent="-285750" algn="just" rtl="1">
              <a:buFont typeface="Wingdings" panose="05000000000000000000" pitchFamily="2" charset="2"/>
              <a:buChar char="q"/>
            </a:pPr>
            <a:r>
              <a:rPr lang="fa-IR" sz="1800" dirty="0">
                <a:cs typeface="B Homa" panose="00000400000000000000" pitchFamily="2" charset="-78"/>
              </a:rPr>
              <a:t>سفرهاي خريد خانه مبنا جزء سفرهاي غير ضروري طبقه بندي مي شوند اين نوع سفرها، كم و بيش آزادي انتخاب را به فرد مي دهند و الزام يا محدوديت قابل توجهي (مانند سفرهاي كاري و تحصيلي ) در مكان و زمان ندارند .</a:t>
            </a:r>
          </a:p>
          <a:p>
            <a:pPr marL="285750" indent="-285750" algn="just" rtl="1">
              <a:buFont typeface="Wingdings" panose="05000000000000000000" pitchFamily="2" charset="2"/>
              <a:buChar char="q"/>
            </a:pPr>
            <a:endParaRPr lang="fa-IR" sz="1800" dirty="0" smtClean="0">
              <a:cs typeface="B Homa" panose="00000400000000000000" pitchFamily="2" charset="-78"/>
            </a:endParaRPr>
          </a:p>
          <a:p>
            <a:pPr marL="285750" indent="-285750" algn="just" rtl="1">
              <a:buFont typeface="Wingdings" panose="05000000000000000000" pitchFamily="2" charset="2"/>
              <a:buChar char="q"/>
            </a:pPr>
            <a:r>
              <a:rPr lang="fa-IR" sz="1800" dirty="0" smtClean="0">
                <a:cs typeface="B Homa" panose="00000400000000000000" pitchFamily="2" charset="-78"/>
              </a:rPr>
              <a:t> </a:t>
            </a:r>
            <a:r>
              <a:rPr lang="fa-IR" sz="1800" dirty="0">
                <a:cs typeface="B Homa" panose="00000400000000000000" pitchFamily="2" charset="-78"/>
              </a:rPr>
              <a:t>از 526882 </a:t>
            </a:r>
            <a:r>
              <a:rPr lang="fa-IR" sz="1800" dirty="0" smtClean="0">
                <a:cs typeface="B Homa" panose="00000400000000000000" pitchFamily="2" charset="-78"/>
              </a:rPr>
              <a:t>سفر، </a:t>
            </a:r>
            <a:r>
              <a:rPr lang="fa-IR" sz="1800" dirty="0">
                <a:cs typeface="B Homa" panose="00000400000000000000" pitchFamily="2" charset="-78"/>
              </a:rPr>
              <a:t>روزانه ي برآورد شده براي شهر قزوين در سال </a:t>
            </a:r>
            <a:r>
              <a:rPr lang="fa-IR" sz="1800" dirty="0" smtClean="0">
                <a:cs typeface="B Homa" panose="00000400000000000000" pitchFamily="2" charset="-78"/>
              </a:rPr>
              <a:t>1380 سفرهاي با هدف خريد برابر 43981 سفر معادل 12درصد </a:t>
            </a:r>
            <a:r>
              <a:rPr lang="fa-IR" sz="1800" dirty="0">
                <a:cs typeface="B Homa" panose="00000400000000000000" pitchFamily="2" charset="-78"/>
              </a:rPr>
              <a:t>كل سفرهاي روزانه بوده است . </a:t>
            </a:r>
            <a:endParaRPr lang="fa-IR" sz="1800" dirty="0" smtClean="0">
              <a:cs typeface="B Homa" panose="00000400000000000000" pitchFamily="2" charset="-78"/>
            </a:endParaRPr>
          </a:p>
        </p:txBody>
      </p:sp>
    </p:spTree>
    <p:extLst>
      <p:ext uri="{BB962C8B-B14F-4D97-AF65-F5344CB8AC3E}">
        <p14:creationId xmlns:p14="http://schemas.microsoft.com/office/powerpoint/2010/main" val="7950891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additive="base">
                                        <p:cTn id="2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0129" y="528118"/>
            <a:ext cx="5477938" cy="611882"/>
          </a:xfrm>
        </p:spPr>
        <p:txBody>
          <a:bodyPr>
            <a:normAutofit/>
          </a:bodyPr>
          <a:lstStyle/>
          <a:p>
            <a:pPr algn="ctr" rtl="1"/>
            <a:r>
              <a:rPr lang="fa-IR" dirty="0">
                <a:solidFill>
                  <a:schemeClr val="tx1"/>
                </a:solidFill>
                <a:cs typeface="B Homa" panose="00000400000000000000" pitchFamily="2" charset="-78"/>
              </a:rPr>
              <a:t>نقشه ي توپولوژي شبك هي معابر و نواحي ترافيكي شهر قزوين</a:t>
            </a:r>
          </a:p>
        </p:txBody>
      </p:sp>
      <p:pic>
        <p:nvPicPr>
          <p:cNvPr id="4" name="Picture 3"/>
          <p:cNvPicPr>
            <a:picLocks noChangeAspect="1"/>
          </p:cNvPicPr>
          <p:nvPr/>
        </p:nvPicPr>
        <p:blipFill>
          <a:blip r:embed="rId2"/>
          <a:stretch>
            <a:fillRect/>
          </a:stretch>
        </p:blipFill>
        <p:spPr>
          <a:xfrm>
            <a:off x="2827822" y="1417987"/>
            <a:ext cx="3982553" cy="3401983"/>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87615675"/>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952625" y="304054"/>
            <a:ext cx="5766407" cy="467472"/>
          </a:xfrm>
        </p:spPr>
        <p:txBody>
          <a:bodyPr>
            <a:normAutofit/>
          </a:bodyPr>
          <a:lstStyle/>
          <a:p>
            <a:pPr algn="ctr" rtl="1"/>
            <a:r>
              <a:rPr lang="fa-IR" sz="1600" dirty="0">
                <a:cs typeface="B Homa" panose="00000400000000000000" pitchFamily="2" charset="-78"/>
              </a:rPr>
              <a:t>تعداد سفرهاي توليدشده در نواحي ترافيكي شهر قزوين با هدف سفر خريد</a:t>
            </a:r>
          </a:p>
        </p:txBody>
      </p:sp>
      <p:pic>
        <p:nvPicPr>
          <p:cNvPr id="4" name="Picture 3"/>
          <p:cNvPicPr>
            <a:picLocks noChangeAspect="1"/>
          </p:cNvPicPr>
          <p:nvPr/>
        </p:nvPicPr>
        <p:blipFill>
          <a:blip r:embed="rId2"/>
          <a:stretch>
            <a:fillRect/>
          </a:stretch>
        </p:blipFill>
        <p:spPr>
          <a:xfrm>
            <a:off x="2292803" y="1009650"/>
            <a:ext cx="4917654" cy="3811685"/>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9682395"/>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0164" y="382501"/>
            <a:ext cx="5354586" cy="674774"/>
          </a:xfrm>
        </p:spPr>
        <p:txBody>
          <a:bodyPr>
            <a:normAutofit fontScale="90000"/>
          </a:bodyPr>
          <a:lstStyle/>
          <a:p>
            <a:pPr algn="ctr" rtl="1"/>
            <a:r>
              <a:rPr lang="fa-IR" dirty="0">
                <a:solidFill>
                  <a:schemeClr val="tx1"/>
                </a:solidFill>
                <a:cs typeface="B Homa" panose="00000400000000000000" pitchFamily="2" charset="-78"/>
              </a:rPr>
              <a:t>تعداد سفرهاي </a:t>
            </a:r>
            <a:r>
              <a:rPr lang="fa-IR" dirty="0" smtClean="0">
                <a:solidFill>
                  <a:schemeClr val="tx1"/>
                </a:solidFill>
                <a:cs typeface="B Homa" panose="00000400000000000000" pitchFamily="2" charset="-78"/>
              </a:rPr>
              <a:t>جذب شده </a:t>
            </a:r>
            <a:r>
              <a:rPr lang="fa-IR" dirty="0">
                <a:solidFill>
                  <a:schemeClr val="tx1"/>
                </a:solidFill>
                <a:cs typeface="B Homa" panose="00000400000000000000" pitchFamily="2" charset="-78"/>
              </a:rPr>
              <a:t>به نواحي ترافيكي شهر قزوين با هدف سفر خريد</a:t>
            </a:r>
          </a:p>
        </p:txBody>
      </p:sp>
      <p:pic>
        <p:nvPicPr>
          <p:cNvPr id="4" name="Picture 3"/>
          <p:cNvPicPr>
            <a:picLocks noChangeAspect="1"/>
          </p:cNvPicPr>
          <p:nvPr/>
        </p:nvPicPr>
        <p:blipFill>
          <a:blip r:embed="rId2"/>
          <a:stretch>
            <a:fillRect/>
          </a:stretch>
        </p:blipFill>
        <p:spPr>
          <a:xfrm>
            <a:off x="2455800" y="1057275"/>
            <a:ext cx="4783314" cy="3701143"/>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578271466"/>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81225" y="214789"/>
            <a:ext cx="5514975" cy="518636"/>
          </a:xfrm>
        </p:spPr>
        <p:txBody>
          <a:bodyPr>
            <a:normAutofit/>
          </a:bodyPr>
          <a:lstStyle/>
          <a:p>
            <a:pPr algn="r" rtl="1"/>
            <a:r>
              <a:rPr lang="fa-IR" sz="1600" dirty="0" smtClean="0">
                <a:cs typeface="B Homa" panose="00000400000000000000" pitchFamily="2" charset="-78"/>
              </a:rPr>
              <a:t>نقشه پراکندگی انواع کاربری‌های تجاری منطبق بر نواحی ترافیکی شهر قزوین</a:t>
            </a:r>
            <a:endParaRPr lang="fa-IR" sz="1600" dirty="0">
              <a:cs typeface="B Homa" panose="00000400000000000000" pitchFamily="2" charset="-78"/>
            </a:endParaRPr>
          </a:p>
        </p:txBody>
      </p:sp>
      <p:pic>
        <p:nvPicPr>
          <p:cNvPr id="4" name="Picture 3"/>
          <p:cNvPicPr>
            <a:picLocks noChangeAspect="1"/>
          </p:cNvPicPr>
          <p:nvPr/>
        </p:nvPicPr>
        <p:blipFill>
          <a:blip r:embed="rId2"/>
          <a:stretch>
            <a:fillRect/>
          </a:stretch>
        </p:blipFill>
        <p:spPr>
          <a:xfrm>
            <a:off x="3071139" y="827175"/>
            <a:ext cx="3735145" cy="4101281"/>
          </a:xfrm>
          <a:prstGeom prst="rect">
            <a:avLst/>
          </a:prstGeom>
        </p:spPr>
      </p:pic>
    </p:spTree>
    <p:extLst>
      <p:ext uri="{BB962C8B-B14F-4D97-AF65-F5344CB8AC3E}">
        <p14:creationId xmlns:p14="http://schemas.microsoft.com/office/powerpoint/2010/main" val="749025954"/>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5321" y="-314879"/>
            <a:ext cx="7181256" cy="1140000"/>
          </a:xfrm>
        </p:spPr>
        <p:txBody>
          <a:bodyPr/>
          <a:lstStyle/>
          <a:p>
            <a:pPr algn="r" rtl="1"/>
            <a:r>
              <a:rPr lang="fa-IR" sz="2000" b="1" dirty="0">
                <a:cs typeface="B Homa" panose="00000400000000000000" pitchFamily="2" charset="-78"/>
              </a:rPr>
              <a:t>تحليل كارايي مدل </a:t>
            </a:r>
            <a:r>
              <a:rPr lang="fa-IR" sz="2000" b="1" dirty="0" smtClean="0">
                <a:cs typeface="B Homa" panose="00000400000000000000" pitchFamily="2" charset="-78"/>
              </a:rPr>
              <a:t>فرصتهاي </a:t>
            </a:r>
            <a:r>
              <a:rPr lang="fa-IR" sz="2000" b="1" dirty="0">
                <a:cs typeface="B Homa" panose="00000400000000000000" pitchFamily="2" charset="-78"/>
              </a:rPr>
              <a:t>تداخلي </a:t>
            </a:r>
            <a:r>
              <a:rPr lang="fa-IR" sz="2000" b="1" dirty="0" smtClean="0">
                <a:cs typeface="B Homa" panose="00000400000000000000" pitchFamily="2" charset="-78"/>
              </a:rPr>
              <a:t>براي </a:t>
            </a:r>
            <a:r>
              <a:rPr lang="fa-IR" sz="2000" b="1" dirty="0">
                <a:cs typeface="B Homa" panose="00000400000000000000" pitchFamily="2" charset="-78"/>
              </a:rPr>
              <a:t>سفرهاي خريد در شهر قزوين</a:t>
            </a:r>
            <a:endParaRPr lang="fa-IR" sz="2000" dirty="0">
              <a:cs typeface="B Homa" panose="00000400000000000000" pitchFamily="2" charset="-78"/>
            </a:endParaRPr>
          </a:p>
        </p:txBody>
      </p:sp>
      <p:sp>
        <p:nvSpPr>
          <p:cNvPr id="3" name="Text Placeholder 2"/>
          <p:cNvSpPr>
            <a:spLocks noGrp="1"/>
          </p:cNvSpPr>
          <p:nvPr>
            <p:ph type="body" idx="1"/>
          </p:nvPr>
        </p:nvSpPr>
        <p:spPr>
          <a:xfrm>
            <a:off x="690777" y="825121"/>
            <a:ext cx="8245800" cy="1418142"/>
          </a:xfrm>
        </p:spPr>
        <p:txBody>
          <a:bodyPr/>
          <a:lstStyle/>
          <a:p>
            <a:pPr marL="285750" indent="-285750" algn="r" rtl="1">
              <a:lnSpc>
                <a:spcPct val="150000"/>
              </a:lnSpc>
              <a:buFont typeface="Wingdings" panose="05000000000000000000" pitchFamily="2" charset="2"/>
              <a:buChar char="v"/>
            </a:pPr>
            <a:r>
              <a:rPr lang="fa-IR" sz="1800" dirty="0">
                <a:cs typeface="B Homa" panose="00000400000000000000" pitchFamily="2" charset="-78"/>
              </a:rPr>
              <a:t>به منظور بررسي ميزان كارايي مدل </a:t>
            </a:r>
            <a:r>
              <a:rPr lang="fa-IR" sz="1800" dirty="0" smtClean="0">
                <a:cs typeface="B Homa" panose="00000400000000000000" pitchFamily="2" charset="-78"/>
              </a:rPr>
              <a:t>فرصت‌هاي تداخلي، </a:t>
            </a:r>
            <a:r>
              <a:rPr lang="fa-IR" sz="1800" dirty="0">
                <a:cs typeface="B Homa" panose="00000400000000000000" pitchFamily="2" charset="-78"/>
              </a:rPr>
              <a:t>جهت </a:t>
            </a:r>
            <a:r>
              <a:rPr lang="fa-IR" sz="1800" dirty="0" smtClean="0">
                <a:cs typeface="B Homa" panose="00000400000000000000" pitchFamily="2" charset="-78"/>
              </a:rPr>
              <a:t>پيشبيني </a:t>
            </a:r>
            <a:r>
              <a:rPr lang="fa-IR" sz="1800" dirty="0">
                <a:cs typeface="B Homa" panose="00000400000000000000" pitchFamily="2" charset="-78"/>
              </a:rPr>
              <a:t>ماتريس سفرهاي </a:t>
            </a:r>
            <a:r>
              <a:rPr lang="fa-IR" sz="1800" dirty="0" smtClean="0">
                <a:cs typeface="B Homa" panose="00000400000000000000" pitchFamily="2" charset="-78"/>
              </a:rPr>
              <a:t>خريد </a:t>
            </a:r>
            <a:r>
              <a:rPr lang="fa-IR" sz="1800" dirty="0">
                <a:cs typeface="B Homa" panose="00000400000000000000" pitchFamily="2" charset="-78"/>
              </a:rPr>
              <a:t>در شهر قزوين</a:t>
            </a:r>
            <a:r>
              <a:rPr lang="fa-IR" sz="1800" dirty="0" smtClean="0">
                <a:cs typeface="B Homa" panose="00000400000000000000" pitchFamily="2" charset="-78"/>
              </a:rPr>
              <a:t>، كاليبراسيون </a:t>
            </a:r>
            <a:r>
              <a:rPr lang="fa-IR" sz="1800" dirty="0">
                <a:cs typeface="B Homa" panose="00000400000000000000" pitchFamily="2" charset="-78"/>
              </a:rPr>
              <a:t>مدل و تعيين </a:t>
            </a:r>
            <a:r>
              <a:rPr lang="fa-IR" sz="1800" dirty="0" smtClean="0">
                <a:cs typeface="B Homa" panose="00000400000000000000" pitchFamily="2" charset="-78"/>
              </a:rPr>
              <a:t>پارامتر </a:t>
            </a:r>
            <a:r>
              <a:rPr lang="en-US" sz="1800" dirty="0" smtClean="0">
                <a:cs typeface="B Homa" panose="00000400000000000000" pitchFamily="2" charset="-78"/>
              </a:rPr>
              <a:t>L</a:t>
            </a:r>
            <a:r>
              <a:rPr lang="fa-IR" sz="1800" dirty="0" smtClean="0">
                <a:cs typeface="B Homa" panose="00000400000000000000" pitchFamily="2" charset="-78"/>
              </a:rPr>
              <a:t> با روش </a:t>
            </a:r>
            <a:r>
              <a:rPr lang="fa-IR" sz="1800" dirty="0">
                <a:cs typeface="B Homa" panose="00000400000000000000" pitchFamily="2" charset="-78"/>
              </a:rPr>
              <a:t>رگرسيون غيرخطي انجام پذيرفت . </a:t>
            </a:r>
            <a:r>
              <a:rPr lang="fa-IR" sz="1800" dirty="0" smtClean="0">
                <a:cs typeface="B Homa" panose="00000400000000000000" pitchFamily="2" charset="-78"/>
              </a:rPr>
              <a:t>براي رتبه </a:t>
            </a:r>
            <a:r>
              <a:rPr lang="fa-IR" sz="1800" dirty="0">
                <a:cs typeface="B Homa" panose="00000400000000000000" pitchFamily="2" charset="-78"/>
              </a:rPr>
              <a:t>بندي مقاصد، از دو شاخص </a:t>
            </a:r>
            <a:r>
              <a:rPr lang="fa-IR" sz="1800" dirty="0" smtClean="0">
                <a:cs typeface="B Homa" panose="00000400000000000000" pitchFamily="2" charset="-78"/>
              </a:rPr>
              <a:t>فاصله‌ي </a:t>
            </a:r>
            <a:r>
              <a:rPr lang="fa-IR" sz="1800" dirty="0">
                <a:cs typeface="B Homa" panose="00000400000000000000" pitchFamily="2" charset="-78"/>
              </a:rPr>
              <a:t>هوايي </a:t>
            </a:r>
            <a:r>
              <a:rPr lang="fa-IR" sz="1800" dirty="0" smtClean="0">
                <a:cs typeface="B Homa" panose="00000400000000000000" pitchFamily="2" charset="-78"/>
              </a:rPr>
              <a:t>مراكز نواحي </a:t>
            </a:r>
            <a:r>
              <a:rPr lang="fa-IR" sz="1800" dirty="0">
                <a:cs typeface="B Homa" panose="00000400000000000000" pitchFamily="2" charset="-78"/>
              </a:rPr>
              <a:t>و زمان سفر متوسط بين نواحي استفاده </a:t>
            </a:r>
            <a:r>
              <a:rPr lang="fa-IR" sz="1800" dirty="0" smtClean="0">
                <a:cs typeface="B Homa" panose="00000400000000000000" pitchFamily="2" charset="-78"/>
              </a:rPr>
              <a:t>شد.</a:t>
            </a:r>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013876859"/>
                  </p:ext>
                </p:extLst>
              </p:nvPr>
            </p:nvGraphicFramePr>
            <p:xfrm>
              <a:off x="1470932" y="2119993"/>
              <a:ext cx="7249884" cy="1483360"/>
            </p:xfrm>
            <a:graphic>
              <a:graphicData uri="http://schemas.openxmlformats.org/drawingml/2006/table">
                <a:tbl>
                  <a:tblPr rtl="1" firstRow="1" bandRow="1">
                    <a:tableStyleId>{3C2FFA5D-87B4-456A-9821-1D502468CF0F}</a:tableStyleId>
                  </a:tblPr>
                  <a:tblGrid>
                    <a:gridCol w="1883227"/>
                    <a:gridCol w="1001486"/>
                    <a:gridCol w="1077686"/>
                    <a:gridCol w="1001485"/>
                    <a:gridCol w="1077686"/>
                    <a:gridCol w="1208314"/>
                  </a:tblGrid>
                  <a:tr h="370840">
                    <a:tc rowSpan="2">
                      <a:txBody>
                        <a:bodyPr/>
                        <a:lstStyle/>
                        <a:p>
                          <a:pPr algn="ctr" rtl="1"/>
                          <a:r>
                            <a:rPr lang="fa-IR" dirty="0" smtClean="0"/>
                            <a:t>عامل رتبه بندی مقاصد سفر</a:t>
                          </a:r>
                          <a:endParaRPr lang="fa-IR" dirty="0">
                            <a:cs typeface="B Homa" panose="00000400000000000000" pitchFamily="2" charset="-78"/>
                          </a:endParaRPr>
                        </a:p>
                      </a:txBody>
                      <a:tcPr anchor="ctr"/>
                    </a:tc>
                    <a:tc gridSpan="2">
                      <a:txBody>
                        <a:bodyPr/>
                        <a:lstStyle/>
                        <a:p>
                          <a:pPr algn="ctr" rtl="1"/>
                          <a14:m>
                            <m:oMathPara xmlns:m="http://schemas.openxmlformats.org/officeDocument/2006/math">
                              <m:oMathParaPr>
                                <m:jc m:val="centerGroup"/>
                              </m:oMathParaPr>
                              <m:oMath xmlns:m="http://schemas.openxmlformats.org/officeDocument/2006/math">
                                <m:sSub>
                                  <m:sSubPr>
                                    <m:ctrlPr>
                                      <a:rPr lang="fa-IR" i="1" smtClean="0">
                                        <a:latin typeface="Cambria Math" panose="02040503050406030204" pitchFamily="18" charset="0"/>
                                      </a:rPr>
                                    </m:ctrlPr>
                                  </m:sSubPr>
                                  <m:e>
                                    <m:r>
                                      <a:rPr lang="en-US" smtClean="0">
                                        <a:latin typeface="Cambria Math" panose="02040503050406030204" pitchFamily="18" charset="0"/>
                                      </a:rPr>
                                      <m:t>𝑃</m:t>
                                    </m:r>
                                  </m:e>
                                  <m:sub>
                                    <m:r>
                                      <a:rPr lang="en-US" smtClean="0">
                                        <a:latin typeface="Cambria Math" panose="02040503050406030204" pitchFamily="18" charset="0"/>
                                      </a:rPr>
                                      <m:t>𝑗</m:t>
                                    </m:r>
                                  </m:sub>
                                </m:sSub>
                              </m:oMath>
                            </m:oMathPara>
                          </a14:m>
                          <a:endParaRPr lang="fa-IR" dirty="0"/>
                        </a:p>
                      </a:txBody>
                      <a:tcPr anchor="ctr"/>
                    </a:tc>
                    <a:tc hMerge="1">
                      <a:txBody>
                        <a:bodyPr/>
                        <a:lstStyle/>
                        <a:p>
                          <a:pPr rtl="1"/>
                          <a:endParaRPr lang="fa-IR"/>
                        </a:p>
                      </a:txBody>
                      <a:tcPr/>
                    </a:tc>
                    <a:tc gridSpan="2">
                      <a:txBody>
                        <a:bodyPr/>
                        <a:lstStyle/>
                        <a:p>
                          <a:pPr algn="ctr" rtl="1"/>
                          <a14:m>
                            <m:oMathPara xmlns:m="http://schemas.openxmlformats.org/officeDocument/2006/math">
                              <m:oMathParaPr>
                                <m:jc m:val="centerGroup"/>
                              </m:oMathParaPr>
                              <m:oMath xmlns:m="http://schemas.openxmlformats.org/officeDocument/2006/math">
                                <m:sSub>
                                  <m:sSubPr>
                                    <m:ctrlPr>
                                      <a:rPr lang="fa-IR" i="1" smtClean="0">
                                        <a:latin typeface="Cambria Math" panose="02040503050406030204" pitchFamily="18" charset="0"/>
                                      </a:rPr>
                                    </m:ctrlPr>
                                  </m:sSubPr>
                                  <m:e>
                                    <m:r>
                                      <a:rPr lang="en-US" smtClean="0">
                                        <a:latin typeface="Cambria Math" panose="02040503050406030204" pitchFamily="18" charset="0"/>
                                      </a:rPr>
                                      <m:t>𝑃</m:t>
                                    </m:r>
                                  </m:e>
                                  <m:sub>
                                    <m:r>
                                      <a:rPr lang="en-US" smtClean="0">
                                        <a:latin typeface="Cambria Math" panose="02040503050406030204" pitchFamily="18" charset="0"/>
                                      </a:rPr>
                                      <m:t>𝑖𝑗</m:t>
                                    </m:r>
                                  </m:sub>
                                </m:sSub>
                              </m:oMath>
                            </m:oMathPara>
                          </a14:m>
                          <a:endParaRPr lang="fa-IR" dirty="0"/>
                        </a:p>
                      </a:txBody>
                      <a:tcPr anchor="ctr"/>
                    </a:tc>
                    <a:tc hMerge="1">
                      <a:txBody>
                        <a:bodyPr/>
                        <a:lstStyle/>
                        <a:p>
                          <a:pPr rtl="1"/>
                          <a:endParaRPr lang="fa-IR"/>
                        </a:p>
                      </a:txBody>
                      <a:tcPr/>
                    </a:tc>
                    <a:tc>
                      <a:txBody>
                        <a:bodyPr/>
                        <a:lstStyle/>
                        <a:p>
                          <a:pPr algn="ctr" rtl="1"/>
                          <a:r>
                            <a:rPr lang="en-US" dirty="0" smtClean="0"/>
                            <a:t>Linear </a:t>
                          </a:r>
                          <a14:m>
                            <m:oMath xmlns:m="http://schemas.openxmlformats.org/officeDocument/2006/math">
                              <m:sSup>
                                <m:sSupPr>
                                  <m:ctrlPr>
                                    <a:rPr lang="en-US" i="1" smtClean="0">
                                      <a:latin typeface="Cambria Math" panose="02040503050406030204" pitchFamily="18" charset="0"/>
                                    </a:rPr>
                                  </m:ctrlPr>
                                </m:sSupPr>
                                <m:e>
                                  <m:r>
                                    <a:rPr lang="en-US" smtClean="0">
                                      <a:latin typeface="Cambria Math" panose="02040503050406030204" pitchFamily="18" charset="0"/>
                                    </a:rPr>
                                    <m:t>𝑅</m:t>
                                  </m:r>
                                </m:e>
                                <m:sup>
                                  <m:r>
                                    <a:rPr lang="en-US" smtClean="0">
                                      <a:latin typeface="Cambria Math" panose="02040503050406030204" pitchFamily="18" charset="0"/>
                                    </a:rPr>
                                    <m:t>2</m:t>
                                  </m:r>
                                </m:sup>
                              </m:sSup>
                            </m:oMath>
                          </a14:m>
                          <a:endParaRPr lang="fa-IR" dirty="0"/>
                        </a:p>
                      </a:txBody>
                      <a:tcPr anchor="ctr"/>
                    </a:tc>
                  </a:tr>
                  <a:tr h="370840">
                    <a:tc vMerge="1">
                      <a:txBody>
                        <a:bodyPr/>
                        <a:lstStyle/>
                        <a:p>
                          <a:pPr rtl="1"/>
                          <a:endParaRPr lang="fa-IR" dirty="0"/>
                        </a:p>
                      </a:txBody>
                      <a:tcPr/>
                    </a:tc>
                    <a:tc>
                      <a:txBody>
                        <a:bodyPr/>
                        <a:lstStyle/>
                        <a:p>
                          <a:pPr algn="ctr" rtl="1"/>
                          <a:r>
                            <a:rPr lang="en-US" dirty="0" smtClean="0"/>
                            <a:t>L</a:t>
                          </a:r>
                          <a:endParaRPr lang="fa-IR" dirty="0"/>
                        </a:p>
                      </a:txBody>
                      <a:tcPr anchor="ctr"/>
                    </a:tc>
                    <a:tc>
                      <a:txBody>
                        <a:bodyPr/>
                        <a:lstStyle/>
                        <a:p>
                          <a:pPr algn="ctr" rtl="1"/>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smtClean="0">
                                        <a:latin typeface="Cambria Math" panose="02040503050406030204" pitchFamily="18" charset="0"/>
                                      </a:rPr>
                                      <m:t>𝑅</m:t>
                                    </m:r>
                                  </m:e>
                                  <m:sup>
                                    <m:r>
                                      <a:rPr lang="en-US" smtClean="0">
                                        <a:latin typeface="Cambria Math" panose="02040503050406030204" pitchFamily="18" charset="0"/>
                                      </a:rPr>
                                      <m:t>2</m:t>
                                    </m:r>
                                  </m:sup>
                                </m:sSup>
                              </m:oMath>
                            </m:oMathPara>
                          </a14:m>
                          <a:endParaRPr lang="fa-IR" dirty="0"/>
                        </a:p>
                      </a:txBody>
                      <a:tcPr anchor="ctr"/>
                    </a:tc>
                    <a:tc>
                      <a:txBody>
                        <a:bodyPr/>
                        <a:lstStyle/>
                        <a:p>
                          <a:pPr algn="ctr" rtl="1"/>
                          <a:r>
                            <a:rPr lang="en-US" dirty="0" smtClean="0"/>
                            <a:t>L</a:t>
                          </a:r>
                          <a:endParaRPr lang="fa-IR" dirty="0"/>
                        </a:p>
                      </a:txBody>
                      <a:tcPr anchor="ctr"/>
                    </a:tc>
                    <a:tc>
                      <a:txBody>
                        <a:bodyPr/>
                        <a:lstStyle/>
                        <a:p>
                          <a:pPr algn="ctr" rtl="1"/>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smtClean="0">
                                        <a:latin typeface="Cambria Math" panose="02040503050406030204" pitchFamily="18" charset="0"/>
                                      </a:rPr>
                                      <m:t>𝑅</m:t>
                                    </m:r>
                                  </m:e>
                                  <m:sup>
                                    <m:r>
                                      <a:rPr lang="en-US" smtClean="0">
                                        <a:latin typeface="Cambria Math" panose="02040503050406030204" pitchFamily="18" charset="0"/>
                                      </a:rPr>
                                      <m:t>2</m:t>
                                    </m:r>
                                  </m:sup>
                                </m:sSup>
                              </m:oMath>
                            </m:oMathPara>
                          </a14:m>
                          <a:endParaRPr lang="fa-IR" dirty="0"/>
                        </a:p>
                      </a:txBody>
                      <a:tcPr anchor="ctr"/>
                    </a:tc>
                    <a:tc>
                      <a:txBody>
                        <a:bodyPr/>
                        <a:lstStyle/>
                        <a:p>
                          <a:pPr algn="ctr" rtl="1"/>
                          <a14:m>
                            <m:oMathPara xmlns:m="http://schemas.openxmlformats.org/officeDocument/2006/math">
                              <m:oMathParaPr>
                                <m:jc m:val="centerGroup"/>
                              </m:oMathParaPr>
                              <m:oMath xmlns:m="http://schemas.openxmlformats.org/officeDocument/2006/math">
                                <m:sSub>
                                  <m:sSubPr>
                                    <m:ctrlPr>
                                      <a:rPr lang="fa-IR" i="1" smtClean="0">
                                        <a:latin typeface="Cambria Math" panose="02040503050406030204" pitchFamily="18" charset="0"/>
                                      </a:rPr>
                                    </m:ctrlPr>
                                  </m:sSubPr>
                                  <m:e>
                                    <m:r>
                                      <a:rPr lang="en-US" smtClean="0">
                                        <a:latin typeface="Cambria Math" panose="02040503050406030204" pitchFamily="18" charset="0"/>
                                      </a:rPr>
                                      <m:t>𝑡</m:t>
                                    </m:r>
                                  </m:e>
                                  <m:sub>
                                    <m:r>
                                      <a:rPr lang="en-US" smtClean="0">
                                        <a:latin typeface="Cambria Math" panose="02040503050406030204" pitchFamily="18" charset="0"/>
                                      </a:rPr>
                                      <m:t>𝑖𝑗</m:t>
                                    </m:r>
                                  </m:sub>
                                </m:sSub>
                              </m:oMath>
                            </m:oMathPara>
                          </a14:m>
                          <a:endParaRPr lang="fa-IR" dirty="0"/>
                        </a:p>
                      </a:txBody>
                      <a:tcPr anchor="ctr"/>
                    </a:tc>
                  </a:tr>
                  <a:tr h="370840">
                    <a:tc>
                      <a:txBody>
                        <a:bodyPr/>
                        <a:lstStyle/>
                        <a:p>
                          <a:pPr algn="ctr" rtl="1"/>
                          <a:r>
                            <a:rPr lang="fa-IR" dirty="0" smtClean="0"/>
                            <a:t>فاصله</a:t>
                          </a:r>
                          <a:r>
                            <a:rPr lang="fa-IR" baseline="0" dirty="0" smtClean="0"/>
                            <a:t> هوایی</a:t>
                          </a:r>
                          <a:endParaRPr lang="fa-IR" dirty="0">
                            <a:cs typeface="B Homa" panose="00000400000000000000" pitchFamily="2" charset="-78"/>
                          </a:endParaRPr>
                        </a:p>
                      </a:txBody>
                      <a:tcPr anchor="ctr"/>
                    </a:tc>
                    <a:tc>
                      <a:txBody>
                        <a:bodyPr/>
                        <a:lstStyle/>
                        <a:p>
                          <a:pPr algn="ctr" rtl="1"/>
                          <a:r>
                            <a:rPr lang="en-US" dirty="0" smtClean="0"/>
                            <a:t>4</a:t>
                          </a:r>
                          <a:r>
                            <a:rPr lang="en-US" baseline="0" dirty="0" smtClean="0"/>
                            <a:t> E- 6</a:t>
                          </a:r>
                          <a:endParaRPr lang="fa-IR" dirty="0"/>
                        </a:p>
                      </a:txBody>
                      <a:tcPr anchor="ctr"/>
                    </a:tc>
                    <a:tc>
                      <a:txBody>
                        <a:bodyPr/>
                        <a:lstStyle/>
                        <a:p>
                          <a:pPr algn="ctr" rtl="1"/>
                          <a:r>
                            <a:rPr lang="en-US" dirty="0" smtClean="0"/>
                            <a:t>0.788</a:t>
                          </a:r>
                          <a:endParaRPr lang="fa-IR" dirty="0"/>
                        </a:p>
                      </a:txBody>
                      <a:tcPr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4</a:t>
                          </a:r>
                          <a:r>
                            <a:rPr lang="en-US" baseline="0" dirty="0" smtClean="0"/>
                            <a:t> E- 6</a:t>
                          </a:r>
                          <a:endParaRPr lang="fa-IR" dirty="0" smtClean="0"/>
                        </a:p>
                      </a:txBody>
                      <a:tcPr anchor="ctr"/>
                    </a:tc>
                    <a:tc>
                      <a:txBody>
                        <a:bodyPr/>
                        <a:lstStyle/>
                        <a:p>
                          <a:pPr algn="ctr" rtl="1"/>
                          <a:r>
                            <a:rPr lang="en-US" dirty="0" smtClean="0"/>
                            <a:t>0.197</a:t>
                          </a:r>
                          <a:endParaRPr lang="fa-IR" dirty="0"/>
                        </a:p>
                      </a:txBody>
                      <a:tcPr anchor="ctr"/>
                    </a:tc>
                    <a:tc>
                      <a:txBody>
                        <a:bodyPr/>
                        <a:lstStyle/>
                        <a:p>
                          <a:pPr algn="ctr" rtl="1"/>
                          <a:r>
                            <a:rPr lang="en-US" dirty="0" smtClean="0"/>
                            <a:t>0.269</a:t>
                          </a:r>
                          <a:endParaRPr lang="fa-IR" dirty="0"/>
                        </a:p>
                      </a:txBody>
                      <a:tcPr anchor="ctr"/>
                    </a:tc>
                  </a:tr>
                  <a:tr h="370840">
                    <a:tc>
                      <a:txBody>
                        <a:bodyPr/>
                        <a:lstStyle/>
                        <a:p>
                          <a:pPr algn="ctr" rtl="1"/>
                          <a:r>
                            <a:rPr lang="fa-IR" dirty="0" smtClean="0"/>
                            <a:t>زمان سفر</a:t>
                          </a:r>
                          <a:endParaRPr lang="fa-IR" dirty="0">
                            <a:cs typeface="B Homa" panose="00000400000000000000" pitchFamily="2" charset="-78"/>
                          </a:endParaRPr>
                        </a:p>
                      </a:txBody>
                      <a:tcPr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4.4</a:t>
                          </a:r>
                          <a:r>
                            <a:rPr lang="en-US" baseline="0" dirty="0" smtClean="0"/>
                            <a:t> E- 6</a:t>
                          </a:r>
                          <a:endParaRPr lang="fa-IR" dirty="0" smtClean="0"/>
                        </a:p>
                      </a:txBody>
                      <a:tcPr anchor="ctr"/>
                    </a:tc>
                    <a:tc>
                      <a:txBody>
                        <a:bodyPr/>
                        <a:lstStyle/>
                        <a:p>
                          <a:pPr algn="ctr" rtl="1"/>
                          <a:r>
                            <a:rPr lang="en-US" dirty="0" smtClean="0"/>
                            <a:t>0.804</a:t>
                          </a:r>
                          <a:endParaRPr lang="fa-IR" dirty="0"/>
                        </a:p>
                      </a:txBody>
                      <a:tcPr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4.1</a:t>
                          </a:r>
                          <a:r>
                            <a:rPr lang="en-US" baseline="0" dirty="0" smtClean="0"/>
                            <a:t> E- 6</a:t>
                          </a:r>
                          <a:endParaRPr lang="fa-IR" dirty="0" smtClean="0"/>
                        </a:p>
                      </a:txBody>
                      <a:tcPr anchor="ctr"/>
                    </a:tc>
                    <a:tc>
                      <a:txBody>
                        <a:bodyPr/>
                        <a:lstStyle/>
                        <a:p>
                          <a:pPr algn="ctr" rtl="1"/>
                          <a:r>
                            <a:rPr lang="en-US" dirty="0" smtClean="0"/>
                            <a:t>0.200</a:t>
                          </a:r>
                          <a:endParaRPr lang="fa-IR" dirty="0"/>
                        </a:p>
                      </a:txBody>
                      <a:tcPr anchor="ctr"/>
                    </a:tc>
                    <a:tc>
                      <a:txBody>
                        <a:bodyPr/>
                        <a:lstStyle/>
                        <a:p>
                          <a:pPr algn="ctr" rtl="1"/>
                          <a:r>
                            <a:rPr lang="en-US" dirty="0" smtClean="0"/>
                            <a:t>0.338</a:t>
                          </a:r>
                          <a:endParaRPr lang="fa-IR" dirty="0"/>
                        </a:p>
                      </a:txBody>
                      <a:tcPr anchor="ctr"/>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013876859"/>
                  </p:ext>
                </p:extLst>
              </p:nvPr>
            </p:nvGraphicFramePr>
            <p:xfrm>
              <a:off x="1470932" y="2119993"/>
              <a:ext cx="7249884" cy="1483360"/>
            </p:xfrm>
            <a:graphic>
              <a:graphicData uri="http://schemas.openxmlformats.org/drawingml/2006/table">
                <a:tbl>
                  <a:tblPr rtl="1" firstRow="1" bandRow="1">
                    <a:tableStyleId>{3C2FFA5D-87B4-456A-9821-1D502468CF0F}</a:tableStyleId>
                  </a:tblPr>
                  <a:tblGrid>
                    <a:gridCol w="1883227"/>
                    <a:gridCol w="1001486"/>
                    <a:gridCol w="1077686"/>
                    <a:gridCol w="1001485"/>
                    <a:gridCol w="1077686"/>
                    <a:gridCol w="1208314"/>
                  </a:tblGrid>
                  <a:tr h="370840">
                    <a:tc rowSpan="2">
                      <a:txBody>
                        <a:bodyPr/>
                        <a:lstStyle/>
                        <a:p>
                          <a:pPr algn="ctr" rtl="1"/>
                          <a:r>
                            <a:rPr lang="fa-IR" dirty="0" smtClean="0"/>
                            <a:t>عامل رتبه بندی مقاصد سفر</a:t>
                          </a:r>
                          <a:endParaRPr lang="fa-IR" dirty="0">
                            <a:cs typeface="B Homa" panose="00000400000000000000" pitchFamily="2" charset="-78"/>
                          </a:endParaRPr>
                        </a:p>
                      </a:txBody>
                      <a:tcPr anchor="ctr"/>
                    </a:tc>
                    <a:tc gridSpan="2">
                      <a:txBody>
                        <a:bodyPr/>
                        <a:lstStyle/>
                        <a:p>
                          <a:endParaRPr lang="fa-IR"/>
                        </a:p>
                      </a:txBody>
                      <a:tcPr anchor="ctr">
                        <a:blipFill rotWithShape="0">
                          <a:blip r:embed="rId2"/>
                          <a:stretch>
                            <a:fillRect l="-91202" t="-1639" r="-158944" b="-308197"/>
                          </a:stretch>
                        </a:blipFill>
                      </a:tcPr>
                    </a:tc>
                    <a:tc hMerge="1">
                      <a:txBody>
                        <a:bodyPr/>
                        <a:lstStyle/>
                        <a:p>
                          <a:pPr rtl="1"/>
                          <a:endParaRPr lang="fa-IR"/>
                        </a:p>
                      </a:txBody>
                      <a:tcPr/>
                    </a:tc>
                    <a:tc gridSpan="2">
                      <a:txBody>
                        <a:bodyPr/>
                        <a:lstStyle/>
                        <a:p>
                          <a:endParaRPr lang="fa-IR"/>
                        </a:p>
                      </a:txBody>
                      <a:tcPr anchor="ctr">
                        <a:blipFill rotWithShape="0">
                          <a:blip r:embed="rId2"/>
                          <a:stretch>
                            <a:fillRect l="-190643" t="-1639" r="-58480" b="-308197"/>
                          </a:stretch>
                        </a:blipFill>
                      </a:tcPr>
                    </a:tc>
                    <a:tc hMerge="1">
                      <a:txBody>
                        <a:bodyPr/>
                        <a:lstStyle/>
                        <a:p>
                          <a:pPr rtl="1"/>
                          <a:endParaRPr lang="fa-IR"/>
                        </a:p>
                      </a:txBody>
                      <a:tcPr/>
                    </a:tc>
                    <a:tc>
                      <a:txBody>
                        <a:bodyPr/>
                        <a:lstStyle/>
                        <a:p>
                          <a:endParaRPr lang="fa-IR"/>
                        </a:p>
                      </a:txBody>
                      <a:tcPr anchor="ctr">
                        <a:blipFill rotWithShape="0">
                          <a:blip r:embed="rId2"/>
                          <a:stretch>
                            <a:fillRect l="-502020" t="-1639" r="-1010" b="-308197"/>
                          </a:stretch>
                        </a:blipFill>
                      </a:tcPr>
                    </a:tc>
                  </a:tr>
                  <a:tr h="370840">
                    <a:tc vMerge="1">
                      <a:txBody>
                        <a:bodyPr/>
                        <a:lstStyle/>
                        <a:p>
                          <a:pPr rtl="1"/>
                          <a:endParaRPr lang="fa-IR" dirty="0"/>
                        </a:p>
                      </a:txBody>
                      <a:tcPr/>
                    </a:tc>
                    <a:tc>
                      <a:txBody>
                        <a:bodyPr/>
                        <a:lstStyle/>
                        <a:p>
                          <a:pPr algn="ctr" rtl="1"/>
                          <a:r>
                            <a:rPr lang="en-US" dirty="0" smtClean="0"/>
                            <a:t>L</a:t>
                          </a:r>
                          <a:endParaRPr lang="fa-IR" dirty="0"/>
                        </a:p>
                      </a:txBody>
                      <a:tcPr anchor="ctr"/>
                    </a:tc>
                    <a:tc>
                      <a:txBody>
                        <a:bodyPr/>
                        <a:lstStyle/>
                        <a:p>
                          <a:endParaRPr lang="fa-IR"/>
                        </a:p>
                      </a:txBody>
                      <a:tcPr anchor="ctr">
                        <a:blipFill rotWithShape="0">
                          <a:blip r:embed="rId2"/>
                          <a:stretch>
                            <a:fillRect l="-268362" t="-100000" r="-306215" b="-203226"/>
                          </a:stretch>
                        </a:blipFill>
                      </a:tcPr>
                    </a:tc>
                    <a:tc>
                      <a:txBody>
                        <a:bodyPr/>
                        <a:lstStyle/>
                        <a:p>
                          <a:pPr algn="ctr" rtl="1"/>
                          <a:r>
                            <a:rPr lang="en-US" dirty="0" smtClean="0"/>
                            <a:t>L</a:t>
                          </a:r>
                          <a:endParaRPr lang="fa-IR" dirty="0"/>
                        </a:p>
                      </a:txBody>
                      <a:tcPr anchor="ctr"/>
                    </a:tc>
                    <a:tc>
                      <a:txBody>
                        <a:bodyPr/>
                        <a:lstStyle/>
                        <a:p>
                          <a:endParaRPr lang="fa-IR"/>
                        </a:p>
                      </a:txBody>
                      <a:tcPr anchor="ctr">
                        <a:blipFill rotWithShape="0">
                          <a:blip r:embed="rId2"/>
                          <a:stretch>
                            <a:fillRect l="-461582" t="-100000" r="-112994" b="-203226"/>
                          </a:stretch>
                        </a:blipFill>
                      </a:tcPr>
                    </a:tc>
                    <a:tc>
                      <a:txBody>
                        <a:bodyPr/>
                        <a:lstStyle/>
                        <a:p>
                          <a:endParaRPr lang="fa-IR"/>
                        </a:p>
                      </a:txBody>
                      <a:tcPr anchor="ctr">
                        <a:blipFill rotWithShape="0">
                          <a:blip r:embed="rId2"/>
                          <a:stretch>
                            <a:fillRect l="-502020" t="-100000" r="-1010" b="-203226"/>
                          </a:stretch>
                        </a:blipFill>
                      </a:tcPr>
                    </a:tc>
                  </a:tr>
                  <a:tr h="370840">
                    <a:tc>
                      <a:txBody>
                        <a:bodyPr/>
                        <a:lstStyle/>
                        <a:p>
                          <a:pPr algn="ctr" rtl="1"/>
                          <a:r>
                            <a:rPr lang="fa-IR" dirty="0" smtClean="0"/>
                            <a:t>فاصله</a:t>
                          </a:r>
                          <a:r>
                            <a:rPr lang="fa-IR" baseline="0" dirty="0" smtClean="0"/>
                            <a:t> هوایی</a:t>
                          </a:r>
                          <a:endParaRPr lang="fa-IR" dirty="0">
                            <a:cs typeface="B Homa" panose="00000400000000000000" pitchFamily="2" charset="-78"/>
                          </a:endParaRPr>
                        </a:p>
                      </a:txBody>
                      <a:tcPr anchor="ctr"/>
                    </a:tc>
                    <a:tc>
                      <a:txBody>
                        <a:bodyPr/>
                        <a:lstStyle/>
                        <a:p>
                          <a:pPr algn="ctr" rtl="1"/>
                          <a:r>
                            <a:rPr lang="en-US" dirty="0" smtClean="0"/>
                            <a:t>4</a:t>
                          </a:r>
                          <a:r>
                            <a:rPr lang="en-US" baseline="0" dirty="0" smtClean="0"/>
                            <a:t> E- 6</a:t>
                          </a:r>
                          <a:endParaRPr lang="fa-IR" dirty="0"/>
                        </a:p>
                      </a:txBody>
                      <a:tcPr anchor="ctr"/>
                    </a:tc>
                    <a:tc>
                      <a:txBody>
                        <a:bodyPr/>
                        <a:lstStyle/>
                        <a:p>
                          <a:pPr algn="ctr" rtl="1"/>
                          <a:r>
                            <a:rPr lang="en-US" dirty="0" smtClean="0"/>
                            <a:t>0.788</a:t>
                          </a:r>
                          <a:endParaRPr lang="fa-IR" dirty="0"/>
                        </a:p>
                      </a:txBody>
                      <a:tcPr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4</a:t>
                          </a:r>
                          <a:r>
                            <a:rPr lang="en-US" baseline="0" dirty="0" smtClean="0"/>
                            <a:t> E- 6</a:t>
                          </a:r>
                          <a:endParaRPr lang="fa-IR" dirty="0" smtClean="0"/>
                        </a:p>
                      </a:txBody>
                      <a:tcPr anchor="ctr"/>
                    </a:tc>
                    <a:tc>
                      <a:txBody>
                        <a:bodyPr/>
                        <a:lstStyle/>
                        <a:p>
                          <a:pPr algn="ctr" rtl="1"/>
                          <a:r>
                            <a:rPr lang="en-US" dirty="0" smtClean="0"/>
                            <a:t>0.197</a:t>
                          </a:r>
                          <a:endParaRPr lang="fa-IR" dirty="0"/>
                        </a:p>
                      </a:txBody>
                      <a:tcPr anchor="ctr"/>
                    </a:tc>
                    <a:tc>
                      <a:txBody>
                        <a:bodyPr/>
                        <a:lstStyle/>
                        <a:p>
                          <a:pPr algn="ctr" rtl="1"/>
                          <a:r>
                            <a:rPr lang="en-US" dirty="0" smtClean="0"/>
                            <a:t>0.269</a:t>
                          </a:r>
                          <a:endParaRPr lang="fa-IR" dirty="0"/>
                        </a:p>
                      </a:txBody>
                      <a:tcPr anchor="ctr"/>
                    </a:tc>
                  </a:tr>
                  <a:tr h="370840">
                    <a:tc>
                      <a:txBody>
                        <a:bodyPr/>
                        <a:lstStyle/>
                        <a:p>
                          <a:pPr algn="ctr" rtl="1"/>
                          <a:r>
                            <a:rPr lang="fa-IR" dirty="0" smtClean="0"/>
                            <a:t>زمان سفر</a:t>
                          </a:r>
                          <a:endParaRPr lang="fa-IR" dirty="0">
                            <a:cs typeface="B Homa" panose="00000400000000000000" pitchFamily="2" charset="-78"/>
                          </a:endParaRPr>
                        </a:p>
                      </a:txBody>
                      <a:tcPr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4.4</a:t>
                          </a:r>
                          <a:r>
                            <a:rPr lang="en-US" baseline="0" dirty="0" smtClean="0"/>
                            <a:t> E- 6</a:t>
                          </a:r>
                          <a:endParaRPr lang="fa-IR" dirty="0" smtClean="0"/>
                        </a:p>
                      </a:txBody>
                      <a:tcPr anchor="ctr"/>
                    </a:tc>
                    <a:tc>
                      <a:txBody>
                        <a:bodyPr/>
                        <a:lstStyle/>
                        <a:p>
                          <a:pPr algn="ctr" rtl="1"/>
                          <a:r>
                            <a:rPr lang="en-US" dirty="0" smtClean="0"/>
                            <a:t>0.804</a:t>
                          </a:r>
                          <a:endParaRPr lang="fa-IR" dirty="0"/>
                        </a:p>
                      </a:txBody>
                      <a:tcPr anchor="ct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4.1</a:t>
                          </a:r>
                          <a:r>
                            <a:rPr lang="en-US" baseline="0" dirty="0" smtClean="0"/>
                            <a:t> E- 6</a:t>
                          </a:r>
                          <a:endParaRPr lang="fa-IR" dirty="0" smtClean="0"/>
                        </a:p>
                      </a:txBody>
                      <a:tcPr anchor="ctr"/>
                    </a:tc>
                    <a:tc>
                      <a:txBody>
                        <a:bodyPr/>
                        <a:lstStyle/>
                        <a:p>
                          <a:pPr algn="ctr" rtl="1"/>
                          <a:r>
                            <a:rPr lang="en-US" dirty="0" smtClean="0"/>
                            <a:t>0.200</a:t>
                          </a:r>
                          <a:endParaRPr lang="fa-IR" dirty="0"/>
                        </a:p>
                      </a:txBody>
                      <a:tcPr anchor="ctr"/>
                    </a:tc>
                    <a:tc>
                      <a:txBody>
                        <a:bodyPr/>
                        <a:lstStyle/>
                        <a:p>
                          <a:pPr algn="ctr" rtl="1"/>
                          <a:r>
                            <a:rPr lang="en-US" dirty="0" smtClean="0"/>
                            <a:t>0.338</a:t>
                          </a:r>
                          <a:endParaRPr lang="fa-IR" dirty="0"/>
                        </a:p>
                      </a:txBody>
                      <a:tcPr anchor="ctr"/>
                    </a:tc>
                  </a:tr>
                </a:tbl>
              </a:graphicData>
            </a:graphic>
          </p:graphicFrame>
        </mc:Fallback>
      </mc:AlternateContent>
      <mc:AlternateContent xmlns:mc="http://schemas.openxmlformats.org/markup-compatibility/2006" xmlns:a14="http://schemas.microsoft.com/office/drawing/2010/main">
        <mc:Choice Requires="a14">
          <p:sp>
            <p:nvSpPr>
              <p:cNvPr id="6" name="Text Placeholder 2"/>
              <p:cNvSpPr txBox="1">
                <a:spLocks/>
              </p:cNvSpPr>
              <p:nvPr/>
            </p:nvSpPr>
            <p:spPr>
              <a:xfrm>
                <a:off x="413063" y="3603353"/>
                <a:ext cx="8523514" cy="1213757"/>
              </a:xfrm>
              <a:prstGeom prst="rect">
                <a:avLst/>
              </a:prstGeom>
              <a:noFill/>
              <a:ln>
                <a:noFill/>
              </a:ln>
            </p:spPr>
            <p:txBody>
              <a:bodyPr wrap="square" lIns="91425" tIns="91425" rIns="91425" bIns="91425" anchor="t" anchorCtr="0"/>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DB7C4"/>
                  </a:buClr>
                  <a:buSzPts val="2400"/>
                  <a:buFont typeface="Source Sans Pro"/>
                  <a:buChar char="▹"/>
                  <a:defRPr sz="2400" b="0" i="0" u="none" strike="noStrike" cap="none">
                    <a:solidFill>
                      <a:srgbClr val="415665"/>
                    </a:solidFill>
                    <a:latin typeface="Source Sans Pro"/>
                    <a:ea typeface="Source Sans Pro"/>
                    <a:cs typeface="Source Sans Pro"/>
                    <a:sym typeface="Source Sans Pro"/>
                  </a:defRPr>
                </a:lvl1pPr>
                <a:lvl2pPr marR="0" lvl="1" algn="l" rtl="0">
                  <a:lnSpc>
                    <a:spcPct val="100000"/>
                  </a:lnSpc>
                  <a:spcBef>
                    <a:spcPts val="0"/>
                  </a:spcBef>
                  <a:spcAft>
                    <a:spcPts val="0"/>
                  </a:spcAft>
                  <a:buClr>
                    <a:srgbClr val="0DB7C4"/>
                  </a:buClr>
                  <a:buSzPts val="2400"/>
                  <a:buFont typeface="Source Sans Pro"/>
                  <a:buChar char="▸"/>
                  <a:defRPr sz="2400" b="0" i="0" u="none" strike="noStrike" cap="none">
                    <a:solidFill>
                      <a:srgbClr val="415665"/>
                    </a:solidFill>
                    <a:latin typeface="Source Sans Pro"/>
                    <a:ea typeface="Source Sans Pro"/>
                    <a:cs typeface="Source Sans Pro"/>
                    <a:sym typeface="Source Sans Pro"/>
                  </a:defRPr>
                </a:lvl2pPr>
                <a:lvl3pPr marR="0" lvl="2" algn="l" rtl="0">
                  <a:lnSpc>
                    <a:spcPct val="100000"/>
                  </a:lnSpc>
                  <a:spcBef>
                    <a:spcPts val="0"/>
                  </a:spcBef>
                  <a:spcAft>
                    <a:spcPts val="0"/>
                  </a:spcAft>
                  <a:buClr>
                    <a:srgbClr val="0DB7C4"/>
                  </a:buClr>
                  <a:buSzPts val="2400"/>
                  <a:buFont typeface="Source Sans Pro"/>
                  <a:buChar char="⬩"/>
                  <a:defRPr sz="2400" b="0" i="0" u="none" strike="noStrike" cap="none">
                    <a:solidFill>
                      <a:srgbClr val="415665"/>
                    </a:solidFill>
                    <a:latin typeface="Source Sans Pro"/>
                    <a:ea typeface="Source Sans Pro"/>
                    <a:cs typeface="Source Sans Pro"/>
                    <a:sym typeface="Source Sans Pro"/>
                  </a:defRPr>
                </a:lvl3pPr>
                <a:lvl4pPr marR="0" lvl="3" algn="l" rtl="0">
                  <a:lnSpc>
                    <a:spcPct val="100000"/>
                  </a:lnSpc>
                  <a:spcBef>
                    <a:spcPts val="0"/>
                  </a:spcBef>
                  <a:spcAft>
                    <a:spcPts val="0"/>
                  </a:spcAft>
                  <a:buClr>
                    <a:srgbClr val="0DB7C4"/>
                  </a:buClr>
                  <a:buSzPts val="2400"/>
                  <a:buFont typeface="Source Sans Pro"/>
                  <a:buChar char="⬞"/>
                  <a:defRPr sz="2400" b="0" i="0" u="none" strike="noStrike" cap="none">
                    <a:solidFill>
                      <a:srgbClr val="415665"/>
                    </a:solidFill>
                    <a:latin typeface="Source Sans Pro"/>
                    <a:ea typeface="Source Sans Pro"/>
                    <a:cs typeface="Source Sans Pro"/>
                    <a:sym typeface="Source Sans Pro"/>
                  </a:defRPr>
                </a:lvl4pPr>
                <a:lvl5pPr marR="0" lvl="4" algn="l" rtl="0">
                  <a:lnSpc>
                    <a:spcPct val="100000"/>
                  </a:lnSpc>
                  <a:spcBef>
                    <a:spcPts val="0"/>
                  </a:spcBef>
                  <a:spcAft>
                    <a:spcPts val="0"/>
                  </a:spcAft>
                  <a:buClr>
                    <a:srgbClr val="0DB7C4"/>
                  </a:buClr>
                  <a:buSzPts val="2400"/>
                  <a:buFont typeface="Source Sans Pro"/>
                  <a:buChar char="○"/>
                  <a:defRPr sz="2400" b="0" i="0" u="none" strike="noStrike" cap="none">
                    <a:solidFill>
                      <a:srgbClr val="415665"/>
                    </a:solidFill>
                    <a:latin typeface="Source Sans Pro"/>
                    <a:ea typeface="Source Sans Pro"/>
                    <a:cs typeface="Source Sans Pro"/>
                    <a:sym typeface="Source Sans Pro"/>
                  </a:defRPr>
                </a:lvl5pPr>
                <a:lvl6pPr marR="0" lvl="5" algn="l" rtl="0">
                  <a:lnSpc>
                    <a:spcPct val="100000"/>
                  </a:lnSpc>
                  <a:spcBef>
                    <a:spcPts val="0"/>
                  </a:spcBef>
                  <a:spcAft>
                    <a:spcPts val="0"/>
                  </a:spcAft>
                  <a:buClr>
                    <a:srgbClr val="0DB7C4"/>
                  </a:buClr>
                  <a:buSzPts val="2400"/>
                  <a:buFont typeface="Source Sans Pro"/>
                  <a:buChar char="■"/>
                  <a:defRPr sz="2400" b="0" i="0" u="none" strike="noStrike" cap="none">
                    <a:solidFill>
                      <a:srgbClr val="415665"/>
                    </a:solidFill>
                    <a:latin typeface="Source Sans Pro"/>
                    <a:ea typeface="Source Sans Pro"/>
                    <a:cs typeface="Source Sans Pro"/>
                    <a:sym typeface="Source Sans Pro"/>
                  </a:defRPr>
                </a:lvl6pPr>
                <a:lvl7pPr marR="0" lvl="6" algn="l" rtl="0">
                  <a:lnSpc>
                    <a:spcPct val="100000"/>
                  </a:lnSpc>
                  <a:spcBef>
                    <a:spcPts val="0"/>
                  </a:spcBef>
                  <a:spcAft>
                    <a:spcPts val="0"/>
                  </a:spcAft>
                  <a:buClr>
                    <a:srgbClr val="0DB7C4"/>
                  </a:buClr>
                  <a:buSzPts val="2400"/>
                  <a:buFont typeface="Source Sans Pro"/>
                  <a:buChar char="●"/>
                  <a:defRPr sz="2400" b="0" i="0" u="none" strike="noStrike" cap="none">
                    <a:solidFill>
                      <a:srgbClr val="415665"/>
                    </a:solidFill>
                    <a:latin typeface="Source Sans Pro"/>
                    <a:ea typeface="Source Sans Pro"/>
                    <a:cs typeface="Source Sans Pro"/>
                    <a:sym typeface="Source Sans Pro"/>
                  </a:defRPr>
                </a:lvl7pPr>
                <a:lvl8pPr marR="0" lvl="7" algn="l" rtl="0">
                  <a:lnSpc>
                    <a:spcPct val="100000"/>
                  </a:lnSpc>
                  <a:spcBef>
                    <a:spcPts val="0"/>
                  </a:spcBef>
                  <a:spcAft>
                    <a:spcPts val="0"/>
                  </a:spcAft>
                  <a:buClr>
                    <a:srgbClr val="0DB7C4"/>
                  </a:buClr>
                  <a:buSzPts val="2400"/>
                  <a:buFont typeface="Source Sans Pro"/>
                  <a:buChar char="○"/>
                  <a:defRPr sz="2400" b="0" i="0" u="none" strike="noStrike" cap="none">
                    <a:solidFill>
                      <a:srgbClr val="415665"/>
                    </a:solidFill>
                    <a:latin typeface="Source Sans Pro"/>
                    <a:ea typeface="Source Sans Pro"/>
                    <a:cs typeface="Source Sans Pro"/>
                    <a:sym typeface="Source Sans Pro"/>
                  </a:defRPr>
                </a:lvl8pPr>
                <a:lvl9pPr marR="0" lvl="8" algn="l" rtl="0">
                  <a:lnSpc>
                    <a:spcPct val="100000"/>
                  </a:lnSpc>
                  <a:spcBef>
                    <a:spcPts val="0"/>
                  </a:spcBef>
                  <a:spcAft>
                    <a:spcPts val="0"/>
                  </a:spcAft>
                  <a:buClr>
                    <a:srgbClr val="0DB7C4"/>
                  </a:buClr>
                  <a:buSzPts val="2400"/>
                  <a:buFont typeface="Source Sans Pro"/>
                  <a:buChar char="■"/>
                  <a:defRPr sz="2400" b="0" i="0" u="none" strike="noStrike" cap="none">
                    <a:solidFill>
                      <a:srgbClr val="415665"/>
                    </a:solidFill>
                    <a:latin typeface="Source Sans Pro"/>
                    <a:ea typeface="Source Sans Pro"/>
                    <a:cs typeface="Source Sans Pro"/>
                    <a:sym typeface="Source Sans Pro"/>
                  </a:defRPr>
                </a:lvl9pPr>
              </a:lstStyle>
              <a:p>
                <a:pPr marL="285750" indent="-285750" algn="just" rtl="1">
                  <a:lnSpc>
                    <a:spcPct val="150000"/>
                  </a:lnSpc>
                  <a:buFont typeface="Wingdings" panose="05000000000000000000" pitchFamily="2" charset="2"/>
                  <a:buChar char="v"/>
                </a:pPr>
                <a:r>
                  <a:rPr lang="fa-IR" sz="1800" dirty="0" smtClean="0">
                    <a:cs typeface="B Homa" panose="00000400000000000000" pitchFamily="2" charset="-78"/>
                  </a:rPr>
                  <a:t>نتايج مندرج در جدول كه </a:t>
                </a:r>
                <a:r>
                  <a:rPr lang="fa-IR" sz="1800" dirty="0">
                    <a:cs typeface="B Homa" panose="00000400000000000000" pitchFamily="2" charset="-78"/>
                  </a:rPr>
                  <a:t>نشان </a:t>
                </a:r>
                <a:r>
                  <a:rPr lang="fa-IR" sz="1800" dirty="0" smtClean="0">
                    <a:cs typeface="B Homa" panose="00000400000000000000" pitchFamily="2" charset="-78"/>
                  </a:rPr>
                  <a:t>دهنده‌ي برازندگي </a:t>
                </a:r>
                <a14:m>
                  <m:oMath xmlns:m="http://schemas.openxmlformats.org/officeDocument/2006/math">
                    <m:sSup>
                      <m:sSupPr>
                        <m:ctrlPr>
                          <a:rPr lang="fa-IR" sz="1800" i="1" smtClean="0">
                            <a:latin typeface="Cambria Math" panose="02040503050406030204" pitchFamily="18" charset="0"/>
                            <a:cs typeface="B Homa" panose="00000400000000000000" pitchFamily="2" charset="-78"/>
                          </a:rPr>
                        </m:ctrlPr>
                      </m:sSupPr>
                      <m:e>
                        <m:r>
                          <a:rPr lang="en-US" sz="1800" i="1" smtClean="0">
                            <a:latin typeface="Cambria Math" panose="02040503050406030204" pitchFamily="18" charset="0"/>
                            <a:cs typeface="B Homa" panose="00000400000000000000" pitchFamily="2" charset="-78"/>
                          </a:rPr>
                          <m:t>𝑅</m:t>
                        </m:r>
                      </m:e>
                      <m:sup>
                        <m:r>
                          <a:rPr lang="en-US" sz="1800" i="1" smtClean="0">
                            <a:latin typeface="Cambria Math" panose="02040503050406030204" pitchFamily="18" charset="0"/>
                            <a:cs typeface="B Homa" panose="00000400000000000000" pitchFamily="2" charset="-78"/>
                          </a:rPr>
                          <m:t>2</m:t>
                        </m:r>
                      </m:sup>
                    </m:sSup>
                  </m:oMath>
                </a14:m>
                <a:r>
                  <a:rPr lang="fa-IR" sz="1800" dirty="0" smtClean="0">
                    <a:cs typeface="B Homa" panose="00000400000000000000" pitchFamily="2" charset="-78"/>
                  </a:rPr>
                  <a:t> بسيار </a:t>
                </a:r>
                <a:r>
                  <a:rPr lang="fa-IR" sz="1800" dirty="0">
                    <a:cs typeface="B Homa" panose="00000400000000000000" pitchFamily="2" charset="-78"/>
                  </a:rPr>
                  <a:t>بالا بين مقادير </a:t>
                </a:r>
                <a14:m>
                  <m:oMath xmlns:m="http://schemas.openxmlformats.org/officeDocument/2006/math">
                    <m:sSub>
                      <m:sSubPr>
                        <m:ctrlPr>
                          <a:rPr lang="fa-IR" sz="1800" i="1">
                            <a:latin typeface="Cambria Math" panose="02040503050406030204" pitchFamily="18" charset="0"/>
                            <a:cs typeface="B Homa" panose="00000400000000000000" pitchFamily="2" charset="-78"/>
                          </a:rPr>
                        </m:ctrlPr>
                      </m:sSubPr>
                      <m:e>
                        <m:r>
                          <a:rPr lang="en-US" sz="1800" i="1" smtClean="0">
                            <a:latin typeface="Cambria Math" panose="02040503050406030204" pitchFamily="18" charset="0"/>
                            <a:cs typeface="B Homa" panose="00000400000000000000" pitchFamily="2" charset="-78"/>
                          </a:rPr>
                          <m:t>𝑃</m:t>
                        </m:r>
                      </m:e>
                      <m:sub>
                        <m:r>
                          <a:rPr lang="en-US" sz="1800" i="1">
                            <a:latin typeface="Cambria Math" panose="02040503050406030204" pitchFamily="18" charset="0"/>
                            <a:cs typeface="B Homa" panose="00000400000000000000" pitchFamily="2" charset="-78"/>
                          </a:rPr>
                          <m:t>𝑗</m:t>
                        </m:r>
                      </m:sub>
                    </m:sSub>
                  </m:oMath>
                </a14:m>
                <a:r>
                  <a:rPr lang="fa-IR" sz="1800" dirty="0">
                    <a:cs typeface="B Homa" panose="00000400000000000000" pitchFamily="2" charset="-78"/>
                  </a:rPr>
                  <a:t>، </a:t>
                </a:r>
                <a14:m>
                  <m:oMath xmlns:m="http://schemas.openxmlformats.org/officeDocument/2006/math">
                    <m:sSub>
                      <m:sSubPr>
                        <m:ctrlPr>
                          <a:rPr lang="fa-IR" sz="1800" i="1">
                            <a:latin typeface="Cambria Math" panose="02040503050406030204" pitchFamily="18" charset="0"/>
                            <a:cs typeface="B Homa" panose="00000400000000000000" pitchFamily="2" charset="-78"/>
                          </a:rPr>
                        </m:ctrlPr>
                      </m:sSubPr>
                      <m:e>
                        <m:r>
                          <a:rPr lang="en-US" sz="1800" i="1" smtClean="0">
                            <a:latin typeface="Cambria Math" panose="02040503050406030204" pitchFamily="18" charset="0"/>
                            <a:cs typeface="B Homa" panose="00000400000000000000" pitchFamily="2" charset="-78"/>
                          </a:rPr>
                          <m:t>𝑃</m:t>
                        </m:r>
                      </m:e>
                      <m:sub>
                        <m:r>
                          <a:rPr lang="en-US" sz="1800" i="1" smtClean="0">
                            <a:latin typeface="Cambria Math" panose="02040503050406030204" pitchFamily="18" charset="0"/>
                            <a:cs typeface="B Homa" panose="00000400000000000000" pitchFamily="2" charset="-78"/>
                          </a:rPr>
                          <m:t>𝑖</m:t>
                        </m:r>
                        <m:r>
                          <a:rPr lang="en-US" sz="1800" i="1">
                            <a:latin typeface="Cambria Math" panose="02040503050406030204" pitchFamily="18" charset="0"/>
                            <a:cs typeface="B Homa" panose="00000400000000000000" pitchFamily="2" charset="-78"/>
                          </a:rPr>
                          <m:t>𝑗</m:t>
                        </m:r>
                      </m:sub>
                    </m:sSub>
                  </m:oMath>
                </a14:m>
                <a:r>
                  <a:rPr lang="fa-IR" sz="1800" dirty="0">
                    <a:cs typeface="B Homa" panose="00000400000000000000" pitchFamily="2" charset="-78"/>
                  </a:rPr>
                  <a:t> و </a:t>
                </a:r>
                <a14:m>
                  <m:oMath xmlns:m="http://schemas.openxmlformats.org/officeDocument/2006/math">
                    <m:sSub>
                      <m:sSubPr>
                        <m:ctrlPr>
                          <a:rPr lang="fa-IR" sz="1800" i="1">
                            <a:latin typeface="Cambria Math" panose="02040503050406030204" pitchFamily="18" charset="0"/>
                            <a:cs typeface="B Homa" panose="00000400000000000000" pitchFamily="2" charset="-78"/>
                          </a:rPr>
                        </m:ctrlPr>
                      </m:sSubPr>
                      <m:e>
                        <m:r>
                          <a:rPr lang="en-US" sz="1800" i="1" smtClean="0">
                            <a:latin typeface="Cambria Math" panose="02040503050406030204" pitchFamily="18" charset="0"/>
                            <a:cs typeface="B Homa" panose="00000400000000000000" pitchFamily="2" charset="-78"/>
                          </a:rPr>
                          <m:t> </m:t>
                        </m:r>
                        <m:r>
                          <a:rPr lang="en-US" sz="1800" i="1" smtClean="0">
                            <a:latin typeface="Cambria Math" panose="02040503050406030204" pitchFamily="18" charset="0"/>
                            <a:cs typeface="B Homa" panose="00000400000000000000" pitchFamily="2" charset="-78"/>
                          </a:rPr>
                          <m:t>𝑡</m:t>
                        </m:r>
                      </m:e>
                      <m:sub>
                        <m:r>
                          <a:rPr lang="en-US" sz="1800" i="1">
                            <a:latin typeface="Cambria Math" panose="02040503050406030204" pitchFamily="18" charset="0"/>
                            <a:cs typeface="B Homa" panose="00000400000000000000" pitchFamily="2" charset="-78"/>
                          </a:rPr>
                          <m:t>𝑖𝑗</m:t>
                        </m:r>
                      </m:sub>
                    </m:sSub>
                  </m:oMath>
                </a14:m>
                <a:r>
                  <a:rPr lang="fa-IR" sz="1800" dirty="0" smtClean="0">
                    <a:cs typeface="B Homa" panose="00000400000000000000" pitchFamily="2" charset="-78"/>
                  </a:rPr>
                  <a:t>مشاهده </a:t>
                </a:r>
                <a:r>
                  <a:rPr lang="fa-IR" sz="1800" dirty="0">
                    <a:cs typeface="B Homa" panose="00000400000000000000" pitchFamily="2" charset="-78"/>
                  </a:rPr>
                  <a:t>شده و برآورد شده مي باشد، حاكي از انطباق </a:t>
                </a:r>
                <a:r>
                  <a:rPr lang="fa-IR" sz="1800" dirty="0" smtClean="0">
                    <a:cs typeface="B Homa" panose="00000400000000000000" pitchFamily="2" charset="-78"/>
                  </a:rPr>
                  <a:t>و توصيف </a:t>
                </a:r>
                <a:r>
                  <a:rPr lang="fa-IR" sz="1800" dirty="0">
                    <a:cs typeface="B Homa" panose="00000400000000000000" pitchFamily="2" charset="-78"/>
                  </a:rPr>
                  <a:t>مطلوب الگوي توزيع سفرهاي خريد </a:t>
                </a:r>
                <a:r>
                  <a:rPr lang="fa-IR" sz="1800" dirty="0" smtClean="0">
                    <a:cs typeface="B Homa" panose="00000400000000000000" pitchFamily="2" charset="-78"/>
                  </a:rPr>
                  <a:t>با استفاده </a:t>
                </a:r>
                <a:r>
                  <a:rPr lang="fa-IR" sz="1800" dirty="0">
                    <a:cs typeface="B Homa" panose="00000400000000000000" pitchFamily="2" charset="-78"/>
                  </a:rPr>
                  <a:t>از مدل فرصت هاي </a:t>
                </a:r>
                <a:r>
                  <a:rPr lang="fa-IR" sz="1800" dirty="0" smtClean="0">
                    <a:cs typeface="B Homa" panose="00000400000000000000" pitchFamily="2" charset="-78"/>
                  </a:rPr>
                  <a:t>تداخلي مي باشد.</a:t>
                </a:r>
              </a:p>
            </p:txBody>
          </p:sp>
        </mc:Choice>
        <mc:Fallback xmlns="">
          <p:sp>
            <p:nvSpPr>
              <p:cNvPr id="6" name="Text Placeholder 2"/>
              <p:cNvSpPr txBox="1">
                <a:spLocks noRot="1" noChangeAspect="1" noMove="1" noResize="1" noEditPoints="1" noAdjustHandles="1" noChangeArrowheads="1" noChangeShapeType="1" noTextEdit="1"/>
              </p:cNvSpPr>
              <p:nvPr/>
            </p:nvSpPr>
            <p:spPr>
              <a:xfrm>
                <a:off x="413063" y="3603353"/>
                <a:ext cx="8523514" cy="1213757"/>
              </a:xfrm>
              <a:prstGeom prst="rect">
                <a:avLst/>
              </a:prstGeom>
              <a:blipFill rotWithShape="0">
                <a:blip r:embed="rId3"/>
                <a:stretch>
                  <a:fillRect l="-1216" r="-1001" b="-21608"/>
                </a:stretch>
              </a:blipFill>
              <a:ln>
                <a:noFill/>
              </a:ln>
            </p:spPr>
            <p:txBody>
              <a:bodyPr/>
              <a:lstStyle/>
              <a:p>
                <a:r>
                  <a:rPr lang="fa-IR">
                    <a:noFill/>
                  </a:rPr>
                  <a:t> </a:t>
                </a:r>
              </a:p>
            </p:txBody>
          </p:sp>
        </mc:Fallback>
      </mc:AlternateContent>
    </p:spTree>
    <p:extLst>
      <p:ext uri="{BB962C8B-B14F-4D97-AF65-F5344CB8AC3E}">
        <p14:creationId xmlns:p14="http://schemas.microsoft.com/office/powerpoint/2010/main" val="33926801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02286" y="2109665"/>
            <a:ext cx="1600200" cy="1417306"/>
          </a:xfrm>
        </p:spPr>
        <p:txBody>
          <a:bodyPr/>
          <a:lstStyle/>
          <a:p>
            <a:pPr algn="ctr" rtl="1"/>
            <a:r>
              <a:rPr lang="fa-IR" dirty="0" smtClean="0">
                <a:solidFill>
                  <a:schemeClr val="tx1"/>
                </a:solidFill>
                <a:cs typeface="B Homa" panose="00000400000000000000" pitchFamily="2" charset="-78"/>
              </a:rPr>
              <a:t>نمودار احتمال تجمعی سفرهای خریدبرای ناحیه مبدأ 90</a:t>
            </a:r>
            <a:endParaRPr lang="fa-IR" dirty="0">
              <a:solidFill>
                <a:schemeClr val="tx1"/>
              </a:solidFill>
              <a:cs typeface="B Homa" panose="00000400000000000000" pitchFamily="2" charset="-78"/>
            </a:endParaRPr>
          </a:p>
        </p:txBody>
      </p:sp>
      <p:pic>
        <p:nvPicPr>
          <p:cNvPr id="5" name="Picture 4"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124" y="522514"/>
            <a:ext cx="6975177" cy="418555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69212338"/>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1358919" y="-185057"/>
            <a:ext cx="7181256" cy="11400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stStyle>
          <a:p>
            <a:pPr algn="r" rtl="1"/>
            <a:endParaRPr lang="fa-IR" sz="2000" b="1" dirty="0" smtClean="0">
              <a:cs typeface="B Homa" panose="00000400000000000000" pitchFamily="2" charset="-78"/>
            </a:endParaRPr>
          </a:p>
          <a:p>
            <a:pPr algn="r" rtl="1"/>
            <a:endParaRPr lang="fa-IR" sz="2000" b="1" dirty="0">
              <a:cs typeface="B Homa" panose="00000400000000000000" pitchFamily="2" charset="-78"/>
            </a:endParaRPr>
          </a:p>
          <a:p>
            <a:pPr algn="r" rtl="1"/>
            <a:r>
              <a:rPr lang="fa-IR" sz="2000" b="1" dirty="0">
                <a:solidFill>
                  <a:srgbClr val="0DB7C4"/>
                </a:solidFill>
                <a:latin typeface="Dosis"/>
                <a:ea typeface="Dosis"/>
                <a:cs typeface="B Homa" panose="00000400000000000000" pitchFamily="2" charset="-78"/>
                <a:sym typeface="Dosis"/>
              </a:rPr>
              <a:t>منابع</a:t>
            </a:r>
          </a:p>
        </p:txBody>
      </p:sp>
      <p:sp>
        <p:nvSpPr>
          <p:cNvPr id="7" name="TextBox 6"/>
          <p:cNvSpPr txBox="1"/>
          <p:nvPr/>
        </p:nvSpPr>
        <p:spPr>
          <a:xfrm>
            <a:off x="1551546" y="1126393"/>
            <a:ext cx="6988629" cy="4185761"/>
          </a:xfrm>
          <a:prstGeom prst="rect">
            <a:avLst/>
          </a:prstGeom>
          <a:noFill/>
        </p:spPr>
        <p:txBody>
          <a:bodyPr wrap="square" rtlCol="1">
            <a:spAutoFit/>
          </a:bodyPr>
          <a:lstStyle/>
          <a:p>
            <a:pPr marL="285750" indent="-285750" algn="r" rtl="1">
              <a:buFont typeface="Wingdings" panose="05000000000000000000" pitchFamily="2" charset="2"/>
              <a:buChar char="q"/>
            </a:pPr>
            <a:r>
              <a:rPr lang="fa-IR" dirty="0">
                <a:cs typeface="B Homa" panose="00000400000000000000" pitchFamily="2" charset="-78"/>
              </a:rPr>
              <a:t>پ‍ل‌ اچ‌ .رای‍ت‌، ن‍ورم‍ن‌ ج‍ی‌ .</a:t>
            </a:r>
            <a:r>
              <a:rPr lang="fa-IR" dirty="0" smtClean="0">
                <a:cs typeface="B Homa" panose="00000400000000000000" pitchFamily="2" charset="-78"/>
              </a:rPr>
              <a:t>اش‍ف‍ورد، </a:t>
            </a:r>
            <a:r>
              <a:rPr lang="fa-IR" dirty="0">
                <a:cs typeface="B Homa" panose="00000400000000000000" pitchFamily="2" charset="-78"/>
              </a:rPr>
              <a:t>م‍ه‍ن‍دس‍ی‌ ت‍راب‍ری‌( :اص‍ول‌ ب‍رن‍ام‍ه‌ری‍زی‌ و م‍دل‌س‍ازی‌ ح‍م‍ل‌ و ن‍ق‍ل‌</a:t>
            </a:r>
            <a:r>
              <a:rPr lang="fa-IR" dirty="0" smtClean="0">
                <a:cs typeface="B Homa" panose="00000400000000000000" pitchFamily="2" charset="-78"/>
              </a:rPr>
              <a:t>)، ترجمه </a:t>
            </a:r>
            <a:r>
              <a:rPr lang="fa-IR" dirty="0">
                <a:cs typeface="B Homa" panose="00000400000000000000" pitchFamily="2" charset="-78"/>
              </a:rPr>
              <a:t>ش‍ه‍ری‍ار اف‍ن‍دی‌زاده‌، ام‍ی‍رم‍س‍ع‍ود </a:t>
            </a:r>
            <a:r>
              <a:rPr lang="fa-IR" dirty="0" smtClean="0">
                <a:cs typeface="B Homa" panose="00000400000000000000" pitchFamily="2" charset="-78"/>
              </a:rPr>
              <a:t>رح‍ی‍م‍ی‌، </a:t>
            </a:r>
            <a:r>
              <a:rPr lang="fa-IR" dirty="0">
                <a:cs typeface="B Homa" panose="00000400000000000000" pitchFamily="2" charset="-78"/>
              </a:rPr>
              <a:t>ان‍ت‍ش‍ارات‌ دان‍ش‍گ‍اه‌ ع‍ل‍م‌ و </a:t>
            </a:r>
            <a:r>
              <a:rPr lang="fa-IR" dirty="0" smtClean="0">
                <a:cs typeface="B Homa" panose="00000400000000000000" pitchFamily="2" charset="-78"/>
              </a:rPr>
              <a:t>ص‍ن‍ع‍ت‌، 1392</a:t>
            </a:r>
          </a:p>
          <a:p>
            <a:pPr marL="285750" indent="-285750" algn="r" rtl="1">
              <a:buFont typeface="Wingdings" panose="05000000000000000000" pitchFamily="2" charset="2"/>
              <a:buChar char="q"/>
            </a:pPr>
            <a:endParaRPr lang="fa-IR" dirty="0">
              <a:cs typeface="B Homa" panose="00000400000000000000" pitchFamily="2" charset="-78"/>
            </a:endParaRPr>
          </a:p>
          <a:p>
            <a:pPr marL="285750" indent="-285750" algn="r" rtl="1">
              <a:buFont typeface="Wingdings" panose="05000000000000000000" pitchFamily="2" charset="2"/>
              <a:buChar char="q"/>
            </a:pPr>
            <a:r>
              <a:rPr lang="fa-IR" dirty="0" smtClean="0">
                <a:cs typeface="B Homa" panose="00000400000000000000" pitchFamily="2" charset="-78"/>
              </a:rPr>
              <a:t>سیدحسینی، سیدمحمد، </a:t>
            </a:r>
            <a:r>
              <a:rPr lang="fa-IR" dirty="0">
                <a:cs typeface="B Homa" panose="00000400000000000000" pitchFamily="2" charset="-78"/>
              </a:rPr>
              <a:t>برنامه‌ریزی مهندسی حمل و نقل و تحلیل جابجایی </a:t>
            </a:r>
            <a:r>
              <a:rPr lang="fa-IR" dirty="0" smtClean="0">
                <a:cs typeface="B Homa" panose="00000400000000000000" pitchFamily="2" charset="-78"/>
              </a:rPr>
              <a:t>مواد، دانشگاه علم و صنعت ایران، 1389</a:t>
            </a:r>
            <a:endParaRPr lang="fa-IR" dirty="0">
              <a:cs typeface="B Homa" panose="00000400000000000000" pitchFamily="2" charset="-78"/>
            </a:endParaRPr>
          </a:p>
          <a:p>
            <a:pPr marL="285750" indent="-285750" algn="r" rtl="1">
              <a:buFont typeface="Wingdings" panose="05000000000000000000" pitchFamily="2" charset="2"/>
              <a:buChar char="q"/>
            </a:pPr>
            <a:endParaRPr lang="fa-IR" dirty="0">
              <a:cs typeface="B Homa" panose="00000400000000000000" pitchFamily="2" charset="-78"/>
            </a:endParaRPr>
          </a:p>
          <a:p>
            <a:pPr marL="285750" indent="-285750" algn="r" rtl="1">
              <a:buFont typeface="Wingdings" panose="05000000000000000000" pitchFamily="2" charset="2"/>
              <a:buChar char="q"/>
            </a:pPr>
            <a:r>
              <a:rPr lang="fa-IR" dirty="0" smtClean="0">
                <a:cs typeface="B Homa" panose="00000400000000000000" pitchFamily="2" charset="-78"/>
              </a:rPr>
              <a:t>حقانی، میلاد، شاه حسینی، زهرا، برنامه ریزی حمل و نقل و مهندسی ترافیک به همراه مروری بر آمار و احتمالات، انتشارات کتاب آوا، 1391</a:t>
            </a:r>
          </a:p>
          <a:p>
            <a:pPr marL="285750" indent="-285750" algn="r" rtl="1">
              <a:buFont typeface="Wingdings" panose="05000000000000000000" pitchFamily="2" charset="2"/>
              <a:buChar char="q"/>
            </a:pPr>
            <a:endParaRPr lang="fa-IR" dirty="0">
              <a:cs typeface="B Homa" panose="00000400000000000000" pitchFamily="2" charset="-78"/>
            </a:endParaRPr>
          </a:p>
          <a:p>
            <a:pPr marL="285750" indent="-285750" algn="r" rtl="1">
              <a:buFont typeface="Wingdings" panose="05000000000000000000" pitchFamily="2" charset="2"/>
              <a:buChar char="q"/>
            </a:pPr>
            <a:r>
              <a:rPr lang="fa-IR" dirty="0" smtClean="0">
                <a:cs typeface="B Homa" panose="00000400000000000000" pitchFamily="2" charset="-78"/>
              </a:rPr>
              <a:t>یدی همدانی، سید مهدی، افندی زاده، شهریار، احمدی نژاد، محمود</a:t>
            </a:r>
            <a:r>
              <a:rPr lang="fa-IR" dirty="0">
                <a:cs typeface="B Homa" panose="00000400000000000000" pitchFamily="2" charset="-78"/>
              </a:rPr>
              <a:t>، </a:t>
            </a:r>
            <a:r>
              <a:rPr lang="fa-IR" dirty="0" smtClean="0">
                <a:cs typeface="B Homa" panose="00000400000000000000" pitchFamily="2" charset="-78"/>
              </a:rPr>
              <a:t>ارائه‌ي </a:t>
            </a:r>
            <a:r>
              <a:rPr lang="fa-IR" dirty="0">
                <a:cs typeface="B Homa" panose="00000400000000000000" pitchFamily="2" charset="-78"/>
              </a:rPr>
              <a:t>روش ابتكاري </a:t>
            </a:r>
            <a:r>
              <a:rPr lang="fa-IR" dirty="0" smtClean="0">
                <a:cs typeface="B Homa" panose="00000400000000000000" pitchFamily="2" charset="-78"/>
              </a:rPr>
              <a:t>توسعه‌ي </a:t>
            </a:r>
            <a:r>
              <a:rPr lang="fa-IR" dirty="0">
                <a:cs typeface="B Homa" panose="00000400000000000000" pitchFamily="2" charset="-78"/>
              </a:rPr>
              <a:t>مدل </a:t>
            </a:r>
            <a:r>
              <a:rPr lang="fa-IR" dirty="0" smtClean="0">
                <a:cs typeface="B Homa" panose="00000400000000000000" pitchFamily="2" charset="-78"/>
              </a:rPr>
              <a:t>فرصت‌هاي </a:t>
            </a:r>
            <a:r>
              <a:rPr lang="fa-IR" dirty="0">
                <a:cs typeface="B Homa" panose="00000400000000000000" pitchFamily="2" charset="-78"/>
              </a:rPr>
              <a:t>تداخلي براي برآورد ماتريس سفرهاي خريد خانه </a:t>
            </a:r>
            <a:r>
              <a:rPr lang="fa-IR" dirty="0" smtClean="0">
                <a:cs typeface="B Homa" panose="00000400000000000000" pitchFamily="2" charset="-78"/>
              </a:rPr>
              <a:t>مبنا، </a:t>
            </a:r>
            <a:r>
              <a:rPr lang="fa-IR" dirty="0">
                <a:cs typeface="B Homa" panose="00000400000000000000" pitchFamily="2" charset="-78"/>
              </a:rPr>
              <a:t>نشريه مهندسي عمران دانشگاه فردوسي </a:t>
            </a:r>
            <a:r>
              <a:rPr lang="fa-IR" dirty="0" smtClean="0">
                <a:cs typeface="B Homa" panose="00000400000000000000" pitchFamily="2" charset="-78"/>
              </a:rPr>
              <a:t>مشهد، 1391</a:t>
            </a:r>
          </a:p>
          <a:p>
            <a:pPr marL="285750" indent="-285750" algn="r" rtl="1">
              <a:buFont typeface="Wingdings" panose="05000000000000000000" pitchFamily="2" charset="2"/>
              <a:buChar char="q"/>
            </a:pPr>
            <a:endParaRPr lang="fa-IR" dirty="0">
              <a:cs typeface="B Homa" panose="00000400000000000000" pitchFamily="2" charset="-78"/>
            </a:endParaRPr>
          </a:p>
          <a:p>
            <a:pPr marL="285750" indent="-285750">
              <a:buFont typeface="Wingdings" panose="05000000000000000000" pitchFamily="2" charset="2"/>
              <a:buChar char="q"/>
            </a:pPr>
            <a:r>
              <a:rPr lang="en-US" dirty="0">
                <a:cs typeface="B Homa" panose="00000400000000000000" pitchFamily="2" charset="-78"/>
              </a:rPr>
              <a:t>Samuel A. </a:t>
            </a:r>
            <a:r>
              <a:rPr lang="en-US" dirty="0" smtClean="0">
                <a:cs typeface="B Homa" panose="00000400000000000000" pitchFamily="2" charset="-78"/>
              </a:rPr>
              <a:t>Stouffer, intervening </a:t>
            </a:r>
            <a:r>
              <a:rPr lang="en-US" dirty="0" err="1" smtClean="0">
                <a:cs typeface="B Homa" panose="00000400000000000000" pitchFamily="2" charset="-78"/>
              </a:rPr>
              <a:t>opportuniyies</a:t>
            </a:r>
            <a:r>
              <a:rPr lang="en-US" dirty="0" smtClean="0">
                <a:cs typeface="B Homa" panose="00000400000000000000" pitchFamily="2" charset="-78"/>
              </a:rPr>
              <a:t> and competing migrants, journal of regional science,1960</a:t>
            </a:r>
          </a:p>
          <a:p>
            <a:pPr marL="285750" indent="-285750">
              <a:buFont typeface="Wingdings" panose="05000000000000000000" pitchFamily="2" charset="2"/>
              <a:buChar char="q"/>
            </a:pPr>
            <a:endParaRPr lang="en-US" dirty="0">
              <a:cs typeface="B Homa" panose="00000400000000000000" pitchFamily="2" charset="-78"/>
            </a:endParaRPr>
          </a:p>
          <a:p>
            <a:pPr marL="285750" indent="-285750">
              <a:buFont typeface="Wingdings" panose="05000000000000000000" pitchFamily="2" charset="2"/>
              <a:buChar char="q"/>
            </a:pPr>
            <a:r>
              <a:rPr lang="en-US" dirty="0" smtClean="0">
                <a:cs typeface="B Homa" panose="00000400000000000000" pitchFamily="2" charset="-78"/>
                <a:hlinkClick r:id="rId2"/>
              </a:rPr>
              <a:t>www.youtube.com</a:t>
            </a:r>
            <a:endParaRPr lang="en-US" dirty="0" smtClean="0">
              <a:cs typeface="B Homa" panose="00000400000000000000" pitchFamily="2" charset="-78"/>
            </a:endParaRPr>
          </a:p>
          <a:p>
            <a:pPr marL="285750" indent="-285750">
              <a:buFont typeface="Wingdings" panose="05000000000000000000" pitchFamily="2" charset="2"/>
              <a:buChar char="q"/>
            </a:pPr>
            <a:endParaRPr lang="en-US" dirty="0">
              <a:cs typeface="B Homa" panose="00000400000000000000" pitchFamily="2" charset="-78"/>
            </a:endParaRPr>
          </a:p>
          <a:p>
            <a:pPr marL="285750" indent="-285750">
              <a:buFont typeface="Wingdings" panose="05000000000000000000" pitchFamily="2" charset="2"/>
              <a:buChar char="q"/>
            </a:pPr>
            <a:endParaRPr lang="fa-IR" dirty="0">
              <a:cs typeface="B Homa" panose="00000400000000000000" pitchFamily="2" charset="-78"/>
            </a:endParaRPr>
          </a:p>
        </p:txBody>
      </p:sp>
    </p:spTree>
    <p:extLst>
      <p:ext uri="{BB962C8B-B14F-4D97-AF65-F5344CB8AC3E}">
        <p14:creationId xmlns:p14="http://schemas.microsoft.com/office/powerpoint/2010/main" val="11017877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1656" y="0"/>
            <a:ext cx="3552600" cy="1140000"/>
          </a:xfrm>
        </p:spPr>
        <p:txBody>
          <a:bodyPr/>
          <a:lstStyle/>
          <a:p>
            <a:pPr algn="r" rtl="1"/>
            <a:r>
              <a:rPr lang="fa-IR" sz="2800" dirty="0" smtClean="0">
                <a:cs typeface="2  Titr" panose="00000700000000000000" pitchFamily="2" charset="-78"/>
              </a:rPr>
              <a:t>فرایند پیش بینی سفر</a:t>
            </a:r>
            <a:endParaRPr lang="fa-IR" sz="2800" dirty="0">
              <a:cs typeface="2  Titr" panose="00000700000000000000" pitchFamily="2" charset="-78"/>
            </a:endParaRPr>
          </a:p>
        </p:txBody>
      </p:sp>
      <p:graphicFrame>
        <p:nvGraphicFramePr>
          <p:cNvPr id="5" name="Diagram 4"/>
          <p:cNvGraphicFramePr/>
          <p:nvPr>
            <p:extLst>
              <p:ext uri="{D42A27DB-BD31-4B8C-83A1-F6EECF244321}">
                <p14:modId xmlns:p14="http://schemas.microsoft.com/office/powerpoint/2010/main" val="3363762010"/>
              </p:ext>
            </p:extLst>
          </p:nvPr>
        </p:nvGraphicFramePr>
        <p:xfrm>
          <a:off x="1026970" y="1140000"/>
          <a:ext cx="7489371" cy="35334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538660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E9B6F66F-0273-4998-94BC-D5B7999D8B61}"/>
                                            </p:graphicEl>
                                          </p:spTgt>
                                        </p:tgtEl>
                                        <p:attrNameLst>
                                          <p:attrName>style.visibility</p:attrName>
                                        </p:attrNameLst>
                                      </p:cBhvr>
                                      <p:to>
                                        <p:strVal val="visible"/>
                                      </p:to>
                                    </p:set>
                                    <p:anim calcmode="lin" valueType="num">
                                      <p:cBhvr additive="base">
                                        <p:cTn id="7" dur="500" fill="hold"/>
                                        <p:tgtEl>
                                          <p:spTgt spid="5">
                                            <p:graphicEl>
                                              <a:dgm id="{E9B6F66F-0273-4998-94BC-D5B7999D8B61}"/>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E9B6F66F-0273-4998-94BC-D5B7999D8B61}"/>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F7BA5F13-BB81-4499-9B0A-867FAD444B4E}"/>
                                            </p:graphicEl>
                                          </p:spTgt>
                                        </p:tgtEl>
                                        <p:attrNameLst>
                                          <p:attrName>style.visibility</p:attrName>
                                        </p:attrNameLst>
                                      </p:cBhvr>
                                      <p:to>
                                        <p:strVal val="visible"/>
                                      </p:to>
                                    </p:set>
                                    <p:anim calcmode="lin" valueType="num">
                                      <p:cBhvr additive="base">
                                        <p:cTn id="13" dur="500" fill="hold"/>
                                        <p:tgtEl>
                                          <p:spTgt spid="5">
                                            <p:graphicEl>
                                              <a:dgm id="{F7BA5F13-BB81-4499-9B0A-867FAD444B4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F7BA5F13-BB81-4499-9B0A-867FAD444B4E}"/>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graphicEl>
                                              <a:dgm id="{842CC9FE-ED21-4AEB-8EAD-68743E5DB5AD}"/>
                                            </p:graphicEl>
                                          </p:spTgt>
                                        </p:tgtEl>
                                        <p:attrNameLst>
                                          <p:attrName>style.visibility</p:attrName>
                                        </p:attrNameLst>
                                      </p:cBhvr>
                                      <p:to>
                                        <p:strVal val="visible"/>
                                      </p:to>
                                    </p:set>
                                    <p:anim calcmode="lin" valueType="num">
                                      <p:cBhvr additive="base">
                                        <p:cTn id="19" dur="500" fill="hold"/>
                                        <p:tgtEl>
                                          <p:spTgt spid="5">
                                            <p:graphicEl>
                                              <a:dgm id="{842CC9FE-ED21-4AEB-8EAD-68743E5DB5AD}"/>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graphicEl>
                                              <a:dgm id="{842CC9FE-ED21-4AEB-8EAD-68743E5DB5AD}"/>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graphicEl>
                                              <a:dgm id="{5D07B6C7-A0EF-455D-A8EC-EF3EBDFE0F5E}"/>
                                            </p:graphicEl>
                                          </p:spTgt>
                                        </p:tgtEl>
                                        <p:attrNameLst>
                                          <p:attrName>style.visibility</p:attrName>
                                        </p:attrNameLst>
                                      </p:cBhvr>
                                      <p:to>
                                        <p:strVal val="visible"/>
                                      </p:to>
                                    </p:set>
                                    <p:anim calcmode="lin" valueType="num">
                                      <p:cBhvr additive="base">
                                        <p:cTn id="25" dur="500" fill="hold"/>
                                        <p:tgtEl>
                                          <p:spTgt spid="5">
                                            <p:graphicEl>
                                              <a:dgm id="{5D07B6C7-A0EF-455D-A8EC-EF3EBDFE0F5E}"/>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graphicEl>
                                              <a:dgm id="{5D07B6C7-A0EF-455D-A8EC-EF3EBDFE0F5E}"/>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graphicEl>
                                              <a:dgm id="{EB39DD3A-DD97-450B-95A5-9230B8BD5B21}"/>
                                            </p:graphicEl>
                                          </p:spTgt>
                                        </p:tgtEl>
                                        <p:attrNameLst>
                                          <p:attrName>style.visibility</p:attrName>
                                        </p:attrNameLst>
                                      </p:cBhvr>
                                      <p:to>
                                        <p:strVal val="visible"/>
                                      </p:to>
                                    </p:set>
                                    <p:anim calcmode="lin" valueType="num">
                                      <p:cBhvr additive="base">
                                        <p:cTn id="31" dur="500" fill="hold"/>
                                        <p:tgtEl>
                                          <p:spTgt spid="5">
                                            <p:graphicEl>
                                              <a:dgm id="{EB39DD3A-DD97-450B-95A5-9230B8BD5B21}"/>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dgm id="{EB39DD3A-DD97-450B-95A5-9230B8BD5B21}"/>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graphicEl>
                                              <a:dgm id="{B99D3F03-E3B5-4621-9750-02BF0C638E58}"/>
                                            </p:graphicEl>
                                          </p:spTgt>
                                        </p:tgtEl>
                                        <p:attrNameLst>
                                          <p:attrName>style.visibility</p:attrName>
                                        </p:attrNameLst>
                                      </p:cBhvr>
                                      <p:to>
                                        <p:strVal val="visible"/>
                                      </p:to>
                                    </p:set>
                                    <p:anim calcmode="lin" valueType="num">
                                      <p:cBhvr additive="base">
                                        <p:cTn id="37" dur="500" fill="hold"/>
                                        <p:tgtEl>
                                          <p:spTgt spid="5">
                                            <p:graphicEl>
                                              <a:dgm id="{B99D3F03-E3B5-4621-9750-02BF0C638E58}"/>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B99D3F03-E3B5-4621-9750-02BF0C638E58}"/>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graphicEl>
                                              <a:dgm id="{1935BEB2-5AF8-4AAC-8D63-0DAA097A5DD5}"/>
                                            </p:graphicEl>
                                          </p:spTgt>
                                        </p:tgtEl>
                                        <p:attrNameLst>
                                          <p:attrName>style.visibility</p:attrName>
                                        </p:attrNameLst>
                                      </p:cBhvr>
                                      <p:to>
                                        <p:strVal val="visible"/>
                                      </p:to>
                                    </p:set>
                                    <p:anim calcmode="lin" valueType="num">
                                      <p:cBhvr additive="base">
                                        <p:cTn id="43" dur="500" fill="hold"/>
                                        <p:tgtEl>
                                          <p:spTgt spid="5">
                                            <p:graphicEl>
                                              <a:dgm id="{1935BEB2-5AF8-4AAC-8D63-0DAA097A5DD5}"/>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graphicEl>
                                              <a:dgm id="{1935BEB2-5AF8-4AAC-8D63-0DAA097A5DD5}"/>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graphicEl>
                                              <a:dgm id="{35A4D874-587E-4C9E-9A3B-B7B0381A6510}"/>
                                            </p:graphicEl>
                                          </p:spTgt>
                                        </p:tgtEl>
                                        <p:attrNameLst>
                                          <p:attrName>style.visibility</p:attrName>
                                        </p:attrNameLst>
                                      </p:cBhvr>
                                      <p:to>
                                        <p:strVal val="visible"/>
                                      </p:to>
                                    </p:set>
                                    <p:anim calcmode="lin" valueType="num">
                                      <p:cBhvr additive="base">
                                        <p:cTn id="49" dur="500" fill="hold"/>
                                        <p:tgtEl>
                                          <p:spTgt spid="5">
                                            <p:graphicEl>
                                              <a:dgm id="{35A4D874-587E-4C9E-9A3B-B7B0381A6510}"/>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graphicEl>
                                              <a:dgm id="{35A4D874-587E-4C9E-9A3B-B7B0381A6510}"/>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5492" y="-168440"/>
            <a:ext cx="4179984" cy="1140000"/>
          </a:xfrm>
        </p:spPr>
        <p:txBody>
          <a:bodyPr>
            <a:normAutofit/>
          </a:bodyPr>
          <a:lstStyle/>
          <a:p>
            <a:pPr algn="r" rtl="1"/>
            <a:r>
              <a:rPr lang="fa-IR" sz="2800" dirty="0">
                <a:cs typeface="2  Titr" panose="00000700000000000000" pitchFamily="2" charset="-78"/>
              </a:rPr>
              <a:t>مثال- </a:t>
            </a:r>
            <a:r>
              <a:rPr kumimoji="1" lang="fa-IR" sz="2800" dirty="0">
                <a:cs typeface="2  Titr" panose="00000700000000000000" pitchFamily="2" charset="-78"/>
              </a:rPr>
              <a:t>فرايند پيش بيني </a:t>
            </a:r>
            <a:r>
              <a:rPr kumimoji="1" lang="fa-IR" sz="2800" dirty="0" smtClean="0">
                <a:cs typeface="2  Titr" panose="00000700000000000000" pitchFamily="2" charset="-78"/>
              </a:rPr>
              <a:t>سفر</a:t>
            </a:r>
            <a:endParaRPr lang="fa-IR" sz="2800" dirty="0"/>
          </a:p>
        </p:txBody>
      </p:sp>
      <p:sp>
        <p:nvSpPr>
          <p:cNvPr id="5" name="Slide Number Placeholder 5"/>
          <p:cNvSpPr txBox="1">
            <a:spLocks/>
          </p:cNvSpPr>
          <p:nvPr/>
        </p:nvSpPr>
        <p:spPr>
          <a:xfrm>
            <a:off x="5410200" y="6324600"/>
            <a:ext cx="1905000" cy="379413"/>
          </a:xfrm>
          <a:prstGeom prst="rect">
            <a:avLst/>
          </a:prstGeom>
          <a:noFill/>
          <a:ln>
            <a:noFill/>
          </a:ln>
        </p:spPr>
        <p:txBody>
          <a:bodyPr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fld id="{E60B2402-85F5-4CED-8E05-23A9A1397459}" type="slidenum">
              <a:rPr lang="ar-SA" smtClean="0"/>
              <a:pPr/>
              <a:t>4</a:t>
            </a:fld>
            <a:endParaRPr lang="en-US"/>
          </a:p>
        </p:txBody>
      </p:sp>
      <p:sp>
        <p:nvSpPr>
          <p:cNvPr id="13" name="Rectangle 35"/>
          <p:cNvSpPr>
            <a:spLocks noChangeArrowheads="1"/>
          </p:cNvSpPr>
          <p:nvPr/>
        </p:nvSpPr>
        <p:spPr bwMode="auto">
          <a:xfrm>
            <a:off x="181638" y="1028574"/>
            <a:ext cx="1463862" cy="52322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a:spAutoFit/>
          </a:bodyPr>
          <a:lstStyle/>
          <a:p>
            <a:pPr algn="ctr"/>
            <a:r>
              <a:rPr kumimoji="0" lang="fa-IR" dirty="0">
                <a:solidFill>
                  <a:schemeClr val="tx1"/>
                </a:solidFill>
                <a:cs typeface="Titr" pitchFamily="2" charset="-78"/>
              </a:rPr>
              <a:t>مرحله 1- توليد سفر</a:t>
            </a:r>
          </a:p>
          <a:p>
            <a:pPr algn="ctr"/>
            <a:r>
              <a:rPr kumimoji="0" lang="en-US" dirty="0">
                <a:solidFill>
                  <a:schemeClr val="tx1"/>
                </a:solidFill>
                <a:cs typeface="Titr" pitchFamily="2" charset="-78"/>
              </a:rPr>
              <a:t>Trip Generation</a:t>
            </a:r>
          </a:p>
        </p:txBody>
      </p:sp>
      <p:sp>
        <p:nvSpPr>
          <p:cNvPr id="14" name="Rectangle 36"/>
          <p:cNvSpPr>
            <a:spLocks noChangeArrowheads="1"/>
          </p:cNvSpPr>
          <p:nvPr/>
        </p:nvSpPr>
        <p:spPr bwMode="auto">
          <a:xfrm>
            <a:off x="193221" y="2732314"/>
            <a:ext cx="1511300" cy="30777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r>
              <a:rPr kumimoji="0" lang="en-US" dirty="0">
                <a:solidFill>
                  <a:srgbClr val="CC3300"/>
                </a:solidFill>
              </a:rPr>
              <a:t>Trip Production</a:t>
            </a:r>
          </a:p>
        </p:txBody>
      </p:sp>
      <p:sp>
        <p:nvSpPr>
          <p:cNvPr id="15" name="Rectangle 37"/>
          <p:cNvSpPr>
            <a:spLocks noChangeArrowheads="1"/>
          </p:cNvSpPr>
          <p:nvPr/>
        </p:nvSpPr>
        <p:spPr bwMode="auto">
          <a:xfrm>
            <a:off x="193221" y="4463143"/>
            <a:ext cx="1393258" cy="307777"/>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r>
              <a:rPr kumimoji="0" lang="en-US" dirty="0">
                <a:solidFill>
                  <a:srgbClr val="CC3300"/>
                </a:solidFill>
              </a:rPr>
              <a:t>Trip Attractions</a:t>
            </a:r>
          </a:p>
        </p:txBody>
      </p:sp>
      <p:graphicFrame>
        <p:nvGraphicFramePr>
          <p:cNvPr id="16" name="Table 15"/>
          <p:cNvGraphicFramePr>
            <a:graphicFrameLocks noGrp="1"/>
          </p:cNvGraphicFramePr>
          <p:nvPr>
            <p:extLst>
              <p:ext uri="{D42A27DB-BD31-4B8C-83A1-F6EECF244321}">
                <p14:modId xmlns:p14="http://schemas.microsoft.com/office/powerpoint/2010/main" val="3556191720"/>
              </p:ext>
            </p:extLst>
          </p:nvPr>
        </p:nvGraphicFramePr>
        <p:xfrm>
          <a:off x="335584" y="1821883"/>
          <a:ext cx="1108532" cy="891540"/>
        </p:xfrm>
        <a:graphic>
          <a:graphicData uri="http://schemas.openxmlformats.org/drawingml/2006/table">
            <a:tbl>
              <a:tblPr rtl="1" firstRow="1" bandRow="1">
                <a:tableStyleId>{35758FB7-9AC5-4552-8A53-C91805E547FA}</a:tableStyleId>
              </a:tblPr>
              <a:tblGrid>
                <a:gridCol w="381000"/>
                <a:gridCol w="727532"/>
              </a:tblGrid>
              <a:tr h="281073">
                <a:tc>
                  <a:txBody>
                    <a:bodyPr/>
                    <a:lstStyle/>
                    <a:p>
                      <a:pPr algn="ctr" rtl="1"/>
                      <a:endParaRPr lang="fa-IR" dirty="0"/>
                    </a:p>
                  </a:txBody>
                  <a:tcPr/>
                </a:tc>
                <a:tc>
                  <a:txBody>
                    <a:bodyPr/>
                    <a:lstStyle/>
                    <a:p>
                      <a:pPr algn="ctr" rtl="1"/>
                      <a:r>
                        <a:rPr lang="en-US" dirty="0" smtClean="0"/>
                        <a:t>Zone</a:t>
                      </a:r>
                      <a:endParaRPr lang="fa-IR" dirty="0"/>
                    </a:p>
                  </a:txBody>
                  <a:tcPr/>
                </a:tc>
              </a:tr>
              <a:tr h="281073">
                <a:tc>
                  <a:txBody>
                    <a:bodyPr/>
                    <a:lstStyle/>
                    <a:p>
                      <a:pPr algn="ctr" rtl="1"/>
                      <a:r>
                        <a:rPr lang="en-US" dirty="0" smtClean="0"/>
                        <a:t>6</a:t>
                      </a:r>
                      <a:endParaRPr lang="fa-IR" dirty="0"/>
                    </a:p>
                  </a:txBody>
                  <a:tcPr/>
                </a:tc>
                <a:tc>
                  <a:txBody>
                    <a:bodyPr/>
                    <a:lstStyle/>
                    <a:p>
                      <a:pPr algn="ctr" rtl="1"/>
                      <a:r>
                        <a:rPr lang="en-US" dirty="0" smtClean="0"/>
                        <a:t>1</a:t>
                      </a:r>
                      <a:endParaRPr lang="fa-IR" dirty="0"/>
                    </a:p>
                  </a:txBody>
                  <a:tcPr/>
                </a:tc>
              </a:tr>
              <a:tr h="281073">
                <a:tc>
                  <a:txBody>
                    <a:bodyPr/>
                    <a:lstStyle/>
                    <a:p>
                      <a:pPr algn="ctr" rtl="1"/>
                      <a:r>
                        <a:rPr lang="en-US" dirty="0" smtClean="0"/>
                        <a:t>9</a:t>
                      </a:r>
                      <a:endParaRPr lang="fa-IR" dirty="0"/>
                    </a:p>
                  </a:txBody>
                  <a:tcPr/>
                </a:tc>
                <a:tc>
                  <a:txBody>
                    <a:bodyPr/>
                    <a:lstStyle/>
                    <a:p>
                      <a:pPr algn="ctr" rtl="1"/>
                      <a:r>
                        <a:rPr lang="en-US" dirty="0" smtClean="0"/>
                        <a:t>2</a:t>
                      </a:r>
                      <a:endParaRPr lang="fa-IR" dirty="0"/>
                    </a:p>
                  </a:txBody>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552386651"/>
              </p:ext>
            </p:extLst>
          </p:nvPr>
        </p:nvGraphicFramePr>
        <p:xfrm>
          <a:off x="314579" y="3437172"/>
          <a:ext cx="1150541" cy="1018761"/>
        </p:xfrm>
        <a:graphic>
          <a:graphicData uri="http://schemas.openxmlformats.org/drawingml/2006/table">
            <a:tbl>
              <a:tblPr rtl="1" firstRow="1" bandRow="1">
                <a:tableStyleId>{35758FB7-9AC5-4552-8A53-C91805E547FA}</a:tableStyleId>
              </a:tblPr>
              <a:tblGrid>
                <a:gridCol w="417285"/>
                <a:gridCol w="733256"/>
              </a:tblGrid>
              <a:tr h="339587">
                <a:tc>
                  <a:txBody>
                    <a:bodyPr/>
                    <a:lstStyle/>
                    <a:p>
                      <a:pPr algn="ctr" rtl="1"/>
                      <a:endParaRPr lang="fa-IR" dirty="0"/>
                    </a:p>
                  </a:txBody>
                  <a:tcPr/>
                </a:tc>
                <a:tc>
                  <a:txBody>
                    <a:bodyPr/>
                    <a:lstStyle/>
                    <a:p>
                      <a:pPr algn="ctr" rtl="1"/>
                      <a:r>
                        <a:rPr lang="en-US" dirty="0" smtClean="0"/>
                        <a:t>Zone</a:t>
                      </a:r>
                      <a:endParaRPr lang="fa-IR" dirty="0"/>
                    </a:p>
                  </a:txBody>
                  <a:tcPr/>
                </a:tc>
              </a:tr>
              <a:tr h="339587">
                <a:tc>
                  <a:txBody>
                    <a:bodyPr/>
                    <a:lstStyle/>
                    <a:p>
                      <a:pPr algn="ctr" rtl="1"/>
                      <a:r>
                        <a:rPr lang="en-US" dirty="0" smtClean="0"/>
                        <a:t>5</a:t>
                      </a:r>
                      <a:endParaRPr lang="fa-IR" dirty="0"/>
                    </a:p>
                  </a:txBody>
                  <a:tcPr/>
                </a:tc>
                <a:tc>
                  <a:txBody>
                    <a:bodyPr/>
                    <a:lstStyle/>
                    <a:p>
                      <a:pPr algn="ctr" rtl="1"/>
                      <a:r>
                        <a:rPr lang="en-US" dirty="0" smtClean="0"/>
                        <a:t>1</a:t>
                      </a:r>
                      <a:endParaRPr lang="fa-IR" dirty="0"/>
                    </a:p>
                  </a:txBody>
                  <a:tcPr/>
                </a:tc>
              </a:tr>
              <a:tr h="339587">
                <a:tc>
                  <a:txBody>
                    <a:bodyPr/>
                    <a:lstStyle/>
                    <a:p>
                      <a:pPr algn="ctr" rtl="1"/>
                      <a:r>
                        <a:rPr lang="en-US" dirty="0" smtClean="0"/>
                        <a:t>10</a:t>
                      </a:r>
                      <a:endParaRPr lang="fa-IR" dirty="0"/>
                    </a:p>
                  </a:txBody>
                  <a:tcPr/>
                </a:tc>
                <a:tc>
                  <a:txBody>
                    <a:bodyPr/>
                    <a:lstStyle/>
                    <a:p>
                      <a:pPr algn="ctr" rtl="1"/>
                      <a:r>
                        <a:rPr lang="en-US" dirty="0" smtClean="0"/>
                        <a:t>2</a:t>
                      </a:r>
                      <a:endParaRPr lang="fa-IR" dirty="0"/>
                    </a:p>
                  </a:txBody>
                  <a:tcPr/>
                </a:tc>
              </a:tr>
            </a:tbl>
          </a:graphicData>
        </a:graphic>
      </p:graphicFrame>
      <p:cxnSp>
        <p:nvCxnSpPr>
          <p:cNvPr id="19" name="Straight Connector 18"/>
          <p:cNvCxnSpPr/>
          <p:nvPr/>
        </p:nvCxnSpPr>
        <p:spPr>
          <a:xfrm>
            <a:off x="1818821" y="994129"/>
            <a:ext cx="0" cy="4016829"/>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5" name="Table 24"/>
          <p:cNvGraphicFramePr>
            <a:graphicFrameLocks noGrp="1"/>
          </p:cNvGraphicFramePr>
          <p:nvPr>
            <p:extLst>
              <p:ext uri="{D42A27DB-BD31-4B8C-83A1-F6EECF244321}">
                <p14:modId xmlns:p14="http://schemas.microsoft.com/office/powerpoint/2010/main" val="2235682494"/>
              </p:ext>
            </p:extLst>
          </p:nvPr>
        </p:nvGraphicFramePr>
        <p:xfrm>
          <a:off x="1984036" y="2412094"/>
          <a:ext cx="1567543" cy="1541598"/>
        </p:xfrm>
        <a:graphic>
          <a:graphicData uri="http://schemas.openxmlformats.org/drawingml/2006/table">
            <a:tbl>
              <a:tblPr rtl="1" firstRow="1" bandRow="1">
                <a:tableStyleId>{35758FB7-9AC5-4552-8A53-C91805E547FA}</a:tableStyleId>
              </a:tblPr>
              <a:tblGrid>
                <a:gridCol w="385577"/>
                <a:gridCol w="241442"/>
                <a:gridCol w="313508"/>
                <a:gridCol w="313508"/>
                <a:gridCol w="313508"/>
              </a:tblGrid>
              <a:tr h="281532">
                <a:tc gridSpan="4">
                  <a:txBody>
                    <a:bodyPr/>
                    <a:lstStyle/>
                    <a:p>
                      <a:pPr algn="ctr" rtl="1"/>
                      <a:r>
                        <a:rPr lang="en-US" dirty="0" smtClean="0"/>
                        <a:t>From zone  </a:t>
                      </a:r>
                      <a:endParaRPr lang="fa-IR" dirty="0"/>
                    </a:p>
                  </a:txBody>
                  <a:tcPr/>
                </a:tc>
                <a:tc hMerge="1">
                  <a:txBody>
                    <a:bodyPr/>
                    <a:lstStyle/>
                    <a:p>
                      <a:pPr rtl="1"/>
                      <a:endParaRPr lang="fa-IR" dirty="0"/>
                    </a:p>
                  </a:txBody>
                  <a:tcPr/>
                </a:tc>
                <a:tc hMerge="1">
                  <a:txBody>
                    <a:bodyPr/>
                    <a:lstStyle/>
                    <a:p>
                      <a:pPr rtl="1"/>
                      <a:endParaRPr lang="fa-IR" dirty="0"/>
                    </a:p>
                  </a:txBody>
                  <a:tcPr/>
                </a:tc>
                <a:tc hMerge="1">
                  <a:txBody>
                    <a:bodyPr/>
                    <a:lstStyle/>
                    <a:p>
                      <a:pPr rtl="1"/>
                      <a:endParaRPr lang="fa-IR"/>
                    </a:p>
                  </a:txBody>
                  <a:tcPr/>
                </a:tc>
                <a:tc>
                  <a:txBody>
                    <a:bodyPr/>
                    <a:lstStyle/>
                    <a:p>
                      <a:pPr rtl="1"/>
                      <a:endParaRPr lang="fa-IR" dirty="0"/>
                    </a:p>
                  </a:txBody>
                  <a:tcPr/>
                </a:tc>
              </a:tr>
              <a:tr h="281532">
                <a:tc>
                  <a:txBody>
                    <a:bodyPr/>
                    <a:lstStyle/>
                    <a:p>
                      <a:pPr rtl="1"/>
                      <a:endParaRPr lang="fa-IR"/>
                    </a:p>
                  </a:txBody>
                  <a:tcPr/>
                </a:tc>
                <a:tc>
                  <a:txBody>
                    <a:bodyPr/>
                    <a:lstStyle/>
                    <a:p>
                      <a:pPr rtl="1"/>
                      <a:r>
                        <a:rPr lang="en-US" dirty="0" smtClean="0"/>
                        <a:t>2</a:t>
                      </a:r>
                      <a:endParaRPr lang="fa-IR" dirty="0"/>
                    </a:p>
                  </a:txBody>
                  <a:tcPr/>
                </a:tc>
                <a:tc>
                  <a:txBody>
                    <a:bodyPr/>
                    <a:lstStyle/>
                    <a:p>
                      <a:pPr rtl="1"/>
                      <a:r>
                        <a:rPr lang="en-US" dirty="0" smtClean="0"/>
                        <a:t>1</a:t>
                      </a:r>
                      <a:endParaRPr lang="fa-IR" dirty="0"/>
                    </a:p>
                  </a:txBody>
                  <a:tcPr/>
                </a:tc>
                <a:tc>
                  <a:txBody>
                    <a:bodyPr/>
                    <a:lstStyle/>
                    <a:p>
                      <a:pPr rtl="1"/>
                      <a:endParaRPr lang="fa-IR" dirty="0"/>
                    </a:p>
                  </a:txBody>
                  <a:tcPr/>
                </a:tc>
                <a:tc rowSpan="4">
                  <a:txBody>
                    <a:bodyPr/>
                    <a:lstStyle/>
                    <a:p>
                      <a:pPr algn="ctr" rtl="1"/>
                      <a:r>
                        <a:rPr lang="en-US" dirty="0" smtClean="0"/>
                        <a:t>To zone</a:t>
                      </a:r>
                      <a:endParaRPr lang="fa-IR" dirty="0"/>
                    </a:p>
                  </a:txBody>
                  <a:tcPr vert="vert"/>
                </a:tc>
              </a:tr>
              <a:tr h="281532">
                <a:tc>
                  <a:txBody>
                    <a:bodyPr/>
                    <a:lstStyle/>
                    <a:p>
                      <a:pPr rtl="1"/>
                      <a:r>
                        <a:rPr lang="en-US" dirty="0" smtClean="0"/>
                        <a:t>5</a:t>
                      </a:r>
                      <a:endParaRPr lang="fa-IR" dirty="0"/>
                    </a:p>
                  </a:txBody>
                  <a:tcPr/>
                </a:tc>
                <a:tc>
                  <a:txBody>
                    <a:bodyPr/>
                    <a:lstStyle/>
                    <a:p>
                      <a:pPr rtl="1"/>
                      <a:r>
                        <a:rPr lang="en-US" dirty="0" smtClean="0"/>
                        <a:t>3</a:t>
                      </a:r>
                      <a:endParaRPr lang="fa-IR" dirty="0"/>
                    </a:p>
                  </a:txBody>
                  <a:tcPr/>
                </a:tc>
                <a:tc>
                  <a:txBody>
                    <a:bodyPr/>
                    <a:lstStyle/>
                    <a:p>
                      <a:pPr rtl="1"/>
                      <a:r>
                        <a:rPr lang="en-US" dirty="0" smtClean="0"/>
                        <a:t>2</a:t>
                      </a:r>
                      <a:endParaRPr lang="fa-IR" dirty="0"/>
                    </a:p>
                  </a:txBody>
                  <a:tcPr/>
                </a:tc>
                <a:tc>
                  <a:txBody>
                    <a:bodyPr/>
                    <a:lstStyle/>
                    <a:p>
                      <a:pPr rtl="1"/>
                      <a:r>
                        <a:rPr lang="en-US" dirty="0" smtClean="0"/>
                        <a:t>1</a:t>
                      </a:r>
                      <a:endParaRPr lang="fa-IR" dirty="0"/>
                    </a:p>
                  </a:txBody>
                  <a:tcPr/>
                </a:tc>
                <a:tc vMerge="1">
                  <a:txBody>
                    <a:bodyPr/>
                    <a:lstStyle/>
                    <a:p>
                      <a:pPr rtl="1"/>
                      <a:endParaRPr lang="fa-IR"/>
                    </a:p>
                  </a:txBody>
                  <a:tcPr/>
                </a:tc>
              </a:tr>
              <a:tr h="352878">
                <a:tc>
                  <a:txBody>
                    <a:bodyPr/>
                    <a:lstStyle/>
                    <a:p>
                      <a:pPr rtl="1"/>
                      <a:r>
                        <a:rPr lang="en-US" dirty="0" smtClean="0"/>
                        <a:t>10</a:t>
                      </a:r>
                      <a:endParaRPr lang="fa-IR" dirty="0"/>
                    </a:p>
                  </a:txBody>
                  <a:tcPr/>
                </a:tc>
                <a:tc>
                  <a:txBody>
                    <a:bodyPr/>
                    <a:lstStyle/>
                    <a:p>
                      <a:pPr rtl="1"/>
                      <a:r>
                        <a:rPr lang="en-US" dirty="0" smtClean="0"/>
                        <a:t>6</a:t>
                      </a:r>
                      <a:endParaRPr lang="fa-IR" dirty="0"/>
                    </a:p>
                  </a:txBody>
                  <a:tcPr/>
                </a:tc>
                <a:tc>
                  <a:txBody>
                    <a:bodyPr/>
                    <a:lstStyle/>
                    <a:p>
                      <a:pPr rtl="1"/>
                      <a:r>
                        <a:rPr lang="en-US" dirty="0" smtClean="0"/>
                        <a:t>4</a:t>
                      </a:r>
                      <a:endParaRPr lang="fa-IR" dirty="0"/>
                    </a:p>
                  </a:txBody>
                  <a:tcPr/>
                </a:tc>
                <a:tc>
                  <a:txBody>
                    <a:bodyPr/>
                    <a:lstStyle/>
                    <a:p>
                      <a:pPr rtl="1"/>
                      <a:r>
                        <a:rPr lang="en-US" dirty="0" smtClean="0"/>
                        <a:t>2</a:t>
                      </a:r>
                      <a:endParaRPr lang="fa-IR" dirty="0"/>
                    </a:p>
                  </a:txBody>
                  <a:tcPr/>
                </a:tc>
                <a:tc vMerge="1">
                  <a:txBody>
                    <a:bodyPr/>
                    <a:lstStyle/>
                    <a:p>
                      <a:pPr rtl="1"/>
                      <a:endParaRPr lang="fa-IR" dirty="0"/>
                    </a:p>
                  </a:txBody>
                  <a:tcPr/>
                </a:tc>
              </a:tr>
              <a:tr h="281532">
                <a:tc>
                  <a:txBody>
                    <a:bodyPr/>
                    <a:lstStyle/>
                    <a:p>
                      <a:pPr rtl="1"/>
                      <a:endParaRPr lang="fa-IR"/>
                    </a:p>
                  </a:txBody>
                  <a:tcPr/>
                </a:tc>
                <a:tc>
                  <a:txBody>
                    <a:bodyPr/>
                    <a:lstStyle/>
                    <a:p>
                      <a:pPr rtl="1"/>
                      <a:r>
                        <a:rPr lang="en-US" dirty="0" smtClean="0"/>
                        <a:t>9</a:t>
                      </a:r>
                      <a:endParaRPr lang="fa-IR" dirty="0"/>
                    </a:p>
                  </a:txBody>
                  <a:tcPr/>
                </a:tc>
                <a:tc>
                  <a:txBody>
                    <a:bodyPr/>
                    <a:lstStyle/>
                    <a:p>
                      <a:pPr rtl="1"/>
                      <a:r>
                        <a:rPr lang="en-US" dirty="0" smtClean="0"/>
                        <a:t>6</a:t>
                      </a:r>
                      <a:endParaRPr lang="fa-IR" dirty="0"/>
                    </a:p>
                  </a:txBody>
                  <a:tcPr/>
                </a:tc>
                <a:tc>
                  <a:txBody>
                    <a:bodyPr/>
                    <a:lstStyle/>
                    <a:p>
                      <a:pPr rtl="1"/>
                      <a:endParaRPr lang="fa-IR" dirty="0"/>
                    </a:p>
                  </a:txBody>
                  <a:tcPr/>
                </a:tc>
                <a:tc vMerge="1">
                  <a:txBody>
                    <a:bodyPr/>
                    <a:lstStyle/>
                    <a:p>
                      <a:pPr rtl="1"/>
                      <a:endParaRPr lang="fa-IR" dirty="0"/>
                    </a:p>
                  </a:txBody>
                  <a:tcPr/>
                </a:tc>
              </a:tr>
            </a:tbl>
          </a:graphicData>
        </a:graphic>
      </p:graphicFrame>
      <p:sp>
        <p:nvSpPr>
          <p:cNvPr id="26" name="Rectangle 47"/>
          <p:cNvSpPr>
            <a:spLocks noChangeArrowheads="1"/>
          </p:cNvSpPr>
          <p:nvPr/>
        </p:nvSpPr>
        <p:spPr bwMode="auto">
          <a:xfrm>
            <a:off x="1913631" y="1140000"/>
            <a:ext cx="1752600" cy="52322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lgn="ctr"/>
            <a:r>
              <a:rPr kumimoji="0" lang="fa-IR" dirty="0">
                <a:solidFill>
                  <a:schemeClr val="tx1"/>
                </a:solidFill>
                <a:cs typeface="Titr" pitchFamily="2" charset="-78"/>
              </a:rPr>
              <a:t>مرحله 2- توزيع سفر</a:t>
            </a:r>
          </a:p>
          <a:p>
            <a:pPr algn="ctr"/>
            <a:r>
              <a:rPr kumimoji="0" lang="en-US" dirty="0">
                <a:solidFill>
                  <a:schemeClr val="tx1"/>
                </a:solidFill>
              </a:rPr>
              <a:t>Trip Distribution</a:t>
            </a:r>
          </a:p>
        </p:txBody>
      </p:sp>
      <p:cxnSp>
        <p:nvCxnSpPr>
          <p:cNvPr id="28" name="Straight Connector 27"/>
          <p:cNvCxnSpPr/>
          <p:nvPr/>
        </p:nvCxnSpPr>
        <p:spPr>
          <a:xfrm flipH="1">
            <a:off x="3910694" y="994129"/>
            <a:ext cx="10886" cy="4016829"/>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9" name="Table 28"/>
          <p:cNvGraphicFramePr>
            <a:graphicFrameLocks noGrp="1"/>
          </p:cNvGraphicFramePr>
          <p:nvPr>
            <p:extLst>
              <p:ext uri="{D42A27DB-BD31-4B8C-83A1-F6EECF244321}">
                <p14:modId xmlns:p14="http://schemas.microsoft.com/office/powerpoint/2010/main" val="3970620392"/>
              </p:ext>
            </p:extLst>
          </p:nvPr>
        </p:nvGraphicFramePr>
        <p:xfrm>
          <a:off x="4215492" y="2427514"/>
          <a:ext cx="1651908" cy="594360"/>
        </p:xfrm>
        <a:graphic>
          <a:graphicData uri="http://schemas.openxmlformats.org/drawingml/2006/table">
            <a:tbl>
              <a:tblPr rtl="1" firstRow="1" bandRow="1">
                <a:tableStyleId>{35758FB7-9AC5-4552-8A53-C91805E547FA}</a:tableStyleId>
              </a:tblPr>
              <a:tblGrid>
                <a:gridCol w="825954"/>
                <a:gridCol w="825954"/>
              </a:tblGrid>
              <a:tr h="248830">
                <a:tc>
                  <a:txBody>
                    <a:bodyPr/>
                    <a:lstStyle/>
                    <a:p>
                      <a:pPr algn="ctr" rtl="1"/>
                      <a:r>
                        <a:rPr lang="en-US" dirty="0" smtClean="0"/>
                        <a:t>3</a:t>
                      </a:r>
                      <a:endParaRPr lang="fa-IR" dirty="0"/>
                    </a:p>
                  </a:txBody>
                  <a:tcPr/>
                </a:tc>
                <a:tc>
                  <a:txBody>
                    <a:bodyPr/>
                    <a:lstStyle/>
                    <a:p>
                      <a:pPr algn="ctr" rtl="1"/>
                      <a:r>
                        <a:rPr lang="fa-IR" dirty="0" smtClean="0"/>
                        <a:t>مترو</a:t>
                      </a:r>
                      <a:endParaRPr lang="fa-IR" dirty="0"/>
                    </a:p>
                  </a:txBody>
                  <a:tcPr/>
                </a:tc>
              </a:tr>
              <a:tr h="248830">
                <a:tc>
                  <a:txBody>
                    <a:bodyPr/>
                    <a:lstStyle/>
                    <a:p>
                      <a:pPr algn="ctr" rtl="1"/>
                      <a:r>
                        <a:rPr lang="en-US" dirty="0" smtClean="0"/>
                        <a:t>6</a:t>
                      </a:r>
                      <a:endParaRPr lang="fa-IR" dirty="0"/>
                    </a:p>
                  </a:txBody>
                  <a:tcPr/>
                </a:tc>
                <a:tc>
                  <a:txBody>
                    <a:bodyPr/>
                    <a:lstStyle/>
                    <a:p>
                      <a:pPr algn="ctr" rtl="1"/>
                      <a:r>
                        <a:rPr lang="fa-IR" dirty="0" smtClean="0"/>
                        <a:t>اتوبوس</a:t>
                      </a:r>
                      <a:endParaRPr lang="fa-IR" dirty="0"/>
                    </a:p>
                  </a:txBody>
                  <a:tcPr/>
                </a:tc>
              </a:tr>
            </a:tbl>
          </a:graphicData>
        </a:graphic>
      </p:graphicFrame>
      <p:sp>
        <p:nvSpPr>
          <p:cNvPr id="30" name="Rectangle 48"/>
          <p:cNvSpPr>
            <a:spLocks noChangeArrowheads="1"/>
          </p:cNvSpPr>
          <p:nvPr/>
        </p:nvSpPr>
        <p:spPr bwMode="auto">
          <a:xfrm>
            <a:off x="4089842" y="1152927"/>
            <a:ext cx="1961613" cy="52322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lgn="ctr"/>
            <a:r>
              <a:rPr kumimoji="0" lang="fa-IR" dirty="0">
                <a:solidFill>
                  <a:schemeClr val="tx1"/>
                </a:solidFill>
                <a:cs typeface="Titr" pitchFamily="2" charset="-78"/>
              </a:rPr>
              <a:t>مرحله 3- انتخاب وسيله</a:t>
            </a:r>
          </a:p>
          <a:p>
            <a:pPr algn="ctr"/>
            <a:r>
              <a:rPr kumimoji="0" lang="en-US" dirty="0">
                <a:solidFill>
                  <a:schemeClr val="tx1"/>
                </a:solidFill>
              </a:rPr>
              <a:t>Mode Choice</a:t>
            </a:r>
          </a:p>
        </p:txBody>
      </p:sp>
      <p:cxnSp>
        <p:nvCxnSpPr>
          <p:cNvPr id="32" name="Straight Connector 31"/>
          <p:cNvCxnSpPr/>
          <p:nvPr/>
        </p:nvCxnSpPr>
        <p:spPr>
          <a:xfrm>
            <a:off x="6082983" y="1089101"/>
            <a:ext cx="21772" cy="3921857"/>
          </a:xfrm>
          <a:prstGeom prst="line">
            <a:avLst/>
          </a:prstGeom>
        </p:spPr>
        <p:style>
          <a:lnRef idx="1">
            <a:schemeClr val="accent1"/>
          </a:lnRef>
          <a:fillRef idx="0">
            <a:schemeClr val="accent1"/>
          </a:fillRef>
          <a:effectRef idx="0">
            <a:schemeClr val="accent1"/>
          </a:effectRef>
          <a:fontRef idx="minor">
            <a:schemeClr val="tx1"/>
          </a:fontRef>
        </p:style>
      </p:cxnSp>
      <p:sp>
        <p:nvSpPr>
          <p:cNvPr id="33" name="Rectangle 49"/>
          <p:cNvSpPr>
            <a:spLocks noChangeArrowheads="1"/>
          </p:cNvSpPr>
          <p:nvPr/>
        </p:nvSpPr>
        <p:spPr bwMode="auto">
          <a:xfrm>
            <a:off x="6191249" y="1152927"/>
            <a:ext cx="2090057" cy="52322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lgn="ctr"/>
            <a:r>
              <a:rPr kumimoji="0" lang="fa-IR" dirty="0">
                <a:solidFill>
                  <a:schemeClr val="tx1"/>
                </a:solidFill>
                <a:cs typeface="Titr" pitchFamily="2" charset="-78"/>
              </a:rPr>
              <a:t>مرحله 4- تخصيص مسير</a:t>
            </a:r>
          </a:p>
          <a:p>
            <a:pPr algn="ctr"/>
            <a:r>
              <a:rPr kumimoji="0" lang="en-US" dirty="0">
                <a:solidFill>
                  <a:schemeClr val="tx1"/>
                </a:solidFill>
              </a:rPr>
              <a:t>Trip Assignment</a:t>
            </a:r>
          </a:p>
        </p:txBody>
      </p:sp>
      <p:graphicFrame>
        <p:nvGraphicFramePr>
          <p:cNvPr id="34" name="Table 33"/>
          <p:cNvGraphicFramePr>
            <a:graphicFrameLocks noGrp="1"/>
          </p:cNvGraphicFramePr>
          <p:nvPr>
            <p:extLst>
              <p:ext uri="{D42A27DB-BD31-4B8C-83A1-F6EECF244321}">
                <p14:modId xmlns:p14="http://schemas.microsoft.com/office/powerpoint/2010/main" val="2253311765"/>
              </p:ext>
            </p:extLst>
          </p:nvPr>
        </p:nvGraphicFramePr>
        <p:xfrm>
          <a:off x="6191248" y="2427513"/>
          <a:ext cx="1733552" cy="612578"/>
        </p:xfrm>
        <a:graphic>
          <a:graphicData uri="http://schemas.openxmlformats.org/drawingml/2006/table">
            <a:tbl>
              <a:tblPr rtl="1" firstRow="1" bandRow="1">
                <a:tableStyleId>{35758FB7-9AC5-4552-8A53-C91805E547FA}</a:tableStyleId>
              </a:tblPr>
              <a:tblGrid>
                <a:gridCol w="866776"/>
                <a:gridCol w="866776"/>
              </a:tblGrid>
              <a:tr h="306289">
                <a:tc>
                  <a:txBody>
                    <a:bodyPr/>
                    <a:lstStyle/>
                    <a:p>
                      <a:pPr algn="ctr" rtl="1"/>
                      <a:r>
                        <a:rPr lang="en-US" dirty="0" smtClean="0"/>
                        <a:t>4</a:t>
                      </a:r>
                      <a:endParaRPr lang="fa-IR" dirty="0"/>
                    </a:p>
                  </a:txBody>
                  <a:tcPr/>
                </a:tc>
                <a:tc>
                  <a:txBody>
                    <a:bodyPr/>
                    <a:lstStyle/>
                    <a:p>
                      <a:pPr algn="ctr" rtl="1"/>
                      <a:r>
                        <a:rPr lang="fa-IR" dirty="0" smtClean="0"/>
                        <a:t>مسیر</a:t>
                      </a:r>
                      <a:r>
                        <a:rPr lang="fa-IR" baseline="0" dirty="0" smtClean="0"/>
                        <a:t> </a:t>
                      </a:r>
                      <a:r>
                        <a:rPr lang="en-US" baseline="0" dirty="0" smtClean="0"/>
                        <a:t>A</a:t>
                      </a:r>
                      <a:endParaRPr lang="fa-IR" dirty="0"/>
                    </a:p>
                  </a:txBody>
                  <a:tcPr/>
                </a:tc>
              </a:tr>
              <a:tr h="306289">
                <a:tc>
                  <a:txBody>
                    <a:bodyPr/>
                    <a:lstStyle/>
                    <a:p>
                      <a:pPr algn="ctr" rtl="1"/>
                      <a:r>
                        <a:rPr lang="en-US" dirty="0" smtClean="0"/>
                        <a:t>2</a:t>
                      </a:r>
                      <a:endParaRPr lang="fa-IR" dirty="0"/>
                    </a:p>
                  </a:txBody>
                  <a:tcPr/>
                </a:tc>
                <a:tc>
                  <a:txBody>
                    <a:bodyPr/>
                    <a:lstStyle/>
                    <a:p>
                      <a:pPr algn="ctr" rtl="1"/>
                      <a:r>
                        <a:rPr lang="fa-IR" dirty="0" smtClean="0"/>
                        <a:t>مسیر</a:t>
                      </a:r>
                      <a:r>
                        <a:rPr lang="fa-IR" baseline="0" dirty="0" smtClean="0"/>
                        <a:t> </a:t>
                      </a:r>
                      <a:r>
                        <a:rPr lang="en-US" baseline="0" dirty="0" smtClean="0"/>
                        <a:t>B</a:t>
                      </a:r>
                      <a:endParaRPr lang="fa-IR" dirty="0"/>
                    </a:p>
                  </a:txBody>
                  <a:tcPr/>
                </a:tc>
              </a:tr>
            </a:tbl>
          </a:graphicData>
        </a:graphic>
      </p:graphicFrame>
    </p:spTree>
    <p:extLst>
      <p:ext uri="{BB962C8B-B14F-4D97-AF65-F5344CB8AC3E}">
        <p14:creationId xmlns:p14="http://schemas.microsoft.com/office/powerpoint/2010/main" val="1499422877"/>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38565" y="1992086"/>
            <a:ext cx="5008200" cy="1074599"/>
          </a:xfrm>
        </p:spPr>
        <p:txBody>
          <a:bodyPr>
            <a:noAutofit/>
          </a:bodyPr>
          <a:lstStyle/>
          <a:p>
            <a:pPr algn="r" rtl="1"/>
            <a:r>
              <a:rPr lang="fa-IR" b="1" dirty="0" smtClean="0">
                <a:solidFill>
                  <a:schemeClr val="tx1"/>
                </a:solidFill>
                <a:cs typeface="0 Soroosh" panose="00000400000000000000" pitchFamily="2" charset="-78"/>
              </a:rPr>
              <a:t>2.توزیع سفر</a:t>
            </a:r>
            <a:endParaRPr lang="fa-IR" b="1" dirty="0">
              <a:solidFill>
                <a:schemeClr val="tx1"/>
              </a:solidFill>
              <a:cs typeface="0 Soroosh" panose="00000400000000000000" pitchFamily="2" charset="-78"/>
            </a:endParaRPr>
          </a:p>
        </p:txBody>
      </p:sp>
      <p:sp>
        <p:nvSpPr>
          <p:cNvPr id="4" name="Slide Number Placeholder 3"/>
          <p:cNvSpPr>
            <a:spLocks noGrp="1"/>
          </p:cNvSpPr>
          <p:nvPr>
            <p:ph type="sldNum" idx="12"/>
          </p:nvPr>
        </p:nvSpPr>
        <p:spPr/>
        <p:txBody>
          <a:bodyPr/>
          <a:lstStyle/>
          <a:p>
            <a:pPr marL="0" lvl="0" indent="0" rtl="0">
              <a:spcBef>
                <a:spcPts val="0"/>
              </a:spcBef>
              <a:buNone/>
            </a:pPr>
            <a:fld id="{00000000-1234-1234-1234-123412341234}" type="slidenum">
              <a:rPr lang="en" smtClean="0">
                <a:solidFill>
                  <a:srgbClr val="0DB7C4"/>
                </a:solidFill>
              </a:rPr>
              <a:t>5</a:t>
            </a:fld>
            <a:r>
              <a:rPr lang="en" dirty="0" smtClean="0">
                <a:solidFill>
                  <a:srgbClr val="0DB7C4"/>
                </a:solidFill>
              </a:rPr>
              <a:t>-29</a:t>
            </a:r>
            <a:endParaRPr lang="en" dirty="0">
              <a:solidFill>
                <a:srgbClr val="0DB7C4"/>
              </a:solidFill>
            </a:endParaRPr>
          </a:p>
        </p:txBody>
      </p:sp>
    </p:spTree>
    <p:extLst>
      <p:ext uri="{BB962C8B-B14F-4D97-AF65-F5344CB8AC3E}">
        <p14:creationId xmlns:p14="http://schemas.microsoft.com/office/powerpoint/2010/main" val="3233110569"/>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3200" dirty="0" smtClean="0">
                <a:cs typeface="B Titr" panose="00000700000000000000" pitchFamily="2" charset="-78"/>
              </a:rPr>
              <a:t>توزیع سفر</a:t>
            </a:r>
            <a:endParaRPr lang="fa-IR" sz="3200" dirty="0">
              <a:cs typeface="B Titr" panose="00000700000000000000" pitchFamily="2" charset="-78"/>
            </a:endParaRPr>
          </a:p>
        </p:txBody>
      </p:sp>
      <p:sp>
        <p:nvSpPr>
          <p:cNvPr id="3" name="Text Placeholder 2"/>
          <p:cNvSpPr>
            <a:spLocks noGrp="1"/>
          </p:cNvSpPr>
          <p:nvPr>
            <p:ph type="body" idx="1"/>
          </p:nvPr>
        </p:nvSpPr>
        <p:spPr>
          <a:xfrm>
            <a:off x="3733800" y="1377302"/>
            <a:ext cx="4409876" cy="1071984"/>
          </a:xfrm>
        </p:spPr>
        <p:txBody>
          <a:bodyPr/>
          <a:lstStyle/>
          <a:p>
            <a:pPr marL="342900" indent="-342900" algn="r" rtl="1">
              <a:lnSpc>
                <a:spcPct val="150000"/>
              </a:lnSpc>
              <a:buFont typeface="Wingdings" panose="05000000000000000000" pitchFamily="2" charset="2"/>
              <a:buChar char="v"/>
            </a:pPr>
            <a:r>
              <a:rPr lang="fa-IR" sz="1800" dirty="0" smtClean="0">
                <a:cs typeface="B Homa" panose="00000400000000000000" pitchFamily="2" charset="-78"/>
              </a:rPr>
              <a:t>سفرهای تولید شده به کجا می روند؟</a:t>
            </a:r>
          </a:p>
          <a:p>
            <a:pPr marL="342900" indent="-342900" algn="r" rtl="1">
              <a:lnSpc>
                <a:spcPct val="150000"/>
              </a:lnSpc>
              <a:buFont typeface="Wingdings" panose="05000000000000000000" pitchFamily="2" charset="2"/>
              <a:buChar char="v"/>
            </a:pPr>
            <a:r>
              <a:rPr lang="fa-IR" sz="1800" dirty="0" smtClean="0">
                <a:cs typeface="B Homa" panose="00000400000000000000" pitchFamily="2" charset="-78"/>
              </a:rPr>
              <a:t>سفرهای جذب شده از کجا می آیند؟</a:t>
            </a:r>
            <a:endParaRPr lang="fa-IR" sz="1800" dirty="0">
              <a:cs typeface="B Homa" panose="00000400000000000000" pitchFamily="2" charset="-78"/>
            </a:endParaRPr>
          </a:p>
        </p:txBody>
      </p:sp>
      <mc:AlternateContent xmlns:mc="http://schemas.openxmlformats.org/markup-compatibility/2006" xmlns:a14="http://schemas.microsoft.com/office/drawing/2010/main">
        <mc:Choice Requires="a14">
          <p:sp>
            <p:nvSpPr>
              <p:cNvPr id="5" name="TextBox 4"/>
              <p:cNvSpPr txBox="1"/>
              <p:nvPr/>
            </p:nvSpPr>
            <p:spPr>
              <a:xfrm>
                <a:off x="794657" y="1377302"/>
                <a:ext cx="2373086" cy="915507"/>
              </a:xfrm>
              <a:prstGeom prst="rect">
                <a:avLst/>
              </a:prstGeom>
              <a:noFill/>
            </p:spPr>
            <p:txBody>
              <a:bodyPr wrap="square" rtlCol="1">
                <a:spAutoFit/>
              </a:bodyPr>
              <a:lstStyle/>
              <a:p>
                <a:pPr/>
                <a14:m>
                  <m:oMathPara xmlns:m="http://schemas.openxmlformats.org/officeDocument/2006/math">
                    <m:oMathParaPr>
                      <m:jc m:val="centerGroup"/>
                    </m:oMathParaPr>
                    <m:oMath xmlns:m="http://schemas.openxmlformats.org/officeDocument/2006/math">
                      <m:d>
                        <m:dPr>
                          <m:begChr m:val="["/>
                          <m:endChr m:val="]"/>
                          <m:ctrlPr>
                            <a:rPr lang="fa-IR" sz="2000" i="1" smtClean="0">
                              <a:latin typeface="Cambria Math" panose="02040503050406030204" pitchFamily="18" charset="0"/>
                            </a:rPr>
                          </m:ctrlPr>
                        </m:dPr>
                        <m:e>
                          <m:m>
                            <m:mPr>
                              <m:mcs>
                                <m:mc>
                                  <m:mcPr>
                                    <m:count m:val="3"/>
                                    <m:mcJc m:val="center"/>
                                  </m:mcPr>
                                </m:mc>
                              </m:mcs>
                              <m:ctrlPr>
                                <a:rPr lang="fa-IR" sz="2000" i="1" smtClean="0">
                                  <a:latin typeface="Cambria Math" panose="02040503050406030204" pitchFamily="18" charset="0"/>
                                </a:rPr>
                              </m:ctrlPr>
                            </m:mPr>
                            <m:mr>
                              <m:e>
                                <m:sSub>
                                  <m:sSubPr>
                                    <m:ctrlPr>
                                      <a:rPr lang="fa-IR" sz="2000" i="1" smtClean="0">
                                        <a:latin typeface="Cambria Math" panose="02040503050406030204" pitchFamily="18" charset="0"/>
                                      </a:rPr>
                                    </m:ctrlPr>
                                  </m:sSubPr>
                                  <m:e>
                                    <m:r>
                                      <a:rPr lang="en-US" sz="2000" b="0" i="1" smtClean="0">
                                        <a:latin typeface="Cambria Math" panose="02040503050406030204" pitchFamily="18" charset="0"/>
                                      </a:rPr>
                                      <m:t>𝑡</m:t>
                                    </m:r>
                                  </m:e>
                                  <m:sub>
                                    <m:r>
                                      <a:rPr lang="en-US" sz="2000" b="0" i="1" smtClean="0">
                                        <a:latin typeface="Cambria Math" panose="02040503050406030204" pitchFamily="18" charset="0"/>
                                      </a:rPr>
                                      <m:t>𝑖𝑗</m:t>
                                    </m:r>
                                  </m:sub>
                                </m:sSub>
                              </m:e>
                              <m:e>
                                <m:r>
                                  <a:rPr lang="fa-IR" sz="2000" i="1" smtClean="0">
                                    <a:latin typeface="Cambria Math" panose="02040503050406030204" pitchFamily="18" charset="0"/>
                                  </a:rPr>
                                  <m:t>⋯</m:t>
                                </m:r>
                              </m:e>
                              <m:e>
                                <m:r>
                                  <a:rPr lang="fa-IR" sz="2000" b="0" i="1" smtClean="0">
                                    <a:latin typeface="Cambria Math" panose="02040503050406030204" pitchFamily="18" charset="0"/>
                                  </a:rPr>
                                  <m:t> </m:t>
                                </m:r>
                              </m:e>
                            </m:mr>
                            <m:mr>
                              <m:e>
                                <m:r>
                                  <a:rPr lang="fa-IR" sz="2000" i="1" smtClean="0">
                                    <a:latin typeface="Cambria Math" panose="02040503050406030204" pitchFamily="18" charset="0"/>
                                  </a:rPr>
                                  <m:t>⋮</m:t>
                                </m:r>
                              </m:e>
                              <m:e>
                                <m:r>
                                  <a:rPr lang="fa-IR" sz="2000" i="1" smtClean="0">
                                    <a:latin typeface="Cambria Math" panose="02040503050406030204" pitchFamily="18" charset="0"/>
                                  </a:rPr>
                                  <m:t>⋱</m:t>
                                </m:r>
                              </m:e>
                              <m:e>
                                <m:r>
                                  <a:rPr lang="fa-IR" sz="2000" i="1" smtClean="0">
                                    <a:latin typeface="Cambria Math" panose="02040503050406030204" pitchFamily="18" charset="0"/>
                                  </a:rPr>
                                  <m:t>⋮</m:t>
                                </m:r>
                              </m:e>
                            </m:mr>
                            <m:mr>
                              <m:e>
                                <m:r>
                                  <a:rPr lang="fa-IR" sz="2000" b="0" i="1" smtClean="0">
                                    <a:latin typeface="Cambria Math" panose="02040503050406030204" pitchFamily="18" charset="0"/>
                                  </a:rPr>
                                  <m:t> </m:t>
                                </m:r>
                              </m:e>
                              <m:e>
                                <m:r>
                                  <a:rPr lang="fa-IR" sz="2000" i="1" smtClean="0">
                                    <a:latin typeface="Cambria Math" panose="02040503050406030204" pitchFamily="18" charset="0"/>
                                  </a:rPr>
                                  <m:t>⋯</m:t>
                                </m:r>
                              </m:e>
                              <m:e>
                                <m:r>
                                  <a:rPr lang="fa-IR" sz="2000" b="0" i="1" smtClean="0">
                                    <a:latin typeface="Cambria Math" panose="02040503050406030204" pitchFamily="18" charset="0"/>
                                  </a:rPr>
                                  <m:t> </m:t>
                                </m:r>
                              </m:e>
                            </m:mr>
                          </m:m>
                        </m:e>
                      </m:d>
                    </m:oMath>
                  </m:oMathPara>
                </a14:m>
                <a:endParaRPr lang="fa-IR" dirty="0"/>
              </a:p>
            </p:txBody>
          </p:sp>
        </mc:Choice>
        <mc:Fallback xmlns="">
          <p:sp>
            <p:nvSpPr>
              <p:cNvPr id="5" name="TextBox 4"/>
              <p:cNvSpPr txBox="1">
                <a:spLocks noRot="1" noChangeAspect="1" noMove="1" noResize="1" noEditPoints="1" noAdjustHandles="1" noChangeArrowheads="1" noChangeShapeType="1" noTextEdit="1"/>
              </p:cNvSpPr>
              <p:nvPr/>
            </p:nvSpPr>
            <p:spPr>
              <a:xfrm>
                <a:off x="794657" y="1377302"/>
                <a:ext cx="2373086" cy="915507"/>
              </a:xfrm>
              <a:prstGeom prst="rect">
                <a:avLst/>
              </a:prstGeom>
              <a:blipFill rotWithShape="0">
                <a:blip r:embed="rId2"/>
                <a:stretch>
                  <a:fillRect/>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34711" y="2606965"/>
                <a:ext cx="3635829" cy="1221488"/>
              </a:xfrm>
              <a:prstGeom prst="rect">
                <a:avLst/>
              </a:prstGeom>
              <a:noFill/>
            </p:spPr>
            <p:txBody>
              <a:bodyPr wrap="square" rtlCol="1">
                <a:spAutoFit/>
              </a:bodyPr>
              <a:lstStyle/>
              <a:p>
                <a:pPr algn="r" rtl="1"/>
                <a:r>
                  <a:rPr lang="fa-IR" dirty="0" smtClean="0">
                    <a:cs typeface="B Homa" panose="00000400000000000000" pitchFamily="2" charset="-78"/>
                  </a:rPr>
                  <a:t> </a:t>
                </a:r>
                <a14:m>
                  <m:oMath xmlns:m="http://schemas.openxmlformats.org/officeDocument/2006/math">
                    <m:sSub>
                      <m:sSubPr>
                        <m:ctrlPr>
                          <a:rPr lang="fa-IR"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𝑗</m:t>
                        </m:r>
                      </m:sub>
                    </m:sSub>
                  </m:oMath>
                </a14:m>
                <a:r>
                  <a:rPr lang="fa-IR" dirty="0" smtClean="0">
                    <a:cs typeface="B Homa" panose="00000400000000000000" pitchFamily="2" charset="-78"/>
                  </a:rPr>
                  <a:t> : کل </a:t>
                </a:r>
                <a:r>
                  <a:rPr lang="fa-IR" dirty="0">
                    <a:cs typeface="B Homa" panose="00000400000000000000" pitchFamily="2" charset="-78"/>
                  </a:rPr>
                  <a:t>سفرهای جذب شده توسط </a:t>
                </a:r>
                <a:r>
                  <a:rPr lang="fa-IR" dirty="0" smtClean="0">
                    <a:cs typeface="B Homa" panose="00000400000000000000" pitchFamily="2" charset="-78"/>
                  </a:rPr>
                  <a:t>ناحیه </a:t>
                </a:r>
                <a:r>
                  <a:rPr lang="en-US" dirty="0" smtClean="0">
                    <a:cs typeface="B Homa" panose="00000400000000000000" pitchFamily="2" charset="-78"/>
                  </a:rPr>
                  <a:t>j</a:t>
                </a:r>
              </a:p>
              <a:p>
                <a:pPr algn="r" rtl="1"/>
                <a:endParaRPr lang="fa-IR" dirty="0" smtClean="0">
                  <a:cs typeface="B Homa" panose="00000400000000000000" pitchFamily="2" charset="-78"/>
                </a:endParaRPr>
              </a:p>
              <a:p>
                <a:pPr algn="r" rtl="1"/>
                <a14:m>
                  <m:oMath xmlns:m="http://schemas.openxmlformats.org/officeDocument/2006/math">
                    <m:sSub>
                      <m:sSubPr>
                        <m:ctrlPr>
                          <a:rPr lang="fa-IR"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𝑗</m:t>
                        </m:r>
                      </m:sub>
                    </m:sSub>
                  </m:oMath>
                </a14:m>
                <a:r>
                  <a:rPr lang="fa-IR" dirty="0" smtClean="0">
                    <a:cs typeface="B Homa" panose="00000400000000000000" pitchFamily="2" charset="-78"/>
                  </a:rPr>
                  <a:t> : </a:t>
                </a:r>
                <a:r>
                  <a:rPr lang="fa-IR" dirty="0">
                    <a:cs typeface="B Homa" panose="00000400000000000000" pitchFamily="2" charset="-78"/>
                  </a:rPr>
                  <a:t>کل سفرهای تولید شده توسط ناحیه </a:t>
                </a:r>
                <a:r>
                  <a:rPr lang="en-US" dirty="0" smtClean="0">
                    <a:cs typeface="B Homa" panose="00000400000000000000" pitchFamily="2" charset="-78"/>
                  </a:rPr>
                  <a:t>I</a:t>
                </a:r>
              </a:p>
              <a:p>
                <a:pPr algn="r" rtl="1"/>
                <a:endParaRPr lang="en-US" dirty="0">
                  <a:cs typeface="B Homa" panose="00000400000000000000" pitchFamily="2" charset="-78"/>
                </a:endParaRPr>
              </a:p>
              <a:p>
                <a:pPr algn="r" rtl="1"/>
                <a:r>
                  <a:rPr lang="fa-IR" dirty="0">
                    <a:cs typeface="B Homa" panose="00000400000000000000" pitchFamily="2" charset="-78"/>
                  </a:rPr>
                  <a:t> </a:t>
                </a:r>
                <a14:m>
                  <m:oMath xmlns:m="http://schemas.openxmlformats.org/officeDocument/2006/math">
                    <m:sSub>
                      <m:sSubPr>
                        <m:ctrlPr>
                          <a:rPr lang="fa-IR" i="1">
                            <a:latin typeface="Cambria Math" panose="02040503050406030204" pitchFamily="18" charset="0"/>
                          </a:rPr>
                        </m:ctrlPr>
                      </m:sSubPr>
                      <m:e>
                        <m:r>
                          <a:rPr lang="en-US" i="1">
                            <a:latin typeface="Cambria Math" panose="02040503050406030204" pitchFamily="18" charset="0"/>
                          </a:rPr>
                          <m:t>𝑡</m:t>
                        </m:r>
                      </m:e>
                      <m:sub>
                        <m:r>
                          <a:rPr lang="en-US" i="1">
                            <a:latin typeface="Cambria Math" panose="02040503050406030204" pitchFamily="18" charset="0"/>
                          </a:rPr>
                          <m:t>𝑖𝑗</m:t>
                        </m:r>
                      </m:sub>
                    </m:sSub>
                  </m:oMath>
                </a14:m>
                <a:r>
                  <a:rPr lang="fa-IR" dirty="0" smtClean="0">
                    <a:cs typeface="B Homa" panose="00000400000000000000" pitchFamily="2" charset="-78"/>
                  </a:rPr>
                  <a:t> : </a:t>
                </a:r>
                <a:r>
                  <a:rPr lang="fa-IR" dirty="0">
                    <a:cs typeface="B Homa" panose="00000400000000000000" pitchFamily="2" charset="-78"/>
                  </a:rPr>
                  <a:t>سفرهای انجام شده از ناحیه </a:t>
                </a:r>
                <a:r>
                  <a:rPr lang="en-US" dirty="0" err="1" smtClean="0">
                    <a:cs typeface="B Homa" panose="00000400000000000000" pitchFamily="2" charset="-78"/>
                  </a:rPr>
                  <a:t>i</a:t>
                </a:r>
                <a:r>
                  <a:rPr lang="fa-IR" dirty="0" smtClean="0">
                    <a:cs typeface="B Homa" panose="00000400000000000000" pitchFamily="2" charset="-78"/>
                  </a:rPr>
                  <a:t> </a:t>
                </a:r>
                <a:r>
                  <a:rPr lang="fa-IR" dirty="0">
                    <a:cs typeface="B Homa" panose="00000400000000000000" pitchFamily="2" charset="-78"/>
                  </a:rPr>
                  <a:t>به </a:t>
                </a:r>
                <a:r>
                  <a:rPr lang="fa-IR" dirty="0" smtClean="0">
                    <a:cs typeface="B Homa" panose="00000400000000000000" pitchFamily="2" charset="-78"/>
                  </a:rPr>
                  <a:t>ناحیه </a:t>
                </a:r>
                <a:r>
                  <a:rPr lang="en-US" dirty="0" smtClean="0">
                    <a:cs typeface="B Homa" panose="00000400000000000000" pitchFamily="2" charset="-78"/>
                  </a:rPr>
                  <a:t>j</a:t>
                </a:r>
                <a:r>
                  <a:rPr lang="fa-IR" dirty="0" smtClean="0">
                    <a:cs typeface="B Homa" panose="00000400000000000000" pitchFamily="2" charset="-78"/>
                  </a:rPr>
                  <a:t> </a:t>
                </a:r>
                <a:endParaRPr lang="fa-IR" dirty="0">
                  <a:cs typeface="B Homa" panose="00000400000000000000" pitchFamily="2" charset="-78"/>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34711" y="2606965"/>
                <a:ext cx="3635829" cy="1221488"/>
              </a:xfrm>
              <a:prstGeom prst="rect">
                <a:avLst/>
              </a:prstGeom>
              <a:blipFill rotWithShape="0">
                <a:blip r:embed="rId3"/>
                <a:stretch>
                  <a:fillRect t="-1500" r="-503" b="-4500"/>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897086" y="2758166"/>
                <a:ext cx="1556657" cy="1377813"/>
              </a:xfrm>
              <a:prstGeom prst="rect">
                <a:avLst/>
              </a:prstGeom>
              <a:noFill/>
            </p:spPr>
            <p:txBody>
              <a:bodyPr wrap="square" rtlCol="1">
                <a:spAutoFit/>
              </a:bodyPr>
              <a:lstStyle/>
              <a:p>
                <a:pPr/>
                <a14:m>
                  <m:oMathPara xmlns:m="http://schemas.openxmlformats.org/officeDocument/2006/math">
                    <m:oMathParaPr>
                      <m:jc m:val="centerGroup"/>
                    </m:oMathParaPr>
                    <m:oMath xmlns:m="http://schemas.openxmlformats.org/officeDocument/2006/math">
                      <m:nary>
                        <m:naryPr>
                          <m:chr m:val="∑"/>
                          <m:supHide m:val="on"/>
                          <m:ctrlPr>
                            <a:rPr lang="fa-IR" i="1" smtClean="0">
                              <a:latin typeface="Cambria Math" panose="02040503050406030204" pitchFamily="18" charset="0"/>
                            </a:rPr>
                          </m:ctrlPr>
                        </m:naryPr>
                        <m:sub>
                          <m:r>
                            <m:rPr>
                              <m:brk m:alnAt="7"/>
                            </m:rPr>
                            <a:rPr lang="en-US" b="0" i="1" smtClean="0">
                              <a:latin typeface="Cambria Math" panose="02040503050406030204" pitchFamily="18" charset="0"/>
                            </a:rPr>
                            <m:t>𝑖</m:t>
                          </m:r>
                        </m:sub>
                        <m:sup/>
                        <m:e>
                          <m:sSub>
                            <m:sSubPr>
                              <m:ctrlPr>
                                <a:rPr lang="fa-IR" i="1" smtClean="0">
                                  <a:latin typeface="Cambria Math" panose="02040503050406030204" pitchFamily="18" charset="0"/>
                                </a:rPr>
                              </m:ctrlPr>
                            </m:sSubPr>
                            <m:e>
                              <m:r>
                                <a:rPr lang="en-US" b="0" i="1" smtClean="0">
                                  <a:latin typeface="Cambria Math" panose="02040503050406030204" pitchFamily="18" charset="0"/>
                                </a:rPr>
                                <m:t>𝑡</m:t>
                              </m:r>
                            </m:e>
                            <m:sub>
                              <m:r>
                                <a:rPr lang="en-US" b="0" i="1" smtClean="0">
                                  <a:latin typeface="Cambria Math" panose="02040503050406030204" pitchFamily="18" charset="0"/>
                                </a:rPr>
                                <m:t>𝑖𝑗</m:t>
                              </m:r>
                            </m:sub>
                          </m:sSub>
                          <m:r>
                            <a:rPr lang="fa-IR" b="0" i="1" smtClean="0">
                              <a:latin typeface="Cambria Math" panose="02040503050406030204" pitchFamily="18" charset="0"/>
                            </a:rPr>
                            <m:t>=</m:t>
                          </m:r>
                          <m:sSub>
                            <m:sSubPr>
                              <m:ctrlPr>
                                <a:rPr lang="fa-IR"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𝑗</m:t>
                              </m:r>
                            </m:sub>
                          </m:sSub>
                        </m:e>
                      </m:nary>
                    </m:oMath>
                  </m:oMathPara>
                </a14:m>
                <a:endParaRPr lang="fa-IR" dirty="0" smtClean="0"/>
              </a:p>
              <a:p>
                <a:endParaRPr lang="fa-IR" dirty="0"/>
              </a:p>
              <a:p>
                <a:pPr/>
                <a14:m>
                  <m:oMathPara xmlns:m="http://schemas.openxmlformats.org/officeDocument/2006/math">
                    <m:oMathParaPr>
                      <m:jc m:val="centerGroup"/>
                    </m:oMathParaPr>
                    <m:oMath xmlns:m="http://schemas.openxmlformats.org/officeDocument/2006/math">
                      <m:nary>
                        <m:naryPr>
                          <m:chr m:val="∑"/>
                          <m:supHide m:val="on"/>
                          <m:ctrlPr>
                            <a:rPr lang="fa-IR" i="1" smtClean="0">
                              <a:latin typeface="Cambria Math" panose="02040503050406030204" pitchFamily="18" charset="0"/>
                            </a:rPr>
                          </m:ctrlPr>
                        </m:naryPr>
                        <m:sub>
                          <m:r>
                            <m:rPr>
                              <m:brk m:alnAt="7"/>
                            </m:rPr>
                            <a:rPr lang="en-US" b="0" i="1" smtClean="0">
                              <a:latin typeface="Cambria Math" panose="02040503050406030204" pitchFamily="18" charset="0"/>
                            </a:rPr>
                            <m:t>𝑗</m:t>
                          </m:r>
                        </m:sub>
                        <m:sup/>
                        <m:e>
                          <m:sSub>
                            <m:sSubPr>
                              <m:ctrlPr>
                                <a:rPr lang="fa-IR" i="1" smtClean="0">
                                  <a:latin typeface="Cambria Math" panose="02040503050406030204" pitchFamily="18" charset="0"/>
                                </a:rPr>
                              </m:ctrlPr>
                            </m:sSubPr>
                            <m:e>
                              <m:r>
                                <a:rPr lang="en-US" b="0" i="1" smtClean="0">
                                  <a:latin typeface="Cambria Math" panose="02040503050406030204" pitchFamily="18" charset="0"/>
                                </a:rPr>
                                <m:t>𝑡</m:t>
                              </m:r>
                            </m:e>
                            <m:sub>
                              <m:r>
                                <a:rPr lang="en-US" b="0" i="1" smtClean="0">
                                  <a:latin typeface="Cambria Math" panose="02040503050406030204" pitchFamily="18" charset="0"/>
                                </a:rPr>
                                <m:t>𝑖𝑗</m:t>
                              </m:r>
                            </m:sub>
                          </m:sSub>
                        </m:e>
                      </m:nary>
                      <m:r>
                        <a:rPr lang="fa-IR" b="0" i="1" smtClean="0">
                          <a:latin typeface="Cambria Math" panose="02040503050406030204" pitchFamily="18" charset="0"/>
                        </a:rPr>
                        <m:t>=</m:t>
                      </m:r>
                      <m:sSub>
                        <m:sSubPr>
                          <m:ctrlPr>
                            <a:rPr lang="fa-IR"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𝑖</m:t>
                          </m:r>
                        </m:sub>
                      </m:sSub>
                    </m:oMath>
                  </m:oMathPara>
                </a14:m>
                <a:endParaRPr lang="fa-IR" dirty="0"/>
              </a:p>
            </p:txBody>
          </p:sp>
        </mc:Choice>
        <mc:Fallback xmlns="">
          <p:sp>
            <p:nvSpPr>
              <p:cNvPr id="9" name="TextBox 8"/>
              <p:cNvSpPr txBox="1">
                <a:spLocks noRot="1" noChangeAspect="1" noMove="1" noResize="1" noEditPoints="1" noAdjustHandles="1" noChangeArrowheads="1" noChangeShapeType="1" noTextEdit="1"/>
              </p:cNvSpPr>
              <p:nvPr/>
            </p:nvSpPr>
            <p:spPr>
              <a:xfrm>
                <a:off x="3897086" y="2758166"/>
                <a:ext cx="1556657" cy="1377813"/>
              </a:xfrm>
              <a:prstGeom prst="rect">
                <a:avLst/>
              </a:prstGeom>
              <a:blipFill rotWithShape="0">
                <a:blip r:embed="rId4"/>
                <a:stretch>
                  <a:fillRect l="-19922" t="-51770" r="-22656" b="-72124"/>
                </a:stretch>
              </a:blipFill>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564421" y="3127305"/>
                <a:ext cx="2579255" cy="639534"/>
              </a:xfrm>
              <a:prstGeom prst="rect">
                <a:avLst/>
              </a:prstGeom>
              <a:noFill/>
            </p:spPr>
            <p:txBody>
              <a:bodyPr wrap="square" rtlCol="1">
                <a:spAutoFit/>
              </a:bodyPr>
              <a:lstStyle/>
              <a:p>
                <a:pPr/>
                <a14:m>
                  <m:oMathPara xmlns:m="http://schemas.openxmlformats.org/officeDocument/2006/math">
                    <m:oMathParaPr>
                      <m:jc m:val="centerGroup"/>
                    </m:oMathParaPr>
                    <m:oMath xmlns:m="http://schemas.openxmlformats.org/officeDocument/2006/math">
                      <m:nary>
                        <m:naryPr>
                          <m:chr m:val="∑"/>
                          <m:supHide m:val="on"/>
                          <m:ctrlPr>
                            <a:rPr lang="fa-IR" i="1" smtClean="0">
                              <a:latin typeface="Cambria Math" panose="02040503050406030204" pitchFamily="18" charset="0"/>
                            </a:rPr>
                          </m:ctrlPr>
                        </m:naryPr>
                        <m:sub>
                          <m:r>
                            <m:rPr>
                              <m:brk m:alnAt="7"/>
                            </m:rPr>
                            <a:rPr lang="en-US" b="0" i="1" smtClean="0">
                              <a:latin typeface="Cambria Math" panose="02040503050406030204" pitchFamily="18" charset="0"/>
                            </a:rPr>
                            <m:t>𝑗</m:t>
                          </m:r>
                        </m:sub>
                        <m:sup/>
                        <m:e>
                          <m:nary>
                            <m:naryPr>
                              <m:chr m:val="∑"/>
                              <m:supHide m:val="on"/>
                              <m:ctrlPr>
                                <a:rPr lang="fa-IR" i="1" smtClean="0">
                                  <a:latin typeface="Cambria Math" panose="02040503050406030204" pitchFamily="18" charset="0"/>
                                </a:rPr>
                              </m:ctrlPr>
                            </m:naryPr>
                            <m:sub>
                              <m:r>
                                <m:rPr>
                                  <m:brk m:alnAt="7"/>
                                </m:rPr>
                                <a:rPr lang="en-US" b="0" i="1" smtClean="0">
                                  <a:latin typeface="Cambria Math" panose="02040503050406030204" pitchFamily="18" charset="0"/>
                                </a:rPr>
                                <m:t>𝑖</m:t>
                              </m:r>
                            </m:sub>
                            <m:sup/>
                            <m:e>
                              <m:sSub>
                                <m:sSubPr>
                                  <m:ctrlPr>
                                    <a:rPr lang="fa-IR" i="1" smtClean="0">
                                      <a:latin typeface="Cambria Math" panose="02040503050406030204" pitchFamily="18" charset="0"/>
                                    </a:rPr>
                                  </m:ctrlPr>
                                </m:sSubPr>
                                <m:e>
                                  <m:r>
                                    <a:rPr lang="en-US" b="0" i="1" smtClean="0">
                                      <a:latin typeface="Cambria Math" panose="02040503050406030204" pitchFamily="18" charset="0"/>
                                    </a:rPr>
                                    <m:t>𝑡</m:t>
                                  </m:r>
                                </m:e>
                                <m:sub>
                                  <m:r>
                                    <a:rPr lang="en-US" b="0" i="1" smtClean="0">
                                      <a:latin typeface="Cambria Math" panose="02040503050406030204" pitchFamily="18" charset="0"/>
                                    </a:rPr>
                                    <m:t>𝑖𝑗</m:t>
                                  </m:r>
                                </m:sub>
                              </m:sSub>
                              <m:r>
                                <a:rPr lang="fa-IR" b="0" i="1" smtClean="0">
                                  <a:latin typeface="Cambria Math" panose="02040503050406030204" pitchFamily="18" charset="0"/>
                                </a:rPr>
                                <m:t>=</m:t>
                              </m:r>
                              <m:nary>
                                <m:naryPr>
                                  <m:chr m:val="∑"/>
                                  <m:supHide m:val="on"/>
                                  <m:ctrlPr>
                                    <a:rPr lang="fa-IR" b="0" i="1" smtClean="0">
                                      <a:latin typeface="Cambria Math" panose="02040503050406030204" pitchFamily="18" charset="0"/>
                                    </a:rPr>
                                  </m:ctrlPr>
                                </m:naryPr>
                                <m:sub>
                                  <m:r>
                                    <m:rPr>
                                      <m:brk m:alnAt="7"/>
                                    </m:rPr>
                                    <a:rPr lang="en-US" b="0" i="1" smtClean="0">
                                      <a:latin typeface="Cambria Math" panose="02040503050406030204" pitchFamily="18" charset="0"/>
                                    </a:rPr>
                                    <m:t>𝑗</m:t>
                                  </m:r>
                                </m:sub>
                                <m:sup/>
                                <m:e>
                                  <m:sSub>
                                    <m:sSubPr>
                                      <m:ctrlPr>
                                        <a:rPr lang="fa-IR" b="0"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𝑗</m:t>
                                      </m:r>
                                    </m:sub>
                                  </m:sSub>
                                  <m:r>
                                    <a:rPr lang="fa-IR" b="0" i="1" smtClean="0">
                                      <a:latin typeface="Cambria Math" panose="02040503050406030204" pitchFamily="18" charset="0"/>
                                    </a:rPr>
                                    <m:t>=</m:t>
                                  </m:r>
                                  <m:nary>
                                    <m:naryPr>
                                      <m:chr m:val="∑"/>
                                      <m:supHide m:val="on"/>
                                      <m:ctrlPr>
                                        <a:rPr lang="fa-IR" b="0" i="1" smtClean="0">
                                          <a:latin typeface="Cambria Math" panose="02040503050406030204" pitchFamily="18" charset="0"/>
                                        </a:rPr>
                                      </m:ctrlPr>
                                    </m:naryPr>
                                    <m:sub>
                                      <m:r>
                                        <m:rPr>
                                          <m:brk m:alnAt="7"/>
                                        </m:rPr>
                                        <a:rPr lang="en-US" b="0" i="1" smtClean="0">
                                          <a:latin typeface="Cambria Math" panose="02040503050406030204" pitchFamily="18" charset="0"/>
                                        </a:rPr>
                                        <m:t>𝑖</m:t>
                                      </m:r>
                                    </m:sub>
                                    <m:sup/>
                                    <m:e>
                                      <m:sSub>
                                        <m:sSubPr>
                                          <m:ctrlPr>
                                            <a:rPr lang="fa-IR"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𝑗</m:t>
                                          </m:r>
                                        </m:sub>
                                      </m:sSub>
                                      <m:r>
                                        <a:rPr lang="fa-IR" b="0" i="1" smtClean="0">
                                          <a:latin typeface="Cambria Math" panose="02040503050406030204" pitchFamily="18" charset="0"/>
                                        </a:rPr>
                                        <m:t>=</m:t>
                                      </m:r>
                                      <m:r>
                                        <a:rPr lang="en-US" b="0" i="1" smtClean="0">
                                          <a:latin typeface="Cambria Math" panose="02040503050406030204" pitchFamily="18" charset="0"/>
                                        </a:rPr>
                                        <m:t>𝑇</m:t>
                                      </m:r>
                                    </m:e>
                                  </m:nary>
                                </m:e>
                              </m:nary>
                            </m:e>
                          </m:nary>
                        </m:e>
                      </m:nary>
                    </m:oMath>
                  </m:oMathPara>
                </a14:m>
                <a:endParaRPr lang="fa-IR" dirty="0"/>
              </a:p>
            </p:txBody>
          </p:sp>
        </mc:Choice>
        <mc:Fallback xmlns="">
          <p:sp>
            <p:nvSpPr>
              <p:cNvPr id="10" name="TextBox 9"/>
              <p:cNvSpPr txBox="1">
                <a:spLocks noRot="1" noChangeAspect="1" noMove="1" noResize="1" noEditPoints="1" noAdjustHandles="1" noChangeArrowheads="1" noChangeShapeType="1" noTextEdit="1"/>
              </p:cNvSpPr>
              <p:nvPr/>
            </p:nvSpPr>
            <p:spPr>
              <a:xfrm>
                <a:off x="5564421" y="3127305"/>
                <a:ext cx="2579255" cy="639534"/>
              </a:xfrm>
              <a:prstGeom prst="rect">
                <a:avLst/>
              </a:prstGeom>
              <a:blipFill rotWithShape="0">
                <a:blip r:embed="rId5"/>
                <a:stretch>
                  <a:fillRect l="-22222" t="-111429" r="-26005" b="-156190"/>
                </a:stretch>
              </a:blipFill>
            </p:spPr>
            <p:txBody>
              <a:bodyPr/>
              <a:lstStyle/>
              <a:p>
                <a:r>
                  <a:rPr lang="fa-IR">
                    <a:noFill/>
                  </a:rPr>
                  <a:t> </a:t>
                </a:r>
              </a:p>
            </p:txBody>
          </p:sp>
        </mc:Fallback>
      </mc:AlternateContent>
    </p:spTree>
    <p:extLst>
      <p:ext uri="{BB962C8B-B14F-4D97-AF65-F5344CB8AC3E}">
        <p14:creationId xmlns:p14="http://schemas.microsoft.com/office/powerpoint/2010/main" val="416021463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ppt_x"/>
                                          </p:val>
                                        </p:tav>
                                        <p:tav tm="100000">
                                          <p:val>
                                            <p:strVal val="#ppt_x"/>
                                          </p:val>
                                        </p:tav>
                                      </p:tavLst>
                                    </p:anim>
                                    <p:anim calcmode="lin" valueType="num">
                                      <p:cBhvr additive="base">
                                        <p:cTn id="3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ppt_x"/>
                                          </p:val>
                                        </p:tav>
                                        <p:tav tm="100000">
                                          <p:val>
                                            <p:strVal val="#ppt_x"/>
                                          </p:val>
                                        </p:tav>
                                      </p:tavLst>
                                    </p:anim>
                                    <p:anim calcmode="lin" valueType="num">
                                      <p:cBhvr additive="base">
                                        <p:cTn id="4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2800" dirty="0" smtClean="0">
                <a:cs typeface="B Titr" panose="00000700000000000000" pitchFamily="2" charset="-78"/>
              </a:rPr>
              <a:t>مدل های توزیع سفر</a:t>
            </a:r>
            <a:endParaRPr lang="fa-IR" sz="2800" dirty="0">
              <a:cs typeface="B Titr" panose="00000700000000000000" pitchFamily="2" charset="-78"/>
            </a:endParaRPr>
          </a:p>
        </p:txBody>
      </p:sp>
      <p:graphicFrame>
        <p:nvGraphicFramePr>
          <p:cNvPr id="6" name="Diagram 5"/>
          <p:cNvGraphicFramePr/>
          <p:nvPr>
            <p:extLst>
              <p:ext uri="{D42A27DB-BD31-4B8C-83A1-F6EECF244321}">
                <p14:modId xmlns:p14="http://schemas.microsoft.com/office/powerpoint/2010/main" val="1667821236"/>
              </p:ext>
            </p:extLst>
          </p:nvPr>
        </p:nvGraphicFramePr>
        <p:xfrm>
          <a:off x="2292641" y="814790"/>
          <a:ext cx="4267200" cy="41667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2562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graphicEl>
                                              <a:dgm id="{FF4F5C88-2087-4368-9D65-70A04580C736}"/>
                                            </p:graphicEl>
                                          </p:spTgt>
                                        </p:tgtEl>
                                        <p:attrNameLst>
                                          <p:attrName>style.visibility</p:attrName>
                                        </p:attrNameLst>
                                      </p:cBhvr>
                                      <p:to>
                                        <p:strVal val="visible"/>
                                      </p:to>
                                    </p:set>
                                    <p:animEffect transition="in" filter="fade">
                                      <p:cBhvr>
                                        <p:cTn id="14" dur="1000"/>
                                        <p:tgtEl>
                                          <p:spTgt spid="6">
                                            <p:graphicEl>
                                              <a:dgm id="{FF4F5C88-2087-4368-9D65-70A04580C736}"/>
                                            </p:graphicEl>
                                          </p:spTgt>
                                        </p:tgtEl>
                                      </p:cBhvr>
                                    </p:animEffect>
                                    <p:anim calcmode="lin" valueType="num">
                                      <p:cBhvr>
                                        <p:cTn id="15" dur="1000" fill="hold"/>
                                        <p:tgtEl>
                                          <p:spTgt spid="6">
                                            <p:graphicEl>
                                              <a:dgm id="{FF4F5C88-2087-4368-9D65-70A04580C736}"/>
                                            </p:graphicEl>
                                          </p:spTgt>
                                        </p:tgtEl>
                                        <p:attrNameLst>
                                          <p:attrName>ppt_x</p:attrName>
                                        </p:attrNameLst>
                                      </p:cBhvr>
                                      <p:tavLst>
                                        <p:tav tm="0">
                                          <p:val>
                                            <p:strVal val="#ppt_x"/>
                                          </p:val>
                                        </p:tav>
                                        <p:tav tm="100000">
                                          <p:val>
                                            <p:strVal val="#ppt_x"/>
                                          </p:val>
                                        </p:tav>
                                      </p:tavLst>
                                    </p:anim>
                                    <p:anim calcmode="lin" valueType="num">
                                      <p:cBhvr>
                                        <p:cTn id="16" dur="1000" fill="hold"/>
                                        <p:tgtEl>
                                          <p:spTgt spid="6">
                                            <p:graphicEl>
                                              <a:dgm id="{FF4F5C88-2087-4368-9D65-70A04580C736}"/>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graphicEl>
                                              <a:dgm id="{DC10FEA8-BDA8-41B9-A0E9-3428A0F03630}"/>
                                            </p:graphicEl>
                                          </p:spTgt>
                                        </p:tgtEl>
                                        <p:attrNameLst>
                                          <p:attrName>style.visibility</p:attrName>
                                        </p:attrNameLst>
                                      </p:cBhvr>
                                      <p:to>
                                        <p:strVal val="visible"/>
                                      </p:to>
                                    </p:set>
                                    <p:animEffect transition="in" filter="fade">
                                      <p:cBhvr>
                                        <p:cTn id="21" dur="1000"/>
                                        <p:tgtEl>
                                          <p:spTgt spid="6">
                                            <p:graphicEl>
                                              <a:dgm id="{DC10FEA8-BDA8-41B9-A0E9-3428A0F03630}"/>
                                            </p:graphicEl>
                                          </p:spTgt>
                                        </p:tgtEl>
                                      </p:cBhvr>
                                    </p:animEffect>
                                    <p:anim calcmode="lin" valueType="num">
                                      <p:cBhvr>
                                        <p:cTn id="22" dur="1000" fill="hold"/>
                                        <p:tgtEl>
                                          <p:spTgt spid="6">
                                            <p:graphicEl>
                                              <a:dgm id="{DC10FEA8-BDA8-41B9-A0E9-3428A0F03630}"/>
                                            </p:graphicEl>
                                          </p:spTgt>
                                        </p:tgtEl>
                                        <p:attrNameLst>
                                          <p:attrName>ppt_x</p:attrName>
                                        </p:attrNameLst>
                                      </p:cBhvr>
                                      <p:tavLst>
                                        <p:tav tm="0">
                                          <p:val>
                                            <p:strVal val="#ppt_x"/>
                                          </p:val>
                                        </p:tav>
                                        <p:tav tm="100000">
                                          <p:val>
                                            <p:strVal val="#ppt_x"/>
                                          </p:val>
                                        </p:tav>
                                      </p:tavLst>
                                    </p:anim>
                                    <p:anim calcmode="lin" valueType="num">
                                      <p:cBhvr>
                                        <p:cTn id="23" dur="1000" fill="hold"/>
                                        <p:tgtEl>
                                          <p:spTgt spid="6">
                                            <p:graphicEl>
                                              <a:dgm id="{DC10FEA8-BDA8-41B9-A0E9-3428A0F03630}"/>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graphicEl>
                                              <a:dgm id="{F2D8DD7D-9F84-413E-B2DA-5A453153726B}"/>
                                            </p:graphicEl>
                                          </p:spTgt>
                                        </p:tgtEl>
                                        <p:attrNameLst>
                                          <p:attrName>style.visibility</p:attrName>
                                        </p:attrNameLst>
                                      </p:cBhvr>
                                      <p:to>
                                        <p:strVal val="visible"/>
                                      </p:to>
                                    </p:set>
                                    <p:animEffect transition="in" filter="fade">
                                      <p:cBhvr>
                                        <p:cTn id="28" dur="1000"/>
                                        <p:tgtEl>
                                          <p:spTgt spid="6">
                                            <p:graphicEl>
                                              <a:dgm id="{F2D8DD7D-9F84-413E-B2DA-5A453153726B}"/>
                                            </p:graphicEl>
                                          </p:spTgt>
                                        </p:tgtEl>
                                      </p:cBhvr>
                                    </p:animEffect>
                                    <p:anim calcmode="lin" valueType="num">
                                      <p:cBhvr>
                                        <p:cTn id="29" dur="1000" fill="hold"/>
                                        <p:tgtEl>
                                          <p:spTgt spid="6">
                                            <p:graphicEl>
                                              <a:dgm id="{F2D8DD7D-9F84-413E-B2DA-5A453153726B}"/>
                                            </p:graphicEl>
                                          </p:spTgt>
                                        </p:tgtEl>
                                        <p:attrNameLst>
                                          <p:attrName>ppt_x</p:attrName>
                                        </p:attrNameLst>
                                      </p:cBhvr>
                                      <p:tavLst>
                                        <p:tav tm="0">
                                          <p:val>
                                            <p:strVal val="#ppt_x"/>
                                          </p:val>
                                        </p:tav>
                                        <p:tav tm="100000">
                                          <p:val>
                                            <p:strVal val="#ppt_x"/>
                                          </p:val>
                                        </p:tav>
                                      </p:tavLst>
                                    </p:anim>
                                    <p:anim calcmode="lin" valueType="num">
                                      <p:cBhvr>
                                        <p:cTn id="30" dur="1000" fill="hold"/>
                                        <p:tgtEl>
                                          <p:spTgt spid="6">
                                            <p:graphicEl>
                                              <a:dgm id="{F2D8DD7D-9F84-413E-B2DA-5A453153726B}"/>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graphicEl>
                                              <a:dgm id="{C806CDC8-C3A0-4F55-A469-26E2F74ADCBE}"/>
                                            </p:graphicEl>
                                          </p:spTgt>
                                        </p:tgtEl>
                                        <p:attrNameLst>
                                          <p:attrName>style.visibility</p:attrName>
                                        </p:attrNameLst>
                                      </p:cBhvr>
                                      <p:to>
                                        <p:strVal val="visible"/>
                                      </p:to>
                                    </p:set>
                                    <p:animEffect transition="in" filter="fade">
                                      <p:cBhvr>
                                        <p:cTn id="35" dur="1000"/>
                                        <p:tgtEl>
                                          <p:spTgt spid="6">
                                            <p:graphicEl>
                                              <a:dgm id="{C806CDC8-C3A0-4F55-A469-26E2F74ADCBE}"/>
                                            </p:graphicEl>
                                          </p:spTgt>
                                        </p:tgtEl>
                                      </p:cBhvr>
                                    </p:animEffect>
                                    <p:anim calcmode="lin" valueType="num">
                                      <p:cBhvr>
                                        <p:cTn id="36" dur="1000" fill="hold"/>
                                        <p:tgtEl>
                                          <p:spTgt spid="6">
                                            <p:graphicEl>
                                              <a:dgm id="{C806CDC8-C3A0-4F55-A469-26E2F74ADCBE}"/>
                                            </p:graphicEl>
                                          </p:spTgt>
                                        </p:tgtEl>
                                        <p:attrNameLst>
                                          <p:attrName>ppt_x</p:attrName>
                                        </p:attrNameLst>
                                      </p:cBhvr>
                                      <p:tavLst>
                                        <p:tav tm="0">
                                          <p:val>
                                            <p:strVal val="#ppt_x"/>
                                          </p:val>
                                        </p:tav>
                                        <p:tav tm="100000">
                                          <p:val>
                                            <p:strVal val="#ppt_x"/>
                                          </p:val>
                                        </p:tav>
                                      </p:tavLst>
                                    </p:anim>
                                    <p:anim calcmode="lin" valueType="num">
                                      <p:cBhvr>
                                        <p:cTn id="37" dur="1000" fill="hold"/>
                                        <p:tgtEl>
                                          <p:spTgt spid="6">
                                            <p:graphicEl>
                                              <a:dgm id="{C806CDC8-C3A0-4F55-A469-26E2F74ADCBE}"/>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6">
                                            <p:graphicEl>
                                              <a:dgm id="{59FAC8BE-B929-43F0-945F-1541DF7DF2EB}"/>
                                            </p:graphicEl>
                                          </p:spTgt>
                                        </p:tgtEl>
                                        <p:attrNameLst>
                                          <p:attrName>style.visibility</p:attrName>
                                        </p:attrNameLst>
                                      </p:cBhvr>
                                      <p:to>
                                        <p:strVal val="visible"/>
                                      </p:to>
                                    </p:set>
                                    <p:animEffect transition="in" filter="fade">
                                      <p:cBhvr>
                                        <p:cTn id="42" dur="1000"/>
                                        <p:tgtEl>
                                          <p:spTgt spid="6">
                                            <p:graphicEl>
                                              <a:dgm id="{59FAC8BE-B929-43F0-945F-1541DF7DF2EB}"/>
                                            </p:graphicEl>
                                          </p:spTgt>
                                        </p:tgtEl>
                                      </p:cBhvr>
                                    </p:animEffect>
                                    <p:anim calcmode="lin" valueType="num">
                                      <p:cBhvr>
                                        <p:cTn id="43" dur="1000" fill="hold"/>
                                        <p:tgtEl>
                                          <p:spTgt spid="6">
                                            <p:graphicEl>
                                              <a:dgm id="{59FAC8BE-B929-43F0-945F-1541DF7DF2EB}"/>
                                            </p:graphicEl>
                                          </p:spTgt>
                                        </p:tgtEl>
                                        <p:attrNameLst>
                                          <p:attrName>ppt_x</p:attrName>
                                        </p:attrNameLst>
                                      </p:cBhvr>
                                      <p:tavLst>
                                        <p:tav tm="0">
                                          <p:val>
                                            <p:strVal val="#ppt_x"/>
                                          </p:val>
                                        </p:tav>
                                        <p:tav tm="100000">
                                          <p:val>
                                            <p:strVal val="#ppt_x"/>
                                          </p:val>
                                        </p:tav>
                                      </p:tavLst>
                                    </p:anim>
                                    <p:anim calcmode="lin" valueType="num">
                                      <p:cBhvr>
                                        <p:cTn id="44" dur="1000" fill="hold"/>
                                        <p:tgtEl>
                                          <p:spTgt spid="6">
                                            <p:graphicEl>
                                              <a:dgm id="{59FAC8BE-B929-43F0-945F-1541DF7DF2EB}"/>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6">
                                            <p:graphicEl>
                                              <a:dgm id="{147D3BFD-5621-460A-8465-620A95032C58}"/>
                                            </p:graphicEl>
                                          </p:spTgt>
                                        </p:tgtEl>
                                        <p:attrNameLst>
                                          <p:attrName>style.visibility</p:attrName>
                                        </p:attrNameLst>
                                      </p:cBhvr>
                                      <p:to>
                                        <p:strVal val="visible"/>
                                      </p:to>
                                    </p:set>
                                    <p:animEffect transition="in" filter="fade">
                                      <p:cBhvr>
                                        <p:cTn id="49" dur="1000"/>
                                        <p:tgtEl>
                                          <p:spTgt spid="6">
                                            <p:graphicEl>
                                              <a:dgm id="{147D3BFD-5621-460A-8465-620A95032C58}"/>
                                            </p:graphicEl>
                                          </p:spTgt>
                                        </p:tgtEl>
                                      </p:cBhvr>
                                    </p:animEffect>
                                    <p:anim calcmode="lin" valueType="num">
                                      <p:cBhvr>
                                        <p:cTn id="50" dur="1000" fill="hold"/>
                                        <p:tgtEl>
                                          <p:spTgt spid="6">
                                            <p:graphicEl>
                                              <a:dgm id="{147D3BFD-5621-460A-8465-620A95032C58}"/>
                                            </p:graphicEl>
                                          </p:spTgt>
                                        </p:tgtEl>
                                        <p:attrNameLst>
                                          <p:attrName>ppt_x</p:attrName>
                                        </p:attrNameLst>
                                      </p:cBhvr>
                                      <p:tavLst>
                                        <p:tav tm="0">
                                          <p:val>
                                            <p:strVal val="#ppt_x"/>
                                          </p:val>
                                        </p:tav>
                                        <p:tav tm="100000">
                                          <p:val>
                                            <p:strVal val="#ppt_x"/>
                                          </p:val>
                                        </p:tav>
                                      </p:tavLst>
                                    </p:anim>
                                    <p:anim calcmode="lin" valueType="num">
                                      <p:cBhvr>
                                        <p:cTn id="51" dur="1000" fill="hold"/>
                                        <p:tgtEl>
                                          <p:spTgt spid="6">
                                            <p:graphicEl>
                                              <a:dgm id="{147D3BFD-5621-460A-8465-620A95032C58}"/>
                                            </p:graphic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6">
                                            <p:graphicEl>
                                              <a:dgm id="{C04E946C-90C2-4A70-95A9-F21D21BF43E7}"/>
                                            </p:graphicEl>
                                          </p:spTgt>
                                        </p:tgtEl>
                                        <p:attrNameLst>
                                          <p:attrName>style.visibility</p:attrName>
                                        </p:attrNameLst>
                                      </p:cBhvr>
                                      <p:to>
                                        <p:strVal val="visible"/>
                                      </p:to>
                                    </p:set>
                                    <p:animEffect transition="in" filter="fade">
                                      <p:cBhvr>
                                        <p:cTn id="56" dur="1000"/>
                                        <p:tgtEl>
                                          <p:spTgt spid="6">
                                            <p:graphicEl>
                                              <a:dgm id="{C04E946C-90C2-4A70-95A9-F21D21BF43E7}"/>
                                            </p:graphicEl>
                                          </p:spTgt>
                                        </p:tgtEl>
                                      </p:cBhvr>
                                    </p:animEffect>
                                    <p:anim calcmode="lin" valueType="num">
                                      <p:cBhvr>
                                        <p:cTn id="57" dur="1000" fill="hold"/>
                                        <p:tgtEl>
                                          <p:spTgt spid="6">
                                            <p:graphicEl>
                                              <a:dgm id="{C04E946C-90C2-4A70-95A9-F21D21BF43E7}"/>
                                            </p:graphicEl>
                                          </p:spTgt>
                                        </p:tgtEl>
                                        <p:attrNameLst>
                                          <p:attrName>ppt_x</p:attrName>
                                        </p:attrNameLst>
                                      </p:cBhvr>
                                      <p:tavLst>
                                        <p:tav tm="0">
                                          <p:val>
                                            <p:strVal val="#ppt_x"/>
                                          </p:val>
                                        </p:tav>
                                        <p:tav tm="100000">
                                          <p:val>
                                            <p:strVal val="#ppt_x"/>
                                          </p:val>
                                        </p:tav>
                                      </p:tavLst>
                                    </p:anim>
                                    <p:anim calcmode="lin" valueType="num">
                                      <p:cBhvr>
                                        <p:cTn id="58" dur="1000" fill="hold"/>
                                        <p:tgtEl>
                                          <p:spTgt spid="6">
                                            <p:graphicEl>
                                              <a:dgm id="{C04E946C-90C2-4A70-95A9-F21D21BF43E7}"/>
                                            </p:graphic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6">
                                            <p:graphicEl>
                                              <a:dgm id="{851DB9F1-C013-4E56-99D6-9DF245256731}"/>
                                            </p:graphicEl>
                                          </p:spTgt>
                                        </p:tgtEl>
                                        <p:attrNameLst>
                                          <p:attrName>style.visibility</p:attrName>
                                        </p:attrNameLst>
                                      </p:cBhvr>
                                      <p:to>
                                        <p:strVal val="visible"/>
                                      </p:to>
                                    </p:set>
                                    <p:animEffect transition="in" filter="fade">
                                      <p:cBhvr>
                                        <p:cTn id="63" dur="1000"/>
                                        <p:tgtEl>
                                          <p:spTgt spid="6">
                                            <p:graphicEl>
                                              <a:dgm id="{851DB9F1-C013-4E56-99D6-9DF245256731}"/>
                                            </p:graphicEl>
                                          </p:spTgt>
                                        </p:tgtEl>
                                      </p:cBhvr>
                                    </p:animEffect>
                                    <p:anim calcmode="lin" valueType="num">
                                      <p:cBhvr>
                                        <p:cTn id="64" dur="1000" fill="hold"/>
                                        <p:tgtEl>
                                          <p:spTgt spid="6">
                                            <p:graphicEl>
                                              <a:dgm id="{851DB9F1-C013-4E56-99D6-9DF245256731}"/>
                                            </p:graphicEl>
                                          </p:spTgt>
                                        </p:tgtEl>
                                        <p:attrNameLst>
                                          <p:attrName>ppt_x</p:attrName>
                                        </p:attrNameLst>
                                      </p:cBhvr>
                                      <p:tavLst>
                                        <p:tav tm="0">
                                          <p:val>
                                            <p:strVal val="#ppt_x"/>
                                          </p:val>
                                        </p:tav>
                                        <p:tav tm="100000">
                                          <p:val>
                                            <p:strVal val="#ppt_x"/>
                                          </p:val>
                                        </p:tav>
                                      </p:tavLst>
                                    </p:anim>
                                    <p:anim calcmode="lin" valueType="num">
                                      <p:cBhvr>
                                        <p:cTn id="65" dur="1000" fill="hold"/>
                                        <p:tgtEl>
                                          <p:spTgt spid="6">
                                            <p:graphicEl>
                                              <a:dgm id="{851DB9F1-C013-4E56-99D6-9DF245256731}"/>
                                            </p:graphic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6">
                                            <p:graphicEl>
                                              <a:dgm id="{0927638C-9ABB-4877-AF4E-57F3040B14EA}"/>
                                            </p:graphicEl>
                                          </p:spTgt>
                                        </p:tgtEl>
                                        <p:attrNameLst>
                                          <p:attrName>style.visibility</p:attrName>
                                        </p:attrNameLst>
                                      </p:cBhvr>
                                      <p:to>
                                        <p:strVal val="visible"/>
                                      </p:to>
                                    </p:set>
                                    <p:animEffect transition="in" filter="fade">
                                      <p:cBhvr>
                                        <p:cTn id="70" dur="1000"/>
                                        <p:tgtEl>
                                          <p:spTgt spid="6">
                                            <p:graphicEl>
                                              <a:dgm id="{0927638C-9ABB-4877-AF4E-57F3040B14EA}"/>
                                            </p:graphicEl>
                                          </p:spTgt>
                                        </p:tgtEl>
                                      </p:cBhvr>
                                    </p:animEffect>
                                    <p:anim calcmode="lin" valueType="num">
                                      <p:cBhvr>
                                        <p:cTn id="71" dur="1000" fill="hold"/>
                                        <p:tgtEl>
                                          <p:spTgt spid="6">
                                            <p:graphicEl>
                                              <a:dgm id="{0927638C-9ABB-4877-AF4E-57F3040B14EA}"/>
                                            </p:graphicEl>
                                          </p:spTgt>
                                        </p:tgtEl>
                                        <p:attrNameLst>
                                          <p:attrName>ppt_x</p:attrName>
                                        </p:attrNameLst>
                                      </p:cBhvr>
                                      <p:tavLst>
                                        <p:tav tm="0">
                                          <p:val>
                                            <p:strVal val="#ppt_x"/>
                                          </p:val>
                                        </p:tav>
                                        <p:tav tm="100000">
                                          <p:val>
                                            <p:strVal val="#ppt_x"/>
                                          </p:val>
                                        </p:tav>
                                      </p:tavLst>
                                    </p:anim>
                                    <p:anim calcmode="lin" valueType="num">
                                      <p:cBhvr>
                                        <p:cTn id="72" dur="1000" fill="hold"/>
                                        <p:tgtEl>
                                          <p:spTgt spid="6">
                                            <p:graphicEl>
                                              <a:dgm id="{0927638C-9ABB-4877-AF4E-57F3040B14EA}"/>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6"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48543" y="1992086"/>
            <a:ext cx="6398222" cy="1074599"/>
          </a:xfrm>
        </p:spPr>
        <p:txBody>
          <a:bodyPr>
            <a:noAutofit/>
          </a:bodyPr>
          <a:lstStyle/>
          <a:p>
            <a:pPr algn="r" rtl="1"/>
            <a:r>
              <a:rPr lang="fa-IR" b="1" dirty="0" smtClean="0">
                <a:solidFill>
                  <a:schemeClr val="tx1"/>
                </a:solidFill>
                <a:cs typeface="0 Soroosh" panose="00000400000000000000" pitchFamily="2" charset="-78"/>
              </a:rPr>
              <a:t>3.مدل‌فرصت‌های‌میانی</a:t>
            </a:r>
            <a:endParaRPr lang="fa-IR" b="1" dirty="0">
              <a:solidFill>
                <a:schemeClr val="tx1"/>
              </a:solidFill>
              <a:cs typeface="0 Soroosh" panose="00000400000000000000" pitchFamily="2" charset="-78"/>
            </a:endParaRPr>
          </a:p>
        </p:txBody>
      </p:sp>
      <p:sp>
        <p:nvSpPr>
          <p:cNvPr id="4" name="Slide Number Placeholder 3"/>
          <p:cNvSpPr>
            <a:spLocks noGrp="1"/>
          </p:cNvSpPr>
          <p:nvPr>
            <p:ph type="sldNum" idx="12"/>
          </p:nvPr>
        </p:nvSpPr>
        <p:spPr/>
        <p:txBody>
          <a:bodyPr/>
          <a:lstStyle/>
          <a:p>
            <a:pPr marL="0" lvl="0" indent="0" rtl="0">
              <a:spcBef>
                <a:spcPts val="0"/>
              </a:spcBef>
              <a:buNone/>
            </a:pPr>
            <a:fld id="{00000000-1234-1234-1234-123412341234}" type="slidenum">
              <a:rPr lang="en" smtClean="0">
                <a:solidFill>
                  <a:srgbClr val="0DB7C4"/>
                </a:solidFill>
              </a:rPr>
              <a:t>8</a:t>
            </a:fld>
            <a:r>
              <a:rPr lang="en" dirty="0" smtClean="0">
                <a:solidFill>
                  <a:srgbClr val="0DB7C4"/>
                </a:solidFill>
              </a:rPr>
              <a:t>-29</a:t>
            </a:r>
            <a:endParaRPr lang="en" dirty="0">
              <a:solidFill>
                <a:srgbClr val="0DB7C4"/>
              </a:solidFill>
            </a:endParaRPr>
          </a:p>
        </p:txBody>
      </p:sp>
    </p:spTree>
    <p:extLst>
      <p:ext uri="{BB962C8B-B14F-4D97-AF65-F5344CB8AC3E}">
        <p14:creationId xmlns:p14="http://schemas.microsoft.com/office/powerpoint/2010/main" val="614315087"/>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cs typeface="B Titr" panose="00000700000000000000" pitchFamily="2" charset="-78"/>
              </a:rPr>
              <a:t>تاریخچه مدل فرصت های میانی</a:t>
            </a:r>
            <a:endParaRPr lang="fa-IR" dirty="0"/>
          </a:p>
        </p:txBody>
      </p:sp>
      <p:sp>
        <p:nvSpPr>
          <p:cNvPr id="3" name="Text Placeholder 2"/>
          <p:cNvSpPr>
            <a:spLocks noGrp="1"/>
          </p:cNvSpPr>
          <p:nvPr>
            <p:ph type="body" idx="1"/>
          </p:nvPr>
        </p:nvSpPr>
        <p:spPr>
          <a:xfrm>
            <a:off x="381000" y="1377302"/>
            <a:ext cx="7965027" cy="3387900"/>
          </a:xfrm>
        </p:spPr>
        <p:txBody>
          <a:bodyPr/>
          <a:lstStyle/>
          <a:p>
            <a:pPr marL="285750" indent="-285750" algn="just" rtl="1">
              <a:lnSpc>
                <a:spcPct val="150000"/>
              </a:lnSpc>
              <a:buFont typeface="Wingdings" panose="05000000000000000000" pitchFamily="2" charset="2"/>
              <a:buChar char="v"/>
            </a:pPr>
            <a:r>
              <a:rPr lang="fa-IR" sz="1800" dirty="0">
                <a:cs typeface="B Homa" panose="00000400000000000000" pitchFamily="2" charset="-78"/>
              </a:rPr>
              <a:t>مباني روش مدل سازي </a:t>
            </a:r>
            <a:r>
              <a:rPr lang="fa-IR" sz="1800" dirty="0" smtClean="0">
                <a:cs typeface="B Homa" panose="00000400000000000000" pitchFamily="2" charset="-78"/>
              </a:rPr>
              <a:t>فرصتهاي میانی </a:t>
            </a:r>
            <a:r>
              <a:rPr lang="fa-IR" sz="1800" dirty="0">
                <a:cs typeface="B Homa" panose="00000400000000000000" pitchFamily="2" charset="-78"/>
              </a:rPr>
              <a:t>در سال </a:t>
            </a:r>
            <a:r>
              <a:rPr lang="en-US" sz="1800" dirty="0" smtClean="0">
                <a:cs typeface="B Homa" panose="00000400000000000000" pitchFamily="2" charset="-78"/>
              </a:rPr>
              <a:t> 1940</a:t>
            </a:r>
            <a:r>
              <a:rPr lang="fa-IR" sz="1800" dirty="0" smtClean="0">
                <a:cs typeface="B Homa" panose="00000400000000000000" pitchFamily="2" charset="-78"/>
              </a:rPr>
              <a:t>توسط استوفر</a:t>
            </a:r>
            <a:r>
              <a:rPr lang="en-US" sz="1800" dirty="0" smtClean="0">
                <a:cs typeface="B Homa" panose="00000400000000000000" pitchFamily="2" charset="-78"/>
              </a:rPr>
              <a:t> (</a:t>
            </a:r>
            <a:r>
              <a:rPr lang="en-US" sz="1800" dirty="0">
                <a:cs typeface="B Homa" panose="00000400000000000000" pitchFamily="2" charset="-78"/>
              </a:rPr>
              <a:t>Stouffer) </a:t>
            </a:r>
            <a:r>
              <a:rPr lang="fa-IR" sz="1800" dirty="0" smtClean="0">
                <a:cs typeface="B Homa" panose="00000400000000000000" pitchFamily="2" charset="-78"/>
              </a:rPr>
              <a:t>كه </a:t>
            </a:r>
            <a:r>
              <a:rPr lang="fa-IR" sz="1800" dirty="0">
                <a:cs typeface="B Homa" panose="00000400000000000000" pitchFamily="2" charset="-78"/>
              </a:rPr>
              <a:t>يك </a:t>
            </a:r>
            <a:r>
              <a:rPr lang="fa-IR" sz="1800" dirty="0" smtClean="0">
                <a:cs typeface="B Homa" panose="00000400000000000000" pitchFamily="2" charset="-78"/>
              </a:rPr>
              <a:t>جامعه شناس بوده </a:t>
            </a:r>
            <a:r>
              <a:rPr lang="fa-IR" sz="1800" dirty="0">
                <a:cs typeface="B Homa" panose="00000400000000000000" pitchFamily="2" charset="-78"/>
              </a:rPr>
              <a:t>است براي مدل سازي مهاجرت بين </a:t>
            </a:r>
            <a:r>
              <a:rPr lang="fa-IR" sz="1800" dirty="0" smtClean="0">
                <a:cs typeface="B Homa" panose="00000400000000000000" pitchFamily="2" charset="-78"/>
              </a:rPr>
              <a:t>ايالت‌ها </a:t>
            </a:r>
            <a:r>
              <a:rPr lang="fa-IR" sz="1800" dirty="0">
                <a:cs typeface="B Homa" panose="00000400000000000000" pitchFamily="2" charset="-78"/>
              </a:rPr>
              <a:t>و كشورها و نيز </a:t>
            </a:r>
            <a:r>
              <a:rPr lang="fa-IR" sz="1800" dirty="0" smtClean="0">
                <a:cs typeface="B Homa" panose="00000400000000000000" pitchFamily="2" charset="-78"/>
              </a:rPr>
              <a:t>مكان‌يابي </a:t>
            </a:r>
            <a:r>
              <a:rPr lang="fa-IR" sz="1800" dirty="0">
                <a:cs typeface="B Homa" panose="00000400000000000000" pitchFamily="2" charset="-78"/>
              </a:rPr>
              <a:t>خدمات ارائه </a:t>
            </a:r>
            <a:r>
              <a:rPr lang="fa-IR" sz="1800" dirty="0" smtClean="0">
                <a:cs typeface="B Homa" panose="00000400000000000000" pitchFamily="2" charset="-78"/>
              </a:rPr>
              <a:t>گرديد. </a:t>
            </a:r>
          </a:p>
          <a:p>
            <a:pPr marL="285750" indent="-285750" algn="just" rtl="1">
              <a:lnSpc>
                <a:spcPct val="150000"/>
              </a:lnSpc>
              <a:buFont typeface="Wingdings" panose="05000000000000000000" pitchFamily="2" charset="2"/>
              <a:buChar char="v"/>
            </a:pPr>
            <a:r>
              <a:rPr lang="fa-IR" sz="1800" dirty="0" smtClean="0">
                <a:cs typeface="B Homa" panose="00000400000000000000" pitchFamily="2" charset="-78"/>
              </a:rPr>
              <a:t>ايده‌ي </a:t>
            </a:r>
            <a:r>
              <a:rPr lang="fa-IR" sz="1800" dirty="0">
                <a:cs typeface="B Homa" panose="00000400000000000000" pitchFamily="2" charset="-78"/>
              </a:rPr>
              <a:t>بنيادين مدل وي بر اين فرض استوار بوده است كه هيچ گونه </a:t>
            </a:r>
            <a:r>
              <a:rPr lang="fa-IR" sz="1800" dirty="0" smtClean="0">
                <a:cs typeface="B Homa" panose="00000400000000000000" pitchFamily="2" charset="-78"/>
              </a:rPr>
              <a:t>رابطه‌ي </a:t>
            </a:r>
            <a:r>
              <a:rPr lang="fa-IR" sz="1800" dirty="0">
                <a:cs typeface="B Homa" panose="00000400000000000000" pitchFamily="2" charset="-78"/>
              </a:rPr>
              <a:t>الزام آوري بين فاصله و </a:t>
            </a:r>
            <a:r>
              <a:rPr lang="fa-IR" sz="1800" dirty="0" smtClean="0">
                <a:cs typeface="B Homa" panose="00000400000000000000" pitchFamily="2" charset="-78"/>
              </a:rPr>
              <a:t>جابه‌جايي وجود ندارد.</a:t>
            </a:r>
            <a:endParaRPr lang="fa-IR" sz="1800" dirty="0">
              <a:cs typeface="B Homa" panose="00000400000000000000" pitchFamily="2" charset="-78"/>
            </a:endParaRPr>
          </a:p>
        </p:txBody>
      </p:sp>
      <p:sp>
        <p:nvSpPr>
          <p:cNvPr id="5" name="Rounded Rectangle 4"/>
          <p:cNvSpPr/>
          <p:nvPr/>
        </p:nvSpPr>
        <p:spPr>
          <a:xfrm>
            <a:off x="381000" y="3690257"/>
            <a:ext cx="7881257" cy="1074945"/>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rtl="1">
              <a:lnSpc>
                <a:spcPct val="150000"/>
              </a:lnSpc>
            </a:pPr>
            <a:r>
              <a:rPr lang="fa-IR" sz="1600" dirty="0">
                <a:cs typeface="B Homa" panose="00000400000000000000" pitchFamily="2" charset="-78"/>
              </a:rPr>
              <a:t>ایده اصلی این روش این است که انجام سفر دقیقا وابسته به فاصله نیست، بلکه به قابلیت دسترسی نسبی فرصت برای برآورده ساختن هدف سفر وابسته است.</a:t>
            </a:r>
          </a:p>
        </p:txBody>
      </p:sp>
    </p:spTree>
    <p:extLst>
      <p:ext uri="{BB962C8B-B14F-4D97-AF65-F5344CB8AC3E}">
        <p14:creationId xmlns:p14="http://schemas.microsoft.com/office/powerpoint/2010/main" val="16895493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Parallax</Template>
  <TotalTime>2705</TotalTime>
  <Words>1391</Words>
  <Application>Microsoft Office PowerPoint</Application>
  <PresentationFormat>On-screen Show (16:9)</PresentationFormat>
  <Paragraphs>212</Paragraphs>
  <Slides>28</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28</vt:i4>
      </vt:variant>
    </vt:vector>
  </HeadingPairs>
  <TitlesOfParts>
    <vt:vector size="41" baseType="lpstr">
      <vt:lpstr>0 Soroosh</vt:lpstr>
      <vt:lpstr>Arial</vt:lpstr>
      <vt:lpstr>2  Titr</vt:lpstr>
      <vt:lpstr>Tahoma</vt:lpstr>
      <vt:lpstr>Cambria Math</vt:lpstr>
      <vt:lpstr>Source Sans Pro</vt:lpstr>
      <vt:lpstr>Titr</vt:lpstr>
      <vt:lpstr>B Homa</vt:lpstr>
      <vt:lpstr>Dosis</vt:lpstr>
      <vt:lpstr>Wingdings</vt:lpstr>
      <vt:lpstr>Corbel</vt:lpstr>
      <vt:lpstr>B Titr</vt:lpstr>
      <vt:lpstr>Parallax</vt:lpstr>
      <vt:lpstr>بررسی مدل فرصت های میانی  در فرایند توزیع سفر برنامه ریزی حمل و نقل</vt:lpstr>
      <vt:lpstr>1.فرایند‌پیش‌بینی‌سفر</vt:lpstr>
      <vt:lpstr>فرایند پیش بینی سفر</vt:lpstr>
      <vt:lpstr>مثال- فرايند پيش بيني سفر</vt:lpstr>
      <vt:lpstr>2.توزیع سفر</vt:lpstr>
      <vt:lpstr>توزیع سفر</vt:lpstr>
      <vt:lpstr>مدل های توزیع سفر</vt:lpstr>
      <vt:lpstr>3.مدل‌فرصت‌های‌میانی</vt:lpstr>
      <vt:lpstr>تاریخچه مدل فرصت های میانی</vt:lpstr>
      <vt:lpstr>تاریخچه مدل فرصت های میانی</vt:lpstr>
      <vt:lpstr>تاریخچه مدل فرصت های میانی</vt:lpstr>
      <vt:lpstr>محدودیت ها و مزایا</vt:lpstr>
      <vt:lpstr>4.نمونه موردی</vt:lpstr>
      <vt:lpstr>نمونه موردی</vt:lpstr>
      <vt:lpstr>کالیبراسیون</vt:lpstr>
      <vt:lpstr>کالیبراسیون</vt:lpstr>
      <vt:lpstr>ساختار مدل فرصت های میانی توسعه یافته</vt:lpstr>
      <vt:lpstr>کالیبراسیون</vt:lpstr>
      <vt:lpstr>کالیبراسیون</vt:lpstr>
      <vt:lpstr>کالیبراسیون</vt:lpstr>
      <vt:lpstr>شهر مورد مطالعه</vt:lpstr>
      <vt:lpstr>نقشه ي توپولوژي شبك هي معابر و نواحي ترافيكي شهر قزوين</vt:lpstr>
      <vt:lpstr>PowerPoint Presentation</vt:lpstr>
      <vt:lpstr>تعداد سفرهاي جذب شده به نواحي ترافيكي شهر قزوين با هدف سفر خريد</vt:lpstr>
      <vt:lpstr>PowerPoint Presentation</vt:lpstr>
      <vt:lpstr>تحليل كارايي مدل فرصتهاي تداخلي براي سفرهاي خريد در شهر قزوين</vt:lpstr>
      <vt:lpstr>نمودار احتمال تجمعی سفرهای خریدبرای ناحیه مبدأ 90</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Rain</dc:creator>
  <cp:lastModifiedBy>Mohammad</cp:lastModifiedBy>
  <cp:revision>101</cp:revision>
  <dcterms:modified xsi:type="dcterms:W3CDTF">2019-10-24T11:03:31Z</dcterms:modified>
</cp:coreProperties>
</file>