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15"/>
  </p:notesMasterIdLst>
  <p:sldIdLst>
    <p:sldId id="256" r:id="rId2"/>
    <p:sldId id="257" r:id="rId3"/>
    <p:sldId id="269" r:id="rId4"/>
    <p:sldId id="264" r:id="rId5"/>
    <p:sldId id="265" r:id="rId6"/>
    <p:sldId id="271" r:id="rId7"/>
    <p:sldId id="272" r:id="rId8"/>
    <p:sldId id="273" r:id="rId9"/>
    <p:sldId id="266" r:id="rId10"/>
    <p:sldId id="275" r:id="rId11"/>
    <p:sldId id="276" r:id="rId12"/>
    <p:sldId id="267" r:id="rId13"/>
    <p:sldId id="268" r:id="rId14"/>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dows User" initials="WU" lastIdx="0" clrIdx="0">
    <p:extLst>
      <p:ext uri="{19B8F6BF-5375-455C-9EA6-DF929625EA0E}">
        <p15:presenceInfo xmlns:p15="http://schemas.microsoft.com/office/powerpoint/2012/main" userId="Windows 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9900"/>
    <a:srgbClr val="D0E3A6"/>
    <a:srgbClr val="4F6228"/>
    <a:srgbClr val="236B47"/>
    <a:srgbClr val="97DD97"/>
    <a:srgbClr val="85B400"/>
    <a:srgbClr val="99CC00"/>
    <a:srgbClr val="D5D000"/>
    <a:srgbClr val="FFFF9B"/>
    <a:srgbClr val="FFFF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3088" autoAdjust="0"/>
    <p:restoredTop sz="93474" autoAdjust="0"/>
  </p:normalViewPr>
  <p:slideViewPr>
    <p:cSldViewPr>
      <p:cViewPr varScale="1">
        <p:scale>
          <a:sx n="74" d="100"/>
          <a:sy n="74" d="100"/>
        </p:scale>
        <p:origin x="144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2904"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3.xml.rels><?xml version="1.0" encoding="UTF-8" standalone="yes"?>
<Relationships xmlns="http://schemas.openxmlformats.org/package/2006/relationships"><Relationship Id="rId1" Type="http://schemas.openxmlformats.org/officeDocument/2006/relationships/image" Target="../media/image12.jpeg"/></Relationships>
</file>

<file path=ppt/diagrams/_rels/data4.xml.rels><?xml version="1.0" encoding="UTF-8" standalone="yes"?>
<Relationships xmlns="http://schemas.openxmlformats.org/package/2006/relationships"><Relationship Id="rId1" Type="http://schemas.openxmlformats.org/officeDocument/2006/relationships/image" Target="../media/image13.jpeg"/></Relationships>
</file>

<file path=ppt/diagrams/_rels/data5.xml.rels><?xml version="1.0" encoding="UTF-8" standalone="yes"?>
<Relationships xmlns="http://schemas.openxmlformats.org/package/2006/relationships"><Relationship Id="rId1" Type="http://schemas.openxmlformats.org/officeDocument/2006/relationships/image" Target="../media/image14.jpg"/></Relationships>
</file>

<file path=ppt/diagrams/_rels/data6.xml.rels><?xml version="1.0" encoding="UTF-8" standalone="yes"?>
<Relationships xmlns="http://schemas.openxmlformats.org/package/2006/relationships"><Relationship Id="rId1" Type="http://schemas.openxmlformats.org/officeDocument/2006/relationships/image" Target="../media/image15.jpg"/></Relationships>
</file>

<file path=ppt/diagrams/_rels/data7.xml.rels><?xml version="1.0" encoding="UTF-8" standalone="yes"?>
<Relationships xmlns="http://schemas.openxmlformats.org/package/2006/relationships"><Relationship Id="rId1" Type="http://schemas.openxmlformats.org/officeDocument/2006/relationships/image" Target="../media/image6.jp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A28679B-7D98-4F09-8740-4F3AEAA8DE90}" type="doc">
      <dgm:prSet loTypeId="urn:microsoft.com/office/officeart/2005/8/layout/StepDownProcess" loCatId="process" qsTypeId="urn:microsoft.com/office/officeart/2005/8/quickstyle/simple1" qsCatId="simple" csTypeId="urn:microsoft.com/office/officeart/2005/8/colors/colorful5" csCatId="colorful" phldr="1"/>
      <dgm:spPr/>
      <dgm:t>
        <a:bodyPr/>
        <a:lstStyle/>
        <a:p>
          <a:endParaRPr lang="en-US"/>
        </a:p>
      </dgm:t>
    </dgm:pt>
    <dgm:pt modelId="{9133D8F8-639E-4C8C-ACAB-C13FFC5DEBB2}">
      <dgm:prSet phldrT="[Text]"/>
      <dgm:spPr/>
      <dgm:t>
        <a:bodyPr/>
        <a:lstStyle/>
        <a:p>
          <a:endParaRPr lang="en-US" dirty="0"/>
        </a:p>
      </dgm:t>
    </dgm:pt>
    <dgm:pt modelId="{2990A8A9-4A3D-4AC4-838F-AB7AAE21BF1F}" type="parTrans" cxnId="{6783E38E-2C40-40D2-9773-E6D5F3B6AFEB}">
      <dgm:prSet/>
      <dgm:spPr/>
      <dgm:t>
        <a:bodyPr/>
        <a:lstStyle/>
        <a:p>
          <a:endParaRPr lang="en-US"/>
        </a:p>
      </dgm:t>
    </dgm:pt>
    <dgm:pt modelId="{F95A50DF-607E-43BF-983A-3D75B1531C14}" type="sibTrans" cxnId="{6783E38E-2C40-40D2-9773-E6D5F3B6AFEB}">
      <dgm:prSet/>
      <dgm:spPr/>
      <dgm:t>
        <a:bodyPr/>
        <a:lstStyle/>
        <a:p>
          <a:endParaRPr lang="en-US"/>
        </a:p>
      </dgm:t>
    </dgm:pt>
    <dgm:pt modelId="{BA48EDF9-AF2C-4BB1-A0D3-8FBA0D36157C}">
      <dgm:prSet phldrT="[Text]"/>
      <dgm:spPr/>
      <dgm:t>
        <a:bodyPr/>
        <a:lstStyle/>
        <a:p>
          <a:endParaRPr lang="en-US" dirty="0"/>
        </a:p>
      </dgm:t>
    </dgm:pt>
    <dgm:pt modelId="{B6BE0EEE-DC02-4EEA-8450-468C23281585}" type="parTrans" cxnId="{E0402D4E-EB27-43DA-B4A4-521C36BD893B}">
      <dgm:prSet/>
      <dgm:spPr/>
      <dgm:t>
        <a:bodyPr/>
        <a:lstStyle/>
        <a:p>
          <a:endParaRPr lang="en-US"/>
        </a:p>
      </dgm:t>
    </dgm:pt>
    <dgm:pt modelId="{65647366-9457-49C9-AE78-2907E4AAFE69}" type="sibTrans" cxnId="{E0402D4E-EB27-43DA-B4A4-521C36BD893B}">
      <dgm:prSet/>
      <dgm:spPr/>
      <dgm:t>
        <a:bodyPr/>
        <a:lstStyle/>
        <a:p>
          <a:endParaRPr lang="en-US"/>
        </a:p>
      </dgm:t>
    </dgm:pt>
    <dgm:pt modelId="{9B1C5C6D-6894-4256-BD57-88308DE278F9}">
      <dgm:prSet/>
      <dgm:spPr/>
      <dgm:t>
        <a:bodyPr/>
        <a:lstStyle/>
        <a:p>
          <a:endParaRPr lang="en-US" dirty="0"/>
        </a:p>
      </dgm:t>
    </dgm:pt>
    <dgm:pt modelId="{3A7D4246-B201-43FB-8EE1-8020226AFB9D}" type="parTrans" cxnId="{B9272BDD-454A-4873-83B0-1172A1595402}">
      <dgm:prSet/>
      <dgm:spPr/>
      <dgm:t>
        <a:bodyPr/>
        <a:lstStyle/>
        <a:p>
          <a:endParaRPr lang="en-US"/>
        </a:p>
      </dgm:t>
    </dgm:pt>
    <dgm:pt modelId="{5EC5169D-5E9D-4D52-95F3-7767CFF9720E}" type="sibTrans" cxnId="{B9272BDD-454A-4873-83B0-1172A1595402}">
      <dgm:prSet/>
      <dgm:spPr/>
      <dgm:t>
        <a:bodyPr/>
        <a:lstStyle/>
        <a:p>
          <a:endParaRPr lang="en-US"/>
        </a:p>
      </dgm:t>
    </dgm:pt>
    <dgm:pt modelId="{EE43A791-FAC3-4828-BD28-6F815C3CD2D3}">
      <dgm:prSet/>
      <dgm:spPr/>
      <dgm:t>
        <a:bodyPr/>
        <a:lstStyle/>
        <a:p>
          <a:endParaRPr lang="en-US" dirty="0"/>
        </a:p>
      </dgm:t>
    </dgm:pt>
    <dgm:pt modelId="{16EE2E7A-9338-4C9C-9502-C0E1C8F85005}" type="parTrans" cxnId="{ABACC2AC-A28C-4385-8498-14DAC49DB194}">
      <dgm:prSet/>
      <dgm:spPr/>
      <dgm:t>
        <a:bodyPr/>
        <a:lstStyle/>
        <a:p>
          <a:endParaRPr lang="en-US"/>
        </a:p>
      </dgm:t>
    </dgm:pt>
    <dgm:pt modelId="{7367BA0B-952B-4762-8312-B26EE6ECF15D}" type="sibTrans" cxnId="{ABACC2AC-A28C-4385-8498-14DAC49DB194}">
      <dgm:prSet/>
      <dgm:spPr/>
      <dgm:t>
        <a:bodyPr/>
        <a:lstStyle/>
        <a:p>
          <a:endParaRPr lang="en-US"/>
        </a:p>
      </dgm:t>
    </dgm:pt>
    <dgm:pt modelId="{0D6ED836-06A5-4527-88AB-B3B24798CA12}">
      <dgm:prSet/>
      <dgm:spPr/>
      <dgm:t>
        <a:bodyPr/>
        <a:lstStyle/>
        <a:p>
          <a:endParaRPr lang="en-US" dirty="0"/>
        </a:p>
      </dgm:t>
    </dgm:pt>
    <dgm:pt modelId="{9776AAF1-F6C5-477D-BDFA-A7289F5D05D0}" type="parTrans" cxnId="{490DAA24-C2D1-4470-B9E4-1AE0546D100A}">
      <dgm:prSet/>
      <dgm:spPr/>
      <dgm:t>
        <a:bodyPr/>
        <a:lstStyle/>
        <a:p>
          <a:endParaRPr lang="en-US"/>
        </a:p>
      </dgm:t>
    </dgm:pt>
    <dgm:pt modelId="{80E062AA-D986-4DBA-AF23-453F68E97477}" type="sibTrans" cxnId="{490DAA24-C2D1-4470-B9E4-1AE0546D100A}">
      <dgm:prSet/>
      <dgm:spPr/>
      <dgm:t>
        <a:bodyPr/>
        <a:lstStyle/>
        <a:p>
          <a:endParaRPr lang="en-US"/>
        </a:p>
      </dgm:t>
    </dgm:pt>
    <dgm:pt modelId="{4FDE9DB8-7B88-4DF8-A90D-0CC6E543B766}" type="pres">
      <dgm:prSet presAssocID="{2A28679B-7D98-4F09-8740-4F3AEAA8DE90}" presName="rootnode" presStyleCnt="0">
        <dgm:presLayoutVars>
          <dgm:chMax/>
          <dgm:chPref/>
          <dgm:dir/>
          <dgm:animLvl val="lvl"/>
        </dgm:presLayoutVars>
      </dgm:prSet>
      <dgm:spPr/>
      <dgm:t>
        <a:bodyPr/>
        <a:lstStyle/>
        <a:p>
          <a:pPr rtl="1"/>
          <a:endParaRPr lang="fa-IR"/>
        </a:p>
      </dgm:t>
    </dgm:pt>
    <dgm:pt modelId="{02FA8578-5A64-4565-AE41-EB7055B60B91}" type="pres">
      <dgm:prSet presAssocID="{9133D8F8-639E-4C8C-ACAB-C13FFC5DEBB2}" presName="composite" presStyleCnt="0"/>
      <dgm:spPr/>
      <dgm:t>
        <a:bodyPr/>
        <a:lstStyle/>
        <a:p>
          <a:pPr rtl="1"/>
          <a:endParaRPr lang="fa-IR"/>
        </a:p>
      </dgm:t>
    </dgm:pt>
    <dgm:pt modelId="{2AE65793-A7BF-45B7-B560-23AA7FEF81E8}" type="pres">
      <dgm:prSet presAssocID="{9133D8F8-639E-4C8C-ACAB-C13FFC5DEBB2}" presName="bentUpArrow1" presStyleLbl="alignImgPlace1" presStyleIdx="0" presStyleCnt="4"/>
      <dgm:spPr/>
      <dgm:t>
        <a:bodyPr/>
        <a:lstStyle/>
        <a:p>
          <a:pPr rtl="1"/>
          <a:endParaRPr lang="fa-IR"/>
        </a:p>
      </dgm:t>
    </dgm:pt>
    <dgm:pt modelId="{4A5C947C-33B3-4B57-9792-B50C4839BE33}" type="pres">
      <dgm:prSet presAssocID="{9133D8F8-639E-4C8C-ACAB-C13FFC5DEBB2}" presName="ParentText" presStyleLbl="node1" presStyleIdx="0" presStyleCnt="5">
        <dgm:presLayoutVars>
          <dgm:chMax val="1"/>
          <dgm:chPref val="1"/>
          <dgm:bulletEnabled val="1"/>
        </dgm:presLayoutVars>
      </dgm:prSet>
      <dgm:spPr/>
      <dgm:t>
        <a:bodyPr/>
        <a:lstStyle/>
        <a:p>
          <a:pPr rtl="1"/>
          <a:endParaRPr lang="fa-IR"/>
        </a:p>
      </dgm:t>
    </dgm:pt>
    <dgm:pt modelId="{E7462281-E42F-425C-9275-5A52CF071C86}" type="pres">
      <dgm:prSet presAssocID="{9133D8F8-639E-4C8C-ACAB-C13FFC5DEBB2}" presName="ChildText" presStyleLbl="revTx" presStyleIdx="0" presStyleCnt="4">
        <dgm:presLayoutVars>
          <dgm:chMax val="0"/>
          <dgm:chPref val="0"/>
          <dgm:bulletEnabled val="1"/>
        </dgm:presLayoutVars>
      </dgm:prSet>
      <dgm:spPr/>
      <dgm:t>
        <a:bodyPr/>
        <a:lstStyle/>
        <a:p>
          <a:pPr rtl="1"/>
          <a:endParaRPr lang="fa-IR"/>
        </a:p>
      </dgm:t>
    </dgm:pt>
    <dgm:pt modelId="{E063A7E0-ECAB-422E-8752-902DB957BD11}" type="pres">
      <dgm:prSet presAssocID="{F95A50DF-607E-43BF-983A-3D75B1531C14}" presName="sibTrans" presStyleCnt="0"/>
      <dgm:spPr/>
      <dgm:t>
        <a:bodyPr/>
        <a:lstStyle/>
        <a:p>
          <a:pPr rtl="1"/>
          <a:endParaRPr lang="fa-IR"/>
        </a:p>
      </dgm:t>
    </dgm:pt>
    <dgm:pt modelId="{D4878459-4DC7-4686-B824-D7F97AC4461C}" type="pres">
      <dgm:prSet presAssocID="{EE43A791-FAC3-4828-BD28-6F815C3CD2D3}" presName="composite" presStyleCnt="0"/>
      <dgm:spPr/>
      <dgm:t>
        <a:bodyPr/>
        <a:lstStyle/>
        <a:p>
          <a:pPr rtl="1"/>
          <a:endParaRPr lang="fa-IR"/>
        </a:p>
      </dgm:t>
    </dgm:pt>
    <dgm:pt modelId="{0ECB2CC9-8214-4A1D-A92C-3E1D7EEE1997}" type="pres">
      <dgm:prSet presAssocID="{EE43A791-FAC3-4828-BD28-6F815C3CD2D3}" presName="bentUpArrow1" presStyleLbl="alignImgPlace1" presStyleIdx="1" presStyleCnt="4"/>
      <dgm:spPr/>
      <dgm:t>
        <a:bodyPr/>
        <a:lstStyle/>
        <a:p>
          <a:pPr rtl="1"/>
          <a:endParaRPr lang="fa-IR"/>
        </a:p>
      </dgm:t>
    </dgm:pt>
    <dgm:pt modelId="{23F900B7-0303-4F12-B500-6DE78C9711D1}" type="pres">
      <dgm:prSet presAssocID="{EE43A791-FAC3-4828-BD28-6F815C3CD2D3}" presName="ParentText" presStyleLbl="node1" presStyleIdx="1" presStyleCnt="5">
        <dgm:presLayoutVars>
          <dgm:chMax val="1"/>
          <dgm:chPref val="1"/>
          <dgm:bulletEnabled val="1"/>
        </dgm:presLayoutVars>
      </dgm:prSet>
      <dgm:spPr/>
      <dgm:t>
        <a:bodyPr/>
        <a:lstStyle/>
        <a:p>
          <a:pPr rtl="1"/>
          <a:endParaRPr lang="fa-IR"/>
        </a:p>
      </dgm:t>
    </dgm:pt>
    <dgm:pt modelId="{C94B888A-6627-4AE8-A01F-314B0245FC4B}" type="pres">
      <dgm:prSet presAssocID="{EE43A791-FAC3-4828-BD28-6F815C3CD2D3}" presName="ChildText" presStyleLbl="revTx" presStyleIdx="1" presStyleCnt="4">
        <dgm:presLayoutVars>
          <dgm:chMax val="0"/>
          <dgm:chPref val="0"/>
          <dgm:bulletEnabled val="1"/>
        </dgm:presLayoutVars>
      </dgm:prSet>
      <dgm:spPr/>
      <dgm:t>
        <a:bodyPr/>
        <a:lstStyle/>
        <a:p>
          <a:pPr rtl="1"/>
          <a:endParaRPr lang="fa-IR"/>
        </a:p>
      </dgm:t>
    </dgm:pt>
    <dgm:pt modelId="{3BC68A59-F748-49E2-A5A8-276CC0F283EC}" type="pres">
      <dgm:prSet presAssocID="{7367BA0B-952B-4762-8312-B26EE6ECF15D}" presName="sibTrans" presStyleCnt="0"/>
      <dgm:spPr/>
      <dgm:t>
        <a:bodyPr/>
        <a:lstStyle/>
        <a:p>
          <a:pPr rtl="1"/>
          <a:endParaRPr lang="fa-IR"/>
        </a:p>
      </dgm:t>
    </dgm:pt>
    <dgm:pt modelId="{1CD5429B-1595-44C1-959E-1634DC76643A}" type="pres">
      <dgm:prSet presAssocID="{0D6ED836-06A5-4527-88AB-B3B24798CA12}" presName="composite" presStyleCnt="0"/>
      <dgm:spPr/>
      <dgm:t>
        <a:bodyPr/>
        <a:lstStyle/>
        <a:p>
          <a:pPr rtl="1"/>
          <a:endParaRPr lang="fa-IR"/>
        </a:p>
      </dgm:t>
    </dgm:pt>
    <dgm:pt modelId="{FF495BCC-B035-470A-A3D9-2B684693000C}" type="pres">
      <dgm:prSet presAssocID="{0D6ED836-06A5-4527-88AB-B3B24798CA12}" presName="bentUpArrow1" presStyleLbl="alignImgPlace1" presStyleIdx="2" presStyleCnt="4"/>
      <dgm:spPr/>
      <dgm:t>
        <a:bodyPr/>
        <a:lstStyle/>
        <a:p>
          <a:pPr rtl="1"/>
          <a:endParaRPr lang="fa-IR"/>
        </a:p>
      </dgm:t>
    </dgm:pt>
    <dgm:pt modelId="{9618DE44-DB1F-4AF0-9F0B-9198C6077A13}" type="pres">
      <dgm:prSet presAssocID="{0D6ED836-06A5-4527-88AB-B3B24798CA12}" presName="ParentText" presStyleLbl="node1" presStyleIdx="2" presStyleCnt="5">
        <dgm:presLayoutVars>
          <dgm:chMax val="1"/>
          <dgm:chPref val="1"/>
          <dgm:bulletEnabled val="1"/>
        </dgm:presLayoutVars>
      </dgm:prSet>
      <dgm:spPr/>
      <dgm:t>
        <a:bodyPr/>
        <a:lstStyle/>
        <a:p>
          <a:pPr rtl="1"/>
          <a:endParaRPr lang="fa-IR"/>
        </a:p>
      </dgm:t>
    </dgm:pt>
    <dgm:pt modelId="{85F718F3-F2EE-4372-9573-10891A06823A}" type="pres">
      <dgm:prSet presAssocID="{0D6ED836-06A5-4527-88AB-B3B24798CA12}" presName="ChildText" presStyleLbl="revTx" presStyleIdx="2" presStyleCnt="4">
        <dgm:presLayoutVars>
          <dgm:chMax val="0"/>
          <dgm:chPref val="0"/>
          <dgm:bulletEnabled val="1"/>
        </dgm:presLayoutVars>
      </dgm:prSet>
      <dgm:spPr/>
      <dgm:t>
        <a:bodyPr/>
        <a:lstStyle/>
        <a:p>
          <a:pPr rtl="1"/>
          <a:endParaRPr lang="fa-IR"/>
        </a:p>
      </dgm:t>
    </dgm:pt>
    <dgm:pt modelId="{A4C06590-D840-4AB1-B40E-CD59AD480B15}" type="pres">
      <dgm:prSet presAssocID="{80E062AA-D986-4DBA-AF23-453F68E97477}" presName="sibTrans" presStyleCnt="0"/>
      <dgm:spPr/>
      <dgm:t>
        <a:bodyPr/>
        <a:lstStyle/>
        <a:p>
          <a:pPr rtl="1"/>
          <a:endParaRPr lang="fa-IR"/>
        </a:p>
      </dgm:t>
    </dgm:pt>
    <dgm:pt modelId="{78B712D3-7EB5-4622-97EE-6BB830CF6B0C}" type="pres">
      <dgm:prSet presAssocID="{9B1C5C6D-6894-4256-BD57-88308DE278F9}" presName="composite" presStyleCnt="0"/>
      <dgm:spPr/>
      <dgm:t>
        <a:bodyPr/>
        <a:lstStyle/>
        <a:p>
          <a:pPr rtl="1"/>
          <a:endParaRPr lang="fa-IR"/>
        </a:p>
      </dgm:t>
    </dgm:pt>
    <dgm:pt modelId="{B88CC4D9-93A7-4C84-921C-46C98570B0DB}" type="pres">
      <dgm:prSet presAssocID="{9B1C5C6D-6894-4256-BD57-88308DE278F9}" presName="bentUpArrow1" presStyleLbl="alignImgPlace1" presStyleIdx="3" presStyleCnt="4"/>
      <dgm:spPr/>
      <dgm:t>
        <a:bodyPr/>
        <a:lstStyle/>
        <a:p>
          <a:pPr rtl="1"/>
          <a:endParaRPr lang="fa-IR"/>
        </a:p>
      </dgm:t>
    </dgm:pt>
    <dgm:pt modelId="{A62D6F88-0A73-4A7E-97B4-0F658BD5D839}" type="pres">
      <dgm:prSet presAssocID="{9B1C5C6D-6894-4256-BD57-88308DE278F9}" presName="ParentText" presStyleLbl="node1" presStyleIdx="3" presStyleCnt="5">
        <dgm:presLayoutVars>
          <dgm:chMax val="1"/>
          <dgm:chPref val="1"/>
          <dgm:bulletEnabled val="1"/>
        </dgm:presLayoutVars>
      </dgm:prSet>
      <dgm:spPr/>
      <dgm:t>
        <a:bodyPr/>
        <a:lstStyle/>
        <a:p>
          <a:pPr rtl="1"/>
          <a:endParaRPr lang="fa-IR"/>
        </a:p>
      </dgm:t>
    </dgm:pt>
    <dgm:pt modelId="{B2EB4CED-208C-4D9C-BFB7-344D34526D87}" type="pres">
      <dgm:prSet presAssocID="{9B1C5C6D-6894-4256-BD57-88308DE278F9}" presName="ChildText" presStyleLbl="revTx" presStyleIdx="3" presStyleCnt="4">
        <dgm:presLayoutVars>
          <dgm:chMax val="0"/>
          <dgm:chPref val="0"/>
          <dgm:bulletEnabled val="1"/>
        </dgm:presLayoutVars>
      </dgm:prSet>
      <dgm:spPr/>
      <dgm:t>
        <a:bodyPr/>
        <a:lstStyle/>
        <a:p>
          <a:pPr rtl="1"/>
          <a:endParaRPr lang="fa-IR"/>
        </a:p>
      </dgm:t>
    </dgm:pt>
    <dgm:pt modelId="{687C9797-42FC-4879-9D18-8C3C4713B0D3}" type="pres">
      <dgm:prSet presAssocID="{5EC5169D-5E9D-4D52-95F3-7767CFF9720E}" presName="sibTrans" presStyleCnt="0"/>
      <dgm:spPr/>
      <dgm:t>
        <a:bodyPr/>
        <a:lstStyle/>
        <a:p>
          <a:pPr rtl="1"/>
          <a:endParaRPr lang="fa-IR"/>
        </a:p>
      </dgm:t>
    </dgm:pt>
    <dgm:pt modelId="{B497020C-657B-4785-848F-A7707BD3CEEA}" type="pres">
      <dgm:prSet presAssocID="{BA48EDF9-AF2C-4BB1-A0D3-8FBA0D36157C}" presName="composite" presStyleCnt="0"/>
      <dgm:spPr/>
      <dgm:t>
        <a:bodyPr/>
        <a:lstStyle/>
        <a:p>
          <a:pPr rtl="1"/>
          <a:endParaRPr lang="fa-IR"/>
        </a:p>
      </dgm:t>
    </dgm:pt>
    <dgm:pt modelId="{2E6FA631-46C2-4018-81F5-D9194433F595}" type="pres">
      <dgm:prSet presAssocID="{BA48EDF9-AF2C-4BB1-A0D3-8FBA0D36157C}" presName="ParentText" presStyleLbl="node1" presStyleIdx="4" presStyleCnt="5">
        <dgm:presLayoutVars>
          <dgm:chMax val="1"/>
          <dgm:chPref val="1"/>
          <dgm:bulletEnabled val="1"/>
        </dgm:presLayoutVars>
      </dgm:prSet>
      <dgm:spPr/>
      <dgm:t>
        <a:bodyPr/>
        <a:lstStyle/>
        <a:p>
          <a:pPr rtl="1"/>
          <a:endParaRPr lang="fa-IR"/>
        </a:p>
      </dgm:t>
    </dgm:pt>
  </dgm:ptLst>
  <dgm:cxnLst>
    <dgm:cxn modelId="{E0402D4E-EB27-43DA-B4A4-521C36BD893B}" srcId="{2A28679B-7D98-4F09-8740-4F3AEAA8DE90}" destId="{BA48EDF9-AF2C-4BB1-A0D3-8FBA0D36157C}" srcOrd="4" destOrd="0" parTransId="{B6BE0EEE-DC02-4EEA-8450-468C23281585}" sibTransId="{65647366-9457-49C9-AE78-2907E4AAFE69}"/>
    <dgm:cxn modelId="{D54311E5-D3C5-420E-9301-8D4364ECCB93}" type="presOf" srcId="{9133D8F8-639E-4C8C-ACAB-C13FFC5DEBB2}" destId="{4A5C947C-33B3-4B57-9792-B50C4839BE33}" srcOrd="0" destOrd="0" presId="urn:microsoft.com/office/officeart/2005/8/layout/StepDownProcess"/>
    <dgm:cxn modelId="{ABACC2AC-A28C-4385-8498-14DAC49DB194}" srcId="{2A28679B-7D98-4F09-8740-4F3AEAA8DE90}" destId="{EE43A791-FAC3-4828-BD28-6F815C3CD2D3}" srcOrd="1" destOrd="0" parTransId="{16EE2E7A-9338-4C9C-9502-C0E1C8F85005}" sibTransId="{7367BA0B-952B-4762-8312-B26EE6ECF15D}"/>
    <dgm:cxn modelId="{8189FBB1-B956-416F-9135-E25B60CBAB52}" type="presOf" srcId="{0D6ED836-06A5-4527-88AB-B3B24798CA12}" destId="{9618DE44-DB1F-4AF0-9F0B-9198C6077A13}" srcOrd="0" destOrd="0" presId="urn:microsoft.com/office/officeart/2005/8/layout/StepDownProcess"/>
    <dgm:cxn modelId="{529EF258-3D16-44DB-899E-012AE3E82B91}" type="presOf" srcId="{2A28679B-7D98-4F09-8740-4F3AEAA8DE90}" destId="{4FDE9DB8-7B88-4DF8-A90D-0CC6E543B766}" srcOrd="0" destOrd="0" presId="urn:microsoft.com/office/officeart/2005/8/layout/StepDownProcess"/>
    <dgm:cxn modelId="{B9272BDD-454A-4873-83B0-1172A1595402}" srcId="{2A28679B-7D98-4F09-8740-4F3AEAA8DE90}" destId="{9B1C5C6D-6894-4256-BD57-88308DE278F9}" srcOrd="3" destOrd="0" parTransId="{3A7D4246-B201-43FB-8EE1-8020226AFB9D}" sibTransId="{5EC5169D-5E9D-4D52-95F3-7767CFF9720E}"/>
    <dgm:cxn modelId="{E712862C-7CB8-4E74-B491-361D65567248}" type="presOf" srcId="{EE43A791-FAC3-4828-BD28-6F815C3CD2D3}" destId="{23F900B7-0303-4F12-B500-6DE78C9711D1}" srcOrd="0" destOrd="0" presId="urn:microsoft.com/office/officeart/2005/8/layout/StepDownProcess"/>
    <dgm:cxn modelId="{490DAA24-C2D1-4470-B9E4-1AE0546D100A}" srcId="{2A28679B-7D98-4F09-8740-4F3AEAA8DE90}" destId="{0D6ED836-06A5-4527-88AB-B3B24798CA12}" srcOrd="2" destOrd="0" parTransId="{9776AAF1-F6C5-477D-BDFA-A7289F5D05D0}" sibTransId="{80E062AA-D986-4DBA-AF23-453F68E97477}"/>
    <dgm:cxn modelId="{FA4EBEA0-1AD3-4004-82C7-5F3732E84BBB}" type="presOf" srcId="{BA48EDF9-AF2C-4BB1-A0D3-8FBA0D36157C}" destId="{2E6FA631-46C2-4018-81F5-D9194433F595}" srcOrd="0" destOrd="0" presId="urn:microsoft.com/office/officeart/2005/8/layout/StepDownProcess"/>
    <dgm:cxn modelId="{6783E38E-2C40-40D2-9773-E6D5F3B6AFEB}" srcId="{2A28679B-7D98-4F09-8740-4F3AEAA8DE90}" destId="{9133D8F8-639E-4C8C-ACAB-C13FFC5DEBB2}" srcOrd="0" destOrd="0" parTransId="{2990A8A9-4A3D-4AC4-838F-AB7AAE21BF1F}" sibTransId="{F95A50DF-607E-43BF-983A-3D75B1531C14}"/>
    <dgm:cxn modelId="{0FF49804-0A17-47CD-8660-B5B995B01E02}" type="presOf" srcId="{9B1C5C6D-6894-4256-BD57-88308DE278F9}" destId="{A62D6F88-0A73-4A7E-97B4-0F658BD5D839}" srcOrd="0" destOrd="0" presId="urn:microsoft.com/office/officeart/2005/8/layout/StepDownProcess"/>
    <dgm:cxn modelId="{39BFD70A-559A-42DD-89B9-F4B753F67294}" type="presParOf" srcId="{4FDE9DB8-7B88-4DF8-A90D-0CC6E543B766}" destId="{02FA8578-5A64-4565-AE41-EB7055B60B91}" srcOrd="0" destOrd="0" presId="urn:microsoft.com/office/officeart/2005/8/layout/StepDownProcess"/>
    <dgm:cxn modelId="{8A5C7993-9914-4055-99C3-229608709797}" type="presParOf" srcId="{02FA8578-5A64-4565-AE41-EB7055B60B91}" destId="{2AE65793-A7BF-45B7-B560-23AA7FEF81E8}" srcOrd="0" destOrd="0" presId="urn:microsoft.com/office/officeart/2005/8/layout/StepDownProcess"/>
    <dgm:cxn modelId="{94DCC7E1-B4E6-4262-8E1D-CB1DBC81837C}" type="presParOf" srcId="{02FA8578-5A64-4565-AE41-EB7055B60B91}" destId="{4A5C947C-33B3-4B57-9792-B50C4839BE33}" srcOrd="1" destOrd="0" presId="urn:microsoft.com/office/officeart/2005/8/layout/StepDownProcess"/>
    <dgm:cxn modelId="{BFE11C95-CFAF-4B78-A2F2-33E6246F76DD}" type="presParOf" srcId="{02FA8578-5A64-4565-AE41-EB7055B60B91}" destId="{E7462281-E42F-425C-9275-5A52CF071C86}" srcOrd="2" destOrd="0" presId="urn:microsoft.com/office/officeart/2005/8/layout/StepDownProcess"/>
    <dgm:cxn modelId="{D01D142E-1742-4815-A262-9824F6F423DA}" type="presParOf" srcId="{4FDE9DB8-7B88-4DF8-A90D-0CC6E543B766}" destId="{E063A7E0-ECAB-422E-8752-902DB957BD11}" srcOrd="1" destOrd="0" presId="urn:microsoft.com/office/officeart/2005/8/layout/StepDownProcess"/>
    <dgm:cxn modelId="{99E64D08-AD5E-4070-BF77-67A6BA387354}" type="presParOf" srcId="{4FDE9DB8-7B88-4DF8-A90D-0CC6E543B766}" destId="{D4878459-4DC7-4686-B824-D7F97AC4461C}" srcOrd="2" destOrd="0" presId="urn:microsoft.com/office/officeart/2005/8/layout/StepDownProcess"/>
    <dgm:cxn modelId="{B1764875-EB7C-4ECE-A393-0718A20D2BD8}" type="presParOf" srcId="{D4878459-4DC7-4686-B824-D7F97AC4461C}" destId="{0ECB2CC9-8214-4A1D-A92C-3E1D7EEE1997}" srcOrd="0" destOrd="0" presId="urn:microsoft.com/office/officeart/2005/8/layout/StepDownProcess"/>
    <dgm:cxn modelId="{689358F7-12C8-4B92-AA3F-6A1E4714FE5A}" type="presParOf" srcId="{D4878459-4DC7-4686-B824-D7F97AC4461C}" destId="{23F900B7-0303-4F12-B500-6DE78C9711D1}" srcOrd="1" destOrd="0" presId="urn:microsoft.com/office/officeart/2005/8/layout/StepDownProcess"/>
    <dgm:cxn modelId="{F0D18568-78A2-483A-941F-1F704AA5A3A3}" type="presParOf" srcId="{D4878459-4DC7-4686-B824-D7F97AC4461C}" destId="{C94B888A-6627-4AE8-A01F-314B0245FC4B}" srcOrd="2" destOrd="0" presId="urn:microsoft.com/office/officeart/2005/8/layout/StepDownProcess"/>
    <dgm:cxn modelId="{36398E45-EBEB-469D-8B73-117177917B8C}" type="presParOf" srcId="{4FDE9DB8-7B88-4DF8-A90D-0CC6E543B766}" destId="{3BC68A59-F748-49E2-A5A8-276CC0F283EC}" srcOrd="3" destOrd="0" presId="urn:microsoft.com/office/officeart/2005/8/layout/StepDownProcess"/>
    <dgm:cxn modelId="{46078FAF-7C48-4157-A380-1906927AA800}" type="presParOf" srcId="{4FDE9DB8-7B88-4DF8-A90D-0CC6E543B766}" destId="{1CD5429B-1595-44C1-959E-1634DC76643A}" srcOrd="4" destOrd="0" presId="urn:microsoft.com/office/officeart/2005/8/layout/StepDownProcess"/>
    <dgm:cxn modelId="{D5276699-D0EB-415C-ACD0-B6E8FE51529B}" type="presParOf" srcId="{1CD5429B-1595-44C1-959E-1634DC76643A}" destId="{FF495BCC-B035-470A-A3D9-2B684693000C}" srcOrd="0" destOrd="0" presId="urn:microsoft.com/office/officeart/2005/8/layout/StepDownProcess"/>
    <dgm:cxn modelId="{4A4C08A5-187B-4F5A-9CC0-6FF92E512E47}" type="presParOf" srcId="{1CD5429B-1595-44C1-959E-1634DC76643A}" destId="{9618DE44-DB1F-4AF0-9F0B-9198C6077A13}" srcOrd="1" destOrd="0" presId="urn:microsoft.com/office/officeart/2005/8/layout/StepDownProcess"/>
    <dgm:cxn modelId="{1A3DEEDD-3C9A-4C5F-B41F-3FBCAE6E0D28}" type="presParOf" srcId="{1CD5429B-1595-44C1-959E-1634DC76643A}" destId="{85F718F3-F2EE-4372-9573-10891A06823A}" srcOrd="2" destOrd="0" presId="urn:microsoft.com/office/officeart/2005/8/layout/StepDownProcess"/>
    <dgm:cxn modelId="{5CE99C6C-AA24-436D-AE75-0E6AA667FB1A}" type="presParOf" srcId="{4FDE9DB8-7B88-4DF8-A90D-0CC6E543B766}" destId="{A4C06590-D840-4AB1-B40E-CD59AD480B15}" srcOrd="5" destOrd="0" presId="urn:microsoft.com/office/officeart/2005/8/layout/StepDownProcess"/>
    <dgm:cxn modelId="{F22E5B0E-D30E-4314-B733-DC553FD040B5}" type="presParOf" srcId="{4FDE9DB8-7B88-4DF8-A90D-0CC6E543B766}" destId="{78B712D3-7EB5-4622-97EE-6BB830CF6B0C}" srcOrd="6" destOrd="0" presId="urn:microsoft.com/office/officeart/2005/8/layout/StepDownProcess"/>
    <dgm:cxn modelId="{1EA2095F-2F0A-4570-BE51-794C18A9D50F}" type="presParOf" srcId="{78B712D3-7EB5-4622-97EE-6BB830CF6B0C}" destId="{B88CC4D9-93A7-4C84-921C-46C98570B0DB}" srcOrd="0" destOrd="0" presId="urn:microsoft.com/office/officeart/2005/8/layout/StepDownProcess"/>
    <dgm:cxn modelId="{D1919978-DE50-415E-9746-5583683481F2}" type="presParOf" srcId="{78B712D3-7EB5-4622-97EE-6BB830CF6B0C}" destId="{A62D6F88-0A73-4A7E-97B4-0F658BD5D839}" srcOrd="1" destOrd="0" presId="urn:microsoft.com/office/officeart/2005/8/layout/StepDownProcess"/>
    <dgm:cxn modelId="{7C3D6DD3-A85C-445D-B8B7-19E5007ABAA7}" type="presParOf" srcId="{78B712D3-7EB5-4622-97EE-6BB830CF6B0C}" destId="{B2EB4CED-208C-4D9C-BFB7-344D34526D87}" srcOrd="2" destOrd="0" presId="urn:microsoft.com/office/officeart/2005/8/layout/StepDownProcess"/>
    <dgm:cxn modelId="{E44860DD-9767-401B-885D-A16DD9724136}" type="presParOf" srcId="{4FDE9DB8-7B88-4DF8-A90D-0CC6E543B766}" destId="{687C9797-42FC-4879-9D18-8C3C4713B0D3}" srcOrd="7" destOrd="0" presId="urn:microsoft.com/office/officeart/2005/8/layout/StepDownProcess"/>
    <dgm:cxn modelId="{23F2EBC1-00D3-4A48-99A8-2C86FD9EF35B}" type="presParOf" srcId="{4FDE9DB8-7B88-4DF8-A90D-0CC6E543B766}" destId="{B497020C-657B-4785-848F-A7707BD3CEEA}" srcOrd="8" destOrd="0" presId="urn:microsoft.com/office/officeart/2005/8/layout/StepDownProcess"/>
    <dgm:cxn modelId="{DC1A4140-2EFF-4301-AF84-5C0BCC23A97D}" type="presParOf" srcId="{B497020C-657B-4785-848F-A7707BD3CEEA}" destId="{2E6FA631-46C2-4018-81F5-D9194433F595}" srcOrd="0" destOrd="0" presId="urn:microsoft.com/office/officeart/2005/8/layout/StepDown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09DFF0D-87F8-4706-ACD6-B3B4B0B9D049}" type="doc">
      <dgm:prSet loTypeId="urn:microsoft.com/office/officeart/2005/8/layout/process4" loCatId="list" qsTypeId="urn:microsoft.com/office/officeart/2005/8/quickstyle/3d3" qsCatId="3D" csTypeId="urn:microsoft.com/office/officeart/2005/8/colors/accent3_4" csCatId="accent3" phldr="1"/>
      <dgm:spPr/>
      <dgm:t>
        <a:bodyPr/>
        <a:lstStyle/>
        <a:p>
          <a:endParaRPr lang="en-US"/>
        </a:p>
      </dgm:t>
    </dgm:pt>
    <dgm:pt modelId="{239AD898-8499-4316-992D-E3886193AD68}">
      <dgm:prSet phldrT="[Text]" custT="1"/>
      <dgm:spPr/>
      <dgm:t>
        <a:bodyPr/>
        <a:lstStyle/>
        <a:p>
          <a:r>
            <a:rPr lang="fa-IR" sz="2200" b="1" dirty="0" smtClean="0">
              <a:effectLst>
                <a:outerShdw blurRad="38100" dist="38100" dir="2700000" algn="tl">
                  <a:srgbClr val="000000">
                    <a:alpha val="43137"/>
                  </a:srgbClr>
                </a:outerShdw>
              </a:effectLst>
              <a:cs typeface="B Homa" panose="00000400000000000000" pitchFamily="2" charset="-78"/>
            </a:rPr>
            <a:t>دو تکنیک به هم پیوسته(همفزون) که بیشتر مورد استفاده قرار می گیرند</a:t>
          </a:r>
          <a:endParaRPr lang="en-US" sz="2200" b="1" dirty="0" smtClean="0">
            <a:effectLst>
              <a:outerShdw blurRad="38100" dist="38100" dir="2700000" algn="tl">
                <a:srgbClr val="000000">
                  <a:alpha val="43137"/>
                </a:srgbClr>
              </a:outerShdw>
            </a:effectLst>
            <a:cs typeface="B Homa" panose="00000400000000000000" pitchFamily="2" charset="-78"/>
          </a:endParaRPr>
        </a:p>
      </dgm:t>
    </dgm:pt>
    <dgm:pt modelId="{39A51D46-AFB7-4609-A5AE-D85DAF62BCAB}" type="parTrans" cxnId="{915E47B6-9CF1-41D0-A14A-9B52E9BBC135}">
      <dgm:prSet/>
      <dgm:spPr/>
      <dgm:t>
        <a:bodyPr/>
        <a:lstStyle/>
        <a:p>
          <a:endParaRPr lang="en-US"/>
        </a:p>
      </dgm:t>
    </dgm:pt>
    <dgm:pt modelId="{1C9A9FF2-8807-45C2-BDD3-E6B206CAA04F}" type="sibTrans" cxnId="{915E47B6-9CF1-41D0-A14A-9B52E9BBC135}">
      <dgm:prSet/>
      <dgm:spPr/>
      <dgm:t>
        <a:bodyPr/>
        <a:lstStyle/>
        <a:p>
          <a:endParaRPr lang="en-US"/>
        </a:p>
      </dgm:t>
    </dgm:pt>
    <dgm:pt modelId="{7950F7E6-9C44-42D9-B507-4FE5EE84DCFD}">
      <dgm:prSet phldrT="[Text]" custT="1"/>
      <dgm:spPr/>
      <dgm:t>
        <a:bodyPr/>
        <a:lstStyle/>
        <a:p>
          <a:r>
            <a:rPr lang="fa-IR" sz="2000" b="1" dirty="0" smtClean="0">
              <a:cs typeface="B Homa" panose="00000400000000000000" pitchFamily="2" charset="-78"/>
            </a:rPr>
            <a:t>رویکرد برنامه ریزی خطی</a:t>
          </a:r>
          <a:endParaRPr lang="en-US" sz="2000" b="1" dirty="0" smtClean="0">
            <a:cs typeface="B Homa" panose="00000400000000000000" pitchFamily="2" charset="-78"/>
          </a:endParaRPr>
        </a:p>
        <a:p>
          <a:r>
            <a:rPr lang="en-US" sz="2000" b="1" dirty="0" smtClean="0">
              <a:latin typeface="Times New Roman" panose="02020603050405020304" pitchFamily="18" charset="0"/>
              <a:cs typeface="Times New Roman" panose="02020603050405020304" pitchFamily="18" charset="0"/>
            </a:rPr>
            <a:t>Linear programming approach</a:t>
          </a:r>
        </a:p>
      </dgm:t>
    </dgm:pt>
    <dgm:pt modelId="{8FCF9A8F-71A5-4B20-91D2-C91F4D766A23}" type="parTrans" cxnId="{1D694619-677F-4BF4-ABC0-F6175828F162}">
      <dgm:prSet/>
      <dgm:spPr/>
      <dgm:t>
        <a:bodyPr/>
        <a:lstStyle/>
        <a:p>
          <a:endParaRPr lang="en-US"/>
        </a:p>
      </dgm:t>
    </dgm:pt>
    <dgm:pt modelId="{4E53DA7E-E943-4827-A9CC-7F407906DC65}" type="sibTrans" cxnId="{1D694619-677F-4BF4-ABC0-F6175828F162}">
      <dgm:prSet/>
      <dgm:spPr/>
      <dgm:t>
        <a:bodyPr/>
        <a:lstStyle/>
        <a:p>
          <a:endParaRPr lang="en-US"/>
        </a:p>
      </dgm:t>
    </dgm:pt>
    <dgm:pt modelId="{38B72E9C-8587-41E4-BCBE-FC7C2C6DE81C}">
      <dgm:prSet phldrT="[Text]" custT="1"/>
      <dgm:spPr/>
      <dgm:t>
        <a:bodyPr/>
        <a:lstStyle/>
        <a:p>
          <a:r>
            <a:rPr lang="fa-IR" sz="2200" b="1" dirty="0" smtClean="0">
              <a:cs typeface="B Homa" panose="00000400000000000000" pitchFamily="2" charset="-78"/>
            </a:rPr>
            <a:t>مدل جاذبه </a:t>
          </a:r>
        </a:p>
        <a:p>
          <a:r>
            <a:rPr lang="en-US" sz="2100" b="1" dirty="0" smtClean="0">
              <a:latin typeface="Times New Roman" panose="02020603050405020304" pitchFamily="18" charset="0"/>
              <a:cs typeface="Times New Roman" panose="02020603050405020304" pitchFamily="18" charset="0"/>
            </a:rPr>
            <a:t>Gravity model</a:t>
          </a:r>
          <a:endParaRPr lang="fa-IR" sz="2100" b="1" dirty="0" smtClean="0">
            <a:latin typeface="Times New Roman" panose="02020603050405020304" pitchFamily="18" charset="0"/>
            <a:cs typeface="Times New Roman" panose="02020603050405020304" pitchFamily="18" charset="0"/>
          </a:endParaRPr>
        </a:p>
      </dgm:t>
    </dgm:pt>
    <dgm:pt modelId="{859556A4-06A3-4688-B2CE-770B464EC15F}" type="parTrans" cxnId="{5D59DBB9-5FA3-43F3-A8BD-06F5E078BD16}">
      <dgm:prSet/>
      <dgm:spPr/>
      <dgm:t>
        <a:bodyPr/>
        <a:lstStyle/>
        <a:p>
          <a:endParaRPr lang="en-US"/>
        </a:p>
      </dgm:t>
    </dgm:pt>
    <dgm:pt modelId="{5FCE960F-0E25-49FB-B6F8-D90F211408BC}" type="sibTrans" cxnId="{5D59DBB9-5FA3-43F3-A8BD-06F5E078BD16}">
      <dgm:prSet/>
      <dgm:spPr/>
      <dgm:t>
        <a:bodyPr/>
        <a:lstStyle/>
        <a:p>
          <a:endParaRPr lang="en-US"/>
        </a:p>
      </dgm:t>
    </dgm:pt>
    <dgm:pt modelId="{1D89ED30-32A0-410A-827E-9FF69D67D573}" type="pres">
      <dgm:prSet presAssocID="{609DFF0D-87F8-4706-ACD6-B3B4B0B9D049}" presName="Name0" presStyleCnt="0">
        <dgm:presLayoutVars>
          <dgm:dir/>
          <dgm:animLvl val="lvl"/>
          <dgm:resizeHandles val="exact"/>
        </dgm:presLayoutVars>
      </dgm:prSet>
      <dgm:spPr/>
      <dgm:t>
        <a:bodyPr/>
        <a:lstStyle/>
        <a:p>
          <a:endParaRPr lang="en-US"/>
        </a:p>
      </dgm:t>
    </dgm:pt>
    <dgm:pt modelId="{39751E38-6566-4ADC-BF26-47D2C0C13F64}" type="pres">
      <dgm:prSet presAssocID="{239AD898-8499-4316-992D-E3886193AD68}" presName="boxAndChildren" presStyleCnt="0"/>
      <dgm:spPr/>
    </dgm:pt>
    <dgm:pt modelId="{BA85776B-5081-4881-8736-96B3FD7B4078}" type="pres">
      <dgm:prSet presAssocID="{239AD898-8499-4316-992D-E3886193AD68}" presName="parentTextBox" presStyleLbl="node1" presStyleIdx="0" presStyleCnt="1"/>
      <dgm:spPr/>
      <dgm:t>
        <a:bodyPr/>
        <a:lstStyle/>
        <a:p>
          <a:endParaRPr lang="en-US"/>
        </a:p>
      </dgm:t>
    </dgm:pt>
    <dgm:pt modelId="{659ECB85-D257-46EA-B670-C153B965F744}" type="pres">
      <dgm:prSet presAssocID="{239AD898-8499-4316-992D-E3886193AD68}" presName="entireBox" presStyleLbl="node1" presStyleIdx="0" presStyleCnt="1" custLinFactNeighborY="-4053"/>
      <dgm:spPr/>
      <dgm:t>
        <a:bodyPr/>
        <a:lstStyle/>
        <a:p>
          <a:endParaRPr lang="en-US"/>
        </a:p>
      </dgm:t>
    </dgm:pt>
    <dgm:pt modelId="{C1CC500B-2BB9-4FAE-B4CC-2AAA2261DDD0}" type="pres">
      <dgm:prSet presAssocID="{239AD898-8499-4316-992D-E3886193AD68}" presName="descendantBox" presStyleCnt="0"/>
      <dgm:spPr/>
    </dgm:pt>
    <dgm:pt modelId="{15265CBC-2D21-49D6-AD65-88267ECF6712}" type="pres">
      <dgm:prSet presAssocID="{7950F7E6-9C44-42D9-B507-4FE5EE84DCFD}" presName="childTextBox" presStyleLbl="fgAccFollowNode1" presStyleIdx="0" presStyleCnt="2">
        <dgm:presLayoutVars>
          <dgm:bulletEnabled val="1"/>
        </dgm:presLayoutVars>
      </dgm:prSet>
      <dgm:spPr/>
      <dgm:t>
        <a:bodyPr/>
        <a:lstStyle/>
        <a:p>
          <a:endParaRPr lang="en-US"/>
        </a:p>
      </dgm:t>
    </dgm:pt>
    <dgm:pt modelId="{B54A47A1-46A2-495C-BBEC-B3943B7870E4}" type="pres">
      <dgm:prSet presAssocID="{38B72E9C-8587-41E4-BCBE-FC7C2C6DE81C}" presName="childTextBox" presStyleLbl="fgAccFollowNode1" presStyleIdx="1" presStyleCnt="2">
        <dgm:presLayoutVars>
          <dgm:bulletEnabled val="1"/>
        </dgm:presLayoutVars>
      </dgm:prSet>
      <dgm:spPr/>
      <dgm:t>
        <a:bodyPr/>
        <a:lstStyle/>
        <a:p>
          <a:endParaRPr lang="en-US"/>
        </a:p>
      </dgm:t>
    </dgm:pt>
  </dgm:ptLst>
  <dgm:cxnLst>
    <dgm:cxn modelId="{14CD3F62-C6D1-43ED-813A-11C4742A99A6}" type="presOf" srcId="{7950F7E6-9C44-42D9-B507-4FE5EE84DCFD}" destId="{15265CBC-2D21-49D6-AD65-88267ECF6712}" srcOrd="0" destOrd="0" presId="urn:microsoft.com/office/officeart/2005/8/layout/process4"/>
    <dgm:cxn modelId="{915E47B6-9CF1-41D0-A14A-9B52E9BBC135}" srcId="{609DFF0D-87F8-4706-ACD6-B3B4B0B9D049}" destId="{239AD898-8499-4316-992D-E3886193AD68}" srcOrd="0" destOrd="0" parTransId="{39A51D46-AFB7-4609-A5AE-D85DAF62BCAB}" sibTransId="{1C9A9FF2-8807-45C2-BDD3-E6B206CAA04F}"/>
    <dgm:cxn modelId="{1589BBA9-E7A8-4F1E-8341-E606D1FEBE07}" type="presOf" srcId="{239AD898-8499-4316-992D-E3886193AD68}" destId="{BA85776B-5081-4881-8736-96B3FD7B4078}" srcOrd="0" destOrd="0" presId="urn:microsoft.com/office/officeart/2005/8/layout/process4"/>
    <dgm:cxn modelId="{E4052E69-83F5-4B0B-A0F5-F9A7DA82AC34}" type="presOf" srcId="{38B72E9C-8587-41E4-BCBE-FC7C2C6DE81C}" destId="{B54A47A1-46A2-495C-BBEC-B3943B7870E4}" srcOrd="0" destOrd="0" presId="urn:microsoft.com/office/officeart/2005/8/layout/process4"/>
    <dgm:cxn modelId="{1D694619-677F-4BF4-ABC0-F6175828F162}" srcId="{239AD898-8499-4316-992D-E3886193AD68}" destId="{7950F7E6-9C44-42D9-B507-4FE5EE84DCFD}" srcOrd="0" destOrd="0" parTransId="{8FCF9A8F-71A5-4B20-91D2-C91F4D766A23}" sibTransId="{4E53DA7E-E943-4827-A9CC-7F407906DC65}"/>
    <dgm:cxn modelId="{52B084E4-2CE8-4A5E-ACE0-F0061F1096FF}" type="presOf" srcId="{609DFF0D-87F8-4706-ACD6-B3B4B0B9D049}" destId="{1D89ED30-32A0-410A-827E-9FF69D67D573}" srcOrd="0" destOrd="0" presId="urn:microsoft.com/office/officeart/2005/8/layout/process4"/>
    <dgm:cxn modelId="{5D59DBB9-5FA3-43F3-A8BD-06F5E078BD16}" srcId="{239AD898-8499-4316-992D-E3886193AD68}" destId="{38B72E9C-8587-41E4-BCBE-FC7C2C6DE81C}" srcOrd="1" destOrd="0" parTransId="{859556A4-06A3-4688-B2CE-770B464EC15F}" sibTransId="{5FCE960F-0E25-49FB-B6F8-D90F211408BC}"/>
    <dgm:cxn modelId="{8B1621A5-776B-4F85-8BE8-A713A66C981A}" type="presOf" srcId="{239AD898-8499-4316-992D-E3886193AD68}" destId="{659ECB85-D257-46EA-B670-C153B965F744}" srcOrd="1" destOrd="0" presId="urn:microsoft.com/office/officeart/2005/8/layout/process4"/>
    <dgm:cxn modelId="{3DA698CB-A5D1-4510-A0AD-AAB5C6F83A08}" type="presParOf" srcId="{1D89ED30-32A0-410A-827E-9FF69D67D573}" destId="{39751E38-6566-4ADC-BF26-47D2C0C13F64}" srcOrd="0" destOrd="0" presId="urn:microsoft.com/office/officeart/2005/8/layout/process4"/>
    <dgm:cxn modelId="{40641BCA-35A0-4910-98A0-7823D8CFAB8E}" type="presParOf" srcId="{39751E38-6566-4ADC-BF26-47D2C0C13F64}" destId="{BA85776B-5081-4881-8736-96B3FD7B4078}" srcOrd="0" destOrd="0" presId="urn:microsoft.com/office/officeart/2005/8/layout/process4"/>
    <dgm:cxn modelId="{22ED096C-07C0-4805-AB67-90876201554F}" type="presParOf" srcId="{39751E38-6566-4ADC-BF26-47D2C0C13F64}" destId="{659ECB85-D257-46EA-B670-C153B965F744}" srcOrd="1" destOrd="0" presId="urn:microsoft.com/office/officeart/2005/8/layout/process4"/>
    <dgm:cxn modelId="{D6AE2FDF-2596-4ECF-9E4C-62870B45992A}" type="presParOf" srcId="{39751E38-6566-4ADC-BF26-47D2C0C13F64}" destId="{C1CC500B-2BB9-4FAE-B4CC-2AAA2261DDD0}" srcOrd="2" destOrd="0" presId="urn:microsoft.com/office/officeart/2005/8/layout/process4"/>
    <dgm:cxn modelId="{302258CC-A0C2-4773-8083-25A3804A6EA7}" type="presParOf" srcId="{C1CC500B-2BB9-4FAE-B4CC-2AAA2261DDD0}" destId="{15265CBC-2D21-49D6-AD65-88267ECF6712}" srcOrd="0" destOrd="0" presId="urn:microsoft.com/office/officeart/2005/8/layout/process4"/>
    <dgm:cxn modelId="{F1071AFD-5722-46B6-BFF5-8E5990437FA2}" type="presParOf" srcId="{C1CC500B-2BB9-4FAE-B4CC-2AAA2261DDD0}" destId="{B54A47A1-46A2-495C-BBEC-B3943B7870E4}" srcOrd="1" destOrd="0" presId="urn:microsoft.com/office/officeart/2005/8/layout/process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09ACF9D-1166-4973-A996-6918643F6230}" type="doc">
      <dgm:prSet loTypeId="urn:microsoft.com/office/officeart/2008/layout/CircularPictureCallout" loCatId="picture" qsTypeId="urn:microsoft.com/office/officeart/2005/8/quickstyle/simple1" qsCatId="simple" csTypeId="urn:microsoft.com/office/officeart/2005/8/colors/accent1_2" csCatId="accent1" phldr="1"/>
      <dgm:spPr/>
      <dgm:t>
        <a:bodyPr/>
        <a:lstStyle/>
        <a:p>
          <a:endParaRPr lang="en-US"/>
        </a:p>
      </dgm:t>
    </dgm:pt>
    <dgm:pt modelId="{331449C1-8A34-4D32-AE67-24C72175D26B}">
      <dgm:prSet phldrT="[Text]"/>
      <dgm:spPr/>
      <dgm:t>
        <a:bodyPr/>
        <a:lstStyle/>
        <a:p>
          <a:r>
            <a:rPr lang="en-US" dirty="0" smtClean="0"/>
            <a:t> </a:t>
          </a:r>
          <a:endParaRPr lang="en-US" dirty="0"/>
        </a:p>
      </dgm:t>
    </dgm:pt>
    <dgm:pt modelId="{DA8E0FC3-7A7D-4200-9139-EEBF58BE4100}" type="sibTrans" cxnId="{4FCC8DEE-6E59-49EA-8D5E-F3FE093CC173}">
      <dgm:prSet/>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30000" r="-30000"/>
          </a:stretch>
        </a:blipFill>
      </dgm:spPr>
      <dgm:t>
        <a:bodyPr/>
        <a:lstStyle/>
        <a:p>
          <a:endParaRPr lang="en-US"/>
        </a:p>
      </dgm:t>
    </dgm:pt>
    <dgm:pt modelId="{73F3858A-8DAC-425F-A999-F7D5FC03C861}" type="parTrans" cxnId="{4FCC8DEE-6E59-49EA-8D5E-F3FE093CC173}">
      <dgm:prSet/>
      <dgm:spPr/>
      <dgm:t>
        <a:bodyPr/>
        <a:lstStyle/>
        <a:p>
          <a:endParaRPr lang="en-US"/>
        </a:p>
      </dgm:t>
    </dgm:pt>
    <dgm:pt modelId="{3560E93E-69B8-4875-A21D-C4C7276D8D89}" type="pres">
      <dgm:prSet presAssocID="{809ACF9D-1166-4973-A996-6918643F6230}" presName="Name0" presStyleCnt="0">
        <dgm:presLayoutVars>
          <dgm:chMax val="7"/>
          <dgm:chPref val="7"/>
          <dgm:dir/>
        </dgm:presLayoutVars>
      </dgm:prSet>
      <dgm:spPr/>
      <dgm:t>
        <a:bodyPr/>
        <a:lstStyle/>
        <a:p>
          <a:endParaRPr lang="en-US"/>
        </a:p>
      </dgm:t>
    </dgm:pt>
    <dgm:pt modelId="{9735AAE6-E5B5-4EB0-A29E-9800DED5CD52}" type="pres">
      <dgm:prSet presAssocID="{809ACF9D-1166-4973-A996-6918643F6230}" presName="Name1" presStyleCnt="0"/>
      <dgm:spPr/>
    </dgm:pt>
    <dgm:pt modelId="{6E648503-6356-463A-BA5B-61282043320B}" type="pres">
      <dgm:prSet presAssocID="{DA8E0FC3-7A7D-4200-9139-EEBF58BE4100}" presName="picture_1" presStyleCnt="0"/>
      <dgm:spPr/>
    </dgm:pt>
    <dgm:pt modelId="{62223C51-EF72-48ED-8822-C66A359E620B}" type="pres">
      <dgm:prSet presAssocID="{DA8E0FC3-7A7D-4200-9139-EEBF58BE4100}" presName="pictureRepeatNode" presStyleLbl="alignImgPlace1" presStyleIdx="0" presStyleCnt="1" custScaleX="74021" custScaleY="74021" custLinFactNeighborX="-17364" custLinFactNeighborY="29656"/>
      <dgm:spPr/>
      <dgm:t>
        <a:bodyPr/>
        <a:lstStyle/>
        <a:p>
          <a:endParaRPr lang="en-US"/>
        </a:p>
      </dgm:t>
    </dgm:pt>
    <dgm:pt modelId="{0753E83E-BDC8-40FA-978D-BD44964BCE3A}" type="pres">
      <dgm:prSet presAssocID="{331449C1-8A34-4D32-AE67-24C72175D26B}" presName="text_1" presStyleLbl="node1" presStyleIdx="0" presStyleCnt="0">
        <dgm:presLayoutVars>
          <dgm:bulletEnabled val="1"/>
        </dgm:presLayoutVars>
      </dgm:prSet>
      <dgm:spPr/>
      <dgm:t>
        <a:bodyPr/>
        <a:lstStyle/>
        <a:p>
          <a:endParaRPr lang="en-US"/>
        </a:p>
      </dgm:t>
    </dgm:pt>
  </dgm:ptLst>
  <dgm:cxnLst>
    <dgm:cxn modelId="{48A7EAFE-2AAB-45BD-963A-9BF83A6A4ED6}" type="presOf" srcId="{809ACF9D-1166-4973-A996-6918643F6230}" destId="{3560E93E-69B8-4875-A21D-C4C7276D8D89}" srcOrd="0" destOrd="0" presId="urn:microsoft.com/office/officeart/2008/layout/CircularPictureCallout"/>
    <dgm:cxn modelId="{4FCC8DEE-6E59-49EA-8D5E-F3FE093CC173}" srcId="{809ACF9D-1166-4973-A996-6918643F6230}" destId="{331449C1-8A34-4D32-AE67-24C72175D26B}" srcOrd="0" destOrd="0" parTransId="{73F3858A-8DAC-425F-A999-F7D5FC03C861}" sibTransId="{DA8E0FC3-7A7D-4200-9139-EEBF58BE4100}"/>
    <dgm:cxn modelId="{D9F3525A-94D5-4281-83F0-1C405726F822}" type="presOf" srcId="{331449C1-8A34-4D32-AE67-24C72175D26B}" destId="{0753E83E-BDC8-40FA-978D-BD44964BCE3A}" srcOrd="0" destOrd="0" presId="urn:microsoft.com/office/officeart/2008/layout/CircularPictureCallout"/>
    <dgm:cxn modelId="{3CC2C970-06D7-4BA9-9267-E82335F9474B}" type="presOf" srcId="{DA8E0FC3-7A7D-4200-9139-EEBF58BE4100}" destId="{62223C51-EF72-48ED-8822-C66A359E620B}" srcOrd="0" destOrd="0" presId="urn:microsoft.com/office/officeart/2008/layout/CircularPictureCallout"/>
    <dgm:cxn modelId="{4793FD7D-197E-453B-85F2-1F433BE3119E}" type="presParOf" srcId="{3560E93E-69B8-4875-A21D-C4C7276D8D89}" destId="{9735AAE6-E5B5-4EB0-A29E-9800DED5CD52}" srcOrd="0" destOrd="0" presId="urn:microsoft.com/office/officeart/2008/layout/CircularPictureCallout"/>
    <dgm:cxn modelId="{43FE48DA-D7DC-413D-81FC-68ADF6F392C3}" type="presParOf" srcId="{9735AAE6-E5B5-4EB0-A29E-9800DED5CD52}" destId="{6E648503-6356-463A-BA5B-61282043320B}" srcOrd="0" destOrd="0" presId="urn:microsoft.com/office/officeart/2008/layout/CircularPictureCallout"/>
    <dgm:cxn modelId="{DC0CEF3F-F01C-4D2E-A2EB-F03A65F9B111}" type="presParOf" srcId="{6E648503-6356-463A-BA5B-61282043320B}" destId="{62223C51-EF72-48ED-8822-C66A359E620B}" srcOrd="0" destOrd="0" presId="urn:microsoft.com/office/officeart/2008/layout/CircularPictureCallout"/>
    <dgm:cxn modelId="{BD54F9B9-0D4C-4050-B9A9-EB67B87EF09D}" type="presParOf" srcId="{9735AAE6-E5B5-4EB0-A29E-9800DED5CD52}" destId="{0753E83E-BDC8-40FA-978D-BD44964BCE3A}" srcOrd="1" destOrd="0" presId="urn:microsoft.com/office/officeart/2008/layout/CircularPictureCallou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09ACF9D-1166-4973-A996-6918643F6230}" type="doc">
      <dgm:prSet loTypeId="urn:microsoft.com/office/officeart/2008/layout/CircularPictureCallout" loCatId="picture" qsTypeId="urn:microsoft.com/office/officeart/2005/8/quickstyle/simple1" qsCatId="simple" csTypeId="urn:microsoft.com/office/officeart/2005/8/colors/accent1_2" csCatId="accent1" phldr="1"/>
      <dgm:spPr/>
      <dgm:t>
        <a:bodyPr/>
        <a:lstStyle/>
        <a:p>
          <a:endParaRPr lang="en-US"/>
        </a:p>
      </dgm:t>
    </dgm:pt>
    <dgm:pt modelId="{331449C1-8A34-4D32-AE67-24C72175D26B}">
      <dgm:prSet phldrT="[Text]"/>
      <dgm:spPr/>
      <dgm:t>
        <a:bodyPr/>
        <a:lstStyle/>
        <a:p>
          <a:r>
            <a:rPr lang="en-US" dirty="0" smtClean="0"/>
            <a:t> </a:t>
          </a:r>
          <a:endParaRPr lang="en-US" dirty="0"/>
        </a:p>
      </dgm:t>
    </dgm:pt>
    <dgm:pt modelId="{DA8E0FC3-7A7D-4200-9139-EEBF58BE4100}" type="sibTrans" cxnId="{4FCC8DEE-6E59-49EA-8D5E-F3FE093CC173}">
      <dgm:prSet/>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30000" r="-30000"/>
          </a:stretch>
        </a:blipFill>
      </dgm:spPr>
      <dgm:t>
        <a:bodyPr/>
        <a:lstStyle/>
        <a:p>
          <a:endParaRPr lang="en-US"/>
        </a:p>
      </dgm:t>
    </dgm:pt>
    <dgm:pt modelId="{73F3858A-8DAC-425F-A999-F7D5FC03C861}" type="parTrans" cxnId="{4FCC8DEE-6E59-49EA-8D5E-F3FE093CC173}">
      <dgm:prSet/>
      <dgm:spPr/>
      <dgm:t>
        <a:bodyPr/>
        <a:lstStyle/>
        <a:p>
          <a:endParaRPr lang="en-US"/>
        </a:p>
      </dgm:t>
    </dgm:pt>
    <dgm:pt modelId="{3560E93E-69B8-4875-A21D-C4C7276D8D89}" type="pres">
      <dgm:prSet presAssocID="{809ACF9D-1166-4973-A996-6918643F6230}" presName="Name0" presStyleCnt="0">
        <dgm:presLayoutVars>
          <dgm:chMax val="7"/>
          <dgm:chPref val="7"/>
          <dgm:dir/>
        </dgm:presLayoutVars>
      </dgm:prSet>
      <dgm:spPr/>
      <dgm:t>
        <a:bodyPr/>
        <a:lstStyle/>
        <a:p>
          <a:endParaRPr lang="en-US"/>
        </a:p>
      </dgm:t>
    </dgm:pt>
    <dgm:pt modelId="{9735AAE6-E5B5-4EB0-A29E-9800DED5CD52}" type="pres">
      <dgm:prSet presAssocID="{809ACF9D-1166-4973-A996-6918643F6230}" presName="Name1" presStyleCnt="0"/>
      <dgm:spPr/>
    </dgm:pt>
    <dgm:pt modelId="{6E648503-6356-463A-BA5B-61282043320B}" type="pres">
      <dgm:prSet presAssocID="{DA8E0FC3-7A7D-4200-9139-EEBF58BE4100}" presName="picture_1" presStyleCnt="0"/>
      <dgm:spPr/>
    </dgm:pt>
    <dgm:pt modelId="{62223C51-EF72-48ED-8822-C66A359E620B}" type="pres">
      <dgm:prSet presAssocID="{DA8E0FC3-7A7D-4200-9139-EEBF58BE4100}" presName="pictureRepeatNode" presStyleLbl="alignImgPlace1" presStyleIdx="0" presStyleCnt="1" custScaleX="74021" custScaleY="74021" custLinFactY="7070" custLinFactNeighborX="-26914" custLinFactNeighborY="100000"/>
      <dgm:spPr/>
      <dgm:t>
        <a:bodyPr/>
        <a:lstStyle/>
        <a:p>
          <a:endParaRPr lang="en-US"/>
        </a:p>
      </dgm:t>
    </dgm:pt>
    <dgm:pt modelId="{0753E83E-BDC8-40FA-978D-BD44964BCE3A}" type="pres">
      <dgm:prSet presAssocID="{331449C1-8A34-4D32-AE67-24C72175D26B}" presName="text_1" presStyleLbl="node1" presStyleIdx="0" presStyleCnt="0">
        <dgm:presLayoutVars>
          <dgm:bulletEnabled val="1"/>
        </dgm:presLayoutVars>
      </dgm:prSet>
      <dgm:spPr/>
      <dgm:t>
        <a:bodyPr/>
        <a:lstStyle/>
        <a:p>
          <a:endParaRPr lang="en-US"/>
        </a:p>
      </dgm:t>
    </dgm:pt>
  </dgm:ptLst>
  <dgm:cxnLst>
    <dgm:cxn modelId="{48A7EAFE-2AAB-45BD-963A-9BF83A6A4ED6}" type="presOf" srcId="{809ACF9D-1166-4973-A996-6918643F6230}" destId="{3560E93E-69B8-4875-A21D-C4C7276D8D89}" srcOrd="0" destOrd="0" presId="urn:microsoft.com/office/officeart/2008/layout/CircularPictureCallout"/>
    <dgm:cxn modelId="{4FCC8DEE-6E59-49EA-8D5E-F3FE093CC173}" srcId="{809ACF9D-1166-4973-A996-6918643F6230}" destId="{331449C1-8A34-4D32-AE67-24C72175D26B}" srcOrd="0" destOrd="0" parTransId="{73F3858A-8DAC-425F-A999-F7D5FC03C861}" sibTransId="{DA8E0FC3-7A7D-4200-9139-EEBF58BE4100}"/>
    <dgm:cxn modelId="{D9F3525A-94D5-4281-83F0-1C405726F822}" type="presOf" srcId="{331449C1-8A34-4D32-AE67-24C72175D26B}" destId="{0753E83E-BDC8-40FA-978D-BD44964BCE3A}" srcOrd="0" destOrd="0" presId="urn:microsoft.com/office/officeart/2008/layout/CircularPictureCallout"/>
    <dgm:cxn modelId="{3CC2C970-06D7-4BA9-9267-E82335F9474B}" type="presOf" srcId="{DA8E0FC3-7A7D-4200-9139-EEBF58BE4100}" destId="{62223C51-EF72-48ED-8822-C66A359E620B}" srcOrd="0" destOrd="0" presId="urn:microsoft.com/office/officeart/2008/layout/CircularPictureCallout"/>
    <dgm:cxn modelId="{4793FD7D-197E-453B-85F2-1F433BE3119E}" type="presParOf" srcId="{3560E93E-69B8-4875-A21D-C4C7276D8D89}" destId="{9735AAE6-E5B5-4EB0-A29E-9800DED5CD52}" srcOrd="0" destOrd="0" presId="urn:microsoft.com/office/officeart/2008/layout/CircularPictureCallout"/>
    <dgm:cxn modelId="{43FE48DA-D7DC-413D-81FC-68ADF6F392C3}" type="presParOf" srcId="{9735AAE6-E5B5-4EB0-A29E-9800DED5CD52}" destId="{6E648503-6356-463A-BA5B-61282043320B}" srcOrd="0" destOrd="0" presId="urn:microsoft.com/office/officeart/2008/layout/CircularPictureCallout"/>
    <dgm:cxn modelId="{DC0CEF3F-F01C-4D2E-A2EB-F03A65F9B111}" type="presParOf" srcId="{6E648503-6356-463A-BA5B-61282043320B}" destId="{62223C51-EF72-48ED-8822-C66A359E620B}" srcOrd="0" destOrd="0" presId="urn:microsoft.com/office/officeart/2008/layout/CircularPictureCallout"/>
    <dgm:cxn modelId="{BD54F9B9-0D4C-4050-B9A9-EB67B87EF09D}" type="presParOf" srcId="{9735AAE6-E5B5-4EB0-A29E-9800DED5CD52}" destId="{0753E83E-BDC8-40FA-978D-BD44964BCE3A}" srcOrd="1" destOrd="0" presId="urn:microsoft.com/office/officeart/2008/layout/CircularPictureCallout"/>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09ACF9D-1166-4973-A996-6918643F6230}" type="doc">
      <dgm:prSet loTypeId="urn:microsoft.com/office/officeart/2008/layout/CircularPictureCallout" loCatId="picture" qsTypeId="urn:microsoft.com/office/officeart/2005/8/quickstyle/simple1" qsCatId="simple" csTypeId="urn:microsoft.com/office/officeart/2005/8/colors/accent1_2" csCatId="accent1" phldr="1"/>
      <dgm:spPr/>
      <dgm:t>
        <a:bodyPr/>
        <a:lstStyle/>
        <a:p>
          <a:endParaRPr lang="en-US"/>
        </a:p>
      </dgm:t>
    </dgm:pt>
    <dgm:pt modelId="{331449C1-8A34-4D32-AE67-24C72175D26B}">
      <dgm:prSet phldrT="[Text]"/>
      <dgm:spPr/>
      <dgm:t>
        <a:bodyPr/>
        <a:lstStyle/>
        <a:p>
          <a:r>
            <a:rPr lang="en-US" dirty="0" smtClean="0"/>
            <a:t> </a:t>
          </a:r>
          <a:endParaRPr lang="en-US" dirty="0"/>
        </a:p>
      </dgm:t>
    </dgm:pt>
    <dgm:pt modelId="{DA8E0FC3-7A7D-4200-9139-EEBF58BE4100}" type="sibTrans" cxnId="{4FCC8DEE-6E59-49EA-8D5E-F3FE093CC173}">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27000" r="-27000"/>
          </a:stretch>
        </a:blipFill>
      </dgm:spPr>
      <dgm:t>
        <a:bodyPr/>
        <a:lstStyle/>
        <a:p>
          <a:endParaRPr lang="en-US"/>
        </a:p>
      </dgm:t>
    </dgm:pt>
    <dgm:pt modelId="{73F3858A-8DAC-425F-A999-F7D5FC03C861}" type="parTrans" cxnId="{4FCC8DEE-6E59-49EA-8D5E-F3FE093CC173}">
      <dgm:prSet/>
      <dgm:spPr/>
      <dgm:t>
        <a:bodyPr/>
        <a:lstStyle/>
        <a:p>
          <a:endParaRPr lang="en-US"/>
        </a:p>
      </dgm:t>
    </dgm:pt>
    <dgm:pt modelId="{3560E93E-69B8-4875-A21D-C4C7276D8D89}" type="pres">
      <dgm:prSet presAssocID="{809ACF9D-1166-4973-A996-6918643F6230}" presName="Name0" presStyleCnt="0">
        <dgm:presLayoutVars>
          <dgm:chMax val="7"/>
          <dgm:chPref val="7"/>
          <dgm:dir/>
        </dgm:presLayoutVars>
      </dgm:prSet>
      <dgm:spPr/>
      <dgm:t>
        <a:bodyPr/>
        <a:lstStyle/>
        <a:p>
          <a:endParaRPr lang="en-US"/>
        </a:p>
      </dgm:t>
    </dgm:pt>
    <dgm:pt modelId="{9735AAE6-E5B5-4EB0-A29E-9800DED5CD52}" type="pres">
      <dgm:prSet presAssocID="{809ACF9D-1166-4973-A996-6918643F6230}" presName="Name1" presStyleCnt="0"/>
      <dgm:spPr/>
    </dgm:pt>
    <dgm:pt modelId="{6E648503-6356-463A-BA5B-61282043320B}" type="pres">
      <dgm:prSet presAssocID="{DA8E0FC3-7A7D-4200-9139-EEBF58BE4100}" presName="picture_1" presStyleCnt="0"/>
      <dgm:spPr/>
    </dgm:pt>
    <dgm:pt modelId="{62223C51-EF72-48ED-8822-C66A359E620B}" type="pres">
      <dgm:prSet presAssocID="{DA8E0FC3-7A7D-4200-9139-EEBF58BE4100}" presName="pictureRepeatNode" presStyleLbl="alignImgPlace1" presStyleIdx="0" presStyleCnt="1" custScaleX="74021" custScaleY="74021" custLinFactY="7070" custLinFactNeighborX="-26914" custLinFactNeighborY="100000"/>
      <dgm:spPr/>
      <dgm:t>
        <a:bodyPr/>
        <a:lstStyle/>
        <a:p>
          <a:endParaRPr lang="en-US"/>
        </a:p>
      </dgm:t>
    </dgm:pt>
    <dgm:pt modelId="{0753E83E-BDC8-40FA-978D-BD44964BCE3A}" type="pres">
      <dgm:prSet presAssocID="{331449C1-8A34-4D32-AE67-24C72175D26B}" presName="text_1" presStyleLbl="node1" presStyleIdx="0" presStyleCnt="0">
        <dgm:presLayoutVars>
          <dgm:bulletEnabled val="1"/>
        </dgm:presLayoutVars>
      </dgm:prSet>
      <dgm:spPr/>
      <dgm:t>
        <a:bodyPr/>
        <a:lstStyle/>
        <a:p>
          <a:endParaRPr lang="en-US"/>
        </a:p>
      </dgm:t>
    </dgm:pt>
  </dgm:ptLst>
  <dgm:cxnLst>
    <dgm:cxn modelId="{48A7EAFE-2AAB-45BD-963A-9BF83A6A4ED6}" type="presOf" srcId="{809ACF9D-1166-4973-A996-6918643F6230}" destId="{3560E93E-69B8-4875-A21D-C4C7276D8D89}" srcOrd="0" destOrd="0" presId="urn:microsoft.com/office/officeart/2008/layout/CircularPictureCallout"/>
    <dgm:cxn modelId="{4FCC8DEE-6E59-49EA-8D5E-F3FE093CC173}" srcId="{809ACF9D-1166-4973-A996-6918643F6230}" destId="{331449C1-8A34-4D32-AE67-24C72175D26B}" srcOrd="0" destOrd="0" parTransId="{73F3858A-8DAC-425F-A999-F7D5FC03C861}" sibTransId="{DA8E0FC3-7A7D-4200-9139-EEBF58BE4100}"/>
    <dgm:cxn modelId="{D9F3525A-94D5-4281-83F0-1C405726F822}" type="presOf" srcId="{331449C1-8A34-4D32-AE67-24C72175D26B}" destId="{0753E83E-BDC8-40FA-978D-BD44964BCE3A}" srcOrd="0" destOrd="0" presId="urn:microsoft.com/office/officeart/2008/layout/CircularPictureCallout"/>
    <dgm:cxn modelId="{3CC2C970-06D7-4BA9-9267-E82335F9474B}" type="presOf" srcId="{DA8E0FC3-7A7D-4200-9139-EEBF58BE4100}" destId="{62223C51-EF72-48ED-8822-C66A359E620B}" srcOrd="0" destOrd="0" presId="urn:microsoft.com/office/officeart/2008/layout/CircularPictureCallout"/>
    <dgm:cxn modelId="{4793FD7D-197E-453B-85F2-1F433BE3119E}" type="presParOf" srcId="{3560E93E-69B8-4875-A21D-C4C7276D8D89}" destId="{9735AAE6-E5B5-4EB0-A29E-9800DED5CD52}" srcOrd="0" destOrd="0" presId="urn:microsoft.com/office/officeart/2008/layout/CircularPictureCallout"/>
    <dgm:cxn modelId="{43FE48DA-D7DC-413D-81FC-68ADF6F392C3}" type="presParOf" srcId="{9735AAE6-E5B5-4EB0-A29E-9800DED5CD52}" destId="{6E648503-6356-463A-BA5B-61282043320B}" srcOrd="0" destOrd="0" presId="urn:microsoft.com/office/officeart/2008/layout/CircularPictureCallout"/>
    <dgm:cxn modelId="{DC0CEF3F-F01C-4D2E-A2EB-F03A65F9B111}" type="presParOf" srcId="{6E648503-6356-463A-BA5B-61282043320B}" destId="{62223C51-EF72-48ED-8822-C66A359E620B}" srcOrd="0" destOrd="0" presId="urn:microsoft.com/office/officeart/2008/layout/CircularPictureCallout"/>
    <dgm:cxn modelId="{BD54F9B9-0D4C-4050-B9A9-EB67B87EF09D}" type="presParOf" srcId="{9735AAE6-E5B5-4EB0-A29E-9800DED5CD52}" destId="{0753E83E-BDC8-40FA-978D-BD44964BCE3A}" srcOrd="1" destOrd="0" presId="urn:microsoft.com/office/officeart/2008/layout/CircularPictureCallout"/>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09ACF9D-1166-4973-A996-6918643F6230}" type="doc">
      <dgm:prSet loTypeId="urn:microsoft.com/office/officeart/2008/layout/CircularPictureCallout" loCatId="picture" qsTypeId="urn:microsoft.com/office/officeart/2005/8/quickstyle/simple1" qsCatId="simple" csTypeId="urn:microsoft.com/office/officeart/2005/8/colors/accent1_2" csCatId="accent1" phldr="1"/>
      <dgm:spPr/>
      <dgm:t>
        <a:bodyPr/>
        <a:lstStyle/>
        <a:p>
          <a:endParaRPr lang="en-US"/>
        </a:p>
      </dgm:t>
    </dgm:pt>
    <dgm:pt modelId="{331449C1-8A34-4D32-AE67-24C72175D26B}">
      <dgm:prSet phldrT="[Text]"/>
      <dgm:spPr/>
      <dgm:t>
        <a:bodyPr/>
        <a:lstStyle/>
        <a:p>
          <a:r>
            <a:rPr lang="en-US" dirty="0" smtClean="0"/>
            <a:t> </a:t>
          </a:r>
          <a:endParaRPr lang="en-US" dirty="0"/>
        </a:p>
      </dgm:t>
    </dgm:pt>
    <dgm:pt modelId="{DA8E0FC3-7A7D-4200-9139-EEBF58BE4100}" type="sibTrans" cxnId="{4FCC8DEE-6E59-49EA-8D5E-F3FE093CC173}">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73000" r="-73000"/>
          </a:stretch>
        </a:blipFill>
      </dgm:spPr>
      <dgm:t>
        <a:bodyPr/>
        <a:lstStyle/>
        <a:p>
          <a:endParaRPr lang="en-US"/>
        </a:p>
      </dgm:t>
    </dgm:pt>
    <dgm:pt modelId="{73F3858A-8DAC-425F-A999-F7D5FC03C861}" type="parTrans" cxnId="{4FCC8DEE-6E59-49EA-8D5E-F3FE093CC173}">
      <dgm:prSet/>
      <dgm:spPr/>
      <dgm:t>
        <a:bodyPr/>
        <a:lstStyle/>
        <a:p>
          <a:endParaRPr lang="en-US"/>
        </a:p>
      </dgm:t>
    </dgm:pt>
    <dgm:pt modelId="{3560E93E-69B8-4875-A21D-C4C7276D8D89}" type="pres">
      <dgm:prSet presAssocID="{809ACF9D-1166-4973-A996-6918643F6230}" presName="Name0" presStyleCnt="0">
        <dgm:presLayoutVars>
          <dgm:chMax val="7"/>
          <dgm:chPref val="7"/>
          <dgm:dir/>
        </dgm:presLayoutVars>
      </dgm:prSet>
      <dgm:spPr/>
      <dgm:t>
        <a:bodyPr/>
        <a:lstStyle/>
        <a:p>
          <a:endParaRPr lang="en-US"/>
        </a:p>
      </dgm:t>
    </dgm:pt>
    <dgm:pt modelId="{9735AAE6-E5B5-4EB0-A29E-9800DED5CD52}" type="pres">
      <dgm:prSet presAssocID="{809ACF9D-1166-4973-A996-6918643F6230}" presName="Name1" presStyleCnt="0"/>
      <dgm:spPr/>
    </dgm:pt>
    <dgm:pt modelId="{6E648503-6356-463A-BA5B-61282043320B}" type="pres">
      <dgm:prSet presAssocID="{DA8E0FC3-7A7D-4200-9139-EEBF58BE4100}" presName="picture_1" presStyleCnt="0"/>
      <dgm:spPr/>
    </dgm:pt>
    <dgm:pt modelId="{62223C51-EF72-48ED-8822-C66A359E620B}" type="pres">
      <dgm:prSet presAssocID="{DA8E0FC3-7A7D-4200-9139-EEBF58BE4100}" presName="pictureRepeatNode" presStyleLbl="alignImgPlace1" presStyleIdx="0" presStyleCnt="1" custScaleX="74021" custScaleY="74021" custLinFactY="7070" custLinFactNeighborX="-26914" custLinFactNeighborY="100000"/>
      <dgm:spPr/>
      <dgm:t>
        <a:bodyPr/>
        <a:lstStyle/>
        <a:p>
          <a:endParaRPr lang="en-US"/>
        </a:p>
      </dgm:t>
    </dgm:pt>
    <dgm:pt modelId="{0753E83E-BDC8-40FA-978D-BD44964BCE3A}" type="pres">
      <dgm:prSet presAssocID="{331449C1-8A34-4D32-AE67-24C72175D26B}" presName="text_1" presStyleLbl="node1" presStyleIdx="0" presStyleCnt="0">
        <dgm:presLayoutVars>
          <dgm:bulletEnabled val="1"/>
        </dgm:presLayoutVars>
      </dgm:prSet>
      <dgm:spPr/>
      <dgm:t>
        <a:bodyPr/>
        <a:lstStyle/>
        <a:p>
          <a:endParaRPr lang="en-US"/>
        </a:p>
      </dgm:t>
    </dgm:pt>
  </dgm:ptLst>
  <dgm:cxnLst>
    <dgm:cxn modelId="{48A7EAFE-2AAB-45BD-963A-9BF83A6A4ED6}" type="presOf" srcId="{809ACF9D-1166-4973-A996-6918643F6230}" destId="{3560E93E-69B8-4875-A21D-C4C7276D8D89}" srcOrd="0" destOrd="0" presId="urn:microsoft.com/office/officeart/2008/layout/CircularPictureCallout"/>
    <dgm:cxn modelId="{4FCC8DEE-6E59-49EA-8D5E-F3FE093CC173}" srcId="{809ACF9D-1166-4973-A996-6918643F6230}" destId="{331449C1-8A34-4D32-AE67-24C72175D26B}" srcOrd="0" destOrd="0" parTransId="{73F3858A-8DAC-425F-A999-F7D5FC03C861}" sibTransId="{DA8E0FC3-7A7D-4200-9139-EEBF58BE4100}"/>
    <dgm:cxn modelId="{D9F3525A-94D5-4281-83F0-1C405726F822}" type="presOf" srcId="{331449C1-8A34-4D32-AE67-24C72175D26B}" destId="{0753E83E-BDC8-40FA-978D-BD44964BCE3A}" srcOrd="0" destOrd="0" presId="urn:microsoft.com/office/officeart/2008/layout/CircularPictureCallout"/>
    <dgm:cxn modelId="{3CC2C970-06D7-4BA9-9267-E82335F9474B}" type="presOf" srcId="{DA8E0FC3-7A7D-4200-9139-EEBF58BE4100}" destId="{62223C51-EF72-48ED-8822-C66A359E620B}" srcOrd="0" destOrd="0" presId="urn:microsoft.com/office/officeart/2008/layout/CircularPictureCallout"/>
    <dgm:cxn modelId="{4793FD7D-197E-453B-85F2-1F433BE3119E}" type="presParOf" srcId="{3560E93E-69B8-4875-A21D-C4C7276D8D89}" destId="{9735AAE6-E5B5-4EB0-A29E-9800DED5CD52}" srcOrd="0" destOrd="0" presId="urn:microsoft.com/office/officeart/2008/layout/CircularPictureCallout"/>
    <dgm:cxn modelId="{43FE48DA-D7DC-413D-81FC-68ADF6F392C3}" type="presParOf" srcId="{9735AAE6-E5B5-4EB0-A29E-9800DED5CD52}" destId="{6E648503-6356-463A-BA5B-61282043320B}" srcOrd="0" destOrd="0" presId="urn:microsoft.com/office/officeart/2008/layout/CircularPictureCallout"/>
    <dgm:cxn modelId="{DC0CEF3F-F01C-4D2E-A2EB-F03A65F9B111}" type="presParOf" srcId="{6E648503-6356-463A-BA5B-61282043320B}" destId="{62223C51-EF72-48ED-8822-C66A359E620B}" srcOrd="0" destOrd="0" presId="urn:microsoft.com/office/officeart/2008/layout/CircularPictureCallout"/>
    <dgm:cxn modelId="{BD54F9B9-0D4C-4050-B9A9-EB67B87EF09D}" type="presParOf" srcId="{9735AAE6-E5B5-4EB0-A29E-9800DED5CD52}" destId="{0753E83E-BDC8-40FA-978D-BD44964BCE3A}" srcOrd="1" destOrd="0" presId="urn:microsoft.com/office/officeart/2008/layout/CircularPictureCallout"/>
  </dgm:cxn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09ACF9D-1166-4973-A996-6918643F6230}" type="doc">
      <dgm:prSet loTypeId="urn:microsoft.com/office/officeart/2008/layout/CircularPictureCallout" loCatId="picture" qsTypeId="urn:microsoft.com/office/officeart/2005/8/quickstyle/simple1" qsCatId="simple" csTypeId="urn:microsoft.com/office/officeart/2005/8/colors/accent1_2" csCatId="accent1" phldr="1"/>
      <dgm:spPr/>
      <dgm:t>
        <a:bodyPr/>
        <a:lstStyle/>
        <a:p>
          <a:endParaRPr lang="en-US"/>
        </a:p>
      </dgm:t>
    </dgm:pt>
    <dgm:pt modelId="{331449C1-8A34-4D32-AE67-24C72175D26B}">
      <dgm:prSet phldrT="[Text]"/>
      <dgm:spPr/>
      <dgm:t>
        <a:bodyPr/>
        <a:lstStyle/>
        <a:p>
          <a:r>
            <a:rPr lang="en-US" dirty="0" smtClean="0"/>
            <a:t> </a:t>
          </a:r>
          <a:endParaRPr lang="en-US" dirty="0"/>
        </a:p>
      </dgm:t>
    </dgm:pt>
    <dgm:pt modelId="{DA8E0FC3-7A7D-4200-9139-EEBF58BE4100}" type="sibTrans" cxnId="{4FCC8DEE-6E59-49EA-8D5E-F3FE093CC173}">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dgm:spPr>
      <dgm:t>
        <a:bodyPr/>
        <a:lstStyle/>
        <a:p>
          <a:endParaRPr lang="en-US"/>
        </a:p>
      </dgm:t>
    </dgm:pt>
    <dgm:pt modelId="{73F3858A-8DAC-425F-A999-F7D5FC03C861}" type="parTrans" cxnId="{4FCC8DEE-6E59-49EA-8D5E-F3FE093CC173}">
      <dgm:prSet/>
      <dgm:spPr/>
      <dgm:t>
        <a:bodyPr/>
        <a:lstStyle/>
        <a:p>
          <a:endParaRPr lang="en-US"/>
        </a:p>
      </dgm:t>
    </dgm:pt>
    <dgm:pt modelId="{3560E93E-69B8-4875-A21D-C4C7276D8D89}" type="pres">
      <dgm:prSet presAssocID="{809ACF9D-1166-4973-A996-6918643F6230}" presName="Name0" presStyleCnt="0">
        <dgm:presLayoutVars>
          <dgm:chMax val="7"/>
          <dgm:chPref val="7"/>
          <dgm:dir/>
        </dgm:presLayoutVars>
      </dgm:prSet>
      <dgm:spPr/>
      <dgm:t>
        <a:bodyPr/>
        <a:lstStyle/>
        <a:p>
          <a:endParaRPr lang="en-US"/>
        </a:p>
      </dgm:t>
    </dgm:pt>
    <dgm:pt modelId="{9735AAE6-E5B5-4EB0-A29E-9800DED5CD52}" type="pres">
      <dgm:prSet presAssocID="{809ACF9D-1166-4973-A996-6918643F6230}" presName="Name1" presStyleCnt="0"/>
      <dgm:spPr/>
    </dgm:pt>
    <dgm:pt modelId="{6E648503-6356-463A-BA5B-61282043320B}" type="pres">
      <dgm:prSet presAssocID="{DA8E0FC3-7A7D-4200-9139-EEBF58BE4100}" presName="picture_1" presStyleCnt="0"/>
      <dgm:spPr/>
    </dgm:pt>
    <dgm:pt modelId="{62223C51-EF72-48ED-8822-C66A359E620B}" type="pres">
      <dgm:prSet presAssocID="{DA8E0FC3-7A7D-4200-9139-EEBF58BE4100}" presName="pictureRepeatNode" presStyleLbl="alignImgPlace1" presStyleIdx="0" presStyleCnt="1" custScaleX="74021" custScaleY="74021" custLinFactY="7070" custLinFactNeighborX="-26914" custLinFactNeighborY="100000"/>
      <dgm:spPr/>
      <dgm:t>
        <a:bodyPr/>
        <a:lstStyle/>
        <a:p>
          <a:endParaRPr lang="en-US"/>
        </a:p>
      </dgm:t>
    </dgm:pt>
    <dgm:pt modelId="{0753E83E-BDC8-40FA-978D-BD44964BCE3A}" type="pres">
      <dgm:prSet presAssocID="{331449C1-8A34-4D32-AE67-24C72175D26B}" presName="text_1" presStyleLbl="node1" presStyleIdx="0" presStyleCnt="0">
        <dgm:presLayoutVars>
          <dgm:bulletEnabled val="1"/>
        </dgm:presLayoutVars>
      </dgm:prSet>
      <dgm:spPr/>
      <dgm:t>
        <a:bodyPr/>
        <a:lstStyle/>
        <a:p>
          <a:endParaRPr lang="en-US"/>
        </a:p>
      </dgm:t>
    </dgm:pt>
  </dgm:ptLst>
  <dgm:cxnLst>
    <dgm:cxn modelId="{48A7EAFE-2AAB-45BD-963A-9BF83A6A4ED6}" type="presOf" srcId="{809ACF9D-1166-4973-A996-6918643F6230}" destId="{3560E93E-69B8-4875-A21D-C4C7276D8D89}" srcOrd="0" destOrd="0" presId="urn:microsoft.com/office/officeart/2008/layout/CircularPictureCallout"/>
    <dgm:cxn modelId="{4FCC8DEE-6E59-49EA-8D5E-F3FE093CC173}" srcId="{809ACF9D-1166-4973-A996-6918643F6230}" destId="{331449C1-8A34-4D32-AE67-24C72175D26B}" srcOrd="0" destOrd="0" parTransId="{73F3858A-8DAC-425F-A999-F7D5FC03C861}" sibTransId="{DA8E0FC3-7A7D-4200-9139-EEBF58BE4100}"/>
    <dgm:cxn modelId="{D9F3525A-94D5-4281-83F0-1C405726F822}" type="presOf" srcId="{331449C1-8A34-4D32-AE67-24C72175D26B}" destId="{0753E83E-BDC8-40FA-978D-BD44964BCE3A}" srcOrd="0" destOrd="0" presId="urn:microsoft.com/office/officeart/2008/layout/CircularPictureCallout"/>
    <dgm:cxn modelId="{3CC2C970-06D7-4BA9-9267-E82335F9474B}" type="presOf" srcId="{DA8E0FC3-7A7D-4200-9139-EEBF58BE4100}" destId="{62223C51-EF72-48ED-8822-C66A359E620B}" srcOrd="0" destOrd="0" presId="urn:microsoft.com/office/officeart/2008/layout/CircularPictureCallout"/>
    <dgm:cxn modelId="{4793FD7D-197E-453B-85F2-1F433BE3119E}" type="presParOf" srcId="{3560E93E-69B8-4875-A21D-C4C7276D8D89}" destId="{9735AAE6-E5B5-4EB0-A29E-9800DED5CD52}" srcOrd="0" destOrd="0" presId="urn:microsoft.com/office/officeart/2008/layout/CircularPictureCallout"/>
    <dgm:cxn modelId="{43FE48DA-D7DC-413D-81FC-68ADF6F392C3}" type="presParOf" srcId="{9735AAE6-E5B5-4EB0-A29E-9800DED5CD52}" destId="{6E648503-6356-463A-BA5B-61282043320B}" srcOrd="0" destOrd="0" presId="urn:microsoft.com/office/officeart/2008/layout/CircularPictureCallout"/>
    <dgm:cxn modelId="{DC0CEF3F-F01C-4D2E-A2EB-F03A65F9B111}" type="presParOf" srcId="{6E648503-6356-463A-BA5B-61282043320B}" destId="{62223C51-EF72-48ED-8822-C66A359E620B}" srcOrd="0" destOrd="0" presId="urn:microsoft.com/office/officeart/2008/layout/CircularPictureCallout"/>
    <dgm:cxn modelId="{BD54F9B9-0D4C-4050-B9A9-EB67B87EF09D}" type="presParOf" srcId="{9735AAE6-E5B5-4EB0-A29E-9800DED5CD52}" destId="{0753E83E-BDC8-40FA-978D-BD44964BCE3A}" srcOrd="1" destOrd="0" presId="urn:microsoft.com/office/officeart/2008/layout/CircularPictureCallout"/>
  </dgm:cxnLst>
  <dgm:bg/>
  <dgm:whole/>
  <dgm:extLst>
    <a:ext uri="http://schemas.microsoft.com/office/drawing/2008/diagram">
      <dsp:dataModelExt xmlns:dsp="http://schemas.microsoft.com/office/drawing/2008/diagram" relId="rId3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layout7.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dirty="0"/>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EC41824E-725B-4ACD-8EBF-EDE41ACFDF01}" type="datetimeFigureOut">
              <a:rPr lang="fa-IR" smtClean="0"/>
              <a:pPr/>
              <a:t>25/02/1441</a:t>
            </a:fld>
            <a:endParaRPr lang="fa-IR"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dirty="0"/>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8987B796-0FB4-4BD0-A80C-C9BFCA5CB64E}" type="slidenum">
              <a:rPr lang="fa-IR" smtClean="0"/>
              <a:pPr/>
              <a:t>‹#›</a:t>
            </a:fld>
            <a:endParaRPr lang="fa-IR" dirty="0"/>
          </a:p>
        </p:txBody>
      </p:sp>
    </p:spTree>
    <p:extLst>
      <p:ext uri="{BB962C8B-B14F-4D97-AF65-F5344CB8AC3E}">
        <p14:creationId xmlns:p14="http://schemas.microsoft.com/office/powerpoint/2010/main" val="196281592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8987B796-0FB4-4BD0-A80C-C9BFCA5CB64E}" type="slidenum">
              <a:rPr lang="fa-IR" smtClean="0"/>
              <a:pPr/>
              <a:t>1</a:t>
            </a:fld>
            <a:endParaRPr lang="fa-IR" dirty="0"/>
          </a:p>
        </p:txBody>
      </p:sp>
    </p:spTree>
    <p:extLst>
      <p:ext uri="{BB962C8B-B14F-4D97-AF65-F5344CB8AC3E}">
        <p14:creationId xmlns:p14="http://schemas.microsoft.com/office/powerpoint/2010/main" val="2600874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987B796-0FB4-4BD0-A80C-C9BFCA5CB64E}" type="slidenum">
              <a:rPr kumimoji="0" lang="fa-IR" sz="1200" b="0" i="0" u="none" strike="noStrike" kern="1200" cap="none" spc="0" normalizeH="0" baseline="0" noProof="0" smtClean="0">
                <a:ln>
                  <a:noFill/>
                </a:ln>
                <a:solidFill>
                  <a:prstClr val="black"/>
                </a:solidFill>
                <a:effectLst/>
                <a:uLnTx/>
                <a:uFillTx/>
                <a:latin typeface="Calibri"/>
                <a:ea typeface="+mn-ea"/>
              </a:rPr>
              <a:pPr marL="0" marR="0" lvl="0" indent="0" algn="l" defTabSz="914400" rtl="1" eaLnBrk="1" fontAlgn="auto" latinLnBrk="0" hangingPunct="1">
                <a:lnSpc>
                  <a:spcPct val="100000"/>
                </a:lnSpc>
                <a:spcBef>
                  <a:spcPts val="0"/>
                </a:spcBef>
                <a:spcAft>
                  <a:spcPts val="0"/>
                </a:spcAft>
                <a:buClrTx/>
                <a:buSzTx/>
                <a:buFontTx/>
                <a:buNone/>
                <a:tabLst/>
                <a:defRPr/>
              </a:pPr>
              <a:t>10</a:t>
            </a:fld>
            <a:endParaRPr kumimoji="0" lang="fa-IR" sz="1200" b="0" i="0" u="none" strike="noStrike" kern="1200" cap="none" spc="0" normalizeH="0" baseline="0" noProof="0" dirty="0">
              <a:ln>
                <a:noFill/>
              </a:ln>
              <a:solidFill>
                <a:prstClr val="black"/>
              </a:solidFill>
              <a:effectLst/>
              <a:uLnTx/>
              <a:uFillTx/>
              <a:latin typeface="Calibri"/>
              <a:ea typeface="+mn-ea"/>
            </a:endParaRPr>
          </a:p>
        </p:txBody>
      </p:sp>
    </p:spTree>
    <p:extLst>
      <p:ext uri="{BB962C8B-B14F-4D97-AF65-F5344CB8AC3E}">
        <p14:creationId xmlns:p14="http://schemas.microsoft.com/office/powerpoint/2010/main" val="31825113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fa-IR" sz="800" dirty="0" smtClean="0">
                <a:cs typeface="B Homa" panose="00000400000000000000" pitchFamily="2" charset="-78"/>
              </a:rPr>
              <a:t>مدل تقاضای مستقیم نیز یکی از مدل های گرانش است.</a:t>
            </a:r>
          </a:p>
          <a:p>
            <a:r>
              <a:rPr lang="fa-IR" sz="800" dirty="0" smtClean="0">
                <a:cs typeface="B Homa" panose="00000400000000000000" pitchFamily="2" charset="-78"/>
              </a:rPr>
              <a:t>با توجه به شرایط داده، از مدل تقاضای مستقیم تنها برای تخمین توزیع بار سالانه در میان مناطق فرعی در جاذبه مرکزی توسعه داده شده است.</a:t>
            </a:r>
            <a:endParaRPr lang="en-US" sz="800" dirty="0" smtClean="0">
              <a:cs typeface="B Homa" panose="00000400000000000000" pitchFamily="2" charset="-78"/>
            </a:endParaRPr>
          </a:p>
          <a:p>
            <a:r>
              <a:rPr lang="fa-IR" sz="800" dirty="0" smtClean="0">
                <a:cs typeface="B Homa" panose="00000400000000000000" pitchFamily="2" charset="-78"/>
              </a:rPr>
              <a:t>گام اول، تو سعه ی یک مدل برای برآورد سودمند یک منطقه مقصد از یک منطقه مبدأ است.</a:t>
            </a:r>
          </a:p>
          <a:p>
            <a:endParaRPr lang="fa-IR"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987B796-0FB4-4BD0-A80C-C9BFCA5CB64E}" type="slidenum">
              <a:rPr kumimoji="0" lang="fa-IR" sz="1200" b="0" i="0" u="none" strike="noStrike" kern="1200" cap="none" spc="0" normalizeH="0" baseline="0" noProof="0" smtClean="0">
                <a:ln>
                  <a:noFill/>
                </a:ln>
                <a:solidFill>
                  <a:prstClr val="black"/>
                </a:solidFill>
                <a:effectLst/>
                <a:uLnTx/>
                <a:uFillTx/>
                <a:latin typeface="Calibri"/>
                <a:ea typeface="+mn-ea"/>
              </a:rPr>
              <a:pPr marL="0" marR="0" lvl="0" indent="0" algn="l" defTabSz="914400" rtl="1" eaLnBrk="1" fontAlgn="auto" latinLnBrk="0" hangingPunct="1">
                <a:lnSpc>
                  <a:spcPct val="100000"/>
                </a:lnSpc>
                <a:spcBef>
                  <a:spcPts val="0"/>
                </a:spcBef>
                <a:spcAft>
                  <a:spcPts val="0"/>
                </a:spcAft>
                <a:buClrTx/>
                <a:buSzTx/>
                <a:buFontTx/>
                <a:buNone/>
                <a:tabLst/>
                <a:defRPr/>
              </a:pPr>
              <a:t>11</a:t>
            </a:fld>
            <a:endParaRPr kumimoji="0" lang="fa-IR" sz="1200" b="0" i="0" u="none" strike="noStrike" kern="1200" cap="none" spc="0" normalizeH="0" baseline="0" noProof="0" dirty="0">
              <a:ln>
                <a:noFill/>
              </a:ln>
              <a:solidFill>
                <a:prstClr val="black"/>
              </a:solidFill>
              <a:effectLst/>
              <a:uLnTx/>
              <a:uFillTx/>
              <a:latin typeface="Calibri"/>
              <a:ea typeface="+mn-ea"/>
            </a:endParaRPr>
          </a:p>
        </p:txBody>
      </p:sp>
    </p:spTree>
    <p:extLst>
      <p:ext uri="{BB962C8B-B14F-4D97-AF65-F5344CB8AC3E}">
        <p14:creationId xmlns:p14="http://schemas.microsoft.com/office/powerpoint/2010/main" val="39513048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987B796-0FB4-4BD0-A80C-C9BFCA5CB64E}" type="slidenum">
              <a:rPr kumimoji="0" lang="fa-IR" sz="1200" b="0" i="0" u="none" strike="noStrike" kern="1200" cap="none" spc="0" normalizeH="0" baseline="0" noProof="0" smtClean="0">
                <a:ln>
                  <a:noFill/>
                </a:ln>
                <a:solidFill>
                  <a:prstClr val="black"/>
                </a:solidFill>
                <a:effectLst/>
                <a:uLnTx/>
                <a:uFillTx/>
                <a:latin typeface="Calibri"/>
                <a:ea typeface="+mn-ea"/>
              </a:rPr>
              <a:pPr marL="0" marR="0" lvl="0" indent="0" algn="l" defTabSz="914400" rtl="1" eaLnBrk="1" fontAlgn="auto" latinLnBrk="0" hangingPunct="1">
                <a:lnSpc>
                  <a:spcPct val="100000"/>
                </a:lnSpc>
                <a:spcBef>
                  <a:spcPts val="0"/>
                </a:spcBef>
                <a:spcAft>
                  <a:spcPts val="0"/>
                </a:spcAft>
                <a:buClrTx/>
                <a:buSzTx/>
                <a:buFontTx/>
                <a:buNone/>
                <a:tabLst/>
                <a:defRPr/>
              </a:pPr>
              <a:t>12</a:t>
            </a:fld>
            <a:endParaRPr kumimoji="0" lang="fa-IR" sz="1200" b="0" i="0" u="none" strike="noStrike" kern="1200" cap="none" spc="0" normalizeH="0" baseline="0" noProof="0" dirty="0">
              <a:ln>
                <a:noFill/>
              </a:ln>
              <a:solidFill>
                <a:prstClr val="black"/>
              </a:solidFill>
              <a:effectLst/>
              <a:uLnTx/>
              <a:uFillTx/>
              <a:latin typeface="Calibri"/>
              <a:ea typeface="+mn-ea"/>
            </a:endParaRPr>
          </a:p>
        </p:txBody>
      </p:sp>
    </p:spTree>
    <p:extLst>
      <p:ext uri="{BB962C8B-B14F-4D97-AF65-F5344CB8AC3E}">
        <p14:creationId xmlns:p14="http://schemas.microsoft.com/office/powerpoint/2010/main" val="41929201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987B796-0FB4-4BD0-A80C-C9BFCA5CB64E}" type="slidenum">
              <a:rPr kumimoji="0" lang="fa-IR" sz="1200" b="0" i="0" u="none" strike="noStrike" kern="1200" cap="none" spc="0" normalizeH="0" baseline="0" noProof="0" smtClean="0">
                <a:ln>
                  <a:noFill/>
                </a:ln>
                <a:solidFill>
                  <a:prstClr val="black"/>
                </a:solidFill>
                <a:effectLst/>
                <a:uLnTx/>
                <a:uFillTx/>
                <a:latin typeface="Calibri"/>
                <a:ea typeface="+mn-ea"/>
              </a:rPr>
              <a:pPr marL="0" marR="0" lvl="0" indent="0" algn="l" defTabSz="914400" rtl="1" eaLnBrk="1" fontAlgn="auto" latinLnBrk="0" hangingPunct="1">
                <a:lnSpc>
                  <a:spcPct val="100000"/>
                </a:lnSpc>
                <a:spcBef>
                  <a:spcPts val="0"/>
                </a:spcBef>
                <a:spcAft>
                  <a:spcPts val="0"/>
                </a:spcAft>
                <a:buClrTx/>
                <a:buSzTx/>
                <a:buFontTx/>
                <a:buNone/>
                <a:tabLst/>
                <a:defRPr/>
              </a:pPr>
              <a:t>13</a:t>
            </a:fld>
            <a:endParaRPr kumimoji="0" lang="fa-IR" sz="1200" b="0" i="0" u="none" strike="noStrike" kern="1200" cap="none" spc="0" normalizeH="0" baseline="0" noProof="0" dirty="0">
              <a:ln>
                <a:noFill/>
              </a:ln>
              <a:solidFill>
                <a:prstClr val="black"/>
              </a:solidFill>
              <a:effectLst/>
              <a:uLnTx/>
              <a:uFillTx/>
              <a:latin typeface="Calibri"/>
              <a:ea typeface="+mn-ea"/>
            </a:endParaRPr>
          </a:p>
        </p:txBody>
      </p:sp>
    </p:spTree>
    <p:extLst>
      <p:ext uri="{BB962C8B-B14F-4D97-AF65-F5344CB8AC3E}">
        <p14:creationId xmlns:p14="http://schemas.microsoft.com/office/powerpoint/2010/main" val="22907053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8987B796-0FB4-4BD0-A80C-C9BFCA5CB64E}" type="slidenum">
              <a:rPr lang="fa-IR" smtClean="0"/>
              <a:pPr/>
              <a:t>2</a:t>
            </a:fld>
            <a:endParaRPr lang="fa-IR" dirty="0"/>
          </a:p>
        </p:txBody>
      </p:sp>
    </p:spTree>
    <p:extLst>
      <p:ext uri="{BB962C8B-B14F-4D97-AF65-F5344CB8AC3E}">
        <p14:creationId xmlns:p14="http://schemas.microsoft.com/office/powerpoint/2010/main" val="17356554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fa-IR" dirty="0" smtClean="0"/>
              <a:t>متاسفانه، در مناطق شهری گزینه های</a:t>
            </a:r>
            <a:r>
              <a:rPr lang="fa-IR" baseline="0" dirty="0" smtClean="0"/>
              <a:t> </a:t>
            </a:r>
            <a:r>
              <a:rPr lang="fa-IR" dirty="0" smtClean="0"/>
              <a:t>سیاست موجود برای حمل و نقل جاده بسیار محدود است</a:t>
            </a:r>
            <a:r>
              <a:rPr lang="en-US" baseline="0" dirty="0" smtClean="0"/>
              <a:t> </a:t>
            </a:r>
            <a:r>
              <a:rPr lang="fa-IR" baseline="0" dirty="0" smtClean="0"/>
              <a:t>و</a:t>
            </a:r>
            <a:r>
              <a:rPr lang="fa-IR" dirty="0" smtClean="0"/>
              <a:t> آنها عمدتا مربوط</a:t>
            </a:r>
            <a:r>
              <a:rPr lang="fa-IR" baseline="0" dirty="0" smtClean="0"/>
              <a:t> به </a:t>
            </a:r>
            <a:r>
              <a:rPr lang="fa-IR" dirty="0" smtClean="0"/>
              <a:t>کنترل بارگیری و</a:t>
            </a:r>
            <a:r>
              <a:rPr lang="fa-IR" baseline="0" dirty="0" smtClean="0"/>
              <a:t> </a:t>
            </a:r>
            <a:r>
              <a:rPr lang="fa-IR" dirty="0" smtClean="0"/>
              <a:t>تخلیه است.</a:t>
            </a:r>
            <a:endParaRPr lang="fa-IR"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987B796-0FB4-4BD0-A80C-C9BFCA5CB64E}" type="slidenum">
              <a:rPr kumimoji="0" lang="fa-IR" sz="1200" b="0" i="0" u="none" strike="noStrike" kern="1200" cap="none" spc="0" normalizeH="0" baseline="0" noProof="0" smtClean="0">
                <a:ln>
                  <a:noFill/>
                </a:ln>
                <a:solidFill>
                  <a:prstClr val="black"/>
                </a:solidFill>
                <a:effectLst/>
                <a:uLnTx/>
                <a:uFillTx/>
                <a:latin typeface="Calibri"/>
                <a:ea typeface="+mn-ea"/>
              </a:rPr>
              <a:pPr marL="0" marR="0" lvl="0" indent="0" algn="l" defTabSz="914400" rtl="1" eaLnBrk="1" fontAlgn="auto" latinLnBrk="0" hangingPunct="1">
                <a:lnSpc>
                  <a:spcPct val="100000"/>
                </a:lnSpc>
                <a:spcBef>
                  <a:spcPts val="0"/>
                </a:spcBef>
                <a:spcAft>
                  <a:spcPts val="0"/>
                </a:spcAft>
                <a:buClrTx/>
                <a:buSzTx/>
                <a:buFontTx/>
                <a:buNone/>
                <a:tabLst/>
                <a:defRPr/>
              </a:pPr>
              <a:t>3</a:t>
            </a:fld>
            <a:endParaRPr kumimoji="0" lang="fa-IR" sz="1200" b="0" i="0" u="none" strike="noStrike" kern="1200" cap="none" spc="0" normalizeH="0" baseline="0" noProof="0" dirty="0">
              <a:ln>
                <a:noFill/>
              </a:ln>
              <a:solidFill>
                <a:prstClr val="black"/>
              </a:solidFill>
              <a:effectLst/>
              <a:uLnTx/>
              <a:uFillTx/>
              <a:latin typeface="Calibri"/>
              <a:ea typeface="+mn-ea"/>
            </a:endParaRPr>
          </a:p>
        </p:txBody>
      </p:sp>
    </p:spTree>
    <p:extLst>
      <p:ext uri="{BB962C8B-B14F-4D97-AF65-F5344CB8AC3E}">
        <p14:creationId xmlns:p14="http://schemas.microsoft.com/office/powerpoint/2010/main" val="1636183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987B796-0FB4-4BD0-A80C-C9BFCA5CB64E}" type="slidenum">
              <a:rPr kumimoji="0" lang="fa-IR" sz="1200" b="0" i="0" u="none" strike="noStrike" kern="1200" cap="none" spc="0" normalizeH="0" baseline="0" noProof="0" smtClean="0">
                <a:ln>
                  <a:noFill/>
                </a:ln>
                <a:solidFill>
                  <a:prstClr val="black"/>
                </a:solidFill>
                <a:effectLst/>
                <a:uLnTx/>
                <a:uFillTx/>
                <a:latin typeface="Calibri"/>
                <a:ea typeface="+mn-ea"/>
              </a:rPr>
              <a:pPr marL="0" marR="0" lvl="0" indent="0" algn="l" defTabSz="914400" rtl="1" eaLnBrk="1" fontAlgn="auto" latinLnBrk="0" hangingPunct="1">
                <a:lnSpc>
                  <a:spcPct val="100000"/>
                </a:lnSpc>
                <a:spcBef>
                  <a:spcPts val="0"/>
                </a:spcBef>
                <a:spcAft>
                  <a:spcPts val="0"/>
                </a:spcAft>
                <a:buClrTx/>
                <a:buSzTx/>
                <a:buFontTx/>
                <a:buNone/>
                <a:tabLst/>
                <a:defRPr/>
              </a:pPr>
              <a:t>4</a:t>
            </a:fld>
            <a:endParaRPr kumimoji="0" lang="fa-IR" sz="1200" b="0" i="0" u="none" strike="noStrike" kern="1200" cap="none" spc="0" normalizeH="0" baseline="0" noProof="0" dirty="0">
              <a:ln>
                <a:noFill/>
              </a:ln>
              <a:solidFill>
                <a:prstClr val="black"/>
              </a:solidFill>
              <a:effectLst/>
              <a:uLnTx/>
              <a:uFillTx/>
              <a:latin typeface="Calibri"/>
              <a:ea typeface="+mn-ea"/>
            </a:endParaRPr>
          </a:p>
        </p:txBody>
      </p:sp>
    </p:spTree>
    <p:extLst>
      <p:ext uri="{BB962C8B-B14F-4D97-AF65-F5344CB8AC3E}">
        <p14:creationId xmlns:p14="http://schemas.microsoft.com/office/powerpoint/2010/main" val="2503527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fa-IR" sz="800" b="1" dirty="0" smtClean="0">
                <a:cs typeface="B Homa" panose="00000400000000000000" pitchFamily="2" charset="-78"/>
              </a:rPr>
              <a:t>عوامل مکان </a:t>
            </a:r>
            <a:r>
              <a:rPr lang="fa-IR" sz="800" dirty="0" smtClean="0">
                <a:cs typeface="B Homa" panose="00000400000000000000" pitchFamily="2" charset="-78"/>
              </a:rPr>
              <a:t>؛ باربری معمولا بخشی از یک فرایند صنعتی است. بنابراین محل منابع مواد خام و دیگر ورودی های یک فرایند تولید و نیز محل فروش بازارهای متوسط و نهایی برای محصولاتشان، سطوح حمل و نقل کالا و همچنین مبدا و مقصد آنها را تعیین می کند.</a:t>
            </a:r>
          </a:p>
          <a:p>
            <a:r>
              <a:rPr lang="fa-IR" sz="800" b="1" dirty="0" smtClean="0">
                <a:cs typeface="B Homa" panose="00000400000000000000" pitchFamily="2" charset="-78"/>
              </a:rPr>
              <a:t>محدوده محصولات </a:t>
            </a:r>
            <a:r>
              <a:rPr lang="fa-IR" sz="800" dirty="0" smtClean="0">
                <a:cs typeface="B Homa" panose="00000400000000000000" pitchFamily="2" charset="-78"/>
              </a:rPr>
              <a:t>مورد نیاز و تولید شده بسیار بالا است، بسیار بیشتر از تقسیم بندی مفصل و تقریبا اغراق آمیز تقاضای مسافرتی که توسط افراد</a:t>
            </a:r>
            <a:r>
              <a:rPr lang="fa-IR" sz="800" baseline="0" dirty="0" smtClean="0">
                <a:cs typeface="B Homa" panose="00000400000000000000" pitchFamily="2" charset="-78"/>
              </a:rPr>
              <a:t> مختلف و با </a:t>
            </a:r>
            <a:r>
              <a:rPr lang="fa-IR" sz="800" dirty="0" smtClean="0">
                <a:cs typeface="B Homa" panose="00000400000000000000" pitchFamily="2" charset="-78"/>
              </a:rPr>
              <a:t>اهداف سفر متفاوت شکل</a:t>
            </a:r>
            <a:r>
              <a:rPr lang="fa-IR" sz="800" baseline="0" dirty="0" smtClean="0">
                <a:cs typeface="B Homa" panose="00000400000000000000" pitchFamily="2" charset="-78"/>
              </a:rPr>
              <a:t> می گیرد</a:t>
            </a:r>
            <a:r>
              <a:rPr lang="fa-IR" sz="800" dirty="0" smtClean="0">
                <a:cs typeface="B Homa" panose="00000400000000000000" pitchFamily="2" charset="-78"/>
              </a:rPr>
              <a:t>. تقاضای داده شده برای پیچ  با ارائه مهره نمی تواند رضایت بخش باشد. در هر مطالعه ای از تقاضای کالا، ماتریس های بسیار زیادی وجود خواهد داشت.</a:t>
            </a:r>
          </a:p>
          <a:p>
            <a:r>
              <a:rPr lang="fa-IR" sz="800" b="1" dirty="0" smtClean="0">
                <a:cs typeface="B Homa" panose="00000400000000000000" pitchFamily="2" charset="-78"/>
              </a:rPr>
              <a:t>عوامل فیزیکی</a:t>
            </a:r>
            <a:r>
              <a:rPr lang="fa-IR" sz="800" dirty="0" smtClean="0">
                <a:cs typeface="B Homa" panose="00000400000000000000" pitchFamily="2" charset="-78"/>
              </a:rPr>
              <a:t>؛ خصوصیات و ماهیت مواد خام و محصولات نهایی بر نحوه انتقال آنها تأثیر می گذارد:  به طور عمده،کالاهای بسته بندی شده، 1-در کامیون های سبک 2-در وسایل نقلیه بسیار امن اگر محصولاتی با ارزش بالا هستند</a:t>
            </a:r>
            <a:r>
              <a:rPr lang="fa-IR" sz="800" baseline="0" dirty="0" smtClean="0">
                <a:cs typeface="B Homa" panose="00000400000000000000" pitchFamily="2" charset="-78"/>
              </a:rPr>
              <a:t> </a:t>
            </a:r>
            <a:r>
              <a:rPr lang="fa-IR" sz="800" dirty="0" smtClean="0">
                <a:cs typeface="B Homa" panose="00000400000000000000" pitchFamily="2" charset="-78"/>
              </a:rPr>
              <a:t>و 3- در ظروف یخ زده اگر آنها فاسد شدنی هستند، قرار میگیرند.</a:t>
            </a:r>
            <a:r>
              <a:rPr lang="fa-IR" sz="800" baseline="0" dirty="0" smtClean="0">
                <a:cs typeface="B Homa" panose="00000400000000000000" pitchFamily="2" charset="-78"/>
              </a:rPr>
              <a:t> </a:t>
            </a:r>
            <a:r>
              <a:rPr lang="fa-IR" sz="800" dirty="0" smtClean="0">
                <a:cs typeface="B Homa" panose="00000400000000000000" pitchFamily="2" charset="-78"/>
              </a:rPr>
              <a:t>از این رو تنوع بیشتری از انواع وسایل نقلیه برای مطابقت با دسته های مختلف کالا نسبت به مورد حمل و نقل مسافر وجود دارد.</a:t>
            </a:r>
          </a:p>
          <a:p>
            <a:r>
              <a:rPr lang="fa-IR" sz="800" b="1" dirty="0" smtClean="0">
                <a:cs typeface="B Homa" panose="00000400000000000000" pitchFamily="2" charset="-78"/>
              </a:rPr>
              <a:t>عوامل عملیاتی</a:t>
            </a:r>
            <a:r>
              <a:rPr lang="fa-IR" sz="800" dirty="0" smtClean="0">
                <a:cs typeface="B Homa" panose="00000400000000000000" pitchFamily="2" charset="-78"/>
              </a:rPr>
              <a:t>؛ اندازه کارخانه، سیاست آن برای کانال های توزیع، پراکندگی جغرافیایی آن و غیره، به شدت بر استفاده های احتمالی از حالت های مختلف و راهبردهای حمل و نقل تاثیر می گذارد.</a:t>
            </a:r>
          </a:p>
          <a:p>
            <a:r>
              <a:rPr lang="fa-IR" sz="800" b="1" dirty="0" smtClean="0">
                <a:cs typeface="B Homa" panose="00000400000000000000" pitchFamily="2" charset="-78"/>
              </a:rPr>
              <a:t>عوامل قیمت گذاری</a:t>
            </a:r>
            <a:r>
              <a:rPr lang="fa-IR" sz="800" dirty="0" smtClean="0">
                <a:cs typeface="B Homa" panose="00000400000000000000" pitchFamily="2" charset="-78"/>
              </a:rPr>
              <a:t>؛ در مقایسه با مورد تقاضای مسافرتی، قیمت ها به طور کلی، منتشر نمی شود ، زیرا آنها بسیار انعطاف پذیر هستند و به مذاکره و قدرت چانه زنی بستگی دارد.</a:t>
            </a:r>
          </a:p>
          <a:p>
            <a:endParaRPr lang="fa-IR" sz="800" dirty="0" smtClean="0">
              <a:cs typeface="B Homa" panose="00000400000000000000" pitchFamily="2" charset="-78"/>
            </a:endParaRPr>
          </a:p>
          <a:p>
            <a:endParaRPr lang="fa-IR" sz="1200" dirty="0" smtClean="0">
              <a:cs typeface="B Homa" panose="00000400000000000000" pitchFamily="2" charset="-78"/>
            </a:endParaRPr>
          </a:p>
          <a:p>
            <a:endParaRPr lang="fa-IR" sz="1200" dirty="0" smtClean="0">
              <a:cs typeface="B Homa" panose="00000400000000000000" pitchFamily="2" charset="-78"/>
            </a:endParaRPr>
          </a:p>
          <a:p>
            <a:endParaRPr lang="fa-IR" sz="1200" dirty="0" smtClean="0">
              <a:cs typeface="B Homa" panose="00000400000000000000" pitchFamily="2" charset="-78"/>
            </a:endParaRPr>
          </a:p>
          <a:p>
            <a:endParaRPr lang="fa-IR"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987B796-0FB4-4BD0-A80C-C9BFCA5CB64E}" type="slidenum">
              <a:rPr kumimoji="0" lang="fa-IR" sz="1200" b="0" i="0" u="none" strike="noStrike" kern="1200" cap="none" spc="0" normalizeH="0" baseline="0" noProof="0" smtClean="0">
                <a:ln>
                  <a:noFill/>
                </a:ln>
                <a:solidFill>
                  <a:prstClr val="black"/>
                </a:solidFill>
                <a:effectLst/>
                <a:uLnTx/>
                <a:uFillTx/>
                <a:latin typeface="Calibri"/>
                <a:ea typeface="+mn-ea"/>
              </a:rPr>
              <a:pPr marL="0" marR="0" lvl="0" indent="0" algn="l" defTabSz="914400" rtl="1" eaLnBrk="1" fontAlgn="auto" latinLnBrk="0" hangingPunct="1">
                <a:lnSpc>
                  <a:spcPct val="100000"/>
                </a:lnSpc>
                <a:spcBef>
                  <a:spcPts val="0"/>
                </a:spcBef>
                <a:spcAft>
                  <a:spcPts val="0"/>
                </a:spcAft>
                <a:buClrTx/>
                <a:buSzTx/>
                <a:buFontTx/>
                <a:buNone/>
                <a:tabLst/>
                <a:defRPr/>
              </a:pPr>
              <a:t>5</a:t>
            </a:fld>
            <a:endParaRPr kumimoji="0" lang="fa-IR" sz="1200" b="0" i="0" u="none" strike="noStrike" kern="1200" cap="none" spc="0" normalizeH="0" baseline="0" noProof="0" dirty="0">
              <a:ln>
                <a:noFill/>
              </a:ln>
              <a:solidFill>
                <a:prstClr val="black"/>
              </a:solidFill>
              <a:effectLst/>
              <a:uLnTx/>
              <a:uFillTx/>
              <a:latin typeface="Calibri"/>
              <a:ea typeface="+mn-ea"/>
            </a:endParaRPr>
          </a:p>
        </p:txBody>
      </p:sp>
    </p:spTree>
    <p:extLst>
      <p:ext uri="{BB962C8B-B14F-4D97-AF65-F5344CB8AC3E}">
        <p14:creationId xmlns:p14="http://schemas.microsoft.com/office/powerpoint/2010/main" val="15754977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fa-IR" sz="800" dirty="0" smtClean="0">
                <a:cs typeface="B Homa" panose="00000400000000000000" pitchFamily="2" charset="-78"/>
              </a:rPr>
              <a:t>همانطور که دیدیم، کسب و کار حمل و نقل کالا پیچیده تر از حمل و نقل مسافران است.</a:t>
            </a:r>
            <a:r>
              <a:rPr lang="fa-IR" sz="800" baseline="0" dirty="0" smtClean="0">
                <a:cs typeface="B Homa" panose="00000400000000000000" pitchFamily="2" charset="-78"/>
              </a:rPr>
              <a:t> </a:t>
            </a:r>
            <a:r>
              <a:rPr lang="fa-IR" sz="800" dirty="0" smtClean="0">
                <a:cs typeface="B Homa" panose="00000400000000000000" pitchFamily="2" charset="-78"/>
              </a:rPr>
              <a:t>بنابراین، جمع آوری داده ها باید با توجه به ویژگی های کلیدی حمل و نقل کالا، برنامه ریزی شود.</a:t>
            </a:r>
          </a:p>
          <a:p>
            <a:r>
              <a:rPr lang="fa-IR" sz="800" dirty="0" smtClean="0">
                <a:cs typeface="B Homa" panose="00000400000000000000" pitchFamily="2" charset="-78"/>
              </a:rPr>
              <a:t>فرآیندها و نقش آفرین های </a:t>
            </a:r>
            <a:r>
              <a:rPr lang="fa-IR" sz="800" dirty="0" err="1" smtClean="0">
                <a:cs typeface="B Homa" panose="00000400000000000000" pitchFamily="2" charset="-78"/>
              </a:rPr>
              <a:t>جابه</a:t>
            </a:r>
            <a:r>
              <a:rPr lang="fa-IR" sz="800" dirty="0" smtClean="0">
                <a:cs typeface="B Homa" panose="00000400000000000000" pitchFamily="2" charset="-78"/>
              </a:rPr>
              <a:t> جایی کالا</a:t>
            </a:r>
          </a:p>
          <a:p>
            <a:endParaRPr lang="fa-IR" sz="800" dirty="0">
              <a:cs typeface="B Homa" panose="00000400000000000000" pitchFamily="2" charset="-78"/>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987B796-0FB4-4BD0-A80C-C9BFCA5CB64E}" type="slidenum">
              <a:rPr kumimoji="0" lang="fa-IR" sz="1200" b="0" i="0" u="none" strike="noStrike" kern="1200" cap="none" spc="0" normalizeH="0" baseline="0" noProof="0" smtClean="0">
                <a:ln>
                  <a:noFill/>
                </a:ln>
                <a:solidFill>
                  <a:prstClr val="black"/>
                </a:solidFill>
                <a:effectLst/>
                <a:uLnTx/>
                <a:uFillTx/>
                <a:latin typeface="Calibri"/>
                <a:ea typeface="+mn-ea"/>
              </a:rPr>
              <a:pPr marL="0" marR="0" lvl="0" indent="0" algn="l" defTabSz="914400" rtl="1" eaLnBrk="1" fontAlgn="auto" latinLnBrk="0" hangingPunct="1">
                <a:lnSpc>
                  <a:spcPct val="100000"/>
                </a:lnSpc>
                <a:spcBef>
                  <a:spcPts val="0"/>
                </a:spcBef>
                <a:spcAft>
                  <a:spcPts val="0"/>
                </a:spcAft>
                <a:buClrTx/>
                <a:buSzTx/>
                <a:buFontTx/>
                <a:buNone/>
                <a:tabLst/>
                <a:defRPr/>
              </a:pPr>
              <a:t>6</a:t>
            </a:fld>
            <a:endParaRPr kumimoji="0" lang="fa-IR" sz="1200" b="0" i="0" u="none" strike="noStrike" kern="1200" cap="none" spc="0" normalizeH="0" baseline="0" noProof="0" dirty="0">
              <a:ln>
                <a:noFill/>
              </a:ln>
              <a:solidFill>
                <a:prstClr val="black"/>
              </a:solidFill>
              <a:effectLst/>
              <a:uLnTx/>
              <a:uFillTx/>
              <a:latin typeface="Calibri"/>
              <a:ea typeface="+mn-ea"/>
            </a:endParaRPr>
          </a:p>
        </p:txBody>
      </p:sp>
    </p:spTree>
    <p:extLst>
      <p:ext uri="{BB962C8B-B14F-4D97-AF65-F5344CB8AC3E}">
        <p14:creationId xmlns:p14="http://schemas.microsoft.com/office/powerpoint/2010/main" val="932030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fa-IR" sz="800" b="1" dirty="0" smtClean="0">
                <a:cs typeface="B Homa" panose="00000400000000000000" pitchFamily="2" charset="-78"/>
              </a:rPr>
              <a:t>جاذبه ها و تولیدات کالا</a:t>
            </a:r>
            <a:r>
              <a:rPr lang="fa-IR" sz="800" dirty="0" smtClean="0">
                <a:cs typeface="B Homa" panose="00000400000000000000" pitchFamily="2" charset="-78"/>
              </a:rPr>
              <a:t>:</a:t>
            </a:r>
            <a:r>
              <a:rPr lang="fa-IR" sz="800" baseline="0" dirty="0" smtClean="0">
                <a:cs typeface="B Homa" panose="00000400000000000000" pitchFamily="2" charset="-78"/>
              </a:rPr>
              <a:t> تکنیک های مورد استفاده برای به دست آوردن کل سفرهایی که به پایان می رسد به محدوده مطالعه بستگی دارد. مستقیم تقاضا و عرضه ممکن است برای جریان اصلی برخی از محصولات همگن انجام شود، مثل؛ شکر، فرآورده های نفتی، سنگ آهن، ذغال سنگ، سیمان، کود، غلات و غیره. </a:t>
            </a:r>
          </a:p>
          <a:p>
            <a:r>
              <a:rPr lang="fa-IR" sz="800" b="1" baseline="0" dirty="0" smtClean="0">
                <a:cs typeface="B Homa" panose="00000400000000000000" pitchFamily="2" charset="-78"/>
              </a:rPr>
              <a:t>انتخاب حالت: </a:t>
            </a:r>
            <a:r>
              <a:rPr lang="fa-IR" sz="800" baseline="0" dirty="0" smtClean="0">
                <a:cs typeface="B Homa" panose="00000400000000000000" pitchFamily="2" charset="-78"/>
              </a:rPr>
              <a:t>این اساسا یک تصمیم فرستنده است که از چه حامل باید برای حمل کالا به مقصد خود استفاده شود.</a:t>
            </a:r>
          </a:p>
          <a:p>
            <a:r>
              <a:rPr lang="fa-IR" sz="800" b="1" baseline="0" dirty="0" smtClean="0">
                <a:cs typeface="B Homa" panose="00000400000000000000" pitchFamily="2" charset="-78"/>
              </a:rPr>
              <a:t>تخصیص: </a:t>
            </a:r>
            <a:r>
              <a:rPr lang="fa-IR" sz="800" baseline="0" dirty="0" smtClean="0">
                <a:cs typeface="B Homa" panose="00000400000000000000" pitchFamily="2" charset="-78"/>
              </a:rPr>
              <a:t>در مورد حمل و نقل جاده ای، این یک تصمیم حامل است که گاهی توسط راننده هر خودرو تغییر می یابد: انتخاب بهترین مسیر برای اخذ کالا از مبدا به مقصد.؛ برای مثال، کامیون های سبک ممکن است نسبت به کامیون های سنگین، در مقابل تلخی مسیرها کمتر حساس باشند؛ همچنین وسایل نقلیه حمل کالاهای فاسدشدنی می توانند اولویت بیشتری برای به حداقل رساندن زمان نسبت به حمل کالاهای دیگر مثل ذغال سنگ داشته باشند.</a:t>
            </a:r>
          </a:p>
          <a:p>
            <a:pPr marL="0" marR="0" indent="0" algn="r" defTabSz="914400" rtl="1" eaLnBrk="1" fontAlgn="auto" latinLnBrk="0" hangingPunct="1">
              <a:lnSpc>
                <a:spcPct val="100000"/>
              </a:lnSpc>
              <a:spcBef>
                <a:spcPts val="0"/>
              </a:spcBef>
              <a:spcAft>
                <a:spcPts val="0"/>
              </a:spcAft>
              <a:buClrTx/>
              <a:buSzTx/>
              <a:buFontTx/>
              <a:buNone/>
              <a:tabLst/>
              <a:defRPr/>
            </a:pPr>
            <a:r>
              <a:rPr lang="fa-IR" sz="800" b="1" kern="1200" dirty="0" smtClean="0">
                <a:solidFill>
                  <a:schemeClr val="tx1"/>
                </a:solidFill>
                <a:effectLst/>
                <a:latin typeface="+mn-lt"/>
                <a:ea typeface="+mn-ea"/>
                <a:cs typeface="+mn-cs"/>
              </a:rPr>
              <a:t>تعادل: </a:t>
            </a:r>
            <a:r>
              <a:rPr lang="fa-IR" sz="800" kern="1200" dirty="0" smtClean="0">
                <a:solidFill>
                  <a:schemeClr val="tx1"/>
                </a:solidFill>
                <a:effectLst/>
                <a:latin typeface="+mn-lt"/>
                <a:ea typeface="+mn-ea"/>
                <a:cs typeface="+mn-cs"/>
              </a:rPr>
              <a:t>همانطور که در مورد تقاضای مسافرتی، مشکل سیستم یا تعادل بازار، کل مدل سازی را فرا می گیرد، اما تکنیک های دستیابی به آن هنوز در حال توسعه است.</a:t>
            </a:r>
            <a:endParaRPr lang="en-US" sz="800" kern="1200" dirty="0" smtClean="0">
              <a:solidFill>
                <a:schemeClr val="tx1"/>
              </a:solidFill>
              <a:effectLst/>
              <a:latin typeface="+mn-lt"/>
              <a:ea typeface="+mn-ea"/>
              <a:cs typeface="+mn-cs"/>
            </a:endParaRPr>
          </a:p>
          <a:p>
            <a:endParaRPr lang="fa-IR" sz="800" baseline="0" dirty="0" smtClean="0">
              <a:cs typeface="B Homa" panose="00000400000000000000" pitchFamily="2" charset="-78"/>
            </a:endParaRPr>
          </a:p>
          <a:p>
            <a:endParaRPr lang="fa-IR" sz="800" baseline="0" dirty="0" smtClean="0">
              <a:cs typeface="B Homa" panose="00000400000000000000" pitchFamily="2" charset="-78"/>
            </a:endParaRPr>
          </a:p>
          <a:p>
            <a:endParaRPr lang="fa-IR" sz="800" dirty="0">
              <a:cs typeface="B Homa" panose="00000400000000000000" pitchFamily="2" charset="-78"/>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987B796-0FB4-4BD0-A80C-C9BFCA5CB64E}" type="slidenum">
              <a:rPr kumimoji="0" lang="fa-IR" sz="1200" b="0" i="0" u="none" strike="noStrike" kern="1200" cap="none" spc="0" normalizeH="0" baseline="0" noProof="0" smtClean="0">
                <a:ln>
                  <a:noFill/>
                </a:ln>
                <a:solidFill>
                  <a:prstClr val="black"/>
                </a:solidFill>
                <a:effectLst/>
                <a:uLnTx/>
                <a:uFillTx/>
                <a:latin typeface="Calibri"/>
                <a:ea typeface="+mn-ea"/>
              </a:rPr>
              <a:pPr marL="0" marR="0" lvl="0" indent="0" algn="l" defTabSz="914400" rtl="1" eaLnBrk="1" fontAlgn="auto" latinLnBrk="0" hangingPunct="1">
                <a:lnSpc>
                  <a:spcPct val="100000"/>
                </a:lnSpc>
                <a:spcBef>
                  <a:spcPts val="0"/>
                </a:spcBef>
                <a:spcAft>
                  <a:spcPts val="0"/>
                </a:spcAft>
                <a:buClrTx/>
                <a:buSzTx/>
                <a:buFontTx/>
                <a:buNone/>
                <a:tabLst/>
                <a:defRPr/>
              </a:pPr>
              <a:t>7</a:t>
            </a:fld>
            <a:endParaRPr kumimoji="0" lang="fa-IR" sz="1200" b="0" i="0" u="none" strike="noStrike" kern="1200" cap="none" spc="0" normalizeH="0" baseline="0" noProof="0" dirty="0">
              <a:ln>
                <a:noFill/>
              </a:ln>
              <a:solidFill>
                <a:prstClr val="black"/>
              </a:solidFill>
              <a:effectLst/>
              <a:uLnTx/>
              <a:uFillTx/>
              <a:latin typeface="Calibri"/>
              <a:ea typeface="+mn-ea"/>
            </a:endParaRPr>
          </a:p>
        </p:txBody>
      </p:sp>
    </p:spTree>
    <p:extLst>
      <p:ext uri="{BB962C8B-B14F-4D97-AF65-F5344CB8AC3E}">
        <p14:creationId xmlns:p14="http://schemas.microsoft.com/office/powerpoint/2010/main" val="25063098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fa-IR" sz="800" dirty="0" smtClean="0">
                <a:cs typeface="B Homa" panose="00000400000000000000" pitchFamily="2" charset="-78"/>
              </a:rPr>
              <a:t>جایی که </a:t>
            </a:r>
            <a:r>
              <a:rPr lang="en-US" sz="800" dirty="0" smtClean="0">
                <a:cs typeface="B Homa" panose="00000400000000000000" pitchFamily="2" charset="-78"/>
              </a:rPr>
              <a:t>k </a:t>
            </a:r>
            <a:r>
              <a:rPr lang="fa-IR" sz="800" dirty="0" smtClean="0">
                <a:cs typeface="B Homa" panose="00000400000000000000" pitchFamily="2" charset="-78"/>
              </a:rPr>
              <a:t>یک شاخص نوع کالا است؛ </a:t>
            </a:r>
            <a:r>
              <a:rPr lang="en-US" sz="800" dirty="0" smtClean="0">
                <a:cs typeface="B Homa" panose="00000400000000000000" pitchFamily="2" charset="-78"/>
              </a:rPr>
              <a:t>T k </a:t>
            </a:r>
            <a:r>
              <a:rPr lang="fa-IR" sz="800" dirty="0" smtClean="0">
                <a:cs typeface="B Homa" panose="00000400000000000000" pitchFamily="2" charset="-78"/>
              </a:rPr>
              <a:t>تن از محصول </a:t>
            </a:r>
            <a:r>
              <a:rPr lang="en-US" sz="800" dirty="0" smtClean="0">
                <a:cs typeface="B Homa" panose="00000400000000000000" pitchFamily="2" charset="-78"/>
              </a:rPr>
              <a:t>k </a:t>
            </a:r>
            <a:r>
              <a:rPr lang="fa-IR" sz="800" dirty="0" smtClean="0">
                <a:cs typeface="B Homa" panose="00000400000000000000" pitchFamily="2" charset="-78"/>
              </a:rPr>
              <a:t>از </a:t>
            </a:r>
            <a:r>
              <a:rPr lang="en-US" sz="800" dirty="0" smtClean="0">
                <a:cs typeface="B Homa" panose="00000400000000000000" pitchFamily="2" charset="-78"/>
              </a:rPr>
              <a:t>I </a:t>
            </a:r>
            <a:r>
              <a:rPr lang="fa-IR" sz="800" dirty="0" smtClean="0">
                <a:cs typeface="B Homa" panose="00000400000000000000" pitchFamily="2" charset="-78"/>
              </a:rPr>
              <a:t>به </a:t>
            </a:r>
            <a:r>
              <a:rPr lang="en-US" sz="800" dirty="0" smtClean="0">
                <a:cs typeface="B Homa" panose="00000400000000000000" pitchFamily="2" charset="-78"/>
              </a:rPr>
              <a:t>J </a:t>
            </a:r>
            <a:r>
              <a:rPr lang="fa-IR" sz="800" dirty="0" smtClean="0">
                <a:cs typeface="B Homa" panose="00000400000000000000" pitchFamily="2" charset="-78"/>
              </a:rPr>
              <a:t>منتقل شده است </a:t>
            </a:r>
            <a:r>
              <a:rPr lang="en-US" sz="800" dirty="0" smtClean="0">
                <a:cs typeface="B Homa" panose="00000400000000000000" pitchFamily="2" charset="-78"/>
              </a:rPr>
              <a:t>Aki، Bkj </a:t>
            </a:r>
            <a:r>
              <a:rPr lang="fa-IR" sz="800" dirty="0" smtClean="0">
                <a:cs typeface="B Homa" panose="00000400000000000000" pitchFamily="2" charset="-78"/>
              </a:rPr>
              <a:t>عوامل متعادل کننده با تفسیر معمول آنها هستند؛ </a:t>
            </a:r>
            <a:r>
              <a:rPr lang="en-US" sz="800" dirty="0" smtClean="0">
                <a:cs typeface="B Homa" panose="00000400000000000000" pitchFamily="2" charset="-78"/>
              </a:rPr>
              <a:t>Ok</a:t>
            </a:r>
            <a:r>
              <a:rPr lang="fa-IR" sz="800" dirty="0" smtClean="0">
                <a:cs typeface="B Homa" panose="00000400000000000000" pitchFamily="2" charset="-78"/>
              </a:rPr>
              <a:t>، </a:t>
            </a:r>
            <a:r>
              <a:rPr lang="en-US" sz="800" dirty="0" smtClean="0">
                <a:cs typeface="B Homa" panose="00000400000000000000" pitchFamily="2" charset="-78"/>
              </a:rPr>
              <a:t>Dkj </a:t>
            </a:r>
            <a:r>
              <a:rPr lang="fa-IR" sz="800" dirty="0" smtClean="0">
                <a:cs typeface="B Homa" panose="00000400000000000000" pitchFamily="2" charset="-78"/>
              </a:rPr>
              <a:t>عرضه و تقاضا برای محصول </a:t>
            </a:r>
            <a:r>
              <a:rPr lang="en-US" sz="800" dirty="0" smtClean="0">
                <a:cs typeface="B Homa" panose="00000400000000000000" pitchFamily="2" charset="-78"/>
              </a:rPr>
              <a:t>k </a:t>
            </a:r>
            <a:r>
              <a:rPr lang="fa-IR" sz="800" dirty="0" smtClean="0">
                <a:cs typeface="B Homa" panose="00000400000000000000" pitchFamily="2" charset="-78"/>
              </a:rPr>
              <a:t>در منطقه </a:t>
            </a:r>
            <a:r>
              <a:rPr lang="en-US" sz="800" dirty="0" smtClean="0">
                <a:cs typeface="B Homa" panose="00000400000000000000" pitchFamily="2" charset="-78"/>
              </a:rPr>
              <a:t>i (</a:t>
            </a:r>
            <a:r>
              <a:rPr lang="fa-IR" sz="800" dirty="0" smtClean="0">
                <a:cs typeface="B Homa" panose="00000400000000000000" pitchFamily="2" charset="-78"/>
              </a:rPr>
              <a:t>یا </a:t>
            </a:r>
            <a:r>
              <a:rPr lang="en-US" sz="800" dirty="0" smtClean="0">
                <a:cs typeface="B Homa" panose="00000400000000000000" pitchFamily="2" charset="-78"/>
              </a:rPr>
              <a:t>j) ؛ </a:t>
            </a:r>
            <a:r>
              <a:rPr lang="el-GR" sz="800" dirty="0" smtClean="0">
                <a:cs typeface="B Homa" panose="00000400000000000000" pitchFamily="2" charset="-78"/>
              </a:rPr>
              <a:t>β</a:t>
            </a:r>
            <a:r>
              <a:rPr lang="en-US" sz="800" dirty="0" smtClean="0">
                <a:cs typeface="B Homa" panose="00000400000000000000" pitchFamily="2" charset="-78"/>
              </a:rPr>
              <a:t>k </a:t>
            </a:r>
            <a:r>
              <a:rPr lang="fa-IR" sz="800" dirty="0" smtClean="0">
                <a:cs typeface="B Homa" panose="00000400000000000000" pitchFamily="2" charset="-78"/>
              </a:rPr>
              <a:t>پارامتر کالیبراسیون هستند، برای هر محصول </a:t>
            </a:r>
            <a:r>
              <a:rPr lang="en-US" sz="800" dirty="0" smtClean="0">
                <a:cs typeface="B Homa" panose="00000400000000000000" pitchFamily="2" charset="-78"/>
              </a:rPr>
              <a:t>k؛ </a:t>
            </a:r>
            <a:r>
              <a:rPr lang="fa-IR" sz="800" dirty="0" smtClean="0">
                <a:cs typeface="B Homa" panose="00000400000000000000" pitchFamily="2" charset="-78"/>
              </a:rPr>
              <a:t>و </a:t>
            </a:r>
            <a:r>
              <a:rPr lang="en-US" sz="800" dirty="0" smtClean="0">
                <a:cs typeface="B Homa" panose="00000400000000000000" pitchFamily="2" charset="-78"/>
              </a:rPr>
              <a:t>Ckij </a:t>
            </a:r>
            <a:r>
              <a:rPr lang="fa-IR" sz="800" dirty="0" smtClean="0">
                <a:cs typeface="B Homa" panose="00000400000000000000" pitchFamily="2" charset="-78"/>
              </a:rPr>
              <a:t>هزینه های عمومی حمل و نقل  در هر تن از محصول </a:t>
            </a:r>
            <a:r>
              <a:rPr lang="en-US" sz="800" dirty="0" smtClean="0">
                <a:cs typeface="B Homa" panose="00000400000000000000" pitchFamily="2" charset="-78"/>
              </a:rPr>
              <a:t>k </a:t>
            </a:r>
            <a:r>
              <a:rPr lang="fa-IR" sz="800" dirty="0" smtClean="0">
                <a:cs typeface="B Homa" panose="00000400000000000000" pitchFamily="2" charset="-78"/>
              </a:rPr>
              <a:t>بین مناطق </a:t>
            </a:r>
            <a:r>
              <a:rPr lang="en-US" sz="800" dirty="0" smtClean="0">
                <a:cs typeface="B Homa" panose="00000400000000000000" pitchFamily="2" charset="-78"/>
              </a:rPr>
              <a:t>i </a:t>
            </a:r>
            <a:r>
              <a:rPr lang="fa-IR" sz="800" dirty="0" smtClean="0">
                <a:cs typeface="B Homa" panose="00000400000000000000" pitchFamily="2" charset="-78"/>
              </a:rPr>
              <a:t>و </a:t>
            </a:r>
            <a:r>
              <a:rPr lang="en-US" sz="800" dirty="0" smtClean="0">
                <a:cs typeface="B Homa" panose="00000400000000000000" pitchFamily="2" charset="-78"/>
              </a:rPr>
              <a:t>j </a:t>
            </a:r>
            <a:r>
              <a:rPr lang="fa-IR" sz="800" dirty="0" smtClean="0">
                <a:cs typeface="B Homa" panose="00000400000000000000" pitchFamily="2" charset="-78"/>
              </a:rPr>
              <a:t>است.</a:t>
            </a:r>
          </a:p>
          <a:p>
            <a:r>
              <a:rPr lang="fa-IR" sz="800" dirty="0" smtClean="0">
                <a:cs typeface="B Homa" panose="00000400000000000000" pitchFamily="2" charset="-78"/>
              </a:rPr>
              <a:t>جایی که </a:t>
            </a:r>
            <a:r>
              <a:rPr lang="en-US" sz="800" dirty="0" smtClean="0">
                <a:cs typeface="B Homa" panose="00000400000000000000" pitchFamily="2" charset="-78"/>
              </a:rPr>
              <a:t>fij </a:t>
            </a:r>
            <a:r>
              <a:rPr lang="fa-IR" sz="800" dirty="0" smtClean="0">
                <a:cs typeface="B Homa" panose="00000400000000000000" pitchFamily="2" charset="-78"/>
              </a:rPr>
              <a:t>شارژ بیرون از جیب برای استفاده از سرویس از </a:t>
            </a:r>
            <a:r>
              <a:rPr lang="en-US" sz="800" dirty="0" smtClean="0">
                <a:cs typeface="B Homa" panose="00000400000000000000" pitchFamily="2" charset="-78"/>
              </a:rPr>
              <a:t>i </a:t>
            </a:r>
            <a:r>
              <a:rPr lang="fa-IR" sz="800" dirty="0" smtClean="0">
                <a:cs typeface="B Homa" panose="00000400000000000000" pitchFamily="2" charset="-78"/>
              </a:rPr>
              <a:t>به </a:t>
            </a:r>
            <a:r>
              <a:rPr lang="en-US" sz="800" dirty="0" smtClean="0">
                <a:cs typeface="B Homa" panose="00000400000000000000" pitchFamily="2" charset="-78"/>
              </a:rPr>
              <a:t>j </a:t>
            </a:r>
            <a:r>
              <a:rPr lang="fa-IR" sz="800" dirty="0" smtClean="0">
                <a:cs typeface="B Homa" panose="00000400000000000000" pitchFamily="2" charset="-78"/>
              </a:rPr>
              <a:t>است؛ </a:t>
            </a:r>
            <a:r>
              <a:rPr lang="en-US" sz="800" dirty="0" smtClean="0">
                <a:cs typeface="B Homa" panose="00000400000000000000" pitchFamily="2" charset="-78"/>
              </a:rPr>
              <a:t>sij </a:t>
            </a:r>
            <a:r>
              <a:rPr lang="fa-IR" sz="800" dirty="0" smtClean="0">
                <a:cs typeface="B Homa" panose="00000400000000000000" pitchFamily="2" charset="-78"/>
              </a:rPr>
              <a:t>زمان سفر داخلی بین </a:t>
            </a:r>
            <a:r>
              <a:rPr lang="en-US" sz="800" dirty="0" smtClean="0">
                <a:cs typeface="B Homa" panose="00000400000000000000" pitchFamily="2" charset="-78"/>
              </a:rPr>
              <a:t>i </a:t>
            </a:r>
            <a:r>
              <a:rPr lang="fa-IR" sz="800" dirty="0" smtClean="0">
                <a:cs typeface="B Homa" panose="00000400000000000000" pitchFamily="2" charset="-78"/>
              </a:rPr>
              <a:t>و </a:t>
            </a:r>
            <a:r>
              <a:rPr lang="en-US" sz="800" dirty="0" smtClean="0">
                <a:cs typeface="B Homa" panose="00000400000000000000" pitchFamily="2" charset="-78"/>
              </a:rPr>
              <a:t>j </a:t>
            </a:r>
            <a:r>
              <a:rPr lang="fa-IR" sz="800" dirty="0" smtClean="0">
                <a:cs typeface="B Homa" panose="00000400000000000000" pitchFamily="2" charset="-78"/>
              </a:rPr>
              <a:t>است؛ </a:t>
            </a:r>
            <a:r>
              <a:rPr lang="el-GR" sz="800" dirty="0" smtClean="0">
                <a:cs typeface="B Homa" panose="00000400000000000000" pitchFamily="2" charset="-78"/>
              </a:rPr>
              <a:t>σ</a:t>
            </a:r>
            <a:r>
              <a:rPr lang="en-US" sz="800" dirty="0" smtClean="0">
                <a:cs typeface="B Homa" panose="00000400000000000000" pitchFamily="2" charset="-78"/>
              </a:rPr>
              <a:t>sij </a:t>
            </a:r>
            <a:r>
              <a:rPr lang="fa-IR" sz="800" dirty="0" smtClean="0">
                <a:cs typeface="B Homa" panose="00000400000000000000" pitchFamily="2" charset="-78"/>
              </a:rPr>
              <a:t>متغیر زمان سفر </a:t>
            </a:r>
            <a:r>
              <a:rPr lang="en-US" sz="800" dirty="0" smtClean="0">
                <a:cs typeface="B Homa" panose="00000400000000000000" pitchFamily="2" charset="-78"/>
              </a:rPr>
              <a:t>s </a:t>
            </a:r>
            <a:r>
              <a:rPr lang="fa-IR" sz="800" dirty="0" smtClean="0">
                <a:cs typeface="B Homa" panose="00000400000000000000" pitchFamily="2" charset="-78"/>
              </a:rPr>
              <a:t>است؛ </a:t>
            </a:r>
            <a:r>
              <a:rPr lang="en-US" sz="800" dirty="0" smtClean="0">
                <a:cs typeface="B Homa" panose="00000400000000000000" pitchFamily="2" charset="-78"/>
              </a:rPr>
              <a:t>wij </a:t>
            </a:r>
            <a:r>
              <a:rPr lang="fa-IR" sz="800" dirty="0" smtClean="0">
                <a:cs typeface="B Homa" panose="00000400000000000000" pitchFamily="2" charset="-78"/>
              </a:rPr>
              <a:t>زمان انتظار یا تاخیر از درخواست خدمات تا تحویل واقعی است - ممکن است برای حمل و نقل دریایی طولانی باشد؛ به عنوان مثال، و </a:t>
            </a:r>
            <a:r>
              <a:rPr lang="en-US" sz="800" dirty="0" smtClean="0">
                <a:cs typeface="B Homa" panose="00000400000000000000" pitchFamily="2" charset="-78"/>
              </a:rPr>
              <a:t>pij </a:t>
            </a:r>
            <a:r>
              <a:rPr lang="fa-IR" sz="800" dirty="0" smtClean="0">
                <a:cs typeface="B Homa" panose="00000400000000000000" pitchFamily="2" charset="-78"/>
              </a:rPr>
              <a:t>احتمال زیان یا آسیب به کالاها در حمل و نقل است.</a:t>
            </a:r>
            <a:endParaRPr lang="en-US" sz="800" dirty="0" smtClean="0">
              <a:cs typeface="B Homa" panose="00000400000000000000" pitchFamily="2" charset="-78"/>
            </a:endParaRPr>
          </a:p>
          <a:p>
            <a:r>
              <a:rPr lang="fa-IR" sz="800" dirty="0" smtClean="0">
                <a:cs typeface="B Homa" panose="00000400000000000000" pitchFamily="2" charset="-78"/>
              </a:rPr>
              <a:t>اگر یک صنعت دارای چندین کارخانه با تولیدات مختلف، ظرفیت ها و هزینه ها باشد، ممکن است تابع هدف حداکثر رساندن سود یا به حداقل رساندن هزینه های کل در بازار باشد</a:t>
            </a:r>
            <a:endParaRPr lang="en-US" sz="800" dirty="0" smtClean="0">
              <a:cs typeface="B Homa" panose="00000400000000000000" pitchFamily="2" charset="-78"/>
            </a:endParaRPr>
          </a:p>
          <a:p>
            <a:r>
              <a:rPr lang="fa-IR" sz="800" dirty="0" smtClean="0">
                <a:cs typeface="B Homa" panose="00000400000000000000" pitchFamily="2" charset="-78"/>
              </a:rPr>
              <a:t>به طور کلی، مهم است که سهم نسبی هزینه های حمل و نقل (عمومی) را در هزینه نهایی کالاها مورد توجه قرار دهیم.</a:t>
            </a:r>
          </a:p>
          <a:p>
            <a:r>
              <a:rPr lang="fa-IR" sz="800" dirty="0" smtClean="0">
                <a:cs typeface="B Homa" panose="00000400000000000000" pitchFamily="2" charset="-78"/>
              </a:rPr>
              <a:t>برای مثال، در مورد گندم، زغال سنگ، سیمان و آجر، هزینه های حمل و نقل یک عنصر اصلی در قیمت نهایی خود هستند؛ با این حال، در مورد غذاهای راحت، کالاهای مصرفی، شکلات یا الکترونیک، هزینه های حمل و نقل سهم کم (مستقیم) به قیمت دارد.</a:t>
            </a:r>
          </a:p>
          <a:p>
            <a:endParaRPr lang="fa-IR" sz="800" dirty="0">
              <a:cs typeface="B Homa" panose="00000400000000000000" pitchFamily="2" charset="-78"/>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987B796-0FB4-4BD0-A80C-C9BFCA5CB64E}" type="slidenum">
              <a:rPr kumimoji="0" lang="fa-IR" sz="1200" b="0" i="0" u="none" strike="noStrike" kern="1200" cap="none" spc="0" normalizeH="0" baseline="0" noProof="0" smtClean="0">
                <a:ln>
                  <a:noFill/>
                </a:ln>
                <a:solidFill>
                  <a:prstClr val="black"/>
                </a:solidFill>
                <a:effectLst/>
                <a:uLnTx/>
                <a:uFillTx/>
                <a:latin typeface="Calibri"/>
                <a:ea typeface="+mn-ea"/>
              </a:rPr>
              <a:pPr marL="0" marR="0" lvl="0" indent="0" algn="l" defTabSz="914400" rtl="1" eaLnBrk="1" fontAlgn="auto" latinLnBrk="0" hangingPunct="1">
                <a:lnSpc>
                  <a:spcPct val="100000"/>
                </a:lnSpc>
                <a:spcBef>
                  <a:spcPts val="0"/>
                </a:spcBef>
                <a:spcAft>
                  <a:spcPts val="0"/>
                </a:spcAft>
                <a:buClrTx/>
                <a:buSzTx/>
                <a:buFontTx/>
                <a:buNone/>
                <a:tabLst/>
                <a:defRPr/>
              </a:pPr>
              <a:t>8</a:t>
            </a:fld>
            <a:endParaRPr kumimoji="0" lang="fa-IR" sz="1200" b="0" i="0" u="none" strike="noStrike" kern="1200" cap="none" spc="0" normalizeH="0" baseline="0" noProof="0" dirty="0">
              <a:ln>
                <a:noFill/>
              </a:ln>
              <a:solidFill>
                <a:prstClr val="black"/>
              </a:solidFill>
              <a:effectLst/>
              <a:uLnTx/>
              <a:uFillTx/>
              <a:latin typeface="Calibri"/>
              <a:ea typeface="+mn-ea"/>
            </a:endParaRPr>
          </a:p>
        </p:txBody>
      </p:sp>
    </p:spTree>
    <p:extLst>
      <p:ext uri="{BB962C8B-B14F-4D97-AF65-F5344CB8AC3E}">
        <p14:creationId xmlns:p14="http://schemas.microsoft.com/office/powerpoint/2010/main" val="36130840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987B796-0FB4-4BD0-A80C-C9BFCA5CB64E}" type="slidenum">
              <a:rPr kumimoji="0" lang="fa-IR" sz="1200" b="0" i="0" u="none" strike="noStrike" kern="1200" cap="none" spc="0" normalizeH="0" baseline="0" noProof="0" smtClean="0">
                <a:ln>
                  <a:noFill/>
                </a:ln>
                <a:solidFill>
                  <a:prstClr val="black"/>
                </a:solidFill>
                <a:effectLst/>
                <a:uLnTx/>
                <a:uFillTx/>
                <a:latin typeface="Calibri"/>
                <a:ea typeface="+mn-ea"/>
              </a:rPr>
              <a:pPr marL="0" marR="0" lvl="0" indent="0" algn="l" defTabSz="914400" rtl="1" eaLnBrk="1" fontAlgn="auto" latinLnBrk="0" hangingPunct="1">
                <a:lnSpc>
                  <a:spcPct val="100000"/>
                </a:lnSpc>
                <a:spcBef>
                  <a:spcPts val="0"/>
                </a:spcBef>
                <a:spcAft>
                  <a:spcPts val="0"/>
                </a:spcAft>
                <a:buClrTx/>
                <a:buSzTx/>
                <a:buFontTx/>
                <a:buNone/>
                <a:tabLst/>
                <a:defRPr/>
              </a:pPr>
              <a:t>9</a:t>
            </a:fld>
            <a:endParaRPr kumimoji="0" lang="fa-IR" sz="1200" b="0" i="0" u="none" strike="noStrike" kern="1200" cap="none" spc="0" normalizeH="0" baseline="0" noProof="0" dirty="0">
              <a:ln>
                <a:noFill/>
              </a:ln>
              <a:solidFill>
                <a:prstClr val="black"/>
              </a:solidFill>
              <a:effectLst/>
              <a:uLnTx/>
              <a:uFillTx/>
              <a:latin typeface="Calibri"/>
              <a:ea typeface="+mn-ea"/>
            </a:endParaRPr>
          </a:p>
        </p:txBody>
      </p:sp>
    </p:spTree>
    <p:extLst>
      <p:ext uri="{BB962C8B-B14F-4D97-AF65-F5344CB8AC3E}">
        <p14:creationId xmlns:p14="http://schemas.microsoft.com/office/powerpoint/2010/main" val="18999650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5BB88AC-0253-4B35-890D-5F62805DB725}" type="datetimeFigureOut">
              <a:rPr lang="fa-IR" smtClean="0"/>
              <a:pPr/>
              <a:t>25/02/1441</a:t>
            </a:fld>
            <a:endParaRPr lang="fa-IR" dirty="0"/>
          </a:p>
        </p:txBody>
      </p:sp>
      <p:sp>
        <p:nvSpPr>
          <p:cNvPr id="5" name="Footer Placeholder 4"/>
          <p:cNvSpPr>
            <a:spLocks noGrp="1"/>
          </p:cNvSpPr>
          <p:nvPr>
            <p:ph type="ftr" sz="quarter" idx="11"/>
          </p:nvPr>
        </p:nvSpPr>
        <p:spPr/>
        <p:txBody>
          <a:bodyPr/>
          <a:lstStyle/>
          <a:p>
            <a:endParaRPr lang="fa-IR" dirty="0"/>
          </a:p>
        </p:txBody>
      </p:sp>
      <p:sp>
        <p:nvSpPr>
          <p:cNvPr id="6" name="Slide Number Placeholder 5"/>
          <p:cNvSpPr>
            <a:spLocks noGrp="1"/>
          </p:cNvSpPr>
          <p:nvPr>
            <p:ph type="sldNum" sz="quarter" idx="12"/>
          </p:nvPr>
        </p:nvSpPr>
        <p:spPr/>
        <p:txBody>
          <a:bodyPr/>
          <a:lstStyle/>
          <a:p>
            <a:fld id="{695B5B37-FC00-4103-AE22-753B501E5D2B}" type="slidenum">
              <a:rPr lang="fa-IR" smtClean="0"/>
              <a:pPr/>
              <a:t>‹#›</a:t>
            </a:fld>
            <a:endParaRPr lang="fa-IR" dirty="0"/>
          </a:p>
        </p:txBody>
      </p:sp>
    </p:spTree>
    <p:extLst>
      <p:ext uri="{BB962C8B-B14F-4D97-AF65-F5344CB8AC3E}">
        <p14:creationId xmlns:p14="http://schemas.microsoft.com/office/powerpoint/2010/main" val="131812802"/>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5BB88AC-0253-4B35-890D-5F62805DB725}" type="datetimeFigureOut">
              <a:rPr lang="fa-IR" smtClean="0"/>
              <a:pPr/>
              <a:t>25/02/1441</a:t>
            </a:fld>
            <a:endParaRPr lang="fa-IR" dirty="0"/>
          </a:p>
        </p:txBody>
      </p:sp>
      <p:sp>
        <p:nvSpPr>
          <p:cNvPr id="5" name="Footer Placeholder 4"/>
          <p:cNvSpPr>
            <a:spLocks noGrp="1"/>
          </p:cNvSpPr>
          <p:nvPr>
            <p:ph type="ftr" sz="quarter" idx="11"/>
          </p:nvPr>
        </p:nvSpPr>
        <p:spPr/>
        <p:txBody>
          <a:bodyPr/>
          <a:lstStyle/>
          <a:p>
            <a:endParaRPr lang="fa-IR" dirty="0"/>
          </a:p>
        </p:txBody>
      </p:sp>
      <p:sp>
        <p:nvSpPr>
          <p:cNvPr id="6" name="Slide Number Placeholder 5"/>
          <p:cNvSpPr>
            <a:spLocks noGrp="1"/>
          </p:cNvSpPr>
          <p:nvPr>
            <p:ph type="sldNum" sz="quarter" idx="12"/>
          </p:nvPr>
        </p:nvSpPr>
        <p:spPr/>
        <p:txBody>
          <a:bodyPr/>
          <a:lstStyle/>
          <a:p>
            <a:fld id="{695B5B37-FC00-4103-AE22-753B501E5D2B}" type="slidenum">
              <a:rPr lang="fa-IR" smtClean="0"/>
              <a:pPr/>
              <a:t>‹#›</a:t>
            </a:fld>
            <a:endParaRPr lang="fa-IR" dirty="0"/>
          </a:p>
        </p:txBody>
      </p:sp>
    </p:spTree>
    <p:extLst>
      <p:ext uri="{BB962C8B-B14F-4D97-AF65-F5344CB8AC3E}">
        <p14:creationId xmlns:p14="http://schemas.microsoft.com/office/powerpoint/2010/main" val="42497642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5BB88AC-0253-4B35-890D-5F62805DB725}" type="datetimeFigureOut">
              <a:rPr lang="fa-IR" smtClean="0"/>
              <a:pPr/>
              <a:t>25/02/1441</a:t>
            </a:fld>
            <a:endParaRPr lang="fa-IR" dirty="0"/>
          </a:p>
        </p:txBody>
      </p:sp>
      <p:sp>
        <p:nvSpPr>
          <p:cNvPr id="5" name="Footer Placeholder 4"/>
          <p:cNvSpPr>
            <a:spLocks noGrp="1"/>
          </p:cNvSpPr>
          <p:nvPr>
            <p:ph type="ftr" sz="quarter" idx="11"/>
          </p:nvPr>
        </p:nvSpPr>
        <p:spPr/>
        <p:txBody>
          <a:bodyPr/>
          <a:lstStyle/>
          <a:p>
            <a:endParaRPr lang="fa-IR" dirty="0"/>
          </a:p>
        </p:txBody>
      </p:sp>
      <p:sp>
        <p:nvSpPr>
          <p:cNvPr id="6" name="Slide Number Placeholder 5"/>
          <p:cNvSpPr>
            <a:spLocks noGrp="1"/>
          </p:cNvSpPr>
          <p:nvPr>
            <p:ph type="sldNum" sz="quarter" idx="12"/>
          </p:nvPr>
        </p:nvSpPr>
        <p:spPr/>
        <p:txBody>
          <a:bodyPr/>
          <a:lstStyle/>
          <a:p>
            <a:fld id="{695B5B37-FC00-4103-AE22-753B501E5D2B}" type="slidenum">
              <a:rPr lang="fa-IR" smtClean="0"/>
              <a:pPr/>
              <a:t>‹#›</a:t>
            </a:fld>
            <a:endParaRPr lang="fa-IR" dirty="0"/>
          </a:p>
        </p:txBody>
      </p:sp>
    </p:spTree>
    <p:extLst>
      <p:ext uri="{BB962C8B-B14F-4D97-AF65-F5344CB8AC3E}">
        <p14:creationId xmlns:p14="http://schemas.microsoft.com/office/powerpoint/2010/main" val="3920608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5BB88AC-0253-4B35-890D-5F62805DB725}" type="datetimeFigureOut">
              <a:rPr lang="fa-IR" smtClean="0"/>
              <a:pPr/>
              <a:t>25/02/1441</a:t>
            </a:fld>
            <a:endParaRPr lang="fa-IR" dirty="0"/>
          </a:p>
        </p:txBody>
      </p:sp>
      <p:sp>
        <p:nvSpPr>
          <p:cNvPr id="5" name="Footer Placeholder 4"/>
          <p:cNvSpPr>
            <a:spLocks noGrp="1"/>
          </p:cNvSpPr>
          <p:nvPr>
            <p:ph type="ftr" sz="quarter" idx="11"/>
          </p:nvPr>
        </p:nvSpPr>
        <p:spPr/>
        <p:txBody>
          <a:bodyPr/>
          <a:lstStyle/>
          <a:p>
            <a:endParaRPr lang="fa-IR" dirty="0"/>
          </a:p>
        </p:txBody>
      </p:sp>
      <p:sp>
        <p:nvSpPr>
          <p:cNvPr id="6" name="Slide Number Placeholder 5"/>
          <p:cNvSpPr>
            <a:spLocks noGrp="1"/>
          </p:cNvSpPr>
          <p:nvPr>
            <p:ph type="sldNum" sz="quarter" idx="12"/>
          </p:nvPr>
        </p:nvSpPr>
        <p:spPr/>
        <p:txBody>
          <a:bodyPr/>
          <a:lstStyle/>
          <a:p>
            <a:fld id="{695B5B37-FC00-4103-AE22-753B501E5D2B}" type="slidenum">
              <a:rPr lang="fa-IR" smtClean="0"/>
              <a:pPr/>
              <a:t>‹#›</a:t>
            </a:fld>
            <a:endParaRPr lang="fa-IR" dirty="0"/>
          </a:p>
        </p:txBody>
      </p:sp>
    </p:spTree>
    <p:extLst>
      <p:ext uri="{BB962C8B-B14F-4D97-AF65-F5344CB8AC3E}">
        <p14:creationId xmlns:p14="http://schemas.microsoft.com/office/powerpoint/2010/main" val="11221080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5BB88AC-0253-4B35-890D-5F62805DB725}" type="datetimeFigureOut">
              <a:rPr lang="fa-IR" smtClean="0"/>
              <a:pPr/>
              <a:t>25/02/1441</a:t>
            </a:fld>
            <a:endParaRPr lang="fa-IR" dirty="0"/>
          </a:p>
        </p:txBody>
      </p:sp>
      <p:sp>
        <p:nvSpPr>
          <p:cNvPr id="5" name="Footer Placeholder 4"/>
          <p:cNvSpPr>
            <a:spLocks noGrp="1"/>
          </p:cNvSpPr>
          <p:nvPr>
            <p:ph type="ftr" sz="quarter" idx="11"/>
          </p:nvPr>
        </p:nvSpPr>
        <p:spPr/>
        <p:txBody>
          <a:bodyPr/>
          <a:lstStyle/>
          <a:p>
            <a:endParaRPr lang="fa-IR" dirty="0"/>
          </a:p>
        </p:txBody>
      </p:sp>
      <p:sp>
        <p:nvSpPr>
          <p:cNvPr id="6" name="Slide Number Placeholder 5"/>
          <p:cNvSpPr>
            <a:spLocks noGrp="1"/>
          </p:cNvSpPr>
          <p:nvPr>
            <p:ph type="sldNum" sz="quarter" idx="12"/>
          </p:nvPr>
        </p:nvSpPr>
        <p:spPr/>
        <p:txBody>
          <a:bodyPr/>
          <a:lstStyle/>
          <a:p>
            <a:fld id="{695B5B37-FC00-4103-AE22-753B501E5D2B}" type="slidenum">
              <a:rPr lang="fa-IR" smtClean="0"/>
              <a:pPr/>
              <a:t>‹#›</a:t>
            </a:fld>
            <a:endParaRPr lang="fa-IR"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78251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5BB88AC-0253-4B35-890D-5F62805DB725}" type="datetimeFigureOut">
              <a:rPr lang="fa-IR" smtClean="0"/>
              <a:pPr/>
              <a:t>25/02/1441</a:t>
            </a:fld>
            <a:endParaRPr lang="fa-IR" dirty="0"/>
          </a:p>
        </p:txBody>
      </p:sp>
      <p:sp>
        <p:nvSpPr>
          <p:cNvPr id="6" name="Footer Placeholder 5"/>
          <p:cNvSpPr>
            <a:spLocks noGrp="1"/>
          </p:cNvSpPr>
          <p:nvPr>
            <p:ph type="ftr" sz="quarter" idx="11"/>
          </p:nvPr>
        </p:nvSpPr>
        <p:spPr/>
        <p:txBody>
          <a:bodyPr/>
          <a:lstStyle/>
          <a:p>
            <a:endParaRPr lang="fa-IR" dirty="0"/>
          </a:p>
        </p:txBody>
      </p:sp>
      <p:sp>
        <p:nvSpPr>
          <p:cNvPr id="7" name="Slide Number Placeholder 6"/>
          <p:cNvSpPr>
            <a:spLocks noGrp="1"/>
          </p:cNvSpPr>
          <p:nvPr>
            <p:ph type="sldNum" sz="quarter" idx="12"/>
          </p:nvPr>
        </p:nvSpPr>
        <p:spPr/>
        <p:txBody>
          <a:bodyPr/>
          <a:lstStyle/>
          <a:p>
            <a:fld id="{695B5B37-FC00-4103-AE22-753B501E5D2B}" type="slidenum">
              <a:rPr lang="fa-IR" smtClean="0"/>
              <a:pPr/>
              <a:t>‹#›</a:t>
            </a:fld>
            <a:endParaRPr lang="fa-IR" dirty="0"/>
          </a:p>
        </p:txBody>
      </p:sp>
    </p:spTree>
    <p:extLst>
      <p:ext uri="{BB962C8B-B14F-4D97-AF65-F5344CB8AC3E}">
        <p14:creationId xmlns:p14="http://schemas.microsoft.com/office/powerpoint/2010/main" val="18151930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5BB88AC-0253-4B35-890D-5F62805DB725}" type="datetimeFigureOut">
              <a:rPr lang="fa-IR" smtClean="0"/>
              <a:pPr/>
              <a:t>25/02/1441</a:t>
            </a:fld>
            <a:endParaRPr lang="fa-IR" dirty="0"/>
          </a:p>
        </p:txBody>
      </p:sp>
      <p:sp>
        <p:nvSpPr>
          <p:cNvPr id="8" name="Footer Placeholder 7"/>
          <p:cNvSpPr>
            <a:spLocks noGrp="1"/>
          </p:cNvSpPr>
          <p:nvPr>
            <p:ph type="ftr" sz="quarter" idx="11"/>
          </p:nvPr>
        </p:nvSpPr>
        <p:spPr/>
        <p:txBody>
          <a:bodyPr/>
          <a:lstStyle/>
          <a:p>
            <a:endParaRPr lang="fa-IR" dirty="0"/>
          </a:p>
        </p:txBody>
      </p:sp>
      <p:sp>
        <p:nvSpPr>
          <p:cNvPr id="9" name="Slide Number Placeholder 8"/>
          <p:cNvSpPr>
            <a:spLocks noGrp="1"/>
          </p:cNvSpPr>
          <p:nvPr>
            <p:ph type="sldNum" sz="quarter" idx="12"/>
          </p:nvPr>
        </p:nvSpPr>
        <p:spPr/>
        <p:txBody>
          <a:bodyPr/>
          <a:lstStyle/>
          <a:p>
            <a:fld id="{695B5B37-FC00-4103-AE22-753B501E5D2B}" type="slidenum">
              <a:rPr lang="fa-IR" smtClean="0"/>
              <a:pPr/>
              <a:t>‹#›</a:t>
            </a:fld>
            <a:endParaRPr lang="fa-IR" dirty="0"/>
          </a:p>
        </p:txBody>
      </p:sp>
    </p:spTree>
    <p:extLst>
      <p:ext uri="{BB962C8B-B14F-4D97-AF65-F5344CB8AC3E}">
        <p14:creationId xmlns:p14="http://schemas.microsoft.com/office/powerpoint/2010/main" val="12314662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5BB88AC-0253-4B35-890D-5F62805DB725}" type="datetimeFigureOut">
              <a:rPr lang="fa-IR" smtClean="0"/>
              <a:pPr/>
              <a:t>25/02/1441</a:t>
            </a:fld>
            <a:endParaRPr lang="fa-IR" dirty="0"/>
          </a:p>
        </p:txBody>
      </p:sp>
      <p:sp>
        <p:nvSpPr>
          <p:cNvPr id="4" name="Footer Placeholder 3"/>
          <p:cNvSpPr>
            <a:spLocks noGrp="1"/>
          </p:cNvSpPr>
          <p:nvPr>
            <p:ph type="ftr" sz="quarter" idx="11"/>
          </p:nvPr>
        </p:nvSpPr>
        <p:spPr/>
        <p:txBody>
          <a:bodyPr/>
          <a:lstStyle/>
          <a:p>
            <a:endParaRPr lang="fa-IR" dirty="0"/>
          </a:p>
        </p:txBody>
      </p:sp>
      <p:sp>
        <p:nvSpPr>
          <p:cNvPr id="5" name="Slide Number Placeholder 4"/>
          <p:cNvSpPr>
            <a:spLocks noGrp="1"/>
          </p:cNvSpPr>
          <p:nvPr>
            <p:ph type="sldNum" sz="quarter" idx="12"/>
          </p:nvPr>
        </p:nvSpPr>
        <p:spPr/>
        <p:txBody>
          <a:bodyPr/>
          <a:lstStyle/>
          <a:p>
            <a:fld id="{695B5B37-FC00-4103-AE22-753B501E5D2B}" type="slidenum">
              <a:rPr lang="fa-IR" smtClean="0"/>
              <a:pPr/>
              <a:t>‹#›</a:t>
            </a:fld>
            <a:endParaRPr lang="fa-IR" dirty="0"/>
          </a:p>
        </p:txBody>
      </p:sp>
    </p:spTree>
    <p:extLst>
      <p:ext uri="{BB962C8B-B14F-4D97-AF65-F5344CB8AC3E}">
        <p14:creationId xmlns:p14="http://schemas.microsoft.com/office/powerpoint/2010/main" val="18431050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B5BB88AC-0253-4B35-890D-5F62805DB725}" type="datetimeFigureOut">
              <a:rPr lang="fa-IR" smtClean="0"/>
              <a:pPr/>
              <a:t>25/02/1441</a:t>
            </a:fld>
            <a:endParaRPr lang="fa-IR"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fa-IR" dirty="0"/>
          </a:p>
        </p:txBody>
      </p:sp>
      <p:sp>
        <p:nvSpPr>
          <p:cNvPr id="9" name="Slide Number Placeholder 8"/>
          <p:cNvSpPr>
            <a:spLocks noGrp="1"/>
          </p:cNvSpPr>
          <p:nvPr>
            <p:ph type="sldNum" sz="quarter" idx="12"/>
          </p:nvPr>
        </p:nvSpPr>
        <p:spPr/>
        <p:txBody>
          <a:bodyPr/>
          <a:lstStyle/>
          <a:p>
            <a:fld id="{695B5B37-FC00-4103-AE22-753B501E5D2B}" type="slidenum">
              <a:rPr lang="fa-IR" smtClean="0"/>
              <a:pPr/>
              <a:t>‹#›</a:t>
            </a:fld>
            <a:endParaRPr lang="fa-IR" dirty="0"/>
          </a:p>
        </p:txBody>
      </p:sp>
    </p:spTree>
    <p:extLst>
      <p:ext uri="{BB962C8B-B14F-4D97-AF65-F5344CB8AC3E}">
        <p14:creationId xmlns:p14="http://schemas.microsoft.com/office/powerpoint/2010/main" val="15588911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B5BB88AC-0253-4B35-890D-5F62805DB725}" type="datetimeFigureOut">
              <a:rPr lang="fa-IR" smtClean="0"/>
              <a:pPr/>
              <a:t>25/02/1441</a:t>
            </a:fld>
            <a:endParaRPr lang="fa-IR"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fa-IR"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695B5B37-FC00-4103-AE22-753B501E5D2B}" type="slidenum">
              <a:rPr lang="fa-IR" smtClean="0"/>
              <a:pPr/>
              <a:t>‹#›</a:t>
            </a:fld>
            <a:endParaRPr lang="fa-IR" dirty="0"/>
          </a:p>
        </p:txBody>
      </p:sp>
    </p:spTree>
    <p:extLst>
      <p:ext uri="{BB962C8B-B14F-4D97-AF65-F5344CB8AC3E}">
        <p14:creationId xmlns:p14="http://schemas.microsoft.com/office/powerpoint/2010/main" val="33647685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BB88AC-0253-4B35-890D-5F62805DB725}" type="datetimeFigureOut">
              <a:rPr lang="fa-IR" smtClean="0"/>
              <a:pPr/>
              <a:t>25/02/1441</a:t>
            </a:fld>
            <a:endParaRPr lang="fa-IR" dirty="0"/>
          </a:p>
        </p:txBody>
      </p:sp>
      <p:sp>
        <p:nvSpPr>
          <p:cNvPr id="6" name="Footer Placeholder 5"/>
          <p:cNvSpPr>
            <a:spLocks noGrp="1"/>
          </p:cNvSpPr>
          <p:nvPr>
            <p:ph type="ftr" sz="quarter" idx="11"/>
          </p:nvPr>
        </p:nvSpPr>
        <p:spPr/>
        <p:txBody>
          <a:bodyPr/>
          <a:lstStyle/>
          <a:p>
            <a:endParaRPr lang="fa-IR" dirty="0"/>
          </a:p>
        </p:txBody>
      </p:sp>
      <p:sp>
        <p:nvSpPr>
          <p:cNvPr id="7" name="Slide Number Placeholder 6"/>
          <p:cNvSpPr>
            <a:spLocks noGrp="1"/>
          </p:cNvSpPr>
          <p:nvPr>
            <p:ph type="sldNum" sz="quarter" idx="12"/>
          </p:nvPr>
        </p:nvSpPr>
        <p:spPr/>
        <p:txBody>
          <a:bodyPr/>
          <a:lstStyle/>
          <a:p>
            <a:fld id="{695B5B37-FC00-4103-AE22-753B501E5D2B}" type="slidenum">
              <a:rPr lang="fa-IR" smtClean="0"/>
              <a:pPr/>
              <a:t>‹#›</a:t>
            </a:fld>
            <a:endParaRPr lang="fa-IR" dirty="0"/>
          </a:p>
        </p:txBody>
      </p:sp>
    </p:spTree>
    <p:extLst>
      <p:ext uri="{BB962C8B-B14F-4D97-AF65-F5344CB8AC3E}">
        <p14:creationId xmlns:p14="http://schemas.microsoft.com/office/powerpoint/2010/main" val="27458656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B5BB88AC-0253-4B35-890D-5F62805DB725}" type="datetimeFigureOut">
              <a:rPr lang="fa-IR" smtClean="0"/>
              <a:pPr/>
              <a:t>25/02/1441</a:t>
            </a:fld>
            <a:endParaRPr lang="fa-IR"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fa-IR"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695B5B37-FC00-4103-AE22-753B501E5D2B}" type="slidenum">
              <a:rPr lang="fa-IR" smtClean="0"/>
              <a:pPr/>
              <a:t>‹#›</a:t>
            </a:fld>
            <a:endParaRPr lang="fa-IR"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76848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1"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r" defTabSz="914400" rtl="1"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r" defTabSz="914400" rtl="1"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openxmlformats.org/officeDocument/2006/relationships/diagramLayout" Target="../diagrams/layout3.xml"/><Relationship Id="rId13" Type="http://schemas.openxmlformats.org/officeDocument/2006/relationships/diagramLayout" Target="../diagrams/layout4.xml"/><Relationship Id="rId18" Type="http://schemas.openxmlformats.org/officeDocument/2006/relationships/diagramLayout" Target="../diagrams/layout5.xml"/><Relationship Id="rId26" Type="http://schemas.microsoft.com/office/2007/relationships/diagramDrawing" Target="../diagrams/drawing6.xml"/><Relationship Id="rId3" Type="http://schemas.openxmlformats.org/officeDocument/2006/relationships/slide" Target="slide3.xml"/><Relationship Id="rId21" Type="http://schemas.microsoft.com/office/2007/relationships/diagramDrawing" Target="../diagrams/drawing5.xml"/><Relationship Id="rId7" Type="http://schemas.openxmlformats.org/officeDocument/2006/relationships/diagramData" Target="../diagrams/data3.xml"/><Relationship Id="rId12" Type="http://schemas.openxmlformats.org/officeDocument/2006/relationships/diagramData" Target="../diagrams/data4.xml"/><Relationship Id="rId17" Type="http://schemas.openxmlformats.org/officeDocument/2006/relationships/diagramData" Target="../diagrams/data5.xml"/><Relationship Id="rId25" Type="http://schemas.openxmlformats.org/officeDocument/2006/relationships/diagramColors" Target="../diagrams/colors6.xml"/><Relationship Id="rId2" Type="http://schemas.openxmlformats.org/officeDocument/2006/relationships/notesSlide" Target="../notesSlides/notesSlide10.xml"/><Relationship Id="rId16" Type="http://schemas.microsoft.com/office/2007/relationships/diagramDrawing" Target="../diagrams/drawing4.xml"/><Relationship Id="rId20" Type="http://schemas.openxmlformats.org/officeDocument/2006/relationships/diagramColors" Target="../diagrams/colors5.xml"/><Relationship Id="rId29" Type="http://schemas.openxmlformats.org/officeDocument/2006/relationships/diagramQuickStyle" Target="../diagrams/quickStyle7.xml"/><Relationship Id="rId1" Type="http://schemas.openxmlformats.org/officeDocument/2006/relationships/slideLayout" Target="../slideLayouts/slideLayout1.xml"/><Relationship Id="rId6" Type="http://schemas.openxmlformats.org/officeDocument/2006/relationships/slide" Target="slide9.xml"/><Relationship Id="rId11" Type="http://schemas.microsoft.com/office/2007/relationships/diagramDrawing" Target="../diagrams/drawing3.xml"/><Relationship Id="rId24" Type="http://schemas.openxmlformats.org/officeDocument/2006/relationships/diagramQuickStyle" Target="../diagrams/quickStyle6.xml"/><Relationship Id="rId5" Type="http://schemas.openxmlformats.org/officeDocument/2006/relationships/slide" Target="slide5.xml"/><Relationship Id="rId15" Type="http://schemas.openxmlformats.org/officeDocument/2006/relationships/diagramColors" Target="../diagrams/colors4.xml"/><Relationship Id="rId23" Type="http://schemas.openxmlformats.org/officeDocument/2006/relationships/diagramLayout" Target="../diagrams/layout6.xml"/><Relationship Id="rId28" Type="http://schemas.openxmlformats.org/officeDocument/2006/relationships/diagramLayout" Target="../diagrams/layout7.xml"/><Relationship Id="rId10" Type="http://schemas.openxmlformats.org/officeDocument/2006/relationships/diagramColors" Target="../diagrams/colors3.xml"/><Relationship Id="rId19" Type="http://schemas.openxmlformats.org/officeDocument/2006/relationships/diagramQuickStyle" Target="../diagrams/quickStyle5.xml"/><Relationship Id="rId31" Type="http://schemas.microsoft.com/office/2007/relationships/diagramDrawing" Target="../diagrams/drawing7.xml"/><Relationship Id="rId4" Type="http://schemas.openxmlformats.org/officeDocument/2006/relationships/slide" Target="slide4.xml"/><Relationship Id="rId9" Type="http://schemas.openxmlformats.org/officeDocument/2006/relationships/diagramQuickStyle" Target="../diagrams/quickStyle3.xml"/><Relationship Id="rId14" Type="http://schemas.openxmlformats.org/officeDocument/2006/relationships/diagramQuickStyle" Target="../diagrams/quickStyle4.xml"/><Relationship Id="rId22" Type="http://schemas.openxmlformats.org/officeDocument/2006/relationships/diagramData" Target="../diagrams/data6.xml"/><Relationship Id="rId27" Type="http://schemas.openxmlformats.org/officeDocument/2006/relationships/diagramData" Target="../diagrams/data7.xml"/><Relationship Id="rId30" Type="http://schemas.openxmlformats.org/officeDocument/2006/relationships/diagramColors" Target="../diagrams/colors7.xml"/></Relationships>
</file>

<file path=ppt/slides/_rels/slide1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slide" Target="slide3.xml"/><Relationship Id="rId7"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slide" Target="slide9.xml"/><Relationship Id="rId5" Type="http://schemas.openxmlformats.org/officeDocument/2006/relationships/slide" Target="slide5.xml"/><Relationship Id="rId4" Type="http://schemas.openxmlformats.org/officeDocument/2006/relationships/slide" Target="slide4.xml"/><Relationship Id="rId9"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slide" Target="slide9.xml"/><Relationship Id="rId5" Type="http://schemas.openxmlformats.org/officeDocument/2006/relationships/slide" Target="slide5.xml"/><Relationship Id="rId4" Type="http://schemas.openxmlformats.org/officeDocument/2006/relationships/slide" Target="slide4.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slide" Target="slide9.xml"/><Relationship Id="rId5" Type="http://schemas.openxmlformats.org/officeDocument/2006/relationships/slide" Target="slide5.xml"/><Relationship Id="rId4" Type="http://schemas.openxmlformats.org/officeDocument/2006/relationships/slide" Target="slide4.xml"/></Relationships>
</file>

<file path=ppt/slides/_rels/slide2.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Colors" Target="../diagrams/colors1.xml"/><Relationship Id="rId11" Type="http://schemas.openxmlformats.org/officeDocument/2006/relationships/slide" Target="slide9.xml"/><Relationship Id="rId5" Type="http://schemas.openxmlformats.org/officeDocument/2006/relationships/diagramQuickStyle" Target="../diagrams/quickStyle1.xml"/><Relationship Id="rId10" Type="http://schemas.openxmlformats.org/officeDocument/2006/relationships/slide" Target="slide5.xml"/><Relationship Id="rId4" Type="http://schemas.openxmlformats.org/officeDocument/2006/relationships/diagramLayout" Target="../diagrams/layout1.xml"/><Relationship Id="rId9" Type="http://schemas.openxmlformats.org/officeDocument/2006/relationships/slide" Target="slide4.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slide" Target="slide9.xml"/><Relationship Id="rId5" Type="http://schemas.openxmlformats.org/officeDocument/2006/relationships/slide" Target="slide5.xml"/><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8" Type="http://schemas.openxmlformats.org/officeDocument/2006/relationships/image" Target="../media/image5.jpg"/><Relationship Id="rId3" Type="http://schemas.openxmlformats.org/officeDocument/2006/relationships/slide" Target="slide3.xml"/><Relationship Id="rId7"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slide" Target="slide9.xml"/><Relationship Id="rId5" Type="http://schemas.openxmlformats.org/officeDocument/2006/relationships/slide" Target="slide5.xml"/><Relationship Id="rId4" Type="http://schemas.openxmlformats.org/officeDocument/2006/relationships/slide" Target="slide4.xml"/><Relationship Id="rId9"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slide" Target="slide9.xml"/><Relationship Id="rId5" Type="http://schemas.openxmlformats.org/officeDocument/2006/relationships/slide" Target="slide5.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image" Target="../media/image7.png"/><Relationship Id="rId7" Type="http://schemas.openxmlformats.org/officeDocument/2006/relationships/slide" Target="slide5.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slide" Target="slide4.xml"/><Relationship Id="rId5" Type="http://schemas.openxmlformats.org/officeDocument/2006/relationships/slide" Target="slide3.xml"/><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slide" Target="slide9.xml"/><Relationship Id="rId5" Type="http://schemas.openxmlformats.org/officeDocument/2006/relationships/slide" Target="slide5.xml"/><Relationship Id="rId4" Type="http://schemas.openxmlformats.org/officeDocument/2006/relationships/slide" Target="slide4.xml"/></Relationships>
</file>

<file path=ppt/slides/_rels/slide8.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image" Target="../media/image9.png"/><Relationship Id="rId3" Type="http://schemas.openxmlformats.org/officeDocument/2006/relationships/slide" Target="slide3.xml"/><Relationship Id="rId7" Type="http://schemas.openxmlformats.org/officeDocument/2006/relationships/diagramData" Target="../diagrams/data2.xml"/><Relationship Id="rId12"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slide" Target="slide9.xml"/><Relationship Id="rId11" Type="http://schemas.microsoft.com/office/2007/relationships/diagramDrawing" Target="../diagrams/drawing2.xml"/><Relationship Id="rId5" Type="http://schemas.openxmlformats.org/officeDocument/2006/relationships/slide" Target="slide5.xml"/><Relationship Id="rId10" Type="http://schemas.openxmlformats.org/officeDocument/2006/relationships/diagramColors" Target="../diagrams/colors2.xml"/><Relationship Id="rId4" Type="http://schemas.openxmlformats.org/officeDocument/2006/relationships/slide" Target="slide4.xml"/><Relationship Id="rId9" Type="http://schemas.openxmlformats.org/officeDocument/2006/relationships/diagramQuickStyle" Target="../diagrams/quickStyle2.xml"/><Relationship Id="rId1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slide" Target="slide9.xml"/><Relationship Id="rId5" Type="http://schemas.openxmlformats.org/officeDocument/2006/relationships/slide" Target="slide5.xml"/><Relationship Id="rId4" Type="http://schemas.openxmlformats.org/officeDocument/2006/relationships/slide" Target="slide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3">
                <a:shade val="45000"/>
                <a:satMod val="135000"/>
              </a:schemeClr>
              <a:prstClr val="white"/>
            </a:duotone>
            <a:extLst>
              <a:ext uri="{BEBA8EAE-BF5A-486C-A8C5-ECC9F3942E4B}">
                <a14:imgProps xmlns:a14="http://schemas.microsoft.com/office/drawing/2010/main">
                  <a14:imgLayer r:embed="rId4">
                    <a14:imgEffect>
                      <a14:sharpenSoften amount="30000"/>
                    </a14:imgEffect>
                    <a14:imgEffect>
                      <a14:saturation sat="399000"/>
                    </a14:imgEffect>
                    <a14:imgEffect>
                      <a14:brightnessContrast bright="39000" contrast="-20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0" name="Title 1"/>
          <p:cNvSpPr txBox="1">
            <a:spLocks/>
          </p:cNvSpPr>
          <p:nvPr/>
        </p:nvSpPr>
        <p:spPr>
          <a:xfrm>
            <a:off x="1115616" y="3284984"/>
            <a:ext cx="6624736" cy="715491"/>
          </a:xfrm>
          <a:prstGeom prst="rect">
            <a:avLst/>
          </a:prstGeom>
        </p:spPr>
        <p:txBody>
          <a:bodyPr vert="horz" lIns="91440" tIns="45720" rIns="91440" bIns="45720" rtlCol="0" anchor="b">
            <a:noAutofit/>
          </a:bodyPr>
          <a:lst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rtl="1"/>
            <a:endParaRPr lang="fa-IR" sz="2800" b="1" dirty="0">
              <a:solidFill>
                <a:srgbClr val="7C644C"/>
              </a:solidFill>
              <a:cs typeface="B Mitra" panose="00000400000000000000" pitchFamily="2" charset="-78"/>
            </a:endParaRPr>
          </a:p>
          <a:p>
            <a:pPr algn="ctr" rtl="1"/>
            <a:endParaRPr lang="fa-IR" sz="2800" b="1" dirty="0">
              <a:solidFill>
                <a:srgbClr val="7C644C"/>
              </a:solidFill>
              <a:cs typeface="B Mitra" panose="00000400000000000000" pitchFamily="2" charset="-78"/>
            </a:endParaRPr>
          </a:p>
          <a:p>
            <a:pPr algn="ctr" rtl="1"/>
            <a:r>
              <a:rPr lang="fa-IR" sz="3600" b="1" dirty="0" smtClean="0">
                <a:solidFill>
                  <a:schemeClr val="tx1"/>
                </a:solidFill>
                <a:cs typeface="B Homa" panose="00000400000000000000" pitchFamily="2" charset="-78"/>
              </a:rPr>
              <a:t>مدل </a:t>
            </a:r>
            <a:r>
              <a:rPr lang="fa-IR" sz="3600" b="1" dirty="0">
                <a:solidFill>
                  <a:schemeClr val="tx1"/>
                </a:solidFill>
                <a:cs typeface="B Homa" panose="00000400000000000000" pitchFamily="2" charset="-78"/>
              </a:rPr>
              <a:t>تقاضا </a:t>
            </a:r>
            <a:r>
              <a:rPr lang="fa-IR" sz="3600" b="1" dirty="0" smtClean="0">
                <a:solidFill>
                  <a:schemeClr val="tx1"/>
                </a:solidFill>
                <a:cs typeface="B Homa" panose="00000400000000000000" pitchFamily="2" charset="-78"/>
              </a:rPr>
              <a:t>کالا در حمل ونقل</a:t>
            </a:r>
          </a:p>
          <a:p>
            <a:pPr algn="ctr" rtl="1"/>
            <a:r>
              <a:rPr lang="en-US" sz="3200" b="1" dirty="0" smtClean="0">
                <a:solidFill>
                  <a:schemeClr val="tx1"/>
                </a:solidFill>
                <a:latin typeface="Times New Roman" panose="02020603050405020304" pitchFamily="18" charset="0"/>
                <a:cs typeface="B Homa" panose="00000400000000000000" pitchFamily="2" charset="-78"/>
              </a:rPr>
              <a:t>(Freight Demand Model)</a:t>
            </a:r>
            <a:endParaRPr lang="fa-IR" sz="3200" b="1" dirty="0">
              <a:solidFill>
                <a:schemeClr val="tx1"/>
              </a:solidFill>
              <a:latin typeface="Times New Roman" panose="02020603050405020304" pitchFamily="18" charset="0"/>
              <a:cs typeface="B Homa" panose="00000400000000000000" pitchFamily="2" charset="-78"/>
            </a:endParaRPr>
          </a:p>
        </p:txBody>
      </p:sp>
      <p:pic>
        <p:nvPicPr>
          <p:cNvPr id="22" name="Picture 21" descr="Line-3.png"/>
          <p:cNvPicPr>
            <a:picLocks noChangeAspect="1"/>
          </p:cNvPicPr>
          <p:nvPr/>
        </p:nvPicPr>
        <p:blipFill>
          <a:blip r:embed="rId5"/>
          <a:stretch>
            <a:fillRect/>
          </a:stretch>
        </p:blipFill>
        <p:spPr>
          <a:xfrm rot="16200000">
            <a:off x="4685960" y="-130273"/>
            <a:ext cx="9525" cy="3095625"/>
          </a:xfrm>
          <a:prstGeom prst="rect">
            <a:avLst/>
          </a:prstGeom>
        </p:spPr>
      </p:pic>
      <p:sp>
        <p:nvSpPr>
          <p:cNvPr id="2" name="Rectangle 1"/>
          <p:cNvSpPr/>
          <p:nvPr/>
        </p:nvSpPr>
        <p:spPr>
          <a:xfrm>
            <a:off x="107504" y="164374"/>
            <a:ext cx="8928992" cy="888362"/>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a:xfrm>
            <a:off x="7689052" y="214290"/>
            <a:ext cx="1214446" cy="428628"/>
          </a:xfrm>
          <a:prstGeom prst="roundRect">
            <a:avLst/>
          </a:prstGeom>
          <a:solidFill>
            <a:schemeClr val="accent3">
              <a:lumMod val="60000"/>
              <a:lumOff val="40000"/>
            </a:schemeClr>
          </a:solidFill>
          <a:ln>
            <a:solidFill>
              <a:schemeClr val="accent3">
                <a:lumMod val="75000"/>
              </a:schemeClr>
            </a:solidFill>
          </a:ln>
          <a:effectLst>
            <a:innerShdw blurRad="63500" dist="50800" dir="16200000">
              <a:prstClr val="black">
                <a:alpha val="50000"/>
              </a:prstClr>
            </a:innerShdw>
          </a:effectLst>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مقدمه</a:t>
            </a:r>
          </a:p>
        </p:txBody>
      </p:sp>
      <p:sp>
        <p:nvSpPr>
          <p:cNvPr id="11" name="Rounded Rectangle 10">
            <a:hlinkClick r:id="rId3" action="ppaction://hlinksldjump"/>
          </p:cNvPr>
          <p:cNvSpPr/>
          <p:nvPr/>
        </p:nvSpPr>
        <p:spPr>
          <a:xfrm>
            <a:off x="6403168"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معرفی مدل</a:t>
            </a:r>
          </a:p>
        </p:txBody>
      </p:sp>
      <p:sp>
        <p:nvSpPr>
          <p:cNvPr id="12" name="Rounded Rectangle 11">
            <a:hlinkClick r:id="rId4" action="ppaction://hlinksldjump"/>
          </p:cNvPr>
          <p:cNvSpPr/>
          <p:nvPr/>
        </p:nvSpPr>
        <p:spPr>
          <a:xfrm>
            <a:off x="5117284" y="214290"/>
            <a:ext cx="1214446" cy="428628"/>
          </a:xfrm>
          <a:prstGeom prst="roundRect">
            <a:avLst/>
          </a:prstGeom>
          <a:solidFill>
            <a:schemeClr val="accent3">
              <a:lumMod val="60000"/>
              <a:lumOff val="40000"/>
            </a:schemeClr>
          </a:solidFill>
          <a:ln>
            <a:solidFill>
              <a:schemeClr val="accent3">
                <a:lumMod val="60000"/>
                <a:lumOff val="40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بررسی مدل</a:t>
            </a:r>
          </a:p>
        </p:txBody>
      </p:sp>
      <p:sp>
        <p:nvSpPr>
          <p:cNvPr id="13" name="Rounded Rectangle 12">
            <a:hlinkClick r:id="rId5" action="ppaction://hlinksldjump"/>
          </p:cNvPr>
          <p:cNvSpPr/>
          <p:nvPr/>
        </p:nvSpPr>
        <p:spPr>
          <a:xfrm>
            <a:off x="3831400" y="214290"/>
            <a:ext cx="1214446" cy="428628"/>
          </a:xfrm>
          <a:prstGeom prst="roundRect">
            <a:avLst/>
          </a:prstGeom>
          <a:solidFill>
            <a:schemeClr val="accent3">
              <a:lumMod val="75000"/>
            </a:schemeClr>
          </a:solidFill>
          <a:ln>
            <a:solidFill>
              <a:schemeClr val="accent3">
                <a:lumMod val="75000"/>
              </a:schemeClr>
            </a:solidFill>
          </a:ln>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نمونه </a:t>
            </a:r>
            <a:r>
              <a:rPr lang="fa-IR" sz="1400" dirty="0" smtClean="0">
                <a:solidFill>
                  <a:prstClr val="black"/>
                </a:solidFill>
                <a:latin typeface="Calibri"/>
                <a:cs typeface="B Titr" panose="00000700000000000000" pitchFamily="2" charset="-78"/>
              </a:rPr>
              <a:t>موردی</a:t>
            </a:r>
            <a:endParaRPr lang="fa-IR" sz="1400" dirty="0">
              <a:solidFill>
                <a:prstClr val="black"/>
              </a:solidFill>
              <a:latin typeface="Calibri"/>
              <a:cs typeface="B Titr" panose="00000700000000000000" pitchFamily="2" charset="-78"/>
            </a:endParaRPr>
          </a:p>
        </p:txBody>
      </p:sp>
      <p:sp>
        <p:nvSpPr>
          <p:cNvPr id="14" name="Rounded Rectangle 13">
            <a:hlinkClick r:id="rId6" action="ppaction://hlinksldjump"/>
          </p:cNvPr>
          <p:cNvSpPr/>
          <p:nvPr/>
        </p:nvSpPr>
        <p:spPr>
          <a:xfrm>
            <a:off x="2545516"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نتیجه گیری</a:t>
            </a:r>
          </a:p>
        </p:txBody>
      </p:sp>
      <p:sp>
        <p:nvSpPr>
          <p:cNvPr id="4" name="Rounded Rectangle 3"/>
          <p:cNvSpPr/>
          <p:nvPr/>
        </p:nvSpPr>
        <p:spPr>
          <a:xfrm>
            <a:off x="323528" y="1939640"/>
            <a:ext cx="8649016" cy="4252634"/>
          </a:xfrm>
          <a:prstGeom prst="roundRect">
            <a:avLst/>
          </a:prstGeom>
          <a:solidFill>
            <a:schemeClr val="accent2">
              <a:lumMod val="60000"/>
              <a:lumOff val="40000"/>
            </a:schemeClr>
          </a:solidFill>
          <a:ln>
            <a:solidFill>
              <a:srgbClr val="236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schemeClr val="tx1"/>
                </a:solidFill>
                <a:cs typeface="B Homa" panose="00000400000000000000" pitchFamily="2" charset="-78"/>
              </a:rPr>
              <a:t>سه نوع مدل به هم </a:t>
            </a:r>
            <a:r>
              <a:rPr lang="fa-IR" sz="2000" dirty="0" smtClean="0">
                <a:solidFill>
                  <a:schemeClr val="tx1"/>
                </a:solidFill>
                <a:cs typeface="B Homa" panose="00000400000000000000" pitchFamily="2" charset="-78"/>
              </a:rPr>
              <a:t>پیوسته(همفزون) </a:t>
            </a:r>
            <a:r>
              <a:rPr lang="fa-IR" sz="2000" dirty="0">
                <a:solidFill>
                  <a:schemeClr val="tx1"/>
                </a:solidFill>
                <a:cs typeface="B Homa" panose="00000400000000000000" pitchFamily="2" charset="-78"/>
              </a:rPr>
              <a:t>برای جزیره بالی، </a:t>
            </a:r>
            <a:r>
              <a:rPr lang="fa-IR" sz="2000" dirty="0" smtClean="0">
                <a:solidFill>
                  <a:schemeClr val="tx1"/>
                </a:solidFill>
                <a:cs typeface="B Homa" panose="00000400000000000000" pitchFamily="2" charset="-78"/>
              </a:rPr>
              <a:t>اندونزی:</a:t>
            </a:r>
            <a:endParaRPr lang="fa-IR" sz="2000" dirty="0">
              <a:solidFill>
                <a:schemeClr val="tx1"/>
              </a:solidFill>
              <a:cs typeface="B Homa" panose="00000400000000000000" pitchFamily="2" charset="-78"/>
            </a:endParaRPr>
          </a:p>
          <a:p>
            <a:pPr algn="ctr"/>
            <a:r>
              <a:rPr lang="fa-IR" sz="2000" dirty="0">
                <a:solidFill>
                  <a:schemeClr val="tx1"/>
                </a:solidFill>
                <a:cs typeface="B Homa" panose="00000400000000000000" pitchFamily="2" charset="-78"/>
              </a:rPr>
              <a:t>گرانش </a:t>
            </a:r>
            <a:r>
              <a:rPr lang="en-US" sz="2000" dirty="0" smtClean="0">
                <a:solidFill>
                  <a:schemeClr val="tx1"/>
                </a:solidFill>
                <a:latin typeface="Times New Roman" panose="02020603050405020304" pitchFamily="18" charset="0"/>
                <a:cs typeface="B Homa" panose="00000400000000000000" pitchFamily="2" charset="-78"/>
              </a:rPr>
              <a:t>(</a:t>
            </a:r>
            <a:r>
              <a:rPr lang="en-US" dirty="0">
                <a:solidFill>
                  <a:schemeClr val="tx1"/>
                </a:solidFill>
                <a:latin typeface="Times New Roman" panose="02020603050405020304" pitchFamily="18" charset="0"/>
                <a:cs typeface="B Homa" panose="00000400000000000000" pitchFamily="2" charset="-78"/>
              </a:rPr>
              <a:t>GR</a:t>
            </a:r>
            <a:r>
              <a:rPr lang="en-US" sz="2000" dirty="0" smtClean="0">
                <a:solidFill>
                  <a:schemeClr val="tx1"/>
                </a:solidFill>
                <a:latin typeface="Times New Roman" panose="02020603050405020304" pitchFamily="18" charset="0"/>
                <a:cs typeface="B Homa" panose="00000400000000000000" pitchFamily="2" charset="-78"/>
              </a:rPr>
              <a:t>)</a:t>
            </a:r>
            <a:endParaRPr lang="en-US" sz="2000" dirty="0">
              <a:solidFill>
                <a:schemeClr val="tx1"/>
              </a:solidFill>
              <a:latin typeface="Times New Roman" panose="02020603050405020304" pitchFamily="18" charset="0"/>
              <a:cs typeface="B Homa" panose="00000400000000000000" pitchFamily="2" charset="-78"/>
            </a:endParaRPr>
          </a:p>
          <a:p>
            <a:pPr algn="ctr"/>
            <a:r>
              <a:rPr lang="fa-IR" sz="2000" dirty="0">
                <a:solidFill>
                  <a:schemeClr val="tx1"/>
                </a:solidFill>
                <a:cs typeface="B Homa" panose="00000400000000000000" pitchFamily="2" charset="-78"/>
              </a:rPr>
              <a:t>فرصت های مداخله </a:t>
            </a:r>
            <a:r>
              <a:rPr lang="en-US" dirty="0">
                <a:solidFill>
                  <a:schemeClr val="tx1"/>
                </a:solidFill>
                <a:latin typeface="Times New Roman" panose="02020603050405020304" pitchFamily="18" charset="0"/>
                <a:cs typeface="B Homa" panose="00000400000000000000" pitchFamily="2" charset="-78"/>
              </a:rPr>
              <a:t>(OP)</a:t>
            </a:r>
          </a:p>
          <a:p>
            <a:pPr algn="ctr"/>
            <a:r>
              <a:rPr lang="fa-IR" sz="2000" dirty="0">
                <a:solidFill>
                  <a:schemeClr val="tx1"/>
                </a:solidFill>
                <a:cs typeface="B Homa" panose="00000400000000000000" pitchFamily="2" charset="-78"/>
              </a:rPr>
              <a:t>و </a:t>
            </a:r>
            <a:r>
              <a:rPr lang="fa-IR" sz="2000" dirty="0" smtClean="0">
                <a:solidFill>
                  <a:schemeClr val="tx1"/>
                </a:solidFill>
                <a:cs typeface="B Homa" panose="00000400000000000000" pitchFamily="2" charset="-78"/>
              </a:rPr>
              <a:t>مدل ترکیبی فرصت های گرانش</a:t>
            </a:r>
            <a:r>
              <a:rPr lang="en-US" dirty="0" smtClean="0">
                <a:solidFill>
                  <a:schemeClr val="tx1"/>
                </a:solidFill>
                <a:latin typeface="Times New Roman" panose="02020603050405020304" pitchFamily="18" charset="0"/>
                <a:cs typeface="B Homa" panose="00000400000000000000" pitchFamily="2" charset="-78"/>
              </a:rPr>
              <a:t>(GO)</a:t>
            </a:r>
            <a:endParaRPr lang="fa-IR" sz="2000" dirty="0" smtClean="0">
              <a:solidFill>
                <a:schemeClr val="tx1"/>
              </a:solidFill>
              <a:latin typeface="Times New Roman" panose="02020603050405020304" pitchFamily="18" charset="0"/>
              <a:cs typeface="B Homa" panose="00000400000000000000" pitchFamily="2" charset="-78"/>
            </a:endParaRPr>
          </a:p>
          <a:p>
            <a:pPr algn="ctr"/>
            <a:r>
              <a:rPr lang="fa-IR" sz="2000" dirty="0" smtClean="0">
                <a:solidFill>
                  <a:schemeClr val="tx1"/>
                </a:solidFill>
                <a:cs typeface="B Homa" panose="00000400000000000000" pitchFamily="2" charset="-78"/>
              </a:rPr>
              <a:t>تمام </a:t>
            </a:r>
            <a:r>
              <a:rPr lang="fa-IR" sz="2000" dirty="0">
                <a:solidFill>
                  <a:schemeClr val="tx1"/>
                </a:solidFill>
                <a:cs typeface="B Homa" panose="00000400000000000000" pitchFamily="2" charset="-78"/>
              </a:rPr>
              <a:t>این مدل ها با پنج نوع مختلف کالا تخمین زده شده اند، اما تنها با استفاده از تعداد ترافیک. سپس ماتریس های حمل و نقل با آنهایی که در یک نظرسنجی بزرگ در این جزیره دیده می شود مقایسه می شوند. مشخص شد که </a:t>
            </a:r>
            <a:r>
              <a:rPr lang="fa-IR" sz="2000" dirty="0" smtClean="0">
                <a:solidFill>
                  <a:schemeClr val="tx1"/>
                </a:solidFill>
                <a:cs typeface="B Homa" panose="00000400000000000000" pitchFamily="2" charset="-78"/>
              </a:rPr>
              <a:t> </a:t>
            </a:r>
            <a:r>
              <a:rPr lang="fa-IR" sz="2000" dirty="0">
                <a:solidFill>
                  <a:schemeClr val="tx1"/>
                </a:solidFill>
                <a:cs typeface="B Homa" panose="00000400000000000000" pitchFamily="2" charset="-78"/>
              </a:rPr>
              <a:t>مدل </a:t>
            </a:r>
            <a:r>
              <a:rPr lang="en-US" dirty="0">
                <a:solidFill>
                  <a:schemeClr val="tx1"/>
                </a:solidFill>
                <a:latin typeface="Times New Roman" panose="02020603050405020304" pitchFamily="18" charset="0"/>
                <a:cs typeface="B Homa" panose="00000400000000000000" pitchFamily="2" charset="-78"/>
              </a:rPr>
              <a:t>GO </a:t>
            </a:r>
            <a:r>
              <a:rPr lang="fa-IR" dirty="0" smtClean="0">
                <a:solidFill>
                  <a:schemeClr val="tx1"/>
                </a:solidFill>
                <a:latin typeface="Times New Roman" panose="02020603050405020304" pitchFamily="18" charset="0"/>
                <a:cs typeface="B Homa" panose="00000400000000000000" pitchFamily="2" charset="-78"/>
              </a:rPr>
              <a:t> </a:t>
            </a:r>
            <a:r>
              <a:rPr lang="fa-IR" sz="2000" dirty="0" smtClean="0">
                <a:solidFill>
                  <a:schemeClr val="tx1"/>
                </a:solidFill>
                <a:cs typeface="B Homa" panose="00000400000000000000" pitchFamily="2" charset="-78"/>
              </a:rPr>
              <a:t>کمی </a:t>
            </a:r>
            <a:r>
              <a:rPr lang="fa-IR" sz="2000" dirty="0">
                <a:solidFill>
                  <a:schemeClr val="tx1"/>
                </a:solidFill>
                <a:cs typeface="B Homa" panose="00000400000000000000" pitchFamily="2" charset="-78"/>
              </a:rPr>
              <a:t>بهتر از مدل جاذبه خالص انجام می </a:t>
            </a:r>
            <a:r>
              <a:rPr lang="fa-IR" sz="2000" dirty="0" smtClean="0">
                <a:solidFill>
                  <a:schemeClr val="tx1"/>
                </a:solidFill>
                <a:cs typeface="B Homa" panose="00000400000000000000" pitchFamily="2" charset="-78"/>
              </a:rPr>
              <a:t>شود و  </a:t>
            </a:r>
            <a:r>
              <a:rPr lang="fa-IR" sz="2000" dirty="0">
                <a:solidFill>
                  <a:schemeClr val="tx1"/>
                </a:solidFill>
                <a:cs typeface="B Homa" panose="00000400000000000000" pitchFamily="2" charset="-78"/>
              </a:rPr>
              <a:t>افزایش دقت، تلاش بیشتر محاسباتی را جبران نکرد. مدل </a:t>
            </a:r>
            <a:r>
              <a:rPr lang="en-US" dirty="0">
                <a:solidFill>
                  <a:schemeClr val="tx1"/>
                </a:solidFill>
                <a:latin typeface="Times New Roman" panose="02020603050405020304" pitchFamily="18" charset="0"/>
                <a:cs typeface="B Homa" panose="00000400000000000000" pitchFamily="2" charset="-78"/>
              </a:rPr>
              <a:t>GR</a:t>
            </a:r>
            <a:r>
              <a:rPr lang="en-US" sz="2000" dirty="0">
                <a:solidFill>
                  <a:schemeClr val="tx1"/>
                </a:solidFill>
                <a:cs typeface="B Homa" panose="00000400000000000000" pitchFamily="2" charset="-78"/>
              </a:rPr>
              <a:t> </a:t>
            </a:r>
            <a:r>
              <a:rPr lang="fa-IR" sz="2000" dirty="0" smtClean="0">
                <a:solidFill>
                  <a:schemeClr val="tx1"/>
                </a:solidFill>
                <a:cs typeface="B Homa" panose="00000400000000000000" pitchFamily="2" charset="-78"/>
              </a:rPr>
              <a:t> به </a:t>
            </a:r>
            <a:r>
              <a:rPr lang="fa-IR" sz="2000" dirty="0">
                <a:solidFill>
                  <a:schemeClr val="tx1"/>
                </a:solidFill>
                <a:cs typeface="B Homa" panose="00000400000000000000" pitchFamily="2" charset="-78"/>
              </a:rPr>
              <a:t>این ترتیب کالیبراسیون شد و توانایی تقسیم بندی بین پنج گروه کالاها را به دست آورد که ارزش </a:t>
            </a:r>
            <a:r>
              <a:rPr lang="el-GR" sz="2000" dirty="0">
                <a:solidFill>
                  <a:schemeClr val="tx1"/>
                </a:solidFill>
                <a:cs typeface="B Homa" panose="00000400000000000000" pitchFamily="2" charset="-78"/>
              </a:rPr>
              <a:t>β </a:t>
            </a:r>
            <a:r>
              <a:rPr lang="fa-IR" sz="2000" dirty="0" smtClean="0">
                <a:solidFill>
                  <a:schemeClr val="tx1"/>
                </a:solidFill>
                <a:cs typeface="B Homa" panose="00000400000000000000" pitchFamily="2" charset="-78"/>
              </a:rPr>
              <a:t> متفاوتی </a:t>
            </a:r>
            <a:r>
              <a:rPr lang="fa-IR" sz="2000" dirty="0">
                <a:solidFill>
                  <a:schemeClr val="tx1"/>
                </a:solidFill>
                <a:cs typeface="B Homa" panose="00000400000000000000" pitchFamily="2" charset="-78"/>
              </a:rPr>
              <a:t>برای هر یک از آنها را دارد. </a:t>
            </a:r>
          </a:p>
        </p:txBody>
      </p:sp>
      <p:sp>
        <p:nvSpPr>
          <p:cNvPr id="6" name="Rounded Rectangle 5"/>
          <p:cNvSpPr/>
          <p:nvPr/>
        </p:nvSpPr>
        <p:spPr>
          <a:xfrm>
            <a:off x="177449" y="980728"/>
            <a:ext cx="8795095" cy="576064"/>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b="1" dirty="0">
              <a:solidFill>
                <a:schemeClr val="tx1"/>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7236296" y="1032314"/>
            <a:ext cx="1667202" cy="461665"/>
          </a:xfrm>
          <a:prstGeom prst="rect">
            <a:avLst/>
          </a:prstGeom>
          <a:noFill/>
        </p:spPr>
        <p:txBody>
          <a:bodyPr wrap="square" rtlCol="0">
            <a:spAutoFit/>
          </a:bodyPr>
          <a:lstStyle/>
          <a:p>
            <a:pPr marL="285750" indent="-285750">
              <a:buClr>
                <a:srgbClr val="236B47"/>
              </a:buClr>
              <a:buFont typeface="Wingdings" panose="05000000000000000000" pitchFamily="2" charset="2"/>
              <a:buChar char="v"/>
            </a:pPr>
            <a:r>
              <a:rPr lang="fa-IR" sz="2400" b="1" dirty="0" smtClean="0">
                <a:cs typeface="B Homa" panose="00000400000000000000" pitchFamily="2" charset="-78"/>
              </a:rPr>
              <a:t>مثال</a:t>
            </a:r>
            <a:endParaRPr lang="en-US" sz="2400" b="1" dirty="0">
              <a:cs typeface="B Homa" panose="00000400000000000000" pitchFamily="2" charset="-78"/>
            </a:endParaRPr>
          </a:p>
        </p:txBody>
      </p:sp>
      <p:graphicFrame>
        <p:nvGraphicFramePr>
          <p:cNvPr id="33" name="Diagram 32"/>
          <p:cNvGraphicFramePr/>
          <p:nvPr>
            <p:extLst>
              <p:ext uri="{D42A27DB-BD31-4B8C-83A1-F6EECF244321}">
                <p14:modId xmlns:p14="http://schemas.microsoft.com/office/powerpoint/2010/main" val="4141968679"/>
              </p:ext>
            </p:extLst>
          </p:nvPr>
        </p:nvGraphicFramePr>
        <p:xfrm>
          <a:off x="1032489" y="-197625"/>
          <a:ext cx="3335972" cy="222398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34" name="Diagram 33"/>
          <p:cNvGraphicFramePr/>
          <p:nvPr>
            <p:extLst>
              <p:ext uri="{D42A27DB-BD31-4B8C-83A1-F6EECF244321}">
                <p14:modId xmlns:p14="http://schemas.microsoft.com/office/powerpoint/2010/main" val="2770293645"/>
              </p:ext>
            </p:extLst>
          </p:nvPr>
        </p:nvGraphicFramePr>
        <p:xfrm>
          <a:off x="2436560" y="-203932"/>
          <a:ext cx="3335972" cy="2223981"/>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35" name="Diagram 34"/>
          <p:cNvGraphicFramePr/>
          <p:nvPr>
            <p:extLst>
              <p:ext uri="{D42A27DB-BD31-4B8C-83A1-F6EECF244321}">
                <p14:modId xmlns:p14="http://schemas.microsoft.com/office/powerpoint/2010/main" val="793788879"/>
              </p:ext>
            </p:extLst>
          </p:nvPr>
        </p:nvGraphicFramePr>
        <p:xfrm>
          <a:off x="3660696" y="-203933"/>
          <a:ext cx="3335972" cy="2223981"/>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36" name="Diagram 35"/>
          <p:cNvGraphicFramePr/>
          <p:nvPr>
            <p:extLst>
              <p:ext uri="{D42A27DB-BD31-4B8C-83A1-F6EECF244321}">
                <p14:modId xmlns:p14="http://schemas.microsoft.com/office/powerpoint/2010/main" val="970806039"/>
              </p:ext>
            </p:extLst>
          </p:nvPr>
        </p:nvGraphicFramePr>
        <p:xfrm>
          <a:off x="4902229" y="-203933"/>
          <a:ext cx="3335972" cy="2223981"/>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aphicFrame>
        <p:nvGraphicFramePr>
          <p:cNvPr id="37" name="Diagram 36"/>
          <p:cNvGraphicFramePr/>
          <p:nvPr>
            <p:extLst>
              <p:ext uri="{D42A27DB-BD31-4B8C-83A1-F6EECF244321}">
                <p14:modId xmlns:p14="http://schemas.microsoft.com/office/powerpoint/2010/main" val="3223284514"/>
              </p:ext>
            </p:extLst>
          </p:nvPr>
        </p:nvGraphicFramePr>
        <p:xfrm>
          <a:off x="6132572" y="-210241"/>
          <a:ext cx="3335972" cy="2223981"/>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spTree>
    <p:extLst>
      <p:ext uri="{BB962C8B-B14F-4D97-AF65-F5344CB8AC3E}">
        <p14:creationId xmlns:p14="http://schemas.microsoft.com/office/powerpoint/2010/main" val="959835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circle(in)">
                                      <p:cBhvr>
                                        <p:cTn id="3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p:bldGraphic spid="33" grpId="0">
        <p:bldAsOne/>
      </p:bldGraphic>
      <p:bldGraphic spid="34" grpId="0">
        <p:bldAsOne/>
      </p:bldGraphic>
      <p:bldGraphic spid="35" grpId="0">
        <p:bldAsOne/>
      </p:bldGraphic>
      <p:bldGraphic spid="36" grpId="0">
        <p:bldAsOne/>
      </p:bldGraphic>
      <p:bldGraphic spid="37"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a:xfrm>
            <a:off x="7689052" y="214290"/>
            <a:ext cx="1214446" cy="428628"/>
          </a:xfrm>
          <a:prstGeom prst="roundRect">
            <a:avLst/>
          </a:prstGeom>
          <a:solidFill>
            <a:schemeClr val="accent3">
              <a:lumMod val="60000"/>
              <a:lumOff val="40000"/>
            </a:schemeClr>
          </a:solidFill>
          <a:ln>
            <a:solidFill>
              <a:schemeClr val="accent3">
                <a:lumMod val="75000"/>
              </a:schemeClr>
            </a:solidFill>
          </a:ln>
          <a:effectLst>
            <a:innerShdw blurRad="63500" dist="50800" dir="16200000">
              <a:prstClr val="black">
                <a:alpha val="50000"/>
              </a:prstClr>
            </a:innerShdw>
          </a:effectLst>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مقدمه</a:t>
            </a:r>
          </a:p>
        </p:txBody>
      </p:sp>
      <p:sp>
        <p:nvSpPr>
          <p:cNvPr id="11" name="Rounded Rectangle 10">
            <a:hlinkClick r:id="rId3" action="ppaction://hlinksldjump"/>
          </p:cNvPr>
          <p:cNvSpPr/>
          <p:nvPr/>
        </p:nvSpPr>
        <p:spPr>
          <a:xfrm>
            <a:off x="6403168"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معرفی مدل</a:t>
            </a:r>
          </a:p>
        </p:txBody>
      </p:sp>
      <p:sp>
        <p:nvSpPr>
          <p:cNvPr id="12" name="Rounded Rectangle 11">
            <a:hlinkClick r:id="rId4" action="ppaction://hlinksldjump"/>
          </p:cNvPr>
          <p:cNvSpPr/>
          <p:nvPr/>
        </p:nvSpPr>
        <p:spPr>
          <a:xfrm>
            <a:off x="5117284" y="214290"/>
            <a:ext cx="1214446" cy="428628"/>
          </a:xfrm>
          <a:prstGeom prst="roundRect">
            <a:avLst/>
          </a:prstGeom>
          <a:solidFill>
            <a:schemeClr val="accent3">
              <a:lumMod val="60000"/>
              <a:lumOff val="40000"/>
            </a:schemeClr>
          </a:solidFill>
          <a:ln>
            <a:solidFill>
              <a:schemeClr val="accent3">
                <a:lumMod val="60000"/>
                <a:lumOff val="40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بررسی مدل</a:t>
            </a:r>
          </a:p>
        </p:txBody>
      </p:sp>
      <p:sp>
        <p:nvSpPr>
          <p:cNvPr id="13" name="Rounded Rectangle 12">
            <a:hlinkClick r:id="rId5" action="ppaction://hlinksldjump"/>
          </p:cNvPr>
          <p:cNvSpPr/>
          <p:nvPr/>
        </p:nvSpPr>
        <p:spPr>
          <a:xfrm>
            <a:off x="3831400" y="214290"/>
            <a:ext cx="1214446" cy="428628"/>
          </a:xfrm>
          <a:prstGeom prst="roundRect">
            <a:avLst/>
          </a:prstGeom>
          <a:solidFill>
            <a:schemeClr val="accent3">
              <a:lumMod val="75000"/>
            </a:schemeClr>
          </a:solidFill>
          <a:ln>
            <a:solidFill>
              <a:schemeClr val="accent3">
                <a:lumMod val="75000"/>
              </a:schemeClr>
            </a:solidFill>
          </a:ln>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نمونه </a:t>
            </a:r>
            <a:r>
              <a:rPr lang="fa-IR" sz="1400" dirty="0" smtClean="0">
                <a:solidFill>
                  <a:prstClr val="black"/>
                </a:solidFill>
                <a:latin typeface="Calibri"/>
                <a:cs typeface="B Titr" panose="00000700000000000000" pitchFamily="2" charset="-78"/>
              </a:rPr>
              <a:t>موردی</a:t>
            </a:r>
            <a:endParaRPr lang="fa-IR" sz="1400" dirty="0">
              <a:solidFill>
                <a:prstClr val="black"/>
              </a:solidFill>
              <a:latin typeface="Calibri"/>
              <a:cs typeface="B Titr" panose="00000700000000000000" pitchFamily="2" charset="-78"/>
            </a:endParaRPr>
          </a:p>
        </p:txBody>
      </p:sp>
      <p:sp>
        <p:nvSpPr>
          <p:cNvPr id="14" name="Rounded Rectangle 13">
            <a:hlinkClick r:id="rId6" action="ppaction://hlinksldjump"/>
          </p:cNvPr>
          <p:cNvSpPr/>
          <p:nvPr/>
        </p:nvSpPr>
        <p:spPr>
          <a:xfrm>
            <a:off x="2545516"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نتیجه گیری</a:t>
            </a:r>
          </a:p>
        </p:txBody>
      </p:sp>
      <p:sp>
        <p:nvSpPr>
          <p:cNvPr id="27" name="Rectangle 26"/>
          <p:cNvSpPr/>
          <p:nvPr/>
        </p:nvSpPr>
        <p:spPr>
          <a:xfrm>
            <a:off x="201441" y="908720"/>
            <a:ext cx="8702057" cy="419763"/>
          </a:xfrm>
          <a:prstGeom prst="rect">
            <a:avLst/>
          </a:prstGeom>
          <a:solidFill>
            <a:schemeClr val="accent3">
              <a:lumMod val="50000"/>
            </a:schemeClr>
          </a:solidFill>
          <a:ln w="38100">
            <a:solidFill>
              <a:schemeClr val="accent1">
                <a:lumMod val="60000"/>
                <a:lumOff val="4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a:solidFill>
                  <a:schemeClr val="bg1"/>
                </a:solidFill>
                <a:effectLst>
                  <a:outerShdw blurRad="38100" dist="38100" dir="2700000" algn="tl">
                    <a:srgbClr val="000000">
                      <a:alpha val="43137"/>
                    </a:srgbClr>
                  </a:outerShdw>
                </a:effectLst>
                <a:latin typeface="Times New Roman" panose="02020603050405020304" pitchFamily="18" charset="0"/>
                <a:cs typeface="B Homa" panose="00000400000000000000" pitchFamily="2" charset="-78"/>
              </a:rPr>
              <a:t>کالیبراسیون مدل تقاضای مستقیم بهبود یافته</a:t>
            </a:r>
            <a:endParaRPr lang="en-US" b="1" dirty="0">
              <a:solidFill>
                <a:schemeClr val="bg1"/>
              </a:solidFill>
              <a:effectLst>
                <a:outerShdw blurRad="38100" dist="38100" dir="2700000" algn="tl">
                  <a:srgbClr val="000000">
                    <a:alpha val="43137"/>
                  </a:srgbClr>
                </a:outerShdw>
              </a:effectLst>
              <a:latin typeface="Times New Roman" panose="02020603050405020304" pitchFamily="18" charset="0"/>
              <a:cs typeface="B Homa" panose="00000400000000000000" pitchFamily="2" charset="-78"/>
            </a:endParaRPr>
          </a:p>
        </p:txBody>
      </p:sp>
      <p:sp>
        <p:nvSpPr>
          <p:cNvPr id="5" name="Rectangle 4"/>
          <p:cNvSpPr/>
          <p:nvPr/>
        </p:nvSpPr>
        <p:spPr>
          <a:xfrm>
            <a:off x="201441" y="1430518"/>
            <a:ext cx="8702057" cy="2498236"/>
          </a:xfrm>
          <a:prstGeom prst="rect">
            <a:avLst/>
          </a:prstGeom>
          <a:solidFill>
            <a:schemeClr val="accent2">
              <a:lumMod val="60000"/>
              <a:lumOff val="40000"/>
            </a:schemeClr>
          </a:solidFill>
          <a:ln>
            <a:solidFill>
              <a:schemeClr val="accent1">
                <a:lumMod val="60000"/>
                <a:lumOff val="4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p:cNvSpPr txBox="1"/>
          <p:nvPr/>
        </p:nvSpPr>
        <p:spPr>
          <a:xfrm>
            <a:off x="539553" y="1484783"/>
            <a:ext cx="8364435" cy="646331"/>
          </a:xfrm>
          <a:prstGeom prst="rect">
            <a:avLst/>
          </a:prstGeom>
          <a:noFill/>
        </p:spPr>
        <p:txBody>
          <a:bodyPr wrap="square" rtlCol="0">
            <a:spAutoFit/>
          </a:bodyPr>
          <a:lstStyle/>
          <a:p>
            <a:pPr algn="just"/>
            <a:r>
              <a:rPr lang="fa-IR" dirty="0">
                <a:latin typeface="Times New Roman" panose="02020603050405020304" pitchFamily="18" charset="0"/>
                <a:cs typeface="B Homa" panose="00000400000000000000" pitchFamily="2" charset="-78"/>
              </a:rPr>
              <a:t>مزیت اصلی مدل تقاضای مستقیم این است که می توان آن را با استفاده از </a:t>
            </a:r>
            <a:r>
              <a:rPr lang="fa-IR" b="1" dirty="0">
                <a:solidFill>
                  <a:srgbClr val="C00000"/>
                </a:solidFill>
                <a:latin typeface="Times New Roman" panose="02020603050405020304" pitchFamily="18" charset="0"/>
                <a:cs typeface="B Homa" panose="00000400000000000000" pitchFamily="2" charset="-78"/>
              </a:rPr>
              <a:t>داده های </a:t>
            </a:r>
            <a:r>
              <a:rPr lang="fa-IR" b="1" dirty="0" smtClean="0">
                <a:solidFill>
                  <a:srgbClr val="C00000"/>
                </a:solidFill>
                <a:latin typeface="Times New Roman" panose="02020603050405020304" pitchFamily="18" charset="0"/>
                <a:cs typeface="B Homa" panose="00000400000000000000" pitchFamily="2" charset="-78"/>
              </a:rPr>
              <a:t>به هم پیوسته</a:t>
            </a:r>
            <a:r>
              <a:rPr lang="fa-IR" dirty="0" smtClean="0">
                <a:latin typeface="Times New Roman" panose="02020603050405020304" pitchFamily="18" charset="0"/>
                <a:cs typeface="B Homa" panose="00000400000000000000" pitchFamily="2" charset="-78"/>
              </a:rPr>
              <a:t>، </a:t>
            </a:r>
            <a:r>
              <a:rPr lang="fa-IR" dirty="0">
                <a:latin typeface="Times New Roman" panose="02020603050405020304" pitchFamily="18" charset="0"/>
                <a:cs typeface="B Homa" panose="00000400000000000000" pitchFamily="2" charset="-78"/>
              </a:rPr>
              <a:t>که در بسیاری از موارد به آسانی قابل دسترسی هستند، تنظیم </a:t>
            </a:r>
            <a:r>
              <a:rPr lang="fa-IR" dirty="0" smtClean="0">
                <a:latin typeface="Times New Roman" panose="02020603050405020304" pitchFamily="18" charset="0"/>
                <a:cs typeface="B Homa" panose="00000400000000000000" pitchFamily="2" charset="-78"/>
              </a:rPr>
              <a:t>کرد.</a:t>
            </a:r>
            <a:endParaRPr lang="en-US" dirty="0">
              <a:latin typeface="Times New Roman" panose="02020603050405020304" pitchFamily="18" charset="0"/>
              <a:cs typeface="B Homa" panose="00000400000000000000" pitchFamily="2" charset="-78"/>
            </a:endParaRPr>
          </a:p>
        </p:txBody>
      </p:sp>
      <p:sp>
        <p:nvSpPr>
          <p:cNvPr id="32" name="TextBox 31"/>
          <p:cNvSpPr txBox="1"/>
          <p:nvPr/>
        </p:nvSpPr>
        <p:spPr>
          <a:xfrm>
            <a:off x="539553" y="2313601"/>
            <a:ext cx="8317634" cy="923330"/>
          </a:xfrm>
          <a:prstGeom prst="rect">
            <a:avLst/>
          </a:prstGeom>
          <a:noFill/>
        </p:spPr>
        <p:txBody>
          <a:bodyPr wrap="square" rtlCol="0">
            <a:spAutoFit/>
          </a:bodyPr>
          <a:lstStyle/>
          <a:p>
            <a:pPr algn="just"/>
            <a:r>
              <a:rPr lang="fa-IR" dirty="0">
                <a:latin typeface="Times New Roman" panose="02020603050405020304" pitchFamily="18" charset="0"/>
                <a:cs typeface="B Homa" panose="00000400000000000000" pitchFamily="2" charset="-78"/>
              </a:rPr>
              <a:t>متغیرهای اقتصادی و اجتماعی که در نظر گرفته شده </a:t>
            </a:r>
            <a:r>
              <a:rPr lang="fa-IR" dirty="0" smtClean="0">
                <a:latin typeface="Times New Roman" panose="02020603050405020304" pitchFamily="18" charset="0"/>
                <a:cs typeface="B Homa" panose="00000400000000000000" pitchFamily="2" charset="-78"/>
              </a:rPr>
              <a:t>که بر </a:t>
            </a:r>
            <a:r>
              <a:rPr lang="fa-IR" dirty="0">
                <a:latin typeface="Times New Roman" panose="02020603050405020304" pitchFamily="18" charset="0"/>
                <a:cs typeface="B Homa" panose="00000400000000000000" pitchFamily="2" charset="-78"/>
              </a:rPr>
              <a:t>روی تقاضای </a:t>
            </a:r>
            <a:r>
              <a:rPr lang="fa-IR" dirty="0" smtClean="0">
                <a:latin typeface="Times New Roman" panose="02020603050405020304" pitchFamily="18" charset="0"/>
                <a:cs typeface="B Homa" panose="00000400000000000000" pitchFamily="2" charset="-78"/>
              </a:rPr>
              <a:t>کالا تاثیر </a:t>
            </a:r>
            <a:r>
              <a:rPr lang="fa-IR" dirty="0">
                <a:latin typeface="Times New Roman" panose="02020603050405020304" pitchFamily="18" charset="0"/>
                <a:cs typeface="B Homa" panose="00000400000000000000" pitchFamily="2" charset="-78"/>
              </a:rPr>
              <a:t>می گذارند عبارتند از: تولید ناخالص داخلی </a:t>
            </a:r>
            <a:r>
              <a:rPr lang="fa-IR" dirty="0" smtClean="0">
                <a:latin typeface="Times New Roman" panose="02020603050405020304" pitchFamily="18" charset="0"/>
                <a:cs typeface="B Homa" panose="00000400000000000000" pitchFamily="2" charset="-78"/>
              </a:rPr>
              <a:t>داخلی</a:t>
            </a:r>
            <a:r>
              <a:rPr lang="en-US" sz="1600" b="1" dirty="0" smtClean="0">
                <a:latin typeface="Times New Roman" panose="02020603050405020304" pitchFamily="18" charset="0"/>
                <a:cs typeface="Times New Roman" panose="02020603050405020304" pitchFamily="18" charset="0"/>
              </a:rPr>
              <a:t>(GRDP)</a:t>
            </a:r>
            <a:r>
              <a:rPr lang="en-US" dirty="0" smtClean="0">
                <a:latin typeface="Times New Roman" panose="02020603050405020304" pitchFamily="18" charset="0"/>
                <a:cs typeface="B Homa" panose="00000400000000000000" pitchFamily="2" charset="-78"/>
              </a:rPr>
              <a:t>، </a:t>
            </a:r>
            <a:r>
              <a:rPr lang="fa-IR" dirty="0" smtClean="0">
                <a:latin typeface="Times New Roman" panose="02020603050405020304" pitchFamily="18" charset="0"/>
                <a:cs typeface="B Homa" panose="00000400000000000000" pitchFamily="2" charset="-78"/>
              </a:rPr>
              <a:t>جمعیت</a:t>
            </a:r>
            <a:r>
              <a:rPr lang="en-US" sz="1600" b="1" dirty="0" smtClean="0">
                <a:latin typeface="Times New Roman" panose="02020603050405020304" pitchFamily="18" charset="0"/>
                <a:cs typeface="Times New Roman" panose="02020603050405020304" pitchFamily="18" charset="0"/>
              </a:rPr>
              <a:t>(POP)</a:t>
            </a:r>
            <a:r>
              <a:rPr lang="fa-IR" dirty="0" smtClean="0">
                <a:latin typeface="Times New Roman" panose="02020603050405020304" pitchFamily="18" charset="0"/>
                <a:cs typeface="B Homa" panose="00000400000000000000" pitchFamily="2" charset="-78"/>
              </a:rPr>
              <a:t>، </a:t>
            </a:r>
            <a:r>
              <a:rPr lang="fa-IR" dirty="0">
                <a:latin typeface="Times New Roman" panose="02020603050405020304" pitchFamily="18" charset="0"/>
                <a:cs typeface="B Homa" panose="00000400000000000000" pitchFamily="2" charset="-78"/>
              </a:rPr>
              <a:t>تعداد </a:t>
            </a:r>
            <a:r>
              <a:rPr lang="fa-IR" dirty="0" smtClean="0">
                <a:latin typeface="Times New Roman" panose="02020603050405020304" pitchFamily="18" charset="0"/>
                <a:cs typeface="B Homa" panose="00000400000000000000" pitchFamily="2" charset="-78"/>
              </a:rPr>
              <a:t>خانوار</a:t>
            </a:r>
            <a:r>
              <a:rPr lang="en-US" b="1" dirty="0" smtClean="0">
                <a:latin typeface="Times New Roman" panose="02020603050405020304" pitchFamily="18" charset="0"/>
                <a:cs typeface="B Homa" panose="00000400000000000000" pitchFamily="2" charset="-78"/>
              </a:rPr>
              <a:t>(House)</a:t>
            </a:r>
            <a:r>
              <a:rPr lang="fa-IR" dirty="0" smtClean="0">
                <a:latin typeface="Times New Roman" panose="02020603050405020304" pitchFamily="18" charset="0"/>
                <a:cs typeface="B Homa" panose="00000400000000000000" pitchFamily="2" charset="-78"/>
              </a:rPr>
              <a:t>،</a:t>
            </a:r>
            <a:r>
              <a:rPr lang="en-US" dirty="0" smtClean="0">
                <a:latin typeface="Times New Roman" panose="02020603050405020304" pitchFamily="18" charset="0"/>
                <a:cs typeface="B Homa" panose="00000400000000000000" pitchFamily="2" charset="-78"/>
              </a:rPr>
              <a:t> </a:t>
            </a:r>
            <a:r>
              <a:rPr lang="fa-IR" dirty="0" smtClean="0">
                <a:latin typeface="Times New Roman" panose="02020603050405020304" pitchFamily="18" charset="0"/>
                <a:cs typeface="B Homa" panose="00000400000000000000" pitchFamily="2" charset="-78"/>
              </a:rPr>
              <a:t>بخش کشاورزی</a:t>
            </a:r>
            <a:r>
              <a:rPr lang="en-US" b="1" dirty="0" smtClean="0">
                <a:latin typeface="Times New Roman" panose="02020603050405020304" pitchFamily="18" charset="0"/>
                <a:cs typeface="B Homa" panose="00000400000000000000" pitchFamily="2" charset="-78"/>
              </a:rPr>
              <a:t>(Agric)</a:t>
            </a:r>
            <a:r>
              <a:rPr lang="fa-IR" dirty="0" smtClean="0">
                <a:latin typeface="Times New Roman" panose="02020603050405020304" pitchFamily="18" charset="0"/>
                <a:cs typeface="B Homa" panose="00000400000000000000" pitchFamily="2" charset="-78"/>
              </a:rPr>
              <a:t>، بخش صنعتی</a:t>
            </a:r>
            <a:r>
              <a:rPr lang="en-US" b="1" dirty="0" smtClean="0">
                <a:latin typeface="Times New Roman" panose="02020603050405020304" pitchFamily="18" charset="0"/>
                <a:cs typeface="B Homa" panose="00000400000000000000" pitchFamily="2" charset="-78"/>
              </a:rPr>
              <a:t>(Indus)</a:t>
            </a:r>
            <a:r>
              <a:rPr lang="fa-IR" b="1" dirty="0" smtClean="0">
                <a:latin typeface="Times New Roman" panose="02020603050405020304" pitchFamily="18" charset="0"/>
                <a:cs typeface="B Homa" panose="00000400000000000000" pitchFamily="2" charset="-78"/>
              </a:rPr>
              <a:t> </a:t>
            </a:r>
            <a:r>
              <a:rPr lang="fa-IR" dirty="0" smtClean="0">
                <a:latin typeface="Times New Roman" panose="02020603050405020304" pitchFamily="18" charset="0"/>
                <a:cs typeface="B Homa" panose="00000400000000000000" pitchFamily="2" charset="-78"/>
              </a:rPr>
              <a:t>و بخش بازرگانی</a:t>
            </a:r>
            <a:r>
              <a:rPr lang="en-US" dirty="0" smtClean="0">
                <a:latin typeface="Times New Roman" panose="02020603050405020304" pitchFamily="18" charset="0"/>
                <a:cs typeface="B Homa" panose="00000400000000000000" pitchFamily="2" charset="-78"/>
              </a:rPr>
              <a:t>.</a:t>
            </a:r>
            <a:r>
              <a:rPr lang="en-US" b="1" dirty="0" smtClean="0">
                <a:latin typeface="Times New Roman" panose="02020603050405020304" pitchFamily="18" charset="0"/>
                <a:cs typeface="B Homa" panose="00000400000000000000" pitchFamily="2" charset="-78"/>
              </a:rPr>
              <a:t>(Trad)</a:t>
            </a:r>
            <a:endParaRPr lang="en-US" b="1" dirty="0">
              <a:latin typeface="Times New Roman" panose="02020603050405020304" pitchFamily="18" charset="0"/>
              <a:cs typeface="B Homa" panose="00000400000000000000" pitchFamily="2" charset="-78"/>
            </a:endParaRPr>
          </a:p>
        </p:txBody>
      </p:sp>
      <p:pic>
        <p:nvPicPr>
          <p:cNvPr id="40" name="Picture 39"/>
          <p:cNvPicPr/>
          <p:nvPr/>
        </p:nvPicPr>
        <p:blipFill rotWithShape="1">
          <a:blip r:embed="rId7"/>
          <a:srcRect l="12630" t="54089" r="11589" b="21970"/>
          <a:stretch/>
        </p:blipFill>
        <p:spPr bwMode="auto">
          <a:xfrm>
            <a:off x="4560098" y="3990213"/>
            <a:ext cx="4343400" cy="821624"/>
          </a:xfrm>
          <a:prstGeom prst="rect">
            <a:avLst/>
          </a:prstGeom>
          <a:ln>
            <a:noFill/>
          </a:ln>
          <a:extLst>
            <a:ext uri="{53640926-AAD7-44D8-BBD7-CCE9431645EC}">
              <a14:shadowObscured xmlns:a14="http://schemas.microsoft.com/office/drawing/2010/main"/>
            </a:ext>
          </a:extLst>
        </p:spPr>
      </p:pic>
      <p:pic>
        <p:nvPicPr>
          <p:cNvPr id="41" name="Picture 40"/>
          <p:cNvPicPr/>
          <p:nvPr/>
        </p:nvPicPr>
        <p:blipFill rotWithShape="1">
          <a:blip r:embed="rId8"/>
          <a:srcRect l="18280" t="46108" r="16740" b="31133"/>
          <a:stretch/>
        </p:blipFill>
        <p:spPr bwMode="auto">
          <a:xfrm>
            <a:off x="4618313" y="4859294"/>
            <a:ext cx="4285186" cy="869231"/>
          </a:xfrm>
          <a:prstGeom prst="rect">
            <a:avLst/>
          </a:prstGeom>
          <a:ln>
            <a:noFill/>
          </a:ln>
          <a:extLst>
            <a:ext uri="{53640926-AAD7-44D8-BBD7-CCE9431645EC}">
              <a14:shadowObscured xmlns:a14="http://schemas.microsoft.com/office/drawing/2010/main"/>
            </a:ext>
          </a:extLst>
        </p:spPr>
      </p:pic>
      <p:pic>
        <p:nvPicPr>
          <p:cNvPr id="42" name="Picture 41"/>
          <p:cNvPicPr/>
          <p:nvPr/>
        </p:nvPicPr>
        <p:blipFill rotWithShape="1">
          <a:blip r:embed="rId9"/>
          <a:srcRect l="16572" t="22543" r="13071" b="19361"/>
          <a:stretch/>
        </p:blipFill>
        <p:spPr bwMode="auto">
          <a:xfrm>
            <a:off x="201441" y="3977768"/>
            <a:ext cx="4285675" cy="22140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05224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anim calcmode="lin" valueType="num">
                                      <p:cBhvr>
                                        <p:cTn id="20" dur="1000" fill="hold"/>
                                        <p:tgtEl>
                                          <p:spTgt spid="31"/>
                                        </p:tgtEl>
                                        <p:attrNameLst>
                                          <p:attrName>ppt_x</p:attrName>
                                        </p:attrNameLst>
                                      </p:cBhvr>
                                      <p:tavLst>
                                        <p:tav tm="0">
                                          <p:val>
                                            <p:strVal val="#ppt_x"/>
                                          </p:val>
                                        </p:tav>
                                        <p:tav tm="100000">
                                          <p:val>
                                            <p:strVal val="#ppt_x"/>
                                          </p:val>
                                        </p:tav>
                                      </p:tavLst>
                                    </p:anim>
                                    <p:anim calcmode="lin" valueType="num">
                                      <p:cBhvr>
                                        <p:cTn id="2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1000"/>
                                        <p:tgtEl>
                                          <p:spTgt spid="32"/>
                                        </p:tgtEl>
                                      </p:cBhvr>
                                    </p:animEffect>
                                    <p:anim calcmode="lin" valueType="num">
                                      <p:cBhvr>
                                        <p:cTn id="27" dur="1000" fill="hold"/>
                                        <p:tgtEl>
                                          <p:spTgt spid="32"/>
                                        </p:tgtEl>
                                        <p:attrNameLst>
                                          <p:attrName>ppt_x</p:attrName>
                                        </p:attrNameLst>
                                      </p:cBhvr>
                                      <p:tavLst>
                                        <p:tav tm="0">
                                          <p:val>
                                            <p:strVal val="#ppt_x"/>
                                          </p:val>
                                        </p:tav>
                                        <p:tav tm="100000">
                                          <p:val>
                                            <p:strVal val="#ppt_x"/>
                                          </p:val>
                                        </p:tav>
                                      </p:tavLst>
                                    </p:anim>
                                    <p:anim calcmode="lin" valueType="num">
                                      <p:cBhvr>
                                        <p:cTn id="28"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1000"/>
                                        <p:tgtEl>
                                          <p:spTgt spid="40"/>
                                        </p:tgtEl>
                                      </p:cBhvr>
                                    </p:animEffect>
                                    <p:anim calcmode="lin" valueType="num">
                                      <p:cBhvr>
                                        <p:cTn id="34" dur="1000" fill="hold"/>
                                        <p:tgtEl>
                                          <p:spTgt spid="40"/>
                                        </p:tgtEl>
                                        <p:attrNameLst>
                                          <p:attrName>ppt_x</p:attrName>
                                        </p:attrNameLst>
                                      </p:cBhvr>
                                      <p:tavLst>
                                        <p:tav tm="0">
                                          <p:val>
                                            <p:strVal val="#ppt_x"/>
                                          </p:val>
                                        </p:tav>
                                        <p:tav tm="100000">
                                          <p:val>
                                            <p:strVal val="#ppt_x"/>
                                          </p:val>
                                        </p:tav>
                                      </p:tavLst>
                                    </p:anim>
                                    <p:anim calcmode="lin" valueType="num">
                                      <p:cBhvr>
                                        <p:cTn id="35"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1000"/>
                                        <p:tgtEl>
                                          <p:spTgt spid="42"/>
                                        </p:tgtEl>
                                      </p:cBhvr>
                                    </p:animEffect>
                                    <p:anim calcmode="lin" valueType="num">
                                      <p:cBhvr>
                                        <p:cTn id="41" dur="1000" fill="hold"/>
                                        <p:tgtEl>
                                          <p:spTgt spid="42"/>
                                        </p:tgtEl>
                                        <p:attrNameLst>
                                          <p:attrName>ppt_x</p:attrName>
                                        </p:attrNameLst>
                                      </p:cBhvr>
                                      <p:tavLst>
                                        <p:tav tm="0">
                                          <p:val>
                                            <p:strVal val="#ppt_x"/>
                                          </p:val>
                                        </p:tav>
                                        <p:tav tm="100000">
                                          <p:val>
                                            <p:strVal val="#ppt_x"/>
                                          </p:val>
                                        </p:tav>
                                      </p:tavLst>
                                    </p:anim>
                                    <p:anim calcmode="lin" valueType="num">
                                      <p:cBhvr>
                                        <p:cTn id="42" dur="1000" fill="hold"/>
                                        <p:tgtEl>
                                          <p:spTgt spid="42"/>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1000"/>
                                        <p:tgtEl>
                                          <p:spTgt spid="41"/>
                                        </p:tgtEl>
                                      </p:cBhvr>
                                    </p:animEffect>
                                    <p:anim calcmode="lin" valueType="num">
                                      <p:cBhvr>
                                        <p:cTn id="46" dur="1000" fill="hold"/>
                                        <p:tgtEl>
                                          <p:spTgt spid="41"/>
                                        </p:tgtEl>
                                        <p:attrNameLst>
                                          <p:attrName>ppt_x</p:attrName>
                                        </p:attrNameLst>
                                      </p:cBhvr>
                                      <p:tavLst>
                                        <p:tav tm="0">
                                          <p:val>
                                            <p:strVal val="#ppt_x"/>
                                          </p:val>
                                        </p:tav>
                                        <p:tav tm="100000">
                                          <p:val>
                                            <p:strVal val="#ppt_x"/>
                                          </p:val>
                                        </p:tav>
                                      </p:tavLst>
                                    </p:anim>
                                    <p:anim calcmode="lin" valueType="num">
                                      <p:cBhvr>
                                        <p:cTn id="47"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5" grpId="0" animBg="1"/>
      <p:bldP spid="31"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a:xfrm>
            <a:off x="7689052" y="214290"/>
            <a:ext cx="1214446" cy="428628"/>
          </a:xfrm>
          <a:prstGeom prst="roundRect">
            <a:avLst/>
          </a:prstGeom>
          <a:solidFill>
            <a:schemeClr val="accent3">
              <a:lumMod val="60000"/>
              <a:lumOff val="40000"/>
            </a:schemeClr>
          </a:solidFill>
          <a:ln>
            <a:solidFill>
              <a:schemeClr val="accent3">
                <a:lumMod val="75000"/>
              </a:schemeClr>
            </a:solidFill>
          </a:ln>
          <a:effectLst>
            <a:innerShdw blurRad="63500" dist="50800" dir="16200000">
              <a:prstClr val="black">
                <a:alpha val="50000"/>
              </a:prstClr>
            </a:innerShdw>
          </a:effectLst>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مقدمه</a:t>
            </a:r>
          </a:p>
        </p:txBody>
      </p:sp>
      <p:sp>
        <p:nvSpPr>
          <p:cNvPr id="11" name="Rounded Rectangle 10">
            <a:hlinkClick r:id="rId3" action="ppaction://hlinksldjump"/>
          </p:cNvPr>
          <p:cNvSpPr/>
          <p:nvPr/>
        </p:nvSpPr>
        <p:spPr>
          <a:xfrm>
            <a:off x="6403168"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معرفی مدل</a:t>
            </a:r>
          </a:p>
        </p:txBody>
      </p:sp>
      <p:sp>
        <p:nvSpPr>
          <p:cNvPr id="12" name="Rounded Rectangle 11">
            <a:hlinkClick r:id="rId4" action="ppaction://hlinksldjump"/>
          </p:cNvPr>
          <p:cNvSpPr/>
          <p:nvPr/>
        </p:nvSpPr>
        <p:spPr>
          <a:xfrm>
            <a:off x="5117284"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بررسی مدل</a:t>
            </a:r>
          </a:p>
        </p:txBody>
      </p:sp>
      <p:sp>
        <p:nvSpPr>
          <p:cNvPr id="13" name="Rounded Rectangle 12">
            <a:hlinkClick r:id="rId5" action="ppaction://hlinksldjump"/>
          </p:cNvPr>
          <p:cNvSpPr/>
          <p:nvPr/>
        </p:nvSpPr>
        <p:spPr>
          <a:xfrm>
            <a:off x="3831400"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نمونه </a:t>
            </a:r>
            <a:r>
              <a:rPr lang="fa-IR" sz="1400" dirty="0" smtClean="0">
                <a:solidFill>
                  <a:prstClr val="black"/>
                </a:solidFill>
                <a:latin typeface="Calibri"/>
                <a:cs typeface="B Titr" panose="00000700000000000000" pitchFamily="2" charset="-78"/>
              </a:rPr>
              <a:t>موردی</a:t>
            </a:r>
            <a:endParaRPr lang="fa-IR" sz="1400" dirty="0">
              <a:solidFill>
                <a:prstClr val="black"/>
              </a:solidFill>
              <a:latin typeface="Calibri"/>
              <a:cs typeface="B Titr" panose="00000700000000000000" pitchFamily="2" charset="-78"/>
            </a:endParaRPr>
          </a:p>
        </p:txBody>
      </p:sp>
      <p:sp>
        <p:nvSpPr>
          <p:cNvPr id="14" name="Rounded Rectangle 13">
            <a:hlinkClick r:id="rId6" action="ppaction://hlinksldjump"/>
          </p:cNvPr>
          <p:cNvSpPr/>
          <p:nvPr/>
        </p:nvSpPr>
        <p:spPr>
          <a:xfrm>
            <a:off x="2545516" y="214290"/>
            <a:ext cx="1214446" cy="428628"/>
          </a:xfrm>
          <a:prstGeom prst="roundRect">
            <a:avLst/>
          </a:prstGeom>
          <a:solidFill>
            <a:schemeClr val="accent3">
              <a:lumMod val="75000"/>
            </a:schemeClr>
          </a:solidFill>
          <a:ln>
            <a:solidFill>
              <a:schemeClr val="accent3">
                <a:lumMod val="75000"/>
              </a:schemeClr>
            </a:solidFill>
          </a:ln>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نتیجه گیری</a:t>
            </a:r>
          </a:p>
        </p:txBody>
      </p:sp>
      <p:sp>
        <p:nvSpPr>
          <p:cNvPr id="23" name="Down Arrow 22"/>
          <p:cNvSpPr/>
          <p:nvPr/>
        </p:nvSpPr>
        <p:spPr>
          <a:xfrm>
            <a:off x="4077493" y="2501474"/>
            <a:ext cx="722260" cy="796840"/>
          </a:xfrm>
          <a:prstGeom prst="downArrow">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Down Arrow 23"/>
          <p:cNvSpPr/>
          <p:nvPr/>
        </p:nvSpPr>
        <p:spPr>
          <a:xfrm>
            <a:off x="4077493" y="3975586"/>
            <a:ext cx="722260" cy="796840"/>
          </a:xfrm>
          <a:prstGeom prst="downArrow">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p:cNvSpPr/>
          <p:nvPr/>
        </p:nvSpPr>
        <p:spPr>
          <a:xfrm>
            <a:off x="395536" y="1700808"/>
            <a:ext cx="8534182" cy="1119146"/>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schemeClr val="tx1"/>
                </a:solidFill>
                <a:cs typeface="B Homa" panose="00000400000000000000" pitchFamily="2" charset="-78"/>
              </a:rPr>
              <a:t>با وجود تلاش های سال های اخیر، مدل سازی تقاضای </a:t>
            </a:r>
            <a:r>
              <a:rPr lang="fa-IR" sz="2000" dirty="0" smtClean="0">
                <a:solidFill>
                  <a:schemeClr val="tx1"/>
                </a:solidFill>
                <a:cs typeface="B Homa" panose="00000400000000000000" pitchFamily="2" charset="-78"/>
              </a:rPr>
              <a:t>کالا </a:t>
            </a:r>
            <a:r>
              <a:rPr lang="fa-IR" sz="2000" dirty="0">
                <a:solidFill>
                  <a:schemeClr val="tx1"/>
                </a:solidFill>
                <a:cs typeface="B Homa" panose="00000400000000000000" pitchFamily="2" charset="-78"/>
              </a:rPr>
              <a:t>هنوز نسبت به مدل های تقاضای مسافرتی کمتر پیشرفته </a:t>
            </a:r>
            <a:r>
              <a:rPr lang="fa-IR" sz="2000" dirty="0" smtClean="0">
                <a:solidFill>
                  <a:schemeClr val="tx1"/>
                </a:solidFill>
                <a:cs typeface="B Homa" panose="00000400000000000000" pitchFamily="2" charset="-78"/>
              </a:rPr>
              <a:t>است.</a:t>
            </a:r>
            <a:endParaRPr lang="en-US" sz="2000" dirty="0">
              <a:solidFill>
                <a:schemeClr val="tx1"/>
              </a:solidFill>
              <a:cs typeface="B Homa" panose="00000400000000000000" pitchFamily="2" charset="-78"/>
            </a:endParaRPr>
          </a:p>
        </p:txBody>
      </p:sp>
      <p:sp>
        <p:nvSpPr>
          <p:cNvPr id="26" name="Rectangle 25"/>
          <p:cNvSpPr/>
          <p:nvPr/>
        </p:nvSpPr>
        <p:spPr>
          <a:xfrm>
            <a:off x="395536" y="3212976"/>
            <a:ext cx="8529000" cy="1142048"/>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schemeClr val="tx1"/>
                </a:solidFill>
                <a:cs typeface="B Homa" panose="00000400000000000000" pitchFamily="2" charset="-78"/>
              </a:rPr>
              <a:t>به نظر می رسد لبه پیشرو در تحقیق و </a:t>
            </a:r>
            <a:r>
              <a:rPr lang="fa-IR" sz="2000" dirty="0" smtClean="0">
                <a:solidFill>
                  <a:schemeClr val="tx1"/>
                </a:solidFill>
                <a:cs typeface="B Homa" panose="00000400000000000000" pitchFamily="2" charset="-78"/>
              </a:rPr>
              <a:t>توسعه، پیش </a:t>
            </a:r>
            <a:r>
              <a:rPr lang="fa-IR" sz="2000" dirty="0">
                <a:solidFill>
                  <a:schemeClr val="tx1"/>
                </a:solidFill>
                <a:cs typeface="B Homa" panose="00000400000000000000" pitchFamily="2" charset="-78"/>
              </a:rPr>
              <a:t>بینی تقاضای </a:t>
            </a:r>
            <a:r>
              <a:rPr lang="fa-IR" sz="2000" dirty="0" smtClean="0">
                <a:solidFill>
                  <a:schemeClr val="tx1"/>
                </a:solidFill>
                <a:cs typeface="B Homa" panose="00000400000000000000" pitchFamily="2" charset="-78"/>
              </a:rPr>
              <a:t>مسافر است </a:t>
            </a:r>
            <a:r>
              <a:rPr lang="fa-IR" sz="2000" dirty="0">
                <a:solidFill>
                  <a:schemeClr val="tx1"/>
                </a:solidFill>
                <a:cs typeface="B Homa" panose="00000400000000000000" pitchFamily="2" charset="-78"/>
              </a:rPr>
              <a:t>و حمل و </a:t>
            </a:r>
            <a:r>
              <a:rPr lang="fa-IR" sz="2000" dirty="0" smtClean="0">
                <a:solidFill>
                  <a:schemeClr val="tx1"/>
                </a:solidFill>
                <a:cs typeface="B Homa" panose="00000400000000000000" pitchFamily="2" charset="-78"/>
              </a:rPr>
              <a:t>نقل کالا در تلاش برای آن </a:t>
            </a:r>
            <a:r>
              <a:rPr lang="fa-IR" sz="2000" dirty="0">
                <a:solidFill>
                  <a:schemeClr val="tx1"/>
                </a:solidFill>
                <a:cs typeface="B Homa" panose="00000400000000000000" pitchFamily="2" charset="-78"/>
              </a:rPr>
              <a:t>است که </a:t>
            </a:r>
            <a:r>
              <a:rPr lang="fa-IR" sz="2000" dirty="0" smtClean="0">
                <a:solidFill>
                  <a:schemeClr val="tx1"/>
                </a:solidFill>
                <a:cs typeface="B Homa" panose="00000400000000000000" pitchFamily="2" charset="-78"/>
              </a:rPr>
              <a:t>مدل </a:t>
            </a:r>
            <a:r>
              <a:rPr lang="fa-IR" sz="2000" dirty="0">
                <a:solidFill>
                  <a:schemeClr val="tx1"/>
                </a:solidFill>
                <a:cs typeface="B Homa" panose="00000400000000000000" pitchFamily="2" charset="-78"/>
              </a:rPr>
              <a:t>ها را با نیازهای خاص خود سازگار کند.</a:t>
            </a:r>
            <a:endParaRPr lang="en-US" sz="2000" dirty="0">
              <a:solidFill>
                <a:schemeClr val="tx1"/>
              </a:solidFill>
              <a:cs typeface="B Homa" panose="00000400000000000000" pitchFamily="2" charset="-78"/>
            </a:endParaRPr>
          </a:p>
        </p:txBody>
      </p:sp>
      <p:sp>
        <p:nvSpPr>
          <p:cNvPr id="27" name="Rectangle 26"/>
          <p:cNvSpPr/>
          <p:nvPr/>
        </p:nvSpPr>
        <p:spPr>
          <a:xfrm>
            <a:off x="467544" y="4772426"/>
            <a:ext cx="8456992" cy="1287472"/>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schemeClr val="tx1"/>
                </a:solidFill>
                <a:cs typeface="B Homa" panose="00000400000000000000" pitchFamily="2" charset="-78"/>
              </a:rPr>
              <a:t>حتی جمع آوری داده ها برای مدل سازی </a:t>
            </a:r>
            <a:r>
              <a:rPr lang="fa-IR" sz="2000" dirty="0" smtClean="0">
                <a:solidFill>
                  <a:schemeClr val="tx1"/>
                </a:solidFill>
                <a:cs typeface="B Homa" panose="00000400000000000000" pitchFamily="2" charset="-78"/>
              </a:rPr>
              <a:t>به هم پیوسته، نشان </a:t>
            </a:r>
            <a:r>
              <a:rPr lang="fa-IR" sz="2000" dirty="0">
                <a:solidFill>
                  <a:schemeClr val="tx1"/>
                </a:solidFill>
                <a:cs typeface="B Homa" panose="00000400000000000000" pitchFamily="2" charset="-78"/>
              </a:rPr>
              <a:t>دهنده </a:t>
            </a:r>
            <a:r>
              <a:rPr lang="fa-IR" sz="2000" dirty="0" smtClean="0">
                <a:solidFill>
                  <a:schemeClr val="tx1"/>
                </a:solidFill>
                <a:cs typeface="B Homa" panose="00000400000000000000" pitchFamily="2" charset="-78"/>
              </a:rPr>
              <a:t>تلاش بیشتر </a:t>
            </a:r>
            <a:r>
              <a:rPr lang="fa-IR" sz="2000" dirty="0">
                <a:solidFill>
                  <a:schemeClr val="tx1"/>
                </a:solidFill>
                <a:cs typeface="B Homa" panose="00000400000000000000" pitchFamily="2" charset="-78"/>
              </a:rPr>
              <a:t>نسبت به </a:t>
            </a:r>
            <a:r>
              <a:rPr lang="fa-IR" sz="2000" dirty="0" smtClean="0">
                <a:solidFill>
                  <a:schemeClr val="tx1"/>
                </a:solidFill>
                <a:cs typeface="B Homa" panose="00000400000000000000" pitchFamily="2" charset="-78"/>
              </a:rPr>
              <a:t>جا به جایی های مسافر </a:t>
            </a:r>
            <a:r>
              <a:rPr lang="fa-IR" sz="2000" dirty="0">
                <a:solidFill>
                  <a:schemeClr val="tx1"/>
                </a:solidFill>
                <a:cs typeface="B Homa" panose="00000400000000000000" pitchFamily="2" charset="-78"/>
              </a:rPr>
              <a:t>است: پراکندگی بزرگ شرکت ها، تغییرات روزانه و فصلی مهم و غیره.</a:t>
            </a:r>
            <a:endParaRPr lang="en-US" sz="2000" dirty="0">
              <a:solidFill>
                <a:schemeClr val="tx1"/>
              </a:solidFill>
              <a:cs typeface="B Homa" panose="00000400000000000000" pitchFamily="2" charset="-78"/>
            </a:endParaRPr>
          </a:p>
        </p:txBody>
      </p:sp>
      <p:sp>
        <p:nvSpPr>
          <p:cNvPr id="34" name="Rectangle 33"/>
          <p:cNvSpPr/>
          <p:nvPr/>
        </p:nvSpPr>
        <p:spPr>
          <a:xfrm>
            <a:off x="395536" y="908720"/>
            <a:ext cx="8507961" cy="576064"/>
          </a:xfrm>
          <a:prstGeom prst="rect">
            <a:avLst/>
          </a:prstGeom>
          <a:solidFill>
            <a:schemeClr val="accent3">
              <a:lumMod val="50000"/>
            </a:schemeClr>
          </a:solidFill>
          <a:ln w="38100">
            <a:solidFill>
              <a:schemeClr val="accent3">
                <a:lumMod val="60000"/>
                <a:lumOff val="4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a-IR" sz="24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B Homa" panose="00000400000000000000" pitchFamily="2" charset="-78"/>
              </a:rPr>
              <a:t>نتیجه گیری</a:t>
            </a:r>
            <a:endParaRPr lang="en-US"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B Homa" panose="00000400000000000000" pitchFamily="2" charset="-78"/>
            </a:endParaRPr>
          </a:p>
        </p:txBody>
      </p:sp>
    </p:spTree>
    <p:extLst>
      <p:ext uri="{BB962C8B-B14F-4D97-AF65-F5344CB8AC3E}">
        <p14:creationId xmlns:p14="http://schemas.microsoft.com/office/powerpoint/2010/main" val="3653968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anim calcmode="lin" valueType="num">
                                      <p:cBhvr>
                                        <p:cTn id="28" dur="1000" fill="hold"/>
                                        <p:tgtEl>
                                          <p:spTgt spid="27"/>
                                        </p:tgtEl>
                                        <p:attrNameLst>
                                          <p:attrName>ppt_x</p:attrName>
                                        </p:attrNameLst>
                                      </p:cBhvr>
                                      <p:tavLst>
                                        <p:tav tm="0">
                                          <p:val>
                                            <p:strVal val="#ppt_x"/>
                                          </p:val>
                                        </p:tav>
                                        <p:tav tm="100000">
                                          <p:val>
                                            <p:strVal val="#ppt_x"/>
                                          </p:val>
                                        </p:tav>
                                      </p:tavLst>
                                    </p:anim>
                                    <p:anim calcmode="lin" valueType="num">
                                      <p:cBhvr>
                                        <p:cTn id="2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a:xfrm>
            <a:off x="7689052" y="214290"/>
            <a:ext cx="1214446" cy="428628"/>
          </a:xfrm>
          <a:prstGeom prst="roundRect">
            <a:avLst/>
          </a:prstGeom>
          <a:solidFill>
            <a:schemeClr val="accent3">
              <a:lumMod val="60000"/>
              <a:lumOff val="40000"/>
            </a:schemeClr>
          </a:solidFill>
          <a:ln>
            <a:solidFill>
              <a:schemeClr val="accent3">
                <a:lumMod val="75000"/>
              </a:schemeClr>
            </a:solidFill>
          </a:ln>
          <a:effectLst>
            <a:innerShdw blurRad="63500" dist="50800" dir="16200000">
              <a:prstClr val="black">
                <a:alpha val="50000"/>
              </a:prstClr>
            </a:innerShdw>
          </a:effectLst>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مقدمه</a:t>
            </a:r>
          </a:p>
        </p:txBody>
      </p:sp>
      <p:sp>
        <p:nvSpPr>
          <p:cNvPr id="11" name="Rounded Rectangle 10">
            <a:hlinkClick r:id="rId3" action="ppaction://hlinksldjump"/>
          </p:cNvPr>
          <p:cNvSpPr/>
          <p:nvPr/>
        </p:nvSpPr>
        <p:spPr>
          <a:xfrm>
            <a:off x="6403168"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معرفی مدل</a:t>
            </a:r>
          </a:p>
        </p:txBody>
      </p:sp>
      <p:sp>
        <p:nvSpPr>
          <p:cNvPr id="12" name="Rounded Rectangle 11">
            <a:hlinkClick r:id="rId4" action="ppaction://hlinksldjump"/>
          </p:cNvPr>
          <p:cNvSpPr/>
          <p:nvPr/>
        </p:nvSpPr>
        <p:spPr>
          <a:xfrm>
            <a:off x="5117284"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بررسی مدل</a:t>
            </a:r>
          </a:p>
        </p:txBody>
      </p:sp>
      <p:sp>
        <p:nvSpPr>
          <p:cNvPr id="13" name="Rounded Rectangle 12">
            <a:hlinkClick r:id="rId5" action="ppaction://hlinksldjump"/>
          </p:cNvPr>
          <p:cNvSpPr/>
          <p:nvPr/>
        </p:nvSpPr>
        <p:spPr>
          <a:xfrm>
            <a:off x="3831400"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نمونه </a:t>
            </a:r>
            <a:r>
              <a:rPr lang="fa-IR" sz="1400" dirty="0" smtClean="0">
                <a:solidFill>
                  <a:prstClr val="black"/>
                </a:solidFill>
                <a:latin typeface="Calibri"/>
                <a:cs typeface="B Titr" panose="00000700000000000000" pitchFamily="2" charset="-78"/>
              </a:rPr>
              <a:t>موردی</a:t>
            </a:r>
            <a:endParaRPr lang="fa-IR" sz="1400" dirty="0">
              <a:solidFill>
                <a:prstClr val="black"/>
              </a:solidFill>
              <a:latin typeface="Calibri"/>
              <a:cs typeface="B Titr" panose="00000700000000000000" pitchFamily="2" charset="-78"/>
            </a:endParaRPr>
          </a:p>
        </p:txBody>
      </p:sp>
      <p:sp>
        <p:nvSpPr>
          <p:cNvPr id="14" name="Rounded Rectangle 13">
            <a:hlinkClick r:id="rId6" action="ppaction://hlinksldjump"/>
          </p:cNvPr>
          <p:cNvSpPr/>
          <p:nvPr/>
        </p:nvSpPr>
        <p:spPr>
          <a:xfrm>
            <a:off x="2545516"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نتیجه گیری</a:t>
            </a:r>
          </a:p>
        </p:txBody>
      </p:sp>
      <p:sp>
        <p:nvSpPr>
          <p:cNvPr id="15" name="TextBox 14"/>
          <p:cNvSpPr txBox="1"/>
          <p:nvPr/>
        </p:nvSpPr>
        <p:spPr>
          <a:xfrm>
            <a:off x="6588224" y="908721"/>
            <a:ext cx="2315274" cy="523220"/>
          </a:xfrm>
          <a:prstGeom prst="rect">
            <a:avLst/>
          </a:prstGeom>
          <a:noFill/>
        </p:spPr>
        <p:txBody>
          <a:bodyPr wrap="square" rtlCol="1">
            <a:spAutoFit/>
          </a:bodyPr>
          <a:lstStyle/>
          <a:p>
            <a:r>
              <a:rPr lang="fa-IR" sz="2800" b="1" dirty="0">
                <a:latin typeface="Calibri"/>
                <a:cs typeface="B Homa" panose="00000400000000000000" pitchFamily="2" charset="-78"/>
              </a:rPr>
              <a:t>منابع</a:t>
            </a:r>
            <a:endParaRPr lang="fa-IR" sz="3400" b="1" dirty="0">
              <a:latin typeface="Calibri"/>
              <a:cs typeface="B Homa" panose="00000400000000000000" pitchFamily="2" charset="-78"/>
            </a:endParaRPr>
          </a:p>
        </p:txBody>
      </p:sp>
      <p:sp>
        <p:nvSpPr>
          <p:cNvPr id="7" name="TextBox 6"/>
          <p:cNvSpPr txBox="1"/>
          <p:nvPr/>
        </p:nvSpPr>
        <p:spPr>
          <a:xfrm>
            <a:off x="312510" y="1426262"/>
            <a:ext cx="8590988" cy="4662815"/>
          </a:xfrm>
          <a:prstGeom prst="rect">
            <a:avLst/>
          </a:prstGeom>
          <a:noFill/>
        </p:spPr>
        <p:txBody>
          <a:bodyPr wrap="square" rtlCol="0">
            <a:spAutoFit/>
          </a:bodyPr>
          <a:lstStyle/>
          <a:p>
            <a:pPr marL="342900" indent="-342900" algn="l" rtl="0">
              <a:lnSpc>
                <a:spcPct val="150000"/>
              </a:lnSpc>
              <a:buFont typeface="+mj-lt"/>
              <a:buAutoNum type="arabicPeriod"/>
            </a:pPr>
            <a:r>
              <a:rPr lang="en-US" dirty="0">
                <a:latin typeface="Times New Roman" panose="02020603050405020304" pitchFamily="18" charset="0"/>
                <a:cs typeface="Times New Roman" panose="02020603050405020304" pitchFamily="18" charset="0"/>
              </a:rPr>
              <a:t>Willumsen and Dios Ortúzar, </a:t>
            </a:r>
            <a:r>
              <a:rPr lang="en-US" dirty="0" smtClean="0">
                <a:latin typeface="Times New Roman" panose="02020603050405020304" pitchFamily="18" charset="0"/>
                <a:cs typeface="Times New Roman" panose="02020603050405020304" pitchFamily="18" charset="0"/>
              </a:rPr>
              <a:t>(2011</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MODELLING TRANSPORT</a:t>
            </a:r>
            <a:r>
              <a:rPr lang="en-US" dirty="0">
                <a:latin typeface="Times New Roman" panose="02020603050405020304" pitchFamily="18" charset="0"/>
                <a:cs typeface="Times New Roman" panose="02020603050405020304" pitchFamily="18" charset="0"/>
              </a:rPr>
              <a:t>, John Wiley </a:t>
            </a:r>
            <a:r>
              <a:rPr lang="en-US" dirty="0" smtClean="0">
                <a:latin typeface="Times New Roman" panose="02020603050405020304" pitchFamily="18" charset="0"/>
                <a:cs typeface="Times New Roman" panose="02020603050405020304" pitchFamily="18" charset="0"/>
              </a:rPr>
              <a:t>&amp; Sons</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Ltd.</a:t>
            </a:r>
          </a:p>
          <a:p>
            <a:pPr marL="342900" indent="-342900" algn="l" rtl="0">
              <a:lnSpc>
                <a:spcPct val="150000"/>
              </a:lnSpc>
              <a:buFont typeface="+mj-lt"/>
              <a:buAutoNum type="arabicPeriod"/>
            </a:pPr>
            <a:r>
              <a:rPr lang="en-US" dirty="0" smtClean="0">
                <a:latin typeface="Times New Roman" panose="02020603050405020304" pitchFamily="18" charset="0"/>
                <a:cs typeface="Times New Roman" panose="02020603050405020304" pitchFamily="18" charset="0"/>
              </a:rPr>
              <a:t>Kanafani, Adib, (1983), Transportation Demand Analysis, McGraw-Hill, Inc.</a:t>
            </a:r>
            <a:endParaRPr lang="en-US" dirty="0">
              <a:latin typeface="Times New Roman" panose="02020603050405020304" pitchFamily="18" charset="0"/>
              <a:cs typeface="Times New Roman" panose="02020603050405020304" pitchFamily="18" charset="0"/>
            </a:endParaRPr>
          </a:p>
          <a:p>
            <a:pPr marL="342900" indent="-342900" algn="l" rtl="0">
              <a:lnSpc>
                <a:spcPct val="150000"/>
              </a:lnSpc>
              <a:buFont typeface="+mj-lt"/>
              <a:buAutoNum type="arabicPeriod"/>
            </a:pPr>
            <a:r>
              <a:rPr lang="en-US" dirty="0" smtClean="0">
                <a:latin typeface="Times New Roman" panose="02020603050405020304" pitchFamily="18" charset="0"/>
                <a:cs typeface="Times New Roman" panose="02020603050405020304" pitchFamily="18" charset="0"/>
              </a:rPr>
              <a:t>Aldian</a:t>
            </a:r>
            <a:r>
              <a:rPr lang="en-US" dirty="0">
                <a:latin typeface="Times New Roman" panose="02020603050405020304" pitchFamily="18" charset="0"/>
                <a:cs typeface="Times New Roman" panose="02020603050405020304" pitchFamily="18" charset="0"/>
              </a:rPr>
              <a:t>, Amilia , </a:t>
            </a:r>
            <a:r>
              <a:rPr lang="en-US" dirty="0" smtClean="0">
                <a:latin typeface="Times New Roman" panose="02020603050405020304" pitchFamily="18" charset="0"/>
                <a:cs typeface="Times New Roman" panose="02020603050405020304" pitchFamily="18" charset="0"/>
              </a:rPr>
              <a:t>(2006</a:t>
            </a:r>
            <a:r>
              <a:rPr lang="en-US" dirty="0">
                <a:latin typeface="Times New Roman" panose="02020603050405020304" pitchFamily="18" charset="0"/>
                <a:cs typeface="Times New Roman" panose="02020603050405020304" pitchFamily="18" charset="0"/>
              </a:rPr>
              <a:t>), On the Development of Evaluation System </a:t>
            </a:r>
            <a:r>
              <a:rPr lang="en-US" dirty="0" smtClean="0">
                <a:latin typeface="Times New Roman" panose="02020603050405020304" pitchFamily="18" charset="0"/>
                <a:cs typeface="Times New Roman" panose="02020603050405020304" pitchFamily="18" charset="0"/>
              </a:rPr>
              <a:t>and Transport </a:t>
            </a:r>
            <a:r>
              <a:rPr lang="en-US" dirty="0">
                <a:latin typeface="Times New Roman" panose="02020603050405020304" pitchFamily="18" charset="0"/>
                <a:cs typeface="Times New Roman" panose="02020603050405020304" pitchFamily="18" charset="0"/>
              </a:rPr>
              <a:t>Demand Model for Road </a:t>
            </a:r>
            <a:r>
              <a:rPr lang="en-US" dirty="0" smtClean="0">
                <a:latin typeface="Times New Roman" panose="02020603050405020304" pitchFamily="18" charset="0"/>
                <a:cs typeface="Times New Roman" panose="02020603050405020304" pitchFamily="18" charset="0"/>
              </a:rPr>
              <a:t>Network Planning </a:t>
            </a:r>
            <a:r>
              <a:rPr lang="en-US" dirty="0">
                <a:latin typeface="Times New Roman" panose="02020603050405020304" pitchFamily="18" charset="0"/>
                <a:cs typeface="Times New Roman" panose="02020603050405020304" pitchFamily="18" charset="0"/>
              </a:rPr>
              <a:t>In Developing </a:t>
            </a:r>
            <a:r>
              <a:rPr lang="en-US" dirty="0" smtClean="0">
                <a:latin typeface="Times New Roman" panose="02020603050405020304" pitchFamily="18" charset="0"/>
                <a:cs typeface="Times New Roman" panose="02020603050405020304" pitchFamily="18" charset="0"/>
              </a:rPr>
              <a:t>Countries (A </a:t>
            </a:r>
            <a:r>
              <a:rPr lang="en-US" dirty="0">
                <a:latin typeface="Times New Roman" panose="02020603050405020304" pitchFamily="18" charset="0"/>
                <a:cs typeface="Times New Roman" panose="02020603050405020304" pitchFamily="18" charset="0"/>
              </a:rPr>
              <a:t>Case Study of Indonesia</a:t>
            </a:r>
            <a:r>
              <a:rPr lang="en-US" dirty="0" smtClean="0">
                <a:latin typeface="Times New Roman" panose="02020603050405020304" pitchFamily="18" charset="0"/>
                <a:cs typeface="Times New Roman" panose="02020603050405020304" pitchFamily="18" charset="0"/>
              </a:rPr>
              <a:t>).</a:t>
            </a:r>
          </a:p>
          <a:p>
            <a:pPr marL="342900" indent="-342900" algn="l" rtl="0">
              <a:lnSpc>
                <a:spcPct val="150000"/>
              </a:lnSpc>
              <a:buFont typeface="+mj-lt"/>
              <a:buAutoNum type="arabicPeriod"/>
            </a:pP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Holguín et al, (2001), </a:t>
            </a:r>
            <a:r>
              <a:rPr lang="en-US" dirty="0">
                <a:latin typeface="Times New Roman" panose="02020603050405020304" pitchFamily="18" charset="0"/>
                <a:cs typeface="Times New Roman" panose="02020603050405020304" pitchFamily="18" charset="0"/>
              </a:rPr>
              <a:t>AN ASSESSMENT OF METHODOLOGICAL ALTERNATIVES FOR A REGIONAL FREIGHT MODEL IN THE NYMTC </a:t>
            </a:r>
            <a:r>
              <a:rPr lang="en-US" dirty="0" smtClean="0">
                <a:latin typeface="Times New Roman" panose="02020603050405020304" pitchFamily="18" charset="0"/>
                <a:cs typeface="Times New Roman" panose="02020603050405020304" pitchFamily="18" charset="0"/>
              </a:rPr>
              <a:t>REGION.</a:t>
            </a:r>
          </a:p>
          <a:p>
            <a:pPr marL="342900" indent="-342900" algn="l" rtl="0">
              <a:lnSpc>
                <a:spcPct val="150000"/>
              </a:lnSpc>
              <a:buFont typeface="+mj-lt"/>
              <a:buAutoNum type="arabicPeriod"/>
            </a:pPr>
            <a:r>
              <a:rPr lang="en-US" dirty="0" smtClean="0">
                <a:latin typeface="Times New Roman" panose="02020603050405020304" pitchFamily="18" charset="0"/>
                <a:cs typeface="Times New Roman" panose="02020603050405020304" pitchFamily="18" charset="0"/>
              </a:rPr>
              <a:t>Sapienza, La, movement generation for freight demand modelling applied to city logistic.</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372439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6553296" y="1102680"/>
            <a:ext cx="2315274" cy="646331"/>
          </a:xfrm>
          <a:prstGeom prst="rect">
            <a:avLst/>
          </a:prstGeom>
          <a:noFill/>
        </p:spPr>
        <p:txBody>
          <a:bodyPr wrap="square" rtlCol="1">
            <a:spAutoFit/>
          </a:bodyPr>
          <a:lstStyle/>
          <a:p>
            <a:r>
              <a:rPr lang="fa-IR" sz="3600" b="1" dirty="0" smtClean="0">
                <a:latin typeface="Calibri"/>
                <a:cs typeface="B Homa" panose="00000400000000000000" pitchFamily="2" charset="-78"/>
              </a:rPr>
              <a:t>فرایند کار</a:t>
            </a:r>
            <a:endParaRPr lang="fa-IR" sz="3600" b="1" dirty="0">
              <a:latin typeface="Calibri"/>
              <a:cs typeface="B Homa" panose="00000400000000000000" pitchFamily="2" charset="-78"/>
            </a:endParaRPr>
          </a:p>
        </p:txBody>
      </p:sp>
      <p:graphicFrame>
        <p:nvGraphicFramePr>
          <p:cNvPr id="6" name="Diagram 5"/>
          <p:cNvGraphicFramePr/>
          <p:nvPr>
            <p:extLst>
              <p:ext uri="{D42A27DB-BD31-4B8C-83A1-F6EECF244321}">
                <p14:modId xmlns:p14="http://schemas.microsoft.com/office/powerpoint/2010/main" val="1912106516"/>
              </p:ext>
            </p:extLst>
          </p:nvPr>
        </p:nvGraphicFramePr>
        <p:xfrm>
          <a:off x="112634" y="994140"/>
          <a:ext cx="8651978" cy="53368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1390243" y="1271586"/>
            <a:ext cx="1451178" cy="461665"/>
          </a:xfrm>
          <a:prstGeom prst="rect">
            <a:avLst/>
          </a:prstGeom>
          <a:noFill/>
        </p:spPr>
        <p:txBody>
          <a:bodyPr wrap="square" rtlCol="0">
            <a:spAutoFit/>
          </a:bodyPr>
          <a:lstStyle/>
          <a:p>
            <a:pPr algn="ctr"/>
            <a:r>
              <a:rPr lang="fa-IR" sz="2400" b="1" dirty="0" smtClean="0">
                <a:cs typeface="B Homa" panose="00000400000000000000" pitchFamily="2" charset="-78"/>
              </a:rPr>
              <a:t>مقدمه</a:t>
            </a:r>
            <a:endParaRPr lang="en-US" sz="2400" b="1" dirty="0" smtClean="0">
              <a:cs typeface="B Homa" panose="00000400000000000000" pitchFamily="2" charset="-78"/>
            </a:endParaRPr>
          </a:p>
        </p:txBody>
      </p:sp>
      <p:sp>
        <p:nvSpPr>
          <p:cNvPr id="22" name="TextBox 21"/>
          <p:cNvSpPr txBox="1"/>
          <p:nvPr/>
        </p:nvSpPr>
        <p:spPr>
          <a:xfrm>
            <a:off x="2613440" y="2329184"/>
            <a:ext cx="1398566" cy="830997"/>
          </a:xfrm>
          <a:prstGeom prst="rect">
            <a:avLst/>
          </a:prstGeom>
          <a:noFill/>
        </p:spPr>
        <p:txBody>
          <a:bodyPr wrap="square" rtlCol="0">
            <a:spAutoFit/>
          </a:bodyPr>
          <a:lstStyle/>
          <a:p>
            <a:pPr algn="ctr"/>
            <a:r>
              <a:rPr lang="fa-IR" sz="2400" b="1" dirty="0">
                <a:cs typeface="B Homa" panose="00000400000000000000" pitchFamily="2" charset="-78"/>
              </a:rPr>
              <a:t>معرفی </a:t>
            </a:r>
            <a:r>
              <a:rPr lang="fa-IR" sz="2400" b="1" dirty="0" smtClean="0">
                <a:cs typeface="B Homa" panose="00000400000000000000" pitchFamily="2" charset="-78"/>
              </a:rPr>
              <a:t>مدل</a:t>
            </a:r>
            <a:endParaRPr lang="en-US" sz="2400" b="1" dirty="0" smtClean="0">
              <a:cs typeface="B Homa" panose="00000400000000000000" pitchFamily="2" charset="-78"/>
            </a:endParaRPr>
          </a:p>
        </p:txBody>
      </p:sp>
      <p:sp>
        <p:nvSpPr>
          <p:cNvPr id="23" name="TextBox 22"/>
          <p:cNvSpPr txBox="1"/>
          <p:nvPr/>
        </p:nvSpPr>
        <p:spPr>
          <a:xfrm>
            <a:off x="3686505" y="3431729"/>
            <a:ext cx="1430779" cy="461665"/>
          </a:xfrm>
          <a:prstGeom prst="rect">
            <a:avLst/>
          </a:prstGeom>
          <a:noFill/>
        </p:spPr>
        <p:txBody>
          <a:bodyPr wrap="square" rtlCol="0">
            <a:spAutoFit/>
          </a:bodyPr>
          <a:lstStyle/>
          <a:p>
            <a:pPr algn="ctr"/>
            <a:r>
              <a:rPr lang="fa-IR" sz="2400" b="1" dirty="0">
                <a:cs typeface="B Homa" panose="00000400000000000000" pitchFamily="2" charset="-78"/>
              </a:rPr>
              <a:t>بررسی مدل</a:t>
            </a:r>
            <a:endParaRPr lang="en-US" sz="2400" b="1" dirty="0">
              <a:cs typeface="B Homa" panose="00000400000000000000" pitchFamily="2" charset="-78"/>
            </a:endParaRPr>
          </a:p>
        </p:txBody>
      </p:sp>
      <p:sp>
        <p:nvSpPr>
          <p:cNvPr id="24" name="TextBox 23"/>
          <p:cNvSpPr txBox="1"/>
          <p:nvPr/>
        </p:nvSpPr>
        <p:spPr>
          <a:xfrm>
            <a:off x="4742777" y="4526311"/>
            <a:ext cx="1588953" cy="461665"/>
          </a:xfrm>
          <a:prstGeom prst="rect">
            <a:avLst/>
          </a:prstGeom>
          <a:noFill/>
        </p:spPr>
        <p:txBody>
          <a:bodyPr wrap="square" rtlCol="0">
            <a:spAutoFit/>
          </a:bodyPr>
          <a:lstStyle/>
          <a:p>
            <a:pPr algn="ctr"/>
            <a:r>
              <a:rPr lang="fa-IR" sz="2400" b="1" dirty="0">
                <a:cs typeface="B Homa" panose="00000400000000000000" pitchFamily="2" charset="-78"/>
              </a:rPr>
              <a:t>نمونه </a:t>
            </a:r>
            <a:r>
              <a:rPr lang="fa-IR" sz="2400" b="1" dirty="0" smtClean="0">
                <a:cs typeface="B Homa" panose="00000400000000000000" pitchFamily="2" charset="-78"/>
              </a:rPr>
              <a:t>موردی</a:t>
            </a:r>
            <a:endParaRPr lang="en-US" sz="2400" b="1" dirty="0">
              <a:cs typeface="B Homa" panose="00000400000000000000" pitchFamily="2" charset="-78"/>
            </a:endParaRPr>
          </a:p>
        </p:txBody>
      </p:sp>
      <p:sp>
        <p:nvSpPr>
          <p:cNvPr id="25" name="TextBox 24"/>
          <p:cNvSpPr txBox="1"/>
          <p:nvPr/>
        </p:nvSpPr>
        <p:spPr>
          <a:xfrm>
            <a:off x="5924251" y="5586108"/>
            <a:ext cx="1656184" cy="461665"/>
          </a:xfrm>
          <a:prstGeom prst="rect">
            <a:avLst/>
          </a:prstGeom>
          <a:noFill/>
        </p:spPr>
        <p:txBody>
          <a:bodyPr wrap="square" rtlCol="0">
            <a:spAutoFit/>
          </a:bodyPr>
          <a:lstStyle/>
          <a:p>
            <a:pPr algn="ctr"/>
            <a:r>
              <a:rPr lang="fa-IR" sz="2400" b="1" dirty="0">
                <a:cs typeface="B Homa" panose="00000400000000000000" pitchFamily="2" charset="-78"/>
              </a:rPr>
              <a:t>نتیجه گیری</a:t>
            </a:r>
            <a:endParaRPr lang="en-US" sz="2400" b="1" dirty="0">
              <a:cs typeface="B Homa" panose="00000400000000000000" pitchFamily="2" charset="-78"/>
            </a:endParaRPr>
          </a:p>
        </p:txBody>
      </p:sp>
      <p:sp>
        <p:nvSpPr>
          <p:cNvPr id="26" name="Rounded Rectangle 25"/>
          <p:cNvSpPr/>
          <p:nvPr/>
        </p:nvSpPr>
        <p:spPr>
          <a:xfrm>
            <a:off x="7689052" y="214290"/>
            <a:ext cx="1214446" cy="428628"/>
          </a:xfrm>
          <a:prstGeom prst="roundRect">
            <a:avLst/>
          </a:prstGeom>
          <a:solidFill>
            <a:schemeClr val="accent3">
              <a:lumMod val="60000"/>
              <a:lumOff val="40000"/>
            </a:schemeClr>
          </a:solidFill>
          <a:ln>
            <a:solidFill>
              <a:schemeClr val="accent3">
                <a:lumMod val="75000"/>
              </a:schemeClr>
            </a:solidFill>
          </a:ln>
          <a:effectLst>
            <a:innerShdw blurRad="63500" dist="50800" dir="16200000">
              <a:prstClr val="black">
                <a:alpha val="50000"/>
              </a:prstClr>
            </a:innerShdw>
          </a:effectLst>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مقدمه</a:t>
            </a:r>
          </a:p>
        </p:txBody>
      </p:sp>
      <p:sp>
        <p:nvSpPr>
          <p:cNvPr id="27" name="Rounded Rectangle 26">
            <a:hlinkClick r:id="rId8" action="ppaction://hlinksldjump"/>
          </p:cNvPr>
          <p:cNvSpPr/>
          <p:nvPr/>
        </p:nvSpPr>
        <p:spPr>
          <a:xfrm>
            <a:off x="6403168"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معرفی مدل</a:t>
            </a:r>
          </a:p>
        </p:txBody>
      </p:sp>
      <p:sp>
        <p:nvSpPr>
          <p:cNvPr id="30" name="Rounded Rectangle 29">
            <a:hlinkClick r:id="rId9" action="ppaction://hlinksldjump"/>
          </p:cNvPr>
          <p:cNvSpPr/>
          <p:nvPr/>
        </p:nvSpPr>
        <p:spPr>
          <a:xfrm>
            <a:off x="5117284"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بررسی مدل</a:t>
            </a:r>
          </a:p>
        </p:txBody>
      </p:sp>
      <p:sp>
        <p:nvSpPr>
          <p:cNvPr id="31" name="Rounded Rectangle 30">
            <a:hlinkClick r:id="rId10" action="ppaction://hlinksldjump"/>
          </p:cNvPr>
          <p:cNvSpPr/>
          <p:nvPr/>
        </p:nvSpPr>
        <p:spPr>
          <a:xfrm>
            <a:off x="3831400"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نمونه </a:t>
            </a:r>
            <a:r>
              <a:rPr lang="fa-IR" sz="1400" dirty="0" smtClean="0">
                <a:solidFill>
                  <a:prstClr val="black"/>
                </a:solidFill>
                <a:latin typeface="Calibri"/>
                <a:cs typeface="B Titr" panose="00000700000000000000" pitchFamily="2" charset="-78"/>
              </a:rPr>
              <a:t>موردی</a:t>
            </a:r>
            <a:endParaRPr lang="fa-IR" sz="1400" dirty="0">
              <a:solidFill>
                <a:prstClr val="black"/>
              </a:solidFill>
              <a:latin typeface="Calibri"/>
              <a:cs typeface="B Titr" panose="00000700000000000000" pitchFamily="2" charset="-78"/>
            </a:endParaRPr>
          </a:p>
        </p:txBody>
      </p:sp>
      <p:sp>
        <p:nvSpPr>
          <p:cNvPr id="32" name="Rounded Rectangle 31">
            <a:hlinkClick r:id="rId11" action="ppaction://hlinksldjump"/>
          </p:cNvPr>
          <p:cNvSpPr/>
          <p:nvPr/>
        </p:nvSpPr>
        <p:spPr>
          <a:xfrm>
            <a:off x="2545516"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نتیجه گیری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8" grpId="0"/>
      <p:bldP spid="22" grpId="0"/>
      <p:bldP spid="23" grpId="0"/>
      <p:bldP spid="24"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Down Arrow 23"/>
          <p:cNvSpPr/>
          <p:nvPr/>
        </p:nvSpPr>
        <p:spPr>
          <a:xfrm>
            <a:off x="3895749" y="1643410"/>
            <a:ext cx="790057" cy="480031"/>
          </a:xfrm>
          <a:prstGeom prst="downArrow">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Down Arrow 25"/>
          <p:cNvSpPr/>
          <p:nvPr/>
        </p:nvSpPr>
        <p:spPr>
          <a:xfrm>
            <a:off x="3895749" y="2681737"/>
            <a:ext cx="790057" cy="480031"/>
          </a:xfrm>
          <a:prstGeom prst="downArrow">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ounded Rectangle 9"/>
          <p:cNvSpPr/>
          <p:nvPr/>
        </p:nvSpPr>
        <p:spPr>
          <a:xfrm>
            <a:off x="7689052" y="214290"/>
            <a:ext cx="1214446" cy="428628"/>
          </a:xfrm>
          <a:prstGeom prst="roundRect">
            <a:avLst/>
          </a:prstGeom>
          <a:solidFill>
            <a:schemeClr val="accent3">
              <a:lumMod val="75000"/>
            </a:schemeClr>
          </a:solidFill>
          <a:ln>
            <a:solidFill>
              <a:schemeClr val="accent3">
                <a:lumMod val="75000"/>
              </a:schemeClr>
            </a:solidFill>
          </a:ln>
          <a:effectLst>
            <a:innerShdw blurRad="63500" dist="50800" dir="16200000">
              <a:prstClr val="black">
                <a:alpha val="50000"/>
              </a:prstClr>
            </a:innerShdw>
          </a:effectLst>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مقدمه</a:t>
            </a:r>
          </a:p>
        </p:txBody>
      </p:sp>
      <p:sp>
        <p:nvSpPr>
          <p:cNvPr id="11" name="Rounded Rectangle 10">
            <a:hlinkClick r:id="rId3" action="ppaction://hlinksldjump"/>
          </p:cNvPr>
          <p:cNvSpPr/>
          <p:nvPr/>
        </p:nvSpPr>
        <p:spPr>
          <a:xfrm>
            <a:off x="6403168"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معرفی مدل</a:t>
            </a:r>
          </a:p>
        </p:txBody>
      </p:sp>
      <p:sp>
        <p:nvSpPr>
          <p:cNvPr id="12" name="Rounded Rectangle 11">
            <a:hlinkClick r:id="rId4" action="ppaction://hlinksldjump"/>
          </p:cNvPr>
          <p:cNvSpPr/>
          <p:nvPr/>
        </p:nvSpPr>
        <p:spPr>
          <a:xfrm>
            <a:off x="5117284"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بررسی مدل</a:t>
            </a:r>
          </a:p>
        </p:txBody>
      </p:sp>
      <p:sp>
        <p:nvSpPr>
          <p:cNvPr id="13" name="Rounded Rectangle 12">
            <a:hlinkClick r:id="rId5" action="ppaction://hlinksldjump"/>
          </p:cNvPr>
          <p:cNvSpPr/>
          <p:nvPr/>
        </p:nvSpPr>
        <p:spPr>
          <a:xfrm>
            <a:off x="3831400"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نمونه </a:t>
            </a:r>
            <a:r>
              <a:rPr lang="fa-IR" sz="1400" dirty="0" smtClean="0">
                <a:solidFill>
                  <a:prstClr val="black"/>
                </a:solidFill>
                <a:latin typeface="Calibri"/>
                <a:cs typeface="B Titr" panose="00000700000000000000" pitchFamily="2" charset="-78"/>
              </a:rPr>
              <a:t>موردی</a:t>
            </a:r>
            <a:endParaRPr lang="fa-IR" sz="1400" dirty="0">
              <a:solidFill>
                <a:prstClr val="black"/>
              </a:solidFill>
              <a:latin typeface="Calibri"/>
              <a:cs typeface="B Titr" panose="00000700000000000000" pitchFamily="2" charset="-78"/>
            </a:endParaRPr>
          </a:p>
        </p:txBody>
      </p:sp>
      <p:sp>
        <p:nvSpPr>
          <p:cNvPr id="14" name="Rounded Rectangle 13">
            <a:hlinkClick r:id="rId6" action="ppaction://hlinksldjump"/>
          </p:cNvPr>
          <p:cNvSpPr/>
          <p:nvPr/>
        </p:nvSpPr>
        <p:spPr>
          <a:xfrm>
            <a:off x="2545516"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نتیجه گیری</a:t>
            </a:r>
          </a:p>
        </p:txBody>
      </p:sp>
      <p:sp>
        <p:nvSpPr>
          <p:cNvPr id="15" name="Rectangle 14"/>
          <p:cNvSpPr/>
          <p:nvPr/>
        </p:nvSpPr>
        <p:spPr>
          <a:xfrm>
            <a:off x="544734" y="1072716"/>
            <a:ext cx="8024944" cy="67419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schemeClr val="tx1"/>
                </a:solidFill>
                <a:cs typeface="B Homa" panose="00000400000000000000" pitchFamily="2" charset="-78"/>
              </a:rPr>
              <a:t>کاربرد نظریه تقاضا برای حمل و نقل کالا کمتر از حمل و نقل مسافرتی است</a:t>
            </a:r>
            <a:r>
              <a:rPr lang="en-US" sz="2000" dirty="0">
                <a:solidFill>
                  <a:schemeClr val="tx1"/>
                </a:solidFill>
                <a:cs typeface="B Homa" panose="00000400000000000000" pitchFamily="2" charset="-78"/>
              </a:rPr>
              <a:t> .</a:t>
            </a:r>
          </a:p>
        </p:txBody>
      </p:sp>
      <p:sp>
        <p:nvSpPr>
          <p:cNvPr id="16" name="Rectangle 15"/>
          <p:cNvSpPr/>
          <p:nvPr/>
        </p:nvSpPr>
        <p:spPr>
          <a:xfrm>
            <a:off x="539552" y="2123441"/>
            <a:ext cx="8024944" cy="64807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schemeClr val="tx1"/>
                </a:solidFill>
                <a:cs typeface="B Homa" panose="00000400000000000000" pitchFamily="2" charset="-78"/>
              </a:rPr>
              <a:t>حمل و نقل کالا و مخصوصا حمل و نقل جاده ای، منبع مهمی از تراکم و سایر مشکلات ترافیکی هستند</a:t>
            </a:r>
            <a:endParaRPr lang="en-US" sz="2000" dirty="0">
              <a:solidFill>
                <a:schemeClr val="tx1"/>
              </a:solidFill>
              <a:cs typeface="B Homa" panose="00000400000000000000" pitchFamily="2" charset="-78"/>
            </a:endParaRPr>
          </a:p>
        </p:txBody>
      </p:sp>
      <p:sp>
        <p:nvSpPr>
          <p:cNvPr id="17" name="Rectangle 16"/>
          <p:cNvSpPr/>
          <p:nvPr/>
        </p:nvSpPr>
        <p:spPr>
          <a:xfrm>
            <a:off x="539552" y="3148044"/>
            <a:ext cx="8024944" cy="64807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schemeClr val="tx1"/>
                </a:solidFill>
                <a:cs typeface="B Homa" panose="00000400000000000000" pitchFamily="2" charset="-78"/>
              </a:rPr>
              <a:t>سر و صدا و مزاحمت تولید شده توسط کامیون های سنگین</a:t>
            </a:r>
            <a:endParaRPr lang="en-US" sz="2000" dirty="0">
              <a:solidFill>
                <a:schemeClr val="tx1"/>
              </a:solidFill>
              <a:cs typeface="B Homa" panose="00000400000000000000" pitchFamily="2" charset="-78"/>
            </a:endParaRPr>
          </a:p>
        </p:txBody>
      </p:sp>
      <p:sp>
        <p:nvSpPr>
          <p:cNvPr id="19" name="Rectangle 18"/>
          <p:cNvSpPr/>
          <p:nvPr/>
        </p:nvSpPr>
        <p:spPr>
          <a:xfrm>
            <a:off x="539552" y="4172647"/>
            <a:ext cx="8024944" cy="64807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schemeClr val="tx1"/>
                </a:solidFill>
                <a:cs typeface="B Homa" panose="00000400000000000000" pitchFamily="2" charset="-78"/>
              </a:rPr>
              <a:t>مشکلات ایجاد شده توسط بارگیری در خیابان و تخلیه کالا برای خدمت به مغازه ها </a:t>
            </a:r>
            <a:endParaRPr lang="en-US" sz="2000" dirty="0">
              <a:solidFill>
                <a:schemeClr val="tx1"/>
              </a:solidFill>
              <a:cs typeface="B Homa" panose="00000400000000000000" pitchFamily="2" charset="-78"/>
            </a:endParaRPr>
          </a:p>
        </p:txBody>
      </p:sp>
      <p:sp>
        <p:nvSpPr>
          <p:cNvPr id="27" name="Rectangle 26"/>
          <p:cNvSpPr/>
          <p:nvPr/>
        </p:nvSpPr>
        <p:spPr>
          <a:xfrm>
            <a:off x="539552" y="5204479"/>
            <a:ext cx="8024944" cy="64807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schemeClr val="tx1"/>
                </a:solidFill>
                <a:cs typeface="B Homa" panose="00000400000000000000" pitchFamily="2" charset="-78"/>
              </a:rPr>
              <a:t>شکایت معمولی در مورد کامیون ها که مقدار زیادی از ظرفیت جاده های شهری را در اختیار دارند</a:t>
            </a:r>
            <a:endParaRPr lang="en-US" sz="2000" dirty="0">
              <a:solidFill>
                <a:schemeClr val="tx1"/>
              </a:solidFill>
              <a:cs typeface="B Homa" panose="00000400000000000000" pitchFamily="2" charset="-78"/>
            </a:endParaRPr>
          </a:p>
        </p:txBody>
      </p:sp>
      <p:sp>
        <p:nvSpPr>
          <p:cNvPr id="34" name="Down Arrow 33"/>
          <p:cNvSpPr/>
          <p:nvPr/>
        </p:nvSpPr>
        <p:spPr>
          <a:xfrm>
            <a:off x="3895748" y="3747981"/>
            <a:ext cx="790057" cy="480031"/>
          </a:xfrm>
          <a:prstGeom prst="downArrow">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Down Arrow 34"/>
          <p:cNvSpPr/>
          <p:nvPr/>
        </p:nvSpPr>
        <p:spPr>
          <a:xfrm>
            <a:off x="3895747" y="4772584"/>
            <a:ext cx="790057" cy="480031"/>
          </a:xfrm>
          <a:prstGeom prst="downArrow">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87897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1000"/>
                                        <p:tgtEl>
                                          <p:spTgt spid="27"/>
                                        </p:tgtEl>
                                      </p:cBhvr>
                                    </p:animEffect>
                                    <p:anim calcmode="lin" valueType="num">
                                      <p:cBhvr>
                                        <p:cTn id="42" dur="1000" fill="hold"/>
                                        <p:tgtEl>
                                          <p:spTgt spid="27"/>
                                        </p:tgtEl>
                                        <p:attrNameLst>
                                          <p:attrName>ppt_x</p:attrName>
                                        </p:attrNameLst>
                                      </p:cBhvr>
                                      <p:tavLst>
                                        <p:tav tm="0">
                                          <p:val>
                                            <p:strVal val="#ppt_x"/>
                                          </p:val>
                                        </p:tav>
                                        <p:tav tm="100000">
                                          <p:val>
                                            <p:strVal val="#ppt_x"/>
                                          </p:val>
                                        </p:tav>
                                      </p:tavLst>
                                    </p:anim>
                                    <p:anim calcmode="lin" valueType="num">
                                      <p:cBhvr>
                                        <p:cTn id="43" dur="1000" fill="hold"/>
                                        <p:tgtEl>
                                          <p:spTgt spid="2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1000"/>
                                        <p:tgtEl>
                                          <p:spTgt spid="34"/>
                                        </p:tgtEl>
                                      </p:cBhvr>
                                    </p:animEffect>
                                    <p:anim calcmode="lin" valueType="num">
                                      <p:cBhvr>
                                        <p:cTn id="47" dur="1000" fill="hold"/>
                                        <p:tgtEl>
                                          <p:spTgt spid="34"/>
                                        </p:tgtEl>
                                        <p:attrNameLst>
                                          <p:attrName>ppt_x</p:attrName>
                                        </p:attrNameLst>
                                      </p:cBhvr>
                                      <p:tavLst>
                                        <p:tav tm="0">
                                          <p:val>
                                            <p:strVal val="#ppt_x"/>
                                          </p:val>
                                        </p:tav>
                                        <p:tav tm="100000">
                                          <p:val>
                                            <p:strVal val="#ppt_x"/>
                                          </p:val>
                                        </p:tav>
                                      </p:tavLst>
                                    </p:anim>
                                    <p:anim calcmode="lin" valueType="num">
                                      <p:cBhvr>
                                        <p:cTn id="48" dur="1000" fill="hold"/>
                                        <p:tgtEl>
                                          <p:spTgt spid="34"/>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1000"/>
                                        <p:tgtEl>
                                          <p:spTgt spid="35"/>
                                        </p:tgtEl>
                                      </p:cBhvr>
                                    </p:animEffect>
                                    <p:anim calcmode="lin" valueType="num">
                                      <p:cBhvr>
                                        <p:cTn id="52" dur="1000" fill="hold"/>
                                        <p:tgtEl>
                                          <p:spTgt spid="35"/>
                                        </p:tgtEl>
                                        <p:attrNameLst>
                                          <p:attrName>ppt_x</p:attrName>
                                        </p:attrNameLst>
                                      </p:cBhvr>
                                      <p:tavLst>
                                        <p:tav tm="0">
                                          <p:val>
                                            <p:strVal val="#ppt_x"/>
                                          </p:val>
                                        </p:tav>
                                        <p:tav tm="100000">
                                          <p:val>
                                            <p:strVal val="#ppt_x"/>
                                          </p:val>
                                        </p:tav>
                                      </p:tavLst>
                                    </p:anim>
                                    <p:anim calcmode="lin" valueType="num">
                                      <p:cBhvr>
                                        <p:cTn id="53"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6" grpId="0" animBg="1"/>
      <p:bldP spid="15" grpId="0" animBg="1"/>
      <p:bldP spid="16" grpId="0" animBg="1"/>
      <p:bldP spid="17" grpId="0" animBg="1"/>
      <p:bldP spid="19" grpId="0" animBg="1"/>
      <p:bldP spid="27" grpId="0" animBg="1"/>
      <p:bldP spid="34" grpId="0" animBg="1"/>
      <p:bldP spid="3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a:xfrm>
            <a:off x="7689052" y="214290"/>
            <a:ext cx="1214446" cy="428628"/>
          </a:xfrm>
          <a:prstGeom prst="roundRect">
            <a:avLst/>
          </a:prstGeom>
          <a:solidFill>
            <a:schemeClr val="accent3">
              <a:lumMod val="60000"/>
              <a:lumOff val="40000"/>
            </a:schemeClr>
          </a:solidFill>
          <a:ln>
            <a:solidFill>
              <a:schemeClr val="accent3">
                <a:lumMod val="75000"/>
              </a:schemeClr>
            </a:solidFill>
          </a:ln>
          <a:effectLst>
            <a:innerShdw blurRad="63500" dist="50800" dir="16200000">
              <a:prstClr val="black">
                <a:alpha val="50000"/>
              </a:prstClr>
            </a:innerShdw>
          </a:effectLst>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مقدمه</a:t>
            </a:r>
          </a:p>
        </p:txBody>
      </p:sp>
      <p:sp>
        <p:nvSpPr>
          <p:cNvPr id="11" name="Rounded Rectangle 10">
            <a:hlinkClick r:id="rId3" action="ppaction://hlinksldjump"/>
          </p:cNvPr>
          <p:cNvSpPr/>
          <p:nvPr/>
        </p:nvSpPr>
        <p:spPr>
          <a:xfrm>
            <a:off x="6403168" y="214290"/>
            <a:ext cx="1214446" cy="428628"/>
          </a:xfrm>
          <a:prstGeom prst="roundRect">
            <a:avLst/>
          </a:prstGeom>
          <a:solidFill>
            <a:schemeClr val="accent3">
              <a:lumMod val="75000"/>
            </a:schemeClr>
          </a:solidFill>
          <a:ln>
            <a:solidFill>
              <a:schemeClr val="accent3">
                <a:lumMod val="75000"/>
              </a:schemeClr>
            </a:solidFill>
          </a:ln>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معرفی مدل</a:t>
            </a:r>
          </a:p>
        </p:txBody>
      </p:sp>
      <p:sp>
        <p:nvSpPr>
          <p:cNvPr id="12" name="Rounded Rectangle 11">
            <a:hlinkClick r:id="rId4" action="ppaction://hlinksldjump"/>
          </p:cNvPr>
          <p:cNvSpPr/>
          <p:nvPr/>
        </p:nvSpPr>
        <p:spPr>
          <a:xfrm>
            <a:off x="5117284"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بررسی مدل</a:t>
            </a:r>
          </a:p>
        </p:txBody>
      </p:sp>
      <p:sp>
        <p:nvSpPr>
          <p:cNvPr id="13" name="Rounded Rectangle 12">
            <a:hlinkClick r:id="rId5" action="ppaction://hlinksldjump"/>
          </p:cNvPr>
          <p:cNvSpPr/>
          <p:nvPr/>
        </p:nvSpPr>
        <p:spPr>
          <a:xfrm>
            <a:off x="3831400"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نمونه </a:t>
            </a:r>
            <a:r>
              <a:rPr lang="fa-IR" sz="1400" dirty="0" smtClean="0">
                <a:solidFill>
                  <a:prstClr val="black"/>
                </a:solidFill>
                <a:latin typeface="Calibri"/>
                <a:cs typeface="B Titr" panose="00000700000000000000" pitchFamily="2" charset="-78"/>
              </a:rPr>
              <a:t>موردی</a:t>
            </a:r>
            <a:endParaRPr lang="fa-IR" sz="1400" dirty="0">
              <a:solidFill>
                <a:prstClr val="black"/>
              </a:solidFill>
              <a:latin typeface="Calibri"/>
              <a:cs typeface="B Titr" panose="00000700000000000000" pitchFamily="2" charset="-78"/>
            </a:endParaRPr>
          </a:p>
        </p:txBody>
      </p:sp>
      <p:sp>
        <p:nvSpPr>
          <p:cNvPr id="14" name="Rounded Rectangle 13">
            <a:hlinkClick r:id="rId6" action="ppaction://hlinksldjump"/>
          </p:cNvPr>
          <p:cNvSpPr/>
          <p:nvPr/>
        </p:nvSpPr>
        <p:spPr>
          <a:xfrm>
            <a:off x="2545516"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نتیجه گیری</a:t>
            </a:r>
          </a:p>
        </p:txBody>
      </p:sp>
      <p:sp>
        <p:nvSpPr>
          <p:cNvPr id="4" name="Rounded Rectangle 3"/>
          <p:cNvSpPr/>
          <p:nvPr/>
        </p:nvSpPr>
        <p:spPr>
          <a:xfrm>
            <a:off x="3635896" y="908720"/>
            <a:ext cx="5328592" cy="5184576"/>
          </a:xfrm>
          <a:prstGeom prst="roundRect">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sz="2400" b="1" dirty="0">
                <a:solidFill>
                  <a:srgbClr val="FFFF00"/>
                </a:solidFill>
                <a:effectLst>
                  <a:outerShdw blurRad="38100" dist="38100" dir="2700000" algn="tl">
                    <a:srgbClr val="000000">
                      <a:alpha val="43137"/>
                    </a:srgbClr>
                  </a:outerShdw>
                </a:effectLst>
                <a:cs typeface="B Homa" panose="00000400000000000000" pitchFamily="2" charset="-78"/>
              </a:rPr>
              <a:t>مدل سازی تقاضای کالا </a:t>
            </a:r>
            <a:r>
              <a:rPr lang="fa-IR" sz="2400" b="1" dirty="0">
                <a:effectLst>
                  <a:outerShdw blurRad="38100" dist="38100" dir="2700000" algn="tl">
                    <a:srgbClr val="000000">
                      <a:alpha val="43137"/>
                    </a:srgbClr>
                  </a:outerShdw>
                </a:effectLst>
                <a:cs typeface="B Homa" panose="00000400000000000000" pitchFamily="2" charset="-78"/>
              </a:rPr>
              <a:t>ممکن است نقش مهمی در کشورهای در حال توسعه ایفا کند که در آن تلاش برای </a:t>
            </a:r>
            <a:r>
              <a:rPr lang="fa-IR" sz="2400" b="1" dirty="0">
                <a:solidFill>
                  <a:srgbClr val="FFFF00"/>
                </a:solidFill>
                <a:effectLst>
                  <a:outerShdw blurRad="38100" dist="38100" dir="2700000" algn="tl">
                    <a:srgbClr val="000000">
                      <a:alpha val="43137"/>
                    </a:srgbClr>
                  </a:outerShdw>
                </a:effectLst>
                <a:cs typeface="B Homa" panose="00000400000000000000" pitchFamily="2" charset="-78"/>
              </a:rPr>
              <a:t>افزایش صادرات </a:t>
            </a:r>
            <a:r>
              <a:rPr lang="fa-IR" sz="2400" b="1" dirty="0">
                <a:effectLst>
                  <a:outerShdw blurRad="38100" dist="38100" dir="2700000" algn="tl">
                    <a:srgbClr val="000000">
                      <a:alpha val="43137"/>
                    </a:srgbClr>
                  </a:outerShdw>
                </a:effectLst>
                <a:cs typeface="B Homa" panose="00000400000000000000" pitchFamily="2" charset="-78"/>
              </a:rPr>
              <a:t>و </a:t>
            </a:r>
            <a:r>
              <a:rPr lang="fa-IR" sz="2400" b="1" dirty="0">
                <a:solidFill>
                  <a:srgbClr val="FFFF00"/>
                </a:solidFill>
                <a:effectLst>
                  <a:outerShdw blurRad="38100" dist="38100" dir="2700000" algn="tl">
                    <a:srgbClr val="000000">
                      <a:alpha val="43137"/>
                    </a:srgbClr>
                  </a:outerShdw>
                </a:effectLst>
                <a:cs typeface="B Homa" panose="00000400000000000000" pitchFamily="2" charset="-78"/>
              </a:rPr>
              <a:t>دسترسی به مناطق توسعه نیافته</a:t>
            </a:r>
            <a:r>
              <a:rPr lang="fa-IR" sz="2400" b="1" dirty="0">
                <a:effectLst>
                  <a:outerShdw blurRad="38100" dist="38100" dir="2700000" algn="tl">
                    <a:srgbClr val="000000">
                      <a:alpha val="43137"/>
                    </a:srgbClr>
                  </a:outerShdw>
                </a:effectLst>
                <a:cs typeface="B Homa" panose="00000400000000000000" pitchFamily="2" charset="-78"/>
              </a:rPr>
              <a:t> نیز بسیار ضروری است. </a:t>
            </a:r>
            <a:r>
              <a:rPr lang="fa-IR" sz="2400" b="1" dirty="0">
                <a:solidFill>
                  <a:srgbClr val="FFFF00"/>
                </a:solidFill>
                <a:effectLst>
                  <a:outerShdw blurRad="38100" dist="38100" dir="2700000" algn="tl">
                    <a:srgbClr val="000000">
                      <a:alpha val="43137"/>
                    </a:srgbClr>
                  </a:outerShdw>
                </a:effectLst>
                <a:cs typeface="B Homa" panose="00000400000000000000" pitchFamily="2" charset="-78"/>
              </a:rPr>
              <a:t>تسهیل حرکت کالاها </a:t>
            </a:r>
            <a:r>
              <a:rPr lang="fa-IR" sz="2400" b="1" dirty="0">
                <a:effectLst>
                  <a:outerShdw blurRad="38100" dist="38100" dir="2700000" algn="tl">
                    <a:srgbClr val="000000">
                      <a:alpha val="43137"/>
                    </a:srgbClr>
                  </a:outerShdw>
                </a:effectLst>
                <a:cs typeface="B Homa" panose="00000400000000000000" pitchFamily="2" charset="-78"/>
              </a:rPr>
              <a:t>در این موارد احتمالا تاثیر عمده ای بر توسعه اقتصادی دارد. علاوه بر این، </a:t>
            </a:r>
            <a:r>
              <a:rPr lang="fa-IR" sz="2400" b="1" dirty="0">
                <a:solidFill>
                  <a:srgbClr val="FFFF00"/>
                </a:solidFill>
                <a:effectLst>
                  <a:outerShdw blurRad="38100" dist="38100" dir="2700000" algn="tl">
                    <a:srgbClr val="000000">
                      <a:alpha val="43137"/>
                    </a:srgbClr>
                  </a:outerShdw>
                </a:effectLst>
                <a:cs typeface="B Homa" panose="00000400000000000000" pitchFamily="2" charset="-78"/>
              </a:rPr>
              <a:t>رقابت</a:t>
            </a:r>
            <a:r>
              <a:rPr lang="fa-IR" sz="2400" b="1" dirty="0">
                <a:effectLst>
                  <a:outerShdw blurRad="38100" dist="38100" dir="2700000" algn="tl">
                    <a:srgbClr val="000000">
                      <a:alpha val="43137"/>
                    </a:srgbClr>
                  </a:outerShdw>
                </a:effectLst>
                <a:cs typeface="B Homa" panose="00000400000000000000" pitchFamily="2" charset="-78"/>
              </a:rPr>
              <a:t> بین </a:t>
            </a:r>
            <a:r>
              <a:rPr lang="fa-IR" sz="2400" b="1" dirty="0">
                <a:solidFill>
                  <a:srgbClr val="FFFF00"/>
                </a:solidFill>
                <a:effectLst>
                  <a:outerShdw blurRad="38100" dist="38100" dir="2700000" algn="tl">
                    <a:srgbClr val="000000">
                      <a:alpha val="43137"/>
                    </a:srgbClr>
                  </a:outerShdw>
                </a:effectLst>
                <a:cs typeface="B Homa" panose="00000400000000000000" pitchFamily="2" charset="-78"/>
              </a:rPr>
              <a:t>جاده ها </a:t>
            </a:r>
            <a:r>
              <a:rPr lang="fa-IR" sz="2400" b="1" dirty="0">
                <a:effectLst>
                  <a:outerShdw blurRad="38100" dist="38100" dir="2700000" algn="tl">
                    <a:srgbClr val="000000">
                      <a:alpha val="43137"/>
                    </a:srgbClr>
                  </a:outerShdw>
                </a:effectLst>
                <a:cs typeface="B Homa" panose="00000400000000000000" pitchFamily="2" charset="-78"/>
              </a:rPr>
              <a:t>و </a:t>
            </a:r>
            <a:r>
              <a:rPr lang="fa-IR" sz="2400" b="1" dirty="0">
                <a:solidFill>
                  <a:srgbClr val="FFFF00"/>
                </a:solidFill>
                <a:effectLst>
                  <a:outerShdw blurRad="38100" dist="38100" dir="2700000" algn="tl">
                    <a:srgbClr val="000000">
                      <a:alpha val="43137"/>
                    </a:srgbClr>
                  </a:outerShdw>
                </a:effectLst>
                <a:cs typeface="B Homa" panose="00000400000000000000" pitchFamily="2" charset="-78"/>
              </a:rPr>
              <a:t>راه آهن</a:t>
            </a:r>
            <a:r>
              <a:rPr lang="fa-IR" sz="2400" b="1" dirty="0">
                <a:effectLst>
                  <a:outerShdw blurRad="38100" dist="38100" dir="2700000" algn="tl">
                    <a:srgbClr val="000000">
                      <a:alpha val="43137"/>
                    </a:srgbClr>
                  </a:outerShdw>
                </a:effectLst>
                <a:cs typeface="B Homa" panose="00000400000000000000" pitchFamily="2" charset="-78"/>
              </a:rPr>
              <a:t> در برخی از این کشورها، مسئله کلیدی در تخصیص منابع برای سرمایه گذاری و نگهداری است.</a:t>
            </a:r>
            <a:endParaRPr lang="en-US" sz="2400" b="1" dirty="0">
              <a:effectLst>
                <a:outerShdw blurRad="38100" dist="38100" dir="2700000" algn="tl">
                  <a:srgbClr val="000000">
                    <a:alpha val="43137"/>
                  </a:srgbClr>
                </a:outerShdw>
              </a:effectLst>
              <a:cs typeface="B Homa" panose="00000400000000000000" pitchFamily="2" charset="-78"/>
            </a:endParaRPr>
          </a:p>
        </p:txBody>
      </p:sp>
      <p:pic>
        <p:nvPicPr>
          <p:cNvPr id="5" name="Picture 4"/>
          <p:cNvPicPr>
            <a:picLocks noChangeAspect="1"/>
          </p:cNvPicPr>
          <p:nvPr/>
        </p:nvPicPr>
        <p:blipFill rotWithShape="1">
          <a:blip r:embed="rId7">
            <a:extLst>
              <a:ext uri="{28A0092B-C50C-407E-A947-70E740481C1C}">
                <a14:useLocalDpi xmlns:a14="http://schemas.microsoft.com/office/drawing/2010/main" val="0"/>
              </a:ext>
            </a:extLst>
          </a:blip>
          <a:srcRect t="7356" b="4504"/>
          <a:stretch/>
        </p:blipFill>
        <p:spPr>
          <a:xfrm>
            <a:off x="549050" y="4509120"/>
            <a:ext cx="2601017" cy="158417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Picture 5"/>
          <p:cNvPicPr>
            <a:picLocks noChangeAspect="1"/>
          </p:cNvPicPr>
          <p:nvPr/>
        </p:nvPicPr>
        <p:blipFill rotWithShape="1">
          <a:blip r:embed="rId8" cstate="print">
            <a:extLst>
              <a:ext uri="{28A0092B-C50C-407E-A947-70E740481C1C}">
                <a14:useLocalDpi xmlns:a14="http://schemas.microsoft.com/office/drawing/2010/main" val="0"/>
              </a:ext>
            </a:extLst>
          </a:blip>
          <a:srcRect t="7945" b="7156"/>
          <a:stretch/>
        </p:blipFill>
        <p:spPr>
          <a:xfrm>
            <a:off x="551722" y="2672916"/>
            <a:ext cx="2601017" cy="165618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Picture 7"/>
          <p:cNvPicPr>
            <a:picLocks noChangeAspect="1"/>
          </p:cNvPicPr>
          <p:nvPr/>
        </p:nvPicPr>
        <p:blipFill rotWithShape="1">
          <a:blip r:embed="rId9">
            <a:extLst>
              <a:ext uri="{28A0092B-C50C-407E-A947-70E740481C1C}">
                <a14:useLocalDpi xmlns:a14="http://schemas.microsoft.com/office/drawing/2010/main" val="0"/>
              </a:ext>
            </a:extLst>
          </a:blip>
          <a:srcRect t="4374" b="5037"/>
          <a:stretch/>
        </p:blipFill>
        <p:spPr>
          <a:xfrm>
            <a:off x="554352" y="908720"/>
            <a:ext cx="2598387" cy="158417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4278860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heel(1)">
                                      <p:cBhvr>
                                        <p:cTn id="14" dur="20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20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heel(1)">
                                      <p:cBhvr>
                                        <p:cTn id="2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a:xfrm>
            <a:off x="7689052" y="214290"/>
            <a:ext cx="1214446" cy="428628"/>
          </a:xfrm>
          <a:prstGeom prst="roundRect">
            <a:avLst/>
          </a:prstGeom>
          <a:solidFill>
            <a:schemeClr val="accent3">
              <a:lumMod val="60000"/>
              <a:lumOff val="40000"/>
            </a:schemeClr>
          </a:solidFill>
          <a:ln>
            <a:solidFill>
              <a:schemeClr val="accent3">
                <a:lumMod val="75000"/>
              </a:schemeClr>
            </a:solidFill>
          </a:ln>
          <a:effectLst>
            <a:innerShdw blurRad="63500" dist="50800" dir="16200000">
              <a:prstClr val="black">
                <a:alpha val="50000"/>
              </a:prstClr>
            </a:innerShdw>
          </a:effectLst>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مقدمه</a:t>
            </a:r>
          </a:p>
        </p:txBody>
      </p:sp>
      <p:sp>
        <p:nvSpPr>
          <p:cNvPr id="11" name="Rounded Rectangle 10">
            <a:hlinkClick r:id="rId3" action="ppaction://hlinksldjump"/>
          </p:cNvPr>
          <p:cNvSpPr/>
          <p:nvPr/>
        </p:nvSpPr>
        <p:spPr>
          <a:xfrm>
            <a:off x="6403168"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معرفی مدل</a:t>
            </a:r>
          </a:p>
        </p:txBody>
      </p:sp>
      <p:sp>
        <p:nvSpPr>
          <p:cNvPr id="12" name="Rounded Rectangle 11">
            <a:hlinkClick r:id="rId4" action="ppaction://hlinksldjump"/>
          </p:cNvPr>
          <p:cNvSpPr/>
          <p:nvPr/>
        </p:nvSpPr>
        <p:spPr>
          <a:xfrm>
            <a:off x="5117284" y="214290"/>
            <a:ext cx="1214446" cy="428628"/>
          </a:xfrm>
          <a:prstGeom prst="roundRect">
            <a:avLst/>
          </a:prstGeom>
          <a:solidFill>
            <a:schemeClr val="accent3">
              <a:lumMod val="75000"/>
            </a:schemeClr>
          </a:solidFill>
          <a:ln>
            <a:solidFill>
              <a:schemeClr val="accent3">
                <a:lumMod val="75000"/>
              </a:schemeClr>
            </a:solidFill>
          </a:ln>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بررسی مدل</a:t>
            </a:r>
          </a:p>
        </p:txBody>
      </p:sp>
      <p:sp>
        <p:nvSpPr>
          <p:cNvPr id="13" name="Rounded Rectangle 12">
            <a:hlinkClick r:id="rId5" action="ppaction://hlinksldjump"/>
          </p:cNvPr>
          <p:cNvSpPr/>
          <p:nvPr/>
        </p:nvSpPr>
        <p:spPr>
          <a:xfrm>
            <a:off x="3831400"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نمونه </a:t>
            </a:r>
            <a:r>
              <a:rPr lang="fa-IR" sz="1400" dirty="0" smtClean="0">
                <a:solidFill>
                  <a:prstClr val="black"/>
                </a:solidFill>
                <a:latin typeface="Calibri"/>
                <a:cs typeface="B Titr" panose="00000700000000000000" pitchFamily="2" charset="-78"/>
              </a:rPr>
              <a:t>موردی</a:t>
            </a:r>
            <a:endParaRPr lang="fa-IR" sz="1400" dirty="0">
              <a:solidFill>
                <a:prstClr val="black"/>
              </a:solidFill>
              <a:latin typeface="Calibri"/>
              <a:cs typeface="B Titr" panose="00000700000000000000" pitchFamily="2" charset="-78"/>
            </a:endParaRPr>
          </a:p>
        </p:txBody>
      </p:sp>
      <p:sp>
        <p:nvSpPr>
          <p:cNvPr id="14" name="Rounded Rectangle 13">
            <a:hlinkClick r:id="rId6" action="ppaction://hlinksldjump"/>
          </p:cNvPr>
          <p:cNvSpPr/>
          <p:nvPr/>
        </p:nvSpPr>
        <p:spPr>
          <a:xfrm>
            <a:off x="2545516"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نتیجه گیری</a:t>
            </a:r>
          </a:p>
        </p:txBody>
      </p:sp>
      <p:sp>
        <p:nvSpPr>
          <p:cNvPr id="4" name="Rectangle 3"/>
          <p:cNvSpPr/>
          <p:nvPr/>
        </p:nvSpPr>
        <p:spPr>
          <a:xfrm>
            <a:off x="8467417" y="908720"/>
            <a:ext cx="443066" cy="5184576"/>
          </a:xfrm>
          <a:prstGeom prst="rect">
            <a:avLst/>
          </a:prstGeom>
          <a:solidFill>
            <a:schemeClr val="accent2"/>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 wrap="square" lIns="91440" tIns="45720" rIns="91440" bIns="45720" numCol="1" spcCol="0" rtlCol="0" fromWordArt="0" anchor="ctr" anchorCtr="0" forceAA="0" compatLnSpc="1">
            <a:prstTxWarp prst="textNoShape">
              <a:avLst/>
            </a:prstTxWarp>
            <a:noAutofit/>
          </a:bodyPr>
          <a:lstStyle/>
          <a:p>
            <a:pPr algn="ctr"/>
            <a:r>
              <a:rPr lang="fa-IR" sz="2000" b="1" dirty="0">
                <a:solidFill>
                  <a:schemeClr val="tx1"/>
                </a:solidFill>
                <a:cs typeface="B Homa" panose="00000400000000000000" pitchFamily="2" charset="-78"/>
              </a:rPr>
              <a:t>عوامل موثر بر جابه جایی های کالا</a:t>
            </a:r>
            <a:endParaRPr lang="en-US" sz="2000" b="1" dirty="0">
              <a:solidFill>
                <a:schemeClr val="tx1"/>
              </a:solidFill>
              <a:cs typeface="B Homa" panose="00000400000000000000" pitchFamily="2" charset="-78"/>
            </a:endParaRPr>
          </a:p>
        </p:txBody>
      </p:sp>
      <p:sp>
        <p:nvSpPr>
          <p:cNvPr id="5" name="Rectangle 4"/>
          <p:cNvSpPr/>
          <p:nvPr/>
        </p:nvSpPr>
        <p:spPr>
          <a:xfrm>
            <a:off x="683569" y="1097828"/>
            <a:ext cx="6621842" cy="576064"/>
          </a:xfrm>
          <a:prstGeom prst="rect">
            <a:avLst/>
          </a:prstGeom>
          <a:solidFill>
            <a:schemeClr val="bg2">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sz="1500" dirty="0">
                <a:solidFill>
                  <a:schemeClr val="tx1"/>
                </a:solidFill>
                <a:cs typeface="B Homa" panose="00000400000000000000" pitchFamily="2" charset="-78"/>
              </a:rPr>
              <a:t>محل منابع مواد خام یک فرایند تولید / محل فروش بازارهای متوسط و نهایی</a:t>
            </a:r>
            <a:endParaRPr lang="en-US" sz="1500" dirty="0">
              <a:solidFill>
                <a:schemeClr val="tx1"/>
              </a:solidFill>
              <a:cs typeface="B Homa" panose="00000400000000000000" pitchFamily="2" charset="-78"/>
            </a:endParaRPr>
          </a:p>
        </p:txBody>
      </p:sp>
      <p:sp>
        <p:nvSpPr>
          <p:cNvPr id="23" name="Rectangle 22"/>
          <p:cNvSpPr/>
          <p:nvPr/>
        </p:nvSpPr>
        <p:spPr>
          <a:xfrm>
            <a:off x="683569" y="1789220"/>
            <a:ext cx="6621839" cy="576064"/>
          </a:xfrm>
          <a:prstGeom prst="rect">
            <a:avLst/>
          </a:prstGeom>
          <a:solidFill>
            <a:schemeClr val="bg2">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sz="1600" dirty="0">
                <a:solidFill>
                  <a:schemeClr val="tx1"/>
                </a:solidFill>
                <a:cs typeface="B Homa" panose="00000400000000000000" pitchFamily="2" charset="-78"/>
              </a:rPr>
              <a:t>محدوده محصولات مورد نیاز و تولید شده بسیار بالا است</a:t>
            </a:r>
            <a:endParaRPr lang="en-US" sz="1600" dirty="0">
              <a:solidFill>
                <a:schemeClr val="tx1"/>
              </a:solidFill>
              <a:cs typeface="B Homa" panose="00000400000000000000" pitchFamily="2" charset="-78"/>
            </a:endParaRPr>
          </a:p>
        </p:txBody>
      </p:sp>
      <p:sp>
        <p:nvSpPr>
          <p:cNvPr id="24" name="Rectangle 23"/>
          <p:cNvSpPr/>
          <p:nvPr/>
        </p:nvSpPr>
        <p:spPr>
          <a:xfrm>
            <a:off x="683569" y="2513217"/>
            <a:ext cx="6621841" cy="576064"/>
          </a:xfrm>
          <a:prstGeom prst="rect">
            <a:avLst/>
          </a:prstGeom>
          <a:solidFill>
            <a:schemeClr val="bg2">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sz="1600" dirty="0">
                <a:solidFill>
                  <a:schemeClr val="tx1"/>
                </a:solidFill>
                <a:cs typeface="B Homa" panose="00000400000000000000" pitchFamily="2" charset="-78"/>
              </a:rPr>
              <a:t>ماهیت مواد و محصولات بر نحوه انتقال آنها تأثیر می گذارد</a:t>
            </a:r>
            <a:endParaRPr lang="en-US" sz="1600" dirty="0">
              <a:solidFill>
                <a:schemeClr val="tx1"/>
              </a:solidFill>
              <a:cs typeface="B Homa" panose="00000400000000000000" pitchFamily="2" charset="-78"/>
            </a:endParaRPr>
          </a:p>
        </p:txBody>
      </p:sp>
      <p:sp>
        <p:nvSpPr>
          <p:cNvPr id="25" name="Rectangle 24"/>
          <p:cNvSpPr/>
          <p:nvPr/>
        </p:nvSpPr>
        <p:spPr>
          <a:xfrm>
            <a:off x="683569" y="3204930"/>
            <a:ext cx="6621841" cy="576064"/>
          </a:xfrm>
          <a:prstGeom prst="rect">
            <a:avLst/>
          </a:prstGeom>
          <a:solidFill>
            <a:schemeClr val="bg2">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sz="1600" dirty="0">
                <a:solidFill>
                  <a:schemeClr val="tx1"/>
                </a:solidFill>
                <a:cs typeface="B Homa" panose="00000400000000000000" pitchFamily="2" charset="-78"/>
              </a:rPr>
              <a:t>اندازه کارخانه، سیاست آن برای توزیع، پراکندگی جغرافیایی آن و ...</a:t>
            </a:r>
            <a:endParaRPr lang="en-US" sz="1600" dirty="0">
              <a:solidFill>
                <a:schemeClr val="tx1"/>
              </a:solidFill>
              <a:cs typeface="B Homa" panose="00000400000000000000" pitchFamily="2" charset="-78"/>
            </a:endParaRPr>
          </a:p>
        </p:txBody>
      </p:sp>
      <p:sp>
        <p:nvSpPr>
          <p:cNvPr id="26" name="Rectangle 25"/>
          <p:cNvSpPr/>
          <p:nvPr/>
        </p:nvSpPr>
        <p:spPr>
          <a:xfrm>
            <a:off x="683569" y="3908917"/>
            <a:ext cx="6621841" cy="576064"/>
          </a:xfrm>
          <a:prstGeom prst="rect">
            <a:avLst/>
          </a:prstGeom>
          <a:solidFill>
            <a:schemeClr val="bg2">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sz="1600" dirty="0">
                <a:solidFill>
                  <a:schemeClr val="tx1"/>
                </a:solidFill>
                <a:cs typeface="B Homa" panose="00000400000000000000" pitchFamily="2" charset="-78"/>
              </a:rPr>
              <a:t>مکان و تراکم جمعیت ممکن است بر توزیع محصولات نهایی تأثیر بگذارد</a:t>
            </a:r>
            <a:endParaRPr lang="en-US" dirty="0">
              <a:solidFill>
                <a:schemeClr val="tx1"/>
              </a:solidFill>
            </a:endParaRPr>
          </a:p>
        </p:txBody>
      </p:sp>
      <p:sp>
        <p:nvSpPr>
          <p:cNvPr id="27" name="Rectangle 26"/>
          <p:cNvSpPr/>
          <p:nvPr/>
        </p:nvSpPr>
        <p:spPr>
          <a:xfrm>
            <a:off x="683570" y="4609495"/>
            <a:ext cx="6631722" cy="576064"/>
          </a:xfrm>
          <a:prstGeom prst="rect">
            <a:avLst/>
          </a:prstGeom>
          <a:solidFill>
            <a:schemeClr val="bg2">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sz="1550" dirty="0">
                <a:solidFill>
                  <a:schemeClr val="tx1"/>
                </a:solidFill>
                <a:cs typeface="B Homa" panose="00000400000000000000" pitchFamily="2" charset="-78"/>
              </a:rPr>
              <a:t>تغییرات فصلی و تغییر در سلیقه مصرف کنندگان نقش مهمی در تغییر الگوهای حرکت کالا ایفا میکند</a:t>
            </a:r>
            <a:endParaRPr lang="en-US" sz="1550" dirty="0">
              <a:solidFill>
                <a:schemeClr val="tx1"/>
              </a:solidFill>
              <a:cs typeface="B Homa" panose="00000400000000000000" pitchFamily="2" charset="-78"/>
            </a:endParaRPr>
          </a:p>
        </p:txBody>
      </p:sp>
      <p:sp>
        <p:nvSpPr>
          <p:cNvPr id="28" name="Rectangle 27"/>
          <p:cNvSpPr/>
          <p:nvPr/>
        </p:nvSpPr>
        <p:spPr>
          <a:xfrm>
            <a:off x="683569" y="5301208"/>
            <a:ext cx="6621839" cy="576064"/>
          </a:xfrm>
          <a:prstGeom prst="rect">
            <a:avLst/>
          </a:prstGeom>
          <a:solidFill>
            <a:schemeClr val="bg2">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sz="1600" dirty="0">
                <a:solidFill>
                  <a:schemeClr val="tx1"/>
                </a:solidFill>
                <a:cs typeface="B Homa" panose="00000400000000000000" pitchFamily="2" charset="-78"/>
              </a:rPr>
              <a:t>قیمت ها به طور کلی، منتشر نمیشود، زیرا انعطاف پذیر هستند</a:t>
            </a:r>
            <a:endParaRPr lang="en-US" dirty="0">
              <a:solidFill>
                <a:schemeClr val="tx1"/>
              </a:solidFill>
              <a:cs typeface="B Homa" panose="00000400000000000000" pitchFamily="2" charset="-78"/>
            </a:endParaRPr>
          </a:p>
        </p:txBody>
      </p:sp>
      <p:sp>
        <p:nvSpPr>
          <p:cNvPr id="29" name="Rectangle 28"/>
          <p:cNvSpPr/>
          <p:nvPr/>
        </p:nvSpPr>
        <p:spPr>
          <a:xfrm>
            <a:off x="7406251" y="1086321"/>
            <a:ext cx="950444" cy="576064"/>
          </a:xfrm>
          <a:prstGeom prst="rect">
            <a:avLst/>
          </a:prstGeom>
          <a:solidFill>
            <a:schemeClr val="accent2">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sz="1700" b="1" dirty="0">
                <a:solidFill>
                  <a:schemeClr val="tx1"/>
                </a:solidFill>
                <a:cs typeface="B Homa" panose="00000400000000000000" pitchFamily="2" charset="-78"/>
              </a:rPr>
              <a:t>مکان </a:t>
            </a:r>
            <a:endParaRPr lang="en-US" sz="1700" b="1" dirty="0">
              <a:solidFill>
                <a:schemeClr val="tx1"/>
              </a:solidFill>
              <a:cs typeface="B Homa" panose="00000400000000000000" pitchFamily="2" charset="-78"/>
            </a:endParaRPr>
          </a:p>
        </p:txBody>
      </p:sp>
      <p:sp>
        <p:nvSpPr>
          <p:cNvPr id="30" name="Rectangle 29"/>
          <p:cNvSpPr/>
          <p:nvPr/>
        </p:nvSpPr>
        <p:spPr>
          <a:xfrm>
            <a:off x="7406252" y="1798909"/>
            <a:ext cx="940563" cy="576064"/>
          </a:xfrm>
          <a:prstGeom prst="rect">
            <a:avLst/>
          </a:prstGeom>
          <a:solidFill>
            <a:schemeClr val="accent2">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sz="1700" b="1" dirty="0">
                <a:solidFill>
                  <a:schemeClr val="tx1"/>
                </a:solidFill>
                <a:cs typeface="B Homa" panose="00000400000000000000" pitchFamily="2" charset="-78"/>
              </a:rPr>
              <a:t>محدوده محصولات </a:t>
            </a:r>
            <a:endParaRPr lang="en-US" sz="1700" b="1" dirty="0">
              <a:solidFill>
                <a:schemeClr val="tx1"/>
              </a:solidFill>
              <a:cs typeface="B Homa" panose="00000400000000000000" pitchFamily="2" charset="-78"/>
            </a:endParaRPr>
          </a:p>
        </p:txBody>
      </p:sp>
      <p:sp>
        <p:nvSpPr>
          <p:cNvPr id="31" name="Rectangle 30"/>
          <p:cNvSpPr/>
          <p:nvPr/>
        </p:nvSpPr>
        <p:spPr>
          <a:xfrm>
            <a:off x="7406252" y="2505624"/>
            <a:ext cx="940563" cy="576064"/>
          </a:xfrm>
          <a:prstGeom prst="rect">
            <a:avLst/>
          </a:prstGeom>
          <a:solidFill>
            <a:schemeClr val="accent2">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sz="1700" b="1" dirty="0">
                <a:solidFill>
                  <a:schemeClr val="tx1"/>
                </a:solidFill>
                <a:cs typeface="B Homa" panose="00000400000000000000" pitchFamily="2" charset="-78"/>
              </a:rPr>
              <a:t> فیزیکی</a:t>
            </a:r>
            <a:endParaRPr lang="en-US" sz="1700" b="1" dirty="0">
              <a:solidFill>
                <a:schemeClr val="tx1"/>
              </a:solidFill>
              <a:cs typeface="B Homa" panose="00000400000000000000" pitchFamily="2" charset="-78"/>
            </a:endParaRPr>
          </a:p>
        </p:txBody>
      </p:sp>
      <p:sp>
        <p:nvSpPr>
          <p:cNvPr id="32" name="Rectangle 31"/>
          <p:cNvSpPr/>
          <p:nvPr/>
        </p:nvSpPr>
        <p:spPr>
          <a:xfrm>
            <a:off x="7406252" y="3212339"/>
            <a:ext cx="940563" cy="576064"/>
          </a:xfrm>
          <a:prstGeom prst="rect">
            <a:avLst/>
          </a:prstGeom>
          <a:solidFill>
            <a:schemeClr val="accent2">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sz="1700" b="1" dirty="0">
                <a:solidFill>
                  <a:schemeClr val="tx1"/>
                </a:solidFill>
                <a:cs typeface="B Homa" panose="00000400000000000000" pitchFamily="2" charset="-78"/>
              </a:rPr>
              <a:t>عملیاتی</a:t>
            </a:r>
            <a:endParaRPr lang="en-US" sz="1700" b="1" dirty="0">
              <a:solidFill>
                <a:schemeClr val="tx1"/>
              </a:solidFill>
              <a:cs typeface="B Homa" panose="00000400000000000000" pitchFamily="2" charset="-78"/>
            </a:endParaRPr>
          </a:p>
        </p:txBody>
      </p:sp>
      <p:sp>
        <p:nvSpPr>
          <p:cNvPr id="33" name="Rectangle 32"/>
          <p:cNvSpPr/>
          <p:nvPr/>
        </p:nvSpPr>
        <p:spPr>
          <a:xfrm>
            <a:off x="7406252" y="3901324"/>
            <a:ext cx="940563" cy="576064"/>
          </a:xfrm>
          <a:prstGeom prst="rect">
            <a:avLst/>
          </a:prstGeom>
          <a:solidFill>
            <a:schemeClr val="accent2">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sz="1700" b="1" dirty="0">
                <a:solidFill>
                  <a:schemeClr val="tx1"/>
                </a:solidFill>
                <a:cs typeface="B Homa" panose="00000400000000000000" pitchFamily="2" charset="-78"/>
              </a:rPr>
              <a:t>جغرافیایی</a:t>
            </a:r>
            <a:endParaRPr lang="en-US" sz="1700" b="1" dirty="0">
              <a:solidFill>
                <a:schemeClr val="tx1"/>
              </a:solidFill>
              <a:cs typeface="B Homa" panose="00000400000000000000" pitchFamily="2" charset="-78"/>
            </a:endParaRPr>
          </a:p>
        </p:txBody>
      </p:sp>
      <p:sp>
        <p:nvSpPr>
          <p:cNvPr id="34" name="Rectangle 33"/>
          <p:cNvSpPr/>
          <p:nvPr/>
        </p:nvSpPr>
        <p:spPr>
          <a:xfrm>
            <a:off x="7416133" y="4586881"/>
            <a:ext cx="940563" cy="576064"/>
          </a:xfrm>
          <a:prstGeom prst="rect">
            <a:avLst/>
          </a:prstGeom>
          <a:solidFill>
            <a:schemeClr val="accent2">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sz="1700" b="1" dirty="0">
                <a:solidFill>
                  <a:schemeClr val="tx1"/>
                </a:solidFill>
                <a:cs typeface="B Homa" panose="00000400000000000000" pitchFamily="2" charset="-78"/>
              </a:rPr>
              <a:t>پویا</a:t>
            </a:r>
            <a:endParaRPr lang="en-US" sz="1700" b="1" dirty="0">
              <a:solidFill>
                <a:schemeClr val="tx1"/>
              </a:solidFill>
              <a:cs typeface="B Homa" panose="00000400000000000000" pitchFamily="2" charset="-78"/>
            </a:endParaRPr>
          </a:p>
        </p:txBody>
      </p:sp>
      <p:sp>
        <p:nvSpPr>
          <p:cNvPr id="35" name="Rectangle 34"/>
          <p:cNvSpPr/>
          <p:nvPr/>
        </p:nvSpPr>
        <p:spPr>
          <a:xfrm>
            <a:off x="7416133" y="5293615"/>
            <a:ext cx="940563" cy="576064"/>
          </a:xfrm>
          <a:prstGeom prst="rect">
            <a:avLst/>
          </a:prstGeom>
          <a:solidFill>
            <a:schemeClr val="accent2">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sz="1700" b="1" dirty="0">
                <a:solidFill>
                  <a:schemeClr val="tx1"/>
                </a:solidFill>
                <a:cs typeface="B Homa" panose="00000400000000000000" pitchFamily="2" charset="-78"/>
              </a:rPr>
              <a:t>قیمت گذاری</a:t>
            </a:r>
            <a:endParaRPr lang="en-US" sz="1700" b="1" dirty="0">
              <a:solidFill>
                <a:schemeClr val="tx1"/>
              </a:solidFill>
              <a:cs typeface="B Homa" panose="00000400000000000000" pitchFamily="2" charset="-78"/>
            </a:endParaRPr>
          </a:p>
        </p:txBody>
      </p:sp>
    </p:spTree>
    <p:extLst>
      <p:ext uri="{BB962C8B-B14F-4D97-AF65-F5344CB8AC3E}">
        <p14:creationId xmlns:p14="http://schemas.microsoft.com/office/powerpoint/2010/main" val="3991779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1000"/>
                                        <p:tgtEl>
                                          <p:spTgt spid="30"/>
                                        </p:tgtEl>
                                      </p:cBhvr>
                                    </p:animEffect>
                                    <p:anim calcmode="lin" valueType="num">
                                      <p:cBhvr>
                                        <p:cTn id="25" dur="1000" fill="hold"/>
                                        <p:tgtEl>
                                          <p:spTgt spid="30"/>
                                        </p:tgtEl>
                                        <p:attrNameLst>
                                          <p:attrName>ppt_x</p:attrName>
                                        </p:attrNameLst>
                                      </p:cBhvr>
                                      <p:tavLst>
                                        <p:tav tm="0">
                                          <p:val>
                                            <p:strVal val="#ppt_x"/>
                                          </p:val>
                                        </p:tav>
                                        <p:tav tm="100000">
                                          <p:val>
                                            <p:strVal val="#ppt_x"/>
                                          </p:val>
                                        </p:tav>
                                      </p:tavLst>
                                    </p:anim>
                                    <p:anim calcmode="lin" valueType="num">
                                      <p:cBhvr>
                                        <p:cTn id="26" dur="1000" fill="hold"/>
                                        <p:tgtEl>
                                          <p:spTgt spid="3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ppt_x</p:attrName>
                                        </p:attrNameLst>
                                      </p:cBhvr>
                                      <p:tavLst>
                                        <p:tav tm="0">
                                          <p:val>
                                            <p:strVal val="#ppt_x"/>
                                          </p:val>
                                        </p:tav>
                                        <p:tav tm="100000">
                                          <p:val>
                                            <p:strVal val="#ppt_x"/>
                                          </p:val>
                                        </p:tav>
                                      </p:tavLst>
                                    </p:anim>
                                    <p:anim calcmode="lin" valueType="num">
                                      <p:cBhvr>
                                        <p:cTn id="31" dur="1000" fill="hold"/>
                                        <p:tgtEl>
                                          <p:spTgt spid="2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1000"/>
                                        <p:tgtEl>
                                          <p:spTgt spid="24"/>
                                        </p:tgtEl>
                                      </p:cBhvr>
                                    </p:animEffect>
                                    <p:anim calcmode="lin" valueType="num">
                                      <p:cBhvr>
                                        <p:cTn id="40" dur="1000" fill="hold"/>
                                        <p:tgtEl>
                                          <p:spTgt spid="24"/>
                                        </p:tgtEl>
                                        <p:attrNameLst>
                                          <p:attrName>ppt_x</p:attrName>
                                        </p:attrNameLst>
                                      </p:cBhvr>
                                      <p:tavLst>
                                        <p:tav tm="0">
                                          <p:val>
                                            <p:strVal val="#ppt_x"/>
                                          </p:val>
                                        </p:tav>
                                        <p:tav tm="100000">
                                          <p:val>
                                            <p:strVal val="#ppt_x"/>
                                          </p:val>
                                        </p:tav>
                                      </p:tavLst>
                                    </p:anim>
                                    <p:anim calcmode="lin" valueType="num">
                                      <p:cBhvr>
                                        <p:cTn id="41" dur="1000" fill="hold"/>
                                        <p:tgtEl>
                                          <p:spTgt spid="24"/>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1000"/>
                                        <p:tgtEl>
                                          <p:spTgt spid="32"/>
                                        </p:tgtEl>
                                      </p:cBhvr>
                                    </p:animEffect>
                                    <p:anim calcmode="lin" valueType="num">
                                      <p:cBhvr>
                                        <p:cTn id="45" dur="1000" fill="hold"/>
                                        <p:tgtEl>
                                          <p:spTgt spid="32"/>
                                        </p:tgtEl>
                                        <p:attrNameLst>
                                          <p:attrName>ppt_x</p:attrName>
                                        </p:attrNameLst>
                                      </p:cBhvr>
                                      <p:tavLst>
                                        <p:tav tm="0">
                                          <p:val>
                                            <p:strVal val="#ppt_x"/>
                                          </p:val>
                                        </p:tav>
                                        <p:tav tm="100000">
                                          <p:val>
                                            <p:strVal val="#ppt_x"/>
                                          </p:val>
                                        </p:tav>
                                      </p:tavLst>
                                    </p:anim>
                                    <p:anim calcmode="lin" valueType="num">
                                      <p:cBhvr>
                                        <p:cTn id="46" dur="1000" fill="hold"/>
                                        <p:tgtEl>
                                          <p:spTgt spid="3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1000"/>
                                        <p:tgtEl>
                                          <p:spTgt spid="25"/>
                                        </p:tgtEl>
                                      </p:cBhvr>
                                    </p:animEffect>
                                    <p:anim calcmode="lin" valueType="num">
                                      <p:cBhvr>
                                        <p:cTn id="50" dur="1000" fill="hold"/>
                                        <p:tgtEl>
                                          <p:spTgt spid="25"/>
                                        </p:tgtEl>
                                        <p:attrNameLst>
                                          <p:attrName>ppt_x</p:attrName>
                                        </p:attrNameLst>
                                      </p:cBhvr>
                                      <p:tavLst>
                                        <p:tav tm="0">
                                          <p:val>
                                            <p:strVal val="#ppt_x"/>
                                          </p:val>
                                        </p:tav>
                                        <p:tav tm="100000">
                                          <p:val>
                                            <p:strVal val="#ppt_x"/>
                                          </p:val>
                                        </p:tav>
                                      </p:tavLst>
                                    </p:anim>
                                    <p:anim calcmode="lin" valueType="num">
                                      <p:cBhvr>
                                        <p:cTn id="51" dur="1000" fill="hold"/>
                                        <p:tgtEl>
                                          <p:spTgt spid="25"/>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1000"/>
                                        <p:tgtEl>
                                          <p:spTgt spid="33"/>
                                        </p:tgtEl>
                                      </p:cBhvr>
                                    </p:animEffect>
                                    <p:anim calcmode="lin" valueType="num">
                                      <p:cBhvr>
                                        <p:cTn id="55" dur="1000" fill="hold"/>
                                        <p:tgtEl>
                                          <p:spTgt spid="33"/>
                                        </p:tgtEl>
                                        <p:attrNameLst>
                                          <p:attrName>ppt_x</p:attrName>
                                        </p:attrNameLst>
                                      </p:cBhvr>
                                      <p:tavLst>
                                        <p:tav tm="0">
                                          <p:val>
                                            <p:strVal val="#ppt_x"/>
                                          </p:val>
                                        </p:tav>
                                        <p:tav tm="100000">
                                          <p:val>
                                            <p:strVal val="#ppt_x"/>
                                          </p:val>
                                        </p:tav>
                                      </p:tavLst>
                                    </p:anim>
                                    <p:anim calcmode="lin" valueType="num">
                                      <p:cBhvr>
                                        <p:cTn id="56" dur="1000" fill="hold"/>
                                        <p:tgtEl>
                                          <p:spTgt spid="33"/>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1000"/>
                                        <p:tgtEl>
                                          <p:spTgt spid="26"/>
                                        </p:tgtEl>
                                      </p:cBhvr>
                                    </p:animEffect>
                                    <p:anim calcmode="lin" valueType="num">
                                      <p:cBhvr>
                                        <p:cTn id="60" dur="1000" fill="hold"/>
                                        <p:tgtEl>
                                          <p:spTgt spid="26"/>
                                        </p:tgtEl>
                                        <p:attrNameLst>
                                          <p:attrName>ppt_x</p:attrName>
                                        </p:attrNameLst>
                                      </p:cBhvr>
                                      <p:tavLst>
                                        <p:tav tm="0">
                                          <p:val>
                                            <p:strVal val="#ppt_x"/>
                                          </p:val>
                                        </p:tav>
                                        <p:tav tm="100000">
                                          <p:val>
                                            <p:strVal val="#ppt_x"/>
                                          </p:val>
                                        </p:tav>
                                      </p:tavLst>
                                    </p:anim>
                                    <p:anim calcmode="lin" valueType="num">
                                      <p:cBhvr>
                                        <p:cTn id="61" dur="1000" fill="hold"/>
                                        <p:tgtEl>
                                          <p:spTgt spid="26"/>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1000"/>
                                        <p:tgtEl>
                                          <p:spTgt spid="34"/>
                                        </p:tgtEl>
                                      </p:cBhvr>
                                    </p:animEffect>
                                    <p:anim calcmode="lin" valueType="num">
                                      <p:cBhvr>
                                        <p:cTn id="65" dur="1000" fill="hold"/>
                                        <p:tgtEl>
                                          <p:spTgt spid="34"/>
                                        </p:tgtEl>
                                        <p:attrNameLst>
                                          <p:attrName>ppt_x</p:attrName>
                                        </p:attrNameLst>
                                      </p:cBhvr>
                                      <p:tavLst>
                                        <p:tav tm="0">
                                          <p:val>
                                            <p:strVal val="#ppt_x"/>
                                          </p:val>
                                        </p:tav>
                                        <p:tav tm="100000">
                                          <p:val>
                                            <p:strVal val="#ppt_x"/>
                                          </p:val>
                                        </p:tav>
                                      </p:tavLst>
                                    </p:anim>
                                    <p:anim calcmode="lin" valueType="num">
                                      <p:cBhvr>
                                        <p:cTn id="66" dur="1000" fill="hold"/>
                                        <p:tgtEl>
                                          <p:spTgt spid="34"/>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fade">
                                      <p:cBhvr>
                                        <p:cTn id="69" dur="1000"/>
                                        <p:tgtEl>
                                          <p:spTgt spid="27"/>
                                        </p:tgtEl>
                                      </p:cBhvr>
                                    </p:animEffect>
                                    <p:anim calcmode="lin" valueType="num">
                                      <p:cBhvr>
                                        <p:cTn id="70" dur="1000" fill="hold"/>
                                        <p:tgtEl>
                                          <p:spTgt spid="27"/>
                                        </p:tgtEl>
                                        <p:attrNameLst>
                                          <p:attrName>ppt_x</p:attrName>
                                        </p:attrNameLst>
                                      </p:cBhvr>
                                      <p:tavLst>
                                        <p:tav tm="0">
                                          <p:val>
                                            <p:strVal val="#ppt_x"/>
                                          </p:val>
                                        </p:tav>
                                        <p:tav tm="100000">
                                          <p:val>
                                            <p:strVal val="#ppt_x"/>
                                          </p:val>
                                        </p:tav>
                                      </p:tavLst>
                                    </p:anim>
                                    <p:anim calcmode="lin" valueType="num">
                                      <p:cBhvr>
                                        <p:cTn id="71" dur="1000" fill="hold"/>
                                        <p:tgtEl>
                                          <p:spTgt spid="27"/>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35"/>
                                        </p:tgtEl>
                                        <p:attrNameLst>
                                          <p:attrName>style.visibility</p:attrName>
                                        </p:attrNameLst>
                                      </p:cBhvr>
                                      <p:to>
                                        <p:strVal val="visible"/>
                                      </p:to>
                                    </p:set>
                                    <p:animEffect transition="in" filter="fade">
                                      <p:cBhvr>
                                        <p:cTn id="74" dur="1000"/>
                                        <p:tgtEl>
                                          <p:spTgt spid="35"/>
                                        </p:tgtEl>
                                      </p:cBhvr>
                                    </p:animEffect>
                                    <p:anim calcmode="lin" valueType="num">
                                      <p:cBhvr>
                                        <p:cTn id="75" dur="1000" fill="hold"/>
                                        <p:tgtEl>
                                          <p:spTgt spid="35"/>
                                        </p:tgtEl>
                                        <p:attrNameLst>
                                          <p:attrName>ppt_x</p:attrName>
                                        </p:attrNameLst>
                                      </p:cBhvr>
                                      <p:tavLst>
                                        <p:tav tm="0">
                                          <p:val>
                                            <p:strVal val="#ppt_x"/>
                                          </p:val>
                                        </p:tav>
                                        <p:tav tm="100000">
                                          <p:val>
                                            <p:strVal val="#ppt_x"/>
                                          </p:val>
                                        </p:tav>
                                      </p:tavLst>
                                    </p:anim>
                                    <p:anim calcmode="lin" valueType="num">
                                      <p:cBhvr>
                                        <p:cTn id="76" dur="1000" fill="hold"/>
                                        <p:tgtEl>
                                          <p:spTgt spid="35"/>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1000"/>
                                        <p:tgtEl>
                                          <p:spTgt spid="28"/>
                                        </p:tgtEl>
                                      </p:cBhvr>
                                    </p:animEffect>
                                    <p:anim calcmode="lin" valueType="num">
                                      <p:cBhvr>
                                        <p:cTn id="80" dur="1000" fill="hold"/>
                                        <p:tgtEl>
                                          <p:spTgt spid="28"/>
                                        </p:tgtEl>
                                        <p:attrNameLst>
                                          <p:attrName>ppt_x</p:attrName>
                                        </p:attrNameLst>
                                      </p:cBhvr>
                                      <p:tavLst>
                                        <p:tav tm="0">
                                          <p:val>
                                            <p:strVal val="#ppt_x"/>
                                          </p:val>
                                        </p:tav>
                                        <p:tav tm="100000">
                                          <p:val>
                                            <p:strVal val="#ppt_x"/>
                                          </p:val>
                                        </p:tav>
                                      </p:tavLst>
                                    </p:anim>
                                    <p:anim calcmode="lin" valueType="num">
                                      <p:cBhvr>
                                        <p:cTn id="8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duotone>
              <a:prstClr val="black"/>
              <a:schemeClr val="accent3">
                <a:tint val="45000"/>
                <a:satMod val="400000"/>
              </a:schemeClr>
            </a:duotone>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40967" y="774745"/>
            <a:ext cx="9054446" cy="5401762"/>
          </a:xfrm>
          <a:prstGeom prst="rect">
            <a:avLst/>
          </a:prstGeom>
        </p:spPr>
      </p:pic>
      <p:sp>
        <p:nvSpPr>
          <p:cNvPr id="10" name="Rounded Rectangle 9"/>
          <p:cNvSpPr/>
          <p:nvPr/>
        </p:nvSpPr>
        <p:spPr>
          <a:xfrm>
            <a:off x="7689052" y="214290"/>
            <a:ext cx="1214446" cy="428628"/>
          </a:xfrm>
          <a:prstGeom prst="roundRect">
            <a:avLst/>
          </a:prstGeom>
          <a:solidFill>
            <a:schemeClr val="accent3">
              <a:lumMod val="60000"/>
              <a:lumOff val="40000"/>
            </a:schemeClr>
          </a:solidFill>
          <a:ln>
            <a:solidFill>
              <a:schemeClr val="accent3">
                <a:lumMod val="75000"/>
              </a:schemeClr>
            </a:solidFill>
          </a:ln>
          <a:effectLst>
            <a:innerShdw blurRad="63500" dist="50800" dir="16200000">
              <a:prstClr val="black">
                <a:alpha val="50000"/>
              </a:prstClr>
            </a:innerShdw>
          </a:effectLst>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مقدمه</a:t>
            </a:r>
          </a:p>
        </p:txBody>
      </p:sp>
      <p:sp>
        <p:nvSpPr>
          <p:cNvPr id="11" name="Rounded Rectangle 10">
            <a:hlinkClick r:id="rId5" action="ppaction://hlinksldjump"/>
          </p:cNvPr>
          <p:cNvSpPr/>
          <p:nvPr/>
        </p:nvSpPr>
        <p:spPr>
          <a:xfrm>
            <a:off x="6403168"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معرفی مدل</a:t>
            </a:r>
          </a:p>
        </p:txBody>
      </p:sp>
      <p:sp>
        <p:nvSpPr>
          <p:cNvPr id="12" name="Rounded Rectangle 11">
            <a:hlinkClick r:id="rId6" action="ppaction://hlinksldjump"/>
          </p:cNvPr>
          <p:cNvSpPr/>
          <p:nvPr/>
        </p:nvSpPr>
        <p:spPr>
          <a:xfrm>
            <a:off x="5117284" y="214290"/>
            <a:ext cx="1214446" cy="428628"/>
          </a:xfrm>
          <a:prstGeom prst="roundRect">
            <a:avLst/>
          </a:prstGeom>
          <a:solidFill>
            <a:schemeClr val="accent3">
              <a:lumMod val="75000"/>
            </a:schemeClr>
          </a:solidFill>
          <a:ln>
            <a:solidFill>
              <a:schemeClr val="accent3">
                <a:lumMod val="75000"/>
              </a:schemeClr>
            </a:solidFill>
          </a:ln>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بررسی مدل</a:t>
            </a:r>
          </a:p>
        </p:txBody>
      </p:sp>
      <p:sp>
        <p:nvSpPr>
          <p:cNvPr id="13" name="Rounded Rectangle 12">
            <a:hlinkClick r:id="rId7" action="ppaction://hlinksldjump"/>
          </p:cNvPr>
          <p:cNvSpPr/>
          <p:nvPr/>
        </p:nvSpPr>
        <p:spPr>
          <a:xfrm>
            <a:off x="3831400"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نمونه </a:t>
            </a:r>
            <a:r>
              <a:rPr lang="fa-IR" sz="1400" dirty="0" smtClean="0">
                <a:solidFill>
                  <a:prstClr val="black"/>
                </a:solidFill>
                <a:latin typeface="Calibri"/>
                <a:cs typeface="B Titr" panose="00000700000000000000" pitchFamily="2" charset="-78"/>
              </a:rPr>
              <a:t>موردی</a:t>
            </a:r>
            <a:endParaRPr lang="fa-IR" sz="1400" dirty="0">
              <a:solidFill>
                <a:prstClr val="black"/>
              </a:solidFill>
              <a:latin typeface="Calibri"/>
              <a:cs typeface="B Titr" panose="00000700000000000000" pitchFamily="2" charset="-78"/>
            </a:endParaRPr>
          </a:p>
        </p:txBody>
      </p:sp>
      <p:sp>
        <p:nvSpPr>
          <p:cNvPr id="14" name="Rounded Rectangle 13">
            <a:hlinkClick r:id="rId8" action="ppaction://hlinksldjump"/>
          </p:cNvPr>
          <p:cNvSpPr/>
          <p:nvPr/>
        </p:nvSpPr>
        <p:spPr>
          <a:xfrm>
            <a:off x="2545516"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نتیجه گیری</a:t>
            </a:r>
          </a:p>
        </p:txBody>
      </p:sp>
      <p:sp>
        <p:nvSpPr>
          <p:cNvPr id="4" name="Down Arrow Callout 3"/>
          <p:cNvSpPr/>
          <p:nvPr/>
        </p:nvSpPr>
        <p:spPr>
          <a:xfrm>
            <a:off x="4139952" y="1366230"/>
            <a:ext cx="3168351" cy="1011566"/>
          </a:xfrm>
          <a:prstGeom prst="downArrowCallout">
            <a:avLst/>
          </a:prstGeom>
          <a:solidFill>
            <a:srgbClr val="FAFBF7"/>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smtClean="0">
                <a:solidFill>
                  <a:schemeClr val="tx1"/>
                </a:solidFill>
                <a:cs typeface="B Homa" panose="00000400000000000000" pitchFamily="2" charset="-78"/>
              </a:rPr>
              <a:t>فرستنده</a:t>
            </a:r>
            <a:r>
              <a:rPr lang="en-US" sz="1600" b="1" dirty="0">
                <a:solidFill>
                  <a:schemeClr val="tx1"/>
                </a:solidFill>
                <a:cs typeface="B Homa" panose="00000400000000000000" pitchFamily="2" charset="-78"/>
              </a:rPr>
              <a:t> </a:t>
            </a:r>
            <a:r>
              <a:rPr lang="fa-IR" sz="1600" dirty="0" smtClean="0">
                <a:solidFill>
                  <a:schemeClr val="tx1"/>
                </a:solidFill>
                <a:cs typeface="B Homa" panose="00000400000000000000" pitchFamily="2" charset="-78"/>
              </a:rPr>
              <a:t>/ انتخاب </a:t>
            </a:r>
            <a:r>
              <a:rPr lang="fa-IR" sz="1600" dirty="0">
                <a:solidFill>
                  <a:schemeClr val="tx1"/>
                </a:solidFill>
                <a:cs typeface="B Homa" panose="00000400000000000000" pitchFamily="2" charset="-78"/>
              </a:rPr>
              <a:t>فرستنده کالا، بر اساس قابلیت اطمینان، سرعت، قیمت و </a:t>
            </a:r>
            <a:r>
              <a:rPr lang="en-US" sz="1600" dirty="0" smtClean="0">
                <a:solidFill>
                  <a:schemeClr val="tx1"/>
                </a:solidFill>
                <a:cs typeface="B Homa" panose="00000400000000000000" pitchFamily="2" charset="-78"/>
              </a:rPr>
              <a:t>…</a:t>
            </a:r>
            <a:r>
              <a:rPr lang="fa-IR" sz="1600" dirty="0" smtClean="0">
                <a:solidFill>
                  <a:schemeClr val="tx1"/>
                </a:solidFill>
                <a:cs typeface="B Homa" panose="00000400000000000000" pitchFamily="2" charset="-78"/>
              </a:rPr>
              <a:t>.</a:t>
            </a:r>
            <a:endParaRPr lang="fa-IR" sz="1600" dirty="0">
              <a:solidFill>
                <a:schemeClr val="tx1"/>
              </a:solidFill>
              <a:cs typeface="B Homa" panose="00000400000000000000" pitchFamily="2" charset="-78"/>
            </a:endParaRPr>
          </a:p>
        </p:txBody>
      </p:sp>
      <p:sp>
        <p:nvSpPr>
          <p:cNvPr id="18" name="Down Arrow Callout 17"/>
          <p:cNvSpPr/>
          <p:nvPr/>
        </p:nvSpPr>
        <p:spPr>
          <a:xfrm>
            <a:off x="4139953" y="2360997"/>
            <a:ext cx="3168350" cy="1011566"/>
          </a:xfrm>
          <a:prstGeom prst="downArrowCallout">
            <a:avLst/>
          </a:prstGeom>
          <a:solidFill>
            <a:srgbClr val="FAFBF7"/>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a:solidFill>
                  <a:schemeClr val="tx1"/>
                </a:solidFill>
                <a:cs typeface="B Homa" panose="00000400000000000000" pitchFamily="2" charset="-78"/>
              </a:rPr>
              <a:t>فرستنده </a:t>
            </a:r>
            <a:r>
              <a:rPr lang="fa-IR" sz="1600" b="1" dirty="0" smtClean="0">
                <a:solidFill>
                  <a:schemeClr val="tx1"/>
                </a:solidFill>
                <a:cs typeface="B Homa" panose="00000400000000000000" pitchFamily="2" charset="-78"/>
              </a:rPr>
              <a:t>کالا </a:t>
            </a:r>
            <a:r>
              <a:rPr lang="fa-IR" sz="1600" dirty="0" smtClean="0">
                <a:solidFill>
                  <a:schemeClr val="tx1"/>
                </a:solidFill>
                <a:cs typeface="B Homa" panose="00000400000000000000" pitchFamily="2" charset="-78"/>
              </a:rPr>
              <a:t>/ ترابری را </a:t>
            </a:r>
            <a:r>
              <a:rPr lang="fa-IR" sz="1600" dirty="0">
                <a:solidFill>
                  <a:schemeClr val="tx1"/>
                </a:solidFill>
                <a:cs typeface="B Homa" panose="00000400000000000000" pitchFamily="2" charset="-78"/>
              </a:rPr>
              <a:t>با حامل ها، بیمه و غیره سازماندهی می </a:t>
            </a:r>
            <a:r>
              <a:rPr lang="fa-IR" sz="1600" dirty="0" smtClean="0">
                <a:solidFill>
                  <a:schemeClr val="tx1"/>
                </a:solidFill>
                <a:cs typeface="B Homa" panose="00000400000000000000" pitchFamily="2" charset="-78"/>
              </a:rPr>
              <a:t>کند</a:t>
            </a:r>
            <a:endParaRPr lang="fa-IR" sz="1600" dirty="0">
              <a:solidFill>
                <a:schemeClr val="tx1"/>
              </a:solidFill>
              <a:cs typeface="B Homa" panose="00000400000000000000" pitchFamily="2" charset="-78"/>
            </a:endParaRPr>
          </a:p>
        </p:txBody>
      </p:sp>
      <p:sp>
        <p:nvSpPr>
          <p:cNvPr id="23" name="Down Arrow Callout 22"/>
          <p:cNvSpPr/>
          <p:nvPr/>
        </p:nvSpPr>
        <p:spPr>
          <a:xfrm>
            <a:off x="4139952" y="3354753"/>
            <a:ext cx="3168351" cy="1011566"/>
          </a:xfrm>
          <a:prstGeom prst="downArrowCallout">
            <a:avLst/>
          </a:prstGeom>
          <a:solidFill>
            <a:srgbClr val="FAFBF7"/>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smtClean="0">
                <a:solidFill>
                  <a:schemeClr val="tx1"/>
                </a:solidFill>
                <a:cs typeface="B Homa" panose="00000400000000000000" pitchFamily="2" charset="-78"/>
              </a:rPr>
              <a:t>اپراتورها</a:t>
            </a:r>
            <a:r>
              <a:rPr lang="fa-IR" sz="1600" b="1" dirty="0">
                <a:solidFill>
                  <a:schemeClr val="tx1"/>
                </a:solidFill>
                <a:cs typeface="B Homa" panose="00000400000000000000" pitchFamily="2" charset="-78"/>
              </a:rPr>
              <a:t> </a:t>
            </a:r>
            <a:r>
              <a:rPr lang="fa-IR" sz="1600" b="1" dirty="0" smtClean="0">
                <a:solidFill>
                  <a:schemeClr val="tx1"/>
                </a:solidFill>
                <a:cs typeface="B Homa" panose="00000400000000000000" pitchFamily="2" charset="-78"/>
              </a:rPr>
              <a:t>(حامل ها)</a:t>
            </a:r>
          </a:p>
          <a:p>
            <a:pPr algn="ctr"/>
            <a:r>
              <a:rPr lang="fa-IR" sz="1600" dirty="0" smtClean="0">
                <a:solidFill>
                  <a:schemeClr val="tx1"/>
                </a:solidFill>
                <a:cs typeface="B Homa" panose="00000400000000000000" pitchFamily="2" charset="-78"/>
              </a:rPr>
              <a:t>قطار، کشتی، کامیون، نیروی انسانی و مسیرها را فراهم می کند</a:t>
            </a:r>
            <a:endParaRPr lang="fa-IR" sz="1600" dirty="0">
              <a:solidFill>
                <a:schemeClr val="tx1"/>
              </a:solidFill>
              <a:cs typeface="B Homa" panose="00000400000000000000" pitchFamily="2" charset="-78"/>
            </a:endParaRPr>
          </a:p>
        </p:txBody>
      </p:sp>
      <p:sp>
        <p:nvSpPr>
          <p:cNvPr id="24" name="Down Arrow Callout 23"/>
          <p:cNvSpPr/>
          <p:nvPr/>
        </p:nvSpPr>
        <p:spPr>
          <a:xfrm>
            <a:off x="4139951" y="4347960"/>
            <a:ext cx="3168351" cy="1011566"/>
          </a:xfrm>
          <a:prstGeom prst="downArrowCallout">
            <a:avLst/>
          </a:prstGeom>
          <a:solidFill>
            <a:srgbClr val="FAFBF7"/>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smtClean="0">
                <a:solidFill>
                  <a:schemeClr val="tx1"/>
                </a:solidFill>
                <a:cs typeface="B Homa" panose="00000400000000000000" pitchFamily="2" charset="-78"/>
              </a:rPr>
              <a:t>رانندگان</a:t>
            </a:r>
            <a:r>
              <a:rPr lang="en-US" sz="1600" dirty="0" smtClean="0">
                <a:solidFill>
                  <a:schemeClr val="tx1"/>
                </a:solidFill>
                <a:cs typeface="B Homa" panose="00000400000000000000" pitchFamily="2" charset="-78"/>
              </a:rPr>
              <a:t> </a:t>
            </a:r>
            <a:r>
              <a:rPr lang="fa-IR" sz="1600" dirty="0" smtClean="0">
                <a:solidFill>
                  <a:schemeClr val="tx1"/>
                </a:solidFill>
                <a:cs typeface="B Homa" panose="00000400000000000000" pitchFamily="2" charset="-78"/>
              </a:rPr>
              <a:t> / مسیر </a:t>
            </a:r>
            <a:r>
              <a:rPr lang="fa-IR" sz="1600" dirty="0">
                <a:solidFill>
                  <a:schemeClr val="tx1"/>
                </a:solidFill>
                <a:cs typeface="B Homa" panose="00000400000000000000" pitchFamily="2" charset="-78"/>
              </a:rPr>
              <a:t>واقعی ممکن است در جاده انتخاب شود</a:t>
            </a:r>
            <a:r>
              <a:rPr lang="fa-IR" dirty="0">
                <a:solidFill>
                  <a:schemeClr val="tx1"/>
                </a:solidFill>
              </a:rPr>
              <a:t>.</a:t>
            </a:r>
          </a:p>
        </p:txBody>
      </p:sp>
      <p:sp>
        <p:nvSpPr>
          <p:cNvPr id="5" name="Rectangle 4"/>
          <p:cNvSpPr/>
          <p:nvPr/>
        </p:nvSpPr>
        <p:spPr>
          <a:xfrm>
            <a:off x="4139951" y="5363329"/>
            <a:ext cx="3168351" cy="652589"/>
          </a:xfrm>
          <a:prstGeom prst="rect">
            <a:avLst/>
          </a:prstGeom>
          <a:solidFill>
            <a:srgbClr val="FAFBF7"/>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schemeClr val="tx1"/>
                </a:solidFill>
                <a:cs typeface="B Homa" panose="00000400000000000000" pitchFamily="2" charset="-78"/>
              </a:rPr>
              <a:t> </a:t>
            </a:r>
            <a:r>
              <a:rPr lang="fa-IR" sz="1600" b="1" dirty="0" smtClean="0">
                <a:solidFill>
                  <a:schemeClr val="tx1"/>
                </a:solidFill>
                <a:cs typeface="B Homa" panose="00000400000000000000" pitchFamily="2" charset="-78"/>
              </a:rPr>
              <a:t>گیرنده</a:t>
            </a:r>
            <a:endParaRPr lang="fa-IR" sz="1600" b="1" dirty="0">
              <a:solidFill>
                <a:schemeClr val="tx1"/>
              </a:solidFill>
              <a:cs typeface="B Homa" panose="00000400000000000000" pitchFamily="2" charset="-78"/>
            </a:endParaRPr>
          </a:p>
          <a:p>
            <a:pPr algn="ctr"/>
            <a:r>
              <a:rPr lang="fa-IR" sz="1600" dirty="0">
                <a:solidFill>
                  <a:schemeClr val="tx1"/>
                </a:solidFill>
                <a:cs typeface="B Homa" panose="00000400000000000000" pitchFamily="2" charset="-78"/>
              </a:rPr>
              <a:t>تحویل گرفتن کالاها</a:t>
            </a:r>
          </a:p>
        </p:txBody>
      </p:sp>
      <p:sp>
        <p:nvSpPr>
          <p:cNvPr id="7" name="Right Arrow 6"/>
          <p:cNvSpPr/>
          <p:nvPr/>
        </p:nvSpPr>
        <p:spPr>
          <a:xfrm>
            <a:off x="515762" y="1746618"/>
            <a:ext cx="2928219" cy="1729008"/>
          </a:xfrm>
          <a:prstGeom prst="rightArrow">
            <a:avLst/>
          </a:prstGeom>
          <a:solidFill>
            <a:srgbClr val="FAFBF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a:solidFill>
                  <a:schemeClr val="tx1"/>
                </a:solidFill>
                <a:cs typeface="B Homa" panose="00000400000000000000" pitchFamily="2" charset="-78"/>
              </a:rPr>
              <a:t>تحت </a:t>
            </a:r>
            <a:r>
              <a:rPr lang="fa-IR" sz="1600" dirty="0" smtClean="0">
                <a:solidFill>
                  <a:schemeClr val="tx1"/>
                </a:solidFill>
                <a:cs typeface="B Homa" panose="00000400000000000000" pitchFamily="2" charset="-78"/>
              </a:rPr>
              <a:t>تاثیر منابع</a:t>
            </a:r>
            <a:r>
              <a:rPr lang="fa-IR" sz="1600" dirty="0">
                <a:solidFill>
                  <a:schemeClr val="tx1"/>
                </a:solidFill>
                <a:cs typeface="B Homa" panose="00000400000000000000" pitchFamily="2" charset="-78"/>
              </a:rPr>
              <a:t>، مقصد، نوع کالا و </a:t>
            </a:r>
            <a:r>
              <a:rPr lang="fa-IR" sz="1600" dirty="0" smtClean="0">
                <a:solidFill>
                  <a:schemeClr val="tx1"/>
                </a:solidFill>
                <a:cs typeface="B Homa" panose="00000400000000000000" pitchFamily="2" charset="-78"/>
              </a:rPr>
              <a:t>قرارداد</a:t>
            </a:r>
            <a:endParaRPr lang="en-US" sz="1600" dirty="0">
              <a:solidFill>
                <a:schemeClr val="tx1"/>
              </a:solidFill>
              <a:cs typeface="B Homa" panose="00000400000000000000" pitchFamily="2" charset="-78"/>
            </a:endParaRPr>
          </a:p>
        </p:txBody>
      </p:sp>
      <p:sp>
        <p:nvSpPr>
          <p:cNvPr id="26" name="Right Arrow 25"/>
          <p:cNvSpPr/>
          <p:nvPr/>
        </p:nvSpPr>
        <p:spPr>
          <a:xfrm>
            <a:off x="515762" y="3564696"/>
            <a:ext cx="2932916" cy="1880528"/>
          </a:xfrm>
          <a:prstGeom prst="rightArrow">
            <a:avLst/>
          </a:prstGeom>
          <a:solidFill>
            <a:srgbClr val="FAFBF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a:solidFill>
                  <a:schemeClr val="tx1"/>
                </a:solidFill>
                <a:cs typeface="B Homa" panose="00000400000000000000" pitchFamily="2" charset="-78"/>
              </a:rPr>
              <a:t>تحت تاثیر عرضه خدمات، شبکه ها، انواع وسایل </a:t>
            </a:r>
            <a:r>
              <a:rPr lang="fa-IR" sz="1600" dirty="0" smtClean="0">
                <a:solidFill>
                  <a:schemeClr val="tx1"/>
                </a:solidFill>
                <a:cs typeface="B Homa" panose="00000400000000000000" pitchFamily="2" charset="-78"/>
              </a:rPr>
              <a:t>نقلیه</a:t>
            </a:r>
            <a:endParaRPr lang="en-US" dirty="0">
              <a:solidFill>
                <a:schemeClr val="tx1"/>
              </a:solidFill>
            </a:endParaRPr>
          </a:p>
        </p:txBody>
      </p:sp>
      <p:sp>
        <p:nvSpPr>
          <p:cNvPr id="33" name="Rectangle 32"/>
          <p:cNvSpPr/>
          <p:nvPr/>
        </p:nvSpPr>
        <p:spPr>
          <a:xfrm>
            <a:off x="467544" y="848997"/>
            <a:ext cx="8435953" cy="419763"/>
          </a:xfrm>
          <a:prstGeom prst="rect">
            <a:avLst/>
          </a:prstGeom>
          <a:solidFill>
            <a:schemeClr val="accent3">
              <a:lumMod val="50000"/>
            </a:schemeClr>
          </a:solidFill>
          <a:ln w="38100">
            <a:solidFill>
              <a:schemeClr val="bg1"/>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200" b="1" dirty="0">
                <a:solidFill>
                  <a:schemeClr val="bg1"/>
                </a:solidFill>
                <a:effectLst>
                  <a:outerShdw blurRad="38100" dist="38100" dir="2700000" algn="tl">
                    <a:srgbClr val="000000">
                      <a:alpha val="43137"/>
                    </a:srgbClr>
                  </a:outerShdw>
                </a:effectLst>
                <a:latin typeface="Times New Roman" panose="02020603050405020304" pitchFamily="18" charset="0"/>
                <a:cs typeface="B Homa" panose="00000400000000000000" pitchFamily="2" charset="-78"/>
              </a:rPr>
              <a:t>مجموعه داده ها برای مطالعات باربری</a:t>
            </a:r>
            <a:endParaRPr lang="en-US" sz="2200" b="1" dirty="0">
              <a:solidFill>
                <a:schemeClr val="bg1"/>
              </a:solidFill>
              <a:effectLst>
                <a:outerShdw blurRad="38100" dist="38100" dir="2700000" algn="tl">
                  <a:srgbClr val="000000">
                    <a:alpha val="43137"/>
                  </a:srgbClr>
                </a:outerShdw>
              </a:effectLst>
              <a:latin typeface="Times New Roman" panose="02020603050405020304" pitchFamily="18" charset="0"/>
              <a:cs typeface="B Homa" panose="00000400000000000000" pitchFamily="2" charset="-78"/>
            </a:endParaRPr>
          </a:p>
        </p:txBody>
      </p:sp>
    </p:spTree>
    <p:extLst>
      <p:ext uri="{BB962C8B-B14F-4D97-AF65-F5344CB8AC3E}">
        <p14:creationId xmlns:p14="http://schemas.microsoft.com/office/powerpoint/2010/main" val="354658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1000"/>
                                        <p:tgtEl>
                                          <p:spTgt spid="26"/>
                                        </p:tgtEl>
                                      </p:cBhvr>
                                    </p:animEffect>
                                    <p:anim calcmode="lin" valueType="num">
                                      <p:cBhvr>
                                        <p:cTn id="32" dur="1000" fill="hold"/>
                                        <p:tgtEl>
                                          <p:spTgt spid="26"/>
                                        </p:tgtEl>
                                        <p:attrNameLst>
                                          <p:attrName>ppt_x</p:attrName>
                                        </p:attrNameLst>
                                      </p:cBhvr>
                                      <p:tavLst>
                                        <p:tav tm="0">
                                          <p:val>
                                            <p:strVal val="#ppt_x"/>
                                          </p:val>
                                        </p:tav>
                                        <p:tav tm="100000">
                                          <p:val>
                                            <p:strVal val="#ppt_x"/>
                                          </p:val>
                                        </p:tav>
                                      </p:tavLst>
                                    </p:anim>
                                    <p:anim calcmode="lin" valueType="num">
                                      <p:cBhvr>
                                        <p:cTn id="33" dur="1000" fill="hold"/>
                                        <p:tgtEl>
                                          <p:spTgt spid="2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1000" fill="hold"/>
                                        <p:tgtEl>
                                          <p:spTgt spid="23"/>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1000"/>
                                        <p:tgtEl>
                                          <p:spTgt spid="24"/>
                                        </p:tgtEl>
                                      </p:cBhvr>
                                    </p:animEffect>
                                    <p:anim calcmode="lin" valueType="num">
                                      <p:cBhvr>
                                        <p:cTn id="42" dur="1000" fill="hold"/>
                                        <p:tgtEl>
                                          <p:spTgt spid="24"/>
                                        </p:tgtEl>
                                        <p:attrNameLst>
                                          <p:attrName>ppt_x</p:attrName>
                                        </p:attrNameLst>
                                      </p:cBhvr>
                                      <p:tavLst>
                                        <p:tav tm="0">
                                          <p:val>
                                            <p:strVal val="#ppt_x"/>
                                          </p:val>
                                        </p:tav>
                                        <p:tav tm="100000">
                                          <p:val>
                                            <p:strVal val="#ppt_x"/>
                                          </p:val>
                                        </p:tav>
                                      </p:tavLst>
                                    </p:anim>
                                    <p:anim calcmode="lin" valueType="num">
                                      <p:cBhvr>
                                        <p:cTn id="43" dur="1000" fill="hold"/>
                                        <p:tgtEl>
                                          <p:spTgt spid="2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1000"/>
                                        <p:tgtEl>
                                          <p:spTgt spid="5"/>
                                        </p:tgtEl>
                                      </p:cBhvr>
                                    </p:animEffect>
                                    <p:anim calcmode="lin" valueType="num">
                                      <p:cBhvr>
                                        <p:cTn id="47" dur="1000" fill="hold"/>
                                        <p:tgtEl>
                                          <p:spTgt spid="5"/>
                                        </p:tgtEl>
                                        <p:attrNameLst>
                                          <p:attrName>ppt_x</p:attrName>
                                        </p:attrNameLst>
                                      </p:cBhvr>
                                      <p:tavLst>
                                        <p:tav tm="0">
                                          <p:val>
                                            <p:strVal val="#ppt_x"/>
                                          </p:val>
                                        </p:tav>
                                        <p:tav tm="100000">
                                          <p:val>
                                            <p:strVal val="#ppt_x"/>
                                          </p:val>
                                        </p:tav>
                                      </p:tavLst>
                                    </p:anim>
                                    <p:anim calcmode="lin" valueType="num">
                                      <p:cBhvr>
                                        <p:cTn id="4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8" grpId="0" animBg="1"/>
      <p:bldP spid="23" grpId="0" animBg="1"/>
      <p:bldP spid="24" grpId="0" animBg="1"/>
      <p:bldP spid="5" grpId="0" animBg="1"/>
      <p:bldP spid="7" grpId="0" animBg="1"/>
      <p:bldP spid="26" grpId="0" animBg="1"/>
      <p:bldP spid="3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8" name="Straight Connector 57"/>
          <p:cNvCxnSpPr/>
          <p:nvPr/>
        </p:nvCxnSpPr>
        <p:spPr>
          <a:xfrm flipV="1">
            <a:off x="4653534" y="3619420"/>
            <a:ext cx="2964079" cy="5302"/>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V="1">
            <a:off x="1653618" y="3627596"/>
            <a:ext cx="2999917" cy="25316"/>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H="1">
            <a:off x="7617613" y="3609636"/>
            <a:ext cx="1" cy="250714"/>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H="1">
            <a:off x="1650639" y="3637229"/>
            <a:ext cx="1" cy="250714"/>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7689052" y="214290"/>
            <a:ext cx="1214446" cy="428628"/>
          </a:xfrm>
          <a:prstGeom prst="roundRect">
            <a:avLst/>
          </a:prstGeom>
          <a:solidFill>
            <a:schemeClr val="accent3">
              <a:lumMod val="60000"/>
              <a:lumOff val="40000"/>
            </a:schemeClr>
          </a:solidFill>
          <a:ln>
            <a:solidFill>
              <a:schemeClr val="accent3">
                <a:lumMod val="75000"/>
              </a:schemeClr>
            </a:solidFill>
          </a:ln>
          <a:effectLst>
            <a:innerShdw blurRad="63500" dist="50800" dir="16200000">
              <a:prstClr val="black">
                <a:alpha val="50000"/>
              </a:prstClr>
            </a:innerShdw>
          </a:effectLst>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مقدمه</a:t>
            </a:r>
          </a:p>
        </p:txBody>
      </p:sp>
      <p:sp>
        <p:nvSpPr>
          <p:cNvPr id="11" name="Rounded Rectangle 10">
            <a:hlinkClick r:id="rId3" action="ppaction://hlinksldjump"/>
          </p:cNvPr>
          <p:cNvSpPr/>
          <p:nvPr/>
        </p:nvSpPr>
        <p:spPr>
          <a:xfrm>
            <a:off x="6403168"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معرفی مدل</a:t>
            </a:r>
          </a:p>
        </p:txBody>
      </p:sp>
      <p:sp>
        <p:nvSpPr>
          <p:cNvPr id="12" name="Rounded Rectangle 11">
            <a:hlinkClick r:id="rId4" action="ppaction://hlinksldjump"/>
          </p:cNvPr>
          <p:cNvSpPr/>
          <p:nvPr/>
        </p:nvSpPr>
        <p:spPr>
          <a:xfrm>
            <a:off x="5117284" y="214290"/>
            <a:ext cx="1214446" cy="428628"/>
          </a:xfrm>
          <a:prstGeom prst="roundRect">
            <a:avLst/>
          </a:prstGeom>
          <a:solidFill>
            <a:schemeClr val="accent3">
              <a:lumMod val="75000"/>
            </a:schemeClr>
          </a:solidFill>
          <a:ln>
            <a:solidFill>
              <a:schemeClr val="accent3">
                <a:lumMod val="75000"/>
              </a:schemeClr>
            </a:solidFill>
          </a:ln>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بررسی مدل</a:t>
            </a:r>
          </a:p>
        </p:txBody>
      </p:sp>
      <p:sp>
        <p:nvSpPr>
          <p:cNvPr id="13" name="Rounded Rectangle 12">
            <a:hlinkClick r:id="rId5" action="ppaction://hlinksldjump"/>
          </p:cNvPr>
          <p:cNvSpPr/>
          <p:nvPr/>
        </p:nvSpPr>
        <p:spPr>
          <a:xfrm>
            <a:off x="3831400"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نمونه </a:t>
            </a:r>
            <a:r>
              <a:rPr lang="fa-IR" sz="1400" dirty="0" smtClean="0">
                <a:solidFill>
                  <a:prstClr val="black"/>
                </a:solidFill>
                <a:latin typeface="Calibri"/>
                <a:cs typeface="B Titr" panose="00000700000000000000" pitchFamily="2" charset="-78"/>
              </a:rPr>
              <a:t>موردی</a:t>
            </a:r>
            <a:endParaRPr lang="fa-IR" sz="1400" dirty="0">
              <a:solidFill>
                <a:prstClr val="black"/>
              </a:solidFill>
              <a:latin typeface="Calibri"/>
              <a:cs typeface="B Titr" panose="00000700000000000000" pitchFamily="2" charset="-78"/>
            </a:endParaRPr>
          </a:p>
        </p:txBody>
      </p:sp>
      <p:sp>
        <p:nvSpPr>
          <p:cNvPr id="14" name="Rounded Rectangle 13">
            <a:hlinkClick r:id="rId6" action="ppaction://hlinksldjump"/>
          </p:cNvPr>
          <p:cNvSpPr/>
          <p:nvPr/>
        </p:nvSpPr>
        <p:spPr>
          <a:xfrm>
            <a:off x="2545516"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نتیجه گیری</a:t>
            </a:r>
          </a:p>
        </p:txBody>
      </p:sp>
      <p:sp>
        <p:nvSpPr>
          <p:cNvPr id="23" name="Rectangle 22"/>
          <p:cNvSpPr/>
          <p:nvPr/>
        </p:nvSpPr>
        <p:spPr>
          <a:xfrm>
            <a:off x="251522" y="908720"/>
            <a:ext cx="8651976" cy="419763"/>
          </a:xfrm>
          <a:prstGeom prst="rect">
            <a:avLst/>
          </a:prstGeom>
          <a:solidFill>
            <a:schemeClr val="bg1"/>
          </a:solidFill>
          <a:ln w="38100">
            <a:solidFill>
              <a:srgbClr val="FF00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200" b="1" dirty="0">
                <a:solidFill>
                  <a:schemeClr val="tx1"/>
                </a:solidFill>
                <a:latin typeface="Times New Roman" panose="02020603050405020304" pitchFamily="18" charset="0"/>
                <a:cs typeface="B Homa" panose="00000400000000000000" pitchFamily="2" charset="-78"/>
              </a:rPr>
              <a:t>مدل های </a:t>
            </a:r>
            <a:r>
              <a:rPr lang="fa-IR" sz="2200" b="1" dirty="0" smtClean="0">
                <a:solidFill>
                  <a:schemeClr val="tx1"/>
                </a:solidFill>
                <a:latin typeface="Times New Roman" panose="02020603050405020304" pitchFamily="18" charset="0"/>
                <a:cs typeface="B Homa" panose="00000400000000000000" pitchFamily="2" charset="-78"/>
              </a:rPr>
              <a:t>تقاضای </a:t>
            </a:r>
            <a:r>
              <a:rPr lang="fa-IR" sz="2200" b="1" dirty="0">
                <a:solidFill>
                  <a:schemeClr val="tx1"/>
                </a:solidFill>
                <a:latin typeface="Times New Roman" panose="02020603050405020304" pitchFamily="18" charset="0"/>
                <a:cs typeface="B Homa" panose="00000400000000000000" pitchFamily="2" charset="-78"/>
              </a:rPr>
              <a:t>کالا</a:t>
            </a:r>
            <a:endParaRPr lang="en-US" sz="2200" b="1" dirty="0">
              <a:solidFill>
                <a:schemeClr val="tx1"/>
              </a:solidFill>
              <a:latin typeface="Times New Roman" panose="02020603050405020304" pitchFamily="18" charset="0"/>
              <a:cs typeface="B Homa" panose="00000400000000000000" pitchFamily="2" charset="-78"/>
            </a:endParaRPr>
          </a:p>
        </p:txBody>
      </p:sp>
      <p:sp>
        <p:nvSpPr>
          <p:cNvPr id="5" name="Flowchart: Terminator 4"/>
          <p:cNvSpPr/>
          <p:nvPr/>
        </p:nvSpPr>
        <p:spPr>
          <a:xfrm>
            <a:off x="2042192" y="2582607"/>
            <a:ext cx="5059615" cy="667962"/>
          </a:xfrm>
          <a:prstGeom prst="flowChartTerminator">
            <a:avLst/>
          </a:prstGeom>
          <a:solidFill>
            <a:schemeClr val="accent2"/>
          </a:solidFill>
          <a:ln w="190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Flowchart: Terminator 23"/>
          <p:cNvSpPr/>
          <p:nvPr/>
        </p:nvSpPr>
        <p:spPr>
          <a:xfrm>
            <a:off x="2123728" y="2708920"/>
            <a:ext cx="5059615" cy="667962"/>
          </a:xfrm>
          <a:prstGeom prst="flowChartTerminator">
            <a:avLst/>
          </a:prstGeom>
          <a:solidFill>
            <a:schemeClr val="bg2">
              <a:lumMod val="40000"/>
              <a:lumOff val="60000"/>
            </a:schemeClr>
          </a:solidFill>
          <a:ln w="12700">
            <a:solidFill>
              <a:schemeClr val="accent1">
                <a:lumMod val="40000"/>
                <a:lumOff val="6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fa-IR" sz="2000" b="1" dirty="0" smtClean="0">
                <a:cs typeface="B Homa" panose="00000400000000000000" pitchFamily="2" charset="-78"/>
              </a:rPr>
              <a:t>مدل های تقاضا کالا</a:t>
            </a:r>
          </a:p>
          <a:p>
            <a:pPr algn="ctr"/>
            <a:r>
              <a:rPr lang="en-US" b="1" dirty="0">
                <a:latin typeface="Times New Roman" panose="02020603050405020304" pitchFamily="18" charset="0"/>
                <a:cs typeface="Times New Roman" panose="02020603050405020304" pitchFamily="18" charset="0"/>
              </a:rPr>
              <a:t>Freight Demand </a:t>
            </a:r>
            <a:r>
              <a:rPr lang="en-US" b="1" dirty="0" smtClean="0">
                <a:latin typeface="Times New Roman" panose="02020603050405020304" pitchFamily="18" charset="0"/>
                <a:cs typeface="Times New Roman" panose="02020603050405020304" pitchFamily="18" charset="0"/>
              </a:rPr>
              <a:t>Models</a:t>
            </a:r>
            <a:endParaRPr lang="en-US" b="1" dirty="0">
              <a:latin typeface="Times New Roman" panose="02020603050405020304" pitchFamily="18" charset="0"/>
              <a:cs typeface="Times New Roman" panose="02020603050405020304" pitchFamily="18" charset="0"/>
            </a:endParaRPr>
          </a:p>
        </p:txBody>
      </p:sp>
      <p:sp>
        <p:nvSpPr>
          <p:cNvPr id="27" name="Flowchart: Terminator 26"/>
          <p:cNvSpPr/>
          <p:nvPr/>
        </p:nvSpPr>
        <p:spPr>
          <a:xfrm>
            <a:off x="175395" y="3842389"/>
            <a:ext cx="2956446" cy="667962"/>
          </a:xfrm>
          <a:prstGeom prst="flowChartTerminator">
            <a:avLst/>
          </a:prstGeom>
          <a:solidFill>
            <a:schemeClr val="accent2"/>
          </a:solidFill>
          <a:ln w="190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Flowchart: Terminator 27"/>
          <p:cNvSpPr/>
          <p:nvPr/>
        </p:nvSpPr>
        <p:spPr>
          <a:xfrm>
            <a:off x="251521" y="3985174"/>
            <a:ext cx="2956446" cy="667962"/>
          </a:xfrm>
          <a:prstGeom prst="flowChartTerminator">
            <a:avLst/>
          </a:prstGeom>
          <a:solidFill>
            <a:schemeClr val="bg2">
              <a:lumMod val="40000"/>
              <a:lumOff val="60000"/>
            </a:schemeClr>
          </a:solidFill>
          <a:ln>
            <a:solidFill>
              <a:schemeClr val="accent1">
                <a:lumMod val="40000"/>
                <a:lumOff val="6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fa-IR" b="1" dirty="0" smtClean="0">
                <a:cs typeface="B Homa" panose="00000400000000000000" pitchFamily="2" charset="-78"/>
              </a:rPr>
              <a:t>مدل های گسسته(ناهمفزون)</a:t>
            </a:r>
            <a:endParaRPr lang="en-US" b="1" dirty="0" smtClean="0">
              <a:cs typeface="B Homa" panose="00000400000000000000" pitchFamily="2" charset="-78"/>
            </a:endParaRPr>
          </a:p>
          <a:p>
            <a:pPr algn="ctr"/>
            <a:r>
              <a:rPr lang="en-US" sz="1700" b="1" dirty="0" smtClean="0">
                <a:latin typeface="Times New Roman" panose="02020603050405020304" pitchFamily="18" charset="0"/>
                <a:cs typeface="Times New Roman" panose="02020603050405020304" pitchFamily="18" charset="0"/>
              </a:rPr>
              <a:t>Disaggregate models</a:t>
            </a:r>
          </a:p>
        </p:txBody>
      </p:sp>
      <p:sp>
        <p:nvSpPr>
          <p:cNvPr id="31" name="Flowchart: Terminator 30"/>
          <p:cNvSpPr/>
          <p:nvPr/>
        </p:nvSpPr>
        <p:spPr>
          <a:xfrm>
            <a:off x="3398409" y="3842389"/>
            <a:ext cx="5472656" cy="667962"/>
          </a:xfrm>
          <a:prstGeom prst="flowChartTerminator">
            <a:avLst/>
          </a:prstGeom>
          <a:solidFill>
            <a:schemeClr val="accent2"/>
          </a:solidFill>
          <a:ln w="190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Flowchart: Terminator 31"/>
          <p:cNvSpPr/>
          <p:nvPr/>
        </p:nvSpPr>
        <p:spPr>
          <a:xfrm>
            <a:off x="3474535" y="3985174"/>
            <a:ext cx="5472656" cy="667962"/>
          </a:xfrm>
          <a:prstGeom prst="flowChartTerminator">
            <a:avLst/>
          </a:prstGeom>
          <a:solidFill>
            <a:schemeClr val="bg2">
              <a:lumMod val="40000"/>
              <a:lumOff val="60000"/>
            </a:schemeClr>
          </a:solidFill>
          <a:ln>
            <a:solidFill>
              <a:schemeClr val="accent1">
                <a:lumMod val="40000"/>
                <a:lumOff val="6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fa-IR" b="1" dirty="0" smtClean="0">
                <a:cs typeface="B Homa" panose="00000400000000000000" pitchFamily="2" charset="-78"/>
              </a:rPr>
              <a:t>مدل های به هم پیوسته(همفزون)</a:t>
            </a:r>
          </a:p>
          <a:p>
            <a:pPr algn="ctr"/>
            <a:r>
              <a:rPr lang="en-US" sz="1700" b="1" dirty="0" smtClean="0">
                <a:latin typeface="Times New Roman" panose="02020603050405020304" pitchFamily="18" charset="0"/>
                <a:cs typeface="Times New Roman" panose="02020603050405020304" pitchFamily="18" charset="0"/>
              </a:rPr>
              <a:t>Aggregate models</a:t>
            </a:r>
            <a:endParaRPr lang="en-US" sz="1700" b="1" dirty="0">
              <a:latin typeface="Times New Roman" panose="02020603050405020304" pitchFamily="18" charset="0"/>
              <a:cs typeface="Times New Roman" panose="02020603050405020304" pitchFamily="18" charset="0"/>
            </a:endParaRPr>
          </a:p>
        </p:txBody>
      </p:sp>
      <p:sp>
        <p:nvSpPr>
          <p:cNvPr id="42" name="Flowchart: Terminator 41"/>
          <p:cNvSpPr/>
          <p:nvPr/>
        </p:nvSpPr>
        <p:spPr>
          <a:xfrm>
            <a:off x="7303537" y="5211771"/>
            <a:ext cx="1656833" cy="667962"/>
          </a:xfrm>
          <a:prstGeom prst="flowChartTerminator">
            <a:avLst/>
          </a:prstGeom>
          <a:solidFill>
            <a:schemeClr val="accent2"/>
          </a:solidFill>
          <a:ln w="190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Flowchart: Terminator 42"/>
          <p:cNvSpPr/>
          <p:nvPr/>
        </p:nvSpPr>
        <p:spPr>
          <a:xfrm>
            <a:off x="7380312" y="5314904"/>
            <a:ext cx="1656184" cy="707614"/>
          </a:xfrm>
          <a:prstGeom prst="flowChartTerminator">
            <a:avLst/>
          </a:prstGeom>
          <a:solidFill>
            <a:schemeClr val="bg2">
              <a:lumMod val="40000"/>
              <a:lumOff val="60000"/>
            </a:schemeClr>
          </a:solidFill>
          <a:ln>
            <a:solidFill>
              <a:schemeClr val="accent1">
                <a:lumMod val="60000"/>
                <a:lumOff val="4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fa-IR" sz="1400" b="1" dirty="0">
                <a:cs typeface="B Homa" panose="00000400000000000000" pitchFamily="2" charset="-78"/>
              </a:rPr>
              <a:t>جاذبه ها و </a:t>
            </a:r>
            <a:r>
              <a:rPr lang="fa-IR" sz="1400" b="1" dirty="0" smtClean="0">
                <a:cs typeface="B Homa" panose="00000400000000000000" pitchFamily="2" charset="-78"/>
              </a:rPr>
              <a:t>تولیدات</a:t>
            </a:r>
            <a:r>
              <a:rPr lang="en-US" sz="1400" b="1" dirty="0">
                <a:cs typeface="B Homa" panose="00000400000000000000" pitchFamily="2" charset="-78"/>
              </a:rPr>
              <a:t> </a:t>
            </a:r>
            <a:r>
              <a:rPr lang="en-US" sz="1200" b="1" dirty="0" smtClean="0">
                <a:latin typeface="Times New Roman" panose="02020603050405020304" pitchFamily="18" charset="0"/>
                <a:cs typeface="Times New Roman" panose="02020603050405020304" pitchFamily="18" charset="0"/>
              </a:rPr>
              <a:t>Generations and </a:t>
            </a:r>
            <a:r>
              <a:rPr lang="en-US" sz="1200" b="1" dirty="0">
                <a:latin typeface="Times New Roman" panose="02020603050405020304" pitchFamily="18" charset="0"/>
                <a:cs typeface="Times New Roman" panose="02020603050405020304" pitchFamily="18" charset="0"/>
              </a:rPr>
              <a:t>Attractions</a:t>
            </a:r>
            <a:endParaRPr lang="en-US" sz="1200" b="1" dirty="0" smtClean="0">
              <a:latin typeface="Times New Roman" panose="02020603050405020304" pitchFamily="18" charset="0"/>
              <a:cs typeface="Times New Roman" panose="02020603050405020304" pitchFamily="18" charset="0"/>
            </a:endParaRPr>
          </a:p>
        </p:txBody>
      </p:sp>
      <p:sp>
        <p:nvSpPr>
          <p:cNvPr id="52" name="TextBox 51"/>
          <p:cNvSpPr txBox="1"/>
          <p:nvPr/>
        </p:nvSpPr>
        <p:spPr>
          <a:xfrm>
            <a:off x="203677" y="1677171"/>
            <a:ext cx="8699820" cy="384721"/>
          </a:xfrm>
          <a:prstGeom prst="rect">
            <a:avLst/>
          </a:prstGeom>
          <a:solidFill>
            <a:srgbClr val="F6FCF6"/>
          </a:solidFill>
          <a:ln w="38100">
            <a:solidFill>
              <a:schemeClr val="accent1">
                <a:lumMod val="75000"/>
              </a:schemeClr>
            </a:solidFill>
          </a:ln>
        </p:spPr>
        <p:txBody>
          <a:bodyPr wrap="square" rtlCol="0">
            <a:spAutoFit/>
          </a:bodyPr>
          <a:lstStyle/>
          <a:p>
            <a:pPr algn="ctr">
              <a:buClr>
                <a:srgbClr val="33CC33"/>
              </a:buClr>
            </a:pPr>
            <a:r>
              <a:rPr lang="fa-IR" sz="1900" dirty="0" smtClean="0">
                <a:latin typeface="Times New Roman" panose="02020603050405020304" pitchFamily="18" charset="0"/>
                <a:cs typeface="B Homa" panose="00000400000000000000" pitchFamily="2" charset="-78"/>
              </a:rPr>
              <a:t>اکثریت </a:t>
            </a:r>
            <a:r>
              <a:rPr lang="fa-IR" sz="1900" dirty="0">
                <a:latin typeface="Times New Roman" panose="02020603050405020304" pitchFamily="18" charset="0"/>
                <a:cs typeface="B Homa" panose="00000400000000000000" pitchFamily="2" charset="-78"/>
              </a:rPr>
              <a:t>قریب به اتفاق مدل های تقاضای کالا، در عمل، از نوع به هم پیوسته(همفزون) هستند</a:t>
            </a:r>
            <a:r>
              <a:rPr lang="fa-IR" sz="1900" dirty="0" smtClean="0">
                <a:latin typeface="Times New Roman" panose="02020603050405020304" pitchFamily="18" charset="0"/>
                <a:cs typeface="B Homa" panose="00000400000000000000" pitchFamily="2" charset="-78"/>
              </a:rPr>
              <a:t>.</a:t>
            </a:r>
            <a:endParaRPr lang="fa-IR" sz="1900" dirty="0">
              <a:latin typeface="Times New Roman" panose="02020603050405020304" pitchFamily="18" charset="0"/>
              <a:cs typeface="B Homa" panose="00000400000000000000" pitchFamily="2" charset="-78"/>
            </a:endParaRPr>
          </a:p>
        </p:txBody>
      </p:sp>
      <p:cxnSp>
        <p:nvCxnSpPr>
          <p:cNvPr id="54" name="Straight Connector 53"/>
          <p:cNvCxnSpPr>
            <a:stCxn id="24" idx="2"/>
          </p:cNvCxnSpPr>
          <p:nvPr/>
        </p:nvCxnSpPr>
        <p:spPr>
          <a:xfrm flipH="1">
            <a:off x="4653535" y="3376882"/>
            <a:ext cx="1" cy="250714"/>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flipH="1" flipV="1">
            <a:off x="1043608" y="4946967"/>
            <a:ext cx="7093112" cy="9977"/>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H="1">
            <a:off x="8136719" y="4954446"/>
            <a:ext cx="1" cy="250714"/>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4" name="Flowchart: Terminator 73"/>
          <p:cNvSpPr/>
          <p:nvPr/>
        </p:nvSpPr>
        <p:spPr>
          <a:xfrm>
            <a:off x="5496048" y="5217702"/>
            <a:ext cx="1656833" cy="667962"/>
          </a:xfrm>
          <a:prstGeom prst="flowChartTerminator">
            <a:avLst/>
          </a:prstGeom>
          <a:solidFill>
            <a:schemeClr val="accent2"/>
          </a:solidFill>
          <a:ln w="190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Flowchart: Terminator 74"/>
          <p:cNvSpPr/>
          <p:nvPr/>
        </p:nvSpPr>
        <p:spPr>
          <a:xfrm>
            <a:off x="5572823" y="5320835"/>
            <a:ext cx="1656184" cy="707614"/>
          </a:xfrm>
          <a:prstGeom prst="flowChartTerminator">
            <a:avLst/>
          </a:prstGeom>
          <a:solidFill>
            <a:schemeClr val="bg2">
              <a:lumMod val="40000"/>
              <a:lumOff val="60000"/>
            </a:schemeClr>
          </a:solidFill>
          <a:ln>
            <a:solidFill>
              <a:schemeClr val="accent1">
                <a:lumMod val="60000"/>
                <a:lumOff val="4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fa-IR" sz="1400" b="1" dirty="0">
                <a:cs typeface="B Homa" panose="00000400000000000000" pitchFamily="2" charset="-78"/>
              </a:rPr>
              <a:t>مدل </a:t>
            </a:r>
            <a:r>
              <a:rPr lang="fa-IR" sz="1400" b="1" dirty="0" smtClean="0">
                <a:cs typeface="B Homa" panose="00000400000000000000" pitchFamily="2" charset="-78"/>
              </a:rPr>
              <a:t>های</a:t>
            </a:r>
            <a:r>
              <a:rPr lang="en-US" sz="1400" b="1" dirty="0" smtClean="0">
                <a:cs typeface="B Homa" panose="00000400000000000000" pitchFamily="2" charset="-78"/>
              </a:rPr>
              <a:t> </a:t>
            </a:r>
            <a:r>
              <a:rPr lang="fa-IR" sz="1400" b="1" dirty="0" smtClean="0">
                <a:cs typeface="B Homa" panose="00000400000000000000" pitchFamily="2" charset="-78"/>
              </a:rPr>
              <a:t>توزیع</a:t>
            </a:r>
            <a:endParaRPr lang="en-US" sz="1400" b="1" dirty="0" smtClean="0">
              <a:cs typeface="B Homa" panose="00000400000000000000" pitchFamily="2" charset="-78"/>
            </a:endParaRPr>
          </a:p>
          <a:p>
            <a:pPr algn="ctr"/>
            <a:r>
              <a:rPr lang="en-US" sz="1200" b="1" dirty="0">
                <a:latin typeface="Times New Roman" panose="02020603050405020304" pitchFamily="18" charset="0"/>
                <a:cs typeface="Times New Roman" panose="02020603050405020304" pitchFamily="18" charset="0"/>
              </a:rPr>
              <a:t>Distribution Models</a:t>
            </a:r>
            <a:endParaRPr lang="en-US" sz="1200" b="1" dirty="0" smtClean="0">
              <a:latin typeface="Times New Roman" panose="02020603050405020304" pitchFamily="18" charset="0"/>
              <a:cs typeface="Times New Roman" panose="02020603050405020304" pitchFamily="18" charset="0"/>
            </a:endParaRPr>
          </a:p>
        </p:txBody>
      </p:sp>
      <p:sp>
        <p:nvSpPr>
          <p:cNvPr id="76" name="Flowchart: Terminator 75"/>
          <p:cNvSpPr/>
          <p:nvPr/>
        </p:nvSpPr>
        <p:spPr>
          <a:xfrm>
            <a:off x="3688559" y="5211771"/>
            <a:ext cx="1656833" cy="667962"/>
          </a:xfrm>
          <a:prstGeom prst="flowChartTerminator">
            <a:avLst/>
          </a:prstGeom>
          <a:solidFill>
            <a:schemeClr val="accent2"/>
          </a:solidFill>
          <a:ln w="190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Flowchart: Terminator 76"/>
          <p:cNvSpPr/>
          <p:nvPr/>
        </p:nvSpPr>
        <p:spPr>
          <a:xfrm>
            <a:off x="3765334" y="5314904"/>
            <a:ext cx="1656184" cy="707614"/>
          </a:xfrm>
          <a:prstGeom prst="flowChartTerminator">
            <a:avLst/>
          </a:prstGeom>
          <a:solidFill>
            <a:schemeClr val="bg2">
              <a:lumMod val="40000"/>
              <a:lumOff val="60000"/>
            </a:schemeClr>
          </a:solidFill>
          <a:ln>
            <a:solidFill>
              <a:schemeClr val="accent1">
                <a:lumMod val="60000"/>
                <a:lumOff val="4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fa-IR" sz="1400" b="1" dirty="0">
                <a:cs typeface="B Homa" panose="00000400000000000000" pitchFamily="2" charset="-78"/>
              </a:rPr>
              <a:t>انتخاب </a:t>
            </a:r>
            <a:r>
              <a:rPr lang="fa-IR" sz="1400" b="1" dirty="0" smtClean="0">
                <a:cs typeface="B Homa" panose="00000400000000000000" pitchFamily="2" charset="-78"/>
              </a:rPr>
              <a:t>حالت</a:t>
            </a:r>
            <a:endParaRPr lang="en-US" sz="1400" b="1" dirty="0" smtClean="0">
              <a:cs typeface="B Homa" panose="00000400000000000000" pitchFamily="2" charset="-78"/>
            </a:endParaRPr>
          </a:p>
          <a:p>
            <a:pPr algn="ctr"/>
            <a:r>
              <a:rPr lang="en-US" sz="1200" b="1" dirty="0">
                <a:latin typeface="Times New Roman" panose="02020603050405020304" pitchFamily="18" charset="0"/>
                <a:cs typeface="Times New Roman" panose="02020603050405020304" pitchFamily="18" charset="0"/>
              </a:rPr>
              <a:t>Mode Choice</a:t>
            </a:r>
            <a:endParaRPr lang="en-US" sz="1200" b="1" dirty="0" smtClean="0">
              <a:latin typeface="Times New Roman" panose="02020603050405020304" pitchFamily="18" charset="0"/>
              <a:cs typeface="Times New Roman" panose="02020603050405020304" pitchFamily="18" charset="0"/>
            </a:endParaRPr>
          </a:p>
        </p:txBody>
      </p:sp>
      <p:sp>
        <p:nvSpPr>
          <p:cNvPr id="78" name="Flowchart: Terminator 77"/>
          <p:cNvSpPr/>
          <p:nvPr/>
        </p:nvSpPr>
        <p:spPr>
          <a:xfrm>
            <a:off x="1881070" y="5206480"/>
            <a:ext cx="1656833" cy="667962"/>
          </a:xfrm>
          <a:prstGeom prst="flowChartTerminator">
            <a:avLst/>
          </a:prstGeom>
          <a:solidFill>
            <a:schemeClr val="accent2"/>
          </a:solidFill>
          <a:ln w="190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Flowchart: Terminator 78"/>
          <p:cNvSpPr/>
          <p:nvPr/>
        </p:nvSpPr>
        <p:spPr>
          <a:xfrm>
            <a:off x="1957845" y="5309613"/>
            <a:ext cx="1656184" cy="707614"/>
          </a:xfrm>
          <a:prstGeom prst="flowChartTerminator">
            <a:avLst/>
          </a:prstGeom>
          <a:solidFill>
            <a:schemeClr val="bg2">
              <a:lumMod val="40000"/>
              <a:lumOff val="60000"/>
            </a:schemeClr>
          </a:solidFill>
          <a:ln>
            <a:solidFill>
              <a:schemeClr val="accent1">
                <a:lumMod val="60000"/>
                <a:lumOff val="4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fa-IR" sz="1400" b="1" dirty="0" smtClean="0">
                <a:cs typeface="B Homa" panose="00000400000000000000" pitchFamily="2" charset="-78"/>
              </a:rPr>
              <a:t>تخصیص</a:t>
            </a:r>
            <a:endParaRPr lang="en-US" sz="1400" b="1" dirty="0" smtClean="0">
              <a:cs typeface="B Homa" panose="00000400000000000000" pitchFamily="2" charset="-78"/>
            </a:endParaRPr>
          </a:p>
          <a:p>
            <a:pPr algn="ctr"/>
            <a:r>
              <a:rPr lang="en-US" sz="1200" b="1" dirty="0">
                <a:latin typeface="Times New Roman" panose="02020603050405020304" pitchFamily="18" charset="0"/>
                <a:cs typeface="Times New Roman" panose="02020603050405020304" pitchFamily="18" charset="0"/>
              </a:rPr>
              <a:t>Assignment</a:t>
            </a:r>
            <a:endParaRPr lang="en-US" sz="1200" b="1" dirty="0" smtClean="0">
              <a:latin typeface="Times New Roman" panose="02020603050405020304" pitchFamily="18" charset="0"/>
              <a:cs typeface="Times New Roman" panose="02020603050405020304" pitchFamily="18" charset="0"/>
            </a:endParaRPr>
          </a:p>
        </p:txBody>
      </p:sp>
      <p:sp>
        <p:nvSpPr>
          <p:cNvPr id="80" name="Flowchart: Terminator 79"/>
          <p:cNvSpPr/>
          <p:nvPr/>
        </p:nvSpPr>
        <p:spPr>
          <a:xfrm>
            <a:off x="73581" y="5211580"/>
            <a:ext cx="1656833" cy="667962"/>
          </a:xfrm>
          <a:prstGeom prst="flowChartTerminator">
            <a:avLst/>
          </a:prstGeom>
          <a:solidFill>
            <a:schemeClr val="accent2"/>
          </a:solidFill>
          <a:ln w="190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Flowchart: Terminator 80"/>
          <p:cNvSpPr/>
          <p:nvPr/>
        </p:nvSpPr>
        <p:spPr>
          <a:xfrm>
            <a:off x="150356" y="5314713"/>
            <a:ext cx="1656184" cy="707614"/>
          </a:xfrm>
          <a:prstGeom prst="flowChartTerminator">
            <a:avLst/>
          </a:prstGeom>
          <a:solidFill>
            <a:schemeClr val="bg2">
              <a:lumMod val="40000"/>
              <a:lumOff val="60000"/>
            </a:schemeClr>
          </a:solidFill>
          <a:ln>
            <a:solidFill>
              <a:schemeClr val="accent1">
                <a:lumMod val="60000"/>
                <a:lumOff val="4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fa-IR" sz="1400" b="1" dirty="0" smtClean="0">
                <a:cs typeface="B Homa" panose="00000400000000000000" pitchFamily="2" charset="-78"/>
              </a:rPr>
              <a:t>تعادل</a:t>
            </a:r>
            <a:endParaRPr lang="en-US" sz="1400" b="1" dirty="0" smtClean="0">
              <a:cs typeface="B Homa" panose="00000400000000000000" pitchFamily="2" charset="-78"/>
            </a:endParaRPr>
          </a:p>
          <a:p>
            <a:pPr algn="ctr"/>
            <a:r>
              <a:rPr lang="en-US" sz="1200" b="1" dirty="0">
                <a:latin typeface="Times New Roman" panose="02020603050405020304" pitchFamily="18" charset="0"/>
                <a:cs typeface="Times New Roman" panose="02020603050405020304" pitchFamily="18" charset="0"/>
              </a:rPr>
              <a:t>Equilibrium</a:t>
            </a:r>
            <a:endParaRPr lang="en-US" sz="1200" b="1" dirty="0" smtClean="0">
              <a:latin typeface="Times New Roman" panose="02020603050405020304" pitchFamily="18" charset="0"/>
              <a:cs typeface="Times New Roman" panose="02020603050405020304" pitchFamily="18" charset="0"/>
            </a:endParaRPr>
          </a:p>
        </p:txBody>
      </p:sp>
      <p:cxnSp>
        <p:nvCxnSpPr>
          <p:cNvPr id="82" name="Straight Connector 81"/>
          <p:cNvCxnSpPr/>
          <p:nvPr/>
        </p:nvCxnSpPr>
        <p:spPr>
          <a:xfrm flipH="1">
            <a:off x="4536800" y="4653136"/>
            <a:ext cx="3939" cy="325882"/>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H="1">
            <a:off x="4536800" y="4965033"/>
            <a:ext cx="1" cy="250714"/>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H="1">
            <a:off x="6400589" y="4964395"/>
            <a:ext cx="1" cy="250714"/>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H="1">
            <a:off x="2709486" y="4938338"/>
            <a:ext cx="1" cy="250714"/>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H="1">
            <a:off x="1039786" y="4946967"/>
            <a:ext cx="1" cy="250714"/>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9591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circle(in)">
                                      <p:cBhvr>
                                        <p:cTn id="14" dur="2000"/>
                                        <p:tgtEl>
                                          <p:spTgt spid="52"/>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1000"/>
                                        <p:tgtEl>
                                          <p:spTgt spid="54"/>
                                        </p:tgtEl>
                                      </p:cBhvr>
                                    </p:animEffect>
                                    <p:anim calcmode="lin" valueType="num">
                                      <p:cBhvr>
                                        <p:cTn id="32" dur="1000" fill="hold"/>
                                        <p:tgtEl>
                                          <p:spTgt spid="54"/>
                                        </p:tgtEl>
                                        <p:attrNameLst>
                                          <p:attrName>ppt_x</p:attrName>
                                        </p:attrNameLst>
                                      </p:cBhvr>
                                      <p:tavLst>
                                        <p:tav tm="0">
                                          <p:val>
                                            <p:strVal val="#ppt_x"/>
                                          </p:val>
                                        </p:tav>
                                        <p:tav tm="100000">
                                          <p:val>
                                            <p:strVal val="#ppt_x"/>
                                          </p:val>
                                        </p:tav>
                                      </p:tavLst>
                                    </p:anim>
                                    <p:anim calcmode="lin" valueType="num">
                                      <p:cBhvr>
                                        <p:cTn id="33" dur="1000" fill="hold"/>
                                        <p:tgtEl>
                                          <p:spTgt spid="54"/>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fade">
                                      <p:cBhvr>
                                        <p:cTn id="36" dur="1000"/>
                                        <p:tgtEl>
                                          <p:spTgt spid="60"/>
                                        </p:tgtEl>
                                      </p:cBhvr>
                                    </p:animEffect>
                                    <p:anim calcmode="lin" valueType="num">
                                      <p:cBhvr>
                                        <p:cTn id="37" dur="1000" fill="hold"/>
                                        <p:tgtEl>
                                          <p:spTgt spid="60"/>
                                        </p:tgtEl>
                                        <p:attrNameLst>
                                          <p:attrName>ppt_x</p:attrName>
                                        </p:attrNameLst>
                                      </p:cBhvr>
                                      <p:tavLst>
                                        <p:tav tm="0">
                                          <p:val>
                                            <p:strVal val="#ppt_x"/>
                                          </p:val>
                                        </p:tav>
                                        <p:tav tm="100000">
                                          <p:val>
                                            <p:strVal val="#ppt_x"/>
                                          </p:val>
                                        </p:tav>
                                      </p:tavLst>
                                    </p:anim>
                                    <p:anim calcmode="lin" valueType="num">
                                      <p:cBhvr>
                                        <p:cTn id="38" dur="1000" fill="hold"/>
                                        <p:tgtEl>
                                          <p:spTgt spid="60"/>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fade">
                                      <p:cBhvr>
                                        <p:cTn id="41" dur="1000"/>
                                        <p:tgtEl>
                                          <p:spTgt spid="58"/>
                                        </p:tgtEl>
                                      </p:cBhvr>
                                    </p:animEffect>
                                    <p:anim calcmode="lin" valueType="num">
                                      <p:cBhvr>
                                        <p:cTn id="42" dur="1000" fill="hold"/>
                                        <p:tgtEl>
                                          <p:spTgt spid="58"/>
                                        </p:tgtEl>
                                        <p:attrNameLst>
                                          <p:attrName>ppt_x</p:attrName>
                                        </p:attrNameLst>
                                      </p:cBhvr>
                                      <p:tavLst>
                                        <p:tav tm="0">
                                          <p:val>
                                            <p:strVal val="#ppt_x"/>
                                          </p:val>
                                        </p:tav>
                                        <p:tav tm="100000">
                                          <p:val>
                                            <p:strVal val="#ppt_x"/>
                                          </p:val>
                                        </p:tav>
                                      </p:tavLst>
                                    </p:anim>
                                    <p:anim calcmode="lin" valueType="num">
                                      <p:cBhvr>
                                        <p:cTn id="43" dur="1000" fill="hold"/>
                                        <p:tgtEl>
                                          <p:spTgt spid="58"/>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62"/>
                                        </p:tgtEl>
                                        <p:attrNameLst>
                                          <p:attrName>style.visibility</p:attrName>
                                        </p:attrNameLst>
                                      </p:cBhvr>
                                      <p:to>
                                        <p:strVal val="visible"/>
                                      </p:to>
                                    </p:set>
                                    <p:animEffect transition="in" filter="fade">
                                      <p:cBhvr>
                                        <p:cTn id="46" dur="1000"/>
                                        <p:tgtEl>
                                          <p:spTgt spid="62"/>
                                        </p:tgtEl>
                                      </p:cBhvr>
                                    </p:animEffect>
                                    <p:anim calcmode="lin" valueType="num">
                                      <p:cBhvr>
                                        <p:cTn id="47" dur="1000" fill="hold"/>
                                        <p:tgtEl>
                                          <p:spTgt spid="62"/>
                                        </p:tgtEl>
                                        <p:attrNameLst>
                                          <p:attrName>ppt_x</p:attrName>
                                        </p:attrNameLst>
                                      </p:cBhvr>
                                      <p:tavLst>
                                        <p:tav tm="0">
                                          <p:val>
                                            <p:strVal val="#ppt_x"/>
                                          </p:val>
                                        </p:tav>
                                        <p:tav tm="100000">
                                          <p:val>
                                            <p:strVal val="#ppt_x"/>
                                          </p:val>
                                        </p:tav>
                                      </p:tavLst>
                                    </p:anim>
                                    <p:anim calcmode="lin" valueType="num">
                                      <p:cBhvr>
                                        <p:cTn id="48" dur="1000" fill="hold"/>
                                        <p:tgtEl>
                                          <p:spTgt spid="62"/>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63"/>
                                        </p:tgtEl>
                                        <p:attrNameLst>
                                          <p:attrName>style.visibility</p:attrName>
                                        </p:attrNameLst>
                                      </p:cBhvr>
                                      <p:to>
                                        <p:strVal val="visible"/>
                                      </p:to>
                                    </p:set>
                                    <p:animEffect transition="in" filter="fade">
                                      <p:cBhvr>
                                        <p:cTn id="51" dur="1000"/>
                                        <p:tgtEl>
                                          <p:spTgt spid="63"/>
                                        </p:tgtEl>
                                      </p:cBhvr>
                                    </p:animEffect>
                                    <p:anim calcmode="lin" valueType="num">
                                      <p:cBhvr>
                                        <p:cTn id="52" dur="1000" fill="hold"/>
                                        <p:tgtEl>
                                          <p:spTgt spid="63"/>
                                        </p:tgtEl>
                                        <p:attrNameLst>
                                          <p:attrName>ppt_x</p:attrName>
                                        </p:attrNameLst>
                                      </p:cBhvr>
                                      <p:tavLst>
                                        <p:tav tm="0">
                                          <p:val>
                                            <p:strVal val="#ppt_x"/>
                                          </p:val>
                                        </p:tav>
                                        <p:tav tm="100000">
                                          <p:val>
                                            <p:strVal val="#ppt_x"/>
                                          </p:val>
                                        </p:tav>
                                      </p:tavLst>
                                    </p:anim>
                                    <p:anim calcmode="lin" valueType="num">
                                      <p:cBhvr>
                                        <p:cTn id="53"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1000"/>
                                        <p:tgtEl>
                                          <p:spTgt spid="31"/>
                                        </p:tgtEl>
                                      </p:cBhvr>
                                    </p:animEffect>
                                    <p:anim calcmode="lin" valueType="num">
                                      <p:cBhvr>
                                        <p:cTn id="59" dur="1000" fill="hold"/>
                                        <p:tgtEl>
                                          <p:spTgt spid="31"/>
                                        </p:tgtEl>
                                        <p:attrNameLst>
                                          <p:attrName>ppt_x</p:attrName>
                                        </p:attrNameLst>
                                      </p:cBhvr>
                                      <p:tavLst>
                                        <p:tav tm="0">
                                          <p:val>
                                            <p:strVal val="#ppt_x"/>
                                          </p:val>
                                        </p:tav>
                                        <p:tav tm="100000">
                                          <p:val>
                                            <p:strVal val="#ppt_x"/>
                                          </p:val>
                                        </p:tav>
                                      </p:tavLst>
                                    </p:anim>
                                    <p:anim calcmode="lin" valueType="num">
                                      <p:cBhvr>
                                        <p:cTn id="60" dur="1000" fill="hold"/>
                                        <p:tgtEl>
                                          <p:spTgt spid="31"/>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1000"/>
                                        <p:tgtEl>
                                          <p:spTgt spid="32"/>
                                        </p:tgtEl>
                                      </p:cBhvr>
                                    </p:animEffect>
                                    <p:anim calcmode="lin" valueType="num">
                                      <p:cBhvr>
                                        <p:cTn id="64" dur="1000" fill="hold"/>
                                        <p:tgtEl>
                                          <p:spTgt spid="32"/>
                                        </p:tgtEl>
                                        <p:attrNameLst>
                                          <p:attrName>ppt_x</p:attrName>
                                        </p:attrNameLst>
                                      </p:cBhvr>
                                      <p:tavLst>
                                        <p:tav tm="0">
                                          <p:val>
                                            <p:strVal val="#ppt_x"/>
                                          </p:val>
                                        </p:tav>
                                        <p:tav tm="100000">
                                          <p:val>
                                            <p:strVal val="#ppt_x"/>
                                          </p:val>
                                        </p:tav>
                                      </p:tavLst>
                                    </p:anim>
                                    <p:anim calcmode="lin" valueType="num">
                                      <p:cBhvr>
                                        <p:cTn id="65"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1000"/>
                                        <p:tgtEl>
                                          <p:spTgt spid="28"/>
                                        </p:tgtEl>
                                      </p:cBhvr>
                                    </p:animEffect>
                                    <p:anim calcmode="lin" valueType="num">
                                      <p:cBhvr>
                                        <p:cTn id="71" dur="1000" fill="hold"/>
                                        <p:tgtEl>
                                          <p:spTgt spid="28"/>
                                        </p:tgtEl>
                                        <p:attrNameLst>
                                          <p:attrName>ppt_x</p:attrName>
                                        </p:attrNameLst>
                                      </p:cBhvr>
                                      <p:tavLst>
                                        <p:tav tm="0">
                                          <p:val>
                                            <p:strVal val="#ppt_x"/>
                                          </p:val>
                                        </p:tav>
                                        <p:tav tm="100000">
                                          <p:val>
                                            <p:strVal val="#ppt_x"/>
                                          </p:val>
                                        </p:tav>
                                      </p:tavLst>
                                    </p:anim>
                                    <p:anim calcmode="lin" valueType="num">
                                      <p:cBhvr>
                                        <p:cTn id="72" dur="1000" fill="hold"/>
                                        <p:tgtEl>
                                          <p:spTgt spid="2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fade">
                                      <p:cBhvr>
                                        <p:cTn id="75" dur="1000"/>
                                        <p:tgtEl>
                                          <p:spTgt spid="27"/>
                                        </p:tgtEl>
                                      </p:cBhvr>
                                    </p:animEffect>
                                    <p:anim calcmode="lin" valueType="num">
                                      <p:cBhvr>
                                        <p:cTn id="76" dur="1000" fill="hold"/>
                                        <p:tgtEl>
                                          <p:spTgt spid="27"/>
                                        </p:tgtEl>
                                        <p:attrNameLst>
                                          <p:attrName>ppt_x</p:attrName>
                                        </p:attrNameLst>
                                      </p:cBhvr>
                                      <p:tavLst>
                                        <p:tav tm="0">
                                          <p:val>
                                            <p:strVal val="#ppt_x"/>
                                          </p:val>
                                        </p:tav>
                                        <p:tav tm="100000">
                                          <p:val>
                                            <p:strVal val="#ppt_x"/>
                                          </p:val>
                                        </p:tav>
                                      </p:tavLst>
                                    </p:anim>
                                    <p:anim calcmode="lin" valueType="num">
                                      <p:cBhvr>
                                        <p:cTn id="7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nodeType="clickEffect">
                                  <p:stCondLst>
                                    <p:cond delay="0"/>
                                  </p:stCondLst>
                                  <p:childTnLst>
                                    <p:set>
                                      <p:cBhvr>
                                        <p:cTn id="81" dur="1" fill="hold">
                                          <p:stCondLst>
                                            <p:cond delay="0"/>
                                          </p:stCondLst>
                                        </p:cTn>
                                        <p:tgtEl>
                                          <p:spTgt spid="82"/>
                                        </p:tgtEl>
                                        <p:attrNameLst>
                                          <p:attrName>style.visibility</p:attrName>
                                        </p:attrNameLst>
                                      </p:cBhvr>
                                      <p:to>
                                        <p:strVal val="visible"/>
                                      </p:to>
                                    </p:set>
                                    <p:animEffect transition="in" filter="fade">
                                      <p:cBhvr>
                                        <p:cTn id="82" dur="1000"/>
                                        <p:tgtEl>
                                          <p:spTgt spid="82"/>
                                        </p:tgtEl>
                                      </p:cBhvr>
                                    </p:animEffect>
                                    <p:anim calcmode="lin" valueType="num">
                                      <p:cBhvr>
                                        <p:cTn id="83" dur="1000" fill="hold"/>
                                        <p:tgtEl>
                                          <p:spTgt spid="82"/>
                                        </p:tgtEl>
                                        <p:attrNameLst>
                                          <p:attrName>ppt_x</p:attrName>
                                        </p:attrNameLst>
                                      </p:cBhvr>
                                      <p:tavLst>
                                        <p:tav tm="0">
                                          <p:val>
                                            <p:strVal val="#ppt_x"/>
                                          </p:val>
                                        </p:tav>
                                        <p:tav tm="100000">
                                          <p:val>
                                            <p:strVal val="#ppt_x"/>
                                          </p:val>
                                        </p:tav>
                                      </p:tavLst>
                                    </p:anim>
                                    <p:anim calcmode="lin" valueType="num">
                                      <p:cBhvr>
                                        <p:cTn id="84" dur="1000" fill="hold"/>
                                        <p:tgtEl>
                                          <p:spTgt spid="82"/>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73"/>
                                        </p:tgtEl>
                                        <p:attrNameLst>
                                          <p:attrName>style.visibility</p:attrName>
                                        </p:attrNameLst>
                                      </p:cBhvr>
                                      <p:to>
                                        <p:strVal val="visible"/>
                                      </p:to>
                                    </p:set>
                                    <p:animEffect transition="in" filter="fade">
                                      <p:cBhvr>
                                        <p:cTn id="87" dur="1000"/>
                                        <p:tgtEl>
                                          <p:spTgt spid="73"/>
                                        </p:tgtEl>
                                      </p:cBhvr>
                                    </p:animEffect>
                                    <p:anim calcmode="lin" valueType="num">
                                      <p:cBhvr>
                                        <p:cTn id="88" dur="1000" fill="hold"/>
                                        <p:tgtEl>
                                          <p:spTgt spid="73"/>
                                        </p:tgtEl>
                                        <p:attrNameLst>
                                          <p:attrName>ppt_x</p:attrName>
                                        </p:attrNameLst>
                                      </p:cBhvr>
                                      <p:tavLst>
                                        <p:tav tm="0">
                                          <p:val>
                                            <p:strVal val="#ppt_x"/>
                                          </p:val>
                                        </p:tav>
                                        <p:tav tm="100000">
                                          <p:val>
                                            <p:strVal val="#ppt_x"/>
                                          </p:val>
                                        </p:tav>
                                      </p:tavLst>
                                    </p:anim>
                                    <p:anim calcmode="lin" valueType="num">
                                      <p:cBhvr>
                                        <p:cTn id="89" dur="1000" fill="hold"/>
                                        <p:tgtEl>
                                          <p:spTgt spid="73"/>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70"/>
                                        </p:tgtEl>
                                        <p:attrNameLst>
                                          <p:attrName>style.visibility</p:attrName>
                                        </p:attrNameLst>
                                      </p:cBhvr>
                                      <p:to>
                                        <p:strVal val="visible"/>
                                      </p:to>
                                    </p:set>
                                    <p:animEffect transition="in" filter="fade">
                                      <p:cBhvr>
                                        <p:cTn id="92" dur="1000"/>
                                        <p:tgtEl>
                                          <p:spTgt spid="70"/>
                                        </p:tgtEl>
                                      </p:cBhvr>
                                    </p:animEffect>
                                    <p:anim calcmode="lin" valueType="num">
                                      <p:cBhvr>
                                        <p:cTn id="93" dur="1000" fill="hold"/>
                                        <p:tgtEl>
                                          <p:spTgt spid="70"/>
                                        </p:tgtEl>
                                        <p:attrNameLst>
                                          <p:attrName>ppt_x</p:attrName>
                                        </p:attrNameLst>
                                      </p:cBhvr>
                                      <p:tavLst>
                                        <p:tav tm="0">
                                          <p:val>
                                            <p:strVal val="#ppt_x"/>
                                          </p:val>
                                        </p:tav>
                                        <p:tav tm="100000">
                                          <p:val>
                                            <p:strVal val="#ppt_x"/>
                                          </p:val>
                                        </p:tav>
                                      </p:tavLst>
                                    </p:anim>
                                    <p:anim calcmode="lin" valueType="num">
                                      <p:cBhvr>
                                        <p:cTn id="94" dur="1000" fill="hold"/>
                                        <p:tgtEl>
                                          <p:spTgt spid="70"/>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90"/>
                                        </p:tgtEl>
                                        <p:attrNameLst>
                                          <p:attrName>style.visibility</p:attrName>
                                        </p:attrNameLst>
                                      </p:cBhvr>
                                      <p:to>
                                        <p:strVal val="visible"/>
                                      </p:to>
                                    </p:set>
                                    <p:animEffect transition="in" filter="fade">
                                      <p:cBhvr>
                                        <p:cTn id="97" dur="1000"/>
                                        <p:tgtEl>
                                          <p:spTgt spid="90"/>
                                        </p:tgtEl>
                                      </p:cBhvr>
                                    </p:animEffect>
                                    <p:anim calcmode="lin" valueType="num">
                                      <p:cBhvr>
                                        <p:cTn id="98" dur="1000" fill="hold"/>
                                        <p:tgtEl>
                                          <p:spTgt spid="90"/>
                                        </p:tgtEl>
                                        <p:attrNameLst>
                                          <p:attrName>ppt_x</p:attrName>
                                        </p:attrNameLst>
                                      </p:cBhvr>
                                      <p:tavLst>
                                        <p:tav tm="0">
                                          <p:val>
                                            <p:strVal val="#ppt_x"/>
                                          </p:val>
                                        </p:tav>
                                        <p:tav tm="100000">
                                          <p:val>
                                            <p:strVal val="#ppt_x"/>
                                          </p:val>
                                        </p:tav>
                                      </p:tavLst>
                                    </p:anim>
                                    <p:anim calcmode="lin" valueType="num">
                                      <p:cBhvr>
                                        <p:cTn id="99"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grpId="0" nodeType="clickEffect">
                                  <p:stCondLst>
                                    <p:cond delay="0"/>
                                  </p:stCondLst>
                                  <p:childTnLst>
                                    <p:set>
                                      <p:cBhvr>
                                        <p:cTn id="103" dur="1" fill="hold">
                                          <p:stCondLst>
                                            <p:cond delay="0"/>
                                          </p:stCondLst>
                                        </p:cTn>
                                        <p:tgtEl>
                                          <p:spTgt spid="43"/>
                                        </p:tgtEl>
                                        <p:attrNameLst>
                                          <p:attrName>style.visibility</p:attrName>
                                        </p:attrNameLst>
                                      </p:cBhvr>
                                      <p:to>
                                        <p:strVal val="visible"/>
                                      </p:to>
                                    </p:set>
                                    <p:animEffect transition="in" filter="fade">
                                      <p:cBhvr>
                                        <p:cTn id="104" dur="1000"/>
                                        <p:tgtEl>
                                          <p:spTgt spid="43"/>
                                        </p:tgtEl>
                                      </p:cBhvr>
                                    </p:animEffect>
                                    <p:anim calcmode="lin" valueType="num">
                                      <p:cBhvr>
                                        <p:cTn id="105" dur="1000" fill="hold"/>
                                        <p:tgtEl>
                                          <p:spTgt spid="43"/>
                                        </p:tgtEl>
                                        <p:attrNameLst>
                                          <p:attrName>ppt_x</p:attrName>
                                        </p:attrNameLst>
                                      </p:cBhvr>
                                      <p:tavLst>
                                        <p:tav tm="0">
                                          <p:val>
                                            <p:strVal val="#ppt_x"/>
                                          </p:val>
                                        </p:tav>
                                        <p:tav tm="100000">
                                          <p:val>
                                            <p:strVal val="#ppt_x"/>
                                          </p:val>
                                        </p:tav>
                                      </p:tavLst>
                                    </p:anim>
                                    <p:anim calcmode="lin" valueType="num">
                                      <p:cBhvr>
                                        <p:cTn id="106" dur="1000" fill="hold"/>
                                        <p:tgtEl>
                                          <p:spTgt spid="43"/>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42"/>
                                        </p:tgtEl>
                                        <p:attrNameLst>
                                          <p:attrName>style.visibility</p:attrName>
                                        </p:attrNameLst>
                                      </p:cBhvr>
                                      <p:to>
                                        <p:strVal val="visible"/>
                                      </p:to>
                                    </p:set>
                                    <p:animEffect transition="in" filter="fade">
                                      <p:cBhvr>
                                        <p:cTn id="109" dur="1000"/>
                                        <p:tgtEl>
                                          <p:spTgt spid="42"/>
                                        </p:tgtEl>
                                      </p:cBhvr>
                                    </p:animEffect>
                                    <p:anim calcmode="lin" valueType="num">
                                      <p:cBhvr>
                                        <p:cTn id="110" dur="1000" fill="hold"/>
                                        <p:tgtEl>
                                          <p:spTgt spid="42"/>
                                        </p:tgtEl>
                                        <p:attrNameLst>
                                          <p:attrName>ppt_x</p:attrName>
                                        </p:attrNameLst>
                                      </p:cBhvr>
                                      <p:tavLst>
                                        <p:tav tm="0">
                                          <p:val>
                                            <p:strVal val="#ppt_x"/>
                                          </p:val>
                                        </p:tav>
                                        <p:tav tm="100000">
                                          <p:val>
                                            <p:strVal val="#ppt_x"/>
                                          </p:val>
                                        </p:tav>
                                      </p:tavLst>
                                    </p:anim>
                                    <p:anim calcmode="lin" valueType="num">
                                      <p:cBhvr>
                                        <p:cTn id="111"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12" fill="hold">
                      <p:stCondLst>
                        <p:cond delay="indefinite"/>
                      </p:stCondLst>
                      <p:childTnLst>
                        <p:par>
                          <p:cTn id="113" fill="hold">
                            <p:stCondLst>
                              <p:cond delay="0"/>
                            </p:stCondLst>
                            <p:childTnLst>
                              <p:par>
                                <p:cTn id="114" presetID="42" presetClass="entr" presetSubtype="0" fill="hold" nodeType="clickEffect">
                                  <p:stCondLst>
                                    <p:cond delay="0"/>
                                  </p:stCondLst>
                                  <p:childTnLst>
                                    <p:set>
                                      <p:cBhvr>
                                        <p:cTn id="115" dur="1" fill="hold">
                                          <p:stCondLst>
                                            <p:cond delay="0"/>
                                          </p:stCondLst>
                                        </p:cTn>
                                        <p:tgtEl>
                                          <p:spTgt spid="88"/>
                                        </p:tgtEl>
                                        <p:attrNameLst>
                                          <p:attrName>style.visibility</p:attrName>
                                        </p:attrNameLst>
                                      </p:cBhvr>
                                      <p:to>
                                        <p:strVal val="visible"/>
                                      </p:to>
                                    </p:set>
                                    <p:animEffect transition="in" filter="fade">
                                      <p:cBhvr>
                                        <p:cTn id="116" dur="1000"/>
                                        <p:tgtEl>
                                          <p:spTgt spid="88"/>
                                        </p:tgtEl>
                                      </p:cBhvr>
                                    </p:animEffect>
                                    <p:anim calcmode="lin" valueType="num">
                                      <p:cBhvr>
                                        <p:cTn id="117" dur="1000" fill="hold"/>
                                        <p:tgtEl>
                                          <p:spTgt spid="88"/>
                                        </p:tgtEl>
                                        <p:attrNameLst>
                                          <p:attrName>ppt_x</p:attrName>
                                        </p:attrNameLst>
                                      </p:cBhvr>
                                      <p:tavLst>
                                        <p:tav tm="0">
                                          <p:val>
                                            <p:strVal val="#ppt_x"/>
                                          </p:val>
                                        </p:tav>
                                        <p:tav tm="100000">
                                          <p:val>
                                            <p:strVal val="#ppt_x"/>
                                          </p:val>
                                        </p:tav>
                                      </p:tavLst>
                                    </p:anim>
                                    <p:anim calcmode="lin" valueType="num">
                                      <p:cBhvr>
                                        <p:cTn id="118" dur="1000" fill="hold"/>
                                        <p:tgtEl>
                                          <p:spTgt spid="88"/>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75"/>
                                        </p:tgtEl>
                                        <p:attrNameLst>
                                          <p:attrName>style.visibility</p:attrName>
                                        </p:attrNameLst>
                                      </p:cBhvr>
                                      <p:to>
                                        <p:strVal val="visible"/>
                                      </p:to>
                                    </p:set>
                                    <p:animEffect transition="in" filter="fade">
                                      <p:cBhvr>
                                        <p:cTn id="121" dur="1000"/>
                                        <p:tgtEl>
                                          <p:spTgt spid="75"/>
                                        </p:tgtEl>
                                      </p:cBhvr>
                                    </p:animEffect>
                                    <p:anim calcmode="lin" valueType="num">
                                      <p:cBhvr>
                                        <p:cTn id="122" dur="1000" fill="hold"/>
                                        <p:tgtEl>
                                          <p:spTgt spid="75"/>
                                        </p:tgtEl>
                                        <p:attrNameLst>
                                          <p:attrName>ppt_x</p:attrName>
                                        </p:attrNameLst>
                                      </p:cBhvr>
                                      <p:tavLst>
                                        <p:tav tm="0">
                                          <p:val>
                                            <p:strVal val="#ppt_x"/>
                                          </p:val>
                                        </p:tav>
                                        <p:tav tm="100000">
                                          <p:val>
                                            <p:strVal val="#ppt_x"/>
                                          </p:val>
                                        </p:tav>
                                      </p:tavLst>
                                    </p:anim>
                                    <p:anim calcmode="lin" valueType="num">
                                      <p:cBhvr>
                                        <p:cTn id="123" dur="1000" fill="hold"/>
                                        <p:tgtEl>
                                          <p:spTgt spid="75"/>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74"/>
                                        </p:tgtEl>
                                        <p:attrNameLst>
                                          <p:attrName>style.visibility</p:attrName>
                                        </p:attrNameLst>
                                      </p:cBhvr>
                                      <p:to>
                                        <p:strVal val="visible"/>
                                      </p:to>
                                    </p:set>
                                    <p:animEffect transition="in" filter="fade">
                                      <p:cBhvr>
                                        <p:cTn id="126" dur="1000"/>
                                        <p:tgtEl>
                                          <p:spTgt spid="74"/>
                                        </p:tgtEl>
                                      </p:cBhvr>
                                    </p:animEffect>
                                    <p:anim calcmode="lin" valueType="num">
                                      <p:cBhvr>
                                        <p:cTn id="127" dur="1000" fill="hold"/>
                                        <p:tgtEl>
                                          <p:spTgt spid="74"/>
                                        </p:tgtEl>
                                        <p:attrNameLst>
                                          <p:attrName>ppt_x</p:attrName>
                                        </p:attrNameLst>
                                      </p:cBhvr>
                                      <p:tavLst>
                                        <p:tav tm="0">
                                          <p:val>
                                            <p:strVal val="#ppt_x"/>
                                          </p:val>
                                        </p:tav>
                                        <p:tav tm="100000">
                                          <p:val>
                                            <p:strVal val="#ppt_x"/>
                                          </p:val>
                                        </p:tav>
                                      </p:tavLst>
                                    </p:anim>
                                    <p:anim calcmode="lin" valueType="num">
                                      <p:cBhvr>
                                        <p:cTn id="128"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nodeType="clickEffect">
                                  <p:stCondLst>
                                    <p:cond delay="0"/>
                                  </p:stCondLst>
                                  <p:childTnLst>
                                    <p:set>
                                      <p:cBhvr>
                                        <p:cTn id="132" dur="1" fill="hold">
                                          <p:stCondLst>
                                            <p:cond delay="0"/>
                                          </p:stCondLst>
                                        </p:cTn>
                                        <p:tgtEl>
                                          <p:spTgt spid="83"/>
                                        </p:tgtEl>
                                        <p:attrNameLst>
                                          <p:attrName>style.visibility</p:attrName>
                                        </p:attrNameLst>
                                      </p:cBhvr>
                                      <p:to>
                                        <p:strVal val="visible"/>
                                      </p:to>
                                    </p:set>
                                    <p:animEffect transition="in" filter="fade">
                                      <p:cBhvr>
                                        <p:cTn id="133" dur="1000"/>
                                        <p:tgtEl>
                                          <p:spTgt spid="83"/>
                                        </p:tgtEl>
                                      </p:cBhvr>
                                    </p:animEffect>
                                    <p:anim calcmode="lin" valueType="num">
                                      <p:cBhvr>
                                        <p:cTn id="134" dur="1000" fill="hold"/>
                                        <p:tgtEl>
                                          <p:spTgt spid="83"/>
                                        </p:tgtEl>
                                        <p:attrNameLst>
                                          <p:attrName>ppt_x</p:attrName>
                                        </p:attrNameLst>
                                      </p:cBhvr>
                                      <p:tavLst>
                                        <p:tav tm="0">
                                          <p:val>
                                            <p:strVal val="#ppt_x"/>
                                          </p:val>
                                        </p:tav>
                                        <p:tav tm="100000">
                                          <p:val>
                                            <p:strVal val="#ppt_x"/>
                                          </p:val>
                                        </p:tav>
                                      </p:tavLst>
                                    </p:anim>
                                    <p:anim calcmode="lin" valueType="num">
                                      <p:cBhvr>
                                        <p:cTn id="135" dur="1000" fill="hold"/>
                                        <p:tgtEl>
                                          <p:spTgt spid="83"/>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0"/>
                                  </p:stCondLst>
                                  <p:childTnLst>
                                    <p:set>
                                      <p:cBhvr>
                                        <p:cTn id="137" dur="1" fill="hold">
                                          <p:stCondLst>
                                            <p:cond delay="0"/>
                                          </p:stCondLst>
                                        </p:cTn>
                                        <p:tgtEl>
                                          <p:spTgt spid="76"/>
                                        </p:tgtEl>
                                        <p:attrNameLst>
                                          <p:attrName>style.visibility</p:attrName>
                                        </p:attrNameLst>
                                      </p:cBhvr>
                                      <p:to>
                                        <p:strVal val="visible"/>
                                      </p:to>
                                    </p:set>
                                    <p:animEffect transition="in" filter="fade">
                                      <p:cBhvr>
                                        <p:cTn id="138" dur="1000"/>
                                        <p:tgtEl>
                                          <p:spTgt spid="76"/>
                                        </p:tgtEl>
                                      </p:cBhvr>
                                    </p:animEffect>
                                    <p:anim calcmode="lin" valueType="num">
                                      <p:cBhvr>
                                        <p:cTn id="139" dur="1000" fill="hold"/>
                                        <p:tgtEl>
                                          <p:spTgt spid="76"/>
                                        </p:tgtEl>
                                        <p:attrNameLst>
                                          <p:attrName>ppt_x</p:attrName>
                                        </p:attrNameLst>
                                      </p:cBhvr>
                                      <p:tavLst>
                                        <p:tav tm="0">
                                          <p:val>
                                            <p:strVal val="#ppt_x"/>
                                          </p:val>
                                        </p:tav>
                                        <p:tav tm="100000">
                                          <p:val>
                                            <p:strVal val="#ppt_x"/>
                                          </p:val>
                                        </p:tav>
                                      </p:tavLst>
                                    </p:anim>
                                    <p:anim calcmode="lin" valueType="num">
                                      <p:cBhvr>
                                        <p:cTn id="140" dur="1000" fill="hold"/>
                                        <p:tgtEl>
                                          <p:spTgt spid="76"/>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0"/>
                                  </p:stCondLst>
                                  <p:childTnLst>
                                    <p:set>
                                      <p:cBhvr>
                                        <p:cTn id="142" dur="1" fill="hold">
                                          <p:stCondLst>
                                            <p:cond delay="0"/>
                                          </p:stCondLst>
                                        </p:cTn>
                                        <p:tgtEl>
                                          <p:spTgt spid="77"/>
                                        </p:tgtEl>
                                        <p:attrNameLst>
                                          <p:attrName>style.visibility</p:attrName>
                                        </p:attrNameLst>
                                      </p:cBhvr>
                                      <p:to>
                                        <p:strVal val="visible"/>
                                      </p:to>
                                    </p:set>
                                    <p:animEffect transition="in" filter="fade">
                                      <p:cBhvr>
                                        <p:cTn id="143" dur="1000"/>
                                        <p:tgtEl>
                                          <p:spTgt spid="77"/>
                                        </p:tgtEl>
                                      </p:cBhvr>
                                    </p:animEffect>
                                    <p:anim calcmode="lin" valueType="num">
                                      <p:cBhvr>
                                        <p:cTn id="144" dur="1000" fill="hold"/>
                                        <p:tgtEl>
                                          <p:spTgt spid="77"/>
                                        </p:tgtEl>
                                        <p:attrNameLst>
                                          <p:attrName>ppt_x</p:attrName>
                                        </p:attrNameLst>
                                      </p:cBhvr>
                                      <p:tavLst>
                                        <p:tav tm="0">
                                          <p:val>
                                            <p:strVal val="#ppt_x"/>
                                          </p:val>
                                        </p:tav>
                                        <p:tav tm="100000">
                                          <p:val>
                                            <p:strVal val="#ppt_x"/>
                                          </p:val>
                                        </p:tav>
                                      </p:tavLst>
                                    </p:anim>
                                    <p:anim calcmode="lin" valueType="num">
                                      <p:cBhvr>
                                        <p:cTn id="145"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42" presetClass="entr" presetSubtype="0" fill="hold" nodeType="clickEffect">
                                  <p:stCondLst>
                                    <p:cond delay="0"/>
                                  </p:stCondLst>
                                  <p:childTnLst>
                                    <p:set>
                                      <p:cBhvr>
                                        <p:cTn id="149" dur="1" fill="hold">
                                          <p:stCondLst>
                                            <p:cond delay="0"/>
                                          </p:stCondLst>
                                        </p:cTn>
                                        <p:tgtEl>
                                          <p:spTgt spid="89"/>
                                        </p:tgtEl>
                                        <p:attrNameLst>
                                          <p:attrName>style.visibility</p:attrName>
                                        </p:attrNameLst>
                                      </p:cBhvr>
                                      <p:to>
                                        <p:strVal val="visible"/>
                                      </p:to>
                                    </p:set>
                                    <p:animEffect transition="in" filter="fade">
                                      <p:cBhvr>
                                        <p:cTn id="150" dur="1000"/>
                                        <p:tgtEl>
                                          <p:spTgt spid="89"/>
                                        </p:tgtEl>
                                      </p:cBhvr>
                                    </p:animEffect>
                                    <p:anim calcmode="lin" valueType="num">
                                      <p:cBhvr>
                                        <p:cTn id="151" dur="1000" fill="hold"/>
                                        <p:tgtEl>
                                          <p:spTgt spid="89"/>
                                        </p:tgtEl>
                                        <p:attrNameLst>
                                          <p:attrName>ppt_x</p:attrName>
                                        </p:attrNameLst>
                                      </p:cBhvr>
                                      <p:tavLst>
                                        <p:tav tm="0">
                                          <p:val>
                                            <p:strVal val="#ppt_x"/>
                                          </p:val>
                                        </p:tav>
                                        <p:tav tm="100000">
                                          <p:val>
                                            <p:strVal val="#ppt_x"/>
                                          </p:val>
                                        </p:tav>
                                      </p:tavLst>
                                    </p:anim>
                                    <p:anim calcmode="lin" valueType="num">
                                      <p:cBhvr>
                                        <p:cTn id="152" dur="1000" fill="hold"/>
                                        <p:tgtEl>
                                          <p:spTgt spid="89"/>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78"/>
                                        </p:tgtEl>
                                        <p:attrNameLst>
                                          <p:attrName>style.visibility</p:attrName>
                                        </p:attrNameLst>
                                      </p:cBhvr>
                                      <p:to>
                                        <p:strVal val="visible"/>
                                      </p:to>
                                    </p:set>
                                    <p:animEffect transition="in" filter="fade">
                                      <p:cBhvr>
                                        <p:cTn id="155" dur="1000"/>
                                        <p:tgtEl>
                                          <p:spTgt spid="78"/>
                                        </p:tgtEl>
                                      </p:cBhvr>
                                    </p:animEffect>
                                    <p:anim calcmode="lin" valueType="num">
                                      <p:cBhvr>
                                        <p:cTn id="156" dur="1000" fill="hold"/>
                                        <p:tgtEl>
                                          <p:spTgt spid="78"/>
                                        </p:tgtEl>
                                        <p:attrNameLst>
                                          <p:attrName>ppt_x</p:attrName>
                                        </p:attrNameLst>
                                      </p:cBhvr>
                                      <p:tavLst>
                                        <p:tav tm="0">
                                          <p:val>
                                            <p:strVal val="#ppt_x"/>
                                          </p:val>
                                        </p:tav>
                                        <p:tav tm="100000">
                                          <p:val>
                                            <p:strVal val="#ppt_x"/>
                                          </p:val>
                                        </p:tav>
                                      </p:tavLst>
                                    </p:anim>
                                    <p:anim calcmode="lin" valueType="num">
                                      <p:cBhvr>
                                        <p:cTn id="157" dur="1000" fill="hold"/>
                                        <p:tgtEl>
                                          <p:spTgt spid="78"/>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fade">
                                      <p:cBhvr>
                                        <p:cTn id="160" dur="1000"/>
                                        <p:tgtEl>
                                          <p:spTgt spid="79"/>
                                        </p:tgtEl>
                                      </p:cBhvr>
                                    </p:animEffect>
                                    <p:anim calcmode="lin" valueType="num">
                                      <p:cBhvr>
                                        <p:cTn id="161" dur="1000" fill="hold"/>
                                        <p:tgtEl>
                                          <p:spTgt spid="79"/>
                                        </p:tgtEl>
                                        <p:attrNameLst>
                                          <p:attrName>ppt_x</p:attrName>
                                        </p:attrNameLst>
                                      </p:cBhvr>
                                      <p:tavLst>
                                        <p:tav tm="0">
                                          <p:val>
                                            <p:strVal val="#ppt_x"/>
                                          </p:val>
                                        </p:tav>
                                        <p:tav tm="100000">
                                          <p:val>
                                            <p:strVal val="#ppt_x"/>
                                          </p:val>
                                        </p:tav>
                                      </p:tavLst>
                                    </p:anim>
                                    <p:anim calcmode="lin" valueType="num">
                                      <p:cBhvr>
                                        <p:cTn id="162"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163" fill="hold">
                      <p:stCondLst>
                        <p:cond delay="indefinite"/>
                      </p:stCondLst>
                      <p:childTnLst>
                        <p:par>
                          <p:cTn id="164" fill="hold">
                            <p:stCondLst>
                              <p:cond delay="0"/>
                            </p:stCondLst>
                            <p:childTnLst>
                              <p:par>
                                <p:cTn id="165" presetID="42" presetClass="entr" presetSubtype="0" fill="hold" grpId="0" nodeType="clickEffect">
                                  <p:stCondLst>
                                    <p:cond delay="0"/>
                                  </p:stCondLst>
                                  <p:childTnLst>
                                    <p:set>
                                      <p:cBhvr>
                                        <p:cTn id="166" dur="1" fill="hold">
                                          <p:stCondLst>
                                            <p:cond delay="0"/>
                                          </p:stCondLst>
                                        </p:cTn>
                                        <p:tgtEl>
                                          <p:spTgt spid="80"/>
                                        </p:tgtEl>
                                        <p:attrNameLst>
                                          <p:attrName>style.visibility</p:attrName>
                                        </p:attrNameLst>
                                      </p:cBhvr>
                                      <p:to>
                                        <p:strVal val="visible"/>
                                      </p:to>
                                    </p:set>
                                    <p:animEffect transition="in" filter="fade">
                                      <p:cBhvr>
                                        <p:cTn id="167" dur="1000"/>
                                        <p:tgtEl>
                                          <p:spTgt spid="80"/>
                                        </p:tgtEl>
                                      </p:cBhvr>
                                    </p:animEffect>
                                    <p:anim calcmode="lin" valueType="num">
                                      <p:cBhvr>
                                        <p:cTn id="168" dur="1000" fill="hold"/>
                                        <p:tgtEl>
                                          <p:spTgt spid="80"/>
                                        </p:tgtEl>
                                        <p:attrNameLst>
                                          <p:attrName>ppt_x</p:attrName>
                                        </p:attrNameLst>
                                      </p:cBhvr>
                                      <p:tavLst>
                                        <p:tav tm="0">
                                          <p:val>
                                            <p:strVal val="#ppt_x"/>
                                          </p:val>
                                        </p:tav>
                                        <p:tav tm="100000">
                                          <p:val>
                                            <p:strVal val="#ppt_x"/>
                                          </p:val>
                                        </p:tav>
                                      </p:tavLst>
                                    </p:anim>
                                    <p:anim calcmode="lin" valueType="num">
                                      <p:cBhvr>
                                        <p:cTn id="169" dur="1000" fill="hold"/>
                                        <p:tgtEl>
                                          <p:spTgt spid="80"/>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81"/>
                                        </p:tgtEl>
                                        <p:attrNameLst>
                                          <p:attrName>style.visibility</p:attrName>
                                        </p:attrNameLst>
                                      </p:cBhvr>
                                      <p:to>
                                        <p:strVal val="visible"/>
                                      </p:to>
                                    </p:set>
                                    <p:animEffect transition="in" filter="fade">
                                      <p:cBhvr>
                                        <p:cTn id="172" dur="1000"/>
                                        <p:tgtEl>
                                          <p:spTgt spid="81"/>
                                        </p:tgtEl>
                                      </p:cBhvr>
                                    </p:animEffect>
                                    <p:anim calcmode="lin" valueType="num">
                                      <p:cBhvr>
                                        <p:cTn id="173" dur="1000" fill="hold"/>
                                        <p:tgtEl>
                                          <p:spTgt spid="81"/>
                                        </p:tgtEl>
                                        <p:attrNameLst>
                                          <p:attrName>ppt_x</p:attrName>
                                        </p:attrNameLst>
                                      </p:cBhvr>
                                      <p:tavLst>
                                        <p:tav tm="0">
                                          <p:val>
                                            <p:strVal val="#ppt_x"/>
                                          </p:val>
                                        </p:tav>
                                        <p:tav tm="100000">
                                          <p:val>
                                            <p:strVal val="#ppt_x"/>
                                          </p:val>
                                        </p:tav>
                                      </p:tavLst>
                                    </p:anim>
                                    <p:anim calcmode="lin" valueType="num">
                                      <p:cBhvr>
                                        <p:cTn id="174"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5" grpId="0" animBg="1"/>
      <p:bldP spid="24" grpId="0" animBg="1"/>
      <p:bldP spid="27" grpId="0" animBg="1"/>
      <p:bldP spid="28" grpId="0" animBg="1"/>
      <p:bldP spid="31" grpId="0" animBg="1"/>
      <p:bldP spid="32" grpId="0" animBg="1"/>
      <p:bldP spid="42" grpId="0" animBg="1"/>
      <p:bldP spid="43" grpId="0" animBg="1"/>
      <p:bldP spid="52" grpId="0" animBg="1"/>
      <p:bldP spid="74" grpId="0" animBg="1"/>
      <p:bldP spid="75" grpId="0" animBg="1"/>
      <p:bldP spid="76" grpId="0" animBg="1"/>
      <p:bldP spid="77" grpId="0" animBg="1"/>
      <p:bldP spid="78" grpId="0" animBg="1"/>
      <p:bldP spid="79" grpId="0" animBg="1"/>
      <p:bldP spid="80" grpId="0" animBg="1"/>
      <p:bldP spid="8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a:xfrm>
            <a:off x="7689052" y="214290"/>
            <a:ext cx="1214446" cy="428628"/>
          </a:xfrm>
          <a:prstGeom prst="roundRect">
            <a:avLst/>
          </a:prstGeom>
          <a:solidFill>
            <a:schemeClr val="accent3">
              <a:lumMod val="60000"/>
              <a:lumOff val="40000"/>
            </a:schemeClr>
          </a:solidFill>
          <a:ln>
            <a:solidFill>
              <a:schemeClr val="accent3">
                <a:lumMod val="75000"/>
              </a:schemeClr>
            </a:solidFill>
          </a:ln>
          <a:effectLst>
            <a:innerShdw blurRad="63500" dist="50800" dir="16200000">
              <a:prstClr val="black">
                <a:alpha val="50000"/>
              </a:prstClr>
            </a:innerShdw>
          </a:effectLst>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مقدمه</a:t>
            </a:r>
          </a:p>
        </p:txBody>
      </p:sp>
      <p:sp>
        <p:nvSpPr>
          <p:cNvPr id="11" name="Rounded Rectangle 10">
            <a:hlinkClick r:id="rId3" action="ppaction://hlinksldjump"/>
          </p:cNvPr>
          <p:cNvSpPr/>
          <p:nvPr/>
        </p:nvSpPr>
        <p:spPr>
          <a:xfrm>
            <a:off x="6403168"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معرفی مدل</a:t>
            </a:r>
          </a:p>
        </p:txBody>
      </p:sp>
      <p:sp>
        <p:nvSpPr>
          <p:cNvPr id="12" name="Rounded Rectangle 11">
            <a:hlinkClick r:id="rId4" action="ppaction://hlinksldjump"/>
          </p:cNvPr>
          <p:cNvSpPr/>
          <p:nvPr/>
        </p:nvSpPr>
        <p:spPr>
          <a:xfrm>
            <a:off x="5117284" y="214290"/>
            <a:ext cx="1214446" cy="428628"/>
          </a:xfrm>
          <a:prstGeom prst="roundRect">
            <a:avLst/>
          </a:prstGeom>
          <a:solidFill>
            <a:schemeClr val="accent3">
              <a:lumMod val="75000"/>
            </a:schemeClr>
          </a:solidFill>
          <a:ln>
            <a:solidFill>
              <a:schemeClr val="accent3">
                <a:lumMod val="75000"/>
              </a:schemeClr>
            </a:solidFill>
          </a:ln>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بررسی مدل</a:t>
            </a:r>
          </a:p>
        </p:txBody>
      </p:sp>
      <p:sp>
        <p:nvSpPr>
          <p:cNvPr id="13" name="Rounded Rectangle 12">
            <a:hlinkClick r:id="rId5" action="ppaction://hlinksldjump"/>
          </p:cNvPr>
          <p:cNvSpPr/>
          <p:nvPr/>
        </p:nvSpPr>
        <p:spPr>
          <a:xfrm>
            <a:off x="3831400"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نمونه </a:t>
            </a:r>
            <a:r>
              <a:rPr lang="fa-IR" sz="1400" dirty="0" smtClean="0">
                <a:solidFill>
                  <a:prstClr val="black"/>
                </a:solidFill>
                <a:latin typeface="Calibri"/>
                <a:cs typeface="B Titr" panose="00000700000000000000" pitchFamily="2" charset="-78"/>
              </a:rPr>
              <a:t>موردی</a:t>
            </a:r>
            <a:endParaRPr lang="fa-IR" sz="1400" dirty="0">
              <a:solidFill>
                <a:prstClr val="black"/>
              </a:solidFill>
              <a:latin typeface="Calibri"/>
              <a:cs typeface="B Titr" panose="00000700000000000000" pitchFamily="2" charset="-78"/>
            </a:endParaRPr>
          </a:p>
        </p:txBody>
      </p:sp>
      <p:sp>
        <p:nvSpPr>
          <p:cNvPr id="14" name="Rounded Rectangle 13">
            <a:hlinkClick r:id="rId6" action="ppaction://hlinksldjump"/>
          </p:cNvPr>
          <p:cNvSpPr/>
          <p:nvPr/>
        </p:nvSpPr>
        <p:spPr>
          <a:xfrm>
            <a:off x="2545516"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نتیجه گیری</a:t>
            </a:r>
          </a:p>
        </p:txBody>
      </p:sp>
      <p:graphicFrame>
        <p:nvGraphicFramePr>
          <p:cNvPr id="4" name="Diagram 3"/>
          <p:cNvGraphicFramePr/>
          <p:nvPr>
            <p:extLst>
              <p:ext uri="{D42A27DB-BD31-4B8C-83A1-F6EECF244321}">
                <p14:modId xmlns:p14="http://schemas.microsoft.com/office/powerpoint/2010/main" val="948210755"/>
              </p:ext>
            </p:extLst>
          </p:nvPr>
        </p:nvGraphicFramePr>
        <p:xfrm>
          <a:off x="218299" y="908720"/>
          <a:ext cx="8685199" cy="18002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5" name="Rectangle 4"/>
          <p:cNvSpPr/>
          <p:nvPr/>
        </p:nvSpPr>
        <p:spPr>
          <a:xfrm>
            <a:off x="4572000" y="2780928"/>
            <a:ext cx="4331498" cy="3384376"/>
          </a:xfrm>
          <a:prstGeom prst="rect">
            <a:avLst/>
          </a:prstGeom>
          <a:solidFill>
            <a:srgbClr val="E2E9D7"/>
          </a:solidFill>
          <a:ln w="28575">
            <a:solidFill>
              <a:srgbClr val="70873E"/>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p:cNvSpPr/>
          <p:nvPr/>
        </p:nvSpPr>
        <p:spPr>
          <a:xfrm>
            <a:off x="218290" y="2780927"/>
            <a:ext cx="4331498" cy="3384376"/>
          </a:xfrm>
          <a:prstGeom prst="rect">
            <a:avLst/>
          </a:prstGeom>
          <a:solidFill>
            <a:srgbClr val="E2E9D7"/>
          </a:solidFill>
          <a:ln w="28575">
            <a:solidFill>
              <a:srgbClr val="70873E"/>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Picture 24"/>
          <p:cNvPicPr/>
          <p:nvPr/>
        </p:nvPicPr>
        <p:blipFill rotWithShape="1">
          <a:blip r:embed="rId12"/>
          <a:srcRect l="30320" t="63007" r="26113" b="27130"/>
          <a:stretch/>
        </p:blipFill>
        <p:spPr bwMode="auto">
          <a:xfrm>
            <a:off x="4664764" y="3754513"/>
            <a:ext cx="4145969" cy="610591"/>
          </a:xfrm>
          <a:prstGeom prst="rect">
            <a:avLst/>
          </a:prstGeom>
          <a:ln>
            <a:noFill/>
          </a:ln>
          <a:extLst>
            <a:ext uri="{53640926-AAD7-44D8-BBD7-CCE9431645EC}">
              <a14:shadowObscured xmlns:a14="http://schemas.microsoft.com/office/drawing/2010/main"/>
            </a:ext>
          </a:extLst>
        </p:spPr>
      </p:pic>
      <p:pic>
        <p:nvPicPr>
          <p:cNvPr id="26" name="Picture 25"/>
          <p:cNvPicPr/>
          <p:nvPr/>
        </p:nvPicPr>
        <p:blipFill rotWithShape="1">
          <a:blip r:embed="rId13"/>
          <a:srcRect l="19326" t="63162" r="31078" b="28493"/>
          <a:stretch/>
        </p:blipFill>
        <p:spPr bwMode="auto">
          <a:xfrm>
            <a:off x="4664764" y="4617133"/>
            <a:ext cx="4145969" cy="556628"/>
          </a:xfrm>
          <a:prstGeom prst="rect">
            <a:avLst/>
          </a:prstGeom>
          <a:ln>
            <a:noFill/>
          </a:ln>
          <a:extLst>
            <a:ext uri="{53640926-AAD7-44D8-BBD7-CCE9431645EC}">
              <a14:shadowObscured xmlns:a14="http://schemas.microsoft.com/office/drawing/2010/main"/>
            </a:ext>
          </a:extLst>
        </p:spPr>
      </p:pic>
      <p:sp>
        <p:nvSpPr>
          <p:cNvPr id="6" name="TextBox 5"/>
          <p:cNvSpPr txBox="1"/>
          <p:nvPr/>
        </p:nvSpPr>
        <p:spPr>
          <a:xfrm>
            <a:off x="4664764" y="2924944"/>
            <a:ext cx="4145969" cy="923330"/>
          </a:xfrm>
          <a:prstGeom prst="rect">
            <a:avLst/>
          </a:prstGeom>
          <a:noFill/>
        </p:spPr>
        <p:txBody>
          <a:bodyPr wrap="square" rtlCol="0">
            <a:spAutoFit/>
          </a:bodyPr>
          <a:lstStyle/>
          <a:p>
            <a:r>
              <a:rPr lang="en-US" dirty="0" smtClean="0">
                <a:cs typeface="B Homa" panose="00000400000000000000" pitchFamily="2" charset="-78"/>
              </a:rPr>
              <a:t>   </a:t>
            </a:r>
            <a:r>
              <a:rPr lang="fa-IR" dirty="0" smtClean="0">
                <a:cs typeface="B Homa" panose="00000400000000000000" pitchFamily="2" charset="-78"/>
              </a:rPr>
              <a:t>میزان(تن) </a:t>
            </a:r>
            <a:r>
              <a:rPr lang="fa-IR" dirty="0">
                <a:cs typeface="B Homa" panose="00000400000000000000" pitchFamily="2" charset="-78"/>
              </a:rPr>
              <a:t>از </a:t>
            </a:r>
            <a:r>
              <a:rPr lang="fa-IR" dirty="0" smtClean="0">
                <a:cs typeface="B Homa" panose="00000400000000000000" pitchFamily="2" charset="-78"/>
              </a:rPr>
              <a:t>محصول </a:t>
            </a:r>
            <a:r>
              <a:rPr lang="en-US" dirty="0" smtClean="0">
                <a:cs typeface="B Homa" panose="00000400000000000000" pitchFamily="2" charset="-78"/>
              </a:rPr>
              <a:t> </a:t>
            </a:r>
            <a:r>
              <a:rPr lang="en-US" dirty="0" smtClean="0">
                <a:latin typeface="Times New Roman" panose="02020603050405020304" pitchFamily="18" charset="0"/>
                <a:cs typeface="Times New Roman" panose="02020603050405020304" pitchFamily="18" charset="0"/>
              </a:rPr>
              <a:t>K</a:t>
            </a:r>
            <a:r>
              <a:rPr lang="fa-IR" dirty="0" smtClean="0">
                <a:cs typeface="B Homa" panose="00000400000000000000" pitchFamily="2" charset="-78"/>
              </a:rPr>
              <a:t>که از </a:t>
            </a:r>
            <a:r>
              <a:rPr lang="en-US" dirty="0">
                <a:latin typeface="Times New Roman" panose="02020603050405020304" pitchFamily="18" charset="0"/>
                <a:cs typeface="Times New Roman" panose="02020603050405020304" pitchFamily="18" charset="0"/>
              </a:rPr>
              <a:t>I</a:t>
            </a:r>
            <a:r>
              <a:rPr lang="fa-IR" dirty="0" smtClean="0">
                <a:cs typeface="B Homa" panose="00000400000000000000" pitchFamily="2" charset="-78"/>
              </a:rPr>
              <a:t> به </a:t>
            </a:r>
            <a:r>
              <a:rPr lang="en-US" dirty="0" smtClean="0">
                <a:latin typeface="Times New Roman" panose="02020603050405020304" pitchFamily="18" charset="0"/>
                <a:cs typeface="Times New Roman" panose="02020603050405020304" pitchFamily="18" charset="0"/>
              </a:rPr>
              <a:t>J</a:t>
            </a:r>
            <a:r>
              <a:rPr lang="fa-IR" dirty="0" smtClean="0">
                <a:cs typeface="B Homa" panose="00000400000000000000" pitchFamily="2" charset="-78"/>
              </a:rPr>
              <a:t> منتقل شده است</a:t>
            </a:r>
          </a:p>
          <a:p>
            <a:pPr algn="l" rtl="0"/>
            <a:r>
              <a:rPr lang="en-US" dirty="0">
                <a:latin typeface="Times New Roman" panose="02020603050405020304" pitchFamily="18" charset="0"/>
                <a:cs typeface="Times New Roman" panose="02020603050405020304" pitchFamily="18" charset="0"/>
              </a:rPr>
              <a:t>Are </a:t>
            </a:r>
            <a:r>
              <a:rPr lang="en-US" dirty="0" smtClean="0">
                <a:latin typeface="Times New Roman" panose="02020603050405020304" pitchFamily="18" charset="0"/>
                <a:cs typeface="Times New Roman" panose="02020603050405020304" pitchFamily="18" charset="0"/>
              </a:rPr>
              <a:t>tonnes of </a:t>
            </a:r>
            <a:r>
              <a:rPr lang="en-US" dirty="0">
                <a:latin typeface="Times New Roman" panose="02020603050405020304" pitchFamily="18" charset="0"/>
                <a:cs typeface="Times New Roman" panose="02020603050405020304" pitchFamily="18" charset="0"/>
              </a:rPr>
              <a:t>product k moved from i</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to j</a:t>
            </a:r>
          </a:p>
        </p:txBody>
      </p:sp>
      <p:sp>
        <p:nvSpPr>
          <p:cNvPr id="8" name="5-Point Star 7"/>
          <p:cNvSpPr/>
          <p:nvPr/>
        </p:nvSpPr>
        <p:spPr>
          <a:xfrm>
            <a:off x="8565991" y="2920327"/>
            <a:ext cx="254481" cy="244603"/>
          </a:xfrm>
          <a:prstGeom prst="star5">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5-Point Star 26"/>
          <p:cNvSpPr/>
          <p:nvPr/>
        </p:nvSpPr>
        <p:spPr>
          <a:xfrm>
            <a:off x="4664764" y="3560203"/>
            <a:ext cx="254481" cy="244603"/>
          </a:xfrm>
          <a:prstGeom prst="star5">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5-Point Star 27"/>
          <p:cNvSpPr/>
          <p:nvPr/>
        </p:nvSpPr>
        <p:spPr>
          <a:xfrm>
            <a:off x="8249349" y="4208607"/>
            <a:ext cx="254481" cy="244603"/>
          </a:xfrm>
          <a:prstGeom prst="star5">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5-Point Star 28"/>
          <p:cNvSpPr/>
          <p:nvPr/>
        </p:nvSpPr>
        <p:spPr>
          <a:xfrm>
            <a:off x="4680313" y="4437112"/>
            <a:ext cx="254481" cy="244603"/>
          </a:xfrm>
          <a:prstGeom prst="star5">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p:cNvSpPr txBox="1"/>
          <p:nvPr/>
        </p:nvSpPr>
        <p:spPr>
          <a:xfrm>
            <a:off x="4680313" y="5229200"/>
            <a:ext cx="4145969" cy="923330"/>
          </a:xfrm>
          <a:prstGeom prst="rect">
            <a:avLst/>
          </a:prstGeom>
          <a:noFill/>
        </p:spPr>
        <p:txBody>
          <a:bodyPr wrap="square" rtlCol="0">
            <a:spAutoFit/>
          </a:bodyPr>
          <a:lstStyle/>
          <a:p>
            <a:pPr algn="just"/>
            <a:r>
              <a:rPr lang="fa-IR" dirty="0">
                <a:cs typeface="B Homa" panose="00000400000000000000" pitchFamily="2" charset="-78"/>
              </a:rPr>
              <a:t>همه </a:t>
            </a:r>
            <a:r>
              <a:rPr lang="fa-IR" dirty="0" smtClean="0">
                <a:cs typeface="B Homa" panose="00000400000000000000" pitchFamily="2" charset="-78"/>
              </a:rPr>
              <a:t>این</a:t>
            </a:r>
            <a:r>
              <a:rPr lang="en-US" dirty="0" smtClean="0">
                <a:cs typeface="B Homa" panose="00000400000000000000" pitchFamily="2" charset="-78"/>
              </a:rPr>
              <a:t> </a:t>
            </a:r>
            <a:r>
              <a:rPr lang="fa-IR" dirty="0" smtClean="0">
                <a:cs typeface="B Homa" panose="00000400000000000000" pitchFamily="2" charset="-78"/>
              </a:rPr>
              <a:t>ها </a:t>
            </a:r>
            <a:r>
              <a:rPr lang="fa-IR" dirty="0">
                <a:cs typeface="B Homa" panose="00000400000000000000" pitchFamily="2" charset="-78"/>
              </a:rPr>
              <a:t>به </a:t>
            </a:r>
            <a:r>
              <a:rPr lang="fa-IR" b="1" dirty="0">
                <a:cs typeface="B Homa" panose="00000400000000000000" pitchFamily="2" charset="-78"/>
              </a:rPr>
              <a:t>حالت</a:t>
            </a:r>
            <a:r>
              <a:rPr lang="fa-IR" dirty="0">
                <a:cs typeface="B Homa" panose="00000400000000000000" pitchFamily="2" charset="-78"/>
              </a:rPr>
              <a:t> مورد </a:t>
            </a:r>
            <a:r>
              <a:rPr lang="fa-IR" dirty="0" smtClean="0">
                <a:cs typeface="B Homa" panose="00000400000000000000" pitchFamily="2" charset="-78"/>
              </a:rPr>
              <a:t>استفاده</a:t>
            </a:r>
            <a:r>
              <a:rPr lang="en-US" dirty="0" smtClean="0">
                <a:cs typeface="B Homa" panose="00000400000000000000" pitchFamily="2" charset="-78"/>
              </a:rPr>
              <a:t> </a:t>
            </a:r>
            <a:r>
              <a:rPr lang="fa-IR" dirty="0" smtClean="0">
                <a:cs typeface="B Homa" panose="00000400000000000000" pitchFamily="2" charset="-78"/>
              </a:rPr>
              <a:t> و </a:t>
            </a:r>
            <a:r>
              <a:rPr lang="fa-IR" b="1" dirty="0">
                <a:cs typeface="B Homa" panose="00000400000000000000" pitchFamily="2" charset="-78"/>
              </a:rPr>
              <a:t>کالایی</a:t>
            </a:r>
            <a:r>
              <a:rPr lang="fa-IR" dirty="0">
                <a:cs typeface="B Homa" panose="00000400000000000000" pitchFamily="2" charset="-78"/>
              </a:rPr>
              <a:t> که حمل می شود بستگی </a:t>
            </a:r>
            <a:r>
              <a:rPr lang="fa-IR" dirty="0" smtClean="0">
                <a:cs typeface="B Homa" panose="00000400000000000000" pitchFamily="2" charset="-78"/>
              </a:rPr>
              <a:t>دارد.</a:t>
            </a:r>
          </a:p>
          <a:p>
            <a:pPr algn="just"/>
            <a:r>
              <a:rPr lang="fa-IR" dirty="0">
                <a:cs typeface="B Homa" panose="00000400000000000000" pitchFamily="2" charset="-78"/>
              </a:rPr>
              <a:t>ث</a:t>
            </a:r>
            <a:r>
              <a:rPr lang="fa-IR" dirty="0" smtClean="0">
                <a:cs typeface="B Homa" panose="00000400000000000000" pitchFamily="2" charset="-78"/>
              </a:rPr>
              <a:t>ابت</a:t>
            </a:r>
            <a:r>
              <a:rPr lang="en-US" b="1" dirty="0" smtClean="0">
                <a:cs typeface="B Homa" panose="00000400000000000000" pitchFamily="2" charset="-78"/>
              </a:rPr>
              <a:t>bn </a:t>
            </a:r>
            <a:r>
              <a:rPr lang="fa-IR" dirty="0" smtClean="0">
                <a:cs typeface="B Homa" panose="00000400000000000000" pitchFamily="2" charset="-78"/>
              </a:rPr>
              <a:t> به </a:t>
            </a:r>
            <a:r>
              <a:rPr lang="fa-IR" dirty="0">
                <a:cs typeface="B Homa" panose="00000400000000000000" pitchFamily="2" charset="-78"/>
              </a:rPr>
              <a:t>طور کلی متناسب با </a:t>
            </a:r>
            <a:r>
              <a:rPr lang="fa-IR" b="1" dirty="0">
                <a:cs typeface="B Homa" panose="00000400000000000000" pitchFamily="2" charset="-78"/>
              </a:rPr>
              <a:t>ارزش کالا </a:t>
            </a:r>
            <a:r>
              <a:rPr lang="fa-IR" dirty="0">
                <a:cs typeface="B Homa" panose="00000400000000000000" pitchFamily="2" charset="-78"/>
              </a:rPr>
              <a:t>است.</a:t>
            </a:r>
            <a:endParaRPr lang="en-US" dirty="0">
              <a:latin typeface="Times New Roman" panose="02020603050405020304" pitchFamily="18" charset="0"/>
              <a:cs typeface="Times New Roman" panose="02020603050405020304" pitchFamily="18" charset="0"/>
            </a:endParaRPr>
          </a:p>
        </p:txBody>
      </p:sp>
      <p:sp>
        <p:nvSpPr>
          <p:cNvPr id="31" name="TextBox 30"/>
          <p:cNvSpPr txBox="1"/>
          <p:nvPr/>
        </p:nvSpPr>
        <p:spPr>
          <a:xfrm>
            <a:off x="311054" y="2920327"/>
            <a:ext cx="4145969" cy="1754326"/>
          </a:xfrm>
          <a:prstGeom prst="rect">
            <a:avLst/>
          </a:prstGeom>
          <a:noFill/>
        </p:spPr>
        <p:txBody>
          <a:bodyPr wrap="square" rtlCol="0">
            <a:spAutoFit/>
          </a:bodyPr>
          <a:lstStyle/>
          <a:p>
            <a:pPr algn="just"/>
            <a:r>
              <a:rPr lang="fa-IR" dirty="0" smtClean="0">
                <a:cs typeface="B Homa" panose="00000400000000000000" pitchFamily="2" charset="-78"/>
              </a:rPr>
              <a:t>معمولا </a:t>
            </a:r>
            <a:r>
              <a:rPr lang="fa-IR" dirty="0">
                <a:cs typeface="B Homa" panose="00000400000000000000" pitchFamily="2" charset="-78"/>
              </a:rPr>
              <a:t>به صورت یک </a:t>
            </a:r>
            <a:r>
              <a:rPr lang="fa-IR" dirty="0" smtClean="0">
                <a:cs typeface="B Homa" panose="00000400000000000000" pitchFamily="2" charset="-78"/>
              </a:rPr>
              <a:t>برنامه، </a:t>
            </a:r>
            <a:r>
              <a:rPr lang="fa-IR" b="1" dirty="0" smtClean="0">
                <a:cs typeface="B Homa" panose="00000400000000000000" pitchFamily="2" charset="-78"/>
              </a:rPr>
              <a:t>کمینه </a:t>
            </a:r>
            <a:r>
              <a:rPr lang="fa-IR" b="1" dirty="0">
                <a:cs typeface="B Homa" panose="00000400000000000000" pitchFamily="2" charset="-78"/>
              </a:rPr>
              <a:t>سازی </a:t>
            </a:r>
            <a:r>
              <a:rPr lang="fa-IR" dirty="0">
                <a:cs typeface="B Homa" panose="00000400000000000000" pitchFamily="2" charset="-78"/>
              </a:rPr>
              <a:t>می </a:t>
            </a:r>
            <a:r>
              <a:rPr lang="fa-IR" dirty="0" smtClean="0">
                <a:cs typeface="B Homa" panose="00000400000000000000" pitchFamily="2" charset="-78"/>
              </a:rPr>
              <a:t>شود</a:t>
            </a:r>
            <a:r>
              <a:rPr lang="fa-IR" dirty="0">
                <a:cs typeface="B Homa" panose="00000400000000000000" pitchFamily="2" charset="-78"/>
              </a:rPr>
              <a:t>؛</a:t>
            </a:r>
          </a:p>
          <a:p>
            <a:pPr algn="just"/>
            <a:r>
              <a:rPr lang="fa-IR" b="1" dirty="0">
                <a:cs typeface="B Homa" panose="00000400000000000000" pitchFamily="2" charset="-78"/>
              </a:rPr>
              <a:t>به حداقل رساندن هزینه کل حمل و نقل </a:t>
            </a:r>
            <a:r>
              <a:rPr lang="fa-IR" b="1" dirty="0" smtClean="0">
                <a:cs typeface="B Homa" panose="00000400000000000000" pitchFamily="2" charset="-78"/>
              </a:rPr>
              <a:t>با </a:t>
            </a:r>
            <a:r>
              <a:rPr lang="fa-IR" b="1" dirty="0">
                <a:cs typeface="B Homa" panose="00000400000000000000" pitchFamily="2" charset="-78"/>
              </a:rPr>
              <a:t>توجه به محدودیت های عرضه و </a:t>
            </a:r>
            <a:r>
              <a:rPr lang="fa-IR" b="1" dirty="0" smtClean="0">
                <a:cs typeface="B Homa" panose="00000400000000000000" pitchFamily="2" charset="-78"/>
              </a:rPr>
              <a:t>تقاضا</a:t>
            </a:r>
          </a:p>
          <a:p>
            <a:pPr algn="just" rtl="0"/>
            <a:r>
              <a:rPr lang="en-US" dirty="0">
                <a:latin typeface="Times New Roman" panose="02020603050405020304" pitchFamily="18" charset="0"/>
                <a:cs typeface="Times New Roman" panose="02020603050405020304" pitchFamily="18" charset="0"/>
              </a:rPr>
              <a:t>minimise total haulage costs subject to supply and demand constraints</a:t>
            </a:r>
            <a:endParaRPr lang="fa-IR" dirty="0">
              <a:latin typeface="Times New Roman" panose="02020603050405020304" pitchFamily="18" charset="0"/>
              <a:cs typeface="Times New Roman" panose="02020603050405020304" pitchFamily="18" charset="0"/>
            </a:endParaRPr>
          </a:p>
        </p:txBody>
      </p:sp>
      <p:sp>
        <p:nvSpPr>
          <p:cNvPr id="9" name="Flowchart: Process 8"/>
          <p:cNvSpPr/>
          <p:nvPr/>
        </p:nvSpPr>
        <p:spPr>
          <a:xfrm>
            <a:off x="267925" y="4397655"/>
            <a:ext cx="4146555" cy="1659577"/>
          </a:xfrm>
          <a:prstGeom prst="flowChartProces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4" name="Picture 33"/>
          <p:cNvPicPr/>
          <p:nvPr/>
        </p:nvPicPr>
        <p:blipFill rotWithShape="1">
          <a:blip r:embed="rId14"/>
          <a:srcRect l="34401" t="57044" r="48482" b="18720"/>
          <a:stretch/>
        </p:blipFill>
        <p:spPr bwMode="auto">
          <a:xfrm>
            <a:off x="2372432" y="4397655"/>
            <a:ext cx="2084591" cy="1659577"/>
          </a:xfrm>
          <a:prstGeom prst="rect">
            <a:avLst/>
          </a:prstGeom>
          <a:ln>
            <a:noFill/>
          </a:ln>
          <a:extLst>
            <a:ext uri="{53640926-AAD7-44D8-BBD7-CCE9431645EC}">
              <a14:shadowObscured xmlns:a14="http://schemas.microsoft.com/office/drawing/2010/main"/>
            </a:ext>
          </a:extLst>
        </p:spPr>
      </p:pic>
      <p:pic>
        <p:nvPicPr>
          <p:cNvPr id="35" name="Picture 34"/>
          <p:cNvPicPr/>
          <p:nvPr/>
        </p:nvPicPr>
        <p:blipFill rotWithShape="1">
          <a:blip r:embed="rId14"/>
          <a:srcRect l="32566" t="40972" r="46487" b="47106"/>
          <a:stretch/>
        </p:blipFill>
        <p:spPr bwMode="auto">
          <a:xfrm>
            <a:off x="267925" y="4775813"/>
            <a:ext cx="2253448" cy="903260"/>
          </a:xfrm>
          <a:prstGeom prst="rect">
            <a:avLst/>
          </a:prstGeom>
          <a:ln>
            <a:noFill/>
          </a:ln>
          <a:extLst>
            <a:ext uri="{53640926-AAD7-44D8-BBD7-CCE9431645EC}">
              <a14:shadowObscured xmlns:a14="http://schemas.microsoft.com/office/drawing/2010/main"/>
            </a:ext>
          </a:extLst>
        </p:spPr>
      </p:pic>
      <p:sp>
        <p:nvSpPr>
          <p:cNvPr id="36" name="5-Point Star 35"/>
          <p:cNvSpPr/>
          <p:nvPr/>
        </p:nvSpPr>
        <p:spPr>
          <a:xfrm>
            <a:off x="2029200" y="5507438"/>
            <a:ext cx="144016" cy="138426"/>
          </a:xfrm>
          <a:prstGeom prst="star5">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5-Point Star 36"/>
          <p:cNvSpPr/>
          <p:nvPr/>
        </p:nvSpPr>
        <p:spPr>
          <a:xfrm>
            <a:off x="2329414" y="5507438"/>
            <a:ext cx="144016" cy="138426"/>
          </a:xfrm>
          <a:prstGeom prst="star5">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71782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1000"/>
                                        <p:tgtEl>
                                          <p:spTgt spid="28"/>
                                        </p:tgtEl>
                                      </p:cBhvr>
                                    </p:animEffect>
                                    <p:anim calcmode="lin" valueType="num">
                                      <p:cBhvr>
                                        <p:cTn id="44" dur="1000" fill="hold"/>
                                        <p:tgtEl>
                                          <p:spTgt spid="28"/>
                                        </p:tgtEl>
                                        <p:attrNameLst>
                                          <p:attrName>ppt_x</p:attrName>
                                        </p:attrNameLst>
                                      </p:cBhvr>
                                      <p:tavLst>
                                        <p:tav tm="0">
                                          <p:val>
                                            <p:strVal val="#ppt_x"/>
                                          </p:val>
                                        </p:tav>
                                        <p:tav tm="100000">
                                          <p:val>
                                            <p:strVal val="#ppt_x"/>
                                          </p:val>
                                        </p:tav>
                                      </p:tavLst>
                                    </p:anim>
                                    <p:anim calcmode="lin" valueType="num">
                                      <p:cBhvr>
                                        <p:cTn id="45" dur="1000" fill="hold"/>
                                        <p:tgtEl>
                                          <p:spTgt spid="28"/>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1000"/>
                                        <p:tgtEl>
                                          <p:spTgt spid="26"/>
                                        </p:tgtEl>
                                      </p:cBhvr>
                                    </p:animEffect>
                                    <p:anim calcmode="lin" valueType="num">
                                      <p:cBhvr>
                                        <p:cTn id="49" dur="1000" fill="hold"/>
                                        <p:tgtEl>
                                          <p:spTgt spid="26"/>
                                        </p:tgtEl>
                                        <p:attrNameLst>
                                          <p:attrName>ppt_x</p:attrName>
                                        </p:attrNameLst>
                                      </p:cBhvr>
                                      <p:tavLst>
                                        <p:tav tm="0">
                                          <p:val>
                                            <p:strVal val="#ppt_x"/>
                                          </p:val>
                                        </p:tav>
                                        <p:tav tm="100000">
                                          <p:val>
                                            <p:strVal val="#ppt_x"/>
                                          </p:val>
                                        </p:tav>
                                      </p:tavLst>
                                    </p:anim>
                                    <p:anim calcmode="lin" valueType="num">
                                      <p:cBhvr>
                                        <p:cTn id="50" dur="1000" fill="hold"/>
                                        <p:tgtEl>
                                          <p:spTgt spid="2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1000"/>
                                        <p:tgtEl>
                                          <p:spTgt spid="29"/>
                                        </p:tgtEl>
                                      </p:cBhvr>
                                    </p:animEffect>
                                    <p:anim calcmode="lin" valueType="num">
                                      <p:cBhvr>
                                        <p:cTn id="54" dur="1000" fill="hold"/>
                                        <p:tgtEl>
                                          <p:spTgt spid="29"/>
                                        </p:tgtEl>
                                        <p:attrNameLst>
                                          <p:attrName>ppt_x</p:attrName>
                                        </p:attrNameLst>
                                      </p:cBhvr>
                                      <p:tavLst>
                                        <p:tav tm="0">
                                          <p:val>
                                            <p:strVal val="#ppt_x"/>
                                          </p:val>
                                        </p:tav>
                                        <p:tav tm="100000">
                                          <p:val>
                                            <p:strVal val="#ppt_x"/>
                                          </p:val>
                                        </p:tav>
                                      </p:tavLst>
                                    </p:anim>
                                    <p:anim calcmode="lin" valueType="num">
                                      <p:cBhvr>
                                        <p:cTn id="5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1000"/>
                                        <p:tgtEl>
                                          <p:spTgt spid="30"/>
                                        </p:tgtEl>
                                      </p:cBhvr>
                                    </p:animEffect>
                                    <p:anim calcmode="lin" valueType="num">
                                      <p:cBhvr>
                                        <p:cTn id="61" dur="1000" fill="hold"/>
                                        <p:tgtEl>
                                          <p:spTgt spid="30"/>
                                        </p:tgtEl>
                                        <p:attrNameLst>
                                          <p:attrName>ppt_x</p:attrName>
                                        </p:attrNameLst>
                                      </p:cBhvr>
                                      <p:tavLst>
                                        <p:tav tm="0">
                                          <p:val>
                                            <p:strVal val="#ppt_x"/>
                                          </p:val>
                                        </p:tav>
                                        <p:tav tm="100000">
                                          <p:val>
                                            <p:strVal val="#ppt_x"/>
                                          </p:val>
                                        </p:tav>
                                      </p:tavLst>
                                    </p:anim>
                                    <p:anim calcmode="lin" valueType="num">
                                      <p:cBhvr>
                                        <p:cTn id="62"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ppt_x</p:attrName>
                                        </p:attrNameLst>
                                      </p:cBhvr>
                                      <p:tavLst>
                                        <p:tav tm="0">
                                          <p:val>
                                            <p:strVal val="#ppt_x"/>
                                          </p:val>
                                        </p:tav>
                                        <p:tav tm="100000">
                                          <p:val>
                                            <p:strVal val="#ppt_x"/>
                                          </p:val>
                                        </p:tav>
                                      </p:tavLst>
                                    </p:anim>
                                    <p:anim calcmode="lin" valueType="num">
                                      <p:cBhvr>
                                        <p:cTn id="6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1000"/>
                                        <p:tgtEl>
                                          <p:spTgt spid="31"/>
                                        </p:tgtEl>
                                      </p:cBhvr>
                                    </p:animEffect>
                                    <p:anim calcmode="lin" valueType="num">
                                      <p:cBhvr>
                                        <p:cTn id="75" dur="1000" fill="hold"/>
                                        <p:tgtEl>
                                          <p:spTgt spid="31"/>
                                        </p:tgtEl>
                                        <p:attrNameLst>
                                          <p:attrName>ppt_x</p:attrName>
                                        </p:attrNameLst>
                                      </p:cBhvr>
                                      <p:tavLst>
                                        <p:tav tm="0">
                                          <p:val>
                                            <p:strVal val="#ppt_x"/>
                                          </p:val>
                                        </p:tav>
                                        <p:tav tm="100000">
                                          <p:val>
                                            <p:strVal val="#ppt_x"/>
                                          </p:val>
                                        </p:tav>
                                      </p:tavLst>
                                    </p:anim>
                                    <p:anim calcmode="lin" valueType="num">
                                      <p:cBhvr>
                                        <p:cTn id="7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37"/>
                                        </p:tgtEl>
                                        <p:attrNameLst>
                                          <p:attrName>style.visibility</p:attrName>
                                        </p:attrNameLst>
                                      </p:cBhvr>
                                      <p:to>
                                        <p:strVal val="visible"/>
                                      </p:to>
                                    </p:set>
                                    <p:animEffect transition="in" filter="fade">
                                      <p:cBhvr>
                                        <p:cTn id="81" dur="1000"/>
                                        <p:tgtEl>
                                          <p:spTgt spid="37"/>
                                        </p:tgtEl>
                                      </p:cBhvr>
                                    </p:animEffect>
                                    <p:anim calcmode="lin" valueType="num">
                                      <p:cBhvr>
                                        <p:cTn id="82" dur="1000" fill="hold"/>
                                        <p:tgtEl>
                                          <p:spTgt spid="37"/>
                                        </p:tgtEl>
                                        <p:attrNameLst>
                                          <p:attrName>ppt_x</p:attrName>
                                        </p:attrNameLst>
                                      </p:cBhvr>
                                      <p:tavLst>
                                        <p:tav tm="0">
                                          <p:val>
                                            <p:strVal val="#ppt_x"/>
                                          </p:val>
                                        </p:tav>
                                        <p:tav tm="100000">
                                          <p:val>
                                            <p:strVal val="#ppt_x"/>
                                          </p:val>
                                        </p:tav>
                                      </p:tavLst>
                                    </p:anim>
                                    <p:anim calcmode="lin" valueType="num">
                                      <p:cBhvr>
                                        <p:cTn id="83" dur="1000" fill="hold"/>
                                        <p:tgtEl>
                                          <p:spTgt spid="37"/>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1000"/>
                                        <p:tgtEl>
                                          <p:spTgt spid="36"/>
                                        </p:tgtEl>
                                      </p:cBhvr>
                                    </p:animEffect>
                                    <p:anim calcmode="lin" valueType="num">
                                      <p:cBhvr>
                                        <p:cTn id="87" dur="1000" fill="hold"/>
                                        <p:tgtEl>
                                          <p:spTgt spid="36"/>
                                        </p:tgtEl>
                                        <p:attrNameLst>
                                          <p:attrName>ppt_x</p:attrName>
                                        </p:attrNameLst>
                                      </p:cBhvr>
                                      <p:tavLst>
                                        <p:tav tm="0">
                                          <p:val>
                                            <p:strVal val="#ppt_x"/>
                                          </p:val>
                                        </p:tav>
                                        <p:tav tm="100000">
                                          <p:val>
                                            <p:strVal val="#ppt_x"/>
                                          </p:val>
                                        </p:tav>
                                      </p:tavLst>
                                    </p:anim>
                                    <p:anim calcmode="lin" valueType="num">
                                      <p:cBhvr>
                                        <p:cTn id="88" dur="1000" fill="hold"/>
                                        <p:tgtEl>
                                          <p:spTgt spid="36"/>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9"/>
                                        </p:tgtEl>
                                        <p:attrNameLst>
                                          <p:attrName>style.visibility</p:attrName>
                                        </p:attrNameLst>
                                      </p:cBhvr>
                                      <p:to>
                                        <p:strVal val="visible"/>
                                      </p:to>
                                    </p:set>
                                    <p:animEffect transition="in" filter="fade">
                                      <p:cBhvr>
                                        <p:cTn id="91" dur="1000"/>
                                        <p:tgtEl>
                                          <p:spTgt spid="9"/>
                                        </p:tgtEl>
                                      </p:cBhvr>
                                    </p:animEffect>
                                    <p:anim calcmode="lin" valueType="num">
                                      <p:cBhvr>
                                        <p:cTn id="92" dur="1000" fill="hold"/>
                                        <p:tgtEl>
                                          <p:spTgt spid="9"/>
                                        </p:tgtEl>
                                        <p:attrNameLst>
                                          <p:attrName>ppt_x</p:attrName>
                                        </p:attrNameLst>
                                      </p:cBhvr>
                                      <p:tavLst>
                                        <p:tav tm="0">
                                          <p:val>
                                            <p:strVal val="#ppt_x"/>
                                          </p:val>
                                        </p:tav>
                                        <p:tav tm="100000">
                                          <p:val>
                                            <p:strVal val="#ppt_x"/>
                                          </p:val>
                                        </p:tav>
                                      </p:tavLst>
                                    </p:anim>
                                    <p:anim calcmode="lin" valueType="num">
                                      <p:cBhvr>
                                        <p:cTn id="93" dur="1000" fill="hold"/>
                                        <p:tgtEl>
                                          <p:spTgt spid="9"/>
                                        </p:tgtEl>
                                        <p:attrNameLst>
                                          <p:attrName>ppt_y</p:attrName>
                                        </p:attrNameLst>
                                      </p:cBhvr>
                                      <p:tavLst>
                                        <p:tav tm="0">
                                          <p:val>
                                            <p:strVal val="#ppt_y+.1"/>
                                          </p:val>
                                        </p:tav>
                                        <p:tav tm="100000">
                                          <p:val>
                                            <p:strVal val="#ppt_y"/>
                                          </p:val>
                                        </p:tav>
                                      </p:tavLst>
                                    </p:anim>
                                  </p:childTnLst>
                                </p:cTn>
                              </p:par>
                              <p:par>
                                <p:cTn id="94" presetID="42" presetClass="entr" presetSubtype="0" fill="hold" nodeType="withEffect">
                                  <p:stCondLst>
                                    <p:cond delay="0"/>
                                  </p:stCondLst>
                                  <p:childTnLst>
                                    <p:set>
                                      <p:cBhvr>
                                        <p:cTn id="95" dur="1" fill="hold">
                                          <p:stCondLst>
                                            <p:cond delay="0"/>
                                          </p:stCondLst>
                                        </p:cTn>
                                        <p:tgtEl>
                                          <p:spTgt spid="35"/>
                                        </p:tgtEl>
                                        <p:attrNameLst>
                                          <p:attrName>style.visibility</p:attrName>
                                        </p:attrNameLst>
                                      </p:cBhvr>
                                      <p:to>
                                        <p:strVal val="visible"/>
                                      </p:to>
                                    </p:set>
                                    <p:animEffect transition="in" filter="fade">
                                      <p:cBhvr>
                                        <p:cTn id="96" dur="1000"/>
                                        <p:tgtEl>
                                          <p:spTgt spid="35"/>
                                        </p:tgtEl>
                                      </p:cBhvr>
                                    </p:animEffect>
                                    <p:anim calcmode="lin" valueType="num">
                                      <p:cBhvr>
                                        <p:cTn id="97" dur="1000" fill="hold"/>
                                        <p:tgtEl>
                                          <p:spTgt spid="35"/>
                                        </p:tgtEl>
                                        <p:attrNameLst>
                                          <p:attrName>ppt_x</p:attrName>
                                        </p:attrNameLst>
                                      </p:cBhvr>
                                      <p:tavLst>
                                        <p:tav tm="0">
                                          <p:val>
                                            <p:strVal val="#ppt_x"/>
                                          </p:val>
                                        </p:tav>
                                        <p:tav tm="100000">
                                          <p:val>
                                            <p:strVal val="#ppt_x"/>
                                          </p:val>
                                        </p:tav>
                                      </p:tavLst>
                                    </p:anim>
                                    <p:anim calcmode="lin" valueType="num">
                                      <p:cBhvr>
                                        <p:cTn id="98" dur="1000" fill="hold"/>
                                        <p:tgtEl>
                                          <p:spTgt spid="35"/>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34"/>
                                        </p:tgtEl>
                                        <p:attrNameLst>
                                          <p:attrName>style.visibility</p:attrName>
                                        </p:attrNameLst>
                                      </p:cBhvr>
                                      <p:to>
                                        <p:strVal val="visible"/>
                                      </p:to>
                                    </p:set>
                                    <p:animEffect transition="in" filter="fade">
                                      <p:cBhvr>
                                        <p:cTn id="101" dur="1000"/>
                                        <p:tgtEl>
                                          <p:spTgt spid="34"/>
                                        </p:tgtEl>
                                      </p:cBhvr>
                                    </p:animEffect>
                                    <p:anim calcmode="lin" valueType="num">
                                      <p:cBhvr>
                                        <p:cTn id="102" dur="1000" fill="hold"/>
                                        <p:tgtEl>
                                          <p:spTgt spid="34"/>
                                        </p:tgtEl>
                                        <p:attrNameLst>
                                          <p:attrName>ppt_x</p:attrName>
                                        </p:attrNameLst>
                                      </p:cBhvr>
                                      <p:tavLst>
                                        <p:tav tm="0">
                                          <p:val>
                                            <p:strVal val="#ppt_x"/>
                                          </p:val>
                                        </p:tav>
                                        <p:tav tm="100000">
                                          <p:val>
                                            <p:strVal val="#ppt_x"/>
                                          </p:val>
                                        </p:tav>
                                      </p:tavLst>
                                    </p:anim>
                                    <p:anim calcmode="lin" valueType="num">
                                      <p:cBhvr>
                                        <p:cTn id="103"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animBg="1"/>
      <p:bldP spid="24" grpId="0" animBg="1"/>
      <p:bldP spid="6" grpId="0"/>
      <p:bldP spid="8" grpId="0" animBg="1"/>
      <p:bldP spid="27" grpId="0" animBg="1"/>
      <p:bldP spid="28" grpId="0" animBg="1"/>
      <p:bldP spid="29" grpId="0" animBg="1"/>
      <p:bldP spid="30" grpId="0"/>
      <p:bldP spid="31" grpId="0"/>
      <p:bldP spid="9" grpId="0" animBg="1"/>
      <p:bldP spid="36" grpId="0" animBg="1"/>
      <p:bldP spid="3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a:xfrm>
            <a:off x="7689052" y="214290"/>
            <a:ext cx="1214446" cy="428628"/>
          </a:xfrm>
          <a:prstGeom prst="roundRect">
            <a:avLst/>
          </a:prstGeom>
          <a:solidFill>
            <a:schemeClr val="accent3">
              <a:lumMod val="60000"/>
              <a:lumOff val="40000"/>
            </a:schemeClr>
          </a:solidFill>
          <a:ln>
            <a:solidFill>
              <a:schemeClr val="accent3">
                <a:lumMod val="75000"/>
              </a:schemeClr>
            </a:solidFill>
          </a:ln>
          <a:effectLst>
            <a:innerShdw blurRad="63500" dist="50800" dir="16200000">
              <a:prstClr val="black">
                <a:alpha val="50000"/>
              </a:prstClr>
            </a:innerShdw>
          </a:effectLst>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مقدمه</a:t>
            </a:r>
          </a:p>
        </p:txBody>
      </p:sp>
      <p:sp>
        <p:nvSpPr>
          <p:cNvPr id="11" name="Rounded Rectangle 10">
            <a:hlinkClick r:id="rId3" action="ppaction://hlinksldjump"/>
          </p:cNvPr>
          <p:cNvSpPr/>
          <p:nvPr/>
        </p:nvSpPr>
        <p:spPr>
          <a:xfrm>
            <a:off x="6403168"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معرفی مدل</a:t>
            </a:r>
          </a:p>
        </p:txBody>
      </p:sp>
      <p:sp>
        <p:nvSpPr>
          <p:cNvPr id="12" name="Rounded Rectangle 11">
            <a:hlinkClick r:id="rId4" action="ppaction://hlinksldjump"/>
          </p:cNvPr>
          <p:cNvSpPr/>
          <p:nvPr/>
        </p:nvSpPr>
        <p:spPr>
          <a:xfrm>
            <a:off x="5117284" y="214290"/>
            <a:ext cx="1214446" cy="428628"/>
          </a:xfrm>
          <a:prstGeom prst="roundRect">
            <a:avLst/>
          </a:prstGeom>
          <a:solidFill>
            <a:schemeClr val="accent3">
              <a:lumMod val="75000"/>
            </a:schemeClr>
          </a:solidFill>
          <a:ln>
            <a:solidFill>
              <a:schemeClr val="accent3">
                <a:lumMod val="75000"/>
              </a:schemeClr>
            </a:solidFill>
          </a:ln>
          <a:scene3d>
            <a:camera prst="orthographicFront"/>
            <a:lightRig rig="threePt" dir="t"/>
          </a:scene3d>
          <a:sp3d>
            <a:bevelT prst="relaxedInse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بررسی مدل</a:t>
            </a:r>
          </a:p>
        </p:txBody>
      </p:sp>
      <p:sp>
        <p:nvSpPr>
          <p:cNvPr id="13" name="Rounded Rectangle 12">
            <a:hlinkClick r:id="rId5" action="ppaction://hlinksldjump"/>
          </p:cNvPr>
          <p:cNvSpPr/>
          <p:nvPr/>
        </p:nvSpPr>
        <p:spPr>
          <a:xfrm>
            <a:off x="3831400" y="214290"/>
            <a:ext cx="1214446" cy="428628"/>
          </a:xfrm>
          <a:prstGeom prst="roundRect">
            <a:avLst/>
          </a:prstGeom>
          <a:solidFill>
            <a:schemeClr val="accent3">
              <a:lumMod val="60000"/>
              <a:lumOff val="40000"/>
            </a:schemeClr>
          </a:solidFill>
          <a:ln>
            <a:solidFill>
              <a:schemeClr val="accent3">
                <a:lumMod val="60000"/>
                <a:lumOff val="40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نمونه </a:t>
            </a:r>
            <a:r>
              <a:rPr lang="fa-IR" sz="1400" dirty="0" smtClean="0">
                <a:solidFill>
                  <a:prstClr val="black"/>
                </a:solidFill>
                <a:latin typeface="Calibri"/>
                <a:cs typeface="B Titr" panose="00000700000000000000" pitchFamily="2" charset="-78"/>
              </a:rPr>
              <a:t>موردی</a:t>
            </a:r>
            <a:endParaRPr lang="fa-IR" sz="1400" dirty="0">
              <a:solidFill>
                <a:prstClr val="black"/>
              </a:solidFill>
              <a:latin typeface="Calibri"/>
              <a:cs typeface="B Titr" panose="00000700000000000000" pitchFamily="2" charset="-78"/>
            </a:endParaRPr>
          </a:p>
        </p:txBody>
      </p:sp>
      <p:sp>
        <p:nvSpPr>
          <p:cNvPr id="14" name="Rounded Rectangle 13">
            <a:hlinkClick r:id="rId6" action="ppaction://hlinksldjump"/>
          </p:cNvPr>
          <p:cNvSpPr/>
          <p:nvPr/>
        </p:nvSpPr>
        <p:spPr>
          <a:xfrm>
            <a:off x="2545516" y="214290"/>
            <a:ext cx="1214446" cy="428628"/>
          </a:xfrm>
          <a:prstGeom prst="roundRect">
            <a:avLst/>
          </a:prstGeom>
          <a:solidFill>
            <a:schemeClr val="accent3">
              <a:lumMod val="60000"/>
              <a:lumOff val="40000"/>
            </a:schemeClr>
          </a:solidFill>
          <a:ln>
            <a:solidFill>
              <a:schemeClr val="accent3">
                <a:lumMod val="75000"/>
              </a:schemeClr>
            </a:solidFill>
          </a:ln>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rtlCol="1" anchor="ctr"/>
          <a:lstStyle/>
          <a:p>
            <a:pPr algn="ctr">
              <a:defRPr/>
            </a:pPr>
            <a:r>
              <a:rPr lang="fa-IR" sz="1400" dirty="0">
                <a:solidFill>
                  <a:prstClr val="black"/>
                </a:solidFill>
                <a:latin typeface="Calibri"/>
                <a:cs typeface="B Titr" panose="00000700000000000000" pitchFamily="2" charset="-78"/>
              </a:rPr>
              <a:t>نتیجه گیری</a:t>
            </a:r>
          </a:p>
        </p:txBody>
      </p:sp>
      <p:sp>
        <p:nvSpPr>
          <p:cNvPr id="24" name="Rectangle 23"/>
          <p:cNvSpPr/>
          <p:nvPr/>
        </p:nvSpPr>
        <p:spPr>
          <a:xfrm>
            <a:off x="447656" y="885000"/>
            <a:ext cx="8455842" cy="576064"/>
          </a:xfrm>
          <a:prstGeom prst="rect">
            <a:avLst/>
          </a:prstGeom>
          <a:solidFill>
            <a:schemeClr val="bg1"/>
          </a:solidFill>
          <a:ln w="38100">
            <a:solidFill>
              <a:schemeClr val="accent3">
                <a:lumMod val="75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900" b="1" dirty="0">
                <a:solidFill>
                  <a:schemeClr val="tx1"/>
                </a:solidFill>
                <a:latin typeface="Times New Roman" panose="02020603050405020304" pitchFamily="18" charset="0"/>
                <a:cs typeface="B Homa" panose="00000400000000000000" pitchFamily="2" charset="-78"/>
              </a:rPr>
              <a:t>رابطه ی رسمی </a:t>
            </a:r>
            <a:r>
              <a:rPr lang="fa-IR" sz="1900" b="1" dirty="0" smtClean="0">
                <a:solidFill>
                  <a:schemeClr val="tx1"/>
                </a:solidFill>
                <a:latin typeface="Times New Roman" panose="02020603050405020304" pitchFamily="18" charset="0"/>
                <a:cs typeface="B Homa" panose="00000400000000000000" pitchFamily="2" charset="-78"/>
              </a:rPr>
              <a:t>بین</a:t>
            </a:r>
            <a:r>
              <a:rPr lang="en-US" sz="1700" b="1" dirty="0" smtClean="0">
                <a:solidFill>
                  <a:schemeClr val="tx1"/>
                </a:solidFill>
                <a:latin typeface="Times New Roman" panose="02020603050405020304" pitchFamily="18" charset="0"/>
                <a:cs typeface="B Homa" panose="00000400000000000000" pitchFamily="2" charset="-78"/>
              </a:rPr>
              <a:t>LP</a:t>
            </a:r>
            <a:r>
              <a:rPr lang="en-US" sz="1900" b="1" dirty="0" smtClean="0">
                <a:solidFill>
                  <a:schemeClr val="tx1"/>
                </a:solidFill>
                <a:latin typeface="Times New Roman" panose="02020603050405020304" pitchFamily="18" charset="0"/>
                <a:cs typeface="B Homa" panose="00000400000000000000" pitchFamily="2" charset="-78"/>
              </a:rPr>
              <a:t> </a:t>
            </a:r>
            <a:r>
              <a:rPr lang="fa-IR" sz="1900" b="1" dirty="0" smtClean="0">
                <a:solidFill>
                  <a:schemeClr val="tx1"/>
                </a:solidFill>
                <a:latin typeface="Times New Roman" panose="02020603050405020304" pitchFamily="18" charset="0"/>
                <a:cs typeface="B Homa" panose="00000400000000000000" pitchFamily="2" charset="-78"/>
              </a:rPr>
              <a:t> و مدل گرانش و مقایسه آن ها</a:t>
            </a:r>
            <a:endParaRPr lang="en-US" sz="1900" b="1" dirty="0">
              <a:solidFill>
                <a:schemeClr val="tx1"/>
              </a:solidFill>
              <a:latin typeface="Times New Roman" panose="02020603050405020304" pitchFamily="18" charset="0"/>
              <a:cs typeface="B Homa" panose="00000400000000000000" pitchFamily="2" charset="-78"/>
            </a:endParaRPr>
          </a:p>
        </p:txBody>
      </p:sp>
      <p:pic>
        <p:nvPicPr>
          <p:cNvPr id="5" name="Picture 4"/>
          <p:cNvPicPr>
            <a:picLocks noChangeAspect="1"/>
          </p:cNvPicPr>
          <p:nvPr/>
        </p:nvPicPr>
        <p:blipFill>
          <a:blip r:embed="rId7">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777509" y="1563649"/>
            <a:ext cx="7322227" cy="4576392"/>
          </a:xfrm>
          <a:prstGeom prst="rect">
            <a:avLst/>
          </a:prstGeom>
        </p:spPr>
      </p:pic>
      <p:sp>
        <p:nvSpPr>
          <p:cNvPr id="27" name="Rounded Rectangle 26"/>
          <p:cNvSpPr/>
          <p:nvPr/>
        </p:nvSpPr>
        <p:spPr>
          <a:xfrm>
            <a:off x="5062637" y="2204010"/>
            <a:ext cx="3609195" cy="813159"/>
          </a:xfrm>
          <a:prstGeom prst="roundRect">
            <a:avLst/>
          </a:prstGeom>
          <a:solidFill>
            <a:schemeClr val="accent2">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400" b="1" dirty="0" smtClean="0">
                <a:solidFill>
                  <a:schemeClr val="bg1"/>
                </a:solidFill>
                <a:effectLst>
                  <a:outerShdw blurRad="38100" dist="38100" dir="2700000" algn="tl">
                    <a:srgbClr val="000000">
                      <a:alpha val="43137"/>
                    </a:srgbClr>
                  </a:outerShdw>
                </a:effectLst>
                <a:cs typeface="B Homa" panose="00000400000000000000" pitchFamily="2" charset="-78"/>
              </a:rPr>
              <a:t>                   </a:t>
            </a:r>
            <a:r>
              <a:rPr lang="en-US" sz="1400" b="1" dirty="0" smtClean="0">
                <a:solidFill>
                  <a:schemeClr val="tx1"/>
                </a:solidFill>
                <a:latin typeface="Times New Roman" panose="02020603050405020304" pitchFamily="18" charset="0"/>
                <a:cs typeface="Times New Roman" panose="02020603050405020304" pitchFamily="18" charset="0"/>
              </a:rPr>
              <a:t>LP</a:t>
            </a:r>
            <a:r>
              <a:rPr lang="en-US" sz="1400" b="1" dirty="0" smtClean="0">
                <a:solidFill>
                  <a:schemeClr val="tx1"/>
                </a:solidFill>
                <a:cs typeface="B Homa" panose="00000400000000000000" pitchFamily="2" charset="-78"/>
              </a:rPr>
              <a:t> </a:t>
            </a:r>
            <a:r>
              <a:rPr lang="fa-IR" sz="1400" b="1" dirty="0" smtClean="0">
                <a:solidFill>
                  <a:schemeClr val="tx1"/>
                </a:solidFill>
                <a:cs typeface="B Homa" panose="00000400000000000000" pitchFamily="2" charset="-78"/>
              </a:rPr>
              <a:t> ممکن </a:t>
            </a:r>
            <a:r>
              <a:rPr lang="fa-IR" sz="1400" b="1" dirty="0">
                <a:solidFill>
                  <a:schemeClr val="tx1"/>
                </a:solidFill>
                <a:cs typeface="B Homa" panose="00000400000000000000" pitchFamily="2" charset="-78"/>
              </a:rPr>
              <a:t>است یک مدل </a:t>
            </a:r>
            <a:r>
              <a:rPr lang="fa-IR" sz="1400" b="1" dirty="0" smtClean="0">
                <a:solidFill>
                  <a:schemeClr val="tx1"/>
                </a:solidFill>
                <a:cs typeface="B Homa" panose="00000400000000000000" pitchFamily="2" charset="-78"/>
              </a:rPr>
              <a:t>خوب برای</a:t>
            </a:r>
          </a:p>
          <a:p>
            <a:pPr algn="ctr"/>
            <a:r>
              <a:rPr lang="fa-IR" sz="1400" b="1" dirty="0" smtClean="0">
                <a:solidFill>
                  <a:schemeClr val="tx1"/>
                </a:solidFill>
                <a:cs typeface="B Homa" panose="00000400000000000000" pitchFamily="2" charset="-78"/>
              </a:rPr>
              <a:t>             رفتار یک مشتری یا شرکت صنعتی باشد</a:t>
            </a:r>
            <a:endParaRPr lang="en-US" sz="1400" b="1" dirty="0">
              <a:solidFill>
                <a:schemeClr val="tx1"/>
              </a:solidFill>
              <a:cs typeface="B Homa" panose="00000400000000000000" pitchFamily="2" charset="-78"/>
            </a:endParaRPr>
          </a:p>
        </p:txBody>
      </p:sp>
      <p:sp>
        <p:nvSpPr>
          <p:cNvPr id="28" name="Rounded Rectangle 27"/>
          <p:cNvSpPr/>
          <p:nvPr/>
        </p:nvSpPr>
        <p:spPr>
          <a:xfrm>
            <a:off x="5062289" y="3112495"/>
            <a:ext cx="3609195" cy="813159"/>
          </a:xfrm>
          <a:prstGeom prst="roundRect">
            <a:avLst/>
          </a:prstGeom>
          <a:solidFill>
            <a:schemeClr val="accent2">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a:solidFill>
                  <a:schemeClr val="tx1"/>
                </a:solidFill>
                <a:cs typeface="B Homa" panose="00000400000000000000" pitchFamily="2" charset="-78"/>
              </a:rPr>
              <a:t>راه </a:t>
            </a:r>
            <a:r>
              <a:rPr lang="fa-IR" sz="1600" b="1" dirty="0" smtClean="0">
                <a:solidFill>
                  <a:schemeClr val="tx1"/>
                </a:solidFill>
                <a:cs typeface="B Homa" panose="00000400000000000000" pitchFamily="2" charset="-78"/>
              </a:rPr>
              <a:t>حل</a:t>
            </a:r>
            <a:r>
              <a:rPr lang="en-US" sz="1400" b="1" dirty="0" smtClean="0">
                <a:solidFill>
                  <a:schemeClr val="tx1"/>
                </a:solidFill>
                <a:latin typeface="Times New Roman" panose="02020603050405020304" pitchFamily="18" charset="0"/>
                <a:cs typeface="Times New Roman" panose="02020603050405020304" pitchFamily="18" charset="0"/>
              </a:rPr>
              <a:t>LP</a:t>
            </a:r>
            <a:r>
              <a:rPr lang="en-US" sz="1600" b="1" dirty="0" smtClean="0">
                <a:solidFill>
                  <a:schemeClr val="tx1"/>
                </a:solidFill>
                <a:latin typeface="Times New Roman" panose="02020603050405020304" pitchFamily="18" charset="0"/>
                <a:cs typeface="Times New Roman" panose="02020603050405020304" pitchFamily="18" charset="0"/>
              </a:rPr>
              <a:t> </a:t>
            </a:r>
            <a:r>
              <a:rPr lang="fa-IR" sz="1600" b="1" dirty="0" smtClean="0">
                <a:solidFill>
                  <a:schemeClr val="tx1"/>
                </a:solidFill>
                <a:latin typeface="Times New Roman" panose="02020603050405020304" pitchFamily="18" charset="0"/>
                <a:cs typeface="Times New Roman" panose="02020603050405020304" pitchFamily="18" charset="0"/>
              </a:rPr>
              <a:t>  </a:t>
            </a:r>
            <a:r>
              <a:rPr lang="fa-IR" sz="1600" b="1" dirty="0" smtClean="0">
                <a:solidFill>
                  <a:schemeClr val="tx1"/>
                </a:solidFill>
                <a:cs typeface="B Homa" panose="00000400000000000000" pitchFamily="2" charset="-78"/>
              </a:rPr>
              <a:t>بسیار </a:t>
            </a:r>
            <a:r>
              <a:rPr lang="fa-IR" sz="1600" b="1" dirty="0">
                <a:solidFill>
                  <a:schemeClr val="tx1"/>
                </a:solidFill>
                <a:cs typeface="B Homa" panose="00000400000000000000" pitchFamily="2" charset="-78"/>
              </a:rPr>
              <a:t>پراکنده خواهد بود  و با اهداف معین </a:t>
            </a:r>
            <a:r>
              <a:rPr lang="fa-IR" sz="1600" b="1" dirty="0" smtClean="0">
                <a:solidFill>
                  <a:schemeClr val="tx1"/>
                </a:solidFill>
                <a:cs typeface="B Homa" panose="00000400000000000000" pitchFamily="2" charset="-78"/>
              </a:rPr>
              <a:t>و تنها </a:t>
            </a:r>
            <a:r>
              <a:rPr lang="fa-IR" sz="1600" b="1" dirty="0">
                <a:solidFill>
                  <a:schemeClr val="tx1"/>
                </a:solidFill>
                <a:cs typeface="B Homa" panose="00000400000000000000" pitchFamily="2" charset="-78"/>
              </a:rPr>
              <a:t>توسط منشاء های معین </a:t>
            </a:r>
            <a:r>
              <a:rPr lang="fa-IR" sz="1600" b="1" dirty="0" smtClean="0">
                <a:solidFill>
                  <a:schemeClr val="tx1"/>
                </a:solidFill>
                <a:cs typeface="B Homa" panose="00000400000000000000" pitchFamily="2" charset="-78"/>
              </a:rPr>
              <a:t>ارائه می شود</a:t>
            </a:r>
            <a:endParaRPr lang="en-US" sz="1600" dirty="0">
              <a:cs typeface="B Homa" panose="00000400000000000000" pitchFamily="2" charset="-78"/>
            </a:endParaRPr>
          </a:p>
        </p:txBody>
      </p:sp>
      <p:sp>
        <p:nvSpPr>
          <p:cNvPr id="29" name="Rounded Rectangle 28"/>
          <p:cNvSpPr/>
          <p:nvPr/>
        </p:nvSpPr>
        <p:spPr>
          <a:xfrm>
            <a:off x="5062289" y="4020981"/>
            <a:ext cx="3609195" cy="944582"/>
          </a:xfrm>
          <a:prstGeom prst="roundRect">
            <a:avLst/>
          </a:prstGeom>
          <a:solidFill>
            <a:schemeClr val="accent2">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400" b="1" dirty="0" smtClean="0">
                <a:solidFill>
                  <a:schemeClr val="tx1"/>
                </a:solidFill>
                <a:cs typeface="B Homa" panose="00000400000000000000" pitchFamily="2" charset="-78"/>
              </a:rPr>
              <a:t>رویکرد</a:t>
            </a:r>
            <a:r>
              <a:rPr lang="en-US" sz="1200" b="1" dirty="0">
                <a:solidFill>
                  <a:schemeClr val="tx1"/>
                </a:solidFill>
                <a:latin typeface="Times New Roman" panose="02020603050405020304" pitchFamily="18" charset="0"/>
                <a:cs typeface="Times New Roman" panose="02020603050405020304" pitchFamily="18" charset="0"/>
              </a:rPr>
              <a:t>LP </a:t>
            </a:r>
            <a:r>
              <a:rPr lang="fa-IR" sz="1200" b="1" dirty="0" smtClean="0">
                <a:solidFill>
                  <a:schemeClr val="tx1"/>
                </a:solidFill>
                <a:cs typeface="B Homa" panose="00000400000000000000" pitchFamily="2" charset="-78"/>
              </a:rPr>
              <a:t> </a:t>
            </a:r>
            <a:r>
              <a:rPr lang="fa-IR" sz="1400" b="1" dirty="0" smtClean="0">
                <a:solidFill>
                  <a:schemeClr val="tx1"/>
                </a:solidFill>
                <a:cs typeface="B Homa" panose="00000400000000000000" pitchFamily="2" charset="-78"/>
              </a:rPr>
              <a:t>در </a:t>
            </a:r>
            <a:r>
              <a:rPr lang="fa-IR" sz="1400" b="1" dirty="0">
                <a:solidFill>
                  <a:schemeClr val="tx1"/>
                </a:solidFill>
                <a:cs typeface="B Homa" panose="00000400000000000000" pitchFamily="2" charset="-78"/>
              </a:rPr>
              <a:t>سه حالت فرصتی برای واقعی بودن دارد: </a:t>
            </a:r>
            <a:r>
              <a:rPr lang="fa-IR" sz="1400" b="1" dirty="0" smtClean="0">
                <a:solidFill>
                  <a:schemeClr val="tx1"/>
                </a:solidFill>
                <a:cs typeface="B Homa" panose="00000400000000000000" pitchFamily="2" charset="-78"/>
              </a:rPr>
              <a:t>یک </a:t>
            </a:r>
            <a:r>
              <a:rPr lang="fa-IR" sz="1400" b="1" dirty="0">
                <a:solidFill>
                  <a:schemeClr val="tx1"/>
                </a:solidFill>
                <a:cs typeface="B Homa" panose="00000400000000000000" pitchFamily="2" charset="-78"/>
              </a:rPr>
              <a:t>صنعت در چند شرکت متمرکز باشد / کالاهای کم ارزش و هزینه های حمل و نقل نسبتا </a:t>
            </a:r>
            <a:r>
              <a:rPr lang="fa-IR" sz="1400" b="1" dirty="0" smtClean="0">
                <a:solidFill>
                  <a:schemeClr val="tx1"/>
                </a:solidFill>
                <a:cs typeface="B Homa" panose="00000400000000000000" pitchFamily="2" charset="-78"/>
              </a:rPr>
              <a:t>بالا باشد/ </a:t>
            </a:r>
            <a:r>
              <a:rPr lang="fa-IR" sz="1400" b="1" dirty="0">
                <a:solidFill>
                  <a:schemeClr val="tx1"/>
                </a:solidFill>
                <a:cs typeface="B Homa" panose="00000400000000000000" pitchFamily="2" charset="-78"/>
              </a:rPr>
              <a:t>نقاط تقاضای کمی وجود داشته </a:t>
            </a:r>
            <a:r>
              <a:rPr lang="fa-IR" sz="1400" b="1" dirty="0" smtClean="0">
                <a:solidFill>
                  <a:schemeClr val="tx1"/>
                </a:solidFill>
                <a:cs typeface="B Homa" panose="00000400000000000000" pitchFamily="2" charset="-78"/>
              </a:rPr>
              <a:t>باشد</a:t>
            </a:r>
            <a:endParaRPr lang="en-US" sz="1400" b="1" dirty="0">
              <a:solidFill>
                <a:schemeClr val="tx1"/>
              </a:solidFill>
              <a:cs typeface="B Homa" panose="00000400000000000000" pitchFamily="2" charset="-78"/>
            </a:endParaRPr>
          </a:p>
        </p:txBody>
      </p:sp>
      <p:sp>
        <p:nvSpPr>
          <p:cNvPr id="7" name="Oval 6"/>
          <p:cNvSpPr/>
          <p:nvPr/>
        </p:nvSpPr>
        <p:spPr>
          <a:xfrm>
            <a:off x="7668344" y="1556792"/>
            <a:ext cx="1296144" cy="1224136"/>
          </a:xfrm>
          <a:prstGeom prst="ellipse">
            <a:avLst/>
          </a:prstGeom>
          <a:solidFill>
            <a:srgbClr val="C00000"/>
          </a:solidFill>
          <a:ln>
            <a:solidFill>
              <a:srgbClr val="4F76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a-IR" dirty="0" smtClean="0">
              <a:cs typeface="B Homa" panose="00000400000000000000" pitchFamily="2" charset="-78"/>
            </a:endParaRPr>
          </a:p>
        </p:txBody>
      </p:sp>
      <p:sp>
        <p:nvSpPr>
          <p:cNvPr id="9" name="TextBox 8"/>
          <p:cNvSpPr txBox="1"/>
          <p:nvPr/>
        </p:nvSpPr>
        <p:spPr>
          <a:xfrm>
            <a:off x="7668344" y="1699332"/>
            <a:ext cx="1269788" cy="1046440"/>
          </a:xfrm>
          <a:prstGeom prst="rect">
            <a:avLst/>
          </a:prstGeom>
          <a:noFill/>
        </p:spPr>
        <p:txBody>
          <a:bodyPr wrap="square" rtlCol="0">
            <a:spAutoFit/>
          </a:bodyPr>
          <a:lstStyle/>
          <a:p>
            <a:pPr algn="ctr"/>
            <a:r>
              <a:rPr lang="fa-IR" sz="2100" b="1" dirty="0" smtClean="0">
                <a:solidFill>
                  <a:schemeClr val="bg1"/>
                </a:solidFill>
                <a:effectLst>
                  <a:outerShdw blurRad="38100" dist="38100" dir="2700000" algn="tl">
                    <a:srgbClr val="000000">
                      <a:alpha val="43137"/>
                    </a:srgbClr>
                  </a:outerShdw>
                </a:effectLst>
                <a:cs typeface="B Homa" panose="00000400000000000000" pitchFamily="2" charset="-78"/>
              </a:rPr>
              <a:t>برنامه ریزی خطی</a:t>
            </a:r>
          </a:p>
          <a:p>
            <a:pPr algn="ctr"/>
            <a:r>
              <a:rPr lang="en-US" sz="20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LP</a:t>
            </a:r>
            <a:endParaRPr lang="en-US" sz="2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3" name="Rounded Rectangle 32"/>
          <p:cNvSpPr/>
          <p:nvPr/>
        </p:nvSpPr>
        <p:spPr>
          <a:xfrm>
            <a:off x="448003" y="2204864"/>
            <a:ext cx="3609195" cy="813159"/>
          </a:xfrm>
          <a:prstGeom prst="roundRect">
            <a:avLst/>
          </a:prstGeom>
          <a:solidFill>
            <a:schemeClr val="accent2">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a-IR" sz="1600" b="1" dirty="0">
                <a:solidFill>
                  <a:schemeClr val="tx1"/>
                </a:solidFill>
                <a:cs typeface="B Homa" panose="00000400000000000000" pitchFamily="2" charset="-78"/>
              </a:rPr>
              <a:t>مدل جاذبه کاملا انعطاف پذیر </a:t>
            </a:r>
            <a:r>
              <a:rPr lang="fa-IR" sz="1600" b="1" dirty="0" smtClean="0">
                <a:solidFill>
                  <a:schemeClr val="tx1"/>
                </a:solidFill>
                <a:cs typeface="B Homa" panose="00000400000000000000" pitchFamily="2" charset="-78"/>
              </a:rPr>
              <a:t>است</a:t>
            </a:r>
            <a:endParaRPr lang="en-US" sz="1400" b="1" dirty="0">
              <a:solidFill>
                <a:schemeClr val="tx1"/>
              </a:solidFill>
              <a:cs typeface="B Homa" panose="00000400000000000000" pitchFamily="2" charset="-78"/>
            </a:endParaRPr>
          </a:p>
        </p:txBody>
      </p:sp>
      <p:sp>
        <p:nvSpPr>
          <p:cNvPr id="34" name="Rounded Rectangle 33"/>
          <p:cNvSpPr/>
          <p:nvPr/>
        </p:nvSpPr>
        <p:spPr>
          <a:xfrm>
            <a:off x="447655" y="3113349"/>
            <a:ext cx="3609195" cy="813159"/>
          </a:xfrm>
          <a:prstGeom prst="roundRect">
            <a:avLst/>
          </a:prstGeom>
          <a:solidFill>
            <a:schemeClr val="accent2">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a:solidFill>
                  <a:schemeClr val="tx1"/>
                </a:solidFill>
                <a:cs typeface="B Homa" panose="00000400000000000000" pitchFamily="2" charset="-78"/>
              </a:rPr>
              <a:t>با تغییر </a:t>
            </a:r>
            <a:r>
              <a:rPr lang="fa-IR" sz="1600" b="1" dirty="0" smtClean="0">
                <a:solidFill>
                  <a:schemeClr val="tx1"/>
                </a:solidFill>
                <a:cs typeface="B Homa" panose="00000400000000000000" pitchFamily="2" charset="-78"/>
              </a:rPr>
              <a:t>ارزش</a:t>
            </a:r>
            <a:r>
              <a:rPr lang="el-GR" sz="1600" b="1" dirty="0" smtClean="0">
                <a:solidFill>
                  <a:schemeClr val="tx1"/>
                </a:solidFill>
                <a:latin typeface="Times New Roman" panose="02020603050405020304" pitchFamily="18" charset="0"/>
                <a:cs typeface="Times New Roman" panose="02020603050405020304" pitchFamily="18" charset="0"/>
              </a:rPr>
              <a:t>β </a:t>
            </a:r>
            <a:r>
              <a:rPr lang="fa-IR" sz="1600" b="1" dirty="0" smtClean="0">
                <a:solidFill>
                  <a:schemeClr val="tx1"/>
                </a:solidFill>
                <a:latin typeface="Times New Roman" panose="02020603050405020304" pitchFamily="18" charset="0"/>
                <a:cs typeface="Times New Roman" panose="02020603050405020304" pitchFamily="18" charset="0"/>
              </a:rPr>
              <a:t> </a:t>
            </a:r>
            <a:r>
              <a:rPr lang="fa-IR" sz="1600" b="1" dirty="0" smtClean="0">
                <a:solidFill>
                  <a:schemeClr val="tx1"/>
                </a:solidFill>
                <a:cs typeface="B Homa" panose="00000400000000000000" pitchFamily="2" charset="-78"/>
              </a:rPr>
              <a:t>می </a:t>
            </a:r>
            <a:r>
              <a:rPr lang="fa-IR" sz="1600" b="1" dirty="0">
                <a:solidFill>
                  <a:schemeClr val="tx1"/>
                </a:solidFill>
                <a:cs typeface="B Homa" panose="00000400000000000000" pitchFamily="2" charset="-78"/>
              </a:rPr>
              <a:t>توان اهمیت نسبی هزینه در مقایسه با محدودیت های عرضه و تقاضا را تغییر داد</a:t>
            </a:r>
            <a:endParaRPr lang="en-US" sz="1600" b="1" dirty="0">
              <a:solidFill>
                <a:schemeClr val="tx1"/>
              </a:solidFill>
              <a:cs typeface="B Homa" panose="00000400000000000000" pitchFamily="2" charset="-78"/>
            </a:endParaRPr>
          </a:p>
        </p:txBody>
      </p:sp>
      <p:sp>
        <p:nvSpPr>
          <p:cNvPr id="35" name="Rounded Rectangle 34"/>
          <p:cNvSpPr/>
          <p:nvPr/>
        </p:nvSpPr>
        <p:spPr>
          <a:xfrm>
            <a:off x="447655" y="4021835"/>
            <a:ext cx="3609195" cy="944582"/>
          </a:xfrm>
          <a:prstGeom prst="roundRect">
            <a:avLst/>
          </a:prstGeom>
          <a:solidFill>
            <a:schemeClr val="accent2">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a:solidFill>
                  <a:schemeClr val="tx1"/>
                </a:solidFill>
                <a:cs typeface="B Homa" panose="00000400000000000000" pitchFamily="2" charset="-78"/>
              </a:rPr>
              <a:t>می توان از فرمول گرانش مدل برای نشان </a:t>
            </a:r>
            <a:r>
              <a:rPr lang="fa-IR" sz="1600" b="1" dirty="0" smtClean="0">
                <a:solidFill>
                  <a:schemeClr val="tx1"/>
                </a:solidFill>
                <a:cs typeface="B Homa" panose="00000400000000000000" pitchFamily="2" charset="-78"/>
              </a:rPr>
              <a:t>دادن طیف وسیعی از </a:t>
            </a:r>
            <a:r>
              <a:rPr lang="fa-IR" sz="1600" b="1" dirty="0">
                <a:solidFill>
                  <a:schemeClr val="tx1"/>
                </a:solidFill>
                <a:cs typeface="B Homa" panose="00000400000000000000" pitchFamily="2" charset="-78"/>
              </a:rPr>
              <a:t>رفتار مشتری برای انتخاب مقصد استفاده کرد</a:t>
            </a:r>
            <a:endParaRPr lang="en-US" sz="1600" b="1" dirty="0">
              <a:solidFill>
                <a:schemeClr val="tx1"/>
              </a:solidFill>
              <a:cs typeface="B Homa" panose="00000400000000000000" pitchFamily="2" charset="-78"/>
            </a:endParaRPr>
          </a:p>
        </p:txBody>
      </p:sp>
      <p:sp>
        <p:nvSpPr>
          <p:cNvPr id="25" name="Oval 24"/>
          <p:cNvSpPr/>
          <p:nvPr/>
        </p:nvSpPr>
        <p:spPr>
          <a:xfrm>
            <a:off x="179512" y="1566980"/>
            <a:ext cx="1296144" cy="1224136"/>
          </a:xfrm>
          <a:prstGeom prst="ellipse">
            <a:avLst/>
          </a:prstGeom>
          <a:solidFill>
            <a:srgbClr val="C00000"/>
          </a:solidFill>
          <a:ln>
            <a:solidFill>
              <a:srgbClr val="4F76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a-IR" dirty="0" smtClean="0">
              <a:cs typeface="B Homa" panose="00000400000000000000" pitchFamily="2" charset="-78"/>
            </a:endParaRPr>
          </a:p>
        </p:txBody>
      </p:sp>
      <p:sp>
        <p:nvSpPr>
          <p:cNvPr id="26" name="TextBox 25"/>
          <p:cNvSpPr txBox="1"/>
          <p:nvPr/>
        </p:nvSpPr>
        <p:spPr>
          <a:xfrm>
            <a:off x="181703" y="1679263"/>
            <a:ext cx="1269788" cy="1031051"/>
          </a:xfrm>
          <a:prstGeom prst="rect">
            <a:avLst/>
          </a:prstGeom>
          <a:noFill/>
        </p:spPr>
        <p:txBody>
          <a:bodyPr wrap="square" rtlCol="0">
            <a:spAutoFit/>
          </a:bodyPr>
          <a:lstStyle/>
          <a:p>
            <a:pPr algn="ctr"/>
            <a:r>
              <a:rPr lang="fa-IR" sz="2100" b="1" dirty="0" smtClean="0">
                <a:solidFill>
                  <a:schemeClr val="bg1"/>
                </a:solidFill>
                <a:effectLst>
                  <a:outerShdw blurRad="38100" dist="38100" dir="2700000" algn="tl">
                    <a:srgbClr val="000000">
                      <a:alpha val="43137"/>
                    </a:srgbClr>
                  </a:outerShdw>
                </a:effectLst>
                <a:cs typeface="B Homa" panose="00000400000000000000" pitchFamily="2" charset="-78"/>
              </a:rPr>
              <a:t>مدل جاذبه</a:t>
            </a:r>
          </a:p>
          <a:p>
            <a:pPr algn="ctr"/>
            <a:r>
              <a:rPr lang="en-US" sz="20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Gravity model</a:t>
            </a:r>
            <a:endParaRPr lang="en-US" sz="2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6" name="Horizontal Scroll 35"/>
          <p:cNvSpPr/>
          <p:nvPr/>
        </p:nvSpPr>
        <p:spPr>
          <a:xfrm>
            <a:off x="203676" y="4970180"/>
            <a:ext cx="8734455" cy="1186330"/>
          </a:xfrm>
          <a:prstGeom prst="horizontalScroll">
            <a:avLst/>
          </a:prstGeom>
          <a:solidFill>
            <a:schemeClr val="accent1">
              <a:lumMod val="60000"/>
              <a:lumOff val="40000"/>
            </a:schemeClr>
          </a:solidFill>
          <a:ln>
            <a:solidFill>
              <a:schemeClr val="accent1">
                <a:lumMod val="60000"/>
                <a:lumOff val="40000"/>
              </a:schemeClr>
            </a:solid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smtClean="0">
                <a:effectLst>
                  <a:outerShdw blurRad="38100" dist="38100" dir="2700000" algn="tl">
                    <a:srgbClr val="000000">
                      <a:alpha val="43137"/>
                    </a:srgbClr>
                  </a:outerShdw>
                </a:effectLst>
                <a:cs typeface="B Homa" panose="00000400000000000000" pitchFamily="2" charset="-78"/>
              </a:rPr>
              <a:t>در مدل جاذبه وقتی</a:t>
            </a:r>
            <a:r>
              <a:rPr lang="el-GR" sz="1600" b="1" dirty="0" smtClean="0">
                <a:effectLst>
                  <a:outerShdw blurRad="38100" dist="38100" dir="2700000" algn="tl">
                    <a:srgbClr val="000000">
                      <a:alpha val="43137"/>
                    </a:srgbClr>
                  </a:outerShdw>
                </a:effectLst>
                <a:latin typeface="Times New Roman" panose="02020603050405020304" pitchFamily="18" charset="0"/>
                <a:cs typeface="B Homa" panose="00000400000000000000" pitchFamily="2" charset="-78"/>
              </a:rPr>
              <a:t>β = 0 </a:t>
            </a:r>
            <a:r>
              <a:rPr lang="fa-IR" sz="1600" b="1" dirty="0" smtClean="0">
                <a:effectLst>
                  <a:outerShdw blurRad="38100" dist="38100" dir="2700000" algn="tl">
                    <a:srgbClr val="000000">
                      <a:alpha val="43137"/>
                    </a:srgbClr>
                  </a:outerShdw>
                </a:effectLst>
                <a:latin typeface="Times New Roman" panose="02020603050405020304" pitchFamily="18" charset="0"/>
                <a:cs typeface="B Homa" panose="00000400000000000000" pitchFamily="2" charset="-78"/>
              </a:rPr>
              <a:t> می شود، </a:t>
            </a:r>
            <a:r>
              <a:rPr lang="fa-IR" sz="1600" b="1" dirty="0" smtClean="0">
                <a:effectLst>
                  <a:outerShdw blurRad="38100" dist="38100" dir="2700000" algn="tl">
                    <a:srgbClr val="000000">
                      <a:alpha val="43137"/>
                    </a:srgbClr>
                  </a:outerShdw>
                </a:effectLst>
                <a:cs typeface="B Homa" panose="00000400000000000000" pitchFamily="2" charset="-78"/>
              </a:rPr>
              <a:t>یک ماتریس جا به جایی </a:t>
            </a:r>
            <a:r>
              <a:rPr lang="fa-IR" sz="1600" b="1" dirty="0">
                <a:effectLst>
                  <a:outerShdw blurRad="38100" dist="38100" dir="2700000" algn="tl">
                    <a:srgbClr val="000000">
                      <a:alpha val="43137"/>
                    </a:srgbClr>
                  </a:outerShdw>
                </a:effectLst>
                <a:cs typeface="B Homa" panose="00000400000000000000" pitchFamily="2" charset="-78"/>
              </a:rPr>
              <a:t>را ایجاد می کند که در آن هزینه های حمل و نقل نقشی </a:t>
            </a:r>
            <a:r>
              <a:rPr lang="fa-IR" sz="1600" b="1" dirty="0" smtClean="0">
                <a:effectLst>
                  <a:outerShdw blurRad="38100" dist="38100" dir="2700000" algn="tl">
                    <a:srgbClr val="000000">
                      <a:alpha val="43137"/>
                    </a:srgbClr>
                  </a:outerShdw>
                </a:effectLst>
                <a:cs typeface="B Homa" panose="00000400000000000000" pitchFamily="2" charset="-78"/>
              </a:rPr>
              <a:t>ندارند، در </a:t>
            </a:r>
            <a:r>
              <a:rPr lang="fa-IR" sz="1600" b="1" dirty="0">
                <a:effectLst>
                  <a:outerShdw blurRad="38100" dist="38100" dir="2700000" algn="tl">
                    <a:srgbClr val="000000">
                      <a:alpha val="43137"/>
                    </a:srgbClr>
                  </a:outerShdw>
                </a:effectLst>
                <a:cs typeface="B Homa" panose="00000400000000000000" pitchFamily="2" charset="-78"/>
              </a:rPr>
              <a:t>حالی که مقدار بسیار </a:t>
            </a:r>
            <a:r>
              <a:rPr lang="fa-IR" sz="1600" b="1" dirty="0" smtClean="0">
                <a:effectLst>
                  <a:outerShdw blurRad="38100" dist="38100" dir="2700000" algn="tl">
                    <a:srgbClr val="000000">
                      <a:alpha val="43137"/>
                    </a:srgbClr>
                  </a:outerShdw>
                </a:effectLst>
                <a:cs typeface="B Homa" panose="00000400000000000000" pitchFamily="2" charset="-78"/>
              </a:rPr>
              <a:t>بالا برای</a:t>
            </a:r>
            <a:r>
              <a:rPr lang="el-GR" sz="1600" b="1" dirty="0" smtClean="0">
                <a:effectLst>
                  <a:outerShdw blurRad="38100" dist="38100" dir="2700000" algn="tl">
                    <a:srgbClr val="000000">
                      <a:alpha val="43137"/>
                    </a:srgbClr>
                  </a:outerShdw>
                </a:effectLst>
                <a:cs typeface="B Homa" panose="00000400000000000000" pitchFamily="2" charset="-78"/>
              </a:rPr>
              <a:t>β </a:t>
            </a:r>
            <a:r>
              <a:rPr lang="fa-IR" sz="1600" b="1" dirty="0" smtClean="0">
                <a:effectLst>
                  <a:outerShdw blurRad="38100" dist="38100" dir="2700000" algn="tl">
                    <a:srgbClr val="000000">
                      <a:alpha val="43137"/>
                    </a:srgbClr>
                  </a:outerShdw>
                </a:effectLst>
                <a:cs typeface="B Homa" panose="00000400000000000000" pitchFamily="2" charset="-78"/>
              </a:rPr>
              <a:t> یک </a:t>
            </a:r>
            <a:r>
              <a:rPr lang="fa-IR" sz="1600" b="1" dirty="0">
                <a:effectLst>
                  <a:outerShdw blurRad="38100" dist="38100" dir="2700000" algn="tl">
                    <a:srgbClr val="000000">
                      <a:alpha val="43137"/>
                    </a:srgbClr>
                  </a:outerShdw>
                </a:effectLst>
                <a:cs typeface="B Homa" panose="00000400000000000000" pitchFamily="2" charset="-78"/>
              </a:rPr>
              <a:t>راه حل نزدیک به </a:t>
            </a:r>
            <a:r>
              <a:rPr lang="fa-IR" sz="1600" b="1" dirty="0" smtClean="0">
                <a:effectLst>
                  <a:outerShdw blurRad="38100" dist="38100" dir="2700000" algn="tl">
                    <a:srgbClr val="000000">
                      <a:alpha val="43137"/>
                    </a:srgbClr>
                  </a:outerShdw>
                </a:effectLst>
                <a:cs typeface="B Homa" panose="00000400000000000000" pitchFamily="2" charset="-78"/>
              </a:rPr>
              <a:t>یک مدل</a:t>
            </a:r>
            <a:r>
              <a:rPr lang="en-US" sz="1600" b="1" dirty="0" smtClean="0">
                <a:effectLst>
                  <a:outerShdw blurRad="38100" dist="38100" dir="2700000" algn="tl">
                    <a:srgbClr val="000000">
                      <a:alpha val="43137"/>
                    </a:srgbClr>
                  </a:outerShdw>
                </a:effectLst>
                <a:cs typeface="B Homa" panose="00000400000000000000" pitchFamily="2" charset="-78"/>
              </a:rPr>
              <a:t> </a:t>
            </a:r>
            <a:r>
              <a:rPr lang="en-US" sz="1600" b="1" dirty="0" smtClean="0">
                <a:effectLst>
                  <a:outerShdw blurRad="38100" dist="38100" dir="2700000" algn="tl">
                    <a:srgbClr val="000000">
                      <a:alpha val="43137"/>
                    </a:srgbClr>
                  </a:outerShdw>
                </a:effectLst>
                <a:latin typeface="Times New Roman" panose="02020603050405020304" pitchFamily="18" charset="0"/>
                <a:cs typeface="B Homa" panose="00000400000000000000" pitchFamily="2" charset="-78"/>
              </a:rPr>
              <a:t>LP</a:t>
            </a:r>
            <a:r>
              <a:rPr lang="fa-IR" sz="1600" b="1" dirty="0" smtClean="0">
                <a:effectLst>
                  <a:outerShdw blurRad="38100" dist="38100" dir="2700000" algn="tl">
                    <a:srgbClr val="000000">
                      <a:alpha val="43137"/>
                    </a:srgbClr>
                  </a:outerShdw>
                </a:effectLst>
                <a:cs typeface="B Homa" panose="00000400000000000000" pitchFamily="2" charset="-78"/>
              </a:rPr>
              <a:t> تولید </a:t>
            </a:r>
            <a:r>
              <a:rPr lang="fa-IR" sz="1600" b="1" dirty="0">
                <a:effectLst>
                  <a:outerShdw blurRad="38100" dist="38100" dir="2700000" algn="tl">
                    <a:srgbClr val="000000">
                      <a:alpha val="43137"/>
                    </a:srgbClr>
                  </a:outerShdw>
                </a:effectLst>
                <a:cs typeface="B Homa" panose="00000400000000000000" pitchFamily="2" charset="-78"/>
              </a:rPr>
              <a:t>می کند، </a:t>
            </a:r>
            <a:r>
              <a:rPr lang="fa-IR" sz="1600" b="1" dirty="0" smtClean="0">
                <a:effectLst>
                  <a:outerShdw blurRad="38100" dist="38100" dir="2700000" algn="tl">
                    <a:srgbClr val="000000">
                      <a:alpha val="43137"/>
                    </a:srgbClr>
                  </a:outerShdw>
                </a:effectLst>
                <a:cs typeface="B Homa" panose="00000400000000000000" pitchFamily="2" charset="-78"/>
              </a:rPr>
              <a:t>یعنی جایی </a:t>
            </a:r>
            <a:r>
              <a:rPr lang="fa-IR" sz="1600" b="1" dirty="0">
                <a:effectLst>
                  <a:outerShdw blurRad="38100" dist="38100" dir="2700000" algn="tl">
                    <a:srgbClr val="000000">
                      <a:alpha val="43137"/>
                    </a:srgbClr>
                  </a:outerShdw>
                </a:effectLst>
                <a:cs typeface="B Homa" panose="00000400000000000000" pitchFamily="2" charset="-78"/>
              </a:rPr>
              <a:t>که هزینه های حمل </a:t>
            </a:r>
            <a:r>
              <a:rPr lang="fa-IR" sz="1600" b="1" dirty="0" smtClean="0">
                <a:effectLst>
                  <a:outerShdw blurRad="38100" dist="38100" dir="2700000" algn="tl">
                    <a:srgbClr val="000000">
                      <a:alpha val="43137"/>
                    </a:srgbClr>
                  </a:outerShdw>
                </a:effectLst>
                <a:cs typeface="B Homa" panose="00000400000000000000" pitchFamily="2" charset="-78"/>
              </a:rPr>
              <a:t>و نقل </a:t>
            </a:r>
            <a:r>
              <a:rPr lang="fa-IR" sz="1600" b="1" dirty="0">
                <a:effectLst>
                  <a:outerShdw blurRad="38100" dist="38100" dir="2700000" algn="tl">
                    <a:srgbClr val="000000">
                      <a:alpha val="43137"/>
                    </a:srgbClr>
                  </a:outerShdw>
                </a:effectLst>
                <a:cs typeface="B Homa" panose="00000400000000000000" pitchFamily="2" charset="-78"/>
              </a:rPr>
              <a:t>غالب است (در حد </a:t>
            </a:r>
            <a:r>
              <a:rPr lang="el-GR" sz="1600" b="1" dirty="0">
                <a:effectLst>
                  <a:outerShdw blurRad="38100" dist="38100" dir="2700000" algn="tl">
                    <a:srgbClr val="000000">
                      <a:alpha val="43137"/>
                    </a:srgbClr>
                  </a:outerShdw>
                </a:effectLst>
                <a:latin typeface="Times New Roman" panose="02020603050405020304" pitchFamily="18" charset="0"/>
                <a:cs typeface="B Homa" panose="00000400000000000000" pitchFamily="2" charset="-78"/>
              </a:rPr>
              <a:t>β = ∞ </a:t>
            </a:r>
            <a:r>
              <a:rPr lang="fa-IR" sz="1600" b="1" dirty="0" smtClean="0">
                <a:effectLst>
                  <a:outerShdw blurRad="38100" dist="38100" dir="2700000" algn="tl">
                    <a:srgbClr val="000000">
                      <a:alpha val="43137"/>
                    </a:srgbClr>
                  </a:outerShdw>
                </a:effectLst>
                <a:latin typeface="Times New Roman" panose="02020603050405020304" pitchFamily="18" charset="0"/>
                <a:cs typeface="B Homa" panose="00000400000000000000" pitchFamily="2" charset="-78"/>
              </a:rPr>
              <a:t> </a:t>
            </a:r>
            <a:r>
              <a:rPr lang="fa-IR" sz="1600" b="1" dirty="0" smtClean="0">
                <a:effectLst>
                  <a:outerShdw blurRad="38100" dist="38100" dir="2700000" algn="tl">
                    <a:srgbClr val="000000">
                      <a:alpha val="43137"/>
                    </a:srgbClr>
                  </a:outerShdw>
                </a:effectLst>
                <a:cs typeface="B Homa" panose="00000400000000000000" pitchFamily="2" charset="-78"/>
              </a:rPr>
              <a:t>راه </a:t>
            </a:r>
            <a:r>
              <a:rPr lang="fa-IR" sz="1600" b="1" dirty="0">
                <a:effectLst>
                  <a:outerShdw blurRad="38100" dist="38100" dir="2700000" algn="tl">
                    <a:srgbClr val="000000">
                      <a:alpha val="43137"/>
                    </a:srgbClr>
                  </a:outerShdw>
                </a:effectLst>
                <a:cs typeface="B Homa" panose="00000400000000000000" pitchFamily="2" charset="-78"/>
              </a:rPr>
              <a:t>حل </a:t>
            </a:r>
            <a:r>
              <a:rPr lang="en-US" sz="1600" b="1" dirty="0">
                <a:effectLst>
                  <a:outerShdw blurRad="38100" dist="38100" dir="2700000" algn="tl">
                    <a:srgbClr val="000000">
                      <a:alpha val="43137"/>
                    </a:srgbClr>
                  </a:outerShdw>
                </a:effectLst>
                <a:latin typeface="Times New Roman" panose="02020603050405020304" pitchFamily="18" charset="0"/>
                <a:cs typeface="B Homa" panose="00000400000000000000" pitchFamily="2" charset="-78"/>
              </a:rPr>
              <a:t>LP</a:t>
            </a:r>
            <a:r>
              <a:rPr lang="en-US" sz="1600" b="1" dirty="0">
                <a:effectLst>
                  <a:outerShdw blurRad="38100" dist="38100" dir="2700000" algn="tl">
                    <a:srgbClr val="000000">
                      <a:alpha val="43137"/>
                    </a:srgbClr>
                  </a:outerShdw>
                </a:effectLst>
                <a:cs typeface="B Homa" panose="00000400000000000000" pitchFamily="2" charset="-78"/>
              </a:rPr>
              <a:t> </a:t>
            </a:r>
            <a:r>
              <a:rPr lang="fa-IR" sz="1600" b="1" dirty="0" smtClean="0">
                <a:effectLst>
                  <a:outerShdw blurRad="38100" dist="38100" dir="2700000" algn="tl">
                    <a:srgbClr val="000000">
                      <a:alpha val="43137"/>
                    </a:srgbClr>
                  </a:outerShdw>
                </a:effectLst>
                <a:cs typeface="B Homa" panose="00000400000000000000" pitchFamily="2" charset="-78"/>
              </a:rPr>
              <a:t> را </a:t>
            </a:r>
            <a:r>
              <a:rPr lang="fa-IR" sz="1600" b="1" dirty="0">
                <a:effectLst>
                  <a:outerShdw blurRad="38100" dist="38100" dir="2700000" algn="tl">
                    <a:srgbClr val="000000">
                      <a:alpha val="43137"/>
                    </a:srgbClr>
                  </a:outerShdw>
                </a:effectLst>
                <a:cs typeface="B Homa" panose="00000400000000000000" pitchFamily="2" charset="-78"/>
              </a:rPr>
              <a:t>تولید می کند).</a:t>
            </a:r>
            <a:endParaRPr lang="en-US" sz="1600" b="1" dirty="0">
              <a:effectLst>
                <a:outerShdw blurRad="38100" dist="38100" dir="2700000" algn="tl">
                  <a:srgbClr val="000000">
                    <a:alpha val="43137"/>
                  </a:srgbClr>
                </a:outerShdw>
              </a:effectLst>
              <a:cs typeface="B Homa" panose="00000400000000000000" pitchFamily="2" charset="-78"/>
            </a:endParaRPr>
          </a:p>
        </p:txBody>
      </p:sp>
      <p:sp>
        <p:nvSpPr>
          <p:cNvPr id="39" name="Plus 38"/>
          <p:cNvSpPr/>
          <p:nvPr/>
        </p:nvSpPr>
        <p:spPr>
          <a:xfrm>
            <a:off x="4816776" y="2654143"/>
            <a:ext cx="491025" cy="432048"/>
          </a:xfrm>
          <a:prstGeom prst="mathPlus">
            <a:avLst/>
          </a:prstGeom>
          <a:solidFill>
            <a:srgbClr val="C0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Minus 39"/>
          <p:cNvSpPr/>
          <p:nvPr/>
        </p:nvSpPr>
        <p:spPr>
          <a:xfrm>
            <a:off x="4813516" y="3558089"/>
            <a:ext cx="491025" cy="446975"/>
          </a:xfrm>
          <a:prstGeom prst="mathMinus">
            <a:avLst/>
          </a:prstGeom>
          <a:solidFill>
            <a:srgbClr val="C0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Plus 40"/>
          <p:cNvSpPr/>
          <p:nvPr/>
        </p:nvSpPr>
        <p:spPr>
          <a:xfrm>
            <a:off x="4819618" y="4589421"/>
            <a:ext cx="491025" cy="432048"/>
          </a:xfrm>
          <a:prstGeom prst="mathPlus">
            <a:avLst/>
          </a:prstGeom>
          <a:solidFill>
            <a:srgbClr val="C0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Plus 41"/>
          <p:cNvSpPr/>
          <p:nvPr/>
        </p:nvSpPr>
        <p:spPr>
          <a:xfrm>
            <a:off x="3759962" y="2654143"/>
            <a:ext cx="491025" cy="432048"/>
          </a:xfrm>
          <a:prstGeom prst="mathPlus">
            <a:avLst/>
          </a:prstGeom>
          <a:solidFill>
            <a:srgbClr val="C0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Plus 42"/>
          <p:cNvSpPr/>
          <p:nvPr/>
        </p:nvSpPr>
        <p:spPr>
          <a:xfrm>
            <a:off x="3758219" y="4589421"/>
            <a:ext cx="491025" cy="432048"/>
          </a:xfrm>
          <a:prstGeom prst="mathPlus">
            <a:avLst/>
          </a:prstGeom>
          <a:solidFill>
            <a:srgbClr val="C0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Plus 43"/>
          <p:cNvSpPr/>
          <p:nvPr/>
        </p:nvSpPr>
        <p:spPr>
          <a:xfrm>
            <a:off x="3758218" y="3429000"/>
            <a:ext cx="491025" cy="432048"/>
          </a:xfrm>
          <a:prstGeom prst="mathPlus">
            <a:avLst/>
          </a:prstGeom>
          <a:solidFill>
            <a:srgbClr val="C0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Minus 44"/>
          <p:cNvSpPr/>
          <p:nvPr/>
        </p:nvSpPr>
        <p:spPr>
          <a:xfrm>
            <a:off x="3758217" y="3670291"/>
            <a:ext cx="491025" cy="446975"/>
          </a:xfrm>
          <a:prstGeom prst="mathMinus">
            <a:avLst/>
          </a:prstGeom>
          <a:solidFill>
            <a:srgbClr val="C0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26282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fade">
                                      <p:cBhvr>
                                        <p:cTn id="24" dur="1000"/>
                                        <p:tgtEl>
                                          <p:spTgt spid="39"/>
                                        </p:tgtEl>
                                      </p:cBhvr>
                                    </p:animEffect>
                                    <p:anim calcmode="lin" valueType="num">
                                      <p:cBhvr>
                                        <p:cTn id="25" dur="1000" fill="hold"/>
                                        <p:tgtEl>
                                          <p:spTgt spid="39"/>
                                        </p:tgtEl>
                                        <p:attrNameLst>
                                          <p:attrName>ppt_x</p:attrName>
                                        </p:attrNameLst>
                                      </p:cBhvr>
                                      <p:tavLst>
                                        <p:tav tm="0">
                                          <p:val>
                                            <p:strVal val="#ppt_x"/>
                                          </p:val>
                                        </p:tav>
                                        <p:tav tm="100000">
                                          <p:val>
                                            <p:strVal val="#ppt_x"/>
                                          </p:val>
                                        </p:tav>
                                      </p:tavLst>
                                    </p:anim>
                                    <p:anim calcmode="lin" valueType="num">
                                      <p:cBhvr>
                                        <p:cTn id="26" dur="1000" fill="hold"/>
                                        <p:tgtEl>
                                          <p:spTgt spid="3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anim calcmode="lin" valueType="num">
                                      <p:cBhvr>
                                        <p:cTn id="30" dur="1000" fill="hold"/>
                                        <p:tgtEl>
                                          <p:spTgt spid="27"/>
                                        </p:tgtEl>
                                        <p:attrNameLst>
                                          <p:attrName>ppt_x</p:attrName>
                                        </p:attrNameLst>
                                      </p:cBhvr>
                                      <p:tavLst>
                                        <p:tav tm="0">
                                          <p:val>
                                            <p:strVal val="#ppt_x"/>
                                          </p:val>
                                        </p:tav>
                                        <p:tav tm="100000">
                                          <p:val>
                                            <p:strVal val="#ppt_x"/>
                                          </p:val>
                                        </p:tav>
                                      </p:tavLst>
                                    </p:anim>
                                    <p:anim calcmode="lin" valueType="num">
                                      <p:cBhvr>
                                        <p:cTn id="3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1000"/>
                                        <p:tgtEl>
                                          <p:spTgt spid="40"/>
                                        </p:tgtEl>
                                      </p:cBhvr>
                                    </p:animEffect>
                                    <p:anim calcmode="lin" valueType="num">
                                      <p:cBhvr>
                                        <p:cTn id="42" dur="1000" fill="hold"/>
                                        <p:tgtEl>
                                          <p:spTgt spid="40"/>
                                        </p:tgtEl>
                                        <p:attrNameLst>
                                          <p:attrName>ppt_x</p:attrName>
                                        </p:attrNameLst>
                                      </p:cBhvr>
                                      <p:tavLst>
                                        <p:tav tm="0">
                                          <p:val>
                                            <p:strVal val="#ppt_x"/>
                                          </p:val>
                                        </p:tav>
                                        <p:tav tm="100000">
                                          <p:val>
                                            <p:strVal val="#ppt_x"/>
                                          </p:val>
                                        </p:tav>
                                      </p:tavLst>
                                    </p:anim>
                                    <p:anim calcmode="lin" valueType="num">
                                      <p:cBhvr>
                                        <p:cTn id="4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fade">
                                      <p:cBhvr>
                                        <p:cTn id="48" dur="1000"/>
                                        <p:tgtEl>
                                          <p:spTgt spid="29"/>
                                        </p:tgtEl>
                                      </p:cBhvr>
                                    </p:animEffect>
                                    <p:anim calcmode="lin" valueType="num">
                                      <p:cBhvr>
                                        <p:cTn id="49" dur="1000" fill="hold"/>
                                        <p:tgtEl>
                                          <p:spTgt spid="29"/>
                                        </p:tgtEl>
                                        <p:attrNameLst>
                                          <p:attrName>ppt_x</p:attrName>
                                        </p:attrNameLst>
                                      </p:cBhvr>
                                      <p:tavLst>
                                        <p:tav tm="0">
                                          <p:val>
                                            <p:strVal val="#ppt_x"/>
                                          </p:val>
                                        </p:tav>
                                        <p:tav tm="100000">
                                          <p:val>
                                            <p:strVal val="#ppt_x"/>
                                          </p:val>
                                        </p:tav>
                                      </p:tavLst>
                                    </p:anim>
                                    <p:anim calcmode="lin" valueType="num">
                                      <p:cBhvr>
                                        <p:cTn id="50" dur="1000" fill="hold"/>
                                        <p:tgtEl>
                                          <p:spTgt spid="2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fade">
                                      <p:cBhvr>
                                        <p:cTn id="53" dur="1000"/>
                                        <p:tgtEl>
                                          <p:spTgt spid="41"/>
                                        </p:tgtEl>
                                      </p:cBhvr>
                                    </p:animEffect>
                                    <p:anim calcmode="lin" valueType="num">
                                      <p:cBhvr>
                                        <p:cTn id="54" dur="1000" fill="hold"/>
                                        <p:tgtEl>
                                          <p:spTgt spid="41"/>
                                        </p:tgtEl>
                                        <p:attrNameLst>
                                          <p:attrName>ppt_x</p:attrName>
                                        </p:attrNameLst>
                                      </p:cBhvr>
                                      <p:tavLst>
                                        <p:tav tm="0">
                                          <p:val>
                                            <p:strVal val="#ppt_x"/>
                                          </p:val>
                                        </p:tav>
                                        <p:tav tm="100000">
                                          <p:val>
                                            <p:strVal val="#ppt_x"/>
                                          </p:val>
                                        </p:tav>
                                      </p:tavLst>
                                    </p:anim>
                                    <p:anim calcmode="lin" valueType="num">
                                      <p:cBhvr>
                                        <p:cTn id="55"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1000"/>
                                        <p:tgtEl>
                                          <p:spTgt spid="26"/>
                                        </p:tgtEl>
                                      </p:cBhvr>
                                    </p:animEffect>
                                    <p:anim calcmode="lin" valueType="num">
                                      <p:cBhvr>
                                        <p:cTn id="61" dur="1000" fill="hold"/>
                                        <p:tgtEl>
                                          <p:spTgt spid="26"/>
                                        </p:tgtEl>
                                        <p:attrNameLst>
                                          <p:attrName>ppt_x</p:attrName>
                                        </p:attrNameLst>
                                      </p:cBhvr>
                                      <p:tavLst>
                                        <p:tav tm="0">
                                          <p:val>
                                            <p:strVal val="#ppt_x"/>
                                          </p:val>
                                        </p:tav>
                                        <p:tav tm="100000">
                                          <p:val>
                                            <p:strVal val="#ppt_x"/>
                                          </p:val>
                                        </p:tav>
                                      </p:tavLst>
                                    </p:anim>
                                    <p:anim calcmode="lin" valueType="num">
                                      <p:cBhvr>
                                        <p:cTn id="62" dur="1000" fill="hold"/>
                                        <p:tgtEl>
                                          <p:spTgt spid="26"/>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1000"/>
                                        <p:tgtEl>
                                          <p:spTgt spid="25"/>
                                        </p:tgtEl>
                                      </p:cBhvr>
                                    </p:animEffect>
                                    <p:anim calcmode="lin" valueType="num">
                                      <p:cBhvr>
                                        <p:cTn id="66" dur="1000" fill="hold"/>
                                        <p:tgtEl>
                                          <p:spTgt spid="25"/>
                                        </p:tgtEl>
                                        <p:attrNameLst>
                                          <p:attrName>ppt_x</p:attrName>
                                        </p:attrNameLst>
                                      </p:cBhvr>
                                      <p:tavLst>
                                        <p:tav tm="0">
                                          <p:val>
                                            <p:strVal val="#ppt_x"/>
                                          </p:val>
                                        </p:tav>
                                        <p:tav tm="100000">
                                          <p:val>
                                            <p:strVal val="#ppt_x"/>
                                          </p:val>
                                        </p:tav>
                                      </p:tavLst>
                                    </p:anim>
                                    <p:anim calcmode="lin" valueType="num">
                                      <p:cBhvr>
                                        <p:cTn id="6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fade">
                                      <p:cBhvr>
                                        <p:cTn id="72" dur="1000"/>
                                        <p:tgtEl>
                                          <p:spTgt spid="42"/>
                                        </p:tgtEl>
                                      </p:cBhvr>
                                    </p:animEffect>
                                    <p:anim calcmode="lin" valueType="num">
                                      <p:cBhvr>
                                        <p:cTn id="73" dur="1000" fill="hold"/>
                                        <p:tgtEl>
                                          <p:spTgt spid="42"/>
                                        </p:tgtEl>
                                        <p:attrNameLst>
                                          <p:attrName>ppt_x</p:attrName>
                                        </p:attrNameLst>
                                      </p:cBhvr>
                                      <p:tavLst>
                                        <p:tav tm="0">
                                          <p:val>
                                            <p:strVal val="#ppt_x"/>
                                          </p:val>
                                        </p:tav>
                                        <p:tav tm="100000">
                                          <p:val>
                                            <p:strVal val="#ppt_x"/>
                                          </p:val>
                                        </p:tav>
                                      </p:tavLst>
                                    </p:anim>
                                    <p:anim calcmode="lin" valueType="num">
                                      <p:cBhvr>
                                        <p:cTn id="74" dur="1000" fill="hold"/>
                                        <p:tgtEl>
                                          <p:spTgt spid="42"/>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1000"/>
                                        <p:tgtEl>
                                          <p:spTgt spid="33"/>
                                        </p:tgtEl>
                                      </p:cBhvr>
                                    </p:animEffect>
                                    <p:anim calcmode="lin" valueType="num">
                                      <p:cBhvr>
                                        <p:cTn id="78" dur="1000" fill="hold"/>
                                        <p:tgtEl>
                                          <p:spTgt spid="33"/>
                                        </p:tgtEl>
                                        <p:attrNameLst>
                                          <p:attrName>ppt_x</p:attrName>
                                        </p:attrNameLst>
                                      </p:cBhvr>
                                      <p:tavLst>
                                        <p:tav tm="0">
                                          <p:val>
                                            <p:strVal val="#ppt_x"/>
                                          </p:val>
                                        </p:tav>
                                        <p:tav tm="100000">
                                          <p:val>
                                            <p:strVal val="#ppt_x"/>
                                          </p:val>
                                        </p:tav>
                                      </p:tavLst>
                                    </p:anim>
                                    <p:anim calcmode="lin" valueType="num">
                                      <p:cBhvr>
                                        <p:cTn id="7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fade">
                                      <p:cBhvr>
                                        <p:cTn id="84" dur="1000"/>
                                        <p:tgtEl>
                                          <p:spTgt spid="44"/>
                                        </p:tgtEl>
                                      </p:cBhvr>
                                    </p:animEffect>
                                    <p:anim calcmode="lin" valueType="num">
                                      <p:cBhvr>
                                        <p:cTn id="85" dur="1000" fill="hold"/>
                                        <p:tgtEl>
                                          <p:spTgt spid="44"/>
                                        </p:tgtEl>
                                        <p:attrNameLst>
                                          <p:attrName>ppt_x</p:attrName>
                                        </p:attrNameLst>
                                      </p:cBhvr>
                                      <p:tavLst>
                                        <p:tav tm="0">
                                          <p:val>
                                            <p:strVal val="#ppt_x"/>
                                          </p:val>
                                        </p:tav>
                                        <p:tav tm="100000">
                                          <p:val>
                                            <p:strVal val="#ppt_x"/>
                                          </p:val>
                                        </p:tav>
                                      </p:tavLst>
                                    </p:anim>
                                    <p:anim calcmode="lin" valueType="num">
                                      <p:cBhvr>
                                        <p:cTn id="86" dur="1000" fill="hold"/>
                                        <p:tgtEl>
                                          <p:spTgt spid="44"/>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fade">
                                      <p:cBhvr>
                                        <p:cTn id="89" dur="1000"/>
                                        <p:tgtEl>
                                          <p:spTgt spid="45"/>
                                        </p:tgtEl>
                                      </p:cBhvr>
                                    </p:animEffect>
                                    <p:anim calcmode="lin" valueType="num">
                                      <p:cBhvr>
                                        <p:cTn id="90" dur="1000" fill="hold"/>
                                        <p:tgtEl>
                                          <p:spTgt spid="45"/>
                                        </p:tgtEl>
                                        <p:attrNameLst>
                                          <p:attrName>ppt_x</p:attrName>
                                        </p:attrNameLst>
                                      </p:cBhvr>
                                      <p:tavLst>
                                        <p:tav tm="0">
                                          <p:val>
                                            <p:strVal val="#ppt_x"/>
                                          </p:val>
                                        </p:tav>
                                        <p:tav tm="100000">
                                          <p:val>
                                            <p:strVal val="#ppt_x"/>
                                          </p:val>
                                        </p:tav>
                                      </p:tavLst>
                                    </p:anim>
                                    <p:anim calcmode="lin" valueType="num">
                                      <p:cBhvr>
                                        <p:cTn id="91" dur="1000" fill="hold"/>
                                        <p:tgtEl>
                                          <p:spTgt spid="45"/>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fade">
                                      <p:cBhvr>
                                        <p:cTn id="94" dur="1000"/>
                                        <p:tgtEl>
                                          <p:spTgt spid="34"/>
                                        </p:tgtEl>
                                      </p:cBhvr>
                                    </p:animEffect>
                                    <p:anim calcmode="lin" valueType="num">
                                      <p:cBhvr>
                                        <p:cTn id="95" dur="1000" fill="hold"/>
                                        <p:tgtEl>
                                          <p:spTgt spid="34"/>
                                        </p:tgtEl>
                                        <p:attrNameLst>
                                          <p:attrName>ppt_x</p:attrName>
                                        </p:attrNameLst>
                                      </p:cBhvr>
                                      <p:tavLst>
                                        <p:tav tm="0">
                                          <p:val>
                                            <p:strVal val="#ppt_x"/>
                                          </p:val>
                                        </p:tav>
                                        <p:tav tm="100000">
                                          <p:val>
                                            <p:strVal val="#ppt_x"/>
                                          </p:val>
                                        </p:tav>
                                      </p:tavLst>
                                    </p:anim>
                                    <p:anim calcmode="lin" valueType="num">
                                      <p:cBhvr>
                                        <p:cTn id="9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grpId="0" nodeType="clickEffect">
                                  <p:stCondLst>
                                    <p:cond delay="0"/>
                                  </p:stCondLst>
                                  <p:childTnLst>
                                    <p:set>
                                      <p:cBhvr>
                                        <p:cTn id="100" dur="1" fill="hold">
                                          <p:stCondLst>
                                            <p:cond delay="0"/>
                                          </p:stCondLst>
                                        </p:cTn>
                                        <p:tgtEl>
                                          <p:spTgt spid="43"/>
                                        </p:tgtEl>
                                        <p:attrNameLst>
                                          <p:attrName>style.visibility</p:attrName>
                                        </p:attrNameLst>
                                      </p:cBhvr>
                                      <p:to>
                                        <p:strVal val="visible"/>
                                      </p:to>
                                    </p:set>
                                    <p:animEffect transition="in" filter="fade">
                                      <p:cBhvr>
                                        <p:cTn id="101" dur="1000"/>
                                        <p:tgtEl>
                                          <p:spTgt spid="43"/>
                                        </p:tgtEl>
                                      </p:cBhvr>
                                    </p:animEffect>
                                    <p:anim calcmode="lin" valueType="num">
                                      <p:cBhvr>
                                        <p:cTn id="102" dur="1000" fill="hold"/>
                                        <p:tgtEl>
                                          <p:spTgt spid="43"/>
                                        </p:tgtEl>
                                        <p:attrNameLst>
                                          <p:attrName>ppt_x</p:attrName>
                                        </p:attrNameLst>
                                      </p:cBhvr>
                                      <p:tavLst>
                                        <p:tav tm="0">
                                          <p:val>
                                            <p:strVal val="#ppt_x"/>
                                          </p:val>
                                        </p:tav>
                                        <p:tav tm="100000">
                                          <p:val>
                                            <p:strVal val="#ppt_x"/>
                                          </p:val>
                                        </p:tav>
                                      </p:tavLst>
                                    </p:anim>
                                    <p:anim calcmode="lin" valueType="num">
                                      <p:cBhvr>
                                        <p:cTn id="103" dur="1000" fill="hold"/>
                                        <p:tgtEl>
                                          <p:spTgt spid="43"/>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35"/>
                                        </p:tgtEl>
                                        <p:attrNameLst>
                                          <p:attrName>style.visibility</p:attrName>
                                        </p:attrNameLst>
                                      </p:cBhvr>
                                      <p:to>
                                        <p:strVal val="visible"/>
                                      </p:to>
                                    </p:set>
                                    <p:animEffect transition="in" filter="fade">
                                      <p:cBhvr>
                                        <p:cTn id="106" dur="1000"/>
                                        <p:tgtEl>
                                          <p:spTgt spid="35"/>
                                        </p:tgtEl>
                                      </p:cBhvr>
                                    </p:animEffect>
                                    <p:anim calcmode="lin" valueType="num">
                                      <p:cBhvr>
                                        <p:cTn id="107" dur="1000" fill="hold"/>
                                        <p:tgtEl>
                                          <p:spTgt spid="35"/>
                                        </p:tgtEl>
                                        <p:attrNameLst>
                                          <p:attrName>ppt_x</p:attrName>
                                        </p:attrNameLst>
                                      </p:cBhvr>
                                      <p:tavLst>
                                        <p:tav tm="0">
                                          <p:val>
                                            <p:strVal val="#ppt_x"/>
                                          </p:val>
                                        </p:tav>
                                        <p:tav tm="100000">
                                          <p:val>
                                            <p:strVal val="#ppt_x"/>
                                          </p:val>
                                        </p:tav>
                                      </p:tavLst>
                                    </p:anim>
                                    <p:anim calcmode="lin" valueType="num">
                                      <p:cBhvr>
                                        <p:cTn id="10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31" presetClass="entr" presetSubtype="0" fill="hold" grpId="0" nodeType="clickEffect">
                                  <p:stCondLst>
                                    <p:cond delay="0"/>
                                  </p:stCondLst>
                                  <p:childTnLst>
                                    <p:set>
                                      <p:cBhvr>
                                        <p:cTn id="112" dur="1" fill="hold">
                                          <p:stCondLst>
                                            <p:cond delay="0"/>
                                          </p:stCondLst>
                                        </p:cTn>
                                        <p:tgtEl>
                                          <p:spTgt spid="36"/>
                                        </p:tgtEl>
                                        <p:attrNameLst>
                                          <p:attrName>style.visibility</p:attrName>
                                        </p:attrNameLst>
                                      </p:cBhvr>
                                      <p:to>
                                        <p:strVal val="visible"/>
                                      </p:to>
                                    </p:set>
                                    <p:anim calcmode="lin" valueType="num">
                                      <p:cBhvr>
                                        <p:cTn id="113" dur="1000" fill="hold"/>
                                        <p:tgtEl>
                                          <p:spTgt spid="36"/>
                                        </p:tgtEl>
                                        <p:attrNameLst>
                                          <p:attrName>ppt_w</p:attrName>
                                        </p:attrNameLst>
                                      </p:cBhvr>
                                      <p:tavLst>
                                        <p:tav tm="0">
                                          <p:val>
                                            <p:fltVal val="0"/>
                                          </p:val>
                                        </p:tav>
                                        <p:tav tm="100000">
                                          <p:val>
                                            <p:strVal val="#ppt_w"/>
                                          </p:val>
                                        </p:tav>
                                      </p:tavLst>
                                    </p:anim>
                                    <p:anim calcmode="lin" valueType="num">
                                      <p:cBhvr>
                                        <p:cTn id="114" dur="1000" fill="hold"/>
                                        <p:tgtEl>
                                          <p:spTgt spid="36"/>
                                        </p:tgtEl>
                                        <p:attrNameLst>
                                          <p:attrName>ppt_h</p:attrName>
                                        </p:attrNameLst>
                                      </p:cBhvr>
                                      <p:tavLst>
                                        <p:tav tm="0">
                                          <p:val>
                                            <p:fltVal val="0"/>
                                          </p:val>
                                        </p:tav>
                                        <p:tav tm="100000">
                                          <p:val>
                                            <p:strVal val="#ppt_h"/>
                                          </p:val>
                                        </p:tav>
                                      </p:tavLst>
                                    </p:anim>
                                    <p:anim calcmode="lin" valueType="num">
                                      <p:cBhvr>
                                        <p:cTn id="115" dur="1000" fill="hold"/>
                                        <p:tgtEl>
                                          <p:spTgt spid="36"/>
                                        </p:tgtEl>
                                        <p:attrNameLst>
                                          <p:attrName>style.rotation</p:attrName>
                                        </p:attrNameLst>
                                      </p:cBhvr>
                                      <p:tavLst>
                                        <p:tav tm="0">
                                          <p:val>
                                            <p:fltVal val="90"/>
                                          </p:val>
                                        </p:tav>
                                        <p:tav tm="100000">
                                          <p:val>
                                            <p:fltVal val="0"/>
                                          </p:val>
                                        </p:tav>
                                      </p:tavLst>
                                    </p:anim>
                                    <p:animEffect transition="in" filter="fade">
                                      <p:cBhvr>
                                        <p:cTn id="116"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7" grpId="0" animBg="1"/>
      <p:bldP spid="28" grpId="0" animBg="1"/>
      <p:bldP spid="29" grpId="0" animBg="1"/>
      <p:bldP spid="7" grpId="0" animBg="1"/>
      <p:bldP spid="9" grpId="0"/>
      <p:bldP spid="33" grpId="0" animBg="1"/>
      <p:bldP spid="34" grpId="0" animBg="1"/>
      <p:bldP spid="35" grpId="0" animBg="1"/>
      <p:bldP spid="25" grpId="0" animBg="1"/>
      <p:bldP spid="26" grpId="0"/>
      <p:bldP spid="36" grpId="0" animBg="1"/>
      <p:bldP spid="39" grpId="0" animBg="1"/>
      <p:bldP spid="40" grpId="0" animBg="1"/>
      <p:bldP spid="41" grpId="0" animBg="1"/>
      <p:bldP spid="42" grpId="0" animBg="1"/>
      <p:bldP spid="43" grpId="0" animBg="1"/>
      <p:bldP spid="44" grpId="0" animBg="1"/>
      <p:bldP spid="45" grpId="0" animBg="1"/>
    </p:bldLst>
  </p:timing>
</p:sld>
</file>

<file path=ppt/theme/theme1.xml><?xml version="1.0" encoding="utf-8"?>
<a:theme xmlns:a="http://schemas.openxmlformats.org/drawingml/2006/main" name="Retrospect">
  <a:themeElements>
    <a:clrScheme name="Red">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3056</TotalTime>
  <Words>2220</Words>
  <Application>Microsoft Office PowerPoint</Application>
  <PresentationFormat>On-screen Show (4:3)</PresentationFormat>
  <Paragraphs>204</Paragraphs>
  <Slides>13</Slides>
  <Notes>13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vt:i4>
      </vt:variant>
    </vt:vector>
  </HeadingPairs>
  <TitlesOfParts>
    <vt:vector size="22" baseType="lpstr">
      <vt:lpstr>Arial</vt:lpstr>
      <vt:lpstr>B Homa</vt:lpstr>
      <vt:lpstr>B Mitra</vt:lpstr>
      <vt:lpstr>B Titr</vt:lpstr>
      <vt:lpstr>Calibri</vt:lpstr>
      <vt:lpstr>Calibri Light</vt:lpstr>
      <vt:lpstr>Times New Roman</vt:lpstr>
      <vt:lpstr>Wingdings</vt:lpstr>
      <vt:lpstr>Retrospect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mohammad</dc:creator>
  <cp:lastModifiedBy>Mohammad</cp:lastModifiedBy>
  <cp:revision>235</cp:revision>
  <dcterms:created xsi:type="dcterms:W3CDTF">2014-02-12T04:26:14Z</dcterms:created>
  <dcterms:modified xsi:type="dcterms:W3CDTF">2019-10-24T06:48:22Z</dcterms:modified>
</cp:coreProperties>
</file>