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4">
  <p:sldMasterIdLst>
    <p:sldMasterId id="2147483677" r:id="rId1"/>
  </p:sldMasterIdLst>
  <p:notesMasterIdLst>
    <p:notesMasterId r:id="rId28"/>
  </p:notesMasterIdLst>
  <p:sldIdLst>
    <p:sldId id="256" r:id="rId2"/>
    <p:sldId id="300" r:id="rId3"/>
    <p:sldId id="275" r:id="rId4"/>
    <p:sldId id="257" r:id="rId5"/>
    <p:sldId id="285" r:id="rId6"/>
    <p:sldId id="277" r:id="rId7"/>
    <p:sldId id="278" r:id="rId8"/>
    <p:sldId id="279" r:id="rId9"/>
    <p:sldId id="288" r:id="rId10"/>
    <p:sldId id="289" r:id="rId11"/>
    <p:sldId id="290" r:id="rId12"/>
    <p:sldId id="291" r:id="rId13"/>
    <p:sldId id="292" r:id="rId14"/>
    <p:sldId id="258" r:id="rId15"/>
    <p:sldId id="282" r:id="rId16"/>
    <p:sldId id="302" r:id="rId17"/>
    <p:sldId id="284" r:id="rId18"/>
    <p:sldId id="286" r:id="rId19"/>
    <p:sldId id="299" r:id="rId20"/>
    <p:sldId id="294" r:id="rId21"/>
    <p:sldId id="296" r:id="rId22"/>
    <p:sldId id="297" r:id="rId23"/>
    <p:sldId id="298" r:id="rId24"/>
    <p:sldId id="304" r:id="rId25"/>
    <p:sldId id="305" r:id="rId26"/>
    <p:sldId id="303" r:id="rId27"/>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662" autoAdjust="0"/>
    <p:restoredTop sz="58887" autoAdjust="0"/>
  </p:normalViewPr>
  <p:slideViewPr>
    <p:cSldViewPr snapToGrid="0" showGuides="1">
      <p:cViewPr varScale="1">
        <p:scale>
          <a:sx n="80" d="100"/>
          <a:sy n="80" d="100"/>
        </p:scale>
        <p:origin x="246" y="78"/>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1FA5F263-337A-4C1E-941F-74A6860BA81F}" type="datetimeFigureOut">
              <a:rPr lang="fa-IR" smtClean="0"/>
              <a:t>25/02/1441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9E8FA9BA-FE9D-4001-BB2F-F65C60041D16}" type="slidenum">
              <a:rPr lang="fa-IR" smtClean="0"/>
              <a:t>‹#›</a:t>
            </a:fld>
            <a:endParaRPr lang="fa-IR"/>
          </a:p>
        </p:txBody>
      </p:sp>
    </p:spTree>
    <p:extLst>
      <p:ext uri="{BB962C8B-B14F-4D97-AF65-F5344CB8AC3E}">
        <p14:creationId xmlns:p14="http://schemas.microsoft.com/office/powerpoint/2010/main" val="312193871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E8FA9BA-FE9D-4001-BB2F-F65C60041D16}" type="slidenum">
              <a:rPr lang="fa-IR" smtClean="0"/>
              <a:t>3</a:t>
            </a:fld>
            <a:endParaRPr lang="fa-IR"/>
          </a:p>
        </p:txBody>
      </p:sp>
    </p:spTree>
    <p:extLst>
      <p:ext uri="{BB962C8B-B14F-4D97-AF65-F5344CB8AC3E}">
        <p14:creationId xmlns:p14="http://schemas.microsoft.com/office/powerpoint/2010/main" val="2872629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9E8FA9BA-FE9D-4001-BB2F-F65C60041D16}" type="slidenum">
              <a:rPr lang="fa-IR" smtClean="0"/>
              <a:t>4</a:t>
            </a:fld>
            <a:endParaRPr lang="fa-IR"/>
          </a:p>
        </p:txBody>
      </p:sp>
    </p:spTree>
    <p:extLst>
      <p:ext uri="{BB962C8B-B14F-4D97-AF65-F5344CB8AC3E}">
        <p14:creationId xmlns:p14="http://schemas.microsoft.com/office/powerpoint/2010/main" val="1114281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E8FA9BA-FE9D-4001-BB2F-F65C60041D16}" type="slidenum">
              <a:rPr lang="fa-IR" smtClean="0"/>
              <a:t>7</a:t>
            </a:fld>
            <a:endParaRPr lang="fa-IR"/>
          </a:p>
        </p:txBody>
      </p:sp>
    </p:spTree>
    <p:extLst>
      <p:ext uri="{BB962C8B-B14F-4D97-AF65-F5344CB8AC3E}">
        <p14:creationId xmlns:p14="http://schemas.microsoft.com/office/powerpoint/2010/main" val="4294561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E8FA9BA-FE9D-4001-BB2F-F65C60041D16}" type="slidenum">
              <a:rPr lang="fa-IR" smtClean="0"/>
              <a:t>8</a:t>
            </a:fld>
            <a:endParaRPr lang="fa-IR"/>
          </a:p>
        </p:txBody>
      </p:sp>
    </p:spTree>
    <p:extLst>
      <p:ext uri="{BB962C8B-B14F-4D97-AF65-F5344CB8AC3E}">
        <p14:creationId xmlns:p14="http://schemas.microsoft.com/office/powerpoint/2010/main" val="435287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E8FA9BA-FE9D-4001-BB2F-F65C60041D16}" type="slidenum">
              <a:rPr lang="fa-IR" smtClean="0"/>
              <a:t>14</a:t>
            </a:fld>
            <a:endParaRPr lang="fa-IR"/>
          </a:p>
        </p:txBody>
      </p:sp>
    </p:spTree>
    <p:extLst>
      <p:ext uri="{BB962C8B-B14F-4D97-AF65-F5344CB8AC3E}">
        <p14:creationId xmlns:p14="http://schemas.microsoft.com/office/powerpoint/2010/main" val="2963079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E8FA9BA-FE9D-4001-BB2F-F65C60041D16}" type="slidenum">
              <a:rPr lang="fa-IR" smtClean="0"/>
              <a:t>15</a:t>
            </a:fld>
            <a:endParaRPr lang="fa-IR"/>
          </a:p>
        </p:txBody>
      </p:sp>
    </p:spTree>
    <p:extLst>
      <p:ext uri="{BB962C8B-B14F-4D97-AF65-F5344CB8AC3E}">
        <p14:creationId xmlns:p14="http://schemas.microsoft.com/office/powerpoint/2010/main" val="902424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50000"/>
              </a:lnSpc>
              <a:buFont typeface="Wingdings" panose="05000000000000000000" pitchFamily="2" charset="2"/>
              <a:buChar char="§"/>
            </a:pPr>
            <a:endParaRPr lang="fa-IR" dirty="0" smtClean="0"/>
          </a:p>
        </p:txBody>
      </p:sp>
      <p:sp>
        <p:nvSpPr>
          <p:cNvPr id="4" name="Slide Number Placeholder 3"/>
          <p:cNvSpPr>
            <a:spLocks noGrp="1"/>
          </p:cNvSpPr>
          <p:nvPr>
            <p:ph type="sldNum" sz="quarter" idx="10"/>
          </p:nvPr>
        </p:nvSpPr>
        <p:spPr/>
        <p:txBody>
          <a:bodyPr/>
          <a:lstStyle/>
          <a:p>
            <a:fld id="{9E8FA9BA-FE9D-4001-BB2F-F65C60041D16}" type="slidenum">
              <a:rPr lang="fa-IR" smtClean="0"/>
              <a:t>16</a:t>
            </a:fld>
            <a:endParaRPr lang="fa-IR"/>
          </a:p>
        </p:txBody>
      </p:sp>
    </p:spTree>
    <p:extLst>
      <p:ext uri="{BB962C8B-B14F-4D97-AF65-F5344CB8AC3E}">
        <p14:creationId xmlns:p14="http://schemas.microsoft.com/office/powerpoint/2010/main" val="1343598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E8FA9BA-FE9D-4001-BB2F-F65C60041D16}" type="slidenum">
              <a:rPr lang="fa-IR" smtClean="0"/>
              <a:t>18</a:t>
            </a:fld>
            <a:endParaRPr lang="fa-IR"/>
          </a:p>
        </p:txBody>
      </p:sp>
    </p:spTree>
    <p:extLst>
      <p:ext uri="{BB962C8B-B14F-4D97-AF65-F5344CB8AC3E}">
        <p14:creationId xmlns:p14="http://schemas.microsoft.com/office/powerpoint/2010/main" val="2406770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9E8FA9BA-FE9D-4001-BB2F-F65C60041D16}" type="slidenum">
              <a:rPr lang="fa-IR" smtClean="0"/>
              <a:t>20</a:t>
            </a:fld>
            <a:endParaRPr lang="fa-IR"/>
          </a:p>
        </p:txBody>
      </p:sp>
    </p:spTree>
    <p:extLst>
      <p:ext uri="{BB962C8B-B14F-4D97-AF65-F5344CB8AC3E}">
        <p14:creationId xmlns:p14="http://schemas.microsoft.com/office/powerpoint/2010/main" val="4164626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D5968EB-3B2C-436A-9C45-82EB73135D97}" type="datetime8">
              <a:rPr lang="fa-IR" smtClean="0"/>
              <a:t>24 اُكتبر 19</a:t>
            </a:fld>
            <a:endParaRPr lang="fa-IR"/>
          </a:p>
        </p:txBody>
      </p:sp>
      <p:sp>
        <p:nvSpPr>
          <p:cNvPr id="5" name="Footer Placeholder 4"/>
          <p:cNvSpPr>
            <a:spLocks noGrp="1"/>
          </p:cNvSpPr>
          <p:nvPr>
            <p:ph type="ftr" sz="quarter" idx="11"/>
          </p:nvPr>
        </p:nvSpPr>
        <p:spPr>
          <a:xfrm>
            <a:off x="5332412" y="5883275"/>
            <a:ext cx="4324044" cy="365125"/>
          </a:xfrm>
        </p:spPr>
        <p:txBody>
          <a:bodyPr/>
          <a:lstStyle/>
          <a:p>
            <a:endParaRPr lang="fa-IR"/>
          </a:p>
        </p:txBody>
      </p:sp>
      <p:sp>
        <p:nvSpPr>
          <p:cNvPr id="6" name="Slide Number Placeholder 5"/>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1919744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5C9C1E-8972-4B79-A4E2-590873C112E7}" type="datetime8">
              <a:rPr lang="fa-IR" smtClean="0"/>
              <a:t>24 اُكتبر 19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105757113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726EDD-E9F6-4789-9A2A-D0609CBC5EEE}" type="datetime8">
              <a:rPr lang="fa-IR" smtClean="0"/>
              <a:t>24 اُكتبر 19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3535119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6047BB-ADC3-4A38-8DE1-527A68B861DF}" type="datetime8">
              <a:rPr lang="fa-IR" smtClean="0"/>
              <a:t>24 اُكتبر 19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33029334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8A8003-3EE9-4119-9BAA-37BF43F55215}" type="datetime8">
              <a:rPr lang="fa-IR" smtClean="0"/>
              <a:t>24 اُكتبر 19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9619590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A7F6AF-538B-4F76-A511-DE623B3789EF}" type="datetime8">
              <a:rPr lang="fa-IR" smtClean="0"/>
              <a:t>24 اُكتبر 19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6040718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E521FF-0E46-4F37-9323-4209EB3AB7EE}" type="datetime8">
              <a:rPr lang="fa-IR" smtClean="0"/>
              <a:t>24 اُكتبر 19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3605488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0D59D0E-D6BA-4DDF-BCDD-A2A3B3951A66}" type="datetime8">
              <a:rPr lang="fa-IR" smtClean="0"/>
              <a:t>24 اُكتبر 19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2324909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C3BFB3-9915-4A5D-9C0D-40CC7C319AB1}" type="datetime8">
              <a:rPr lang="fa-IR" smtClean="0"/>
              <a:t>24 اُكتبر 19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3917526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405097-6483-4F23-8E73-3BB8A35B0391}" type="datetime8">
              <a:rPr lang="fa-IR" smtClean="0"/>
              <a:t>24 اُكتبر 19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a:xfrm>
            <a:off x="10951856" y="5867131"/>
            <a:ext cx="551167" cy="365125"/>
          </a:xfrm>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700275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103937-D7AB-4F40-8BA3-DD488C101254}" type="datetime8">
              <a:rPr lang="fa-IR" smtClean="0"/>
              <a:t>24 اُكتبر 19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1989787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9C16B8-AFAC-4F9D-9EC2-838BC2725525}" type="datetime8">
              <a:rPr lang="fa-IR" smtClean="0"/>
              <a:t>24 اُكتبر 19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1231908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A0B0C69-8B7C-49BC-AD14-2E3175F14988}" type="datetime8">
              <a:rPr lang="fa-IR" smtClean="0"/>
              <a:t>24 اُكتبر 19</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2163933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24FF6A3-088D-4AB8-B1E9-8F061065A672}" type="datetime8">
              <a:rPr lang="fa-IR" smtClean="0"/>
              <a:t>24 اُكتبر 19</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1812619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4C703F-C146-447E-89D8-2E7760B94697}" type="datetime8">
              <a:rPr lang="fa-IR" smtClean="0"/>
              <a:t>24 اُكتبر 19</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3752068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46476F-8FBC-463B-B661-43B7F761052A}" type="datetime8">
              <a:rPr lang="fa-IR" smtClean="0"/>
              <a:t>24 اُكتبر 19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3523882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9A01E6-5891-48AB-91C4-9F5F76C50044}" type="datetime8">
              <a:rPr lang="fa-IR" smtClean="0"/>
              <a:t>24 اُكتبر 19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EC32A07-489A-4810-8E04-3ACE31448309}" type="slidenum">
              <a:rPr lang="fa-IR" smtClean="0"/>
              <a:t>‹#›</a:t>
            </a:fld>
            <a:endParaRPr lang="fa-IR"/>
          </a:p>
        </p:txBody>
      </p:sp>
    </p:spTree>
    <p:extLst>
      <p:ext uri="{BB962C8B-B14F-4D97-AF65-F5344CB8AC3E}">
        <p14:creationId xmlns:p14="http://schemas.microsoft.com/office/powerpoint/2010/main" val="2331883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95C9C1E-8972-4B79-A4E2-590873C112E7}" type="datetime8">
              <a:rPr lang="fa-IR" smtClean="0"/>
              <a:t>24 اُكتبر 19</a:t>
            </a:fld>
            <a:endParaRPr lang="fa-IR"/>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a-IR"/>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EC32A07-489A-4810-8E04-3ACE31448309}" type="slidenum">
              <a:rPr lang="fa-IR" smtClean="0"/>
              <a:t>‹#›</a:t>
            </a:fld>
            <a:endParaRPr lang="fa-IR"/>
          </a:p>
        </p:txBody>
      </p:sp>
    </p:spTree>
    <p:extLst>
      <p:ext uri="{BB962C8B-B14F-4D97-AF65-F5344CB8AC3E}">
        <p14:creationId xmlns:p14="http://schemas.microsoft.com/office/powerpoint/2010/main" val="53170268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Lst>
  <p:hf hdr="0" ftr="0" dt="0"/>
  <p:txStyles>
    <p:titleStyle>
      <a:lvl1pPr algn="ctr" defTabSz="457200" rtl="1" eaLnBrk="1" latinLnBrk="0" hangingPunct="1">
        <a:spcBef>
          <a:spcPct val="0"/>
        </a:spcBef>
        <a:buNone/>
        <a:defRPr sz="4000" kern="1200" cap="none">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20.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6.png"/><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shahrsazionline.com/wp-content/uploads/2013/05/Lowery-Model.png"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66982" y="2507838"/>
            <a:ext cx="6096000" cy="1815882"/>
          </a:xfrm>
          <a:prstGeom prst="rect">
            <a:avLst/>
          </a:prstGeom>
        </p:spPr>
        <p:txBody>
          <a:bodyPr>
            <a:spAutoFit/>
          </a:bodyPr>
          <a:lstStyle/>
          <a:p>
            <a:pPr marL="432000" algn="ctr"/>
            <a:r>
              <a:rPr lang="fa-IR" sz="4400" b="1" dirty="0" smtClean="0">
                <a:latin typeface="Adobe Arabic" panose="02040503050201020203" pitchFamily="18" charset="-78"/>
                <a:cs typeface="B Homa" panose="00000400000000000000" pitchFamily="2" charset="-78"/>
              </a:rPr>
              <a:t>مدل های اشتغال در برنامه ریزی حمل و نقل</a:t>
            </a:r>
            <a:r>
              <a:rPr lang="fa-IR" sz="2400" dirty="0">
                <a:latin typeface="Adobe Arabic" panose="02040503050201020203" pitchFamily="18" charset="-78"/>
                <a:cs typeface="B Homa" panose="00000400000000000000" pitchFamily="2" charset="-78"/>
              </a:rPr>
              <a:t/>
            </a:r>
            <a:br>
              <a:rPr lang="fa-IR" sz="2400" dirty="0">
                <a:latin typeface="Adobe Arabic" panose="02040503050201020203" pitchFamily="18" charset="-78"/>
                <a:cs typeface="B Homa" panose="00000400000000000000" pitchFamily="2" charset="-78"/>
              </a:rPr>
            </a:br>
            <a:endParaRPr lang="fa-IR" sz="2400" dirty="0"/>
          </a:p>
        </p:txBody>
      </p:sp>
    </p:spTree>
    <p:extLst>
      <p:ext uri="{BB962C8B-B14F-4D97-AF65-F5344CB8AC3E}">
        <p14:creationId xmlns:p14="http://schemas.microsoft.com/office/powerpoint/2010/main" val="30055080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18842" y="297425"/>
            <a:ext cx="7089666" cy="1138773"/>
          </a:xfrm>
          <a:prstGeom prst="rect">
            <a:avLst/>
          </a:prstGeom>
        </p:spPr>
        <p:txBody>
          <a:bodyPr wrap="square">
            <a:spAutoFit/>
          </a:bodyPr>
          <a:lstStyle/>
          <a:p>
            <a:r>
              <a:rPr lang="ar-SA" sz="2800" b="1" dirty="0">
                <a:latin typeface="Adobe Arabic" panose="02040503050201020203" pitchFamily="18" charset="-78"/>
                <a:ea typeface="Calibri" panose="020F0502020204030204" pitchFamily="34" charset="0"/>
                <a:cs typeface="B Homa" panose="00000400000000000000" pitchFamily="2" charset="-78"/>
              </a:rPr>
              <a:t>مرحله دوم</a:t>
            </a:r>
            <a:endParaRPr lang="en-US" sz="2800" b="1" dirty="0">
              <a:latin typeface="Adobe Arabic" panose="02040503050201020203" pitchFamily="18" charset="-78"/>
              <a:ea typeface="Calibri" panose="020F0502020204030204" pitchFamily="34" charset="0"/>
              <a:cs typeface="B Homa" panose="00000400000000000000" pitchFamily="2" charset="-78"/>
            </a:endParaRPr>
          </a:p>
          <a:p>
            <a:r>
              <a:rPr lang="ar-SA" sz="2000" dirty="0">
                <a:latin typeface="Adobe Arabic" panose="02040503050201020203" pitchFamily="18" charset="-78"/>
                <a:ea typeface="Calibri" panose="020F0502020204030204" pitchFamily="34" charset="0"/>
                <a:cs typeface="B Homa" panose="00000400000000000000" pitchFamily="2" charset="-78"/>
              </a:rPr>
              <a:t>در تحلیل پایه یا غیر پایه فعالیت هاي اقتصادي</a:t>
            </a:r>
            <a:r>
              <a:rPr lang="en-US" sz="2000" dirty="0">
                <a:latin typeface="Adobe Arabic" panose="02040503050201020203" pitchFamily="18" charset="-78"/>
                <a:ea typeface="Calibri" panose="020F0502020204030204" pitchFamily="34" charset="0"/>
                <a:cs typeface="B Homa" panose="00000400000000000000" pitchFamily="2" charset="-78"/>
              </a:rPr>
              <a:t> (L.Q) </a:t>
            </a:r>
            <a:r>
              <a:rPr lang="ar-SA" sz="2000" dirty="0">
                <a:latin typeface="Adobe Arabic" panose="02040503050201020203" pitchFamily="18" charset="-78"/>
                <a:ea typeface="Calibri" panose="020F0502020204030204" pitchFamily="34" charset="0"/>
                <a:cs typeface="B Homa" panose="00000400000000000000" pitchFamily="2" charset="-78"/>
              </a:rPr>
              <a:t>محاسبه و اعمال ضریب مکانی منطقه </a:t>
            </a:r>
            <a:r>
              <a:rPr lang="en-US" sz="2000" dirty="0">
                <a:latin typeface="Adobe Arabic" panose="02040503050201020203" pitchFamily="18" charset="-78"/>
                <a:ea typeface="Calibri" panose="020F0502020204030204" pitchFamily="34" charset="0"/>
                <a:cs typeface="B Homa" panose="00000400000000000000" pitchFamily="2" charset="-78"/>
              </a:rPr>
              <a:t>:</a:t>
            </a:r>
            <a:endParaRPr lang="fa-IR" sz="2000" dirty="0">
              <a:latin typeface="Adobe Arabic" panose="02040503050201020203" pitchFamily="18" charset="-78"/>
              <a:cs typeface="B Homa" panose="00000400000000000000" pitchFamily="2" charset="-78"/>
            </a:endParaRPr>
          </a:p>
        </p:txBody>
      </p:sp>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7957" t="23520" r="5861" b="17928"/>
          <a:stretch/>
        </p:blipFill>
        <p:spPr>
          <a:xfrm>
            <a:off x="1775408" y="679136"/>
            <a:ext cx="3387213" cy="1293828"/>
          </a:xfrm>
          <a:prstGeom prst="rect">
            <a:avLst/>
          </a:prstGeom>
        </p:spPr>
      </p:pic>
      <p:pic>
        <p:nvPicPr>
          <p:cNvPr id="4" name="Picture 3"/>
          <p:cNvPicPr>
            <a:picLocks noChangeAspect="1"/>
          </p:cNvPicPr>
          <p:nvPr/>
        </p:nvPicPr>
        <p:blipFill rotWithShape="1">
          <a:blip r:embed="rId4"/>
          <a:srcRect l="13134" t="26033" r="58614" b="18914"/>
          <a:stretch/>
        </p:blipFill>
        <p:spPr>
          <a:xfrm>
            <a:off x="3242320" y="2396359"/>
            <a:ext cx="2989514" cy="3275263"/>
          </a:xfrm>
          <a:prstGeom prst="rect">
            <a:avLst/>
          </a:prstGeom>
        </p:spPr>
      </p:pic>
      <p:sp>
        <p:nvSpPr>
          <p:cNvPr id="5" name="TextBox 4"/>
          <p:cNvSpPr txBox="1"/>
          <p:nvPr/>
        </p:nvSpPr>
        <p:spPr>
          <a:xfrm>
            <a:off x="6702683" y="2817507"/>
            <a:ext cx="1686910" cy="400110"/>
          </a:xfrm>
          <a:prstGeom prst="rect">
            <a:avLst/>
          </a:prstGeom>
          <a:noFill/>
        </p:spPr>
        <p:txBody>
          <a:bodyPr wrap="square" rtlCol="1">
            <a:spAutoFit/>
          </a:bodyPr>
          <a:lstStyle/>
          <a:p>
            <a:r>
              <a:rPr lang="fa-IR" sz="2000" b="1" dirty="0" smtClean="0">
                <a:latin typeface="Adobe Arabic" panose="02040503050201020203" pitchFamily="18" charset="-78"/>
                <a:cs typeface="B Homa" panose="00000400000000000000" pitchFamily="2" charset="-78"/>
              </a:rPr>
              <a:t>بخش کشاورزی</a:t>
            </a:r>
          </a:p>
        </p:txBody>
      </p:sp>
      <p:sp>
        <p:nvSpPr>
          <p:cNvPr id="6" name="Rectangle 5"/>
          <p:cNvSpPr/>
          <p:nvPr/>
        </p:nvSpPr>
        <p:spPr>
          <a:xfrm>
            <a:off x="7070000" y="3849324"/>
            <a:ext cx="1319593" cy="400110"/>
          </a:xfrm>
          <a:prstGeom prst="rect">
            <a:avLst/>
          </a:prstGeom>
        </p:spPr>
        <p:txBody>
          <a:bodyPr wrap="none">
            <a:spAutoFit/>
          </a:bodyPr>
          <a:lstStyle/>
          <a:p>
            <a:r>
              <a:rPr lang="fa-IR" sz="2000" b="1" dirty="0">
                <a:latin typeface="Adobe Arabic" panose="02040503050201020203" pitchFamily="18" charset="-78"/>
                <a:cs typeface="B Homa" panose="00000400000000000000" pitchFamily="2" charset="-78"/>
              </a:rPr>
              <a:t>بخش صنعت</a:t>
            </a:r>
          </a:p>
        </p:txBody>
      </p:sp>
      <p:sp>
        <p:nvSpPr>
          <p:cNvPr id="7" name="Rectangle 6"/>
          <p:cNvSpPr/>
          <p:nvPr/>
        </p:nvSpPr>
        <p:spPr>
          <a:xfrm>
            <a:off x="7020307" y="5065807"/>
            <a:ext cx="1369286" cy="400110"/>
          </a:xfrm>
          <a:prstGeom prst="rect">
            <a:avLst/>
          </a:prstGeom>
        </p:spPr>
        <p:txBody>
          <a:bodyPr wrap="none">
            <a:spAutoFit/>
          </a:bodyPr>
          <a:lstStyle/>
          <a:p>
            <a:r>
              <a:rPr lang="fa-IR" sz="2000" b="1" dirty="0">
                <a:latin typeface="Adobe Arabic" panose="02040503050201020203" pitchFamily="18" charset="-78"/>
                <a:cs typeface="B Homa" panose="00000400000000000000" pitchFamily="2" charset="-78"/>
              </a:rPr>
              <a:t>بخش خدمات</a:t>
            </a:r>
          </a:p>
        </p:txBody>
      </p:sp>
    </p:spTree>
    <p:extLst>
      <p:ext uri="{BB962C8B-B14F-4D97-AF65-F5344CB8AC3E}">
        <p14:creationId xmlns:p14="http://schemas.microsoft.com/office/powerpoint/2010/main" val="3311920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xEl>
                                              <p:pRg st="0" end="0"/>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30680" y="221316"/>
            <a:ext cx="10049513" cy="2400657"/>
          </a:xfrm>
          <a:prstGeom prst="rect">
            <a:avLst/>
          </a:prstGeom>
        </p:spPr>
        <p:txBody>
          <a:bodyPr wrap="square">
            <a:spAutoFit/>
          </a:bodyPr>
          <a:lstStyle/>
          <a:p>
            <a:pPr algn="just"/>
            <a:r>
              <a:rPr lang="ar-SA" sz="2800" b="1" dirty="0">
                <a:latin typeface="Adobe Arabic" panose="02040503050201020203" pitchFamily="18" charset="-78"/>
                <a:ea typeface="Calibri" panose="020F0502020204030204" pitchFamily="34" charset="0"/>
                <a:cs typeface="B Homa" panose="00000400000000000000" pitchFamily="2" charset="-78"/>
              </a:rPr>
              <a:t>مرحله سوم</a:t>
            </a:r>
            <a:endParaRPr lang="en-US" sz="2800" b="1" dirty="0">
              <a:latin typeface="Adobe Arabic" panose="02040503050201020203" pitchFamily="18" charset="-78"/>
              <a:ea typeface="Calibri" panose="020F0502020204030204" pitchFamily="34" charset="0"/>
              <a:cs typeface="B Homa" panose="00000400000000000000" pitchFamily="2" charset="-78"/>
            </a:endParaRPr>
          </a:p>
          <a:p>
            <a:pPr algn="just"/>
            <a:r>
              <a:rPr lang="ar-SA" sz="2000" dirty="0">
                <a:latin typeface="Adobe Arabic" panose="02040503050201020203" pitchFamily="18" charset="-78"/>
                <a:ea typeface="Calibri" panose="020F0502020204030204" pitchFamily="34" charset="0"/>
                <a:cs typeface="B Homa" panose="00000400000000000000" pitchFamily="2" charset="-78"/>
              </a:rPr>
              <a:t>محاسبه رشد عامل براي دوره 10 ساله ( </a:t>
            </a:r>
            <a:r>
              <a:rPr lang="fa-IR" sz="2000" dirty="0">
                <a:latin typeface="Adobe Arabic" panose="02040503050201020203" pitchFamily="18" charset="-78"/>
                <a:ea typeface="Calibri" panose="020F0502020204030204" pitchFamily="34" charset="0"/>
                <a:cs typeface="B Homa" panose="00000400000000000000" pitchFamily="2" charset="-78"/>
              </a:rPr>
              <a:t>1375- 1385) این ضریب برای هریک از </a:t>
            </a:r>
            <a:r>
              <a:rPr lang="ar-SA" sz="2000" dirty="0">
                <a:latin typeface="Adobe Arabic" panose="02040503050201020203" pitchFamily="18" charset="-78"/>
                <a:ea typeface="Calibri" panose="020F0502020204030204" pitchFamily="34" charset="0"/>
                <a:cs typeface="B Homa" panose="00000400000000000000" pitchFamily="2" charset="-78"/>
              </a:rPr>
              <a:t>بخش هاي موجود در بخش خدمات به عنوان بخش پایه به صورت جداگانه محاسبه می گردد</a:t>
            </a:r>
            <a:r>
              <a:rPr lang="ar-SA" sz="2000" dirty="0" smtClean="0">
                <a:latin typeface="Adobe Arabic" panose="02040503050201020203" pitchFamily="18" charset="-78"/>
                <a:ea typeface="Calibri" panose="020F0502020204030204" pitchFamily="34" charset="0"/>
                <a:cs typeface="B Homa" panose="00000400000000000000" pitchFamily="2" charset="-78"/>
              </a:rPr>
              <a:t>.</a:t>
            </a:r>
            <a:endParaRPr lang="en-US" sz="2000" dirty="0" smtClean="0">
              <a:latin typeface="Adobe Arabic" panose="02040503050201020203" pitchFamily="18" charset="-78"/>
              <a:ea typeface="Calibri" panose="020F0502020204030204" pitchFamily="34" charset="0"/>
              <a:cs typeface="B Homa" panose="00000400000000000000" pitchFamily="2" charset="-78"/>
            </a:endParaRPr>
          </a:p>
          <a:p>
            <a:pPr algn="just"/>
            <a:endParaRPr lang="en-US" sz="2000" dirty="0">
              <a:latin typeface="Adobe Arabic" panose="02040503050201020203" pitchFamily="18" charset="-78"/>
              <a:ea typeface="Calibri" panose="020F0502020204030204" pitchFamily="34" charset="0"/>
              <a:cs typeface="B Homa" panose="00000400000000000000" pitchFamily="2" charset="-78"/>
            </a:endParaRPr>
          </a:p>
          <a:p>
            <a:r>
              <a:rPr lang="ar-SA" sz="1400" dirty="0">
                <a:latin typeface="BNazanin"/>
                <a:ea typeface="Calibri" panose="020F0502020204030204" pitchFamily="34" charset="0"/>
                <a:cs typeface="B Nazanin" panose="00000400000000000000" pitchFamily="2" charset="-78"/>
              </a:rPr>
              <a:t> </a:t>
            </a:r>
            <a:endParaRPr lang="en-US" sz="1400" dirty="0">
              <a:latin typeface="Calibri" panose="020F0502020204030204" pitchFamily="34" charset="0"/>
              <a:ea typeface="Calibri" panose="020F0502020204030204" pitchFamily="34" charset="0"/>
              <a:cs typeface="Arial" panose="020B0604020202020204" pitchFamily="34" charset="0"/>
            </a:endParaRPr>
          </a:p>
          <a:p>
            <a:r>
              <a:rPr lang="ar-SA" sz="2800" b="1" dirty="0">
                <a:latin typeface="Adobe Arabic" panose="02040503050201020203" pitchFamily="18" charset="-78"/>
                <a:ea typeface="Calibri" panose="020F0502020204030204" pitchFamily="34" charset="0"/>
                <a:cs typeface="B Homa" panose="00000400000000000000" pitchFamily="2" charset="-78"/>
              </a:rPr>
              <a:t>مرحله چهارم</a:t>
            </a:r>
            <a:endParaRPr lang="en-US" sz="2800" b="1" dirty="0">
              <a:latin typeface="Adobe Arabic" panose="02040503050201020203" pitchFamily="18" charset="-78"/>
              <a:ea typeface="Calibri" panose="020F0502020204030204" pitchFamily="34" charset="0"/>
              <a:cs typeface="B Homa" panose="00000400000000000000" pitchFamily="2" charset="-78"/>
            </a:endParaRPr>
          </a:p>
          <a:p>
            <a:r>
              <a:rPr lang="ar-SA" sz="2000" dirty="0">
                <a:latin typeface="Adobe Arabic" panose="02040503050201020203" pitchFamily="18" charset="-78"/>
                <a:ea typeface="Calibri" panose="020F0502020204030204" pitchFamily="34" charset="0"/>
                <a:cs typeface="B Homa" panose="00000400000000000000" pitchFamily="2" charset="-78"/>
              </a:rPr>
              <a:t>در این مرحله میزان کل اشتغال در بخش پایه محاسبه می گردد</a:t>
            </a:r>
            <a:r>
              <a:rPr lang="en-US" sz="2000" dirty="0">
                <a:latin typeface="Adobe Arabic" panose="02040503050201020203" pitchFamily="18" charset="-78"/>
                <a:ea typeface="Calibri" panose="020F0502020204030204" pitchFamily="34" charset="0"/>
                <a:cs typeface="B Homa" panose="00000400000000000000" pitchFamily="2" charset="-78"/>
              </a:rPr>
              <a:t>:</a:t>
            </a:r>
            <a:endParaRPr lang="en-US" sz="2000" dirty="0">
              <a:effectLst/>
              <a:latin typeface="Adobe Arabic" panose="02040503050201020203" pitchFamily="18" charset="-78"/>
              <a:ea typeface="Calibri" panose="020F0502020204030204" pitchFamily="34" charset="0"/>
              <a:cs typeface="B Homa" panose="00000400000000000000" pitchFamily="2" charset="-78"/>
            </a:endParaRP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Lst>
          </a:blip>
          <a:srcRect l="23450" t="34953" r="23339" b="14533"/>
          <a:stretch/>
        </p:blipFill>
        <p:spPr>
          <a:xfrm>
            <a:off x="2905393" y="3129804"/>
            <a:ext cx="6923314" cy="3695137"/>
          </a:xfrm>
          <a:prstGeom prst="rect">
            <a:avLst/>
          </a:prstGeom>
        </p:spPr>
      </p:pic>
      <p:sp>
        <p:nvSpPr>
          <p:cNvPr id="2" name="TextBox 1"/>
          <p:cNvSpPr txBox="1"/>
          <p:nvPr/>
        </p:nvSpPr>
        <p:spPr>
          <a:xfrm>
            <a:off x="4536383" y="2675833"/>
            <a:ext cx="3661334" cy="400110"/>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r>
              <a:rPr lang="fa-IR" sz="2000" dirty="0" smtClean="0">
                <a:latin typeface="Adobe Arabic" panose="02040503050201020203" pitchFamily="18" charset="-78"/>
                <a:cs typeface="B Homa" panose="00000400000000000000" pitchFamily="2" charset="-78"/>
              </a:rPr>
              <a:t>اشتغال پایه در نظام اقتصادی پایه</a:t>
            </a:r>
            <a:endParaRPr lang="fa-IR" sz="2000" dirty="0">
              <a:latin typeface="Adobe Arabic" panose="02040503050201020203" pitchFamily="18" charset="-78"/>
              <a:cs typeface="B Homa" panose="00000400000000000000" pitchFamily="2" charset="-78"/>
            </a:endParaRPr>
          </a:p>
        </p:txBody>
      </p:sp>
    </p:spTree>
    <p:extLst>
      <p:ext uri="{BB962C8B-B14F-4D97-AF65-F5344CB8AC3E}">
        <p14:creationId xmlns:p14="http://schemas.microsoft.com/office/powerpoint/2010/main" val="289955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xEl>
                                              <p:pRg st="0" end="0"/>
                                            </p:txEl>
                                          </p:spTgt>
                                        </p:tgtEl>
                                      </p:cBhvr>
                                      <p:by x="150000" y="150000"/>
                                    </p:animScale>
                                  </p:childTnLst>
                                </p:cTn>
                              </p:par>
                              <p:par>
                                <p:cTn id="7" presetID="42"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animEffect transition="in" filter="fade">
                                      <p:cBhvr>
                                        <p:cTn id="9" dur="1000"/>
                                        <p:tgtEl>
                                          <p:spTgt spid="3">
                                            <p:txEl>
                                              <p:pRg st="1" end="1"/>
                                            </p:txEl>
                                          </p:spTgt>
                                        </p:tgtEl>
                                      </p:cBhvr>
                                    </p:animEffect>
                                    <p:anim calcmode="lin" valueType="num">
                                      <p:cBhvr>
                                        <p:cTn id="1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6" presetClass="emph" presetSubtype="0" fill="hold" nodeType="clickEffect">
                                  <p:stCondLst>
                                    <p:cond delay="0"/>
                                  </p:stCondLst>
                                  <p:childTnLst>
                                    <p:animScale>
                                      <p:cBhvr>
                                        <p:cTn id="15" dur="2000" fill="hold"/>
                                        <p:tgtEl>
                                          <p:spTgt spid="3">
                                            <p:txEl>
                                              <p:pRg st="4" end="4"/>
                                            </p:txEl>
                                          </p:spTgt>
                                        </p:tgtEl>
                                      </p:cBhvr>
                                      <p:by x="150000" y="150000"/>
                                    </p:animScale>
                                  </p:childTnLst>
                                </p:cTn>
                              </p:par>
                              <p:par>
                                <p:cTn id="16" presetID="42"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1000"/>
                                        <p:tgtEl>
                                          <p:spTgt spid="3">
                                            <p:txEl>
                                              <p:pRg st="5" end="5"/>
                                            </p:txEl>
                                          </p:spTgt>
                                        </p:tgtEl>
                                      </p:cBhvr>
                                    </p:animEffect>
                                    <p:anim calcmode="lin" valueType="num">
                                      <p:cBhvr>
                                        <p:cTn id="1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77800" y="176964"/>
            <a:ext cx="8701224" cy="830997"/>
          </a:xfrm>
          <a:prstGeom prst="rect">
            <a:avLst/>
          </a:prstGeom>
        </p:spPr>
        <p:txBody>
          <a:bodyPr wrap="square">
            <a:spAutoFit/>
          </a:bodyPr>
          <a:lstStyle/>
          <a:p>
            <a:pPr algn="just"/>
            <a:r>
              <a:rPr lang="ar-SA" sz="2800" b="1" dirty="0">
                <a:latin typeface="Adobe Arabic" panose="02040503050201020203" pitchFamily="18" charset="-78"/>
                <a:ea typeface="Calibri" panose="020F0502020204030204" pitchFamily="34" charset="0"/>
                <a:cs typeface="B Homa" panose="00000400000000000000" pitchFamily="2" charset="-78"/>
              </a:rPr>
              <a:t>مرحله پنجم</a:t>
            </a:r>
            <a:endParaRPr lang="en-US" sz="2800" b="1" dirty="0">
              <a:latin typeface="Adobe Arabic" panose="02040503050201020203" pitchFamily="18" charset="-78"/>
              <a:ea typeface="Calibri" panose="020F0502020204030204" pitchFamily="34" charset="0"/>
              <a:cs typeface="B Homa" panose="00000400000000000000" pitchFamily="2" charset="-78"/>
            </a:endParaRPr>
          </a:p>
          <a:p>
            <a:pPr algn="just"/>
            <a:r>
              <a:rPr lang="ar-SA" sz="2000" dirty="0">
                <a:latin typeface="Adobe Arabic" panose="02040503050201020203" pitchFamily="18" charset="-78"/>
                <a:ea typeface="Calibri" panose="020F0502020204030204" pitchFamily="34" charset="0"/>
                <a:cs typeface="B Homa" panose="00000400000000000000" pitchFamily="2" charset="-78"/>
              </a:rPr>
              <a:t>براي بخش هاي مهم فعالیت </a:t>
            </a:r>
            <a:r>
              <a:rPr lang="en-US" sz="2000" dirty="0">
                <a:latin typeface="Adobe Arabic" panose="02040503050201020203" pitchFamily="18" charset="-78"/>
                <a:ea typeface="Calibri" panose="020F0502020204030204" pitchFamily="34" charset="0"/>
                <a:cs typeface="B Homa" panose="00000400000000000000" pitchFamily="2" charset="-78"/>
              </a:rPr>
              <a:t>( Basic Multiplier) </a:t>
            </a:r>
            <a:r>
              <a:rPr lang="en-US" sz="2000" dirty="0" smtClean="0">
                <a:latin typeface="Adobe Arabic" panose="02040503050201020203" pitchFamily="18" charset="-78"/>
                <a:ea typeface="Calibri" panose="020F0502020204030204" pitchFamily="34" charset="0"/>
                <a:cs typeface="B Homa" panose="00000400000000000000" pitchFamily="2" charset="-78"/>
              </a:rPr>
              <a:t>B.M </a:t>
            </a:r>
            <a:r>
              <a:rPr lang="ar-SA" sz="2000" dirty="0">
                <a:latin typeface="Adobe Arabic" panose="02040503050201020203" pitchFamily="18" charset="-78"/>
                <a:ea typeface="Calibri" panose="020F0502020204030204" pitchFamily="34" charset="0"/>
                <a:cs typeface="B Homa" panose="00000400000000000000" pitchFamily="2" charset="-78"/>
              </a:rPr>
              <a:t>محاسبه ضریب اقتصادي منطقه</a:t>
            </a:r>
            <a:r>
              <a:rPr lang="en-US" sz="2000" dirty="0">
                <a:latin typeface="Adobe Arabic" panose="02040503050201020203" pitchFamily="18" charset="-78"/>
                <a:ea typeface="Calibri" panose="020F0502020204030204" pitchFamily="34" charset="0"/>
                <a:cs typeface="B Homa" panose="00000400000000000000" pitchFamily="2" charset="-78"/>
              </a:rPr>
              <a:t>:</a:t>
            </a:r>
            <a:endParaRPr lang="en-US" sz="2000" dirty="0">
              <a:effectLst/>
              <a:latin typeface="Adobe Arabic" panose="02040503050201020203" pitchFamily="18" charset="-78"/>
              <a:ea typeface="Calibri" panose="020F0502020204030204" pitchFamily="34" charset="0"/>
              <a:cs typeface="B Homa" panose="00000400000000000000" pitchFamily="2" charset="-78"/>
            </a:endParaRPr>
          </a:p>
        </p:txBody>
      </p:sp>
      <p:pic>
        <p:nvPicPr>
          <p:cNvPr id="3" name="Picture 2"/>
          <p:cNvPicPr>
            <a:picLocks noChangeAspect="1"/>
          </p:cNvPicPr>
          <p:nvPr/>
        </p:nvPicPr>
        <p:blipFill rotWithShape="1">
          <a:blip r:embed="rId2"/>
          <a:srcRect l="21442" t="22173" r="27466" b="30208"/>
          <a:stretch/>
        </p:blipFill>
        <p:spPr>
          <a:xfrm>
            <a:off x="2236124" y="1257816"/>
            <a:ext cx="2061029" cy="1080016"/>
          </a:xfrm>
          <a:prstGeom prst="rect">
            <a:avLst/>
          </a:prstGeom>
        </p:spPr>
      </p:pic>
      <p:sp>
        <p:nvSpPr>
          <p:cNvPr id="4" name="Rectangle 3"/>
          <p:cNvSpPr/>
          <p:nvPr/>
        </p:nvSpPr>
        <p:spPr>
          <a:xfrm>
            <a:off x="4509095" y="2587688"/>
            <a:ext cx="7213558" cy="1446550"/>
          </a:xfrm>
          <a:prstGeom prst="rect">
            <a:avLst/>
          </a:prstGeom>
        </p:spPr>
        <p:txBody>
          <a:bodyPr wrap="square">
            <a:spAutoFit/>
          </a:bodyPr>
          <a:lstStyle/>
          <a:p>
            <a:pPr algn="just"/>
            <a:r>
              <a:rPr lang="ar-SA" sz="2800" b="1" dirty="0">
                <a:latin typeface="Adobe Arabic" panose="02040503050201020203" pitchFamily="18" charset="-78"/>
                <a:ea typeface="Calibri" panose="020F0502020204030204" pitchFamily="34" charset="0"/>
                <a:cs typeface="B Homa" panose="00000400000000000000" pitchFamily="2" charset="-78"/>
              </a:rPr>
              <a:t>مرحله ششم</a:t>
            </a:r>
            <a:endParaRPr lang="en-US" sz="2800" b="1" dirty="0">
              <a:latin typeface="Adobe Arabic" panose="02040503050201020203" pitchFamily="18" charset="-78"/>
              <a:ea typeface="Calibri" panose="020F0502020204030204" pitchFamily="34" charset="0"/>
              <a:cs typeface="B Homa" panose="00000400000000000000" pitchFamily="2" charset="-78"/>
            </a:endParaRPr>
          </a:p>
          <a:p>
            <a:pPr algn="just"/>
            <a:r>
              <a:rPr lang="ar-SA" sz="2000" dirty="0">
                <a:latin typeface="Adobe Arabic" panose="02040503050201020203" pitchFamily="18" charset="-78"/>
                <a:ea typeface="Calibri" panose="020F0502020204030204" pitchFamily="34" charset="0"/>
                <a:cs typeface="B Homa" panose="00000400000000000000" pitchFamily="2" charset="-78"/>
              </a:rPr>
              <a:t>مبناي رابطه زیر و با فرض معتبر</a:t>
            </a:r>
            <a:r>
              <a:rPr lang="en-US" sz="2000" dirty="0">
                <a:latin typeface="Adobe Arabic" panose="02040503050201020203" pitchFamily="18" charset="-78"/>
                <a:ea typeface="Calibri" panose="020F0502020204030204" pitchFamily="34" charset="0"/>
                <a:cs typeface="B Homa" panose="00000400000000000000" pitchFamily="2" charset="-78"/>
              </a:rPr>
              <a:t> (</a:t>
            </a:r>
            <a:r>
              <a:rPr lang="en-US" sz="2000" dirty="0" err="1">
                <a:latin typeface="Adobe Arabic" panose="02040503050201020203" pitchFamily="18" charset="-78"/>
                <a:ea typeface="Calibri" panose="020F0502020204030204" pitchFamily="34" charset="0"/>
                <a:cs typeface="B Homa" panose="00000400000000000000" pitchFamily="2" charset="-78"/>
              </a:rPr>
              <a:t>t+n</a:t>
            </a:r>
            <a:r>
              <a:rPr lang="en-US" sz="2000" dirty="0">
                <a:latin typeface="Adobe Arabic" panose="02040503050201020203" pitchFamily="18" charset="-78"/>
                <a:ea typeface="Calibri" panose="020F0502020204030204" pitchFamily="34" charset="0"/>
                <a:cs typeface="B Homa" panose="00000400000000000000" pitchFamily="2" charset="-78"/>
              </a:rPr>
              <a:t>) </a:t>
            </a:r>
            <a:r>
              <a:rPr lang="ar-SA" sz="2000" dirty="0">
                <a:latin typeface="Adobe Arabic" panose="02040503050201020203" pitchFamily="18" charset="-78"/>
                <a:ea typeface="Calibri" panose="020F0502020204030204" pitchFamily="34" charset="0"/>
                <a:cs typeface="B Homa" panose="00000400000000000000" pitchFamily="2" charset="-78"/>
              </a:rPr>
              <a:t>پیش بینی اشتغال کل منطقه در سال افق بودن تئوري </a:t>
            </a:r>
            <a:r>
              <a:rPr lang="ar-SA" sz="2000" dirty="0" smtClean="0">
                <a:latin typeface="Adobe Arabic" panose="02040503050201020203" pitchFamily="18" charset="-78"/>
                <a:ea typeface="Calibri" panose="020F0502020204030204" pitchFamily="34" charset="0"/>
                <a:cs typeface="B Homa" panose="00000400000000000000" pitchFamily="2" charset="-78"/>
              </a:rPr>
              <a:t>پایه </a:t>
            </a:r>
            <a:r>
              <a:rPr lang="ar-SA" sz="2000" dirty="0">
                <a:latin typeface="Adobe Arabic" panose="02040503050201020203" pitchFamily="18" charset="-78"/>
                <a:ea typeface="Calibri" panose="020F0502020204030204" pitchFamily="34" charset="0"/>
                <a:cs typeface="B Homa" panose="00000400000000000000" pitchFamily="2" charset="-78"/>
              </a:rPr>
              <a:t>اقتصاد در طول زمان به این معنا که ضریب فزاینده اشتغال کل و اشتغال پایه یکسان </a:t>
            </a:r>
            <a:r>
              <a:rPr lang="ar-SA" sz="2000" dirty="0" smtClean="0">
                <a:latin typeface="Adobe Arabic" panose="02040503050201020203" pitchFamily="18" charset="-78"/>
                <a:ea typeface="Calibri" panose="020F0502020204030204" pitchFamily="34" charset="0"/>
                <a:cs typeface="B Homa" panose="00000400000000000000" pitchFamily="2" charset="-78"/>
              </a:rPr>
              <a:t>هستند</a:t>
            </a:r>
            <a:r>
              <a:rPr lang="fa-IR" sz="2000" dirty="0" smtClean="0">
                <a:latin typeface="Adobe Arabic" panose="02040503050201020203" pitchFamily="18" charset="-78"/>
                <a:ea typeface="Calibri" panose="020F0502020204030204" pitchFamily="34" charset="0"/>
                <a:cs typeface="B Homa" panose="00000400000000000000" pitchFamily="2" charset="-78"/>
              </a:rPr>
              <a:t>.</a:t>
            </a:r>
            <a:endParaRPr lang="en-US" sz="2000" dirty="0">
              <a:effectLst/>
              <a:latin typeface="Adobe Arabic" panose="02040503050201020203" pitchFamily="18" charset="-78"/>
              <a:ea typeface="Calibri" panose="020F0502020204030204" pitchFamily="34" charset="0"/>
              <a:cs typeface="B Homa" panose="00000400000000000000" pitchFamily="2" charset="-78"/>
            </a:endParaRPr>
          </a:p>
        </p:txBody>
      </p:sp>
      <p:pic>
        <p:nvPicPr>
          <p:cNvPr id="5" name="Picture 4"/>
          <p:cNvPicPr>
            <a:picLocks noChangeAspect="1"/>
          </p:cNvPicPr>
          <p:nvPr/>
        </p:nvPicPr>
        <p:blipFill rotWithShape="1">
          <a:blip r:embed="rId3"/>
          <a:srcRect l="9729" t="56101" r="33937" b="17113"/>
          <a:stretch/>
        </p:blipFill>
        <p:spPr>
          <a:xfrm>
            <a:off x="2236124" y="4271511"/>
            <a:ext cx="3366239" cy="899886"/>
          </a:xfrm>
          <a:prstGeom prst="rect">
            <a:avLst/>
          </a:prstGeom>
        </p:spPr>
      </p:pic>
      <p:sp>
        <p:nvSpPr>
          <p:cNvPr id="6" name="Rectangle 5"/>
          <p:cNvSpPr/>
          <p:nvPr/>
        </p:nvSpPr>
        <p:spPr>
          <a:xfrm>
            <a:off x="8274150" y="4352122"/>
            <a:ext cx="2197487" cy="1200329"/>
          </a:xfrm>
          <a:prstGeom prst="rect">
            <a:avLst/>
          </a:prstGeom>
        </p:spPr>
        <p:txBody>
          <a:bodyPr wrap="square">
            <a:spAutoFit/>
          </a:bodyPr>
          <a:lstStyle/>
          <a:p>
            <a:r>
              <a:rPr lang="en-US" b="1" dirty="0" err="1" smtClean="0">
                <a:latin typeface="Adobe Arabic" panose="02040503050201020203" pitchFamily="18" charset="-78"/>
                <a:cs typeface="B Homa" panose="00000400000000000000" pitchFamily="2" charset="-78"/>
              </a:rPr>
              <a:t>Té</a:t>
            </a:r>
            <a:r>
              <a:rPr lang="fa-IR" b="1" dirty="0" smtClean="0">
                <a:latin typeface="Adobe Arabic" panose="02040503050201020203" pitchFamily="18" charset="-78"/>
                <a:cs typeface="B Homa" panose="00000400000000000000" pitchFamily="2" charset="-78"/>
              </a:rPr>
              <a:t> :</a:t>
            </a:r>
            <a:r>
              <a:rPr lang="fa-IR" dirty="0" smtClean="0">
                <a:latin typeface="Adobe Arabic" panose="02040503050201020203" pitchFamily="18" charset="-78"/>
                <a:cs typeface="B Homa" panose="00000400000000000000" pitchFamily="2" charset="-78"/>
              </a:rPr>
              <a:t>کل </a:t>
            </a:r>
            <a:r>
              <a:rPr lang="fa-IR" dirty="0">
                <a:latin typeface="Adobe Arabic" panose="02040503050201020203" pitchFamily="18" charset="-78"/>
                <a:cs typeface="B Homa" panose="00000400000000000000" pitchFamily="2" charset="-78"/>
              </a:rPr>
              <a:t>اشتغال در سال </a:t>
            </a:r>
            <a:r>
              <a:rPr lang="fa-IR" dirty="0" smtClean="0">
                <a:latin typeface="Adobe Arabic" panose="02040503050201020203" pitchFamily="18" charset="-78"/>
                <a:cs typeface="B Homa" panose="00000400000000000000" pitchFamily="2" charset="-78"/>
              </a:rPr>
              <a:t>افق</a:t>
            </a:r>
            <a:endParaRPr lang="fa-IR" dirty="0">
              <a:latin typeface="Adobe Arabic" panose="02040503050201020203" pitchFamily="18" charset="-78"/>
              <a:cs typeface="B Homa" panose="00000400000000000000" pitchFamily="2" charset="-78"/>
            </a:endParaRPr>
          </a:p>
          <a:p>
            <a:r>
              <a:rPr lang="en-US" b="1" dirty="0" err="1">
                <a:latin typeface="Adobe Arabic" panose="02040503050201020203" pitchFamily="18" charset="-78"/>
                <a:cs typeface="B Homa" panose="00000400000000000000" pitchFamily="2" charset="-78"/>
              </a:rPr>
              <a:t>eT</a:t>
            </a:r>
            <a:r>
              <a:rPr lang="en-US" b="1" dirty="0">
                <a:latin typeface="Adobe Arabic" panose="02040503050201020203" pitchFamily="18" charset="-78"/>
                <a:cs typeface="B Homa" panose="00000400000000000000" pitchFamily="2" charset="-78"/>
              </a:rPr>
              <a:t> </a:t>
            </a:r>
            <a:r>
              <a:rPr lang="fa-IR" b="1" dirty="0" smtClean="0">
                <a:latin typeface="Adobe Arabic" panose="02040503050201020203" pitchFamily="18" charset="-78"/>
                <a:cs typeface="B Homa" panose="00000400000000000000" pitchFamily="2" charset="-78"/>
              </a:rPr>
              <a:t> </a:t>
            </a:r>
            <a:r>
              <a:rPr lang="fa-IR" dirty="0" smtClean="0">
                <a:latin typeface="Adobe Arabic" panose="02040503050201020203" pitchFamily="18" charset="-78"/>
                <a:cs typeface="B Homa" panose="00000400000000000000" pitchFamily="2" charset="-78"/>
              </a:rPr>
              <a:t>: اشتغال پایه در سال افق</a:t>
            </a:r>
          </a:p>
        </p:txBody>
      </p:sp>
      <p:sp>
        <p:nvSpPr>
          <p:cNvPr id="8" name="TextBox 7"/>
          <p:cNvSpPr txBox="1"/>
          <p:nvPr/>
        </p:nvSpPr>
        <p:spPr>
          <a:xfrm>
            <a:off x="7528412" y="1315696"/>
            <a:ext cx="2943225" cy="646331"/>
          </a:xfrm>
          <a:prstGeom prst="rect">
            <a:avLst/>
          </a:prstGeom>
          <a:noFill/>
        </p:spPr>
        <p:txBody>
          <a:bodyPr wrap="square" rtlCol="1">
            <a:spAutoFit/>
          </a:bodyPr>
          <a:lstStyle/>
          <a:p>
            <a:r>
              <a:rPr lang="en-US" dirty="0" smtClean="0">
                <a:latin typeface="Adobe Arabic" panose="02040503050201020203" pitchFamily="18" charset="-78"/>
                <a:cs typeface="B Homa" panose="00000400000000000000" pitchFamily="2" charset="-78"/>
              </a:rPr>
              <a:t>E</a:t>
            </a:r>
            <a:r>
              <a:rPr lang="fa-IR" dirty="0" smtClean="0">
                <a:latin typeface="Adobe Arabic" panose="02040503050201020203" pitchFamily="18" charset="-78"/>
                <a:cs typeface="B Homa" panose="00000400000000000000" pitchFamily="2" charset="-78"/>
              </a:rPr>
              <a:t>: میزان کل اشتغال استان</a:t>
            </a:r>
          </a:p>
          <a:p>
            <a:r>
              <a:rPr lang="en-US" dirty="0" smtClean="0">
                <a:latin typeface="Adobe Arabic" panose="02040503050201020203" pitchFamily="18" charset="-78"/>
                <a:cs typeface="B Homa" panose="00000400000000000000" pitchFamily="2" charset="-78"/>
              </a:rPr>
              <a:t>M</a:t>
            </a:r>
            <a:r>
              <a:rPr lang="fa-IR" dirty="0" smtClean="0">
                <a:latin typeface="Adobe Arabic" panose="02040503050201020203" pitchFamily="18" charset="-78"/>
                <a:cs typeface="B Homa" panose="00000400000000000000" pitchFamily="2" charset="-78"/>
              </a:rPr>
              <a:t>: میزان اشتغال پایه </a:t>
            </a:r>
            <a:endParaRPr lang="fa-IR" dirty="0">
              <a:latin typeface="Adobe Arabic" panose="02040503050201020203" pitchFamily="18" charset="-78"/>
              <a:cs typeface="B Homa" panose="00000400000000000000" pitchFamily="2" charset="-78"/>
            </a:endParaRPr>
          </a:p>
        </p:txBody>
      </p:sp>
    </p:spTree>
    <p:extLst>
      <p:ext uri="{BB962C8B-B14F-4D97-AF65-F5344CB8AC3E}">
        <p14:creationId xmlns:p14="http://schemas.microsoft.com/office/powerpoint/2010/main" val="55158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mph" presetSubtype="0" fill="hold" nodeType="clickEffect">
                                  <p:stCondLst>
                                    <p:cond delay="0"/>
                                  </p:stCondLst>
                                  <p:childTnLst>
                                    <p:animScale>
                                      <p:cBhvr>
                                        <p:cTn id="23" dur="2000" fill="hold"/>
                                        <p:tgtEl>
                                          <p:spTgt spid="2">
                                            <p:txEl>
                                              <p:pRg st="0" end="0"/>
                                            </p:txEl>
                                          </p:spTgt>
                                        </p:tgtEl>
                                      </p:cBhvr>
                                      <p:by x="150000" y="150000"/>
                                    </p:animScale>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6" presetClass="emph" presetSubtype="0" fill="hold" nodeType="clickEffect">
                                  <p:stCondLst>
                                    <p:cond delay="0"/>
                                  </p:stCondLst>
                                  <p:childTnLst>
                                    <p:animScale>
                                      <p:cBhvr>
                                        <p:cTn id="44" dur="2000" fill="hold"/>
                                        <p:tgtEl>
                                          <p:spTgt spid="4">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51303" y="291992"/>
            <a:ext cx="4784178" cy="1138773"/>
          </a:xfrm>
          <a:prstGeom prst="rect">
            <a:avLst/>
          </a:prstGeom>
        </p:spPr>
        <p:txBody>
          <a:bodyPr wrap="square">
            <a:spAutoFit/>
          </a:bodyPr>
          <a:lstStyle/>
          <a:p>
            <a:r>
              <a:rPr lang="ar-SA" sz="2800" b="1" dirty="0">
                <a:latin typeface="Adobe Arabic" panose="02040503050201020203" pitchFamily="18" charset="-78"/>
                <a:ea typeface="Calibri" panose="020F0502020204030204" pitchFamily="34" charset="0"/>
                <a:cs typeface="B Homa" panose="00000400000000000000" pitchFamily="2" charset="-78"/>
              </a:rPr>
              <a:t>مرحله هفتم</a:t>
            </a:r>
            <a:endParaRPr lang="en-US" sz="2800" b="1" dirty="0">
              <a:latin typeface="Adobe Arabic" panose="02040503050201020203" pitchFamily="18" charset="-78"/>
              <a:ea typeface="Calibri" panose="020F0502020204030204" pitchFamily="34" charset="0"/>
              <a:cs typeface="B Homa" panose="00000400000000000000" pitchFamily="2" charset="-78"/>
            </a:endParaRPr>
          </a:p>
          <a:p>
            <a:r>
              <a:rPr lang="ar-SA" sz="2000" dirty="0">
                <a:latin typeface="Adobe Arabic" panose="02040503050201020203" pitchFamily="18" charset="-78"/>
                <a:ea typeface="Calibri" panose="020F0502020204030204" pitchFamily="34" charset="0"/>
                <a:cs typeface="B Homa" panose="00000400000000000000" pitchFamily="2" charset="-78"/>
              </a:rPr>
              <a:t>پیش بینی کل اشتغال غیر پایه با به کارگیري معادله زیر</a:t>
            </a:r>
            <a:r>
              <a:rPr lang="en-US" sz="2000" dirty="0">
                <a:latin typeface="Adobe Arabic" panose="02040503050201020203" pitchFamily="18" charset="-78"/>
                <a:ea typeface="Calibri" panose="020F0502020204030204" pitchFamily="34" charset="0"/>
                <a:cs typeface="B Homa" panose="00000400000000000000" pitchFamily="2" charset="-78"/>
              </a:rPr>
              <a:t>:</a:t>
            </a:r>
            <a:endParaRPr lang="en-US" sz="2000" dirty="0">
              <a:effectLst/>
              <a:latin typeface="Adobe Arabic" panose="02040503050201020203" pitchFamily="18" charset="-78"/>
              <a:ea typeface="Calibri" panose="020F0502020204030204" pitchFamily="34" charset="0"/>
              <a:cs typeface="B Homa" panose="00000400000000000000" pitchFamily="2" charset="-78"/>
            </a:endParaRPr>
          </a:p>
        </p:txBody>
      </p:sp>
      <p:pic>
        <p:nvPicPr>
          <p:cNvPr id="5" name="Picture 4"/>
          <p:cNvPicPr>
            <a:picLocks noChangeAspect="1"/>
          </p:cNvPicPr>
          <p:nvPr/>
        </p:nvPicPr>
        <p:blipFill rotWithShape="1">
          <a:blip r:embed="rId2">
            <a:lum bright="-20000" contrast="40000"/>
          </a:blip>
          <a:srcRect t="6617"/>
          <a:stretch/>
        </p:blipFill>
        <p:spPr>
          <a:xfrm>
            <a:off x="3971926" y="2369827"/>
            <a:ext cx="4835898" cy="4379617"/>
          </a:xfrm>
          <a:prstGeom prst="rect">
            <a:avLst/>
          </a:prstGeom>
        </p:spPr>
      </p:pic>
      <p:sp>
        <p:nvSpPr>
          <p:cNvPr id="4" name="TextBox 3"/>
          <p:cNvSpPr txBox="1"/>
          <p:nvPr/>
        </p:nvSpPr>
        <p:spPr>
          <a:xfrm>
            <a:off x="4365482" y="1969717"/>
            <a:ext cx="3747906" cy="400110"/>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r>
              <a:rPr lang="fa-IR" sz="2000" dirty="0" smtClean="0">
                <a:latin typeface="Adobe Arabic" panose="02040503050201020203" pitchFamily="18" charset="-78"/>
                <a:cs typeface="B Homa" panose="00000400000000000000" pitchFamily="2" charset="-78"/>
              </a:rPr>
              <a:t>اشتغال غیر پایه در نظام اقتصادی ساده</a:t>
            </a:r>
            <a:endParaRPr lang="fa-IR" sz="2000" dirty="0">
              <a:latin typeface="Adobe Arabic" panose="02040503050201020203" pitchFamily="18" charset="-78"/>
              <a:cs typeface="B Homa" panose="00000400000000000000" pitchFamily="2" charset="-78"/>
            </a:endParaRPr>
          </a:p>
        </p:txBody>
      </p:sp>
      <p:grpSp>
        <p:nvGrpSpPr>
          <p:cNvPr id="7" name="Group 6"/>
          <p:cNvGrpSpPr/>
          <p:nvPr/>
        </p:nvGrpSpPr>
        <p:grpSpPr>
          <a:xfrm>
            <a:off x="2564625" y="1016110"/>
            <a:ext cx="3379378" cy="684085"/>
            <a:chOff x="2282237" y="779795"/>
            <a:chExt cx="3379378" cy="684085"/>
          </a:xfrm>
        </p:grpSpPr>
        <p:pic>
          <p:nvPicPr>
            <p:cNvPr id="3" name="Picture 2"/>
            <p:cNvPicPr>
              <a:picLocks noChangeAspect="1"/>
            </p:cNvPicPr>
            <p:nvPr/>
          </p:nvPicPr>
          <p:blipFill rotWithShape="1">
            <a:blip r:embed="rId3"/>
            <a:srcRect l="11515" t="33879" r="33379" b="46280"/>
            <a:stretch/>
          </p:blipFill>
          <p:spPr>
            <a:xfrm>
              <a:off x="2282237" y="779795"/>
              <a:ext cx="3379378" cy="684085"/>
            </a:xfrm>
            <a:prstGeom prst="rect">
              <a:avLst/>
            </a:prstGeom>
          </p:spPr>
        </p:pic>
        <p:sp>
          <p:nvSpPr>
            <p:cNvPr id="6" name="Rectangle 5"/>
            <p:cNvSpPr/>
            <p:nvPr/>
          </p:nvSpPr>
          <p:spPr>
            <a:xfrm>
              <a:off x="4362450" y="1017062"/>
              <a:ext cx="158750" cy="20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schemeClr val="tx1"/>
                  </a:solidFill>
                </a:rPr>
                <a:t>*</a:t>
              </a:r>
            </a:p>
          </p:txBody>
        </p:sp>
      </p:grpSp>
      <p:sp>
        <p:nvSpPr>
          <p:cNvPr id="8" name="TextBox 7"/>
          <p:cNvSpPr txBox="1"/>
          <p:nvPr/>
        </p:nvSpPr>
        <p:spPr>
          <a:xfrm>
            <a:off x="6239435" y="1080886"/>
            <a:ext cx="3980330" cy="646331"/>
          </a:xfrm>
          <a:prstGeom prst="rect">
            <a:avLst/>
          </a:prstGeom>
          <a:noFill/>
        </p:spPr>
        <p:txBody>
          <a:bodyPr wrap="square" rtlCol="1">
            <a:spAutoFit/>
          </a:bodyPr>
          <a:lstStyle/>
          <a:p>
            <a:r>
              <a:rPr lang="en-US" dirty="0" smtClean="0">
                <a:latin typeface="Adobe Arabic" panose="02040503050201020203" pitchFamily="18" charset="-78"/>
                <a:cs typeface="B Homa" panose="00000400000000000000" pitchFamily="2" charset="-78"/>
              </a:rPr>
              <a:t>N </a:t>
            </a:r>
            <a:r>
              <a:rPr lang="fa-IR" dirty="0" smtClean="0">
                <a:latin typeface="Adobe Arabic" panose="02040503050201020203" pitchFamily="18" charset="-78"/>
                <a:cs typeface="B Homa" panose="00000400000000000000" pitchFamily="2" charset="-78"/>
              </a:rPr>
              <a:t>= اشتغال پایه موجود در سال </a:t>
            </a:r>
            <a:r>
              <a:rPr lang="en-US" dirty="0" smtClean="0">
                <a:latin typeface="Adobe Arabic" panose="02040503050201020203" pitchFamily="18" charset="-78"/>
                <a:cs typeface="B Homa" panose="00000400000000000000" pitchFamily="2" charset="-78"/>
              </a:rPr>
              <a:t>t</a:t>
            </a:r>
            <a:endParaRPr lang="en-US" dirty="0">
              <a:latin typeface="Adobe Arabic" panose="02040503050201020203" pitchFamily="18" charset="-78"/>
              <a:cs typeface="B Homa" panose="00000400000000000000" pitchFamily="2" charset="-78"/>
            </a:endParaRPr>
          </a:p>
          <a:p>
            <a:r>
              <a:rPr lang="en-US" dirty="0" smtClean="0">
                <a:latin typeface="Adobe Arabic" panose="02040503050201020203" pitchFamily="18" charset="-78"/>
                <a:cs typeface="B Homa" panose="00000400000000000000" pitchFamily="2" charset="-78"/>
              </a:rPr>
              <a:t>N(t+10)</a:t>
            </a:r>
            <a:r>
              <a:rPr lang="fa-IR" dirty="0" smtClean="0">
                <a:latin typeface="Adobe Arabic" panose="02040503050201020203" pitchFamily="18" charset="-78"/>
                <a:cs typeface="B Homa" panose="00000400000000000000" pitchFamily="2" charset="-78"/>
              </a:rPr>
              <a:t> = پیش بینی اشتغال پایه در سال (</a:t>
            </a:r>
            <a:r>
              <a:rPr lang="en-US" dirty="0" smtClean="0">
                <a:latin typeface="Adobe Arabic" panose="02040503050201020203" pitchFamily="18" charset="-78"/>
                <a:cs typeface="B Homa" panose="00000400000000000000" pitchFamily="2" charset="-78"/>
              </a:rPr>
              <a:t>t+10</a:t>
            </a:r>
            <a:r>
              <a:rPr lang="fa-IR" dirty="0" smtClean="0">
                <a:latin typeface="Adobe Arabic" panose="02040503050201020203" pitchFamily="18" charset="-78"/>
                <a:cs typeface="B Homa" panose="00000400000000000000" pitchFamily="2" charset="-78"/>
              </a:rPr>
              <a:t>)</a:t>
            </a:r>
            <a:endParaRPr lang="fa-IR" dirty="0">
              <a:latin typeface="Adobe Arabic" panose="02040503050201020203" pitchFamily="18" charset="-78"/>
              <a:cs typeface="B Homa" panose="00000400000000000000" pitchFamily="2" charset="-78"/>
            </a:endParaRPr>
          </a:p>
        </p:txBody>
      </p:sp>
    </p:spTree>
    <p:extLst>
      <p:ext uri="{BB962C8B-B14F-4D97-AF65-F5344CB8AC3E}">
        <p14:creationId xmlns:p14="http://schemas.microsoft.com/office/powerpoint/2010/main" val="4157720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xEl>
                                              <p:pRg st="0" end="0"/>
                                            </p:txEl>
                                          </p:spTgt>
                                        </p:tgtEl>
                                      </p:cBhvr>
                                      <p:by x="150000" y="150000"/>
                                    </p:animScale>
                                  </p:childTnLst>
                                </p:cTn>
                              </p:par>
                              <p:par>
                                <p:cTn id="7" presetID="42"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animEffect transition="in" filter="fade">
                                      <p:cBhvr>
                                        <p:cTn id="9" dur="1000"/>
                                        <p:tgtEl>
                                          <p:spTgt spid="2">
                                            <p:txEl>
                                              <p:pRg st="1" end="1"/>
                                            </p:txEl>
                                          </p:spTgt>
                                        </p:tgtEl>
                                      </p:cBhvr>
                                    </p:animEffect>
                                    <p:anim calcmode="lin" valueType="num">
                                      <p:cBhvr>
                                        <p:cTn id="1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1"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9189400" y="1227685"/>
            <a:ext cx="1675115" cy="630621"/>
          </a:xfrm>
          <a:prstGeom prst="roundRect">
            <a:avLst/>
          </a:prstGeom>
          <a:solidFill>
            <a:srgbClr val="00B050"/>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rtlCol="1" anchor="ctr"/>
          <a:lstStyle/>
          <a:p>
            <a:pPr algn="ctr"/>
            <a:r>
              <a:rPr lang="fa-IR" sz="2000" dirty="0" smtClean="0">
                <a:latin typeface="Adobe Arabic" panose="02040503050201020203" pitchFamily="18" charset="-78"/>
                <a:cs typeface="B Homa" panose="00000400000000000000" pitchFamily="2" charset="-78"/>
              </a:rPr>
              <a:t>افزایش فعالیت پایه</a:t>
            </a:r>
            <a:endParaRPr lang="fa-IR" sz="2000" dirty="0">
              <a:latin typeface="Adobe Arabic" panose="02040503050201020203" pitchFamily="18" charset="-78"/>
              <a:cs typeface="B Homa" panose="00000400000000000000" pitchFamily="2" charset="-78"/>
            </a:endParaRPr>
          </a:p>
        </p:txBody>
      </p:sp>
      <p:sp>
        <p:nvSpPr>
          <p:cNvPr id="6" name="Rounded Rectangle 5"/>
          <p:cNvSpPr/>
          <p:nvPr/>
        </p:nvSpPr>
        <p:spPr>
          <a:xfrm>
            <a:off x="6988317" y="1227684"/>
            <a:ext cx="1650686" cy="630621"/>
          </a:xfrm>
          <a:prstGeom prst="roundRect">
            <a:avLst/>
          </a:prstGeom>
          <a:solidFill>
            <a:srgbClr val="00B050"/>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rtlCol="1" anchor="ctr"/>
          <a:lstStyle/>
          <a:p>
            <a:pPr algn="ctr"/>
            <a:r>
              <a:rPr lang="fa-IR" sz="2000" dirty="0" smtClean="0">
                <a:latin typeface="Adobe Arabic" panose="02040503050201020203" pitchFamily="18" charset="-78"/>
                <a:cs typeface="B Homa" panose="00000400000000000000" pitchFamily="2" charset="-78"/>
              </a:rPr>
              <a:t>افزایش درآمد منطقه</a:t>
            </a:r>
            <a:endParaRPr lang="fa-IR" sz="2000" dirty="0">
              <a:latin typeface="Adobe Arabic" panose="02040503050201020203" pitchFamily="18" charset="-78"/>
              <a:cs typeface="B Homa" panose="00000400000000000000" pitchFamily="2" charset="-78"/>
            </a:endParaRPr>
          </a:p>
        </p:txBody>
      </p:sp>
      <p:sp>
        <p:nvSpPr>
          <p:cNvPr id="7" name="Rounded Rectangle 6"/>
          <p:cNvSpPr/>
          <p:nvPr/>
        </p:nvSpPr>
        <p:spPr>
          <a:xfrm>
            <a:off x="4840489" y="1243770"/>
            <a:ext cx="1607648" cy="630621"/>
          </a:xfrm>
          <a:prstGeom prst="roundRect">
            <a:avLst/>
          </a:prstGeom>
          <a:solidFill>
            <a:srgbClr val="00B050"/>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rtlCol="1" anchor="ctr"/>
          <a:lstStyle/>
          <a:p>
            <a:pPr algn="ctr"/>
            <a:r>
              <a:rPr lang="fa-IR" sz="2000" dirty="0" smtClean="0">
                <a:latin typeface="Adobe Arabic" panose="02040503050201020203" pitchFamily="18" charset="-78"/>
                <a:cs typeface="B Homa" panose="00000400000000000000" pitchFamily="2" charset="-78"/>
              </a:rPr>
              <a:t>ازیاد تقاضا برای کالا و خدمات</a:t>
            </a:r>
            <a:endParaRPr lang="fa-IR" sz="2000" dirty="0">
              <a:latin typeface="Adobe Arabic" panose="02040503050201020203" pitchFamily="18" charset="-78"/>
              <a:cs typeface="B Homa" panose="00000400000000000000" pitchFamily="2" charset="-78"/>
            </a:endParaRPr>
          </a:p>
        </p:txBody>
      </p:sp>
      <p:sp>
        <p:nvSpPr>
          <p:cNvPr id="8" name="Rounded Rectangle 7"/>
          <p:cNvSpPr/>
          <p:nvPr/>
        </p:nvSpPr>
        <p:spPr>
          <a:xfrm>
            <a:off x="2354951" y="1243770"/>
            <a:ext cx="1775261" cy="630621"/>
          </a:xfrm>
          <a:prstGeom prst="roundRect">
            <a:avLst/>
          </a:prstGeom>
          <a:solidFill>
            <a:srgbClr val="00B050"/>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rtlCol="1" anchor="ctr"/>
          <a:lstStyle/>
          <a:p>
            <a:pPr algn="ctr"/>
            <a:r>
              <a:rPr lang="fa-IR" sz="2000" dirty="0" smtClean="0">
                <a:latin typeface="Adobe Arabic" panose="02040503050201020203" pitchFamily="18" charset="-78"/>
                <a:cs typeface="B Homa" panose="00000400000000000000" pitchFamily="2" charset="-78"/>
              </a:rPr>
              <a:t>افزایش فعالیت غیر پایه</a:t>
            </a:r>
            <a:endParaRPr lang="fa-IR" sz="2000" dirty="0">
              <a:latin typeface="Adobe Arabic" panose="02040503050201020203" pitchFamily="18" charset="-78"/>
              <a:cs typeface="B Homa" panose="00000400000000000000" pitchFamily="2" charset="-78"/>
            </a:endParaRPr>
          </a:p>
        </p:txBody>
      </p:sp>
      <p:sp>
        <p:nvSpPr>
          <p:cNvPr id="9" name="Right Arrow 8"/>
          <p:cNvSpPr/>
          <p:nvPr/>
        </p:nvSpPr>
        <p:spPr>
          <a:xfrm flipH="1">
            <a:off x="4295696" y="1354609"/>
            <a:ext cx="299544" cy="365496"/>
          </a:xfrm>
          <a:prstGeom prst="rightArrow">
            <a:avLst/>
          </a:prstGeom>
          <a:solidFill>
            <a:schemeClr val="tx2">
              <a:lumMod val="50000"/>
            </a:schemeClr>
          </a:solidFill>
          <a:ln>
            <a:solidFill>
              <a:schemeClr val="bg2">
                <a:lumMod val="25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p>
        </p:txBody>
      </p:sp>
      <p:sp>
        <p:nvSpPr>
          <p:cNvPr id="10" name="Right Arrow 9"/>
          <p:cNvSpPr/>
          <p:nvPr/>
        </p:nvSpPr>
        <p:spPr>
          <a:xfrm flipH="1">
            <a:off x="6568455" y="1354609"/>
            <a:ext cx="299544" cy="365496"/>
          </a:xfrm>
          <a:prstGeom prst="rightArrow">
            <a:avLst/>
          </a:prstGeom>
          <a:solidFill>
            <a:schemeClr val="tx2">
              <a:lumMod val="50000"/>
            </a:schemeClr>
          </a:solidFill>
          <a:ln>
            <a:solidFill>
              <a:schemeClr val="bg2">
                <a:lumMod val="25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p>
        </p:txBody>
      </p:sp>
      <p:sp>
        <p:nvSpPr>
          <p:cNvPr id="11" name="Right Arrow 10"/>
          <p:cNvSpPr/>
          <p:nvPr/>
        </p:nvSpPr>
        <p:spPr>
          <a:xfrm flipH="1">
            <a:off x="8764430" y="1360247"/>
            <a:ext cx="299544" cy="365496"/>
          </a:xfrm>
          <a:prstGeom prst="rightArrow">
            <a:avLst/>
          </a:prstGeom>
          <a:solidFill>
            <a:schemeClr val="tx2">
              <a:lumMod val="50000"/>
            </a:schemeClr>
          </a:solidFill>
          <a:ln>
            <a:solidFill>
              <a:schemeClr val="bg2">
                <a:lumMod val="25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p>
        </p:txBody>
      </p:sp>
      <p:sp>
        <p:nvSpPr>
          <p:cNvPr id="12" name="Rounded Rectangle 11"/>
          <p:cNvSpPr/>
          <p:nvPr/>
        </p:nvSpPr>
        <p:spPr>
          <a:xfrm>
            <a:off x="8192141" y="2593951"/>
            <a:ext cx="2433461" cy="772511"/>
          </a:xfrm>
          <a:prstGeom prst="roundRect">
            <a:avLst/>
          </a:prstGeom>
          <a:solidFill>
            <a:schemeClr val="accent4">
              <a:lumMod val="50000"/>
            </a:schemeClr>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2400" b="1" dirty="0" smtClean="0">
                <a:latin typeface="Adobe Arabic" panose="02040503050201020203" pitchFamily="18" charset="-78"/>
                <a:cs typeface="B Homa" panose="00000400000000000000" pitchFamily="2" charset="-78"/>
              </a:rPr>
              <a:t>محرک اصلی در هر تغییر</a:t>
            </a:r>
            <a:endParaRPr lang="fa-IR" sz="2400" b="1" dirty="0">
              <a:latin typeface="Adobe Arabic" panose="02040503050201020203" pitchFamily="18" charset="-78"/>
              <a:cs typeface="B Homa" panose="00000400000000000000" pitchFamily="2" charset="-78"/>
            </a:endParaRPr>
          </a:p>
        </p:txBody>
      </p:sp>
      <p:sp>
        <p:nvSpPr>
          <p:cNvPr id="14" name="Rectangle 13"/>
          <p:cNvSpPr/>
          <p:nvPr/>
        </p:nvSpPr>
        <p:spPr>
          <a:xfrm>
            <a:off x="2222605" y="3944394"/>
            <a:ext cx="9214652" cy="2362185"/>
          </a:xfrm>
          <a:prstGeom prst="rect">
            <a:avLst/>
          </a:prstGeom>
        </p:spPr>
        <p:txBody>
          <a:bodyPr wrap="square">
            <a:spAutoFit/>
          </a:bodyPr>
          <a:lstStyle/>
          <a:p>
            <a:pPr algn="just">
              <a:lnSpc>
                <a:spcPct val="150000"/>
              </a:lnSpc>
            </a:pPr>
            <a:r>
              <a:rPr lang="fa-IR" sz="2000" dirty="0">
                <a:solidFill>
                  <a:srgbClr val="FF0000"/>
                </a:solidFill>
                <a:latin typeface="Adobe Arabic" panose="02040503050201020203" pitchFamily="18" charset="-78"/>
                <a:cs typeface="B Homa" panose="00000400000000000000" pitchFamily="2" charset="-78"/>
              </a:rPr>
              <a:t> </a:t>
            </a:r>
            <a:r>
              <a:rPr lang="fa-IR" sz="2000" dirty="0">
                <a:latin typeface="Adobe Arabic" panose="02040503050201020203" pitchFamily="18" charset="-78"/>
                <a:cs typeface="B Homa" panose="00000400000000000000" pitchFamily="2" charset="-78"/>
              </a:rPr>
              <a:t>بر اساس نظریه پایه اقتصاد نیروي مهمی که ساختار اقتصادي یک منطقه را دگرگون می کند، اشتغال در فعایت هاي پایه منطقه می باشد و دگرگونی در این بخش بر جمعیت و اشتغال منطقه تاثیر می گذارد. این تاثیر یا به صورت مستقیم (تغییر در تعداد افرادي که در فعالیت هاي پایه اشتغال دارند) و یا غیر مستقیم (تغییر در جمعیت وابسته به اشتغال پایه که به دنبال خود نیاز به مشاغل خدماتی را به وجود می آورد) نمود پیدا می کند. </a:t>
            </a:r>
            <a:endParaRPr lang="fa-IR" dirty="0">
              <a:solidFill>
                <a:srgbClr val="FF0000"/>
              </a:solidFill>
            </a:endParaRPr>
          </a:p>
        </p:txBody>
      </p:sp>
      <p:sp>
        <p:nvSpPr>
          <p:cNvPr id="15" name="Rounded Rectangle 14"/>
          <p:cNvSpPr/>
          <p:nvPr/>
        </p:nvSpPr>
        <p:spPr>
          <a:xfrm>
            <a:off x="6171415" y="234634"/>
            <a:ext cx="5904417" cy="55314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ctr">
              <a:lnSpc>
                <a:spcPct val="115000"/>
              </a:lnSpc>
            </a:pPr>
            <a:r>
              <a:rPr lang="fa-IR" sz="2800" b="1" dirty="0" smtClean="0">
                <a:solidFill>
                  <a:schemeClr val="bg1"/>
                </a:solidFill>
                <a:latin typeface="Adobe Arabic" panose="02040503050201020203" pitchFamily="18" charset="-78"/>
                <a:ea typeface="Calibri" panose="020F0502020204030204" pitchFamily="34" charset="0"/>
                <a:cs typeface="B Homa" panose="00000400000000000000" pitchFamily="2" charset="-78"/>
              </a:rPr>
              <a:t>تاثیر اشتغال پایه و غیر پایه در روند تقاضا</a:t>
            </a:r>
            <a:endParaRPr lang="fa-IR" sz="2800" b="1" dirty="0">
              <a:solidFill>
                <a:schemeClr val="bg1"/>
              </a:solidFill>
              <a:latin typeface="Adobe Arabic" panose="02040503050201020203" pitchFamily="18" charset="-78"/>
              <a:ea typeface="Calibri" panose="020F0502020204030204" pitchFamily="34" charset="0"/>
              <a:cs typeface="B Homa" panose="00000400000000000000" pitchFamily="2" charset="-78"/>
            </a:endParaRPr>
          </a:p>
        </p:txBody>
      </p:sp>
      <p:sp>
        <p:nvSpPr>
          <p:cNvPr id="23" name="Down Arrow 22"/>
          <p:cNvSpPr/>
          <p:nvPr/>
        </p:nvSpPr>
        <p:spPr>
          <a:xfrm>
            <a:off x="9016666" y="2020176"/>
            <a:ext cx="784413" cy="411905"/>
          </a:xfrm>
          <a:prstGeom prst="downArrow">
            <a:avLst/>
          </a:prstGeom>
          <a:solidFill>
            <a:srgbClr val="FF0000"/>
          </a:solidFill>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fa-IR"/>
          </a:p>
        </p:txBody>
      </p:sp>
    </p:spTree>
    <p:extLst>
      <p:ext uri="{BB962C8B-B14F-4D97-AF65-F5344CB8AC3E}">
        <p14:creationId xmlns:p14="http://schemas.microsoft.com/office/powerpoint/2010/main" val="137638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5"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9586913" y="67601"/>
            <a:ext cx="2441253" cy="583324"/>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800" b="1" dirty="0">
                <a:solidFill>
                  <a:schemeClr val="bg1"/>
                </a:solidFill>
                <a:latin typeface="Adobe Arabic" panose="02040503050201020203" pitchFamily="18" charset="-78"/>
                <a:cs typeface="B Homa" panose="00000400000000000000" pitchFamily="2" charset="-78"/>
              </a:rPr>
              <a:t>مدل تغییر سهم</a:t>
            </a:r>
          </a:p>
        </p:txBody>
      </p:sp>
      <p:sp>
        <p:nvSpPr>
          <p:cNvPr id="3" name="Rectangle 2"/>
          <p:cNvSpPr/>
          <p:nvPr/>
        </p:nvSpPr>
        <p:spPr>
          <a:xfrm>
            <a:off x="2598195" y="630843"/>
            <a:ext cx="8774875" cy="1047979"/>
          </a:xfrm>
          <a:prstGeom prst="rect">
            <a:avLst/>
          </a:prstGeom>
        </p:spPr>
        <p:txBody>
          <a:bodyPr wrap="square">
            <a:spAutoFit/>
          </a:bodyPr>
          <a:lstStyle/>
          <a:p>
            <a:pPr algn="just">
              <a:lnSpc>
                <a:spcPct val="115000"/>
              </a:lnSpc>
              <a:spcAft>
                <a:spcPts val="1000"/>
              </a:spcAft>
            </a:pPr>
            <a:r>
              <a:rPr lang="fa-IR" dirty="0" smtClean="0">
                <a:latin typeface="Adobe Arabic" panose="02040503050201020203" pitchFamily="18" charset="-78"/>
                <a:ea typeface="Times New Roman" panose="02020603050405020304" pitchFamily="18" charset="0"/>
                <a:cs typeface="B Homa" panose="00000400000000000000" pitchFamily="2" charset="-78"/>
              </a:rPr>
              <a:t>در این روش تغییر سهم مشاغل در یک منطقه نسبت به سطح مرجع، در یک دوره زمانی سنجیده می شود. این </a:t>
            </a:r>
            <a:r>
              <a:rPr lang="fa-IR" dirty="0">
                <a:latin typeface="Adobe Arabic" panose="02040503050201020203" pitchFamily="18" charset="-78"/>
                <a:ea typeface="Times New Roman" panose="02020603050405020304" pitchFamily="18" charset="0"/>
                <a:cs typeface="B Homa" panose="00000400000000000000" pitchFamily="2" charset="-78"/>
              </a:rPr>
              <a:t>تفاوت که ممکن است مثبت یا منفی باشد، بیانگر تغییر مکان یا جا به جایی سهم اقتصاد شهر در اقتصاد مرجع است. این جا به جایی سهم ناشی از سه عنصر زیر می تواند باشد:</a:t>
            </a:r>
            <a:endParaRPr lang="en-US" sz="1600" dirty="0">
              <a:effectLst/>
              <a:latin typeface="Adobe Arabic" panose="02040503050201020203" pitchFamily="18" charset="-78"/>
              <a:ea typeface="Times New Roman" panose="02020603050405020304" pitchFamily="18" charset="0"/>
              <a:cs typeface="B Homa" panose="00000400000000000000" pitchFamily="2" charset="-78"/>
            </a:endParaRPr>
          </a:p>
        </p:txBody>
      </p:sp>
      <p:sp>
        <p:nvSpPr>
          <p:cNvPr id="13" name="Rectangle 8"/>
          <p:cNvSpPr>
            <a:spLocks noChangeArrowheads="1"/>
          </p:cNvSpPr>
          <p:nvPr/>
        </p:nvSpPr>
        <p:spPr bwMode="auto">
          <a:xfrm>
            <a:off x="180975" y="-19587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p>
        </p:txBody>
      </p:sp>
      <p:sp>
        <p:nvSpPr>
          <p:cNvPr id="18" name="Rounded Rectangle 17"/>
          <p:cNvSpPr/>
          <p:nvPr/>
        </p:nvSpPr>
        <p:spPr>
          <a:xfrm>
            <a:off x="3340640" y="1389339"/>
            <a:ext cx="8032429" cy="1471348"/>
          </a:xfrm>
          <a:prstGeom prst="roundRect">
            <a:avLst/>
          </a:prstGeom>
          <a:solidFill>
            <a:srgbClr val="00B050"/>
          </a:solidFill>
          <a:ln/>
        </p:spPr>
        <p:style>
          <a:lnRef idx="1">
            <a:schemeClr val="accent5"/>
          </a:lnRef>
          <a:fillRef idx="2">
            <a:schemeClr val="accent5"/>
          </a:fillRef>
          <a:effectRef idx="1">
            <a:schemeClr val="accent5"/>
          </a:effectRef>
          <a:fontRef idx="minor">
            <a:schemeClr val="dk1"/>
          </a:fontRef>
        </p:style>
        <p:txBody>
          <a:bodyPr rtlCol="1" anchor="ctr"/>
          <a:lstStyle/>
          <a:p>
            <a:pPr lvl="0" algn="just"/>
            <a:r>
              <a:rPr lang="fa-IR" sz="2000" b="1" dirty="0" smtClean="0">
                <a:latin typeface="Adobe Arabic" panose="02040503050201020203" pitchFamily="18" charset="-78"/>
                <a:ea typeface="Times New Roman" panose="02020603050405020304" pitchFamily="18" charset="0"/>
                <a:cs typeface="B Homa" panose="00000400000000000000" pitchFamily="2" charset="-78"/>
              </a:rPr>
              <a:t>1. عنصر رشد اقتصاد مرجع:</a:t>
            </a:r>
            <a:endParaRPr lang="en-US" sz="2000" b="1" dirty="0">
              <a:latin typeface="Adobe Arabic" panose="02040503050201020203" pitchFamily="18" charset="-78"/>
              <a:ea typeface="Times New Roman" panose="02020603050405020304" pitchFamily="18" charset="0"/>
              <a:cs typeface="B Homa" panose="00000400000000000000" pitchFamily="2" charset="-78"/>
            </a:endParaRPr>
          </a:p>
          <a:p>
            <a:pPr algn="just"/>
            <a:r>
              <a:rPr lang="fa-IR" sz="2000" dirty="0">
                <a:latin typeface="Adobe Arabic" panose="02040503050201020203" pitchFamily="18" charset="-78"/>
                <a:ea typeface="Times New Roman" panose="02020603050405020304" pitchFamily="18" charset="0"/>
                <a:cs typeface="B Homa" panose="00000400000000000000" pitchFamily="2" charset="-78"/>
              </a:rPr>
              <a:t>این عنصر کل تغییرات اشتغال در اقتصاد مرجع در طی </a:t>
            </a:r>
            <a:r>
              <a:rPr lang="fa-IR" sz="2000" dirty="0" smtClean="0">
                <a:latin typeface="Adobe Arabic" panose="02040503050201020203" pitchFamily="18" charset="-78"/>
                <a:ea typeface="Times New Roman" panose="02020603050405020304" pitchFamily="18" charset="0"/>
                <a:cs typeface="B Homa" panose="00000400000000000000" pitchFamily="2" charset="-78"/>
              </a:rPr>
              <a:t>دوره </a:t>
            </a:r>
            <a:r>
              <a:rPr lang="fa-IR" sz="2000" dirty="0">
                <a:latin typeface="Adobe Arabic" panose="02040503050201020203" pitchFamily="18" charset="-78"/>
                <a:ea typeface="Times New Roman" panose="02020603050405020304" pitchFamily="18" charset="0"/>
                <a:cs typeface="B Homa" panose="00000400000000000000" pitchFamily="2" charset="-78"/>
              </a:rPr>
              <a:t>( فرضاً </a:t>
            </a:r>
            <a:r>
              <a:rPr lang="fa-IR" sz="2000" dirty="0" smtClean="0">
                <a:latin typeface="Adobe Arabic" panose="02040503050201020203" pitchFamily="18" charset="-78"/>
                <a:ea typeface="Times New Roman" panose="02020603050405020304" pitchFamily="18" charset="0"/>
                <a:cs typeface="B Homa" panose="00000400000000000000" pitchFamily="2" charset="-78"/>
              </a:rPr>
              <a:t>75-1365</a:t>
            </a:r>
            <a:r>
              <a:rPr lang="fa-IR" sz="2000" dirty="0">
                <a:latin typeface="Adobe Arabic" panose="02040503050201020203" pitchFamily="18" charset="-78"/>
                <a:ea typeface="Times New Roman" panose="02020603050405020304" pitchFamily="18" charset="0"/>
                <a:cs typeface="B Homa" panose="00000400000000000000" pitchFamily="2" charset="-78"/>
              </a:rPr>
              <a:t>) را نشان می دهد و با فرمول زیر قابل محاسبه است</a:t>
            </a:r>
            <a:r>
              <a:rPr lang="fa-IR" sz="2000" dirty="0" smtClean="0">
                <a:latin typeface="Adobe Arabic" panose="02040503050201020203" pitchFamily="18" charset="-78"/>
                <a:ea typeface="Times New Roman" panose="02020603050405020304" pitchFamily="18" charset="0"/>
                <a:cs typeface="B Homa" panose="00000400000000000000" pitchFamily="2" charset="-78"/>
              </a:rPr>
              <a:t>:</a:t>
            </a:r>
            <a:endParaRPr lang="en-US" sz="2000" dirty="0">
              <a:latin typeface="Adobe Arabic" panose="02040503050201020203" pitchFamily="18" charset="-78"/>
              <a:ea typeface="Times New Roman" panose="02020603050405020304" pitchFamily="18" charset="0"/>
              <a:cs typeface="B Homa" panose="00000400000000000000" pitchFamily="2" charset="-78"/>
            </a:endParaRPr>
          </a:p>
        </p:txBody>
      </p:sp>
      <mc:AlternateContent xmlns:mc="http://schemas.openxmlformats.org/markup-compatibility/2006" xmlns:a14="http://schemas.microsoft.com/office/drawing/2010/main">
        <mc:Choice Requires="a14">
          <p:sp>
            <p:nvSpPr>
              <p:cNvPr id="19" name="Rectangle 18"/>
              <p:cNvSpPr/>
              <p:nvPr/>
            </p:nvSpPr>
            <p:spPr>
              <a:xfrm>
                <a:off x="3761296" y="2324275"/>
                <a:ext cx="1280159" cy="524824"/>
              </a:xfrm>
              <a:prstGeom prst="rect">
                <a:avLst/>
              </a:prstGeom>
            </p:spPr>
            <p:txBody>
              <a:bodyPr wrap="none">
                <a:spAutoFit/>
              </a:bodyPr>
              <a:lstStyle/>
              <a:p>
                <a:pPr algn="just">
                  <a:spcAft>
                    <a:spcPts val="1000"/>
                  </a:spcAft>
                </a:pPr>
                <a14:m>
                  <m:oMath xmlns:m="http://schemas.openxmlformats.org/officeDocument/2006/math">
                    <m:r>
                      <a:rPr lang="en-US" i="1">
                        <a:latin typeface="Cambria Math" panose="02040503050406030204" pitchFamily="18" charset="0"/>
                        <a:ea typeface="Times New Roman" panose="02020603050405020304" pitchFamily="18" charset="0"/>
                      </a:rPr>
                      <m:t>𝐴</m:t>
                    </m:r>
                    <m:r>
                      <a:rPr lang="en-US" i="1">
                        <a:latin typeface="Cambria Math" panose="02040503050406030204" pitchFamily="18" charset="0"/>
                        <a:ea typeface="Times New Roman" panose="02020603050405020304" pitchFamily="18" charset="0"/>
                      </a:rPr>
                      <m:t>=</m:t>
                    </m:r>
                    <m:f>
                      <m:fPr>
                        <m:ctrlPr>
                          <a:rPr lang="en-US" i="1">
                            <a:latin typeface="Cambria Math" panose="02040503050406030204" pitchFamily="18" charset="0"/>
                            <a:ea typeface="Times New Roman" panose="02020603050405020304" pitchFamily="18" charset="0"/>
                          </a:rPr>
                        </m:ctrlPr>
                      </m:fPr>
                      <m:num>
                        <m:r>
                          <m:rPr>
                            <m:nor/>
                          </m:rPr>
                          <a:rPr lang="en-US" dirty="0">
                            <a:latin typeface="Calibri" panose="020F0502020204030204" pitchFamily="34" charset="0"/>
                            <a:ea typeface="Times New Roman" panose="02020603050405020304" pitchFamily="18" charset="0"/>
                          </a:rPr>
                          <m:t>E</m:t>
                        </m:r>
                        <m:r>
                          <m:rPr>
                            <m:nor/>
                          </m:rPr>
                          <a:rPr lang="en-US" baseline="-25000" dirty="0">
                            <a:latin typeface="Calibri" panose="020F0502020204030204" pitchFamily="34" charset="0"/>
                            <a:ea typeface="Times New Roman" panose="02020603050405020304" pitchFamily="18" charset="0"/>
                          </a:rPr>
                          <m:t>R</m:t>
                        </m:r>
                        <m:r>
                          <m:rPr>
                            <m:nor/>
                          </m:rPr>
                          <a:rPr lang="en-US" dirty="0">
                            <a:latin typeface="Calibri" panose="020F0502020204030204" pitchFamily="34" charset="0"/>
                            <a:ea typeface="Times New Roman" panose="02020603050405020304" pitchFamily="18" charset="0"/>
                          </a:rPr>
                          <m:t> </m:t>
                        </m:r>
                        <m:r>
                          <m:rPr>
                            <m:nor/>
                          </m:rPr>
                          <a:rPr lang="en-US" baseline="30000" dirty="0">
                            <a:latin typeface="Calibri" panose="020F0502020204030204" pitchFamily="34" charset="0"/>
                            <a:ea typeface="Times New Roman" panose="02020603050405020304" pitchFamily="18" charset="0"/>
                          </a:rPr>
                          <m:t>65</m:t>
                        </m:r>
                      </m:num>
                      <m:den>
                        <m:r>
                          <m:rPr>
                            <m:nor/>
                          </m:rPr>
                          <a:rPr lang="en-US" dirty="0">
                            <a:latin typeface="Calibri" panose="020F0502020204030204" pitchFamily="34" charset="0"/>
                            <a:ea typeface="Times New Roman" panose="02020603050405020304" pitchFamily="18" charset="0"/>
                          </a:rPr>
                          <m:t> </m:t>
                        </m:r>
                        <m:r>
                          <m:rPr>
                            <m:nor/>
                          </m:rPr>
                          <a:rPr lang="en-US" dirty="0">
                            <a:latin typeface="Calibri" panose="020F0502020204030204" pitchFamily="34" charset="0"/>
                            <a:ea typeface="Times New Roman" panose="02020603050405020304" pitchFamily="18" charset="0"/>
                          </a:rPr>
                          <m:t>ER</m:t>
                        </m:r>
                        <m:r>
                          <m:rPr>
                            <m:nor/>
                          </m:rPr>
                          <a:rPr lang="en-US" baseline="30000" dirty="0">
                            <a:latin typeface="Calibri" panose="020F0502020204030204" pitchFamily="34" charset="0"/>
                            <a:ea typeface="Times New Roman" panose="02020603050405020304" pitchFamily="18" charset="0"/>
                          </a:rPr>
                          <m:t>55</m:t>
                        </m:r>
                      </m:den>
                    </m:f>
                  </m:oMath>
                </a14:m>
                <a:r>
                  <a:rPr lang="en-US" dirty="0">
                    <a:latin typeface="Calibri" panose="020F0502020204030204" pitchFamily="34" charset="0"/>
                    <a:ea typeface="Times New Roman" panose="02020603050405020304" pitchFamily="18" charset="0"/>
                  </a:rPr>
                  <a:t> -1</a:t>
                </a:r>
              </a:p>
            </p:txBody>
          </p:sp>
        </mc:Choice>
        <mc:Fallback xmlns="">
          <p:sp>
            <p:nvSpPr>
              <p:cNvPr id="19" name="Rectangle 18"/>
              <p:cNvSpPr>
                <a:spLocks noRot="1" noChangeAspect="1" noMove="1" noResize="1" noEditPoints="1" noAdjustHandles="1" noChangeArrowheads="1" noChangeShapeType="1" noTextEdit="1"/>
              </p:cNvSpPr>
              <p:nvPr/>
            </p:nvSpPr>
            <p:spPr>
              <a:xfrm>
                <a:off x="3761296" y="2324275"/>
                <a:ext cx="1280159" cy="524824"/>
              </a:xfrm>
              <a:prstGeom prst="rect">
                <a:avLst/>
              </a:prstGeom>
              <a:blipFill rotWithShape="0">
                <a:blip r:embed="rId3"/>
                <a:stretch>
                  <a:fillRect r="-4762" b="-6977"/>
                </a:stretch>
              </a:blipFill>
            </p:spPr>
            <p:txBody>
              <a:bodyPr/>
              <a:lstStyle/>
              <a:p>
                <a:r>
                  <a:rPr lang="fa-IR">
                    <a:noFill/>
                  </a:rPr>
                  <a:t> </a:t>
                </a:r>
              </a:p>
            </p:txBody>
          </p:sp>
        </mc:Fallback>
      </mc:AlternateContent>
      <p:sp>
        <p:nvSpPr>
          <p:cNvPr id="20" name="Rounded Rectangle 19"/>
          <p:cNvSpPr/>
          <p:nvPr/>
        </p:nvSpPr>
        <p:spPr>
          <a:xfrm>
            <a:off x="3340640" y="3085781"/>
            <a:ext cx="8032429" cy="1459362"/>
          </a:xfrm>
          <a:prstGeom prst="roundRect">
            <a:avLst/>
          </a:prstGeom>
          <a:solidFill>
            <a:srgbClr val="00B050"/>
          </a:solidFill>
          <a:ln/>
        </p:spPr>
        <p:style>
          <a:lnRef idx="1">
            <a:schemeClr val="accent5"/>
          </a:lnRef>
          <a:fillRef idx="2">
            <a:schemeClr val="accent5"/>
          </a:fillRef>
          <a:effectRef idx="1">
            <a:schemeClr val="accent5"/>
          </a:effectRef>
          <a:fontRef idx="minor">
            <a:schemeClr val="dk1"/>
          </a:fontRef>
        </p:style>
        <p:txBody>
          <a:bodyPr rtlCol="1" anchor="ctr"/>
          <a:lstStyle/>
          <a:p>
            <a:pPr lvl="0" algn="just"/>
            <a:r>
              <a:rPr lang="fa-IR" b="1" dirty="0">
                <a:latin typeface="Adobe Arabic" panose="02040503050201020203" pitchFamily="18" charset="-78"/>
                <a:ea typeface="Times New Roman" panose="02020603050405020304" pitchFamily="18" charset="0"/>
                <a:cs typeface="B Homa" panose="00000400000000000000" pitchFamily="2" charset="-78"/>
              </a:rPr>
              <a:t>2. عنصر رشد نسبی بخش های اقتصادی در کل اقتصاد مرجع</a:t>
            </a:r>
            <a:r>
              <a:rPr lang="fa-IR" b="1" dirty="0" smtClean="0">
                <a:latin typeface="Adobe Arabic" panose="02040503050201020203" pitchFamily="18" charset="-78"/>
                <a:ea typeface="Times New Roman" panose="02020603050405020304" pitchFamily="18" charset="0"/>
                <a:cs typeface="B Homa" panose="00000400000000000000" pitchFamily="2" charset="-78"/>
              </a:rPr>
              <a:t>:</a:t>
            </a:r>
          </a:p>
          <a:p>
            <a:pPr algn="just"/>
            <a:r>
              <a:rPr lang="fa-IR" dirty="0">
                <a:latin typeface="Adobe Arabic" panose="02040503050201020203" pitchFamily="18" charset="-78"/>
                <a:ea typeface="Times New Roman" panose="02020603050405020304" pitchFamily="18" charset="0"/>
                <a:cs typeface="B Homa" panose="00000400000000000000" pitchFamily="2" charset="-78"/>
              </a:rPr>
              <a:t>این عنصر رشد یا نزول نسبی هر بخش اقتصاد را در کل اقتصاد مرجع اندازه گیری می کند. مثبت یا منفی بودن این سنجه به معنای صعود یا نزول آن بخش در کل اقتصاد مرجع است.</a:t>
            </a:r>
            <a:endParaRPr lang="en-US" dirty="0">
              <a:latin typeface="Adobe Arabic" panose="02040503050201020203" pitchFamily="18" charset="-78"/>
              <a:ea typeface="Times New Roman" panose="02020603050405020304" pitchFamily="18" charset="0"/>
              <a:cs typeface="B Homa" panose="00000400000000000000" pitchFamily="2" charset="-78"/>
            </a:endParaRPr>
          </a:p>
          <a:p>
            <a:pPr algn="just"/>
            <a:r>
              <a:rPr lang="en-US" sz="1600" dirty="0" err="1" smtClean="0">
                <a:latin typeface="Adobe Arabic" panose="02040503050201020203" pitchFamily="18" charset="-78"/>
                <a:cs typeface="B Homa" panose="00000400000000000000" pitchFamily="2" charset="-78"/>
              </a:rPr>
              <a:t>E</a:t>
            </a:r>
            <a:r>
              <a:rPr lang="en-US" sz="1600" baseline="-25000" dirty="0" err="1" smtClean="0">
                <a:latin typeface="Adobe Arabic" panose="02040503050201020203" pitchFamily="18" charset="-78"/>
                <a:cs typeface="B Homa" panose="00000400000000000000" pitchFamily="2" charset="-78"/>
              </a:rPr>
              <a:t>i</a:t>
            </a:r>
            <a:r>
              <a:rPr lang="en-US" sz="1600" baseline="-25000" dirty="0" smtClean="0">
                <a:latin typeface="Adobe Arabic" panose="02040503050201020203" pitchFamily="18" charset="-78"/>
                <a:cs typeface="B Homa" panose="00000400000000000000" pitchFamily="2" charset="-78"/>
              </a:rPr>
              <a:t> </a:t>
            </a:r>
            <a:r>
              <a:rPr lang="fa-IR" sz="1600" dirty="0">
                <a:latin typeface="Adobe Arabic" panose="02040503050201020203" pitchFamily="18" charset="-78"/>
                <a:cs typeface="B Homa" panose="00000400000000000000" pitchFamily="2" charset="-78"/>
              </a:rPr>
              <a:t>= اشتغال در بخش </a:t>
            </a:r>
            <a:r>
              <a:rPr lang="en-US" sz="1600" dirty="0" err="1">
                <a:latin typeface="Adobe Arabic" panose="02040503050201020203" pitchFamily="18" charset="-78"/>
                <a:cs typeface="B Homa" panose="00000400000000000000" pitchFamily="2" charset="-78"/>
              </a:rPr>
              <a:t>i</a:t>
            </a:r>
            <a:r>
              <a:rPr lang="en-US" sz="1600" dirty="0">
                <a:latin typeface="Adobe Arabic" panose="02040503050201020203" pitchFamily="18" charset="-78"/>
                <a:cs typeface="B Homa" panose="00000400000000000000" pitchFamily="2" charset="-78"/>
              </a:rPr>
              <a:t> </a:t>
            </a:r>
            <a:r>
              <a:rPr lang="fa-IR" sz="1600" dirty="0">
                <a:latin typeface="Adobe Arabic" panose="02040503050201020203" pitchFamily="18" charset="-78"/>
                <a:cs typeface="B Homa" panose="00000400000000000000" pitchFamily="2" charset="-78"/>
              </a:rPr>
              <a:t> در اقتصاد مرجع</a:t>
            </a:r>
            <a:r>
              <a:rPr lang="fa-IR" sz="1600" dirty="0" smtClean="0">
                <a:latin typeface="Adobe Arabic" panose="02040503050201020203" pitchFamily="18" charset="-78"/>
                <a:cs typeface="B Homa" panose="00000400000000000000" pitchFamily="2" charset="-78"/>
              </a:rPr>
              <a:t>.</a:t>
            </a:r>
            <a:endParaRPr lang="en-US" sz="1600" dirty="0">
              <a:latin typeface="Adobe Arabic" panose="02040503050201020203" pitchFamily="18" charset="-78"/>
              <a:cs typeface="B Homa" panose="00000400000000000000" pitchFamily="2" charset="-78"/>
            </a:endParaRPr>
          </a:p>
        </p:txBody>
      </p:sp>
      <mc:AlternateContent xmlns:mc="http://schemas.openxmlformats.org/markup-compatibility/2006" xmlns:a14="http://schemas.microsoft.com/office/drawing/2010/main">
        <mc:Choice Requires="a14">
          <p:sp>
            <p:nvSpPr>
              <p:cNvPr id="21" name="Rectangle 20"/>
              <p:cNvSpPr/>
              <p:nvPr/>
            </p:nvSpPr>
            <p:spPr>
              <a:xfrm>
                <a:off x="3761296" y="3856401"/>
                <a:ext cx="1639378" cy="524824"/>
              </a:xfrm>
              <a:prstGeom prst="rect">
                <a:avLst/>
              </a:prstGeom>
            </p:spPr>
            <p:txBody>
              <a:bodyPr wrap="square">
                <a:spAutoFit/>
              </a:bodyPr>
              <a:lstStyle/>
              <a:p>
                <a:pPr algn="just" rtl="0">
                  <a:spcAft>
                    <a:spcPts val="1000"/>
                  </a:spcAft>
                </a:pPr>
                <a:r>
                  <a:rPr lang="en-US" dirty="0" smtClean="0">
                    <a:ea typeface="Times New Roman" panose="02020603050405020304" pitchFamily="18" charset="0"/>
                  </a:rPr>
                  <a:t>B</a:t>
                </a:r>
                <a14:m>
                  <m:oMath xmlns:m="http://schemas.openxmlformats.org/officeDocument/2006/math">
                    <m:r>
                      <a:rPr lang="en-US" i="1">
                        <a:latin typeface="Cambria Math" panose="02040503050406030204" pitchFamily="18" charset="0"/>
                        <a:ea typeface="Times New Roman" panose="02020603050405020304" pitchFamily="18" charset="0"/>
                      </a:rPr>
                      <m:t>=</m:t>
                    </m:r>
                    <m:f>
                      <m:fPr>
                        <m:ctrlPr>
                          <a:rPr lang="en-US" i="1">
                            <a:latin typeface="Cambria Math" panose="02040503050406030204" pitchFamily="18" charset="0"/>
                            <a:ea typeface="Times New Roman" panose="02020603050405020304" pitchFamily="18" charset="0"/>
                          </a:rPr>
                        </m:ctrlPr>
                      </m:fPr>
                      <m:num>
                        <m:r>
                          <m:rPr>
                            <m:nor/>
                          </m:rPr>
                          <a:rPr lang="en-US" dirty="0">
                            <a:latin typeface="Calibri" panose="020F0502020204030204" pitchFamily="34" charset="0"/>
                            <a:ea typeface="Times New Roman" panose="02020603050405020304" pitchFamily="18" charset="0"/>
                          </a:rPr>
                          <m:t>E</m:t>
                        </m:r>
                        <m:r>
                          <m:rPr>
                            <m:nor/>
                          </m:rPr>
                          <a:rPr lang="en-US" b="0" i="0" baseline="-25000" dirty="0" smtClean="0">
                            <a:latin typeface="Calibri" panose="020F0502020204030204" pitchFamily="34" charset="0"/>
                            <a:ea typeface="Times New Roman" panose="02020603050405020304" pitchFamily="18" charset="0"/>
                          </a:rPr>
                          <m:t>i</m:t>
                        </m:r>
                        <m:r>
                          <m:rPr>
                            <m:nor/>
                          </m:rPr>
                          <a:rPr lang="en-US" dirty="0">
                            <a:latin typeface="Calibri" panose="020F0502020204030204" pitchFamily="34" charset="0"/>
                            <a:ea typeface="Times New Roman" panose="02020603050405020304" pitchFamily="18" charset="0"/>
                          </a:rPr>
                          <m:t> </m:t>
                        </m:r>
                        <m:r>
                          <m:rPr>
                            <m:nor/>
                          </m:rPr>
                          <a:rPr lang="en-US" baseline="30000" dirty="0">
                            <a:latin typeface="Calibri" panose="020F0502020204030204" pitchFamily="34" charset="0"/>
                            <a:ea typeface="Times New Roman" panose="02020603050405020304" pitchFamily="18" charset="0"/>
                          </a:rPr>
                          <m:t>65</m:t>
                        </m:r>
                      </m:num>
                      <m:den>
                        <m:r>
                          <m:rPr>
                            <m:nor/>
                          </m:rPr>
                          <a:rPr lang="en-US" dirty="0">
                            <a:latin typeface="Calibri" panose="020F0502020204030204" pitchFamily="34" charset="0"/>
                            <a:ea typeface="Times New Roman" panose="02020603050405020304" pitchFamily="18" charset="0"/>
                          </a:rPr>
                          <m:t> </m:t>
                        </m:r>
                        <m:r>
                          <m:rPr>
                            <m:nor/>
                          </m:rPr>
                          <a:rPr lang="en-US" dirty="0">
                            <a:latin typeface="Calibri" panose="020F0502020204030204" pitchFamily="34" charset="0"/>
                            <a:ea typeface="Times New Roman" panose="02020603050405020304" pitchFamily="18" charset="0"/>
                          </a:rPr>
                          <m:t>Ei</m:t>
                        </m:r>
                        <m:r>
                          <m:rPr>
                            <m:nor/>
                          </m:rPr>
                          <a:rPr lang="en-US" baseline="30000" dirty="0">
                            <a:latin typeface="Calibri" panose="020F0502020204030204" pitchFamily="34" charset="0"/>
                            <a:ea typeface="Times New Roman" panose="02020603050405020304" pitchFamily="18" charset="0"/>
                          </a:rPr>
                          <m:t>55</m:t>
                        </m:r>
                      </m:den>
                    </m:f>
                    <m:r>
                      <m:rPr>
                        <m:nor/>
                      </m:rPr>
                      <a:rPr lang="en-US" dirty="0">
                        <a:latin typeface="Calibri" panose="020F0502020204030204" pitchFamily="34" charset="0"/>
                        <a:ea typeface="Times New Roman" panose="02020603050405020304" pitchFamily="18" charset="0"/>
                      </a:rPr>
                      <m:t>−</m:t>
                    </m:r>
                    <m:f>
                      <m:fPr>
                        <m:ctrlPr>
                          <a:rPr lang="en-US" i="1">
                            <a:latin typeface="Cambria Math" panose="02040503050406030204" pitchFamily="18" charset="0"/>
                            <a:ea typeface="Times New Roman" panose="02020603050405020304" pitchFamily="18" charset="0"/>
                          </a:rPr>
                        </m:ctrlPr>
                      </m:fPr>
                      <m:num>
                        <m:r>
                          <m:rPr>
                            <m:nor/>
                          </m:rPr>
                          <a:rPr lang="en-US" dirty="0">
                            <a:latin typeface="Calibri" panose="020F0502020204030204" pitchFamily="34" charset="0"/>
                            <a:ea typeface="Times New Roman" panose="02020603050405020304" pitchFamily="18" charset="0"/>
                          </a:rPr>
                          <m:t>E</m:t>
                        </m:r>
                        <m:r>
                          <m:rPr>
                            <m:nor/>
                          </m:rPr>
                          <a:rPr lang="en-US" baseline="-25000" dirty="0">
                            <a:latin typeface="Calibri" panose="020F0502020204030204" pitchFamily="34" charset="0"/>
                            <a:ea typeface="Times New Roman" panose="02020603050405020304" pitchFamily="18" charset="0"/>
                          </a:rPr>
                          <m:t>R</m:t>
                        </m:r>
                        <m:r>
                          <m:rPr>
                            <m:nor/>
                          </m:rPr>
                          <a:rPr lang="en-US" dirty="0">
                            <a:latin typeface="Calibri" panose="020F0502020204030204" pitchFamily="34" charset="0"/>
                            <a:ea typeface="Times New Roman" panose="02020603050405020304" pitchFamily="18" charset="0"/>
                          </a:rPr>
                          <m:t> </m:t>
                        </m:r>
                        <m:r>
                          <m:rPr>
                            <m:nor/>
                          </m:rPr>
                          <a:rPr lang="en-US" baseline="30000" dirty="0">
                            <a:latin typeface="Calibri" panose="020F0502020204030204" pitchFamily="34" charset="0"/>
                            <a:ea typeface="Times New Roman" panose="02020603050405020304" pitchFamily="18" charset="0"/>
                          </a:rPr>
                          <m:t>65</m:t>
                        </m:r>
                      </m:num>
                      <m:den>
                        <m:r>
                          <m:rPr>
                            <m:nor/>
                          </m:rPr>
                          <a:rPr lang="en-US" dirty="0">
                            <a:latin typeface="Calibri" panose="020F0502020204030204" pitchFamily="34" charset="0"/>
                            <a:ea typeface="Times New Roman" panose="02020603050405020304" pitchFamily="18" charset="0"/>
                          </a:rPr>
                          <m:t> </m:t>
                        </m:r>
                        <m:r>
                          <m:rPr>
                            <m:nor/>
                          </m:rPr>
                          <a:rPr lang="en-US" dirty="0">
                            <a:latin typeface="Calibri" panose="020F0502020204030204" pitchFamily="34" charset="0"/>
                            <a:ea typeface="Times New Roman" panose="02020603050405020304" pitchFamily="18" charset="0"/>
                          </a:rPr>
                          <m:t>ER</m:t>
                        </m:r>
                        <m:r>
                          <m:rPr>
                            <m:nor/>
                          </m:rPr>
                          <a:rPr lang="en-US" baseline="30000" dirty="0">
                            <a:latin typeface="Calibri" panose="020F0502020204030204" pitchFamily="34" charset="0"/>
                            <a:ea typeface="Times New Roman" panose="02020603050405020304" pitchFamily="18" charset="0"/>
                          </a:rPr>
                          <m:t>55</m:t>
                        </m:r>
                      </m:den>
                    </m:f>
                  </m:oMath>
                </a14:m>
                <a:endParaRPr lang="en-US" dirty="0">
                  <a:latin typeface="Calibri" panose="020F0502020204030204" pitchFamily="34" charset="0"/>
                  <a:ea typeface="Times New Roman" panose="02020603050405020304" pitchFamily="18" charset="0"/>
                </a:endParaRPr>
              </a:p>
            </p:txBody>
          </p:sp>
        </mc:Choice>
        <mc:Fallback xmlns="">
          <p:sp>
            <p:nvSpPr>
              <p:cNvPr id="21" name="Rectangle 20"/>
              <p:cNvSpPr>
                <a:spLocks noRot="1" noChangeAspect="1" noMove="1" noResize="1" noEditPoints="1" noAdjustHandles="1" noChangeArrowheads="1" noChangeShapeType="1" noTextEdit="1"/>
              </p:cNvSpPr>
              <p:nvPr/>
            </p:nvSpPr>
            <p:spPr>
              <a:xfrm>
                <a:off x="3761296" y="3856401"/>
                <a:ext cx="1639378" cy="524824"/>
              </a:xfrm>
              <a:prstGeom prst="rect">
                <a:avLst/>
              </a:prstGeom>
              <a:blipFill rotWithShape="0">
                <a:blip r:embed="rId4"/>
                <a:stretch>
                  <a:fillRect l="-2974" b="-6977"/>
                </a:stretch>
              </a:blipFill>
            </p:spPr>
            <p:txBody>
              <a:bodyPr/>
              <a:lstStyle/>
              <a:p>
                <a:r>
                  <a:rPr lang="fa-IR">
                    <a:noFill/>
                  </a:rPr>
                  <a:t> </a:t>
                </a:r>
              </a:p>
            </p:txBody>
          </p:sp>
        </mc:Fallback>
      </mc:AlternateContent>
      <p:sp>
        <p:nvSpPr>
          <p:cNvPr id="22" name="Rounded Rectangle 21"/>
          <p:cNvSpPr/>
          <p:nvPr/>
        </p:nvSpPr>
        <p:spPr>
          <a:xfrm>
            <a:off x="3340639" y="4770820"/>
            <a:ext cx="8032429" cy="1644488"/>
          </a:xfrm>
          <a:prstGeom prst="roundRect">
            <a:avLst/>
          </a:prstGeom>
          <a:solidFill>
            <a:srgbClr val="00B050"/>
          </a:solidFill>
          <a:ln/>
        </p:spPr>
        <p:style>
          <a:lnRef idx="1">
            <a:schemeClr val="accent5"/>
          </a:lnRef>
          <a:fillRef idx="2">
            <a:schemeClr val="accent5"/>
          </a:fillRef>
          <a:effectRef idx="1">
            <a:schemeClr val="accent5"/>
          </a:effectRef>
          <a:fontRef idx="minor">
            <a:schemeClr val="dk1"/>
          </a:fontRef>
        </p:style>
        <p:txBody>
          <a:bodyPr rtlCol="1" anchor="ctr"/>
          <a:lstStyle/>
          <a:p>
            <a:pPr algn="just"/>
            <a:r>
              <a:rPr lang="fa-IR" b="1" dirty="0" smtClean="0">
                <a:latin typeface="Adobe Arabic" panose="02040503050201020203" pitchFamily="18" charset="-78"/>
                <a:ea typeface="Times New Roman" panose="02020603050405020304" pitchFamily="18" charset="0"/>
                <a:cs typeface="B Homa" panose="00000400000000000000" pitchFamily="2" charset="-78"/>
              </a:rPr>
              <a:t>3. عنصر عملکرد هر بخش در شهر نسبت به عملکرد همان بخش در سطح مرجع:</a:t>
            </a:r>
            <a:endParaRPr lang="en-US" b="1" dirty="0" smtClean="0">
              <a:latin typeface="Adobe Arabic" panose="02040503050201020203" pitchFamily="18" charset="-78"/>
              <a:ea typeface="Times New Roman" panose="02020603050405020304" pitchFamily="18" charset="0"/>
              <a:cs typeface="B Homa" panose="00000400000000000000" pitchFamily="2" charset="-78"/>
            </a:endParaRPr>
          </a:p>
          <a:p>
            <a:pPr algn="just"/>
            <a:r>
              <a:rPr lang="fa-IR" dirty="0">
                <a:latin typeface="Adobe Arabic" panose="02040503050201020203" pitchFamily="18" charset="-78"/>
                <a:ea typeface="Times New Roman" panose="02020603050405020304" pitchFamily="18" charset="0"/>
                <a:cs typeface="B Homa" panose="00000400000000000000" pitchFamily="2" charset="-78"/>
              </a:rPr>
              <a:t>این سنجه موقعیت رقابتی هر بخش اقتصادی شهر را در مقایسه با اقتصاد مرجع اندازه گیری می کند. مثبت بودن آن به معنای سرعت رشد بیشتر آن نسبت به کل اقتصاد مرجع و منفی بودن آن به مفهوم عقب افتادگی آن است.</a:t>
            </a:r>
            <a:endParaRPr lang="en-US" dirty="0">
              <a:latin typeface="Adobe Arabic" panose="02040503050201020203" pitchFamily="18" charset="-78"/>
              <a:ea typeface="Times New Roman" panose="02020603050405020304" pitchFamily="18" charset="0"/>
              <a:cs typeface="B Homa" panose="00000400000000000000" pitchFamily="2" charset="-78"/>
            </a:endParaRPr>
          </a:p>
          <a:p>
            <a:pPr lvl="0" algn="just"/>
            <a:endParaRPr lang="en-US" dirty="0">
              <a:latin typeface="Adobe Arabic" panose="02040503050201020203" pitchFamily="18" charset="-78"/>
              <a:cs typeface="B Homa" panose="00000400000000000000" pitchFamily="2" charset="-78"/>
            </a:endParaRPr>
          </a:p>
        </p:txBody>
      </p:sp>
      <mc:AlternateContent xmlns:mc="http://schemas.openxmlformats.org/markup-compatibility/2006" xmlns:a14="http://schemas.microsoft.com/office/drawing/2010/main">
        <mc:Choice Requires="a14">
          <p:sp>
            <p:nvSpPr>
              <p:cNvPr id="23" name="Rectangle 22"/>
              <p:cNvSpPr/>
              <p:nvPr/>
            </p:nvSpPr>
            <p:spPr>
              <a:xfrm>
                <a:off x="3581891" y="5703810"/>
                <a:ext cx="2125283" cy="731482"/>
              </a:xfrm>
              <a:prstGeom prst="rect">
                <a:avLst/>
              </a:prstGeom>
            </p:spPr>
            <p:txBody>
              <a:bodyPr wrap="square">
                <a:spAutoFit/>
              </a:bodyPr>
              <a:lstStyle/>
              <a:p>
                <a:pPr algn="just">
                  <a:spcAft>
                    <a:spcPts val="10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Times New Roman" panose="02020603050405020304" pitchFamily="18" charset="0"/>
                        </a:rPr>
                        <m:t> </m:t>
                      </m:r>
                      <m:r>
                        <a:rPr lang="en-US" b="0" i="1" smtClean="0">
                          <a:latin typeface="Cambria Math" panose="02040503050406030204" pitchFamily="18" charset="0"/>
                          <a:ea typeface="Times New Roman" panose="02020603050405020304" pitchFamily="18" charset="0"/>
                        </a:rPr>
                        <m:t>𝐶</m:t>
                      </m:r>
                      <m:r>
                        <a:rPr lang="en-US" i="1">
                          <a:latin typeface="Cambria Math" panose="02040503050406030204" pitchFamily="18" charset="0"/>
                          <a:ea typeface="Times New Roman" panose="02020603050405020304" pitchFamily="18" charset="0"/>
                        </a:rPr>
                        <m:t>=</m:t>
                      </m:r>
                      <m:f>
                        <m:fPr>
                          <m:ctrlPr>
                            <a:rPr lang="en-US" i="1">
                              <a:latin typeface="Cambria Math" panose="02040503050406030204" pitchFamily="18" charset="0"/>
                              <a:ea typeface="Times New Roman" panose="02020603050405020304" pitchFamily="18" charset="0"/>
                            </a:rPr>
                          </m:ctrlPr>
                        </m:fPr>
                        <m:num>
                          <m:r>
                            <m:rPr>
                              <m:nor/>
                            </m:rPr>
                            <a:rPr lang="en-US" dirty="0">
                              <a:latin typeface="Calibri" panose="020F0502020204030204" pitchFamily="34" charset="0"/>
                              <a:ea typeface="Times New Roman" panose="02020603050405020304" pitchFamily="18" charset="0"/>
                            </a:rPr>
                            <m:t>E</m:t>
                          </m:r>
                          <m:r>
                            <m:rPr>
                              <m:nor/>
                            </m:rPr>
                            <a:rPr lang="en-US" b="0" i="0" baseline="-25000" dirty="0" smtClean="0">
                              <a:latin typeface="Calibri" panose="020F0502020204030204" pitchFamily="34" charset="0"/>
                              <a:ea typeface="Times New Roman" panose="02020603050405020304" pitchFamily="18" charset="0"/>
                            </a:rPr>
                            <m:t>Li</m:t>
                          </m:r>
                          <m:r>
                            <m:rPr>
                              <m:nor/>
                            </m:rPr>
                            <a:rPr lang="en-US" dirty="0">
                              <a:latin typeface="Calibri" panose="020F0502020204030204" pitchFamily="34" charset="0"/>
                              <a:ea typeface="Times New Roman" panose="02020603050405020304" pitchFamily="18" charset="0"/>
                            </a:rPr>
                            <m:t> </m:t>
                          </m:r>
                          <m:r>
                            <m:rPr>
                              <m:nor/>
                            </m:rPr>
                            <a:rPr lang="en-US" baseline="30000" dirty="0">
                              <a:latin typeface="Calibri" panose="020F0502020204030204" pitchFamily="34" charset="0"/>
                              <a:ea typeface="Times New Roman" panose="02020603050405020304" pitchFamily="18" charset="0"/>
                            </a:rPr>
                            <m:t>65</m:t>
                          </m:r>
                        </m:num>
                        <m:den>
                          <m:r>
                            <m:rPr>
                              <m:nor/>
                            </m:rPr>
                            <a:rPr lang="en-US" dirty="0">
                              <a:latin typeface="Calibri" panose="020F0502020204030204" pitchFamily="34" charset="0"/>
                              <a:ea typeface="Times New Roman" panose="02020603050405020304" pitchFamily="18" charset="0"/>
                            </a:rPr>
                            <m:t> </m:t>
                          </m:r>
                          <m:r>
                            <m:rPr>
                              <m:nor/>
                            </m:rPr>
                            <a:rPr lang="en-US" dirty="0" smtClean="0">
                              <a:latin typeface="Calibri" panose="020F0502020204030204" pitchFamily="34" charset="0"/>
                              <a:ea typeface="Times New Roman" panose="02020603050405020304" pitchFamily="18" charset="0"/>
                            </a:rPr>
                            <m:t>E</m:t>
                          </m:r>
                          <m:r>
                            <m:rPr>
                              <m:nor/>
                            </m:rPr>
                            <a:rPr lang="en-US" baseline="-25000" dirty="0">
                              <a:latin typeface="Calibri" panose="020F0502020204030204" pitchFamily="34" charset="0"/>
                              <a:ea typeface="Times New Roman" panose="02020603050405020304" pitchFamily="18" charset="0"/>
                            </a:rPr>
                            <m:t>Li</m:t>
                          </m:r>
                          <m:r>
                            <m:rPr>
                              <m:nor/>
                            </m:rPr>
                            <a:rPr lang="en-US" baseline="30000" dirty="0">
                              <a:latin typeface="Calibri" panose="020F0502020204030204" pitchFamily="34" charset="0"/>
                              <a:ea typeface="Times New Roman" panose="02020603050405020304" pitchFamily="18" charset="0"/>
                            </a:rPr>
                            <m:t>55</m:t>
                          </m:r>
                        </m:den>
                      </m:f>
                      <m:r>
                        <m:rPr>
                          <m:nor/>
                        </m:rPr>
                        <a:rPr lang="en-US" dirty="0">
                          <a:latin typeface="Calibri" panose="020F0502020204030204" pitchFamily="34" charset="0"/>
                          <a:ea typeface="Times New Roman" panose="02020603050405020304" pitchFamily="18" charset="0"/>
                        </a:rPr>
                        <m:t>−</m:t>
                      </m:r>
                      <m:f>
                        <m:fPr>
                          <m:ctrlPr>
                            <a:rPr lang="en-US" i="1">
                              <a:latin typeface="Cambria Math" panose="02040503050406030204" pitchFamily="18" charset="0"/>
                              <a:ea typeface="Times New Roman" panose="02020603050405020304" pitchFamily="18" charset="0"/>
                            </a:rPr>
                          </m:ctrlPr>
                        </m:fPr>
                        <m:num>
                          <m:r>
                            <m:rPr>
                              <m:nor/>
                            </m:rPr>
                            <a:rPr lang="en-US" dirty="0">
                              <a:latin typeface="Calibri" panose="020F0502020204030204" pitchFamily="34" charset="0"/>
                              <a:ea typeface="Times New Roman" panose="02020603050405020304" pitchFamily="18" charset="0"/>
                            </a:rPr>
                            <m:t>E</m:t>
                          </m:r>
                          <m:r>
                            <m:rPr>
                              <m:nor/>
                            </m:rPr>
                            <a:rPr lang="en-US" baseline="-25000" dirty="0">
                              <a:latin typeface="Calibri" panose="020F0502020204030204" pitchFamily="34" charset="0"/>
                              <a:ea typeface="Times New Roman" panose="02020603050405020304" pitchFamily="18" charset="0"/>
                            </a:rPr>
                            <m:t>R</m:t>
                          </m:r>
                          <m:r>
                            <m:rPr>
                              <m:nor/>
                            </m:rPr>
                            <a:rPr lang="en-US" b="0" i="0" baseline="-25000" dirty="0" smtClean="0">
                              <a:latin typeface="Calibri" panose="020F0502020204030204" pitchFamily="34" charset="0"/>
                              <a:ea typeface="Times New Roman" panose="02020603050405020304" pitchFamily="18" charset="0"/>
                            </a:rPr>
                            <m:t>i</m:t>
                          </m:r>
                          <m:r>
                            <m:rPr>
                              <m:nor/>
                            </m:rPr>
                            <a:rPr lang="en-US" dirty="0">
                              <a:latin typeface="Calibri" panose="020F0502020204030204" pitchFamily="34" charset="0"/>
                              <a:ea typeface="Times New Roman" panose="02020603050405020304" pitchFamily="18" charset="0"/>
                            </a:rPr>
                            <m:t> </m:t>
                          </m:r>
                          <m:r>
                            <m:rPr>
                              <m:nor/>
                            </m:rPr>
                            <a:rPr lang="en-US" baseline="30000" dirty="0">
                              <a:latin typeface="Calibri" panose="020F0502020204030204" pitchFamily="34" charset="0"/>
                              <a:ea typeface="Times New Roman" panose="02020603050405020304" pitchFamily="18" charset="0"/>
                            </a:rPr>
                            <m:t>65</m:t>
                          </m:r>
                        </m:num>
                        <m:den>
                          <m:r>
                            <m:rPr>
                              <m:nor/>
                            </m:rPr>
                            <a:rPr lang="en-US" dirty="0">
                              <a:latin typeface="Calibri" panose="020F0502020204030204" pitchFamily="34" charset="0"/>
                              <a:ea typeface="Times New Roman" panose="02020603050405020304" pitchFamily="18" charset="0"/>
                            </a:rPr>
                            <m:t> </m:t>
                          </m:r>
                          <m:r>
                            <m:rPr>
                              <m:nor/>
                            </m:rPr>
                            <a:rPr lang="en-US" dirty="0">
                              <a:latin typeface="Calibri" panose="020F0502020204030204" pitchFamily="34" charset="0"/>
                              <a:ea typeface="Times New Roman" panose="02020603050405020304" pitchFamily="18" charset="0"/>
                            </a:rPr>
                            <m:t>ERi</m:t>
                          </m:r>
                          <m:r>
                            <m:rPr>
                              <m:nor/>
                            </m:rPr>
                            <a:rPr lang="en-US" baseline="30000" dirty="0">
                              <a:latin typeface="Calibri" panose="020F0502020204030204" pitchFamily="34" charset="0"/>
                              <a:ea typeface="Times New Roman" panose="02020603050405020304" pitchFamily="18" charset="0"/>
                            </a:rPr>
                            <m:t>55</m:t>
                          </m:r>
                        </m:den>
                      </m:f>
                    </m:oMath>
                  </m:oMathPara>
                </a14:m>
                <a:endParaRPr lang="en-US" dirty="0">
                  <a:latin typeface="Calibri" panose="020F0502020204030204" pitchFamily="34" charset="0"/>
                  <a:ea typeface="Times New Roman" panose="02020603050405020304" pitchFamily="18" charset="0"/>
                </a:endParaRPr>
              </a:p>
            </p:txBody>
          </p:sp>
        </mc:Choice>
        <mc:Fallback xmlns="">
          <p:sp>
            <p:nvSpPr>
              <p:cNvPr id="23" name="Rectangle 22"/>
              <p:cNvSpPr>
                <a:spLocks noRot="1" noChangeAspect="1" noMove="1" noResize="1" noEditPoints="1" noAdjustHandles="1" noChangeArrowheads="1" noChangeShapeType="1" noTextEdit="1"/>
              </p:cNvSpPr>
              <p:nvPr/>
            </p:nvSpPr>
            <p:spPr>
              <a:xfrm>
                <a:off x="3581891" y="5703810"/>
                <a:ext cx="2125283" cy="731482"/>
              </a:xfrm>
              <a:prstGeom prst="rect">
                <a:avLst/>
              </a:prstGeom>
              <a:blipFill rotWithShape="0">
                <a:blip r:embed="rId5"/>
                <a:stretch>
                  <a:fillRect/>
                </a:stretch>
              </a:blipFill>
            </p:spPr>
            <p:txBody>
              <a:bodyPr/>
              <a:lstStyle/>
              <a:p>
                <a:r>
                  <a:rPr lang="fa-IR">
                    <a:noFill/>
                  </a:rPr>
                  <a:t> </a:t>
                </a:r>
              </a:p>
            </p:txBody>
          </p:sp>
        </mc:Fallback>
      </mc:AlternateContent>
      <p:sp>
        <p:nvSpPr>
          <p:cNvPr id="24" name="Rectangle 23"/>
          <p:cNvSpPr/>
          <p:nvPr/>
        </p:nvSpPr>
        <p:spPr>
          <a:xfrm>
            <a:off x="8131384" y="5932056"/>
            <a:ext cx="2676155" cy="523220"/>
          </a:xfrm>
          <a:prstGeom prst="rect">
            <a:avLst/>
          </a:prstGeom>
        </p:spPr>
        <p:txBody>
          <a:bodyPr wrap="square">
            <a:spAutoFit/>
          </a:bodyPr>
          <a:lstStyle/>
          <a:p>
            <a:pPr lvl="0" algn="just"/>
            <a:r>
              <a:rPr lang="en-US" sz="1400" dirty="0" smtClean="0">
                <a:latin typeface="Adobe Arabic" panose="02040503050201020203" pitchFamily="18" charset="-78"/>
                <a:cs typeface="B Homa" panose="00000400000000000000" pitchFamily="2" charset="-78"/>
              </a:rPr>
              <a:t>=</a:t>
            </a:r>
            <a:r>
              <a:rPr lang="en-US" sz="1400" dirty="0" err="1" smtClean="0">
                <a:latin typeface="Adobe Arabic" panose="02040503050201020203" pitchFamily="18" charset="-78"/>
                <a:cs typeface="B Homa" panose="00000400000000000000" pitchFamily="2" charset="-78"/>
              </a:rPr>
              <a:t>E</a:t>
            </a:r>
            <a:r>
              <a:rPr lang="en-US" sz="1400" baseline="-30000" dirty="0" err="1" smtClean="0">
                <a:latin typeface="Adobe Arabic" panose="02040503050201020203" pitchFamily="18" charset="-78"/>
                <a:cs typeface="B Homa" panose="00000400000000000000" pitchFamily="2" charset="-78"/>
              </a:rPr>
              <a:t>Li</a:t>
            </a:r>
            <a:r>
              <a:rPr lang="en-US" sz="1400" baseline="-30000" dirty="0" smtClean="0">
                <a:latin typeface="Adobe Arabic" panose="02040503050201020203" pitchFamily="18" charset="-78"/>
                <a:cs typeface="B Homa" panose="00000400000000000000" pitchFamily="2" charset="-78"/>
              </a:rPr>
              <a:t> </a:t>
            </a:r>
            <a:r>
              <a:rPr lang="ar-SA" sz="1400" dirty="0" smtClean="0">
                <a:latin typeface="Adobe Arabic" panose="02040503050201020203" pitchFamily="18" charset="-78"/>
                <a:cs typeface="B Homa" panose="00000400000000000000" pitchFamily="2" charset="-78"/>
              </a:rPr>
              <a:t>اشتغال </a:t>
            </a:r>
            <a:r>
              <a:rPr lang="ar-SA" sz="1400" dirty="0">
                <a:latin typeface="Adobe Arabic" panose="02040503050201020203" pitchFamily="18" charset="-78"/>
                <a:cs typeface="B Homa" panose="00000400000000000000" pitchFamily="2" charset="-78"/>
              </a:rPr>
              <a:t>بخش</a:t>
            </a:r>
            <a:r>
              <a:rPr lang="en-US" sz="1400" dirty="0">
                <a:latin typeface="Adobe Arabic" panose="02040503050201020203" pitchFamily="18" charset="-78"/>
                <a:cs typeface="B Homa" panose="00000400000000000000" pitchFamily="2" charset="-78"/>
              </a:rPr>
              <a:t> </a:t>
            </a:r>
            <a:r>
              <a:rPr lang="en-US" sz="1400" dirty="0" err="1">
                <a:latin typeface="Adobe Arabic" panose="02040503050201020203" pitchFamily="18" charset="-78"/>
                <a:cs typeface="B Homa" panose="00000400000000000000" pitchFamily="2" charset="-78"/>
              </a:rPr>
              <a:t>i</a:t>
            </a:r>
            <a:r>
              <a:rPr lang="en-US" sz="1400" dirty="0">
                <a:latin typeface="Adobe Arabic" panose="02040503050201020203" pitchFamily="18" charset="-78"/>
                <a:cs typeface="B Homa" panose="00000400000000000000" pitchFamily="2" charset="-78"/>
              </a:rPr>
              <a:t> </a:t>
            </a:r>
            <a:r>
              <a:rPr lang="ar-SA" sz="1400" dirty="0">
                <a:latin typeface="Adobe Arabic" panose="02040503050201020203" pitchFamily="18" charset="-78"/>
                <a:cs typeface="B Homa" panose="00000400000000000000" pitchFamily="2" charset="-78"/>
              </a:rPr>
              <a:t>در سطح </a:t>
            </a:r>
            <a:r>
              <a:rPr lang="ar-SA" sz="1400" dirty="0" smtClean="0">
                <a:latin typeface="Adobe Arabic" panose="02040503050201020203" pitchFamily="18" charset="-78"/>
                <a:cs typeface="B Homa" panose="00000400000000000000" pitchFamily="2" charset="-78"/>
              </a:rPr>
              <a:t>م</a:t>
            </a:r>
            <a:r>
              <a:rPr lang="fa-IR" sz="1400" dirty="0" smtClean="0">
                <a:latin typeface="Adobe Arabic" panose="02040503050201020203" pitchFamily="18" charset="-78"/>
                <a:cs typeface="B Homa" panose="00000400000000000000" pitchFamily="2" charset="-78"/>
              </a:rPr>
              <a:t>ح</a:t>
            </a:r>
            <a:r>
              <a:rPr lang="ar-SA" sz="1400" dirty="0" smtClean="0">
                <a:latin typeface="Adobe Arabic" panose="02040503050201020203" pitchFamily="18" charset="-78"/>
                <a:cs typeface="B Homa" panose="00000400000000000000" pitchFamily="2" charset="-78"/>
              </a:rPr>
              <a:t>لی</a:t>
            </a:r>
            <a:endParaRPr lang="en-US" sz="1400" dirty="0" smtClean="0">
              <a:latin typeface="Adobe Arabic" panose="02040503050201020203" pitchFamily="18" charset="-78"/>
              <a:cs typeface="B Homa" panose="00000400000000000000" pitchFamily="2" charset="-78"/>
            </a:endParaRPr>
          </a:p>
          <a:p>
            <a:pPr algn="just"/>
            <a:r>
              <a:rPr lang="en-US" sz="1400" dirty="0" err="1">
                <a:latin typeface="Adobe Arabic" panose="02040503050201020203" pitchFamily="18" charset="-78"/>
                <a:cs typeface="B Homa" panose="00000400000000000000" pitchFamily="2" charset="-78"/>
              </a:rPr>
              <a:t>E</a:t>
            </a:r>
            <a:r>
              <a:rPr lang="en-US" sz="1400" baseline="-25000" dirty="0" err="1">
                <a:latin typeface="Adobe Arabic" panose="02040503050201020203" pitchFamily="18" charset="-78"/>
                <a:cs typeface="B Homa" panose="00000400000000000000" pitchFamily="2" charset="-78"/>
              </a:rPr>
              <a:t>Ri</a:t>
            </a:r>
            <a:r>
              <a:rPr lang="fa-IR" sz="1400" dirty="0">
                <a:latin typeface="Adobe Arabic" panose="02040503050201020203" pitchFamily="18" charset="-78"/>
                <a:cs typeface="B Homa" panose="00000400000000000000" pitchFamily="2" charset="-78"/>
              </a:rPr>
              <a:t> = اشتغال بخش </a:t>
            </a:r>
            <a:r>
              <a:rPr lang="en-US" sz="1400" dirty="0" err="1">
                <a:latin typeface="Adobe Arabic" panose="02040503050201020203" pitchFamily="18" charset="-78"/>
                <a:cs typeface="B Homa" panose="00000400000000000000" pitchFamily="2" charset="-78"/>
              </a:rPr>
              <a:t>i</a:t>
            </a:r>
            <a:r>
              <a:rPr lang="fa-IR" sz="1400" dirty="0">
                <a:latin typeface="Adobe Arabic" panose="02040503050201020203" pitchFamily="18" charset="-78"/>
                <a:cs typeface="B Homa" panose="00000400000000000000" pitchFamily="2" charset="-78"/>
              </a:rPr>
              <a:t> در سطح </a:t>
            </a:r>
            <a:r>
              <a:rPr lang="fa-IR" sz="1400" dirty="0" smtClean="0">
                <a:latin typeface="Adobe Arabic" panose="02040503050201020203" pitchFamily="18" charset="-78"/>
                <a:cs typeface="B Homa" panose="00000400000000000000" pitchFamily="2" charset="-78"/>
              </a:rPr>
              <a:t>مرجع</a:t>
            </a:r>
          </a:p>
        </p:txBody>
      </p:sp>
      <p:sp>
        <p:nvSpPr>
          <p:cNvPr id="5" name="Rounded Rectangle 4"/>
          <p:cNvSpPr/>
          <p:nvPr/>
        </p:nvSpPr>
        <p:spPr>
          <a:xfrm>
            <a:off x="1918629" y="2068114"/>
            <a:ext cx="3326524" cy="3576574"/>
          </a:xfrm>
          <a:prstGeom prst="roundRect">
            <a:avLst/>
          </a:prstGeom>
          <a:solidFill>
            <a:schemeClr val="accent4">
              <a:lumMod val="50000"/>
            </a:schemeClr>
          </a:solidFill>
          <a:ln>
            <a:solidFill>
              <a:schemeClr val="bg2">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1" anchor="ctr"/>
          <a:lstStyle/>
          <a:p>
            <a:pPr algn="ctr">
              <a:lnSpc>
                <a:spcPct val="115000"/>
              </a:lnSpc>
              <a:spcAft>
                <a:spcPts val="1000"/>
              </a:spcAft>
            </a:pPr>
            <a:r>
              <a:rPr lang="en-US" sz="3200" b="1" dirty="0" err="1">
                <a:solidFill>
                  <a:schemeClr val="bg1"/>
                </a:solidFill>
                <a:latin typeface="Adobe Arabic" panose="02040503050201020203" pitchFamily="18" charset="-78"/>
                <a:ea typeface="Times New Roman" panose="02020603050405020304" pitchFamily="18" charset="0"/>
                <a:cs typeface="B Homa" panose="00000400000000000000" pitchFamily="2" charset="-78"/>
              </a:rPr>
              <a:t>E</a:t>
            </a:r>
            <a:r>
              <a:rPr lang="en-US" sz="3200" b="1" baseline="-25000" dirty="0" err="1">
                <a:solidFill>
                  <a:schemeClr val="bg1"/>
                </a:solidFill>
                <a:latin typeface="Adobe Arabic" panose="02040503050201020203" pitchFamily="18" charset="-78"/>
                <a:ea typeface="Times New Roman" panose="02020603050405020304" pitchFamily="18" charset="0"/>
                <a:cs typeface="B Homa" panose="00000400000000000000" pitchFamily="2" charset="-78"/>
              </a:rPr>
              <a:t>Li</a:t>
            </a:r>
            <a:r>
              <a:rPr lang="en-US" sz="3200" b="1" baseline="-25000" dirty="0">
                <a:solidFill>
                  <a:schemeClr val="bg1"/>
                </a:solidFill>
                <a:latin typeface="Adobe Arabic" panose="02040503050201020203" pitchFamily="18" charset="-78"/>
                <a:ea typeface="Times New Roman" panose="02020603050405020304" pitchFamily="18" charset="0"/>
                <a:cs typeface="B Homa" panose="00000400000000000000" pitchFamily="2" charset="-78"/>
              </a:rPr>
              <a:t> </a:t>
            </a:r>
            <a:r>
              <a:rPr lang="en-US" sz="3200" b="1" baseline="30000" dirty="0">
                <a:solidFill>
                  <a:schemeClr val="bg1"/>
                </a:solidFill>
                <a:latin typeface="Adobe Arabic" panose="02040503050201020203" pitchFamily="18" charset="-78"/>
                <a:ea typeface="Times New Roman" panose="02020603050405020304" pitchFamily="18" charset="0"/>
                <a:cs typeface="B Homa" panose="00000400000000000000" pitchFamily="2" charset="-78"/>
              </a:rPr>
              <a:t>55-65 </a:t>
            </a:r>
            <a:r>
              <a:rPr lang="en-US" sz="3200" b="1" dirty="0">
                <a:solidFill>
                  <a:schemeClr val="bg1"/>
                </a:solidFill>
                <a:latin typeface="Adobe Arabic" panose="02040503050201020203" pitchFamily="18" charset="-78"/>
                <a:ea typeface="Times New Roman" panose="02020603050405020304" pitchFamily="18" charset="0"/>
                <a:cs typeface="B Homa" panose="00000400000000000000" pitchFamily="2" charset="-78"/>
              </a:rPr>
              <a:t>= A + B + C</a:t>
            </a:r>
            <a:endParaRPr lang="en-US" sz="2400" b="1" dirty="0">
              <a:solidFill>
                <a:schemeClr val="bg1"/>
              </a:solidFill>
              <a:latin typeface="Adobe Arabic" panose="02040503050201020203" pitchFamily="18" charset="-78"/>
              <a:ea typeface="Times New Roman" panose="02020603050405020304" pitchFamily="18" charset="0"/>
              <a:cs typeface="B Homa" panose="00000400000000000000" pitchFamily="2" charset="-78"/>
            </a:endParaRPr>
          </a:p>
          <a:p>
            <a:pPr algn="justLow">
              <a:lnSpc>
                <a:spcPct val="115000"/>
              </a:lnSpc>
              <a:spcAft>
                <a:spcPts val="1000"/>
              </a:spcAft>
            </a:pPr>
            <a:endParaRPr lang="fa-IR" b="1" dirty="0" smtClean="0">
              <a:solidFill>
                <a:schemeClr val="bg1"/>
              </a:solidFill>
              <a:latin typeface="Adobe Arabic" panose="02040503050201020203" pitchFamily="18" charset="-78"/>
              <a:ea typeface="Times New Roman" panose="02020603050405020304" pitchFamily="18" charset="0"/>
              <a:cs typeface="B Homa" panose="00000400000000000000" pitchFamily="2" charset="-78"/>
            </a:endParaRPr>
          </a:p>
          <a:p>
            <a:pPr algn="justLow">
              <a:lnSpc>
                <a:spcPct val="115000"/>
              </a:lnSpc>
              <a:spcAft>
                <a:spcPts val="1000"/>
              </a:spcAft>
            </a:pPr>
            <a:r>
              <a:rPr lang="fa-IR" sz="2000" b="1" dirty="0" smtClean="0">
                <a:solidFill>
                  <a:schemeClr val="bg1"/>
                </a:solidFill>
                <a:latin typeface="Adobe Arabic" panose="02040503050201020203" pitchFamily="18" charset="-78"/>
                <a:ea typeface="Times New Roman" panose="02020603050405020304" pitchFamily="18" charset="0"/>
                <a:cs typeface="B Homa" panose="00000400000000000000" pitchFamily="2" charset="-78"/>
              </a:rPr>
              <a:t>مجموعه نتایج حاصل از سه فرمول مذکور بیانگر تغییرات اشتغال در هر بخش اقتصادی شهر مورد مطالعه است</a:t>
            </a:r>
            <a:r>
              <a:rPr lang="fa-IR" b="1" dirty="0" smtClean="0">
                <a:solidFill>
                  <a:schemeClr val="bg1"/>
                </a:solidFill>
                <a:latin typeface="Adobe Arabic" panose="02040503050201020203" pitchFamily="18" charset="-78"/>
                <a:ea typeface="Times New Roman" panose="02020603050405020304" pitchFamily="18" charset="0"/>
                <a:cs typeface="B Homa" panose="00000400000000000000" pitchFamily="2" charset="-78"/>
              </a:rPr>
              <a:t>. </a:t>
            </a:r>
            <a:endParaRPr lang="fa-IR" b="1" dirty="0">
              <a:solidFill>
                <a:schemeClr val="bg1"/>
              </a:solidFill>
              <a:latin typeface="Adobe Arabic" panose="02040503050201020203" pitchFamily="18" charset="-78"/>
              <a:ea typeface="Times New Roman" panose="02020603050405020304" pitchFamily="18" charset="0"/>
              <a:cs typeface="B Homa" panose="00000400000000000000" pitchFamily="2" charset="-78"/>
            </a:endParaRPr>
          </a:p>
        </p:txBody>
      </p:sp>
    </p:spTree>
    <p:extLst>
      <p:ext uri="{BB962C8B-B14F-4D97-AF65-F5344CB8AC3E}">
        <p14:creationId xmlns:p14="http://schemas.microsoft.com/office/powerpoint/2010/main" val="2177440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down)">
                                      <p:cBhvr>
                                        <p:cTn id="55" dur="580">
                                          <p:stCondLst>
                                            <p:cond delay="0"/>
                                          </p:stCondLst>
                                        </p:cTn>
                                        <p:tgtEl>
                                          <p:spTgt spid="5"/>
                                        </p:tgtEl>
                                      </p:cBhvr>
                                    </p:animEffect>
                                    <p:anim calcmode="lin" valueType="num">
                                      <p:cBhvr>
                                        <p:cTn id="5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1" dur="26">
                                          <p:stCondLst>
                                            <p:cond delay="650"/>
                                          </p:stCondLst>
                                        </p:cTn>
                                        <p:tgtEl>
                                          <p:spTgt spid="5"/>
                                        </p:tgtEl>
                                      </p:cBhvr>
                                      <p:to x="100000" y="60000"/>
                                    </p:animScale>
                                    <p:animScale>
                                      <p:cBhvr>
                                        <p:cTn id="62" dur="166" decel="50000">
                                          <p:stCondLst>
                                            <p:cond delay="676"/>
                                          </p:stCondLst>
                                        </p:cTn>
                                        <p:tgtEl>
                                          <p:spTgt spid="5"/>
                                        </p:tgtEl>
                                      </p:cBhvr>
                                      <p:to x="100000" y="100000"/>
                                    </p:animScale>
                                    <p:animScale>
                                      <p:cBhvr>
                                        <p:cTn id="63" dur="26">
                                          <p:stCondLst>
                                            <p:cond delay="1312"/>
                                          </p:stCondLst>
                                        </p:cTn>
                                        <p:tgtEl>
                                          <p:spTgt spid="5"/>
                                        </p:tgtEl>
                                      </p:cBhvr>
                                      <p:to x="100000" y="80000"/>
                                    </p:animScale>
                                    <p:animScale>
                                      <p:cBhvr>
                                        <p:cTn id="64" dur="166" decel="50000">
                                          <p:stCondLst>
                                            <p:cond delay="1338"/>
                                          </p:stCondLst>
                                        </p:cTn>
                                        <p:tgtEl>
                                          <p:spTgt spid="5"/>
                                        </p:tgtEl>
                                      </p:cBhvr>
                                      <p:to x="100000" y="100000"/>
                                    </p:animScale>
                                    <p:animScale>
                                      <p:cBhvr>
                                        <p:cTn id="65" dur="26">
                                          <p:stCondLst>
                                            <p:cond delay="1642"/>
                                          </p:stCondLst>
                                        </p:cTn>
                                        <p:tgtEl>
                                          <p:spTgt spid="5"/>
                                        </p:tgtEl>
                                      </p:cBhvr>
                                      <p:to x="100000" y="90000"/>
                                    </p:animScale>
                                    <p:animScale>
                                      <p:cBhvr>
                                        <p:cTn id="66" dur="166" decel="50000">
                                          <p:stCondLst>
                                            <p:cond delay="1668"/>
                                          </p:stCondLst>
                                        </p:cTn>
                                        <p:tgtEl>
                                          <p:spTgt spid="5"/>
                                        </p:tgtEl>
                                      </p:cBhvr>
                                      <p:to x="100000" y="100000"/>
                                    </p:animScale>
                                    <p:animScale>
                                      <p:cBhvr>
                                        <p:cTn id="67" dur="26">
                                          <p:stCondLst>
                                            <p:cond delay="1808"/>
                                          </p:stCondLst>
                                        </p:cTn>
                                        <p:tgtEl>
                                          <p:spTgt spid="5"/>
                                        </p:tgtEl>
                                      </p:cBhvr>
                                      <p:to x="100000" y="95000"/>
                                    </p:animScale>
                                    <p:animScale>
                                      <p:cBhvr>
                                        <p:cTn id="68"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animBg="1"/>
      <p:bldP spid="19" grpId="0"/>
      <p:bldP spid="20" grpId="0" animBg="1"/>
      <p:bldP spid="21" grpId="0"/>
      <p:bldP spid="22" grpId="0" animBg="1"/>
      <p:bldP spid="23" grpId="0"/>
      <p:bldP spid="24"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9286611" y="67601"/>
            <a:ext cx="2741556" cy="583324"/>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800" b="1" dirty="0" smtClean="0">
                <a:solidFill>
                  <a:schemeClr val="bg1"/>
                </a:solidFill>
                <a:latin typeface="Adobe Arabic" panose="02040503050201020203" pitchFamily="18" charset="-78"/>
                <a:cs typeface="B Homa" panose="00000400000000000000" pitchFamily="2" charset="-78"/>
              </a:rPr>
              <a:t>مدل ورودی-خروجی</a:t>
            </a:r>
            <a:endParaRPr lang="fa-IR" sz="2800" b="1" dirty="0">
              <a:solidFill>
                <a:schemeClr val="bg1"/>
              </a:solidFill>
              <a:latin typeface="Adobe Arabic" panose="02040503050201020203" pitchFamily="18" charset="-78"/>
              <a:cs typeface="B Homa" panose="00000400000000000000" pitchFamily="2" charset="-78"/>
            </a:endParaRPr>
          </a:p>
        </p:txBody>
      </p:sp>
      <p:sp>
        <p:nvSpPr>
          <p:cNvPr id="7" name="Rounded Rectangle 6"/>
          <p:cNvSpPr/>
          <p:nvPr/>
        </p:nvSpPr>
        <p:spPr>
          <a:xfrm>
            <a:off x="7099251" y="976767"/>
            <a:ext cx="1950936" cy="331864"/>
          </a:xfrm>
          <a:prstGeom prst="roundRect">
            <a:avLst/>
          </a:prstGeom>
          <a:solidFill>
            <a:schemeClr val="accent1">
              <a:lumMod val="75000"/>
            </a:schemeClr>
          </a:solidFill>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400" b="1" dirty="0" smtClean="0">
                <a:solidFill>
                  <a:schemeClr val="bg1"/>
                </a:solidFill>
                <a:latin typeface="Adobe Arabic" panose="02040503050201020203" pitchFamily="18" charset="-78"/>
                <a:cs typeface="B Homa" panose="00000400000000000000" pitchFamily="2" charset="-78"/>
              </a:rPr>
              <a:t>جمعیت </a:t>
            </a:r>
            <a:endParaRPr lang="fa-IR" sz="2400" b="1" dirty="0">
              <a:solidFill>
                <a:schemeClr val="bg1"/>
              </a:solidFill>
              <a:latin typeface="Adobe Arabic" panose="02040503050201020203" pitchFamily="18" charset="-78"/>
              <a:cs typeface="B Homa" panose="00000400000000000000" pitchFamily="2" charset="-78"/>
            </a:endParaRPr>
          </a:p>
        </p:txBody>
      </p:sp>
      <p:sp>
        <p:nvSpPr>
          <p:cNvPr id="10" name="Rounded Rectangle 9"/>
          <p:cNvSpPr/>
          <p:nvPr/>
        </p:nvSpPr>
        <p:spPr>
          <a:xfrm>
            <a:off x="7099251" y="1478790"/>
            <a:ext cx="1950936" cy="331864"/>
          </a:xfrm>
          <a:prstGeom prst="roundRect">
            <a:avLst/>
          </a:prstGeom>
          <a:solidFill>
            <a:schemeClr val="accent1">
              <a:lumMod val="75000"/>
            </a:schemeClr>
          </a:solidFill>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400" b="1" dirty="0" smtClean="0">
                <a:solidFill>
                  <a:schemeClr val="bg1"/>
                </a:solidFill>
                <a:latin typeface="Adobe Arabic" panose="02040503050201020203" pitchFamily="18" charset="-78"/>
                <a:cs typeface="B Homa" panose="00000400000000000000" pitchFamily="2" charset="-78"/>
              </a:rPr>
              <a:t>میزان بهره وری </a:t>
            </a:r>
            <a:endParaRPr lang="fa-IR" sz="2400" b="1" dirty="0">
              <a:solidFill>
                <a:schemeClr val="bg1"/>
              </a:solidFill>
              <a:latin typeface="Adobe Arabic" panose="02040503050201020203" pitchFamily="18" charset="-78"/>
              <a:cs typeface="B Homa" panose="00000400000000000000" pitchFamily="2" charset="-78"/>
            </a:endParaRPr>
          </a:p>
        </p:txBody>
      </p:sp>
      <p:sp>
        <p:nvSpPr>
          <p:cNvPr id="11" name="Rounded Rectangle 10"/>
          <p:cNvSpPr/>
          <p:nvPr/>
        </p:nvSpPr>
        <p:spPr>
          <a:xfrm>
            <a:off x="7099251" y="1980814"/>
            <a:ext cx="1950936" cy="331864"/>
          </a:xfrm>
          <a:prstGeom prst="roundRect">
            <a:avLst/>
          </a:prstGeom>
          <a:solidFill>
            <a:srgbClr val="FF0000"/>
          </a:solidFill>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400" b="1" dirty="0" smtClean="0">
                <a:solidFill>
                  <a:schemeClr val="bg1"/>
                </a:solidFill>
                <a:latin typeface="Adobe Arabic" panose="02040503050201020203" pitchFamily="18" charset="-78"/>
                <a:cs typeface="B Homa" panose="00000400000000000000" pitchFamily="2" charset="-78"/>
              </a:rPr>
              <a:t>تجارت </a:t>
            </a:r>
            <a:endParaRPr lang="fa-IR" sz="2400" b="1" dirty="0">
              <a:solidFill>
                <a:schemeClr val="bg1"/>
              </a:solidFill>
              <a:latin typeface="Adobe Arabic" panose="02040503050201020203" pitchFamily="18" charset="-78"/>
              <a:cs typeface="B Homa" panose="00000400000000000000" pitchFamily="2" charset="-78"/>
            </a:endParaRPr>
          </a:p>
        </p:txBody>
      </p:sp>
      <p:sp>
        <p:nvSpPr>
          <p:cNvPr id="13" name="Rounded Rectangle 12"/>
          <p:cNvSpPr/>
          <p:nvPr/>
        </p:nvSpPr>
        <p:spPr>
          <a:xfrm>
            <a:off x="4409917" y="1024991"/>
            <a:ext cx="2144670" cy="502566"/>
          </a:xfrm>
          <a:prstGeom prst="roundRect">
            <a:avLst/>
          </a:prstGeom>
          <a:solidFill>
            <a:schemeClr val="accent1">
              <a:lumMod val="75000"/>
            </a:schemeClr>
          </a:solidFill>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400" b="1" dirty="0" smtClean="0">
                <a:solidFill>
                  <a:schemeClr val="bg1"/>
                </a:solidFill>
                <a:latin typeface="Adobe Arabic" panose="02040503050201020203" pitchFamily="18" charset="-78"/>
                <a:cs typeface="B Homa" panose="00000400000000000000" pitchFamily="2" charset="-78"/>
              </a:rPr>
              <a:t>تغییر در درامد</a:t>
            </a:r>
            <a:endParaRPr lang="fa-IR" sz="2400" b="1" dirty="0">
              <a:solidFill>
                <a:schemeClr val="bg1"/>
              </a:solidFill>
              <a:latin typeface="Adobe Arabic" panose="02040503050201020203" pitchFamily="18" charset="-78"/>
              <a:cs typeface="B Homa" panose="00000400000000000000" pitchFamily="2" charset="-78"/>
            </a:endParaRPr>
          </a:p>
        </p:txBody>
      </p:sp>
      <p:sp>
        <p:nvSpPr>
          <p:cNvPr id="14" name="Right Arrow 13"/>
          <p:cNvSpPr/>
          <p:nvPr/>
        </p:nvSpPr>
        <p:spPr>
          <a:xfrm flipH="1">
            <a:off x="3912337" y="1084831"/>
            <a:ext cx="403412" cy="440840"/>
          </a:xfrm>
          <a:prstGeom prst="rightArrow">
            <a:avLst/>
          </a:prstGeom>
          <a:ln w="19050">
            <a:solidFill>
              <a:schemeClr val="accent1">
                <a:lumMod val="50000"/>
              </a:schemeClr>
            </a:solidFill>
          </a:ln>
        </p:spPr>
        <p:style>
          <a:lnRef idx="2">
            <a:schemeClr val="dk1"/>
          </a:lnRef>
          <a:fillRef idx="1">
            <a:schemeClr val="lt1"/>
          </a:fillRef>
          <a:effectRef idx="0">
            <a:schemeClr val="dk1"/>
          </a:effectRef>
          <a:fontRef idx="minor">
            <a:schemeClr val="dk1"/>
          </a:fontRef>
        </p:style>
        <p:txBody>
          <a:bodyPr rtlCol="1" anchor="ctr"/>
          <a:lstStyle/>
          <a:p>
            <a:pPr algn="ctr"/>
            <a:endParaRPr lang="fa-IR" sz="1600"/>
          </a:p>
        </p:txBody>
      </p:sp>
      <p:sp>
        <p:nvSpPr>
          <p:cNvPr id="15" name="Rounded Rectangle 14"/>
          <p:cNvSpPr/>
          <p:nvPr/>
        </p:nvSpPr>
        <p:spPr>
          <a:xfrm>
            <a:off x="1720583" y="963808"/>
            <a:ext cx="2144670" cy="502566"/>
          </a:xfrm>
          <a:prstGeom prst="roundRect">
            <a:avLst/>
          </a:prstGeom>
          <a:solidFill>
            <a:srgbClr val="FF0000"/>
          </a:solidFill>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400" b="1" dirty="0" smtClean="0">
                <a:solidFill>
                  <a:schemeClr val="bg1"/>
                </a:solidFill>
                <a:latin typeface="Adobe Arabic" panose="02040503050201020203" pitchFamily="18" charset="-78"/>
                <a:cs typeface="B Homa" panose="00000400000000000000" pitchFamily="2" charset="-78"/>
              </a:rPr>
              <a:t>تغییر در هزینه</a:t>
            </a:r>
            <a:endParaRPr lang="fa-IR" sz="2400" b="1" dirty="0">
              <a:solidFill>
                <a:schemeClr val="bg1"/>
              </a:solidFill>
              <a:latin typeface="Adobe Arabic" panose="02040503050201020203" pitchFamily="18" charset="-78"/>
              <a:cs typeface="B Homa" panose="00000400000000000000" pitchFamily="2" charset="-78"/>
            </a:endParaRPr>
          </a:p>
        </p:txBody>
      </p:sp>
      <p:sp>
        <p:nvSpPr>
          <p:cNvPr id="17" name="Rounded Rectangle 16"/>
          <p:cNvSpPr/>
          <p:nvPr/>
        </p:nvSpPr>
        <p:spPr>
          <a:xfrm>
            <a:off x="1720583" y="1785320"/>
            <a:ext cx="4834004" cy="434089"/>
          </a:xfrm>
          <a:prstGeom prst="roundRect">
            <a:avLst/>
          </a:prstGeom>
          <a:solidFill>
            <a:schemeClr val="accent1">
              <a:lumMod val="75000"/>
            </a:schemeClr>
          </a:solidFill>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000" b="1" dirty="0" smtClean="0">
                <a:solidFill>
                  <a:schemeClr val="bg1"/>
                </a:solidFill>
                <a:latin typeface="Adobe Arabic" panose="02040503050201020203" pitchFamily="18" charset="-78"/>
                <a:cs typeface="B Homa" panose="00000400000000000000" pitchFamily="2" charset="-78"/>
              </a:rPr>
              <a:t>براورد صادرات و واردات برای سالهای مختلف</a:t>
            </a:r>
            <a:endParaRPr lang="fa-IR" sz="2000" b="1" dirty="0">
              <a:solidFill>
                <a:schemeClr val="bg1"/>
              </a:solidFill>
              <a:latin typeface="Adobe Arabic" panose="02040503050201020203" pitchFamily="18" charset="-78"/>
              <a:cs typeface="B Homa" panose="00000400000000000000" pitchFamily="2" charset="-78"/>
            </a:endParaRPr>
          </a:p>
        </p:txBody>
      </p:sp>
      <p:sp>
        <p:nvSpPr>
          <p:cNvPr id="20" name="Right Arrow 19"/>
          <p:cNvSpPr/>
          <p:nvPr/>
        </p:nvSpPr>
        <p:spPr>
          <a:xfrm flipH="1">
            <a:off x="6621860" y="1096392"/>
            <a:ext cx="403412" cy="440840"/>
          </a:xfrm>
          <a:prstGeom prst="rightArrow">
            <a:avLst/>
          </a:prstGeom>
          <a:ln w="19050">
            <a:solidFill>
              <a:schemeClr val="accent1">
                <a:lumMod val="50000"/>
              </a:schemeClr>
            </a:solidFill>
          </a:ln>
        </p:spPr>
        <p:style>
          <a:lnRef idx="2">
            <a:schemeClr val="dk1"/>
          </a:lnRef>
          <a:fillRef idx="1">
            <a:schemeClr val="lt1"/>
          </a:fillRef>
          <a:effectRef idx="0">
            <a:schemeClr val="dk1"/>
          </a:effectRef>
          <a:fontRef idx="minor">
            <a:schemeClr val="dk1"/>
          </a:fontRef>
        </p:style>
        <p:txBody>
          <a:bodyPr rtlCol="1" anchor="ctr"/>
          <a:lstStyle/>
          <a:p>
            <a:pPr algn="ctr"/>
            <a:endParaRPr lang="fa-IR" sz="1600"/>
          </a:p>
        </p:txBody>
      </p:sp>
      <p:sp>
        <p:nvSpPr>
          <p:cNvPr id="21" name="Right Arrow 20"/>
          <p:cNvSpPr/>
          <p:nvPr/>
        </p:nvSpPr>
        <p:spPr>
          <a:xfrm flipH="1">
            <a:off x="6616209" y="1810000"/>
            <a:ext cx="403412" cy="440840"/>
          </a:xfrm>
          <a:prstGeom prst="rightArrow">
            <a:avLst/>
          </a:prstGeom>
          <a:ln w="19050">
            <a:solidFill>
              <a:schemeClr val="accent1">
                <a:lumMod val="50000"/>
              </a:schemeClr>
            </a:solidFill>
          </a:ln>
        </p:spPr>
        <p:style>
          <a:lnRef idx="2">
            <a:schemeClr val="dk1"/>
          </a:lnRef>
          <a:fillRef idx="1">
            <a:schemeClr val="lt1"/>
          </a:fillRef>
          <a:effectRef idx="0">
            <a:schemeClr val="dk1"/>
          </a:effectRef>
          <a:fontRef idx="minor">
            <a:schemeClr val="dk1"/>
          </a:fontRef>
        </p:style>
        <p:txBody>
          <a:bodyPr rtlCol="1" anchor="ctr"/>
          <a:lstStyle/>
          <a:p>
            <a:pPr algn="ctr"/>
            <a:endParaRPr lang="fa-IR" sz="1600"/>
          </a:p>
        </p:txBody>
      </p:sp>
      <p:sp>
        <p:nvSpPr>
          <p:cNvPr id="39" name="Rounded Rectangle 38"/>
          <p:cNvSpPr/>
          <p:nvPr/>
        </p:nvSpPr>
        <p:spPr>
          <a:xfrm>
            <a:off x="9810124" y="1017606"/>
            <a:ext cx="1854061" cy="829484"/>
          </a:xfrm>
          <a:prstGeom prst="roundRect">
            <a:avLst/>
          </a:prstGeom>
          <a:solidFill>
            <a:schemeClr val="accent1">
              <a:lumMod val="75000"/>
            </a:schemeClr>
          </a:solidFill>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400" b="1" dirty="0" smtClean="0">
                <a:solidFill>
                  <a:schemeClr val="bg1"/>
                </a:solidFill>
                <a:latin typeface="Adobe Arabic" panose="02040503050201020203" pitchFamily="18" charset="-78"/>
                <a:cs typeface="B Homa" panose="00000400000000000000" pitchFamily="2" charset="-78"/>
              </a:rPr>
              <a:t>سه نیروی شروع تغییر</a:t>
            </a:r>
            <a:endParaRPr lang="fa-IR" sz="2400" b="1" dirty="0">
              <a:solidFill>
                <a:schemeClr val="bg1"/>
              </a:solidFill>
              <a:latin typeface="Adobe Arabic" panose="02040503050201020203" pitchFamily="18" charset="-78"/>
              <a:cs typeface="B Homa" panose="00000400000000000000" pitchFamily="2" charset="-78"/>
            </a:endParaRPr>
          </a:p>
        </p:txBody>
      </p:sp>
      <p:sp>
        <p:nvSpPr>
          <p:cNvPr id="40" name="Right Arrow 39"/>
          <p:cNvSpPr/>
          <p:nvPr/>
        </p:nvSpPr>
        <p:spPr>
          <a:xfrm flipH="1">
            <a:off x="9325732" y="1026472"/>
            <a:ext cx="403412" cy="1013778"/>
          </a:xfrm>
          <a:prstGeom prst="rightArrow">
            <a:avLst/>
          </a:prstGeom>
          <a:ln w="19050">
            <a:solidFill>
              <a:schemeClr val="accent1">
                <a:lumMod val="50000"/>
              </a:schemeClr>
            </a:solidFill>
          </a:ln>
        </p:spPr>
        <p:style>
          <a:lnRef idx="2">
            <a:schemeClr val="dk1"/>
          </a:lnRef>
          <a:fillRef idx="1">
            <a:schemeClr val="lt1"/>
          </a:fillRef>
          <a:effectRef idx="0">
            <a:schemeClr val="dk1"/>
          </a:effectRef>
          <a:fontRef idx="minor">
            <a:schemeClr val="dk1"/>
          </a:fontRef>
        </p:style>
        <p:txBody>
          <a:bodyPr rtlCol="1" anchor="ctr"/>
          <a:lstStyle/>
          <a:p>
            <a:pPr algn="ctr"/>
            <a:endParaRPr lang="fa-IR" sz="1600"/>
          </a:p>
        </p:txBody>
      </p:sp>
      <p:pic>
        <p:nvPicPr>
          <p:cNvPr id="48" name="Picture 47"/>
          <p:cNvPicPr>
            <a:picLocks noChangeAspect="1"/>
          </p:cNvPicPr>
          <p:nvPr/>
        </p:nvPicPr>
        <p:blipFill rotWithShape="1">
          <a:blip r:embed="rId3"/>
          <a:srcRect l="29920" t="26935" r="20661" b="25050"/>
          <a:stretch/>
        </p:blipFill>
        <p:spPr>
          <a:xfrm>
            <a:off x="3339673" y="2523608"/>
            <a:ext cx="6429828" cy="3512457"/>
          </a:xfrm>
          <a:prstGeom prst="rect">
            <a:avLst/>
          </a:prstGeom>
        </p:spPr>
      </p:pic>
    </p:spTree>
    <p:extLst>
      <p:ext uri="{BB962C8B-B14F-4D97-AF65-F5344CB8AC3E}">
        <p14:creationId xmlns:p14="http://schemas.microsoft.com/office/powerpoint/2010/main" val="3533710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6" presetClass="emph" presetSubtype="0" fill="hold" nodeType="clickEffect">
                                  <p:stCondLst>
                                    <p:cond delay="0"/>
                                  </p:stCondLst>
                                  <p:childTnLst>
                                    <p:animScale>
                                      <p:cBhvr>
                                        <p:cTn id="67" dur="2000" fill="hold"/>
                                        <p:tgtEl>
                                          <p:spTgt spid="4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4" grpId="0" animBg="1"/>
      <p:bldP spid="15" grpId="0" animBg="1"/>
      <p:bldP spid="17" grpId="0" animBg="1"/>
      <p:bldP spid="20" grpId="0" animBg="1"/>
      <p:bldP spid="21" grpId="0" animBg="1"/>
      <p:bldP spid="39" grpId="0" animBg="1"/>
      <p:bldP spid="4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6978317" y="188304"/>
            <a:ext cx="5089980" cy="583324"/>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800" b="1" dirty="0">
                <a:solidFill>
                  <a:schemeClr val="bg1"/>
                </a:solidFill>
                <a:latin typeface="Adobe Arabic" panose="02040503050201020203" pitchFamily="18" charset="-78"/>
                <a:cs typeface="B Homa" panose="00000400000000000000" pitchFamily="2" charset="-78"/>
              </a:rPr>
              <a:t>مدل بس شمار اشتغال و جمعیت</a:t>
            </a:r>
          </a:p>
        </p:txBody>
      </p:sp>
      <mc:AlternateContent xmlns:mc="http://schemas.openxmlformats.org/markup-compatibility/2006" xmlns:a14="http://schemas.microsoft.com/office/drawing/2010/main">
        <mc:Choice Requires="a14">
          <p:sp>
            <p:nvSpPr>
              <p:cNvPr id="6" name="Rounded Rectangle 5"/>
              <p:cNvSpPr/>
              <p:nvPr/>
            </p:nvSpPr>
            <p:spPr>
              <a:xfrm>
                <a:off x="1191016" y="874984"/>
                <a:ext cx="10762921" cy="3405353"/>
              </a:xfrm>
              <a:prstGeom prst="roundRect">
                <a:avLst/>
              </a:prstGeom>
              <a:solidFill>
                <a:srgbClr val="00B0F0"/>
              </a:solidFill>
            </p:spPr>
            <p:style>
              <a:lnRef idx="2">
                <a:schemeClr val="dk1"/>
              </a:lnRef>
              <a:fillRef idx="1">
                <a:schemeClr val="lt1"/>
              </a:fillRef>
              <a:effectRef idx="0">
                <a:schemeClr val="dk1"/>
              </a:effectRef>
              <a:fontRef idx="minor">
                <a:schemeClr val="dk1"/>
              </a:fontRef>
            </p:style>
            <p:txBody>
              <a:bodyPr rtlCol="1" anchor="ctr"/>
              <a:lstStyle/>
              <a:p>
                <a:pPr algn="just">
                  <a:lnSpc>
                    <a:spcPct val="150000"/>
                  </a:lnSpc>
                </a:pPr>
                <a:endParaRPr lang="fa-IR" b="1" dirty="0" smtClean="0">
                  <a:latin typeface="Adobe Arabic" panose="02040503050201020203" pitchFamily="18" charset="-78"/>
                  <a:cs typeface="B Homa" panose="00000400000000000000" pitchFamily="2" charset="-78"/>
                </a:endParaRPr>
              </a:p>
              <a:p>
                <a:pPr algn="just">
                  <a:lnSpc>
                    <a:spcPct val="150000"/>
                  </a:lnSpc>
                </a:pPr>
                <a:r>
                  <a:rPr lang="fa-IR" sz="2000" b="1" dirty="0" smtClean="0">
                    <a:latin typeface="Adobe Arabic" panose="02040503050201020203" pitchFamily="18" charset="-78"/>
                    <a:cs typeface="B Homa" panose="00000400000000000000" pitchFamily="2" charset="-78"/>
                  </a:rPr>
                  <a:t>مدل فزاینده اشتغال و جمعیت</a:t>
                </a:r>
                <a:endParaRPr lang="fa-IR" sz="2000" dirty="0">
                  <a:latin typeface="Adobe Arabic" panose="02040503050201020203" pitchFamily="18" charset="-78"/>
                  <a:cs typeface="B Homa" panose="00000400000000000000" pitchFamily="2" charset="-78"/>
                </a:endParaRPr>
              </a:p>
              <a:p>
                <a:pPr algn="just">
                  <a:lnSpc>
                    <a:spcPct val="150000"/>
                  </a:lnSpc>
                </a:pPr>
                <a:r>
                  <a:rPr lang="fa-IR" dirty="0">
                    <a:latin typeface="Adobe Arabic" panose="02040503050201020203" pitchFamily="18" charset="-78"/>
                    <a:cs typeface="B Homa" panose="00000400000000000000" pitchFamily="2" charset="-78"/>
                  </a:rPr>
                  <a:t>تاثیر تغییرات در میزان اشتغال هربخشی، بر کل اشتغال ناحیه و برکل جمیت ساکن در ناحیه.</a:t>
                </a:r>
              </a:p>
              <a:p>
                <a:pPr algn="just">
                  <a:lnSpc>
                    <a:spcPct val="150000"/>
                  </a:lnSpc>
                </a:pPr>
                <a:r>
                  <a:rPr lang="fa-IR" dirty="0">
                    <a:latin typeface="Adobe Arabic" panose="02040503050201020203" pitchFamily="18" charset="-78"/>
                    <a:cs typeface="B Homa" panose="00000400000000000000" pitchFamily="2" charset="-78"/>
                  </a:rPr>
                  <a:t>هر کدام از این مشاغل نماینده یک کارگر است که تعدادی را تحت تکفل خود دارد. این خانواده به خدمات معینی از قبیل حمل و نقل، خدمات تجاری و خرید و غیره نیاز خواهد داشت. پس تغییر در میزان اشتغال در بخش های مورد برسی بر کل میزان اشتغال اثر خواهد گذشت. این تاثیر از طریق ایجاد مشاغل مرتبط با خدمات خواهد بود، و همچنین تغییر در میزان کل جمعیت ساکن از طریق تاثیر ورود یا خروج خانواده های کارگران بخش های تولید و بخش های خدمات خواهد بود</a:t>
                </a:r>
                <a:r>
                  <a:rPr lang="fa-IR" dirty="0" smtClean="0">
                    <a:latin typeface="Adobe Arabic" panose="02040503050201020203" pitchFamily="18" charset="-78"/>
                    <a:cs typeface="B Homa" panose="00000400000000000000" pitchFamily="2" charset="-78"/>
                  </a:rPr>
                  <a:t>.</a:t>
                </a:r>
              </a:p>
              <a:p>
                <a:pPr algn="just">
                  <a:lnSpc>
                    <a:spcPct val="150000"/>
                  </a:lnSpc>
                </a:pPr>
                <a14:m>
                  <m:oMath xmlns:m="http://schemas.openxmlformats.org/officeDocument/2006/math">
                    <m:r>
                      <a:rPr lang="en-US">
                        <a:latin typeface="Cambria Math" panose="02040503050406030204" pitchFamily="18" charset="0"/>
                        <a:cs typeface="Adobe Arabic" panose="02040503050201020203" pitchFamily="18" charset="-78"/>
                      </a:rPr>
                      <m:t>𝑎</m:t>
                    </m:r>
                    <m:r>
                      <a:rPr lang="en-US">
                        <a:latin typeface="Cambria Math" panose="02040503050406030204" pitchFamily="18" charset="0"/>
                        <a:cs typeface="Adobe Arabic" panose="02040503050201020203" pitchFamily="18" charset="-78"/>
                      </a:rPr>
                      <m:t> </m:t>
                    </m:r>
                  </m:oMath>
                </a14:m>
                <a:r>
                  <a:rPr lang="fa-IR" dirty="0">
                    <a:latin typeface="Adobe Arabic" panose="02040503050201020203" pitchFamily="18" charset="-78"/>
                    <a:cs typeface="B Homa" panose="00000400000000000000" pitchFamily="2" charset="-78"/>
                  </a:rPr>
                  <a:t>: نسبت مشاغل خدماتی به کل اشتغال</a:t>
                </a:r>
              </a:p>
              <a:p>
                <a:pPr algn="just">
                  <a:lnSpc>
                    <a:spcPct val="150000"/>
                  </a:lnSpc>
                </a:pPr>
                <a:endParaRPr lang="fa-IR" dirty="0">
                  <a:latin typeface="Adobe Arabic" panose="02040503050201020203" pitchFamily="18" charset="-78"/>
                  <a:cs typeface="B Homa" panose="00000400000000000000" pitchFamily="2" charset="-78"/>
                </a:endParaRPr>
              </a:p>
            </p:txBody>
          </p:sp>
        </mc:Choice>
        <mc:Fallback xmlns="">
          <p:sp>
            <p:nvSpPr>
              <p:cNvPr id="6" name="Rounded Rectangle 5"/>
              <p:cNvSpPr>
                <a:spLocks noRot="1" noChangeAspect="1" noMove="1" noResize="1" noEditPoints="1" noAdjustHandles="1" noChangeArrowheads="1" noChangeShapeType="1" noTextEdit="1"/>
              </p:cNvSpPr>
              <p:nvPr/>
            </p:nvSpPr>
            <p:spPr>
              <a:xfrm>
                <a:off x="1191016" y="874984"/>
                <a:ext cx="10762921" cy="3405353"/>
              </a:xfrm>
              <a:prstGeom prst="roundRect">
                <a:avLst/>
              </a:prstGeom>
              <a:blipFill rotWithShape="0">
                <a:blip r:embed="rId2"/>
                <a:stretch>
                  <a:fillRect/>
                </a:stretch>
              </a:blipFill>
            </p:spPr>
            <p:txBody>
              <a:bodyPr/>
              <a:lstStyle/>
              <a:p>
                <a:r>
                  <a:rPr lang="fa-IR">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2256049" y="3406895"/>
                <a:ext cx="1089915" cy="616836"/>
              </a:xfrm>
              <a:prstGeom prst="rect">
                <a:avLst/>
              </a:prstGeom>
            </p:spPr>
            <p:txBody>
              <a:bodyPr wrap="none">
                <a:spAutoFit/>
              </a:bodyPr>
              <a:lstStyle/>
              <a:p>
                <a:pPr algn="just"/>
                <a:r>
                  <a:rPr lang="en-US" sz="2400" dirty="0"/>
                  <a:t>E</a:t>
                </a:r>
                <a14:m>
                  <m:oMath xmlns:m="http://schemas.openxmlformats.org/officeDocument/2006/math">
                    <m:r>
                      <a:rPr lang="en-US" sz="2400" i="1">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𝐸𝑝</m:t>
                        </m:r>
                      </m:num>
                      <m:den>
                        <m:r>
                          <a:rPr lang="en-US" sz="2400" i="1">
                            <a:latin typeface="Cambria Math" panose="02040503050406030204" pitchFamily="18" charset="0"/>
                          </a:rPr>
                          <m:t>1</m:t>
                        </m:r>
                        <m:r>
                          <a:rPr lang="en-US" sz="2400" i="1">
                            <a:latin typeface="Cambria Math" panose="02040503050406030204" pitchFamily="18" charset="0"/>
                          </a:rPr>
                          <m:t>−</m:t>
                        </m:r>
                        <m:r>
                          <a:rPr lang="en-US" sz="2400" i="1">
                            <a:latin typeface="Cambria Math" panose="02040503050406030204" pitchFamily="18" charset="0"/>
                          </a:rPr>
                          <m:t>𝑎</m:t>
                        </m:r>
                      </m:den>
                    </m:f>
                  </m:oMath>
                </a14:m>
                <a:endParaRPr lang="fa-IR" sz="2400" dirty="0"/>
              </a:p>
            </p:txBody>
          </p:sp>
        </mc:Choice>
        <mc:Fallback xmlns="">
          <p:sp>
            <p:nvSpPr>
              <p:cNvPr id="10" name="Rectangle 9"/>
              <p:cNvSpPr>
                <a:spLocks noRot="1" noChangeAspect="1" noMove="1" noResize="1" noEditPoints="1" noAdjustHandles="1" noChangeArrowheads="1" noChangeShapeType="1" noTextEdit="1"/>
              </p:cNvSpPr>
              <p:nvPr/>
            </p:nvSpPr>
            <p:spPr>
              <a:xfrm>
                <a:off x="2256049" y="3406895"/>
                <a:ext cx="1089915" cy="616836"/>
              </a:xfrm>
              <a:prstGeom prst="rect">
                <a:avLst/>
              </a:prstGeom>
              <a:blipFill rotWithShape="0">
                <a:blip r:embed="rId3"/>
                <a:stretch>
                  <a:fillRect l="-6704" b="-9901"/>
                </a:stretch>
              </a:blipFill>
            </p:spPr>
            <p:txBody>
              <a:bodyPr/>
              <a:lstStyle/>
              <a:p>
                <a:r>
                  <a:rPr lang="fa-IR">
                    <a:noFill/>
                  </a:rPr>
                  <a:t> </a:t>
                </a:r>
              </a:p>
            </p:txBody>
          </p:sp>
        </mc:Fallback>
      </mc:AlternateContent>
      <p:sp>
        <p:nvSpPr>
          <p:cNvPr id="11" name="Rounded Rectangle 10"/>
          <p:cNvSpPr/>
          <p:nvPr/>
        </p:nvSpPr>
        <p:spPr>
          <a:xfrm>
            <a:off x="1191016" y="4545553"/>
            <a:ext cx="10762921" cy="2151113"/>
          </a:xfrm>
          <a:prstGeom prst="roundRect">
            <a:avLst/>
          </a:prstGeom>
          <a:solidFill>
            <a:srgbClr val="00B050"/>
          </a:solidFill>
        </p:spPr>
        <p:style>
          <a:lnRef idx="2">
            <a:schemeClr val="dk1"/>
          </a:lnRef>
          <a:fillRef idx="1">
            <a:schemeClr val="lt1"/>
          </a:fillRef>
          <a:effectRef idx="0">
            <a:schemeClr val="dk1"/>
          </a:effectRef>
          <a:fontRef idx="minor">
            <a:schemeClr val="dk1"/>
          </a:fontRef>
        </p:style>
        <p:txBody>
          <a:bodyPr rtlCol="1" anchor="ctr"/>
          <a:lstStyle/>
          <a:p>
            <a:pPr>
              <a:lnSpc>
                <a:spcPct val="150000"/>
              </a:lnSpc>
            </a:pPr>
            <a:r>
              <a:rPr lang="fa-IR" dirty="0">
                <a:latin typeface="Adobe Arabic" panose="02040503050201020203" pitchFamily="18" charset="-78"/>
                <a:cs typeface="B Homa" panose="00000400000000000000" pitchFamily="2" charset="-78"/>
              </a:rPr>
              <a:t>به عنوان </a:t>
            </a:r>
            <a:r>
              <a:rPr lang="fa-IR" sz="2400" b="1" dirty="0">
                <a:latin typeface="Adobe Arabic" panose="02040503050201020203" pitchFamily="18" charset="-78"/>
                <a:cs typeface="B Homa" panose="00000400000000000000" pitchFamily="2" charset="-78"/>
              </a:rPr>
              <a:t>مثال </a:t>
            </a:r>
            <a:r>
              <a:rPr lang="fa-IR" dirty="0">
                <a:latin typeface="Adobe Arabic" panose="02040503050201020203" pitchFamily="18" charset="-78"/>
                <a:cs typeface="B Homa" panose="00000400000000000000" pitchFamily="2" charset="-78"/>
              </a:rPr>
              <a:t>فرض میکنیم که قصد داریم در یک منطقه معیین 800شغل از طریق توسعه یک صنعت فرضی ایجاد کنیم. بر پایه مطالعات برای هریک از این مشاغل تولیدی، نیازهای گوناگون کارگران و خانواده هایشان 0.6 شغل در بخش خدمات را موجب خواهد شد (این ارزش به مفهوم میل به مصرف کارگران بخش تولید به خدمات را نشان میدهد) </a:t>
            </a:r>
            <a:r>
              <a:rPr lang="fa-IR" u="sng" dirty="0">
                <a:latin typeface="Adobe Arabic" panose="02040503050201020203" pitchFamily="18" charset="-78"/>
                <a:cs typeface="B Homa" panose="00000400000000000000" pitchFamily="2" charset="-78"/>
              </a:rPr>
              <a:t>تاثیر توسعه صنعتی برکل اشتغال </a:t>
            </a:r>
            <a:r>
              <a:rPr lang="fa-IR" dirty="0">
                <a:latin typeface="Adobe Arabic" panose="02040503050201020203" pitchFamily="18" charset="-78"/>
                <a:cs typeface="B Homa" panose="00000400000000000000" pitchFamily="2" charset="-78"/>
              </a:rPr>
              <a:t>در ناحیه مورد بحث چه خواهد بود</a:t>
            </a:r>
            <a:r>
              <a:rPr lang="fa-IR" dirty="0" smtClean="0">
                <a:latin typeface="Adobe Arabic" panose="02040503050201020203" pitchFamily="18" charset="-78"/>
                <a:cs typeface="B Homa" panose="00000400000000000000" pitchFamily="2" charset="-78"/>
              </a:rPr>
              <a:t>؟</a:t>
            </a:r>
          </a:p>
          <a:p>
            <a:pPr>
              <a:lnSpc>
                <a:spcPct val="150000"/>
              </a:lnSpc>
            </a:pPr>
            <a:r>
              <a:rPr lang="fa-IR" dirty="0">
                <a:solidFill>
                  <a:srgbClr val="C00000"/>
                </a:solidFill>
                <a:latin typeface="Adobe Arabic" panose="02040503050201020203" pitchFamily="18" charset="-78"/>
                <a:cs typeface="B Homa" panose="00000400000000000000" pitchFamily="2" charset="-78"/>
              </a:rPr>
              <a:t>بنابراین یک تعدیل شغلی، تعداد اولیه 800 شغل تولیدی را به مقدار کل 2000شغل تغییر داده است</a:t>
            </a:r>
            <a:r>
              <a:rPr lang="fa-IR" dirty="0" smtClean="0">
                <a:solidFill>
                  <a:srgbClr val="C00000"/>
                </a:solidFill>
                <a:latin typeface="Adobe Arabic" panose="02040503050201020203" pitchFamily="18" charset="-78"/>
                <a:cs typeface="B Homa" panose="00000400000000000000" pitchFamily="2" charset="-78"/>
              </a:rPr>
              <a:t>.</a:t>
            </a:r>
            <a:endParaRPr lang="fa-IR" dirty="0">
              <a:solidFill>
                <a:srgbClr val="C00000"/>
              </a:solidFill>
              <a:latin typeface="Adobe Arabic" panose="02040503050201020203" pitchFamily="18" charset="-78"/>
              <a:cs typeface="B Homa" panose="00000400000000000000" pitchFamily="2" charset="-78"/>
            </a:endParaRPr>
          </a:p>
        </p:txBody>
      </p:sp>
      <mc:AlternateContent xmlns:mc="http://schemas.openxmlformats.org/markup-compatibility/2006" xmlns:a14="http://schemas.microsoft.com/office/drawing/2010/main">
        <mc:Choice Requires="a14">
          <p:sp>
            <p:nvSpPr>
              <p:cNvPr id="12" name="Rectangle 11"/>
              <p:cNvSpPr/>
              <p:nvPr/>
            </p:nvSpPr>
            <p:spPr>
              <a:xfrm>
                <a:off x="1457305" y="5757318"/>
                <a:ext cx="2253437" cy="485902"/>
              </a:xfrm>
              <a:prstGeom prst="rect">
                <a:avLst/>
              </a:prstGeom>
            </p:spPr>
            <p:txBody>
              <a:bodyPr wrap="none">
                <a:spAutoFit/>
              </a:bodyPr>
              <a:lstStyle/>
              <a:p>
                <a14:m>
                  <m:oMath xmlns:m="http://schemas.openxmlformats.org/officeDocument/2006/math">
                    <m:r>
                      <m:rPr>
                        <m:nor/>
                      </m:rPr>
                      <a:rPr lang="en-US" dirty="0">
                        <a:solidFill>
                          <a:srgbClr val="C00000"/>
                        </a:solidFill>
                        <a:latin typeface="Adobe Arabic" panose="02040503050201020203" pitchFamily="18" charset="-78"/>
                        <a:cs typeface="B Homa" panose="00000400000000000000" pitchFamily="2" charset="-78"/>
                      </a:rPr>
                      <m:t>E</m:t>
                    </m:r>
                    <m:r>
                      <a:rPr lang="en-US" i="1">
                        <a:solidFill>
                          <a:srgbClr val="C00000"/>
                        </a:solidFill>
                        <a:latin typeface="Cambria Math" panose="02040503050406030204" pitchFamily="18" charset="0"/>
                      </a:rPr>
                      <m:t>=</m:t>
                    </m:r>
                    <m:f>
                      <m:fPr>
                        <m:ctrlPr>
                          <a:rPr lang="en-US" i="1">
                            <a:solidFill>
                              <a:srgbClr val="C00000"/>
                            </a:solidFill>
                            <a:latin typeface="Cambria Math" panose="02040503050406030204" pitchFamily="18" charset="0"/>
                          </a:rPr>
                        </m:ctrlPr>
                      </m:fPr>
                      <m:num>
                        <m:r>
                          <a:rPr lang="en-US" i="1">
                            <a:solidFill>
                              <a:srgbClr val="C00000"/>
                            </a:solidFill>
                            <a:latin typeface="Cambria Math" panose="02040503050406030204" pitchFamily="18" charset="0"/>
                          </a:rPr>
                          <m:t>𝐸𝑝</m:t>
                        </m:r>
                      </m:num>
                      <m:den>
                        <m:r>
                          <a:rPr lang="en-US" i="1">
                            <a:solidFill>
                              <a:srgbClr val="C00000"/>
                            </a:solidFill>
                            <a:latin typeface="Cambria Math" panose="02040503050406030204" pitchFamily="18" charset="0"/>
                          </a:rPr>
                          <m:t>1</m:t>
                        </m:r>
                        <m:r>
                          <a:rPr lang="en-US" i="1">
                            <a:solidFill>
                              <a:srgbClr val="C00000"/>
                            </a:solidFill>
                            <a:latin typeface="Cambria Math" panose="02040503050406030204" pitchFamily="18" charset="0"/>
                          </a:rPr>
                          <m:t>−</m:t>
                        </m:r>
                        <m:r>
                          <a:rPr lang="en-US" i="1">
                            <a:solidFill>
                              <a:srgbClr val="C00000"/>
                            </a:solidFill>
                            <a:latin typeface="Cambria Math" panose="02040503050406030204" pitchFamily="18" charset="0"/>
                          </a:rPr>
                          <m:t>𝑎</m:t>
                        </m:r>
                      </m:den>
                    </m:f>
                    <m:r>
                      <a:rPr lang="en-US" i="1">
                        <a:solidFill>
                          <a:srgbClr val="C00000"/>
                        </a:solidFill>
                        <a:latin typeface="Cambria Math" panose="02040503050406030204" pitchFamily="18" charset="0"/>
                      </a:rPr>
                      <m:t>=</m:t>
                    </m:r>
                    <m:f>
                      <m:fPr>
                        <m:ctrlPr>
                          <a:rPr lang="en-US" i="1">
                            <a:solidFill>
                              <a:srgbClr val="C00000"/>
                            </a:solidFill>
                            <a:latin typeface="Cambria Math" panose="02040503050406030204" pitchFamily="18" charset="0"/>
                          </a:rPr>
                        </m:ctrlPr>
                      </m:fPr>
                      <m:num>
                        <m:r>
                          <a:rPr lang="en-US" i="1">
                            <a:solidFill>
                              <a:srgbClr val="C00000"/>
                            </a:solidFill>
                            <a:latin typeface="Cambria Math" panose="02040503050406030204" pitchFamily="18" charset="0"/>
                          </a:rPr>
                          <m:t>800</m:t>
                        </m:r>
                      </m:num>
                      <m:den>
                        <m:r>
                          <a:rPr lang="en-US" i="1">
                            <a:solidFill>
                              <a:srgbClr val="C00000"/>
                            </a:solidFill>
                            <a:latin typeface="Cambria Math" panose="02040503050406030204" pitchFamily="18" charset="0"/>
                          </a:rPr>
                          <m:t>1</m:t>
                        </m:r>
                        <m:r>
                          <a:rPr lang="en-US" i="1">
                            <a:solidFill>
                              <a:srgbClr val="C00000"/>
                            </a:solidFill>
                            <a:latin typeface="Cambria Math" panose="02040503050406030204" pitchFamily="18" charset="0"/>
                          </a:rPr>
                          <m:t>−</m:t>
                        </m:r>
                        <m:r>
                          <a:rPr lang="en-US" i="1">
                            <a:solidFill>
                              <a:srgbClr val="C00000"/>
                            </a:solidFill>
                            <a:latin typeface="Cambria Math" panose="02040503050406030204" pitchFamily="18" charset="0"/>
                          </a:rPr>
                          <m:t>0</m:t>
                        </m:r>
                        <m:r>
                          <a:rPr lang="en-US" i="1">
                            <a:solidFill>
                              <a:srgbClr val="C00000"/>
                            </a:solidFill>
                            <a:latin typeface="Cambria Math" panose="02040503050406030204" pitchFamily="18" charset="0"/>
                          </a:rPr>
                          <m:t>.</m:t>
                        </m:r>
                        <m:r>
                          <a:rPr lang="en-US" i="1">
                            <a:solidFill>
                              <a:srgbClr val="C00000"/>
                            </a:solidFill>
                            <a:latin typeface="Cambria Math" panose="02040503050406030204" pitchFamily="18" charset="0"/>
                          </a:rPr>
                          <m:t>6</m:t>
                        </m:r>
                      </m:den>
                    </m:f>
                  </m:oMath>
                </a14:m>
                <a:r>
                  <a:rPr lang="en-US" dirty="0">
                    <a:solidFill>
                      <a:srgbClr val="C00000"/>
                    </a:solidFill>
                    <a:latin typeface="Adobe Arabic" panose="02040503050201020203" pitchFamily="18" charset="-78"/>
                    <a:cs typeface="B Homa" panose="00000400000000000000" pitchFamily="2" charset="-78"/>
                  </a:rPr>
                  <a:t> </a:t>
                </a:r>
                <a14:m>
                  <m:oMath xmlns:m="http://schemas.openxmlformats.org/officeDocument/2006/math">
                    <m:r>
                      <a:rPr lang="en-US" i="1">
                        <a:solidFill>
                          <a:srgbClr val="C00000"/>
                        </a:solidFill>
                        <a:latin typeface="Cambria Math" panose="02040503050406030204" pitchFamily="18" charset="0"/>
                      </a:rPr>
                      <m:t>=</m:t>
                    </m:r>
                  </m:oMath>
                </a14:m>
                <a:r>
                  <a:rPr lang="en-US" dirty="0">
                    <a:solidFill>
                      <a:srgbClr val="C00000"/>
                    </a:solidFill>
                    <a:latin typeface="Adobe Arabic" panose="02040503050201020203" pitchFamily="18" charset="-78"/>
                    <a:cs typeface="B Homa" panose="00000400000000000000" pitchFamily="2" charset="-78"/>
                  </a:rPr>
                  <a:t> 2000</a:t>
                </a:r>
                <a:endParaRPr lang="fa-IR" dirty="0">
                  <a:solidFill>
                    <a:srgbClr val="C00000"/>
                  </a:solidFill>
                  <a:latin typeface="Adobe Arabic" panose="02040503050201020203" pitchFamily="18" charset="-78"/>
                  <a:cs typeface="B Homa" panose="00000400000000000000" pitchFamily="2" charset="-78"/>
                </a:endParaRPr>
              </a:p>
            </p:txBody>
          </p:sp>
        </mc:Choice>
        <mc:Fallback xmlns="">
          <p:sp>
            <p:nvSpPr>
              <p:cNvPr id="12" name="Rectangle 11"/>
              <p:cNvSpPr>
                <a:spLocks noRot="1" noChangeAspect="1" noMove="1" noResize="1" noEditPoints="1" noAdjustHandles="1" noChangeArrowheads="1" noChangeShapeType="1" noTextEdit="1"/>
              </p:cNvSpPr>
              <p:nvPr/>
            </p:nvSpPr>
            <p:spPr>
              <a:xfrm>
                <a:off x="1457305" y="5757318"/>
                <a:ext cx="2253437" cy="485902"/>
              </a:xfrm>
              <a:prstGeom prst="rect">
                <a:avLst/>
              </a:prstGeom>
              <a:blipFill rotWithShape="0">
                <a:blip r:embed="rId4"/>
                <a:stretch>
                  <a:fillRect r="-2703" b="-13750"/>
                </a:stretch>
              </a:blipFill>
            </p:spPr>
            <p:txBody>
              <a:bodyPr/>
              <a:lstStyle/>
              <a:p>
                <a:r>
                  <a:rPr lang="fa-IR">
                    <a:noFill/>
                  </a:rPr>
                  <a:t> </a:t>
                </a:r>
              </a:p>
            </p:txBody>
          </p:sp>
        </mc:Fallback>
      </mc:AlternateContent>
    </p:spTree>
    <p:extLst>
      <p:ext uri="{BB962C8B-B14F-4D97-AF65-F5344CB8AC3E}">
        <p14:creationId xmlns:p14="http://schemas.microsoft.com/office/powerpoint/2010/main" val="3334197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1"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0129838" y="93302"/>
            <a:ext cx="1950334" cy="583324"/>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800" b="1" dirty="0">
                <a:solidFill>
                  <a:schemeClr val="bg1"/>
                </a:solidFill>
                <a:latin typeface="Adobe Arabic" panose="02040503050201020203" pitchFamily="18" charset="-78"/>
                <a:cs typeface="B Homa" panose="00000400000000000000" pitchFamily="2" charset="-78"/>
              </a:rPr>
              <a:t>مدل </a:t>
            </a:r>
            <a:r>
              <a:rPr lang="fa-IR" sz="2800" b="1" dirty="0" smtClean="0">
                <a:solidFill>
                  <a:schemeClr val="bg1"/>
                </a:solidFill>
                <a:latin typeface="Adobe Arabic" panose="02040503050201020203" pitchFamily="18" charset="-78"/>
                <a:cs typeface="B Homa" panose="00000400000000000000" pitchFamily="2" charset="-78"/>
              </a:rPr>
              <a:t>لاوری</a:t>
            </a:r>
            <a:endParaRPr lang="fa-IR" sz="2800" b="1" dirty="0">
              <a:solidFill>
                <a:schemeClr val="bg1"/>
              </a:solidFill>
              <a:latin typeface="Adobe Arabic" panose="02040503050201020203" pitchFamily="18" charset="-78"/>
              <a:cs typeface="B Homa" panose="00000400000000000000" pitchFamily="2" charset="-78"/>
            </a:endParaRPr>
          </a:p>
        </p:txBody>
      </p:sp>
      <p:sp>
        <p:nvSpPr>
          <p:cNvPr id="7" name="Rectangle 6"/>
          <p:cNvSpPr/>
          <p:nvPr/>
        </p:nvSpPr>
        <p:spPr>
          <a:xfrm>
            <a:off x="9766172" y="1019403"/>
            <a:ext cx="2040346" cy="707886"/>
          </a:xfrm>
          <a:prstGeom prst="rect">
            <a:avLst/>
          </a:prstGeom>
        </p:spPr>
        <p:txBody>
          <a:bodyPr wrap="square">
            <a:spAutoFit/>
          </a:bodyPr>
          <a:lstStyle/>
          <a:p>
            <a:pPr algn="ctr"/>
            <a:r>
              <a:rPr lang="fa-IR" sz="2000" dirty="0">
                <a:latin typeface="Adobe Arabic" panose="02040503050201020203" pitchFamily="18" charset="-78"/>
                <a:cs typeface="B Homa" panose="00000400000000000000" pitchFamily="2" charset="-78"/>
              </a:rPr>
              <a:t>سه عنصر مهم سیستم شهر</a:t>
            </a:r>
          </a:p>
        </p:txBody>
      </p:sp>
      <p:sp>
        <p:nvSpPr>
          <p:cNvPr id="8" name="Right Brace 7"/>
          <p:cNvSpPr/>
          <p:nvPr/>
        </p:nvSpPr>
        <p:spPr>
          <a:xfrm>
            <a:off x="9507223" y="748721"/>
            <a:ext cx="225633" cy="1012969"/>
          </a:xfrm>
          <a:prstGeom prst="rightBrace">
            <a:avLst>
              <a:gd name="adj1" fmla="val 44385"/>
              <a:gd name="adj2" fmla="val 48235"/>
            </a:avLst>
          </a:prstGeom>
        </p:spPr>
        <p:style>
          <a:lnRef idx="1">
            <a:schemeClr val="dk1"/>
          </a:lnRef>
          <a:fillRef idx="0">
            <a:schemeClr val="dk1"/>
          </a:fillRef>
          <a:effectRef idx="0">
            <a:schemeClr val="dk1"/>
          </a:effectRef>
          <a:fontRef idx="minor">
            <a:schemeClr val="tx1"/>
          </a:fontRef>
        </p:style>
        <p:txBody>
          <a:bodyPr rtlCol="1" anchor="ctr"/>
          <a:lstStyle/>
          <a:p>
            <a:pPr algn="ctr"/>
            <a:endParaRPr lang="fa-IR"/>
          </a:p>
        </p:txBody>
      </p:sp>
      <p:sp>
        <p:nvSpPr>
          <p:cNvPr id="9" name="TextBox 8"/>
          <p:cNvSpPr txBox="1"/>
          <p:nvPr/>
        </p:nvSpPr>
        <p:spPr>
          <a:xfrm>
            <a:off x="5932352" y="756742"/>
            <a:ext cx="3637318" cy="1015663"/>
          </a:xfrm>
          <a:prstGeom prst="rect">
            <a:avLst/>
          </a:prstGeom>
          <a:noFill/>
        </p:spPr>
        <p:txBody>
          <a:bodyPr wrap="square" rtlCol="1">
            <a:spAutoFit/>
          </a:bodyPr>
          <a:lstStyle/>
          <a:p>
            <a:r>
              <a:rPr lang="fa-IR" sz="2000" dirty="0" smtClean="0">
                <a:latin typeface="Adobe Arabic" panose="02040503050201020203" pitchFamily="18" charset="-78"/>
                <a:cs typeface="B Homa" panose="00000400000000000000" pitchFamily="2" charset="-78"/>
              </a:rPr>
              <a:t>جمعیت</a:t>
            </a:r>
            <a:endParaRPr lang="fa-IR" sz="2000" dirty="0">
              <a:latin typeface="Adobe Arabic" panose="02040503050201020203" pitchFamily="18" charset="-78"/>
              <a:cs typeface="B Homa" panose="00000400000000000000" pitchFamily="2" charset="-78"/>
            </a:endParaRPr>
          </a:p>
          <a:p>
            <a:r>
              <a:rPr lang="fa-IR" sz="2000" dirty="0" smtClean="0">
                <a:latin typeface="Adobe Arabic" panose="02040503050201020203" pitchFamily="18" charset="-78"/>
                <a:cs typeface="B Homa" panose="00000400000000000000" pitchFamily="2" charset="-78"/>
              </a:rPr>
              <a:t>اشتغال</a:t>
            </a:r>
          </a:p>
          <a:p>
            <a:r>
              <a:rPr lang="fa-IR" sz="2000" dirty="0">
                <a:latin typeface="Adobe Arabic" panose="02040503050201020203" pitchFamily="18" charset="-78"/>
                <a:cs typeface="B Homa" panose="00000400000000000000" pitchFamily="2" charset="-78"/>
              </a:rPr>
              <a:t>دسترسی (ابزار ارتباطی میان آنها</a:t>
            </a:r>
            <a:r>
              <a:rPr lang="fa-IR" sz="2000" dirty="0" smtClean="0">
                <a:latin typeface="Adobe Arabic" panose="02040503050201020203" pitchFamily="18" charset="-78"/>
                <a:cs typeface="B Homa" panose="00000400000000000000" pitchFamily="2" charset="-78"/>
              </a:rPr>
              <a:t>)</a:t>
            </a:r>
            <a:endParaRPr lang="fa-IR" sz="2000" dirty="0">
              <a:latin typeface="Adobe Arabic" panose="02040503050201020203" pitchFamily="18" charset="-78"/>
              <a:cs typeface="B Homa" panose="00000400000000000000" pitchFamily="2" charset="-78"/>
            </a:endParaRPr>
          </a:p>
        </p:txBody>
      </p:sp>
      <p:sp>
        <p:nvSpPr>
          <p:cNvPr id="13" name="Rectangle 12"/>
          <p:cNvSpPr/>
          <p:nvPr/>
        </p:nvSpPr>
        <p:spPr>
          <a:xfrm>
            <a:off x="533661" y="2533644"/>
            <a:ext cx="11261834" cy="1938992"/>
          </a:xfrm>
          <a:prstGeom prst="rect">
            <a:avLst/>
          </a:prstGeom>
        </p:spPr>
        <p:txBody>
          <a:bodyPr wrap="square">
            <a:spAutoFit/>
          </a:bodyPr>
          <a:lstStyle/>
          <a:p>
            <a:pPr>
              <a:lnSpc>
                <a:spcPct val="150000"/>
              </a:lnSpc>
            </a:pPr>
            <a:r>
              <a:rPr lang="fa-IR" sz="2000" dirty="0">
                <a:latin typeface="Adobe Arabic" panose="02040503050201020203" pitchFamily="18" charset="-78"/>
                <a:cs typeface="B Homa" panose="00000400000000000000" pitchFamily="2" charset="-78"/>
              </a:rPr>
              <a:t>در مدل لاري فرض این است که موقعیت مکانی اشتغال </a:t>
            </a:r>
            <a:r>
              <a:rPr lang="fa-IR" sz="2000" dirty="0" smtClean="0">
                <a:latin typeface="Adobe Arabic" panose="02040503050201020203" pitchFamily="18" charset="-78"/>
                <a:cs typeface="B Homa" panose="00000400000000000000" pitchFamily="2" charset="-78"/>
              </a:rPr>
              <a:t>پایه، </a:t>
            </a:r>
            <a:r>
              <a:rPr lang="fa-IR" sz="2000" dirty="0">
                <a:latin typeface="Adobe Arabic" panose="02040503050201020203" pitchFamily="18" charset="-78"/>
                <a:cs typeface="B Homa" panose="00000400000000000000" pitchFamily="2" charset="-78"/>
              </a:rPr>
              <a:t>مستقل از الگوي مکانی سایر فعالیتها مثل اشتغال غیرپایه و جمعیت است و این فعالیتها از لحاظ مکانی به اشتغال پایه وابسته </a:t>
            </a:r>
            <a:r>
              <a:rPr lang="fa-IR" sz="2000" dirty="0" smtClean="0">
                <a:latin typeface="Adobe Arabic" panose="02040503050201020203" pitchFamily="18" charset="-78"/>
                <a:cs typeface="B Homa" panose="00000400000000000000" pitchFamily="2" charset="-78"/>
              </a:rPr>
              <a:t>هستند.</a:t>
            </a:r>
            <a:r>
              <a:rPr lang="fa-IR" sz="2000" dirty="0">
                <a:latin typeface="Adobe Arabic" panose="02040503050201020203" pitchFamily="18" charset="-78"/>
                <a:cs typeface="B Homa" panose="00000400000000000000" pitchFamily="2" charset="-78"/>
              </a:rPr>
              <a:t> مدل لاری بصورت تکرار </a:t>
            </a:r>
            <a:r>
              <a:rPr lang="fa-IR" sz="2000" dirty="0" smtClean="0">
                <a:latin typeface="Adobe Arabic" panose="02040503050201020203" pitchFamily="18" charset="-78"/>
                <a:cs typeface="B Homa" panose="00000400000000000000" pitchFamily="2" charset="-78"/>
              </a:rPr>
              <a:t>عمل </a:t>
            </a:r>
            <a:r>
              <a:rPr lang="fa-IR" sz="2000" dirty="0">
                <a:latin typeface="Adobe Arabic" panose="02040503050201020203" pitchFamily="18" charset="-78"/>
                <a:cs typeface="B Homa" panose="00000400000000000000" pitchFamily="2" charset="-78"/>
              </a:rPr>
              <a:t>می کند</a:t>
            </a:r>
            <a:r>
              <a:rPr lang="fa-IR" sz="2000" dirty="0" smtClean="0">
                <a:latin typeface="Adobe Arabic" panose="02040503050201020203" pitchFamily="18" charset="-78"/>
                <a:cs typeface="B Homa" panose="00000400000000000000" pitchFamily="2" charset="-78"/>
              </a:rPr>
              <a:t>. نخست </a:t>
            </a:r>
            <a:r>
              <a:rPr lang="fa-IR" sz="2000" dirty="0">
                <a:latin typeface="Adobe Arabic" panose="02040503050201020203" pitchFamily="18" charset="-78"/>
                <a:cs typeface="B Homa" panose="00000400000000000000" pitchFamily="2" charset="-78"/>
              </a:rPr>
              <a:t>اشتغال پایه در حوزه هاي مختلف یک شهر را در نظر می گیرد و بعد اشتغال غیرپایه و جمعیت وابسته به آن را با تکرار به دست می آورد</a:t>
            </a:r>
            <a:r>
              <a:rPr lang="fa-IR" sz="2000" dirty="0" smtClean="0">
                <a:latin typeface="Adobe Arabic" panose="02040503050201020203" pitchFamily="18" charset="-78"/>
                <a:cs typeface="B Homa" panose="00000400000000000000" pitchFamily="2" charset="-78"/>
              </a:rPr>
              <a:t>.</a:t>
            </a:r>
            <a:endParaRPr lang="fa-IR" sz="2000" dirty="0">
              <a:latin typeface="Adobe Arabic" panose="02040503050201020203" pitchFamily="18" charset="-78"/>
              <a:cs typeface="B Homa" panose="00000400000000000000" pitchFamily="2" charset="-78"/>
            </a:endParaRPr>
          </a:p>
        </p:txBody>
      </p:sp>
      <p:sp>
        <p:nvSpPr>
          <p:cNvPr id="6" name="Rectangle 5"/>
          <p:cNvSpPr/>
          <p:nvPr/>
        </p:nvSpPr>
        <p:spPr>
          <a:xfrm>
            <a:off x="6979541" y="3877637"/>
            <a:ext cx="2545890" cy="400110"/>
          </a:xfrm>
          <a:prstGeom prst="rect">
            <a:avLst/>
          </a:prstGeom>
        </p:spPr>
        <p:txBody>
          <a:bodyPr wrap="none">
            <a:spAutoFit/>
          </a:bodyPr>
          <a:lstStyle/>
          <a:p>
            <a:r>
              <a:rPr lang="fa-IR" sz="2000" b="1" dirty="0">
                <a:latin typeface="Adobe Arabic" panose="02040503050201020203" pitchFamily="18" charset="-78"/>
                <a:cs typeface="B Homa" panose="00000400000000000000" pitchFamily="2" charset="-78"/>
              </a:rPr>
              <a:t>داده هاي ورودي مدل </a:t>
            </a:r>
            <a:r>
              <a:rPr lang="fa-IR" sz="2000" b="1" dirty="0" smtClean="0">
                <a:latin typeface="Adobe Arabic" panose="02040503050201020203" pitchFamily="18" charset="-78"/>
                <a:cs typeface="B Homa" panose="00000400000000000000" pitchFamily="2" charset="-78"/>
              </a:rPr>
              <a:t>لاوري </a:t>
            </a:r>
            <a:endParaRPr lang="fa-IR" sz="2000" b="1" dirty="0"/>
          </a:p>
        </p:txBody>
      </p:sp>
      <p:sp>
        <p:nvSpPr>
          <p:cNvPr id="11" name="Rounded Rectangle 10"/>
          <p:cNvSpPr/>
          <p:nvPr/>
        </p:nvSpPr>
        <p:spPr>
          <a:xfrm>
            <a:off x="6226225" y="4655717"/>
            <a:ext cx="4518995" cy="2040949"/>
          </a:xfrm>
          <a:prstGeom prst="roundRect">
            <a:avLst/>
          </a:prstGeom>
          <a:solidFill>
            <a:srgbClr val="00B0F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marL="285750" indent="-285750" algn="justLow">
              <a:buFont typeface="Wingdings" panose="05000000000000000000" pitchFamily="2" charset="2"/>
              <a:buChar char="§"/>
            </a:pPr>
            <a:r>
              <a:rPr lang="fa-IR" dirty="0">
                <a:solidFill>
                  <a:schemeClr val="tx1"/>
                </a:solidFill>
                <a:latin typeface="Adobe Arabic" panose="02040503050201020203" pitchFamily="18" charset="-78"/>
                <a:cs typeface="B Homa" panose="00000400000000000000" pitchFamily="2" charset="-78"/>
              </a:rPr>
              <a:t>شامل سطح اشتغال پايه ناحيه اي</a:t>
            </a:r>
          </a:p>
          <a:p>
            <a:pPr marL="285750" indent="-285750" algn="justLow">
              <a:buFont typeface="Wingdings" panose="05000000000000000000" pitchFamily="2" charset="2"/>
              <a:buChar char="§"/>
            </a:pPr>
            <a:r>
              <a:rPr lang="fa-IR" dirty="0">
                <a:solidFill>
                  <a:schemeClr val="tx1"/>
                </a:solidFill>
                <a:latin typeface="Adobe Arabic" panose="02040503050201020203" pitchFamily="18" charset="-78"/>
                <a:cs typeface="B Homa" panose="00000400000000000000" pitchFamily="2" charset="-78"/>
              </a:rPr>
              <a:t>ماتريس هاي تعداد و هزينه سفر از خانه به كار و خانه به خريد</a:t>
            </a:r>
          </a:p>
          <a:p>
            <a:pPr marL="285750" indent="-285750" algn="justLow">
              <a:buFont typeface="Wingdings" panose="05000000000000000000" pitchFamily="2" charset="2"/>
              <a:buChar char="§"/>
            </a:pPr>
            <a:r>
              <a:rPr lang="fa-IR" dirty="0">
                <a:solidFill>
                  <a:schemeClr val="tx1"/>
                </a:solidFill>
                <a:latin typeface="Adobe Arabic" panose="02040503050201020203" pitchFamily="18" charset="-78"/>
                <a:cs typeface="B Homa" panose="00000400000000000000" pitchFamily="2" charset="-78"/>
              </a:rPr>
              <a:t>متغيرهاي اقتصادي و اجتماعي مكان مسكوني و خدمات ناحيه اي</a:t>
            </a:r>
          </a:p>
          <a:p>
            <a:pPr marL="285750" indent="-285750" algn="justLow">
              <a:buFont typeface="Wingdings" panose="05000000000000000000" pitchFamily="2" charset="2"/>
              <a:buChar char="§"/>
            </a:pPr>
            <a:r>
              <a:rPr lang="fa-IR" dirty="0">
                <a:solidFill>
                  <a:schemeClr val="tx1"/>
                </a:solidFill>
                <a:latin typeface="Adobe Arabic" panose="02040503050201020203" pitchFamily="18" charset="-78"/>
                <a:cs typeface="B Homa" panose="00000400000000000000" pitchFamily="2" charset="-78"/>
              </a:rPr>
              <a:t>پارامترهاي كنترل و غيره </a:t>
            </a:r>
          </a:p>
        </p:txBody>
      </p:sp>
      <p:sp>
        <p:nvSpPr>
          <p:cNvPr id="12" name="Right Arrow 11"/>
          <p:cNvSpPr/>
          <p:nvPr/>
        </p:nvSpPr>
        <p:spPr>
          <a:xfrm flipH="1">
            <a:off x="5626485" y="5256325"/>
            <a:ext cx="567123" cy="542733"/>
          </a:xfrm>
          <a:prstGeom prst="rightArrow">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fa-IR"/>
          </a:p>
        </p:txBody>
      </p:sp>
      <p:sp>
        <p:nvSpPr>
          <p:cNvPr id="15" name="Rounded Rectangle 14"/>
          <p:cNvSpPr/>
          <p:nvPr/>
        </p:nvSpPr>
        <p:spPr>
          <a:xfrm>
            <a:off x="1379475" y="4552100"/>
            <a:ext cx="4253007" cy="2194684"/>
          </a:xfrm>
          <a:prstGeom prst="roundRect">
            <a:avLst/>
          </a:prstGeom>
          <a:solidFill>
            <a:srgbClr val="00B0F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marL="285750" indent="-140400" algn="justLow">
              <a:buFont typeface="Wingdings" panose="05000000000000000000" pitchFamily="2" charset="2"/>
              <a:buChar char="§"/>
            </a:pPr>
            <a:r>
              <a:rPr lang="fa-IR" dirty="0">
                <a:solidFill>
                  <a:schemeClr val="tx1"/>
                </a:solidFill>
                <a:latin typeface="Adobe Arabic" panose="02040503050201020203" pitchFamily="18" charset="-78"/>
                <a:cs typeface="B Homa" panose="00000400000000000000" pitchFamily="2" charset="-78"/>
              </a:rPr>
              <a:t>تخصيص سطح اشتغال بخش پايه به نواحي مسكوني</a:t>
            </a:r>
          </a:p>
          <a:p>
            <a:pPr marL="285750" indent="-140400" algn="justLow">
              <a:buFont typeface="Wingdings" panose="05000000000000000000" pitchFamily="2" charset="2"/>
              <a:buChar char="§"/>
            </a:pPr>
            <a:r>
              <a:rPr lang="fa-IR" dirty="0">
                <a:solidFill>
                  <a:schemeClr val="tx1"/>
                </a:solidFill>
                <a:latin typeface="Adobe Arabic" panose="02040503050201020203" pitchFamily="18" charset="-78"/>
                <a:cs typeface="B Homa" panose="00000400000000000000" pitchFamily="2" charset="-78"/>
              </a:rPr>
              <a:t>سپس جمعيت مسكوني ناشي از اشتغال پايه اقتباس شده </a:t>
            </a:r>
          </a:p>
          <a:p>
            <a:pPr marL="285750" indent="-140400" algn="justLow">
              <a:buFont typeface="Wingdings" panose="05000000000000000000" pitchFamily="2" charset="2"/>
              <a:buChar char="§"/>
            </a:pPr>
            <a:r>
              <a:rPr lang="fa-IR" dirty="0">
                <a:solidFill>
                  <a:schemeClr val="tx1"/>
                </a:solidFill>
                <a:latin typeface="Adobe Arabic" panose="02040503050201020203" pitchFamily="18" charset="-78"/>
                <a:cs typeface="B Homa" panose="00000400000000000000" pitchFamily="2" charset="-78"/>
              </a:rPr>
              <a:t>محاسبه اشتغال خدماتي وابسته (به جمعيت مسكوني) </a:t>
            </a:r>
          </a:p>
          <a:p>
            <a:pPr marL="285750" indent="-140400" algn="justLow">
              <a:buFont typeface="Wingdings" panose="05000000000000000000" pitchFamily="2" charset="2"/>
              <a:buChar char="§"/>
            </a:pPr>
            <a:r>
              <a:rPr lang="fa-IR" dirty="0">
                <a:solidFill>
                  <a:schemeClr val="tx1"/>
                </a:solidFill>
                <a:latin typeface="Adobe Arabic" panose="02040503050201020203" pitchFamily="18" charset="-78"/>
                <a:cs typeface="B Homa" panose="00000400000000000000" pitchFamily="2" charset="-78"/>
              </a:rPr>
              <a:t>افزايش متناظر جمعيت اقتباس شده در نواحي مسكوني </a:t>
            </a:r>
          </a:p>
        </p:txBody>
      </p:sp>
      <p:sp>
        <p:nvSpPr>
          <p:cNvPr id="10" name="Down Arrow 9"/>
          <p:cNvSpPr/>
          <p:nvPr/>
        </p:nvSpPr>
        <p:spPr>
          <a:xfrm>
            <a:off x="8235279" y="4292015"/>
            <a:ext cx="484410" cy="260085"/>
          </a:xfrm>
          <a:prstGeom prst="downArrow">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fa-IR"/>
          </a:p>
        </p:txBody>
      </p:sp>
      <p:sp>
        <p:nvSpPr>
          <p:cNvPr id="17" name="Rounded Rectangle 16"/>
          <p:cNvSpPr/>
          <p:nvPr/>
        </p:nvSpPr>
        <p:spPr>
          <a:xfrm>
            <a:off x="4532327" y="4277580"/>
            <a:ext cx="3103213" cy="1290662"/>
          </a:xfrm>
          <a:prstGeom prst="roundRect">
            <a:avLst/>
          </a:prstGeom>
          <a:solidFill>
            <a:srgbClr val="00B050"/>
          </a:solidFill>
        </p:spPr>
        <p:style>
          <a:lnRef idx="0">
            <a:schemeClr val="accent1"/>
          </a:lnRef>
          <a:fillRef idx="3">
            <a:schemeClr val="accent1"/>
          </a:fillRef>
          <a:effectRef idx="3">
            <a:schemeClr val="accent1"/>
          </a:effectRef>
          <a:fontRef idx="minor">
            <a:schemeClr val="lt1"/>
          </a:fontRef>
        </p:style>
        <p:txBody>
          <a:bodyPr rtlCol="1" anchor="ctr"/>
          <a:lstStyle/>
          <a:p>
            <a:pPr algn="just"/>
            <a:r>
              <a:rPr lang="fa-IR" sz="2400" b="1" dirty="0">
                <a:solidFill>
                  <a:schemeClr val="bg1"/>
                </a:solidFill>
                <a:latin typeface="Adobe Arabic" panose="02040503050201020203" pitchFamily="18" charset="-78"/>
                <a:cs typeface="B Homa" panose="00000400000000000000" pitchFamily="2" charset="-78"/>
              </a:rPr>
              <a:t>اين فر آيند تا به تعادل رسيدن ساز و كار اقتصاد پايه ادامه مي يابد</a:t>
            </a:r>
          </a:p>
        </p:txBody>
      </p:sp>
      <p:sp>
        <p:nvSpPr>
          <p:cNvPr id="18" name="Rounded Rectangle 17"/>
          <p:cNvSpPr/>
          <p:nvPr/>
        </p:nvSpPr>
        <p:spPr>
          <a:xfrm>
            <a:off x="2105527" y="1862246"/>
            <a:ext cx="9095874" cy="676599"/>
          </a:xfrm>
          <a:prstGeom prst="roundRect">
            <a:avLst/>
          </a:prstGeom>
          <a:solidFill>
            <a:srgbClr val="00B050"/>
          </a:solidFill>
        </p:spPr>
        <p:style>
          <a:lnRef idx="2">
            <a:schemeClr val="dk1"/>
          </a:lnRef>
          <a:fillRef idx="1">
            <a:schemeClr val="lt1"/>
          </a:fillRef>
          <a:effectRef idx="0">
            <a:schemeClr val="dk1"/>
          </a:effectRef>
          <a:fontRef idx="minor">
            <a:schemeClr val="dk1"/>
          </a:fontRef>
        </p:style>
        <p:txBody>
          <a:bodyPr rtlCol="1" anchor="ctr"/>
          <a:lstStyle/>
          <a:p>
            <a:r>
              <a:rPr lang="fa-IR" dirty="0" smtClean="0">
                <a:latin typeface="Adobe Arabic" panose="02040503050201020203" pitchFamily="18" charset="-78"/>
                <a:cs typeface="B Homa" panose="00000400000000000000" pitchFamily="2" charset="-78"/>
              </a:rPr>
              <a:t>از مهمترين اصول و فرضيات پايه مدل </a:t>
            </a:r>
            <a:endParaRPr lang="fa-IR" dirty="0"/>
          </a:p>
        </p:txBody>
      </p:sp>
      <p:sp>
        <p:nvSpPr>
          <p:cNvPr id="20" name="Right Arrow 19"/>
          <p:cNvSpPr/>
          <p:nvPr/>
        </p:nvSpPr>
        <p:spPr>
          <a:xfrm flipH="1" flipV="1">
            <a:off x="7321970" y="2033311"/>
            <a:ext cx="225644" cy="40763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fa-IR"/>
          </a:p>
        </p:txBody>
      </p:sp>
      <p:sp>
        <p:nvSpPr>
          <p:cNvPr id="21" name="Rectangle 20"/>
          <p:cNvSpPr/>
          <p:nvPr/>
        </p:nvSpPr>
        <p:spPr>
          <a:xfrm>
            <a:off x="2212102" y="2033311"/>
            <a:ext cx="5003294" cy="369332"/>
          </a:xfrm>
          <a:prstGeom prst="rect">
            <a:avLst/>
          </a:prstGeom>
        </p:spPr>
        <p:txBody>
          <a:bodyPr wrap="none">
            <a:spAutoFit/>
          </a:bodyPr>
          <a:lstStyle/>
          <a:p>
            <a:r>
              <a:rPr lang="fa-IR" dirty="0">
                <a:latin typeface="Adobe Arabic" panose="02040503050201020203" pitchFamily="18" charset="-78"/>
                <a:cs typeface="B Homa" panose="00000400000000000000" pitchFamily="2" charset="-78"/>
              </a:rPr>
              <a:t>تفكيك اشتغال به دو بخش پايه و غيرپايه (خدماتي) مي باشد</a:t>
            </a:r>
            <a:endParaRPr lang="fa-IR" dirty="0"/>
          </a:p>
        </p:txBody>
      </p:sp>
    </p:spTree>
    <p:extLst>
      <p:ext uri="{BB962C8B-B14F-4D97-AF65-F5344CB8AC3E}">
        <p14:creationId xmlns:p14="http://schemas.microsoft.com/office/powerpoint/2010/main" val="172540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1000"/>
                                        <p:tgtEl>
                                          <p:spTgt spid="10"/>
                                        </p:tgtEl>
                                      </p:cBhvr>
                                    </p:animEffect>
                                    <p:anim calcmode="lin" valueType="num">
                                      <p:cBhvr>
                                        <p:cTn id="54" dur="1000" fill="hold"/>
                                        <p:tgtEl>
                                          <p:spTgt spid="10"/>
                                        </p:tgtEl>
                                        <p:attrNameLst>
                                          <p:attrName>ppt_x</p:attrName>
                                        </p:attrNameLst>
                                      </p:cBhvr>
                                      <p:tavLst>
                                        <p:tav tm="0">
                                          <p:val>
                                            <p:strVal val="#ppt_x"/>
                                          </p:val>
                                        </p:tav>
                                        <p:tav tm="100000">
                                          <p:val>
                                            <p:strVal val="#ppt_x"/>
                                          </p:val>
                                        </p:tav>
                                      </p:tavLst>
                                    </p:anim>
                                    <p:anim calcmode="lin" valueType="num">
                                      <p:cBhvr>
                                        <p:cTn id="55" dur="1000" fill="hold"/>
                                        <p:tgtEl>
                                          <p:spTgt spid="1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down)">
                                      <p:cBhvr>
                                        <p:cTn id="77" dur="580">
                                          <p:stCondLst>
                                            <p:cond delay="0"/>
                                          </p:stCondLst>
                                        </p:cTn>
                                        <p:tgtEl>
                                          <p:spTgt spid="17"/>
                                        </p:tgtEl>
                                      </p:cBhvr>
                                    </p:animEffect>
                                    <p:anim calcmode="lin" valueType="num">
                                      <p:cBhvr>
                                        <p:cTn id="7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83" dur="26">
                                          <p:stCondLst>
                                            <p:cond delay="650"/>
                                          </p:stCondLst>
                                        </p:cTn>
                                        <p:tgtEl>
                                          <p:spTgt spid="17"/>
                                        </p:tgtEl>
                                      </p:cBhvr>
                                      <p:to x="100000" y="60000"/>
                                    </p:animScale>
                                    <p:animScale>
                                      <p:cBhvr>
                                        <p:cTn id="84" dur="166" decel="50000">
                                          <p:stCondLst>
                                            <p:cond delay="676"/>
                                          </p:stCondLst>
                                        </p:cTn>
                                        <p:tgtEl>
                                          <p:spTgt spid="17"/>
                                        </p:tgtEl>
                                      </p:cBhvr>
                                      <p:to x="100000" y="100000"/>
                                    </p:animScale>
                                    <p:animScale>
                                      <p:cBhvr>
                                        <p:cTn id="85" dur="26">
                                          <p:stCondLst>
                                            <p:cond delay="1312"/>
                                          </p:stCondLst>
                                        </p:cTn>
                                        <p:tgtEl>
                                          <p:spTgt spid="17"/>
                                        </p:tgtEl>
                                      </p:cBhvr>
                                      <p:to x="100000" y="80000"/>
                                    </p:animScale>
                                    <p:animScale>
                                      <p:cBhvr>
                                        <p:cTn id="86" dur="166" decel="50000">
                                          <p:stCondLst>
                                            <p:cond delay="1338"/>
                                          </p:stCondLst>
                                        </p:cTn>
                                        <p:tgtEl>
                                          <p:spTgt spid="17"/>
                                        </p:tgtEl>
                                      </p:cBhvr>
                                      <p:to x="100000" y="100000"/>
                                    </p:animScale>
                                    <p:animScale>
                                      <p:cBhvr>
                                        <p:cTn id="87" dur="26">
                                          <p:stCondLst>
                                            <p:cond delay="1642"/>
                                          </p:stCondLst>
                                        </p:cTn>
                                        <p:tgtEl>
                                          <p:spTgt spid="17"/>
                                        </p:tgtEl>
                                      </p:cBhvr>
                                      <p:to x="100000" y="90000"/>
                                    </p:animScale>
                                    <p:animScale>
                                      <p:cBhvr>
                                        <p:cTn id="88" dur="166" decel="50000">
                                          <p:stCondLst>
                                            <p:cond delay="1668"/>
                                          </p:stCondLst>
                                        </p:cTn>
                                        <p:tgtEl>
                                          <p:spTgt spid="17"/>
                                        </p:tgtEl>
                                      </p:cBhvr>
                                      <p:to x="100000" y="100000"/>
                                    </p:animScale>
                                    <p:animScale>
                                      <p:cBhvr>
                                        <p:cTn id="89" dur="26">
                                          <p:stCondLst>
                                            <p:cond delay="1808"/>
                                          </p:stCondLst>
                                        </p:cTn>
                                        <p:tgtEl>
                                          <p:spTgt spid="17"/>
                                        </p:tgtEl>
                                      </p:cBhvr>
                                      <p:to x="100000" y="95000"/>
                                    </p:animScale>
                                    <p:animScale>
                                      <p:cBhvr>
                                        <p:cTn id="90"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3" grpId="0"/>
      <p:bldP spid="6" grpId="0"/>
      <p:bldP spid="11" grpId="0" animBg="1"/>
      <p:bldP spid="12" grpId="0" animBg="1"/>
      <p:bldP spid="15" grpId="0" animBg="1"/>
      <p:bldP spid="10" grpId="0" animBg="1"/>
      <p:bldP spid="17" grpId="0" animBg="1"/>
      <p:bldP spid="18" grpId="0" animBg="1"/>
      <p:bldP spid="20" grpId="0" animBg="1"/>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027181" y="687548"/>
            <a:ext cx="1545021" cy="641130"/>
          </a:xfrm>
          <a:prstGeom prst="round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1" anchor="ctr"/>
          <a:lstStyle/>
          <a:p>
            <a:pPr algn="ctr"/>
            <a:r>
              <a:rPr lang="fa-IR" b="1" dirty="0" smtClean="0">
                <a:latin typeface="Adobe Arabic" panose="02040503050201020203" pitchFamily="18" charset="-78"/>
                <a:cs typeface="B Homa" panose="00000400000000000000" pitchFamily="2" charset="-78"/>
              </a:rPr>
              <a:t>سطح اشتغال پایه</a:t>
            </a:r>
            <a:endParaRPr lang="fa-IR" b="1" dirty="0">
              <a:latin typeface="Adobe Arabic" panose="02040503050201020203" pitchFamily="18" charset="-78"/>
              <a:cs typeface="B Homa" panose="00000400000000000000" pitchFamily="2" charset="-78"/>
            </a:endParaRPr>
          </a:p>
        </p:txBody>
      </p:sp>
      <p:sp>
        <p:nvSpPr>
          <p:cNvPr id="3" name="Rounded Rectangle 2"/>
          <p:cNvSpPr/>
          <p:nvPr/>
        </p:nvSpPr>
        <p:spPr>
          <a:xfrm>
            <a:off x="8789275" y="687548"/>
            <a:ext cx="1545021" cy="641130"/>
          </a:xfrm>
          <a:prstGeom prst="round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1" anchor="ctr"/>
          <a:lstStyle/>
          <a:p>
            <a:pPr algn="ctr"/>
            <a:r>
              <a:rPr lang="fa-IR" b="1" dirty="0" smtClean="0">
                <a:latin typeface="Adobe Arabic" panose="02040503050201020203" pitchFamily="18" charset="-78"/>
                <a:cs typeface="B Homa" panose="00000400000000000000" pitchFamily="2" charset="-78"/>
              </a:rPr>
              <a:t>اشتغال پایه در نواحی</a:t>
            </a:r>
            <a:endParaRPr lang="fa-IR" b="1" dirty="0">
              <a:latin typeface="Adobe Arabic" panose="02040503050201020203" pitchFamily="18" charset="-78"/>
              <a:cs typeface="B Homa" panose="00000400000000000000" pitchFamily="2" charset="-78"/>
            </a:endParaRPr>
          </a:p>
        </p:txBody>
      </p:sp>
      <p:sp>
        <p:nvSpPr>
          <p:cNvPr id="4" name="Rounded Rectangle 3"/>
          <p:cNvSpPr/>
          <p:nvPr/>
        </p:nvSpPr>
        <p:spPr>
          <a:xfrm>
            <a:off x="8789275" y="5466197"/>
            <a:ext cx="1545021" cy="641130"/>
          </a:xfrm>
          <a:prstGeom prst="round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1" anchor="ctr"/>
          <a:lstStyle/>
          <a:p>
            <a:pPr algn="ctr"/>
            <a:r>
              <a:rPr lang="fa-IR" b="1" dirty="0" smtClean="0">
                <a:latin typeface="Adobe Arabic" panose="02040503050201020203" pitchFamily="18" charset="-78"/>
                <a:cs typeface="B Homa" panose="00000400000000000000" pitchFamily="2" charset="-78"/>
              </a:rPr>
              <a:t>جمعیت پایه وابسته به اشتغال</a:t>
            </a:r>
            <a:endParaRPr lang="fa-IR" b="1" dirty="0">
              <a:latin typeface="Adobe Arabic" panose="02040503050201020203" pitchFamily="18" charset="-78"/>
              <a:cs typeface="B Homa" panose="00000400000000000000" pitchFamily="2" charset="-78"/>
            </a:endParaRPr>
          </a:p>
        </p:txBody>
      </p:sp>
      <p:sp>
        <p:nvSpPr>
          <p:cNvPr id="5" name="Rounded Rectangle 4"/>
          <p:cNvSpPr/>
          <p:nvPr/>
        </p:nvSpPr>
        <p:spPr>
          <a:xfrm>
            <a:off x="2027181" y="5466197"/>
            <a:ext cx="1545021" cy="641130"/>
          </a:xfrm>
          <a:prstGeom prst="round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1" anchor="ctr"/>
          <a:lstStyle/>
          <a:p>
            <a:pPr algn="ctr"/>
            <a:r>
              <a:rPr lang="fa-IR" b="1" dirty="0" smtClean="0">
                <a:latin typeface="Adobe Arabic" panose="02040503050201020203" pitchFamily="18" charset="-78"/>
                <a:cs typeface="B Homa" panose="00000400000000000000" pitchFamily="2" charset="-78"/>
              </a:rPr>
              <a:t>نیاز های اشتغال غیر پایه</a:t>
            </a:r>
            <a:endParaRPr lang="fa-IR" b="1" dirty="0">
              <a:latin typeface="Adobe Arabic" panose="02040503050201020203" pitchFamily="18" charset="-78"/>
              <a:cs typeface="B Homa" panose="00000400000000000000" pitchFamily="2" charset="-78"/>
            </a:endParaRPr>
          </a:p>
        </p:txBody>
      </p:sp>
      <p:sp>
        <p:nvSpPr>
          <p:cNvPr id="6" name="Rounded Rectangle 5"/>
          <p:cNvSpPr/>
          <p:nvPr/>
        </p:nvSpPr>
        <p:spPr>
          <a:xfrm>
            <a:off x="2027182" y="1918730"/>
            <a:ext cx="1749973" cy="905147"/>
          </a:xfrm>
          <a:prstGeom prst="round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1" anchor="ctr"/>
          <a:lstStyle/>
          <a:p>
            <a:pPr algn="ctr"/>
            <a:r>
              <a:rPr lang="fa-IR" b="1" dirty="0" smtClean="0">
                <a:latin typeface="Adobe Arabic" panose="02040503050201020203" pitchFamily="18" charset="-78"/>
                <a:cs typeface="B Homa" panose="00000400000000000000" pitchFamily="2" charset="-78"/>
              </a:rPr>
              <a:t>اشتغال غیر پایه در محل شغل در نواحی مختلف</a:t>
            </a:r>
            <a:endParaRPr lang="fa-IR" b="1" dirty="0">
              <a:latin typeface="Adobe Arabic" panose="02040503050201020203" pitchFamily="18" charset="-78"/>
              <a:cs typeface="B Homa" panose="00000400000000000000" pitchFamily="2" charset="-78"/>
            </a:endParaRPr>
          </a:p>
        </p:txBody>
      </p:sp>
      <p:sp>
        <p:nvSpPr>
          <p:cNvPr id="7" name="Rounded Rectangle 6"/>
          <p:cNvSpPr/>
          <p:nvPr/>
        </p:nvSpPr>
        <p:spPr>
          <a:xfrm>
            <a:off x="7244254" y="2050738"/>
            <a:ext cx="1545021" cy="641130"/>
          </a:xfrm>
          <a:prstGeom prst="round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1" anchor="ctr"/>
          <a:lstStyle/>
          <a:p>
            <a:pPr algn="ctr"/>
            <a:r>
              <a:rPr lang="fa-IR" b="1" dirty="0" smtClean="0">
                <a:latin typeface="Adobe Arabic" panose="02040503050201020203" pitchFamily="18" charset="-78"/>
                <a:cs typeface="B Homa" panose="00000400000000000000" pitchFamily="2" charset="-78"/>
              </a:rPr>
              <a:t>اشتغال غیر پایه در نواحی</a:t>
            </a:r>
            <a:endParaRPr lang="fa-IR" b="1" dirty="0">
              <a:latin typeface="Adobe Arabic" panose="02040503050201020203" pitchFamily="18" charset="-78"/>
              <a:cs typeface="B Homa" panose="00000400000000000000" pitchFamily="2" charset="-78"/>
            </a:endParaRPr>
          </a:p>
        </p:txBody>
      </p:sp>
      <p:sp>
        <p:nvSpPr>
          <p:cNvPr id="8" name="Rounded Rectangle 7"/>
          <p:cNvSpPr/>
          <p:nvPr/>
        </p:nvSpPr>
        <p:spPr>
          <a:xfrm>
            <a:off x="7244254" y="4384260"/>
            <a:ext cx="1545021" cy="641130"/>
          </a:xfrm>
          <a:prstGeom prst="round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1" anchor="ctr"/>
          <a:lstStyle/>
          <a:p>
            <a:pPr algn="ctr"/>
            <a:r>
              <a:rPr lang="fa-IR" b="1" dirty="0" smtClean="0">
                <a:latin typeface="Adobe Arabic" panose="02040503050201020203" pitchFamily="18" charset="-78"/>
                <a:cs typeface="B Homa" panose="00000400000000000000" pitchFamily="2" charset="-78"/>
              </a:rPr>
              <a:t>جمعیت وابسته به اشتغال غیر پایه</a:t>
            </a:r>
            <a:endParaRPr lang="fa-IR" b="1" dirty="0">
              <a:latin typeface="Adobe Arabic" panose="02040503050201020203" pitchFamily="18" charset="-78"/>
              <a:cs typeface="B Homa" panose="00000400000000000000" pitchFamily="2" charset="-78"/>
            </a:endParaRPr>
          </a:p>
        </p:txBody>
      </p:sp>
      <p:sp>
        <p:nvSpPr>
          <p:cNvPr id="9" name="Rounded Rectangle 8"/>
          <p:cNvSpPr/>
          <p:nvPr/>
        </p:nvSpPr>
        <p:spPr>
          <a:xfrm>
            <a:off x="4018891" y="4387092"/>
            <a:ext cx="1545021" cy="641130"/>
          </a:xfrm>
          <a:prstGeom prst="round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1" anchor="ctr"/>
          <a:lstStyle/>
          <a:p>
            <a:pPr algn="ctr"/>
            <a:r>
              <a:rPr lang="fa-IR" b="1" dirty="0" smtClean="0">
                <a:latin typeface="Adobe Arabic" panose="02040503050201020203" pitchFamily="18" charset="-78"/>
                <a:cs typeface="B Homa" panose="00000400000000000000" pitchFamily="2" charset="-78"/>
              </a:rPr>
              <a:t>نیاز های اشتغال غیر پایه </a:t>
            </a:r>
            <a:endParaRPr lang="fa-IR" b="1" dirty="0">
              <a:latin typeface="Adobe Arabic" panose="02040503050201020203" pitchFamily="18" charset="-78"/>
              <a:cs typeface="B Homa" panose="00000400000000000000" pitchFamily="2" charset="-78"/>
            </a:endParaRPr>
          </a:p>
        </p:txBody>
      </p:sp>
      <p:sp>
        <p:nvSpPr>
          <p:cNvPr id="10" name="Rounded Rectangle 9"/>
          <p:cNvSpPr/>
          <p:nvPr/>
        </p:nvSpPr>
        <p:spPr>
          <a:xfrm>
            <a:off x="3916416" y="2733284"/>
            <a:ext cx="1749973" cy="905147"/>
          </a:xfrm>
          <a:prstGeom prst="round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1" anchor="ctr"/>
          <a:lstStyle/>
          <a:p>
            <a:pPr algn="ctr"/>
            <a:r>
              <a:rPr lang="fa-IR" b="1" dirty="0" smtClean="0">
                <a:latin typeface="Adobe Arabic" panose="02040503050201020203" pitchFamily="18" charset="-78"/>
                <a:cs typeface="B Homa" panose="00000400000000000000" pitchFamily="2" charset="-78"/>
              </a:rPr>
              <a:t>اشتغال غیر پایه در محل شغل در نواحی مختلف</a:t>
            </a:r>
            <a:endParaRPr lang="fa-IR" b="1" dirty="0">
              <a:latin typeface="Adobe Arabic" panose="02040503050201020203" pitchFamily="18" charset="-78"/>
              <a:cs typeface="B Homa" panose="00000400000000000000" pitchFamily="2" charset="-78"/>
            </a:endParaRPr>
          </a:p>
        </p:txBody>
      </p:sp>
      <p:cxnSp>
        <p:nvCxnSpPr>
          <p:cNvPr id="12" name="Straight Arrow Connector 11"/>
          <p:cNvCxnSpPr>
            <a:endCxn id="3" idx="1"/>
          </p:cNvCxnSpPr>
          <p:nvPr/>
        </p:nvCxnSpPr>
        <p:spPr>
          <a:xfrm>
            <a:off x="3572202" y="1008113"/>
            <a:ext cx="5217073" cy="0"/>
          </a:xfrm>
          <a:prstGeom prst="straightConnector1">
            <a:avLst/>
          </a:prstGeom>
          <a:ln w="381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a:stCxn id="3" idx="2"/>
            <a:endCxn id="4" idx="0"/>
          </p:cNvCxnSpPr>
          <p:nvPr/>
        </p:nvCxnSpPr>
        <p:spPr>
          <a:xfrm>
            <a:off x="9561786" y="1328678"/>
            <a:ext cx="0" cy="4137519"/>
          </a:xfrm>
          <a:prstGeom prst="straightConnector1">
            <a:avLst/>
          </a:prstGeom>
          <a:ln w="381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18" name="Straight Arrow Connector 17"/>
          <p:cNvCxnSpPr>
            <a:stCxn id="4" idx="1"/>
            <a:endCxn id="5" idx="3"/>
          </p:cNvCxnSpPr>
          <p:nvPr/>
        </p:nvCxnSpPr>
        <p:spPr>
          <a:xfrm flipH="1">
            <a:off x="3572202" y="5786762"/>
            <a:ext cx="5217073" cy="0"/>
          </a:xfrm>
          <a:prstGeom prst="straightConnector1">
            <a:avLst/>
          </a:prstGeom>
          <a:ln w="381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stCxn id="5" idx="0"/>
          </p:cNvCxnSpPr>
          <p:nvPr/>
        </p:nvCxnSpPr>
        <p:spPr>
          <a:xfrm flipV="1">
            <a:off x="2799692" y="2823877"/>
            <a:ext cx="0" cy="2642320"/>
          </a:xfrm>
          <a:prstGeom prst="straightConnector1">
            <a:avLst/>
          </a:prstGeom>
          <a:ln w="381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23" name="Straight Arrow Connector 22"/>
          <p:cNvCxnSpPr>
            <a:stCxn id="6" idx="3"/>
            <a:endCxn id="7" idx="1"/>
          </p:cNvCxnSpPr>
          <p:nvPr/>
        </p:nvCxnSpPr>
        <p:spPr>
          <a:xfrm flipV="1">
            <a:off x="3777155" y="2371303"/>
            <a:ext cx="3467099" cy="1"/>
          </a:xfrm>
          <a:prstGeom prst="straightConnector1">
            <a:avLst/>
          </a:prstGeom>
          <a:ln w="381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7" idx="2"/>
            <a:endCxn id="8" idx="0"/>
          </p:cNvCxnSpPr>
          <p:nvPr/>
        </p:nvCxnSpPr>
        <p:spPr>
          <a:xfrm>
            <a:off x="8016765" y="2691868"/>
            <a:ext cx="0" cy="1692392"/>
          </a:xfrm>
          <a:prstGeom prst="straightConnector1">
            <a:avLst/>
          </a:prstGeom>
          <a:ln w="381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a:stCxn id="8" idx="1"/>
            <a:endCxn id="9" idx="3"/>
          </p:cNvCxnSpPr>
          <p:nvPr/>
        </p:nvCxnSpPr>
        <p:spPr>
          <a:xfrm flipH="1">
            <a:off x="5563912" y="4704825"/>
            <a:ext cx="1680342" cy="2832"/>
          </a:xfrm>
          <a:prstGeom prst="straightConnector1">
            <a:avLst/>
          </a:prstGeom>
          <a:ln w="381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a:stCxn id="9" idx="0"/>
            <a:endCxn id="10" idx="2"/>
          </p:cNvCxnSpPr>
          <p:nvPr/>
        </p:nvCxnSpPr>
        <p:spPr>
          <a:xfrm flipV="1">
            <a:off x="4791402" y="3638431"/>
            <a:ext cx="1" cy="748661"/>
          </a:xfrm>
          <a:prstGeom prst="straightConnector1">
            <a:avLst/>
          </a:prstGeom>
          <a:ln w="381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a:xfrm>
            <a:off x="5666389" y="3223859"/>
            <a:ext cx="1389338" cy="6354"/>
          </a:xfrm>
          <a:prstGeom prst="straightConnector1">
            <a:avLst/>
          </a:prstGeom>
          <a:ln w="38100">
            <a:solidFill>
              <a:srgbClr val="C00000"/>
            </a:solidFill>
            <a:tailEnd type="triangle"/>
          </a:ln>
        </p:spPr>
        <p:style>
          <a:lnRef idx="3">
            <a:schemeClr val="accent2"/>
          </a:lnRef>
          <a:fillRef idx="0">
            <a:schemeClr val="accent2"/>
          </a:fillRef>
          <a:effectRef idx="2">
            <a:schemeClr val="accent2"/>
          </a:effectRef>
          <a:fontRef idx="minor">
            <a:schemeClr val="tx1"/>
          </a:fontRef>
        </p:style>
      </p:cxnSp>
      <p:sp>
        <p:nvSpPr>
          <p:cNvPr id="11" name="TextBox 10"/>
          <p:cNvSpPr txBox="1"/>
          <p:nvPr/>
        </p:nvSpPr>
        <p:spPr>
          <a:xfrm>
            <a:off x="5222795" y="642457"/>
            <a:ext cx="957943"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توزیع</a:t>
            </a:r>
            <a:endParaRPr lang="fa-IR" dirty="0">
              <a:latin typeface="Adobe Arabic" panose="02040503050201020203" pitchFamily="18" charset="-78"/>
              <a:cs typeface="B Homa" panose="00000400000000000000" pitchFamily="2" charset="-78"/>
            </a:endParaRPr>
          </a:p>
        </p:txBody>
      </p:sp>
      <p:sp>
        <p:nvSpPr>
          <p:cNvPr id="22" name="TextBox 21"/>
          <p:cNvSpPr txBox="1"/>
          <p:nvPr/>
        </p:nvSpPr>
        <p:spPr>
          <a:xfrm rot="16200000">
            <a:off x="4071615" y="4025123"/>
            <a:ext cx="957943"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توزیع</a:t>
            </a:r>
            <a:endParaRPr lang="fa-IR" dirty="0">
              <a:latin typeface="Adobe Arabic" panose="02040503050201020203" pitchFamily="18" charset="-78"/>
              <a:cs typeface="B Homa" panose="00000400000000000000" pitchFamily="2" charset="-78"/>
            </a:endParaRPr>
          </a:p>
        </p:txBody>
      </p:sp>
      <p:sp>
        <p:nvSpPr>
          <p:cNvPr id="24" name="TextBox 23"/>
          <p:cNvSpPr txBox="1"/>
          <p:nvPr/>
        </p:nvSpPr>
        <p:spPr>
          <a:xfrm rot="16200000">
            <a:off x="2079905" y="4041542"/>
            <a:ext cx="957943"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توزیع</a:t>
            </a:r>
            <a:endParaRPr lang="fa-IR" dirty="0">
              <a:latin typeface="Adobe Arabic" panose="02040503050201020203" pitchFamily="18" charset="-78"/>
              <a:cs typeface="B Homa" panose="00000400000000000000" pitchFamily="2" charset="-78"/>
            </a:endParaRPr>
          </a:p>
        </p:txBody>
      </p:sp>
      <p:sp>
        <p:nvSpPr>
          <p:cNvPr id="25" name="TextBox 24"/>
          <p:cNvSpPr txBox="1"/>
          <p:nvPr/>
        </p:nvSpPr>
        <p:spPr>
          <a:xfrm>
            <a:off x="4686172" y="2024525"/>
            <a:ext cx="957943"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محاسبه</a:t>
            </a:r>
            <a:endParaRPr lang="fa-IR" dirty="0">
              <a:latin typeface="Adobe Arabic" panose="02040503050201020203" pitchFamily="18" charset="-78"/>
              <a:cs typeface="B Homa" panose="00000400000000000000" pitchFamily="2" charset="-78"/>
            </a:endParaRPr>
          </a:p>
        </p:txBody>
      </p:sp>
      <p:sp>
        <p:nvSpPr>
          <p:cNvPr id="27" name="TextBox 26"/>
          <p:cNvSpPr txBox="1"/>
          <p:nvPr/>
        </p:nvSpPr>
        <p:spPr>
          <a:xfrm>
            <a:off x="5832394" y="4369243"/>
            <a:ext cx="957943"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محاسبه</a:t>
            </a:r>
            <a:endParaRPr lang="fa-IR" dirty="0">
              <a:latin typeface="Adobe Arabic" panose="02040503050201020203" pitchFamily="18" charset="-78"/>
              <a:cs typeface="B Homa" panose="00000400000000000000" pitchFamily="2" charset="-78"/>
            </a:endParaRPr>
          </a:p>
        </p:txBody>
      </p:sp>
      <p:sp>
        <p:nvSpPr>
          <p:cNvPr id="28" name="TextBox 27"/>
          <p:cNvSpPr txBox="1"/>
          <p:nvPr/>
        </p:nvSpPr>
        <p:spPr>
          <a:xfrm>
            <a:off x="5817345" y="5435637"/>
            <a:ext cx="957943"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محاسبه</a:t>
            </a:r>
            <a:endParaRPr lang="fa-IR" dirty="0">
              <a:latin typeface="Adobe Arabic" panose="02040503050201020203" pitchFamily="18" charset="-78"/>
              <a:cs typeface="B Homa" panose="00000400000000000000" pitchFamily="2" charset="-78"/>
            </a:endParaRPr>
          </a:p>
        </p:txBody>
      </p:sp>
      <p:sp>
        <p:nvSpPr>
          <p:cNvPr id="30" name="TextBox 29"/>
          <p:cNvSpPr txBox="1"/>
          <p:nvPr/>
        </p:nvSpPr>
        <p:spPr>
          <a:xfrm rot="5400000">
            <a:off x="7689563" y="3212771"/>
            <a:ext cx="957943"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محاسبه</a:t>
            </a:r>
            <a:endParaRPr lang="fa-IR" dirty="0">
              <a:latin typeface="Adobe Arabic" panose="02040503050201020203" pitchFamily="18" charset="-78"/>
              <a:cs typeface="B Homa" panose="00000400000000000000" pitchFamily="2" charset="-78"/>
            </a:endParaRPr>
          </a:p>
        </p:txBody>
      </p:sp>
      <p:sp>
        <p:nvSpPr>
          <p:cNvPr id="31" name="TextBox 30"/>
          <p:cNvSpPr txBox="1"/>
          <p:nvPr/>
        </p:nvSpPr>
        <p:spPr>
          <a:xfrm rot="5400000">
            <a:off x="9242361" y="3118183"/>
            <a:ext cx="957943"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محاسبه</a:t>
            </a:r>
            <a:endParaRPr lang="fa-IR" dirty="0">
              <a:latin typeface="Adobe Arabic" panose="02040503050201020203" pitchFamily="18" charset="-78"/>
              <a:cs typeface="B Homa" panose="00000400000000000000" pitchFamily="2" charset="-78"/>
            </a:endParaRPr>
          </a:p>
        </p:txBody>
      </p:sp>
      <p:sp>
        <p:nvSpPr>
          <p:cNvPr id="16" name="Rounded Rectangle 15"/>
          <p:cNvSpPr/>
          <p:nvPr/>
        </p:nvSpPr>
        <p:spPr>
          <a:xfrm>
            <a:off x="9216190" y="84616"/>
            <a:ext cx="2851472" cy="517966"/>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r>
              <a:rPr lang="fa-IR" sz="2800" b="1" dirty="0">
                <a:solidFill>
                  <a:schemeClr val="bg1"/>
                </a:solidFill>
                <a:latin typeface="Adobe Arabic" panose="02040503050201020203" pitchFamily="18" charset="-78"/>
                <a:cs typeface="B Homa" panose="00000400000000000000" pitchFamily="2" charset="-78"/>
              </a:rPr>
              <a:t>ساختار مدل لاوری</a:t>
            </a:r>
          </a:p>
        </p:txBody>
      </p:sp>
    </p:spTree>
    <p:extLst>
      <p:ext uri="{BB962C8B-B14F-4D97-AF65-F5344CB8AC3E}">
        <p14:creationId xmlns:p14="http://schemas.microsoft.com/office/powerpoint/2010/main" val="4120907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barn(inVertical)">
                                      <p:cBhvr>
                                        <p:cTn id="21" dur="500"/>
                                        <p:tgtEl>
                                          <p:spTgt spid="31"/>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arn(inVertical)">
                                      <p:cBhvr>
                                        <p:cTn id="29" dur="500"/>
                                        <p:tgtEl>
                                          <p:spTgt spid="1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arn(inVertical)">
                                      <p:cBhvr>
                                        <p:cTn id="40" dur="500"/>
                                        <p:tgtEl>
                                          <p:spTgt spid="21"/>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arn(inVertical)">
                                      <p:cBhvr>
                                        <p:cTn id="43" dur="500"/>
                                        <p:tgtEl>
                                          <p:spTgt spid="24"/>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arn(inVertical)">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barn(inVertical)">
                                      <p:cBhvr>
                                        <p:cTn id="51" dur="500"/>
                                        <p:tgtEl>
                                          <p:spTgt spid="7"/>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barn(inVertical)">
                                      <p:cBhvr>
                                        <p:cTn id="54" dur="500"/>
                                        <p:tgtEl>
                                          <p:spTgt spid="25"/>
                                        </p:tgtEl>
                                      </p:cBhvr>
                                    </p:animEffect>
                                  </p:childTnLst>
                                </p:cTn>
                              </p:par>
                              <p:par>
                                <p:cTn id="55" presetID="16" presetClass="entr" presetSubtype="21"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arn(inVertical)">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arn(inVertical)">
                                      <p:cBhvr>
                                        <p:cTn id="62" dur="500"/>
                                        <p:tgtEl>
                                          <p:spTgt spid="26"/>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barn(inVertical)">
                                      <p:cBhvr>
                                        <p:cTn id="65" dur="500"/>
                                        <p:tgtEl>
                                          <p:spTgt spid="30"/>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barn(inVertical)">
                                      <p:cBhvr>
                                        <p:cTn id="68" dur="500"/>
                                        <p:tgtEl>
                                          <p:spTgt spid="8"/>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barn(inVertical)">
                                      <p:cBhvr>
                                        <p:cTn id="73" dur="500"/>
                                        <p:tgtEl>
                                          <p:spTgt spid="27"/>
                                        </p:tgtEl>
                                      </p:cBhvr>
                                    </p:animEffect>
                                  </p:childTnLst>
                                </p:cTn>
                              </p:par>
                              <p:par>
                                <p:cTn id="74" presetID="16" presetClass="entr" presetSubtype="21" fill="hold"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barn(inVertical)">
                                      <p:cBhvr>
                                        <p:cTn id="76" dur="500"/>
                                        <p:tgtEl>
                                          <p:spTgt spid="29"/>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barn(inVertical)">
                                      <p:cBhvr>
                                        <p:cTn id="79" dur="500"/>
                                        <p:tgtEl>
                                          <p:spTgt spid="9"/>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barn(inVertical)">
                                      <p:cBhvr>
                                        <p:cTn id="84" dur="500"/>
                                        <p:tgtEl>
                                          <p:spTgt spid="32"/>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barn(inVertical)">
                                      <p:cBhvr>
                                        <p:cTn id="87" dur="500"/>
                                        <p:tgtEl>
                                          <p:spTgt spid="22"/>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barn(inVertical)">
                                      <p:cBhvr>
                                        <p:cTn id="90" dur="500"/>
                                        <p:tgtEl>
                                          <p:spTgt spid="10"/>
                                        </p:tgtEl>
                                      </p:cBhvr>
                                    </p:animEffect>
                                  </p:childTnLst>
                                </p:cTn>
                              </p:par>
                              <p:par>
                                <p:cTn id="91" presetID="16" presetClass="entr" presetSubtype="21" fill="hold"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barn(inVertical)">
                                      <p:cBhvr>
                                        <p:cTn id="9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22" grpId="0"/>
      <p:bldP spid="24" grpId="0"/>
      <p:bldP spid="25" grpId="0"/>
      <p:bldP spid="27" grpId="0"/>
      <p:bldP spid="28"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78665" y="2594656"/>
            <a:ext cx="5718628" cy="1569660"/>
          </a:xfrm>
          <a:prstGeom prst="rect">
            <a:avLst/>
          </a:prstGeom>
          <a:noFill/>
        </p:spPr>
        <p:txBody>
          <a:bodyPr wrap="square" rtlCol="1">
            <a:spAutoFit/>
          </a:bodyPr>
          <a:lstStyle/>
          <a:p>
            <a:pPr algn="ctr"/>
            <a:r>
              <a:rPr lang="fa-IR" sz="3200" b="1" dirty="0" smtClean="0">
                <a:latin typeface="Adobe Arabic" panose="02040503050201020203" pitchFamily="18" charset="-78"/>
                <a:cs typeface="B Homa" panose="00000400000000000000" pitchFamily="2" charset="-78"/>
              </a:rPr>
              <a:t>معرفی و بررسی مدل های اشتغال در نواحی شهری و تاثیر اشتغال پایه و غیر پایه بر تقاضا</a:t>
            </a:r>
            <a:endParaRPr lang="fa-IR" sz="3200" b="1" dirty="0">
              <a:latin typeface="Adobe Arabic" panose="02040503050201020203" pitchFamily="18" charset="-78"/>
              <a:cs typeface="B Homa" panose="00000400000000000000" pitchFamily="2" charset="-78"/>
            </a:endParaRPr>
          </a:p>
        </p:txBody>
      </p:sp>
    </p:spTree>
    <p:extLst>
      <p:ext uri="{BB962C8B-B14F-4D97-AF65-F5344CB8AC3E}">
        <p14:creationId xmlns:p14="http://schemas.microsoft.com/office/powerpoint/2010/main" val="220182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92993" y="648825"/>
            <a:ext cx="9391650" cy="1077218"/>
          </a:xfrm>
          <a:prstGeom prst="rect">
            <a:avLst/>
          </a:prstGeom>
        </p:spPr>
        <p:txBody>
          <a:bodyPr wrap="square">
            <a:spAutoFit/>
          </a:bodyPr>
          <a:lstStyle/>
          <a:p>
            <a:r>
              <a:rPr lang="fa-IR" sz="2400" b="1" dirty="0">
                <a:latin typeface="Adobe Arabic" panose="02040503050201020203" pitchFamily="18" charset="-78"/>
                <a:cs typeface="B Homa" panose="00000400000000000000" pitchFamily="2" charset="-78"/>
              </a:rPr>
              <a:t>مرحله </a:t>
            </a:r>
            <a:r>
              <a:rPr lang="fa-IR" sz="2400" b="1" dirty="0" smtClean="0">
                <a:latin typeface="Adobe Arabic" panose="02040503050201020203" pitchFamily="18" charset="-78"/>
                <a:cs typeface="B Homa" panose="00000400000000000000" pitchFamily="2" charset="-78"/>
              </a:rPr>
              <a:t>اول</a:t>
            </a:r>
          </a:p>
          <a:p>
            <a:r>
              <a:rPr lang="fa-IR" sz="2000" b="1" dirty="0" smtClean="0">
                <a:latin typeface="Adobe Arabic" panose="02040503050201020203" pitchFamily="18" charset="-78"/>
                <a:cs typeface="B Homa" panose="00000400000000000000" pitchFamily="2" charset="-78"/>
              </a:rPr>
              <a:t>      </a:t>
            </a:r>
            <a:r>
              <a:rPr lang="fa-IR" sz="2000" dirty="0" smtClean="0">
                <a:latin typeface="Adobe Arabic" panose="02040503050201020203" pitchFamily="18" charset="-78"/>
                <a:cs typeface="B Homa" panose="00000400000000000000" pitchFamily="2" charset="-78"/>
              </a:rPr>
              <a:t>آمار </a:t>
            </a:r>
            <a:r>
              <a:rPr lang="fa-IR" sz="2000" dirty="0">
                <a:latin typeface="Adobe Arabic" panose="02040503050201020203" pitchFamily="18" charset="-78"/>
                <a:cs typeface="B Homa" panose="00000400000000000000" pitchFamily="2" charset="-78"/>
              </a:rPr>
              <a:t>مربوط به جمعيت و اشتغال از سرشماري عمومي نفوس </a:t>
            </a:r>
            <a:r>
              <a:rPr lang="fa-IR" sz="2000" dirty="0" smtClean="0">
                <a:latin typeface="Adobe Arabic" panose="02040503050201020203" pitchFamily="18" charset="-78"/>
                <a:cs typeface="B Homa" panose="00000400000000000000" pitchFamily="2" charset="-78"/>
              </a:rPr>
              <a:t>و مسكن </a:t>
            </a:r>
            <a:r>
              <a:rPr lang="fa-IR" sz="2000" dirty="0">
                <a:latin typeface="Adobe Arabic" panose="02040503050201020203" pitchFamily="18" charset="-78"/>
                <a:cs typeface="B Homa" panose="00000400000000000000" pitchFamily="2" charset="-78"/>
              </a:rPr>
              <a:t>اخذ شده و سپس </a:t>
            </a:r>
            <a:r>
              <a:rPr lang="fa-IR" sz="2000" dirty="0" smtClean="0">
                <a:latin typeface="Adobe Arabic" panose="02040503050201020203" pitchFamily="18" charset="-78"/>
                <a:cs typeface="B Homa" panose="00000400000000000000" pitchFamily="2" charset="-78"/>
              </a:rPr>
              <a:t>اشتغال پايه </a:t>
            </a:r>
            <a:r>
              <a:rPr lang="fa-IR" sz="2000" dirty="0">
                <a:latin typeface="Adobe Arabic" panose="02040503050201020203" pitchFamily="18" charset="-78"/>
                <a:cs typeface="B Homa" panose="00000400000000000000" pitchFamily="2" charset="-78"/>
              </a:rPr>
              <a:t>و اشتغال خدماتي از مجموع اشتغال تفكيك شده كه نتايج آن در جدول </a:t>
            </a:r>
            <a:r>
              <a:rPr lang="fa-IR" sz="2000" dirty="0" smtClean="0">
                <a:latin typeface="Adobe Arabic" panose="02040503050201020203" pitchFamily="18" charset="-78"/>
                <a:cs typeface="B Homa" panose="00000400000000000000" pitchFamily="2" charset="-78"/>
              </a:rPr>
              <a:t>آمده </a:t>
            </a:r>
            <a:r>
              <a:rPr lang="fa-IR" sz="2000" dirty="0">
                <a:latin typeface="Adobe Arabic" panose="02040503050201020203" pitchFamily="18" charset="-78"/>
                <a:cs typeface="B Homa" panose="00000400000000000000" pitchFamily="2" charset="-78"/>
              </a:rPr>
              <a:t>است.</a:t>
            </a:r>
          </a:p>
        </p:txBody>
      </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58478" t="32534" r="5491" b="46127"/>
          <a:stretch/>
        </p:blipFill>
        <p:spPr>
          <a:xfrm>
            <a:off x="4555220" y="1990796"/>
            <a:ext cx="4688027" cy="1561012"/>
          </a:xfrm>
          <a:prstGeom prst="rect">
            <a:avLst/>
          </a:prstGeom>
        </p:spPr>
      </p:pic>
      <p:sp>
        <p:nvSpPr>
          <p:cNvPr id="5" name="TextBox 4"/>
          <p:cNvSpPr txBox="1"/>
          <p:nvPr/>
        </p:nvSpPr>
        <p:spPr>
          <a:xfrm>
            <a:off x="4555220" y="1614401"/>
            <a:ext cx="4474796" cy="338554"/>
          </a:xfrm>
          <a:prstGeom prst="rect">
            <a:avLst/>
          </a:prstGeom>
          <a:noFill/>
        </p:spPr>
        <p:txBody>
          <a:bodyPr wrap="square" rtlCol="1">
            <a:spAutoFit/>
          </a:bodyPr>
          <a:lstStyle/>
          <a:p>
            <a:r>
              <a:rPr lang="fa-IR" sz="1600" dirty="0" smtClean="0">
                <a:latin typeface="Adobe Arabic" panose="02040503050201020203" pitchFamily="18" charset="-78"/>
                <a:cs typeface="B Homa" panose="00000400000000000000" pitchFamily="2" charset="-78"/>
              </a:rPr>
              <a:t>وضع موجود کل جمعیت و مشاغل نواحی سه گانه شهر سنندج</a:t>
            </a:r>
            <a:endParaRPr lang="fa-IR" sz="1600" dirty="0">
              <a:latin typeface="Adobe Arabic" panose="02040503050201020203" pitchFamily="18" charset="-78"/>
              <a:cs typeface="B Homa" panose="00000400000000000000" pitchFamily="2" charset="-78"/>
            </a:endParaRPr>
          </a:p>
        </p:txBody>
      </p:sp>
      <p:sp>
        <p:nvSpPr>
          <p:cNvPr id="6" name="Rectangle 5"/>
          <p:cNvSpPr/>
          <p:nvPr/>
        </p:nvSpPr>
        <p:spPr>
          <a:xfrm>
            <a:off x="1992993" y="3387917"/>
            <a:ext cx="9609365" cy="1323439"/>
          </a:xfrm>
          <a:prstGeom prst="rect">
            <a:avLst/>
          </a:prstGeom>
        </p:spPr>
        <p:txBody>
          <a:bodyPr wrap="square">
            <a:spAutoFit/>
          </a:bodyPr>
          <a:lstStyle/>
          <a:p>
            <a:r>
              <a:rPr lang="fa-IR" sz="2000" b="1" dirty="0">
                <a:latin typeface="Adobe Arabic" panose="02040503050201020203" pitchFamily="18" charset="-78"/>
                <a:cs typeface="B Homa" panose="00000400000000000000" pitchFamily="2" charset="-78"/>
              </a:rPr>
              <a:t>مرحله دوم </a:t>
            </a:r>
            <a:endParaRPr lang="fa-IR" sz="2000" b="1" dirty="0" smtClean="0">
              <a:latin typeface="Adobe Arabic" panose="02040503050201020203" pitchFamily="18" charset="-78"/>
              <a:cs typeface="B Homa" panose="00000400000000000000" pitchFamily="2" charset="-78"/>
            </a:endParaRPr>
          </a:p>
          <a:p>
            <a:r>
              <a:rPr lang="fa-IR" sz="2000" dirty="0" smtClean="0">
                <a:latin typeface="Adobe Arabic" panose="02040503050201020203" pitchFamily="18" charset="-78"/>
                <a:cs typeface="B Homa" panose="00000400000000000000" pitchFamily="2" charset="-78"/>
              </a:rPr>
              <a:t>     تشكيل </a:t>
            </a:r>
            <a:r>
              <a:rPr lang="fa-IR" sz="2000" dirty="0">
                <a:latin typeface="Adobe Arabic" panose="02040503050201020203" pitchFamily="18" charset="-78"/>
                <a:cs typeface="B Homa" panose="00000400000000000000" pitchFamily="2" charset="-78"/>
              </a:rPr>
              <a:t>ماتريس مسافت/ زمان سفر سنندج: در اين مرحله سه </a:t>
            </a:r>
            <a:r>
              <a:rPr lang="fa-IR" sz="2000" dirty="0" smtClean="0">
                <a:latin typeface="Adobe Arabic" panose="02040503050201020203" pitchFamily="18" charset="-78"/>
                <a:cs typeface="B Homa" panose="00000400000000000000" pitchFamily="2" charset="-78"/>
              </a:rPr>
              <a:t>نقطه از </a:t>
            </a:r>
            <a:r>
              <a:rPr lang="fa-IR" sz="2000" dirty="0">
                <a:latin typeface="Adobe Arabic" panose="02040503050201020203" pitchFamily="18" charset="-78"/>
                <a:cs typeface="B Homa" panose="00000400000000000000" pitchFamily="2" charset="-78"/>
              </a:rPr>
              <a:t>هر يك از مناطق سه </a:t>
            </a:r>
            <a:r>
              <a:rPr lang="fa-IR" sz="2000" dirty="0" smtClean="0">
                <a:latin typeface="Adobe Arabic" panose="02040503050201020203" pitchFamily="18" charset="-78"/>
                <a:cs typeface="B Homa" panose="00000400000000000000" pitchFamily="2" charset="-78"/>
              </a:rPr>
              <a:t>گانه شهر </a:t>
            </a:r>
            <a:r>
              <a:rPr lang="fa-IR" sz="2000" dirty="0">
                <a:latin typeface="Adobe Arabic" panose="02040503050201020203" pitchFamily="18" charset="-78"/>
                <a:cs typeface="B Homa" panose="00000400000000000000" pitchFamily="2" charset="-78"/>
              </a:rPr>
              <a:t>سنندج به عنوان نقاط تمركز جمعيت در </a:t>
            </a:r>
            <a:r>
              <a:rPr lang="fa-IR" sz="2000" dirty="0" smtClean="0">
                <a:latin typeface="Adobe Arabic" panose="02040503050201020203" pitchFamily="18" charset="-78"/>
                <a:cs typeface="B Homa" panose="00000400000000000000" pitchFamily="2" charset="-78"/>
              </a:rPr>
              <a:t>نظر گرفته </a:t>
            </a:r>
            <a:r>
              <a:rPr lang="fa-IR" sz="2000" dirty="0">
                <a:latin typeface="Adobe Arabic" panose="02040503050201020203" pitchFamily="18" charset="-78"/>
                <a:cs typeface="B Homa" panose="00000400000000000000" pitchFamily="2" charset="-78"/>
              </a:rPr>
              <a:t>شده و سپس فاصله زماني طي شده بين اين مراكز </a:t>
            </a:r>
            <a:r>
              <a:rPr lang="fa-IR" sz="2000" dirty="0" smtClean="0">
                <a:latin typeface="Adobe Arabic" panose="02040503050201020203" pitchFamily="18" charset="-78"/>
                <a:cs typeface="B Homa" panose="00000400000000000000" pitchFamily="2" charset="-78"/>
              </a:rPr>
              <a:t>بدست آمده </a:t>
            </a:r>
            <a:r>
              <a:rPr lang="fa-IR" sz="2000" dirty="0">
                <a:latin typeface="Adobe Arabic" panose="02040503050201020203" pitchFamily="18" charset="-78"/>
                <a:cs typeface="B Homa" panose="00000400000000000000" pitchFamily="2" charset="-78"/>
              </a:rPr>
              <a:t>كه نتايج </a:t>
            </a:r>
            <a:r>
              <a:rPr lang="fa-IR" sz="2000" dirty="0" smtClean="0">
                <a:latin typeface="Adobe Arabic" panose="02040503050201020203" pitchFamily="18" charset="-78"/>
                <a:cs typeface="B Homa" panose="00000400000000000000" pitchFamily="2" charset="-78"/>
              </a:rPr>
              <a:t>آن در </a:t>
            </a:r>
            <a:r>
              <a:rPr lang="fa-IR" sz="2000" dirty="0">
                <a:latin typeface="Adobe Arabic" panose="02040503050201020203" pitchFamily="18" charset="-78"/>
                <a:cs typeface="B Homa" panose="00000400000000000000" pitchFamily="2" charset="-78"/>
              </a:rPr>
              <a:t>جدول </a:t>
            </a:r>
            <a:r>
              <a:rPr lang="fa-IR" sz="2000" dirty="0" smtClean="0">
                <a:latin typeface="Adobe Arabic" panose="02040503050201020203" pitchFamily="18" charset="-78"/>
                <a:cs typeface="B Homa" panose="00000400000000000000" pitchFamily="2" charset="-78"/>
              </a:rPr>
              <a:t>آمده </a:t>
            </a:r>
            <a:r>
              <a:rPr lang="fa-IR" sz="2000" dirty="0">
                <a:latin typeface="Adobe Arabic" panose="02040503050201020203" pitchFamily="18" charset="-78"/>
                <a:cs typeface="B Homa" panose="00000400000000000000" pitchFamily="2" charset="-78"/>
              </a:rPr>
              <a:t>است.</a:t>
            </a:r>
          </a:p>
        </p:txBody>
      </p:sp>
      <p:pic>
        <p:nvPicPr>
          <p:cNvPr id="7" name="Picture 6"/>
          <p:cNvPicPr>
            <a:picLocks noChangeAspect="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Lst>
          </a:blip>
          <a:srcRect l="35840" t="41527" r="33841" b="36678"/>
          <a:stretch/>
        </p:blipFill>
        <p:spPr>
          <a:xfrm>
            <a:off x="4451419" y="4924123"/>
            <a:ext cx="4682397" cy="1828436"/>
          </a:xfrm>
          <a:prstGeom prst="rect">
            <a:avLst/>
          </a:prstGeom>
        </p:spPr>
      </p:pic>
      <p:sp>
        <p:nvSpPr>
          <p:cNvPr id="8" name="TextBox 7"/>
          <p:cNvSpPr txBox="1"/>
          <p:nvPr/>
        </p:nvSpPr>
        <p:spPr>
          <a:xfrm>
            <a:off x="4954365" y="4591956"/>
            <a:ext cx="3468906"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ماتریس مسافت/ زمان سفر شهر سنندج</a:t>
            </a:r>
            <a:endParaRPr lang="fa-IR" dirty="0">
              <a:latin typeface="Adobe Arabic" panose="02040503050201020203" pitchFamily="18" charset="-78"/>
              <a:cs typeface="B Homa" panose="00000400000000000000" pitchFamily="2" charset="-78"/>
            </a:endParaRPr>
          </a:p>
        </p:txBody>
      </p:sp>
      <p:sp>
        <p:nvSpPr>
          <p:cNvPr id="11" name="Rounded Rectangle 10"/>
          <p:cNvSpPr/>
          <p:nvPr/>
        </p:nvSpPr>
        <p:spPr>
          <a:xfrm>
            <a:off x="6870032" y="84616"/>
            <a:ext cx="5197630" cy="517966"/>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r>
              <a:rPr lang="fa-IR" sz="2800" b="1" dirty="0">
                <a:latin typeface="Adobe Arabic" panose="02040503050201020203" pitchFamily="18" charset="-78"/>
                <a:cs typeface="B Homa" panose="00000400000000000000" pitchFamily="2" charset="-78"/>
              </a:rPr>
              <a:t>فرايند كار </a:t>
            </a:r>
            <a:r>
              <a:rPr lang="fa-IR" sz="2800" b="1" dirty="0" smtClean="0">
                <a:latin typeface="Adobe Arabic" panose="02040503050201020203" pitchFamily="18" charset="-78"/>
                <a:cs typeface="B Homa" panose="00000400000000000000" pitchFamily="2" charset="-78"/>
              </a:rPr>
              <a:t>با مدل لاوری </a:t>
            </a:r>
            <a:r>
              <a:rPr lang="fa-IR" sz="2800" b="1" dirty="0">
                <a:latin typeface="Adobe Arabic" panose="02040503050201020203" pitchFamily="18" charset="-78"/>
                <a:cs typeface="B Homa" panose="00000400000000000000" pitchFamily="2" charset="-78"/>
              </a:rPr>
              <a:t>براي شهر سنندج</a:t>
            </a:r>
          </a:p>
        </p:txBody>
      </p:sp>
    </p:spTree>
    <p:extLst>
      <p:ext uri="{BB962C8B-B14F-4D97-AF65-F5344CB8AC3E}">
        <p14:creationId xmlns:p14="http://schemas.microsoft.com/office/powerpoint/2010/main" val="7575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nodeType="clickEffect">
                                  <p:stCondLst>
                                    <p:cond delay="0"/>
                                  </p:stCondLst>
                                  <p:childTnLst>
                                    <p:animScale>
                                      <p:cBhvr>
                                        <p:cTn id="13" dur="2000" fill="hold"/>
                                        <p:tgtEl>
                                          <p:spTgt spid="2">
                                            <p:txEl>
                                              <p:pRg st="0" end="0"/>
                                            </p:txEl>
                                          </p:spTgt>
                                        </p:tgtEl>
                                      </p:cBhvr>
                                      <p:by x="150000" y="150000"/>
                                    </p:animScale>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nodeType="clickEffect">
                                  <p:stCondLst>
                                    <p:cond delay="0"/>
                                  </p:stCondLst>
                                  <p:childTnLst>
                                    <p:animScale>
                                      <p:cBhvr>
                                        <p:cTn id="41" dur="2000" fill="hold"/>
                                        <p:tgtEl>
                                          <p:spTgt spid="6">
                                            <p:txEl>
                                              <p:pRg st="0" end="0"/>
                                            </p:txEl>
                                          </p:spTgt>
                                        </p:tgtEl>
                                      </p:cBhvr>
                                      <p:by x="150000" y="150000"/>
                                    </p:animScale>
                                  </p:childTnLst>
                                </p:cTn>
                              </p:par>
                              <p:par>
                                <p:cTn id="42" presetID="42" presetClass="entr" presetSubtype="0"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12249" y="494504"/>
            <a:ext cx="8424243" cy="1631216"/>
          </a:xfrm>
          <a:prstGeom prst="rect">
            <a:avLst/>
          </a:prstGeom>
        </p:spPr>
        <p:txBody>
          <a:bodyPr wrap="square">
            <a:spAutoFit/>
          </a:bodyPr>
          <a:lstStyle/>
          <a:p>
            <a:r>
              <a:rPr lang="fa-IR" sz="2000" b="1" dirty="0">
                <a:latin typeface="Adobe Arabic" panose="02040503050201020203" pitchFamily="18" charset="-78"/>
                <a:cs typeface="B Homa" panose="00000400000000000000" pitchFamily="2" charset="-78"/>
              </a:rPr>
              <a:t>مرحله </a:t>
            </a:r>
            <a:r>
              <a:rPr lang="fa-IR" sz="2000" b="1" dirty="0" smtClean="0">
                <a:latin typeface="Adobe Arabic" panose="02040503050201020203" pitchFamily="18" charset="-78"/>
                <a:cs typeface="B Homa" panose="00000400000000000000" pitchFamily="2" charset="-78"/>
              </a:rPr>
              <a:t>سوم</a:t>
            </a:r>
          </a:p>
          <a:p>
            <a:r>
              <a:rPr lang="fa-IR" sz="2000" dirty="0" smtClean="0">
                <a:latin typeface="Adobe Arabic" panose="02040503050201020203" pitchFamily="18" charset="-78"/>
                <a:cs typeface="B Homa" panose="00000400000000000000" pitchFamily="2" charset="-78"/>
              </a:rPr>
              <a:t>محاسبه </a:t>
            </a:r>
            <a:r>
              <a:rPr lang="fa-IR" sz="2000" dirty="0">
                <a:latin typeface="Adobe Arabic" panose="02040503050201020203" pitchFamily="18" charset="-78"/>
                <a:cs typeface="B Homa" panose="00000400000000000000" pitchFamily="2" charset="-78"/>
              </a:rPr>
              <a:t>ضريب جمعيت و نسبت مشاغل خدماتي به كل جمعيت</a:t>
            </a:r>
            <a:r>
              <a:rPr lang="fa-IR" sz="2000" dirty="0" smtClean="0">
                <a:latin typeface="Adobe Arabic" panose="02040503050201020203" pitchFamily="18" charset="-78"/>
                <a:cs typeface="B Homa" panose="00000400000000000000" pitchFamily="2" charset="-78"/>
              </a:rPr>
              <a:t>.</a:t>
            </a:r>
          </a:p>
          <a:p>
            <a:endParaRPr lang="fa-IR" sz="2000" dirty="0">
              <a:latin typeface="Adobe Arabic" panose="02040503050201020203" pitchFamily="18" charset="-78"/>
              <a:cs typeface="B Homa" panose="00000400000000000000" pitchFamily="2" charset="-78"/>
            </a:endParaRPr>
          </a:p>
          <a:p>
            <a:pPr algn="l"/>
            <a:r>
              <a:rPr lang="el-GR" sz="2000" dirty="0">
                <a:latin typeface="TimesNewRoman"/>
                <a:cs typeface="B Homa" panose="00000400000000000000" pitchFamily="2" charset="-78"/>
              </a:rPr>
              <a:t>α= </a:t>
            </a:r>
            <a:r>
              <a:rPr lang="en-US" sz="2000" dirty="0">
                <a:latin typeface="Adobe Arabic" panose="02040503050201020203" pitchFamily="18" charset="-78"/>
                <a:cs typeface="B Homa" panose="00000400000000000000" pitchFamily="2" charset="-78"/>
              </a:rPr>
              <a:t>P/E = 277808 / 66913= 4/15</a:t>
            </a:r>
          </a:p>
          <a:p>
            <a:pPr algn="l"/>
            <a:r>
              <a:rPr lang="el-GR" sz="2000" dirty="0">
                <a:latin typeface="TimesNewRoman"/>
                <a:cs typeface="B Homa" panose="00000400000000000000" pitchFamily="2" charset="-78"/>
              </a:rPr>
              <a:t>β= </a:t>
            </a:r>
            <a:r>
              <a:rPr lang="en-US" sz="2000" dirty="0">
                <a:latin typeface="Adobe Arabic" panose="02040503050201020203" pitchFamily="18" charset="-78"/>
                <a:cs typeface="B Homa" panose="00000400000000000000" pitchFamily="2" charset="-78"/>
              </a:rPr>
              <a:t>S/P = 42582 / 277808= 0/153</a:t>
            </a:r>
            <a:endParaRPr lang="fa-IR" sz="2000" dirty="0">
              <a:latin typeface="Adobe Arabic" panose="02040503050201020203" pitchFamily="18" charset="-78"/>
              <a:cs typeface="B Homa" panose="00000400000000000000" pitchFamily="2" charset="-78"/>
            </a:endParaRPr>
          </a:p>
        </p:txBody>
      </p:sp>
      <p:sp>
        <p:nvSpPr>
          <p:cNvPr id="3" name="Rectangle 2"/>
          <p:cNvSpPr/>
          <p:nvPr/>
        </p:nvSpPr>
        <p:spPr>
          <a:xfrm>
            <a:off x="1563833" y="3004922"/>
            <a:ext cx="9698489" cy="707886"/>
          </a:xfrm>
          <a:prstGeom prst="rect">
            <a:avLst/>
          </a:prstGeom>
        </p:spPr>
        <p:txBody>
          <a:bodyPr wrap="none">
            <a:spAutoFit/>
          </a:bodyPr>
          <a:lstStyle/>
          <a:p>
            <a:r>
              <a:rPr lang="fa-IR" sz="2000" b="1" dirty="0">
                <a:latin typeface="Adobe Arabic" panose="02040503050201020203" pitchFamily="18" charset="-78"/>
                <a:cs typeface="B Homa" panose="00000400000000000000" pitchFamily="2" charset="-78"/>
              </a:rPr>
              <a:t>مرحله </a:t>
            </a:r>
            <a:r>
              <a:rPr lang="fa-IR" sz="2000" b="1" dirty="0" smtClean="0">
                <a:latin typeface="Adobe Arabic" panose="02040503050201020203" pitchFamily="18" charset="-78"/>
                <a:cs typeface="B Homa" panose="00000400000000000000" pitchFamily="2" charset="-78"/>
              </a:rPr>
              <a:t>چهارم</a:t>
            </a:r>
          </a:p>
          <a:p>
            <a:r>
              <a:rPr lang="fa-IR" sz="2000" b="1" dirty="0" smtClean="0">
                <a:latin typeface="Adobe Arabic" panose="02040503050201020203" pitchFamily="18" charset="-78"/>
                <a:cs typeface="B Homa" panose="00000400000000000000" pitchFamily="2" charset="-78"/>
              </a:rPr>
              <a:t> </a:t>
            </a:r>
            <a:r>
              <a:rPr lang="fa-IR" sz="2000" dirty="0">
                <a:latin typeface="Adobe Arabic" panose="02040503050201020203" pitchFamily="18" charset="-78"/>
                <a:cs typeface="B Homa" panose="00000400000000000000" pitchFamily="2" charset="-78"/>
              </a:rPr>
              <a:t>تخصيص شاغلين </a:t>
            </a:r>
            <a:r>
              <a:rPr lang="fa-IR" sz="2000" dirty="0" smtClean="0">
                <a:latin typeface="Adobe Arabic" panose="02040503050201020203" pitchFamily="18" charset="-78"/>
                <a:cs typeface="B Homa" panose="00000400000000000000" pitchFamily="2" charset="-78"/>
              </a:rPr>
              <a:t>پايه، </a:t>
            </a:r>
            <a:r>
              <a:rPr lang="fa-IR" sz="2000" dirty="0">
                <a:latin typeface="Adobe Arabic" panose="02040503050201020203" pitchFamily="18" charset="-78"/>
                <a:cs typeface="B Homa" panose="00000400000000000000" pitchFamily="2" charset="-78"/>
              </a:rPr>
              <a:t>به نواحي مسكوني است، اين عمل با استفاده از مدل جاذبه تك </a:t>
            </a:r>
            <a:r>
              <a:rPr lang="fa-IR" sz="2000" dirty="0" smtClean="0">
                <a:latin typeface="Adobe Arabic" panose="02040503050201020203" pitchFamily="18" charset="-78"/>
                <a:cs typeface="B Homa" panose="00000400000000000000" pitchFamily="2" charset="-78"/>
              </a:rPr>
              <a:t>قيدي انجام می شود. </a:t>
            </a:r>
            <a:endParaRPr lang="fa-IR" sz="2000" dirty="0">
              <a:latin typeface="Adobe Arabic" panose="02040503050201020203" pitchFamily="18" charset="-78"/>
              <a:cs typeface="B Homa" panose="00000400000000000000" pitchFamily="2" charset="-78"/>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26919" t="46666" r="41958" b="27145"/>
          <a:stretch/>
        </p:blipFill>
        <p:spPr>
          <a:xfrm>
            <a:off x="4438357" y="4203123"/>
            <a:ext cx="4049486" cy="1915886"/>
          </a:xfrm>
          <a:prstGeom prst="rect">
            <a:avLst/>
          </a:prstGeom>
        </p:spPr>
      </p:pic>
      <p:pic>
        <p:nvPicPr>
          <p:cNvPr id="6" name="Picture 5"/>
          <p:cNvPicPr>
            <a:picLocks noChangeAspect="1"/>
          </p:cNvPicPr>
          <p:nvPr/>
        </p:nvPicPr>
        <p:blipFill rotWithShape="1">
          <a:blip r:embed="rId4"/>
          <a:srcRect l="14861" t="29117" r="54685" b="57391"/>
          <a:stretch/>
        </p:blipFill>
        <p:spPr>
          <a:xfrm>
            <a:off x="5545687" y="3876246"/>
            <a:ext cx="1312313" cy="326877"/>
          </a:xfrm>
          <a:prstGeom prst="rect">
            <a:avLst/>
          </a:prstGeom>
        </p:spPr>
      </p:pic>
      <p:sp>
        <p:nvSpPr>
          <p:cNvPr id="7" name="TextBox 6"/>
          <p:cNvSpPr txBox="1"/>
          <p:nvPr/>
        </p:nvSpPr>
        <p:spPr>
          <a:xfrm>
            <a:off x="6677098" y="3855018"/>
            <a:ext cx="725715" cy="646331"/>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محاسبه</a:t>
            </a:r>
            <a:endParaRPr lang="fa-IR" dirty="0">
              <a:latin typeface="Adobe Arabic" panose="02040503050201020203" pitchFamily="18" charset="-78"/>
              <a:cs typeface="B Homa" panose="00000400000000000000" pitchFamily="2" charset="-78"/>
            </a:endParaRPr>
          </a:p>
        </p:txBody>
      </p:sp>
      <p:sp>
        <p:nvSpPr>
          <p:cNvPr id="8" name="TextBox 7"/>
          <p:cNvSpPr txBox="1"/>
          <p:nvPr/>
        </p:nvSpPr>
        <p:spPr>
          <a:xfrm>
            <a:off x="9129485" y="1251462"/>
            <a:ext cx="1741714" cy="1077218"/>
          </a:xfrm>
          <a:prstGeom prst="rect">
            <a:avLst/>
          </a:prstGeom>
          <a:noFill/>
        </p:spPr>
        <p:txBody>
          <a:bodyPr wrap="square" rtlCol="1">
            <a:spAutoFit/>
          </a:bodyPr>
          <a:lstStyle/>
          <a:p>
            <a:r>
              <a:rPr lang="en-US" sz="1600" dirty="0" smtClean="0">
                <a:latin typeface="Adobe Arabic" panose="02040503050201020203" pitchFamily="18" charset="-78"/>
                <a:cs typeface="B Homa" panose="00000400000000000000" pitchFamily="2" charset="-78"/>
              </a:rPr>
              <a:t>P</a:t>
            </a:r>
            <a:r>
              <a:rPr lang="fa-IR" sz="1600" dirty="0" smtClean="0">
                <a:latin typeface="Adobe Arabic" panose="02040503050201020203" pitchFamily="18" charset="-78"/>
                <a:cs typeface="B Homa" panose="00000400000000000000" pitchFamily="2" charset="-78"/>
              </a:rPr>
              <a:t>= مجموع جمعیت     </a:t>
            </a:r>
            <a:r>
              <a:rPr lang="en-US" sz="1600" dirty="0" smtClean="0">
                <a:latin typeface="Adobe Arabic" panose="02040503050201020203" pitchFamily="18" charset="-78"/>
                <a:cs typeface="B Homa" panose="00000400000000000000" pitchFamily="2" charset="-78"/>
              </a:rPr>
              <a:t>E</a:t>
            </a:r>
            <a:r>
              <a:rPr lang="fa-IR" sz="1600" dirty="0" smtClean="0">
                <a:latin typeface="Adobe Arabic" panose="02040503050201020203" pitchFamily="18" charset="-78"/>
                <a:cs typeface="B Homa" panose="00000400000000000000" pitchFamily="2" charset="-78"/>
              </a:rPr>
              <a:t>=مجموع اشتغال</a:t>
            </a:r>
          </a:p>
          <a:p>
            <a:r>
              <a:rPr lang="en-US" sz="1600" dirty="0" smtClean="0">
                <a:latin typeface="Adobe Arabic" panose="02040503050201020203" pitchFamily="18" charset="-78"/>
                <a:cs typeface="B Homa" panose="00000400000000000000" pitchFamily="2" charset="-78"/>
              </a:rPr>
              <a:t>S</a:t>
            </a:r>
            <a:r>
              <a:rPr lang="fa-IR" sz="1600" dirty="0" smtClean="0">
                <a:latin typeface="Adobe Arabic" panose="02040503050201020203" pitchFamily="18" charset="-78"/>
                <a:cs typeface="B Homa" panose="00000400000000000000" pitchFamily="2" charset="-78"/>
              </a:rPr>
              <a:t>= مجموع اشتغال خدماتی</a:t>
            </a:r>
          </a:p>
        </p:txBody>
      </p:sp>
    </p:spTree>
    <p:extLst>
      <p:ext uri="{BB962C8B-B14F-4D97-AF65-F5344CB8AC3E}">
        <p14:creationId xmlns:p14="http://schemas.microsoft.com/office/powerpoint/2010/main" val="533959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xEl>
                                              <p:pRg st="0" end="0"/>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nodeType="clickEffect">
                                  <p:stCondLst>
                                    <p:cond delay="0"/>
                                  </p:stCondLst>
                                  <p:childTnLst>
                                    <p:animScale>
                                      <p:cBhvr>
                                        <p:cTn id="22" dur="2000" fill="hold"/>
                                        <p:tgtEl>
                                          <p:spTgt spid="3">
                                            <p:txEl>
                                              <p:pRg st="0" end="0"/>
                                            </p:txEl>
                                          </p:spTgt>
                                        </p:tgtEl>
                                      </p:cBhvr>
                                      <p:by x="150000" y="150000"/>
                                    </p:animScale>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41701" y="518483"/>
            <a:ext cx="3113353" cy="707886"/>
          </a:xfrm>
          <a:prstGeom prst="rect">
            <a:avLst/>
          </a:prstGeom>
        </p:spPr>
        <p:txBody>
          <a:bodyPr wrap="none">
            <a:spAutoFit/>
          </a:bodyPr>
          <a:lstStyle/>
          <a:p>
            <a:r>
              <a:rPr lang="fa-IR" sz="2000" b="1" dirty="0">
                <a:latin typeface="Adobe Arabic" panose="02040503050201020203" pitchFamily="18" charset="-78"/>
                <a:cs typeface="B Homa" panose="00000400000000000000" pitchFamily="2" charset="-78"/>
              </a:rPr>
              <a:t>مرحله </a:t>
            </a:r>
            <a:r>
              <a:rPr lang="fa-IR" sz="2000" b="1" dirty="0" smtClean="0">
                <a:latin typeface="Adobe Arabic" panose="02040503050201020203" pitchFamily="18" charset="-78"/>
                <a:cs typeface="B Homa" panose="00000400000000000000" pitchFamily="2" charset="-78"/>
              </a:rPr>
              <a:t>پنجم</a:t>
            </a:r>
          </a:p>
          <a:p>
            <a:r>
              <a:rPr lang="fa-IR" sz="2000" b="1" dirty="0" smtClean="0">
                <a:latin typeface="Adobe Arabic" panose="02040503050201020203" pitchFamily="18" charset="-78"/>
                <a:cs typeface="B Homa" panose="00000400000000000000" pitchFamily="2" charset="-78"/>
              </a:rPr>
              <a:t>   </a:t>
            </a:r>
            <a:r>
              <a:rPr lang="fa-IR" sz="2000" dirty="0" smtClean="0">
                <a:latin typeface="Adobe Arabic" panose="02040503050201020203" pitchFamily="18" charset="-78"/>
                <a:cs typeface="B Homa" panose="00000400000000000000" pitchFamily="2" charset="-78"/>
              </a:rPr>
              <a:t>تخصيص </a:t>
            </a:r>
            <a:r>
              <a:rPr lang="fa-IR" sz="2000" dirty="0">
                <a:latin typeface="Adobe Arabic" panose="02040503050201020203" pitchFamily="18" charset="-78"/>
                <a:cs typeface="B Homa" panose="00000400000000000000" pitchFamily="2" charset="-78"/>
              </a:rPr>
              <a:t>شاغلين پايه به نواحي.</a:t>
            </a:r>
          </a:p>
        </p:txBody>
      </p:sp>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26266" t="26246" r="40814" b="40625"/>
          <a:stretch/>
        </p:blipFill>
        <p:spPr>
          <a:xfrm>
            <a:off x="4843899" y="1934255"/>
            <a:ext cx="4283242" cy="2423483"/>
          </a:xfrm>
          <a:prstGeom prst="rect">
            <a:avLst/>
          </a:prstGeom>
        </p:spPr>
      </p:pic>
      <p:sp>
        <p:nvSpPr>
          <p:cNvPr id="4" name="Rectangle 3"/>
          <p:cNvSpPr/>
          <p:nvPr/>
        </p:nvSpPr>
        <p:spPr>
          <a:xfrm>
            <a:off x="2928975" y="1226369"/>
            <a:ext cx="8626079" cy="400110"/>
          </a:xfrm>
          <a:prstGeom prst="rect">
            <a:avLst/>
          </a:prstGeom>
        </p:spPr>
        <p:txBody>
          <a:bodyPr wrap="none">
            <a:spAutoFit/>
          </a:bodyPr>
          <a:lstStyle/>
          <a:p>
            <a:r>
              <a:rPr lang="fa-IR" sz="2000" dirty="0">
                <a:latin typeface="Adobe Arabic" panose="02040503050201020203" pitchFamily="18" charset="-78"/>
                <a:cs typeface="B Homa" panose="00000400000000000000" pitchFamily="2" charset="-78"/>
              </a:rPr>
              <a:t>هر يك از اعداد نشان دهنده تعداد شاغلين پايه در </a:t>
            </a:r>
            <a:r>
              <a:rPr lang="fa-IR" sz="2000" dirty="0" smtClean="0">
                <a:latin typeface="Adobe Arabic" panose="02040503050201020203" pitchFamily="18" charset="-78"/>
                <a:cs typeface="B Homa" panose="00000400000000000000" pitchFamily="2" charset="-78"/>
              </a:rPr>
              <a:t>ناحيه </a:t>
            </a:r>
            <a:r>
              <a:rPr lang="en-US" sz="2000" dirty="0" err="1" smtClean="0">
                <a:latin typeface="Adobe Arabic" panose="02040503050201020203" pitchFamily="18" charset="-78"/>
                <a:cs typeface="B Homa" panose="00000400000000000000" pitchFamily="2" charset="-78"/>
              </a:rPr>
              <a:t>i</a:t>
            </a:r>
            <a:r>
              <a:rPr lang="fa-IR" sz="2000" dirty="0" smtClean="0">
                <a:latin typeface="Adobe Arabic" panose="02040503050201020203" pitchFamily="18" charset="-78"/>
                <a:cs typeface="B Homa" panose="00000400000000000000" pitchFamily="2" charset="-78"/>
              </a:rPr>
              <a:t> که در ناحیه </a:t>
            </a:r>
            <a:r>
              <a:rPr lang="en-US" sz="2000" dirty="0" smtClean="0">
                <a:latin typeface="Adobe Arabic" panose="02040503050201020203" pitchFamily="18" charset="-78"/>
                <a:cs typeface="B Homa" panose="00000400000000000000" pitchFamily="2" charset="-78"/>
              </a:rPr>
              <a:t>j </a:t>
            </a:r>
            <a:r>
              <a:rPr lang="fa-IR" sz="2000" dirty="0" smtClean="0">
                <a:latin typeface="Adobe Arabic" panose="02040503050201020203" pitchFamily="18" charset="-78"/>
                <a:cs typeface="B Homa" panose="00000400000000000000" pitchFamily="2" charset="-78"/>
              </a:rPr>
              <a:t> زندگي </a:t>
            </a:r>
            <a:r>
              <a:rPr lang="fa-IR" sz="2000" dirty="0">
                <a:latin typeface="Adobe Arabic" panose="02040503050201020203" pitchFamily="18" charset="-78"/>
                <a:cs typeface="B Homa" panose="00000400000000000000" pitchFamily="2" charset="-78"/>
              </a:rPr>
              <a:t>مي كنند، مي </a:t>
            </a:r>
            <a:r>
              <a:rPr lang="fa-IR" sz="2000" dirty="0" smtClean="0">
                <a:latin typeface="Adobe Arabic" panose="02040503050201020203" pitchFamily="18" charset="-78"/>
                <a:cs typeface="B Homa" panose="00000400000000000000" pitchFamily="2" charset="-78"/>
              </a:rPr>
              <a:t>باشد</a:t>
            </a:r>
            <a:r>
              <a:rPr lang="en-US" sz="2000" dirty="0" smtClean="0">
                <a:latin typeface="Adobe Arabic" panose="02040503050201020203" pitchFamily="18" charset="-78"/>
                <a:cs typeface="B Homa" panose="00000400000000000000" pitchFamily="2" charset="-78"/>
              </a:rPr>
              <a:t>.</a:t>
            </a:r>
            <a:r>
              <a:rPr lang="fa-IR" sz="2000" dirty="0" smtClean="0">
                <a:latin typeface="Adobe Arabic" panose="02040503050201020203" pitchFamily="18" charset="-78"/>
                <a:cs typeface="B Homa" panose="00000400000000000000" pitchFamily="2" charset="-78"/>
              </a:rPr>
              <a:t> </a:t>
            </a:r>
            <a:endParaRPr lang="fa-IR" sz="2000" dirty="0">
              <a:latin typeface="Adobe Arabic" panose="02040503050201020203" pitchFamily="18" charset="-78"/>
              <a:cs typeface="B Homa" panose="00000400000000000000" pitchFamily="2" charset="-78"/>
            </a:endParaRPr>
          </a:p>
        </p:txBody>
      </p:sp>
      <p:sp>
        <p:nvSpPr>
          <p:cNvPr id="5" name="Rectangle 4"/>
          <p:cNvSpPr/>
          <p:nvPr/>
        </p:nvSpPr>
        <p:spPr>
          <a:xfrm>
            <a:off x="2155090" y="4452908"/>
            <a:ext cx="9399964" cy="1938992"/>
          </a:xfrm>
          <a:prstGeom prst="rect">
            <a:avLst/>
          </a:prstGeom>
        </p:spPr>
        <p:txBody>
          <a:bodyPr wrap="square">
            <a:spAutoFit/>
          </a:bodyPr>
          <a:lstStyle/>
          <a:p>
            <a:r>
              <a:rPr lang="fa-IR" sz="2000" dirty="0">
                <a:latin typeface="Adobe Arabic" panose="02040503050201020203" pitchFamily="18" charset="-78"/>
                <a:cs typeface="B Homa" panose="00000400000000000000" pitchFamily="2" charset="-78"/>
              </a:rPr>
              <a:t>براي بدست آوردن كل جمعيت پايه در هر ناحيه، بايد شاغلين ساكن را در ضريب جمعيت ضرب نمود.</a:t>
            </a:r>
          </a:p>
          <a:p>
            <a:pPr algn="l"/>
            <a:r>
              <a:rPr lang="en-US" sz="2000" dirty="0" err="1">
                <a:latin typeface="Adobe Arabic" panose="02040503050201020203" pitchFamily="18" charset="-78"/>
                <a:cs typeface="B Homa" panose="00000400000000000000" pitchFamily="2" charset="-78"/>
              </a:rPr>
              <a:t>iTij</a:t>
            </a:r>
            <a:r>
              <a:rPr lang="en-US" sz="2000" dirty="0">
                <a:latin typeface="Adobe Arabic" panose="02040503050201020203" pitchFamily="18" charset="-78"/>
                <a:cs typeface="B Homa" panose="00000400000000000000" pitchFamily="2" charset="-78"/>
              </a:rPr>
              <a:t>(1) </a:t>
            </a:r>
            <a:r>
              <a:rPr lang="el-GR" sz="2000" dirty="0">
                <a:latin typeface="SymbolMT"/>
                <a:cs typeface="B Homa" panose="00000400000000000000" pitchFamily="2" charset="-78"/>
              </a:rPr>
              <a:t>Σ </a:t>
            </a:r>
            <a:r>
              <a:rPr lang="en-US" sz="2000" dirty="0" err="1">
                <a:latin typeface="Adobe Arabic" panose="02040503050201020203" pitchFamily="18" charset="-78"/>
                <a:cs typeface="B Homa" panose="00000400000000000000" pitchFamily="2" charset="-78"/>
              </a:rPr>
              <a:t>Pj</a:t>
            </a:r>
            <a:r>
              <a:rPr lang="en-US" sz="2000" dirty="0">
                <a:latin typeface="Adobe Arabic" panose="02040503050201020203" pitchFamily="18" charset="-78"/>
                <a:cs typeface="B Homa" panose="00000400000000000000" pitchFamily="2" charset="-78"/>
              </a:rPr>
              <a:t>(1) = </a:t>
            </a:r>
            <a:r>
              <a:rPr lang="el-GR" sz="2000" dirty="0">
                <a:latin typeface="TimesNewRoman"/>
                <a:cs typeface="B Homa" panose="00000400000000000000" pitchFamily="2" charset="-78"/>
              </a:rPr>
              <a:t>α</a:t>
            </a:r>
          </a:p>
          <a:p>
            <a:r>
              <a:rPr lang="fa-IR" sz="2000" dirty="0">
                <a:latin typeface="Adobe Arabic" panose="02040503050201020203" pitchFamily="18" charset="-78"/>
                <a:cs typeface="B Homa" panose="00000400000000000000" pitchFamily="2" charset="-78"/>
              </a:rPr>
              <a:t>بنابراين جمعيت پايه هر ناحيه را به ترتيب زير مي توان محاسبه نمود:</a:t>
            </a:r>
          </a:p>
          <a:p>
            <a:pPr algn="l"/>
            <a:r>
              <a:rPr lang="en-US" sz="2000" dirty="0">
                <a:latin typeface="Adobe Arabic" panose="02040503050201020203" pitchFamily="18" charset="-78"/>
                <a:cs typeface="B Homa" panose="00000400000000000000" pitchFamily="2" charset="-78"/>
              </a:rPr>
              <a:t>P1( 1) = 4/15 * </a:t>
            </a:r>
            <a:r>
              <a:rPr lang="en-US" sz="2000" dirty="0" smtClean="0">
                <a:latin typeface="Adobe Arabic" panose="02040503050201020203" pitchFamily="18" charset="-78"/>
                <a:cs typeface="B Homa" panose="00000400000000000000" pitchFamily="2" charset="-78"/>
              </a:rPr>
              <a:t>899/04 </a:t>
            </a:r>
            <a:r>
              <a:rPr lang="en-US" sz="2000" dirty="0">
                <a:latin typeface="Adobe Arabic" panose="02040503050201020203" pitchFamily="18" charset="-78"/>
                <a:cs typeface="B Homa" panose="00000400000000000000" pitchFamily="2" charset="-78"/>
              </a:rPr>
              <a:t>= 53531/016</a:t>
            </a:r>
          </a:p>
          <a:p>
            <a:pPr algn="l"/>
            <a:r>
              <a:rPr lang="en-US" sz="2000" dirty="0">
                <a:latin typeface="Adobe Arabic" panose="02040503050201020203" pitchFamily="18" charset="-78"/>
                <a:cs typeface="B Homa" panose="00000400000000000000" pitchFamily="2" charset="-78"/>
              </a:rPr>
              <a:t>P3( 1) = 4/15 * 29279/54 = 38510/091</a:t>
            </a:r>
          </a:p>
          <a:p>
            <a:pPr algn="l"/>
            <a:r>
              <a:rPr lang="en-US" sz="2000" dirty="0">
                <a:latin typeface="Adobe Arabic" panose="02040503050201020203" pitchFamily="18" charset="-78"/>
                <a:cs typeface="B Homa" panose="00000400000000000000" pitchFamily="2" charset="-78"/>
              </a:rPr>
              <a:t>P2( 1) = 4/15 * 12235/29 = 9276/45</a:t>
            </a:r>
            <a:endParaRPr lang="fa-IR" sz="2000" dirty="0">
              <a:latin typeface="Adobe Arabic" panose="02040503050201020203" pitchFamily="18" charset="-78"/>
              <a:cs typeface="B Homa" panose="00000400000000000000" pitchFamily="2" charset="-78"/>
            </a:endParaRPr>
          </a:p>
        </p:txBody>
      </p:sp>
      <p:pic>
        <p:nvPicPr>
          <p:cNvPr id="7" name="Picture 6"/>
          <p:cNvPicPr>
            <a:picLocks noChangeAspect="1"/>
          </p:cNvPicPr>
          <p:nvPr/>
        </p:nvPicPr>
        <p:blipFill rotWithShape="1">
          <a:blip r:embed="rId4"/>
          <a:srcRect l="10468" t="34549" r="49220" b="53298"/>
          <a:stretch/>
        </p:blipFill>
        <p:spPr>
          <a:xfrm>
            <a:off x="6075252" y="1626479"/>
            <a:ext cx="2157418" cy="365664"/>
          </a:xfrm>
          <a:prstGeom prst="rect">
            <a:avLst/>
          </a:prstGeom>
        </p:spPr>
      </p:pic>
    </p:spTree>
    <p:extLst>
      <p:ext uri="{BB962C8B-B14F-4D97-AF65-F5344CB8AC3E}">
        <p14:creationId xmlns:p14="http://schemas.microsoft.com/office/powerpoint/2010/main" val="303485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0505" y="585473"/>
            <a:ext cx="10117286" cy="1015663"/>
          </a:xfrm>
          <a:prstGeom prst="rect">
            <a:avLst/>
          </a:prstGeom>
        </p:spPr>
        <p:txBody>
          <a:bodyPr wrap="square">
            <a:spAutoFit/>
          </a:bodyPr>
          <a:lstStyle/>
          <a:p>
            <a:r>
              <a:rPr lang="fa-IR" sz="2000" b="1" dirty="0">
                <a:latin typeface="Adobe Arabic" panose="02040503050201020203" pitchFamily="18" charset="-78"/>
                <a:cs typeface="B Homa" panose="00000400000000000000" pitchFamily="2" charset="-78"/>
              </a:rPr>
              <a:t>مرحله </a:t>
            </a:r>
            <a:r>
              <a:rPr lang="fa-IR" sz="2000" b="1" dirty="0" smtClean="0">
                <a:latin typeface="Adobe Arabic" panose="02040503050201020203" pitchFamily="18" charset="-78"/>
                <a:cs typeface="B Homa" panose="00000400000000000000" pitchFamily="2" charset="-78"/>
              </a:rPr>
              <a:t>ششم</a:t>
            </a:r>
          </a:p>
          <a:p>
            <a:r>
              <a:rPr lang="fa-IR" sz="2000" dirty="0" smtClean="0">
                <a:latin typeface="Adobe Arabic" panose="02040503050201020203" pitchFamily="18" charset="-78"/>
                <a:cs typeface="B Homa" panose="00000400000000000000" pitchFamily="2" charset="-78"/>
              </a:rPr>
              <a:t> محاسبه </a:t>
            </a:r>
            <a:r>
              <a:rPr lang="fa-IR" sz="2000" dirty="0">
                <a:latin typeface="Adobe Arabic" panose="02040503050201020203" pitchFamily="18" charset="-78"/>
                <a:cs typeface="B Homa" panose="00000400000000000000" pitchFamily="2" charset="-78"/>
              </a:rPr>
              <a:t>مشاغل خدماتي مورد نياز جمعيت در هر ناحيه، كه از طريق رابطه زير بدست مي آيد.</a:t>
            </a:r>
          </a:p>
          <a:p>
            <a:pPr algn="l"/>
            <a:r>
              <a:rPr lang="en-US" sz="2000" dirty="0" err="1">
                <a:latin typeface="Adobe Arabic" panose="02040503050201020203" pitchFamily="18" charset="-78"/>
                <a:cs typeface="B Homa" panose="00000400000000000000" pitchFamily="2" charset="-78"/>
              </a:rPr>
              <a:t>Dj</a:t>
            </a:r>
            <a:r>
              <a:rPr lang="en-US" sz="2000" dirty="0">
                <a:latin typeface="Adobe Arabic" panose="02040503050201020203" pitchFamily="18" charset="-78"/>
                <a:cs typeface="B Homa" panose="00000400000000000000" pitchFamily="2" charset="-78"/>
              </a:rPr>
              <a:t>(1) = </a:t>
            </a:r>
            <a:r>
              <a:rPr lang="el-GR" sz="2000" dirty="0">
                <a:latin typeface="TimesNewRoman"/>
                <a:cs typeface="B Homa" panose="00000400000000000000" pitchFamily="2" charset="-78"/>
              </a:rPr>
              <a:t>β </a:t>
            </a:r>
            <a:r>
              <a:rPr lang="en-US" sz="2000" dirty="0" err="1">
                <a:latin typeface="Adobe Arabic" panose="02040503050201020203" pitchFamily="18" charset="-78"/>
                <a:cs typeface="B Homa" panose="00000400000000000000" pitchFamily="2" charset="-78"/>
              </a:rPr>
              <a:t>Pj</a:t>
            </a:r>
            <a:r>
              <a:rPr lang="en-US" sz="2000" dirty="0">
                <a:latin typeface="Adobe Arabic" panose="02040503050201020203" pitchFamily="18" charset="-78"/>
                <a:cs typeface="B Homa" panose="00000400000000000000" pitchFamily="2" charset="-78"/>
              </a:rPr>
              <a:t>(1)</a:t>
            </a:r>
            <a:endParaRPr lang="fa-IR" sz="2000" dirty="0">
              <a:latin typeface="Adobe Arabic" panose="02040503050201020203" pitchFamily="18" charset="-78"/>
              <a:cs typeface="B Homa" panose="00000400000000000000" pitchFamily="2" charset="-78"/>
            </a:endParaRPr>
          </a:p>
        </p:txBody>
      </p:sp>
      <p:sp>
        <p:nvSpPr>
          <p:cNvPr id="3" name="Rectangle 2"/>
          <p:cNvSpPr/>
          <p:nvPr/>
        </p:nvSpPr>
        <p:spPr>
          <a:xfrm>
            <a:off x="1900505" y="1659953"/>
            <a:ext cx="3890695" cy="1015663"/>
          </a:xfrm>
          <a:prstGeom prst="rect">
            <a:avLst/>
          </a:prstGeom>
        </p:spPr>
        <p:txBody>
          <a:bodyPr wrap="square">
            <a:spAutoFit/>
          </a:bodyPr>
          <a:lstStyle/>
          <a:p>
            <a:pPr algn="l"/>
            <a:r>
              <a:rPr lang="en-US" sz="2000" dirty="0">
                <a:latin typeface="Adobe Arabic" panose="02040503050201020203" pitchFamily="18" charset="-78"/>
                <a:cs typeface="B Homa" panose="00000400000000000000" pitchFamily="2" charset="-78"/>
              </a:rPr>
              <a:t>D1(1) = 0/153 * 3851/091 = 5892</a:t>
            </a:r>
          </a:p>
          <a:p>
            <a:pPr algn="l"/>
            <a:r>
              <a:rPr lang="en-US" sz="2000" dirty="0">
                <a:latin typeface="Adobe Arabic" panose="02040503050201020203" pitchFamily="18" charset="-78"/>
                <a:cs typeface="B Homa" panose="00000400000000000000" pitchFamily="2" charset="-78"/>
              </a:rPr>
              <a:t>D2(1) = 0/153 * 53531/016 = 8190/3</a:t>
            </a:r>
          </a:p>
          <a:p>
            <a:pPr algn="l"/>
            <a:r>
              <a:rPr lang="en-US" sz="2000" dirty="0">
                <a:latin typeface="Adobe Arabic" panose="02040503050201020203" pitchFamily="18" charset="-78"/>
                <a:cs typeface="B Homa" panose="00000400000000000000" pitchFamily="2" charset="-78"/>
              </a:rPr>
              <a:t>D3(1) = 0/153 * 9276/45 = 1419/3</a:t>
            </a:r>
            <a:endParaRPr lang="fa-IR" sz="2000" dirty="0">
              <a:latin typeface="Adobe Arabic" panose="02040503050201020203" pitchFamily="18" charset="-78"/>
              <a:cs typeface="B Homa" panose="00000400000000000000" pitchFamily="2" charset="-78"/>
            </a:endParaRPr>
          </a:p>
        </p:txBody>
      </p:sp>
      <p:sp>
        <p:nvSpPr>
          <p:cNvPr id="4" name="Rectangle 3"/>
          <p:cNvSpPr/>
          <p:nvPr/>
        </p:nvSpPr>
        <p:spPr>
          <a:xfrm>
            <a:off x="3312877" y="3007436"/>
            <a:ext cx="8201284" cy="707886"/>
          </a:xfrm>
          <a:prstGeom prst="rect">
            <a:avLst/>
          </a:prstGeom>
        </p:spPr>
        <p:txBody>
          <a:bodyPr wrap="none">
            <a:spAutoFit/>
          </a:bodyPr>
          <a:lstStyle/>
          <a:p>
            <a:r>
              <a:rPr lang="fa-IR" sz="2000" b="1" dirty="0">
                <a:latin typeface="Adobe Arabic" panose="02040503050201020203" pitchFamily="18" charset="-78"/>
                <a:cs typeface="B Homa" panose="00000400000000000000" pitchFamily="2" charset="-78"/>
              </a:rPr>
              <a:t>مرحله </a:t>
            </a:r>
            <a:r>
              <a:rPr lang="fa-IR" sz="2000" b="1" dirty="0" smtClean="0">
                <a:latin typeface="Adobe Arabic" panose="02040503050201020203" pitchFamily="18" charset="-78"/>
                <a:cs typeface="B Homa" panose="00000400000000000000" pitchFamily="2" charset="-78"/>
              </a:rPr>
              <a:t>هفتم</a:t>
            </a:r>
          </a:p>
          <a:p>
            <a:r>
              <a:rPr lang="fa-IR" sz="2000" dirty="0" smtClean="0">
                <a:latin typeface="Adobe Arabic" panose="02040503050201020203" pitchFamily="18" charset="-78"/>
                <a:cs typeface="B Homa" panose="00000400000000000000" pitchFamily="2" charset="-78"/>
              </a:rPr>
              <a:t>مكان </a:t>
            </a:r>
            <a:r>
              <a:rPr lang="fa-IR" sz="2000" dirty="0">
                <a:latin typeface="Adobe Arabic" panose="02040503050201020203" pitchFamily="18" charset="-78"/>
                <a:cs typeface="B Homa" panose="00000400000000000000" pitchFamily="2" charset="-78"/>
              </a:rPr>
              <a:t>يابي مشاغل خدماتي مورد نياز نواحي </a:t>
            </a:r>
            <a:r>
              <a:rPr lang="fa-IR" sz="2000" dirty="0" smtClean="0">
                <a:latin typeface="Adobe Arabic" panose="02040503050201020203" pitchFamily="18" charset="-78"/>
                <a:cs typeface="B Homa" panose="00000400000000000000" pitchFamily="2" charset="-78"/>
              </a:rPr>
              <a:t>مسكوني </a:t>
            </a:r>
            <a:r>
              <a:rPr lang="en-US" sz="2000" dirty="0" smtClean="0">
                <a:latin typeface="Adobe Arabic" panose="02040503050201020203" pitchFamily="18" charset="-78"/>
                <a:cs typeface="B Homa" panose="00000400000000000000" pitchFamily="2" charset="-78"/>
              </a:rPr>
              <a:t>j</a:t>
            </a:r>
            <a:r>
              <a:rPr lang="fa-IR" sz="2000" dirty="0">
                <a:latin typeface="Adobe Arabic" panose="02040503050201020203" pitchFamily="18" charset="-78"/>
                <a:cs typeface="B Homa" panose="00000400000000000000" pitchFamily="2" charset="-78"/>
              </a:rPr>
              <a:t>به نواحي </a:t>
            </a:r>
            <a:r>
              <a:rPr lang="fa-IR" sz="2000" dirty="0" smtClean="0">
                <a:latin typeface="Adobe Arabic" panose="02040503050201020203" pitchFamily="18" charset="-78"/>
                <a:cs typeface="B Homa" panose="00000400000000000000" pitchFamily="2" charset="-78"/>
              </a:rPr>
              <a:t>اشتغال</a:t>
            </a:r>
            <a:r>
              <a:rPr lang="en-US" sz="2000" dirty="0" err="1" smtClean="0">
                <a:latin typeface="Adobe Arabic" panose="02040503050201020203" pitchFamily="18" charset="-78"/>
                <a:cs typeface="B Homa" panose="00000400000000000000" pitchFamily="2" charset="-78"/>
              </a:rPr>
              <a:t>i</a:t>
            </a:r>
            <a:r>
              <a:rPr lang="en-US" sz="2000" dirty="0" smtClean="0">
                <a:latin typeface="Adobe Arabic" panose="02040503050201020203" pitchFamily="18" charset="-78"/>
                <a:cs typeface="B Homa" panose="00000400000000000000" pitchFamily="2" charset="-78"/>
              </a:rPr>
              <a:t> </a:t>
            </a:r>
            <a:r>
              <a:rPr lang="fa-IR" sz="2000" dirty="0" smtClean="0">
                <a:latin typeface="Adobe Arabic" panose="02040503050201020203" pitchFamily="18" charset="-78"/>
                <a:cs typeface="B Homa" panose="00000400000000000000" pitchFamily="2" charset="-78"/>
              </a:rPr>
              <a:t> از طریق مدل جاذبه</a:t>
            </a:r>
            <a:endParaRPr lang="fa-IR" sz="2000" dirty="0">
              <a:latin typeface="Adobe Arabic" panose="02040503050201020203" pitchFamily="18" charset="-78"/>
              <a:cs typeface="B Homa" panose="00000400000000000000" pitchFamily="2" charset="-78"/>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21609" t="23716" r="37378" b="55083"/>
          <a:stretch/>
        </p:blipFill>
        <p:spPr>
          <a:xfrm>
            <a:off x="2991278" y="4247197"/>
            <a:ext cx="5336275" cy="1550872"/>
          </a:xfrm>
          <a:prstGeom prst="rect">
            <a:avLst/>
          </a:prstGeom>
        </p:spPr>
      </p:pic>
      <p:sp>
        <p:nvSpPr>
          <p:cNvPr id="7" name="TextBox 6"/>
          <p:cNvSpPr txBox="1"/>
          <p:nvPr/>
        </p:nvSpPr>
        <p:spPr>
          <a:xfrm>
            <a:off x="4401314" y="3924035"/>
            <a:ext cx="2805601" cy="369332"/>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نتایج دوره اول محاسبات لاوری</a:t>
            </a:r>
            <a:endParaRPr lang="fa-IR" dirty="0">
              <a:latin typeface="Adobe Arabic" panose="02040503050201020203" pitchFamily="18" charset="-78"/>
              <a:cs typeface="B Homa" panose="00000400000000000000" pitchFamily="2" charset="-78"/>
            </a:endParaRPr>
          </a:p>
        </p:txBody>
      </p:sp>
    </p:spTree>
    <p:extLst>
      <p:ext uri="{BB962C8B-B14F-4D97-AF65-F5344CB8AC3E}">
        <p14:creationId xmlns:p14="http://schemas.microsoft.com/office/powerpoint/2010/main" val="3937041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2">
                                            <p:txEl>
                                              <p:pRg st="0" end="0"/>
                                            </p:txEl>
                                          </p:spTgt>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6" presetClass="emph" presetSubtype="0" fill="hold" nodeType="clickEffect">
                                  <p:stCondLst>
                                    <p:cond delay="0"/>
                                  </p:stCondLst>
                                  <p:childTnLst>
                                    <p:animScale>
                                      <p:cBhvr>
                                        <p:cTn id="39" dur="2000" fill="hold"/>
                                        <p:tgtEl>
                                          <p:spTgt spid="4">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474369" y="84616"/>
            <a:ext cx="6593294" cy="517966"/>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r>
              <a:rPr lang="fa-IR" sz="2800" b="1" dirty="0" smtClean="0">
                <a:latin typeface="Adobe Arabic" panose="02040503050201020203" pitchFamily="18" charset="-78"/>
                <a:cs typeface="B Homa" panose="00000400000000000000" pitchFamily="2" charset="-78"/>
              </a:rPr>
              <a:t>نتیجه كار با مدل لاوری در 16 مرحله </a:t>
            </a:r>
            <a:r>
              <a:rPr lang="fa-IR" sz="2800" b="1" dirty="0">
                <a:latin typeface="Adobe Arabic" panose="02040503050201020203" pitchFamily="18" charset="-78"/>
                <a:cs typeface="B Homa" panose="00000400000000000000" pitchFamily="2" charset="-78"/>
              </a:rPr>
              <a:t>براي شهر سنندج</a:t>
            </a:r>
          </a:p>
        </p:txBody>
      </p:sp>
      <p:pic>
        <p:nvPicPr>
          <p:cNvPr id="10" name="Picture 9"/>
          <p:cNvPicPr>
            <a:picLocks noChangeAspect="1"/>
          </p:cNvPicPr>
          <p:nvPr/>
        </p:nvPicPr>
        <p:blipFill rotWithShape="1">
          <a:blip r:embed="rId2"/>
          <a:srcRect l="23315" t="14241" r="21466" b="6791"/>
          <a:stretch/>
        </p:blipFill>
        <p:spPr>
          <a:xfrm>
            <a:off x="2982683" y="919979"/>
            <a:ext cx="7184571" cy="5776687"/>
          </a:xfrm>
          <a:prstGeom prst="rect">
            <a:avLst/>
          </a:prstGeom>
        </p:spPr>
      </p:pic>
      <p:sp>
        <p:nvSpPr>
          <p:cNvPr id="11" name="TextBox 10"/>
          <p:cNvSpPr txBox="1"/>
          <p:nvPr/>
        </p:nvSpPr>
        <p:spPr>
          <a:xfrm>
            <a:off x="4380060" y="602582"/>
            <a:ext cx="4390956" cy="369332"/>
          </a:xfrm>
          <a:prstGeom prst="rect">
            <a:avLst/>
          </a:prstGeom>
          <a:noFill/>
        </p:spPr>
        <p:txBody>
          <a:bodyPr wrap="square" rtlCol="1">
            <a:spAutoFit/>
          </a:bodyPr>
          <a:lstStyle/>
          <a:p>
            <a:r>
              <a:rPr lang="fa-IR" dirty="0">
                <a:latin typeface="Adobe Arabic" panose="02040503050201020203" pitchFamily="18" charset="-78"/>
                <a:cs typeface="B Homa" panose="00000400000000000000" pitchFamily="2" charset="-78"/>
              </a:rPr>
              <a:t>نتایج 16 دوره محاسباتی مدل لاوری برای شهر سنندج</a:t>
            </a:r>
          </a:p>
        </p:txBody>
      </p:sp>
    </p:spTree>
    <p:extLst>
      <p:ext uri="{BB962C8B-B14F-4D97-AF65-F5344CB8AC3E}">
        <p14:creationId xmlns:p14="http://schemas.microsoft.com/office/powerpoint/2010/main" val="3854845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grpId="0" nodeType="clickEffect">
                                  <p:stCondLst>
                                    <p:cond delay="0"/>
                                  </p:stCondLst>
                                  <p:childTnLst>
                                    <p:animScale>
                                      <p:cBhvr>
                                        <p:cTn id="20" dur="2000" fill="hold"/>
                                        <p:tgtEl>
                                          <p:spTgt spid="1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8431" t="37649" r="16535" b="29811"/>
          <a:stretch/>
        </p:blipFill>
        <p:spPr>
          <a:xfrm>
            <a:off x="2383397" y="1455318"/>
            <a:ext cx="8461829" cy="2380343"/>
          </a:xfrm>
          <a:prstGeom prst="rect">
            <a:avLst/>
          </a:prstGeom>
        </p:spPr>
      </p:pic>
      <p:sp>
        <p:nvSpPr>
          <p:cNvPr id="5" name="TextBox 4"/>
          <p:cNvSpPr txBox="1"/>
          <p:nvPr/>
        </p:nvSpPr>
        <p:spPr>
          <a:xfrm>
            <a:off x="3352799" y="675696"/>
            <a:ext cx="6296527" cy="338554"/>
          </a:xfrm>
          <a:prstGeom prst="rect">
            <a:avLst/>
          </a:prstGeom>
          <a:noFill/>
        </p:spPr>
        <p:txBody>
          <a:bodyPr wrap="square" rtlCol="1">
            <a:spAutoFit/>
          </a:bodyPr>
          <a:lstStyle/>
          <a:p>
            <a:r>
              <a:rPr lang="fa-IR" sz="1600" dirty="0">
                <a:latin typeface="Adobe Arabic" panose="02040503050201020203" pitchFamily="18" charset="-78"/>
                <a:cs typeface="B Homa" panose="00000400000000000000" pitchFamily="2" charset="-78"/>
              </a:rPr>
              <a:t>نتایج نهایی مدل لاوری مقایسه مقادیر پیش بینی شده با مقادیر واقعی شهر سنندج</a:t>
            </a:r>
          </a:p>
        </p:txBody>
      </p:sp>
      <p:sp>
        <p:nvSpPr>
          <p:cNvPr id="6" name="Rectangle 5"/>
          <p:cNvSpPr/>
          <p:nvPr/>
        </p:nvSpPr>
        <p:spPr>
          <a:xfrm>
            <a:off x="1962483" y="4276729"/>
            <a:ext cx="8882743" cy="1323439"/>
          </a:xfrm>
          <a:prstGeom prst="rect">
            <a:avLst/>
          </a:prstGeom>
        </p:spPr>
        <p:txBody>
          <a:bodyPr wrap="square">
            <a:spAutoFit/>
          </a:bodyPr>
          <a:lstStyle/>
          <a:p>
            <a:pPr algn="just"/>
            <a:r>
              <a:rPr lang="fa-IR" sz="2000" dirty="0">
                <a:latin typeface="Adobe Arabic" panose="02040503050201020203" pitchFamily="18" charset="-78"/>
                <a:cs typeface="B Homa" panose="00000400000000000000" pitchFamily="2" charset="-78"/>
              </a:rPr>
              <a:t>چنين به نظر مي رسد كه مدل لاري در ميزان و توزيع اشتغال و جمعيت براي شهر سنندج موفق نبوده است. بنابراين از اين مدل نمي </a:t>
            </a:r>
            <a:r>
              <a:rPr lang="fa-IR" sz="2000" dirty="0" smtClean="0">
                <a:latin typeface="Adobe Arabic" panose="02040503050201020203" pitchFamily="18" charset="-78"/>
                <a:cs typeface="B Homa" panose="00000400000000000000" pitchFamily="2" charset="-78"/>
              </a:rPr>
              <a:t>توان به </a:t>
            </a:r>
            <a:r>
              <a:rPr lang="fa-IR" sz="2000" dirty="0">
                <a:latin typeface="Adobe Arabic" panose="02040503050201020203" pitchFamily="18" charset="-78"/>
                <a:cs typeface="B Homa" panose="00000400000000000000" pitchFamily="2" charset="-78"/>
              </a:rPr>
              <a:t>عنوان ابزار پيش بيني و توزيع كاربري ها استفاده نمود. در عين حال، عدم </a:t>
            </a:r>
            <a:r>
              <a:rPr lang="fa-IR" sz="2000" dirty="0" smtClean="0">
                <a:latin typeface="Adobe Arabic" panose="02040503050201020203" pitchFamily="18" charset="-78"/>
                <a:cs typeface="B Homa" panose="00000400000000000000" pitchFamily="2" charset="-78"/>
              </a:rPr>
              <a:t>كارايي اين </a:t>
            </a:r>
            <a:r>
              <a:rPr lang="fa-IR" sz="2000" dirty="0">
                <a:latin typeface="Adobe Arabic" panose="02040503050201020203" pitchFamily="18" charset="-78"/>
                <a:cs typeface="B Homa" panose="00000400000000000000" pitchFamily="2" charset="-78"/>
              </a:rPr>
              <a:t>مدل در اين زمينه نمي تواند به عنوان بي اعتباري كل مدل تلقي شود چرا كه نتايج حاصله از پيش بيني </a:t>
            </a:r>
            <a:r>
              <a:rPr lang="fa-IR" sz="2000" dirty="0" smtClean="0">
                <a:latin typeface="Adobe Arabic" panose="02040503050201020203" pitchFamily="18" charset="-78"/>
                <a:cs typeface="B Homa" panose="00000400000000000000" pitchFamily="2" charset="-78"/>
              </a:rPr>
              <a:t>با واقعيت </a:t>
            </a:r>
            <a:r>
              <a:rPr lang="fa-IR" sz="2000" dirty="0">
                <a:latin typeface="Adobe Arabic" panose="02040503050201020203" pitchFamily="18" charset="-78"/>
                <a:cs typeface="B Homa" panose="00000400000000000000" pitchFamily="2" charset="-78"/>
              </a:rPr>
              <a:t>بسيار نزديك بوده و اختلاف هاي جزئي را نشان مي دهد. </a:t>
            </a:r>
          </a:p>
        </p:txBody>
      </p:sp>
    </p:spTree>
    <p:extLst>
      <p:ext uri="{BB962C8B-B14F-4D97-AF65-F5344CB8AC3E}">
        <p14:creationId xmlns:p14="http://schemas.microsoft.com/office/powerpoint/2010/main" val="41536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95282" y="493653"/>
            <a:ext cx="8634506" cy="6001643"/>
          </a:xfrm>
          <a:prstGeom prst="rect">
            <a:avLst/>
          </a:prstGeom>
          <a:noFill/>
        </p:spPr>
        <p:txBody>
          <a:bodyPr wrap="square" rtlCol="1">
            <a:spAutoFit/>
          </a:bodyPr>
          <a:lstStyle/>
          <a:p>
            <a:pPr algn="justLow"/>
            <a:r>
              <a:rPr lang="fa-IR" sz="2400" b="1" dirty="0" smtClean="0"/>
              <a:t>منابع</a:t>
            </a:r>
          </a:p>
          <a:p>
            <a:pPr marL="285750" indent="-285750" algn="justLow">
              <a:lnSpc>
                <a:spcPct val="150000"/>
              </a:lnSpc>
              <a:buFont typeface="Wingdings" panose="05000000000000000000" pitchFamily="2" charset="2"/>
              <a:buChar char="§"/>
            </a:pPr>
            <a:endParaRPr lang="fa-IR" sz="2000" dirty="0">
              <a:latin typeface="Adobe Arabic" panose="02040503050201020203" pitchFamily="18" charset="-78"/>
              <a:cs typeface="B Homa" panose="00000400000000000000" pitchFamily="2" charset="-78"/>
            </a:endParaRPr>
          </a:p>
          <a:p>
            <a:pPr marL="285750" indent="-285750" algn="justLow">
              <a:lnSpc>
                <a:spcPct val="150000"/>
              </a:lnSpc>
              <a:buFont typeface="Wingdings" panose="05000000000000000000" pitchFamily="2" charset="2"/>
              <a:buChar char="§"/>
            </a:pPr>
            <a:r>
              <a:rPr lang="fa-IR" sz="2000" dirty="0" smtClean="0">
                <a:latin typeface="Adobe Arabic" panose="02040503050201020203" pitchFamily="18" charset="-78"/>
                <a:cs typeface="B Homa" panose="00000400000000000000" pitchFamily="2" charset="-78"/>
              </a:rPr>
              <a:t>طبیبیان، منوچهر. 1387. مدلهای کاربردی در تحلیل مسایل شهری و منطقه ای. تهران: دانشگاه تهران.</a:t>
            </a:r>
          </a:p>
          <a:p>
            <a:pPr marL="285750" indent="-285750" algn="justLow">
              <a:lnSpc>
                <a:spcPct val="150000"/>
              </a:lnSpc>
              <a:buFont typeface="Wingdings" panose="05000000000000000000" pitchFamily="2" charset="2"/>
              <a:buChar char="§"/>
            </a:pPr>
            <a:r>
              <a:rPr lang="fa-IR" sz="2000" dirty="0" smtClean="0">
                <a:latin typeface="Adobe Arabic" panose="02040503050201020203" pitchFamily="18" charset="-78"/>
                <a:cs typeface="B Homa" panose="00000400000000000000" pitchFamily="2" charset="-78"/>
              </a:rPr>
              <a:t>بهبهانی، حمید، و جلیل شاهی. 1374. روشهای پیش بینی سفرهای شهری. یزد: دانشگاه یزد.</a:t>
            </a:r>
          </a:p>
          <a:p>
            <a:pPr marL="285750" indent="-285750" algn="justLow">
              <a:lnSpc>
                <a:spcPct val="150000"/>
              </a:lnSpc>
              <a:buFont typeface="Wingdings" panose="05000000000000000000" pitchFamily="2" charset="2"/>
              <a:buChar char="§"/>
            </a:pPr>
            <a:r>
              <a:rPr lang="fa-IR" sz="2000" dirty="0" smtClean="0">
                <a:latin typeface="Adobe Arabic" panose="02040503050201020203" pitchFamily="18" charset="-78"/>
                <a:cs typeface="B Homa" panose="00000400000000000000" pitchFamily="2" charset="-78"/>
              </a:rPr>
              <a:t>زیاری، کرامت الله. 1393. برنامه ریزی کاربری اراضی شهری. تهران: دانشگاه تهران.</a:t>
            </a:r>
          </a:p>
          <a:p>
            <a:pPr marL="285750" indent="-285750" algn="justLow">
              <a:lnSpc>
                <a:spcPct val="150000"/>
              </a:lnSpc>
              <a:buFont typeface="Wingdings" panose="05000000000000000000" pitchFamily="2" charset="2"/>
              <a:buChar char="§"/>
            </a:pPr>
            <a:r>
              <a:rPr lang="fa-IR" sz="2000" dirty="0">
                <a:latin typeface="Adobe Arabic" panose="02040503050201020203" pitchFamily="18" charset="-78"/>
                <a:cs typeface="B Homa" panose="00000400000000000000" pitchFamily="2" charset="-78"/>
              </a:rPr>
              <a:t>کریمی دهنورد، هادی، و </a:t>
            </a:r>
            <a:r>
              <a:rPr lang="fa-IR" sz="2000" dirty="0" smtClean="0">
                <a:latin typeface="Adobe Arabic" panose="02040503050201020203" pitchFamily="18" charset="-78"/>
                <a:cs typeface="B Homa" panose="00000400000000000000" pitchFamily="2" charset="-78"/>
              </a:rPr>
              <a:t>سید </a:t>
            </a:r>
            <a:r>
              <a:rPr lang="fa-IR" sz="2000" dirty="0">
                <a:latin typeface="Adobe Arabic" panose="02040503050201020203" pitchFamily="18" charset="-78"/>
                <a:cs typeface="B Homa" panose="00000400000000000000" pitchFamily="2" charset="-78"/>
              </a:rPr>
              <a:t>نادر شتاب بوشهری. مدل های کاربری زمین- حمل و نقل و موانع موجود بر سر استفاده از مدل لاری جهت پیش بینی کاربری زمین در ایران. در یازدهمین کنفرانس بین المللی مهندسی حمل و نقل و ترافیک</a:t>
            </a:r>
            <a:r>
              <a:rPr lang="fa-IR" sz="2000" dirty="0" smtClean="0">
                <a:latin typeface="Adobe Arabic" panose="02040503050201020203" pitchFamily="18" charset="-78"/>
                <a:cs typeface="B Homa" panose="00000400000000000000" pitchFamily="2" charset="-78"/>
              </a:rPr>
              <a:t>.</a:t>
            </a:r>
          </a:p>
          <a:p>
            <a:pPr marL="285750" indent="-285750" algn="justLow">
              <a:lnSpc>
                <a:spcPct val="150000"/>
              </a:lnSpc>
              <a:buFont typeface="Wingdings" panose="05000000000000000000" pitchFamily="2" charset="2"/>
              <a:buChar char="§"/>
            </a:pPr>
            <a:r>
              <a:rPr lang="fa-IR" sz="2000" dirty="0">
                <a:latin typeface="Adobe Arabic" panose="02040503050201020203" pitchFamily="18" charset="-78"/>
                <a:cs typeface="B Homa" panose="00000400000000000000" pitchFamily="2" charset="-78"/>
              </a:rPr>
              <a:t>براورد اشتغال در بخش پایه و غیر پایه با استفاده از روش تحلیلی اقتصاد پایه برای دوره 10 ساله . نمونه موردی : استان </a:t>
            </a:r>
            <a:r>
              <a:rPr lang="fa-IR" sz="2000" dirty="0" smtClean="0">
                <a:latin typeface="Adobe Arabic" panose="02040503050201020203" pitchFamily="18" charset="-78"/>
                <a:cs typeface="B Homa" panose="00000400000000000000" pitchFamily="2" charset="-78"/>
              </a:rPr>
              <a:t>بوشهر</a:t>
            </a:r>
          </a:p>
          <a:p>
            <a:pPr marL="285750" indent="-285750" algn="justLow">
              <a:lnSpc>
                <a:spcPct val="150000"/>
              </a:lnSpc>
              <a:buFont typeface="Wingdings" panose="05000000000000000000" pitchFamily="2" charset="2"/>
              <a:buChar char="§"/>
            </a:pPr>
            <a:r>
              <a:rPr lang="fa-IR" sz="2000" dirty="0">
                <a:latin typeface="Adobe Arabic" panose="02040503050201020203" pitchFamily="18" charset="-78"/>
                <a:cs typeface="B Homa" panose="00000400000000000000" pitchFamily="2" charset="-78"/>
              </a:rPr>
              <a:t>باقدم، عثمان، اکبر پرهیزکار و مسعود مهدوی. 1387. ارزیابی مدل لاری در پیش بینی اشتغال و جمیت شهر سنندج. فصلنامه جغرافیایی سرزمین. سال پنجم. (19): </a:t>
            </a:r>
            <a:r>
              <a:rPr lang="fa-IR" sz="2000" dirty="0" smtClean="0">
                <a:latin typeface="Adobe Arabic" panose="02040503050201020203" pitchFamily="18" charset="-78"/>
                <a:cs typeface="B Homa" panose="00000400000000000000" pitchFamily="2" charset="-78"/>
              </a:rPr>
              <a:t>27-33.</a:t>
            </a:r>
            <a:endParaRPr lang="fa-IR" sz="2000" dirty="0">
              <a:latin typeface="Adobe Arabic" panose="02040503050201020203" pitchFamily="18" charset="-78"/>
              <a:cs typeface="B Homa" panose="00000400000000000000" pitchFamily="2" charset="-78"/>
            </a:endParaRPr>
          </a:p>
        </p:txBody>
      </p:sp>
    </p:spTree>
    <p:extLst>
      <p:ext uri="{BB962C8B-B14F-4D97-AF65-F5344CB8AC3E}">
        <p14:creationId xmlns:p14="http://schemas.microsoft.com/office/powerpoint/2010/main" val="375683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36439" y="473127"/>
            <a:ext cx="8859915" cy="1477328"/>
          </a:xfrm>
          <a:prstGeom prst="rect">
            <a:avLst/>
          </a:prstGeom>
          <a:noFill/>
        </p:spPr>
        <p:txBody>
          <a:bodyPr wrap="square" rtlCol="1">
            <a:spAutoFit/>
          </a:bodyPr>
          <a:lstStyle/>
          <a:p>
            <a:pPr>
              <a:lnSpc>
                <a:spcPct val="150000"/>
              </a:lnSpc>
            </a:pPr>
            <a:r>
              <a:rPr lang="fa-IR" sz="2000" dirty="0" smtClean="0">
                <a:latin typeface="Adobe Arabic" panose="02040503050201020203" pitchFamily="18" charset="-78"/>
                <a:cs typeface="B Homa" panose="00000400000000000000" pitchFamily="2" charset="-78"/>
              </a:rPr>
              <a:t>عامل اصلی که موجب پایداری جامعه می شود و افراد را قادر به زندگی در یک ناحیه می کند معمولا فعالیت های اقتصادی است. به عبارتی دیگر </a:t>
            </a:r>
            <a:r>
              <a:rPr lang="fa-IR" sz="2000" u="sng" dirty="0" smtClean="0">
                <a:latin typeface="Adobe Arabic" panose="02040503050201020203" pitchFamily="18" charset="-78"/>
                <a:cs typeface="B Homa" panose="00000400000000000000" pitchFamily="2" charset="-78"/>
              </a:rPr>
              <a:t>حضور جمعیت </a:t>
            </a:r>
            <a:r>
              <a:rPr lang="fa-IR" sz="2000" dirty="0" smtClean="0">
                <a:latin typeface="Adobe Arabic" panose="02040503050201020203" pitchFamily="18" charset="-78"/>
                <a:cs typeface="B Homa" panose="00000400000000000000" pitchFamily="2" charset="-78"/>
              </a:rPr>
              <a:t>در یک ناحیه شهری مشخص، </a:t>
            </a:r>
            <a:r>
              <a:rPr lang="fa-IR" sz="2000" u="sng" dirty="0" smtClean="0">
                <a:latin typeface="Adobe Arabic" panose="02040503050201020203" pitchFamily="18" charset="-78"/>
                <a:cs typeface="B Homa" panose="00000400000000000000" pitchFamily="2" charset="-78"/>
              </a:rPr>
              <a:t>با اشتغال و وجود مشاغل د</a:t>
            </a:r>
            <a:r>
              <a:rPr lang="fa-IR" sz="2000" dirty="0" smtClean="0">
                <a:latin typeface="Adobe Arabic" panose="02040503050201020203" pitchFamily="18" charset="-78"/>
                <a:cs typeface="B Homa" panose="00000400000000000000" pitchFamily="2" charset="-78"/>
              </a:rPr>
              <a:t>ر آن ناحیه عملی میشود. </a:t>
            </a:r>
          </a:p>
        </p:txBody>
      </p:sp>
      <p:sp>
        <p:nvSpPr>
          <p:cNvPr id="4" name="Oval 3"/>
          <p:cNvSpPr/>
          <p:nvPr/>
        </p:nvSpPr>
        <p:spPr>
          <a:xfrm>
            <a:off x="7484545" y="2486476"/>
            <a:ext cx="1868003" cy="1415189"/>
          </a:xfrm>
          <a:prstGeom prst="ellipse">
            <a:avLst/>
          </a:prstGeom>
          <a:solidFill>
            <a:schemeClr val="accent2"/>
          </a:solidFill>
        </p:spPr>
        <p:style>
          <a:lnRef idx="0">
            <a:schemeClr val="dk1"/>
          </a:lnRef>
          <a:fillRef idx="3">
            <a:schemeClr val="dk1"/>
          </a:fillRef>
          <a:effectRef idx="3">
            <a:schemeClr val="dk1"/>
          </a:effectRef>
          <a:fontRef idx="minor">
            <a:schemeClr val="lt1"/>
          </a:fontRef>
        </p:style>
        <p:txBody>
          <a:bodyPr rtlCol="1" anchor="ctr"/>
          <a:lstStyle/>
          <a:p>
            <a:pPr algn="ctr"/>
            <a:r>
              <a:rPr lang="fa-IR" sz="2400" b="1" dirty="0">
                <a:solidFill>
                  <a:schemeClr val="tx1"/>
                </a:solidFill>
                <a:latin typeface="Adobe Arabic" panose="02040503050201020203" pitchFamily="18" charset="-78"/>
                <a:cs typeface="B Homa" panose="00000400000000000000" pitchFamily="2" charset="-78"/>
              </a:rPr>
              <a:t>سطح جمعیت</a:t>
            </a:r>
          </a:p>
        </p:txBody>
      </p:sp>
      <p:sp>
        <p:nvSpPr>
          <p:cNvPr id="7" name="TextBox 6"/>
          <p:cNvSpPr txBox="1"/>
          <p:nvPr/>
        </p:nvSpPr>
        <p:spPr>
          <a:xfrm>
            <a:off x="2540043" y="4437687"/>
            <a:ext cx="8540408" cy="1938992"/>
          </a:xfrm>
          <a:prstGeom prst="rect">
            <a:avLst/>
          </a:prstGeom>
          <a:noFill/>
        </p:spPr>
        <p:txBody>
          <a:bodyPr wrap="square" rtlCol="1">
            <a:spAutoFit/>
          </a:bodyPr>
          <a:lstStyle/>
          <a:p>
            <a:pPr algn="just">
              <a:lnSpc>
                <a:spcPct val="150000"/>
              </a:lnSpc>
            </a:pPr>
            <a:r>
              <a:rPr lang="fa-IR" sz="2000" dirty="0">
                <a:latin typeface="Adobe Arabic" panose="02040503050201020203" pitchFamily="18" charset="-78"/>
                <a:cs typeface="B Homa" panose="00000400000000000000" pitchFamily="2" charset="-78"/>
              </a:rPr>
              <a:t>اشتغال از مهمترین پارامترهای یک مدل کلان اقتصادی می باشد. هرگونه تغییر در این پارامتر، اثرات خاص خود را بر دیگر پارامتر های اقتصادی بر جای خواهد گذاشت. اشتغال از نیاز های اصلی هر جامعه است و هرگونه نارسایی یا کمبود در آن، منشا پیدایش بسیاری از ناهنجاری های اقتصادی، اجتماعی و فرهنگی می شود.</a:t>
            </a:r>
          </a:p>
        </p:txBody>
      </p:sp>
      <p:sp>
        <p:nvSpPr>
          <p:cNvPr id="6" name="Left-Right Arrow 5"/>
          <p:cNvSpPr/>
          <p:nvPr/>
        </p:nvSpPr>
        <p:spPr>
          <a:xfrm>
            <a:off x="6147721" y="2940069"/>
            <a:ext cx="1066140" cy="508000"/>
          </a:xfrm>
          <a:prstGeom prst="leftRightArrow">
            <a:avLst/>
          </a:prstGeom>
          <a:solidFill>
            <a:srgbClr val="00B050"/>
          </a:solidFill>
        </p:spPr>
        <p:style>
          <a:lnRef idx="0">
            <a:schemeClr val="accent4"/>
          </a:lnRef>
          <a:fillRef idx="3">
            <a:schemeClr val="accent4"/>
          </a:fillRef>
          <a:effectRef idx="3">
            <a:schemeClr val="accent4"/>
          </a:effectRef>
          <a:fontRef idx="minor">
            <a:schemeClr val="lt1"/>
          </a:fontRef>
        </p:style>
        <p:txBody>
          <a:bodyPr rtlCol="1" anchor="ctr"/>
          <a:lstStyle/>
          <a:p>
            <a:pPr algn="ctr"/>
            <a:endParaRPr lang="fa-IR"/>
          </a:p>
        </p:txBody>
      </p:sp>
      <p:sp>
        <p:nvSpPr>
          <p:cNvPr id="9" name="Oval 8"/>
          <p:cNvSpPr/>
          <p:nvPr/>
        </p:nvSpPr>
        <p:spPr>
          <a:xfrm>
            <a:off x="4009034" y="2486476"/>
            <a:ext cx="1868003" cy="1415189"/>
          </a:xfrm>
          <a:prstGeom prst="ellipse">
            <a:avLst/>
          </a:prstGeom>
          <a:solidFill>
            <a:schemeClr val="accent2"/>
          </a:solidFill>
        </p:spPr>
        <p:style>
          <a:lnRef idx="0">
            <a:schemeClr val="dk1"/>
          </a:lnRef>
          <a:fillRef idx="3">
            <a:schemeClr val="dk1"/>
          </a:fillRef>
          <a:effectRef idx="3">
            <a:schemeClr val="dk1"/>
          </a:effectRef>
          <a:fontRef idx="minor">
            <a:schemeClr val="lt1"/>
          </a:fontRef>
        </p:style>
        <p:txBody>
          <a:bodyPr rtlCol="1" anchor="ctr"/>
          <a:lstStyle/>
          <a:p>
            <a:pPr algn="ctr"/>
            <a:r>
              <a:rPr lang="fa-IR" sz="2400" b="1" dirty="0">
                <a:solidFill>
                  <a:schemeClr val="tx1"/>
                </a:solidFill>
                <a:latin typeface="Adobe Arabic" panose="02040503050201020203" pitchFamily="18" charset="-78"/>
                <a:cs typeface="B Homa" panose="00000400000000000000" pitchFamily="2" charset="-78"/>
              </a:rPr>
              <a:t>سطح اشتغال</a:t>
            </a:r>
          </a:p>
          <a:p>
            <a:pPr algn="ctr"/>
            <a:r>
              <a:rPr lang="fa-IR" sz="2400" b="1" dirty="0">
                <a:solidFill>
                  <a:schemeClr val="tx1"/>
                </a:solidFill>
                <a:latin typeface="Adobe Arabic" panose="02040503050201020203" pitchFamily="18" charset="-78"/>
                <a:cs typeface="B Homa" panose="00000400000000000000" pitchFamily="2" charset="-78"/>
              </a:rPr>
              <a:t>(فعالیت اقتصادی)</a:t>
            </a:r>
          </a:p>
        </p:txBody>
      </p:sp>
    </p:spTree>
    <p:extLst>
      <p:ext uri="{BB962C8B-B14F-4D97-AF65-F5344CB8AC3E}">
        <p14:creationId xmlns:p14="http://schemas.microsoft.com/office/powerpoint/2010/main" val="2374906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7" grpId="0"/>
      <p:bldP spid="6"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648889" y="3344779"/>
            <a:ext cx="5159884" cy="2347894"/>
          </a:xfrm>
          <a:prstGeom prst="roundRect">
            <a:avLst/>
          </a:prstGeom>
          <a:solidFill>
            <a:srgbClr val="00B050"/>
          </a:solidFill>
          <a:ln>
            <a:solidFill>
              <a:srgbClr val="002060"/>
            </a:solidFill>
          </a:ln>
        </p:spPr>
        <p:style>
          <a:lnRef idx="2">
            <a:schemeClr val="accent6"/>
          </a:lnRef>
          <a:fillRef idx="1">
            <a:schemeClr val="lt1"/>
          </a:fillRef>
          <a:effectRef idx="0">
            <a:schemeClr val="accent6"/>
          </a:effectRef>
          <a:fontRef idx="minor">
            <a:schemeClr val="dk1"/>
          </a:fontRef>
        </p:style>
        <p:txBody>
          <a:bodyPr rtlCol="1" anchor="ctr"/>
          <a:lstStyle/>
          <a:p>
            <a:pPr algn="just"/>
            <a:r>
              <a:rPr lang="fa-IR" sz="2400" dirty="0">
                <a:solidFill>
                  <a:schemeClr val="tx1"/>
                </a:solidFill>
                <a:latin typeface="Adobe Arabic" panose="02040503050201020203" pitchFamily="18" charset="-78"/>
                <a:cs typeface="B Homa" panose="00000400000000000000" pitchFamily="2" charset="-78"/>
              </a:rPr>
              <a:t>آنهایی هستند که نیازهاي ساکنین داخل محدوده اقتصادي جامعه را تامین می کنند. فعالیت هاي غیر پایه اي یا تبعی هیچ کالا و خدمات تمام شده اي را صادر نمی کنند، بلکه هم از نظر تولید و هم از نظر بازار، محلی هستند. </a:t>
            </a:r>
          </a:p>
        </p:txBody>
      </p:sp>
      <p:sp>
        <p:nvSpPr>
          <p:cNvPr id="9" name="Rounded Rectangle 8"/>
          <p:cNvSpPr/>
          <p:nvPr/>
        </p:nvSpPr>
        <p:spPr>
          <a:xfrm>
            <a:off x="3648889" y="902369"/>
            <a:ext cx="5159884" cy="2278593"/>
          </a:xfrm>
          <a:prstGeom prst="roundRect">
            <a:avLst/>
          </a:prstGeom>
          <a:solidFill>
            <a:srgbClr val="00B050"/>
          </a:solidFill>
          <a:ln>
            <a:solidFill>
              <a:srgbClr val="002060"/>
            </a:solidFill>
          </a:ln>
        </p:spPr>
        <p:style>
          <a:lnRef idx="2">
            <a:schemeClr val="accent6"/>
          </a:lnRef>
          <a:fillRef idx="1">
            <a:schemeClr val="lt1"/>
          </a:fillRef>
          <a:effectRef idx="0">
            <a:schemeClr val="accent6"/>
          </a:effectRef>
          <a:fontRef idx="minor">
            <a:schemeClr val="dk1"/>
          </a:fontRef>
        </p:style>
        <p:txBody>
          <a:bodyPr rtlCol="1" anchor="ctr"/>
          <a:lstStyle/>
          <a:p>
            <a:pPr algn="just"/>
            <a:r>
              <a:rPr lang="fa-IR" sz="2400" dirty="0">
                <a:solidFill>
                  <a:schemeClr val="tx1"/>
                </a:solidFill>
                <a:latin typeface="Adobe Arabic" panose="02040503050201020203" pitchFamily="18" charset="-78"/>
                <a:cs typeface="B Homa" panose="00000400000000000000" pitchFamily="2" charset="-78"/>
              </a:rPr>
              <a:t>فعالیت هایی هستند که کالا و خدمات را به خارج از محدوده اقتصاد جامعه صادر می کنند و یا کالاها و خدماتشان را به افرادي عرضه می کنند که از خارج از مرزهاي اقتصادي جامعه آمده اند. </a:t>
            </a:r>
          </a:p>
        </p:txBody>
      </p:sp>
      <p:sp>
        <p:nvSpPr>
          <p:cNvPr id="12" name="Rounded Rectangle 11"/>
          <p:cNvSpPr/>
          <p:nvPr/>
        </p:nvSpPr>
        <p:spPr>
          <a:xfrm>
            <a:off x="531810" y="1546930"/>
            <a:ext cx="2756381" cy="1164185"/>
          </a:xfrm>
          <a:prstGeom prst="roundRect">
            <a:avLst/>
          </a:prstGeom>
          <a:solidFill>
            <a:srgbClr val="00B0F0"/>
          </a:solidFill>
        </p:spPr>
        <p:style>
          <a:lnRef idx="0">
            <a:schemeClr val="dk1"/>
          </a:lnRef>
          <a:fillRef idx="3">
            <a:schemeClr val="dk1"/>
          </a:fillRef>
          <a:effectRef idx="3">
            <a:schemeClr val="dk1"/>
          </a:effectRef>
          <a:fontRef idx="minor">
            <a:schemeClr val="lt1"/>
          </a:fontRef>
        </p:style>
        <p:txBody>
          <a:bodyPr rtlCol="1" anchor="ctr"/>
          <a:lstStyle/>
          <a:p>
            <a:r>
              <a:rPr lang="fa-IR" sz="2400" dirty="0" smtClean="0">
                <a:latin typeface="Adobe Arabic" panose="02040503050201020203" pitchFamily="18" charset="-78"/>
                <a:cs typeface="B Homa" panose="00000400000000000000" pitchFamily="2" charset="-78"/>
              </a:rPr>
              <a:t>1- کل گراست</a:t>
            </a:r>
          </a:p>
          <a:p>
            <a:r>
              <a:rPr lang="fa-IR" sz="2400" dirty="0" smtClean="0">
                <a:latin typeface="Adobe Arabic" panose="02040503050201020203" pitchFamily="18" charset="-78"/>
                <a:cs typeface="B Homa" panose="00000400000000000000" pitchFamily="2" charset="-78"/>
              </a:rPr>
              <a:t>2- </a:t>
            </a:r>
            <a:r>
              <a:rPr lang="fa-IR" sz="2400" dirty="0">
                <a:latin typeface="Adobe Arabic" panose="02040503050201020203" pitchFamily="18" charset="-78"/>
                <a:cs typeface="B Homa" panose="00000400000000000000" pitchFamily="2" charset="-78"/>
              </a:rPr>
              <a:t>محصولات </a:t>
            </a:r>
            <a:r>
              <a:rPr lang="fa-IR" sz="2400" dirty="0" smtClean="0">
                <a:latin typeface="Adobe Arabic" panose="02040503050201020203" pitchFamily="18" charset="-78"/>
                <a:cs typeface="B Homa" panose="00000400000000000000" pitchFamily="2" charset="-78"/>
              </a:rPr>
              <a:t>آن دارای جنبه صادرتی</a:t>
            </a:r>
            <a:endParaRPr lang="fa-IR" sz="2400" dirty="0">
              <a:latin typeface="Adobe Arabic" panose="02040503050201020203" pitchFamily="18" charset="-78"/>
              <a:cs typeface="B Homa" panose="00000400000000000000" pitchFamily="2" charset="-78"/>
            </a:endParaRPr>
          </a:p>
        </p:txBody>
      </p:sp>
      <p:sp>
        <p:nvSpPr>
          <p:cNvPr id="13" name="Rounded Rectangle 12"/>
          <p:cNvSpPr/>
          <p:nvPr/>
        </p:nvSpPr>
        <p:spPr>
          <a:xfrm>
            <a:off x="531810" y="4061711"/>
            <a:ext cx="2756381" cy="1149582"/>
          </a:xfrm>
          <a:prstGeom prst="roundRect">
            <a:avLst/>
          </a:prstGeom>
          <a:solidFill>
            <a:srgbClr val="00B0F0"/>
          </a:solidFill>
        </p:spPr>
        <p:style>
          <a:lnRef idx="0">
            <a:schemeClr val="dk1"/>
          </a:lnRef>
          <a:fillRef idx="3">
            <a:schemeClr val="dk1"/>
          </a:fillRef>
          <a:effectRef idx="3">
            <a:schemeClr val="dk1"/>
          </a:effectRef>
          <a:fontRef idx="minor">
            <a:schemeClr val="lt1"/>
          </a:fontRef>
        </p:style>
        <p:txBody>
          <a:bodyPr rtlCol="1" anchor="ctr"/>
          <a:lstStyle/>
          <a:p>
            <a:pPr algn="just"/>
            <a:r>
              <a:rPr lang="fa-IR" sz="2400" dirty="0" smtClean="0">
                <a:latin typeface="Adobe Arabic" panose="02040503050201020203" pitchFamily="18" charset="-78"/>
                <a:cs typeface="B Homa" panose="00000400000000000000" pitchFamily="2" charset="-78"/>
              </a:rPr>
              <a:t>1- جمعیت </a:t>
            </a:r>
            <a:r>
              <a:rPr lang="fa-IR" sz="2400" dirty="0">
                <a:latin typeface="Adobe Arabic" panose="02040503050201020203" pitchFamily="18" charset="-78"/>
                <a:cs typeface="B Homa" panose="00000400000000000000" pitchFamily="2" charset="-78"/>
              </a:rPr>
              <a:t>گراست</a:t>
            </a:r>
          </a:p>
          <a:p>
            <a:pPr algn="just"/>
            <a:r>
              <a:rPr lang="fa-IR" sz="2400" dirty="0" smtClean="0">
                <a:latin typeface="Adobe Arabic" panose="02040503050201020203" pitchFamily="18" charset="-78"/>
                <a:cs typeface="B Homa" panose="00000400000000000000" pitchFamily="2" charset="-78"/>
              </a:rPr>
              <a:t> 2- </a:t>
            </a:r>
            <a:r>
              <a:rPr lang="fa-IR" sz="2400" dirty="0">
                <a:latin typeface="Adobe Arabic" panose="02040503050201020203" pitchFamily="18" charset="-78"/>
                <a:cs typeface="B Homa" panose="00000400000000000000" pitchFamily="2" charset="-78"/>
              </a:rPr>
              <a:t>مکمل اشتغال پایه </a:t>
            </a:r>
            <a:r>
              <a:rPr lang="fa-IR" sz="2400" dirty="0" smtClean="0">
                <a:latin typeface="Adobe Arabic" panose="02040503050201020203" pitchFamily="18" charset="-78"/>
                <a:cs typeface="B Homa" panose="00000400000000000000" pitchFamily="2" charset="-78"/>
              </a:rPr>
              <a:t>است</a:t>
            </a:r>
            <a:endParaRPr lang="fa-IR" sz="2400" dirty="0">
              <a:latin typeface="Adobe Arabic" panose="02040503050201020203" pitchFamily="18" charset="-78"/>
              <a:cs typeface="B Homa" panose="00000400000000000000" pitchFamily="2" charset="-78"/>
            </a:endParaRPr>
          </a:p>
        </p:txBody>
      </p:sp>
      <p:sp>
        <p:nvSpPr>
          <p:cNvPr id="20" name="Rounded Rectangle 19"/>
          <p:cNvSpPr/>
          <p:nvPr/>
        </p:nvSpPr>
        <p:spPr>
          <a:xfrm>
            <a:off x="9049355" y="1546930"/>
            <a:ext cx="2756381" cy="981951"/>
          </a:xfrm>
          <a:prstGeom prst="roundRect">
            <a:avLst/>
          </a:prstGeom>
          <a:solidFill>
            <a:srgbClr val="00B0F0"/>
          </a:solidFill>
        </p:spPr>
        <p:style>
          <a:lnRef idx="0">
            <a:schemeClr val="dk1"/>
          </a:lnRef>
          <a:fillRef idx="3">
            <a:schemeClr val="dk1"/>
          </a:fillRef>
          <a:effectRef idx="3">
            <a:schemeClr val="dk1"/>
          </a:effectRef>
          <a:fontRef idx="minor">
            <a:schemeClr val="lt1"/>
          </a:fontRef>
        </p:style>
        <p:txBody>
          <a:bodyPr rtlCol="1" anchor="ctr"/>
          <a:lstStyle/>
          <a:p>
            <a:pPr algn="ctr"/>
            <a:r>
              <a:rPr lang="fa-IR" sz="2400" b="1" dirty="0">
                <a:latin typeface="Adobe Arabic" panose="02040503050201020203" pitchFamily="18" charset="-78"/>
                <a:cs typeface="B Homa" panose="00000400000000000000" pitchFamily="2" charset="-78"/>
              </a:rPr>
              <a:t> </a:t>
            </a:r>
            <a:r>
              <a:rPr lang="fa-IR" sz="2400" b="1" u="sng" dirty="0">
                <a:latin typeface="Adobe Arabic" panose="02040503050201020203" pitchFamily="18" charset="-78"/>
                <a:cs typeface="B Homa" panose="00000400000000000000" pitchFamily="2" charset="-78"/>
              </a:rPr>
              <a:t>فعالیت هاي پایه اي</a:t>
            </a:r>
            <a:r>
              <a:rPr lang="fa-IR" sz="2400" b="1" dirty="0">
                <a:latin typeface="Adobe Arabic" panose="02040503050201020203" pitchFamily="18" charset="-78"/>
                <a:cs typeface="B Homa" panose="00000400000000000000" pitchFamily="2" charset="-78"/>
              </a:rPr>
              <a:t> </a:t>
            </a:r>
          </a:p>
        </p:txBody>
      </p:sp>
      <p:sp>
        <p:nvSpPr>
          <p:cNvPr id="21" name="Rounded Rectangle 20"/>
          <p:cNvSpPr/>
          <p:nvPr/>
        </p:nvSpPr>
        <p:spPr>
          <a:xfrm>
            <a:off x="9049355" y="4229342"/>
            <a:ext cx="2756381" cy="981951"/>
          </a:xfrm>
          <a:prstGeom prst="roundRect">
            <a:avLst/>
          </a:prstGeom>
          <a:solidFill>
            <a:srgbClr val="00B0F0"/>
          </a:solidFill>
        </p:spPr>
        <p:style>
          <a:lnRef idx="0">
            <a:schemeClr val="dk1"/>
          </a:lnRef>
          <a:fillRef idx="3">
            <a:schemeClr val="dk1"/>
          </a:fillRef>
          <a:effectRef idx="3">
            <a:schemeClr val="dk1"/>
          </a:effectRef>
          <a:fontRef idx="minor">
            <a:schemeClr val="lt1"/>
          </a:fontRef>
        </p:style>
        <p:txBody>
          <a:bodyPr rtlCol="1" anchor="ctr"/>
          <a:lstStyle/>
          <a:p>
            <a:pPr algn="ctr"/>
            <a:r>
              <a:rPr lang="fa-IR" sz="2400" b="1" dirty="0">
                <a:latin typeface="Adobe Arabic" panose="02040503050201020203" pitchFamily="18" charset="-78"/>
                <a:cs typeface="B Homa" panose="00000400000000000000" pitchFamily="2" charset="-78"/>
              </a:rPr>
              <a:t> </a:t>
            </a:r>
            <a:r>
              <a:rPr lang="fa-IR" sz="2400" b="1" u="sng" dirty="0">
                <a:latin typeface="Adobe Arabic" panose="02040503050201020203" pitchFamily="18" charset="-78"/>
                <a:cs typeface="B Homa" panose="00000400000000000000" pitchFamily="2" charset="-78"/>
              </a:rPr>
              <a:t>فعالیت هاي غیر پایه اي</a:t>
            </a:r>
            <a:r>
              <a:rPr lang="fa-IR" sz="2400" b="1" dirty="0">
                <a:latin typeface="Adobe Arabic" panose="02040503050201020203" pitchFamily="18" charset="-78"/>
                <a:cs typeface="B Homa" panose="00000400000000000000" pitchFamily="2" charset="-78"/>
              </a:rPr>
              <a:t> </a:t>
            </a:r>
          </a:p>
        </p:txBody>
      </p:sp>
    </p:spTree>
    <p:extLst>
      <p:ext uri="{BB962C8B-B14F-4D97-AF65-F5344CB8AC3E}">
        <p14:creationId xmlns:p14="http://schemas.microsoft.com/office/powerpoint/2010/main" val="2499644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3" grpId="0" animBg="1"/>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9024814" y="1243085"/>
            <a:ext cx="2335498" cy="583324"/>
          </a:xfrm>
          <a:prstGeom prst="roundRect">
            <a:avLst/>
          </a:prstGeom>
          <a:solidFill>
            <a:srgbClr val="00B0F0"/>
          </a:solidFill>
        </p:spPr>
        <p:style>
          <a:lnRef idx="0">
            <a:schemeClr val="dk1"/>
          </a:lnRef>
          <a:fillRef idx="3">
            <a:schemeClr val="dk1"/>
          </a:fillRef>
          <a:effectRef idx="3">
            <a:schemeClr val="dk1"/>
          </a:effectRef>
          <a:fontRef idx="minor">
            <a:schemeClr val="lt1"/>
          </a:fontRef>
        </p:style>
        <p:txBody>
          <a:bodyPr rtlCol="1" anchor="ctr"/>
          <a:lstStyle/>
          <a:p>
            <a:pPr algn="ctr"/>
            <a:r>
              <a:rPr lang="fa-IR" sz="2000" b="1" dirty="0" smtClean="0">
                <a:solidFill>
                  <a:schemeClr val="bg1"/>
                </a:solidFill>
                <a:latin typeface="Adobe Arabic" panose="02040503050201020203" pitchFamily="18" charset="-78"/>
                <a:cs typeface="B Homa" panose="00000400000000000000" pitchFamily="2" charset="-78"/>
              </a:rPr>
              <a:t>مدل اقتصاد پایه</a:t>
            </a:r>
            <a:endParaRPr lang="fa-IR" sz="2000" b="1" dirty="0">
              <a:solidFill>
                <a:schemeClr val="bg1"/>
              </a:solidFill>
              <a:latin typeface="Adobe Arabic" panose="02040503050201020203" pitchFamily="18" charset="-78"/>
              <a:cs typeface="B Homa" panose="00000400000000000000" pitchFamily="2" charset="-78"/>
            </a:endParaRPr>
          </a:p>
        </p:txBody>
      </p:sp>
      <p:sp>
        <p:nvSpPr>
          <p:cNvPr id="3" name="Rounded Rectangle 2"/>
          <p:cNvSpPr/>
          <p:nvPr/>
        </p:nvSpPr>
        <p:spPr>
          <a:xfrm>
            <a:off x="9024814" y="3350910"/>
            <a:ext cx="2335498" cy="583324"/>
          </a:xfrm>
          <a:prstGeom prst="roundRect">
            <a:avLst/>
          </a:prstGeom>
          <a:solidFill>
            <a:srgbClr val="00B0F0"/>
          </a:solidFill>
        </p:spPr>
        <p:style>
          <a:lnRef idx="0">
            <a:schemeClr val="dk1"/>
          </a:lnRef>
          <a:fillRef idx="3">
            <a:schemeClr val="dk1"/>
          </a:fillRef>
          <a:effectRef idx="3">
            <a:schemeClr val="dk1"/>
          </a:effectRef>
          <a:fontRef idx="minor">
            <a:schemeClr val="lt1"/>
          </a:fontRef>
        </p:style>
        <p:txBody>
          <a:bodyPr rtlCol="1" anchor="ctr"/>
          <a:lstStyle/>
          <a:p>
            <a:pPr algn="ctr"/>
            <a:r>
              <a:rPr lang="fa-IR" sz="2000" b="1" dirty="0">
                <a:solidFill>
                  <a:schemeClr val="bg1"/>
                </a:solidFill>
                <a:latin typeface="Adobe Arabic" panose="02040503050201020203" pitchFamily="18" charset="-78"/>
                <a:cs typeface="B Homa" panose="00000400000000000000" pitchFamily="2" charset="-78"/>
              </a:rPr>
              <a:t>مدل </a:t>
            </a:r>
            <a:r>
              <a:rPr lang="fa-IR" sz="2000" b="1" dirty="0" smtClean="0">
                <a:solidFill>
                  <a:schemeClr val="bg1"/>
                </a:solidFill>
                <a:latin typeface="Adobe Arabic" panose="02040503050201020203" pitchFamily="18" charset="-78"/>
                <a:cs typeface="B Homa" panose="00000400000000000000" pitchFamily="2" charset="-78"/>
              </a:rPr>
              <a:t>ورودی- خروجی</a:t>
            </a:r>
            <a:endParaRPr lang="fa-IR" sz="2000" b="1" dirty="0">
              <a:solidFill>
                <a:schemeClr val="bg1"/>
              </a:solidFill>
              <a:latin typeface="Adobe Arabic" panose="02040503050201020203" pitchFamily="18" charset="-78"/>
              <a:cs typeface="B Homa" panose="00000400000000000000" pitchFamily="2" charset="-78"/>
            </a:endParaRPr>
          </a:p>
        </p:txBody>
      </p:sp>
      <p:sp>
        <p:nvSpPr>
          <p:cNvPr id="4" name="Rounded Rectangle 3"/>
          <p:cNvSpPr/>
          <p:nvPr/>
        </p:nvSpPr>
        <p:spPr>
          <a:xfrm>
            <a:off x="9024814" y="2254159"/>
            <a:ext cx="2335498" cy="583324"/>
          </a:xfrm>
          <a:prstGeom prst="roundRect">
            <a:avLst/>
          </a:prstGeom>
          <a:solidFill>
            <a:srgbClr val="00B0F0"/>
          </a:solidFill>
        </p:spPr>
        <p:style>
          <a:lnRef idx="0">
            <a:schemeClr val="dk1"/>
          </a:lnRef>
          <a:fillRef idx="3">
            <a:schemeClr val="dk1"/>
          </a:fillRef>
          <a:effectRef idx="3">
            <a:schemeClr val="dk1"/>
          </a:effectRef>
          <a:fontRef idx="minor">
            <a:schemeClr val="lt1"/>
          </a:fontRef>
        </p:style>
        <p:txBody>
          <a:bodyPr rtlCol="1" anchor="ctr"/>
          <a:lstStyle/>
          <a:p>
            <a:pPr algn="ctr"/>
            <a:r>
              <a:rPr lang="fa-IR" sz="2000" b="1" dirty="0">
                <a:solidFill>
                  <a:schemeClr val="bg1"/>
                </a:solidFill>
                <a:latin typeface="Adobe Arabic" panose="02040503050201020203" pitchFamily="18" charset="-78"/>
                <a:cs typeface="B Homa" panose="00000400000000000000" pitchFamily="2" charset="-78"/>
              </a:rPr>
              <a:t>مدل تغییر سهم</a:t>
            </a:r>
          </a:p>
        </p:txBody>
      </p:sp>
      <p:sp>
        <p:nvSpPr>
          <p:cNvPr id="5" name="Rounded Rectangle 4"/>
          <p:cNvSpPr/>
          <p:nvPr/>
        </p:nvSpPr>
        <p:spPr>
          <a:xfrm>
            <a:off x="9024814" y="4447662"/>
            <a:ext cx="2335498" cy="583324"/>
          </a:xfrm>
          <a:prstGeom prst="roundRect">
            <a:avLst/>
          </a:prstGeom>
          <a:solidFill>
            <a:srgbClr val="00B0F0"/>
          </a:solidFill>
        </p:spPr>
        <p:style>
          <a:lnRef idx="0">
            <a:schemeClr val="dk1"/>
          </a:lnRef>
          <a:fillRef idx="3">
            <a:schemeClr val="dk1"/>
          </a:fillRef>
          <a:effectRef idx="3">
            <a:schemeClr val="dk1"/>
          </a:effectRef>
          <a:fontRef idx="minor">
            <a:schemeClr val="lt1"/>
          </a:fontRef>
        </p:style>
        <p:txBody>
          <a:bodyPr rtlCol="1" anchor="ctr"/>
          <a:lstStyle/>
          <a:p>
            <a:pPr algn="ctr"/>
            <a:r>
              <a:rPr lang="fa-IR" sz="2000" b="1" dirty="0">
                <a:solidFill>
                  <a:schemeClr val="bg1"/>
                </a:solidFill>
                <a:latin typeface="Adobe Arabic" panose="02040503050201020203" pitchFamily="18" charset="-78"/>
                <a:cs typeface="B Homa" panose="00000400000000000000" pitchFamily="2" charset="-78"/>
              </a:rPr>
              <a:t>مدل بس شمار اشتغال و جمعیت</a:t>
            </a:r>
          </a:p>
        </p:txBody>
      </p:sp>
      <p:sp>
        <p:nvSpPr>
          <p:cNvPr id="7" name="Right Arrow 6"/>
          <p:cNvSpPr/>
          <p:nvPr/>
        </p:nvSpPr>
        <p:spPr>
          <a:xfrm flipH="1">
            <a:off x="8556348" y="1238350"/>
            <a:ext cx="274320" cy="421438"/>
          </a:xfrm>
          <a:prstGeom prst="rightArrow">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fa-IR"/>
          </a:p>
        </p:txBody>
      </p:sp>
      <p:sp>
        <p:nvSpPr>
          <p:cNvPr id="9" name="Rounded Rectangle 8"/>
          <p:cNvSpPr/>
          <p:nvPr/>
        </p:nvSpPr>
        <p:spPr>
          <a:xfrm>
            <a:off x="2253745" y="953496"/>
            <a:ext cx="6090639" cy="990930"/>
          </a:xfrm>
          <a:prstGeom prst="roundRect">
            <a:avLst/>
          </a:prstGeom>
          <a:solidFill>
            <a:srgbClr val="00B050"/>
          </a:solidFill>
          <a:ln>
            <a:solidFill>
              <a:schemeClr val="tx2">
                <a:lumMod val="75000"/>
              </a:schemeClr>
            </a:solidFill>
          </a:ln>
        </p:spPr>
        <p:style>
          <a:lnRef idx="2">
            <a:schemeClr val="dk1"/>
          </a:lnRef>
          <a:fillRef idx="1">
            <a:schemeClr val="lt1"/>
          </a:fillRef>
          <a:effectRef idx="0">
            <a:schemeClr val="dk1"/>
          </a:effectRef>
          <a:fontRef idx="minor">
            <a:schemeClr val="dk1"/>
          </a:fontRef>
        </p:style>
        <p:txBody>
          <a:bodyPr rtlCol="1" anchor="ctr"/>
          <a:lstStyle/>
          <a:p>
            <a:r>
              <a:rPr lang="fa-IR" sz="2000" dirty="0">
                <a:latin typeface="Adobe Arabic" panose="02040503050201020203" pitchFamily="18" charset="-78"/>
                <a:cs typeface="B Homa" panose="00000400000000000000" pitchFamily="2" charset="-78"/>
              </a:rPr>
              <a:t>روش ضریب </a:t>
            </a:r>
            <a:r>
              <a:rPr lang="fa-IR" sz="2000" dirty="0" smtClean="0">
                <a:latin typeface="Adobe Arabic" panose="02040503050201020203" pitchFamily="18" charset="-78"/>
                <a:cs typeface="B Homa" panose="00000400000000000000" pitchFamily="2" charset="-78"/>
              </a:rPr>
              <a:t>مکانی: برای </a:t>
            </a:r>
            <a:r>
              <a:rPr lang="fa-IR" sz="2000" dirty="0">
                <a:latin typeface="Adobe Arabic" panose="02040503050201020203" pitchFamily="18" charset="-78"/>
                <a:cs typeface="B Homa" panose="00000400000000000000" pitchFamily="2" charset="-78"/>
              </a:rPr>
              <a:t>تشخیص اقتصاد پایه و غیر پایه و بررسی چگونگی ارتباط آن در یک منطقه با سایر مناطق و مقایسه در سطح ملی و منطقه ای </a:t>
            </a:r>
          </a:p>
        </p:txBody>
      </p:sp>
      <p:sp>
        <p:nvSpPr>
          <p:cNvPr id="10" name="Rounded Rectangle 9"/>
          <p:cNvSpPr/>
          <p:nvPr/>
        </p:nvSpPr>
        <p:spPr>
          <a:xfrm>
            <a:off x="2253742" y="3147107"/>
            <a:ext cx="6090639" cy="990930"/>
          </a:xfrm>
          <a:prstGeom prst="roundRect">
            <a:avLst/>
          </a:prstGeom>
          <a:solidFill>
            <a:srgbClr val="00B050"/>
          </a:solidFill>
          <a:ln>
            <a:solidFill>
              <a:schemeClr val="tx2">
                <a:lumMod val="75000"/>
              </a:schemeClr>
            </a:solidFill>
          </a:ln>
        </p:spPr>
        <p:style>
          <a:lnRef idx="2">
            <a:schemeClr val="dk1"/>
          </a:lnRef>
          <a:fillRef idx="1">
            <a:schemeClr val="lt1"/>
          </a:fillRef>
          <a:effectRef idx="0">
            <a:schemeClr val="dk1"/>
          </a:effectRef>
          <a:fontRef idx="minor">
            <a:schemeClr val="dk1"/>
          </a:fontRef>
        </p:style>
        <p:txBody>
          <a:bodyPr rtlCol="1" anchor="ctr"/>
          <a:lstStyle/>
          <a:p>
            <a:r>
              <a:rPr lang="fa-IR" sz="2000" dirty="0">
                <a:latin typeface="Adobe Arabic" panose="02040503050201020203" pitchFamily="18" charset="-78"/>
                <a:cs typeface="B Homa" panose="00000400000000000000" pitchFamily="2" charset="-78"/>
              </a:rPr>
              <a:t>تحلیل بخش ها و فعالیت های مستعد سرمایه گذاری را مورد بررسی قرار می دهد. </a:t>
            </a:r>
          </a:p>
        </p:txBody>
      </p:sp>
      <p:sp>
        <p:nvSpPr>
          <p:cNvPr id="11" name="Rounded Rectangle 10"/>
          <p:cNvSpPr/>
          <p:nvPr/>
        </p:nvSpPr>
        <p:spPr>
          <a:xfrm>
            <a:off x="2253741" y="2050248"/>
            <a:ext cx="6090639" cy="990930"/>
          </a:xfrm>
          <a:prstGeom prst="roundRect">
            <a:avLst/>
          </a:prstGeom>
          <a:solidFill>
            <a:srgbClr val="00B050"/>
          </a:solidFill>
          <a:ln>
            <a:solidFill>
              <a:schemeClr val="tx2">
                <a:lumMod val="75000"/>
              </a:schemeClr>
            </a:solidFill>
          </a:ln>
        </p:spPr>
        <p:style>
          <a:lnRef idx="2">
            <a:schemeClr val="dk1"/>
          </a:lnRef>
          <a:fillRef idx="1">
            <a:schemeClr val="lt1"/>
          </a:fillRef>
          <a:effectRef idx="0">
            <a:schemeClr val="dk1"/>
          </a:effectRef>
          <a:fontRef idx="minor">
            <a:schemeClr val="dk1"/>
          </a:fontRef>
        </p:style>
        <p:txBody>
          <a:bodyPr rtlCol="1" anchor="ctr"/>
          <a:lstStyle/>
          <a:p>
            <a:r>
              <a:rPr lang="fa-IR" sz="2000" dirty="0" smtClean="0">
                <a:latin typeface="Adobe Arabic" panose="02040503050201020203" pitchFamily="18" charset="-78"/>
                <a:cs typeface="B Homa" panose="00000400000000000000" pitchFamily="2" charset="-78"/>
              </a:rPr>
              <a:t>در </a:t>
            </a:r>
            <a:r>
              <a:rPr lang="fa-IR" sz="2000" dirty="0">
                <a:latin typeface="Adobe Arabic" panose="02040503050201020203" pitchFamily="18" charset="-78"/>
                <a:cs typeface="B Homa" panose="00000400000000000000" pitchFamily="2" charset="-78"/>
              </a:rPr>
              <a:t>این روش تغییر سهم مشاغل یا ارزش  افزوده در یک منطقه نسبت </a:t>
            </a:r>
            <a:r>
              <a:rPr lang="fa-IR" sz="2000" u="sng" dirty="0">
                <a:latin typeface="Adobe Arabic" panose="02040503050201020203" pitchFamily="18" charset="-78"/>
                <a:cs typeface="B Homa" panose="00000400000000000000" pitchFamily="2" charset="-78"/>
              </a:rPr>
              <a:t>به سطح مرجع، </a:t>
            </a:r>
            <a:r>
              <a:rPr lang="fa-IR" sz="2000" dirty="0">
                <a:latin typeface="Adobe Arabic" panose="02040503050201020203" pitchFamily="18" charset="-78"/>
                <a:cs typeface="B Homa" panose="00000400000000000000" pitchFamily="2" charset="-78"/>
              </a:rPr>
              <a:t>در یک دوره زمانی سنجیده می شود.</a:t>
            </a:r>
          </a:p>
        </p:txBody>
      </p:sp>
      <p:sp>
        <p:nvSpPr>
          <p:cNvPr id="12" name="Rounded Rectangle 11"/>
          <p:cNvSpPr/>
          <p:nvPr/>
        </p:nvSpPr>
        <p:spPr>
          <a:xfrm>
            <a:off x="2253744" y="4243859"/>
            <a:ext cx="6090639" cy="990930"/>
          </a:xfrm>
          <a:prstGeom prst="roundRect">
            <a:avLst/>
          </a:prstGeom>
          <a:solidFill>
            <a:srgbClr val="00B050"/>
          </a:solidFill>
          <a:ln>
            <a:solidFill>
              <a:schemeClr val="tx2">
                <a:lumMod val="75000"/>
              </a:schemeClr>
            </a:solidFill>
          </a:ln>
        </p:spPr>
        <p:style>
          <a:lnRef idx="2">
            <a:schemeClr val="dk1"/>
          </a:lnRef>
          <a:fillRef idx="1">
            <a:schemeClr val="lt1"/>
          </a:fillRef>
          <a:effectRef idx="0">
            <a:schemeClr val="dk1"/>
          </a:effectRef>
          <a:fontRef idx="minor">
            <a:schemeClr val="dk1"/>
          </a:fontRef>
        </p:style>
        <p:txBody>
          <a:bodyPr rtlCol="1" anchor="ctr"/>
          <a:lstStyle/>
          <a:p>
            <a:r>
              <a:rPr lang="fa-IR" sz="2000" dirty="0" smtClean="0">
                <a:latin typeface="Adobe Arabic" panose="02040503050201020203" pitchFamily="18" charset="-78"/>
                <a:cs typeface="B Homa" panose="00000400000000000000" pitchFamily="2" charset="-78"/>
              </a:rPr>
              <a:t>تغییرات </a:t>
            </a:r>
            <a:r>
              <a:rPr lang="fa-IR" sz="2000" dirty="0">
                <a:latin typeface="Adobe Arabic" panose="02040503050201020203" pitchFamily="18" charset="-78"/>
                <a:cs typeface="B Homa" panose="00000400000000000000" pitchFamily="2" charset="-78"/>
              </a:rPr>
              <a:t>در میزان اشتغال هربخشی </a:t>
            </a:r>
            <a:r>
              <a:rPr lang="fa-IR" sz="2000" dirty="0" smtClean="0">
                <a:latin typeface="Adobe Arabic" panose="02040503050201020203" pitchFamily="18" charset="-78"/>
                <a:cs typeface="B Homa" panose="00000400000000000000" pitchFamily="2" charset="-78"/>
              </a:rPr>
              <a:t>موثر </a:t>
            </a:r>
            <a:r>
              <a:rPr lang="fa-IR" sz="2000" dirty="0">
                <a:latin typeface="Adobe Arabic" panose="02040503050201020203" pitchFamily="18" charset="-78"/>
                <a:cs typeface="B Homa" panose="00000400000000000000" pitchFamily="2" charset="-78"/>
              </a:rPr>
              <a:t>بر کل اشتغال ناحیه </a:t>
            </a:r>
            <a:r>
              <a:rPr lang="fa-IR" sz="2000" dirty="0" smtClean="0">
                <a:latin typeface="Adobe Arabic" panose="02040503050201020203" pitchFamily="18" charset="-78"/>
                <a:cs typeface="B Homa" panose="00000400000000000000" pitchFamily="2" charset="-78"/>
              </a:rPr>
              <a:t>و جمیت </a:t>
            </a:r>
            <a:r>
              <a:rPr lang="fa-IR" sz="2000" dirty="0">
                <a:latin typeface="Adobe Arabic" panose="02040503050201020203" pitchFamily="18" charset="-78"/>
                <a:cs typeface="B Homa" panose="00000400000000000000" pitchFamily="2" charset="-78"/>
              </a:rPr>
              <a:t>ساکن در </a:t>
            </a:r>
            <a:r>
              <a:rPr lang="fa-IR" sz="2000" dirty="0" smtClean="0">
                <a:latin typeface="Adobe Arabic" panose="02040503050201020203" pitchFamily="18" charset="-78"/>
                <a:cs typeface="B Homa" panose="00000400000000000000" pitchFamily="2" charset="-78"/>
              </a:rPr>
              <a:t>ناحیه است.</a:t>
            </a:r>
            <a:endParaRPr lang="fa-IR" sz="2000" b="1" dirty="0">
              <a:solidFill>
                <a:srgbClr val="FF0000"/>
              </a:solidFill>
              <a:latin typeface="Adobe Arabic" panose="02040503050201020203" pitchFamily="18" charset="-78"/>
              <a:cs typeface="B Homa" panose="00000400000000000000" pitchFamily="2" charset="-78"/>
            </a:endParaRPr>
          </a:p>
        </p:txBody>
      </p:sp>
      <p:sp>
        <p:nvSpPr>
          <p:cNvPr id="14" name="Rounded Rectangle 13"/>
          <p:cNvSpPr/>
          <p:nvPr/>
        </p:nvSpPr>
        <p:spPr>
          <a:xfrm>
            <a:off x="9095874" y="70318"/>
            <a:ext cx="2962776" cy="603450"/>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pPr algn="ctr"/>
            <a:r>
              <a:rPr lang="fa-IR" sz="2800" b="1" dirty="0" smtClean="0">
                <a:solidFill>
                  <a:schemeClr val="tx1"/>
                </a:solidFill>
                <a:latin typeface="Adobe Arabic" panose="02040503050201020203" pitchFamily="18" charset="-78"/>
                <a:cs typeface="B Homa" panose="00000400000000000000" pitchFamily="2" charset="-78"/>
              </a:rPr>
              <a:t>انواع مدلهای اشتغال</a:t>
            </a:r>
            <a:endParaRPr lang="fa-IR" sz="2800" b="1" dirty="0">
              <a:solidFill>
                <a:schemeClr val="tx1"/>
              </a:solidFill>
              <a:latin typeface="Adobe Arabic" panose="02040503050201020203" pitchFamily="18" charset="-78"/>
              <a:cs typeface="B Homa" panose="00000400000000000000" pitchFamily="2" charset="-78"/>
            </a:endParaRPr>
          </a:p>
        </p:txBody>
      </p:sp>
      <p:sp>
        <p:nvSpPr>
          <p:cNvPr id="15" name="Right Arrow 14"/>
          <p:cNvSpPr/>
          <p:nvPr/>
        </p:nvSpPr>
        <p:spPr>
          <a:xfrm flipH="1">
            <a:off x="8547442" y="2335102"/>
            <a:ext cx="274320" cy="421438"/>
          </a:xfrm>
          <a:prstGeom prst="rightArrow">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fa-IR"/>
          </a:p>
        </p:txBody>
      </p:sp>
      <p:sp>
        <p:nvSpPr>
          <p:cNvPr id="16" name="Right Arrow 15"/>
          <p:cNvSpPr/>
          <p:nvPr/>
        </p:nvSpPr>
        <p:spPr>
          <a:xfrm flipH="1">
            <a:off x="8556348" y="3431853"/>
            <a:ext cx="274320" cy="421438"/>
          </a:xfrm>
          <a:prstGeom prst="rightArrow">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fa-IR"/>
          </a:p>
        </p:txBody>
      </p:sp>
      <p:sp>
        <p:nvSpPr>
          <p:cNvPr id="17" name="Right Arrow 16"/>
          <p:cNvSpPr/>
          <p:nvPr/>
        </p:nvSpPr>
        <p:spPr>
          <a:xfrm flipH="1">
            <a:off x="8547442" y="4512563"/>
            <a:ext cx="274320" cy="421438"/>
          </a:xfrm>
          <a:prstGeom prst="rightArrow">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fa-IR"/>
          </a:p>
        </p:txBody>
      </p:sp>
      <p:sp>
        <p:nvSpPr>
          <p:cNvPr id="18" name="Rounded Rectangle 17"/>
          <p:cNvSpPr/>
          <p:nvPr/>
        </p:nvSpPr>
        <p:spPr>
          <a:xfrm>
            <a:off x="9024814" y="5544414"/>
            <a:ext cx="2335498" cy="583324"/>
          </a:xfrm>
          <a:prstGeom prst="roundRect">
            <a:avLst/>
          </a:prstGeom>
          <a:solidFill>
            <a:srgbClr val="00B0F0"/>
          </a:solidFill>
        </p:spPr>
        <p:style>
          <a:lnRef idx="0">
            <a:schemeClr val="dk1"/>
          </a:lnRef>
          <a:fillRef idx="3">
            <a:schemeClr val="dk1"/>
          </a:fillRef>
          <a:effectRef idx="3">
            <a:schemeClr val="dk1"/>
          </a:effectRef>
          <a:fontRef idx="minor">
            <a:schemeClr val="lt1"/>
          </a:fontRef>
        </p:style>
        <p:txBody>
          <a:bodyPr rtlCol="1" anchor="ctr"/>
          <a:lstStyle/>
          <a:p>
            <a:pPr algn="ctr"/>
            <a:r>
              <a:rPr lang="fa-IR" sz="2000" b="1" dirty="0">
                <a:solidFill>
                  <a:schemeClr val="bg1"/>
                </a:solidFill>
                <a:latin typeface="Adobe Arabic" panose="02040503050201020203" pitchFamily="18" charset="-78"/>
                <a:cs typeface="B Homa" panose="00000400000000000000" pitchFamily="2" charset="-78"/>
              </a:rPr>
              <a:t>مدل </a:t>
            </a:r>
            <a:r>
              <a:rPr lang="fa-IR" sz="2000" b="1" dirty="0" smtClean="0">
                <a:solidFill>
                  <a:schemeClr val="bg1"/>
                </a:solidFill>
                <a:latin typeface="Adobe Arabic" panose="02040503050201020203" pitchFamily="18" charset="-78"/>
                <a:cs typeface="B Homa" panose="00000400000000000000" pitchFamily="2" charset="-78"/>
              </a:rPr>
              <a:t>لاری</a:t>
            </a:r>
            <a:endParaRPr lang="fa-IR" sz="2000" b="1" dirty="0">
              <a:solidFill>
                <a:schemeClr val="bg1"/>
              </a:solidFill>
              <a:latin typeface="Adobe Arabic" panose="02040503050201020203" pitchFamily="18" charset="-78"/>
              <a:cs typeface="B Homa" panose="00000400000000000000" pitchFamily="2" charset="-78"/>
            </a:endParaRPr>
          </a:p>
        </p:txBody>
      </p:sp>
      <p:sp>
        <p:nvSpPr>
          <p:cNvPr id="19" name="Right Arrow 18"/>
          <p:cNvSpPr/>
          <p:nvPr/>
        </p:nvSpPr>
        <p:spPr>
          <a:xfrm flipH="1">
            <a:off x="8556348" y="5625357"/>
            <a:ext cx="274320" cy="421438"/>
          </a:xfrm>
          <a:prstGeom prst="rightArrow">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fa-IR"/>
          </a:p>
        </p:txBody>
      </p:sp>
      <p:sp>
        <p:nvSpPr>
          <p:cNvPr id="20" name="Rounded Rectangle 19"/>
          <p:cNvSpPr/>
          <p:nvPr/>
        </p:nvSpPr>
        <p:spPr>
          <a:xfrm>
            <a:off x="2253743" y="5340611"/>
            <a:ext cx="6090639" cy="990930"/>
          </a:xfrm>
          <a:prstGeom prst="roundRect">
            <a:avLst/>
          </a:prstGeom>
          <a:solidFill>
            <a:srgbClr val="00B050"/>
          </a:solidFill>
          <a:ln>
            <a:solidFill>
              <a:schemeClr val="tx2">
                <a:lumMod val="75000"/>
              </a:schemeClr>
            </a:solidFill>
          </a:ln>
        </p:spPr>
        <p:style>
          <a:lnRef idx="2">
            <a:schemeClr val="dk1"/>
          </a:lnRef>
          <a:fillRef idx="1">
            <a:schemeClr val="lt1"/>
          </a:fillRef>
          <a:effectRef idx="0">
            <a:schemeClr val="dk1"/>
          </a:effectRef>
          <a:fontRef idx="minor">
            <a:schemeClr val="dk1"/>
          </a:fontRef>
        </p:style>
        <p:txBody>
          <a:bodyPr rtlCol="1" anchor="ctr"/>
          <a:lstStyle/>
          <a:p>
            <a:r>
              <a:rPr lang="fa-IR" sz="2000" dirty="0">
                <a:latin typeface="Adobe Arabic" panose="02040503050201020203" pitchFamily="18" charset="-78"/>
                <a:cs typeface="B Homa" panose="00000400000000000000" pitchFamily="2" charset="-78"/>
              </a:rPr>
              <a:t>مدلسازی برای یک کلانشهر است که در ساخت این مدل فرایند پیش بینی و تخصیص را باهم ترکیب کرده.</a:t>
            </a:r>
          </a:p>
        </p:txBody>
      </p:sp>
    </p:spTree>
    <p:extLst>
      <p:ext uri="{BB962C8B-B14F-4D97-AF65-F5344CB8AC3E}">
        <p14:creationId xmlns:p14="http://schemas.microsoft.com/office/powerpoint/2010/main" val="209784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1000"/>
                                        <p:tgtEl>
                                          <p:spTgt spid="12"/>
                                        </p:tgtEl>
                                      </p:cBhvr>
                                    </p:animEffect>
                                    <p:anim calcmode="lin" valueType="num">
                                      <p:cBhvr>
                                        <p:cTn id="76" dur="1000" fill="hold"/>
                                        <p:tgtEl>
                                          <p:spTgt spid="12"/>
                                        </p:tgtEl>
                                        <p:attrNameLst>
                                          <p:attrName>ppt_x</p:attrName>
                                        </p:attrNameLst>
                                      </p:cBhvr>
                                      <p:tavLst>
                                        <p:tav tm="0">
                                          <p:val>
                                            <p:strVal val="#ppt_x"/>
                                          </p:val>
                                        </p:tav>
                                        <p:tav tm="100000">
                                          <p:val>
                                            <p:strVal val="#ppt_x"/>
                                          </p:val>
                                        </p:tav>
                                      </p:tavLst>
                                    </p:anim>
                                    <p:anim calcmode="lin" valueType="num">
                                      <p:cBhvr>
                                        <p:cTn id="7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9" grpId="0" animBg="1"/>
      <p:bldP spid="10" grpId="0" animBg="1"/>
      <p:bldP spid="11" grpId="0" animBg="1"/>
      <p:bldP spid="12" grpId="0" animBg="1"/>
      <p:bldP spid="15" grpId="0" animBg="1"/>
      <p:bldP spid="16" grpId="0" animBg="1"/>
      <p:bldP spid="17" grpId="0" animBg="1"/>
      <p:bldP spid="18"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11172" y="1486184"/>
            <a:ext cx="7502375" cy="517065"/>
          </a:xfrm>
          <a:prstGeom prst="rect">
            <a:avLst/>
          </a:prstGeom>
        </p:spPr>
        <p:txBody>
          <a:bodyPr wrap="none">
            <a:spAutoFit/>
          </a:bodyPr>
          <a:lstStyle/>
          <a:p>
            <a:pPr>
              <a:lnSpc>
                <a:spcPct val="115000"/>
              </a:lnSpc>
            </a:pPr>
            <a:r>
              <a:rPr lang="ar-SA" sz="2400" b="1" dirty="0">
                <a:latin typeface="Adobe Arabic" panose="02040503050201020203" pitchFamily="18" charset="-78"/>
                <a:ea typeface="Calibri" panose="020F0502020204030204" pitchFamily="34" charset="0"/>
                <a:cs typeface="B Homa" panose="00000400000000000000" pitchFamily="2" charset="-78"/>
              </a:rPr>
              <a:t>در روش تحلیل اقتصاد پایه، بایستی چند مرحله را از یکدیگر متمایز کرد</a:t>
            </a:r>
            <a:r>
              <a:rPr lang="en-US" sz="2400" dirty="0">
                <a:latin typeface="Adobe Arabic" panose="02040503050201020203" pitchFamily="18" charset="-78"/>
                <a:ea typeface="Calibri" panose="020F0502020204030204" pitchFamily="34" charset="0"/>
                <a:cs typeface="B Homa" panose="00000400000000000000" pitchFamily="2" charset="-78"/>
              </a:rPr>
              <a:t>:</a:t>
            </a:r>
          </a:p>
        </p:txBody>
      </p:sp>
      <p:sp>
        <p:nvSpPr>
          <p:cNvPr id="3" name="Rounded Rectangle 2"/>
          <p:cNvSpPr/>
          <p:nvPr/>
        </p:nvSpPr>
        <p:spPr>
          <a:xfrm>
            <a:off x="4644191" y="2514600"/>
            <a:ext cx="4220232" cy="686007"/>
          </a:xfrm>
          <a:prstGeom prst="roundRect">
            <a:avLst/>
          </a:prstGeom>
          <a:solidFill>
            <a:srgbClr val="00B050"/>
          </a:solidFill>
          <a:ln>
            <a:solidFill>
              <a:schemeClr val="accent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ar-SA" sz="2000" b="1" dirty="0">
                <a:solidFill>
                  <a:schemeClr val="tx1"/>
                </a:solidFill>
                <a:latin typeface="Adobe Arabic" panose="02040503050201020203" pitchFamily="18" charset="-78"/>
                <a:ea typeface="Calibri" panose="020F0502020204030204" pitchFamily="34" charset="0"/>
                <a:cs typeface="B Homa" panose="00000400000000000000" pitchFamily="2" charset="-78"/>
              </a:rPr>
              <a:t>شناخت فعالیت پایه</a:t>
            </a:r>
            <a:endParaRPr lang="fa-IR" sz="2000" b="1" dirty="0">
              <a:solidFill>
                <a:schemeClr val="tx1"/>
              </a:solidFill>
              <a:latin typeface="Adobe Arabic" panose="02040503050201020203" pitchFamily="18" charset="-78"/>
              <a:cs typeface="B Homa" panose="00000400000000000000" pitchFamily="2" charset="-78"/>
            </a:endParaRPr>
          </a:p>
        </p:txBody>
      </p:sp>
      <p:sp>
        <p:nvSpPr>
          <p:cNvPr id="4" name="Rounded Rectangle 3"/>
          <p:cNvSpPr/>
          <p:nvPr/>
        </p:nvSpPr>
        <p:spPr>
          <a:xfrm>
            <a:off x="4644191" y="3383654"/>
            <a:ext cx="4200626" cy="791303"/>
          </a:xfrm>
          <a:prstGeom prst="roundRect">
            <a:avLst/>
          </a:prstGeom>
          <a:solidFill>
            <a:srgbClr val="00B050"/>
          </a:solidFill>
          <a:ln>
            <a:solidFill>
              <a:schemeClr val="accent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1" anchor="ctr"/>
          <a:lstStyle/>
          <a:p>
            <a:pPr algn="ctr">
              <a:lnSpc>
                <a:spcPct val="115000"/>
              </a:lnSpc>
            </a:pPr>
            <a:r>
              <a:rPr lang="ar-SA" sz="2000" b="1" dirty="0" smtClean="0">
                <a:solidFill>
                  <a:schemeClr val="tx1"/>
                </a:solidFill>
                <a:latin typeface="Adobe Arabic" panose="02040503050201020203" pitchFamily="18" charset="-78"/>
                <a:ea typeface="Calibri" panose="020F0502020204030204" pitchFamily="34" charset="0"/>
                <a:cs typeface="B Homa" panose="00000400000000000000" pitchFamily="2" charset="-78"/>
              </a:rPr>
              <a:t>پیش </a:t>
            </a:r>
            <a:r>
              <a:rPr lang="ar-SA" sz="2000" b="1" dirty="0">
                <a:solidFill>
                  <a:schemeClr val="tx1"/>
                </a:solidFill>
                <a:latin typeface="Adobe Arabic" panose="02040503050201020203" pitchFamily="18" charset="-78"/>
                <a:ea typeface="Calibri" panose="020F0502020204030204" pitchFamily="34" charset="0"/>
                <a:cs typeface="B Homa" panose="00000400000000000000" pitchFamily="2" charset="-78"/>
              </a:rPr>
              <a:t>بینی ضریب ها و میزان فعالیت هاي </a:t>
            </a:r>
            <a:r>
              <a:rPr lang="ar-SA" sz="2000" b="1" dirty="0" smtClean="0">
                <a:solidFill>
                  <a:schemeClr val="tx1"/>
                </a:solidFill>
                <a:latin typeface="Adobe Arabic" panose="02040503050201020203" pitchFamily="18" charset="-78"/>
                <a:ea typeface="Calibri" panose="020F0502020204030204" pitchFamily="34" charset="0"/>
                <a:cs typeface="B Homa" panose="00000400000000000000" pitchFamily="2" charset="-78"/>
              </a:rPr>
              <a:t>پایه</a:t>
            </a:r>
            <a:endParaRPr lang="en-US" sz="2000" b="1" dirty="0">
              <a:solidFill>
                <a:schemeClr val="tx1"/>
              </a:solidFill>
              <a:latin typeface="Adobe Arabic" panose="02040503050201020203" pitchFamily="18" charset="-78"/>
              <a:ea typeface="Calibri" panose="020F0502020204030204" pitchFamily="34" charset="0"/>
              <a:cs typeface="B Homa" panose="00000400000000000000" pitchFamily="2" charset="-78"/>
            </a:endParaRPr>
          </a:p>
        </p:txBody>
      </p:sp>
      <p:sp>
        <p:nvSpPr>
          <p:cNvPr id="5" name="Rounded Rectangle 4"/>
          <p:cNvSpPr/>
          <p:nvPr/>
        </p:nvSpPr>
        <p:spPr>
          <a:xfrm>
            <a:off x="4644192" y="4461811"/>
            <a:ext cx="4220231" cy="892241"/>
          </a:xfrm>
          <a:prstGeom prst="roundRect">
            <a:avLst/>
          </a:prstGeom>
          <a:solidFill>
            <a:srgbClr val="00B050"/>
          </a:solidFill>
          <a:ln>
            <a:solidFill>
              <a:schemeClr val="accent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1" anchor="ctr"/>
          <a:lstStyle/>
          <a:p>
            <a:pPr algn="ctr">
              <a:lnSpc>
                <a:spcPct val="115000"/>
              </a:lnSpc>
            </a:pPr>
            <a:r>
              <a:rPr lang="ar-SA" sz="2000" b="1" dirty="0">
                <a:solidFill>
                  <a:schemeClr val="tx1"/>
                </a:solidFill>
                <a:latin typeface="Adobe Arabic" panose="02040503050201020203" pitchFamily="18" charset="-78"/>
                <a:ea typeface="Calibri" panose="020F0502020204030204" pitchFamily="34" charset="0"/>
                <a:cs typeface="B Homa" panose="00000400000000000000" pitchFamily="2" charset="-78"/>
              </a:rPr>
              <a:t>استفاده از روش پایه اقتصاد در پیش بینی اشتغال</a:t>
            </a:r>
            <a:endParaRPr lang="fa-IR" sz="2000" b="1" dirty="0">
              <a:solidFill>
                <a:schemeClr val="tx1"/>
              </a:solidFill>
              <a:latin typeface="Adobe Arabic" panose="02040503050201020203" pitchFamily="18" charset="-78"/>
              <a:ea typeface="Calibri" panose="020F0502020204030204" pitchFamily="34" charset="0"/>
              <a:cs typeface="B Homa" panose="00000400000000000000" pitchFamily="2" charset="-78"/>
            </a:endParaRPr>
          </a:p>
        </p:txBody>
      </p:sp>
      <p:sp>
        <p:nvSpPr>
          <p:cNvPr id="6" name="Rounded Rectangle 5"/>
          <p:cNvSpPr/>
          <p:nvPr/>
        </p:nvSpPr>
        <p:spPr>
          <a:xfrm>
            <a:off x="9789289" y="54418"/>
            <a:ext cx="2335498" cy="583324"/>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pPr algn="ctr"/>
            <a:r>
              <a:rPr lang="fa-IR" sz="2800" b="1" dirty="0" smtClean="0">
                <a:solidFill>
                  <a:schemeClr val="bg1"/>
                </a:solidFill>
                <a:latin typeface="Adobe Arabic" panose="02040503050201020203" pitchFamily="18" charset="-78"/>
                <a:cs typeface="B Homa" panose="00000400000000000000" pitchFamily="2" charset="-78"/>
              </a:rPr>
              <a:t>مدل اقتصاد پایه</a:t>
            </a:r>
            <a:endParaRPr lang="fa-IR" sz="2800" b="1" dirty="0">
              <a:solidFill>
                <a:schemeClr val="bg1"/>
              </a:solidFill>
              <a:latin typeface="Adobe Arabic" panose="02040503050201020203" pitchFamily="18" charset="-78"/>
              <a:cs typeface="B Homa" panose="00000400000000000000" pitchFamily="2" charset="-78"/>
            </a:endParaRPr>
          </a:p>
        </p:txBody>
      </p:sp>
    </p:spTree>
    <p:extLst>
      <p:ext uri="{BB962C8B-B14F-4D97-AF65-F5344CB8AC3E}">
        <p14:creationId xmlns:p14="http://schemas.microsoft.com/office/powerpoint/2010/main" val="354109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702674" y="824802"/>
            <a:ext cx="9380483" cy="1261241"/>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SA" sz="2400" dirty="0">
                <a:latin typeface="Adobe Arabic" panose="02040503050201020203" pitchFamily="18" charset="-78"/>
                <a:ea typeface="Calibri" panose="020F0502020204030204" pitchFamily="34" charset="0"/>
                <a:cs typeface="B Homa" panose="00000400000000000000" pitchFamily="2" charset="-78"/>
              </a:rPr>
              <a:t>براي شناخت فعالیت پایه لازم است که فعالیت هاي درون منطقه به زیر بخش هاي کوچکتر تقسیم شده و سپس اشتغال در هر زیر بخش بررسی و تحلیل شوند</a:t>
            </a:r>
            <a:r>
              <a:rPr lang="en-US" sz="2400" dirty="0">
                <a:latin typeface="Adobe Arabic" panose="02040503050201020203" pitchFamily="18" charset="-78"/>
                <a:ea typeface="Calibri" panose="020F0502020204030204" pitchFamily="34" charset="0"/>
                <a:cs typeface="B Homa" panose="00000400000000000000" pitchFamily="2" charset="-78"/>
              </a:rPr>
              <a:t>.</a:t>
            </a:r>
            <a:endParaRPr lang="fa-IR" sz="2400" dirty="0">
              <a:latin typeface="Adobe Arabic" panose="02040503050201020203" pitchFamily="18" charset="-78"/>
              <a:cs typeface="B Homa" panose="00000400000000000000" pitchFamily="2" charset="-78"/>
            </a:endParaRPr>
          </a:p>
        </p:txBody>
      </p:sp>
      <p:sp>
        <p:nvSpPr>
          <p:cNvPr id="5" name="Rounded Rectangle 4"/>
          <p:cNvSpPr/>
          <p:nvPr/>
        </p:nvSpPr>
        <p:spPr>
          <a:xfrm>
            <a:off x="5068609" y="2574336"/>
            <a:ext cx="2648609" cy="882869"/>
          </a:xfrm>
          <a:prstGeom prst="roundRect">
            <a:avLst/>
          </a:prstGeom>
          <a:solidFill>
            <a:srgbClr val="00B050"/>
          </a:solidFill>
          <a:ln>
            <a:solidFill>
              <a:schemeClr val="accent4">
                <a:lumMod val="60000"/>
                <a:lumOff val="40000"/>
              </a:schemeClr>
            </a:solidFill>
          </a:ln>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2800" b="1" dirty="0" smtClean="0">
                <a:solidFill>
                  <a:schemeClr val="tx1"/>
                </a:solidFill>
                <a:latin typeface="Adobe Arabic" panose="02040503050201020203" pitchFamily="18" charset="-78"/>
                <a:cs typeface="B Homa" panose="00000400000000000000" pitchFamily="2" charset="-78"/>
              </a:rPr>
              <a:t>روش ضریب مکانی </a:t>
            </a:r>
            <a:r>
              <a:rPr lang="fa-IR" sz="2800" b="1" dirty="0">
                <a:solidFill>
                  <a:schemeClr val="tx1"/>
                </a:solidFill>
                <a:latin typeface="Adobe Arabic" panose="02040503050201020203" pitchFamily="18" charset="-78"/>
                <a:ea typeface="Calibri" panose="020F0502020204030204" pitchFamily="34" charset="0"/>
                <a:cs typeface="B Homa" panose="00000400000000000000" pitchFamily="2" charset="-78"/>
              </a:rPr>
              <a:t>(</a:t>
            </a:r>
            <a:r>
              <a:rPr lang="en-US" sz="2800" b="1" dirty="0">
                <a:solidFill>
                  <a:schemeClr val="tx1"/>
                </a:solidFill>
                <a:latin typeface="Adobe Arabic" panose="02040503050201020203" pitchFamily="18" charset="-78"/>
                <a:ea typeface="Calibri" panose="020F0502020204030204" pitchFamily="34" charset="0"/>
                <a:cs typeface="B Homa" panose="00000400000000000000" pitchFamily="2" charset="-78"/>
              </a:rPr>
              <a:t>L.Q</a:t>
            </a:r>
            <a:r>
              <a:rPr lang="fa-IR" sz="2800" b="1" dirty="0">
                <a:solidFill>
                  <a:schemeClr val="tx1"/>
                </a:solidFill>
                <a:latin typeface="Adobe Arabic" panose="02040503050201020203" pitchFamily="18" charset="-78"/>
                <a:ea typeface="Calibri" panose="020F0502020204030204" pitchFamily="34" charset="0"/>
                <a:cs typeface="B Homa" panose="00000400000000000000" pitchFamily="2" charset="-78"/>
              </a:rPr>
              <a:t>) </a:t>
            </a:r>
            <a:endParaRPr lang="fa-IR" sz="2800" b="1" dirty="0">
              <a:solidFill>
                <a:schemeClr val="tx1"/>
              </a:solidFill>
              <a:latin typeface="Adobe Arabic" panose="02040503050201020203" pitchFamily="18" charset="-78"/>
              <a:cs typeface="B Homa" panose="00000400000000000000" pitchFamily="2" charset="-78"/>
            </a:endParaRPr>
          </a:p>
        </p:txBody>
      </p:sp>
      <p:sp>
        <p:nvSpPr>
          <p:cNvPr id="6" name="Rounded Rectangle 5"/>
          <p:cNvSpPr/>
          <p:nvPr/>
        </p:nvSpPr>
        <p:spPr>
          <a:xfrm>
            <a:off x="1702674" y="3578000"/>
            <a:ext cx="9380483" cy="1335083"/>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nSpc>
                <a:spcPct val="115000"/>
              </a:lnSpc>
            </a:pPr>
            <a:r>
              <a:rPr lang="ar-SA" sz="2400" dirty="0">
                <a:latin typeface="Adobe Arabic" panose="02040503050201020203" pitchFamily="18" charset="-78"/>
                <a:ea typeface="Calibri" panose="020F0502020204030204" pitchFamily="34" charset="0"/>
                <a:cs typeface="B Homa" panose="00000400000000000000" pitchFamily="2" charset="-78"/>
              </a:rPr>
              <a:t>نسبت سهم اشتغال یک فعالیت</a:t>
            </a:r>
            <a:r>
              <a:rPr lang="en-US" sz="2400" dirty="0">
                <a:latin typeface="Adobe Arabic" panose="02040503050201020203" pitchFamily="18" charset="-78"/>
                <a:ea typeface="Calibri" panose="020F0502020204030204" pitchFamily="34" charset="0"/>
                <a:cs typeface="B Homa" panose="00000400000000000000" pitchFamily="2" charset="-78"/>
              </a:rPr>
              <a:t> </a:t>
            </a:r>
            <a:r>
              <a:rPr lang="ar-SA" sz="2400" dirty="0">
                <a:latin typeface="Adobe Arabic" panose="02040503050201020203" pitchFamily="18" charset="-78"/>
                <a:ea typeface="Calibri" panose="020F0502020204030204" pitchFamily="34" charset="0"/>
                <a:cs typeface="B Homa" panose="00000400000000000000" pitchFamily="2" charset="-78"/>
              </a:rPr>
              <a:t>اقتصادي از کل اشتغال منطقه </a:t>
            </a:r>
            <a:endParaRPr lang="en-US" sz="2400" dirty="0" smtClean="0">
              <a:latin typeface="Adobe Arabic" panose="02040503050201020203" pitchFamily="18" charset="-78"/>
              <a:ea typeface="Calibri" panose="020F0502020204030204" pitchFamily="34" charset="0"/>
              <a:cs typeface="B Homa" panose="00000400000000000000" pitchFamily="2" charset="-78"/>
            </a:endParaRPr>
          </a:p>
          <a:p>
            <a:pPr>
              <a:lnSpc>
                <a:spcPct val="115000"/>
              </a:lnSpc>
            </a:pPr>
            <a:r>
              <a:rPr lang="ar-SA" sz="2400" dirty="0" smtClean="0">
                <a:latin typeface="Adobe Arabic" panose="02040503050201020203" pitchFamily="18" charset="-78"/>
                <a:ea typeface="Calibri" panose="020F0502020204030204" pitchFamily="34" charset="0"/>
                <a:cs typeface="B Homa" panose="00000400000000000000" pitchFamily="2" charset="-78"/>
              </a:rPr>
              <a:t>به </a:t>
            </a:r>
            <a:r>
              <a:rPr lang="ar-SA" sz="2400" dirty="0">
                <a:latin typeface="Adobe Arabic" panose="02040503050201020203" pitchFamily="18" charset="-78"/>
                <a:ea typeface="Calibri" panose="020F0502020204030204" pitchFamily="34" charset="0"/>
                <a:cs typeface="B Homa" panose="00000400000000000000" pitchFamily="2" charset="-78"/>
              </a:rPr>
              <a:t>سهم اشتغال همان فعالیت در کشور از کل اشتغال کشور.</a:t>
            </a:r>
            <a:endParaRPr lang="en-US" sz="2400" dirty="0">
              <a:latin typeface="Adobe Arabic" panose="02040503050201020203" pitchFamily="18" charset="-78"/>
              <a:ea typeface="Calibri" panose="020F0502020204030204" pitchFamily="34" charset="0"/>
              <a:cs typeface="B Homa" panose="00000400000000000000" pitchFamily="2" charset="-78"/>
            </a:endParaRPr>
          </a:p>
        </p:txBody>
      </p:sp>
      <p:sp>
        <p:nvSpPr>
          <p:cNvPr id="7" name="Down Arrow 6"/>
          <p:cNvSpPr/>
          <p:nvPr/>
        </p:nvSpPr>
        <p:spPr>
          <a:xfrm>
            <a:off x="6022425" y="2127088"/>
            <a:ext cx="740979" cy="362606"/>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fa-IR"/>
          </a:p>
        </p:txBody>
      </p:sp>
      <p:pic>
        <p:nvPicPr>
          <p:cNvPr id="8" name="Picture 7" descr="Lowery-Model">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2135724" y="3675445"/>
            <a:ext cx="2861945" cy="1270635"/>
          </a:xfrm>
          <a:prstGeom prst="rect">
            <a:avLst/>
          </a:prstGeom>
          <a:noFill/>
          <a:ln>
            <a:noFill/>
          </a:ln>
        </p:spPr>
      </p:pic>
      <p:sp>
        <p:nvSpPr>
          <p:cNvPr id="9" name="Left Brace 8"/>
          <p:cNvSpPr/>
          <p:nvPr/>
        </p:nvSpPr>
        <p:spPr>
          <a:xfrm flipH="1">
            <a:off x="6833426" y="5012487"/>
            <a:ext cx="266163" cy="1620786"/>
          </a:xfrm>
          <a:prstGeom prst="leftBrace">
            <a:avLst>
              <a:gd name="adj1" fmla="val 40468"/>
              <a:gd name="adj2" fmla="val 39400"/>
            </a:avLst>
          </a:prstGeom>
        </p:spPr>
        <p:style>
          <a:lnRef idx="3">
            <a:schemeClr val="dk1"/>
          </a:lnRef>
          <a:fillRef idx="0">
            <a:schemeClr val="dk1"/>
          </a:fillRef>
          <a:effectRef idx="2">
            <a:schemeClr val="dk1"/>
          </a:effectRef>
          <a:fontRef idx="minor">
            <a:schemeClr val="tx1"/>
          </a:fontRef>
        </p:style>
        <p:txBody>
          <a:bodyPr rtlCol="1" anchor="ctr"/>
          <a:lstStyle/>
          <a:p>
            <a:pPr algn="ctr"/>
            <a:endParaRPr lang="fa-IR">
              <a:ln w="0"/>
              <a:effectLst>
                <a:outerShdw blurRad="38100" dist="19050" dir="2700000" algn="tl" rotWithShape="0">
                  <a:schemeClr val="dk1">
                    <a:alpha val="40000"/>
                  </a:schemeClr>
                </a:outerShdw>
              </a:effectLst>
            </a:endParaRPr>
          </a:p>
        </p:txBody>
      </p:sp>
      <p:sp>
        <p:nvSpPr>
          <p:cNvPr id="10" name="Rectangle 9"/>
          <p:cNvSpPr/>
          <p:nvPr/>
        </p:nvSpPr>
        <p:spPr>
          <a:xfrm>
            <a:off x="6065299" y="5053532"/>
            <a:ext cx="901209" cy="461665"/>
          </a:xfrm>
          <a:prstGeom prst="rect">
            <a:avLst/>
          </a:prstGeom>
        </p:spPr>
        <p:txBody>
          <a:bodyPr wrap="none">
            <a:spAutoFit/>
          </a:bodyPr>
          <a:lstStyle/>
          <a:p>
            <a:r>
              <a:rPr lang="ar-SA" sz="2400" b="1" dirty="0">
                <a:latin typeface="Adobe Arabic" panose="02040503050201020203" pitchFamily="18" charset="-78"/>
                <a:ea typeface="Calibri" panose="020F0502020204030204" pitchFamily="34" charset="0"/>
                <a:cs typeface="B Homa" panose="00000400000000000000" pitchFamily="2" charset="-78"/>
              </a:rPr>
              <a:t>1</a:t>
            </a:r>
            <a:r>
              <a:rPr lang="en-US" sz="2400" b="1" dirty="0">
                <a:latin typeface="Adobe Arabic" panose="02040503050201020203" pitchFamily="18" charset="-78"/>
                <a:ea typeface="Calibri" panose="020F0502020204030204" pitchFamily="34" charset="0"/>
                <a:cs typeface="B Homa" panose="00000400000000000000" pitchFamily="2" charset="-78"/>
              </a:rPr>
              <a:t>L.Q = </a:t>
            </a:r>
            <a:endParaRPr lang="fa-IR" sz="2400" dirty="0">
              <a:latin typeface="Adobe Arabic" panose="02040503050201020203" pitchFamily="18" charset="-78"/>
              <a:cs typeface="B Homa" panose="00000400000000000000" pitchFamily="2" charset="-78"/>
            </a:endParaRPr>
          </a:p>
        </p:txBody>
      </p:sp>
      <p:sp>
        <p:nvSpPr>
          <p:cNvPr id="11" name="Rectangle 10"/>
          <p:cNvSpPr/>
          <p:nvPr/>
        </p:nvSpPr>
        <p:spPr>
          <a:xfrm>
            <a:off x="6116595" y="5600805"/>
            <a:ext cx="833883" cy="461665"/>
          </a:xfrm>
          <a:prstGeom prst="rect">
            <a:avLst/>
          </a:prstGeom>
        </p:spPr>
        <p:txBody>
          <a:bodyPr wrap="none">
            <a:spAutoFit/>
          </a:bodyPr>
          <a:lstStyle/>
          <a:p>
            <a:r>
              <a:rPr lang="en-US" sz="2400" b="1" dirty="0">
                <a:latin typeface="Adobe Arabic" panose="02040503050201020203" pitchFamily="18" charset="-78"/>
                <a:ea typeface="Calibri" panose="020F0502020204030204" pitchFamily="34" charset="0"/>
                <a:cs typeface="B Homa" panose="00000400000000000000" pitchFamily="2" charset="-78"/>
              </a:rPr>
              <a:t>L.Q</a:t>
            </a:r>
            <a:r>
              <a:rPr lang="en-US" sz="2400" b="1" dirty="0">
                <a:latin typeface="Adobe Arabic" panose="02040503050201020203" pitchFamily="18" charset="-78"/>
                <a:cs typeface="B Homa" panose="00000400000000000000" pitchFamily="2" charset="-78"/>
              </a:rPr>
              <a:t> &gt;1</a:t>
            </a:r>
            <a:endParaRPr lang="fa-IR" sz="2400" dirty="0">
              <a:latin typeface="Adobe Arabic" panose="02040503050201020203" pitchFamily="18" charset="-78"/>
              <a:cs typeface="B Homa" panose="00000400000000000000" pitchFamily="2" charset="-78"/>
            </a:endParaRPr>
          </a:p>
        </p:txBody>
      </p:sp>
      <p:sp>
        <p:nvSpPr>
          <p:cNvPr id="12" name="Rectangle 11"/>
          <p:cNvSpPr/>
          <p:nvPr/>
        </p:nvSpPr>
        <p:spPr>
          <a:xfrm>
            <a:off x="6132625" y="6148078"/>
            <a:ext cx="833883" cy="461665"/>
          </a:xfrm>
          <a:prstGeom prst="rect">
            <a:avLst/>
          </a:prstGeom>
        </p:spPr>
        <p:txBody>
          <a:bodyPr wrap="none">
            <a:spAutoFit/>
          </a:bodyPr>
          <a:lstStyle/>
          <a:p>
            <a:r>
              <a:rPr lang="en-US" sz="2400" b="1" dirty="0">
                <a:latin typeface="Adobe Arabic" panose="02040503050201020203" pitchFamily="18" charset="-78"/>
                <a:ea typeface="Calibri" panose="020F0502020204030204" pitchFamily="34" charset="0"/>
                <a:cs typeface="B Homa" panose="00000400000000000000" pitchFamily="2" charset="-78"/>
              </a:rPr>
              <a:t>L.Q</a:t>
            </a:r>
            <a:r>
              <a:rPr lang="en-US" sz="2400" b="1" dirty="0">
                <a:latin typeface="Adobe Arabic" panose="02040503050201020203" pitchFamily="18" charset="-78"/>
                <a:cs typeface="B Homa" panose="00000400000000000000" pitchFamily="2" charset="-78"/>
              </a:rPr>
              <a:t> &lt;1</a:t>
            </a:r>
            <a:endParaRPr lang="fa-IR" sz="2400" dirty="0">
              <a:latin typeface="Adobe Arabic" panose="02040503050201020203" pitchFamily="18" charset="-78"/>
              <a:cs typeface="B Homa" panose="00000400000000000000" pitchFamily="2" charset="-78"/>
            </a:endParaRPr>
          </a:p>
        </p:txBody>
      </p:sp>
      <p:sp>
        <p:nvSpPr>
          <p:cNvPr id="14" name="Rounded Rectangle 13"/>
          <p:cNvSpPr/>
          <p:nvPr/>
        </p:nvSpPr>
        <p:spPr>
          <a:xfrm>
            <a:off x="9480176" y="105674"/>
            <a:ext cx="2548914" cy="57867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ctr"/>
            <a:r>
              <a:rPr lang="ar-SA" sz="2400" b="1" dirty="0">
                <a:solidFill>
                  <a:schemeClr val="bg1"/>
                </a:solidFill>
                <a:latin typeface="Adobe Arabic" panose="02040503050201020203" pitchFamily="18" charset="-78"/>
                <a:ea typeface="Calibri" panose="020F0502020204030204" pitchFamily="34" charset="0"/>
                <a:cs typeface="B Homa" panose="00000400000000000000" pitchFamily="2" charset="-78"/>
              </a:rPr>
              <a:t>شناخت فعالیت پایه</a:t>
            </a:r>
            <a:endParaRPr lang="fa-IR" sz="2400" b="1" dirty="0">
              <a:solidFill>
                <a:schemeClr val="bg1"/>
              </a:solidFill>
              <a:latin typeface="Adobe Arabic" panose="02040503050201020203" pitchFamily="18" charset="-78"/>
              <a:cs typeface="B Homa" panose="00000400000000000000" pitchFamily="2" charset="-78"/>
            </a:endParaRPr>
          </a:p>
        </p:txBody>
      </p:sp>
    </p:spTree>
    <p:extLst>
      <p:ext uri="{BB962C8B-B14F-4D97-AF65-F5344CB8AC3E}">
        <p14:creationId xmlns:p14="http://schemas.microsoft.com/office/powerpoint/2010/main" val="199879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inVertical)">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92842" y="1264659"/>
            <a:ext cx="7149714" cy="600164"/>
          </a:xfrm>
          <a:prstGeom prst="rect">
            <a:avLst/>
          </a:prstGeom>
        </p:spPr>
        <p:txBody>
          <a:bodyPr wrap="none">
            <a:spAutoFit/>
          </a:bodyPr>
          <a:lstStyle/>
          <a:p>
            <a:pPr>
              <a:lnSpc>
                <a:spcPct val="150000"/>
              </a:lnSpc>
            </a:pPr>
            <a:r>
              <a:rPr lang="ar-SA" sz="2400" b="1" dirty="0">
                <a:latin typeface="Adobe Arabic" panose="02040503050201020203" pitchFamily="18" charset="-78"/>
                <a:cs typeface="B Homa" panose="00000400000000000000" pitchFamily="2" charset="-78"/>
              </a:rPr>
              <a:t>میزان اشتغال دربخش پایه را می توان به دو صورت پیش بینی کرد</a:t>
            </a:r>
            <a:r>
              <a:rPr lang="en-US" sz="2400" b="1" dirty="0">
                <a:latin typeface="Adobe Arabic" panose="02040503050201020203" pitchFamily="18" charset="-78"/>
                <a:cs typeface="B Homa" panose="00000400000000000000" pitchFamily="2" charset="-78"/>
              </a:rPr>
              <a:t>:</a:t>
            </a:r>
          </a:p>
        </p:txBody>
      </p:sp>
      <p:sp>
        <p:nvSpPr>
          <p:cNvPr id="5" name="Rectangle 4"/>
          <p:cNvSpPr/>
          <p:nvPr/>
        </p:nvSpPr>
        <p:spPr>
          <a:xfrm>
            <a:off x="2676680" y="2519882"/>
            <a:ext cx="7662041" cy="2492990"/>
          </a:xfrm>
          <a:prstGeom prst="rect">
            <a:avLst/>
          </a:prstGeom>
        </p:spPr>
        <p:txBody>
          <a:bodyPr wrap="square">
            <a:spAutoFit/>
          </a:bodyPr>
          <a:lstStyle/>
          <a:p>
            <a:pPr marL="285750" indent="-285750" algn="justLow">
              <a:lnSpc>
                <a:spcPct val="150000"/>
              </a:lnSpc>
              <a:buFont typeface="Wingdings" panose="05000000000000000000" pitchFamily="2" charset="2"/>
              <a:buChar char="§"/>
            </a:pPr>
            <a:r>
              <a:rPr lang="ar-SA" sz="2000" dirty="0">
                <a:latin typeface="Adobe Arabic" panose="02040503050201020203" pitchFamily="18" charset="-78"/>
                <a:cs typeface="B Homa" panose="00000400000000000000" pitchFamily="2" charset="-78"/>
              </a:rPr>
              <a:t>نخست آن که فعالیت هاي پایه به عنوان متغیرهاي برون زا، در خارج از مدل تعیین شده و سپس براي محاسبه اشتغال تبعی به کار گرفته شوند</a:t>
            </a:r>
            <a:r>
              <a:rPr lang="en-US" sz="2000" dirty="0" smtClean="0">
                <a:latin typeface="Adobe Arabic" panose="02040503050201020203" pitchFamily="18" charset="-78"/>
                <a:cs typeface="B Homa" panose="00000400000000000000" pitchFamily="2" charset="-78"/>
              </a:rPr>
              <a:t>.</a:t>
            </a:r>
            <a:endParaRPr lang="en-US" sz="2000" dirty="0">
              <a:latin typeface="Adobe Arabic" panose="02040503050201020203" pitchFamily="18" charset="-78"/>
              <a:cs typeface="B Homa" panose="00000400000000000000" pitchFamily="2" charset="-78"/>
            </a:endParaRPr>
          </a:p>
          <a:p>
            <a:pPr marL="285750" indent="-285750" algn="justLow">
              <a:lnSpc>
                <a:spcPct val="150000"/>
              </a:lnSpc>
              <a:buFont typeface="Wingdings" panose="05000000000000000000" pitchFamily="2" charset="2"/>
              <a:buChar char="§"/>
            </a:pPr>
            <a:r>
              <a:rPr lang="ar-SA" sz="2000" dirty="0">
                <a:latin typeface="Adobe Arabic" panose="02040503050201020203" pitchFamily="18" charset="-78"/>
                <a:cs typeface="B Homa" panose="00000400000000000000" pitchFamily="2" charset="-78"/>
              </a:rPr>
              <a:t>دوم آن که مشاغل پایه را در داخل مدل، و با تحلیل روابط اقتصادي تعیین کننده </a:t>
            </a:r>
            <a:r>
              <a:rPr lang="ar-SA" sz="2000" dirty="0" smtClean="0">
                <a:latin typeface="Adobe Arabic" panose="02040503050201020203" pitchFamily="18" charset="-78"/>
                <a:cs typeface="B Homa" panose="00000400000000000000" pitchFamily="2" charset="-78"/>
              </a:rPr>
              <a:t>این</a:t>
            </a:r>
            <a:r>
              <a:rPr lang="fa-IR" sz="2000" dirty="0" smtClean="0">
                <a:latin typeface="Adobe Arabic" panose="02040503050201020203" pitchFamily="18" charset="-78"/>
                <a:cs typeface="B Homa" panose="00000400000000000000" pitchFamily="2" charset="-78"/>
              </a:rPr>
              <a:t> </a:t>
            </a:r>
            <a:r>
              <a:rPr lang="ar-SA" sz="2000" dirty="0" smtClean="0">
                <a:latin typeface="Adobe Arabic" panose="02040503050201020203" pitchFamily="18" charset="-78"/>
                <a:cs typeface="B Homa" panose="00000400000000000000" pitchFamily="2" charset="-78"/>
              </a:rPr>
              <a:t>مشاغل </a:t>
            </a:r>
            <a:r>
              <a:rPr lang="ar-SA" sz="2000" dirty="0">
                <a:latin typeface="Adobe Arabic" panose="02040503050201020203" pitchFamily="18" charset="-78"/>
                <a:cs typeface="B Homa" panose="00000400000000000000" pitchFamily="2" charset="-78"/>
              </a:rPr>
              <a:t>برآورد </a:t>
            </a:r>
            <a:r>
              <a:rPr lang="ar-SA" sz="2000" dirty="0" smtClean="0">
                <a:latin typeface="Adobe Arabic" panose="02040503050201020203" pitchFamily="18" charset="-78"/>
                <a:cs typeface="B Homa" panose="00000400000000000000" pitchFamily="2" charset="-78"/>
              </a:rPr>
              <a:t>نمود</a:t>
            </a:r>
            <a:r>
              <a:rPr lang="fa-IR" sz="2000" dirty="0" smtClean="0">
                <a:latin typeface="Adobe Arabic" panose="02040503050201020203" pitchFamily="18" charset="-78"/>
                <a:cs typeface="B Homa" panose="00000400000000000000" pitchFamily="2" charset="-78"/>
              </a:rPr>
              <a:t>.</a:t>
            </a:r>
            <a:endParaRPr lang="en-US" sz="2000" dirty="0" smtClean="0">
              <a:latin typeface="Adobe Arabic" panose="02040503050201020203" pitchFamily="18" charset="-78"/>
              <a:cs typeface="B Homa" panose="00000400000000000000" pitchFamily="2" charset="-78"/>
            </a:endParaRPr>
          </a:p>
          <a:p>
            <a:pPr marL="285750" indent="-285750" algn="justLow">
              <a:lnSpc>
                <a:spcPct val="150000"/>
              </a:lnSpc>
              <a:buFont typeface="Wingdings" panose="05000000000000000000" pitchFamily="2" charset="2"/>
              <a:buChar char="§"/>
            </a:pPr>
            <a:endParaRPr lang="en-US" sz="2400" dirty="0">
              <a:latin typeface="Adobe Arabic" panose="02040503050201020203" pitchFamily="18" charset="-78"/>
              <a:cs typeface="B Homa" panose="00000400000000000000" pitchFamily="2" charset="-78"/>
            </a:endParaRPr>
          </a:p>
        </p:txBody>
      </p:sp>
      <p:sp>
        <p:nvSpPr>
          <p:cNvPr id="6" name="Rounded Rectangle 5"/>
          <p:cNvSpPr/>
          <p:nvPr/>
        </p:nvSpPr>
        <p:spPr>
          <a:xfrm>
            <a:off x="6581274" y="199695"/>
            <a:ext cx="5379497" cy="559959"/>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pPr algn="just">
              <a:lnSpc>
                <a:spcPct val="115000"/>
              </a:lnSpc>
            </a:pPr>
            <a:r>
              <a:rPr lang="ar-SA" sz="2400" b="1" dirty="0" smtClean="0">
                <a:solidFill>
                  <a:schemeClr val="bg1"/>
                </a:solidFill>
                <a:latin typeface="Adobe Arabic" panose="02040503050201020203" pitchFamily="18" charset="-78"/>
                <a:ea typeface="Calibri" panose="020F0502020204030204" pitchFamily="34" charset="0"/>
                <a:cs typeface="B Homa" panose="00000400000000000000" pitchFamily="2" charset="-78"/>
              </a:rPr>
              <a:t>پیش </a:t>
            </a:r>
            <a:r>
              <a:rPr lang="ar-SA" sz="2400" b="1" dirty="0">
                <a:solidFill>
                  <a:schemeClr val="bg1"/>
                </a:solidFill>
                <a:latin typeface="Adobe Arabic" panose="02040503050201020203" pitchFamily="18" charset="-78"/>
                <a:ea typeface="Calibri" panose="020F0502020204030204" pitchFamily="34" charset="0"/>
                <a:cs typeface="B Homa" panose="00000400000000000000" pitchFamily="2" charset="-78"/>
              </a:rPr>
              <a:t>بینی ضریب ها و میزان فعالیت هاي </a:t>
            </a:r>
            <a:r>
              <a:rPr lang="ar-SA" sz="2400" b="1" dirty="0" smtClean="0">
                <a:solidFill>
                  <a:schemeClr val="bg1"/>
                </a:solidFill>
                <a:latin typeface="Adobe Arabic" panose="02040503050201020203" pitchFamily="18" charset="-78"/>
                <a:ea typeface="Calibri" panose="020F0502020204030204" pitchFamily="34" charset="0"/>
                <a:cs typeface="B Homa" panose="00000400000000000000" pitchFamily="2" charset="-78"/>
              </a:rPr>
              <a:t>پایه</a:t>
            </a:r>
            <a:endParaRPr lang="en-US" sz="2400" b="1" dirty="0">
              <a:solidFill>
                <a:schemeClr val="bg1"/>
              </a:solidFill>
              <a:latin typeface="Adobe Arabic" panose="02040503050201020203" pitchFamily="18" charset="-78"/>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28403925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3131" y="595624"/>
            <a:ext cx="10333794" cy="1138773"/>
          </a:xfrm>
          <a:prstGeom prst="rect">
            <a:avLst/>
          </a:prstGeom>
        </p:spPr>
        <p:txBody>
          <a:bodyPr wrap="square">
            <a:spAutoFit/>
          </a:bodyPr>
          <a:lstStyle/>
          <a:p>
            <a:r>
              <a:rPr lang="ar-SA" sz="2800" b="1" dirty="0">
                <a:latin typeface="Adobe Arabic" panose="02040503050201020203" pitchFamily="18" charset="-78"/>
                <a:ea typeface="Calibri" panose="020F0502020204030204" pitchFamily="34" charset="0"/>
                <a:cs typeface="B Homa" panose="00000400000000000000" pitchFamily="2" charset="-78"/>
              </a:rPr>
              <a:t>مرحله اول</a:t>
            </a:r>
            <a:endParaRPr lang="en-US" sz="2800" b="1" dirty="0">
              <a:latin typeface="Adobe Arabic" panose="02040503050201020203" pitchFamily="18" charset="-78"/>
              <a:ea typeface="Calibri" panose="020F0502020204030204" pitchFamily="34" charset="0"/>
              <a:cs typeface="B Homa" panose="00000400000000000000" pitchFamily="2" charset="-78"/>
            </a:endParaRPr>
          </a:p>
          <a:p>
            <a:r>
              <a:rPr lang="ar-SA" sz="2000" dirty="0">
                <a:latin typeface="Adobe Arabic" panose="02040503050201020203" pitchFamily="18" charset="-78"/>
                <a:ea typeface="Calibri" panose="020F0502020204030204" pitchFamily="34" charset="0"/>
                <a:cs typeface="B Homa" panose="00000400000000000000" pitchFamily="2" charset="-78"/>
              </a:rPr>
              <a:t>جمع آوري و تنظیم اطلاعات مورد نیاز از ساختار اقتصاد منطقه مورد مطالعه و یک سطح فرد است </a:t>
            </a:r>
            <a:r>
              <a:rPr lang="fa-IR" sz="2000" dirty="0" smtClean="0">
                <a:latin typeface="Adobe Arabic" panose="02040503050201020203" pitchFamily="18" charset="-78"/>
                <a:ea typeface="Calibri" panose="020F0502020204030204" pitchFamily="34" charset="0"/>
                <a:cs typeface="B Homa" panose="00000400000000000000" pitchFamily="2" charset="-78"/>
              </a:rPr>
              <a:t>(گروه های عمده فعالیت در کشور و استان)</a:t>
            </a:r>
            <a:endParaRPr lang="fa-IR" sz="2000" dirty="0">
              <a:latin typeface="Adobe Arabic" panose="02040503050201020203" pitchFamily="18" charset="-78"/>
              <a:cs typeface="B Homa" panose="00000400000000000000" pitchFamily="2" charset="-78"/>
            </a:endParaRPr>
          </a:p>
        </p:txBody>
      </p:sp>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19793" t="19206" r="27718" b="9132"/>
          <a:stretch/>
        </p:blipFill>
        <p:spPr>
          <a:xfrm>
            <a:off x="3514017" y="2333332"/>
            <a:ext cx="5684387" cy="4363334"/>
          </a:xfrm>
          <a:prstGeom prst="rect">
            <a:avLst/>
          </a:prstGeom>
        </p:spPr>
      </p:pic>
      <p:sp>
        <p:nvSpPr>
          <p:cNvPr id="4" name="TextBox 3"/>
          <p:cNvSpPr txBox="1"/>
          <p:nvPr/>
        </p:nvSpPr>
        <p:spPr>
          <a:xfrm>
            <a:off x="2581835" y="1954869"/>
            <a:ext cx="7548753" cy="369332"/>
          </a:xfrm>
          <a:prstGeom prst="rect">
            <a:avLst/>
          </a:prstGeom>
          <a:noFill/>
        </p:spPr>
        <p:txBody>
          <a:bodyPr wrap="square" rtlCol="1">
            <a:spAutoFit/>
          </a:bodyPr>
          <a:lstStyle/>
          <a:p>
            <a:pPr algn="just"/>
            <a:r>
              <a:rPr lang="fa-IR" dirty="0" smtClean="0">
                <a:latin typeface="Adobe Arabic" panose="02040503050201020203" pitchFamily="18" charset="-78"/>
                <a:cs typeface="B Homa" panose="00000400000000000000" pitchFamily="2" charset="-78"/>
              </a:rPr>
              <a:t>میزان اشتغال کشور و استان بوشهر برحسب گروه های عمده فعالیت(سال 1375-1385)</a:t>
            </a:r>
            <a:endParaRPr lang="fa-IR" dirty="0">
              <a:latin typeface="Adobe Arabic" panose="02040503050201020203" pitchFamily="18" charset="-78"/>
              <a:cs typeface="B Homa" panose="00000400000000000000" pitchFamily="2" charset="-78"/>
            </a:endParaRPr>
          </a:p>
        </p:txBody>
      </p:sp>
      <p:sp>
        <p:nvSpPr>
          <p:cNvPr id="5" name="Rounded Rectangle 4"/>
          <p:cNvSpPr/>
          <p:nvPr/>
        </p:nvSpPr>
        <p:spPr>
          <a:xfrm>
            <a:off x="6424863" y="119137"/>
            <a:ext cx="5635758" cy="45763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just">
              <a:lnSpc>
                <a:spcPct val="115000"/>
              </a:lnSpc>
            </a:pPr>
            <a:r>
              <a:rPr lang="ar-SA" sz="2400" b="1" dirty="0">
                <a:solidFill>
                  <a:schemeClr val="bg1"/>
                </a:solidFill>
                <a:latin typeface="Adobe Arabic" panose="02040503050201020203" pitchFamily="18" charset="-78"/>
                <a:ea typeface="Calibri" panose="020F0502020204030204" pitchFamily="34" charset="0"/>
                <a:cs typeface="B Homa" panose="00000400000000000000" pitchFamily="2" charset="-78"/>
              </a:rPr>
              <a:t>استفاده از روش پایه اقتصاد در پیش بینی اشتغال</a:t>
            </a:r>
            <a:endParaRPr lang="fa-IR" sz="2400" b="1" dirty="0">
              <a:solidFill>
                <a:schemeClr val="bg1"/>
              </a:solidFill>
              <a:latin typeface="Adobe Arabic" panose="02040503050201020203" pitchFamily="18" charset="-78"/>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338513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nodeType="clickEffect">
                                  <p:stCondLst>
                                    <p:cond delay="0"/>
                                  </p:stCondLst>
                                  <p:childTnLst>
                                    <p:animScale>
                                      <p:cBhvr>
                                        <p:cTn id="13" dur="2000" fill="hold"/>
                                        <p:tgtEl>
                                          <p:spTgt spid="2">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Parallax</Template>
  <TotalTime>3826</TotalTime>
  <Words>2393</Words>
  <Application>Microsoft Office PowerPoint</Application>
  <PresentationFormat>Widescreen</PresentationFormat>
  <Paragraphs>207</Paragraphs>
  <Slides>26</Slides>
  <Notes>9</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26</vt:i4>
      </vt:variant>
    </vt:vector>
  </HeadingPairs>
  <TitlesOfParts>
    <vt:vector size="40" baseType="lpstr">
      <vt:lpstr>Adobe Arabic</vt:lpstr>
      <vt:lpstr>Arial</vt:lpstr>
      <vt:lpstr>B Homa</vt:lpstr>
      <vt:lpstr>B Nazanin</vt:lpstr>
      <vt:lpstr>BNazanin</vt:lpstr>
      <vt:lpstr>Calibri</vt:lpstr>
      <vt:lpstr>Cambria Math</vt:lpstr>
      <vt:lpstr>Corbel</vt:lpstr>
      <vt:lpstr>SymbolMT</vt:lpstr>
      <vt:lpstr>Tahoma</vt:lpstr>
      <vt:lpstr>Times New Roman</vt:lpstr>
      <vt:lpstr>TimesNewRoman</vt:lpstr>
      <vt:lpstr>Wingdings</vt:lpstr>
      <vt:lpstr>Parallax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237</cp:revision>
  <dcterms:created xsi:type="dcterms:W3CDTF">2017-10-31T12:26:47Z</dcterms:created>
  <dcterms:modified xsi:type="dcterms:W3CDTF">2019-10-24T07:01:39Z</dcterms:modified>
</cp:coreProperties>
</file>