
<file path=[Content_Types].xml><?xml version="1.0" encoding="utf-8"?>
<Types xmlns="http://schemas.openxmlformats.org/package/2006/content-types">
  <Default Extension="png" ContentType="image/png"/>
  <Default Extension="tmp"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84" r:id="rId1"/>
  </p:sldMasterIdLst>
  <p:notesMasterIdLst>
    <p:notesMasterId r:id="rId34"/>
  </p:notesMasterIdLst>
  <p:handoutMasterIdLst>
    <p:handoutMasterId r:id="rId35"/>
  </p:handoutMasterIdLst>
  <p:sldIdLst>
    <p:sldId id="422" r:id="rId2"/>
    <p:sldId id="453" r:id="rId3"/>
    <p:sldId id="424" r:id="rId4"/>
    <p:sldId id="442" r:id="rId5"/>
    <p:sldId id="443" r:id="rId6"/>
    <p:sldId id="423" r:id="rId7"/>
    <p:sldId id="425" r:id="rId8"/>
    <p:sldId id="430" r:id="rId9"/>
    <p:sldId id="432" r:id="rId10"/>
    <p:sldId id="433" r:id="rId11"/>
    <p:sldId id="434" r:id="rId12"/>
    <p:sldId id="435" r:id="rId13"/>
    <p:sldId id="436" r:id="rId14"/>
    <p:sldId id="444" r:id="rId15"/>
    <p:sldId id="450" r:id="rId16"/>
    <p:sldId id="451" r:id="rId17"/>
    <p:sldId id="452" r:id="rId18"/>
    <p:sldId id="431" r:id="rId19"/>
    <p:sldId id="449" r:id="rId20"/>
    <p:sldId id="454" r:id="rId21"/>
    <p:sldId id="455" r:id="rId22"/>
    <p:sldId id="457" r:id="rId23"/>
    <p:sldId id="456" r:id="rId24"/>
    <p:sldId id="437" r:id="rId25"/>
    <p:sldId id="438" r:id="rId26"/>
    <p:sldId id="461" r:id="rId27"/>
    <p:sldId id="458" r:id="rId28"/>
    <p:sldId id="459" r:id="rId29"/>
    <p:sldId id="462" r:id="rId30"/>
    <p:sldId id="460" r:id="rId31"/>
    <p:sldId id="441" r:id="rId32"/>
    <p:sldId id="446" r:id="rId33"/>
  </p:sldIdLst>
  <p:sldSz cx="12187238" cy="6859588"/>
  <p:notesSz cx="6858000" cy="9144000"/>
  <p:defaultTextStyle>
    <a:defPPr>
      <a:defRPr lang="en-US"/>
    </a:defPPr>
    <a:lvl1pPr marL="0" algn="l" defTabSz="507089" rtl="0" eaLnBrk="1" latinLnBrk="0" hangingPunct="1">
      <a:defRPr sz="900" kern="1200">
        <a:solidFill>
          <a:schemeClr val="tx1"/>
        </a:solidFill>
        <a:latin typeface="+mn-lt"/>
        <a:ea typeface="+mn-ea"/>
        <a:cs typeface="+mn-cs"/>
      </a:defRPr>
    </a:lvl1pPr>
    <a:lvl2pPr marL="253545" algn="l" defTabSz="507089" rtl="0" eaLnBrk="1" latinLnBrk="0" hangingPunct="1">
      <a:defRPr sz="900" kern="1200">
        <a:solidFill>
          <a:schemeClr val="tx1"/>
        </a:solidFill>
        <a:latin typeface="+mn-lt"/>
        <a:ea typeface="+mn-ea"/>
        <a:cs typeface="+mn-cs"/>
      </a:defRPr>
    </a:lvl2pPr>
    <a:lvl3pPr marL="507089" algn="l" defTabSz="507089" rtl="0" eaLnBrk="1" latinLnBrk="0" hangingPunct="1">
      <a:defRPr sz="900" kern="1200">
        <a:solidFill>
          <a:schemeClr val="tx1"/>
        </a:solidFill>
        <a:latin typeface="+mn-lt"/>
        <a:ea typeface="+mn-ea"/>
        <a:cs typeface="+mn-cs"/>
      </a:defRPr>
    </a:lvl3pPr>
    <a:lvl4pPr marL="760634" algn="l" defTabSz="507089" rtl="0" eaLnBrk="1" latinLnBrk="0" hangingPunct="1">
      <a:defRPr sz="900" kern="1200">
        <a:solidFill>
          <a:schemeClr val="tx1"/>
        </a:solidFill>
        <a:latin typeface="+mn-lt"/>
        <a:ea typeface="+mn-ea"/>
        <a:cs typeface="+mn-cs"/>
      </a:defRPr>
    </a:lvl4pPr>
    <a:lvl5pPr marL="1014180" algn="l" defTabSz="507089" rtl="0" eaLnBrk="1" latinLnBrk="0" hangingPunct="1">
      <a:defRPr sz="900" kern="1200">
        <a:solidFill>
          <a:schemeClr val="tx1"/>
        </a:solidFill>
        <a:latin typeface="+mn-lt"/>
        <a:ea typeface="+mn-ea"/>
        <a:cs typeface="+mn-cs"/>
      </a:defRPr>
    </a:lvl5pPr>
    <a:lvl6pPr marL="1267729" algn="l" defTabSz="507089" rtl="0" eaLnBrk="1" latinLnBrk="0" hangingPunct="1">
      <a:defRPr sz="900" kern="1200">
        <a:solidFill>
          <a:schemeClr val="tx1"/>
        </a:solidFill>
        <a:latin typeface="+mn-lt"/>
        <a:ea typeface="+mn-ea"/>
        <a:cs typeface="+mn-cs"/>
      </a:defRPr>
    </a:lvl6pPr>
    <a:lvl7pPr marL="1521273" algn="l" defTabSz="507089" rtl="0" eaLnBrk="1" latinLnBrk="0" hangingPunct="1">
      <a:defRPr sz="900" kern="1200">
        <a:solidFill>
          <a:schemeClr val="tx1"/>
        </a:solidFill>
        <a:latin typeface="+mn-lt"/>
        <a:ea typeface="+mn-ea"/>
        <a:cs typeface="+mn-cs"/>
      </a:defRPr>
    </a:lvl7pPr>
    <a:lvl8pPr marL="1774816" algn="l" defTabSz="507089" rtl="0" eaLnBrk="1" latinLnBrk="0" hangingPunct="1">
      <a:defRPr sz="900" kern="1200">
        <a:solidFill>
          <a:schemeClr val="tx1"/>
        </a:solidFill>
        <a:latin typeface="+mn-lt"/>
        <a:ea typeface="+mn-ea"/>
        <a:cs typeface="+mn-cs"/>
      </a:defRPr>
    </a:lvl8pPr>
    <a:lvl9pPr marL="2028366" algn="l" defTabSz="507089" rtl="0" eaLnBrk="1" latinLnBrk="0" hangingPunct="1">
      <a:defRPr sz="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3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400"/>
    <a:srgbClr val="17375E"/>
    <a:srgbClr val="D5D000"/>
    <a:srgbClr val="CCCC00"/>
    <a:srgbClr val="FFFFC5"/>
    <a:srgbClr val="ACA800"/>
    <a:srgbClr val="BC8F00"/>
    <a:srgbClr val="8A5C2E"/>
    <a:srgbClr val="CC9B00"/>
    <a:srgbClr val="928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75" autoAdjust="0"/>
    <p:restoredTop sz="96894" autoAdjust="0"/>
  </p:normalViewPr>
  <p:slideViewPr>
    <p:cSldViewPr>
      <p:cViewPr varScale="1">
        <p:scale>
          <a:sx n="75" d="100"/>
          <a:sy n="75" d="100"/>
        </p:scale>
        <p:origin x="228" y="78"/>
      </p:cViewPr>
      <p:guideLst>
        <p:guide orient="horz" pos="2161"/>
        <p:guide pos="3839"/>
      </p:guideLst>
    </p:cSldViewPr>
  </p:slideViewPr>
  <p:outlineViewPr>
    <p:cViewPr>
      <p:scale>
        <a:sx n="33" d="100"/>
        <a:sy n="33" d="100"/>
      </p:scale>
      <p:origin x="0" y="78"/>
    </p:cViewPr>
  </p:outlineViewPr>
  <p:notesTextViewPr>
    <p:cViewPr>
      <p:scale>
        <a:sx n="100" d="100"/>
        <a:sy n="100" d="100"/>
      </p:scale>
      <p:origin x="0" y="0"/>
    </p:cViewPr>
  </p:notesTextViewPr>
  <p:notesViewPr>
    <p:cSldViewPr>
      <p:cViewPr varScale="1">
        <p:scale>
          <a:sx n="61" d="100"/>
          <a:sy n="61" d="100"/>
        </p:scale>
        <p:origin x="2556" y="6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E2B8A6-4BDF-4038-BA9C-72A58C5E3D00}" type="doc">
      <dgm:prSet loTypeId="urn:microsoft.com/office/officeart/2005/8/layout/process2" loCatId="process" qsTypeId="urn:microsoft.com/office/officeart/2005/8/quickstyle/simple1" qsCatId="simple" csTypeId="urn:microsoft.com/office/officeart/2005/8/colors/accent2_1" csCatId="accent2" phldr="1"/>
      <dgm:spPr/>
      <dgm:t>
        <a:bodyPr/>
        <a:lstStyle/>
        <a:p>
          <a:endParaRPr lang="en-US"/>
        </a:p>
      </dgm:t>
    </dgm:pt>
    <dgm:pt modelId="{4C7F3DDD-875A-4594-9D5E-FCF6E073964C}">
      <dgm:prSet phldrT="[Text]" custT="1"/>
      <dgm:spPr/>
      <dgm:t>
        <a:bodyPr/>
        <a:lstStyle/>
        <a:p>
          <a:r>
            <a:rPr lang="fa-IR" sz="1200" smtClean="0">
              <a:cs typeface="B Titr" pitchFamily="2" charset="-78"/>
            </a:rPr>
            <a:t>مدل های پیش بینی جمعیت</a:t>
          </a:r>
          <a:endParaRPr lang="en-US" sz="1200" dirty="0">
            <a:cs typeface="B Titr" pitchFamily="2" charset="-78"/>
          </a:endParaRPr>
        </a:p>
      </dgm:t>
    </dgm:pt>
    <dgm:pt modelId="{611E944E-6048-4E68-BF75-0A6B1B7F52A3}" type="parTrans" cxnId="{D5FDAFD2-038A-4C21-A5BE-F45109686455}">
      <dgm:prSet/>
      <dgm:spPr/>
      <dgm:t>
        <a:bodyPr/>
        <a:lstStyle/>
        <a:p>
          <a:endParaRPr lang="en-US" sz="1400">
            <a:solidFill>
              <a:srgbClr val="17375E"/>
            </a:solidFill>
          </a:endParaRPr>
        </a:p>
      </dgm:t>
    </dgm:pt>
    <dgm:pt modelId="{F582E20B-BA73-4A66-8B38-62E875CBEF81}" type="sibTrans" cxnId="{D5FDAFD2-038A-4C21-A5BE-F45109686455}">
      <dgm:prSet/>
      <dgm:spPr/>
      <dgm:t>
        <a:bodyPr/>
        <a:lstStyle/>
        <a:p>
          <a:endParaRPr lang="en-US" sz="1400">
            <a:solidFill>
              <a:srgbClr val="17375E"/>
            </a:solidFill>
          </a:endParaRPr>
        </a:p>
      </dgm:t>
    </dgm:pt>
    <dgm:pt modelId="{2CB02921-2773-4432-BE85-C302919B493E}">
      <dgm:prSet phldrT="[Text]" custT="1"/>
      <dgm:spPr/>
      <dgm:t>
        <a:bodyPr/>
        <a:lstStyle/>
        <a:p>
          <a:r>
            <a:rPr lang="fa-IR" sz="1200" smtClean="0">
              <a:cs typeface="B Titr" pitchFamily="2" charset="-78"/>
            </a:rPr>
            <a:t>روش های تحلیل جمعیتی</a:t>
          </a:r>
          <a:endParaRPr lang="en-US" sz="1200" dirty="0">
            <a:cs typeface="B Titr" pitchFamily="2" charset="-78"/>
          </a:endParaRPr>
        </a:p>
      </dgm:t>
    </dgm:pt>
    <dgm:pt modelId="{06DE0668-54FC-4714-BAB5-6BEAAD7634F6}" type="parTrans" cxnId="{7447719D-F20E-4A8D-926A-BB49D24F7DD5}">
      <dgm:prSet/>
      <dgm:spPr/>
      <dgm:t>
        <a:bodyPr/>
        <a:lstStyle/>
        <a:p>
          <a:endParaRPr lang="en-US" sz="1400">
            <a:solidFill>
              <a:srgbClr val="17375E"/>
            </a:solidFill>
          </a:endParaRPr>
        </a:p>
      </dgm:t>
    </dgm:pt>
    <dgm:pt modelId="{10156B60-411A-4E13-ABDE-625A531E1122}" type="sibTrans" cxnId="{7447719D-F20E-4A8D-926A-BB49D24F7DD5}">
      <dgm:prSet/>
      <dgm:spPr/>
      <dgm:t>
        <a:bodyPr/>
        <a:lstStyle/>
        <a:p>
          <a:endParaRPr lang="en-US" sz="1400">
            <a:solidFill>
              <a:srgbClr val="17375E"/>
            </a:solidFill>
          </a:endParaRPr>
        </a:p>
      </dgm:t>
    </dgm:pt>
    <dgm:pt modelId="{604C9341-1126-4019-B888-C1865B046FDA}">
      <dgm:prSet phldrT="[Text]" custT="1"/>
      <dgm:spPr/>
      <dgm:t>
        <a:bodyPr/>
        <a:lstStyle/>
        <a:p>
          <a:r>
            <a:rPr lang="fa-IR" sz="1100" smtClean="0">
              <a:cs typeface="B Titr" pitchFamily="2" charset="-78"/>
            </a:rPr>
            <a:t>توضیح مسئله</a:t>
          </a:r>
          <a:endParaRPr lang="en-US" sz="1100" dirty="0">
            <a:cs typeface="B Titr" pitchFamily="2" charset="-78"/>
          </a:endParaRPr>
        </a:p>
      </dgm:t>
    </dgm:pt>
    <dgm:pt modelId="{BFA4E2BD-08B8-44DA-B328-B18CBFBBBE01}" type="parTrans" cxnId="{CF273840-16D1-448B-B20C-17F015A45514}">
      <dgm:prSet/>
      <dgm:spPr/>
      <dgm:t>
        <a:bodyPr/>
        <a:lstStyle/>
        <a:p>
          <a:endParaRPr lang="en-US" sz="1400">
            <a:solidFill>
              <a:srgbClr val="17375E"/>
            </a:solidFill>
          </a:endParaRPr>
        </a:p>
      </dgm:t>
    </dgm:pt>
    <dgm:pt modelId="{3EF01983-1AAB-4233-BB3D-68B968FAE200}" type="sibTrans" cxnId="{CF273840-16D1-448B-B20C-17F015A45514}">
      <dgm:prSet/>
      <dgm:spPr/>
      <dgm:t>
        <a:bodyPr/>
        <a:lstStyle/>
        <a:p>
          <a:endParaRPr lang="en-US" sz="1400">
            <a:solidFill>
              <a:srgbClr val="17375E"/>
            </a:solidFill>
          </a:endParaRPr>
        </a:p>
      </dgm:t>
    </dgm:pt>
    <dgm:pt modelId="{6E73851E-ED4A-45C7-BE61-45179DDEF9CA}">
      <dgm:prSet custT="1"/>
      <dgm:spPr/>
      <dgm:t>
        <a:bodyPr/>
        <a:lstStyle/>
        <a:p>
          <a:r>
            <a:rPr lang="fa-IR" sz="1100" smtClean="0">
              <a:cs typeface="B Titr" pitchFamily="2" charset="-78"/>
            </a:rPr>
            <a:t>ارزیابی</a:t>
          </a:r>
          <a:endParaRPr lang="en-US" sz="1100" dirty="0">
            <a:cs typeface="B Titr" pitchFamily="2" charset="-78"/>
          </a:endParaRPr>
        </a:p>
      </dgm:t>
    </dgm:pt>
    <dgm:pt modelId="{07BFB36A-1B58-4A30-80C8-659B355A3FA7}" type="parTrans" cxnId="{44872F87-5395-47D7-825B-5A38580B80B2}">
      <dgm:prSet/>
      <dgm:spPr/>
      <dgm:t>
        <a:bodyPr/>
        <a:lstStyle/>
        <a:p>
          <a:endParaRPr lang="en-US" sz="1400">
            <a:solidFill>
              <a:srgbClr val="17375E"/>
            </a:solidFill>
          </a:endParaRPr>
        </a:p>
      </dgm:t>
    </dgm:pt>
    <dgm:pt modelId="{FC5AD1CE-0786-4964-87C9-F6254800C47E}" type="sibTrans" cxnId="{44872F87-5395-47D7-825B-5A38580B80B2}">
      <dgm:prSet/>
      <dgm:spPr/>
      <dgm:t>
        <a:bodyPr/>
        <a:lstStyle/>
        <a:p>
          <a:endParaRPr lang="en-US" sz="1400">
            <a:solidFill>
              <a:srgbClr val="17375E"/>
            </a:solidFill>
          </a:endParaRPr>
        </a:p>
      </dgm:t>
    </dgm:pt>
    <dgm:pt modelId="{C03CAD46-6C18-4943-80EC-85CD7F2CF3AE}" type="pres">
      <dgm:prSet presAssocID="{40E2B8A6-4BDF-4038-BA9C-72A58C5E3D00}" presName="linearFlow" presStyleCnt="0">
        <dgm:presLayoutVars>
          <dgm:resizeHandles val="exact"/>
        </dgm:presLayoutVars>
      </dgm:prSet>
      <dgm:spPr/>
      <dgm:t>
        <a:bodyPr/>
        <a:lstStyle/>
        <a:p>
          <a:pPr rtl="1"/>
          <a:endParaRPr lang="fa-IR"/>
        </a:p>
      </dgm:t>
    </dgm:pt>
    <dgm:pt modelId="{C8E19F26-D4AB-4022-A0D5-E5B6BA4C19E7}" type="pres">
      <dgm:prSet presAssocID="{4C7F3DDD-875A-4594-9D5E-FCF6E073964C}" presName="node" presStyleLbl="node1" presStyleIdx="0" presStyleCnt="4">
        <dgm:presLayoutVars>
          <dgm:bulletEnabled val="1"/>
        </dgm:presLayoutVars>
      </dgm:prSet>
      <dgm:spPr/>
      <dgm:t>
        <a:bodyPr/>
        <a:lstStyle/>
        <a:p>
          <a:pPr rtl="1"/>
          <a:endParaRPr lang="fa-IR"/>
        </a:p>
      </dgm:t>
    </dgm:pt>
    <dgm:pt modelId="{F21FD4B9-6DD7-4A40-92E2-0E7C41606320}" type="pres">
      <dgm:prSet presAssocID="{F582E20B-BA73-4A66-8B38-62E875CBEF81}" presName="sibTrans" presStyleLbl="sibTrans2D1" presStyleIdx="0" presStyleCnt="3"/>
      <dgm:spPr/>
      <dgm:t>
        <a:bodyPr/>
        <a:lstStyle/>
        <a:p>
          <a:pPr rtl="1"/>
          <a:endParaRPr lang="fa-IR"/>
        </a:p>
      </dgm:t>
    </dgm:pt>
    <dgm:pt modelId="{4EF0EE3C-36F8-4656-9103-1956CA6A9D52}" type="pres">
      <dgm:prSet presAssocID="{F582E20B-BA73-4A66-8B38-62E875CBEF81}" presName="connectorText" presStyleLbl="sibTrans2D1" presStyleIdx="0" presStyleCnt="3"/>
      <dgm:spPr/>
      <dgm:t>
        <a:bodyPr/>
        <a:lstStyle/>
        <a:p>
          <a:pPr rtl="1"/>
          <a:endParaRPr lang="fa-IR"/>
        </a:p>
      </dgm:t>
    </dgm:pt>
    <dgm:pt modelId="{F47A0A09-4EAE-4F2C-B70B-B0A7757276DD}" type="pres">
      <dgm:prSet presAssocID="{2CB02921-2773-4432-BE85-C302919B493E}" presName="node" presStyleLbl="node1" presStyleIdx="1" presStyleCnt="4">
        <dgm:presLayoutVars>
          <dgm:bulletEnabled val="1"/>
        </dgm:presLayoutVars>
      </dgm:prSet>
      <dgm:spPr/>
      <dgm:t>
        <a:bodyPr/>
        <a:lstStyle/>
        <a:p>
          <a:pPr rtl="1"/>
          <a:endParaRPr lang="fa-IR"/>
        </a:p>
      </dgm:t>
    </dgm:pt>
    <dgm:pt modelId="{FDC2B88C-A98E-4C95-87D3-3327CE9A09FA}" type="pres">
      <dgm:prSet presAssocID="{10156B60-411A-4E13-ABDE-625A531E1122}" presName="sibTrans" presStyleLbl="sibTrans2D1" presStyleIdx="1" presStyleCnt="3"/>
      <dgm:spPr/>
      <dgm:t>
        <a:bodyPr/>
        <a:lstStyle/>
        <a:p>
          <a:pPr rtl="1"/>
          <a:endParaRPr lang="fa-IR"/>
        </a:p>
      </dgm:t>
    </dgm:pt>
    <dgm:pt modelId="{F276322C-A5DB-4DA3-9CDF-227E35D56189}" type="pres">
      <dgm:prSet presAssocID="{10156B60-411A-4E13-ABDE-625A531E1122}" presName="connectorText" presStyleLbl="sibTrans2D1" presStyleIdx="1" presStyleCnt="3"/>
      <dgm:spPr/>
      <dgm:t>
        <a:bodyPr/>
        <a:lstStyle/>
        <a:p>
          <a:pPr rtl="1"/>
          <a:endParaRPr lang="fa-IR"/>
        </a:p>
      </dgm:t>
    </dgm:pt>
    <dgm:pt modelId="{A7BF600B-5203-487B-92D3-542B40A8CE4F}" type="pres">
      <dgm:prSet presAssocID="{604C9341-1126-4019-B888-C1865B046FDA}" presName="node" presStyleLbl="node1" presStyleIdx="2" presStyleCnt="4">
        <dgm:presLayoutVars>
          <dgm:bulletEnabled val="1"/>
        </dgm:presLayoutVars>
      </dgm:prSet>
      <dgm:spPr/>
      <dgm:t>
        <a:bodyPr/>
        <a:lstStyle/>
        <a:p>
          <a:pPr rtl="1"/>
          <a:endParaRPr lang="fa-IR"/>
        </a:p>
      </dgm:t>
    </dgm:pt>
    <dgm:pt modelId="{38FC2298-0898-4B7B-91CE-C49B8FFE582E}" type="pres">
      <dgm:prSet presAssocID="{3EF01983-1AAB-4233-BB3D-68B968FAE200}" presName="sibTrans" presStyleLbl="sibTrans2D1" presStyleIdx="2" presStyleCnt="3"/>
      <dgm:spPr/>
      <dgm:t>
        <a:bodyPr/>
        <a:lstStyle/>
        <a:p>
          <a:pPr rtl="1"/>
          <a:endParaRPr lang="fa-IR"/>
        </a:p>
      </dgm:t>
    </dgm:pt>
    <dgm:pt modelId="{F28BFCF4-E10D-4464-9F24-3B5216D83678}" type="pres">
      <dgm:prSet presAssocID="{3EF01983-1AAB-4233-BB3D-68B968FAE200}" presName="connectorText" presStyleLbl="sibTrans2D1" presStyleIdx="2" presStyleCnt="3"/>
      <dgm:spPr/>
      <dgm:t>
        <a:bodyPr/>
        <a:lstStyle/>
        <a:p>
          <a:pPr rtl="1"/>
          <a:endParaRPr lang="fa-IR"/>
        </a:p>
      </dgm:t>
    </dgm:pt>
    <dgm:pt modelId="{8977B18F-0A14-4C99-ADA2-4FC22E155ADC}" type="pres">
      <dgm:prSet presAssocID="{6E73851E-ED4A-45C7-BE61-45179DDEF9CA}" presName="node" presStyleLbl="node1" presStyleIdx="3" presStyleCnt="4">
        <dgm:presLayoutVars>
          <dgm:bulletEnabled val="1"/>
        </dgm:presLayoutVars>
      </dgm:prSet>
      <dgm:spPr/>
      <dgm:t>
        <a:bodyPr/>
        <a:lstStyle/>
        <a:p>
          <a:pPr rtl="1"/>
          <a:endParaRPr lang="fa-IR"/>
        </a:p>
      </dgm:t>
    </dgm:pt>
  </dgm:ptLst>
  <dgm:cxnLst>
    <dgm:cxn modelId="{2EB3DD24-7793-41BB-9659-C2DC910E53E0}" type="presOf" srcId="{6E73851E-ED4A-45C7-BE61-45179DDEF9CA}" destId="{8977B18F-0A14-4C99-ADA2-4FC22E155ADC}" srcOrd="0" destOrd="0" presId="urn:microsoft.com/office/officeart/2005/8/layout/process2"/>
    <dgm:cxn modelId="{CF273840-16D1-448B-B20C-17F015A45514}" srcId="{40E2B8A6-4BDF-4038-BA9C-72A58C5E3D00}" destId="{604C9341-1126-4019-B888-C1865B046FDA}" srcOrd="2" destOrd="0" parTransId="{BFA4E2BD-08B8-44DA-B328-B18CBFBBBE01}" sibTransId="{3EF01983-1AAB-4233-BB3D-68B968FAE200}"/>
    <dgm:cxn modelId="{BFF62415-AC41-4D4D-8DA0-5EFBCF07E7AB}" type="presOf" srcId="{4C7F3DDD-875A-4594-9D5E-FCF6E073964C}" destId="{C8E19F26-D4AB-4022-A0D5-E5B6BA4C19E7}" srcOrd="0" destOrd="0" presId="urn:microsoft.com/office/officeart/2005/8/layout/process2"/>
    <dgm:cxn modelId="{8764C3AE-2FC5-4D2E-B03D-FFD514BC3CE1}" type="presOf" srcId="{3EF01983-1AAB-4233-BB3D-68B968FAE200}" destId="{F28BFCF4-E10D-4464-9F24-3B5216D83678}" srcOrd="1" destOrd="0" presId="urn:microsoft.com/office/officeart/2005/8/layout/process2"/>
    <dgm:cxn modelId="{D5FDAFD2-038A-4C21-A5BE-F45109686455}" srcId="{40E2B8A6-4BDF-4038-BA9C-72A58C5E3D00}" destId="{4C7F3DDD-875A-4594-9D5E-FCF6E073964C}" srcOrd="0" destOrd="0" parTransId="{611E944E-6048-4E68-BF75-0A6B1B7F52A3}" sibTransId="{F582E20B-BA73-4A66-8B38-62E875CBEF81}"/>
    <dgm:cxn modelId="{F7E6C5F8-2061-47F1-BEBE-9197C8A78380}" type="presOf" srcId="{F582E20B-BA73-4A66-8B38-62E875CBEF81}" destId="{4EF0EE3C-36F8-4656-9103-1956CA6A9D52}" srcOrd="1" destOrd="0" presId="urn:microsoft.com/office/officeart/2005/8/layout/process2"/>
    <dgm:cxn modelId="{6D2BA91F-86B7-4C20-B542-1EA1108A2B3C}" type="presOf" srcId="{604C9341-1126-4019-B888-C1865B046FDA}" destId="{A7BF600B-5203-487B-92D3-542B40A8CE4F}" srcOrd="0" destOrd="0" presId="urn:microsoft.com/office/officeart/2005/8/layout/process2"/>
    <dgm:cxn modelId="{5DFE637A-F9DC-4CC5-AF89-9CAD992711FC}" type="presOf" srcId="{10156B60-411A-4E13-ABDE-625A531E1122}" destId="{FDC2B88C-A98E-4C95-87D3-3327CE9A09FA}" srcOrd="0" destOrd="0" presId="urn:microsoft.com/office/officeart/2005/8/layout/process2"/>
    <dgm:cxn modelId="{44872F87-5395-47D7-825B-5A38580B80B2}" srcId="{40E2B8A6-4BDF-4038-BA9C-72A58C5E3D00}" destId="{6E73851E-ED4A-45C7-BE61-45179DDEF9CA}" srcOrd="3" destOrd="0" parTransId="{07BFB36A-1B58-4A30-80C8-659B355A3FA7}" sibTransId="{FC5AD1CE-0786-4964-87C9-F6254800C47E}"/>
    <dgm:cxn modelId="{A6D3AC27-9A47-4F95-B1D2-0D9C8FEB7C88}" type="presOf" srcId="{F582E20B-BA73-4A66-8B38-62E875CBEF81}" destId="{F21FD4B9-6DD7-4A40-92E2-0E7C41606320}" srcOrd="0" destOrd="0" presId="urn:microsoft.com/office/officeart/2005/8/layout/process2"/>
    <dgm:cxn modelId="{7447719D-F20E-4A8D-926A-BB49D24F7DD5}" srcId="{40E2B8A6-4BDF-4038-BA9C-72A58C5E3D00}" destId="{2CB02921-2773-4432-BE85-C302919B493E}" srcOrd="1" destOrd="0" parTransId="{06DE0668-54FC-4714-BAB5-6BEAAD7634F6}" sibTransId="{10156B60-411A-4E13-ABDE-625A531E1122}"/>
    <dgm:cxn modelId="{A298E480-2F92-4FED-9A1F-E68D903F28A7}" type="presOf" srcId="{40E2B8A6-4BDF-4038-BA9C-72A58C5E3D00}" destId="{C03CAD46-6C18-4943-80EC-85CD7F2CF3AE}" srcOrd="0" destOrd="0" presId="urn:microsoft.com/office/officeart/2005/8/layout/process2"/>
    <dgm:cxn modelId="{38CF3F1B-D105-4AC1-B9FC-31774419E7D8}" type="presOf" srcId="{2CB02921-2773-4432-BE85-C302919B493E}" destId="{F47A0A09-4EAE-4F2C-B70B-B0A7757276DD}" srcOrd="0" destOrd="0" presId="urn:microsoft.com/office/officeart/2005/8/layout/process2"/>
    <dgm:cxn modelId="{D3B5DB28-679C-4754-BF33-9E8CE4ECE1A5}" type="presOf" srcId="{10156B60-411A-4E13-ABDE-625A531E1122}" destId="{F276322C-A5DB-4DA3-9CDF-227E35D56189}" srcOrd="1" destOrd="0" presId="urn:microsoft.com/office/officeart/2005/8/layout/process2"/>
    <dgm:cxn modelId="{C6080498-6D04-4AD4-8648-0E5CFB7BD85B}" type="presOf" srcId="{3EF01983-1AAB-4233-BB3D-68B968FAE200}" destId="{38FC2298-0898-4B7B-91CE-C49B8FFE582E}" srcOrd="0" destOrd="0" presId="urn:microsoft.com/office/officeart/2005/8/layout/process2"/>
    <dgm:cxn modelId="{30D30E97-1C71-449F-B5C6-4587BB5E6880}" type="presParOf" srcId="{C03CAD46-6C18-4943-80EC-85CD7F2CF3AE}" destId="{C8E19F26-D4AB-4022-A0D5-E5B6BA4C19E7}" srcOrd="0" destOrd="0" presId="urn:microsoft.com/office/officeart/2005/8/layout/process2"/>
    <dgm:cxn modelId="{731AD13A-19B6-47F2-B57A-ED0A57EC3C51}" type="presParOf" srcId="{C03CAD46-6C18-4943-80EC-85CD7F2CF3AE}" destId="{F21FD4B9-6DD7-4A40-92E2-0E7C41606320}" srcOrd="1" destOrd="0" presId="urn:microsoft.com/office/officeart/2005/8/layout/process2"/>
    <dgm:cxn modelId="{BB57EA40-8AA2-4872-82E1-841F96D85175}" type="presParOf" srcId="{F21FD4B9-6DD7-4A40-92E2-0E7C41606320}" destId="{4EF0EE3C-36F8-4656-9103-1956CA6A9D52}" srcOrd="0" destOrd="0" presId="urn:microsoft.com/office/officeart/2005/8/layout/process2"/>
    <dgm:cxn modelId="{6CC5B2A0-7F86-4D47-BAE3-28B824FC4DD4}" type="presParOf" srcId="{C03CAD46-6C18-4943-80EC-85CD7F2CF3AE}" destId="{F47A0A09-4EAE-4F2C-B70B-B0A7757276DD}" srcOrd="2" destOrd="0" presId="urn:microsoft.com/office/officeart/2005/8/layout/process2"/>
    <dgm:cxn modelId="{3EDD387F-139A-463A-8286-4A27AEFBE690}" type="presParOf" srcId="{C03CAD46-6C18-4943-80EC-85CD7F2CF3AE}" destId="{FDC2B88C-A98E-4C95-87D3-3327CE9A09FA}" srcOrd="3" destOrd="0" presId="urn:microsoft.com/office/officeart/2005/8/layout/process2"/>
    <dgm:cxn modelId="{ED810B5A-5CBB-4F7D-9AFE-81B3C4946CE3}" type="presParOf" srcId="{FDC2B88C-A98E-4C95-87D3-3327CE9A09FA}" destId="{F276322C-A5DB-4DA3-9CDF-227E35D56189}" srcOrd="0" destOrd="0" presId="urn:microsoft.com/office/officeart/2005/8/layout/process2"/>
    <dgm:cxn modelId="{D1FD8129-C1EF-4476-8A03-018B5FE717E7}" type="presParOf" srcId="{C03CAD46-6C18-4943-80EC-85CD7F2CF3AE}" destId="{A7BF600B-5203-487B-92D3-542B40A8CE4F}" srcOrd="4" destOrd="0" presId="urn:microsoft.com/office/officeart/2005/8/layout/process2"/>
    <dgm:cxn modelId="{0EE972E1-C2A4-4B2D-BBDD-210C2F1DD1AD}" type="presParOf" srcId="{C03CAD46-6C18-4943-80EC-85CD7F2CF3AE}" destId="{38FC2298-0898-4B7B-91CE-C49B8FFE582E}" srcOrd="5" destOrd="0" presId="urn:microsoft.com/office/officeart/2005/8/layout/process2"/>
    <dgm:cxn modelId="{86EFF53C-4277-49BD-A77B-D61351653B3F}" type="presParOf" srcId="{38FC2298-0898-4B7B-91CE-C49B8FFE582E}" destId="{F28BFCF4-E10D-4464-9F24-3B5216D83678}" srcOrd="0" destOrd="0" presId="urn:microsoft.com/office/officeart/2005/8/layout/process2"/>
    <dgm:cxn modelId="{62BDA261-E72E-421A-8F10-FBB6F4E253C1}" type="presParOf" srcId="{C03CAD46-6C18-4943-80EC-85CD7F2CF3AE}" destId="{8977B18F-0A14-4C99-ADA2-4FC22E155ADC}" srcOrd="6" destOrd="0" presId="urn:microsoft.com/office/officeart/2005/8/layout/process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40E2B8A6-4BDF-4038-BA9C-72A58C5E3D00}" type="doc">
      <dgm:prSet loTypeId="urn:microsoft.com/office/officeart/2005/8/layout/process2" loCatId="process" qsTypeId="urn:microsoft.com/office/officeart/2005/8/quickstyle/simple1" qsCatId="simple" csTypeId="urn:microsoft.com/office/officeart/2005/8/colors/accent2_1" csCatId="accent2" phldr="1"/>
      <dgm:spPr/>
      <dgm:t>
        <a:bodyPr/>
        <a:lstStyle/>
        <a:p>
          <a:endParaRPr lang="en-US"/>
        </a:p>
      </dgm:t>
    </dgm:pt>
    <dgm:pt modelId="{2CB02921-2773-4432-BE85-C302919B493E}">
      <dgm:prSet phldrT="[Text]" custT="1"/>
      <dgm:spPr/>
      <dgm:t>
        <a:bodyPr/>
        <a:lstStyle/>
        <a:p>
          <a:r>
            <a:rPr lang="fa-IR" sz="1200" smtClean="0">
              <a:cs typeface="B Titr" pitchFamily="2" charset="-78"/>
            </a:rPr>
            <a:t>برآورد ترکیب</a:t>
          </a:r>
        </a:p>
        <a:p>
          <a:r>
            <a:rPr lang="fa-IR" sz="1200" smtClean="0">
              <a:cs typeface="B Titr" pitchFamily="2" charset="-78"/>
            </a:rPr>
            <a:t> جمعیت (تعمیم)</a:t>
          </a:r>
          <a:endParaRPr lang="en-US" sz="1200" dirty="0">
            <a:cs typeface="B Titr" pitchFamily="2" charset="-78"/>
          </a:endParaRPr>
        </a:p>
      </dgm:t>
    </dgm:pt>
    <dgm:pt modelId="{06DE0668-54FC-4714-BAB5-6BEAAD7634F6}" type="parTrans" cxnId="{7447719D-F20E-4A8D-926A-BB49D24F7DD5}">
      <dgm:prSet/>
      <dgm:spPr/>
      <dgm:t>
        <a:bodyPr/>
        <a:lstStyle/>
        <a:p>
          <a:endParaRPr lang="en-US">
            <a:solidFill>
              <a:srgbClr val="17375E"/>
            </a:solidFill>
          </a:endParaRPr>
        </a:p>
      </dgm:t>
    </dgm:pt>
    <dgm:pt modelId="{10156B60-411A-4E13-ABDE-625A531E1122}" type="sibTrans" cxnId="{7447719D-F20E-4A8D-926A-BB49D24F7DD5}">
      <dgm:prSet/>
      <dgm:spPr/>
      <dgm:t>
        <a:bodyPr/>
        <a:lstStyle/>
        <a:p>
          <a:endParaRPr lang="en-US" dirty="0">
            <a:solidFill>
              <a:srgbClr val="17375E"/>
            </a:solidFill>
          </a:endParaRPr>
        </a:p>
      </dgm:t>
    </dgm:pt>
    <dgm:pt modelId="{604C9341-1126-4019-B888-C1865B046FDA}">
      <dgm:prSet phldrT="[Text]" custT="1"/>
      <dgm:spPr/>
      <dgm:t>
        <a:bodyPr/>
        <a:lstStyle/>
        <a:p>
          <a:r>
            <a:rPr lang="fa-IR" sz="1400" smtClean="0">
              <a:cs typeface="B Titr" pitchFamily="2" charset="-78"/>
            </a:rPr>
            <a:t>شبیه سازی</a:t>
          </a:r>
          <a:endParaRPr lang="en-US" sz="1400" dirty="0">
            <a:cs typeface="B Titr" pitchFamily="2" charset="-78"/>
          </a:endParaRPr>
        </a:p>
      </dgm:t>
    </dgm:pt>
    <dgm:pt modelId="{BFA4E2BD-08B8-44DA-B328-B18CBFBBBE01}" type="parTrans" cxnId="{CF273840-16D1-448B-B20C-17F015A45514}">
      <dgm:prSet/>
      <dgm:spPr/>
      <dgm:t>
        <a:bodyPr/>
        <a:lstStyle/>
        <a:p>
          <a:endParaRPr lang="en-US">
            <a:solidFill>
              <a:srgbClr val="17375E"/>
            </a:solidFill>
          </a:endParaRPr>
        </a:p>
      </dgm:t>
    </dgm:pt>
    <dgm:pt modelId="{3EF01983-1AAB-4233-BB3D-68B968FAE200}" type="sibTrans" cxnId="{CF273840-16D1-448B-B20C-17F015A45514}">
      <dgm:prSet/>
      <dgm:spPr/>
      <dgm:t>
        <a:bodyPr/>
        <a:lstStyle/>
        <a:p>
          <a:endParaRPr lang="en-US">
            <a:solidFill>
              <a:srgbClr val="17375E"/>
            </a:solidFill>
          </a:endParaRPr>
        </a:p>
      </dgm:t>
    </dgm:pt>
    <dgm:pt modelId="{6E73851E-ED4A-45C7-BE61-45179DDEF9CA}">
      <dgm:prSet custT="1"/>
      <dgm:spPr/>
      <dgm:t>
        <a:bodyPr/>
        <a:lstStyle/>
        <a:p>
          <a:r>
            <a:rPr lang="fa-IR" sz="1400" smtClean="0">
              <a:cs typeface="B Titr" pitchFamily="2" charset="-78"/>
            </a:rPr>
            <a:t>بهینه سازی</a:t>
          </a:r>
          <a:endParaRPr lang="en-US" sz="1400" dirty="0">
            <a:cs typeface="B Titr" pitchFamily="2" charset="-78"/>
          </a:endParaRPr>
        </a:p>
      </dgm:t>
    </dgm:pt>
    <dgm:pt modelId="{07BFB36A-1B58-4A30-80C8-659B355A3FA7}" type="parTrans" cxnId="{44872F87-5395-47D7-825B-5A38580B80B2}">
      <dgm:prSet/>
      <dgm:spPr/>
      <dgm:t>
        <a:bodyPr/>
        <a:lstStyle/>
        <a:p>
          <a:endParaRPr lang="en-US">
            <a:solidFill>
              <a:srgbClr val="17375E"/>
            </a:solidFill>
          </a:endParaRPr>
        </a:p>
      </dgm:t>
    </dgm:pt>
    <dgm:pt modelId="{FC5AD1CE-0786-4964-87C9-F6254800C47E}" type="sibTrans" cxnId="{44872F87-5395-47D7-825B-5A38580B80B2}">
      <dgm:prSet/>
      <dgm:spPr/>
      <dgm:t>
        <a:bodyPr/>
        <a:lstStyle/>
        <a:p>
          <a:endParaRPr lang="en-US">
            <a:solidFill>
              <a:srgbClr val="17375E"/>
            </a:solidFill>
          </a:endParaRPr>
        </a:p>
      </dgm:t>
    </dgm:pt>
    <dgm:pt modelId="{37DBEB42-B917-47C1-8CA6-1F11908E144C}">
      <dgm:prSet custT="1"/>
      <dgm:spPr/>
      <dgm:t>
        <a:bodyPr/>
        <a:lstStyle/>
        <a:p>
          <a:pPr rtl="1"/>
          <a:r>
            <a:rPr lang="en-US" sz="2400" smtClean="0">
              <a:cs typeface="+mj-cs"/>
            </a:rPr>
            <a:t>IPF</a:t>
          </a:r>
          <a:endParaRPr lang="fa-IR" sz="2400" dirty="0">
            <a:cs typeface="+mj-cs"/>
          </a:endParaRPr>
        </a:p>
      </dgm:t>
    </dgm:pt>
    <dgm:pt modelId="{7034D631-BEB3-4DB9-85D6-3713F76B92D1}" type="parTrans" cxnId="{5F4C6BF9-7C54-4745-B738-DFE5702B610A}">
      <dgm:prSet/>
      <dgm:spPr/>
      <dgm:t>
        <a:bodyPr/>
        <a:lstStyle/>
        <a:p>
          <a:pPr rtl="1"/>
          <a:endParaRPr lang="fa-IR">
            <a:solidFill>
              <a:srgbClr val="17375E"/>
            </a:solidFill>
          </a:endParaRPr>
        </a:p>
      </dgm:t>
    </dgm:pt>
    <dgm:pt modelId="{DCE3DF68-B262-48E1-BAE5-1018FCE31AA1}" type="sibTrans" cxnId="{5F4C6BF9-7C54-4745-B738-DFE5702B610A}">
      <dgm:prSet/>
      <dgm:spPr/>
      <dgm:t>
        <a:bodyPr/>
        <a:lstStyle/>
        <a:p>
          <a:pPr rtl="1"/>
          <a:endParaRPr lang="fa-IR">
            <a:solidFill>
              <a:srgbClr val="17375E"/>
            </a:solidFill>
          </a:endParaRPr>
        </a:p>
      </dgm:t>
    </dgm:pt>
    <dgm:pt modelId="{DF81BF62-54EE-4060-84B8-766A981A454F}" type="pres">
      <dgm:prSet presAssocID="{40E2B8A6-4BDF-4038-BA9C-72A58C5E3D00}" presName="linearFlow" presStyleCnt="0">
        <dgm:presLayoutVars>
          <dgm:resizeHandles val="exact"/>
        </dgm:presLayoutVars>
      </dgm:prSet>
      <dgm:spPr/>
      <dgm:t>
        <a:bodyPr/>
        <a:lstStyle/>
        <a:p>
          <a:pPr rtl="1"/>
          <a:endParaRPr lang="fa-IR"/>
        </a:p>
      </dgm:t>
    </dgm:pt>
    <dgm:pt modelId="{4498549F-27FD-4F61-94F7-1D0388ADE417}" type="pres">
      <dgm:prSet presAssocID="{2CB02921-2773-4432-BE85-C302919B493E}" presName="node" presStyleLbl="node1" presStyleIdx="0" presStyleCnt="4">
        <dgm:presLayoutVars>
          <dgm:bulletEnabled val="1"/>
        </dgm:presLayoutVars>
      </dgm:prSet>
      <dgm:spPr/>
      <dgm:t>
        <a:bodyPr/>
        <a:lstStyle/>
        <a:p>
          <a:pPr rtl="1"/>
          <a:endParaRPr lang="fa-IR"/>
        </a:p>
      </dgm:t>
    </dgm:pt>
    <dgm:pt modelId="{F6D3D4A3-3838-477D-8C28-021CCCF3BDD6}" type="pres">
      <dgm:prSet presAssocID="{10156B60-411A-4E13-ABDE-625A531E1122}" presName="sibTrans" presStyleLbl="sibTrans2D1" presStyleIdx="0" presStyleCnt="3"/>
      <dgm:spPr/>
      <dgm:t>
        <a:bodyPr/>
        <a:lstStyle/>
        <a:p>
          <a:pPr rtl="1"/>
          <a:endParaRPr lang="fa-IR"/>
        </a:p>
      </dgm:t>
    </dgm:pt>
    <dgm:pt modelId="{7B4DC841-D02B-4F27-9F9C-44783C52DADD}" type="pres">
      <dgm:prSet presAssocID="{10156B60-411A-4E13-ABDE-625A531E1122}" presName="connectorText" presStyleLbl="sibTrans2D1" presStyleIdx="0" presStyleCnt="3"/>
      <dgm:spPr/>
      <dgm:t>
        <a:bodyPr/>
        <a:lstStyle/>
        <a:p>
          <a:pPr rtl="1"/>
          <a:endParaRPr lang="fa-IR"/>
        </a:p>
      </dgm:t>
    </dgm:pt>
    <dgm:pt modelId="{6C4C8927-4977-4958-8637-949DB7C81038}" type="pres">
      <dgm:prSet presAssocID="{37DBEB42-B917-47C1-8CA6-1F11908E144C}" presName="node" presStyleLbl="node1" presStyleIdx="1" presStyleCnt="4">
        <dgm:presLayoutVars>
          <dgm:bulletEnabled val="1"/>
        </dgm:presLayoutVars>
      </dgm:prSet>
      <dgm:spPr/>
      <dgm:t>
        <a:bodyPr/>
        <a:lstStyle/>
        <a:p>
          <a:pPr rtl="1"/>
          <a:endParaRPr lang="fa-IR"/>
        </a:p>
      </dgm:t>
    </dgm:pt>
    <dgm:pt modelId="{46C911ED-3357-4C5A-AFA7-69559955ABB3}" type="pres">
      <dgm:prSet presAssocID="{DCE3DF68-B262-48E1-BAE5-1018FCE31AA1}" presName="sibTrans" presStyleLbl="sibTrans2D1" presStyleIdx="1" presStyleCnt="3"/>
      <dgm:spPr/>
      <dgm:t>
        <a:bodyPr/>
        <a:lstStyle/>
        <a:p>
          <a:pPr rtl="1"/>
          <a:endParaRPr lang="fa-IR"/>
        </a:p>
      </dgm:t>
    </dgm:pt>
    <dgm:pt modelId="{FA6B69B5-A528-4A40-A91C-324A10DCCA01}" type="pres">
      <dgm:prSet presAssocID="{DCE3DF68-B262-48E1-BAE5-1018FCE31AA1}" presName="connectorText" presStyleLbl="sibTrans2D1" presStyleIdx="1" presStyleCnt="3"/>
      <dgm:spPr/>
      <dgm:t>
        <a:bodyPr/>
        <a:lstStyle/>
        <a:p>
          <a:pPr rtl="1"/>
          <a:endParaRPr lang="fa-IR"/>
        </a:p>
      </dgm:t>
    </dgm:pt>
    <dgm:pt modelId="{6248E4EF-EB82-4168-BBF2-874E4F96BC42}" type="pres">
      <dgm:prSet presAssocID="{604C9341-1126-4019-B888-C1865B046FDA}" presName="node" presStyleLbl="node1" presStyleIdx="2" presStyleCnt="4">
        <dgm:presLayoutVars>
          <dgm:bulletEnabled val="1"/>
        </dgm:presLayoutVars>
      </dgm:prSet>
      <dgm:spPr/>
      <dgm:t>
        <a:bodyPr/>
        <a:lstStyle/>
        <a:p>
          <a:pPr rtl="1"/>
          <a:endParaRPr lang="fa-IR"/>
        </a:p>
      </dgm:t>
    </dgm:pt>
    <dgm:pt modelId="{6C8E6257-2763-48E1-950F-0C0EEE5E7298}" type="pres">
      <dgm:prSet presAssocID="{3EF01983-1AAB-4233-BB3D-68B968FAE200}" presName="sibTrans" presStyleLbl="sibTrans2D1" presStyleIdx="2" presStyleCnt="3"/>
      <dgm:spPr/>
      <dgm:t>
        <a:bodyPr/>
        <a:lstStyle/>
        <a:p>
          <a:pPr rtl="1"/>
          <a:endParaRPr lang="fa-IR"/>
        </a:p>
      </dgm:t>
    </dgm:pt>
    <dgm:pt modelId="{6DC3ACD1-790A-438E-9703-5B91E98CBADF}" type="pres">
      <dgm:prSet presAssocID="{3EF01983-1AAB-4233-BB3D-68B968FAE200}" presName="connectorText" presStyleLbl="sibTrans2D1" presStyleIdx="2" presStyleCnt="3"/>
      <dgm:spPr/>
      <dgm:t>
        <a:bodyPr/>
        <a:lstStyle/>
        <a:p>
          <a:pPr rtl="1"/>
          <a:endParaRPr lang="fa-IR"/>
        </a:p>
      </dgm:t>
    </dgm:pt>
    <dgm:pt modelId="{FE042E7A-0530-409A-AFF5-B245BBBC47A0}" type="pres">
      <dgm:prSet presAssocID="{6E73851E-ED4A-45C7-BE61-45179DDEF9CA}" presName="node" presStyleLbl="node1" presStyleIdx="3" presStyleCnt="4">
        <dgm:presLayoutVars>
          <dgm:bulletEnabled val="1"/>
        </dgm:presLayoutVars>
      </dgm:prSet>
      <dgm:spPr/>
      <dgm:t>
        <a:bodyPr/>
        <a:lstStyle/>
        <a:p>
          <a:pPr rtl="1"/>
          <a:endParaRPr lang="fa-IR"/>
        </a:p>
      </dgm:t>
    </dgm:pt>
  </dgm:ptLst>
  <dgm:cxnLst>
    <dgm:cxn modelId="{CF273840-16D1-448B-B20C-17F015A45514}" srcId="{40E2B8A6-4BDF-4038-BA9C-72A58C5E3D00}" destId="{604C9341-1126-4019-B888-C1865B046FDA}" srcOrd="2" destOrd="0" parTransId="{BFA4E2BD-08B8-44DA-B328-B18CBFBBBE01}" sibTransId="{3EF01983-1AAB-4233-BB3D-68B968FAE200}"/>
    <dgm:cxn modelId="{6762FD53-13D0-4ED0-9659-723DF7B7724B}" type="presOf" srcId="{DCE3DF68-B262-48E1-BAE5-1018FCE31AA1}" destId="{46C911ED-3357-4C5A-AFA7-69559955ABB3}" srcOrd="0" destOrd="0" presId="urn:microsoft.com/office/officeart/2005/8/layout/process2"/>
    <dgm:cxn modelId="{1EB6A9F6-CB6E-4B0B-BC3B-73B0F6DF0A25}" type="presOf" srcId="{604C9341-1126-4019-B888-C1865B046FDA}" destId="{6248E4EF-EB82-4168-BBF2-874E4F96BC42}" srcOrd="0" destOrd="0" presId="urn:microsoft.com/office/officeart/2005/8/layout/process2"/>
    <dgm:cxn modelId="{5F4C6BF9-7C54-4745-B738-DFE5702B610A}" srcId="{40E2B8A6-4BDF-4038-BA9C-72A58C5E3D00}" destId="{37DBEB42-B917-47C1-8CA6-1F11908E144C}" srcOrd="1" destOrd="0" parTransId="{7034D631-BEB3-4DB9-85D6-3713F76B92D1}" sibTransId="{DCE3DF68-B262-48E1-BAE5-1018FCE31AA1}"/>
    <dgm:cxn modelId="{1BF603C5-8A57-47B9-9D27-8C200AF8535B}" type="presOf" srcId="{2CB02921-2773-4432-BE85-C302919B493E}" destId="{4498549F-27FD-4F61-94F7-1D0388ADE417}" srcOrd="0" destOrd="0" presId="urn:microsoft.com/office/officeart/2005/8/layout/process2"/>
    <dgm:cxn modelId="{7447719D-F20E-4A8D-926A-BB49D24F7DD5}" srcId="{40E2B8A6-4BDF-4038-BA9C-72A58C5E3D00}" destId="{2CB02921-2773-4432-BE85-C302919B493E}" srcOrd="0" destOrd="0" parTransId="{06DE0668-54FC-4714-BAB5-6BEAAD7634F6}" sibTransId="{10156B60-411A-4E13-ABDE-625A531E1122}"/>
    <dgm:cxn modelId="{B0AEB7EF-8FB3-463B-BB4B-70A4EDD32AC8}" type="presOf" srcId="{3EF01983-1AAB-4233-BB3D-68B968FAE200}" destId="{6C8E6257-2763-48E1-950F-0C0EEE5E7298}" srcOrd="0" destOrd="0" presId="urn:microsoft.com/office/officeart/2005/8/layout/process2"/>
    <dgm:cxn modelId="{633EF9A0-188B-4652-990E-9A3E707490A2}" type="presOf" srcId="{37DBEB42-B917-47C1-8CA6-1F11908E144C}" destId="{6C4C8927-4977-4958-8637-949DB7C81038}" srcOrd="0" destOrd="0" presId="urn:microsoft.com/office/officeart/2005/8/layout/process2"/>
    <dgm:cxn modelId="{9DC40EDD-FAB9-48D8-B193-257EFB8C71A9}" type="presOf" srcId="{3EF01983-1AAB-4233-BB3D-68B968FAE200}" destId="{6DC3ACD1-790A-438E-9703-5B91E98CBADF}" srcOrd="1" destOrd="0" presId="urn:microsoft.com/office/officeart/2005/8/layout/process2"/>
    <dgm:cxn modelId="{B147F02D-659A-49FE-A504-CC8D7861CA42}" type="presOf" srcId="{10156B60-411A-4E13-ABDE-625A531E1122}" destId="{7B4DC841-D02B-4F27-9F9C-44783C52DADD}" srcOrd="1" destOrd="0" presId="urn:microsoft.com/office/officeart/2005/8/layout/process2"/>
    <dgm:cxn modelId="{284A2320-1F39-42ED-9640-D314EC26925D}" type="presOf" srcId="{10156B60-411A-4E13-ABDE-625A531E1122}" destId="{F6D3D4A3-3838-477D-8C28-021CCCF3BDD6}" srcOrd="0" destOrd="0" presId="urn:microsoft.com/office/officeart/2005/8/layout/process2"/>
    <dgm:cxn modelId="{5D0CA5EC-55EF-48E1-BA13-CCBAE77ED580}" type="presOf" srcId="{6E73851E-ED4A-45C7-BE61-45179DDEF9CA}" destId="{FE042E7A-0530-409A-AFF5-B245BBBC47A0}" srcOrd="0" destOrd="0" presId="urn:microsoft.com/office/officeart/2005/8/layout/process2"/>
    <dgm:cxn modelId="{4C3483AE-6D1C-41BE-8BD4-5A39BD7828D4}" type="presOf" srcId="{DCE3DF68-B262-48E1-BAE5-1018FCE31AA1}" destId="{FA6B69B5-A528-4A40-A91C-324A10DCCA01}" srcOrd="1" destOrd="0" presId="urn:microsoft.com/office/officeart/2005/8/layout/process2"/>
    <dgm:cxn modelId="{E610A7D3-AE51-4DC0-8DFB-9759A689508F}" type="presOf" srcId="{40E2B8A6-4BDF-4038-BA9C-72A58C5E3D00}" destId="{DF81BF62-54EE-4060-84B8-766A981A454F}" srcOrd="0" destOrd="0" presId="urn:microsoft.com/office/officeart/2005/8/layout/process2"/>
    <dgm:cxn modelId="{44872F87-5395-47D7-825B-5A38580B80B2}" srcId="{40E2B8A6-4BDF-4038-BA9C-72A58C5E3D00}" destId="{6E73851E-ED4A-45C7-BE61-45179DDEF9CA}" srcOrd="3" destOrd="0" parTransId="{07BFB36A-1B58-4A30-80C8-659B355A3FA7}" sibTransId="{FC5AD1CE-0786-4964-87C9-F6254800C47E}"/>
    <dgm:cxn modelId="{9C737D12-A3B8-444E-875B-37A841EFEF0D}" type="presParOf" srcId="{DF81BF62-54EE-4060-84B8-766A981A454F}" destId="{4498549F-27FD-4F61-94F7-1D0388ADE417}" srcOrd="0" destOrd="0" presId="urn:microsoft.com/office/officeart/2005/8/layout/process2"/>
    <dgm:cxn modelId="{7821B82E-6C74-40EC-BF07-4E5B77E519F6}" type="presParOf" srcId="{DF81BF62-54EE-4060-84B8-766A981A454F}" destId="{F6D3D4A3-3838-477D-8C28-021CCCF3BDD6}" srcOrd="1" destOrd="0" presId="urn:microsoft.com/office/officeart/2005/8/layout/process2"/>
    <dgm:cxn modelId="{F38EDCDA-3E93-4963-AB23-C56A3864232F}" type="presParOf" srcId="{F6D3D4A3-3838-477D-8C28-021CCCF3BDD6}" destId="{7B4DC841-D02B-4F27-9F9C-44783C52DADD}" srcOrd="0" destOrd="0" presId="urn:microsoft.com/office/officeart/2005/8/layout/process2"/>
    <dgm:cxn modelId="{DCA949A6-08D9-4A63-9A85-C63C723BDDCE}" type="presParOf" srcId="{DF81BF62-54EE-4060-84B8-766A981A454F}" destId="{6C4C8927-4977-4958-8637-949DB7C81038}" srcOrd="2" destOrd="0" presId="urn:microsoft.com/office/officeart/2005/8/layout/process2"/>
    <dgm:cxn modelId="{D0CD3255-161D-4ECD-8D61-1807723368C5}" type="presParOf" srcId="{DF81BF62-54EE-4060-84B8-766A981A454F}" destId="{46C911ED-3357-4C5A-AFA7-69559955ABB3}" srcOrd="3" destOrd="0" presId="urn:microsoft.com/office/officeart/2005/8/layout/process2"/>
    <dgm:cxn modelId="{D474132C-A602-4FF8-A6B8-FDF4A939D96D}" type="presParOf" srcId="{46C911ED-3357-4C5A-AFA7-69559955ABB3}" destId="{FA6B69B5-A528-4A40-A91C-324A10DCCA01}" srcOrd="0" destOrd="0" presId="urn:microsoft.com/office/officeart/2005/8/layout/process2"/>
    <dgm:cxn modelId="{E864CED6-891E-4AE6-A9D6-16C66DCEF80E}" type="presParOf" srcId="{DF81BF62-54EE-4060-84B8-766A981A454F}" destId="{6248E4EF-EB82-4168-BBF2-874E4F96BC42}" srcOrd="4" destOrd="0" presId="urn:microsoft.com/office/officeart/2005/8/layout/process2"/>
    <dgm:cxn modelId="{FA64D779-8070-4091-83DE-316ECE217D8C}" type="presParOf" srcId="{DF81BF62-54EE-4060-84B8-766A981A454F}" destId="{6C8E6257-2763-48E1-950F-0C0EEE5E7298}" srcOrd="5" destOrd="0" presId="urn:microsoft.com/office/officeart/2005/8/layout/process2"/>
    <dgm:cxn modelId="{ED72B729-AAF0-48D0-B665-0F94AAE0DA31}" type="presParOf" srcId="{6C8E6257-2763-48E1-950F-0C0EEE5E7298}" destId="{6DC3ACD1-790A-438E-9703-5B91E98CBADF}" srcOrd="0" destOrd="0" presId="urn:microsoft.com/office/officeart/2005/8/layout/process2"/>
    <dgm:cxn modelId="{C7C7A480-88E4-447E-9753-1399CB405620}" type="presParOf" srcId="{DF81BF62-54EE-4060-84B8-766A981A454F}" destId="{FE042E7A-0530-409A-AFF5-B245BBBC47A0}" srcOrd="6"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40E2B8A6-4BDF-4038-BA9C-72A58C5E3D00}" type="doc">
      <dgm:prSet loTypeId="urn:microsoft.com/office/officeart/2005/8/layout/process2" loCatId="process" qsTypeId="urn:microsoft.com/office/officeart/2005/8/quickstyle/simple1" qsCatId="simple" csTypeId="urn:microsoft.com/office/officeart/2005/8/colors/accent2_1" csCatId="accent2" phldr="1"/>
      <dgm:spPr/>
      <dgm:t>
        <a:bodyPr/>
        <a:lstStyle/>
        <a:p>
          <a:endParaRPr lang="en-US"/>
        </a:p>
      </dgm:t>
    </dgm:pt>
    <dgm:pt modelId="{2CB02921-2773-4432-BE85-C302919B493E}">
      <dgm:prSet phldrT="[Text]" custT="1"/>
      <dgm:spPr/>
      <dgm:t>
        <a:bodyPr/>
        <a:lstStyle/>
        <a:p>
          <a:r>
            <a:rPr lang="fa-IR" sz="1200" smtClean="0">
              <a:cs typeface="B Titr" pitchFamily="2" charset="-78"/>
            </a:rPr>
            <a:t>مدل های پیش بینی جمعیت</a:t>
          </a:r>
          <a:endParaRPr lang="en-US" sz="1200" dirty="0">
            <a:cs typeface="B Titr" pitchFamily="2" charset="-78"/>
          </a:endParaRPr>
        </a:p>
      </dgm:t>
    </dgm:pt>
    <dgm:pt modelId="{06DE0668-54FC-4714-BAB5-6BEAAD7634F6}" type="parTrans" cxnId="{7447719D-F20E-4A8D-926A-BB49D24F7DD5}">
      <dgm:prSet/>
      <dgm:spPr/>
      <dgm:t>
        <a:bodyPr/>
        <a:lstStyle/>
        <a:p>
          <a:endParaRPr lang="en-US" sz="1400">
            <a:solidFill>
              <a:srgbClr val="17375E"/>
            </a:solidFill>
          </a:endParaRPr>
        </a:p>
      </dgm:t>
    </dgm:pt>
    <dgm:pt modelId="{10156B60-411A-4E13-ABDE-625A531E1122}" type="sibTrans" cxnId="{7447719D-F20E-4A8D-926A-BB49D24F7DD5}">
      <dgm:prSet/>
      <dgm:spPr/>
      <dgm:t>
        <a:bodyPr/>
        <a:lstStyle/>
        <a:p>
          <a:endParaRPr lang="en-US" sz="1400">
            <a:solidFill>
              <a:srgbClr val="17375E"/>
            </a:solidFill>
          </a:endParaRPr>
        </a:p>
      </dgm:t>
    </dgm:pt>
    <dgm:pt modelId="{604C9341-1126-4019-B888-C1865B046FDA}">
      <dgm:prSet phldrT="[Text]" custT="1"/>
      <dgm:spPr/>
      <dgm:t>
        <a:bodyPr/>
        <a:lstStyle/>
        <a:p>
          <a:r>
            <a:rPr lang="fa-IR" sz="1400" smtClean="0">
              <a:cs typeface="B Titr" pitchFamily="2" charset="-78"/>
            </a:rPr>
            <a:t>روش ریاضی</a:t>
          </a:r>
          <a:endParaRPr lang="en-US" sz="1400" dirty="0">
            <a:cs typeface="B Titr" pitchFamily="2" charset="-78"/>
          </a:endParaRPr>
        </a:p>
      </dgm:t>
    </dgm:pt>
    <dgm:pt modelId="{BFA4E2BD-08B8-44DA-B328-B18CBFBBBE01}" type="parTrans" cxnId="{CF273840-16D1-448B-B20C-17F015A45514}">
      <dgm:prSet/>
      <dgm:spPr/>
      <dgm:t>
        <a:bodyPr/>
        <a:lstStyle/>
        <a:p>
          <a:endParaRPr lang="en-US" sz="1400">
            <a:solidFill>
              <a:srgbClr val="17375E"/>
            </a:solidFill>
          </a:endParaRPr>
        </a:p>
      </dgm:t>
    </dgm:pt>
    <dgm:pt modelId="{3EF01983-1AAB-4233-BB3D-68B968FAE200}" type="sibTrans" cxnId="{CF273840-16D1-448B-B20C-17F015A45514}">
      <dgm:prSet/>
      <dgm:spPr/>
      <dgm:t>
        <a:bodyPr/>
        <a:lstStyle/>
        <a:p>
          <a:endParaRPr lang="en-US" sz="1400">
            <a:solidFill>
              <a:srgbClr val="17375E"/>
            </a:solidFill>
          </a:endParaRPr>
        </a:p>
      </dgm:t>
    </dgm:pt>
    <dgm:pt modelId="{6E73851E-ED4A-45C7-BE61-45179DDEF9CA}">
      <dgm:prSet custT="1"/>
      <dgm:spPr/>
      <dgm:t>
        <a:bodyPr/>
        <a:lstStyle/>
        <a:p>
          <a:r>
            <a:rPr lang="fa-IR" sz="1400" smtClean="0">
              <a:cs typeface="B Titr" pitchFamily="2" charset="-78"/>
            </a:rPr>
            <a:t>روش ترکیبی</a:t>
          </a:r>
          <a:endParaRPr lang="en-US" sz="1400" dirty="0">
            <a:cs typeface="B Titr" pitchFamily="2" charset="-78"/>
          </a:endParaRPr>
        </a:p>
      </dgm:t>
    </dgm:pt>
    <dgm:pt modelId="{07BFB36A-1B58-4A30-80C8-659B355A3FA7}" type="parTrans" cxnId="{44872F87-5395-47D7-825B-5A38580B80B2}">
      <dgm:prSet/>
      <dgm:spPr/>
      <dgm:t>
        <a:bodyPr/>
        <a:lstStyle/>
        <a:p>
          <a:endParaRPr lang="en-US" sz="1400">
            <a:solidFill>
              <a:srgbClr val="17375E"/>
            </a:solidFill>
          </a:endParaRPr>
        </a:p>
      </dgm:t>
    </dgm:pt>
    <dgm:pt modelId="{FC5AD1CE-0786-4964-87C9-F6254800C47E}" type="sibTrans" cxnId="{44872F87-5395-47D7-825B-5A38580B80B2}">
      <dgm:prSet/>
      <dgm:spPr/>
      <dgm:t>
        <a:bodyPr/>
        <a:lstStyle/>
        <a:p>
          <a:endParaRPr lang="en-US" sz="1400">
            <a:solidFill>
              <a:srgbClr val="17375E"/>
            </a:solidFill>
          </a:endParaRPr>
        </a:p>
      </dgm:t>
    </dgm:pt>
    <dgm:pt modelId="{FCBA3DA9-9BEB-49DF-A904-28552A68C108}">
      <dgm:prSet custT="1"/>
      <dgm:spPr/>
      <dgm:t>
        <a:bodyPr/>
        <a:lstStyle/>
        <a:p>
          <a:pPr rtl="1"/>
          <a:r>
            <a:rPr lang="fa-IR" sz="1400" smtClean="0">
              <a:cs typeface="B Titr" panose="00000700000000000000" pitchFamily="2" charset="-78"/>
            </a:rPr>
            <a:t>روش های تحلیل جمعیتی</a:t>
          </a:r>
          <a:endParaRPr lang="fa-IR" sz="1400" dirty="0">
            <a:cs typeface="B Titr" panose="00000700000000000000" pitchFamily="2" charset="-78"/>
          </a:endParaRPr>
        </a:p>
      </dgm:t>
    </dgm:pt>
    <dgm:pt modelId="{58BDD180-5FCF-4E7F-98AE-879311D124CE}" type="parTrans" cxnId="{7C168D58-C95C-4363-90E2-FB852CE9C61F}">
      <dgm:prSet/>
      <dgm:spPr/>
      <dgm:t>
        <a:bodyPr/>
        <a:lstStyle/>
        <a:p>
          <a:pPr rtl="1"/>
          <a:endParaRPr lang="fa-IR"/>
        </a:p>
      </dgm:t>
    </dgm:pt>
    <dgm:pt modelId="{1153D888-4EAD-4243-ADCB-2F63BF0B4FB7}" type="sibTrans" cxnId="{7C168D58-C95C-4363-90E2-FB852CE9C61F}">
      <dgm:prSet/>
      <dgm:spPr/>
      <dgm:t>
        <a:bodyPr/>
        <a:lstStyle/>
        <a:p>
          <a:pPr rtl="1"/>
          <a:endParaRPr lang="fa-IR"/>
        </a:p>
      </dgm:t>
    </dgm:pt>
    <dgm:pt modelId="{7A58BF32-4BFF-4162-9683-CCDBB6D1CED0}" type="pres">
      <dgm:prSet presAssocID="{40E2B8A6-4BDF-4038-BA9C-72A58C5E3D00}" presName="linearFlow" presStyleCnt="0">
        <dgm:presLayoutVars>
          <dgm:resizeHandles val="exact"/>
        </dgm:presLayoutVars>
      </dgm:prSet>
      <dgm:spPr/>
      <dgm:t>
        <a:bodyPr/>
        <a:lstStyle/>
        <a:p>
          <a:pPr rtl="1"/>
          <a:endParaRPr lang="fa-IR"/>
        </a:p>
      </dgm:t>
    </dgm:pt>
    <dgm:pt modelId="{9188B04B-43AB-4435-9F2D-E8177911EC7F}" type="pres">
      <dgm:prSet presAssocID="{2CB02921-2773-4432-BE85-C302919B493E}" presName="node" presStyleLbl="node1" presStyleIdx="0" presStyleCnt="4">
        <dgm:presLayoutVars>
          <dgm:bulletEnabled val="1"/>
        </dgm:presLayoutVars>
      </dgm:prSet>
      <dgm:spPr/>
      <dgm:t>
        <a:bodyPr/>
        <a:lstStyle/>
        <a:p>
          <a:pPr rtl="1"/>
          <a:endParaRPr lang="fa-IR"/>
        </a:p>
      </dgm:t>
    </dgm:pt>
    <dgm:pt modelId="{55EA6C18-E822-442F-A78E-9E800510AAE6}" type="pres">
      <dgm:prSet presAssocID="{10156B60-411A-4E13-ABDE-625A531E1122}" presName="sibTrans" presStyleLbl="sibTrans2D1" presStyleIdx="0" presStyleCnt="3"/>
      <dgm:spPr/>
      <dgm:t>
        <a:bodyPr/>
        <a:lstStyle/>
        <a:p>
          <a:pPr rtl="1"/>
          <a:endParaRPr lang="fa-IR"/>
        </a:p>
      </dgm:t>
    </dgm:pt>
    <dgm:pt modelId="{43A4E65F-4FFD-4230-8DCA-68819129253F}" type="pres">
      <dgm:prSet presAssocID="{10156B60-411A-4E13-ABDE-625A531E1122}" presName="connectorText" presStyleLbl="sibTrans2D1" presStyleIdx="0" presStyleCnt="3"/>
      <dgm:spPr/>
      <dgm:t>
        <a:bodyPr/>
        <a:lstStyle/>
        <a:p>
          <a:pPr rtl="1"/>
          <a:endParaRPr lang="fa-IR"/>
        </a:p>
      </dgm:t>
    </dgm:pt>
    <dgm:pt modelId="{7E4E19A9-E06E-4662-9851-8571148E7373}" type="pres">
      <dgm:prSet presAssocID="{604C9341-1126-4019-B888-C1865B046FDA}" presName="node" presStyleLbl="node1" presStyleIdx="1" presStyleCnt="4">
        <dgm:presLayoutVars>
          <dgm:bulletEnabled val="1"/>
        </dgm:presLayoutVars>
      </dgm:prSet>
      <dgm:spPr/>
      <dgm:t>
        <a:bodyPr/>
        <a:lstStyle/>
        <a:p>
          <a:pPr rtl="1"/>
          <a:endParaRPr lang="fa-IR"/>
        </a:p>
      </dgm:t>
    </dgm:pt>
    <dgm:pt modelId="{2FF92D36-9734-49AA-8782-9BA2BB4B82CA}" type="pres">
      <dgm:prSet presAssocID="{3EF01983-1AAB-4233-BB3D-68B968FAE200}" presName="sibTrans" presStyleLbl="sibTrans2D1" presStyleIdx="1" presStyleCnt="3"/>
      <dgm:spPr/>
      <dgm:t>
        <a:bodyPr/>
        <a:lstStyle/>
        <a:p>
          <a:pPr rtl="1"/>
          <a:endParaRPr lang="fa-IR"/>
        </a:p>
      </dgm:t>
    </dgm:pt>
    <dgm:pt modelId="{6E59D34D-283D-4D68-B8E4-6E91ACB476B3}" type="pres">
      <dgm:prSet presAssocID="{3EF01983-1AAB-4233-BB3D-68B968FAE200}" presName="connectorText" presStyleLbl="sibTrans2D1" presStyleIdx="1" presStyleCnt="3"/>
      <dgm:spPr/>
      <dgm:t>
        <a:bodyPr/>
        <a:lstStyle/>
        <a:p>
          <a:pPr rtl="1"/>
          <a:endParaRPr lang="fa-IR"/>
        </a:p>
      </dgm:t>
    </dgm:pt>
    <dgm:pt modelId="{0E194804-E3A5-4E77-A315-D1EF33FFA0E3}" type="pres">
      <dgm:prSet presAssocID="{6E73851E-ED4A-45C7-BE61-45179DDEF9CA}" presName="node" presStyleLbl="node1" presStyleIdx="2" presStyleCnt="4">
        <dgm:presLayoutVars>
          <dgm:bulletEnabled val="1"/>
        </dgm:presLayoutVars>
      </dgm:prSet>
      <dgm:spPr/>
      <dgm:t>
        <a:bodyPr/>
        <a:lstStyle/>
        <a:p>
          <a:pPr rtl="1"/>
          <a:endParaRPr lang="fa-IR"/>
        </a:p>
      </dgm:t>
    </dgm:pt>
    <dgm:pt modelId="{FE1384F9-4E9F-4253-8DB8-36A09701CFC7}" type="pres">
      <dgm:prSet presAssocID="{FC5AD1CE-0786-4964-87C9-F6254800C47E}" presName="sibTrans" presStyleLbl="sibTrans2D1" presStyleIdx="2" presStyleCnt="3"/>
      <dgm:spPr/>
      <dgm:t>
        <a:bodyPr/>
        <a:lstStyle/>
        <a:p>
          <a:pPr rtl="1"/>
          <a:endParaRPr lang="fa-IR"/>
        </a:p>
      </dgm:t>
    </dgm:pt>
    <dgm:pt modelId="{5FA0201A-20B6-4014-9B0F-C42C7119B52D}" type="pres">
      <dgm:prSet presAssocID="{FC5AD1CE-0786-4964-87C9-F6254800C47E}" presName="connectorText" presStyleLbl="sibTrans2D1" presStyleIdx="2" presStyleCnt="3"/>
      <dgm:spPr/>
      <dgm:t>
        <a:bodyPr/>
        <a:lstStyle/>
        <a:p>
          <a:pPr rtl="1"/>
          <a:endParaRPr lang="fa-IR"/>
        </a:p>
      </dgm:t>
    </dgm:pt>
    <dgm:pt modelId="{A29F72F1-BB03-4F4C-B803-6E95FC2E47A6}" type="pres">
      <dgm:prSet presAssocID="{FCBA3DA9-9BEB-49DF-A904-28552A68C108}" presName="node" presStyleLbl="node1" presStyleIdx="3" presStyleCnt="4">
        <dgm:presLayoutVars>
          <dgm:bulletEnabled val="1"/>
        </dgm:presLayoutVars>
      </dgm:prSet>
      <dgm:spPr/>
      <dgm:t>
        <a:bodyPr/>
        <a:lstStyle/>
        <a:p>
          <a:pPr rtl="1"/>
          <a:endParaRPr lang="fa-IR"/>
        </a:p>
      </dgm:t>
    </dgm:pt>
  </dgm:ptLst>
  <dgm:cxnLst>
    <dgm:cxn modelId="{CF273840-16D1-448B-B20C-17F015A45514}" srcId="{40E2B8A6-4BDF-4038-BA9C-72A58C5E3D00}" destId="{604C9341-1126-4019-B888-C1865B046FDA}" srcOrd="1" destOrd="0" parTransId="{BFA4E2BD-08B8-44DA-B328-B18CBFBBBE01}" sibTransId="{3EF01983-1AAB-4233-BB3D-68B968FAE200}"/>
    <dgm:cxn modelId="{8598A40D-F827-4281-BE38-75324E6F0496}" type="presOf" srcId="{FC5AD1CE-0786-4964-87C9-F6254800C47E}" destId="{5FA0201A-20B6-4014-9B0F-C42C7119B52D}" srcOrd="1" destOrd="0" presId="urn:microsoft.com/office/officeart/2005/8/layout/process2"/>
    <dgm:cxn modelId="{068EE5F9-DE3E-4895-B923-BA08AB20BC8F}" type="presOf" srcId="{10156B60-411A-4E13-ABDE-625A531E1122}" destId="{43A4E65F-4FFD-4230-8DCA-68819129253F}" srcOrd="1" destOrd="0" presId="urn:microsoft.com/office/officeart/2005/8/layout/process2"/>
    <dgm:cxn modelId="{695C9F47-A00A-4351-BF82-9953711E2BC1}" type="presOf" srcId="{FCBA3DA9-9BEB-49DF-A904-28552A68C108}" destId="{A29F72F1-BB03-4F4C-B803-6E95FC2E47A6}" srcOrd="0" destOrd="0" presId="urn:microsoft.com/office/officeart/2005/8/layout/process2"/>
    <dgm:cxn modelId="{8E376FCD-FC5F-4983-B1E0-CE33E89F480C}" type="presOf" srcId="{3EF01983-1AAB-4233-BB3D-68B968FAE200}" destId="{6E59D34D-283D-4D68-B8E4-6E91ACB476B3}" srcOrd="1" destOrd="0" presId="urn:microsoft.com/office/officeart/2005/8/layout/process2"/>
    <dgm:cxn modelId="{EB917EE9-4F96-4B2B-A40F-62C778A3E4B6}" type="presOf" srcId="{10156B60-411A-4E13-ABDE-625A531E1122}" destId="{55EA6C18-E822-442F-A78E-9E800510AAE6}" srcOrd="0" destOrd="0" presId="urn:microsoft.com/office/officeart/2005/8/layout/process2"/>
    <dgm:cxn modelId="{F60B0869-8E8B-4F4E-BCB8-E333E0913848}" type="presOf" srcId="{2CB02921-2773-4432-BE85-C302919B493E}" destId="{9188B04B-43AB-4435-9F2D-E8177911EC7F}" srcOrd="0" destOrd="0" presId="urn:microsoft.com/office/officeart/2005/8/layout/process2"/>
    <dgm:cxn modelId="{7447719D-F20E-4A8D-926A-BB49D24F7DD5}" srcId="{40E2B8A6-4BDF-4038-BA9C-72A58C5E3D00}" destId="{2CB02921-2773-4432-BE85-C302919B493E}" srcOrd="0" destOrd="0" parTransId="{06DE0668-54FC-4714-BAB5-6BEAAD7634F6}" sibTransId="{10156B60-411A-4E13-ABDE-625A531E1122}"/>
    <dgm:cxn modelId="{7C168D58-C95C-4363-90E2-FB852CE9C61F}" srcId="{40E2B8A6-4BDF-4038-BA9C-72A58C5E3D00}" destId="{FCBA3DA9-9BEB-49DF-A904-28552A68C108}" srcOrd="3" destOrd="0" parTransId="{58BDD180-5FCF-4E7F-98AE-879311D124CE}" sibTransId="{1153D888-4EAD-4243-ADCB-2F63BF0B4FB7}"/>
    <dgm:cxn modelId="{F5AD5BB9-CED7-4009-B8FA-A1E863A7A2E9}" type="presOf" srcId="{604C9341-1126-4019-B888-C1865B046FDA}" destId="{7E4E19A9-E06E-4662-9851-8571148E7373}" srcOrd="0" destOrd="0" presId="urn:microsoft.com/office/officeart/2005/8/layout/process2"/>
    <dgm:cxn modelId="{BB5B4B3F-178D-413D-A8EB-6CA509465535}" type="presOf" srcId="{FC5AD1CE-0786-4964-87C9-F6254800C47E}" destId="{FE1384F9-4E9F-4253-8DB8-36A09701CFC7}" srcOrd="0" destOrd="0" presId="urn:microsoft.com/office/officeart/2005/8/layout/process2"/>
    <dgm:cxn modelId="{84593007-E66E-4CD2-9E34-E7F147612493}" type="presOf" srcId="{6E73851E-ED4A-45C7-BE61-45179DDEF9CA}" destId="{0E194804-E3A5-4E77-A315-D1EF33FFA0E3}" srcOrd="0" destOrd="0" presId="urn:microsoft.com/office/officeart/2005/8/layout/process2"/>
    <dgm:cxn modelId="{C94CE1F0-51F3-49CF-8E46-664142BA2EC7}" type="presOf" srcId="{40E2B8A6-4BDF-4038-BA9C-72A58C5E3D00}" destId="{7A58BF32-4BFF-4162-9683-CCDBB6D1CED0}" srcOrd="0" destOrd="0" presId="urn:microsoft.com/office/officeart/2005/8/layout/process2"/>
    <dgm:cxn modelId="{44872F87-5395-47D7-825B-5A38580B80B2}" srcId="{40E2B8A6-4BDF-4038-BA9C-72A58C5E3D00}" destId="{6E73851E-ED4A-45C7-BE61-45179DDEF9CA}" srcOrd="2" destOrd="0" parTransId="{07BFB36A-1B58-4A30-80C8-659B355A3FA7}" sibTransId="{FC5AD1CE-0786-4964-87C9-F6254800C47E}"/>
    <dgm:cxn modelId="{D3C4D801-EC72-4516-9D38-F04C446D4A7B}" type="presOf" srcId="{3EF01983-1AAB-4233-BB3D-68B968FAE200}" destId="{2FF92D36-9734-49AA-8782-9BA2BB4B82CA}" srcOrd="0" destOrd="0" presId="urn:microsoft.com/office/officeart/2005/8/layout/process2"/>
    <dgm:cxn modelId="{08BA45EA-82FD-4EED-89ED-E659EE31C16A}" type="presParOf" srcId="{7A58BF32-4BFF-4162-9683-CCDBB6D1CED0}" destId="{9188B04B-43AB-4435-9F2D-E8177911EC7F}" srcOrd="0" destOrd="0" presId="urn:microsoft.com/office/officeart/2005/8/layout/process2"/>
    <dgm:cxn modelId="{2F56C1C8-8A36-4171-9D34-B39BD4229BF3}" type="presParOf" srcId="{7A58BF32-4BFF-4162-9683-CCDBB6D1CED0}" destId="{55EA6C18-E822-442F-A78E-9E800510AAE6}" srcOrd="1" destOrd="0" presId="urn:microsoft.com/office/officeart/2005/8/layout/process2"/>
    <dgm:cxn modelId="{F63A704D-C0CA-4A34-93B4-56F5DA5225DA}" type="presParOf" srcId="{55EA6C18-E822-442F-A78E-9E800510AAE6}" destId="{43A4E65F-4FFD-4230-8DCA-68819129253F}" srcOrd="0" destOrd="0" presId="urn:microsoft.com/office/officeart/2005/8/layout/process2"/>
    <dgm:cxn modelId="{3E96728D-03E9-48A7-A67F-937E78CA7F3A}" type="presParOf" srcId="{7A58BF32-4BFF-4162-9683-CCDBB6D1CED0}" destId="{7E4E19A9-E06E-4662-9851-8571148E7373}" srcOrd="2" destOrd="0" presId="urn:microsoft.com/office/officeart/2005/8/layout/process2"/>
    <dgm:cxn modelId="{99F526E0-76F4-4FA1-A43F-546F7164F12D}" type="presParOf" srcId="{7A58BF32-4BFF-4162-9683-CCDBB6D1CED0}" destId="{2FF92D36-9734-49AA-8782-9BA2BB4B82CA}" srcOrd="3" destOrd="0" presId="urn:microsoft.com/office/officeart/2005/8/layout/process2"/>
    <dgm:cxn modelId="{1E6CBC67-A4B0-4BB8-BA75-2D7A07DE24BB}" type="presParOf" srcId="{2FF92D36-9734-49AA-8782-9BA2BB4B82CA}" destId="{6E59D34D-283D-4D68-B8E4-6E91ACB476B3}" srcOrd="0" destOrd="0" presId="urn:microsoft.com/office/officeart/2005/8/layout/process2"/>
    <dgm:cxn modelId="{4A8A5A8D-B8CD-4C07-BC28-C81902299252}" type="presParOf" srcId="{7A58BF32-4BFF-4162-9683-CCDBB6D1CED0}" destId="{0E194804-E3A5-4E77-A315-D1EF33FFA0E3}" srcOrd="4" destOrd="0" presId="urn:microsoft.com/office/officeart/2005/8/layout/process2"/>
    <dgm:cxn modelId="{DCB0529E-47D4-4912-83DC-3F41AA19F96B}" type="presParOf" srcId="{7A58BF32-4BFF-4162-9683-CCDBB6D1CED0}" destId="{FE1384F9-4E9F-4253-8DB8-36A09701CFC7}" srcOrd="5" destOrd="0" presId="urn:microsoft.com/office/officeart/2005/8/layout/process2"/>
    <dgm:cxn modelId="{29999335-FB5C-4CCC-95DB-3F6EEC2BB2FA}" type="presParOf" srcId="{FE1384F9-4E9F-4253-8DB8-36A09701CFC7}" destId="{5FA0201A-20B6-4014-9B0F-C42C7119B52D}" srcOrd="0" destOrd="0" presId="urn:microsoft.com/office/officeart/2005/8/layout/process2"/>
    <dgm:cxn modelId="{6359FFF6-DB2F-4BF5-8557-6DABA20CB86A}" type="presParOf" srcId="{7A58BF32-4BFF-4162-9683-CCDBB6D1CED0}" destId="{A29F72F1-BB03-4F4C-B803-6E95FC2E47A6}" srcOrd="6"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40E2B8A6-4BDF-4038-BA9C-72A58C5E3D00}" type="doc">
      <dgm:prSet loTypeId="urn:microsoft.com/office/officeart/2005/8/layout/process2" loCatId="process" qsTypeId="urn:microsoft.com/office/officeart/2005/8/quickstyle/simple1" qsCatId="simple" csTypeId="urn:microsoft.com/office/officeart/2005/8/colors/accent2_1" csCatId="accent2" phldr="1"/>
      <dgm:spPr/>
      <dgm:t>
        <a:bodyPr/>
        <a:lstStyle/>
        <a:p>
          <a:endParaRPr lang="en-US"/>
        </a:p>
      </dgm:t>
    </dgm:pt>
    <dgm:pt modelId="{2CB02921-2773-4432-BE85-C302919B493E}">
      <dgm:prSet phldrT="[Text]" custT="1"/>
      <dgm:spPr/>
      <dgm:t>
        <a:bodyPr/>
        <a:lstStyle/>
        <a:p>
          <a:r>
            <a:rPr lang="fa-IR" sz="1200" smtClean="0">
              <a:cs typeface="B Titr" pitchFamily="2" charset="-78"/>
            </a:rPr>
            <a:t>برآورد ترکیب</a:t>
          </a:r>
        </a:p>
        <a:p>
          <a:r>
            <a:rPr lang="fa-IR" sz="1200" smtClean="0">
              <a:cs typeface="B Titr" pitchFamily="2" charset="-78"/>
            </a:rPr>
            <a:t> جمعیت (تعمیم)</a:t>
          </a:r>
          <a:endParaRPr lang="en-US" sz="1200" dirty="0">
            <a:cs typeface="B Titr" pitchFamily="2" charset="-78"/>
          </a:endParaRPr>
        </a:p>
      </dgm:t>
    </dgm:pt>
    <dgm:pt modelId="{06DE0668-54FC-4714-BAB5-6BEAAD7634F6}" type="parTrans" cxnId="{7447719D-F20E-4A8D-926A-BB49D24F7DD5}">
      <dgm:prSet/>
      <dgm:spPr/>
      <dgm:t>
        <a:bodyPr/>
        <a:lstStyle/>
        <a:p>
          <a:endParaRPr lang="en-US">
            <a:solidFill>
              <a:srgbClr val="17375E"/>
            </a:solidFill>
          </a:endParaRPr>
        </a:p>
      </dgm:t>
    </dgm:pt>
    <dgm:pt modelId="{10156B60-411A-4E13-ABDE-625A531E1122}" type="sibTrans" cxnId="{7447719D-F20E-4A8D-926A-BB49D24F7DD5}">
      <dgm:prSet/>
      <dgm:spPr/>
      <dgm:t>
        <a:bodyPr/>
        <a:lstStyle/>
        <a:p>
          <a:endParaRPr lang="en-US">
            <a:solidFill>
              <a:srgbClr val="17375E"/>
            </a:solidFill>
          </a:endParaRPr>
        </a:p>
      </dgm:t>
    </dgm:pt>
    <dgm:pt modelId="{604C9341-1126-4019-B888-C1865B046FDA}">
      <dgm:prSet phldrT="[Text]" custT="1"/>
      <dgm:spPr/>
      <dgm:t>
        <a:bodyPr/>
        <a:lstStyle/>
        <a:p>
          <a:r>
            <a:rPr lang="fa-IR" sz="1400" smtClean="0">
              <a:cs typeface="B Titr" pitchFamily="2" charset="-78"/>
            </a:rPr>
            <a:t>شبیه سازی</a:t>
          </a:r>
          <a:endParaRPr lang="en-US" sz="1400" dirty="0">
            <a:cs typeface="B Titr" pitchFamily="2" charset="-78"/>
          </a:endParaRPr>
        </a:p>
      </dgm:t>
    </dgm:pt>
    <dgm:pt modelId="{BFA4E2BD-08B8-44DA-B328-B18CBFBBBE01}" type="parTrans" cxnId="{CF273840-16D1-448B-B20C-17F015A45514}">
      <dgm:prSet/>
      <dgm:spPr/>
      <dgm:t>
        <a:bodyPr/>
        <a:lstStyle/>
        <a:p>
          <a:endParaRPr lang="en-US">
            <a:solidFill>
              <a:srgbClr val="17375E"/>
            </a:solidFill>
          </a:endParaRPr>
        </a:p>
      </dgm:t>
    </dgm:pt>
    <dgm:pt modelId="{3EF01983-1AAB-4233-BB3D-68B968FAE200}" type="sibTrans" cxnId="{CF273840-16D1-448B-B20C-17F015A45514}">
      <dgm:prSet/>
      <dgm:spPr/>
      <dgm:t>
        <a:bodyPr/>
        <a:lstStyle/>
        <a:p>
          <a:endParaRPr lang="en-US">
            <a:solidFill>
              <a:srgbClr val="17375E"/>
            </a:solidFill>
          </a:endParaRPr>
        </a:p>
      </dgm:t>
    </dgm:pt>
    <dgm:pt modelId="{6E73851E-ED4A-45C7-BE61-45179DDEF9CA}">
      <dgm:prSet custT="1"/>
      <dgm:spPr/>
      <dgm:t>
        <a:bodyPr/>
        <a:lstStyle/>
        <a:p>
          <a:r>
            <a:rPr lang="fa-IR" sz="1400" smtClean="0">
              <a:cs typeface="B Titr" pitchFamily="2" charset="-78"/>
            </a:rPr>
            <a:t>بهینه سازی</a:t>
          </a:r>
          <a:endParaRPr lang="en-US" sz="1400" dirty="0">
            <a:cs typeface="B Titr" pitchFamily="2" charset="-78"/>
          </a:endParaRPr>
        </a:p>
      </dgm:t>
    </dgm:pt>
    <dgm:pt modelId="{07BFB36A-1B58-4A30-80C8-659B355A3FA7}" type="parTrans" cxnId="{44872F87-5395-47D7-825B-5A38580B80B2}">
      <dgm:prSet/>
      <dgm:spPr/>
      <dgm:t>
        <a:bodyPr/>
        <a:lstStyle/>
        <a:p>
          <a:endParaRPr lang="en-US">
            <a:solidFill>
              <a:srgbClr val="17375E"/>
            </a:solidFill>
          </a:endParaRPr>
        </a:p>
      </dgm:t>
    </dgm:pt>
    <dgm:pt modelId="{FC5AD1CE-0786-4964-87C9-F6254800C47E}" type="sibTrans" cxnId="{44872F87-5395-47D7-825B-5A38580B80B2}">
      <dgm:prSet/>
      <dgm:spPr/>
      <dgm:t>
        <a:bodyPr/>
        <a:lstStyle/>
        <a:p>
          <a:endParaRPr lang="en-US">
            <a:solidFill>
              <a:srgbClr val="17375E"/>
            </a:solidFill>
          </a:endParaRPr>
        </a:p>
      </dgm:t>
    </dgm:pt>
    <dgm:pt modelId="{37DBEB42-B917-47C1-8CA6-1F11908E144C}">
      <dgm:prSet custT="1"/>
      <dgm:spPr/>
      <dgm:t>
        <a:bodyPr/>
        <a:lstStyle/>
        <a:p>
          <a:pPr rtl="1"/>
          <a:r>
            <a:rPr lang="en-US" sz="2400" smtClean="0">
              <a:cs typeface="+mj-cs"/>
            </a:rPr>
            <a:t>IPF</a:t>
          </a:r>
          <a:endParaRPr lang="fa-IR" sz="2400" dirty="0">
            <a:cs typeface="+mj-cs"/>
          </a:endParaRPr>
        </a:p>
      </dgm:t>
    </dgm:pt>
    <dgm:pt modelId="{7034D631-BEB3-4DB9-85D6-3713F76B92D1}" type="parTrans" cxnId="{5F4C6BF9-7C54-4745-B738-DFE5702B610A}">
      <dgm:prSet/>
      <dgm:spPr/>
      <dgm:t>
        <a:bodyPr/>
        <a:lstStyle/>
        <a:p>
          <a:pPr rtl="1"/>
          <a:endParaRPr lang="fa-IR">
            <a:solidFill>
              <a:srgbClr val="17375E"/>
            </a:solidFill>
          </a:endParaRPr>
        </a:p>
      </dgm:t>
    </dgm:pt>
    <dgm:pt modelId="{DCE3DF68-B262-48E1-BAE5-1018FCE31AA1}" type="sibTrans" cxnId="{5F4C6BF9-7C54-4745-B738-DFE5702B610A}">
      <dgm:prSet/>
      <dgm:spPr/>
      <dgm:t>
        <a:bodyPr/>
        <a:lstStyle/>
        <a:p>
          <a:pPr rtl="1"/>
          <a:endParaRPr lang="fa-IR">
            <a:solidFill>
              <a:srgbClr val="17375E"/>
            </a:solidFill>
          </a:endParaRPr>
        </a:p>
      </dgm:t>
    </dgm:pt>
    <dgm:pt modelId="{4AC91D6B-0819-4D14-BBAF-8FE0962F539B}" type="pres">
      <dgm:prSet presAssocID="{40E2B8A6-4BDF-4038-BA9C-72A58C5E3D00}" presName="linearFlow" presStyleCnt="0">
        <dgm:presLayoutVars>
          <dgm:resizeHandles val="exact"/>
        </dgm:presLayoutVars>
      </dgm:prSet>
      <dgm:spPr/>
      <dgm:t>
        <a:bodyPr/>
        <a:lstStyle/>
        <a:p>
          <a:pPr rtl="1"/>
          <a:endParaRPr lang="fa-IR"/>
        </a:p>
      </dgm:t>
    </dgm:pt>
    <dgm:pt modelId="{43E3A886-8074-4E36-9DA8-8A096BA5FE0C}" type="pres">
      <dgm:prSet presAssocID="{2CB02921-2773-4432-BE85-C302919B493E}" presName="node" presStyleLbl="node1" presStyleIdx="0" presStyleCnt="4">
        <dgm:presLayoutVars>
          <dgm:bulletEnabled val="1"/>
        </dgm:presLayoutVars>
      </dgm:prSet>
      <dgm:spPr/>
      <dgm:t>
        <a:bodyPr/>
        <a:lstStyle/>
        <a:p>
          <a:pPr rtl="1"/>
          <a:endParaRPr lang="fa-IR"/>
        </a:p>
      </dgm:t>
    </dgm:pt>
    <dgm:pt modelId="{67B79A78-3045-4B70-A17A-E54FD6717E76}" type="pres">
      <dgm:prSet presAssocID="{10156B60-411A-4E13-ABDE-625A531E1122}" presName="sibTrans" presStyleLbl="sibTrans2D1" presStyleIdx="0" presStyleCnt="3"/>
      <dgm:spPr/>
      <dgm:t>
        <a:bodyPr/>
        <a:lstStyle/>
        <a:p>
          <a:pPr rtl="1"/>
          <a:endParaRPr lang="fa-IR"/>
        </a:p>
      </dgm:t>
    </dgm:pt>
    <dgm:pt modelId="{6F238833-15FC-4B81-8B24-ED8C08516ABF}" type="pres">
      <dgm:prSet presAssocID="{10156B60-411A-4E13-ABDE-625A531E1122}" presName="connectorText" presStyleLbl="sibTrans2D1" presStyleIdx="0" presStyleCnt="3"/>
      <dgm:spPr/>
      <dgm:t>
        <a:bodyPr/>
        <a:lstStyle/>
        <a:p>
          <a:pPr rtl="1"/>
          <a:endParaRPr lang="fa-IR"/>
        </a:p>
      </dgm:t>
    </dgm:pt>
    <dgm:pt modelId="{8F155679-4F34-4D1A-B52B-CEB6979E96DB}" type="pres">
      <dgm:prSet presAssocID="{37DBEB42-B917-47C1-8CA6-1F11908E144C}" presName="node" presStyleLbl="node1" presStyleIdx="1" presStyleCnt="4">
        <dgm:presLayoutVars>
          <dgm:bulletEnabled val="1"/>
        </dgm:presLayoutVars>
      </dgm:prSet>
      <dgm:spPr/>
      <dgm:t>
        <a:bodyPr/>
        <a:lstStyle/>
        <a:p>
          <a:pPr rtl="1"/>
          <a:endParaRPr lang="fa-IR"/>
        </a:p>
      </dgm:t>
    </dgm:pt>
    <dgm:pt modelId="{F14B5120-ED00-43B5-9608-1D44C1C90D22}" type="pres">
      <dgm:prSet presAssocID="{DCE3DF68-B262-48E1-BAE5-1018FCE31AA1}" presName="sibTrans" presStyleLbl="sibTrans2D1" presStyleIdx="1" presStyleCnt="3"/>
      <dgm:spPr/>
      <dgm:t>
        <a:bodyPr/>
        <a:lstStyle/>
        <a:p>
          <a:pPr rtl="1"/>
          <a:endParaRPr lang="fa-IR"/>
        </a:p>
      </dgm:t>
    </dgm:pt>
    <dgm:pt modelId="{7F1479FD-45D4-47FA-BF97-09AF98194056}" type="pres">
      <dgm:prSet presAssocID="{DCE3DF68-B262-48E1-BAE5-1018FCE31AA1}" presName="connectorText" presStyleLbl="sibTrans2D1" presStyleIdx="1" presStyleCnt="3"/>
      <dgm:spPr/>
      <dgm:t>
        <a:bodyPr/>
        <a:lstStyle/>
        <a:p>
          <a:pPr rtl="1"/>
          <a:endParaRPr lang="fa-IR"/>
        </a:p>
      </dgm:t>
    </dgm:pt>
    <dgm:pt modelId="{66D4EE3A-74D2-4F3C-A2E2-B542D72337C9}" type="pres">
      <dgm:prSet presAssocID="{604C9341-1126-4019-B888-C1865B046FDA}" presName="node" presStyleLbl="node1" presStyleIdx="2" presStyleCnt="4">
        <dgm:presLayoutVars>
          <dgm:bulletEnabled val="1"/>
        </dgm:presLayoutVars>
      </dgm:prSet>
      <dgm:spPr/>
      <dgm:t>
        <a:bodyPr/>
        <a:lstStyle/>
        <a:p>
          <a:pPr rtl="1"/>
          <a:endParaRPr lang="fa-IR"/>
        </a:p>
      </dgm:t>
    </dgm:pt>
    <dgm:pt modelId="{1B42D476-8510-4B35-87A1-CE831E64D0EF}" type="pres">
      <dgm:prSet presAssocID="{3EF01983-1AAB-4233-BB3D-68B968FAE200}" presName="sibTrans" presStyleLbl="sibTrans2D1" presStyleIdx="2" presStyleCnt="3"/>
      <dgm:spPr/>
      <dgm:t>
        <a:bodyPr/>
        <a:lstStyle/>
        <a:p>
          <a:pPr rtl="1"/>
          <a:endParaRPr lang="fa-IR"/>
        </a:p>
      </dgm:t>
    </dgm:pt>
    <dgm:pt modelId="{B38CAB86-F6C0-4D93-9DAE-74EC24797592}" type="pres">
      <dgm:prSet presAssocID="{3EF01983-1AAB-4233-BB3D-68B968FAE200}" presName="connectorText" presStyleLbl="sibTrans2D1" presStyleIdx="2" presStyleCnt="3"/>
      <dgm:spPr/>
      <dgm:t>
        <a:bodyPr/>
        <a:lstStyle/>
        <a:p>
          <a:pPr rtl="1"/>
          <a:endParaRPr lang="fa-IR"/>
        </a:p>
      </dgm:t>
    </dgm:pt>
    <dgm:pt modelId="{E8F65771-D408-48E0-A56D-3FA269405167}" type="pres">
      <dgm:prSet presAssocID="{6E73851E-ED4A-45C7-BE61-45179DDEF9CA}" presName="node" presStyleLbl="node1" presStyleIdx="3" presStyleCnt="4">
        <dgm:presLayoutVars>
          <dgm:bulletEnabled val="1"/>
        </dgm:presLayoutVars>
      </dgm:prSet>
      <dgm:spPr/>
      <dgm:t>
        <a:bodyPr/>
        <a:lstStyle/>
        <a:p>
          <a:pPr rtl="1"/>
          <a:endParaRPr lang="fa-IR"/>
        </a:p>
      </dgm:t>
    </dgm:pt>
  </dgm:ptLst>
  <dgm:cxnLst>
    <dgm:cxn modelId="{CF273840-16D1-448B-B20C-17F015A45514}" srcId="{40E2B8A6-4BDF-4038-BA9C-72A58C5E3D00}" destId="{604C9341-1126-4019-B888-C1865B046FDA}" srcOrd="2" destOrd="0" parTransId="{BFA4E2BD-08B8-44DA-B328-B18CBFBBBE01}" sibTransId="{3EF01983-1AAB-4233-BB3D-68B968FAE200}"/>
    <dgm:cxn modelId="{4B9B3D41-8432-4CFF-8805-9B032AD1E7F1}" type="presOf" srcId="{10156B60-411A-4E13-ABDE-625A531E1122}" destId="{6F238833-15FC-4B81-8B24-ED8C08516ABF}" srcOrd="1" destOrd="0" presId="urn:microsoft.com/office/officeart/2005/8/layout/process2"/>
    <dgm:cxn modelId="{E3BB2B81-EB8A-48FB-9544-FD2E481AC1F4}" type="presOf" srcId="{40E2B8A6-4BDF-4038-BA9C-72A58C5E3D00}" destId="{4AC91D6B-0819-4D14-BBAF-8FE0962F539B}" srcOrd="0" destOrd="0" presId="urn:microsoft.com/office/officeart/2005/8/layout/process2"/>
    <dgm:cxn modelId="{62328F94-768B-4553-8C71-D1A792C1DFFD}" type="presOf" srcId="{37DBEB42-B917-47C1-8CA6-1F11908E144C}" destId="{8F155679-4F34-4D1A-B52B-CEB6979E96DB}" srcOrd="0" destOrd="0" presId="urn:microsoft.com/office/officeart/2005/8/layout/process2"/>
    <dgm:cxn modelId="{5F4C6BF9-7C54-4745-B738-DFE5702B610A}" srcId="{40E2B8A6-4BDF-4038-BA9C-72A58C5E3D00}" destId="{37DBEB42-B917-47C1-8CA6-1F11908E144C}" srcOrd="1" destOrd="0" parTransId="{7034D631-BEB3-4DB9-85D6-3713F76B92D1}" sibTransId="{DCE3DF68-B262-48E1-BAE5-1018FCE31AA1}"/>
    <dgm:cxn modelId="{7302EE16-4F6F-4BB8-9FA2-9602CC7B50D6}" type="presOf" srcId="{DCE3DF68-B262-48E1-BAE5-1018FCE31AA1}" destId="{7F1479FD-45D4-47FA-BF97-09AF98194056}" srcOrd="1" destOrd="0" presId="urn:microsoft.com/office/officeart/2005/8/layout/process2"/>
    <dgm:cxn modelId="{9EE19F09-E61B-4F3D-A217-4E5E2B7B2423}" type="presOf" srcId="{2CB02921-2773-4432-BE85-C302919B493E}" destId="{43E3A886-8074-4E36-9DA8-8A096BA5FE0C}" srcOrd="0" destOrd="0" presId="urn:microsoft.com/office/officeart/2005/8/layout/process2"/>
    <dgm:cxn modelId="{7447719D-F20E-4A8D-926A-BB49D24F7DD5}" srcId="{40E2B8A6-4BDF-4038-BA9C-72A58C5E3D00}" destId="{2CB02921-2773-4432-BE85-C302919B493E}" srcOrd="0" destOrd="0" parTransId="{06DE0668-54FC-4714-BAB5-6BEAAD7634F6}" sibTransId="{10156B60-411A-4E13-ABDE-625A531E1122}"/>
    <dgm:cxn modelId="{AD221BF6-CD80-4B8E-BEA4-F8EAE68C2529}" type="presOf" srcId="{3EF01983-1AAB-4233-BB3D-68B968FAE200}" destId="{B38CAB86-F6C0-4D93-9DAE-74EC24797592}" srcOrd="1" destOrd="0" presId="urn:microsoft.com/office/officeart/2005/8/layout/process2"/>
    <dgm:cxn modelId="{57D52498-8F43-4639-B242-4752061E9950}" type="presOf" srcId="{604C9341-1126-4019-B888-C1865B046FDA}" destId="{66D4EE3A-74D2-4F3C-A2E2-B542D72337C9}" srcOrd="0" destOrd="0" presId="urn:microsoft.com/office/officeart/2005/8/layout/process2"/>
    <dgm:cxn modelId="{B74C4CDD-CBB4-41E1-9E6C-0C4E71ED164E}" type="presOf" srcId="{3EF01983-1AAB-4233-BB3D-68B968FAE200}" destId="{1B42D476-8510-4B35-87A1-CE831E64D0EF}" srcOrd="0" destOrd="0" presId="urn:microsoft.com/office/officeart/2005/8/layout/process2"/>
    <dgm:cxn modelId="{A4B6E985-16A8-4251-BD59-EEE4D394DF51}" type="presOf" srcId="{10156B60-411A-4E13-ABDE-625A531E1122}" destId="{67B79A78-3045-4B70-A17A-E54FD6717E76}" srcOrd="0" destOrd="0" presId="urn:microsoft.com/office/officeart/2005/8/layout/process2"/>
    <dgm:cxn modelId="{A8EA4847-68BF-410F-A10A-91CAB20B6854}" type="presOf" srcId="{DCE3DF68-B262-48E1-BAE5-1018FCE31AA1}" destId="{F14B5120-ED00-43B5-9608-1D44C1C90D22}" srcOrd="0" destOrd="0" presId="urn:microsoft.com/office/officeart/2005/8/layout/process2"/>
    <dgm:cxn modelId="{942310A7-EF71-4F9B-9AEC-4F366A51130B}" type="presOf" srcId="{6E73851E-ED4A-45C7-BE61-45179DDEF9CA}" destId="{E8F65771-D408-48E0-A56D-3FA269405167}" srcOrd="0" destOrd="0" presId="urn:microsoft.com/office/officeart/2005/8/layout/process2"/>
    <dgm:cxn modelId="{44872F87-5395-47D7-825B-5A38580B80B2}" srcId="{40E2B8A6-4BDF-4038-BA9C-72A58C5E3D00}" destId="{6E73851E-ED4A-45C7-BE61-45179DDEF9CA}" srcOrd="3" destOrd="0" parTransId="{07BFB36A-1B58-4A30-80C8-659B355A3FA7}" sibTransId="{FC5AD1CE-0786-4964-87C9-F6254800C47E}"/>
    <dgm:cxn modelId="{EA9BB726-B7D6-4146-8548-278CDC41BD47}" type="presParOf" srcId="{4AC91D6B-0819-4D14-BBAF-8FE0962F539B}" destId="{43E3A886-8074-4E36-9DA8-8A096BA5FE0C}" srcOrd="0" destOrd="0" presId="urn:microsoft.com/office/officeart/2005/8/layout/process2"/>
    <dgm:cxn modelId="{778FF127-03A6-48EF-B06A-6A7EA5A4037F}" type="presParOf" srcId="{4AC91D6B-0819-4D14-BBAF-8FE0962F539B}" destId="{67B79A78-3045-4B70-A17A-E54FD6717E76}" srcOrd="1" destOrd="0" presId="urn:microsoft.com/office/officeart/2005/8/layout/process2"/>
    <dgm:cxn modelId="{6BA65AB9-BAE4-488F-9033-50AD4C58A645}" type="presParOf" srcId="{67B79A78-3045-4B70-A17A-E54FD6717E76}" destId="{6F238833-15FC-4B81-8B24-ED8C08516ABF}" srcOrd="0" destOrd="0" presId="urn:microsoft.com/office/officeart/2005/8/layout/process2"/>
    <dgm:cxn modelId="{77D35D25-ACAF-4851-8CA0-3367C1CE51F8}" type="presParOf" srcId="{4AC91D6B-0819-4D14-BBAF-8FE0962F539B}" destId="{8F155679-4F34-4D1A-B52B-CEB6979E96DB}" srcOrd="2" destOrd="0" presId="urn:microsoft.com/office/officeart/2005/8/layout/process2"/>
    <dgm:cxn modelId="{DCFEE8A8-D8DB-46E6-B63E-9959B67068BA}" type="presParOf" srcId="{4AC91D6B-0819-4D14-BBAF-8FE0962F539B}" destId="{F14B5120-ED00-43B5-9608-1D44C1C90D22}" srcOrd="3" destOrd="0" presId="urn:microsoft.com/office/officeart/2005/8/layout/process2"/>
    <dgm:cxn modelId="{3A6B6F58-9114-4576-A3EF-7BC0820B2B69}" type="presParOf" srcId="{F14B5120-ED00-43B5-9608-1D44C1C90D22}" destId="{7F1479FD-45D4-47FA-BF97-09AF98194056}" srcOrd="0" destOrd="0" presId="urn:microsoft.com/office/officeart/2005/8/layout/process2"/>
    <dgm:cxn modelId="{9B9443C9-D943-4ECF-88EB-C613821C4C76}" type="presParOf" srcId="{4AC91D6B-0819-4D14-BBAF-8FE0962F539B}" destId="{66D4EE3A-74D2-4F3C-A2E2-B542D72337C9}" srcOrd="4" destOrd="0" presId="urn:microsoft.com/office/officeart/2005/8/layout/process2"/>
    <dgm:cxn modelId="{9296CB80-FB4B-46BA-B471-AC65F6F7E32F}" type="presParOf" srcId="{4AC91D6B-0819-4D14-BBAF-8FE0962F539B}" destId="{1B42D476-8510-4B35-87A1-CE831E64D0EF}" srcOrd="5" destOrd="0" presId="urn:microsoft.com/office/officeart/2005/8/layout/process2"/>
    <dgm:cxn modelId="{5C4343C3-997D-4001-9B18-39E2C20F21DA}" type="presParOf" srcId="{1B42D476-8510-4B35-87A1-CE831E64D0EF}" destId="{B38CAB86-F6C0-4D93-9DAE-74EC24797592}" srcOrd="0" destOrd="0" presId="urn:microsoft.com/office/officeart/2005/8/layout/process2"/>
    <dgm:cxn modelId="{8BA64342-3DB3-4B84-8AD6-A85F4FA8EB49}" type="presParOf" srcId="{4AC91D6B-0819-4D14-BBAF-8FE0962F539B}" destId="{E8F65771-D408-48E0-A56D-3FA269405167}" srcOrd="6"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fa-IR" dirty="0">
              <a:cs typeface="0 Soroosh" panose="00000400000000000000" pitchFamily="2" charset="-78"/>
            </a:endParaRPr>
          </a:p>
        </p:txBody>
      </p:sp>
      <p:sp>
        <p:nvSpPr>
          <p:cNvPr id="3" name="Date Placeholder 2"/>
          <p:cNvSpPr>
            <a:spLocks noGrp="1"/>
          </p:cNvSpPr>
          <p:nvPr>
            <p:ph type="dt" sz="quarter" idx="1"/>
          </p:nvPr>
        </p:nvSpPr>
        <p:spPr>
          <a:xfrm>
            <a:off x="1588" y="0"/>
            <a:ext cx="2971800" cy="458788"/>
          </a:xfrm>
          <a:prstGeom prst="rect">
            <a:avLst/>
          </a:prstGeom>
        </p:spPr>
        <p:txBody>
          <a:bodyPr vert="horz" lIns="91440" tIns="45720" rIns="91440" bIns="45720" rtlCol="1"/>
          <a:lstStyle>
            <a:lvl1pPr algn="l">
              <a:defRPr sz="1200"/>
            </a:lvl1pPr>
          </a:lstStyle>
          <a:p>
            <a:fld id="{39DD7BE2-F79F-4261-8A78-2B8B4B428187}" type="datetimeFigureOut">
              <a:rPr lang="fa-IR" smtClean="0">
                <a:cs typeface="0 Soroosh" panose="00000400000000000000" pitchFamily="2" charset="-78"/>
              </a:rPr>
              <a:t>25/02/1441</a:t>
            </a:fld>
            <a:endParaRPr lang="fa-IR" dirty="0">
              <a:cs typeface="0 Soroosh" panose="00000400000000000000" pitchFamily="2" charset="-78"/>
            </a:endParaRPr>
          </a:p>
        </p:txBody>
      </p:sp>
      <p:sp>
        <p:nvSpPr>
          <p:cNvPr id="4" name="Footer Placeholder 3"/>
          <p:cNvSpPr>
            <a:spLocks noGrp="1"/>
          </p:cNvSpPr>
          <p:nvPr>
            <p:ph type="ftr" sz="quarter" idx="2"/>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fa-IR" dirty="0">
              <a:cs typeface="0 Soroosh" panose="00000400000000000000" pitchFamily="2" charset="-78"/>
            </a:endParaRPr>
          </a:p>
        </p:txBody>
      </p:sp>
      <p:sp>
        <p:nvSpPr>
          <p:cNvPr id="5" name="Slide Number Placeholder 4"/>
          <p:cNvSpPr>
            <a:spLocks noGrp="1"/>
          </p:cNvSpPr>
          <p:nvPr>
            <p:ph type="sldNum" sz="quarter" idx="3"/>
          </p:nvPr>
        </p:nvSpPr>
        <p:spPr>
          <a:xfrm>
            <a:off x="1588" y="8685213"/>
            <a:ext cx="2971800" cy="458787"/>
          </a:xfrm>
          <a:prstGeom prst="rect">
            <a:avLst/>
          </a:prstGeom>
        </p:spPr>
        <p:txBody>
          <a:bodyPr vert="horz" lIns="91440" tIns="45720" rIns="91440" bIns="45720" rtlCol="1" anchor="b"/>
          <a:lstStyle>
            <a:lvl1pPr algn="l">
              <a:defRPr sz="1200"/>
            </a:lvl1pPr>
          </a:lstStyle>
          <a:p>
            <a:fld id="{4A3C00A2-97C2-4180-992F-68FED776AB76}" type="slidenum">
              <a:rPr lang="fa-IR" smtClean="0">
                <a:cs typeface="0 Soroosh" panose="00000400000000000000" pitchFamily="2" charset="-78"/>
              </a:rPr>
              <a:t>‹#›</a:t>
            </a:fld>
            <a:endParaRPr lang="fa-IR" dirty="0">
              <a:cs typeface="0 Soroosh" panose="00000400000000000000" pitchFamily="2" charset="-78"/>
            </a:endParaRPr>
          </a:p>
        </p:txBody>
      </p:sp>
    </p:spTree>
    <p:extLst>
      <p:ext uri="{BB962C8B-B14F-4D97-AF65-F5344CB8AC3E}">
        <p14:creationId xmlns:p14="http://schemas.microsoft.com/office/powerpoint/2010/main" val="2367183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23D081-F832-4DC1-8AF9-00314189002B}" type="datetimeFigureOut">
              <a:rPr lang="en-US" smtClean="0"/>
              <a:pPr/>
              <a:t>10/24/2019</a:t>
            </a:fld>
            <a:endParaRPr lang="en-US"/>
          </a:p>
        </p:txBody>
      </p:sp>
      <p:sp>
        <p:nvSpPr>
          <p:cNvPr id="4" name="Slide Image Placeholder 3"/>
          <p:cNvSpPr>
            <a:spLocks noGrp="1" noRot="1" noChangeAspect="1"/>
          </p:cNvSpPr>
          <p:nvPr>
            <p:ph type="sldImg" idx="2"/>
          </p:nvPr>
        </p:nvSpPr>
        <p:spPr>
          <a:xfrm>
            <a:off x="384175" y="685800"/>
            <a:ext cx="60896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C05C06D-1EBE-4D0F-84D2-8E9CC3DCBA40}" type="slidenum">
              <a:rPr lang="en-US" smtClean="0"/>
              <a:pPr/>
              <a:t>‹#›</a:t>
            </a:fld>
            <a:endParaRPr lang="en-US"/>
          </a:p>
        </p:txBody>
      </p:sp>
    </p:spTree>
    <p:extLst>
      <p:ext uri="{BB962C8B-B14F-4D97-AF65-F5344CB8AC3E}">
        <p14:creationId xmlns:p14="http://schemas.microsoft.com/office/powerpoint/2010/main" val="1699840221"/>
      </p:ext>
    </p:extLst>
  </p:cSld>
  <p:clrMap bg1="lt1" tx1="dk1" bg2="lt2" tx2="dk2" accent1="accent1" accent2="accent2" accent3="accent3" accent4="accent4" accent5="accent5" accent6="accent6" hlink="hlink" folHlink="folHlink"/>
  <p:notesStyle>
    <a:lvl1pPr marL="0" algn="l" defTabSz="567999" rtl="0" eaLnBrk="1" latinLnBrk="0" hangingPunct="1">
      <a:defRPr sz="700" kern="1200">
        <a:solidFill>
          <a:schemeClr val="tx1"/>
        </a:solidFill>
        <a:latin typeface="+mn-lt"/>
        <a:ea typeface="+mn-ea"/>
        <a:cs typeface="+mn-cs"/>
      </a:defRPr>
    </a:lvl1pPr>
    <a:lvl2pPr marL="283995" algn="l" defTabSz="567999" rtl="0" eaLnBrk="1" latinLnBrk="0" hangingPunct="1">
      <a:defRPr sz="700" kern="1200">
        <a:solidFill>
          <a:schemeClr val="tx1"/>
        </a:solidFill>
        <a:latin typeface="+mn-lt"/>
        <a:ea typeface="+mn-ea"/>
        <a:cs typeface="+mn-cs"/>
      </a:defRPr>
    </a:lvl2pPr>
    <a:lvl3pPr marL="567999" algn="l" defTabSz="567999" rtl="0" eaLnBrk="1" latinLnBrk="0" hangingPunct="1">
      <a:defRPr sz="700" kern="1200">
        <a:solidFill>
          <a:schemeClr val="tx1"/>
        </a:solidFill>
        <a:latin typeface="+mn-lt"/>
        <a:ea typeface="+mn-ea"/>
        <a:cs typeface="+mn-cs"/>
      </a:defRPr>
    </a:lvl3pPr>
    <a:lvl4pPr marL="851993" algn="l" defTabSz="567999" rtl="0" eaLnBrk="1" latinLnBrk="0" hangingPunct="1">
      <a:defRPr sz="700" kern="1200">
        <a:solidFill>
          <a:schemeClr val="tx1"/>
        </a:solidFill>
        <a:latin typeface="+mn-lt"/>
        <a:ea typeface="+mn-ea"/>
        <a:cs typeface="+mn-cs"/>
      </a:defRPr>
    </a:lvl4pPr>
    <a:lvl5pPr marL="1135993" algn="l" defTabSz="567999" rtl="0" eaLnBrk="1" latinLnBrk="0" hangingPunct="1">
      <a:defRPr sz="700" kern="1200">
        <a:solidFill>
          <a:schemeClr val="tx1"/>
        </a:solidFill>
        <a:latin typeface="+mn-lt"/>
        <a:ea typeface="+mn-ea"/>
        <a:cs typeface="+mn-cs"/>
      </a:defRPr>
    </a:lvl5pPr>
    <a:lvl6pPr marL="1419992" algn="l" defTabSz="567999" rtl="0" eaLnBrk="1" latinLnBrk="0" hangingPunct="1">
      <a:defRPr sz="700" kern="1200">
        <a:solidFill>
          <a:schemeClr val="tx1"/>
        </a:solidFill>
        <a:latin typeface="+mn-lt"/>
        <a:ea typeface="+mn-ea"/>
        <a:cs typeface="+mn-cs"/>
      </a:defRPr>
    </a:lvl6pPr>
    <a:lvl7pPr marL="1703986" algn="l" defTabSz="567999" rtl="0" eaLnBrk="1" latinLnBrk="0" hangingPunct="1">
      <a:defRPr sz="700" kern="1200">
        <a:solidFill>
          <a:schemeClr val="tx1"/>
        </a:solidFill>
        <a:latin typeface="+mn-lt"/>
        <a:ea typeface="+mn-ea"/>
        <a:cs typeface="+mn-cs"/>
      </a:defRPr>
    </a:lvl7pPr>
    <a:lvl8pPr marL="1987986" algn="l" defTabSz="567999" rtl="0" eaLnBrk="1" latinLnBrk="0" hangingPunct="1">
      <a:defRPr sz="700" kern="1200">
        <a:solidFill>
          <a:schemeClr val="tx1"/>
        </a:solidFill>
        <a:latin typeface="+mn-lt"/>
        <a:ea typeface="+mn-ea"/>
        <a:cs typeface="+mn-cs"/>
      </a:defRPr>
    </a:lvl8pPr>
    <a:lvl9pPr marL="2271985" algn="l" defTabSz="567999" rtl="0" eaLnBrk="1" latinLnBrk="0" hangingPunct="1">
      <a:defRPr sz="7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BC05C06D-1EBE-4D0F-84D2-8E9CC3DCBA40}" type="slidenum">
              <a:rPr lang="en-US" smtClean="0"/>
              <a:pPr/>
              <a:t>1</a:t>
            </a:fld>
            <a:endParaRPr lang="en-US"/>
          </a:p>
        </p:txBody>
      </p:sp>
    </p:spTree>
    <p:extLst>
      <p:ext uri="{BB962C8B-B14F-4D97-AF65-F5344CB8AC3E}">
        <p14:creationId xmlns:p14="http://schemas.microsoft.com/office/powerpoint/2010/main" val="2495468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BC05C06D-1EBE-4D0F-84D2-8E9CC3DCBA40}" type="slidenum">
              <a:rPr lang="en-US" smtClean="0"/>
              <a:pPr/>
              <a:t>2</a:t>
            </a:fld>
            <a:endParaRPr lang="en-US"/>
          </a:p>
        </p:txBody>
      </p:sp>
    </p:spTree>
    <p:extLst>
      <p:ext uri="{BB962C8B-B14F-4D97-AF65-F5344CB8AC3E}">
        <p14:creationId xmlns:p14="http://schemas.microsoft.com/office/powerpoint/2010/main" val="35457839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a:p>
        </p:txBody>
      </p:sp>
      <p:sp>
        <p:nvSpPr>
          <p:cNvPr id="4" name="Slide Number Placeholder 3"/>
          <p:cNvSpPr>
            <a:spLocks noGrp="1"/>
          </p:cNvSpPr>
          <p:nvPr>
            <p:ph type="sldNum" sz="quarter" idx="10"/>
          </p:nvPr>
        </p:nvSpPr>
        <p:spPr/>
        <p:txBody>
          <a:bodyPr/>
          <a:lstStyle/>
          <a:p>
            <a:fld id="{BC05C06D-1EBE-4D0F-84D2-8E9CC3DCBA40}" type="slidenum">
              <a:rPr lang="en-US" smtClean="0"/>
              <a:pPr/>
              <a:t>30</a:t>
            </a:fld>
            <a:endParaRPr lang="en-US"/>
          </a:p>
        </p:txBody>
      </p:sp>
    </p:spTree>
    <p:extLst>
      <p:ext uri="{BB962C8B-B14F-4D97-AF65-F5344CB8AC3E}">
        <p14:creationId xmlns:p14="http://schemas.microsoft.com/office/powerpoint/2010/main" val="2550741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047" y="2130924"/>
            <a:ext cx="10359153" cy="1470366"/>
          </a:xfrm>
        </p:spPr>
        <p:txBody>
          <a:bodyPr/>
          <a:lstStyle/>
          <a:p>
            <a:r>
              <a:rPr lang="en-US" smtClean="0"/>
              <a:t>Click to edit Master title style</a:t>
            </a:r>
            <a:endParaRPr lang="en-US"/>
          </a:p>
        </p:txBody>
      </p:sp>
      <p:sp>
        <p:nvSpPr>
          <p:cNvPr id="3" name="Subtitle 2"/>
          <p:cNvSpPr>
            <a:spLocks noGrp="1"/>
          </p:cNvSpPr>
          <p:nvPr>
            <p:ph type="subTitle" idx="1"/>
          </p:nvPr>
        </p:nvSpPr>
        <p:spPr>
          <a:xfrm>
            <a:off x="1828089" y="3887099"/>
            <a:ext cx="8531067" cy="1753007"/>
          </a:xfrm>
        </p:spPr>
        <p:txBody>
          <a:bodyPr/>
          <a:lstStyle>
            <a:lvl1pPr marL="0" indent="0" algn="ctr">
              <a:buNone/>
              <a:defRPr>
                <a:solidFill>
                  <a:schemeClr val="tx1">
                    <a:tint val="75000"/>
                  </a:schemeClr>
                </a:solidFill>
              </a:defRPr>
            </a:lvl1pPr>
            <a:lvl2pPr marL="253989" indent="0" algn="ctr">
              <a:buNone/>
              <a:defRPr>
                <a:solidFill>
                  <a:schemeClr val="tx1">
                    <a:tint val="75000"/>
                  </a:schemeClr>
                </a:solidFill>
              </a:defRPr>
            </a:lvl2pPr>
            <a:lvl3pPr marL="507977" indent="0" algn="ctr">
              <a:buNone/>
              <a:defRPr>
                <a:solidFill>
                  <a:schemeClr val="tx1">
                    <a:tint val="75000"/>
                  </a:schemeClr>
                </a:solidFill>
              </a:defRPr>
            </a:lvl3pPr>
            <a:lvl4pPr marL="761966" indent="0" algn="ctr">
              <a:buNone/>
              <a:defRPr>
                <a:solidFill>
                  <a:schemeClr val="tx1">
                    <a:tint val="75000"/>
                  </a:schemeClr>
                </a:solidFill>
              </a:defRPr>
            </a:lvl4pPr>
            <a:lvl5pPr marL="1015955" indent="0" algn="ctr">
              <a:buNone/>
              <a:defRPr>
                <a:solidFill>
                  <a:schemeClr val="tx1">
                    <a:tint val="75000"/>
                  </a:schemeClr>
                </a:solidFill>
              </a:defRPr>
            </a:lvl5pPr>
            <a:lvl6pPr marL="1269943" indent="0" algn="ctr">
              <a:buNone/>
              <a:defRPr>
                <a:solidFill>
                  <a:schemeClr val="tx1">
                    <a:tint val="75000"/>
                  </a:schemeClr>
                </a:solidFill>
              </a:defRPr>
            </a:lvl6pPr>
            <a:lvl7pPr marL="1523932" indent="0" algn="ctr">
              <a:buNone/>
              <a:defRPr>
                <a:solidFill>
                  <a:schemeClr val="tx1">
                    <a:tint val="75000"/>
                  </a:schemeClr>
                </a:solidFill>
              </a:defRPr>
            </a:lvl7pPr>
            <a:lvl8pPr marL="1777920" indent="0" algn="ctr">
              <a:buNone/>
              <a:defRPr>
                <a:solidFill>
                  <a:schemeClr val="tx1">
                    <a:tint val="75000"/>
                  </a:schemeClr>
                </a:solidFill>
              </a:defRPr>
            </a:lvl8pPr>
            <a:lvl9pPr marL="2031908"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609365" y="6357828"/>
            <a:ext cx="2843689" cy="365209"/>
          </a:xfrm>
          <a:prstGeom prst="rect">
            <a:avLst/>
          </a:prstGeom>
        </p:spPr>
        <p:txBody>
          <a:bodyPr/>
          <a:lstStyle/>
          <a:p>
            <a:fld id="{DEA02F6F-50D1-4B45-87EF-6C4CEEEFE42A}" type="datetime1">
              <a:rPr lang="en-US" smtClean="0">
                <a:solidFill>
                  <a:prstClr val="black">
                    <a:tint val="75000"/>
                  </a:prstClr>
                </a:solidFill>
              </a:rPr>
              <a:t>10/24/2019</a:t>
            </a:fld>
            <a:endParaRPr lang="en-US">
              <a:solidFill>
                <a:prstClr val="black">
                  <a:tint val="75000"/>
                </a:prstClr>
              </a:solidFill>
            </a:endParaRPr>
          </a:p>
        </p:txBody>
      </p:sp>
      <p:sp>
        <p:nvSpPr>
          <p:cNvPr id="5" name="Footer Placeholder 4"/>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6" name="Slide Number Placeholder 5"/>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95576821"/>
      </p:ext>
    </p:extLst>
  </p:cSld>
  <p:clrMapOvr>
    <a:masterClrMapping/>
  </p:clrMapOvr>
  <p:transition spd="slow">
    <p:pull/>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365" y="6357828"/>
            <a:ext cx="2843689" cy="365209"/>
          </a:xfrm>
          <a:prstGeom prst="rect">
            <a:avLst/>
          </a:prstGeom>
        </p:spPr>
        <p:txBody>
          <a:bodyPr/>
          <a:lstStyle/>
          <a:p>
            <a:fld id="{1AD2BAFE-4879-412E-9DC9-0CAF95227D1D}" type="datetime1">
              <a:rPr lang="en-US" smtClean="0">
                <a:solidFill>
                  <a:prstClr val="black">
                    <a:tint val="75000"/>
                  </a:prstClr>
                </a:solidFill>
              </a:rPr>
              <a:t>10/24/2019</a:t>
            </a:fld>
            <a:endParaRPr lang="en-US">
              <a:solidFill>
                <a:prstClr val="black">
                  <a:tint val="75000"/>
                </a:prstClr>
              </a:solidFill>
            </a:endParaRPr>
          </a:p>
        </p:txBody>
      </p:sp>
      <p:sp>
        <p:nvSpPr>
          <p:cNvPr id="5" name="Footer Placeholder 4"/>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6" name="Slide Number Placeholder 5"/>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81401882"/>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5750" y="274708"/>
            <a:ext cx="2742129" cy="585288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09363" y="274708"/>
            <a:ext cx="8023266" cy="58528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365" y="6357828"/>
            <a:ext cx="2843689" cy="365209"/>
          </a:xfrm>
          <a:prstGeom prst="rect">
            <a:avLst/>
          </a:prstGeom>
        </p:spPr>
        <p:txBody>
          <a:bodyPr/>
          <a:lstStyle/>
          <a:p>
            <a:fld id="{B5D4924D-A7EB-4E78-B37B-9D3A415C9E81}" type="datetime1">
              <a:rPr lang="en-US" smtClean="0">
                <a:solidFill>
                  <a:prstClr val="black">
                    <a:tint val="75000"/>
                  </a:prstClr>
                </a:solidFill>
              </a:rPr>
              <a:t>10/24/2019</a:t>
            </a:fld>
            <a:endParaRPr lang="en-US">
              <a:solidFill>
                <a:prstClr val="black">
                  <a:tint val="75000"/>
                </a:prstClr>
              </a:solidFill>
            </a:endParaRPr>
          </a:p>
        </p:txBody>
      </p:sp>
      <p:sp>
        <p:nvSpPr>
          <p:cNvPr id="5" name="Footer Placeholder 4"/>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6" name="Slide Number Placeholder 5"/>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829346078"/>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609365" y="6357828"/>
            <a:ext cx="2843689" cy="365209"/>
          </a:xfrm>
          <a:prstGeom prst="rect">
            <a:avLst/>
          </a:prstGeom>
        </p:spPr>
        <p:txBody>
          <a:bodyPr/>
          <a:lstStyle/>
          <a:p>
            <a:fld id="{52A6953C-5FBB-47C8-931C-7E0D4138BE4E}" type="datetime1">
              <a:rPr lang="en-US" smtClean="0">
                <a:solidFill>
                  <a:prstClr val="black">
                    <a:tint val="75000"/>
                  </a:prstClr>
                </a:solidFill>
              </a:rPr>
              <a:t>10/24/2019</a:t>
            </a:fld>
            <a:endParaRPr lang="en-US">
              <a:solidFill>
                <a:prstClr val="black">
                  <a:tint val="75000"/>
                </a:prstClr>
              </a:solidFill>
            </a:endParaRPr>
          </a:p>
        </p:txBody>
      </p:sp>
      <p:sp>
        <p:nvSpPr>
          <p:cNvPr id="5" name="Footer Placeholder 4"/>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6" name="Slide Number Placeholder 5"/>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8974038"/>
      </p:ext>
    </p:extLst>
  </p:cSld>
  <p:clrMapOvr>
    <a:masterClrMapping/>
  </p:clrMapOvr>
  <p:transition spd="slow">
    <p:pull/>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712" y="4407927"/>
            <a:ext cx="10359153" cy="1362390"/>
          </a:xfrm>
        </p:spPr>
        <p:txBody>
          <a:bodyPr anchor="t"/>
          <a:lstStyle>
            <a:lvl1pPr algn="l">
              <a:defRPr sz="2200" b="1" cap="all"/>
            </a:lvl1pPr>
          </a:lstStyle>
          <a:p>
            <a:r>
              <a:rPr lang="en-US" smtClean="0"/>
              <a:t>Click to edit Master title style</a:t>
            </a:r>
            <a:endParaRPr lang="en-US"/>
          </a:p>
        </p:txBody>
      </p:sp>
      <p:sp>
        <p:nvSpPr>
          <p:cNvPr id="3" name="Text Placeholder 2"/>
          <p:cNvSpPr>
            <a:spLocks noGrp="1"/>
          </p:cNvSpPr>
          <p:nvPr>
            <p:ph type="body" idx="1"/>
          </p:nvPr>
        </p:nvSpPr>
        <p:spPr>
          <a:xfrm>
            <a:off x="962712" y="2907391"/>
            <a:ext cx="10359153" cy="1500534"/>
          </a:xfrm>
        </p:spPr>
        <p:txBody>
          <a:bodyPr anchor="b"/>
          <a:lstStyle>
            <a:lvl1pPr marL="0" indent="0">
              <a:buNone/>
              <a:defRPr sz="1100">
                <a:solidFill>
                  <a:schemeClr val="tx1">
                    <a:tint val="75000"/>
                  </a:schemeClr>
                </a:solidFill>
              </a:defRPr>
            </a:lvl1pPr>
            <a:lvl2pPr marL="253989" indent="0">
              <a:buNone/>
              <a:defRPr sz="1000">
                <a:solidFill>
                  <a:schemeClr val="tx1">
                    <a:tint val="75000"/>
                  </a:schemeClr>
                </a:solidFill>
              </a:defRPr>
            </a:lvl2pPr>
            <a:lvl3pPr marL="507977" indent="0">
              <a:buNone/>
              <a:defRPr sz="900">
                <a:solidFill>
                  <a:schemeClr val="tx1">
                    <a:tint val="75000"/>
                  </a:schemeClr>
                </a:solidFill>
              </a:defRPr>
            </a:lvl3pPr>
            <a:lvl4pPr marL="761966" indent="0">
              <a:buNone/>
              <a:defRPr sz="800">
                <a:solidFill>
                  <a:schemeClr val="tx1">
                    <a:tint val="75000"/>
                  </a:schemeClr>
                </a:solidFill>
              </a:defRPr>
            </a:lvl4pPr>
            <a:lvl5pPr marL="1015955" indent="0">
              <a:buNone/>
              <a:defRPr sz="800">
                <a:solidFill>
                  <a:schemeClr val="tx1">
                    <a:tint val="75000"/>
                  </a:schemeClr>
                </a:solidFill>
              </a:defRPr>
            </a:lvl5pPr>
            <a:lvl6pPr marL="1269943" indent="0">
              <a:buNone/>
              <a:defRPr sz="800">
                <a:solidFill>
                  <a:schemeClr val="tx1">
                    <a:tint val="75000"/>
                  </a:schemeClr>
                </a:solidFill>
              </a:defRPr>
            </a:lvl6pPr>
            <a:lvl7pPr marL="1523932" indent="0">
              <a:buNone/>
              <a:defRPr sz="800">
                <a:solidFill>
                  <a:schemeClr val="tx1">
                    <a:tint val="75000"/>
                  </a:schemeClr>
                </a:solidFill>
              </a:defRPr>
            </a:lvl7pPr>
            <a:lvl8pPr marL="1777920" indent="0">
              <a:buNone/>
              <a:defRPr sz="800">
                <a:solidFill>
                  <a:schemeClr val="tx1">
                    <a:tint val="75000"/>
                  </a:schemeClr>
                </a:solidFill>
              </a:defRPr>
            </a:lvl8pPr>
            <a:lvl9pPr marL="2031908" indent="0">
              <a:buNone/>
              <a:defRPr sz="8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09365" y="6357828"/>
            <a:ext cx="2843689" cy="365209"/>
          </a:xfrm>
          <a:prstGeom prst="rect">
            <a:avLst/>
          </a:prstGeom>
        </p:spPr>
        <p:txBody>
          <a:bodyPr/>
          <a:lstStyle/>
          <a:p>
            <a:fld id="{3B9C726B-9804-4452-B43B-970994F11BE4}" type="datetime1">
              <a:rPr lang="en-US" smtClean="0">
                <a:solidFill>
                  <a:prstClr val="black">
                    <a:tint val="75000"/>
                  </a:prstClr>
                </a:solidFill>
              </a:rPr>
              <a:t>10/24/2019</a:t>
            </a:fld>
            <a:endParaRPr lang="en-US">
              <a:solidFill>
                <a:prstClr val="black">
                  <a:tint val="75000"/>
                </a:prstClr>
              </a:solidFill>
            </a:endParaRPr>
          </a:p>
        </p:txBody>
      </p:sp>
      <p:sp>
        <p:nvSpPr>
          <p:cNvPr id="5" name="Footer Placeholder 4"/>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6" name="Slide Number Placeholder 5"/>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664791622"/>
      </p:ext>
    </p:extLst>
  </p:cSld>
  <p:clrMapOvr>
    <a:masterClrMapping/>
  </p:clrMapOvr>
  <p:transition spd="slow">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09365" y="1600577"/>
            <a:ext cx="5382697" cy="4527010"/>
          </a:xfrm>
        </p:spPr>
        <p:txBody>
          <a:bodyPr/>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95181" y="1600577"/>
            <a:ext cx="5382697" cy="4527010"/>
          </a:xfrm>
        </p:spPr>
        <p:txBody>
          <a:bodyPr/>
          <a:lstStyle>
            <a:lvl1pPr>
              <a:defRPr sz="16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09365" y="6357828"/>
            <a:ext cx="2843689" cy="365209"/>
          </a:xfrm>
          <a:prstGeom prst="rect">
            <a:avLst/>
          </a:prstGeom>
        </p:spPr>
        <p:txBody>
          <a:bodyPr/>
          <a:lstStyle/>
          <a:p>
            <a:fld id="{7D0135A6-D956-4FD5-BBFA-DD09398E309B}" type="datetime1">
              <a:rPr lang="en-US" smtClean="0">
                <a:solidFill>
                  <a:prstClr val="black">
                    <a:tint val="75000"/>
                  </a:prstClr>
                </a:solidFill>
              </a:rPr>
              <a:t>10/24/2019</a:t>
            </a:fld>
            <a:endParaRPr lang="en-US">
              <a:solidFill>
                <a:prstClr val="black">
                  <a:tint val="75000"/>
                </a:prstClr>
              </a:solidFill>
            </a:endParaRPr>
          </a:p>
        </p:txBody>
      </p:sp>
      <p:sp>
        <p:nvSpPr>
          <p:cNvPr id="7" name="Slide Number Placeholder 6"/>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37137240"/>
      </p:ext>
    </p:extLst>
  </p:cSld>
  <p:clrMapOvr>
    <a:masterClrMapping/>
  </p:clrMapOvr>
  <p:transition spd="slow">
    <p:pull/>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09364" y="1535475"/>
            <a:ext cx="5384813" cy="639911"/>
          </a:xfrm>
        </p:spPr>
        <p:txBody>
          <a:bodyPr anchor="b"/>
          <a:lstStyle>
            <a:lvl1pPr marL="0" indent="0">
              <a:buNone/>
              <a:defRPr sz="1300" b="1"/>
            </a:lvl1pPr>
            <a:lvl2pPr marL="253989" indent="0">
              <a:buNone/>
              <a:defRPr sz="1100" b="1"/>
            </a:lvl2pPr>
            <a:lvl3pPr marL="507977" indent="0">
              <a:buNone/>
              <a:defRPr sz="1000" b="1"/>
            </a:lvl3pPr>
            <a:lvl4pPr marL="761966" indent="0">
              <a:buNone/>
              <a:defRPr sz="900" b="1"/>
            </a:lvl4pPr>
            <a:lvl5pPr marL="1015955" indent="0">
              <a:buNone/>
              <a:defRPr sz="900" b="1"/>
            </a:lvl5pPr>
            <a:lvl6pPr marL="1269943" indent="0">
              <a:buNone/>
              <a:defRPr sz="900" b="1"/>
            </a:lvl6pPr>
            <a:lvl7pPr marL="1523932" indent="0">
              <a:buNone/>
              <a:defRPr sz="900" b="1"/>
            </a:lvl7pPr>
            <a:lvl8pPr marL="1777920" indent="0">
              <a:buNone/>
              <a:defRPr sz="900" b="1"/>
            </a:lvl8pPr>
            <a:lvl9pPr marL="2031908" indent="0">
              <a:buNone/>
              <a:defRPr sz="900" b="1"/>
            </a:lvl9pPr>
          </a:lstStyle>
          <a:p>
            <a:pPr lvl="0"/>
            <a:r>
              <a:rPr lang="en-US" smtClean="0"/>
              <a:t>Click to edit Master text styles</a:t>
            </a:r>
          </a:p>
        </p:txBody>
      </p:sp>
      <p:sp>
        <p:nvSpPr>
          <p:cNvPr id="4" name="Content Placeholder 3"/>
          <p:cNvSpPr>
            <a:spLocks noGrp="1"/>
          </p:cNvSpPr>
          <p:nvPr>
            <p:ph sz="half" idx="2"/>
          </p:nvPr>
        </p:nvSpPr>
        <p:spPr>
          <a:xfrm>
            <a:off x="609364" y="2175379"/>
            <a:ext cx="5384813" cy="3952203"/>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90955" y="1535475"/>
            <a:ext cx="5386929" cy="639911"/>
          </a:xfrm>
        </p:spPr>
        <p:txBody>
          <a:bodyPr anchor="b"/>
          <a:lstStyle>
            <a:lvl1pPr marL="0" indent="0">
              <a:buNone/>
              <a:defRPr sz="1300" b="1"/>
            </a:lvl1pPr>
            <a:lvl2pPr marL="253989" indent="0">
              <a:buNone/>
              <a:defRPr sz="1100" b="1"/>
            </a:lvl2pPr>
            <a:lvl3pPr marL="507977" indent="0">
              <a:buNone/>
              <a:defRPr sz="1000" b="1"/>
            </a:lvl3pPr>
            <a:lvl4pPr marL="761966" indent="0">
              <a:buNone/>
              <a:defRPr sz="900" b="1"/>
            </a:lvl4pPr>
            <a:lvl5pPr marL="1015955" indent="0">
              <a:buNone/>
              <a:defRPr sz="900" b="1"/>
            </a:lvl5pPr>
            <a:lvl6pPr marL="1269943" indent="0">
              <a:buNone/>
              <a:defRPr sz="900" b="1"/>
            </a:lvl6pPr>
            <a:lvl7pPr marL="1523932" indent="0">
              <a:buNone/>
              <a:defRPr sz="900" b="1"/>
            </a:lvl7pPr>
            <a:lvl8pPr marL="1777920" indent="0">
              <a:buNone/>
              <a:defRPr sz="900" b="1"/>
            </a:lvl8pPr>
            <a:lvl9pPr marL="2031908" indent="0">
              <a:buNone/>
              <a:defRPr sz="900" b="1"/>
            </a:lvl9pPr>
          </a:lstStyle>
          <a:p>
            <a:pPr lvl="0"/>
            <a:r>
              <a:rPr lang="en-US" smtClean="0"/>
              <a:t>Click to edit Master text styles</a:t>
            </a:r>
          </a:p>
        </p:txBody>
      </p:sp>
      <p:sp>
        <p:nvSpPr>
          <p:cNvPr id="6" name="Content Placeholder 5"/>
          <p:cNvSpPr>
            <a:spLocks noGrp="1"/>
          </p:cNvSpPr>
          <p:nvPr>
            <p:ph sz="quarter" idx="4"/>
          </p:nvPr>
        </p:nvSpPr>
        <p:spPr>
          <a:xfrm>
            <a:off x="6190955" y="2175379"/>
            <a:ext cx="5386929" cy="3952203"/>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a:xfrm>
            <a:off x="609365" y="6357828"/>
            <a:ext cx="2843689" cy="365209"/>
          </a:xfrm>
          <a:prstGeom prst="rect">
            <a:avLst/>
          </a:prstGeom>
        </p:spPr>
        <p:txBody>
          <a:bodyPr/>
          <a:lstStyle/>
          <a:p>
            <a:fld id="{5EF95910-000E-496C-B748-10D923FAD82A}" type="datetime1">
              <a:rPr lang="en-US" smtClean="0">
                <a:solidFill>
                  <a:prstClr val="black">
                    <a:tint val="75000"/>
                  </a:prstClr>
                </a:solidFill>
              </a:rPr>
              <a:t>10/24/2019</a:t>
            </a:fld>
            <a:endParaRPr lang="en-US">
              <a:solidFill>
                <a:prstClr val="black">
                  <a:tint val="75000"/>
                </a:prstClr>
              </a:solidFill>
            </a:endParaRPr>
          </a:p>
        </p:txBody>
      </p:sp>
      <p:sp>
        <p:nvSpPr>
          <p:cNvPr id="8" name="Footer Placeholder 7"/>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9" name="Slide Number Placeholder 8"/>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363415475"/>
      </p:ext>
    </p:extLst>
  </p:cSld>
  <p:clrMapOvr>
    <a:masterClrMapping/>
  </p:clrMapOvr>
  <p:transition spd="slow">
    <p:pull/>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609365" y="6357828"/>
            <a:ext cx="2843689" cy="365209"/>
          </a:xfrm>
          <a:prstGeom prst="rect">
            <a:avLst/>
          </a:prstGeom>
        </p:spPr>
        <p:txBody>
          <a:bodyPr/>
          <a:lstStyle/>
          <a:p>
            <a:fld id="{705E8C44-357F-423B-94F8-E946C7BCD3C8}" type="datetime1">
              <a:rPr lang="en-US" smtClean="0">
                <a:solidFill>
                  <a:prstClr val="black">
                    <a:tint val="75000"/>
                  </a:prstClr>
                </a:solidFill>
              </a:rPr>
              <a:t>10/24/2019</a:t>
            </a:fld>
            <a:endParaRPr lang="en-US">
              <a:solidFill>
                <a:prstClr val="black">
                  <a:tint val="75000"/>
                </a:prstClr>
              </a:solidFill>
            </a:endParaRPr>
          </a:p>
        </p:txBody>
      </p:sp>
      <p:sp>
        <p:nvSpPr>
          <p:cNvPr id="4" name="Footer Placeholder 3"/>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5" name="Slide Number Placeholder 4"/>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750106139"/>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365" y="6357828"/>
            <a:ext cx="2843689" cy="365209"/>
          </a:xfrm>
          <a:prstGeom prst="rect">
            <a:avLst/>
          </a:prstGeom>
        </p:spPr>
        <p:txBody>
          <a:bodyPr/>
          <a:lstStyle/>
          <a:p>
            <a:fld id="{D44CFFA4-2458-4F0E-B9EF-55B7A085649F}" type="datetime1">
              <a:rPr lang="en-US" smtClean="0">
                <a:solidFill>
                  <a:prstClr val="black">
                    <a:tint val="75000"/>
                  </a:prstClr>
                </a:solidFill>
              </a:rPr>
              <a:t>10/24/2019</a:t>
            </a:fld>
            <a:endParaRPr lang="en-US">
              <a:solidFill>
                <a:prstClr val="black">
                  <a:tint val="75000"/>
                </a:prstClr>
              </a:solidFill>
            </a:endParaRPr>
          </a:p>
        </p:txBody>
      </p:sp>
      <p:sp>
        <p:nvSpPr>
          <p:cNvPr id="3" name="Footer Placeholder 2"/>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4" name="Slide Number Placeholder 3"/>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314741785"/>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369" y="273117"/>
            <a:ext cx="4009518" cy="1162320"/>
          </a:xfrm>
        </p:spPr>
        <p:txBody>
          <a:bodyPr anchor="b"/>
          <a:lstStyle>
            <a:lvl1pPr algn="l">
              <a:defRPr sz="1100" b="1"/>
            </a:lvl1pPr>
          </a:lstStyle>
          <a:p>
            <a:r>
              <a:rPr lang="en-US" smtClean="0"/>
              <a:t>Click to edit Master title style</a:t>
            </a:r>
            <a:endParaRPr lang="en-US"/>
          </a:p>
        </p:txBody>
      </p:sp>
      <p:sp>
        <p:nvSpPr>
          <p:cNvPr id="3" name="Content Placeholder 2"/>
          <p:cNvSpPr>
            <a:spLocks noGrp="1"/>
          </p:cNvSpPr>
          <p:nvPr>
            <p:ph idx="1"/>
          </p:nvPr>
        </p:nvSpPr>
        <p:spPr>
          <a:xfrm>
            <a:off x="4764872" y="273123"/>
            <a:ext cx="6813005" cy="5854468"/>
          </a:xfrm>
        </p:spPr>
        <p:txBody>
          <a:bodyPr/>
          <a:lstStyle>
            <a:lvl1pPr>
              <a:defRPr sz="1800"/>
            </a:lvl1pPr>
            <a:lvl2pPr>
              <a:defRPr sz="16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09369" y="1435436"/>
            <a:ext cx="4009518" cy="4692149"/>
          </a:xfrm>
        </p:spPr>
        <p:txBody>
          <a:bodyPr/>
          <a:lstStyle>
            <a:lvl1pPr marL="0" indent="0">
              <a:buNone/>
              <a:defRPr sz="800"/>
            </a:lvl1pPr>
            <a:lvl2pPr marL="253989" indent="0">
              <a:buNone/>
              <a:defRPr sz="700"/>
            </a:lvl2pPr>
            <a:lvl3pPr marL="507977" indent="0">
              <a:buNone/>
              <a:defRPr sz="600"/>
            </a:lvl3pPr>
            <a:lvl4pPr marL="761966" indent="0">
              <a:buNone/>
              <a:defRPr sz="500"/>
            </a:lvl4pPr>
            <a:lvl5pPr marL="1015955" indent="0">
              <a:buNone/>
              <a:defRPr sz="500"/>
            </a:lvl5pPr>
            <a:lvl6pPr marL="1269943" indent="0">
              <a:buNone/>
              <a:defRPr sz="500"/>
            </a:lvl6pPr>
            <a:lvl7pPr marL="1523932" indent="0">
              <a:buNone/>
              <a:defRPr sz="500"/>
            </a:lvl7pPr>
            <a:lvl8pPr marL="1777920" indent="0">
              <a:buNone/>
              <a:defRPr sz="500"/>
            </a:lvl8pPr>
            <a:lvl9pPr marL="2031908" indent="0">
              <a:buNone/>
              <a:defRPr sz="500"/>
            </a:lvl9pPr>
          </a:lstStyle>
          <a:p>
            <a:pPr lvl="0"/>
            <a:r>
              <a:rPr lang="en-US" smtClean="0"/>
              <a:t>Click to edit Master text styles</a:t>
            </a:r>
          </a:p>
        </p:txBody>
      </p:sp>
      <p:sp>
        <p:nvSpPr>
          <p:cNvPr id="5" name="Date Placeholder 4"/>
          <p:cNvSpPr>
            <a:spLocks noGrp="1"/>
          </p:cNvSpPr>
          <p:nvPr>
            <p:ph type="dt" sz="half" idx="10"/>
          </p:nvPr>
        </p:nvSpPr>
        <p:spPr>
          <a:xfrm>
            <a:off x="609365" y="6357828"/>
            <a:ext cx="2843689" cy="365209"/>
          </a:xfrm>
          <a:prstGeom prst="rect">
            <a:avLst/>
          </a:prstGeom>
        </p:spPr>
        <p:txBody>
          <a:bodyPr/>
          <a:lstStyle/>
          <a:p>
            <a:fld id="{37105784-FF50-4911-8714-AB867EAD2508}" type="datetime1">
              <a:rPr lang="en-US" smtClean="0">
                <a:solidFill>
                  <a:prstClr val="black">
                    <a:tint val="75000"/>
                  </a:prstClr>
                </a:solidFill>
              </a:rPr>
              <a:t>10/24/2019</a:t>
            </a:fld>
            <a:endParaRPr lang="en-US">
              <a:solidFill>
                <a:prstClr val="black">
                  <a:tint val="75000"/>
                </a:prstClr>
              </a:solidFill>
            </a:endParaRPr>
          </a:p>
        </p:txBody>
      </p:sp>
      <p:sp>
        <p:nvSpPr>
          <p:cNvPr id="6" name="Footer Placeholder 5"/>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7" name="Slide Number Placeholder 6"/>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23092877"/>
      </p:ext>
    </p:extLst>
  </p:cSld>
  <p:clrMapOvr>
    <a:masterClrMapping/>
  </p:clrMapOvr>
  <p:transition spd="slow">
    <p:pull/>
  </p:transition>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8785" y="4801717"/>
            <a:ext cx="7312343" cy="566870"/>
          </a:xfrm>
        </p:spPr>
        <p:txBody>
          <a:bodyPr anchor="b"/>
          <a:lstStyle>
            <a:lvl1pPr algn="l">
              <a:defRPr sz="1100" b="1"/>
            </a:lvl1pPr>
          </a:lstStyle>
          <a:p>
            <a:r>
              <a:rPr lang="en-US" smtClean="0"/>
              <a:t>Click to edit Master title style</a:t>
            </a:r>
            <a:endParaRPr lang="en-US"/>
          </a:p>
        </p:txBody>
      </p:sp>
      <p:sp>
        <p:nvSpPr>
          <p:cNvPr id="3" name="Picture Placeholder 2"/>
          <p:cNvSpPr>
            <a:spLocks noGrp="1"/>
          </p:cNvSpPr>
          <p:nvPr>
            <p:ph type="pic" idx="1"/>
          </p:nvPr>
        </p:nvSpPr>
        <p:spPr>
          <a:xfrm>
            <a:off x="2388785" y="612919"/>
            <a:ext cx="7312343" cy="4115753"/>
          </a:xfrm>
        </p:spPr>
        <p:txBody>
          <a:bodyPr/>
          <a:lstStyle>
            <a:lvl1pPr marL="0" indent="0">
              <a:buNone/>
              <a:defRPr sz="1800"/>
            </a:lvl1pPr>
            <a:lvl2pPr marL="253989" indent="0">
              <a:buNone/>
              <a:defRPr sz="1600"/>
            </a:lvl2pPr>
            <a:lvl3pPr marL="507977" indent="0">
              <a:buNone/>
              <a:defRPr sz="1300"/>
            </a:lvl3pPr>
            <a:lvl4pPr marL="761966" indent="0">
              <a:buNone/>
              <a:defRPr sz="1100"/>
            </a:lvl4pPr>
            <a:lvl5pPr marL="1015955" indent="0">
              <a:buNone/>
              <a:defRPr sz="1100"/>
            </a:lvl5pPr>
            <a:lvl6pPr marL="1269943" indent="0">
              <a:buNone/>
              <a:defRPr sz="1100"/>
            </a:lvl6pPr>
            <a:lvl7pPr marL="1523932" indent="0">
              <a:buNone/>
              <a:defRPr sz="1100"/>
            </a:lvl7pPr>
            <a:lvl8pPr marL="1777920" indent="0">
              <a:buNone/>
              <a:defRPr sz="1100"/>
            </a:lvl8pPr>
            <a:lvl9pPr marL="2031908" indent="0">
              <a:buNone/>
              <a:defRPr sz="1100"/>
            </a:lvl9pPr>
          </a:lstStyle>
          <a:p>
            <a:endParaRPr lang="en-US"/>
          </a:p>
        </p:txBody>
      </p:sp>
      <p:sp>
        <p:nvSpPr>
          <p:cNvPr id="4" name="Text Placeholder 3"/>
          <p:cNvSpPr>
            <a:spLocks noGrp="1"/>
          </p:cNvSpPr>
          <p:nvPr>
            <p:ph type="body" sz="half" idx="2"/>
          </p:nvPr>
        </p:nvSpPr>
        <p:spPr>
          <a:xfrm>
            <a:off x="2388785" y="5368587"/>
            <a:ext cx="7312343" cy="805050"/>
          </a:xfrm>
        </p:spPr>
        <p:txBody>
          <a:bodyPr/>
          <a:lstStyle>
            <a:lvl1pPr marL="0" indent="0">
              <a:buNone/>
              <a:defRPr sz="800"/>
            </a:lvl1pPr>
            <a:lvl2pPr marL="253989" indent="0">
              <a:buNone/>
              <a:defRPr sz="700"/>
            </a:lvl2pPr>
            <a:lvl3pPr marL="507977" indent="0">
              <a:buNone/>
              <a:defRPr sz="600"/>
            </a:lvl3pPr>
            <a:lvl4pPr marL="761966" indent="0">
              <a:buNone/>
              <a:defRPr sz="500"/>
            </a:lvl4pPr>
            <a:lvl5pPr marL="1015955" indent="0">
              <a:buNone/>
              <a:defRPr sz="500"/>
            </a:lvl5pPr>
            <a:lvl6pPr marL="1269943" indent="0">
              <a:buNone/>
              <a:defRPr sz="500"/>
            </a:lvl6pPr>
            <a:lvl7pPr marL="1523932" indent="0">
              <a:buNone/>
              <a:defRPr sz="500"/>
            </a:lvl7pPr>
            <a:lvl8pPr marL="1777920" indent="0">
              <a:buNone/>
              <a:defRPr sz="500"/>
            </a:lvl8pPr>
            <a:lvl9pPr marL="2031908" indent="0">
              <a:buNone/>
              <a:defRPr sz="500"/>
            </a:lvl9pPr>
          </a:lstStyle>
          <a:p>
            <a:pPr lvl="0"/>
            <a:r>
              <a:rPr lang="en-US" smtClean="0"/>
              <a:t>Click to edit Master text styles</a:t>
            </a:r>
          </a:p>
        </p:txBody>
      </p:sp>
      <p:sp>
        <p:nvSpPr>
          <p:cNvPr id="5" name="Date Placeholder 4"/>
          <p:cNvSpPr>
            <a:spLocks noGrp="1"/>
          </p:cNvSpPr>
          <p:nvPr>
            <p:ph type="dt" sz="half" idx="10"/>
          </p:nvPr>
        </p:nvSpPr>
        <p:spPr>
          <a:xfrm>
            <a:off x="609365" y="6357828"/>
            <a:ext cx="2843689" cy="365209"/>
          </a:xfrm>
          <a:prstGeom prst="rect">
            <a:avLst/>
          </a:prstGeom>
        </p:spPr>
        <p:txBody>
          <a:bodyPr/>
          <a:lstStyle/>
          <a:p>
            <a:fld id="{B76A44F0-FAFB-4649-BBFD-6FE952C5084A}" type="datetime1">
              <a:rPr lang="en-US" smtClean="0">
                <a:solidFill>
                  <a:prstClr val="black">
                    <a:tint val="75000"/>
                  </a:prstClr>
                </a:solidFill>
              </a:rPr>
              <a:t>10/24/2019</a:t>
            </a:fld>
            <a:endParaRPr lang="en-US">
              <a:solidFill>
                <a:prstClr val="black">
                  <a:tint val="75000"/>
                </a:prstClr>
              </a:solidFill>
            </a:endParaRPr>
          </a:p>
        </p:txBody>
      </p:sp>
      <p:sp>
        <p:nvSpPr>
          <p:cNvPr id="6" name="Footer Placeholder 5"/>
          <p:cNvSpPr>
            <a:spLocks noGrp="1"/>
          </p:cNvSpPr>
          <p:nvPr>
            <p:ph type="ftr" sz="quarter" idx="11"/>
          </p:nvPr>
        </p:nvSpPr>
        <p:spPr>
          <a:xfrm>
            <a:off x="4163975" y="6357828"/>
            <a:ext cx="3859292" cy="365209"/>
          </a:xfrm>
          <a:prstGeom prst="rect">
            <a:avLst/>
          </a:prstGeom>
        </p:spPr>
        <p:txBody>
          <a:bodyPr/>
          <a:lstStyle/>
          <a:p>
            <a:r>
              <a:rPr lang="en-US" smtClean="0">
                <a:solidFill>
                  <a:prstClr val="black">
                    <a:tint val="75000"/>
                  </a:prstClr>
                </a:solidFill>
              </a:rPr>
              <a:t>1</a:t>
            </a:r>
            <a:endParaRPr lang="en-US">
              <a:solidFill>
                <a:prstClr val="black">
                  <a:tint val="75000"/>
                </a:prstClr>
              </a:solidFill>
            </a:endParaRPr>
          </a:p>
        </p:txBody>
      </p:sp>
      <p:sp>
        <p:nvSpPr>
          <p:cNvPr id="7" name="Slide Number Placeholder 6"/>
          <p:cNvSpPr>
            <a:spLocks noGrp="1"/>
          </p:cNvSpPr>
          <p:nvPr>
            <p:ph type="sldNum" sz="quarter" idx="12"/>
          </p:nvPr>
        </p:nvSpPr>
        <p:spPr>
          <a:xfrm>
            <a:off x="8734189" y="6357828"/>
            <a:ext cx="2843689" cy="365209"/>
          </a:xfrm>
          <a:prstGeom prst="rect">
            <a:avLst/>
          </a:prstGeom>
        </p:spPr>
        <p:txBody>
          <a:bodyPr/>
          <a:lstStyle/>
          <a:p>
            <a:fld id="{5BA10B95-CAE8-4B45-8175-F9670B1F90B4}"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473734021"/>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365" y="274704"/>
            <a:ext cx="10968514" cy="1143265"/>
          </a:xfrm>
          <a:prstGeom prst="rect">
            <a:avLst/>
          </a:prstGeom>
        </p:spPr>
        <p:txBody>
          <a:bodyPr vert="horz" lIns="50798" tIns="25399" rIns="50798" bIns="2539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609365" y="1600577"/>
            <a:ext cx="10968514" cy="4527010"/>
          </a:xfrm>
          <a:prstGeom prst="rect">
            <a:avLst/>
          </a:prstGeom>
        </p:spPr>
        <p:txBody>
          <a:bodyPr vert="horz" lIns="50798" tIns="25399" rIns="50798" bIns="2539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0900346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pull/>
  </p:transition>
  <p:timing>
    <p:tnLst>
      <p:par>
        <p:cTn id="1" dur="indefinite" restart="never" nodeType="tmRoot"/>
      </p:par>
    </p:tnLst>
  </p:timing>
  <p:hf hdr="0" dt="0"/>
  <p:txStyles>
    <p:titleStyle>
      <a:lvl1pPr algn="ctr" defTabSz="507977" rtl="0" eaLnBrk="1" latinLnBrk="0" hangingPunct="1">
        <a:spcBef>
          <a:spcPct val="0"/>
        </a:spcBef>
        <a:buNone/>
        <a:defRPr sz="2500" kern="1200">
          <a:solidFill>
            <a:schemeClr val="tx1"/>
          </a:solidFill>
          <a:latin typeface="+mj-lt"/>
          <a:ea typeface="+mj-ea"/>
          <a:cs typeface="+mj-cs"/>
        </a:defRPr>
      </a:lvl1pPr>
    </p:titleStyle>
    <p:bodyStyle>
      <a:lvl1pPr marL="190492" indent="-190492" algn="l" defTabSz="507977" rtl="0" eaLnBrk="1" latinLnBrk="0" hangingPunct="1">
        <a:spcBef>
          <a:spcPct val="20000"/>
        </a:spcBef>
        <a:buFont typeface="Arial" pitchFamily="34" charset="0"/>
        <a:buChar char="•"/>
        <a:defRPr sz="1800" kern="1200">
          <a:solidFill>
            <a:schemeClr val="tx1"/>
          </a:solidFill>
          <a:latin typeface="+mn-lt"/>
          <a:ea typeface="+mn-ea"/>
          <a:cs typeface="+mn-cs"/>
        </a:defRPr>
      </a:lvl1pPr>
      <a:lvl2pPr marL="412731" indent="-158743" algn="l" defTabSz="507977" rtl="0" eaLnBrk="1" latinLnBrk="0" hangingPunct="1">
        <a:spcBef>
          <a:spcPct val="20000"/>
        </a:spcBef>
        <a:buFont typeface="Arial" pitchFamily="34" charset="0"/>
        <a:buChar char="–"/>
        <a:defRPr sz="1600" kern="1200">
          <a:solidFill>
            <a:schemeClr val="tx1"/>
          </a:solidFill>
          <a:latin typeface="+mn-lt"/>
          <a:ea typeface="+mn-ea"/>
          <a:cs typeface="+mn-cs"/>
        </a:defRPr>
      </a:lvl2pPr>
      <a:lvl3pPr marL="634971" indent="-126995" algn="l" defTabSz="507977" rtl="0" eaLnBrk="1" latinLnBrk="0" hangingPunct="1">
        <a:spcBef>
          <a:spcPct val="20000"/>
        </a:spcBef>
        <a:buFont typeface="Arial" pitchFamily="34" charset="0"/>
        <a:buChar char="•"/>
        <a:defRPr sz="1300" kern="1200">
          <a:solidFill>
            <a:schemeClr val="tx1"/>
          </a:solidFill>
          <a:latin typeface="+mn-lt"/>
          <a:ea typeface="+mn-ea"/>
          <a:cs typeface="+mn-cs"/>
        </a:defRPr>
      </a:lvl3pPr>
      <a:lvl4pPr marL="888960"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1142949"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1396937"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6pPr>
      <a:lvl7pPr marL="1650925"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7pPr>
      <a:lvl8pPr marL="1904914"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8pPr>
      <a:lvl9pPr marL="2158903" indent="-126995" algn="l" defTabSz="507977" rtl="0" eaLnBrk="1" latinLnBrk="0" hangingPunct="1">
        <a:spcBef>
          <a:spcPct val="20000"/>
        </a:spcBef>
        <a:buFont typeface="Arial" pitchFamily="34" charset="0"/>
        <a:buChar char="•"/>
        <a:defRPr sz="1100" kern="1200">
          <a:solidFill>
            <a:schemeClr val="tx1"/>
          </a:solidFill>
          <a:latin typeface="+mn-lt"/>
          <a:ea typeface="+mn-ea"/>
          <a:cs typeface="+mn-cs"/>
        </a:defRPr>
      </a:lvl9pPr>
    </p:bodyStyle>
    <p:otherStyle>
      <a:defPPr>
        <a:defRPr lang="en-US"/>
      </a:defPPr>
      <a:lvl1pPr marL="0" algn="l" defTabSz="507977" rtl="0" eaLnBrk="1" latinLnBrk="0" hangingPunct="1">
        <a:defRPr sz="1000" kern="1200">
          <a:solidFill>
            <a:schemeClr val="tx1"/>
          </a:solidFill>
          <a:latin typeface="+mn-lt"/>
          <a:ea typeface="+mn-ea"/>
          <a:cs typeface="+mn-cs"/>
        </a:defRPr>
      </a:lvl1pPr>
      <a:lvl2pPr marL="253989" algn="l" defTabSz="507977" rtl="0" eaLnBrk="1" latinLnBrk="0" hangingPunct="1">
        <a:defRPr sz="1000" kern="1200">
          <a:solidFill>
            <a:schemeClr val="tx1"/>
          </a:solidFill>
          <a:latin typeface="+mn-lt"/>
          <a:ea typeface="+mn-ea"/>
          <a:cs typeface="+mn-cs"/>
        </a:defRPr>
      </a:lvl2pPr>
      <a:lvl3pPr marL="507977" algn="l" defTabSz="507977" rtl="0" eaLnBrk="1" latinLnBrk="0" hangingPunct="1">
        <a:defRPr sz="1000" kern="1200">
          <a:solidFill>
            <a:schemeClr val="tx1"/>
          </a:solidFill>
          <a:latin typeface="+mn-lt"/>
          <a:ea typeface="+mn-ea"/>
          <a:cs typeface="+mn-cs"/>
        </a:defRPr>
      </a:lvl3pPr>
      <a:lvl4pPr marL="761966" algn="l" defTabSz="507977" rtl="0" eaLnBrk="1" latinLnBrk="0" hangingPunct="1">
        <a:defRPr sz="1000" kern="1200">
          <a:solidFill>
            <a:schemeClr val="tx1"/>
          </a:solidFill>
          <a:latin typeface="+mn-lt"/>
          <a:ea typeface="+mn-ea"/>
          <a:cs typeface="+mn-cs"/>
        </a:defRPr>
      </a:lvl4pPr>
      <a:lvl5pPr marL="1015955" algn="l" defTabSz="507977" rtl="0" eaLnBrk="1" latinLnBrk="0" hangingPunct="1">
        <a:defRPr sz="1000" kern="1200">
          <a:solidFill>
            <a:schemeClr val="tx1"/>
          </a:solidFill>
          <a:latin typeface="+mn-lt"/>
          <a:ea typeface="+mn-ea"/>
          <a:cs typeface="+mn-cs"/>
        </a:defRPr>
      </a:lvl5pPr>
      <a:lvl6pPr marL="1269943" algn="l" defTabSz="507977" rtl="0" eaLnBrk="1" latinLnBrk="0" hangingPunct="1">
        <a:defRPr sz="1000" kern="1200">
          <a:solidFill>
            <a:schemeClr val="tx1"/>
          </a:solidFill>
          <a:latin typeface="+mn-lt"/>
          <a:ea typeface="+mn-ea"/>
          <a:cs typeface="+mn-cs"/>
        </a:defRPr>
      </a:lvl6pPr>
      <a:lvl7pPr marL="1523932" algn="l" defTabSz="507977" rtl="0" eaLnBrk="1" latinLnBrk="0" hangingPunct="1">
        <a:defRPr sz="1000" kern="1200">
          <a:solidFill>
            <a:schemeClr val="tx1"/>
          </a:solidFill>
          <a:latin typeface="+mn-lt"/>
          <a:ea typeface="+mn-ea"/>
          <a:cs typeface="+mn-cs"/>
        </a:defRPr>
      </a:lvl7pPr>
      <a:lvl8pPr marL="1777920" algn="l" defTabSz="507977" rtl="0" eaLnBrk="1" latinLnBrk="0" hangingPunct="1">
        <a:defRPr sz="1000" kern="1200">
          <a:solidFill>
            <a:schemeClr val="tx1"/>
          </a:solidFill>
          <a:latin typeface="+mn-lt"/>
          <a:ea typeface="+mn-ea"/>
          <a:cs typeface="+mn-cs"/>
        </a:defRPr>
      </a:lvl8pPr>
      <a:lvl9pPr marL="2031908" algn="l" defTabSz="507977"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www.shahrsazionline.com/images/uploads/Gompertz1.png" TargetMode="Externa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hyperlink" Target="http://www.shahrsazionline.com/images/uploads/Gompertz2.png" TargetMode="External"/><Relationship Id="rId4" Type="http://schemas.microsoft.com/office/2007/relationships/hdphoto" Target="../media/hdphoto1.wdp"/></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www.shahrsazionline.com/images/uploads/Gompertz4.png"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hyperlink" Target="http://www.shahrsazionline.com/images/uploads/Gompertz5.png"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5.pptx" TargetMode="External"/><Relationship Id="rId2" Type="http://schemas.openxmlformats.org/officeDocument/2006/relationships/hyperlink" Target="6.pptx"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mp"/><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tmp"/><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0.tmp"/><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diagramLayout" Target="../diagrams/layout4.xml"/><Relationship Id="rId3" Type="http://schemas.openxmlformats.org/officeDocument/2006/relationships/diagramLayout" Target="../diagrams/layout3.xml"/><Relationship Id="rId7" Type="http://schemas.openxmlformats.org/officeDocument/2006/relationships/diagramData" Target="../diagrams/data4.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5.pptx" TargetMode="External"/><Relationship Id="rId2" Type="http://schemas.openxmlformats.org/officeDocument/2006/relationships/hyperlink" Target="6.pptx" TargetMode="External"/><Relationship Id="rId1" Type="http://schemas.openxmlformats.org/officeDocument/2006/relationships/slideLayout" Target="../slideLayouts/slideLayout2.xml"/><Relationship Id="rId4" Type="http://schemas.openxmlformats.org/officeDocument/2006/relationships/hyperlink" Target="3.pptx"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TextBox 35"/>
          <p:cNvSpPr txBox="1">
            <a:spLocks noChangeArrowheads="1"/>
          </p:cNvSpPr>
          <p:nvPr/>
        </p:nvSpPr>
        <p:spPr bwMode="auto">
          <a:xfrm>
            <a:off x="1826419" y="2210594"/>
            <a:ext cx="7927402" cy="12885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6894" tIns="28448" rIns="56894" bIns="28448">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defTabSz="507901" eaLnBrk="1" fontAlgn="base" hangingPunct="1">
              <a:spcBef>
                <a:spcPct val="0"/>
              </a:spcBef>
              <a:spcAft>
                <a:spcPct val="0"/>
              </a:spcAft>
            </a:pPr>
            <a:r>
              <a:rPr lang="fa-IR" altLang="en-US" sz="4000" b="1" dirty="0" smtClean="0">
                <a:cs typeface="B Homa" panose="00000400000000000000" pitchFamily="2" charset="-78"/>
              </a:rPr>
              <a:t>بررسی </a:t>
            </a:r>
            <a:r>
              <a:rPr lang="fa-IR" altLang="en-US" sz="4000" b="1" dirty="0" smtClean="0">
                <a:cs typeface="B Homa" panose="00000400000000000000" pitchFamily="2" charset="-78"/>
              </a:rPr>
              <a:t>مدل های جمعیت و</a:t>
            </a:r>
          </a:p>
          <a:p>
            <a:pPr algn="ctr" defTabSz="507901" eaLnBrk="1" fontAlgn="base" hangingPunct="1">
              <a:spcBef>
                <a:spcPct val="0"/>
              </a:spcBef>
              <a:spcAft>
                <a:spcPct val="0"/>
              </a:spcAft>
            </a:pPr>
            <a:r>
              <a:rPr lang="fa-IR" altLang="en-US" sz="4000" b="1" dirty="0" smtClean="0">
                <a:cs typeface="B Homa" panose="00000400000000000000" pitchFamily="2" charset="-78"/>
              </a:rPr>
              <a:t> روند تحلیل آماری در برنامه ریزی حمل و نقل</a:t>
            </a:r>
            <a:endParaRPr lang="fa-IR" altLang="en-US" sz="4000" b="1" dirty="0">
              <a:cs typeface="B Homa" panose="00000400000000000000" pitchFamily="2" charset="-78"/>
            </a:endParaRPr>
          </a:p>
        </p:txBody>
      </p:sp>
    </p:spTree>
    <p:extLst>
      <p:ext uri="{BB962C8B-B14F-4D97-AF65-F5344CB8AC3E}">
        <p14:creationId xmlns:p14="http://schemas.microsoft.com/office/powerpoint/2010/main" val="224521306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1000"/>
                                        <p:tgtEl>
                                          <p:spTgt spid="36"/>
                                        </p:tgtEl>
                                      </p:cBhvr>
                                    </p:animEffect>
                                    <p:anim calcmode="lin" valueType="num">
                                      <p:cBhvr>
                                        <p:cTn id="8" dur="1000" fill="hold"/>
                                        <p:tgtEl>
                                          <p:spTgt spid="36"/>
                                        </p:tgtEl>
                                        <p:attrNameLst>
                                          <p:attrName>ppt_x</p:attrName>
                                        </p:attrNameLst>
                                      </p:cBhvr>
                                      <p:tavLst>
                                        <p:tav tm="0">
                                          <p:val>
                                            <p:strVal val="#ppt_x"/>
                                          </p:val>
                                        </p:tav>
                                        <p:tav tm="100000">
                                          <p:val>
                                            <p:strVal val="#ppt_x"/>
                                          </p:val>
                                        </p:tav>
                                      </p:tavLst>
                                    </p:anim>
                                    <p:anim calcmode="lin" valueType="num">
                                      <p:cBhvr>
                                        <p:cTn id="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69" cy="298472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lvl="0" algn="justLow" defTabSz="507977" rtl="1">
                  <a:spcBef>
                    <a:spcPct val="20000"/>
                  </a:spcBef>
                </a:pPr>
                <a:r>
                  <a:rPr lang="fa-IR" sz="1800" dirty="0" smtClean="0">
                    <a:solidFill>
                      <a:prstClr val="black"/>
                    </a:solidFill>
                    <a:cs typeface="B Homa" panose="00000400000000000000" pitchFamily="2" charset="-78"/>
                  </a:rPr>
                  <a:t>در </a:t>
                </a:r>
                <a:r>
                  <a:rPr lang="fa-IR" sz="1800" dirty="0">
                    <a:solidFill>
                      <a:prstClr val="black"/>
                    </a:solidFill>
                    <a:cs typeface="B Homa" panose="00000400000000000000" pitchFamily="2" charset="-78"/>
                  </a:rPr>
                  <a:t>روش قبلی فرض بر این بود که تغییرات در سطوح جمعیتی متناسب با زمان سپری شده است. اما در این روش مقدار افزایش جمعیت متناسب با میزان جمعیت موجود است:</a:t>
                </a:r>
              </a:p>
              <a:p>
                <a:pPr lvl="0" defTabSz="507977" rtl="1">
                  <a:spcBef>
                    <a:spcPct val="20000"/>
                  </a:spcBef>
                </a:pPr>
                <a:r>
                  <a:rPr lang="en-US" sz="1800" dirty="0">
                    <a:solidFill>
                      <a:prstClr val="black"/>
                    </a:solidFill>
                    <a:cs typeface="B Homa" panose="00000400000000000000" pitchFamily="2" charset="-78"/>
                  </a:rPr>
                  <a:t>  </a:t>
                </a:r>
                <a:r>
                  <a:rPr lang="en-US" sz="1800" dirty="0">
                    <a:solidFill>
                      <a:prstClr val="black"/>
                    </a:solidFill>
                    <a:latin typeface="Times New Roman" pitchFamily="18" charset="0"/>
                    <a:cs typeface="Times New Roman" pitchFamily="18" charset="0"/>
                  </a:rPr>
                  <a:t>P</a:t>
                </a:r>
                <a14:m>
                  <m:oMath xmlns:m="http://schemas.openxmlformats.org/officeDocument/2006/math">
                    <m:d>
                      <m:dPr>
                        <m:ctrlPr>
                          <a:rPr lang="pt-BR" sz="1800" i="1">
                            <a:solidFill>
                              <a:prstClr val="black"/>
                            </a:solidFill>
                            <a:latin typeface="Cambria Math" panose="02040503050406030204" pitchFamily="18" charset="0"/>
                            <a:cs typeface="B Nazanin" pitchFamily="2" charset="-78"/>
                          </a:rPr>
                        </m:ctrlPr>
                      </m:dPr>
                      <m:e>
                        <m:r>
                          <a:rPr lang="en-US" sz="1800" i="1">
                            <a:solidFill>
                              <a:prstClr val="black"/>
                            </a:solidFill>
                            <a:latin typeface="Cambria Math"/>
                            <a:cs typeface="B Nazanin" pitchFamily="2" charset="-78"/>
                          </a:rPr>
                          <m:t>𝑡</m:t>
                        </m:r>
                        <m:r>
                          <a:rPr lang="en-US" sz="1800" i="1">
                            <a:solidFill>
                              <a:prstClr val="black"/>
                            </a:solidFill>
                            <a:latin typeface="Cambria Math"/>
                            <a:cs typeface="B Nazanin" pitchFamily="2" charset="-78"/>
                          </a:rPr>
                          <m:t>+</m:t>
                        </m:r>
                        <m:r>
                          <a:rPr lang="en-US" sz="1800" i="1">
                            <a:solidFill>
                              <a:prstClr val="black"/>
                            </a:solidFill>
                            <a:latin typeface="Cambria Math"/>
                            <a:cs typeface="B Nazanin" pitchFamily="2" charset="-78"/>
                          </a:rPr>
                          <m:t>𝑛</m:t>
                        </m:r>
                      </m:e>
                    </m:d>
                    <m:r>
                      <a:rPr lang="pt-BR" sz="1800" i="1">
                        <a:solidFill>
                          <a:prstClr val="black"/>
                        </a:solidFill>
                        <a:latin typeface="Cambria Math"/>
                        <a:cs typeface="B Nazanin" pitchFamily="2" charset="-78"/>
                      </a:rPr>
                      <m:t>=</m:t>
                    </m:r>
                    <m:sSub>
                      <m:sSubPr>
                        <m:ctrlPr>
                          <a:rPr lang="pt-BR" sz="1800" i="1">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en-US" sz="1800" i="1">
                            <a:solidFill>
                              <a:prstClr val="black"/>
                            </a:solidFill>
                            <a:latin typeface="Cambria Math"/>
                            <a:cs typeface="B Nazanin" pitchFamily="2" charset="-78"/>
                          </a:rPr>
                          <m:t>𝑡</m:t>
                        </m:r>
                      </m:sub>
                    </m:sSub>
                    <m:sSup>
                      <m:sSupPr>
                        <m:ctrlPr>
                          <a:rPr lang="en-US" sz="1800" i="1">
                            <a:solidFill>
                              <a:prstClr val="black"/>
                            </a:solidFill>
                            <a:latin typeface="Cambria Math" panose="02040503050406030204" pitchFamily="18" charset="0"/>
                            <a:cs typeface="B Nazanin" pitchFamily="2" charset="-78"/>
                          </a:rPr>
                        </m:ctrlPr>
                      </m:sSupPr>
                      <m:e>
                        <m:d>
                          <m:dPr>
                            <m:ctrlPr>
                              <a:rPr lang="en-US" sz="1800" i="1">
                                <a:solidFill>
                                  <a:prstClr val="black"/>
                                </a:solidFill>
                                <a:latin typeface="Cambria Math" panose="02040503050406030204" pitchFamily="18" charset="0"/>
                                <a:cs typeface="B Nazanin" pitchFamily="2" charset="-78"/>
                              </a:rPr>
                            </m:ctrlPr>
                          </m:dPr>
                          <m:e>
                            <m:r>
                              <a:rPr lang="en-US" sz="1800" i="1">
                                <a:solidFill>
                                  <a:prstClr val="black"/>
                                </a:solidFill>
                                <a:latin typeface="Cambria Math"/>
                                <a:cs typeface="B Nazanin" pitchFamily="2" charset="-78"/>
                              </a:rPr>
                              <m:t>1</m:t>
                            </m:r>
                            <m:r>
                              <a:rPr lang="en-US" sz="1800" i="1">
                                <a:solidFill>
                                  <a:prstClr val="black"/>
                                </a:solidFill>
                                <a:latin typeface="Cambria Math"/>
                                <a:cs typeface="B Nazanin" pitchFamily="2" charset="-78"/>
                              </a:rPr>
                              <m:t>+</m:t>
                            </m:r>
                            <m:r>
                              <a:rPr lang="en-US" sz="1800" i="1">
                                <a:solidFill>
                                  <a:prstClr val="black"/>
                                </a:solidFill>
                                <a:latin typeface="Cambria Math"/>
                                <a:cs typeface="B Nazanin" pitchFamily="2" charset="-78"/>
                              </a:rPr>
                              <m:t>𝑟</m:t>
                            </m:r>
                          </m:e>
                        </m:d>
                      </m:e>
                      <m:sup>
                        <m:r>
                          <a:rPr lang="en-US" sz="1800" i="1">
                            <a:solidFill>
                              <a:prstClr val="black"/>
                            </a:solidFill>
                            <a:latin typeface="Cambria Math"/>
                            <a:cs typeface="B Nazanin" pitchFamily="2" charset="-78"/>
                          </a:rPr>
                          <m:t>𝑛</m:t>
                        </m:r>
                      </m:sup>
                    </m:sSup>
                  </m:oMath>
                </a14:m>
                <a:endParaRPr lang="fa-IR" sz="1800" dirty="0">
                  <a:solidFill>
                    <a:prstClr val="black"/>
                  </a:solidFill>
                  <a:latin typeface="Times New Roman" pitchFamily="18" charset="0"/>
                  <a:cs typeface="Times New Roman" pitchFamily="18" charset="0"/>
                </a:endParaRPr>
              </a:p>
              <a:p>
                <a:pPr lvl="0" algn="justLow" defTabSz="507977" rtl="1">
                  <a:spcBef>
                    <a:spcPct val="20000"/>
                  </a:spcBef>
                </a:pPr>
                <a14:m>
                  <m:oMath xmlns:m="http://schemas.openxmlformats.org/officeDocument/2006/math">
                    <m:sSub>
                      <m:sSubPr>
                        <m:ctrlPr>
                          <a:rPr lang="pt-BR" sz="1800" i="1">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en-US" sz="1800" i="1">
                            <a:solidFill>
                              <a:prstClr val="black"/>
                            </a:solidFill>
                            <a:latin typeface="Cambria Math"/>
                            <a:cs typeface="B Nazanin" pitchFamily="2" charset="-78"/>
                          </a:rPr>
                          <m:t>𝑡</m:t>
                        </m:r>
                      </m:sub>
                    </m:sSub>
                  </m:oMath>
                </a14:m>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 جمعیت در سال </a:t>
                </a:r>
                <a:r>
                  <a:rPr lang="en-US" sz="1800" dirty="0">
                    <a:solidFill>
                      <a:prstClr val="black"/>
                    </a:solidFill>
                    <a:cs typeface="B Homa" panose="00000400000000000000" pitchFamily="2" charset="-78"/>
                  </a:rPr>
                  <a:t>t</a:t>
                </a:r>
                <a:r>
                  <a:rPr lang="fa-IR" sz="1800" dirty="0">
                    <a:solidFill>
                      <a:prstClr val="black"/>
                    </a:solidFill>
                    <a:cs typeface="B Homa" panose="00000400000000000000" pitchFamily="2" charset="-78"/>
                  </a:rPr>
                  <a:t> ( آغاز دوره)</a:t>
                </a:r>
              </a:p>
              <a:p>
                <a:pPr lvl="0" algn="justLow" defTabSz="507977" rtl="1">
                  <a:spcBef>
                    <a:spcPct val="20000"/>
                  </a:spcBef>
                </a:pPr>
                <a:r>
                  <a:rPr lang="en-US" sz="1800" dirty="0">
                    <a:solidFill>
                      <a:prstClr val="black"/>
                    </a:solidFill>
                    <a:cs typeface="B Homa" panose="00000400000000000000" pitchFamily="2" charset="-78"/>
                  </a:rPr>
                  <a:t>n  </a:t>
                </a:r>
                <a:r>
                  <a:rPr lang="fa-IR" sz="1800" dirty="0">
                    <a:solidFill>
                      <a:prstClr val="black"/>
                    </a:solidFill>
                    <a:cs typeface="B Homa" panose="00000400000000000000" pitchFamily="2" charset="-78"/>
                  </a:rPr>
                  <a:t> : دوره زمانی   </a:t>
                </a:r>
              </a:p>
              <a:p>
                <a:pPr lvl="0" algn="justLow" defTabSz="507977" rtl="1">
                  <a:spcBef>
                    <a:spcPct val="20000"/>
                  </a:spcBef>
                </a:pPr>
                <a:r>
                  <a:rPr lang="en-US" sz="1800" dirty="0">
                    <a:solidFill>
                      <a:prstClr val="black"/>
                    </a:solidFill>
                    <a:cs typeface="B Homa" panose="00000400000000000000" pitchFamily="2" charset="-78"/>
                  </a:rPr>
                  <a:t>  r </a:t>
                </a:r>
                <a:r>
                  <a:rPr lang="fa-IR" sz="1800" dirty="0">
                    <a:solidFill>
                      <a:prstClr val="black"/>
                    </a:solidFill>
                    <a:cs typeface="B Homa" panose="00000400000000000000" pitchFamily="2" charset="-78"/>
                  </a:rPr>
                  <a:t> : نرخ رشد سالانه جمعیت  </a:t>
                </a:r>
              </a:p>
              <a:p>
                <a:pPr lvl="0" algn="justLow" defTabSz="507977" rtl="1">
                  <a:spcBef>
                    <a:spcPct val="20000"/>
                  </a:spcBef>
                </a:pPr>
                <a:r>
                  <a:rPr lang="fa-IR" sz="1800" dirty="0">
                    <a:solidFill>
                      <a:prstClr val="black"/>
                    </a:solidFill>
                    <a:cs typeface="B Homa" panose="00000400000000000000" pitchFamily="2" charset="-78"/>
                  </a:rPr>
                  <a:t> </a:t>
                </a:r>
                <a:r>
                  <a:rPr lang="en-US" sz="1800" dirty="0">
                    <a:solidFill>
                      <a:prstClr val="black"/>
                    </a:solidFill>
                    <a:cs typeface="B Homa" panose="00000400000000000000" pitchFamily="2" charset="-78"/>
                  </a:rPr>
                  <a:t> r</a:t>
                </a:r>
                <a:r>
                  <a:rPr lang="fa-IR" sz="1800" dirty="0">
                    <a:solidFill>
                      <a:prstClr val="black"/>
                    </a:solidFill>
                    <a:cs typeface="B Homa" panose="00000400000000000000" pitchFamily="2" charset="-78"/>
                  </a:rPr>
                  <a:t> : را می توان از تغییر فرمول بالا  به این صورت بدست آورد</a:t>
                </a:r>
                <a:r>
                  <a:rPr lang="fa-IR" sz="1800" dirty="0" smtClean="0">
                    <a:solidFill>
                      <a:prstClr val="black"/>
                    </a:solidFill>
                    <a:cs typeface="B Homa" panose="00000400000000000000" pitchFamily="2" charset="-78"/>
                  </a:rPr>
                  <a:t>:</a:t>
                </a:r>
              </a:p>
              <a:p>
                <a:pPr lvl="0" defTabSz="507977" rtl="1">
                  <a:spcBef>
                    <a:spcPct val="20000"/>
                  </a:spcBef>
                </a:pPr>
                <a:r>
                  <a:rPr lang="en-US" sz="1800" dirty="0" smtClean="0">
                    <a:solidFill>
                      <a:prstClr val="black"/>
                    </a:solidFill>
                    <a:latin typeface="Times New Roman" pitchFamily="18" charset="0"/>
                    <a:cs typeface="Times New Roman" pitchFamily="18" charset="0"/>
                  </a:rPr>
                  <a:t>   </a:t>
                </a:r>
                <a:r>
                  <a:rPr lang="en-US" sz="1800" dirty="0">
                    <a:solidFill>
                      <a:prstClr val="black"/>
                    </a:solidFill>
                    <a:latin typeface="Times New Roman" pitchFamily="18" charset="0"/>
                    <a:cs typeface="Times New Roman" pitchFamily="18" charset="0"/>
                  </a:rPr>
                  <a:t>r</a:t>
                </a:r>
                <a14:m>
                  <m:oMath xmlns:m="http://schemas.openxmlformats.org/officeDocument/2006/math">
                    <m:r>
                      <a:rPr lang="en-US" sz="1800" i="1">
                        <a:solidFill>
                          <a:prstClr val="black"/>
                        </a:solidFill>
                        <a:latin typeface="Cambria Math"/>
                        <a:ea typeface="Cambria Math"/>
                        <a:cs typeface="B Nazanin" pitchFamily="2" charset="-78"/>
                      </a:rPr>
                      <m:t>= </m:t>
                    </m:r>
                    <m:rad>
                      <m:radPr>
                        <m:ctrlPr>
                          <a:rPr lang="en-US" sz="1800" i="1">
                            <a:solidFill>
                              <a:prstClr val="black"/>
                            </a:solidFill>
                            <a:latin typeface="Cambria Math" panose="02040503050406030204" pitchFamily="18" charset="0"/>
                            <a:ea typeface="Cambria Math"/>
                            <a:cs typeface="B Nazanin" pitchFamily="2" charset="-78"/>
                          </a:rPr>
                        </m:ctrlPr>
                      </m:radPr>
                      <m:deg>
                        <m:r>
                          <m:rPr>
                            <m:brk m:alnAt="7"/>
                          </m:rPr>
                          <a:rPr lang="en-US" sz="1800" i="1">
                            <a:solidFill>
                              <a:prstClr val="black"/>
                            </a:solidFill>
                            <a:latin typeface="Cambria Math"/>
                            <a:ea typeface="Cambria Math"/>
                            <a:cs typeface="B Nazanin" pitchFamily="2" charset="-78"/>
                          </a:rPr>
                          <m:t>𝑛</m:t>
                        </m:r>
                      </m:deg>
                      <m:e>
                        <m:f>
                          <m:fPr>
                            <m:ctrlPr>
                              <a:rPr lang="en-US" sz="1800" i="1">
                                <a:solidFill>
                                  <a:prstClr val="black"/>
                                </a:solidFill>
                                <a:latin typeface="Cambria Math" panose="02040503050406030204" pitchFamily="18" charset="0"/>
                                <a:ea typeface="Cambria Math"/>
                                <a:cs typeface="B Nazanin" pitchFamily="2" charset="-78"/>
                              </a:rPr>
                            </m:ctrlPr>
                          </m:fPr>
                          <m:num>
                            <m:r>
                              <a:rPr lang="en-US" sz="1800" i="1">
                                <a:solidFill>
                                  <a:prstClr val="black"/>
                                </a:solidFill>
                                <a:latin typeface="Cambria Math"/>
                                <a:ea typeface="Cambria Math"/>
                                <a:cs typeface="B Nazanin" pitchFamily="2" charset="-78"/>
                              </a:rPr>
                              <m:t>𝑃𝑡</m:t>
                            </m:r>
                          </m:num>
                          <m:den>
                            <m:r>
                              <a:rPr lang="en-US" sz="1800" i="1">
                                <a:solidFill>
                                  <a:prstClr val="black"/>
                                </a:solidFill>
                                <a:latin typeface="Cambria Math"/>
                                <a:ea typeface="Cambria Math"/>
                                <a:cs typeface="B Nazanin" pitchFamily="2" charset="-78"/>
                              </a:rPr>
                              <m:t>𝑃</m:t>
                            </m:r>
                            <m:r>
                              <a:rPr lang="en-US" sz="1800" i="1">
                                <a:solidFill>
                                  <a:prstClr val="black"/>
                                </a:solidFill>
                                <a:latin typeface="Cambria Math"/>
                                <a:ea typeface="Cambria Math"/>
                                <a:cs typeface="B Nazanin" pitchFamily="2" charset="-78"/>
                              </a:rPr>
                              <m:t>0</m:t>
                            </m:r>
                          </m:den>
                        </m:f>
                      </m:e>
                    </m:rad>
                  </m:oMath>
                </a14:m>
                <a:r>
                  <a:rPr lang="en-US" sz="1800" dirty="0">
                    <a:solidFill>
                      <a:prstClr val="black"/>
                    </a:solidFill>
                    <a:latin typeface="Times New Roman" pitchFamily="18" charset="0"/>
                    <a:cs typeface="Times New Roman" pitchFamily="18" charset="0"/>
                  </a:rPr>
                  <a:t>  </a:t>
                </a:r>
                <a14:m>
                  <m:oMath xmlns:m="http://schemas.openxmlformats.org/officeDocument/2006/math">
                    <m:r>
                      <a:rPr lang="en-US" sz="1800" i="1" dirty="0">
                        <a:solidFill>
                          <a:prstClr val="black"/>
                        </a:solidFill>
                        <a:latin typeface="Cambria Math"/>
                        <a:ea typeface="Cambria Math"/>
                        <a:cs typeface="B Nazanin" pitchFamily="2" charset="-78"/>
                      </a:rPr>
                      <m:t>−</m:t>
                    </m:r>
                    <m:r>
                      <a:rPr lang="en-US" sz="1800" i="1" dirty="0">
                        <a:solidFill>
                          <a:prstClr val="black"/>
                        </a:solidFill>
                        <a:latin typeface="Cambria Math"/>
                        <a:ea typeface="Cambria Math"/>
                        <a:cs typeface="B Nazanin" pitchFamily="2" charset="-78"/>
                      </a:rPr>
                      <m:t>1</m:t>
                    </m:r>
                    <m:r>
                      <a:rPr lang="en-US" sz="1800" i="1" dirty="0">
                        <a:solidFill>
                          <a:prstClr val="black"/>
                        </a:solidFill>
                        <a:latin typeface="Cambria Math"/>
                        <a:ea typeface="Cambria Math"/>
                        <a:cs typeface="B Nazanin" pitchFamily="2" charset="-78"/>
                      </a:rPr>
                      <m:t> ×</m:t>
                    </m:r>
                    <m:r>
                      <a:rPr lang="en-US" sz="1800" i="1" dirty="0">
                        <a:solidFill>
                          <a:prstClr val="black"/>
                        </a:solidFill>
                        <a:latin typeface="Cambria Math"/>
                        <a:ea typeface="Cambria Math"/>
                        <a:cs typeface="B Nazanin" pitchFamily="2" charset="-78"/>
                      </a:rPr>
                      <m:t>100</m:t>
                    </m:r>
                  </m:oMath>
                </a14:m>
                <a:r>
                  <a:rPr lang="en-US" sz="1800" dirty="0">
                    <a:solidFill>
                      <a:prstClr val="black"/>
                    </a:solidFill>
                    <a:latin typeface="Times New Roman" pitchFamily="18" charset="0"/>
                    <a:cs typeface="Times New Roman" pitchFamily="18" charset="0"/>
                  </a:rPr>
                  <a:t> </a:t>
                </a:r>
                <a:endParaRPr lang="fa-IR" sz="1800" dirty="0">
                  <a:solidFill>
                    <a:prstClr val="black"/>
                  </a:solidFill>
                  <a:latin typeface="Times New Roman" pitchFamily="18" charset="0"/>
                  <a:cs typeface="Times New Roman"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69" cy="2984728"/>
              </a:xfrm>
              <a:prstGeom prst="rect">
                <a:avLst/>
              </a:prstGeom>
              <a:blipFill rotWithShape="0">
                <a:blip r:embed="rId2"/>
                <a:stretch>
                  <a:fillRect l="-1027" t="-607" r="-548"/>
                </a:stretch>
              </a:blipFill>
              <a:ln/>
            </p:spPr>
            <p:txBody>
              <a:bodyPr/>
              <a:lstStyle/>
              <a:p>
                <a:r>
                  <a:rPr lang="fa-IR">
                    <a:noFill/>
                  </a:rPr>
                  <a:t> </a:t>
                </a:r>
              </a:p>
            </p:txBody>
          </p:sp>
        </mc:Fallback>
      </mc:AlternateContent>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039929" y="1540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mc:AlternateContent xmlns:mc="http://schemas.openxmlformats.org/markup-compatibility/2006" xmlns:a14="http://schemas.microsoft.com/office/drawing/2010/main">
        <mc:Choice Requires="a14">
          <p:sp>
            <p:nvSpPr>
              <p:cNvPr id="3" name="Rectangle 2"/>
              <p:cNvSpPr/>
              <p:nvPr/>
            </p:nvSpPr>
            <p:spPr>
              <a:xfrm>
                <a:off x="916425" y="4169280"/>
                <a:ext cx="8873569" cy="1546514"/>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Low" defTabSz="507977" rtl="1">
                  <a:spcBef>
                    <a:spcPct val="20000"/>
                  </a:spcBef>
                </a:pPr>
                <a:r>
                  <a:rPr lang="fa-IR" sz="1800" dirty="0">
                    <a:solidFill>
                      <a:prstClr val="black"/>
                    </a:solidFill>
                    <a:cs typeface="B Homa" panose="00000400000000000000" pitchFamily="2" charset="-78"/>
                  </a:rPr>
                  <a:t>مثال: چنانچه جمعیت ایران در سال 1375 معادل 60 میلیون نفر و این جمعیت با رشد 1/7 درصد در سال تا افق 1400 افزایش یابد. مشخص کنید جمعیت ایران در افق 1400 چقدر خواهد شد؟ </a:t>
                </a:r>
              </a:p>
              <a:p>
                <a:pPr lvl="0" algn="justLow" defTabSz="507977" rtl="1">
                  <a:spcBef>
                    <a:spcPct val="20000"/>
                  </a:spcBef>
                </a:pPr>
                <a:endParaRPr lang="fa-IR" sz="1800" dirty="0">
                  <a:solidFill>
                    <a:prstClr val="black"/>
                  </a:solidFill>
                  <a:cs typeface="B Homa" panose="00000400000000000000" pitchFamily="2" charset="-78"/>
                </a:endParaRPr>
              </a:p>
              <a:p>
                <a:pPr lvl="0" defTabSz="507977" rtl="1">
                  <a:spcBef>
                    <a:spcPct val="20000"/>
                  </a:spcBef>
                </a:pPr>
                <a:r>
                  <a:rPr lang="fa-IR" sz="1800" dirty="0">
                    <a:solidFill>
                      <a:prstClr val="black"/>
                    </a:solidFill>
                    <a:cs typeface="B Homa" panose="00000400000000000000" pitchFamily="2" charset="-78"/>
                  </a:rPr>
                  <a:t> </a:t>
                </a:r>
                <a:r>
                  <a:rPr lang="en-US" sz="1800" dirty="0">
                    <a:solidFill>
                      <a:prstClr val="black"/>
                    </a:solidFill>
                    <a:cs typeface="B Homa" panose="00000400000000000000" pitchFamily="2" charset="-78"/>
                  </a:rPr>
                  <a:t> </a:t>
                </a:r>
                <a:r>
                  <a:rPr lang="en-US" sz="1800" dirty="0">
                    <a:solidFill>
                      <a:prstClr val="black"/>
                    </a:solidFill>
                    <a:cs typeface="+mj-cs"/>
                  </a:rPr>
                  <a:t>P</a:t>
                </a:r>
                <a14:m>
                  <m:oMath xmlns:m="http://schemas.openxmlformats.org/officeDocument/2006/math">
                    <m:d>
                      <m:dPr>
                        <m:ctrlPr>
                          <a:rPr lang="pt-BR" sz="1800" i="1">
                            <a:solidFill>
                              <a:prstClr val="black"/>
                            </a:solidFill>
                            <a:latin typeface="Cambria Math" panose="02040503050406030204" pitchFamily="18" charset="0"/>
                            <a:cs typeface="+mj-cs"/>
                          </a:rPr>
                        </m:ctrlPr>
                      </m:dPr>
                      <m:e>
                        <m:r>
                          <a:rPr lang="fa-IR" sz="1800" i="1">
                            <a:solidFill>
                              <a:prstClr val="black"/>
                            </a:solidFill>
                            <a:latin typeface="Cambria Math"/>
                            <a:cs typeface="+mj-cs"/>
                          </a:rPr>
                          <m:t>1400</m:t>
                        </m:r>
                      </m:e>
                    </m:d>
                    <m:r>
                      <a:rPr lang="pt-BR" sz="1800" i="1">
                        <a:solidFill>
                          <a:prstClr val="black"/>
                        </a:solidFill>
                        <a:latin typeface="Cambria Math"/>
                        <a:cs typeface="+mj-cs"/>
                      </a:rPr>
                      <m:t>=</m:t>
                    </m:r>
                    <m:r>
                      <a:rPr lang="fa-IR" sz="1800" i="1">
                        <a:solidFill>
                          <a:prstClr val="black"/>
                        </a:solidFill>
                        <a:latin typeface="Cambria Math"/>
                        <a:cs typeface="+mj-cs"/>
                      </a:rPr>
                      <m:t>6</m:t>
                    </m:r>
                    <m:r>
                      <a:rPr lang="fa-IR" sz="1800" i="1">
                        <a:solidFill>
                          <a:prstClr val="black"/>
                        </a:solidFill>
                        <a:latin typeface="Cambria Math"/>
                        <a:ea typeface="Cambria Math"/>
                        <a:cs typeface="+mj-cs"/>
                      </a:rPr>
                      <m:t>×</m:t>
                    </m:r>
                    <m:sSup>
                      <m:sSupPr>
                        <m:ctrlPr>
                          <a:rPr lang="en-US" sz="1800" i="1">
                            <a:solidFill>
                              <a:prstClr val="black"/>
                            </a:solidFill>
                            <a:latin typeface="Cambria Math" panose="02040503050406030204" pitchFamily="18" charset="0"/>
                            <a:ea typeface="Cambria Math"/>
                            <a:cs typeface="+mj-cs"/>
                          </a:rPr>
                        </m:ctrlPr>
                      </m:sSupPr>
                      <m:e>
                        <m:r>
                          <a:rPr lang="fa-IR" sz="1800" i="1">
                            <a:solidFill>
                              <a:prstClr val="black"/>
                            </a:solidFill>
                            <a:latin typeface="Cambria Math"/>
                            <a:ea typeface="Cambria Math"/>
                            <a:cs typeface="+mj-cs"/>
                          </a:rPr>
                          <m:t>10</m:t>
                        </m:r>
                      </m:e>
                      <m:sup>
                        <m:r>
                          <a:rPr lang="fa-IR" sz="1800" i="1">
                            <a:solidFill>
                              <a:prstClr val="black"/>
                            </a:solidFill>
                            <a:latin typeface="Cambria Math"/>
                            <a:ea typeface="Cambria Math"/>
                            <a:cs typeface="+mj-cs"/>
                          </a:rPr>
                          <m:t>7</m:t>
                        </m:r>
                      </m:sup>
                    </m:sSup>
                    <m:sSup>
                      <m:sSupPr>
                        <m:ctrlPr>
                          <a:rPr lang="en-US" sz="1800" i="1">
                            <a:solidFill>
                              <a:prstClr val="black"/>
                            </a:solidFill>
                            <a:latin typeface="Cambria Math" panose="02040503050406030204" pitchFamily="18" charset="0"/>
                            <a:cs typeface="+mj-cs"/>
                          </a:rPr>
                        </m:ctrlPr>
                      </m:sSupPr>
                      <m:e>
                        <m:d>
                          <m:dPr>
                            <m:ctrlPr>
                              <a:rPr lang="en-US" sz="1800" i="1">
                                <a:solidFill>
                                  <a:prstClr val="black"/>
                                </a:solidFill>
                                <a:latin typeface="Cambria Math" panose="02040503050406030204" pitchFamily="18" charset="0"/>
                                <a:cs typeface="+mj-cs"/>
                              </a:rPr>
                            </m:ctrlPr>
                          </m:dPr>
                          <m:e>
                            <m:r>
                              <a:rPr lang="en-US" sz="1800" i="1">
                                <a:solidFill>
                                  <a:prstClr val="black"/>
                                </a:solidFill>
                                <a:latin typeface="Cambria Math"/>
                                <a:cs typeface="+mj-cs"/>
                              </a:rPr>
                              <m:t>1</m:t>
                            </m:r>
                            <m:r>
                              <a:rPr lang="en-US" sz="1800" i="1">
                                <a:solidFill>
                                  <a:prstClr val="black"/>
                                </a:solidFill>
                                <a:latin typeface="Cambria Math"/>
                                <a:cs typeface="+mj-cs"/>
                              </a:rPr>
                              <m:t>+</m:t>
                            </m:r>
                            <m:f>
                              <m:fPr>
                                <m:ctrlPr>
                                  <a:rPr lang="en-US" sz="1800" i="1">
                                    <a:solidFill>
                                      <a:prstClr val="black"/>
                                    </a:solidFill>
                                    <a:latin typeface="Cambria Math" panose="02040503050406030204" pitchFamily="18" charset="0"/>
                                    <a:cs typeface="+mj-cs"/>
                                  </a:rPr>
                                </m:ctrlPr>
                              </m:fPr>
                              <m:num>
                                <m:r>
                                  <a:rPr lang="fa-IR" sz="1800" i="1">
                                    <a:solidFill>
                                      <a:prstClr val="black"/>
                                    </a:solidFill>
                                    <a:latin typeface="Cambria Math"/>
                                    <a:cs typeface="+mj-cs"/>
                                  </a:rPr>
                                  <m:t>1</m:t>
                                </m:r>
                                <m:r>
                                  <a:rPr lang="fa-IR" sz="1800" i="1">
                                    <a:solidFill>
                                      <a:prstClr val="black"/>
                                    </a:solidFill>
                                    <a:latin typeface="Cambria Math"/>
                                    <a:cs typeface="+mj-cs"/>
                                  </a:rPr>
                                  <m:t>/</m:t>
                                </m:r>
                                <m:r>
                                  <a:rPr lang="fa-IR" sz="1800" i="1">
                                    <a:solidFill>
                                      <a:prstClr val="black"/>
                                    </a:solidFill>
                                    <a:latin typeface="Cambria Math"/>
                                    <a:cs typeface="+mj-cs"/>
                                  </a:rPr>
                                  <m:t>7</m:t>
                                </m:r>
                              </m:num>
                              <m:den>
                                <m:r>
                                  <a:rPr lang="fa-IR" sz="1800" i="1">
                                    <a:solidFill>
                                      <a:prstClr val="black"/>
                                    </a:solidFill>
                                    <a:latin typeface="Cambria Math"/>
                                    <a:cs typeface="+mj-cs"/>
                                  </a:rPr>
                                  <m:t>100</m:t>
                                </m:r>
                              </m:den>
                            </m:f>
                          </m:e>
                        </m:d>
                      </m:e>
                      <m:sup>
                        <m:r>
                          <a:rPr lang="fa-IR" sz="1800" i="1">
                            <a:solidFill>
                              <a:prstClr val="black"/>
                            </a:solidFill>
                            <a:latin typeface="Cambria Math"/>
                            <a:cs typeface="+mj-cs"/>
                          </a:rPr>
                          <m:t>25</m:t>
                        </m:r>
                      </m:sup>
                    </m:sSup>
                    <m:r>
                      <a:rPr lang="en-US" sz="1800" i="1">
                        <a:solidFill>
                          <a:prstClr val="black"/>
                        </a:solidFill>
                        <a:latin typeface="Cambria Math"/>
                        <a:ea typeface="Cambria Math"/>
                        <a:cs typeface="+mj-cs"/>
                      </a:rPr>
                      <m:t>=</m:t>
                    </m:r>
                  </m:oMath>
                </a14:m>
                <a:r>
                  <a:rPr lang="en-US" sz="1800" dirty="0">
                    <a:solidFill>
                      <a:prstClr val="black"/>
                    </a:solidFill>
                    <a:cs typeface="+mj-cs"/>
                  </a:rPr>
                  <a:t> 91448181</a:t>
                </a:r>
                <a:endParaRPr lang="en-US" sz="2000" dirty="0">
                  <a:solidFill>
                    <a:prstClr val="black">
                      <a:tint val="75000"/>
                    </a:prstClr>
                  </a:solidFill>
                </a:endParaRPr>
              </a:p>
            </p:txBody>
          </p:sp>
        </mc:Choice>
        <mc:Fallback xmlns="">
          <p:sp>
            <p:nvSpPr>
              <p:cNvPr id="3" name="Rectangle 2"/>
              <p:cNvSpPr>
                <a:spLocks noRot="1" noChangeAspect="1" noMove="1" noResize="1" noEditPoints="1" noAdjustHandles="1" noChangeArrowheads="1" noChangeShapeType="1" noTextEdit="1"/>
              </p:cNvSpPr>
              <p:nvPr/>
            </p:nvSpPr>
            <p:spPr>
              <a:xfrm>
                <a:off x="916425" y="4169280"/>
                <a:ext cx="8873569" cy="1546514"/>
              </a:xfrm>
              <a:prstGeom prst="rect">
                <a:avLst/>
              </a:prstGeom>
              <a:blipFill rotWithShape="0">
                <a:blip r:embed="rId3"/>
                <a:stretch>
                  <a:fillRect l="-1027" t="-1163" r="-479" b="-2326"/>
                </a:stretch>
              </a:blipFill>
              <a:ln/>
            </p:spPr>
            <p:txBody>
              <a:bodyPr/>
              <a:lstStyle/>
              <a:p>
                <a:r>
                  <a:rPr lang="fa-IR">
                    <a:noFill/>
                  </a:rPr>
                  <a:t> </a:t>
                </a:r>
              </a:p>
            </p:txBody>
          </p:sp>
        </mc:Fallback>
      </mc:AlternateContent>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10</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82694196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animBg="1"/>
      <p:bldP spid="25" grpId="0" animBg="1"/>
      <p:bldP spid="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69" cy="4136517"/>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defPPr>
                  <a:defRPr lang="en-US"/>
                </a:defPPr>
                <a:lvl1pPr algn="justLow" defTabSz="507977" rtl="1">
                  <a:spcBef>
                    <a:spcPct val="20000"/>
                  </a:spcBef>
                  <a:defRPr sz="1800">
                    <a:solidFill>
                      <a:prstClr val="black"/>
                    </a:solidFill>
                    <a:cs typeface="B Nazanin" pitchFamily="2" charset="-78"/>
                  </a:defRPr>
                </a:lvl1pPr>
              </a:lstStyle>
              <a:p>
                <a:r>
                  <a:rPr lang="fa-IR" dirty="0" smtClean="0">
                    <a:cs typeface="B Homa" panose="00000400000000000000" pitchFamily="2" charset="-78"/>
                  </a:rPr>
                  <a:t>مشکل </a:t>
                </a:r>
                <a:r>
                  <a:rPr lang="fa-IR" dirty="0">
                    <a:cs typeface="B Homa" panose="00000400000000000000" pitchFamily="2" charset="-78"/>
                  </a:rPr>
                  <a:t>موجود در مدل خطی و نمایی افزایش جمعیت به طور بی نهایت یا کاهش به این صورت است. ولی مدل های تعدیل شده نمایی اساس کار خود را بر یک جمعیت مطلوب یا حد پایدار جمعیت  قرار می دهد. و تفاوت جمعیت مطلوب و جمعیت موجود به صورت یک نسبت ثابتی </a:t>
                </a:r>
                <a:r>
                  <a:rPr lang="fa-IR" dirty="0" smtClean="0">
                    <a:cs typeface="B Homa" panose="00000400000000000000" pitchFamily="2" charset="-78"/>
                  </a:rPr>
                  <a:t>در </a:t>
                </a:r>
                <a:r>
                  <a:rPr lang="fa-IR" dirty="0">
                    <a:cs typeface="B Homa" panose="00000400000000000000" pitchFamily="2" charset="-78"/>
                  </a:rPr>
                  <a:t>زمان می باشد.</a:t>
                </a:r>
              </a:p>
              <a:p>
                <a:pPr algn="l"/>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en-US">
                            <a:latin typeface="Cambria Math"/>
                          </a:rPr>
                          <m:t>𝑛</m:t>
                        </m:r>
                      </m:sub>
                    </m:sSub>
                    <m:r>
                      <a:rPr lang="pt-BR">
                        <a:latin typeface="Cambria Math"/>
                      </a:rPr>
                      <m:t>=</m:t>
                    </m:r>
                    <m:sSub>
                      <m:sSubPr>
                        <m:ctrlPr>
                          <a:rPr lang="pt-BR" i="1">
                            <a:latin typeface="Cambria Math" panose="02040503050406030204" pitchFamily="18" charset="0"/>
                          </a:rPr>
                        </m:ctrlPr>
                      </m:sSubPr>
                      <m:e>
                        <m:r>
                          <a:rPr lang="en-US">
                            <a:latin typeface="Cambria Math"/>
                          </a:rPr>
                          <m:t>𝑃</m:t>
                        </m:r>
                      </m:e>
                      <m:sub>
                        <m:r>
                          <a:rPr lang="pt-BR">
                            <a:latin typeface="Cambria Math"/>
                          </a:rPr>
                          <m:t>∞</m:t>
                        </m:r>
                      </m:sub>
                    </m:sSub>
                    <m:r>
                      <a:rPr lang="pt-BR">
                        <a:latin typeface="Cambria Math"/>
                      </a:rPr>
                      <m:t>+</m:t>
                    </m:r>
                  </m:oMath>
                </a14:m>
                <a:r>
                  <a:rPr lang="en-US" dirty="0">
                    <a:cs typeface="B Homa" panose="00000400000000000000" pitchFamily="2" charset="-78"/>
                  </a:rPr>
                  <a:t> </a:t>
                </a:r>
                <a14:m>
                  <m:oMath xmlns:m="http://schemas.openxmlformats.org/officeDocument/2006/math">
                    <m:sSup>
                      <m:sSupPr>
                        <m:ctrlPr>
                          <a:rPr lang="en-US" i="1" dirty="0">
                            <a:latin typeface="Cambria Math" panose="02040503050406030204" pitchFamily="18" charset="0"/>
                          </a:rPr>
                        </m:ctrlPr>
                      </m:sSupPr>
                      <m:e>
                        <m:r>
                          <a:rPr lang="en-US" dirty="0">
                            <a:latin typeface="Cambria Math"/>
                          </a:rPr>
                          <m:t>𝑉</m:t>
                        </m:r>
                      </m:e>
                      <m:sup>
                        <m:r>
                          <a:rPr lang="en-US" dirty="0">
                            <a:latin typeface="Cambria Math"/>
                          </a:rPr>
                          <m:t>𝑛</m:t>
                        </m:r>
                      </m:sup>
                    </m:sSup>
                  </m:oMath>
                </a14:m>
                <a:r>
                  <a:rPr lang="en-US" dirty="0">
                    <a:cs typeface="B Homa" panose="00000400000000000000" pitchFamily="2" charset="-78"/>
                  </a:rPr>
                  <a:t>(</a:t>
                </a:r>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pt-BR">
                            <a:latin typeface="Cambria Math"/>
                          </a:rPr>
                          <m:t>∞</m:t>
                        </m:r>
                      </m:sub>
                    </m:sSub>
                  </m:oMath>
                </a14:m>
                <a:r>
                  <a:rPr lang="en-US" dirty="0">
                    <a:cs typeface="B Homa" panose="00000400000000000000" pitchFamily="2" charset="-78"/>
                  </a:rPr>
                  <a:t> </a:t>
                </a:r>
                <a14:m>
                  <m:oMath xmlns:m="http://schemas.openxmlformats.org/officeDocument/2006/math">
                    <m:r>
                      <a:rPr lang="en-US" dirty="0">
                        <a:latin typeface="Cambria Math"/>
                      </a:rPr>
                      <m:t>−</m:t>
                    </m:r>
                  </m:oMath>
                </a14:m>
                <a:r>
                  <a:rPr lang="en-US" dirty="0">
                    <a:cs typeface="B Homa" panose="00000400000000000000" pitchFamily="2" charset="-78"/>
                  </a:rPr>
                  <a:t> </a:t>
                </a:r>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en-US">
                            <a:latin typeface="Cambria Math"/>
                          </a:rPr>
                          <m:t>0</m:t>
                        </m:r>
                      </m:sub>
                    </m:sSub>
                  </m:oMath>
                </a14:m>
                <a:r>
                  <a:rPr lang="en-US" dirty="0">
                    <a:cs typeface="B Homa" panose="00000400000000000000" pitchFamily="2" charset="-78"/>
                  </a:rPr>
                  <a:t>) </a:t>
                </a:r>
              </a:p>
              <a:p>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en-US">
                            <a:latin typeface="Cambria Math"/>
                          </a:rPr>
                          <m:t>𝑛</m:t>
                        </m:r>
                      </m:sub>
                    </m:sSub>
                  </m:oMath>
                </a14:m>
                <a:r>
                  <a:rPr lang="fa-IR" dirty="0">
                    <a:cs typeface="B Homa" panose="00000400000000000000" pitchFamily="2" charset="-78"/>
                  </a:rPr>
                  <a:t> : جمعیت مورد انتظار</a:t>
                </a:r>
              </a:p>
              <a:p>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en-US">
                            <a:latin typeface="Cambria Math"/>
                          </a:rPr>
                          <m:t>0</m:t>
                        </m:r>
                      </m:sub>
                    </m:sSub>
                  </m:oMath>
                </a14:m>
                <a:r>
                  <a:rPr lang="fa-IR" dirty="0">
                    <a:cs typeface="B Homa" panose="00000400000000000000" pitchFamily="2" charset="-78"/>
                  </a:rPr>
                  <a:t> : جمعیت حال حاضر</a:t>
                </a:r>
              </a:p>
              <a:p>
                <a14:m>
                  <m:oMath xmlns:m="http://schemas.openxmlformats.org/officeDocument/2006/math">
                    <m:sSub>
                      <m:sSubPr>
                        <m:ctrlPr>
                          <a:rPr lang="pt-BR" i="1">
                            <a:latin typeface="Cambria Math" panose="02040503050406030204" pitchFamily="18" charset="0"/>
                          </a:rPr>
                        </m:ctrlPr>
                      </m:sSubPr>
                      <m:e>
                        <m:r>
                          <a:rPr lang="en-US">
                            <a:latin typeface="Cambria Math"/>
                          </a:rPr>
                          <m:t>𝑃</m:t>
                        </m:r>
                      </m:e>
                      <m:sub>
                        <m:r>
                          <a:rPr lang="pt-BR">
                            <a:latin typeface="Cambria Math"/>
                          </a:rPr>
                          <m:t>∞</m:t>
                        </m:r>
                      </m:sub>
                    </m:sSub>
                  </m:oMath>
                </a14:m>
                <a:r>
                  <a:rPr lang="fa-IR" dirty="0">
                    <a:cs typeface="B Homa" panose="00000400000000000000" pitchFamily="2" charset="-78"/>
                  </a:rPr>
                  <a:t> : جمعیت مطلوب</a:t>
                </a:r>
              </a:p>
              <a:p>
                <a14:m>
                  <m:oMath xmlns:m="http://schemas.openxmlformats.org/officeDocument/2006/math">
                    <m:sSup>
                      <m:sSupPr>
                        <m:ctrlPr>
                          <a:rPr lang="en-US" i="1" dirty="0">
                            <a:latin typeface="Cambria Math" panose="02040503050406030204" pitchFamily="18" charset="0"/>
                          </a:rPr>
                        </m:ctrlPr>
                      </m:sSupPr>
                      <m:e>
                        <m:r>
                          <a:rPr lang="en-US" dirty="0">
                            <a:latin typeface="Cambria Math"/>
                          </a:rPr>
                          <m:t>𝑉</m:t>
                        </m:r>
                      </m:e>
                      <m:sup>
                        <m:r>
                          <a:rPr lang="en-US" dirty="0">
                            <a:latin typeface="Cambria Math"/>
                          </a:rPr>
                          <m:t>𝑛</m:t>
                        </m:r>
                      </m:sup>
                    </m:sSup>
                  </m:oMath>
                </a14:m>
                <a:r>
                  <a:rPr lang="fa-IR" dirty="0">
                    <a:cs typeface="B Homa" panose="00000400000000000000" pitchFamily="2" charset="-78"/>
                  </a:rPr>
                  <a:t> : مقدار افزایش یا سرعت جمعیت</a:t>
                </a:r>
              </a:p>
              <a:p>
                <a:r>
                  <a:rPr lang="en-US" dirty="0">
                    <a:cs typeface="B Homa" panose="00000400000000000000" pitchFamily="2" charset="-78"/>
                  </a:rPr>
                  <a:t>n</a:t>
                </a:r>
                <a:r>
                  <a:rPr lang="fa-IR" dirty="0">
                    <a:cs typeface="B Homa" panose="00000400000000000000" pitchFamily="2" charset="-78"/>
                  </a:rPr>
                  <a:t>: تعداد سال برای جمعیت مورد انتظار </a:t>
                </a:r>
                <a:endParaRPr lang="fa-IR" dirty="0" smtClean="0">
                  <a:cs typeface="B Homa" panose="00000400000000000000" pitchFamily="2" charset="-78"/>
                </a:endParaRPr>
              </a:p>
              <a:p>
                <a:endParaRPr lang="fa-IR" dirty="0">
                  <a:cs typeface="B Homa" panose="00000400000000000000" pitchFamily="2" charset="-78"/>
                </a:endParaRPr>
              </a:p>
              <a:p>
                <a:r>
                  <a:rPr lang="fa-IR" dirty="0">
                    <a:cs typeface="B Homa" panose="00000400000000000000" pitchFamily="2" charset="-78"/>
                  </a:rPr>
                  <a:t>هرچه مقدار </a:t>
                </a:r>
                <a:r>
                  <a:rPr lang="en-US" dirty="0">
                    <a:cs typeface="B Homa" panose="00000400000000000000" pitchFamily="2" charset="-78"/>
                  </a:rPr>
                  <a:t>v</a:t>
                </a:r>
                <a:r>
                  <a:rPr lang="fa-IR" dirty="0">
                    <a:cs typeface="B Homa" panose="00000400000000000000" pitchFamily="2" charset="-78"/>
                  </a:rPr>
                  <a:t> بیشتر و بزرگتر باشد، افزایش جمعیت کندتر می شود. نهایتا در حالتی که</a:t>
                </a:r>
                <a:r>
                  <a:rPr lang="en-US" dirty="0">
                    <a:cs typeface="B Homa" panose="00000400000000000000" pitchFamily="2" charset="-78"/>
                  </a:rPr>
                  <a:t>1 </a:t>
                </a:r>
                <a:r>
                  <a:rPr lang="fa-IR" dirty="0">
                    <a:cs typeface="B Homa" panose="00000400000000000000" pitchFamily="2" charset="-78"/>
                  </a:rPr>
                  <a:t> </a:t>
                </a:r>
                <a:r>
                  <a:rPr lang="en-US" dirty="0">
                    <a:cs typeface="B Homa" panose="00000400000000000000" pitchFamily="2" charset="-78"/>
                  </a:rPr>
                  <a:t> v₌</a:t>
                </a:r>
                <a:r>
                  <a:rPr lang="fa-IR" dirty="0">
                    <a:cs typeface="B Homa" panose="00000400000000000000" pitchFamily="2" charset="-78"/>
                  </a:rPr>
                  <a:t> باشد، سطح جمعیت ثابت مانده و افزایشی ندارد بر عکس اگر </a:t>
                </a:r>
                <a:r>
                  <a:rPr lang="en-US" dirty="0">
                    <a:cs typeface="B Homa" panose="00000400000000000000" pitchFamily="2" charset="-78"/>
                  </a:rPr>
                  <a:t>0 </a:t>
                </a:r>
                <a:r>
                  <a:rPr lang="fa-IR" dirty="0">
                    <a:cs typeface="B Homa" panose="00000400000000000000" pitchFamily="2" charset="-78"/>
                  </a:rPr>
                  <a:t> </a:t>
                </a:r>
                <a:r>
                  <a:rPr lang="en-US" dirty="0">
                    <a:cs typeface="B Homa" panose="00000400000000000000" pitchFamily="2" charset="-78"/>
                  </a:rPr>
                  <a:t> v₌</a:t>
                </a:r>
                <a:r>
                  <a:rPr lang="fa-IR" dirty="0">
                    <a:cs typeface="B Homa" panose="00000400000000000000" pitchFamily="2" charset="-78"/>
                  </a:rPr>
                  <a:t> گردد. سطح جمعیت فورا و یکدفعه با جمعیت نهایی یا جمعیت مطلوب برابر می شود. </a:t>
                </a:r>
                <a:endParaRPr lang="en-US" dirty="0">
                  <a:cs typeface="B Homa" panose="00000400000000000000" pitchFamily="2" charset="-78"/>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69" cy="4136517"/>
              </a:xfrm>
              <a:prstGeom prst="rect">
                <a:avLst/>
              </a:prstGeom>
              <a:blipFill rotWithShape="0">
                <a:blip r:embed="rId2"/>
                <a:stretch>
                  <a:fillRect l="-1027" t="-439" r="-548" b="-1318"/>
                </a:stretch>
              </a:blipFill>
              <a:ln/>
            </p:spPr>
            <p:txBody>
              <a:bodyPr/>
              <a:lstStyle/>
              <a:p>
                <a:r>
                  <a:rPr lang="fa-IR">
                    <a:noFill/>
                  </a:rPr>
                  <a:t> </a:t>
                </a:r>
              </a:p>
            </p:txBody>
          </p:sp>
        </mc:Fallback>
      </mc:AlternateContent>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11</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84677993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69" cy="1945276"/>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defPPr>
                  <a:defRPr lang="en-US"/>
                </a:defPPr>
                <a:lvl1pPr algn="justLow" defTabSz="507977" rtl="1">
                  <a:spcBef>
                    <a:spcPct val="20000"/>
                  </a:spcBef>
                  <a:defRPr sz="1800">
                    <a:solidFill>
                      <a:prstClr val="black"/>
                    </a:solidFill>
                    <a:cs typeface="B Nazanin" pitchFamily="2" charset="-78"/>
                  </a:defRPr>
                </a:lvl1pPr>
              </a:lstStyle>
              <a:p>
                <a:r>
                  <a:rPr lang="fa-IR" dirty="0" smtClean="0">
                    <a:cs typeface="B Homa" panose="00000400000000000000" pitchFamily="2" charset="-78"/>
                  </a:rPr>
                  <a:t>مثال</a:t>
                </a:r>
                <a:r>
                  <a:rPr lang="fa-IR" dirty="0">
                    <a:cs typeface="B Homa" panose="00000400000000000000" pitchFamily="2" charset="-78"/>
                  </a:rPr>
                  <a:t>: اگر مقدار جمعیت مطلوب شهری 20000 نفر باشد و جمعیت کنونی 10000 نفر باشد، با اتخاذ سیاست منطقه ای به طوری که این شهر طوری مهاجرپذیر باشد که هر 10 سال فقط </a:t>
                </a:r>
                <a14:m>
                  <m:oMath xmlns:m="http://schemas.openxmlformats.org/officeDocument/2006/math">
                    <m:f>
                      <m:fPr>
                        <m:ctrlPr>
                          <a:rPr lang="fa-IR" i="1">
                            <a:latin typeface="Cambria Math" panose="02040503050406030204" pitchFamily="18" charset="0"/>
                          </a:rPr>
                        </m:ctrlPr>
                      </m:fPr>
                      <m:num>
                        <m:r>
                          <a:rPr lang="fa-IR">
                            <a:latin typeface="Cambria Math"/>
                          </a:rPr>
                          <m:t>1</m:t>
                        </m:r>
                      </m:num>
                      <m:den>
                        <m:r>
                          <a:rPr lang="fa-IR">
                            <a:latin typeface="Cambria Math"/>
                          </a:rPr>
                          <m:t>4</m:t>
                        </m:r>
                      </m:den>
                    </m:f>
                  </m:oMath>
                </a14:m>
                <a:r>
                  <a:rPr lang="fa-IR" dirty="0">
                    <a:cs typeface="B Homa" panose="00000400000000000000" pitchFamily="2" charset="-78"/>
                  </a:rPr>
                  <a:t> رشد سالانه  قبلی به آن اضافه شود،  </a:t>
                </a:r>
              </a:p>
              <a:p>
                <a:r>
                  <a:rPr lang="fa-IR" dirty="0">
                    <a:cs typeface="B Homa" panose="00000400000000000000" pitchFamily="2" charset="-78"/>
                  </a:rPr>
                  <a:t>در آن صورت چند سال طول می کشد که جمعیت این شهر به 15000 نفر برسد؟ </a:t>
                </a:r>
              </a:p>
              <a:p>
                <a:pPr algn="l"/>
                <a14:m>
                  <m:oMath xmlns:m="http://schemas.openxmlformats.org/officeDocument/2006/math">
                    <m:r>
                      <a:rPr lang="fa-IR">
                        <a:latin typeface="Cambria Math"/>
                      </a:rPr>
                      <m:t>15000</m:t>
                    </m:r>
                    <m:r>
                      <a:rPr lang="pt-BR">
                        <a:latin typeface="Cambria Math"/>
                      </a:rPr>
                      <m:t>=</m:t>
                    </m:r>
                    <m:r>
                      <a:rPr lang="fa-IR">
                        <a:latin typeface="Cambria Math"/>
                      </a:rPr>
                      <m:t>20000</m:t>
                    </m:r>
                    <m:r>
                      <a:rPr lang="pt-BR">
                        <a:latin typeface="Cambria Math"/>
                      </a:rPr>
                      <m:t>+</m:t>
                    </m:r>
                  </m:oMath>
                </a14:m>
                <a:r>
                  <a:rPr lang="en-US" dirty="0">
                    <a:cs typeface="B Homa" panose="00000400000000000000" pitchFamily="2" charset="-78"/>
                  </a:rPr>
                  <a:t> </a:t>
                </a:r>
                <a14:m>
                  <m:oMath xmlns:m="http://schemas.openxmlformats.org/officeDocument/2006/math">
                    <m:sSup>
                      <m:sSupPr>
                        <m:ctrlPr>
                          <a:rPr lang="en-US" i="1" dirty="0">
                            <a:latin typeface="Cambria Math" panose="02040503050406030204" pitchFamily="18" charset="0"/>
                          </a:rPr>
                        </m:ctrlPr>
                      </m:sSupPr>
                      <m:e>
                        <m:f>
                          <m:fPr>
                            <m:ctrlPr>
                              <a:rPr lang="fa-IR" i="1">
                                <a:latin typeface="Cambria Math" panose="02040503050406030204" pitchFamily="18" charset="0"/>
                              </a:rPr>
                            </m:ctrlPr>
                          </m:fPr>
                          <m:num>
                            <m:r>
                              <a:rPr lang="fa-IR">
                                <a:latin typeface="Cambria Math"/>
                              </a:rPr>
                              <m:t>1</m:t>
                            </m:r>
                          </m:num>
                          <m:den>
                            <m:r>
                              <a:rPr lang="fa-IR">
                                <a:latin typeface="Cambria Math"/>
                              </a:rPr>
                              <m:t>4</m:t>
                            </m:r>
                          </m:den>
                        </m:f>
                      </m:e>
                      <m:sup>
                        <m:r>
                          <a:rPr lang="en-US" dirty="0">
                            <a:latin typeface="Cambria Math"/>
                          </a:rPr>
                          <m:t>𝑛</m:t>
                        </m:r>
                      </m:sup>
                    </m:sSup>
                  </m:oMath>
                </a14:m>
                <a:r>
                  <a:rPr lang="en-US" dirty="0">
                    <a:cs typeface="B Homa" panose="00000400000000000000" pitchFamily="2" charset="-78"/>
                  </a:rPr>
                  <a:t>(</a:t>
                </a:r>
                <a14:m>
                  <m:oMath xmlns:m="http://schemas.openxmlformats.org/officeDocument/2006/math">
                    <m:r>
                      <a:rPr lang="fa-IR">
                        <a:latin typeface="Cambria Math"/>
                      </a:rPr>
                      <m:t>20000</m:t>
                    </m:r>
                  </m:oMath>
                </a14:m>
                <a:r>
                  <a:rPr lang="en-US" dirty="0">
                    <a:cs typeface="B Homa" panose="00000400000000000000" pitchFamily="2" charset="-78"/>
                  </a:rPr>
                  <a:t> </a:t>
                </a:r>
                <a14:m>
                  <m:oMath xmlns:m="http://schemas.openxmlformats.org/officeDocument/2006/math">
                    <m:r>
                      <a:rPr lang="en-US" dirty="0">
                        <a:latin typeface="Cambria Math"/>
                      </a:rPr>
                      <m:t>−</m:t>
                    </m:r>
                  </m:oMath>
                </a14:m>
                <a:r>
                  <a:rPr lang="en-US" dirty="0">
                    <a:cs typeface="B Homa" panose="00000400000000000000" pitchFamily="2" charset="-78"/>
                  </a:rPr>
                  <a:t> </a:t>
                </a:r>
                <a14:m>
                  <m:oMath xmlns:m="http://schemas.openxmlformats.org/officeDocument/2006/math">
                    <m:r>
                      <a:rPr lang="fa-IR">
                        <a:latin typeface="Cambria Math"/>
                      </a:rPr>
                      <m:t>10000</m:t>
                    </m:r>
                  </m:oMath>
                </a14:m>
                <a:r>
                  <a:rPr lang="en-US" dirty="0">
                    <a:cs typeface="B Homa" panose="00000400000000000000" pitchFamily="2" charset="-78"/>
                  </a:rPr>
                  <a:t>)</a:t>
                </a:r>
                <a:r>
                  <a:rPr lang="fa-IR" dirty="0">
                    <a:cs typeface="B Homa" panose="00000400000000000000" pitchFamily="2" charset="-78"/>
                  </a:rPr>
                  <a:t>  </a:t>
                </a:r>
                <a:endParaRPr lang="en-US" dirty="0">
                  <a:cs typeface="B Homa" panose="00000400000000000000" pitchFamily="2" charset="-78"/>
                </a:endParaRPr>
              </a:p>
              <a:p>
                <a:r>
                  <a:rPr lang="fa-IR" dirty="0">
                    <a:cs typeface="B Homa" panose="00000400000000000000" pitchFamily="2" charset="-78"/>
                  </a:rPr>
                  <a:t>که از طریق این رایطه </a:t>
                </a:r>
                <a:r>
                  <a:rPr lang="en-US" dirty="0">
                    <a:cs typeface="B Homa" panose="00000400000000000000" pitchFamily="2" charset="-78"/>
                  </a:rPr>
                  <a:t> n</a:t>
                </a:r>
                <a:r>
                  <a:rPr lang="pt-BR" dirty="0">
                    <a:cs typeface="B Homa" panose="00000400000000000000" pitchFamily="2" charset="-78"/>
                  </a:rPr>
                  <a:t> </a:t>
                </a:r>
                <a14:m>
                  <m:oMath xmlns:m="http://schemas.openxmlformats.org/officeDocument/2006/math">
                    <m:r>
                      <a:rPr lang="pt-BR">
                        <a:latin typeface="Cambria Math"/>
                      </a:rPr>
                      <m:t>=</m:t>
                    </m:r>
                    <m:r>
                      <a:rPr lang="en-US">
                        <a:latin typeface="Cambria Math"/>
                      </a:rPr>
                      <m:t>5</m:t>
                    </m:r>
                    <m:r>
                      <a:rPr lang="fa-IR">
                        <a:latin typeface="Cambria Math"/>
                      </a:rPr>
                      <m:t>  </m:t>
                    </m:r>
                  </m:oMath>
                </a14:m>
                <a:r>
                  <a:rPr lang="fa-IR" dirty="0">
                    <a:cs typeface="B Homa" panose="00000400000000000000" pitchFamily="2" charset="-78"/>
                  </a:rPr>
                  <a:t>بدست می آید. </a:t>
                </a: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69" cy="1945276"/>
              </a:xfrm>
              <a:prstGeom prst="rect">
                <a:avLst/>
              </a:prstGeom>
              <a:blipFill rotWithShape="0">
                <a:blip r:embed="rId2"/>
                <a:stretch>
                  <a:fillRect l="-1575" t="-929" r="-479" b="-3406"/>
                </a:stretch>
              </a:blipFill>
              <a:ln/>
            </p:spPr>
            <p:txBody>
              <a:bodyPr/>
              <a:lstStyle/>
              <a:p>
                <a:r>
                  <a:rPr lang="fa-IR">
                    <a:noFill/>
                  </a:rPr>
                  <a:t> </a:t>
                </a:r>
              </a:p>
            </p:txBody>
          </p:sp>
        </mc:Fallback>
      </mc:AlternateContent>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99438472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9" grpId="0" animBg="1"/>
      <p:bldP spid="2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69" cy="3833101"/>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smtClean="0">
                    <a:solidFill>
                      <a:prstClr val="black"/>
                    </a:solidFill>
                    <a:cs typeface="B Homa" panose="00000400000000000000" pitchFamily="2" charset="-78"/>
                  </a:rPr>
                  <a:t>تقارن و موزونی نقاط نسبت به خط را گویند. مجموع مجذور فاصله بین نقاط و این خط (خط </a:t>
                </a:r>
                <a:r>
                  <a:rPr lang="en-US" sz="1800" dirty="0" smtClean="0">
                    <a:solidFill>
                      <a:prstClr val="black"/>
                    </a:solidFill>
                    <a:cs typeface="B Homa" panose="00000400000000000000" pitchFamily="2" charset="-78"/>
                  </a:rPr>
                  <a:t>best field</a:t>
                </a:r>
                <a:r>
                  <a:rPr lang="fa-IR" sz="1800" dirty="0" smtClean="0">
                    <a:solidFill>
                      <a:prstClr val="black"/>
                    </a:solidFill>
                    <a:cs typeface="B Homa" panose="00000400000000000000" pitchFamily="2" charset="-78"/>
                  </a:rPr>
                  <a:t>) حداقل ممکن است. گاهی یکی از دو متغیر زمان است. به عبارتی جمعیت یک شهر در طول یک دهه تغییر یافته است. در این صورت از طریق معادله خطی می توان آینده را پیش بینی نمود. برای توابع </a:t>
                </a:r>
                <a:r>
                  <a:rPr lang="fa-IR" sz="1800" dirty="0">
                    <a:solidFill>
                      <a:prstClr val="black"/>
                    </a:solidFill>
                    <a:cs typeface="B Homa" panose="00000400000000000000" pitchFamily="2" charset="-78"/>
                  </a:rPr>
                  <a:t>رگرسیون باید حداقل جمعیت در 3 دوره مختلف، با دوره زمانی یکسان را داشته باشیم. در این رابطه باید مقادیر زیر را بدست آورد و سپس به پیش بینی جمعیت پرداخت</a:t>
                </a:r>
                <a:r>
                  <a:rPr lang="fa-IR" sz="1800" dirty="0" smtClean="0">
                    <a:solidFill>
                      <a:prstClr val="black"/>
                    </a:solidFill>
                    <a:cs typeface="B Homa" panose="00000400000000000000" pitchFamily="2" charset="-78"/>
                  </a:rPr>
                  <a:t>.</a:t>
                </a:r>
              </a:p>
              <a:p>
                <a:pPr defTabSz="507977" rtl="1">
                  <a:spcBef>
                    <a:spcPct val="20000"/>
                  </a:spcBef>
                </a:pPr>
                <a:endParaRPr lang="fa-IR" sz="1800" dirty="0">
                  <a:solidFill>
                    <a:prstClr val="black"/>
                  </a:solidFill>
                  <a:cs typeface="B Homa" panose="00000400000000000000" pitchFamily="2" charset="-78"/>
                </a:endParaRPr>
              </a:p>
              <a:p>
                <a:pPr defTabSz="507977" rtl="1">
                  <a:spcBef>
                    <a:spcPct val="20000"/>
                  </a:spcBef>
                </a:pPr>
                <a:r>
                  <a:rPr lang="en-US" sz="1800" dirty="0" smtClean="0">
                    <a:solidFill>
                      <a:prstClr val="black"/>
                    </a:solidFill>
                    <a:cs typeface="B Homa" panose="00000400000000000000" pitchFamily="2" charset="-78"/>
                  </a:rPr>
                  <a:t>Y=</a:t>
                </a:r>
                <a:r>
                  <a:rPr lang="en-US" sz="1800" dirty="0" err="1" smtClean="0">
                    <a:solidFill>
                      <a:prstClr val="black"/>
                    </a:solidFill>
                    <a:cs typeface="B Homa" panose="00000400000000000000" pitchFamily="2" charset="-78"/>
                  </a:rPr>
                  <a:t>ax+b</a:t>
                </a:r>
                <a:endParaRPr lang="fa-IR" sz="1800" dirty="0" smtClean="0">
                  <a:solidFill>
                    <a:prstClr val="black"/>
                  </a:solidFill>
                  <a:cs typeface="B Homa" panose="00000400000000000000" pitchFamily="2" charset="-78"/>
                </a:endParaRPr>
              </a:p>
              <a:p>
                <a:pPr defTabSz="507977" rtl="1">
                  <a:spcBef>
                    <a:spcPct val="20000"/>
                  </a:spcBef>
                </a:pPr>
                <a:r>
                  <a:rPr lang="en-US" sz="1800" dirty="0" smtClean="0">
                    <a:solidFill>
                      <a:prstClr val="black"/>
                    </a:solidFill>
                    <a:cs typeface="B Homa" panose="00000400000000000000" pitchFamily="2" charset="-78"/>
                  </a:rPr>
                  <a:t>a= </a:t>
                </a:r>
                <a14:m>
                  <m:oMath xmlns:m="http://schemas.openxmlformats.org/officeDocument/2006/math">
                    <m:f>
                      <m:fPr>
                        <m:ctrlPr>
                          <a:rPr lang="en-US" sz="1800" i="1" smtClean="0">
                            <a:solidFill>
                              <a:prstClr val="black"/>
                            </a:solidFill>
                            <a:latin typeface="Cambria Math" panose="02040503050406030204" pitchFamily="18" charset="0"/>
                            <a:cs typeface="B Nazanin" pitchFamily="2" charset="-78"/>
                          </a:rPr>
                        </m:ctrlPr>
                      </m:fPr>
                      <m:num>
                        <m:nary>
                          <m:naryPr>
                            <m:chr m:val="∑"/>
                            <m:subHide m:val="on"/>
                            <m:supHide m:val="on"/>
                            <m:ctrlPr>
                              <a:rPr lang="en-US" sz="1800" i="1" smtClean="0">
                                <a:solidFill>
                                  <a:prstClr val="black"/>
                                </a:solidFill>
                                <a:latin typeface="Cambria Math" panose="02040503050406030204" pitchFamily="18" charset="0"/>
                                <a:cs typeface="B Nazanin" pitchFamily="2" charset="-78"/>
                              </a:rPr>
                            </m:ctrlPr>
                          </m:naryPr>
                          <m:sub/>
                          <m:sup/>
                          <m:e>
                            <m:r>
                              <a:rPr lang="en-US" sz="1800" b="0" i="1" smtClean="0">
                                <a:solidFill>
                                  <a:prstClr val="black"/>
                                </a:solidFill>
                                <a:latin typeface="Cambria Math"/>
                                <a:cs typeface="B Nazanin" pitchFamily="2" charset="-78"/>
                              </a:rPr>
                              <m:t>𝑥𝑦</m:t>
                            </m:r>
                          </m:e>
                        </m:nary>
                      </m:num>
                      <m:den>
                        <m:nary>
                          <m:naryPr>
                            <m:chr m:val="∑"/>
                            <m:subHide m:val="on"/>
                            <m:supHide m:val="on"/>
                            <m:ctrlPr>
                              <a:rPr lang="en-US" sz="1800" i="1" smtClean="0">
                                <a:solidFill>
                                  <a:prstClr val="black"/>
                                </a:solidFill>
                                <a:latin typeface="Cambria Math" panose="02040503050406030204" pitchFamily="18" charset="0"/>
                                <a:cs typeface="B Nazanin" pitchFamily="2" charset="-78"/>
                              </a:rPr>
                            </m:ctrlPr>
                          </m:naryPr>
                          <m:sub/>
                          <m:sup/>
                          <m:e>
                            <m:r>
                              <a:rPr lang="en-US" sz="1800" b="0" i="1" smtClean="0">
                                <a:solidFill>
                                  <a:prstClr val="black"/>
                                </a:solidFill>
                                <a:latin typeface="Cambria Math"/>
                                <a:cs typeface="B Nazanin" pitchFamily="2" charset="-78"/>
                              </a:rPr>
                              <m:t>𝑥</m:t>
                            </m:r>
                            <m:r>
                              <a:rPr lang="en-US" sz="1800" b="0" i="1" baseline="30000" smtClean="0">
                                <a:solidFill>
                                  <a:prstClr val="black"/>
                                </a:solidFill>
                                <a:latin typeface="Cambria Math"/>
                                <a:cs typeface="B Nazanin" pitchFamily="2" charset="-78"/>
                              </a:rPr>
                              <m:t>2</m:t>
                            </m:r>
                          </m:e>
                        </m:nary>
                      </m:den>
                    </m:f>
                  </m:oMath>
                </a14:m>
                <a:endParaRPr lang="fa-IR" sz="1800" dirty="0" smtClean="0">
                  <a:solidFill>
                    <a:prstClr val="black"/>
                  </a:solidFill>
                  <a:cs typeface="B Homa" panose="00000400000000000000" pitchFamily="2" charset="-78"/>
                </a:endParaRPr>
              </a:p>
              <a:p>
                <a:pPr lvl="0" defTabSz="507977" rtl="1">
                  <a:spcBef>
                    <a:spcPct val="20000"/>
                  </a:spcBef>
                </a:pPr>
                <a:r>
                  <a:rPr lang="en-US" sz="1800" dirty="0" smtClean="0">
                    <a:solidFill>
                      <a:prstClr val="black"/>
                    </a:solidFill>
                    <a:cs typeface="B Homa" panose="00000400000000000000" pitchFamily="2" charset="-78"/>
                  </a:rPr>
                  <a:t>b= </a:t>
                </a:r>
                <a14:m>
                  <m:oMath xmlns:m="http://schemas.openxmlformats.org/officeDocument/2006/math">
                    <m:f>
                      <m:fPr>
                        <m:ctrlPr>
                          <a:rPr lang="en-US" sz="1800" i="1">
                            <a:solidFill>
                              <a:prstClr val="black"/>
                            </a:solidFill>
                            <a:latin typeface="Cambria Math" panose="02040503050406030204" pitchFamily="18" charset="0"/>
                            <a:cs typeface="B Nazanin" pitchFamily="2" charset="-78"/>
                          </a:rPr>
                        </m:ctrlPr>
                      </m:fPr>
                      <m:num>
                        <m:nary>
                          <m:naryPr>
                            <m:chr m:val="∑"/>
                            <m:subHide m:val="on"/>
                            <m:supHide m:val="on"/>
                            <m:ctrlPr>
                              <a:rPr lang="en-US" sz="1800" i="1">
                                <a:solidFill>
                                  <a:prstClr val="black"/>
                                </a:solidFill>
                                <a:latin typeface="Cambria Math" panose="02040503050406030204" pitchFamily="18" charset="0"/>
                                <a:cs typeface="B Nazanin" pitchFamily="2" charset="-78"/>
                              </a:rPr>
                            </m:ctrlPr>
                          </m:naryPr>
                          <m:sub/>
                          <m:sup/>
                          <m:e>
                            <m:r>
                              <a:rPr lang="en-US" sz="1800" i="1">
                                <a:solidFill>
                                  <a:prstClr val="black"/>
                                </a:solidFill>
                                <a:latin typeface="Cambria Math"/>
                                <a:cs typeface="B Nazanin" pitchFamily="2" charset="-78"/>
                              </a:rPr>
                              <m:t>𝑦</m:t>
                            </m:r>
                          </m:e>
                        </m:nary>
                      </m:num>
                      <m:den>
                        <m:r>
                          <a:rPr lang="en-US" sz="1800" b="0" i="1" smtClean="0">
                            <a:solidFill>
                              <a:prstClr val="black"/>
                            </a:solidFill>
                            <a:latin typeface="Cambria Math"/>
                            <a:cs typeface="B Nazanin" pitchFamily="2" charset="-78"/>
                          </a:rPr>
                          <m:t>𝑛</m:t>
                        </m:r>
                      </m:den>
                    </m:f>
                  </m:oMath>
                </a14:m>
                <a:endParaRPr lang="en-US" sz="1800" dirty="0" smtClean="0">
                  <a:solidFill>
                    <a:prstClr val="black"/>
                  </a:solidFill>
                  <a:cs typeface="B Homa" panose="00000400000000000000" pitchFamily="2" charset="-78"/>
                </a:endParaRPr>
              </a:p>
              <a:p>
                <a:pPr algn="r" defTabSz="507977" rtl="1">
                  <a:spcBef>
                    <a:spcPct val="20000"/>
                  </a:spcBef>
                </a:pPr>
                <a:endParaRPr lang="fa-IR" sz="1800" dirty="0" smtClean="0">
                  <a:solidFill>
                    <a:prstClr val="black"/>
                  </a:solidFill>
                  <a:cs typeface="B Homa" panose="00000400000000000000" pitchFamily="2" charset="-78"/>
                </a:endParaRPr>
              </a:p>
              <a:p>
                <a:pPr algn="r" defTabSz="507977" rtl="1">
                  <a:spcBef>
                    <a:spcPct val="20000"/>
                  </a:spcBef>
                </a:pPr>
                <a:r>
                  <a:rPr lang="fa-IR" sz="1800" dirty="0" smtClean="0">
                    <a:solidFill>
                      <a:prstClr val="black"/>
                    </a:solidFill>
                    <a:cs typeface="B Homa" panose="00000400000000000000" pitchFamily="2" charset="-78"/>
                  </a:rPr>
                  <a:t>که</a:t>
                </a:r>
                <a:r>
                  <a:rPr lang="en-US" sz="1800" dirty="0" smtClean="0">
                    <a:solidFill>
                      <a:prstClr val="black"/>
                    </a:solidFill>
                    <a:cs typeface="B Homa" panose="00000400000000000000" pitchFamily="2" charset="-78"/>
                  </a:rPr>
                  <a:t>x  </a:t>
                </a:r>
                <a:r>
                  <a:rPr lang="fa-IR" sz="1800" dirty="0">
                    <a:solidFill>
                      <a:prstClr val="black"/>
                    </a:solidFill>
                    <a:cs typeface="B Homa" panose="00000400000000000000" pitchFamily="2" charset="-78"/>
                  </a:rPr>
                  <a:t>مبدا صفر قراردادی و </a:t>
                </a:r>
                <a:r>
                  <a:rPr lang="en-US" sz="1800" dirty="0">
                    <a:solidFill>
                      <a:prstClr val="black"/>
                    </a:solidFill>
                    <a:cs typeface="B Homa" panose="00000400000000000000" pitchFamily="2" charset="-78"/>
                  </a:rPr>
                  <a:t>y </a:t>
                </a:r>
                <a:r>
                  <a:rPr lang="fa-IR" sz="1800" dirty="0">
                    <a:solidFill>
                      <a:prstClr val="black"/>
                    </a:solidFill>
                    <a:cs typeface="B Homa" panose="00000400000000000000" pitchFamily="2" charset="-78"/>
                  </a:rPr>
                  <a:t>جمعیت </a:t>
                </a:r>
                <a:r>
                  <a:rPr lang="fa-IR" sz="1800" dirty="0" smtClean="0">
                    <a:solidFill>
                      <a:prstClr val="black"/>
                    </a:solidFill>
                    <a:cs typeface="B Homa" panose="00000400000000000000" pitchFamily="2" charset="-78"/>
                  </a:rPr>
                  <a:t>می باشد</a:t>
                </a:r>
                <a:r>
                  <a:rPr lang="fa-IR" sz="1800" dirty="0">
                    <a:solidFill>
                      <a:prstClr val="black"/>
                    </a:solidFill>
                    <a:cs typeface="B Homa" panose="00000400000000000000" pitchFamily="2" charset="-78"/>
                  </a:rPr>
                  <a:t>.</a:t>
                </a: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69" cy="3833101"/>
              </a:xfrm>
              <a:prstGeom prst="rect">
                <a:avLst/>
              </a:prstGeom>
              <a:blipFill rotWithShape="0">
                <a:blip r:embed="rId2"/>
                <a:stretch>
                  <a:fillRect l="-1027" t="-1106" r="-479" b="-1580"/>
                </a:stretch>
              </a:blipFill>
              <a:ln/>
            </p:spPr>
            <p:txBody>
              <a:bodyPr/>
              <a:lstStyle/>
              <a:p>
                <a:r>
                  <a:rPr lang="fa-IR">
                    <a:noFill/>
                  </a:rPr>
                  <a:t> </a:t>
                </a:r>
              </a:p>
            </p:txBody>
          </p:sp>
        </mc:Fallback>
      </mc:AlternateContent>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039929" y="2683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31078780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animBg="1"/>
      <p:bldP spid="2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76880"/>
            <a:ext cx="8873569" cy="923330"/>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smtClean="0">
                <a:solidFill>
                  <a:prstClr val="black"/>
                </a:solidFill>
                <a:cs typeface="B Homa" panose="00000400000000000000" pitchFamily="2" charset="-78"/>
              </a:rPr>
              <a:t>مثال: با </a:t>
            </a:r>
            <a:r>
              <a:rPr lang="fa-IR" sz="1800" dirty="0">
                <a:solidFill>
                  <a:prstClr val="black"/>
                </a:solidFill>
                <a:cs typeface="B Homa" panose="00000400000000000000" pitchFamily="2" charset="-78"/>
              </a:rPr>
              <a:t>توجه به بررسی¬های انجام شده در مرکز ملی آمار ایران، شهر همدان در سال¬های 65، 75 و 85 به ترتیب دارای جمعیتی برابر با 292377، 401281، 479640 نفر بوده است که به این ترتیب آمار زیر به دست می¬آید و چمعیت برای سال 1395 پیش بینی شده است</a:t>
            </a:r>
            <a:r>
              <a:rPr lang="fa-IR" sz="1800" dirty="0" smtClean="0">
                <a:solidFill>
                  <a:prstClr val="black"/>
                </a:solidFill>
                <a:cs typeface="B Homa" panose="00000400000000000000" pitchFamily="2" charset="-78"/>
              </a:rPr>
              <a:t>:</a:t>
            </a:r>
            <a:endParaRPr lang="fa-IR" sz="1800" dirty="0">
              <a:solidFill>
                <a:prstClr val="black"/>
              </a:solidFill>
              <a:cs typeface="B Homa" panose="00000400000000000000" pitchFamily="2" charset="-78"/>
            </a:endParaRPr>
          </a:p>
        </p:txBody>
      </p:sp>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039929" y="2683034"/>
            <a:ext cx="2147310"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graphicFrame>
        <p:nvGraphicFramePr>
          <p:cNvPr id="3" name="Table 2"/>
          <p:cNvGraphicFramePr>
            <a:graphicFrameLocks noGrp="1"/>
          </p:cNvGraphicFramePr>
          <p:nvPr>
            <p:extLst>
              <p:ext uri="{D42A27DB-BD31-4B8C-83A1-F6EECF244321}">
                <p14:modId xmlns:p14="http://schemas.microsoft.com/office/powerpoint/2010/main" val="2107832740"/>
              </p:ext>
            </p:extLst>
          </p:nvPr>
        </p:nvGraphicFramePr>
        <p:xfrm>
          <a:off x="1505108" y="2116872"/>
          <a:ext cx="7696199" cy="2386584"/>
        </p:xfrm>
        <a:graphic>
          <a:graphicData uri="http://schemas.openxmlformats.org/drawingml/2006/table">
            <a:tbl>
              <a:tblPr rtl="1" firstRow="1" firstCol="1" bandRow="1">
                <a:tableStyleId>{912C8C85-51F0-491E-9774-3900AFEF0FD7}</a:tableStyleId>
              </a:tblPr>
              <a:tblGrid>
                <a:gridCol w="1538907"/>
                <a:gridCol w="1538907"/>
                <a:gridCol w="1858600"/>
                <a:gridCol w="1458085"/>
                <a:gridCol w="1301700"/>
              </a:tblGrid>
              <a:tr h="530352">
                <a:tc>
                  <a:txBody>
                    <a:bodyPr/>
                    <a:lstStyle/>
                    <a:p>
                      <a:pPr marL="457200" algn="ctr" rtl="1">
                        <a:lnSpc>
                          <a:spcPct val="115000"/>
                        </a:lnSpc>
                        <a:spcAft>
                          <a:spcPts val="0"/>
                        </a:spcAft>
                      </a:pPr>
                      <a:r>
                        <a:rPr lang="en-US" sz="1400" dirty="0" err="1">
                          <a:effectLst/>
                          <a:cs typeface="B Homa" panose="00000400000000000000" pitchFamily="2" charset="-78"/>
                        </a:rPr>
                        <a:t>xy</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en-US" sz="1400" dirty="0">
                          <a:effectLst/>
                          <a:cs typeface="B Homa" panose="00000400000000000000" pitchFamily="2" charset="-78"/>
                        </a:rPr>
                        <a:t>X</a:t>
                      </a:r>
                      <a:r>
                        <a:rPr lang="en-US" sz="1400" baseline="30000" dirty="0">
                          <a:effectLst/>
                          <a:cs typeface="B Homa" panose="00000400000000000000" pitchFamily="2" charset="-78"/>
                        </a:rPr>
                        <a:t>2</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مبدا </a:t>
                      </a:r>
                      <a:r>
                        <a:rPr lang="fa-IR" sz="1400" dirty="0" smtClean="0">
                          <a:effectLst/>
                          <a:cs typeface="B Homa" panose="00000400000000000000" pitchFamily="2" charset="-78"/>
                        </a:rPr>
                        <a:t>صفر</a:t>
                      </a:r>
                      <a:r>
                        <a:rPr lang="fa-IR" sz="1400" baseline="0" dirty="0" smtClean="0">
                          <a:effectLst/>
                          <a:cs typeface="B Homa" panose="00000400000000000000" pitchFamily="2" charset="-78"/>
                        </a:rPr>
                        <a:t> </a:t>
                      </a:r>
                      <a:r>
                        <a:rPr lang="fa-IR" sz="1400" dirty="0" smtClean="0">
                          <a:effectLst/>
                          <a:cs typeface="B Homa" panose="00000400000000000000" pitchFamily="2" charset="-78"/>
                        </a:rPr>
                        <a:t>قراردادی </a:t>
                      </a:r>
                      <a:r>
                        <a:rPr lang="en-US" sz="1400" dirty="0" smtClean="0">
                          <a:effectLst/>
                          <a:cs typeface="B Homa" panose="00000400000000000000" pitchFamily="2" charset="-78"/>
                        </a:rPr>
                        <a:t>x</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جمعیت </a:t>
                      </a:r>
                      <a:r>
                        <a:rPr lang="en-US" sz="1400" dirty="0">
                          <a:effectLst/>
                          <a:cs typeface="B Homa" panose="00000400000000000000" pitchFamily="2" charset="-78"/>
                        </a:rPr>
                        <a:t>y</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سال</a:t>
                      </a:r>
                      <a:endParaRPr lang="en-US" sz="1100" dirty="0">
                        <a:effectLst/>
                        <a:latin typeface="Calibri"/>
                        <a:ea typeface="Calibri"/>
                        <a:cs typeface="B Homa" panose="00000400000000000000" pitchFamily="2" charset="-78"/>
                      </a:endParaRPr>
                    </a:p>
                  </a:txBody>
                  <a:tcPr marL="68580" marR="68580" marT="0" marB="0" anchor="ctr"/>
                </a:tc>
              </a:tr>
              <a:tr h="530352">
                <a:tc>
                  <a:txBody>
                    <a:bodyPr/>
                    <a:lstStyle/>
                    <a:p>
                      <a:pPr marL="457200" algn="ctr" rtl="1">
                        <a:lnSpc>
                          <a:spcPct val="115000"/>
                        </a:lnSpc>
                        <a:spcAft>
                          <a:spcPts val="0"/>
                        </a:spcAft>
                      </a:pPr>
                      <a:r>
                        <a:rPr lang="fa-IR" sz="1400" dirty="0">
                          <a:effectLst/>
                          <a:cs typeface="B Homa" panose="00000400000000000000" pitchFamily="2" charset="-78"/>
                        </a:rPr>
                        <a:t>292377-</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292377</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1365</a:t>
                      </a:r>
                      <a:endParaRPr lang="en-US" sz="1100" dirty="0">
                        <a:effectLst/>
                        <a:latin typeface="Calibri"/>
                        <a:ea typeface="Calibri"/>
                        <a:cs typeface="B Homa" panose="00000400000000000000" pitchFamily="2" charset="-78"/>
                      </a:endParaRPr>
                    </a:p>
                  </a:txBody>
                  <a:tcPr marL="68580" marR="68580" marT="0" marB="0" anchor="ctr"/>
                </a:tc>
              </a:tr>
              <a:tr h="265176">
                <a:tc>
                  <a:txBody>
                    <a:bodyPr/>
                    <a:lstStyle/>
                    <a:p>
                      <a:pPr marL="457200" algn="ctr" rtl="1">
                        <a:lnSpc>
                          <a:spcPct val="115000"/>
                        </a:lnSpc>
                        <a:spcAft>
                          <a:spcPts val="0"/>
                        </a:spcAft>
                      </a:pPr>
                      <a:r>
                        <a:rPr lang="fa-IR" sz="1400" dirty="0">
                          <a:effectLst/>
                          <a:cs typeface="B Homa" panose="00000400000000000000" pitchFamily="2" charset="-78"/>
                        </a:rPr>
                        <a:t>0</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0</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0</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401281</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1375</a:t>
                      </a:r>
                      <a:endParaRPr lang="en-US" sz="1100" dirty="0">
                        <a:effectLst/>
                        <a:latin typeface="Calibri"/>
                        <a:ea typeface="Calibri"/>
                        <a:cs typeface="B Homa" panose="00000400000000000000" pitchFamily="2" charset="-78"/>
                      </a:endParaRPr>
                    </a:p>
                  </a:txBody>
                  <a:tcPr marL="68580" marR="68580" marT="0" marB="0" anchor="ctr"/>
                </a:tc>
              </a:tr>
              <a:tr h="530352">
                <a:tc>
                  <a:txBody>
                    <a:bodyPr/>
                    <a:lstStyle/>
                    <a:p>
                      <a:pPr marL="457200" algn="ctr" rtl="1">
                        <a:lnSpc>
                          <a:spcPct val="115000"/>
                        </a:lnSpc>
                        <a:spcAft>
                          <a:spcPts val="0"/>
                        </a:spcAft>
                      </a:pPr>
                      <a:r>
                        <a:rPr lang="fa-IR" sz="1400" dirty="0">
                          <a:effectLst/>
                          <a:cs typeface="B Homa" panose="00000400000000000000" pitchFamily="2" charset="-78"/>
                        </a:rPr>
                        <a:t>479640</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479640</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1385</a:t>
                      </a:r>
                      <a:endParaRPr lang="en-US" sz="1100" dirty="0">
                        <a:effectLst/>
                        <a:latin typeface="Calibri"/>
                        <a:ea typeface="Calibri"/>
                        <a:cs typeface="B Homa" panose="00000400000000000000" pitchFamily="2" charset="-78"/>
                      </a:endParaRPr>
                    </a:p>
                  </a:txBody>
                  <a:tcPr marL="68580" marR="68580" marT="0" marB="0" anchor="ctr"/>
                </a:tc>
              </a:tr>
              <a:tr h="530352">
                <a:tc>
                  <a:txBody>
                    <a:bodyPr/>
                    <a:lstStyle/>
                    <a:p>
                      <a:pPr marL="457200" algn="ctr" rtl="1">
                        <a:lnSpc>
                          <a:spcPct val="115000"/>
                        </a:lnSpc>
                        <a:spcAft>
                          <a:spcPts val="0"/>
                        </a:spcAft>
                      </a:pPr>
                      <a:r>
                        <a:rPr lang="fa-IR" sz="1400" dirty="0">
                          <a:effectLst/>
                          <a:cs typeface="B Homa" panose="00000400000000000000" pitchFamily="2" charset="-78"/>
                        </a:rPr>
                        <a:t>187263</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2</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1173298</a:t>
                      </a:r>
                      <a:endParaRPr lang="en-US" sz="1100" dirty="0">
                        <a:effectLst/>
                        <a:latin typeface="Calibri"/>
                        <a:ea typeface="Calibri"/>
                        <a:cs typeface="B Homa" panose="00000400000000000000" pitchFamily="2" charset="-78"/>
                      </a:endParaRPr>
                    </a:p>
                  </a:txBody>
                  <a:tcPr marL="68580" marR="68580" marT="0" marB="0" anchor="ctr"/>
                </a:tc>
                <a:tc>
                  <a:txBody>
                    <a:bodyPr/>
                    <a:lstStyle/>
                    <a:p>
                      <a:pPr marL="457200" algn="ctr" rtl="1">
                        <a:lnSpc>
                          <a:spcPct val="115000"/>
                        </a:lnSpc>
                        <a:spcAft>
                          <a:spcPts val="0"/>
                        </a:spcAft>
                      </a:pPr>
                      <a:r>
                        <a:rPr lang="fa-IR" sz="1400" dirty="0">
                          <a:effectLst/>
                          <a:cs typeface="B Homa" panose="00000400000000000000" pitchFamily="2" charset="-78"/>
                        </a:rPr>
                        <a:t>مجموع</a:t>
                      </a:r>
                      <a:endParaRPr lang="en-US" sz="1100" dirty="0">
                        <a:effectLst/>
                        <a:latin typeface="Calibri"/>
                        <a:ea typeface="Calibri"/>
                        <a:cs typeface="B Homa" panose="00000400000000000000" pitchFamily="2" charset="-78"/>
                      </a:endParaRPr>
                    </a:p>
                  </a:txBody>
                  <a:tcPr marL="68580" marR="68580" marT="0" marB="0" anchor="ctr"/>
                </a:tc>
              </a:tr>
            </a:tbl>
          </a:graphicData>
        </a:graphic>
      </p:graphicFrame>
      <mc:AlternateContent xmlns:mc="http://schemas.openxmlformats.org/markup-compatibility/2006" xmlns:a14="http://schemas.microsoft.com/office/drawing/2010/main">
        <mc:Choice Requires="a14">
          <p:sp>
            <p:nvSpPr>
              <p:cNvPr id="5" name="Rectangle 4"/>
              <p:cNvSpPr/>
              <p:nvPr/>
            </p:nvSpPr>
            <p:spPr>
              <a:xfrm>
                <a:off x="916424" y="4740278"/>
                <a:ext cx="8873569" cy="1566967"/>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Low" defTabSz="507977" rtl="1">
                  <a:spcBef>
                    <a:spcPct val="20000"/>
                  </a:spcBef>
                </a:pPr>
                <a:r>
                  <a:rPr lang="fa-IR" sz="1800" dirty="0" smtClean="0">
                    <a:solidFill>
                      <a:prstClr val="black"/>
                    </a:solidFill>
                    <a:cs typeface="B Homa" panose="00000400000000000000" pitchFamily="2" charset="-78"/>
                  </a:rPr>
                  <a:t>بنابراین </a:t>
                </a:r>
                <a:r>
                  <a:rPr lang="fa-IR" sz="1800" dirty="0">
                    <a:solidFill>
                      <a:prstClr val="black"/>
                    </a:solidFill>
                    <a:cs typeface="B Homa" panose="00000400000000000000" pitchFamily="2" charset="-78"/>
                  </a:rPr>
                  <a:t>در این معادله مقادیر </a:t>
                </a:r>
                <a:r>
                  <a:rPr lang="en-US" sz="1800" dirty="0">
                    <a:solidFill>
                      <a:prstClr val="black"/>
                    </a:solidFill>
                    <a:cs typeface="B Homa" panose="00000400000000000000" pitchFamily="2" charset="-78"/>
                  </a:rPr>
                  <a:t>a </a:t>
                </a:r>
                <a:r>
                  <a:rPr lang="fa-IR" sz="1800" dirty="0">
                    <a:solidFill>
                      <a:prstClr val="black"/>
                    </a:solidFill>
                    <a:cs typeface="B Homa" panose="00000400000000000000" pitchFamily="2" charset="-78"/>
                  </a:rPr>
                  <a:t>و </a:t>
                </a:r>
                <a:r>
                  <a:rPr lang="en-US" sz="1800" dirty="0">
                    <a:solidFill>
                      <a:prstClr val="black"/>
                    </a:solidFill>
                    <a:cs typeface="B Homa" panose="00000400000000000000" pitchFamily="2" charset="-78"/>
                  </a:rPr>
                  <a:t>b </a:t>
                </a:r>
                <a:r>
                  <a:rPr lang="fa-IR" sz="1800" dirty="0">
                    <a:solidFill>
                      <a:prstClr val="black"/>
                    </a:solidFill>
                    <a:cs typeface="B Homa" panose="00000400000000000000" pitchFamily="2" charset="-78"/>
                  </a:rPr>
                  <a:t>برابرند با:</a:t>
                </a:r>
              </a:p>
              <a:p>
                <a:pPr lvl="0" algn="justLow" defTabSz="507977" rtl="1">
                  <a:spcBef>
                    <a:spcPct val="20000"/>
                  </a:spcBef>
                </a:pPr>
                <a:r>
                  <a:rPr lang="fa-IR" sz="1800" dirty="0">
                    <a:solidFill>
                      <a:prstClr val="black"/>
                    </a:solidFill>
                    <a:cs typeface="B Homa" panose="00000400000000000000" pitchFamily="2" charset="-78"/>
                  </a:rPr>
                  <a:t>(مقدار </a:t>
                </a:r>
                <a:r>
                  <a:rPr lang="en-US" sz="1800" dirty="0">
                    <a:solidFill>
                      <a:prstClr val="black"/>
                    </a:solidFill>
                    <a:cs typeface="B Homa" panose="00000400000000000000" pitchFamily="2" charset="-78"/>
                  </a:rPr>
                  <a:t>n </a:t>
                </a:r>
                <a:r>
                  <a:rPr lang="fa-IR" sz="1800" dirty="0">
                    <a:solidFill>
                      <a:prstClr val="black"/>
                    </a:solidFill>
                    <a:cs typeface="B Homa" panose="00000400000000000000" pitchFamily="2" charset="-78"/>
                  </a:rPr>
                  <a:t>در این رابطه برای محاسبه </a:t>
                </a:r>
                <a:r>
                  <a:rPr lang="en-US" sz="1800" dirty="0">
                    <a:solidFill>
                      <a:prstClr val="black"/>
                    </a:solidFill>
                    <a:cs typeface="B Homa" panose="00000400000000000000" pitchFamily="2" charset="-78"/>
                  </a:rPr>
                  <a:t>y </a:t>
                </a:r>
                <a:r>
                  <a:rPr lang="fa-IR" sz="1800" dirty="0">
                    <a:solidFill>
                      <a:prstClr val="black"/>
                    </a:solidFill>
                    <a:cs typeface="B Homa" panose="00000400000000000000" pitchFamily="2" charset="-78"/>
                  </a:rPr>
                  <a:t>به دلیل وجود 3 دوره برابر است با 3):</a:t>
                </a:r>
              </a:p>
              <a:p>
                <a:pPr lvl="0" defTabSz="507977" rtl="1">
                  <a:spcBef>
                    <a:spcPct val="20000"/>
                  </a:spcBef>
                </a:pPr>
                <a:r>
                  <a:rPr lang="en-US" sz="1800" dirty="0">
                    <a:solidFill>
                      <a:prstClr val="black"/>
                    </a:solidFill>
                    <a:cs typeface="B Homa" panose="00000400000000000000" pitchFamily="2" charset="-78"/>
                  </a:rPr>
                  <a:t>Y=</a:t>
                </a:r>
                <a:r>
                  <a:rPr lang="en-US" sz="1800" dirty="0" err="1">
                    <a:solidFill>
                      <a:prstClr val="black"/>
                    </a:solidFill>
                    <a:cs typeface="B Homa" panose="00000400000000000000" pitchFamily="2" charset="-78"/>
                  </a:rPr>
                  <a:t>ax+b</a:t>
                </a:r>
                <a:r>
                  <a:rPr lang="en-US" sz="1800" dirty="0">
                    <a:solidFill>
                      <a:prstClr val="black"/>
                    </a:solidFill>
                    <a:cs typeface="B Homa" panose="00000400000000000000" pitchFamily="2" charset="-78"/>
                  </a:rPr>
                  <a:t>      a= </a:t>
                </a:r>
                <a14:m>
                  <m:oMath xmlns:m="http://schemas.openxmlformats.org/officeDocument/2006/math">
                    <m:f>
                      <m:fPr>
                        <m:ctrlPr>
                          <a:rPr lang="en-US" sz="1800" i="1">
                            <a:solidFill>
                              <a:prstClr val="black"/>
                            </a:solidFill>
                            <a:latin typeface="Cambria Math" panose="02040503050406030204" pitchFamily="18" charset="0"/>
                            <a:cs typeface="B Nazanin" pitchFamily="2" charset="-78"/>
                          </a:rPr>
                        </m:ctrlPr>
                      </m:fPr>
                      <m:num>
                        <m:nary>
                          <m:naryPr>
                            <m:chr m:val="∑"/>
                            <m:subHide m:val="on"/>
                            <m:supHide m:val="on"/>
                            <m:ctrlPr>
                              <a:rPr lang="en-US" sz="1800" i="1">
                                <a:solidFill>
                                  <a:prstClr val="black"/>
                                </a:solidFill>
                                <a:latin typeface="Cambria Math" panose="02040503050406030204" pitchFamily="18" charset="0"/>
                                <a:cs typeface="B Nazanin" pitchFamily="2" charset="-78"/>
                              </a:rPr>
                            </m:ctrlPr>
                          </m:naryPr>
                          <m:sub/>
                          <m:sup/>
                          <m:e>
                            <m:r>
                              <a:rPr lang="en-US" sz="1800" i="1">
                                <a:solidFill>
                                  <a:prstClr val="black"/>
                                </a:solidFill>
                                <a:latin typeface="Cambria Math"/>
                                <a:cs typeface="B Nazanin" pitchFamily="2" charset="-78"/>
                              </a:rPr>
                              <m:t>𝑥𝑦</m:t>
                            </m:r>
                          </m:e>
                        </m:nary>
                      </m:num>
                      <m:den>
                        <m:nary>
                          <m:naryPr>
                            <m:chr m:val="∑"/>
                            <m:subHide m:val="on"/>
                            <m:supHide m:val="on"/>
                            <m:ctrlPr>
                              <a:rPr lang="en-US" sz="1800" i="1">
                                <a:solidFill>
                                  <a:prstClr val="black"/>
                                </a:solidFill>
                                <a:latin typeface="Cambria Math" panose="02040503050406030204" pitchFamily="18" charset="0"/>
                                <a:cs typeface="B Nazanin" pitchFamily="2" charset="-78"/>
                              </a:rPr>
                            </m:ctrlPr>
                          </m:naryPr>
                          <m:sub/>
                          <m:sup/>
                          <m:e>
                            <m:r>
                              <a:rPr lang="en-US" sz="1800" i="1">
                                <a:solidFill>
                                  <a:prstClr val="black"/>
                                </a:solidFill>
                                <a:latin typeface="Cambria Math"/>
                                <a:cs typeface="B Nazanin" pitchFamily="2" charset="-78"/>
                              </a:rPr>
                              <m:t>𝑥</m:t>
                            </m:r>
                            <m:r>
                              <a:rPr lang="en-US" sz="1800" i="1" baseline="30000">
                                <a:solidFill>
                                  <a:prstClr val="black"/>
                                </a:solidFill>
                                <a:latin typeface="Cambria Math"/>
                                <a:cs typeface="B Nazanin" pitchFamily="2" charset="-78"/>
                              </a:rPr>
                              <m:t>2</m:t>
                            </m:r>
                          </m:e>
                        </m:nary>
                      </m:den>
                    </m:f>
                    <m:r>
                      <a:rPr lang="en-US" sz="1800" baseline="30000">
                        <a:solidFill>
                          <a:prstClr val="black"/>
                        </a:solidFill>
                        <a:latin typeface="Cambria Math"/>
                        <a:cs typeface="B Nazanin" pitchFamily="2" charset="-78"/>
                      </a:rPr>
                      <m:t>                 </m:t>
                    </m:r>
                  </m:oMath>
                </a14:m>
                <a:r>
                  <a:rPr lang="en-US" sz="1800" dirty="0">
                    <a:solidFill>
                      <a:prstClr val="black"/>
                    </a:solidFill>
                    <a:cs typeface="B Homa" panose="00000400000000000000" pitchFamily="2" charset="-78"/>
                  </a:rPr>
                  <a:t>b= </a:t>
                </a:r>
                <a14:m>
                  <m:oMath xmlns:m="http://schemas.openxmlformats.org/officeDocument/2006/math">
                    <m:f>
                      <m:fPr>
                        <m:ctrlPr>
                          <a:rPr lang="en-US" sz="1800" i="1">
                            <a:solidFill>
                              <a:prstClr val="black"/>
                            </a:solidFill>
                            <a:latin typeface="Cambria Math" panose="02040503050406030204" pitchFamily="18" charset="0"/>
                            <a:cs typeface="B Nazanin" pitchFamily="2" charset="-78"/>
                          </a:rPr>
                        </m:ctrlPr>
                      </m:fPr>
                      <m:num>
                        <m:nary>
                          <m:naryPr>
                            <m:chr m:val="∑"/>
                            <m:subHide m:val="on"/>
                            <m:supHide m:val="on"/>
                            <m:ctrlPr>
                              <a:rPr lang="en-US" sz="1800" i="1">
                                <a:solidFill>
                                  <a:prstClr val="black"/>
                                </a:solidFill>
                                <a:latin typeface="Cambria Math" panose="02040503050406030204" pitchFamily="18" charset="0"/>
                                <a:cs typeface="B Nazanin" pitchFamily="2" charset="-78"/>
                              </a:rPr>
                            </m:ctrlPr>
                          </m:naryPr>
                          <m:sub/>
                          <m:sup/>
                          <m:e>
                            <m:r>
                              <a:rPr lang="en-US" sz="1800" i="1">
                                <a:solidFill>
                                  <a:prstClr val="black"/>
                                </a:solidFill>
                                <a:latin typeface="Cambria Math"/>
                                <a:cs typeface="B Nazanin" pitchFamily="2" charset="-78"/>
                              </a:rPr>
                              <m:t>𝑦</m:t>
                            </m:r>
                          </m:e>
                        </m:nary>
                      </m:num>
                      <m:den>
                        <m:r>
                          <a:rPr lang="en-US" sz="1800" i="1">
                            <a:solidFill>
                              <a:prstClr val="black"/>
                            </a:solidFill>
                            <a:latin typeface="Cambria Math"/>
                            <a:cs typeface="B Nazanin" pitchFamily="2" charset="-78"/>
                          </a:rPr>
                          <m:t>𝑛</m:t>
                        </m:r>
                      </m:den>
                    </m:f>
                  </m:oMath>
                </a14:m>
                <a:endParaRPr lang="fa-IR" sz="1800" dirty="0">
                  <a:solidFill>
                    <a:prstClr val="black"/>
                  </a:solidFill>
                  <a:cs typeface="B Homa" panose="00000400000000000000" pitchFamily="2" charset="-78"/>
                </a:endParaRPr>
              </a:p>
              <a:p>
                <a:pPr lvl="0" algn="ctr" defTabSz="507977" rtl="1">
                  <a:spcBef>
                    <a:spcPct val="20000"/>
                  </a:spcBef>
                </a:pPr>
                <a:r>
                  <a:rPr lang="fa-IR" sz="1800" dirty="0">
                    <a:solidFill>
                      <a:prstClr val="black"/>
                    </a:solidFill>
                    <a:cs typeface="B Homa" panose="00000400000000000000" pitchFamily="2" charset="-78"/>
                  </a:rPr>
                  <a:t> 578362=391099+2* 93631.5 =جمعیت در سال 1395</a:t>
                </a:r>
              </a:p>
            </p:txBody>
          </p:sp>
        </mc:Choice>
        <mc:Fallback xmlns="">
          <p:sp>
            <p:nvSpPr>
              <p:cNvPr id="5" name="Rectangle 4"/>
              <p:cNvSpPr>
                <a:spLocks noRot="1" noChangeAspect="1" noMove="1" noResize="1" noEditPoints="1" noAdjustHandles="1" noChangeArrowheads="1" noChangeShapeType="1" noTextEdit="1"/>
              </p:cNvSpPr>
              <p:nvPr/>
            </p:nvSpPr>
            <p:spPr>
              <a:xfrm>
                <a:off x="916424" y="4740278"/>
                <a:ext cx="8873569" cy="1566967"/>
              </a:xfrm>
              <a:prstGeom prst="rect">
                <a:avLst/>
              </a:prstGeom>
              <a:blipFill rotWithShape="0">
                <a:blip r:embed="rId2"/>
                <a:stretch>
                  <a:fillRect l="-342" t="-2682" r="-479" b="-9579"/>
                </a:stretch>
              </a:blipFill>
              <a:ln/>
            </p:spPr>
            <p:txBody>
              <a:bodyPr/>
              <a:lstStyle/>
              <a:p>
                <a:r>
                  <a:rPr lang="fa-IR">
                    <a:noFill/>
                  </a:rPr>
                  <a:t> </a:t>
                </a:r>
              </a:p>
            </p:txBody>
          </p:sp>
        </mc:Fallback>
      </mc:AlternateContent>
      <p:sp>
        <p:nvSpPr>
          <p:cNvPr id="6" name="Slide Number Placeholder 5"/>
          <p:cNvSpPr>
            <a:spLocks noGrp="1"/>
          </p:cNvSpPr>
          <p:nvPr>
            <p:ph type="sldNum" sz="quarter" idx="12"/>
          </p:nvPr>
        </p:nvSpPr>
        <p:spPr/>
        <p:txBody>
          <a:bodyPr/>
          <a:lstStyle/>
          <a:p>
            <a:fld id="{5BA10B95-CAE8-4B45-8175-F9670B1F90B4}" type="slidenum">
              <a:rPr lang="en-US" smtClean="0">
                <a:solidFill>
                  <a:prstClr val="black">
                    <a:tint val="75000"/>
                  </a:prstClr>
                </a:solidFill>
              </a:rPr>
              <a:pPr/>
              <a:t>14</a:t>
            </a:fld>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54882977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animBg="1"/>
      <p:bldP spid="25" grpId="0"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76880"/>
            <a:ext cx="8873569" cy="228985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smtClean="0">
                <a:solidFill>
                  <a:prstClr val="black"/>
                </a:solidFill>
                <a:cs typeface="B Homa" panose="00000400000000000000" pitchFamily="2" charset="-78"/>
              </a:rPr>
              <a:t>این مدل مبنای پیش بینی جمعیت را یک منطقه خاص قرار نمی دهد بلکه رشد جمعیت یک منطقه را نسبت به مناطق دیگر در نظر می گیرد. برای مثال ممکن است مشاهده کنیم که در یک شهر جمعیت و رشد آن همواره رابطه با رشد استان مربوطه داشته باشد.</a:t>
            </a:r>
          </a:p>
          <a:p>
            <a:pPr lvl="0" defTabSz="507977">
              <a:spcBef>
                <a:spcPct val="20000"/>
              </a:spcBef>
              <a:defRPr/>
            </a:pPr>
            <a:r>
              <a:rPr lang="en-US" sz="2000" dirty="0" err="1">
                <a:solidFill>
                  <a:prstClr val="black"/>
                </a:solidFill>
                <a:cs typeface="B Homa" panose="00000400000000000000" pitchFamily="2" charset="-78"/>
              </a:rPr>
              <a:t>p</a:t>
            </a:r>
            <a:r>
              <a:rPr lang="en-US" sz="2000" baseline="-25000" dirty="0" err="1">
                <a:solidFill>
                  <a:prstClr val="black"/>
                </a:solidFill>
                <a:cs typeface="B Homa" panose="00000400000000000000" pitchFamily="2" charset="-78"/>
              </a:rPr>
              <a:t>t</a:t>
            </a:r>
            <a:r>
              <a:rPr lang="en-US" sz="2000" baseline="30000" dirty="0" err="1">
                <a:solidFill>
                  <a:prstClr val="black"/>
                </a:solidFill>
                <a:cs typeface="B Homa" panose="00000400000000000000" pitchFamily="2" charset="-78"/>
              </a:rPr>
              <a:t>c</a:t>
            </a:r>
            <a:r>
              <a:rPr lang="en-US" sz="2000" dirty="0">
                <a:solidFill>
                  <a:prstClr val="black"/>
                </a:solidFill>
                <a:cs typeface="B Homa" panose="00000400000000000000" pitchFamily="2" charset="-78"/>
              </a:rPr>
              <a:t>=</a:t>
            </a:r>
            <a:r>
              <a:rPr lang="en-US" sz="2000" dirty="0" err="1">
                <a:solidFill>
                  <a:prstClr val="black"/>
                </a:solidFill>
                <a:cs typeface="B Homa" panose="00000400000000000000" pitchFamily="2" charset="-78"/>
              </a:rPr>
              <a:t>kp</a:t>
            </a:r>
            <a:r>
              <a:rPr lang="en-US" sz="2000" baseline="-25000" dirty="0" err="1">
                <a:solidFill>
                  <a:prstClr val="black"/>
                </a:solidFill>
                <a:cs typeface="B Homa" panose="00000400000000000000" pitchFamily="2" charset="-78"/>
              </a:rPr>
              <a:t>t</a:t>
            </a:r>
            <a:r>
              <a:rPr lang="en-US" sz="2000" baseline="30000" dirty="0" err="1">
                <a:solidFill>
                  <a:prstClr val="black"/>
                </a:solidFill>
                <a:cs typeface="B Homa" panose="00000400000000000000" pitchFamily="2" charset="-78"/>
              </a:rPr>
              <a:t>s</a:t>
            </a:r>
            <a:endParaRPr lang="en-US" sz="2000" baseline="30000" dirty="0">
              <a:solidFill>
                <a:prstClr val="black"/>
              </a:solidFill>
              <a:cs typeface="B Homa" panose="00000400000000000000" pitchFamily="2" charset="-78"/>
            </a:endParaRPr>
          </a:p>
          <a:p>
            <a:pPr algn="justLow" defTabSz="507977" rtl="1">
              <a:spcBef>
                <a:spcPct val="20000"/>
              </a:spcBef>
            </a:pPr>
            <a:r>
              <a:rPr lang="en-US" sz="1800" dirty="0" err="1" smtClean="0">
                <a:solidFill>
                  <a:prstClr val="black"/>
                </a:solidFill>
                <a:cs typeface="B Homa" panose="00000400000000000000" pitchFamily="2" charset="-78"/>
              </a:rPr>
              <a:t>P</a:t>
            </a:r>
            <a:r>
              <a:rPr lang="en-US" sz="1800" baseline="-25000" dirty="0" err="1" smtClean="0">
                <a:solidFill>
                  <a:prstClr val="black"/>
                </a:solidFill>
                <a:cs typeface="B Homa" panose="00000400000000000000" pitchFamily="2" charset="-78"/>
              </a:rPr>
              <a:t>t</a:t>
            </a:r>
            <a:r>
              <a:rPr lang="en-US" sz="1800" baseline="30000" dirty="0" err="1" smtClean="0">
                <a:solidFill>
                  <a:prstClr val="black"/>
                </a:solidFill>
                <a:cs typeface="B Homa" panose="00000400000000000000" pitchFamily="2" charset="-78"/>
              </a:rPr>
              <a:t>c</a:t>
            </a:r>
            <a:r>
              <a:rPr lang="fa-IR" sz="1800" baseline="30000" dirty="0" smtClean="0">
                <a:solidFill>
                  <a:prstClr val="black"/>
                </a:solidFill>
                <a:cs typeface="B Homa" panose="00000400000000000000" pitchFamily="2" charset="-78"/>
              </a:rPr>
              <a:t> </a:t>
            </a:r>
            <a:r>
              <a:rPr lang="fa-IR" sz="1800" dirty="0" smtClean="0">
                <a:solidFill>
                  <a:prstClr val="black"/>
                </a:solidFill>
                <a:cs typeface="B Homa" panose="00000400000000000000" pitchFamily="2" charset="-78"/>
              </a:rPr>
              <a:t>جمعیت شهر </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در زمان </a:t>
            </a:r>
            <a:r>
              <a:rPr lang="en-US" sz="1800" dirty="0" smtClean="0">
                <a:solidFill>
                  <a:prstClr val="black"/>
                </a:solidFill>
                <a:cs typeface="B Homa" panose="00000400000000000000" pitchFamily="2" charset="-78"/>
              </a:rPr>
              <a:t>t</a:t>
            </a:r>
            <a:endParaRPr lang="en-US" sz="1800" baseline="30000" dirty="0" smtClean="0">
              <a:solidFill>
                <a:prstClr val="black"/>
              </a:solidFill>
              <a:cs typeface="B Homa" panose="00000400000000000000" pitchFamily="2" charset="-78"/>
            </a:endParaRPr>
          </a:p>
          <a:p>
            <a:pPr algn="justLow" defTabSz="507977" rtl="1">
              <a:spcBef>
                <a:spcPct val="20000"/>
              </a:spcBef>
            </a:pPr>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فاکتور نسبت</a:t>
            </a:r>
            <a:endParaRPr lang="en-US" sz="1800" dirty="0" smtClean="0">
              <a:solidFill>
                <a:prstClr val="black"/>
              </a:solidFill>
              <a:cs typeface="B Homa" panose="00000400000000000000" pitchFamily="2" charset="-78"/>
            </a:endParaRPr>
          </a:p>
          <a:p>
            <a:pPr algn="justLow" defTabSz="507977" rtl="1">
              <a:spcBef>
                <a:spcPct val="20000"/>
              </a:spcBef>
            </a:pPr>
            <a:r>
              <a:rPr lang="en-US" sz="1800" dirty="0" err="1" smtClean="0">
                <a:solidFill>
                  <a:prstClr val="black"/>
                </a:solidFill>
                <a:cs typeface="B Homa" panose="00000400000000000000" pitchFamily="2" charset="-78"/>
              </a:rPr>
              <a:t>P</a:t>
            </a:r>
            <a:r>
              <a:rPr lang="en-US" sz="1800" baseline="-25000" dirty="0" err="1" smtClean="0">
                <a:solidFill>
                  <a:prstClr val="black"/>
                </a:solidFill>
                <a:cs typeface="B Homa" panose="00000400000000000000" pitchFamily="2" charset="-78"/>
              </a:rPr>
              <a:t>t</a:t>
            </a:r>
            <a:r>
              <a:rPr lang="en-US" sz="1800" baseline="30000" dirty="0" err="1" smtClean="0">
                <a:solidFill>
                  <a:prstClr val="black"/>
                </a:solidFill>
                <a:cs typeface="B Homa" panose="00000400000000000000" pitchFamily="2" charset="-78"/>
              </a:rPr>
              <a:t>s</a:t>
            </a:r>
            <a:r>
              <a:rPr lang="fa-IR" sz="1800" dirty="0" smtClean="0">
                <a:solidFill>
                  <a:prstClr val="black"/>
                </a:solidFill>
                <a:cs typeface="B Homa" panose="00000400000000000000" pitchFamily="2" charset="-78"/>
              </a:rPr>
              <a:t>: جمعیت استان </a:t>
            </a:r>
            <a:r>
              <a:rPr lang="en-US" sz="1800" dirty="0" smtClean="0">
                <a:solidFill>
                  <a:prstClr val="black"/>
                </a:solidFill>
                <a:cs typeface="B Homa" panose="00000400000000000000" pitchFamily="2" charset="-78"/>
              </a:rPr>
              <a:t>s</a:t>
            </a:r>
            <a:r>
              <a:rPr lang="fa-IR" sz="1800" dirty="0" smtClean="0">
                <a:solidFill>
                  <a:prstClr val="black"/>
                </a:solidFill>
                <a:cs typeface="B Homa" panose="00000400000000000000" pitchFamily="2" charset="-78"/>
              </a:rPr>
              <a:t> در زمان </a:t>
            </a:r>
            <a:r>
              <a:rPr lang="en-US" sz="1800" dirty="0" smtClean="0">
                <a:solidFill>
                  <a:prstClr val="black"/>
                </a:solidFill>
                <a:cs typeface="B Homa" panose="00000400000000000000" pitchFamily="2" charset="-78"/>
              </a:rPr>
              <a:t>t</a:t>
            </a:r>
            <a:endParaRPr lang="en-US" sz="1800" dirty="0">
              <a:solidFill>
                <a:prstClr val="black"/>
              </a:solidFill>
              <a:cs typeface="B Homa" panose="00000400000000000000" pitchFamily="2" charset="-78"/>
            </a:endParaRPr>
          </a:p>
        </p:txBody>
      </p:sp>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a:t>
            </a:r>
            <a:endParaRPr lang="en-US" sz="1400" dirty="0">
              <a:solidFill>
                <a:schemeClr val="tx1"/>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0" name="Rectangle 19"/>
          <p:cNvSpPr/>
          <p:nvPr/>
        </p:nvSpPr>
        <p:spPr>
          <a:xfrm>
            <a:off x="10634807" y="2683034"/>
            <a:ext cx="1552431"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1" name="Rectangle 20"/>
          <p:cNvSpPr/>
          <p:nvPr/>
        </p:nvSpPr>
        <p:spPr>
          <a:xfrm>
            <a:off x="10039929" y="3254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2" name="Rectangle 21"/>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26" name="TextBox 25"/>
          <p:cNvSpPr txBox="1"/>
          <p:nvPr/>
        </p:nvSpPr>
        <p:spPr>
          <a:xfrm>
            <a:off x="916425" y="3381834"/>
            <a:ext cx="8873569" cy="2585323"/>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smtClean="0">
                <a:solidFill>
                  <a:prstClr val="black"/>
                </a:solidFill>
                <a:cs typeface="B Homa" panose="00000400000000000000" pitchFamily="2" charset="-78"/>
              </a:rPr>
              <a:t>مثال: فرض کنیم جمعیت شهر </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 هموراه 10 درصد جمعیت استان مربوطه بوده است و جمعیت استان نیز بر اساس مدل خطی </a:t>
            </a:r>
            <a:r>
              <a:rPr lang="en-US" sz="1800" dirty="0" err="1" smtClean="0">
                <a:solidFill>
                  <a:prstClr val="black"/>
                </a:solidFill>
                <a:cs typeface="B Homa" panose="00000400000000000000" pitchFamily="2" charset="-78"/>
              </a:rPr>
              <a:t>p</a:t>
            </a:r>
            <a:r>
              <a:rPr lang="en-US" sz="1800" baseline="-25000" dirty="0" err="1" smtClean="0">
                <a:solidFill>
                  <a:prstClr val="black"/>
                </a:solidFill>
                <a:cs typeface="B Homa" panose="00000400000000000000" pitchFamily="2" charset="-78"/>
              </a:rPr>
              <a:t>t</a:t>
            </a:r>
            <a:r>
              <a:rPr lang="en-US" sz="1800" dirty="0" err="1" smtClean="0">
                <a:solidFill>
                  <a:prstClr val="black"/>
                </a:solidFill>
                <a:cs typeface="B Homa" panose="00000400000000000000" pitchFamily="2" charset="-78"/>
              </a:rPr>
              <a:t>s</a:t>
            </a:r>
            <a:r>
              <a:rPr lang="en-US" sz="1800" dirty="0" smtClean="0">
                <a:solidFill>
                  <a:prstClr val="black"/>
                </a:solidFill>
                <a:cs typeface="B Homa" panose="00000400000000000000" pitchFamily="2" charset="-78"/>
              </a:rPr>
              <a:t>= 2+0.1t</a:t>
            </a:r>
            <a:r>
              <a:rPr lang="fa-IR" sz="1800" dirty="0" smtClean="0">
                <a:solidFill>
                  <a:prstClr val="black"/>
                </a:solidFill>
                <a:cs typeface="B Homa" panose="00000400000000000000" pitchFamily="2" charset="-78"/>
              </a:rPr>
              <a:t> قابل پیش بینی است (</a:t>
            </a:r>
            <a:r>
              <a:rPr lang="en-US" sz="1800" dirty="0" smtClean="0">
                <a:solidFill>
                  <a:prstClr val="black"/>
                </a:solidFill>
                <a:cs typeface="B Homa" panose="00000400000000000000" pitchFamily="2" charset="-78"/>
              </a:rPr>
              <a:t>p</a:t>
            </a:r>
            <a:r>
              <a:rPr lang="fa-IR" sz="1800" dirty="0" smtClean="0">
                <a:solidFill>
                  <a:prstClr val="black"/>
                </a:solidFill>
                <a:cs typeface="B Homa" panose="00000400000000000000" pitchFamily="2" charset="-78"/>
              </a:rPr>
              <a:t>به میلیون و </a:t>
            </a:r>
            <a:r>
              <a:rPr lang="en-US" sz="1800" dirty="0" smtClean="0">
                <a:solidFill>
                  <a:prstClr val="black"/>
                </a:solidFill>
                <a:cs typeface="B Homa" panose="00000400000000000000" pitchFamily="2" charset="-78"/>
              </a:rPr>
              <a:t>t</a:t>
            </a:r>
            <a:r>
              <a:rPr lang="fa-IR" sz="1800" dirty="0" smtClean="0">
                <a:solidFill>
                  <a:prstClr val="black"/>
                </a:solidFill>
                <a:cs typeface="B Homa" panose="00000400000000000000" pitchFamily="2" charset="-78"/>
              </a:rPr>
              <a:t>به سال) مطلوب است ابتدا جمعیت شهر</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 را در زمان صفر به دست آورده، سپس محاسبه کنید جمعیت شهر </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 چند سال دیگر دو برابر خواهد شد؟</a:t>
            </a:r>
          </a:p>
          <a:p>
            <a:pPr defTabSz="507977" rtl="1">
              <a:spcBef>
                <a:spcPct val="20000"/>
              </a:spcBef>
            </a:pPr>
            <a:r>
              <a:rPr lang="en-US" sz="1800" dirty="0" err="1" smtClean="0">
                <a:solidFill>
                  <a:prstClr val="black"/>
                </a:solidFill>
                <a:cs typeface="B Homa" panose="00000400000000000000" pitchFamily="2" charset="-78"/>
              </a:rPr>
              <a:t>P</a:t>
            </a:r>
            <a:r>
              <a:rPr lang="en-US" sz="1800" baseline="-25000" dirty="0" err="1" smtClean="0">
                <a:solidFill>
                  <a:prstClr val="black"/>
                </a:solidFill>
                <a:cs typeface="B Homa" panose="00000400000000000000" pitchFamily="2" charset="-78"/>
              </a:rPr>
              <a:t>t</a:t>
            </a:r>
            <a:r>
              <a:rPr lang="en-US" sz="1800" baseline="30000" dirty="0" err="1" smtClean="0">
                <a:solidFill>
                  <a:prstClr val="black"/>
                </a:solidFill>
                <a:cs typeface="B Homa" panose="00000400000000000000" pitchFamily="2" charset="-78"/>
              </a:rPr>
              <a:t>c</a:t>
            </a:r>
            <a:r>
              <a:rPr lang="en-US" sz="1800" dirty="0" smtClean="0">
                <a:solidFill>
                  <a:prstClr val="black"/>
                </a:solidFill>
                <a:cs typeface="B Homa" panose="00000400000000000000" pitchFamily="2" charset="-78"/>
              </a:rPr>
              <a:t>= 0.1(2+0.1(0))=0.2</a:t>
            </a:r>
          </a:p>
          <a:p>
            <a:pPr algn="r" defTabSz="507977" rtl="1">
              <a:spcBef>
                <a:spcPct val="20000"/>
              </a:spcBef>
            </a:pPr>
            <a:r>
              <a:rPr lang="fa-IR" sz="1800" dirty="0" smtClean="0">
                <a:solidFill>
                  <a:prstClr val="black"/>
                </a:solidFill>
                <a:cs typeface="B Homa" panose="00000400000000000000" pitchFamily="2" charset="-78"/>
              </a:rPr>
              <a:t>جمیت شهر </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 0.2 میلیون نفر در زمان صفر است.</a:t>
            </a:r>
          </a:p>
          <a:p>
            <a:pPr defTabSz="507977" rtl="1">
              <a:spcBef>
                <a:spcPct val="20000"/>
              </a:spcBef>
            </a:pPr>
            <a:r>
              <a:rPr lang="en-US" sz="1800" dirty="0" smtClean="0">
                <a:solidFill>
                  <a:prstClr val="black"/>
                </a:solidFill>
                <a:cs typeface="B Homa" panose="00000400000000000000" pitchFamily="2" charset="-78"/>
              </a:rPr>
              <a:t>P</a:t>
            </a:r>
            <a:r>
              <a:rPr lang="en-US" sz="1800" baseline="-25000" dirty="0" smtClean="0">
                <a:solidFill>
                  <a:prstClr val="black"/>
                </a:solidFill>
                <a:cs typeface="B Homa" panose="00000400000000000000" pitchFamily="2" charset="-78"/>
              </a:rPr>
              <a:t>0</a:t>
            </a:r>
            <a:r>
              <a:rPr lang="en-US" sz="1800" baseline="30000" dirty="0" smtClean="0">
                <a:solidFill>
                  <a:prstClr val="black"/>
                </a:solidFill>
                <a:cs typeface="B Homa" panose="00000400000000000000" pitchFamily="2" charset="-78"/>
              </a:rPr>
              <a:t>c</a:t>
            </a:r>
            <a:r>
              <a:rPr lang="en-US" sz="1800" dirty="0" smtClean="0">
                <a:solidFill>
                  <a:prstClr val="black"/>
                </a:solidFill>
                <a:cs typeface="B Homa" panose="00000400000000000000" pitchFamily="2" charset="-78"/>
              </a:rPr>
              <a:t>= 0.4=0.1(2+0.1t)</a:t>
            </a:r>
          </a:p>
          <a:p>
            <a:pPr defTabSz="507977" rtl="1">
              <a:spcBef>
                <a:spcPct val="20000"/>
              </a:spcBef>
            </a:pPr>
            <a:r>
              <a:rPr lang="en-US" sz="1800" dirty="0" smtClean="0">
                <a:solidFill>
                  <a:prstClr val="black"/>
                </a:solidFill>
                <a:cs typeface="B Homa" panose="00000400000000000000" pitchFamily="2" charset="-78"/>
              </a:rPr>
              <a:t>t=20</a:t>
            </a:r>
          </a:p>
          <a:p>
            <a:pPr algn="r" defTabSz="507977" rtl="1">
              <a:spcBef>
                <a:spcPct val="20000"/>
              </a:spcBef>
            </a:pPr>
            <a:r>
              <a:rPr lang="fa-IR" sz="1800" dirty="0" smtClean="0">
                <a:solidFill>
                  <a:prstClr val="black"/>
                </a:solidFill>
                <a:cs typeface="B Homa" panose="00000400000000000000" pitchFamily="2" charset="-78"/>
              </a:rPr>
              <a:t>جمعیت شهر </a:t>
            </a:r>
            <a:r>
              <a:rPr lang="en-US" sz="1800" dirty="0" smtClean="0">
                <a:solidFill>
                  <a:prstClr val="black"/>
                </a:solidFill>
                <a:cs typeface="B Homa" panose="00000400000000000000" pitchFamily="2" charset="-78"/>
              </a:rPr>
              <a:t>c</a:t>
            </a:r>
            <a:r>
              <a:rPr lang="fa-IR" sz="1800" dirty="0" smtClean="0">
                <a:solidFill>
                  <a:prstClr val="black"/>
                </a:solidFill>
                <a:cs typeface="B Homa" panose="00000400000000000000" pitchFamily="2" charset="-78"/>
              </a:rPr>
              <a:t> 20 سال دیگر دو برابر خواهد شد.</a:t>
            </a:r>
            <a:endParaRPr lang="en-US" sz="1800" dirty="0">
              <a:solidFill>
                <a:prstClr val="black"/>
              </a:solidFill>
              <a:cs typeface="B Homa" panose="00000400000000000000" pitchFamily="2" charset="-78"/>
            </a:endParaRP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36395133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1" grpId="0" animBg="1"/>
      <p:bldP spid="25"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76880"/>
            <a:ext cx="8873569" cy="646331"/>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a:solidFill>
                  <a:prstClr val="black"/>
                </a:solidFill>
                <a:cs typeface="B Homa" panose="00000400000000000000" pitchFamily="2" charset="-78"/>
              </a:rPr>
              <a:t>اولین پیشفرض مدل رشد کاهنده جمعیت شهر مورد مطالعه است. (نمودار به صورت یک سهمی کاهنده) یعنی اختلاف جمعیت </a:t>
            </a:r>
            <a:r>
              <a:rPr lang="en-US" sz="1800" dirty="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3</a:t>
            </a:r>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و </a:t>
            </a:r>
            <a:r>
              <a:rPr lang="en-US" sz="1800" dirty="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2</a:t>
            </a:r>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کمتر از </a:t>
            </a:r>
            <a:r>
              <a:rPr lang="en-US" sz="1800" dirty="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2</a:t>
            </a:r>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و </a:t>
            </a:r>
            <a:r>
              <a:rPr lang="en-US" sz="1800" dirty="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1</a:t>
            </a:r>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است. </a:t>
            </a:r>
            <a:r>
              <a:rPr lang="en-US" sz="1800" dirty="0" smtClean="0">
                <a:solidFill>
                  <a:prstClr val="black"/>
                </a:solidFill>
                <a:latin typeface="Times New Roman" pitchFamily="18" charset="0"/>
                <a:cs typeface="Times New Roman" pitchFamily="18" charset="0"/>
              </a:rPr>
              <a:t>Y</a:t>
            </a:r>
            <a:r>
              <a:rPr lang="en-US" sz="1800" baseline="-25000" dirty="0" smtClean="0">
                <a:solidFill>
                  <a:prstClr val="black"/>
                </a:solidFill>
                <a:latin typeface="Times New Roman" pitchFamily="18" charset="0"/>
                <a:cs typeface="Times New Roman" pitchFamily="18" charset="0"/>
              </a:rPr>
              <a:t>2</a:t>
            </a:r>
            <a:r>
              <a:rPr lang="en-US" sz="1800" dirty="0" smtClean="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1</a:t>
            </a:r>
            <a:r>
              <a:rPr lang="en-US" sz="1800" dirty="0" smtClean="0">
                <a:solidFill>
                  <a:prstClr val="black"/>
                </a:solidFill>
                <a:latin typeface="Times New Roman" pitchFamily="18" charset="0"/>
                <a:cs typeface="Times New Roman" pitchFamily="18" charset="0"/>
              </a:rPr>
              <a:t>&gt;Y</a:t>
            </a:r>
            <a:r>
              <a:rPr lang="en-US" sz="1800" baseline="-25000" dirty="0">
                <a:solidFill>
                  <a:prstClr val="black"/>
                </a:solidFill>
                <a:latin typeface="Times New Roman" pitchFamily="18" charset="0"/>
                <a:cs typeface="Times New Roman" pitchFamily="18" charset="0"/>
              </a:rPr>
              <a:t>3</a:t>
            </a:r>
            <a:r>
              <a:rPr lang="en-US" sz="1800" dirty="0" smtClean="0">
                <a:solidFill>
                  <a:prstClr val="black"/>
                </a:solidFill>
                <a:latin typeface="Times New Roman" pitchFamily="18" charset="0"/>
                <a:cs typeface="Times New Roman" pitchFamily="18" charset="0"/>
              </a:rPr>
              <a:t>-Y</a:t>
            </a:r>
            <a:r>
              <a:rPr lang="en-US" sz="1800" baseline="-25000" dirty="0">
                <a:solidFill>
                  <a:prstClr val="black"/>
                </a:solidFill>
                <a:latin typeface="Times New Roman" pitchFamily="18" charset="0"/>
                <a:cs typeface="Times New Roman" pitchFamily="18" charset="0"/>
              </a:rPr>
              <a:t>2</a:t>
            </a:r>
          </a:p>
        </p:txBody>
      </p:sp>
      <p:sp>
        <p:nvSpPr>
          <p:cNvPr id="17" name="Rectangle 16"/>
          <p:cNvSpPr/>
          <p:nvPr/>
        </p:nvSpPr>
        <p:spPr>
          <a:xfrm>
            <a:off x="10634807" y="97688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خطی</a:t>
            </a:r>
            <a:endParaRPr lang="en-US" sz="1400" dirty="0">
              <a:solidFill>
                <a:prstClr val="black"/>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نمایی</a:t>
            </a:r>
            <a:endParaRPr lang="en-US" sz="1400" dirty="0">
              <a:solidFill>
                <a:prstClr val="black"/>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نمایی تعدیل شده</a:t>
            </a:r>
            <a:endParaRPr lang="en-US" sz="1400" dirty="0">
              <a:solidFill>
                <a:prstClr val="black"/>
              </a:solidFill>
              <a:cs typeface="B Titr" panose="00000700000000000000" pitchFamily="2" charset="-78"/>
            </a:endParaRPr>
          </a:p>
        </p:txBody>
      </p:sp>
      <p:sp>
        <p:nvSpPr>
          <p:cNvPr id="20" name="Rectangle 19"/>
          <p:cNvSpPr/>
          <p:nvPr/>
        </p:nvSpPr>
        <p:spPr>
          <a:xfrm>
            <a:off x="10634807" y="2683034"/>
            <a:ext cx="1552431"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تابع رگرسیون</a:t>
            </a:r>
            <a:endParaRPr lang="en-US" sz="1400" dirty="0">
              <a:solidFill>
                <a:prstClr val="black"/>
              </a:solidFill>
              <a:cs typeface="B Titr" panose="00000700000000000000" pitchFamily="2" charset="-78"/>
            </a:endParaRPr>
          </a:p>
        </p:txBody>
      </p:sp>
      <p:sp>
        <p:nvSpPr>
          <p:cNvPr id="21" name="Rectangle 20"/>
          <p:cNvSpPr/>
          <p:nvPr/>
        </p:nvSpPr>
        <p:spPr>
          <a:xfrm>
            <a:off x="10665619" y="3254970"/>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مقایسه ای</a:t>
            </a:r>
            <a:endParaRPr lang="en-US" sz="1400" dirty="0">
              <a:solidFill>
                <a:prstClr val="black"/>
              </a:solidFill>
              <a:cs typeface="B Titr" panose="00000700000000000000" pitchFamily="2" charset="-78"/>
            </a:endParaRPr>
          </a:p>
        </p:txBody>
      </p:sp>
      <p:sp>
        <p:nvSpPr>
          <p:cNvPr id="22" name="Rectangle 21"/>
          <p:cNvSpPr/>
          <p:nvPr/>
        </p:nvSpPr>
        <p:spPr>
          <a:xfrm>
            <a:off x="10039928" y="3810794"/>
            <a:ext cx="2147310"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منحنی گومپرتز</a:t>
            </a:r>
            <a:endParaRPr lang="en-US" sz="1400" dirty="0">
              <a:solidFill>
                <a:prstClr val="black"/>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هیپربویلیک</a:t>
            </a:r>
            <a:endParaRPr lang="en-US" sz="1400" dirty="0">
              <a:solidFill>
                <a:prstClr val="black"/>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چند جمله ای از </a:t>
            </a:r>
            <a:r>
              <a:rPr lang="en-US" sz="1400" dirty="0" smtClean="0">
                <a:solidFill>
                  <a:prstClr val="black"/>
                </a:solidFill>
                <a:cs typeface="B Titr" panose="00000700000000000000" pitchFamily="2" charset="-78"/>
              </a:rPr>
              <a:t>n</a:t>
            </a:r>
            <a:r>
              <a:rPr lang="fa-IR" sz="1400" dirty="0" smtClean="0">
                <a:solidFill>
                  <a:prstClr val="black"/>
                </a:solidFill>
                <a:cs typeface="B Titr" panose="00000700000000000000" pitchFamily="2" charset="-78"/>
              </a:rPr>
              <a:t>درجه </a:t>
            </a:r>
            <a:endParaRPr lang="en-US" sz="1400" dirty="0">
              <a:solidFill>
                <a:prstClr val="black"/>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روش های ریاضی برآورد و پیش بینی جمعیت</a:t>
            </a:r>
          </a:p>
        </p:txBody>
      </p:sp>
      <p:pic>
        <p:nvPicPr>
          <p:cNvPr id="28" name="Picture 27" descr="http://www.shahrsazionline.com/images/uploads/Gompertz1.png">
            <a:hlinkClick r:id="rId2" tgtFrame="&quot;_blank&quot;"/>
          </p:cNvPr>
          <p:cNvPicPr/>
          <p:nvPr/>
        </p:nvPicPr>
        <p:blipFill>
          <a:blip r:embed="rId3">
            <a:extLst>
              <a:ext uri="{BEBA8EAE-BF5A-486C-A8C5-ECC9F3942E4B}">
                <a14:imgProps xmlns:a14="http://schemas.microsoft.com/office/drawing/2010/main">
                  <a14:imgLayer r:embed="rId4">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916425" y="1921550"/>
            <a:ext cx="4024716" cy="1972111"/>
          </a:xfrm>
          <a:prstGeom prst="rect">
            <a:avLst/>
          </a:prstGeom>
          <a:noFill/>
          <a:ln>
            <a:solidFill>
              <a:srgbClr val="D5D000"/>
            </a:solidFill>
            <a:prstDash val="dash"/>
          </a:ln>
        </p:spPr>
      </p:pic>
      <p:sp>
        <p:nvSpPr>
          <p:cNvPr id="29" name="TextBox 28"/>
          <p:cNvSpPr txBox="1"/>
          <p:nvPr/>
        </p:nvSpPr>
        <p:spPr>
          <a:xfrm>
            <a:off x="916424" y="4199227"/>
            <a:ext cx="8873569" cy="646331"/>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a:solidFill>
                  <a:prstClr val="black"/>
                </a:solidFill>
                <a:cs typeface="B Homa" panose="00000400000000000000" pitchFamily="2" charset="-78"/>
              </a:rPr>
              <a:t>همانگونه که در نمودار بالا مشاهده می کنید جمعیت به صورت یک سهمی کاهنده است و هر چه زمان می گذرد به مجانب افقی </a:t>
            </a:r>
            <a:r>
              <a:rPr lang="en-US" sz="1800" dirty="0">
                <a:solidFill>
                  <a:prstClr val="black"/>
                </a:solidFill>
                <a:cs typeface="B Homa" panose="00000400000000000000" pitchFamily="2" charset="-78"/>
              </a:rPr>
              <a:t>K </a:t>
            </a:r>
            <a:r>
              <a:rPr lang="fa-IR" sz="1800" dirty="0">
                <a:solidFill>
                  <a:prstClr val="black"/>
                </a:solidFill>
                <a:cs typeface="B Homa" panose="00000400000000000000" pitchFamily="2" charset="-78"/>
              </a:rPr>
              <a:t>نزدیک تر می شود. فرمول خط مجانب افقی برابر است با : </a:t>
            </a:r>
            <a:r>
              <a:rPr lang="en-US" sz="1800" dirty="0">
                <a:solidFill>
                  <a:prstClr val="black"/>
                </a:solidFill>
                <a:cs typeface="B Homa" panose="00000400000000000000" pitchFamily="2" charset="-78"/>
              </a:rPr>
              <a:t>x = k</a:t>
            </a:r>
            <a:endParaRPr lang="en-US" sz="1800" dirty="0" smtClean="0">
              <a:solidFill>
                <a:prstClr val="black"/>
              </a:solidFill>
              <a:cs typeface="B Homa" panose="00000400000000000000" pitchFamily="2" charset="-78"/>
            </a:endParaRPr>
          </a:p>
        </p:txBody>
      </p:sp>
      <p:pic>
        <p:nvPicPr>
          <p:cNvPr id="30" name="Picture 29" descr="http://www.shahrsazionline.com/images/uploads/Gompertz2.png">
            <a:hlinkClick r:id="rId5" tgtFrame="&quot;_blank&quot;"/>
          </p:cNvPr>
          <p:cNvPicPr/>
          <p:nvPr/>
        </p:nvPicPr>
        <p:blipFill>
          <a:blip r:embed="rId6">
            <a:extLst>
              <a:ext uri="{28A0092B-C50C-407E-A947-70E740481C1C}">
                <a14:useLocalDpi xmlns:a14="http://schemas.microsoft.com/office/drawing/2010/main" val="0"/>
              </a:ext>
            </a:extLst>
          </a:blip>
          <a:srcRect/>
          <a:stretch>
            <a:fillRect/>
          </a:stretch>
        </p:blipFill>
        <p:spPr bwMode="auto">
          <a:xfrm>
            <a:off x="6708571" y="1921550"/>
            <a:ext cx="3081423" cy="1972111"/>
          </a:xfrm>
          <a:prstGeom prst="rect">
            <a:avLst/>
          </a:prstGeom>
          <a:noFill/>
          <a:ln>
            <a:solidFill>
              <a:srgbClr val="D5D000"/>
            </a:solidFill>
            <a:prstDash val="dash"/>
          </a:ln>
        </p:spPr>
      </p:pic>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16</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97693968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5"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76880"/>
            <a:ext cx="8873569" cy="97872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a:solidFill>
                  <a:prstClr val="black"/>
                </a:solidFill>
                <a:cs typeface="B Homa" panose="00000400000000000000" pitchFamily="2" charset="-78"/>
              </a:rPr>
              <a:t>مثال ) پیش بینی جمعیت افق ۱۳۹۵ شهر شیراز به کمک روش </a:t>
            </a:r>
            <a:r>
              <a:rPr lang="fa-IR" sz="1800" dirty="0" smtClean="0">
                <a:solidFill>
                  <a:prstClr val="black"/>
                </a:solidFill>
                <a:cs typeface="B Homa" panose="00000400000000000000" pitchFamily="2" charset="-78"/>
              </a:rPr>
              <a:t>گومپرتز</a:t>
            </a:r>
            <a:endParaRPr lang="fa-IR" sz="1800" dirty="0">
              <a:solidFill>
                <a:prstClr val="black"/>
              </a:solidFill>
              <a:cs typeface="B Homa" panose="00000400000000000000" pitchFamily="2" charset="-78"/>
            </a:endParaRPr>
          </a:p>
          <a:p>
            <a:pPr algn="justLow" defTabSz="507977" rtl="1">
              <a:spcBef>
                <a:spcPct val="20000"/>
              </a:spcBef>
            </a:pPr>
            <a:r>
              <a:rPr lang="fa-IR" sz="1800" dirty="0">
                <a:solidFill>
                  <a:prstClr val="black"/>
                </a:solidFill>
                <a:cs typeface="B Homa" panose="00000400000000000000" pitchFamily="2" charset="-78"/>
              </a:rPr>
              <a:t>ابتدا امتحان می کنیم شرط اولیه </a:t>
            </a:r>
            <a:r>
              <a:rPr lang="en-US" sz="1800" dirty="0">
                <a:solidFill>
                  <a:prstClr val="black"/>
                </a:solidFill>
                <a:latin typeface="Times New Roman" pitchFamily="18" charset="0"/>
                <a:cs typeface="Times New Roman" pitchFamily="18" charset="0"/>
              </a:rPr>
              <a:t>Y2-Y1&gt;Y3-Y2</a:t>
            </a:r>
            <a:r>
              <a:rPr lang="en-US" sz="1800" dirty="0">
                <a:solidFill>
                  <a:prstClr val="black"/>
                </a:solidFill>
                <a:cs typeface="B Homa" panose="00000400000000000000" pitchFamily="2" charset="-78"/>
              </a:rPr>
              <a:t> </a:t>
            </a:r>
            <a:r>
              <a:rPr lang="fa-IR" sz="1800" dirty="0">
                <a:solidFill>
                  <a:prstClr val="black"/>
                </a:solidFill>
                <a:cs typeface="B Homa" panose="00000400000000000000" pitchFamily="2" charset="-78"/>
              </a:rPr>
              <a:t>برقرار است یا نه. ( ۲۰۴۷۳۶ &gt; 174306 ) پس می توانیم از این روش برای پیش بینی جمعیت استفاده کنیم.</a:t>
            </a:r>
          </a:p>
        </p:txBody>
      </p:sp>
      <p:sp>
        <p:nvSpPr>
          <p:cNvPr id="17" name="Rectangle 16"/>
          <p:cNvSpPr/>
          <p:nvPr/>
        </p:nvSpPr>
        <p:spPr>
          <a:xfrm>
            <a:off x="10634808" y="968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خطی</a:t>
            </a:r>
            <a:endParaRPr lang="en-US" sz="1400" dirty="0">
              <a:solidFill>
                <a:prstClr val="black"/>
              </a:solidFill>
              <a:cs typeface="B Titr" panose="00000700000000000000" pitchFamily="2" charset="-78"/>
            </a:endParaRPr>
          </a:p>
        </p:txBody>
      </p:sp>
      <p:sp>
        <p:nvSpPr>
          <p:cNvPr id="18" name="Rectangle 17"/>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نمایی</a:t>
            </a:r>
            <a:endParaRPr lang="en-US" sz="1400" dirty="0">
              <a:solidFill>
                <a:prstClr val="black"/>
              </a:solidFill>
              <a:cs typeface="B Titr" panose="00000700000000000000" pitchFamily="2" charset="-78"/>
            </a:endParaRPr>
          </a:p>
        </p:txBody>
      </p:sp>
      <p:sp>
        <p:nvSpPr>
          <p:cNvPr id="19" name="Rectangle 18"/>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نمایی تعدیل شده</a:t>
            </a:r>
            <a:endParaRPr lang="en-US" sz="1400" dirty="0">
              <a:solidFill>
                <a:prstClr val="black"/>
              </a:solidFill>
              <a:cs typeface="B Titr" panose="00000700000000000000" pitchFamily="2" charset="-78"/>
            </a:endParaRPr>
          </a:p>
        </p:txBody>
      </p:sp>
      <p:sp>
        <p:nvSpPr>
          <p:cNvPr id="20" name="Rectangle 19"/>
          <p:cNvSpPr/>
          <p:nvPr/>
        </p:nvSpPr>
        <p:spPr>
          <a:xfrm>
            <a:off x="10634807" y="2683034"/>
            <a:ext cx="1552431"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تابع رگرسیون</a:t>
            </a:r>
            <a:endParaRPr lang="en-US" sz="1400" dirty="0">
              <a:solidFill>
                <a:prstClr val="black"/>
              </a:solidFill>
              <a:cs typeface="B Titr" panose="00000700000000000000" pitchFamily="2" charset="-78"/>
            </a:endParaRPr>
          </a:p>
        </p:txBody>
      </p:sp>
      <p:sp>
        <p:nvSpPr>
          <p:cNvPr id="21" name="Rectangle 20"/>
          <p:cNvSpPr/>
          <p:nvPr/>
        </p:nvSpPr>
        <p:spPr>
          <a:xfrm>
            <a:off x="10665619" y="3254970"/>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مقایسه ای</a:t>
            </a:r>
            <a:endParaRPr lang="en-US" sz="1400" dirty="0">
              <a:solidFill>
                <a:prstClr val="black"/>
              </a:solidFill>
              <a:cs typeface="B Titr" panose="00000700000000000000" pitchFamily="2" charset="-78"/>
            </a:endParaRPr>
          </a:p>
        </p:txBody>
      </p:sp>
      <p:sp>
        <p:nvSpPr>
          <p:cNvPr id="22" name="Rectangle 21"/>
          <p:cNvSpPr/>
          <p:nvPr/>
        </p:nvSpPr>
        <p:spPr>
          <a:xfrm>
            <a:off x="10039928" y="3810794"/>
            <a:ext cx="2147310"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منحنی گومپرتز</a:t>
            </a:r>
            <a:endParaRPr lang="en-US" sz="1400" dirty="0">
              <a:solidFill>
                <a:prstClr val="black"/>
              </a:solidFill>
              <a:cs typeface="B Titr" panose="00000700000000000000" pitchFamily="2" charset="-78"/>
            </a:endParaRPr>
          </a:p>
        </p:txBody>
      </p:sp>
      <p:sp>
        <p:nvSpPr>
          <p:cNvPr id="23" name="Rectangle 22"/>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هیپربویلیک</a:t>
            </a:r>
            <a:endParaRPr lang="en-US" sz="1400" dirty="0">
              <a:solidFill>
                <a:prstClr val="black"/>
              </a:solidFill>
              <a:cs typeface="B Titr" panose="00000700000000000000" pitchFamily="2" charset="-78"/>
            </a:endParaRPr>
          </a:p>
        </p:txBody>
      </p:sp>
      <p:sp>
        <p:nvSpPr>
          <p:cNvPr id="24" name="Rectangle 23"/>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چند جمله ای از </a:t>
            </a:r>
            <a:r>
              <a:rPr lang="en-US" sz="1400" dirty="0" smtClean="0">
                <a:solidFill>
                  <a:prstClr val="black"/>
                </a:solidFill>
                <a:cs typeface="B Titr" panose="00000700000000000000" pitchFamily="2" charset="-78"/>
              </a:rPr>
              <a:t>n</a:t>
            </a:r>
            <a:r>
              <a:rPr lang="fa-IR" sz="1400" dirty="0" smtClean="0">
                <a:solidFill>
                  <a:prstClr val="black"/>
                </a:solidFill>
                <a:cs typeface="B Titr" panose="00000700000000000000" pitchFamily="2" charset="-78"/>
              </a:rPr>
              <a:t>درجه </a:t>
            </a:r>
            <a:endParaRPr lang="en-US" sz="1400" dirty="0">
              <a:solidFill>
                <a:prstClr val="black"/>
              </a:solidFill>
              <a:cs typeface="B Titr" panose="00000700000000000000" pitchFamily="2" charset="-78"/>
            </a:endParaRPr>
          </a:p>
        </p:txBody>
      </p:sp>
      <p:sp>
        <p:nvSpPr>
          <p:cNvPr id="25" name="TextBox 24"/>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روش های ریاضی برآورد و پیش بینی جمعیت</a:t>
            </a:r>
          </a:p>
        </p:txBody>
      </p:sp>
      <p:sp>
        <p:nvSpPr>
          <p:cNvPr id="29" name="TextBox 28"/>
          <p:cNvSpPr txBox="1"/>
          <p:nvPr/>
        </p:nvSpPr>
        <p:spPr>
          <a:xfrm>
            <a:off x="916424" y="4769128"/>
            <a:ext cx="8873569" cy="369332"/>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defTabSz="507977" rtl="1">
              <a:spcBef>
                <a:spcPct val="20000"/>
              </a:spcBef>
            </a:pPr>
            <a:r>
              <a:rPr lang="fa-IR" sz="1800" dirty="0">
                <a:solidFill>
                  <a:prstClr val="black"/>
                </a:solidFill>
                <a:cs typeface="B Homa" panose="00000400000000000000" pitchFamily="2" charset="-78"/>
              </a:rPr>
              <a:t>نمودار برای این ۴ دوره زمانی به صورت </a:t>
            </a:r>
            <a:r>
              <a:rPr lang="fa-IR" sz="1800" dirty="0" smtClean="0">
                <a:solidFill>
                  <a:prstClr val="black"/>
                </a:solidFill>
                <a:cs typeface="B Homa" panose="00000400000000000000" pitchFamily="2" charset="-78"/>
              </a:rPr>
              <a:t>بالا می باشد.</a:t>
            </a:r>
            <a:endParaRPr lang="en-US" sz="1800" dirty="0" smtClean="0">
              <a:solidFill>
                <a:prstClr val="black"/>
              </a:solidFill>
              <a:cs typeface="B Homa" panose="00000400000000000000" pitchFamily="2" charset="-78"/>
            </a:endParaRPr>
          </a:p>
        </p:txBody>
      </p:sp>
      <p:pic>
        <p:nvPicPr>
          <p:cNvPr id="26" name="Picture 25" descr="http://www.shahrsazionline.com/images/uploads/Gompertz4.png">
            <a:hlinkClick r:id="rId2" tgtFrame="&quot;_blank&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916424" y="2316023"/>
            <a:ext cx="4541808" cy="2104371"/>
          </a:xfrm>
          <a:prstGeom prst="rect">
            <a:avLst/>
          </a:prstGeom>
          <a:noFill/>
          <a:ln>
            <a:solidFill>
              <a:srgbClr val="17375E"/>
            </a:solidFill>
            <a:prstDash val="dash"/>
          </a:ln>
        </p:spPr>
      </p:pic>
      <p:pic>
        <p:nvPicPr>
          <p:cNvPr id="31" name="Picture 30" descr="http://www.shahrsazionline.com/images/uploads/Gompertz5.png">
            <a:hlinkClick r:id="rId4" tgtFrame="&quot;_blank&quot;"/>
          </p:cNvPr>
          <p:cNvPicPr/>
          <p:nvPr/>
        </p:nvPicPr>
        <p:blipFill>
          <a:blip r:embed="rId5">
            <a:extLst>
              <a:ext uri="{28A0092B-C50C-407E-A947-70E740481C1C}">
                <a14:useLocalDpi xmlns:a14="http://schemas.microsoft.com/office/drawing/2010/main" val="0"/>
              </a:ext>
            </a:extLst>
          </a:blip>
          <a:srcRect/>
          <a:stretch>
            <a:fillRect/>
          </a:stretch>
        </p:blipFill>
        <p:spPr bwMode="auto">
          <a:xfrm>
            <a:off x="5647366" y="2316222"/>
            <a:ext cx="4142628" cy="2104172"/>
          </a:xfrm>
          <a:prstGeom prst="rect">
            <a:avLst/>
          </a:prstGeom>
          <a:noFill/>
          <a:ln>
            <a:solidFill>
              <a:srgbClr val="17375E"/>
            </a:solidFill>
            <a:prstDash val="dash"/>
          </a:ln>
        </p:spPr>
      </p:pic>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08332619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1+#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fade">
                                      <p:cBhvr>
                                        <p:cTn id="34" dur="1000"/>
                                        <p:tgtEl>
                                          <p:spTgt spid="31"/>
                                        </p:tgtEl>
                                      </p:cBhvr>
                                    </p:animEffect>
                                    <p:anim calcmode="lin" valueType="num">
                                      <p:cBhvr>
                                        <p:cTn id="35" dur="1000" fill="hold"/>
                                        <p:tgtEl>
                                          <p:spTgt spid="31"/>
                                        </p:tgtEl>
                                        <p:attrNameLst>
                                          <p:attrName>ppt_x</p:attrName>
                                        </p:attrNameLst>
                                      </p:cBhvr>
                                      <p:tavLst>
                                        <p:tav tm="0">
                                          <p:val>
                                            <p:strVal val="#ppt_x"/>
                                          </p:val>
                                        </p:tav>
                                        <p:tav tm="100000">
                                          <p:val>
                                            <p:strVal val="#ppt_x"/>
                                          </p:val>
                                        </p:tav>
                                      </p:tavLst>
                                    </p:anim>
                                    <p:anim calcmode="lin" valueType="num">
                                      <p:cBhvr>
                                        <p:cTn id="36"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1000"/>
                                        <p:tgtEl>
                                          <p:spTgt spid="29"/>
                                        </p:tgtEl>
                                      </p:cBhvr>
                                    </p:animEffect>
                                    <p:anim calcmode="lin" valueType="num">
                                      <p:cBhvr>
                                        <p:cTn id="42" dur="1000" fill="hold"/>
                                        <p:tgtEl>
                                          <p:spTgt spid="29"/>
                                        </p:tgtEl>
                                        <p:attrNameLst>
                                          <p:attrName>ppt_x</p:attrName>
                                        </p:attrNameLst>
                                      </p:cBhvr>
                                      <p:tavLst>
                                        <p:tav tm="0">
                                          <p:val>
                                            <p:strVal val="#ppt_x"/>
                                          </p:val>
                                        </p:tav>
                                        <p:tav tm="100000">
                                          <p:val>
                                            <p:strVal val="#ppt_x"/>
                                          </p:val>
                                        </p:tav>
                                      </p:tavLst>
                                    </p:anim>
                                    <p:anim calcmode="lin" valueType="num">
                                      <p:cBhvr>
                                        <p:cTn id="43" dur="1000" fill="hold"/>
                                        <p:tgtEl>
                                          <p:spTgt spid="2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5" grpId="0" animBg="1"/>
      <p:bldP spid="2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1017361"/>
            <a:ext cx="8873569" cy="397031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defPPr>
              <a:defRPr lang="en-US"/>
            </a:defPPr>
            <a:lvl1pPr algn="justLow" rtl="1">
              <a:defRPr sz="1800">
                <a:solidFill>
                  <a:prstClr val="black"/>
                </a:solidFill>
                <a:cs typeface="B Nazanin" panose="00000400000000000000" pitchFamily="2" charset="-78"/>
              </a:defRPr>
            </a:lvl1pPr>
          </a:lstStyle>
          <a:p>
            <a:r>
              <a:rPr lang="fa-IR" dirty="0" smtClean="0">
                <a:cs typeface="B Homa" panose="00000400000000000000" pitchFamily="2" charset="-78"/>
              </a:rPr>
              <a:t>در </a:t>
            </a:r>
            <a:r>
              <a:rPr lang="fa-IR" dirty="0">
                <a:cs typeface="B Homa" panose="00000400000000000000" pitchFamily="2" charset="-78"/>
              </a:rPr>
              <a:t>روش ترکیبی پیش بینی جمعیت با استفاده از ساختار درونی جمعیت (ترکیب سنی – جنسی، الگوی باروری و مرگ و میر) و عوامل خارجی مؤثر بر آن (مهاجرت) صورت می گیرد.</a:t>
            </a:r>
          </a:p>
          <a:p>
            <a:r>
              <a:rPr lang="fa-IR" dirty="0">
                <a:cs typeface="B Homa" panose="00000400000000000000" pitchFamily="2" charset="-78"/>
              </a:rPr>
              <a:t>از آن جا که اجرای این روش مستلزم محاسبات طولانی است و در نتیجه فقط در مواقعی از این روش استفاده می شود که دقت بالائی از از برآورد مورد نظر باشد.</a:t>
            </a:r>
          </a:p>
          <a:p>
            <a:r>
              <a:rPr lang="fa-IR" dirty="0">
                <a:cs typeface="B Homa" panose="00000400000000000000" pitchFamily="2" charset="-78"/>
              </a:rPr>
              <a:t>محاسبات این روش به کمک نرم افزارهای جمعیتی از جمله </a:t>
            </a:r>
            <a:r>
              <a:rPr lang="en-US" dirty="0">
                <a:latin typeface="Times New Roman" pitchFamily="18" charset="0"/>
                <a:cs typeface="Times New Roman" pitchFamily="18" charset="0"/>
              </a:rPr>
              <a:t>people</a:t>
            </a:r>
            <a:r>
              <a:rPr lang="fa-IR" dirty="0">
                <a:cs typeface="B Homa" panose="00000400000000000000" pitchFamily="2" charset="-78"/>
              </a:rPr>
              <a:t>، انجام می گیرد.</a:t>
            </a:r>
          </a:p>
          <a:p>
            <a:pPr algn="l"/>
            <a:r>
              <a:rPr lang="en-US" dirty="0" err="1">
                <a:latin typeface="Times New Roman" pitchFamily="18" charset="0"/>
                <a:cs typeface="Times New Roman" pitchFamily="18" charset="0"/>
              </a:rPr>
              <a:t>P</a:t>
            </a:r>
            <a:r>
              <a:rPr lang="en-US" baseline="-25000" dirty="0" err="1">
                <a:latin typeface="Times New Roman" pitchFamily="18" charset="0"/>
                <a:cs typeface="Times New Roman" pitchFamily="18" charset="0"/>
              </a:rPr>
              <a:t>t</a:t>
            </a:r>
            <a:r>
              <a:rPr lang="en-US" dirty="0">
                <a:latin typeface="Times New Roman" pitchFamily="18" charset="0"/>
                <a:cs typeface="Times New Roman" pitchFamily="18" charset="0"/>
              </a:rPr>
              <a:t>= P</a:t>
            </a:r>
            <a:r>
              <a:rPr lang="en-US" baseline="-25000" dirty="0">
                <a:latin typeface="Times New Roman" pitchFamily="18" charset="0"/>
                <a:cs typeface="Times New Roman" pitchFamily="18" charset="0"/>
              </a:rPr>
              <a:t>0</a:t>
            </a:r>
            <a:r>
              <a:rPr lang="en-US" dirty="0">
                <a:latin typeface="Times New Roman" pitchFamily="18" charset="0"/>
                <a:cs typeface="Times New Roman" pitchFamily="18" charset="0"/>
              </a:rPr>
              <a:t>+B-D+I-E</a:t>
            </a:r>
          </a:p>
          <a:p>
            <a:r>
              <a:rPr lang="en-US" dirty="0" err="1">
                <a:cs typeface="B Homa" panose="00000400000000000000" pitchFamily="2" charset="-78"/>
              </a:rPr>
              <a:t>P</a:t>
            </a:r>
            <a:r>
              <a:rPr lang="en-US" baseline="-25000" dirty="0" err="1">
                <a:cs typeface="B Homa" panose="00000400000000000000" pitchFamily="2" charset="-78"/>
              </a:rPr>
              <a:t>t</a:t>
            </a:r>
            <a:r>
              <a:rPr lang="fa-IR" dirty="0">
                <a:cs typeface="B Homa" panose="00000400000000000000" pitchFamily="2" charset="-78"/>
              </a:rPr>
              <a:t>: جمعیت افق طرح</a:t>
            </a:r>
            <a:endParaRPr lang="en-US" dirty="0">
              <a:cs typeface="B Homa" panose="00000400000000000000" pitchFamily="2" charset="-78"/>
            </a:endParaRPr>
          </a:p>
          <a:p>
            <a:r>
              <a:rPr lang="en-US" dirty="0">
                <a:cs typeface="B Homa" panose="00000400000000000000" pitchFamily="2" charset="-78"/>
              </a:rPr>
              <a:t>B</a:t>
            </a:r>
            <a:r>
              <a:rPr lang="fa-IR" dirty="0">
                <a:cs typeface="B Homa" panose="00000400000000000000" pitchFamily="2" charset="-78"/>
              </a:rPr>
              <a:t>: میزان موالید</a:t>
            </a:r>
            <a:endParaRPr lang="en-US" dirty="0">
              <a:cs typeface="B Homa" panose="00000400000000000000" pitchFamily="2" charset="-78"/>
            </a:endParaRPr>
          </a:p>
          <a:p>
            <a:r>
              <a:rPr lang="en-US" dirty="0">
                <a:cs typeface="B Homa" panose="00000400000000000000" pitchFamily="2" charset="-78"/>
              </a:rPr>
              <a:t>D</a:t>
            </a:r>
            <a:r>
              <a:rPr lang="fa-IR" dirty="0">
                <a:cs typeface="B Homa" panose="00000400000000000000" pitchFamily="2" charset="-78"/>
              </a:rPr>
              <a:t>: میزان مرگ و میر</a:t>
            </a:r>
            <a:endParaRPr lang="en-US" dirty="0">
              <a:cs typeface="B Homa" panose="00000400000000000000" pitchFamily="2" charset="-78"/>
            </a:endParaRPr>
          </a:p>
          <a:p>
            <a:r>
              <a:rPr lang="en-US" dirty="0">
                <a:cs typeface="B Homa" panose="00000400000000000000" pitchFamily="2" charset="-78"/>
              </a:rPr>
              <a:t>I</a:t>
            </a:r>
            <a:r>
              <a:rPr lang="fa-IR" dirty="0">
                <a:cs typeface="B Homa" panose="00000400000000000000" pitchFamily="2" charset="-78"/>
              </a:rPr>
              <a:t>: مهاجرت به داخل</a:t>
            </a:r>
            <a:endParaRPr lang="en-US" dirty="0">
              <a:cs typeface="B Homa" panose="00000400000000000000" pitchFamily="2" charset="-78"/>
            </a:endParaRPr>
          </a:p>
          <a:p>
            <a:r>
              <a:rPr lang="en-US" dirty="0">
                <a:cs typeface="B Homa" panose="00000400000000000000" pitchFamily="2" charset="-78"/>
              </a:rPr>
              <a:t>E</a:t>
            </a:r>
            <a:r>
              <a:rPr lang="fa-IR" dirty="0">
                <a:cs typeface="B Homa" panose="00000400000000000000" pitchFamily="2" charset="-78"/>
              </a:rPr>
              <a:t>: مهاجرت به </a:t>
            </a:r>
            <a:r>
              <a:rPr lang="fa-IR" dirty="0" smtClean="0">
                <a:cs typeface="B Homa" panose="00000400000000000000" pitchFamily="2" charset="-78"/>
              </a:rPr>
              <a:t>خارج</a:t>
            </a:r>
          </a:p>
          <a:p>
            <a:endParaRPr lang="en-US" dirty="0">
              <a:cs typeface="B Homa" panose="00000400000000000000" pitchFamily="2" charset="-78"/>
            </a:endParaRPr>
          </a:p>
          <a:p>
            <a:r>
              <a:rPr lang="fa-IR" dirty="0">
                <a:cs typeface="B Homa" panose="00000400000000000000" pitchFamily="2" charset="-78"/>
              </a:rPr>
              <a:t>در صورت عدم </a:t>
            </a:r>
            <a:r>
              <a:rPr lang="fa-IR" dirty="0" smtClean="0">
                <a:cs typeface="B Homa" panose="00000400000000000000" pitchFamily="2" charset="-78"/>
              </a:rPr>
              <a:t>مهاجرت:</a:t>
            </a:r>
            <a:endParaRPr lang="fa-IR" dirty="0">
              <a:cs typeface="B Homa" panose="00000400000000000000" pitchFamily="2" charset="-78"/>
            </a:endParaRPr>
          </a:p>
          <a:p>
            <a:pPr algn="l"/>
            <a:r>
              <a:rPr lang="en-US" dirty="0" err="1">
                <a:latin typeface="Times New Roman" pitchFamily="18" charset="0"/>
                <a:cs typeface="Times New Roman" pitchFamily="18" charset="0"/>
              </a:rPr>
              <a:t>P</a:t>
            </a:r>
            <a:r>
              <a:rPr lang="en-US" baseline="-25000" dirty="0" err="1">
                <a:latin typeface="Times New Roman" pitchFamily="18" charset="0"/>
                <a:cs typeface="Times New Roman" pitchFamily="18" charset="0"/>
              </a:rPr>
              <a:t>t</a:t>
            </a:r>
            <a:r>
              <a:rPr lang="en-US" dirty="0">
                <a:latin typeface="Times New Roman" pitchFamily="18" charset="0"/>
                <a:cs typeface="Times New Roman" pitchFamily="18" charset="0"/>
              </a:rPr>
              <a:t>= p</a:t>
            </a:r>
            <a:r>
              <a:rPr lang="en-US" baseline="-25000" dirty="0">
                <a:latin typeface="Times New Roman" pitchFamily="18" charset="0"/>
                <a:cs typeface="Times New Roman" pitchFamily="18" charset="0"/>
              </a:rPr>
              <a:t>0</a:t>
            </a:r>
            <a:r>
              <a:rPr lang="en-US" dirty="0">
                <a:latin typeface="Times New Roman" pitchFamily="18" charset="0"/>
                <a:cs typeface="Times New Roman" pitchFamily="18" charset="0"/>
              </a:rPr>
              <a:t>+ b</a:t>
            </a:r>
            <a:r>
              <a:rPr lang="en-US" baseline="-25000" dirty="0">
                <a:latin typeface="Times New Roman" pitchFamily="18" charset="0"/>
                <a:cs typeface="Times New Roman" pitchFamily="18" charset="0"/>
              </a:rPr>
              <a:t>n</a:t>
            </a:r>
            <a:r>
              <a:rPr lang="en-US" dirty="0">
                <a:latin typeface="Times New Roman" pitchFamily="18" charset="0"/>
                <a:cs typeface="Times New Roman" pitchFamily="18" charset="0"/>
              </a:rPr>
              <a:t>p</a:t>
            </a:r>
            <a:r>
              <a:rPr lang="en-US" baseline="-25000" dirty="0">
                <a:latin typeface="Times New Roman" pitchFamily="18" charset="0"/>
                <a:cs typeface="Times New Roman" pitchFamily="18" charset="0"/>
              </a:rPr>
              <a:t>0</a:t>
            </a:r>
            <a:r>
              <a:rPr lang="en-US" dirty="0">
                <a:latin typeface="Times New Roman" pitchFamily="18" charset="0"/>
                <a:cs typeface="Times New Roman" pitchFamily="18" charset="0"/>
              </a:rPr>
              <a:t>-d</a:t>
            </a:r>
            <a:r>
              <a:rPr lang="en-US" baseline="-25000" dirty="0">
                <a:latin typeface="Times New Roman" pitchFamily="18" charset="0"/>
                <a:cs typeface="Times New Roman" pitchFamily="18" charset="0"/>
              </a:rPr>
              <a:t>n</a:t>
            </a:r>
            <a:r>
              <a:rPr lang="en-US" dirty="0">
                <a:latin typeface="Times New Roman" pitchFamily="18" charset="0"/>
                <a:cs typeface="Times New Roman" pitchFamily="18" charset="0"/>
              </a:rPr>
              <a:t>p</a:t>
            </a:r>
            <a:r>
              <a:rPr lang="en-US" baseline="-25000" dirty="0">
                <a:latin typeface="Times New Roman" pitchFamily="18" charset="0"/>
                <a:cs typeface="Times New Roman" pitchFamily="18" charset="0"/>
              </a:rPr>
              <a:t>0</a:t>
            </a:r>
            <a:endParaRPr lang="fa-IR" baseline="-25000" dirty="0">
              <a:latin typeface="Times New Roman" pitchFamily="18" charset="0"/>
              <a:cs typeface="Times New Roman" pitchFamily="18" charset="0"/>
            </a:endParaRPr>
          </a:p>
        </p:txBody>
      </p:sp>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300" dirty="0">
                <a:solidFill>
                  <a:schemeClr val="tx1"/>
                </a:solidFill>
                <a:cs typeface="B Titr" panose="00000700000000000000" pitchFamily="2" charset="-78"/>
              </a:rPr>
              <a:t>روش ترکیبی پیش بینی جمعیت </a:t>
            </a:r>
            <a:r>
              <a:rPr lang="en-US" sz="1200" dirty="0" smtClean="0">
                <a:solidFill>
                  <a:schemeClr val="tx1"/>
                </a:solidFill>
                <a:latin typeface="Times New Roman" pitchFamily="18" charset="0"/>
                <a:cs typeface="Times New Roman" pitchFamily="18" charset="0"/>
              </a:rPr>
              <a:t>(population </a:t>
            </a:r>
            <a:r>
              <a:rPr lang="en-US" sz="1200" dirty="0">
                <a:solidFill>
                  <a:schemeClr val="tx1"/>
                </a:solidFill>
                <a:latin typeface="Times New Roman" pitchFamily="18" charset="0"/>
                <a:cs typeface="Times New Roman" pitchFamily="18" charset="0"/>
              </a:rPr>
              <a:t>composition model)</a:t>
            </a:r>
          </a:p>
        </p:txBody>
      </p:sp>
      <p:sp>
        <p:nvSpPr>
          <p:cNvPr id="18" name="Rectangle 17"/>
          <p:cNvSpPr/>
          <p:nvPr/>
        </p:nvSpPr>
        <p:spPr>
          <a:xfrm>
            <a:off x="10039929" y="968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میزان موالید</a:t>
            </a:r>
            <a:endParaRPr lang="en-US" sz="1400" dirty="0">
              <a:solidFill>
                <a:schemeClr val="tx1"/>
              </a:solidFill>
              <a:cs typeface="B Titr" panose="00000700000000000000" pitchFamily="2" charset="-78"/>
            </a:endParaRPr>
          </a:p>
        </p:txBody>
      </p:sp>
      <p:sp>
        <p:nvSpPr>
          <p:cNvPr id="19" name="Rectangle 18"/>
          <p:cNvSpPr/>
          <p:nvPr/>
        </p:nvSpPr>
        <p:spPr>
          <a:xfrm>
            <a:off x="10039929" y="1540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میزان مرگ و میر</a:t>
            </a:r>
            <a:endParaRPr lang="en-US" sz="1400" dirty="0">
              <a:solidFill>
                <a:schemeClr val="tx1"/>
              </a:solidFill>
              <a:cs typeface="B Titr" panose="00000700000000000000" pitchFamily="2" charset="-78"/>
            </a:endParaRPr>
          </a:p>
        </p:txBody>
      </p:sp>
      <p:sp>
        <p:nvSpPr>
          <p:cNvPr id="20" name="Rectangle 19"/>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مهاجرت</a:t>
            </a:r>
            <a:endParaRPr lang="en-US" sz="1400" dirty="0">
              <a:solidFill>
                <a:schemeClr val="tx1"/>
              </a:solidFill>
              <a:cs typeface="B Titr" panose="00000700000000000000" pitchFamily="2" charset="-78"/>
            </a:endParaRPr>
          </a:p>
        </p:txBody>
      </p:sp>
      <p:sp>
        <p:nvSpPr>
          <p:cNvPr id="21" name="Rectangle 20"/>
          <p:cNvSpPr/>
          <p:nvPr/>
        </p:nvSpPr>
        <p:spPr>
          <a:xfrm>
            <a:off x="10039929" y="2683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ترکیب سنی و جنسی</a:t>
            </a: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18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15700933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19" grpId="0" animBg="1"/>
      <p:bldP spid="20" grpId="0" animBg="1"/>
      <p:bldP spid="2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1017361"/>
            <a:ext cx="8873569" cy="224676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defPPr>
              <a:defRPr lang="en-US"/>
            </a:defPPr>
            <a:lvl1pPr algn="justLow" rtl="1">
              <a:defRPr sz="1800">
                <a:solidFill>
                  <a:prstClr val="black"/>
                </a:solidFill>
                <a:cs typeface="B Nazanin" panose="00000400000000000000" pitchFamily="2" charset="-78"/>
              </a:defRPr>
            </a:lvl1pPr>
          </a:lstStyle>
          <a:p>
            <a:r>
              <a:rPr lang="fa-IR" sz="1400" dirty="0" smtClean="0">
                <a:cs typeface="B Titr" panose="00000700000000000000" pitchFamily="2" charset="-78"/>
              </a:rPr>
              <a:t>روش ترکیبی(بقای نسل کوهورت)</a:t>
            </a:r>
          </a:p>
          <a:p>
            <a:pPr marL="285750" indent="-285750">
              <a:buClr>
                <a:srgbClr val="D5D000"/>
              </a:buClr>
              <a:buFont typeface="Wingdings" panose="05000000000000000000" pitchFamily="2" charset="2"/>
              <a:buChar char="§"/>
            </a:pPr>
            <a:r>
              <a:rPr lang="fa-IR" dirty="0" smtClean="0">
                <a:cs typeface="B Homa" panose="00000400000000000000" pitchFamily="2" charset="-78"/>
              </a:rPr>
              <a:t>جمعیت بر اساس سن و جنس به </a:t>
            </a:r>
            <a:r>
              <a:rPr lang="en-US" dirty="0" smtClean="0">
                <a:latin typeface="Times New Roman" pitchFamily="18" charset="0"/>
                <a:cs typeface="Times New Roman" pitchFamily="18" charset="0"/>
              </a:rPr>
              <a:t>n</a:t>
            </a:r>
            <a:r>
              <a:rPr lang="fa-IR" dirty="0" smtClean="0">
                <a:latin typeface="Times New Roman" pitchFamily="18" charset="0"/>
                <a:cs typeface="Times New Roman" pitchFamily="18" charset="0"/>
              </a:rPr>
              <a:t> </a:t>
            </a:r>
            <a:r>
              <a:rPr lang="fa-IR" dirty="0" smtClean="0">
                <a:cs typeface="B Homa" panose="00000400000000000000" pitchFamily="2" charset="-78"/>
              </a:rPr>
              <a:t>گروه تقسیم می شود، به طوری که دوره های پیش بینی مساوی با فاصله سنی گروه خواهد بود.</a:t>
            </a:r>
            <a:endParaRPr lang="fa-IR" baseline="-25000" dirty="0" smtClean="0">
              <a:cs typeface="B Homa" panose="00000400000000000000" pitchFamily="2" charset="-78"/>
            </a:endParaRPr>
          </a:p>
          <a:p>
            <a:pPr marL="285750" indent="-285750">
              <a:buClr>
                <a:srgbClr val="D5D000"/>
              </a:buClr>
              <a:buFont typeface="Wingdings" panose="05000000000000000000" pitchFamily="2" charset="2"/>
              <a:buChar char="§"/>
            </a:pPr>
            <a:r>
              <a:rPr lang="fa-IR" dirty="0" smtClean="0">
                <a:cs typeface="B Homa" panose="00000400000000000000" pitchFamily="2" charset="-78"/>
              </a:rPr>
              <a:t>بهترین حالت در اختیار داشتن گروه های سنی و جنسی جمعیت در گروه های منظم 5 ساله است.</a:t>
            </a:r>
          </a:p>
          <a:p>
            <a:pPr marL="285750" indent="-285750">
              <a:buClr>
                <a:srgbClr val="D5D000"/>
              </a:buClr>
              <a:buFont typeface="Wingdings" panose="05000000000000000000" pitchFamily="2" charset="2"/>
              <a:buChar char="§"/>
            </a:pPr>
            <a:r>
              <a:rPr lang="fa-IR" dirty="0" smtClean="0">
                <a:cs typeface="B Homa" panose="00000400000000000000" pitchFamily="2" charset="-78"/>
              </a:rPr>
              <a:t>برای این روش می بایست سطوح باروری و مرگ و میر برای سال پایه پیش بینی و قبلا محاسبه و در اختیار باشد.</a:t>
            </a:r>
          </a:p>
          <a:p>
            <a:pPr marL="285750" indent="-285750">
              <a:buClr>
                <a:srgbClr val="D5D000"/>
              </a:buClr>
              <a:buFont typeface="Wingdings" panose="05000000000000000000" pitchFamily="2" charset="2"/>
              <a:buChar char="§"/>
            </a:pPr>
            <a:r>
              <a:rPr lang="fa-IR" dirty="0" smtClean="0">
                <a:cs typeface="B Homa" panose="00000400000000000000" pitchFamily="2" charset="-78"/>
              </a:rPr>
              <a:t>در این روش جمعیت هر گروه سنی را در ضرایب احتمال بقای آن ضرب می کنند تا جمعیت گروه سنی 5 ساله و بالاتر از آن در 5 سال بعد به دست آید.</a:t>
            </a:r>
          </a:p>
        </p:txBody>
      </p:sp>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300" dirty="0">
                <a:solidFill>
                  <a:prstClr val="black"/>
                </a:solidFill>
                <a:cs typeface="B Titr" panose="00000700000000000000" pitchFamily="2" charset="-78"/>
              </a:rPr>
              <a:t>روش ترکیبی پیش بینی جمعیت </a:t>
            </a:r>
            <a:r>
              <a:rPr lang="en-US" sz="1200" dirty="0" smtClean="0">
                <a:solidFill>
                  <a:prstClr val="black"/>
                </a:solidFill>
                <a:latin typeface="Times New Roman" pitchFamily="18" charset="0"/>
                <a:cs typeface="Times New Roman" pitchFamily="18" charset="0"/>
              </a:rPr>
              <a:t>(population </a:t>
            </a:r>
            <a:r>
              <a:rPr lang="en-US" sz="1200" dirty="0">
                <a:solidFill>
                  <a:prstClr val="black"/>
                </a:solidFill>
                <a:latin typeface="Times New Roman" pitchFamily="18" charset="0"/>
                <a:cs typeface="Times New Roman" pitchFamily="18" charset="0"/>
              </a:rPr>
              <a:t>composition model)</a:t>
            </a:r>
          </a:p>
        </p:txBody>
      </p:sp>
      <p:graphicFrame>
        <p:nvGraphicFramePr>
          <p:cNvPr id="3" name="Table 2"/>
          <p:cNvGraphicFramePr>
            <a:graphicFrameLocks noGrp="1"/>
          </p:cNvGraphicFramePr>
          <p:nvPr>
            <p:extLst>
              <p:ext uri="{D42A27DB-BD31-4B8C-83A1-F6EECF244321}">
                <p14:modId xmlns:p14="http://schemas.microsoft.com/office/powerpoint/2010/main" val="795611701"/>
              </p:ext>
            </p:extLst>
          </p:nvPr>
        </p:nvGraphicFramePr>
        <p:xfrm>
          <a:off x="2359819" y="3416843"/>
          <a:ext cx="5401729" cy="3137150"/>
        </p:xfrm>
        <a:graphic>
          <a:graphicData uri="http://schemas.openxmlformats.org/drawingml/2006/table">
            <a:tbl>
              <a:tblPr rtl="1" firstRow="1" bandRow="1">
                <a:tableStyleId>{5940675A-B579-460E-94D1-54222C63F5DA}</a:tableStyleId>
              </a:tblPr>
              <a:tblGrid>
                <a:gridCol w="1276493"/>
                <a:gridCol w="779554"/>
                <a:gridCol w="889628"/>
                <a:gridCol w="2456054"/>
              </a:tblGrid>
              <a:tr h="407422">
                <a:tc>
                  <a:txBody>
                    <a:bodyPr/>
                    <a:lstStyle/>
                    <a:p>
                      <a:pPr algn="ctr" rtl="1"/>
                      <a:r>
                        <a:rPr lang="fa-IR" sz="1400" b="1" dirty="0" smtClean="0">
                          <a:cs typeface="B Homa" panose="00000400000000000000" pitchFamily="2" charset="-78"/>
                        </a:rPr>
                        <a:t>گروه های سنی</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جمعیت</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ضریب</a:t>
                      </a:r>
                      <a:r>
                        <a:rPr lang="fa-IR" sz="1400" b="1" baseline="0" dirty="0" smtClean="0">
                          <a:cs typeface="B Homa" panose="00000400000000000000" pitchFamily="2" charset="-78"/>
                        </a:rPr>
                        <a:t> بقا</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جمعیت 5 سال آینده</a:t>
                      </a:r>
                      <a:endParaRPr lang="fa-IR" sz="1400" b="1" dirty="0">
                        <a:cs typeface="B Homa" panose="00000400000000000000" pitchFamily="2" charset="-78"/>
                      </a:endParaRPr>
                    </a:p>
                  </a:txBody>
                  <a:tcPr anchor="ctr"/>
                </a:tc>
              </a:tr>
              <a:tr h="692618">
                <a:tc>
                  <a:txBody>
                    <a:bodyPr/>
                    <a:lstStyle/>
                    <a:p>
                      <a:pPr algn="ctr" rtl="1"/>
                      <a:r>
                        <a:rPr lang="fa-IR" sz="1400" dirty="0" smtClean="0">
                          <a:cs typeface="B Homa" panose="00000400000000000000" pitchFamily="2" charset="-78"/>
                        </a:rPr>
                        <a:t>4-0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0/990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مجموع</a:t>
                      </a:r>
                      <a:r>
                        <a:rPr lang="fa-IR" sz="1400" baseline="0" dirty="0" smtClean="0">
                          <a:cs typeface="B Homa" panose="00000400000000000000" pitchFamily="2" charset="-78"/>
                        </a:rPr>
                        <a:t> زنان در سن باروری (</a:t>
                      </a:r>
                      <a:r>
                        <a:rPr lang="en-US" sz="1400" baseline="0" dirty="0" smtClean="0">
                          <a:cs typeface="B Homa" panose="00000400000000000000" pitchFamily="2" charset="-78"/>
                        </a:rPr>
                        <a:t>GFR</a:t>
                      </a:r>
                      <a:r>
                        <a:rPr lang="fa-IR" sz="1400" baseline="0" dirty="0" smtClean="0">
                          <a:cs typeface="B Homa" panose="00000400000000000000" pitchFamily="2" charset="-78"/>
                        </a:rPr>
                        <a:t>)</a:t>
                      </a:r>
                      <a:endParaRPr lang="fa-IR" sz="1400" dirty="0">
                        <a:cs typeface="B Homa" panose="00000400000000000000" pitchFamily="2" charset="-78"/>
                      </a:endParaRPr>
                    </a:p>
                  </a:txBody>
                  <a:tcPr anchor="ctr">
                    <a:solidFill>
                      <a:schemeClr val="bg2"/>
                    </a:solidFill>
                  </a:tcPr>
                </a:tc>
              </a:tr>
              <a:tr h="407422">
                <a:tc>
                  <a:txBody>
                    <a:bodyPr/>
                    <a:lstStyle/>
                    <a:p>
                      <a:pPr algn="ctr" rtl="1"/>
                      <a:r>
                        <a:rPr lang="fa-IR" sz="1400" dirty="0" smtClean="0">
                          <a:cs typeface="B Homa" panose="00000400000000000000" pitchFamily="2" charset="-78"/>
                        </a:rPr>
                        <a:t>9-5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1100</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0/980</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990</a:t>
                      </a:r>
                      <a:endParaRPr lang="fa-IR" sz="1400" dirty="0">
                        <a:cs typeface="B Homa" panose="00000400000000000000" pitchFamily="2" charset="-78"/>
                      </a:endParaRPr>
                    </a:p>
                  </a:txBody>
                  <a:tcPr anchor="ctr"/>
                </a:tc>
              </a:tr>
              <a:tr h="407422">
                <a:tc>
                  <a:txBody>
                    <a:bodyPr/>
                    <a:lstStyle/>
                    <a:p>
                      <a:pPr algn="ctr" rtl="1"/>
                      <a:r>
                        <a:rPr lang="fa-IR" sz="1400" dirty="0" smtClean="0">
                          <a:cs typeface="B Homa" panose="00000400000000000000" pitchFamily="2" charset="-78"/>
                        </a:rPr>
                        <a:t>14-10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1080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0/975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1050</a:t>
                      </a:r>
                      <a:endParaRPr lang="fa-IR" sz="1400" dirty="0">
                        <a:cs typeface="B Homa" panose="00000400000000000000" pitchFamily="2" charset="-78"/>
                      </a:endParaRPr>
                    </a:p>
                  </a:txBody>
                  <a:tcPr anchor="ctr">
                    <a:solidFill>
                      <a:schemeClr val="bg2"/>
                    </a:solidFill>
                  </a:tcPr>
                </a:tc>
              </a:tr>
              <a:tr h="407422">
                <a:tc>
                  <a:txBody>
                    <a:bodyPr/>
                    <a:lstStyle/>
                    <a:p>
                      <a:pPr algn="ctr" rtl="1"/>
                      <a:r>
                        <a:rPr lang="fa-IR" sz="1400" dirty="0" smtClean="0">
                          <a:cs typeface="B Homa" panose="00000400000000000000" pitchFamily="2" charset="-78"/>
                        </a:rPr>
                        <a:t>تا</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a:t>
                      </a:r>
                      <a:endParaRPr lang="fa-IR" sz="1400" dirty="0">
                        <a:cs typeface="B Homa" panose="00000400000000000000" pitchFamily="2" charset="-78"/>
                      </a:endParaRPr>
                    </a:p>
                  </a:txBody>
                  <a:tcPr anchor="ctr"/>
                </a:tc>
                <a:tc>
                  <a:txBody>
                    <a:bodyPr/>
                    <a:lstStyle/>
                    <a:p>
                      <a:pPr algn="ctr" rtl="1"/>
                      <a:endParaRPr lang="fa-IR" sz="1400" dirty="0">
                        <a:cs typeface="B Homa" panose="00000400000000000000" pitchFamily="2" charset="-78"/>
                      </a:endParaRPr>
                    </a:p>
                  </a:txBody>
                  <a:tcPr anchor="ctr"/>
                </a:tc>
              </a:tr>
              <a:tr h="407422">
                <a:tc>
                  <a:txBody>
                    <a:bodyPr/>
                    <a:lstStyle/>
                    <a:p>
                      <a:pPr algn="ctr" rtl="1"/>
                      <a:r>
                        <a:rPr lang="fa-IR" sz="1400" dirty="0" smtClean="0">
                          <a:cs typeface="B Homa" panose="00000400000000000000" pitchFamily="2" charset="-78"/>
                        </a:rPr>
                        <a:t>64-60</a:t>
                      </a:r>
                      <a:endParaRPr lang="fa-IR" sz="1400" dirty="0">
                        <a:cs typeface="B Homa" panose="00000400000000000000" pitchFamily="2" charset="-78"/>
                      </a:endParaRPr>
                    </a:p>
                  </a:txBody>
                  <a:tcPr anchor="ctr">
                    <a:solidFill>
                      <a:schemeClr val="bg2"/>
                    </a:solidFill>
                  </a:tcPr>
                </a:tc>
                <a:tc>
                  <a:txBody>
                    <a:bodyPr/>
                    <a:lstStyle/>
                    <a:p>
                      <a:pPr algn="ctr" rtl="1"/>
                      <a:endParaRPr lang="fa-IR" sz="1400" dirty="0">
                        <a:cs typeface="B Homa" panose="00000400000000000000" pitchFamily="2" charset="-78"/>
                      </a:endParaRPr>
                    </a:p>
                  </a:txBody>
                  <a:tcPr anchor="ctr">
                    <a:solidFill>
                      <a:schemeClr val="bg2"/>
                    </a:solidFill>
                  </a:tcPr>
                </a:tc>
                <a:tc>
                  <a:txBody>
                    <a:bodyPr/>
                    <a:lstStyle/>
                    <a:p>
                      <a:pPr algn="ctr" rtl="1"/>
                      <a:endParaRPr lang="fa-IR" sz="1400" dirty="0">
                        <a:cs typeface="B Homa" panose="00000400000000000000" pitchFamily="2" charset="-78"/>
                      </a:endParaRPr>
                    </a:p>
                  </a:txBody>
                  <a:tcPr anchor="ctr">
                    <a:solidFill>
                      <a:schemeClr val="bg2"/>
                    </a:solidFill>
                  </a:tcPr>
                </a:tc>
                <a:tc>
                  <a:txBody>
                    <a:bodyPr/>
                    <a:lstStyle/>
                    <a:p>
                      <a:pPr algn="ctr" rtl="1"/>
                      <a:endParaRPr lang="fa-IR" sz="1400" dirty="0">
                        <a:cs typeface="B Homa" panose="00000400000000000000" pitchFamily="2" charset="-78"/>
                      </a:endParaRPr>
                    </a:p>
                  </a:txBody>
                  <a:tcPr anchor="ctr">
                    <a:solidFill>
                      <a:schemeClr val="bg2"/>
                    </a:solidFill>
                  </a:tcPr>
                </a:tc>
              </a:tr>
              <a:tr h="407422">
                <a:tc>
                  <a:txBody>
                    <a:bodyPr/>
                    <a:lstStyle/>
                    <a:p>
                      <a:pPr algn="ctr" rtl="1"/>
                      <a:r>
                        <a:rPr lang="fa-IR" sz="1400" dirty="0" smtClean="0">
                          <a:cs typeface="B Homa" panose="00000400000000000000" pitchFamily="2" charset="-78"/>
                        </a:rPr>
                        <a:t>65+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652</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0/365</a:t>
                      </a:r>
                      <a:endParaRPr lang="fa-IR" sz="1400" dirty="0">
                        <a:cs typeface="B Homa" panose="00000400000000000000" pitchFamily="2" charset="-78"/>
                      </a:endParaRPr>
                    </a:p>
                  </a:txBody>
                  <a:tcPr anchor="ctr"/>
                </a:tc>
                <a:tc>
                  <a:txBody>
                    <a:bodyPr/>
                    <a:lstStyle/>
                    <a:p>
                      <a:pPr algn="ctr" rtl="1"/>
                      <a:endParaRPr lang="fa-IR" sz="1400" dirty="0">
                        <a:cs typeface="B Homa" panose="00000400000000000000" pitchFamily="2" charset="-78"/>
                      </a:endParaRPr>
                    </a:p>
                  </a:txBody>
                  <a:tcPr anchor="ctr"/>
                </a:tc>
              </a:tr>
            </a:tbl>
          </a:graphicData>
        </a:graphic>
      </p:graphicFrame>
      <p:cxnSp>
        <p:nvCxnSpPr>
          <p:cNvPr id="6" name="Straight Arrow Connector 5"/>
          <p:cNvCxnSpPr/>
          <p:nvPr/>
        </p:nvCxnSpPr>
        <p:spPr>
          <a:xfrm>
            <a:off x="5837939" y="4688187"/>
            <a:ext cx="511361" cy="0"/>
          </a:xfrm>
          <a:prstGeom prst="straightConnector1">
            <a:avLst/>
          </a:prstGeom>
          <a:ln>
            <a:solidFill>
              <a:srgbClr val="D5D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5837940" y="5077407"/>
            <a:ext cx="511361" cy="0"/>
          </a:xfrm>
          <a:prstGeom prst="straightConnector1">
            <a:avLst/>
          </a:prstGeom>
          <a:ln>
            <a:solidFill>
              <a:srgbClr val="D5D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flipH="1">
            <a:off x="4397353" y="4948112"/>
            <a:ext cx="934265" cy="258591"/>
          </a:xfrm>
          <a:prstGeom prst="straightConnector1">
            <a:avLst/>
          </a:prstGeom>
          <a:ln>
            <a:solidFill>
              <a:srgbClr val="D5D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H="1">
            <a:off x="4321539" y="4558892"/>
            <a:ext cx="934265" cy="258591"/>
          </a:xfrm>
          <a:prstGeom prst="straightConnector1">
            <a:avLst/>
          </a:prstGeom>
          <a:ln>
            <a:solidFill>
              <a:srgbClr val="D5D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Rectangle 24"/>
          <p:cNvSpPr/>
          <p:nvPr/>
        </p:nvSpPr>
        <p:spPr>
          <a:xfrm>
            <a:off x="10039929" y="968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میزان موالید</a:t>
            </a:r>
            <a:endParaRPr lang="en-US" sz="1400" dirty="0">
              <a:solidFill>
                <a:schemeClr val="tx1"/>
              </a:solidFill>
              <a:cs typeface="B Titr" panose="00000700000000000000" pitchFamily="2" charset="-78"/>
            </a:endParaRPr>
          </a:p>
        </p:txBody>
      </p:sp>
      <p:sp>
        <p:nvSpPr>
          <p:cNvPr id="26" name="Rectangle 25"/>
          <p:cNvSpPr/>
          <p:nvPr/>
        </p:nvSpPr>
        <p:spPr>
          <a:xfrm>
            <a:off x="10039929" y="1540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میزان مرگ و میر</a:t>
            </a:r>
            <a:endParaRPr lang="en-US" sz="1400" dirty="0">
              <a:solidFill>
                <a:schemeClr val="tx1"/>
              </a:solidFill>
              <a:cs typeface="B Titr" panose="00000700000000000000" pitchFamily="2" charset="-78"/>
            </a:endParaRPr>
          </a:p>
        </p:txBody>
      </p:sp>
      <p:sp>
        <p:nvSpPr>
          <p:cNvPr id="27" name="Rectangle 26"/>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مهاجرت</a:t>
            </a:r>
            <a:endParaRPr lang="en-US" sz="1400" dirty="0">
              <a:solidFill>
                <a:schemeClr val="tx1"/>
              </a:solidFill>
              <a:cs typeface="B Titr" panose="00000700000000000000" pitchFamily="2" charset="-78"/>
            </a:endParaRPr>
          </a:p>
        </p:txBody>
      </p:sp>
      <p:sp>
        <p:nvSpPr>
          <p:cNvPr id="28" name="Rectangle 27"/>
          <p:cNvSpPr/>
          <p:nvPr/>
        </p:nvSpPr>
        <p:spPr>
          <a:xfrm>
            <a:off x="10039929" y="2683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ترکیب سنی و جنسی</a:t>
            </a: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19</a:t>
            </a:fld>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429088403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fade">
                                      <p:cBhvr>
                                        <p:cTn id="13" dur="1000"/>
                                        <p:tgtEl>
                                          <p:spTgt spid="25"/>
                                        </p:tgtEl>
                                      </p:cBhvr>
                                    </p:animEffect>
                                    <p:anim calcmode="lin" valueType="num">
                                      <p:cBhvr>
                                        <p:cTn id="14" dur="1000" fill="hold"/>
                                        <p:tgtEl>
                                          <p:spTgt spid="25"/>
                                        </p:tgtEl>
                                        <p:attrNameLst>
                                          <p:attrName>ppt_x</p:attrName>
                                        </p:attrNameLst>
                                      </p:cBhvr>
                                      <p:tavLst>
                                        <p:tav tm="0">
                                          <p:val>
                                            <p:strVal val="#ppt_x"/>
                                          </p:val>
                                        </p:tav>
                                        <p:tav tm="100000">
                                          <p:val>
                                            <p:strVal val="#ppt_x"/>
                                          </p:val>
                                        </p:tav>
                                      </p:tavLst>
                                    </p:anim>
                                    <p:anim calcmode="lin" valueType="num">
                                      <p:cBhvr>
                                        <p:cTn id="15"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6"/>
                                        </p:tgtEl>
                                        <p:attrNameLst>
                                          <p:attrName>style.visibility</p:attrName>
                                        </p:attrNameLst>
                                      </p:cBhvr>
                                      <p:to>
                                        <p:strVal val="visible"/>
                                      </p:to>
                                    </p:set>
                                    <p:animEffect transition="in" filter="fade">
                                      <p:cBhvr>
                                        <p:cTn id="20" dur="1000"/>
                                        <p:tgtEl>
                                          <p:spTgt spid="26"/>
                                        </p:tgtEl>
                                      </p:cBhvr>
                                    </p:animEffect>
                                    <p:anim calcmode="lin" valueType="num">
                                      <p:cBhvr>
                                        <p:cTn id="21" dur="1000" fill="hold"/>
                                        <p:tgtEl>
                                          <p:spTgt spid="26"/>
                                        </p:tgtEl>
                                        <p:attrNameLst>
                                          <p:attrName>ppt_x</p:attrName>
                                        </p:attrNameLst>
                                      </p:cBhvr>
                                      <p:tavLst>
                                        <p:tav tm="0">
                                          <p:val>
                                            <p:strVal val="#ppt_x"/>
                                          </p:val>
                                        </p:tav>
                                        <p:tav tm="100000">
                                          <p:val>
                                            <p:strVal val="#ppt_x"/>
                                          </p:val>
                                        </p:tav>
                                      </p:tavLst>
                                    </p:anim>
                                    <p:anim calcmode="lin" valueType="num">
                                      <p:cBhvr>
                                        <p:cTn id="22"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1000"/>
                                        <p:tgtEl>
                                          <p:spTgt spid="28"/>
                                        </p:tgtEl>
                                      </p:cBhvr>
                                    </p:animEffect>
                                    <p:anim calcmode="lin" valueType="num">
                                      <p:cBhvr>
                                        <p:cTn id="35" dur="1000" fill="hold"/>
                                        <p:tgtEl>
                                          <p:spTgt spid="28"/>
                                        </p:tgtEl>
                                        <p:attrNameLst>
                                          <p:attrName>ppt_x</p:attrName>
                                        </p:attrNameLst>
                                      </p:cBhvr>
                                      <p:tavLst>
                                        <p:tav tm="0">
                                          <p:val>
                                            <p:strVal val="#ppt_x"/>
                                          </p:val>
                                        </p:tav>
                                        <p:tav tm="100000">
                                          <p:val>
                                            <p:strVal val="#ppt_x"/>
                                          </p:val>
                                        </p:tav>
                                      </p:tavLst>
                                    </p:anim>
                                    <p:anim calcmode="lin" valueType="num">
                                      <p:cBhvr>
                                        <p:cTn id="3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fade">
                                      <p:cBhvr>
                                        <p:cTn id="41" dur="1000"/>
                                        <p:tgtEl>
                                          <p:spTgt spid="2"/>
                                        </p:tgtEl>
                                      </p:cBhvr>
                                    </p:animEffect>
                                    <p:anim calcmode="lin" valueType="num">
                                      <p:cBhvr>
                                        <p:cTn id="42" dur="1000" fill="hold"/>
                                        <p:tgtEl>
                                          <p:spTgt spid="2"/>
                                        </p:tgtEl>
                                        <p:attrNameLst>
                                          <p:attrName>ppt_x</p:attrName>
                                        </p:attrNameLst>
                                      </p:cBhvr>
                                      <p:tavLst>
                                        <p:tav tm="0">
                                          <p:val>
                                            <p:strVal val="#ppt_x"/>
                                          </p:val>
                                        </p:tav>
                                        <p:tav tm="100000">
                                          <p:val>
                                            <p:strVal val="#ppt_x"/>
                                          </p:val>
                                        </p:tav>
                                      </p:tavLst>
                                    </p:anim>
                                    <p:anim calcmode="lin" valueType="num">
                                      <p:cBhvr>
                                        <p:cTn id="4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1000"/>
                                        <p:tgtEl>
                                          <p:spTgt spid="3"/>
                                        </p:tgtEl>
                                      </p:cBhvr>
                                    </p:animEffect>
                                    <p:anim calcmode="lin" valueType="num">
                                      <p:cBhvr>
                                        <p:cTn id="49" dur="1000" fill="hold"/>
                                        <p:tgtEl>
                                          <p:spTgt spid="3"/>
                                        </p:tgtEl>
                                        <p:attrNameLst>
                                          <p:attrName>ppt_x</p:attrName>
                                        </p:attrNameLst>
                                      </p:cBhvr>
                                      <p:tavLst>
                                        <p:tav tm="0">
                                          <p:val>
                                            <p:strVal val="#ppt_x"/>
                                          </p:val>
                                        </p:tav>
                                        <p:tav tm="100000">
                                          <p:val>
                                            <p:strVal val="#ppt_x"/>
                                          </p:val>
                                        </p:tav>
                                      </p:tavLst>
                                    </p:anim>
                                    <p:anim calcmode="lin" valueType="num">
                                      <p:cBhvr>
                                        <p:cTn id="50" dur="1000" fill="hold"/>
                                        <p:tgtEl>
                                          <p:spTgt spid="3"/>
                                        </p:tgtEl>
                                        <p:attrNameLst>
                                          <p:attrName>ppt_y</p:attrName>
                                        </p:attrNameLst>
                                      </p:cBhvr>
                                      <p:tavLst>
                                        <p:tav tm="0">
                                          <p:val>
                                            <p:strVal val="#ppt_y-.1"/>
                                          </p:val>
                                        </p:tav>
                                        <p:tav tm="100000">
                                          <p:val>
                                            <p:strVal val="#ppt_y"/>
                                          </p:val>
                                        </p:tav>
                                      </p:tavLst>
                                    </p:anim>
                                  </p:childTnLst>
                                </p:cTn>
                              </p:par>
                              <p:par>
                                <p:cTn id="51" presetID="47" presetClass="entr" presetSubtype="0" fill="hold" nodeType="with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fade">
                                      <p:cBhvr>
                                        <p:cTn id="53" dur="1000"/>
                                        <p:tgtEl>
                                          <p:spTgt spid="6"/>
                                        </p:tgtEl>
                                      </p:cBhvr>
                                    </p:animEffect>
                                    <p:anim calcmode="lin" valueType="num">
                                      <p:cBhvr>
                                        <p:cTn id="54" dur="1000" fill="hold"/>
                                        <p:tgtEl>
                                          <p:spTgt spid="6"/>
                                        </p:tgtEl>
                                        <p:attrNameLst>
                                          <p:attrName>ppt_x</p:attrName>
                                        </p:attrNameLst>
                                      </p:cBhvr>
                                      <p:tavLst>
                                        <p:tav tm="0">
                                          <p:val>
                                            <p:strVal val="#ppt_x"/>
                                          </p:val>
                                        </p:tav>
                                        <p:tav tm="100000">
                                          <p:val>
                                            <p:strVal val="#ppt_x"/>
                                          </p:val>
                                        </p:tav>
                                      </p:tavLst>
                                    </p:anim>
                                    <p:anim calcmode="lin" valueType="num">
                                      <p:cBhvr>
                                        <p:cTn id="55" dur="1000" fill="hold"/>
                                        <p:tgtEl>
                                          <p:spTgt spid="6"/>
                                        </p:tgtEl>
                                        <p:attrNameLst>
                                          <p:attrName>ppt_y</p:attrName>
                                        </p:attrNameLst>
                                      </p:cBhvr>
                                      <p:tavLst>
                                        <p:tav tm="0">
                                          <p:val>
                                            <p:strVal val="#ppt_y-.1"/>
                                          </p:val>
                                        </p:tav>
                                        <p:tav tm="100000">
                                          <p:val>
                                            <p:strVal val="#ppt_y"/>
                                          </p:val>
                                        </p:tav>
                                      </p:tavLst>
                                    </p:anim>
                                  </p:childTnLst>
                                </p:cTn>
                              </p:par>
                              <p:par>
                                <p:cTn id="56" presetID="47" presetClass="entr" presetSubtype="0"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1000"/>
                                        <p:tgtEl>
                                          <p:spTgt spid="23"/>
                                        </p:tgtEl>
                                      </p:cBhvr>
                                    </p:animEffect>
                                    <p:anim calcmode="lin" valueType="num">
                                      <p:cBhvr>
                                        <p:cTn id="59" dur="1000" fill="hold"/>
                                        <p:tgtEl>
                                          <p:spTgt spid="23"/>
                                        </p:tgtEl>
                                        <p:attrNameLst>
                                          <p:attrName>ppt_x</p:attrName>
                                        </p:attrNameLst>
                                      </p:cBhvr>
                                      <p:tavLst>
                                        <p:tav tm="0">
                                          <p:val>
                                            <p:strVal val="#ppt_x"/>
                                          </p:val>
                                        </p:tav>
                                        <p:tav tm="100000">
                                          <p:val>
                                            <p:strVal val="#ppt_x"/>
                                          </p:val>
                                        </p:tav>
                                      </p:tavLst>
                                    </p:anim>
                                    <p:anim calcmode="lin" valueType="num">
                                      <p:cBhvr>
                                        <p:cTn id="60" dur="1000" fill="hold"/>
                                        <p:tgtEl>
                                          <p:spTgt spid="23"/>
                                        </p:tgtEl>
                                        <p:attrNameLst>
                                          <p:attrName>ppt_y</p:attrName>
                                        </p:attrNameLst>
                                      </p:cBhvr>
                                      <p:tavLst>
                                        <p:tav tm="0">
                                          <p:val>
                                            <p:strVal val="#ppt_y-.1"/>
                                          </p:val>
                                        </p:tav>
                                        <p:tav tm="100000">
                                          <p:val>
                                            <p:strVal val="#ppt_y"/>
                                          </p:val>
                                        </p:tav>
                                      </p:tavLst>
                                    </p:anim>
                                  </p:childTnLst>
                                </p:cTn>
                              </p:par>
                              <p:par>
                                <p:cTn id="61" presetID="47" presetClass="entr" presetSubtype="0" fill="hold" nodeType="with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fade">
                                      <p:cBhvr>
                                        <p:cTn id="63" dur="1000"/>
                                        <p:tgtEl>
                                          <p:spTgt spid="38"/>
                                        </p:tgtEl>
                                      </p:cBhvr>
                                    </p:animEffect>
                                    <p:anim calcmode="lin" valueType="num">
                                      <p:cBhvr>
                                        <p:cTn id="64" dur="1000" fill="hold"/>
                                        <p:tgtEl>
                                          <p:spTgt spid="38"/>
                                        </p:tgtEl>
                                        <p:attrNameLst>
                                          <p:attrName>ppt_x</p:attrName>
                                        </p:attrNameLst>
                                      </p:cBhvr>
                                      <p:tavLst>
                                        <p:tav tm="0">
                                          <p:val>
                                            <p:strVal val="#ppt_x"/>
                                          </p:val>
                                        </p:tav>
                                        <p:tav tm="100000">
                                          <p:val>
                                            <p:strVal val="#ppt_x"/>
                                          </p:val>
                                        </p:tav>
                                      </p:tavLst>
                                    </p:anim>
                                    <p:anim calcmode="lin" valueType="num">
                                      <p:cBhvr>
                                        <p:cTn id="65" dur="1000" fill="hold"/>
                                        <p:tgtEl>
                                          <p:spTgt spid="38"/>
                                        </p:tgtEl>
                                        <p:attrNameLst>
                                          <p:attrName>ppt_y</p:attrName>
                                        </p:attrNameLst>
                                      </p:cBhvr>
                                      <p:tavLst>
                                        <p:tav tm="0">
                                          <p:val>
                                            <p:strVal val="#ppt_y-.1"/>
                                          </p:val>
                                        </p:tav>
                                        <p:tav tm="100000">
                                          <p:val>
                                            <p:strVal val="#ppt_y"/>
                                          </p:val>
                                        </p:tav>
                                      </p:tavLst>
                                    </p:anim>
                                  </p:childTnLst>
                                </p:cTn>
                              </p:par>
                              <p:par>
                                <p:cTn id="66" presetID="47" presetClass="entr" presetSubtype="0" fill="hold" nodeType="withEffect">
                                  <p:stCondLst>
                                    <p:cond delay="0"/>
                                  </p:stCondLst>
                                  <p:childTnLst>
                                    <p:set>
                                      <p:cBhvr>
                                        <p:cTn id="67" dur="1" fill="hold">
                                          <p:stCondLst>
                                            <p:cond delay="0"/>
                                          </p:stCondLst>
                                        </p:cTn>
                                        <p:tgtEl>
                                          <p:spTgt spid="24"/>
                                        </p:tgtEl>
                                        <p:attrNameLst>
                                          <p:attrName>style.visibility</p:attrName>
                                        </p:attrNameLst>
                                      </p:cBhvr>
                                      <p:to>
                                        <p:strVal val="visible"/>
                                      </p:to>
                                    </p:set>
                                    <p:animEffect transition="in" filter="fade">
                                      <p:cBhvr>
                                        <p:cTn id="68" dur="1000"/>
                                        <p:tgtEl>
                                          <p:spTgt spid="24"/>
                                        </p:tgtEl>
                                      </p:cBhvr>
                                    </p:animEffect>
                                    <p:anim calcmode="lin" valueType="num">
                                      <p:cBhvr>
                                        <p:cTn id="69" dur="1000" fill="hold"/>
                                        <p:tgtEl>
                                          <p:spTgt spid="24"/>
                                        </p:tgtEl>
                                        <p:attrNameLst>
                                          <p:attrName>ppt_x</p:attrName>
                                        </p:attrNameLst>
                                      </p:cBhvr>
                                      <p:tavLst>
                                        <p:tav tm="0">
                                          <p:val>
                                            <p:strVal val="#ppt_x"/>
                                          </p:val>
                                        </p:tav>
                                        <p:tav tm="100000">
                                          <p:val>
                                            <p:strVal val="#ppt_x"/>
                                          </p:val>
                                        </p:tav>
                                      </p:tavLst>
                                    </p:anim>
                                    <p:anim calcmode="lin" valueType="num">
                                      <p:cBhvr>
                                        <p:cTn id="70"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25" grpId="0" animBg="1"/>
      <p:bldP spid="26" grpId="0" animBg="1"/>
      <p:bldP spid="27" grpId="0" animBg="1"/>
      <p:bldP spid="2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29164" y="660656"/>
            <a:ext cx="1981200" cy="3958829"/>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en-US" sz="1400" dirty="0">
              <a:cs typeface="B Titr" panose="00000700000000000000" pitchFamily="2" charset="-78"/>
            </a:endParaRPr>
          </a:p>
        </p:txBody>
      </p:sp>
      <p:sp>
        <p:nvSpPr>
          <p:cNvPr id="8" name="TextBox 7"/>
          <p:cNvSpPr txBox="1"/>
          <p:nvPr/>
        </p:nvSpPr>
        <p:spPr>
          <a:xfrm>
            <a:off x="8508275" y="237308"/>
            <a:ext cx="2157344" cy="609741"/>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smtClean="0">
                <a:solidFill>
                  <a:schemeClr val="tx1"/>
                </a:solidFill>
                <a:cs typeface="B Titr" panose="00000700000000000000" pitchFamily="2" charset="-78"/>
              </a:rPr>
              <a:t>1-فرایند ارائه</a:t>
            </a:r>
            <a:endParaRPr lang="en-US" sz="1400" dirty="0">
              <a:solidFill>
                <a:schemeClr val="tx1"/>
              </a:solidFill>
              <a:latin typeface="Times New Roman" pitchFamily="18" charset="0"/>
              <a:cs typeface="Times New Roman" pitchFamily="18" charset="0"/>
            </a:endParaRPr>
          </a:p>
        </p:txBody>
      </p:sp>
      <p:graphicFrame>
        <p:nvGraphicFramePr>
          <p:cNvPr id="2" name="Diagram 1"/>
          <p:cNvGraphicFramePr/>
          <p:nvPr>
            <p:extLst>
              <p:ext uri="{D42A27DB-BD31-4B8C-83A1-F6EECF244321}">
                <p14:modId xmlns:p14="http://schemas.microsoft.com/office/powerpoint/2010/main" val="4265105117"/>
              </p:ext>
            </p:extLst>
          </p:nvPr>
        </p:nvGraphicFramePr>
        <p:xfrm>
          <a:off x="-1099661" y="610394"/>
          <a:ext cx="5915025" cy="39433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9" name="TextBox 18"/>
          <p:cNvSpPr txBox="1"/>
          <p:nvPr/>
        </p:nvSpPr>
        <p:spPr>
          <a:xfrm>
            <a:off x="2910365" y="1372394"/>
            <a:ext cx="4378710" cy="2031325"/>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cs typeface="B Homa" panose="00000400000000000000" pitchFamily="2" charset="-78"/>
              </a:rPr>
              <a:t>یکی از ابزارهای مهمی که در همه برنامه ریزی ها به ویژه طرح جامع حمل و نقل شهری مورد استفاده قرار می گیرد برآورد یا پیش بینی جمعیت محدوده مورد مطالعه در کوتاه یا بلندمدت می باشد.</a:t>
            </a:r>
          </a:p>
          <a:p>
            <a:pPr algn="justLow" rtl="1"/>
            <a:endParaRPr lang="fa-IR" sz="1800" dirty="0" smtClean="0">
              <a:cs typeface="B Homa" panose="00000400000000000000" pitchFamily="2" charset="-78"/>
            </a:endParaRPr>
          </a:p>
          <a:p>
            <a:pPr algn="ctr" rtl="1"/>
            <a:r>
              <a:rPr lang="fa-IR" sz="1800" u="sng" dirty="0" smtClean="0">
                <a:cs typeface="B Homa" panose="00000400000000000000" pitchFamily="2" charset="-78"/>
              </a:rPr>
              <a:t>هدف اساسی از این برآورد، شناخت میزان سفری است که جمعیت در سال افق خواهند داشت.</a:t>
            </a:r>
          </a:p>
        </p:txBody>
      </p:sp>
      <p:sp>
        <p:nvSpPr>
          <p:cNvPr id="20" name="TextBox 19"/>
          <p:cNvSpPr txBox="1"/>
          <p:nvPr/>
        </p:nvSpPr>
        <p:spPr>
          <a:xfrm>
            <a:off x="2910363" y="3840342"/>
            <a:ext cx="4378711" cy="147732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marL="285750" indent="-285750" algn="justLow" rtl="1">
              <a:buClr>
                <a:srgbClr val="D5D000"/>
              </a:buClr>
              <a:buFont typeface="Wingdings" panose="05000000000000000000" pitchFamily="2" charset="2"/>
              <a:buChar char="§"/>
            </a:pPr>
            <a:r>
              <a:rPr lang="fa-IR" sz="1800" dirty="0" smtClean="0">
                <a:cs typeface="B Homa" panose="00000400000000000000" pitchFamily="2" charset="-78"/>
              </a:rPr>
              <a:t>تخمین </a:t>
            </a:r>
            <a:r>
              <a:rPr lang="fa-IR" sz="1800" dirty="0">
                <a:cs typeface="B Homa" panose="00000400000000000000" pitchFamily="2" charset="-78"/>
              </a:rPr>
              <a:t>جمعیت کل </a:t>
            </a:r>
            <a:endParaRPr lang="fa-IR" sz="1800" dirty="0" smtClean="0">
              <a:cs typeface="B Homa" panose="00000400000000000000" pitchFamily="2" charset="-78"/>
            </a:endParaRPr>
          </a:p>
          <a:p>
            <a:pPr marL="285750" indent="-285750" algn="justLow" rtl="1">
              <a:buClr>
                <a:srgbClr val="D5D000"/>
              </a:buClr>
              <a:buFont typeface="Wingdings" panose="05000000000000000000" pitchFamily="2" charset="2"/>
              <a:buChar char="§"/>
            </a:pPr>
            <a:r>
              <a:rPr lang="fa-IR" sz="1800" dirty="0" smtClean="0">
                <a:cs typeface="B Homa" panose="00000400000000000000" pitchFamily="2" charset="-78"/>
              </a:rPr>
              <a:t>رفتار </a:t>
            </a:r>
            <a:r>
              <a:rPr lang="fa-IR" sz="1800" dirty="0">
                <a:cs typeface="B Homa" panose="00000400000000000000" pitchFamily="2" charset="-78"/>
              </a:rPr>
              <a:t>مکانی </a:t>
            </a:r>
            <a:r>
              <a:rPr lang="fa-IR" sz="1800" dirty="0" smtClean="0">
                <a:cs typeface="B Homa" panose="00000400000000000000" pitchFamily="2" charset="-78"/>
              </a:rPr>
              <a:t>و اشتغالات مختلف</a:t>
            </a:r>
          </a:p>
          <a:p>
            <a:pPr marL="285750" indent="-285750" algn="justLow" rtl="1">
              <a:buClr>
                <a:srgbClr val="D5D000"/>
              </a:buClr>
              <a:buFont typeface="Wingdings" panose="05000000000000000000" pitchFamily="2" charset="2"/>
              <a:buChar char="§"/>
            </a:pPr>
            <a:r>
              <a:rPr lang="fa-IR" sz="1800" dirty="0" smtClean="0">
                <a:cs typeface="B Homa" panose="00000400000000000000" pitchFamily="2" charset="-78"/>
              </a:rPr>
              <a:t>سیاست های موقعیتی و محلی در رابطه با توسعه اراضی، حمل و نقل، زون بندی، فاضلاب و غیره (برداشت آزاد از </a:t>
            </a:r>
            <a:r>
              <a:rPr lang="en-US" sz="1800" dirty="0" err="1" smtClean="0">
                <a:latin typeface="Times New Roman" pitchFamily="18" charset="0"/>
                <a:cs typeface="Times New Roman" pitchFamily="18" charset="0"/>
              </a:rPr>
              <a:t>khisty</a:t>
            </a:r>
            <a:r>
              <a:rPr lang="en-US" sz="1800" dirty="0" smtClean="0">
                <a:cs typeface="B Homa" panose="00000400000000000000" pitchFamily="2" charset="-78"/>
              </a:rPr>
              <a:t>, </a:t>
            </a:r>
            <a:r>
              <a:rPr lang="en-US" sz="1800" dirty="0" smtClean="0">
                <a:latin typeface="Times New Roman" pitchFamily="18" charset="0"/>
                <a:cs typeface="Times New Roman" pitchFamily="18" charset="0"/>
              </a:rPr>
              <a:t>2003: 493</a:t>
            </a:r>
            <a:r>
              <a:rPr lang="fa-IR" sz="1800" dirty="0" smtClean="0">
                <a:cs typeface="B Homa" panose="00000400000000000000" pitchFamily="2" charset="-78"/>
              </a:rPr>
              <a:t>)</a:t>
            </a:r>
            <a:endParaRPr lang="fa-IR" sz="1800" dirty="0">
              <a:cs typeface="B Homa" panose="00000400000000000000" pitchFamily="2" charset="-78"/>
            </a:endParaRPr>
          </a:p>
        </p:txBody>
      </p:sp>
      <p:sp>
        <p:nvSpPr>
          <p:cNvPr id="21" name="Rectangle 20"/>
          <p:cNvSpPr/>
          <p:nvPr/>
        </p:nvSpPr>
        <p:spPr>
          <a:xfrm>
            <a:off x="10039929" y="968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مقدمه</a:t>
            </a:r>
            <a:endParaRPr lang="en-US" sz="1400" dirty="0">
              <a:solidFill>
                <a:schemeClr val="tx1"/>
              </a:solidFill>
              <a:cs typeface="B Titr" panose="00000700000000000000" pitchFamily="2" charset="-78"/>
            </a:endParaRPr>
          </a:p>
        </p:txBody>
      </p:sp>
      <p:sp>
        <p:nvSpPr>
          <p:cNvPr id="22" name="Rectangle 21"/>
          <p:cNvSpPr/>
          <p:nvPr/>
        </p:nvSpPr>
        <p:spPr>
          <a:xfrm>
            <a:off x="10665619" y="1540034"/>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تعاریف</a:t>
            </a:r>
            <a:endParaRPr lang="en-US" sz="1400" dirty="0">
              <a:solidFill>
                <a:schemeClr val="tx1"/>
              </a:solidFill>
              <a:cs typeface="B Titr" panose="00000700000000000000" pitchFamily="2" charset="-78"/>
            </a:endParaRPr>
          </a:p>
        </p:txBody>
      </p:sp>
      <p:sp>
        <p:nvSpPr>
          <p:cNvPr id="23" name="Rectangle 22"/>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انواع مدل پیش بینی</a:t>
            </a:r>
            <a:endParaRPr lang="en-US" sz="1400" dirty="0">
              <a:solidFill>
                <a:schemeClr val="tx1"/>
              </a:solidFill>
              <a:cs typeface="B Titr" panose="00000700000000000000" pitchFamily="2" charset="-78"/>
            </a:endParaRPr>
          </a:p>
        </p:txBody>
      </p:sp>
      <p:graphicFrame>
        <p:nvGraphicFramePr>
          <p:cNvPr id="25" name="Diagram 24"/>
          <p:cNvGraphicFramePr/>
          <p:nvPr>
            <p:extLst>
              <p:ext uri="{D42A27DB-BD31-4B8C-83A1-F6EECF244321}">
                <p14:modId xmlns:p14="http://schemas.microsoft.com/office/powerpoint/2010/main" val="198178469"/>
              </p:ext>
            </p:extLst>
          </p:nvPr>
        </p:nvGraphicFramePr>
        <p:xfrm>
          <a:off x="5331619" y="2134394"/>
          <a:ext cx="5943600" cy="39624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26" name="Rectangle 25"/>
          <p:cNvSpPr/>
          <p:nvPr/>
        </p:nvSpPr>
        <p:spPr>
          <a:xfrm>
            <a:off x="7289075" y="2137965"/>
            <a:ext cx="1981200" cy="3958829"/>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fa-IR" sz="1400" dirty="0">
              <a:cs typeface="B Titr" panose="00000700000000000000" pitchFamily="2" charset="-78"/>
            </a:endParaRPr>
          </a:p>
          <a:p>
            <a:pPr algn="ctr" defTabSz="507901"/>
            <a:endParaRPr lang="en-US" sz="1400" dirty="0">
              <a:cs typeface="B Titr" panose="000007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82921838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wheel(1)">
                                      <p:cBhvr>
                                        <p:cTn id="20" dur="2000"/>
                                        <p:tgtEl>
                                          <p:spTgt spid="3"/>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wheel(1)">
                                      <p:cBhvr>
                                        <p:cTn id="23" dur="2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grpId="0" nodeType="click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heel(1)">
                                      <p:cBhvr>
                                        <p:cTn id="28" dur="2000"/>
                                        <p:tgtEl>
                                          <p:spTgt spid="26"/>
                                        </p:tgtEl>
                                      </p:cBhvr>
                                    </p:animEffect>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19"/>
                                        </p:tgtEl>
                                        <p:attrNameLst>
                                          <p:attrName>style.visibility</p:attrName>
                                        </p:attrNameLst>
                                      </p:cBhvr>
                                      <p:to>
                                        <p:strVal val="visible"/>
                                      </p:to>
                                    </p:set>
                                    <p:animEffect transition="in" filter="fade">
                                      <p:cBhvr>
                                        <p:cTn id="33" dur="1000"/>
                                        <p:tgtEl>
                                          <p:spTgt spid="19"/>
                                        </p:tgtEl>
                                      </p:cBhvr>
                                    </p:animEffect>
                                    <p:anim calcmode="lin" valueType="num">
                                      <p:cBhvr>
                                        <p:cTn id="34" dur="1000" fill="hold"/>
                                        <p:tgtEl>
                                          <p:spTgt spid="19"/>
                                        </p:tgtEl>
                                        <p:attrNameLst>
                                          <p:attrName>ppt_x</p:attrName>
                                        </p:attrNameLst>
                                      </p:cBhvr>
                                      <p:tavLst>
                                        <p:tav tm="0">
                                          <p:val>
                                            <p:strVal val="#ppt_x"/>
                                          </p:val>
                                        </p:tav>
                                        <p:tav tm="100000">
                                          <p:val>
                                            <p:strVal val="#ppt_x"/>
                                          </p:val>
                                        </p:tav>
                                      </p:tavLst>
                                    </p:anim>
                                    <p:anim calcmode="lin" valueType="num">
                                      <p:cBhvr>
                                        <p:cTn id="35" dur="1000" fill="hold"/>
                                        <p:tgtEl>
                                          <p:spTgt spid="19"/>
                                        </p:tgtEl>
                                        <p:attrNameLst>
                                          <p:attrName>ppt_y</p:attrName>
                                        </p:attrNameLst>
                                      </p:cBhvr>
                                      <p:tavLst>
                                        <p:tav tm="0">
                                          <p:val>
                                            <p:strVal val="#ppt_y-.1"/>
                                          </p:val>
                                        </p:tav>
                                        <p:tav tm="100000">
                                          <p:val>
                                            <p:strVal val="#ppt_y"/>
                                          </p:val>
                                        </p:tav>
                                      </p:tavLst>
                                    </p:anim>
                                  </p:childTnLst>
                                </p:cTn>
                              </p:par>
                              <p:par>
                                <p:cTn id="36" presetID="21" presetClass="entr" presetSubtype="1"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wheel(1)">
                                      <p:cBhvr>
                                        <p:cTn id="38" dur="2000"/>
                                        <p:tgtEl>
                                          <p:spTgt spid="25"/>
                                        </p:tgtEl>
                                      </p:cBhvr>
                                    </p:animEffect>
                                  </p:childTnLst>
                                </p:cTn>
                              </p:par>
                            </p:childTnLst>
                          </p:cTn>
                        </p:par>
                      </p:childTnLst>
                    </p:cTn>
                  </p:par>
                  <p:par>
                    <p:cTn id="39" fill="hold">
                      <p:stCondLst>
                        <p:cond delay="indefinite"/>
                      </p:stCondLst>
                      <p:childTnLst>
                        <p:par>
                          <p:cTn id="40" fill="hold">
                            <p:stCondLst>
                              <p:cond delay="0"/>
                            </p:stCondLst>
                            <p:childTnLst>
                              <p:par>
                                <p:cTn id="41" presetID="47" presetClass="entr" presetSubtype="0" fill="hold" grpId="0" nodeType="click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fade">
                                      <p:cBhvr>
                                        <p:cTn id="43" dur="1000"/>
                                        <p:tgtEl>
                                          <p:spTgt spid="20"/>
                                        </p:tgtEl>
                                      </p:cBhvr>
                                    </p:animEffect>
                                    <p:anim calcmode="lin" valueType="num">
                                      <p:cBhvr>
                                        <p:cTn id="44" dur="1000" fill="hold"/>
                                        <p:tgtEl>
                                          <p:spTgt spid="20"/>
                                        </p:tgtEl>
                                        <p:attrNameLst>
                                          <p:attrName>ppt_x</p:attrName>
                                        </p:attrNameLst>
                                      </p:cBhvr>
                                      <p:tavLst>
                                        <p:tav tm="0">
                                          <p:val>
                                            <p:strVal val="#ppt_x"/>
                                          </p:val>
                                        </p:tav>
                                        <p:tav tm="100000">
                                          <p:val>
                                            <p:strVal val="#ppt_x"/>
                                          </p:val>
                                        </p:tav>
                                      </p:tavLst>
                                    </p:anim>
                                    <p:anim calcmode="lin" valueType="num">
                                      <p:cBhvr>
                                        <p:cTn id="45"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Graphic spid="2" grpId="0">
        <p:bldAsOne/>
      </p:bldGraphic>
      <p:bldP spid="19" grpId="0" animBg="1"/>
      <p:bldP spid="20" grpId="0" animBg="1"/>
      <p:bldP spid="21" grpId="0" animBg="1"/>
      <p:bldGraphic spid="25" grpId="0">
        <p:bldAsOne/>
      </p:bldGraphic>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68970"/>
            <a:ext cx="8873570" cy="923330"/>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جمعیت ایران بر اساس نتایج سرشماری عمومی نفوس و مسکن سال های 1335، 1345، 1355، 1365، 1370 و 1375 به قرار زیر است: </a:t>
            </a:r>
          </a:p>
          <a:p>
            <a:pPr algn="justLow" rtl="1"/>
            <a:endParaRPr lang="fa-IR" sz="1800" dirty="0" smtClean="0">
              <a:solidFill>
                <a:prstClr val="black"/>
              </a:solidFill>
              <a:cs typeface="B Homa" panose="00000400000000000000" pitchFamily="2" charset="-78"/>
            </a:endParaRPr>
          </a:p>
        </p:txBody>
      </p:sp>
      <p:grpSp>
        <p:nvGrpSpPr>
          <p:cNvPr id="5" name="Group 4"/>
          <p:cNvGrpSpPr/>
          <p:nvPr/>
        </p:nvGrpSpPr>
        <p:grpSpPr>
          <a:xfrm>
            <a:off x="10634808" y="968970"/>
            <a:ext cx="1552431" cy="4433968"/>
            <a:chOff x="10634808" y="968970"/>
            <a:chExt cx="1552431" cy="4433968"/>
          </a:xfrm>
        </p:grpSpPr>
        <p:sp>
          <p:nvSpPr>
            <p:cNvPr id="18" name="Rectangle 17"/>
            <p:cNvSpPr/>
            <p:nvPr/>
          </p:nvSpPr>
          <p:spPr>
            <a:xfrm>
              <a:off x="10665619" y="968970"/>
              <a:ext cx="152162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خطی</a:t>
              </a:r>
              <a:endParaRPr lang="en-US" sz="1400" dirty="0">
                <a:solidFill>
                  <a:prstClr val="black"/>
                </a:solidFill>
                <a:cs typeface="B Titr" panose="00000700000000000000" pitchFamily="2" charset="-78"/>
              </a:endParaRPr>
            </a:p>
          </p:txBody>
        </p:sp>
        <p:sp>
          <p:nvSpPr>
            <p:cNvPr id="19" name="Rectangle 18"/>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a:t>
              </a:r>
              <a:r>
                <a:rPr lang="fa-IR" sz="1400" dirty="0" smtClean="0">
                  <a:solidFill>
                    <a:prstClr val="black"/>
                  </a:solidFill>
                  <a:cs typeface="B Titr" panose="00000700000000000000" pitchFamily="2" charset="-78"/>
                </a:rPr>
                <a:t>نمایی</a:t>
              </a:r>
              <a:endParaRPr lang="en-US" sz="1400" dirty="0">
                <a:solidFill>
                  <a:prstClr val="black"/>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رشد نمایی تعدیل شده</a:t>
              </a:r>
              <a:endParaRPr lang="en-US" sz="1400" dirty="0">
                <a:solidFill>
                  <a:prstClr val="black"/>
                </a:solidFill>
                <a:cs typeface="B Titr" panose="00000700000000000000" pitchFamily="2" charset="-78"/>
              </a:endParaRPr>
            </a:p>
          </p:txBody>
        </p:sp>
        <p:sp>
          <p:nvSpPr>
            <p:cNvPr id="21" name="Rectangle 20"/>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رگرسیون</a:t>
              </a:r>
              <a:endParaRPr lang="en-US" sz="1400" dirty="0">
                <a:solidFill>
                  <a:prstClr val="black"/>
                </a:solidFill>
                <a:cs typeface="B Titr" panose="00000700000000000000" pitchFamily="2" charset="-78"/>
              </a:endParaRPr>
            </a:p>
          </p:txBody>
        </p:sp>
        <p:sp>
          <p:nvSpPr>
            <p:cNvPr id="22" name="Rectangle 21"/>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مقایسه ای</a:t>
              </a:r>
              <a:endParaRPr lang="en-US" sz="1400" dirty="0">
                <a:solidFill>
                  <a:prstClr val="black"/>
                </a:solidFill>
                <a:cs typeface="B Titr" panose="00000700000000000000" pitchFamily="2" charset="-78"/>
              </a:endParaRPr>
            </a:p>
          </p:txBody>
        </p:sp>
        <p:sp>
          <p:nvSpPr>
            <p:cNvPr id="23" name="Rectangle 22"/>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منحنی گومپرتز</a:t>
              </a:r>
              <a:endParaRPr lang="en-US" sz="1400" dirty="0">
                <a:solidFill>
                  <a:prstClr val="black"/>
                </a:solidFill>
                <a:cs typeface="B Titr" panose="00000700000000000000" pitchFamily="2" charset="-78"/>
              </a:endParaRPr>
            </a:p>
          </p:txBody>
        </p:sp>
        <p:sp>
          <p:nvSpPr>
            <p:cNvPr id="24" name="Rectangle 23"/>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هیپربویلیک</a:t>
              </a:r>
              <a:endParaRPr lang="en-US" sz="1400" dirty="0">
                <a:solidFill>
                  <a:prstClr val="black"/>
                </a:solidFill>
                <a:cs typeface="B Titr" panose="00000700000000000000" pitchFamily="2" charset="-78"/>
              </a:endParaRPr>
            </a:p>
          </p:txBody>
        </p:sp>
        <p:sp>
          <p:nvSpPr>
            <p:cNvPr id="25" name="Rectangle 24"/>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روش ترکیبی</a:t>
              </a:r>
              <a:endParaRPr lang="en-US" sz="1400" dirty="0">
                <a:solidFill>
                  <a:prstClr val="black"/>
                </a:solidFill>
                <a:cs typeface="B Titr" panose="00000700000000000000" pitchFamily="2" charset="-78"/>
              </a:endParaRPr>
            </a:p>
          </p:txBody>
        </p:sp>
      </p:grpSp>
      <p:graphicFrame>
        <p:nvGraphicFramePr>
          <p:cNvPr id="6" name="Table 5"/>
          <p:cNvGraphicFramePr>
            <a:graphicFrameLocks noGrp="1"/>
          </p:cNvGraphicFramePr>
          <p:nvPr>
            <p:extLst>
              <p:ext uri="{D42A27DB-BD31-4B8C-83A1-F6EECF244321}">
                <p14:modId xmlns:p14="http://schemas.microsoft.com/office/powerpoint/2010/main" val="4102852587"/>
              </p:ext>
            </p:extLst>
          </p:nvPr>
        </p:nvGraphicFramePr>
        <p:xfrm>
          <a:off x="916423" y="2263576"/>
          <a:ext cx="1824396" cy="3258112"/>
        </p:xfrm>
        <a:graphic>
          <a:graphicData uri="http://schemas.openxmlformats.org/drawingml/2006/table">
            <a:tbl>
              <a:tblPr rtl="1" firstRow="1" bandRow="1">
                <a:tableStyleId>{5940675A-B579-460E-94D1-54222C63F5DA}</a:tableStyleId>
              </a:tblPr>
              <a:tblGrid>
                <a:gridCol w="726758"/>
                <a:gridCol w="1097638"/>
              </a:tblGrid>
              <a:tr h="333656">
                <a:tc>
                  <a:txBody>
                    <a:bodyPr/>
                    <a:lstStyle/>
                    <a:p>
                      <a:pPr algn="ctr" rtl="1"/>
                      <a:r>
                        <a:rPr lang="fa-IR" sz="1400" b="1" dirty="0" smtClean="0">
                          <a:cs typeface="B Homa" panose="00000400000000000000" pitchFamily="2" charset="-78"/>
                        </a:rPr>
                        <a:t>سال</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جمعیت</a:t>
                      </a:r>
                      <a:endParaRPr lang="fa-IR" sz="1400" b="1" dirty="0">
                        <a:cs typeface="B Homa" panose="00000400000000000000" pitchFamily="2" charset="-78"/>
                      </a:endParaRPr>
                    </a:p>
                  </a:txBody>
                  <a:tcPr anchor="ctr"/>
                </a:tc>
              </a:tr>
              <a:tr h="333656">
                <a:tc>
                  <a:txBody>
                    <a:bodyPr/>
                    <a:lstStyle/>
                    <a:p>
                      <a:pPr algn="ctr" rtl="1"/>
                      <a:r>
                        <a:rPr lang="fa-IR" sz="1400" dirty="0" smtClean="0">
                          <a:cs typeface="B Homa" panose="00000400000000000000" pitchFamily="2" charset="-78"/>
                        </a:rPr>
                        <a:t>1335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18/954/704</a:t>
                      </a:r>
                      <a:endParaRPr lang="fa-IR" sz="1400" dirty="0">
                        <a:cs typeface="B Homa" panose="00000400000000000000" pitchFamily="2" charset="-78"/>
                      </a:endParaRPr>
                    </a:p>
                  </a:txBody>
                  <a:tcPr anchor="ctr">
                    <a:solidFill>
                      <a:schemeClr val="bg2"/>
                    </a:solidFill>
                  </a:tcPr>
                </a:tc>
              </a:tr>
              <a:tr h="333656">
                <a:tc>
                  <a:txBody>
                    <a:bodyPr/>
                    <a:lstStyle/>
                    <a:p>
                      <a:pPr algn="ctr" rtl="1"/>
                      <a:r>
                        <a:rPr lang="fa-IR" sz="1400" dirty="0" smtClean="0">
                          <a:cs typeface="B Homa" panose="00000400000000000000" pitchFamily="2" charset="-78"/>
                        </a:rPr>
                        <a:t>1345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25/788/722</a:t>
                      </a:r>
                      <a:endParaRPr lang="fa-IR" sz="1400" dirty="0">
                        <a:cs typeface="B Homa" panose="00000400000000000000" pitchFamily="2" charset="-78"/>
                      </a:endParaRPr>
                    </a:p>
                  </a:txBody>
                  <a:tcPr anchor="ctr"/>
                </a:tc>
              </a:tr>
              <a:tr h="333656">
                <a:tc>
                  <a:txBody>
                    <a:bodyPr/>
                    <a:lstStyle/>
                    <a:p>
                      <a:pPr algn="ctr" rtl="1"/>
                      <a:r>
                        <a:rPr lang="fa-IR" sz="1400" dirty="0" smtClean="0">
                          <a:cs typeface="B Homa" panose="00000400000000000000" pitchFamily="2" charset="-78"/>
                        </a:rPr>
                        <a:t>1355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33/708/744</a:t>
                      </a:r>
                      <a:endParaRPr lang="fa-IR" sz="1400" dirty="0">
                        <a:cs typeface="B Homa" panose="00000400000000000000" pitchFamily="2" charset="-78"/>
                      </a:endParaRPr>
                    </a:p>
                  </a:txBody>
                  <a:tcPr anchor="ctr">
                    <a:solidFill>
                      <a:schemeClr val="bg2"/>
                    </a:solidFill>
                  </a:tcPr>
                </a:tc>
              </a:tr>
              <a:tr h="333656">
                <a:tc>
                  <a:txBody>
                    <a:bodyPr/>
                    <a:lstStyle/>
                    <a:p>
                      <a:pPr algn="ctr" rtl="1"/>
                      <a:r>
                        <a:rPr lang="fa-IR" sz="1400" dirty="0" smtClean="0">
                          <a:cs typeface="B Homa" panose="00000400000000000000" pitchFamily="2" charset="-78"/>
                        </a:rPr>
                        <a:t>1365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49/445/010</a:t>
                      </a:r>
                      <a:endParaRPr lang="fa-IR" sz="1400" dirty="0">
                        <a:cs typeface="B Homa" panose="00000400000000000000" pitchFamily="2" charset="-78"/>
                      </a:endParaRPr>
                    </a:p>
                  </a:txBody>
                  <a:tcPr anchor="ctr"/>
                </a:tc>
              </a:tr>
              <a:tr h="333656">
                <a:tc>
                  <a:txBody>
                    <a:bodyPr/>
                    <a:lstStyle/>
                    <a:p>
                      <a:pPr algn="ctr" rtl="1"/>
                      <a:r>
                        <a:rPr lang="fa-IR" sz="1400" dirty="0" smtClean="0">
                          <a:cs typeface="B Homa" panose="00000400000000000000" pitchFamily="2" charset="-78"/>
                        </a:rPr>
                        <a:t>1370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55/837/163</a:t>
                      </a:r>
                      <a:endParaRPr lang="fa-IR" sz="1400" dirty="0">
                        <a:cs typeface="B Homa" panose="00000400000000000000" pitchFamily="2" charset="-78"/>
                      </a:endParaRPr>
                    </a:p>
                  </a:txBody>
                  <a:tcPr anchor="ctr">
                    <a:solidFill>
                      <a:schemeClr val="bg2"/>
                    </a:solidFill>
                  </a:tcPr>
                </a:tc>
              </a:tr>
              <a:tr h="333656">
                <a:tc>
                  <a:txBody>
                    <a:bodyPr/>
                    <a:lstStyle/>
                    <a:p>
                      <a:pPr algn="ctr" rtl="1"/>
                      <a:r>
                        <a:rPr lang="fa-IR" sz="1400" dirty="0" smtClean="0">
                          <a:cs typeface="B Homa" panose="00000400000000000000" pitchFamily="2" charset="-78"/>
                        </a:rPr>
                        <a:t>1375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60/055/488</a:t>
                      </a:r>
                      <a:endParaRPr lang="fa-IR" sz="1400" dirty="0">
                        <a:cs typeface="B Homa" panose="00000400000000000000" pitchFamily="2" charset="-78"/>
                      </a:endParaRPr>
                    </a:p>
                  </a:txBody>
                  <a:tcPr anchor="ctr"/>
                </a:tc>
              </a:tr>
            </a:tbl>
          </a:graphicData>
        </a:graphic>
      </p:graphicFrame>
      <mc:AlternateContent xmlns:mc="http://schemas.openxmlformats.org/markup-compatibility/2006" xmlns:a14="http://schemas.microsoft.com/office/drawing/2010/main">
        <mc:Choice Requires="a14">
          <p:graphicFrame>
            <p:nvGraphicFramePr>
              <p:cNvPr id="26" name="Table 25"/>
              <p:cNvGraphicFramePr>
                <a:graphicFrameLocks noGrp="1"/>
              </p:cNvGraphicFramePr>
              <p:nvPr>
                <p:extLst>
                  <p:ext uri="{D42A27DB-BD31-4B8C-83A1-F6EECF244321}">
                    <p14:modId xmlns:p14="http://schemas.microsoft.com/office/powerpoint/2010/main" val="3924921859"/>
                  </p:ext>
                </p:extLst>
              </p:nvPr>
            </p:nvGraphicFramePr>
            <p:xfrm>
              <a:off x="2849563" y="2263576"/>
              <a:ext cx="6929060" cy="2489976"/>
            </p:xfrm>
            <a:graphic>
              <a:graphicData uri="http://schemas.openxmlformats.org/drawingml/2006/table">
                <a:tbl>
                  <a:tblPr rtl="1" firstRow="1" bandRow="1">
                    <a:tableStyleId>{5940675A-B579-460E-94D1-54222C63F5DA}</a:tableStyleId>
                  </a:tblPr>
                  <a:tblGrid>
                    <a:gridCol w="2936558"/>
                    <a:gridCol w="1554480"/>
                    <a:gridCol w="2017238"/>
                    <a:gridCol w="420784"/>
                  </a:tblGrid>
                  <a:tr h="257644">
                    <a:tc>
                      <a:txBody>
                        <a:bodyPr/>
                        <a:lstStyle/>
                        <a:p>
                          <a:pPr algn="ctr" rtl="1"/>
                          <a:r>
                            <a:rPr lang="fa-IR" sz="1400" b="1" dirty="0" smtClean="0">
                              <a:latin typeface="Times New Roman" pitchFamily="18" charset="0"/>
                              <a:cs typeface="Times New Roman" pitchFamily="18" charset="0"/>
                            </a:rPr>
                            <a:t>مدل ریاضی</a:t>
                          </a:r>
                          <a:endParaRPr lang="fa-IR" sz="1400" b="1" dirty="0">
                            <a:latin typeface="Times New Roman" pitchFamily="18" charset="0"/>
                            <a:cs typeface="Times New Roman" pitchFamily="18" charset="0"/>
                          </a:endParaRPr>
                        </a:p>
                      </a:txBody>
                      <a:tcPr anchor="ctr"/>
                    </a:tc>
                    <a:tc>
                      <a:txBody>
                        <a:bodyPr/>
                        <a:lstStyle/>
                        <a:p>
                          <a:pPr algn="ctr" rtl="1"/>
                          <a:r>
                            <a:rPr lang="fa-IR" sz="1200" b="1" dirty="0" smtClean="0">
                              <a:cs typeface="B Homa" panose="00000400000000000000" pitchFamily="2" charset="-78"/>
                            </a:rPr>
                            <a:t>نوع</a:t>
                          </a:r>
                          <a:r>
                            <a:rPr lang="fa-IR" sz="1200" b="1" baseline="0" dirty="0" smtClean="0">
                              <a:cs typeface="B Homa" panose="00000400000000000000" pitchFamily="2" charset="-78"/>
                            </a:rPr>
                            <a:t> تابع</a:t>
                          </a:r>
                          <a:endParaRPr lang="fa-IR" sz="1200" b="1" dirty="0">
                            <a:cs typeface="B Homa" panose="00000400000000000000" pitchFamily="2" charset="-78"/>
                          </a:endParaRPr>
                        </a:p>
                      </a:txBody>
                      <a:tcPr anchor="ctr"/>
                    </a:tc>
                    <a:tc>
                      <a:txBody>
                        <a:bodyPr/>
                        <a:lstStyle/>
                        <a:p>
                          <a:pPr algn="ctr" rtl="1"/>
                          <a:r>
                            <a:rPr lang="fa-IR" sz="1200" b="1" dirty="0" smtClean="0">
                              <a:cs typeface="B Homa" panose="00000400000000000000" pitchFamily="2" charset="-78"/>
                            </a:rPr>
                            <a:t>جمعیت</a:t>
                          </a:r>
                          <a:r>
                            <a:rPr lang="fa-IR" sz="1200" b="1" baseline="0" dirty="0" smtClean="0">
                              <a:cs typeface="B Homa" panose="00000400000000000000" pitchFamily="2" charset="-78"/>
                            </a:rPr>
                            <a:t> سال های استفاده شده</a:t>
                          </a:r>
                          <a:endParaRPr lang="fa-IR" sz="1200" b="1" dirty="0">
                            <a:cs typeface="B Homa" panose="00000400000000000000" pitchFamily="2" charset="-78"/>
                          </a:endParaRPr>
                        </a:p>
                      </a:txBody>
                      <a:tcPr anchor="ctr"/>
                    </a:tc>
                    <a:tc>
                      <a:txBody>
                        <a:bodyPr/>
                        <a:lstStyle/>
                        <a:p>
                          <a:pPr algn="ctr" rtl="1"/>
                          <a:r>
                            <a:rPr lang="fa-IR" sz="1100" dirty="0" smtClean="0">
                              <a:cs typeface="B Homa" panose="00000400000000000000" pitchFamily="2" charset="-78"/>
                            </a:rPr>
                            <a:t>ردیف</a:t>
                          </a:r>
                          <a:endParaRPr lang="fa-IR" sz="1100" dirty="0">
                            <a:cs typeface="B Homa" panose="00000400000000000000" pitchFamily="2" charset="-78"/>
                          </a:endParaRPr>
                        </a:p>
                      </a:txBody>
                      <a:tcPr anchor="ctr"/>
                    </a:tc>
                  </a:tr>
                  <a:tr h="257644">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p70+5*0.015</a:t>
                          </a:r>
                          <a:endParaRPr lang="fa-IR" sz="1400" dirty="0">
                            <a:latin typeface="Times New Roman" pitchFamily="18" charset="0"/>
                            <a:cs typeface="Times New Roman" pitchFamily="18" charset="0"/>
                          </a:endParaRPr>
                        </a:p>
                      </a:txBody>
                      <a:tcPr anchor="ctr">
                        <a:solidFill>
                          <a:schemeClr val="bg2"/>
                        </a:solidFill>
                      </a:tcPr>
                    </a:tc>
                    <a:tc>
                      <a:txBody>
                        <a:bodyPr/>
                        <a:lstStyle/>
                        <a:p>
                          <a:pPr algn="ctr" rtl="1"/>
                          <a:r>
                            <a:rPr lang="fa-IR" sz="1400" dirty="0" smtClean="0">
                              <a:cs typeface="B Homa" panose="00000400000000000000" pitchFamily="2" charset="-78"/>
                            </a:rPr>
                            <a:t>رشد خطی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1370و 1375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a:t>
                          </a:r>
                          <a:endParaRPr lang="fa-IR" sz="1400" dirty="0">
                            <a:cs typeface="B Homa" panose="00000400000000000000" pitchFamily="2" charset="-78"/>
                          </a:endParaRPr>
                        </a:p>
                      </a:txBody>
                      <a:tcPr anchor="ctr">
                        <a:solidFill>
                          <a:schemeClr val="bg2"/>
                        </a:solidFill>
                      </a:tcPr>
                    </a:tc>
                  </a:tr>
                  <a:tr h="257644">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=p70(1+0.015)5</a:t>
                          </a:r>
                          <a:endParaRPr lang="fa-IR" sz="14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رشد</a:t>
                          </a:r>
                          <a:r>
                            <a:rPr lang="fa-IR" sz="1400" baseline="0" dirty="0" smtClean="0">
                              <a:cs typeface="B Homa" panose="00000400000000000000" pitchFamily="2" charset="-78"/>
                            </a:rPr>
                            <a:t> نمایی</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1370 و 1375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2</a:t>
                          </a:r>
                          <a:endParaRPr lang="fa-IR" sz="1400" dirty="0">
                            <a:cs typeface="B Homa" panose="00000400000000000000" pitchFamily="2" charset="-78"/>
                          </a:endParaRPr>
                        </a:p>
                      </a:txBody>
                      <a:tcPr anchor="ctr"/>
                    </a:tc>
                  </a:tr>
                  <a:tr h="273923">
                    <a:tc>
                      <a:txBody>
                        <a:bodyPr/>
                        <a:lstStyle/>
                        <a:p>
                          <a:pPr algn="ctr" rtl="1"/>
                          <a:r>
                            <a:rPr lang="en-US" sz="1400" dirty="0" smtClean="0">
                              <a:latin typeface="Times New Roman" pitchFamily="18" charset="0"/>
                              <a:cs typeface="Times New Roman" pitchFamily="18" charset="0"/>
                            </a:rPr>
                            <a:t>P</a:t>
                          </a:r>
                          <a:r>
                            <a:rPr lang="en-US" sz="1400" baseline="-25000" dirty="0"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a:t>
                          </a:r>
                          <a14:m>
                            <m:oMath xmlns:m="http://schemas.openxmlformats.org/officeDocument/2006/math">
                              <m:f>
                                <m:fPr>
                                  <m:ctrlPr>
                                    <a:rPr lang="en-US" sz="1400" i="1" smtClean="0">
                                      <a:latin typeface="Cambria Math" panose="02040503050406030204" pitchFamily="18" charset="0"/>
                                      <a:cs typeface="B Nazanin" panose="00000400000000000000" pitchFamily="2" charset="-78"/>
                                    </a:rPr>
                                  </m:ctrlPr>
                                </m:fPr>
                                <m:num>
                                  <m:r>
                                    <a:rPr lang="en-US" sz="1400" b="0" i="1" smtClean="0">
                                      <a:latin typeface="Cambria Math"/>
                                      <a:cs typeface="B Nazanin" panose="00000400000000000000" pitchFamily="2" charset="-78"/>
                                    </a:rPr>
                                    <m:t>129030934</m:t>
                                  </m:r>
                                </m:num>
                                <m:den>
                                  <m:r>
                                    <a:rPr lang="en-US" sz="1400" b="0" i="1" smtClean="0">
                                      <a:latin typeface="Cambria Math"/>
                                      <a:cs typeface="B Nazanin" panose="00000400000000000000" pitchFamily="2" charset="-78"/>
                                    </a:rPr>
                                    <m:t>1</m:t>
                                  </m:r>
                                  <m:r>
                                    <a:rPr lang="en-US" sz="1400" b="0" i="1" smtClean="0">
                                      <a:latin typeface="Cambria Math"/>
                                      <a:cs typeface="B Nazanin" panose="00000400000000000000" pitchFamily="2" charset="-78"/>
                                    </a:rPr>
                                    <m:t>+</m:t>
                                  </m:r>
                                  <m:r>
                                    <a:rPr lang="en-US" sz="1400" b="0" i="1" smtClean="0">
                                      <a:latin typeface="Cambria Math"/>
                                      <a:cs typeface="B Nazanin" panose="00000400000000000000" pitchFamily="2" charset="-78"/>
                                    </a:rPr>
                                    <m:t>𝑒</m:t>
                                  </m:r>
                                  <m:r>
                                    <a:rPr lang="en-US" sz="1400" b="0" i="1" baseline="30000" smtClean="0">
                                      <a:latin typeface="Cambria Math"/>
                                      <a:cs typeface="B Nazanin" panose="00000400000000000000" pitchFamily="2" charset="-78"/>
                                    </a:rPr>
                                    <m:t>1</m:t>
                                  </m:r>
                                  <m:r>
                                    <a:rPr lang="en-US" sz="1400" b="0" i="1" baseline="30000" smtClean="0">
                                      <a:latin typeface="Cambria Math"/>
                                      <a:cs typeface="B Nazanin" panose="00000400000000000000" pitchFamily="2" charset="-78"/>
                                    </a:rPr>
                                    <m:t>.</m:t>
                                  </m:r>
                                  <m:r>
                                    <a:rPr lang="en-US" sz="1400" b="0" i="1" baseline="30000" smtClean="0">
                                      <a:latin typeface="Cambria Math"/>
                                      <a:cs typeface="B Nazanin" panose="00000400000000000000" pitchFamily="2" charset="-78"/>
                                    </a:rPr>
                                    <m:t>8049</m:t>
                                  </m:r>
                                  <m:r>
                                    <a:rPr lang="en-US" sz="1400" b="0" i="1" baseline="0" smtClean="0">
                                      <a:latin typeface="Cambria Math"/>
                                      <a:cs typeface="B Nazanin" panose="00000400000000000000" pitchFamily="2" charset="-78"/>
                                    </a:rPr>
                                    <m:t>−</m:t>
                                  </m:r>
                                  <m:r>
                                    <a:rPr lang="en-US" sz="1400" b="0" i="1" baseline="30000" smtClean="0">
                                      <a:latin typeface="Cambria Math"/>
                                      <a:cs typeface="B Nazanin" panose="00000400000000000000" pitchFamily="2" charset="-78"/>
                                    </a:rPr>
                                    <m:t>0</m:t>
                                  </m:r>
                                  <m:r>
                                    <a:rPr lang="en-US" sz="1400" b="0" i="1" baseline="30000" smtClean="0">
                                      <a:latin typeface="Cambria Math"/>
                                      <a:cs typeface="B Nazanin" panose="00000400000000000000" pitchFamily="2" charset="-78"/>
                                    </a:rPr>
                                    <m:t>.</m:t>
                                  </m:r>
                                  <m:r>
                                    <a:rPr lang="en-US" sz="1400" b="0" i="1" baseline="30000" smtClean="0">
                                      <a:latin typeface="Cambria Math"/>
                                      <a:cs typeface="B Nazanin" panose="00000400000000000000" pitchFamily="2" charset="-78"/>
                                    </a:rPr>
                                    <m:t>4212</m:t>
                                  </m:r>
                                  <m:r>
                                    <a:rPr lang="en-US" sz="1400" b="0" i="1" baseline="0" smtClean="0">
                                      <a:latin typeface="Cambria Math"/>
                                      <a:cs typeface="B Nazanin" panose="00000400000000000000" pitchFamily="2" charset="-78"/>
                                    </a:rPr>
                                    <m:t>∗</m:t>
                                  </m:r>
                                  <m:r>
                                    <a:rPr lang="en-US" sz="1400" b="0" i="1" baseline="30000" smtClean="0">
                                      <a:latin typeface="Cambria Math"/>
                                      <a:cs typeface="B Nazanin" panose="00000400000000000000" pitchFamily="2" charset="-78"/>
                                    </a:rPr>
                                    <m:t>𝑡</m:t>
                                  </m:r>
                                </m:den>
                              </m:f>
                            </m:oMath>
                          </a14:m>
                          <a:endParaRPr lang="fa-IR" sz="1400" dirty="0">
                            <a:latin typeface="Times New Roman" pitchFamily="18" charset="0"/>
                            <a:cs typeface="Times New Roman" pitchFamily="18" charset="0"/>
                          </a:endParaRPr>
                        </a:p>
                      </a:txBody>
                      <a:tcPr anchor="ctr">
                        <a:solidFill>
                          <a:schemeClr val="bg2"/>
                        </a:solidFill>
                      </a:tcP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لجستیک</a:t>
                          </a:r>
                          <a:endParaRPr lang="fa-IR" sz="1400" dirty="0">
                            <a:cs typeface="B Homa" panose="00000400000000000000" pitchFamily="2" charset="-78"/>
                          </a:endParaRPr>
                        </a:p>
                      </a:txBody>
                      <a:tcPr anchor="ctr">
                        <a:solidFill>
                          <a:schemeClr val="bg2"/>
                        </a:solidFill>
                      </a:tcPr>
                    </a:tc>
                    <a:tc>
                      <a:txBody>
                        <a:bodyPr/>
                        <a:lstStyle/>
                        <a:p>
                          <a:pPr marL="0" marR="0" indent="0" algn="ctr" defTabSz="507977" rtl="1" eaLnBrk="1" fontAlgn="auto" latinLnBrk="0" hangingPunct="1">
                            <a:lnSpc>
                              <a:spcPct val="100000"/>
                            </a:lnSpc>
                            <a:spcBef>
                              <a:spcPts val="0"/>
                            </a:spcBef>
                            <a:spcAft>
                              <a:spcPts val="0"/>
                            </a:spcAft>
                            <a:buClrTx/>
                            <a:buSzTx/>
                            <a:buFontTx/>
                            <a:buNone/>
                            <a:tabLst/>
                            <a:defRPr/>
                          </a:pPr>
                          <a:r>
                            <a:rPr lang="fa-IR" sz="1400" dirty="0" smtClean="0">
                              <a:cs typeface="B Homa" panose="00000400000000000000" pitchFamily="2" charset="-78"/>
                            </a:rPr>
                            <a:t>1375-1335</a:t>
                          </a:r>
                        </a:p>
                      </a:txBody>
                      <a:tcPr anchor="ctr">
                        <a:solidFill>
                          <a:schemeClr val="bg2"/>
                        </a:solidFill>
                      </a:tcPr>
                    </a:tc>
                    <a:tc>
                      <a:txBody>
                        <a:bodyPr/>
                        <a:lstStyle/>
                        <a:p>
                          <a:pPr algn="ctr" rtl="1"/>
                          <a:r>
                            <a:rPr lang="fa-IR" sz="1400" dirty="0" smtClean="0">
                              <a:cs typeface="B Homa" panose="00000400000000000000" pitchFamily="2" charset="-78"/>
                            </a:rPr>
                            <a:t>3</a:t>
                          </a:r>
                          <a:endParaRPr lang="fa-IR" sz="1400" dirty="0">
                            <a:cs typeface="B Homa" panose="00000400000000000000" pitchFamily="2" charset="-78"/>
                          </a:endParaRPr>
                        </a:p>
                      </a:txBody>
                      <a:tcPr anchor="ctr">
                        <a:solidFill>
                          <a:schemeClr val="bg2"/>
                        </a:solidFill>
                      </a:tcPr>
                    </a:tc>
                  </a:tr>
                  <a:tr h="257644">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=66958485.61+0.738</a:t>
                          </a:r>
                          <a:r>
                            <a:rPr lang="en-US" sz="1400" baseline="30000" dirty="0" smtClean="0">
                              <a:latin typeface="Times New Roman" pitchFamily="18" charset="0"/>
                              <a:cs typeface="Times New Roman" pitchFamily="18" charset="0"/>
                            </a:rPr>
                            <a:t>0.599t</a:t>
                          </a:r>
                          <a:r>
                            <a:rPr lang="en-US" sz="1400" dirty="0" smtClean="0">
                              <a:latin typeface="Times New Roman" pitchFamily="18" charset="0"/>
                              <a:cs typeface="Times New Roman" pitchFamily="18" charset="0"/>
                            </a:rPr>
                            <a:t> </a:t>
                          </a:r>
                          <a:endParaRPr lang="fa-IR" sz="14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منحنی گومپرتز</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1365،</a:t>
                          </a:r>
                          <a:r>
                            <a:rPr lang="fa-IR" sz="1400" baseline="0" dirty="0" smtClean="0">
                              <a:cs typeface="B Homa" panose="00000400000000000000" pitchFamily="2" charset="-78"/>
                            </a:rPr>
                            <a:t> 1370 و 1375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4</a:t>
                          </a:r>
                          <a:endParaRPr lang="fa-IR" sz="1400" dirty="0">
                            <a:cs typeface="B Homa" panose="00000400000000000000" pitchFamily="2" charset="-78"/>
                          </a:endParaRPr>
                        </a:p>
                      </a:txBody>
                      <a:tcPr anchor="ctr"/>
                    </a:tc>
                  </a:tr>
                  <a:tr h="274143">
                    <a:tc>
                      <a:txBody>
                        <a:bodyPr/>
                        <a:lstStyle/>
                        <a:p>
                          <a:pPr algn="ctr" rtl="1"/>
                          <a:r>
                            <a:rPr lang="en-US" sz="1400" dirty="0" smtClean="0">
                              <a:latin typeface="Times New Roman" pitchFamily="18" charset="0"/>
                              <a:cs typeface="Times New Roman" pitchFamily="18" charset="0"/>
                            </a:rPr>
                            <a:t>144.18</a:t>
                          </a:r>
                          <a:r>
                            <a:rPr lang="fa-IR" sz="1400" dirty="0" smtClean="0">
                              <a:latin typeface="Times New Roman" pitchFamily="18" charset="0"/>
                              <a:cs typeface="Times New Roman" pitchFamily="18" charset="0"/>
                            </a:rPr>
                            <a:t>≥</a:t>
                          </a:r>
                          <a:r>
                            <a:rPr lang="en-US" sz="1400" dirty="0" smtClean="0">
                              <a:latin typeface="Times New Roman" pitchFamily="18" charset="0"/>
                              <a:cs typeface="Times New Roman" pitchFamily="18" charset="0"/>
                            </a:rPr>
                            <a:t> </a:t>
                          </a:r>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a:t>
                          </a:r>
                          <a14:m>
                            <m:oMath xmlns:m="http://schemas.openxmlformats.org/officeDocument/2006/math">
                              <m:f>
                                <m:fPr>
                                  <m:ctrlPr>
                                    <a:rPr lang="en-US" sz="1400" i="1" smtClean="0">
                                      <a:latin typeface="Cambria Math" panose="02040503050406030204" pitchFamily="18" charset="0"/>
                                      <a:cs typeface="B Nazanin" panose="00000400000000000000" pitchFamily="2" charset="-78"/>
                                    </a:rPr>
                                  </m:ctrlPr>
                                </m:fPr>
                                <m:num>
                                  <m:r>
                                    <a:rPr lang="en-US" sz="1400" b="0" i="1" smtClean="0">
                                      <a:latin typeface="Cambria Math"/>
                                      <a:cs typeface="B Nazanin" panose="00000400000000000000" pitchFamily="2" charset="-78"/>
                                    </a:rPr>
                                    <m:t>3974723676</m:t>
                                  </m:r>
                                </m:num>
                                <m:den>
                                  <m:r>
                                    <a:rPr lang="en-US" sz="1400" b="0" i="1" smtClean="0">
                                      <a:latin typeface="Cambria Math"/>
                                      <a:cs typeface="B Nazanin" panose="00000400000000000000" pitchFamily="2" charset="-78"/>
                                    </a:rPr>
                                    <m:t>1441</m:t>
                                  </m:r>
                                  <m:r>
                                    <a:rPr lang="en-US" sz="1400" b="0" i="1" smtClean="0">
                                      <a:latin typeface="Cambria Math"/>
                                      <a:cs typeface="B Nazanin" panose="00000400000000000000" pitchFamily="2" charset="-78"/>
                                    </a:rPr>
                                    <m:t>.</m:t>
                                  </m:r>
                                  <m:r>
                                    <a:rPr lang="en-US" sz="1400" b="0" i="1" smtClean="0">
                                      <a:latin typeface="Cambria Math"/>
                                      <a:cs typeface="B Nazanin" panose="00000400000000000000" pitchFamily="2" charset="-78"/>
                                    </a:rPr>
                                    <m:t>184</m:t>
                                  </m:r>
                                  <m:r>
                                    <a:rPr lang="en-US" sz="1400" b="0" i="1" smtClean="0">
                                      <a:latin typeface="Cambria Math"/>
                                      <a:cs typeface="B Nazanin" panose="00000400000000000000" pitchFamily="2" charset="-78"/>
                                    </a:rPr>
                                    <m:t>−</m:t>
                                  </m:r>
                                  <m:r>
                                    <a:rPr lang="en-US" sz="1400" b="0" i="1" smtClean="0">
                                      <a:latin typeface="Cambria Math"/>
                                      <a:cs typeface="B Nazanin" panose="00000400000000000000" pitchFamily="2" charset="-78"/>
                                    </a:rPr>
                                    <m:t>𝑡</m:t>
                                  </m:r>
                                </m:den>
                              </m:f>
                              <m:r>
                                <a:rPr lang="en-US" sz="1400" b="0" i="1" smtClean="0">
                                  <a:latin typeface="Cambria Math"/>
                                  <a:cs typeface="B Nazanin" panose="00000400000000000000" pitchFamily="2" charset="-78"/>
                                </a:rPr>
                                <m:t>      </m:t>
                              </m:r>
                              <m:r>
                                <a:rPr lang="en-US" sz="1400" b="0" i="1" smtClean="0">
                                  <a:latin typeface="Cambria Math"/>
                                  <a:cs typeface="B Nazanin" panose="00000400000000000000" pitchFamily="2" charset="-78"/>
                                </a:rPr>
                                <m:t>𝑡</m:t>
                              </m:r>
                            </m:oMath>
                          </a14:m>
                          <a:endParaRPr lang="fa-IR" sz="1400" dirty="0">
                            <a:latin typeface="Times New Roman" pitchFamily="18" charset="0"/>
                            <a:cs typeface="Times New Roman" pitchFamily="18" charset="0"/>
                          </a:endParaRPr>
                        </a:p>
                      </a:txBody>
                      <a:tcPr anchor="ctr">
                        <a:solidFill>
                          <a:schemeClr val="bg2"/>
                        </a:solidFill>
                      </a:tcP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هیپربولیک</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1370 و 1375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5</a:t>
                          </a:r>
                          <a:endParaRPr lang="fa-IR" sz="1400" dirty="0">
                            <a:cs typeface="B Homa" panose="00000400000000000000" pitchFamily="2" charset="-78"/>
                          </a:endParaRPr>
                        </a:p>
                      </a:txBody>
                      <a:tcPr anchor="ctr">
                        <a:solidFill>
                          <a:schemeClr val="bg2"/>
                        </a:solidFill>
                      </a:tcPr>
                    </a:tc>
                  </a:tr>
                  <a:tr h="359995">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1.63*10</a:t>
                          </a:r>
                          <a:r>
                            <a:rPr lang="en-US" sz="1400" baseline="30000" dirty="0" smtClean="0">
                              <a:latin typeface="Times New Roman" pitchFamily="18" charset="0"/>
                              <a:cs typeface="Times New Roman" pitchFamily="18" charset="0"/>
                            </a:rPr>
                            <a:t>7</a:t>
                          </a:r>
                          <a:r>
                            <a:rPr lang="en-US" sz="1400" dirty="0" smtClean="0">
                              <a:latin typeface="Times New Roman" pitchFamily="18" charset="0"/>
                              <a:cs typeface="Times New Roman" pitchFamily="18" charset="0"/>
                            </a:rPr>
                            <a:t>+1.08*10</a:t>
                          </a:r>
                          <a:r>
                            <a:rPr lang="en-US" sz="1400" baseline="30000" dirty="0" smtClean="0">
                              <a:latin typeface="Times New Roman" pitchFamily="18" charset="0"/>
                              <a:cs typeface="Times New Roman" pitchFamily="18" charset="0"/>
                            </a:rPr>
                            <a:t>7t</a:t>
                          </a:r>
                          <a:endParaRPr lang="fa-IR" sz="1400" baseline="300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چند</a:t>
                          </a:r>
                          <a:r>
                            <a:rPr lang="fa-IR" sz="1400" baseline="0" dirty="0" smtClean="0">
                              <a:cs typeface="B Homa" panose="00000400000000000000" pitchFamily="2" charset="-78"/>
                            </a:rPr>
                            <a:t> جمله ای درجه اول</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1375-1335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6</a:t>
                          </a:r>
                          <a:endParaRPr lang="fa-IR" sz="1400" dirty="0">
                            <a:cs typeface="B Homa" panose="00000400000000000000" pitchFamily="2" charset="-78"/>
                          </a:endParaRPr>
                        </a:p>
                      </a:txBody>
                      <a:tcPr anchor="ctr"/>
                    </a:tc>
                  </a:tr>
                </a:tbl>
              </a:graphicData>
            </a:graphic>
          </p:graphicFrame>
        </mc:Choice>
        <mc:Fallback xmlns="">
          <p:graphicFrame>
            <p:nvGraphicFramePr>
              <p:cNvPr id="26" name="Table 25"/>
              <p:cNvGraphicFramePr>
                <a:graphicFrameLocks noGrp="1"/>
              </p:cNvGraphicFramePr>
              <p:nvPr>
                <p:extLst>
                  <p:ext uri="{D42A27DB-BD31-4B8C-83A1-F6EECF244321}">
                    <p14:modId xmlns:p14="http://schemas.microsoft.com/office/powerpoint/2010/main" val="3924921859"/>
                  </p:ext>
                </p:extLst>
              </p:nvPr>
            </p:nvGraphicFramePr>
            <p:xfrm>
              <a:off x="2849563" y="2263576"/>
              <a:ext cx="6929060" cy="2489976"/>
            </p:xfrm>
            <a:graphic>
              <a:graphicData uri="http://schemas.openxmlformats.org/drawingml/2006/table">
                <a:tbl>
                  <a:tblPr rtl="1" firstRow="1" bandRow="1">
                    <a:tableStyleId>{5940675A-B579-460E-94D1-54222C63F5DA}</a:tableStyleId>
                  </a:tblPr>
                  <a:tblGrid>
                    <a:gridCol w="2936558"/>
                    <a:gridCol w="1554480"/>
                    <a:gridCol w="2017238"/>
                    <a:gridCol w="420784"/>
                  </a:tblGrid>
                  <a:tr h="426720">
                    <a:tc>
                      <a:txBody>
                        <a:bodyPr/>
                        <a:lstStyle/>
                        <a:p>
                          <a:pPr algn="ctr" rtl="1"/>
                          <a:r>
                            <a:rPr lang="fa-IR" sz="1400" b="1" dirty="0" smtClean="0">
                              <a:latin typeface="Times New Roman" pitchFamily="18" charset="0"/>
                              <a:cs typeface="Times New Roman" pitchFamily="18" charset="0"/>
                            </a:rPr>
                            <a:t>مدل ریاضی</a:t>
                          </a:r>
                          <a:endParaRPr lang="fa-IR" sz="1400" b="1" dirty="0">
                            <a:latin typeface="Times New Roman" pitchFamily="18" charset="0"/>
                            <a:cs typeface="Times New Roman" pitchFamily="18" charset="0"/>
                          </a:endParaRPr>
                        </a:p>
                      </a:txBody>
                      <a:tcPr anchor="ctr"/>
                    </a:tc>
                    <a:tc>
                      <a:txBody>
                        <a:bodyPr/>
                        <a:lstStyle/>
                        <a:p>
                          <a:pPr algn="ctr" rtl="1"/>
                          <a:r>
                            <a:rPr lang="fa-IR" sz="1200" b="1" dirty="0" smtClean="0">
                              <a:cs typeface="B Homa" panose="00000400000000000000" pitchFamily="2" charset="-78"/>
                            </a:rPr>
                            <a:t>نوع</a:t>
                          </a:r>
                          <a:r>
                            <a:rPr lang="fa-IR" sz="1200" b="1" baseline="0" dirty="0" smtClean="0">
                              <a:cs typeface="B Homa" panose="00000400000000000000" pitchFamily="2" charset="-78"/>
                            </a:rPr>
                            <a:t> تابع</a:t>
                          </a:r>
                          <a:endParaRPr lang="fa-IR" sz="1200" b="1" dirty="0">
                            <a:cs typeface="B Homa" panose="00000400000000000000" pitchFamily="2" charset="-78"/>
                          </a:endParaRPr>
                        </a:p>
                      </a:txBody>
                      <a:tcPr anchor="ctr"/>
                    </a:tc>
                    <a:tc>
                      <a:txBody>
                        <a:bodyPr/>
                        <a:lstStyle/>
                        <a:p>
                          <a:pPr algn="ctr" rtl="1"/>
                          <a:r>
                            <a:rPr lang="fa-IR" sz="1200" b="1" dirty="0" smtClean="0">
                              <a:cs typeface="B Homa" panose="00000400000000000000" pitchFamily="2" charset="-78"/>
                            </a:rPr>
                            <a:t>جمعیت</a:t>
                          </a:r>
                          <a:r>
                            <a:rPr lang="fa-IR" sz="1200" b="1" baseline="0" dirty="0" smtClean="0">
                              <a:cs typeface="B Homa" panose="00000400000000000000" pitchFamily="2" charset="-78"/>
                            </a:rPr>
                            <a:t> سال های استفاده شده</a:t>
                          </a:r>
                          <a:endParaRPr lang="fa-IR" sz="1200" b="1" dirty="0">
                            <a:cs typeface="B Homa" panose="00000400000000000000" pitchFamily="2" charset="-78"/>
                          </a:endParaRPr>
                        </a:p>
                      </a:txBody>
                      <a:tcPr anchor="ctr"/>
                    </a:tc>
                    <a:tc>
                      <a:txBody>
                        <a:bodyPr/>
                        <a:lstStyle/>
                        <a:p>
                          <a:pPr algn="ctr" rtl="1"/>
                          <a:r>
                            <a:rPr lang="fa-IR" sz="1100" dirty="0" smtClean="0">
                              <a:cs typeface="B Homa" panose="00000400000000000000" pitchFamily="2" charset="-78"/>
                            </a:rPr>
                            <a:t>ردیف</a:t>
                          </a:r>
                          <a:endParaRPr lang="fa-IR" sz="1100" dirty="0">
                            <a:cs typeface="B Homa" panose="00000400000000000000" pitchFamily="2" charset="-78"/>
                          </a:endParaRPr>
                        </a:p>
                      </a:txBody>
                      <a:tcPr anchor="ctr"/>
                    </a:tc>
                  </a:tr>
                  <a:tr h="304800">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p70+5*0.015</a:t>
                          </a:r>
                          <a:endParaRPr lang="fa-IR" sz="1400" dirty="0">
                            <a:latin typeface="Times New Roman" pitchFamily="18" charset="0"/>
                            <a:cs typeface="Times New Roman" pitchFamily="18" charset="0"/>
                          </a:endParaRPr>
                        </a:p>
                      </a:txBody>
                      <a:tcPr anchor="ctr">
                        <a:solidFill>
                          <a:schemeClr val="bg2"/>
                        </a:solidFill>
                      </a:tcPr>
                    </a:tc>
                    <a:tc>
                      <a:txBody>
                        <a:bodyPr/>
                        <a:lstStyle/>
                        <a:p>
                          <a:pPr algn="ctr" rtl="1"/>
                          <a:r>
                            <a:rPr lang="fa-IR" sz="1400" dirty="0" smtClean="0">
                              <a:cs typeface="B Homa" panose="00000400000000000000" pitchFamily="2" charset="-78"/>
                            </a:rPr>
                            <a:t>رشد خطی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1370و 1375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a:t>
                          </a:r>
                          <a:endParaRPr lang="fa-IR" sz="1400" dirty="0">
                            <a:cs typeface="B Homa" panose="00000400000000000000" pitchFamily="2" charset="-78"/>
                          </a:endParaRPr>
                        </a:p>
                      </a:txBody>
                      <a:tcPr anchor="ctr">
                        <a:solidFill>
                          <a:schemeClr val="bg2"/>
                        </a:solidFill>
                      </a:tcPr>
                    </a:tc>
                  </a:tr>
                  <a:tr h="304800">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=p70(1+0.015)5</a:t>
                          </a:r>
                          <a:endParaRPr lang="fa-IR" sz="14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رشد</a:t>
                          </a:r>
                          <a:r>
                            <a:rPr lang="fa-IR" sz="1400" baseline="0" dirty="0" smtClean="0">
                              <a:cs typeface="B Homa" panose="00000400000000000000" pitchFamily="2" charset="-78"/>
                            </a:rPr>
                            <a:t> نمایی</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1370 و 1375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2</a:t>
                          </a:r>
                          <a:endParaRPr lang="fa-IR" sz="1400" dirty="0">
                            <a:cs typeface="B Homa" panose="00000400000000000000" pitchFamily="2" charset="-78"/>
                          </a:endParaRPr>
                        </a:p>
                      </a:txBody>
                      <a:tcPr anchor="ctr"/>
                    </a:tc>
                  </a:tr>
                  <a:tr h="394272">
                    <a:tc>
                      <a:txBody>
                        <a:bodyPr/>
                        <a:lstStyle/>
                        <a:p>
                          <a:endParaRPr lang="fa-IR"/>
                        </a:p>
                      </a:txBody>
                      <a:tcPr anchor="ctr">
                        <a:blipFill rotWithShape="0">
                          <a:blip r:embed="rId2"/>
                          <a:stretch>
                            <a:fillRect l="-207" t="-263077" r="-136515" b="-276923"/>
                          </a:stretch>
                        </a:blipFill>
                      </a:tcP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لجستیک</a:t>
                          </a:r>
                          <a:endParaRPr lang="fa-IR" sz="1400" dirty="0">
                            <a:cs typeface="B Homa" panose="00000400000000000000" pitchFamily="2" charset="-78"/>
                          </a:endParaRPr>
                        </a:p>
                      </a:txBody>
                      <a:tcPr anchor="ctr">
                        <a:solidFill>
                          <a:schemeClr val="bg2"/>
                        </a:solidFill>
                      </a:tcPr>
                    </a:tc>
                    <a:tc>
                      <a:txBody>
                        <a:bodyPr/>
                        <a:lstStyle/>
                        <a:p>
                          <a:pPr marL="0" marR="0" indent="0" algn="ctr" defTabSz="507977" rtl="1" eaLnBrk="1" fontAlgn="auto" latinLnBrk="0" hangingPunct="1">
                            <a:lnSpc>
                              <a:spcPct val="100000"/>
                            </a:lnSpc>
                            <a:spcBef>
                              <a:spcPts val="0"/>
                            </a:spcBef>
                            <a:spcAft>
                              <a:spcPts val="0"/>
                            </a:spcAft>
                            <a:buClrTx/>
                            <a:buSzTx/>
                            <a:buFontTx/>
                            <a:buNone/>
                            <a:tabLst/>
                            <a:defRPr/>
                          </a:pPr>
                          <a:r>
                            <a:rPr lang="fa-IR" sz="1400" dirty="0" smtClean="0">
                              <a:cs typeface="B Homa" panose="00000400000000000000" pitchFamily="2" charset="-78"/>
                            </a:rPr>
                            <a:t>1375-1335</a:t>
                          </a:r>
                        </a:p>
                      </a:txBody>
                      <a:tcPr anchor="ctr">
                        <a:solidFill>
                          <a:schemeClr val="bg2"/>
                        </a:solidFill>
                      </a:tcPr>
                    </a:tc>
                    <a:tc>
                      <a:txBody>
                        <a:bodyPr/>
                        <a:lstStyle/>
                        <a:p>
                          <a:pPr algn="ctr" rtl="1"/>
                          <a:r>
                            <a:rPr lang="fa-IR" sz="1400" dirty="0" smtClean="0">
                              <a:cs typeface="B Homa" panose="00000400000000000000" pitchFamily="2" charset="-78"/>
                            </a:rPr>
                            <a:t>3</a:t>
                          </a:r>
                          <a:endParaRPr lang="fa-IR" sz="1400" dirty="0">
                            <a:cs typeface="B Homa" panose="00000400000000000000" pitchFamily="2" charset="-78"/>
                          </a:endParaRPr>
                        </a:p>
                      </a:txBody>
                      <a:tcPr anchor="ctr">
                        <a:solidFill>
                          <a:schemeClr val="bg2"/>
                        </a:solidFill>
                      </a:tcPr>
                    </a:tc>
                  </a:tr>
                  <a:tr h="304800">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=66958485.61+0.738</a:t>
                          </a:r>
                          <a:r>
                            <a:rPr lang="en-US" sz="1400" baseline="30000" dirty="0" smtClean="0">
                              <a:latin typeface="Times New Roman" pitchFamily="18" charset="0"/>
                              <a:cs typeface="Times New Roman" pitchFamily="18" charset="0"/>
                            </a:rPr>
                            <a:t>0.599t</a:t>
                          </a:r>
                          <a:r>
                            <a:rPr lang="en-US" sz="1400" dirty="0" smtClean="0">
                              <a:latin typeface="Times New Roman" pitchFamily="18" charset="0"/>
                              <a:cs typeface="Times New Roman" pitchFamily="18" charset="0"/>
                            </a:rPr>
                            <a:t> </a:t>
                          </a:r>
                          <a:endParaRPr lang="fa-IR" sz="14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منحنی گومپرتز</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1365،</a:t>
                          </a:r>
                          <a:r>
                            <a:rPr lang="fa-IR" sz="1400" baseline="0" dirty="0" smtClean="0">
                              <a:cs typeface="B Homa" panose="00000400000000000000" pitchFamily="2" charset="-78"/>
                            </a:rPr>
                            <a:t> 1370 و 1375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4</a:t>
                          </a:r>
                          <a:endParaRPr lang="fa-IR" sz="1400" dirty="0">
                            <a:cs typeface="B Homa" panose="00000400000000000000" pitchFamily="2" charset="-78"/>
                          </a:endParaRPr>
                        </a:p>
                      </a:txBody>
                      <a:tcPr anchor="ctr"/>
                    </a:tc>
                  </a:tr>
                  <a:tr h="394589">
                    <a:tc>
                      <a:txBody>
                        <a:bodyPr/>
                        <a:lstStyle/>
                        <a:p>
                          <a:endParaRPr lang="fa-IR"/>
                        </a:p>
                      </a:txBody>
                      <a:tcPr anchor="ctr">
                        <a:blipFill rotWithShape="0">
                          <a:blip r:embed="rId2"/>
                          <a:stretch>
                            <a:fillRect l="-207" t="-440000" r="-136515" b="-100000"/>
                          </a:stretch>
                        </a:blipFill>
                      </a:tcP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هیپربولیک</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1370 و 1375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5</a:t>
                          </a:r>
                          <a:endParaRPr lang="fa-IR" sz="1400" dirty="0">
                            <a:cs typeface="B Homa" panose="00000400000000000000" pitchFamily="2" charset="-78"/>
                          </a:endParaRPr>
                        </a:p>
                      </a:txBody>
                      <a:tcPr anchor="ctr">
                        <a:solidFill>
                          <a:schemeClr val="bg2"/>
                        </a:solidFill>
                      </a:tcPr>
                    </a:tc>
                  </a:tr>
                  <a:tr h="359995">
                    <a:tc>
                      <a:txBody>
                        <a:bodyPr/>
                        <a:lstStyle/>
                        <a:p>
                          <a:pPr algn="ctr" rtl="1"/>
                          <a:r>
                            <a:rPr lang="en-US" sz="1400" dirty="0" err="1" smtClean="0">
                              <a:latin typeface="Times New Roman" pitchFamily="18" charset="0"/>
                              <a:cs typeface="Times New Roman" pitchFamily="18" charset="0"/>
                            </a:rPr>
                            <a:t>P</a:t>
                          </a:r>
                          <a:r>
                            <a:rPr lang="en-US" sz="1400" baseline="-25000" dirty="0" err="1" smtClean="0">
                              <a:latin typeface="Times New Roman" pitchFamily="18" charset="0"/>
                              <a:cs typeface="Times New Roman" pitchFamily="18" charset="0"/>
                            </a:rPr>
                            <a:t>t</a:t>
                          </a:r>
                          <a:r>
                            <a:rPr lang="en-US" sz="1400" dirty="0" smtClean="0">
                              <a:latin typeface="Times New Roman" pitchFamily="18" charset="0"/>
                              <a:cs typeface="Times New Roman" pitchFamily="18" charset="0"/>
                            </a:rPr>
                            <a:t>= 1.63*10</a:t>
                          </a:r>
                          <a:r>
                            <a:rPr lang="en-US" sz="1400" baseline="30000" dirty="0" smtClean="0">
                              <a:latin typeface="Times New Roman" pitchFamily="18" charset="0"/>
                              <a:cs typeface="Times New Roman" pitchFamily="18" charset="0"/>
                            </a:rPr>
                            <a:t>7</a:t>
                          </a:r>
                          <a:r>
                            <a:rPr lang="en-US" sz="1400" dirty="0" smtClean="0">
                              <a:latin typeface="Times New Roman" pitchFamily="18" charset="0"/>
                              <a:cs typeface="Times New Roman" pitchFamily="18" charset="0"/>
                            </a:rPr>
                            <a:t>+1.08*10</a:t>
                          </a:r>
                          <a:r>
                            <a:rPr lang="en-US" sz="1400" baseline="30000" dirty="0" smtClean="0">
                              <a:latin typeface="Times New Roman" pitchFamily="18" charset="0"/>
                              <a:cs typeface="Times New Roman" pitchFamily="18" charset="0"/>
                            </a:rPr>
                            <a:t>7t</a:t>
                          </a:r>
                          <a:endParaRPr lang="fa-IR" sz="1400" baseline="30000" dirty="0">
                            <a:latin typeface="Times New Roman" pitchFamily="18" charset="0"/>
                            <a:cs typeface="Times New Roman" pitchFamily="18" charset="0"/>
                          </a:endParaRPr>
                        </a:p>
                      </a:txBody>
                      <a:tcPr anchor="ctr"/>
                    </a:tc>
                    <a:tc>
                      <a:txBody>
                        <a:bodyPr/>
                        <a:lstStyle/>
                        <a:p>
                          <a:pPr algn="ctr" rtl="1"/>
                          <a:r>
                            <a:rPr lang="fa-IR" sz="1400" dirty="0" smtClean="0">
                              <a:cs typeface="B Homa" panose="00000400000000000000" pitchFamily="2" charset="-78"/>
                            </a:rPr>
                            <a:t>چند</a:t>
                          </a:r>
                          <a:r>
                            <a:rPr lang="fa-IR" sz="1400" baseline="0" dirty="0" smtClean="0">
                              <a:cs typeface="B Homa" panose="00000400000000000000" pitchFamily="2" charset="-78"/>
                            </a:rPr>
                            <a:t> جمله ای درجه اول</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1375-1335</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6</a:t>
                          </a:r>
                          <a:endParaRPr lang="fa-IR" sz="1400" dirty="0">
                            <a:cs typeface="B Homa" panose="00000400000000000000" pitchFamily="2" charset="-78"/>
                          </a:endParaRPr>
                        </a:p>
                      </a:txBody>
                      <a:tcPr anchor="ctr"/>
                    </a:tc>
                  </a:tr>
                </a:tbl>
              </a:graphicData>
            </a:graphic>
          </p:graphicFrame>
        </mc:Fallback>
      </mc:AlternateContent>
      <p:sp>
        <p:nvSpPr>
          <p:cNvPr id="28" name="TextBox 27"/>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برآورد و پیش بینی جمعیت </a:t>
            </a:r>
            <a:r>
              <a:rPr lang="fa-IR" sz="1400" dirty="0" smtClean="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Population Projection)</a:t>
            </a:r>
            <a:endParaRPr lang="en-US" sz="1400" dirty="0">
              <a:solidFill>
                <a:schemeClr val="tx1"/>
              </a:solidFill>
              <a:latin typeface="Times New Roman" pitchFamily="18" charset="0"/>
              <a:cs typeface="Times New Roman" pitchFamily="18" charset="0"/>
            </a:endParaRP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20</a:t>
            </a:fld>
            <a:endParaRPr lang="en-US">
              <a:solidFill>
                <a:prstClr val="black">
                  <a:tint val="75000"/>
                </a:prstClr>
              </a:solidFill>
            </a:endParaRPr>
          </a:p>
        </p:txBody>
      </p:sp>
      <p:sp>
        <p:nvSpPr>
          <p:cNvPr id="7" name="Footer Placeholder 6"/>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53050842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1000"/>
                                        <p:tgtEl>
                                          <p:spTgt spid="26"/>
                                        </p:tgtEl>
                                      </p:cBhvr>
                                    </p:animEffect>
                                    <p:anim calcmode="lin" valueType="num">
                                      <p:cBhvr>
                                        <p:cTn id="22" dur="1000" fill="hold"/>
                                        <p:tgtEl>
                                          <p:spTgt spid="26"/>
                                        </p:tgtEl>
                                        <p:attrNameLst>
                                          <p:attrName>ppt_x</p:attrName>
                                        </p:attrNameLst>
                                      </p:cBhvr>
                                      <p:tavLst>
                                        <p:tav tm="0">
                                          <p:val>
                                            <p:strVal val="#ppt_x"/>
                                          </p:val>
                                        </p:tav>
                                        <p:tav tm="100000">
                                          <p:val>
                                            <p:strVal val="#ppt_x"/>
                                          </p:val>
                                        </p:tav>
                                      </p:tavLst>
                                    </p:anim>
                                    <p:anim calcmode="lin" valueType="num">
                                      <p:cBhvr>
                                        <p:cTn id="23"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grpId="0" nodeType="click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additive="base">
                                        <p:cTn id="28" dur="500" fill="hold"/>
                                        <p:tgtEl>
                                          <p:spTgt spid="28"/>
                                        </p:tgtEl>
                                        <p:attrNameLst>
                                          <p:attrName>ppt_x</p:attrName>
                                        </p:attrNameLst>
                                      </p:cBhvr>
                                      <p:tavLst>
                                        <p:tav tm="0">
                                          <p:val>
                                            <p:strVal val="1+#ppt_w/2"/>
                                          </p:val>
                                        </p:tav>
                                        <p:tav tm="100000">
                                          <p:val>
                                            <p:strVal val="#ppt_x"/>
                                          </p:val>
                                        </p:tav>
                                      </p:tavLst>
                                    </p:anim>
                                    <p:anim calcmode="lin" valueType="num">
                                      <p:cBhvr additive="base">
                                        <p:cTn id="29"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0634808" y="968970"/>
            <a:ext cx="1552431" cy="4433968"/>
            <a:chOff x="10634808" y="968970"/>
            <a:chExt cx="1552431" cy="4433968"/>
          </a:xfrm>
        </p:grpSpPr>
        <p:sp>
          <p:nvSpPr>
            <p:cNvPr id="18" name="Rectangle 17"/>
            <p:cNvSpPr/>
            <p:nvPr/>
          </p:nvSpPr>
          <p:spPr>
            <a:xfrm>
              <a:off x="10665619" y="968970"/>
              <a:ext cx="152162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خطی</a:t>
              </a:r>
              <a:endParaRPr lang="en-US" sz="1400" dirty="0">
                <a:solidFill>
                  <a:prstClr val="black"/>
                </a:solidFill>
                <a:cs typeface="B Titr" panose="00000700000000000000" pitchFamily="2" charset="-78"/>
              </a:endParaRPr>
            </a:p>
          </p:txBody>
        </p:sp>
        <p:sp>
          <p:nvSpPr>
            <p:cNvPr id="19" name="Rectangle 18"/>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مدل رشد </a:t>
              </a:r>
              <a:r>
                <a:rPr lang="fa-IR" sz="1400" dirty="0" smtClean="0">
                  <a:solidFill>
                    <a:prstClr val="black"/>
                  </a:solidFill>
                  <a:cs typeface="B Titr" panose="00000700000000000000" pitchFamily="2" charset="-78"/>
                </a:rPr>
                <a:t>نمایی</a:t>
              </a:r>
              <a:endParaRPr lang="en-US" sz="1400" dirty="0">
                <a:solidFill>
                  <a:prstClr val="black"/>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رشد نمایی تعدیل شده</a:t>
              </a:r>
              <a:endParaRPr lang="en-US" sz="1400" dirty="0">
                <a:solidFill>
                  <a:prstClr val="black"/>
                </a:solidFill>
                <a:cs typeface="B Titr" panose="00000700000000000000" pitchFamily="2" charset="-78"/>
              </a:endParaRPr>
            </a:p>
          </p:txBody>
        </p:sp>
        <p:sp>
          <p:nvSpPr>
            <p:cNvPr id="21" name="Rectangle 20"/>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رگرسیون</a:t>
              </a:r>
              <a:endParaRPr lang="en-US" sz="1400" dirty="0">
                <a:solidFill>
                  <a:prstClr val="black"/>
                </a:solidFill>
                <a:cs typeface="B Titr" panose="00000700000000000000" pitchFamily="2" charset="-78"/>
              </a:endParaRPr>
            </a:p>
          </p:txBody>
        </p:sp>
        <p:sp>
          <p:nvSpPr>
            <p:cNvPr id="22" name="Rectangle 21"/>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مدل مقایسه ای</a:t>
              </a:r>
              <a:endParaRPr lang="en-US" sz="1400" dirty="0">
                <a:solidFill>
                  <a:prstClr val="black"/>
                </a:solidFill>
                <a:cs typeface="B Titr" panose="00000700000000000000" pitchFamily="2" charset="-78"/>
              </a:endParaRPr>
            </a:p>
          </p:txBody>
        </p:sp>
        <p:sp>
          <p:nvSpPr>
            <p:cNvPr id="23" name="Rectangle 22"/>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منحنی گومپرتز</a:t>
              </a:r>
              <a:endParaRPr lang="en-US" sz="1400" dirty="0">
                <a:solidFill>
                  <a:prstClr val="black"/>
                </a:solidFill>
                <a:cs typeface="B Titr" panose="00000700000000000000" pitchFamily="2" charset="-78"/>
              </a:endParaRPr>
            </a:p>
          </p:txBody>
        </p:sp>
        <p:sp>
          <p:nvSpPr>
            <p:cNvPr id="24" name="Rectangle 23"/>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تابع هیپربویلیک</a:t>
              </a:r>
              <a:endParaRPr lang="en-US" sz="1400" dirty="0">
                <a:solidFill>
                  <a:prstClr val="black"/>
                </a:solidFill>
                <a:cs typeface="B Titr" panose="00000700000000000000" pitchFamily="2" charset="-78"/>
              </a:endParaRPr>
            </a:p>
          </p:txBody>
        </p:sp>
        <p:sp>
          <p:nvSpPr>
            <p:cNvPr id="25" name="Rectangle 24"/>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prstClr val="black"/>
                  </a:solidFill>
                  <a:cs typeface="B Titr" panose="00000700000000000000" pitchFamily="2" charset="-78"/>
                </a:rPr>
                <a:t>روش ترکیبی</a:t>
              </a:r>
              <a:endParaRPr lang="en-US" sz="1400" dirty="0">
                <a:solidFill>
                  <a:prstClr val="black"/>
                </a:solidFill>
                <a:cs typeface="B Titr" panose="00000700000000000000" pitchFamily="2" charset="-78"/>
              </a:endParaRPr>
            </a:p>
          </p:txBody>
        </p:sp>
      </p:grpSp>
      <p:graphicFrame>
        <p:nvGraphicFramePr>
          <p:cNvPr id="3" name="Table 2"/>
          <p:cNvGraphicFramePr>
            <a:graphicFrameLocks noGrp="1"/>
          </p:cNvGraphicFramePr>
          <p:nvPr>
            <p:extLst>
              <p:ext uri="{D42A27DB-BD31-4B8C-83A1-F6EECF244321}">
                <p14:modId xmlns:p14="http://schemas.microsoft.com/office/powerpoint/2010/main" val="737190200"/>
              </p:ext>
            </p:extLst>
          </p:nvPr>
        </p:nvGraphicFramePr>
        <p:xfrm>
          <a:off x="2664619" y="2646869"/>
          <a:ext cx="4646583" cy="3596640"/>
        </p:xfrm>
        <a:graphic>
          <a:graphicData uri="http://schemas.openxmlformats.org/drawingml/2006/table">
            <a:tbl>
              <a:tblPr rtl="1" firstRow="1" bandRow="1">
                <a:tableStyleId>{5940675A-B579-460E-94D1-54222C63F5DA}</a:tableStyleId>
              </a:tblPr>
              <a:tblGrid>
                <a:gridCol w="1483676"/>
                <a:gridCol w="1483676"/>
                <a:gridCol w="1180828"/>
                <a:gridCol w="498403"/>
              </a:tblGrid>
              <a:tr h="403763">
                <a:tc>
                  <a:txBody>
                    <a:bodyPr/>
                    <a:lstStyle/>
                    <a:p>
                      <a:pPr algn="ctr" rtl="1"/>
                      <a:r>
                        <a:rPr lang="fa-IR" sz="1400" b="1" dirty="0" smtClean="0">
                          <a:cs typeface="B Homa" panose="00000400000000000000" pitchFamily="2" charset="-78"/>
                        </a:rPr>
                        <a:t>جمعیت کشور در سال 1380</a:t>
                      </a:r>
                      <a:endParaRPr lang="fa-IR" sz="1400" b="1" dirty="0">
                        <a:cs typeface="B Homa" panose="00000400000000000000" pitchFamily="2" charset="-78"/>
                      </a:endParaRPr>
                    </a:p>
                  </a:txBody>
                  <a:tcPr anchor="ctr">
                    <a:solidFill>
                      <a:schemeClr val="bg2"/>
                    </a:solidFill>
                  </a:tcPr>
                </a:tc>
                <a:tc>
                  <a:txBody>
                    <a:bodyPr/>
                    <a:lstStyle/>
                    <a:p>
                      <a:pPr algn="ctr" rtl="1"/>
                      <a:r>
                        <a:rPr lang="fa-IR" sz="1400" b="1" dirty="0" smtClean="0">
                          <a:cs typeface="B Homa" panose="00000400000000000000" pitchFamily="2" charset="-78"/>
                        </a:rPr>
                        <a:t>سال برآورد: 1380</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نوع تابع</a:t>
                      </a:r>
                      <a:endParaRPr lang="fa-IR" sz="1400" b="1" dirty="0">
                        <a:cs typeface="B Homa" panose="00000400000000000000" pitchFamily="2" charset="-78"/>
                      </a:endParaRPr>
                    </a:p>
                  </a:txBody>
                  <a:tcPr anchor="ctr"/>
                </a:tc>
                <a:tc>
                  <a:txBody>
                    <a:bodyPr/>
                    <a:lstStyle/>
                    <a:p>
                      <a:pPr algn="ctr" rtl="1"/>
                      <a:r>
                        <a:rPr lang="fa-IR" sz="1100" dirty="0" smtClean="0">
                          <a:cs typeface="B Homa" panose="00000400000000000000" pitchFamily="2" charset="-78"/>
                        </a:rPr>
                        <a:t>ردیف</a:t>
                      </a:r>
                      <a:endParaRPr lang="fa-IR" sz="1100" dirty="0">
                        <a:cs typeface="B Homa" panose="00000400000000000000" pitchFamily="2" charset="-78"/>
                      </a:endParaRPr>
                    </a:p>
                  </a:txBody>
                  <a:tcPr anchor="ctr"/>
                </a:tc>
              </a:tr>
              <a:tr h="237508">
                <a:tc rowSpan="8">
                  <a:txBody>
                    <a:bodyPr/>
                    <a:lstStyle/>
                    <a:p>
                      <a:pPr algn="ctr" rtl="1"/>
                      <a:r>
                        <a:rPr lang="fa-IR" sz="1400" dirty="0" smtClean="0">
                          <a:cs typeface="B Homa" panose="00000400000000000000" pitchFamily="2" charset="-78"/>
                        </a:rPr>
                        <a:t>65/540/000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64/274/158</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رشد خطی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a:t>
                      </a:r>
                      <a:endParaRPr lang="fa-IR" sz="1400" dirty="0">
                        <a:cs typeface="B Homa" panose="00000400000000000000" pitchFamily="2" charset="-78"/>
                      </a:endParaRPr>
                    </a:p>
                  </a:txBody>
                  <a:tcPr anchor="ctr">
                    <a:solidFill>
                      <a:schemeClr val="bg2"/>
                    </a:solidFill>
                  </a:tcPr>
                </a:tc>
              </a:tr>
              <a:tr h="237508">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64/592/587</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رشد</a:t>
                      </a:r>
                      <a:r>
                        <a:rPr lang="fa-IR" sz="1400" baseline="0" dirty="0" smtClean="0">
                          <a:cs typeface="B Homa" panose="00000400000000000000" pitchFamily="2" charset="-78"/>
                        </a:rPr>
                        <a:t> نمایی</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2</a:t>
                      </a:r>
                      <a:endParaRPr lang="fa-IR" sz="1400" dirty="0">
                        <a:cs typeface="B Homa" panose="00000400000000000000" pitchFamily="2" charset="-78"/>
                      </a:endParaRPr>
                    </a:p>
                  </a:txBody>
                  <a:tcPr anchor="ctr"/>
                </a:tc>
              </a:tr>
              <a:tr h="403763">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62/839/255</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نمایی</a:t>
                      </a:r>
                      <a:r>
                        <a:rPr lang="fa-IR" sz="1400" baseline="0" dirty="0" smtClean="0">
                          <a:cs typeface="B Homa" panose="00000400000000000000" pitchFamily="2" charset="-78"/>
                        </a:rPr>
                        <a:t> تعدیل یافته</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3</a:t>
                      </a:r>
                      <a:endParaRPr lang="fa-IR" sz="1400" dirty="0">
                        <a:cs typeface="B Homa" panose="00000400000000000000" pitchFamily="2" charset="-78"/>
                      </a:endParaRPr>
                    </a:p>
                  </a:txBody>
                  <a:tcPr anchor="ctr">
                    <a:solidFill>
                      <a:schemeClr val="bg2"/>
                    </a:solidFill>
                  </a:tcPr>
                </a:tc>
              </a:tr>
              <a:tr h="237508">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67/432/801</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لجستیک</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4</a:t>
                      </a:r>
                      <a:endParaRPr lang="fa-IR" sz="1400" dirty="0">
                        <a:cs typeface="B Homa" panose="00000400000000000000" pitchFamily="2" charset="-78"/>
                      </a:endParaRPr>
                    </a:p>
                  </a:txBody>
                  <a:tcPr anchor="ctr"/>
                </a:tc>
              </a:tr>
              <a:tr h="237508">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62/733/521</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منحنی گومپرتز</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5</a:t>
                      </a:r>
                      <a:endParaRPr lang="fa-IR" sz="1400" dirty="0">
                        <a:cs typeface="B Homa" panose="00000400000000000000" pitchFamily="2" charset="-78"/>
                      </a:endParaRPr>
                    </a:p>
                  </a:txBody>
                  <a:tcPr anchor="ctr">
                    <a:solidFill>
                      <a:schemeClr val="bg2"/>
                    </a:solidFill>
                  </a:tcPr>
                </a:tc>
              </a:tr>
              <a:tr h="403763">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64/963/449</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a:t>
                      </a:r>
                      <a:r>
                        <a:rPr lang="fa-IR" sz="1400" baseline="0" dirty="0" smtClean="0">
                          <a:cs typeface="B Homa" panose="00000400000000000000" pitchFamily="2" charset="-78"/>
                        </a:rPr>
                        <a:t> هیپربولیک</a:t>
                      </a:r>
                      <a:endParaRPr lang="fa-IR" sz="14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6</a:t>
                      </a:r>
                      <a:endParaRPr lang="fa-IR" sz="1400" dirty="0">
                        <a:cs typeface="B Homa" panose="00000400000000000000" pitchFamily="2" charset="-78"/>
                      </a:endParaRPr>
                    </a:p>
                  </a:txBody>
                  <a:tcPr anchor="ctr"/>
                </a:tc>
              </a:tr>
              <a:tr h="403763">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64/900/000</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چند</a:t>
                      </a:r>
                      <a:r>
                        <a:rPr lang="fa-IR" sz="1400" baseline="0" dirty="0" smtClean="0">
                          <a:cs typeface="B Homa" panose="00000400000000000000" pitchFamily="2" charset="-78"/>
                        </a:rPr>
                        <a:t> جمله ای درجه اول</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7</a:t>
                      </a:r>
                      <a:endParaRPr lang="fa-IR" sz="1400" dirty="0">
                        <a:cs typeface="B Homa" panose="00000400000000000000" pitchFamily="2" charset="-78"/>
                      </a:endParaRPr>
                    </a:p>
                  </a:txBody>
                  <a:tcPr anchor="ctr">
                    <a:solidFill>
                      <a:schemeClr val="bg2"/>
                    </a:solidFill>
                  </a:tcPr>
                </a:tc>
              </a:tr>
              <a:tr h="280517">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65/723/352</a:t>
                      </a:r>
                      <a:endParaRPr lang="fa-IR" sz="1400" dirty="0">
                        <a:cs typeface="B Homa" panose="00000400000000000000" pitchFamily="2" charset="-78"/>
                      </a:endParaRPr>
                    </a:p>
                  </a:txBody>
                  <a:tcPr anchor="ctr">
                    <a:solidFill>
                      <a:srgbClr val="D5D000"/>
                    </a:solidFill>
                  </a:tcPr>
                </a:tc>
                <a:tc>
                  <a:txBody>
                    <a:bodyPr/>
                    <a:lstStyle/>
                    <a:p>
                      <a:pPr algn="ctr" rtl="1"/>
                      <a:r>
                        <a:rPr lang="fa-IR" sz="1400" dirty="0" smtClean="0">
                          <a:cs typeface="B Homa" panose="00000400000000000000" pitchFamily="2" charset="-78"/>
                        </a:rPr>
                        <a:t>روش ترکیبی</a:t>
                      </a:r>
                      <a:endParaRPr lang="fa-IR" sz="1400" dirty="0">
                        <a:cs typeface="B Homa" panose="00000400000000000000" pitchFamily="2" charset="-78"/>
                      </a:endParaRPr>
                    </a:p>
                  </a:txBody>
                  <a:tcPr anchor="ctr">
                    <a:solidFill>
                      <a:srgbClr val="D5D000"/>
                    </a:solidFill>
                  </a:tcPr>
                </a:tc>
                <a:tc>
                  <a:txBody>
                    <a:bodyPr/>
                    <a:lstStyle/>
                    <a:p>
                      <a:pPr algn="ctr" rtl="1"/>
                      <a:r>
                        <a:rPr lang="fa-IR" sz="1400" dirty="0" smtClean="0">
                          <a:cs typeface="B Homa" panose="00000400000000000000" pitchFamily="2" charset="-78"/>
                        </a:rPr>
                        <a:t>8</a:t>
                      </a:r>
                      <a:endParaRPr lang="fa-IR" sz="1400" dirty="0">
                        <a:cs typeface="B Homa" panose="00000400000000000000" pitchFamily="2" charset="-78"/>
                      </a:endParaRPr>
                    </a:p>
                  </a:txBody>
                  <a:tcPr anchor="ctr"/>
                </a:tc>
              </a:tr>
            </a:tbl>
          </a:graphicData>
        </a:graphic>
      </p:graphicFrame>
      <p:sp>
        <p:nvSpPr>
          <p:cNvPr id="26" name="TextBox 25"/>
          <p:cNvSpPr txBox="1"/>
          <p:nvPr/>
        </p:nvSpPr>
        <p:spPr>
          <a:xfrm>
            <a:off x="916425" y="968970"/>
            <a:ext cx="8873570" cy="120032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مقایسه جمعیت پیش بینی شده با استفاده از مدل ها ریاضی و روش ترکیبی با جمعیت واقعی کشور در سال 1380:</a:t>
            </a:r>
          </a:p>
          <a:p>
            <a:pPr algn="justLow" rtl="1"/>
            <a:r>
              <a:rPr lang="fa-IR" sz="1800" dirty="0" smtClean="0">
                <a:solidFill>
                  <a:prstClr val="black"/>
                </a:solidFill>
                <a:cs typeface="B Homa" panose="00000400000000000000" pitchFamily="2" charset="-78"/>
              </a:rPr>
              <a:t>همانطور که مشاهده می شود جمعیت پیش بینی شده با روش ترکیبی بیش از دیگر روش ها به واقعیت نزدیک می باشد.</a:t>
            </a:r>
          </a:p>
        </p:txBody>
      </p:sp>
      <p:sp>
        <p:nvSpPr>
          <p:cNvPr id="28" name="TextBox 27"/>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برآورد و پیش بینی جمعیت </a:t>
            </a:r>
            <a:r>
              <a:rPr lang="fa-IR" sz="1400" dirty="0" smtClean="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Population Projection)</a:t>
            </a:r>
            <a:endParaRPr lang="en-US" sz="1400" dirty="0">
              <a:solidFill>
                <a:schemeClr val="tx1"/>
              </a:solidFill>
              <a:latin typeface="Times New Roman" pitchFamily="18" charset="0"/>
              <a:cs typeface="Times New Roman" pitchFamily="18" charset="0"/>
            </a:endParaRPr>
          </a:p>
        </p:txBody>
      </p:sp>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21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35671362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0"/>
                                        <p:tgtEl>
                                          <p:spTgt spid="26"/>
                                        </p:tgtEl>
                                      </p:cBhvr>
                                    </p:animEffect>
                                    <p:anim calcmode="lin" valueType="num">
                                      <p:cBhvr>
                                        <p:cTn id="8" dur="1000" fill="hold"/>
                                        <p:tgtEl>
                                          <p:spTgt spid="26"/>
                                        </p:tgtEl>
                                        <p:attrNameLst>
                                          <p:attrName>ppt_x</p:attrName>
                                        </p:attrNameLst>
                                      </p:cBhvr>
                                      <p:tavLst>
                                        <p:tav tm="0">
                                          <p:val>
                                            <p:strVal val="#ppt_x"/>
                                          </p:val>
                                        </p:tav>
                                        <p:tav tm="100000">
                                          <p:val>
                                            <p:strVal val="#ppt_x"/>
                                          </p:val>
                                        </p:tav>
                                      </p:tavLst>
                                    </p:anim>
                                    <p:anim calcmode="lin" valueType="num">
                                      <p:cBhvr>
                                        <p:cTn id="9"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grpId="0" nodeType="clickEffect">
                                  <p:stCondLst>
                                    <p:cond delay="0"/>
                                  </p:stCondLst>
                                  <p:childTnLst>
                                    <p:set>
                                      <p:cBhvr>
                                        <p:cTn id="20" dur="1" fill="hold">
                                          <p:stCondLst>
                                            <p:cond delay="0"/>
                                          </p:stCondLst>
                                        </p:cTn>
                                        <p:tgtEl>
                                          <p:spTgt spid="28"/>
                                        </p:tgtEl>
                                        <p:attrNameLst>
                                          <p:attrName>style.visibility</p:attrName>
                                        </p:attrNameLst>
                                      </p:cBhvr>
                                      <p:to>
                                        <p:strVal val="visible"/>
                                      </p:to>
                                    </p:set>
                                    <p:anim calcmode="lin" valueType="num">
                                      <p:cBhvr additive="base">
                                        <p:cTn id="21" dur="500" fill="hold"/>
                                        <p:tgtEl>
                                          <p:spTgt spid="28"/>
                                        </p:tgtEl>
                                        <p:attrNameLst>
                                          <p:attrName>ppt_x</p:attrName>
                                        </p:attrNameLst>
                                      </p:cBhvr>
                                      <p:tavLst>
                                        <p:tav tm="0">
                                          <p:val>
                                            <p:strVal val="1+#ppt_w/2"/>
                                          </p:val>
                                        </p:tav>
                                        <p:tav tm="100000">
                                          <p:val>
                                            <p:strVal val="#ppt_x"/>
                                          </p:val>
                                        </p:tav>
                                      </p:tavLst>
                                    </p:anim>
                                    <p:anim calcmode="lin" valueType="num">
                                      <p:cBhvr additive="base">
                                        <p:cTn id="22"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1003062"/>
            <a:ext cx="8873569" cy="369332"/>
          </a:xfrm>
          <a:prstGeom prst="rect">
            <a:avLst/>
          </a:prstGeom>
          <a:noFill/>
          <a:ln>
            <a:solidFill>
              <a:srgbClr val="D5D000"/>
            </a:solidFill>
            <a:prstDash val="dash"/>
          </a:ln>
        </p:spPr>
        <p:txBody>
          <a:bodyPr wrap="square" rtlCol="1">
            <a:spAutoFit/>
          </a:bodyPr>
          <a:lstStyle>
            <a:defPPr>
              <a:defRPr lang="en-US"/>
            </a:defPPr>
            <a:lvl1pPr algn="justLow" rtl="1">
              <a:defRPr sz="1800">
                <a:solidFill>
                  <a:prstClr val="black"/>
                </a:solidFill>
                <a:cs typeface="B Nazanin" panose="00000400000000000000" pitchFamily="2" charset="-78"/>
              </a:defRPr>
            </a:lvl1pPr>
          </a:lstStyle>
          <a:p>
            <a:r>
              <a:rPr lang="fa-IR" dirty="0" smtClean="0">
                <a:cs typeface="B Homa" panose="00000400000000000000" pitchFamily="2" charset="-78"/>
              </a:rPr>
              <a:t>مقایسه مدل های </a:t>
            </a:r>
            <a:r>
              <a:rPr lang="fa-IR" dirty="0">
                <a:cs typeface="B Homa" panose="00000400000000000000" pitchFamily="2" charset="-78"/>
              </a:rPr>
              <a:t>پیش بینی جمعیت و پیش فرض های آن ها و رایه محدودیت و مزیت های هر یک از مدل ها.</a:t>
            </a:r>
          </a:p>
        </p:txBody>
      </p:sp>
      <p:graphicFrame>
        <p:nvGraphicFramePr>
          <p:cNvPr id="3" name="Table 2"/>
          <p:cNvGraphicFramePr>
            <a:graphicFrameLocks noGrp="1"/>
          </p:cNvGraphicFramePr>
          <p:nvPr>
            <p:extLst>
              <p:ext uri="{D42A27DB-BD31-4B8C-83A1-F6EECF244321}">
                <p14:modId xmlns:p14="http://schemas.microsoft.com/office/powerpoint/2010/main" val="1805134290"/>
              </p:ext>
            </p:extLst>
          </p:nvPr>
        </p:nvGraphicFramePr>
        <p:xfrm>
          <a:off x="916426" y="1448594"/>
          <a:ext cx="8873569" cy="5059680"/>
        </p:xfrm>
        <a:graphic>
          <a:graphicData uri="http://schemas.openxmlformats.org/drawingml/2006/table">
            <a:tbl>
              <a:tblPr rtl="1" firstRow="1" bandRow="1">
                <a:tableStyleId>{5940675A-B579-460E-94D1-54222C63F5DA}</a:tableStyleId>
              </a:tblPr>
              <a:tblGrid>
                <a:gridCol w="1195156"/>
                <a:gridCol w="4738916"/>
                <a:gridCol w="1110342"/>
                <a:gridCol w="1829155"/>
              </a:tblGrid>
              <a:tr h="0">
                <a:tc>
                  <a:txBody>
                    <a:bodyPr/>
                    <a:lstStyle/>
                    <a:p>
                      <a:pPr algn="ctr" rtl="1"/>
                      <a:r>
                        <a:rPr lang="fa-IR" sz="1400" b="1" dirty="0" smtClean="0">
                          <a:cs typeface="B Homa" panose="00000400000000000000" pitchFamily="2" charset="-78"/>
                        </a:rPr>
                        <a:t>مدل</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فرض</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ویژگی</a:t>
                      </a:r>
                      <a:endParaRPr lang="fa-IR" sz="1400" b="1"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معایب</a:t>
                      </a:r>
                      <a:r>
                        <a:rPr lang="fa-IR" sz="1400" b="1" baseline="0" dirty="0" smtClean="0">
                          <a:cs typeface="B Homa" panose="00000400000000000000" pitchFamily="2" charset="-78"/>
                        </a:rPr>
                        <a:t> و مزایا</a:t>
                      </a:r>
                      <a:endParaRPr lang="fa-IR" sz="1400" b="1" dirty="0">
                        <a:cs typeface="B Homa" panose="00000400000000000000" pitchFamily="2" charset="-78"/>
                      </a:endParaRPr>
                    </a:p>
                  </a:txBody>
                  <a:tcPr anchor="ctr">
                    <a:solidFill>
                      <a:schemeClr val="bg2"/>
                    </a:solidFill>
                  </a:tcPr>
                </a:tc>
              </a:tr>
              <a:tr h="0">
                <a:tc>
                  <a:txBody>
                    <a:bodyPr/>
                    <a:lstStyle/>
                    <a:p>
                      <a:pPr algn="ctr" rtl="1"/>
                      <a:r>
                        <a:rPr lang="fa-IR" sz="1200" b="1" dirty="0" smtClean="0">
                          <a:cs typeface="B Homa" panose="00000400000000000000" pitchFamily="2" charset="-78"/>
                        </a:rPr>
                        <a:t>رشد خطی</a:t>
                      </a:r>
                      <a:endParaRPr lang="fa-IR" sz="1200" b="1" dirty="0">
                        <a:cs typeface="B Homa" panose="00000400000000000000" pitchFamily="2" charset="-78"/>
                      </a:endParaRPr>
                    </a:p>
                  </a:txBody>
                  <a:tcPr anchor="ctr">
                    <a:solidFill>
                      <a:schemeClr val="bg2"/>
                    </a:solidFill>
                  </a:tcPr>
                </a:tc>
                <a:tc>
                  <a:txBody>
                    <a:bodyPr/>
                    <a:lstStyle/>
                    <a:p>
                      <a:pPr algn="justLow" rtl="1"/>
                      <a:r>
                        <a:rPr lang="fa-IR" sz="1200" dirty="0" smtClean="0">
                          <a:cs typeface="B Homa" panose="00000400000000000000" pitchFamily="2" charset="-78"/>
                        </a:rPr>
                        <a:t>الگویی از رشد جمعیت که در آن میزان جمعیت همچنان با نرخ قبلی خود تغییر می کند، به همین ترتیب</a:t>
                      </a:r>
                      <a:r>
                        <a:rPr lang="fa-IR" sz="1200" baseline="0" dirty="0" smtClean="0">
                          <a:cs typeface="B Homa" panose="00000400000000000000" pitchFamily="2" charset="-78"/>
                        </a:rPr>
                        <a:t> میزان تراکم جمعیت متناسب با زمان افزایش و کاهش می یابد.</a:t>
                      </a:r>
                      <a:endParaRPr lang="fa-IR" sz="1200" dirty="0">
                        <a:cs typeface="B Homa" panose="00000400000000000000" pitchFamily="2" charset="-78"/>
                      </a:endParaRPr>
                    </a:p>
                  </a:txBody>
                  <a:tcPr anchor="ctr">
                    <a:solidFill>
                      <a:schemeClr val="bg2"/>
                    </a:solidFill>
                  </a:tcPr>
                </a:tc>
                <a:tc>
                  <a:txBody>
                    <a:bodyPr/>
                    <a:lstStyle/>
                    <a:p>
                      <a:pPr algn="ctr" rtl="1"/>
                      <a:r>
                        <a:rPr lang="fa-IR" sz="1200" dirty="0" smtClean="0">
                          <a:cs typeface="B Homa" panose="00000400000000000000" pitchFamily="2" charset="-78"/>
                        </a:rPr>
                        <a:t>ساده ترین</a:t>
                      </a:r>
                      <a:endParaRPr lang="fa-IR" sz="1200" dirty="0">
                        <a:cs typeface="B Homa" panose="00000400000000000000" pitchFamily="2" charset="-78"/>
                      </a:endParaRPr>
                    </a:p>
                  </a:txBody>
                  <a:tcPr anchor="ctr">
                    <a:solidFill>
                      <a:schemeClr val="bg2"/>
                    </a:solidFill>
                  </a:tcPr>
                </a:tc>
                <a:tc rowSpan="7">
                  <a:txBody>
                    <a:bodyPr/>
                    <a:lstStyle/>
                    <a:p>
                      <a:pPr algn="ctr" rtl="1"/>
                      <a:r>
                        <a:rPr lang="fa-IR" sz="1200" dirty="0" smtClean="0">
                          <a:cs typeface="B Homa" panose="00000400000000000000" pitchFamily="2" charset="-78"/>
                        </a:rPr>
                        <a:t>افزایش و کاهش جمعیت تنها</a:t>
                      </a:r>
                      <a:r>
                        <a:rPr lang="fa-IR" sz="1200" baseline="0" dirty="0" smtClean="0">
                          <a:cs typeface="B Homa" panose="00000400000000000000" pitchFamily="2" charset="-78"/>
                        </a:rPr>
                        <a:t> بر پایه نرخ رشد قبلی و عدم توجه به عوامل مؤثر بر تغییر و تحول جمعیت نظیر باروری، مرگ و میر و مهاجرت</a:t>
                      </a:r>
                      <a:endParaRPr lang="fa-IR" sz="1200" dirty="0">
                        <a:cs typeface="B Homa" panose="00000400000000000000" pitchFamily="2" charset="-78"/>
                      </a:endParaRPr>
                    </a:p>
                  </a:txBody>
                  <a:tcPr anchor="ctr">
                    <a:solidFill>
                      <a:schemeClr val="bg2"/>
                    </a:solidFill>
                  </a:tcPr>
                </a:tc>
              </a:tr>
              <a:tr h="0">
                <a:tc>
                  <a:txBody>
                    <a:bodyPr/>
                    <a:lstStyle/>
                    <a:p>
                      <a:pPr algn="ctr" rtl="1"/>
                      <a:r>
                        <a:rPr lang="fa-IR" sz="1200" b="1" dirty="0" smtClean="0">
                          <a:cs typeface="B Homa" panose="00000400000000000000" pitchFamily="2" charset="-78"/>
                        </a:rPr>
                        <a:t>مدل رشد نمایی</a:t>
                      </a:r>
                      <a:endParaRPr lang="fa-IR" sz="1200" b="1" dirty="0">
                        <a:cs typeface="B Homa" panose="00000400000000000000" pitchFamily="2" charset="-78"/>
                      </a:endParaRPr>
                    </a:p>
                  </a:txBody>
                  <a:tcPr anchor="ctr"/>
                </a:tc>
                <a:tc>
                  <a:txBody>
                    <a:bodyPr/>
                    <a:lstStyle/>
                    <a:p>
                      <a:pPr algn="justLow" rtl="1"/>
                      <a:r>
                        <a:rPr lang="fa-IR" sz="1200" dirty="0" smtClean="0">
                          <a:cs typeface="B Homa" panose="00000400000000000000" pitchFamily="2" charset="-78"/>
                        </a:rPr>
                        <a:t>در این روش مقدار افزایش جمعیت متناسب با میزان جمعیت موجود است، به طوری که نسبت بین افزایش جمعیت</a:t>
                      </a:r>
                      <a:r>
                        <a:rPr lang="fa-IR" sz="1200" baseline="0" dirty="0" smtClean="0">
                          <a:cs typeface="B Homa" panose="00000400000000000000" pitchFamily="2" charset="-78"/>
                        </a:rPr>
                        <a:t> و جمعیت کل ثابت است ولی افزایش صعود می کند.</a:t>
                      </a:r>
                    </a:p>
                    <a:p>
                      <a:pPr algn="justLow" rtl="1"/>
                      <a:r>
                        <a:rPr lang="fa-IR" sz="1200" dirty="0" smtClean="0">
                          <a:cs typeface="B Homa" panose="00000400000000000000" pitchFamily="2" charset="-78"/>
                        </a:rPr>
                        <a:t>افزایش بی نهایت یا کاهش بی نهایت</a:t>
                      </a:r>
                    </a:p>
                  </a:txBody>
                  <a:tcPr anchor="ctr"/>
                </a:tc>
                <a:tc>
                  <a:txBody>
                    <a:bodyPr/>
                    <a:lstStyle/>
                    <a:p>
                      <a:pPr algn="ctr" rtl="1"/>
                      <a:r>
                        <a:rPr lang="fa-IR" sz="1200" dirty="0" smtClean="0">
                          <a:cs typeface="B Homa" panose="00000400000000000000" pitchFamily="2" charset="-78"/>
                        </a:rPr>
                        <a:t>پرکاربردترین</a:t>
                      </a:r>
                    </a:p>
                  </a:txBody>
                  <a:tcPr anchor="ctr"/>
                </a:tc>
                <a:tc vMerge="1">
                  <a:txBody>
                    <a:bodyPr/>
                    <a:lstStyle/>
                    <a:p>
                      <a:pPr algn="ctr" rtl="1"/>
                      <a:endParaRPr lang="fa-IR" sz="1400" dirty="0" smtClean="0">
                        <a:cs typeface="B Nazanin" panose="00000400000000000000" pitchFamily="2" charset="-78"/>
                      </a:endParaRPr>
                    </a:p>
                  </a:txBody>
                  <a:tcPr anchor="ctr"/>
                </a:tc>
              </a:tr>
              <a:tr h="274319">
                <a:tc>
                  <a:txBody>
                    <a:bodyPr/>
                    <a:lstStyle/>
                    <a:p>
                      <a:pPr algn="ctr" rtl="1"/>
                      <a:r>
                        <a:rPr lang="fa-IR" sz="1200" b="1" dirty="0" smtClean="0">
                          <a:cs typeface="B Homa" panose="00000400000000000000" pitchFamily="2" charset="-78"/>
                        </a:rPr>
                        <a:t>مدل رشد نمایی تعدیل شده</a:t>
                      </a:r>
                      <a:endParaRPr lang="fa-IR" sz="1200" b="1" dirty="0">
                        <a:cs typeface="B Homa" panose="00000400000000000000" pitchFamily="2" charset="-78"/>
                      </a:endParaRPr>
                    </a:p>
                  </a:txBody>
                  <a:tcPr anchor="ctr">
                    <a:solidFill>
                      <a:schemeClr val="bg2"/>
                    </a:solidFill>
                  </a:tcPr>
                </a:tc>
                <a:tc>
                  <a:txBody>
                    <a:bodyPr/>
                    <a:lstStyle/>
                    <a:p>
                      <a:pPr algn="justLow" rtl="1"/>
                      <a:r>
                        <a:rPr lang="fa-IR" sz="1200" dirty="0" smtClean="0">
                          <a:cs typeface="B Homa" panose="00000400000000000000" pitchFamily="2" charset="-78"/>
                        </a:rPr>
                        <a:t>باقیمانده رشد جمعیت (تفاضل بین سطح جمعیت آخرین وسطح جمعیت فعلی) تابعی از نسبت ثابتی است</a:t>
                      </a:r>
                      <a:endParaRPr lang="fa-IR" sz="1200" dirty="0">
                        <a:cs typeface="B Homa" panose="00000400000000000000" pitchFamily="2" charset="-78"/>
                      </a:endParaRPr>
                    </a:p>
                  </a:txBody>
                  <a:tcPr anchor="ctr">
                    <a:solidFill>
                      <a:schemeClr val="bg2"/>
                    </a:solidFill>
                  </a:tcPr>
                </a:tc>
                <a:tc>
                  <a:txBody>
                    <a:bodyPr/>
                    <a:lstStyle/>
                    <a:p>
                      <a:pPr algn="ctr" rtl="1"/>
                      <a:r>
                        <a:rPr lang="fa-IR" sz="1200" dirty="0" smtClean="0">
                          <a:cs typeface="B Homa" panose="00000400000000000000" pitchFamily="2" charset="-78"/>
                        </a:rPr>
                        <a:t>پیش بینی</a:t>
                      </a:r>
                      <a:r>
                        <a:rPr lang="fa-IR" sz="1200" baseline="0" dirty="0" smtClean="0">
                          <a:cs typeface="B Homa" panose="00000400000000000000" pitchFamily="2" charset="-78"/>
                        </a:rPr>
                        <a:t> جمعیت شهرهای جدید</a:t>
                      </a:r>
                      <a:endParaRPr lang="fa-IR" sz="1200" dirty="0">
                        <a:cs typeface="B Homa" panose="00000400000000000000" pitchFamily="2" charset="-78"/>
                      </a:endParaRPr>
                    </a:p>
                  </a:txBody>
                  <a:tcPr anchor="ctr">
                    <a:solidFill>
                      <a:schemeClr val="bg2"/>
                    </a:solidFill>
                  </a:tcPr>
                </a:tc>
                <a:tc vMerge="1">
                  <a:txBody>
                    <a:bodyPr/>
                    <a:lstStyle/>
                    <a:p>
                      <a:pPr algn="ctr" rtl="1"/>
                      <a:endParaRPr lang="fa-IR" sz="1400">
                        <a:cs typeface="B Nazanin" panose="00000400000000000000" pitchFamily="2" charset="-78"/>
                      </a:endParaRPr>
                    </a:p>
                  </a:txBody>
                  <a:tcPr anchor="ctr"/>
                </a:tc>
              </a:tr>
              <a:tr h="0">
                <a:tc>
                  <a:txBody>
                    <a:bodyPr/>
                    <a:lstStyle/>
                    <a:p>
                      <a:pPr algn="ctr" rtl="1"/>
                      <a:r>
                        <a:rPr lang="fa-IR" sz="1200" b="1" dirty="0" smtClean="0">
                          <a:cs typeface="B Homa" panose="00000400000000000000" pitchFamily="2" charset="-78"/>
                        </a:rPr>
                        <a:t>مدل نمایی مضاعف</a:t>
                      </a:r>
                      <a:endParaRPr lang="fa-IR" sz="1200" b="1" dirty="0">
                        <a:cs typeface="B Homa" panose="00000400000000000000" pitchFamily="2" charset="-78"/>
                      </a:endParaRPr>
                    </a:p>
                  </a:txBody>
                  <a:tcPr anchor="ctr">
                    <a:solidFill>
                      <a:schemeClr val="bg2"/>
                    </a:solidFill>
                  </a:tcPr>
                </a:tc>
                <a:tc>
                  <a:txBody>
                    <a:bodyPr/>
                    <a:lstStyle/>
                    <a:p>
                      <a:pPr algn="justLow" rtl="1"/>
                      <a:r>
                        <a:rPr lang="fa-IR" sz="1200" dirty="0" smtClean="0">
                          <a:cs typeface="B Homa" panose="00000400000000000000" pitchFamily="2" charset="-78"/>
                        </a:rPr>
                        <a:t>همانند مدل رشد نمایی است ولی به جای ثابت بودن نرخ رشد به صورت نمایی همراه با زمان افزایش پیدا می کند (هم چنین</a:t>
                      </a:r>
                      <a:r>
                        <a:rPr lang="fa-IR" sz="1200" baseline="0" dirty="0" smtClean="0">
                          <a:cs typeface="B Homa" panose="00000400000000000000" pitchFamily="2" charset="-78"/>
                        </a:rPr>
                        <a:t> برای رشد جمعیت حد اشباع قائل می شود)</a:t>
                      </a:r>
                      <a:endParaRPr lang="fa-IR" sz="1200" dirty="0">
                        <a:cs typeface="B Homa" panose="00000400000000000000" pitchFamily="2" charset="-78"/>
                      </a:endParaRPr>
                    </a:p>
                  </a:txBody>
                  <a:tcPr anchor="ctr">
                    <a:solidFill>
                      <a:schemeClr val="bg2"/>
                    </a:solidFill>
                  </a:tcPr>
                </a:tc>
                <a:tc>
                  <a:txBody>
                    <a:bodyPr/>
                    <a:lstStyle/>
                    <a:p>
                      <a:pPr algn="ctr" rtl="1"/>
                      <a:r>
                        <a:rPr lang="fa-IR" sz="1200" dirty="0" smtClean="0">
                          <a:cs typeface="B Homa" panose="00000400000000000000" pitchFamily="2" charset="-78"/>
                        </a:rPr>
                        <a:t>در نظر گرفتن عامل زمان</a:t>
                      </a:r>
                      <a:endParaRPr lang="fa-IR" sz="1200" dirty="0">
                        <a:cs typeface="B Homa" panose="00000400000000000000" pitchFamily="2" charset="-78"/>
                      </a:endParaRPr>
                    </a:p>
                  </a:txBody>
                  <a:tcPr anchor="ctr">
                    <a:solidFill>
                      <a:schemeClr val="bg2"/>
                    </a:solidFill>
                  </a:tcPr>
                </a:tc>
                <a:tc vMerge="1">
                  <a:txBody>
                    <a:bodyPr/>
                    <a:lstStyle/>
                    <a:p>
                      <a:pPr rtl="1"/>
                      <a:endParaRPr lang="fa-IR"/>
                    </a:p>
                  </a:txBody>
                  <a:tcPr/>
                </a:tc>
              </a:tr>
              <a:tr h="0">
                <a:tc>
                  <a:txBody>
                    <a:bodyPr/>
                    <a:lstStyle/>
                    <a:p>
                      <a:pPr algn="ctr" rtl="1"/>
                      <a:r>
                        <a:rPr lang="fa-IR" sz="1200" b="1" dirty="0" smtClean="0">
                          <a:cs typeface="B Homa" panose="00000400000000000000" pitchFamily="2" charset="-78"/>
                        </a:rPr>
                        <a:t>مدل مقایسه ای</a:t>
                      </a:r>
                      <a:endParaRPr lang="fa-IR" sz="1200" b="1" dirty="0">
                        <a:cs typeface="B Homa" panose="00000400000000000000" pitchFamily="2" charset="-78"/>
                      </a:endParaRPr>
                    </a:p>
                  </a:txBody>
                  <a:tcPr anchor="ctr">
                    <a:solidFill>
                      <a:schemeClr val="bg2"/>
                    </a:solidFill>
                  </a:tcPr>
                </a:tc>
                <a:tc>
                  <a:txBody>
                    <a:bodyPr/>
                    <a:lstStyle/>
                    <a:p>
                      <a:pPr algn="justLow" rtl="1"/>
                      <a:r>
                        <a:rPr lang="fa-IR" sz="1200" dirty="0" smtClean="0">
                          <a:cs typeface="B Homa" panose="00000400000000000000" pitchFamily="2" charset="-78"/>
                        </a:rPr>
                        <a:t>در این مدل رشد جمعیت یک منطقه نسبت</a:t>
                      </a:r>
                      <a:r>
                        <a:rPr lang="fa-IR" sz="1200" baseline="0" dirty="0" smtClean="0">
                          <a:cs typeface="B Homa" panose="00000400000000000000" pitchFamily="2" charset="-78"/>
                        </a:rPr>
                        <a:t> به مناطق دیگر در نظر می گیرد این مدل زمانی استفاده می شودکه آمار و اطلاعات یک شهر در دسترس نباشد.</a:t>
                      </a:r>
                      <a:endParaRPr lang="fa-IR" sz="1200" dirty="0">
                        <a:cs typeface="B Homa" panose="00000400000000000000" pitchFamily="2" charset="-78"/>
                      </a:endParaRPr>
                    </a:p>
                  </a:txBody>
                  <a:tcPr anchor="ctr">
                    <a:solidFill>
                      <a:schemeClr val="bg2"/>
                    </a:solidFill>
                  </a:tcPr>
                </a:tc>
                <a:tc>
                  <a:txBody>
                    <a:bodyPr/>
                    <a:lstStyle/>
                    <a:p>
                      <a:pPr algn="ctr" rtl="1"/>
                      <a:r>
                        <a:rPr lang="fa-IR" sz="1200" dirty="0" smtClean="0">
                          <a:cs typeface="B Homa" panose="00000400000000000000" pitchFamily="2" charset="-78"/>
                        </a:rPr>
                        <a:t>عدم دسترسی به اطلاعات آماری</a:t>
                      </a:r>
                      <a:endParaRPr lang="fa-IR" sz="1200" dirty="0">
                        <a:cs typeface="B Homa" panose="00000400000000000000" pitchFamily="2" charset="-78"/>
                      </a:endParaRPr>
                    </a:p>
                  </a:txBody>
                  <a:tcPr anchor="ctr">
                    <a:solidFill>
                      <a:schemeClr val="bg2"/>
                    </a:solidFill>
                  </a:tcPr>
                </a:tc>
                <a:tc vMerge="1">
                  <a:txBody>
                    <a:bodyPr/>
                    <a:lstStyle/>
                    <a:p>
                      <a:pPr rtl="1"/>
                      <a:endParaRPr lang="fa-IR"/>
                    </a:p>
                  </a:txBody>
                  <a:tcPr/>
                </a:tc>
              </a:tr>
              <a:tr h="0">
                <a:tc>
                  <a:txBody>
                    <a:bodyPr/>
                    <a:lstStyle/>
                    <a:p>
                      <a:pPr algn="ctr" rtl="1"/>
                      <a:r>
                        <a:rPr lang="fa-IR" sz="1200" b="1" dirty="0" smtClean="0">
                          <a:cs typeface="B Homa" panose="00000400000000000000" pitchFamily="2" charset="-78"/>
                        </a:rPr>
                        <a:t>منحنی لجستیک</a:t>
                      </a:r>
                      <a:endParaRPr lang="fa-IR" sz="1200" b="1" dirty="0">
                        <a:cs typeface="B Homa" panose="00000400000000000000" pitchFamily="2" charset="-78"/>
                      </a:endParaRPr>
                    </a:p>
                  </a:txBody>
                  <a:tcPr anchor="ctr"/>
                </a:tc>
                <a:tc>
                  <a:txBody>
                    <a:bodyPr/>
                    <a:lstStyle/>
                    <a:p>
                      <a:pPr algn="justLow" rtl="1"/>
                      <a:r>
                        <a:rPr lang="fa-IR" sz="1200" dirty="0" smtClean="0">
                          <a:cs typeface="B Homa" panose="00000400000000000000" pitchFamily="2" charset="-78"/>
                        </a:rPr>
                        <a:t>اگر نرخ رشد</a:t>
                      </a:r>
                      <a:r>
                        <a:rPr lang="fa-IR" sz="1200" baseline="0" dirty="0" smtClean="0">
                          <a:cs typeface="B Homa" panose="00000400000000000000" pitchFamily="2" charset="-78"/>
                        </a:rPr>
                        <a:t> به جای ثابت بودن آن، تابع خطی کاهش یابنده ای سطح جمعیت فرض نماییم، نتیجه منحنی لجستیک خواهد بود. </a:t>
                      </a:r>
                      <a:endParaRPr lang="fa-IR" sz="1200" dirty="0">
                        <a:cs typeface="B Homa" panose="00000400000000000000" pitchFamily="2" charset="-78"/>
                      </a:endParaRPr>
                    </a:p>
                  </a:txBody>
                  <a:tcPr anchor="ctr"/>
                </a:tc>
                <a:tc>
                  <a:txBody>
                    <a:bodyPr/>
                    <a:lstStyle/>
                    <a:p>
                      <a:pPr algn="justLow" rtl="1"/>
                      <a:endParaRPr lang="fa-IR" sz="1200" dirty="0">
                        <a:cs typeface="B Homa" panose="00000400000000000000" pitchFamily="2" charset="-78"/>
                      </a:endParaRPr>
                    </a:p>
                  </a:txBody>
                  <a:tcPr anchor="ctr"/>
                </a:tc>
                <a:tc vMerge="1">
                  <a:txBody>
                    <a:bodyPr/>
                    <a:lstStyle/>
                    <a:p>
                      <a:pPr algn="ctr" rtl="1"/>
                      <a:endParaRPr lang="fa-IR" sz="1400">
                        <a:cs typeface="B Nazanin" panose="00000400000000000000" pitchFamily="2" charset="-78"/>
                      </a:endParaRPr>
                    </a:p>
                  </a:txBody>
                  <a:tcPr anchor="ctr"/>
                </a:tc>
              </a:tr>
              <a:tr h="0">
                <a:tc>
                  <a:txBody>
                    <a:bodyPr/>
                    <a:lstStyle/>
                    <a:p>
                      <a:pPr algn="ctr" rtl="1"/>
                      <a:r>
                        <a:rPr lang="fa-IR" sz="1200" b="1" dirty="0" smtClean="0">
                          <a:cs typeface="B Homa" panose="00000400000000000000" pitchFamily="2" charset="-78"/>
                        </a:rPr>
                        <a:t>منحنی گومپرتز</a:t>
                      </a:r>
                      <a:endParaRPr lang="fa-IR" sz="1200" b="1" dirty="0">
                        <a:cs typeface="B Homa" panose="00000400000000000000" pitchFamily="2" charset="-78"/>
                      </a:endParaRPr>
                    </a:p>
                  </a:txBody>
                  <a:tcPr anchor="ctr">
                    <a:solidFill>
                      <a:schemeClr val="bg2"/>
                    </a:solidFill>
                  </a:tcPr>
                </a:tc>
                <a:tc>
                  <a:txBody>
                    <a:bodyPr/>
                    <a:lstStyle/>
                    <a:p>
                      <a:pPr algn="justLow" rtl="1"/>
                      <a:r>
                        <a:rPr lang="fa-IR" sz="1200" dirty="0" smtClean="0">
                          <a:cs typeface="B Homa" panose="00000400000000000000" pitchFamily="2" charset="-78"/>
                        </a:rPr>
                        <a:t>اولین پیش فرض مدل رشد کاهنده جمعیت شهر مورد مطالعه است. (نمودار به صورت یک سهمی کاهنده) یعنی اختلاف جمعیت </a:t>
                      </a:r>
                      <a:r>
                        <a:rPr lang="en-US" sz="1200" dirty="0" smtClean="0">
                          <a:cs typeface="B Homa" panose="00000400000000000000" pitchFamily="2" charset="-78"/>
                        </a:rPr>
                        <a:t>Y3 </a:t>
                      </a:r>
                      <a:r>
                        <a:rPr lang="fa-IR" sz="1200" dirty="0" smtClean="0">
                          <a:cs typeface="B Homa" panose="00000400000000000000" pitchFamily="2" charset="-78"/>
                        </a:rPr>
                        <a:t>و </a:t>
                      </a:r>
                      <a:r>
                        <a:rPr lang="en-US" sz="1200" dirty="0" smtClean="0">
                          <a:cs typeface="B Homa" panose="00000400000000000000" pitchFamily="2" charset="-78"/>
                        </a:rPr>
                        <a:t>Y2 </a:t>
                      </a:r>
                      <a:r>
                        <a:rPr lang="fa-IR" sz="1200" dirty="0" smtClean="0">
                          <a:cs typeface="B Homa" panose="00000400000000000000" pitchFamily="2" charset="-78"/>
                        </a:rPr>
                        <a:t>کمتر از </a:t>
                      </a:r>
                      <a:r>
                        <a:rPr lang="en-US" sz="1200" dirty="0" smtClean="0">
                          <a:cs typeface="B Homa" panose="00000400000000000000" pitchFamily="2" charset="-78"/>
                        </a:rPr>
                        <a:t>Y2 </a:t>
                      </a:r>
                      <a:r>
                        <a:rPr lang="fa-IR" sz="1200" dirty="0" smtClean="0">
                          <a:cs typeface="B Homa" panose="00000400000000000000" pitchFamily="2" charset="-78"/>
                        </a:rPr>
                        <a:t>و </a:t>
                      </a:r>
                      <a:r>
                        <a:rPr lang="en-US" sz="1200" dirty="0" smtClean="0">
                          <a:cs typeface="B Homa" panose="00000400000000000000" pitchFamily="2" charset="-78"/>
                        </a:rPr>
                        <a:t>Y1 </a:t>
                      </a:r>
                      <a:r>
                        <a:rPr lang="fa-IR" sz="1200" dirty="0" smtClean="0">
                          <a:cs typeface="B Homa" panose="00000400000000000000" pitchFamily="2" charset="-78"/>
                        </a:rPr>
                        <a:t>است. </a:t>
                      </a:r>
                      <a:r>
                        <a:rPr lang="en-US" sz="1200" dirty="0" smtClean="0">
                          <a:cs typeface="B Homa" panose="00000400000000000000" pitchFamily="2" charset="-78"/>
                        </a:rPr>
                        <a:t>Y2-Y1&gt;Y3-Y2</a:t>
                      </a:r>
                      <a:endParaRPr lang="fa-IR" sz="1200" dirty="0">
                        <a:cs typeface="B Homa" panose="00000400000000000000" pitchFamily="2" charset="-78"/>
                      </a:endParaRPr>
                    </a:p>
                  </a:txBody>
                  <a:tcPr anchor="ctr">
                    <a:solidFill>
                      <a:schemeClr val="bg2"/>
                    </a:solidFill>
                  </a:tcPr>
                </a:tc>
                <a:tc>
                  <a:txBody>
                    <a:bodyPr/>
                    <a:lstStyle/>
                    <a:p>
                      <a:pPr algn="justLow" rtl="1"/>
                      <a:endParaRPr lang="fa-IR" sz="1200" dirty="0">
                        <a:cs typeface="B Homa" panose="00000400000000000000" pitchFamily="2" charset="-78"/>
                      </a:endParaRPr>
                    </a:p>
                  </a:txBody>
                  <a:tcPr anchor="ctr">
                    <a:solidFill>
                      <a:schemeClr val="bg2"/>
                    </a:solidFill>
                  </a:tcPr>
                </a:tc>
                <a:tc vMerge="1">
                  <a:txBody>
                    <a:bodyPr/>
                    <a:lstStyle/>
                    <a:p>
                      <a:pPr algn="ctr" rtl="1"/>
                      <a:endParaRPr lang="fa-IR" sz="1400">
                        <a:cs typeface="B Nazanin" panose="00000400000000000000" pitchFamily="2" charset="-78"/>
                      </a:endParaRPr>
                    </a:p>
                  </a:txBody>
                  <a:tcPr anchor="ctr"/>
                </a:tc>
              </a:tr>
              <a:tr h="0">
                <a:tc>
                  <a:txBody>
                    <a:bodyPr/>
                    <a:lstStyle/>
                    <a:p>
                      <a:pPr algn="ctr" rtl="1"/>
                      <a:r>
                        <a:rPr lang="fa-IR" sz="1200" b="1" dirty="0" smtClean="0">
                          <a:cs typeface="B Homa" panose="00000400000000000000" pitchFamily="2" charset="-78"/>
                        </a:rPr>
                        <a:t>روش</a:t>
                      </a:r>
                      <a:r>
                        <a:rPr lang="fa-IR" sz="1200" b="1" baseline="0" dirty="0" smtClean="0">
                          <a:cs typeface="B Homa" panose="00000400000000000000" pitchFamily="2" charset="-78"/>
                        </a:rPr>
                        <a:t> ترکیبی</a:t>
                      </a:r>
                      <a:endParaRPr lang="fa-IR" sz="1200" b="1" dirty="0">
                        <a:cs typeface="B Homa" panose="00000400000000000000" pitchFamily="2" charset="-78"/>
                      </a:endParaRPr>
                    </a:p>
                  </a:txBody>
                  <a:tcPr anchor="ctr"/>
                </a:tc>
                <a:tc>
                  <a:txBody>
                    <a:bodyPr/>
                    <a:lstStyle/>
                    <a:p>
                      <a:pPr algn="justLow" rtl="1"/>
                      <a:r>
                        <a:rPr lang="fa-IR" sz="1200" dirty="0" smtClean="0">
                          <a:cs typeface="B Homa" panose="00000400000000000000" pitchFamily="2" charset="-78"/>
                        </a:rPr>
                        <a:t>متأثر از عوامی چون باروري، مرگ ومیر، مهاجرپذیري، مهاجرفرستی و تغییرات </a:t>
                      </a:r>
                      <a:r>
                        <a:rPr lang="fa-IR" sz="1200" baseline="0" dirty="0" smtClean="0">
                          <a:cs typeface="B Homa" panose="00000400000000000000" pitchFamily="2" charset="-78"/>
                        </a:rPr>
                        <a:t> </a:t>
                      </a:r>
                      <a:r>
                        <a:rPr lang="fa-IR" sz="1200" dirty="0" smtClean="0">
                          <a:cs typeface="B Homa" panose="00000400000000000000" pitchFamily="2" charset="-78"/>
                        </a:rPr>
                        <a:t>مربوط به ساختار سنّی و جنسی جمعیت</a:t>
                      </a:r>
                      <a:endParaRPr lang="fa-IR" sz="1200" dirty="0">
                        <a:cs typeface="B Homa" panose="00000400000000000000" pitchFamily="2" charset="-78"/>
                      </a:endParaRPr>
                    </a:p>
                  </a:txBody>
                  <a:tcPr anchor="ctr"/>
                </a:tc>
                <a:tc>
                  <a:txBody>
                    <a:bodyPr/>
                    <a:lstStyle/>
                    <a:p>
                      <a:pPr algn="justLow" rtl="1"/>
                      <a:r>
                        <a:rPr lang="fa-IR" sz="1200" dirty="0" smtClean="0">
                          <a:cs typeface="B Homa" panose="00000400000000000000" pitchFamily="2" charset="-78"/>
                        </a:rPr>
                        <a:t>دقیق ترین و تفصیلی ترین</a:t>
                      </a:r>
                      <a:endParaRPr lang="fa-IR" sz="1200" dirty="0">
                        <a:cs typeface="B Homa" panose="00000400000000000000" pitchFamily="2" charset="-78"/>
                      </a:endParaRPr>
                    </a:p>
                  </a:txBody>
                  <a:tcPr anchor="ctr"/>
                </a:tc>
                <a:tc>
                  <a:txBody>
                    <a:bodyPr/>
                    <a:lstStyle/>
                    <a:p>
                      <a:pPr algn="ctr" rtl="1"/>
                      <a:r>
                        <a:rPr lang="fa-IR" sz="1200" dirty="0" smtClean="0">
                          <a:cs typeface="B Homa" panose="00000400000000000000" pitchFamily="2" charset="-78"/>
                        </a:rPr>
                        <a:t>توجه به ساختار درونی جمعیت و عوامل خارجی</a:t>
                      </a:r>
                      <a:r>
                        <a:rPr lang="fa-IR" sz="1200" baseline="0" dirty="0" smtClean="0">
                          <a:cs typeface="B Homa" panose="00000400000000000000" pitchFamily="2" charset="-78"/>
                        </a:rPr>
                        <a:t> مؤثر بر آن ولی اجرای این روش مستلزم محاسبات طولانی و منابع داده ای گسترده</a:t>
                      </a:r>
                      <a:endParaRPr lang="fa-IR" sz="1200" dirty="0">
                        <a:cs typeface="B Homa" panose="00000400000000000000" pitchFamily="2" charset="-78"/>
                      </a:endParaRPr>
                    </a:p>
                  </a:txBody>
                  <a:tcPr anchor="ctr">
                    <a:solidFill>
                      <a:schemeClr val="bg2"/>
                    </a:solidFill>
                  </a:tcPr>
                </a:tc>
              </a:tr>
            </a:tbl>
          </a:graphicData>
        </a:graphic>
      </p:graphicFrame>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smtClean="0">
                <a:solidFill>
                  <a:prstClr val="black"/>
                </a:solidFill>
                <a:cs typeface="B Titr" panose="00000700000000000000" pitchFamily="2" charset="-78"/>
              </a:rPr>
              <a:t>ارزیابی</a:t>
            </a:r>
            <a:endParaRPr lang="fa-IR" sz="1400" dirty="0">
              <a:solidFill>
                <a:prstClr val="black"/>
              </a:solidFill>
              <a:cs typeface="B Titr" panose="00000700000000000000" pitchFamily="2" charset="-78"/>
            </a:endParaRPr>
          </a:p>
        </p:txBody>
      </p:sp>
      <p:sp>
        <p:nvSpPr>
          <p:cNvPr id="18" name="Rectangle 17"/>
          <p:cNvSpPr/>
          <p:nvPr/>
        </p:nvSpPr>
        <p:spPr>
          <a:xfrm>
            <a:off x="10039929" y="968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روش ریاضی</a:t>
            </a:r>
            <a:endParaRPr lang="en-US" sz="1400" dirty="0">
              <a:solidFill>
                <a:prstClr val="black"/>
              </a:solidFill>
              <a:cs typeface="B Titr" panose="00000700000000000000" pitchFamily="2" charset="-78"/>
            </a:endParaRPr>
          </a:p>
        </p:txBody>
      </p:sp>
      <p:sp>
        <p:nvSpPr>
          <p:cNvPr id="19" name="Rectangle 18"/>
          <p:cNvSpPr/>
          <p:nvPr/>
        </p:nvSpPr>
        <p:spPr>
          <a:xfrm>
            <a:off x="10039929" y="1540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روش ترکیبی</a:t>
            </a:r>
            <a:endParaRPr lang="en-US" sz="1400" dirty="0">
              <a:solidFill>
                <a:prstClr val="black"/>
              </a:solidFill>
              <a:cs typeface="B Titr" panose="000007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22</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423053322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19"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4"/>
          <p:cNvSpPr>
            <a:spLocks noChangeArrowheads="1"/>
          </p:cNvSpPr>
          <p:nvPr/>
        </p:nvSpPr>
        <p:spPr bwMode="auto">
          <a:xfrm>
            <a:off x="6964781" y="2504066"/>
            <a:ext cx="2100639" cy="720145"/>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مدل های تحلیل جمعیت</a:t>
            </a:r>
            <a:endParaRPr lang="en-US" sz="1800" dirty="0">
              <a:solidFill>
                <a:prstClr val="black"/>
              </a:solidFill>
              <a:cs typeface="B Lotus" pitchFamily="2" charset="-78"/>
            </a:endParaRPr>
          </a:p>
        </p:txBody>
      </p:sp>
      <p:sp>
        <p:nvSpPr>
          <p:cNvPr id="37" name="Rectangle 13">
            <a:hlinkClick r:id="rId2" action="ppaction://hlinkpres?slideindex=1&amp;slidetitle="/>
          </p:cNvPr>
          <p:cNvSpPr>
            <a:spLocks noChangeArrowheads="1"/>
          </p:cNvSpPr>
          <p:nvPr/>
        </p:nvSpPr>
        <p:spPr bwMode="auto">
          <a:xfrm>
            <a:off x="3845516" y="4019097"/>
            <a:ext cx="2603231" cy="427885"/>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مرگ و میر</a:t>
            </a:r>
            <a:endParaRPr lang="en-US" sz="1800" dirty="0">
              <a:solidFill>
                <a:prstClr val="black"/>
              </a:solidFill>
              <a:cs typeface="B Lotus" pitchFamily="2" charset="-78"/>
            </a:endParaRPr>
          </a:p>
        </p:txBody>
      </p:sp>
      <p:sp>
        <p:nvSpPr>
          <p:cNvPr id="39" name="Rectangle 13">
            <a:hlinkClick r:id="rId3" action="ppaction://hlinkpres?slideindex=1&amp;slidetitle="/>
          </p:cNvPr>
          <p:cNvSpPr>
            <a:spLocks noChangeArrowheads="1"/>
          </p:cNvSpPr>
          <p:nvPr/>
        </p:nvSpPr>
        <p:spPr bwMode="auto">
          <a:xfrm>
            <a:off x="3845516" y="5172443"/>
            <a:ext cx="2603231" cy="427885"/>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موالید</a:t>
            </a:r>
            <a:endParaRPr lang="en-US" sz="1800" dirty="0">
              <a:solidFill>
                <a:prstClr val="black"/>
              </a:solidFill>
              <a:cs typeface="B Lotus" pitchFamily="2" charset="-78"/>
            </a:endParaRPr>
          </a:p>
        </p:txBody>
      </p:sp>
      <p:cxnSp>
        <p:nvCxnSpPr>
          <p:cNvPr id="43" name="Straight Arrow Connector 42"/>
          <p:cNvCxnSpPr/>
          <p:nvPr/>
        </p:nvCxnSpPr>
        <p:spPr>
          <a:xfrm flipH="1">
            <a:off x="6448747" y="5402445"/>
            <a:ext cx="248963" cy="0"/>
          </a:xfrm>
          <a:prstGeom prst="straightConnector1">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45" name="Straight Connector 44"/>
          <p:cNvCxnSpPr/>
          <p:nvPr/>
        </p:nvCxnSpPr>
        <p:spPr>
          <a:xfrm flipH="1">
            <a:off x="6697711" y="2849942"/>
            <a:ext cx="267070" cy="0"/>
          </a:xfrm>
          <a:prstGeom prst="line">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28" name="Straight Connector 27"/>
          <p:cNvCxnSpPr/>
          <p:nvPr/>
        </p:nvCxnSpPr>
        <p:spPr>
          <a:xfrm>
            <a:off x="6697711" y="684525"/>
            <a:ext cx="0" cy="4717920"/>
          </a:xfrm>
          <a:prstGeom prst="line">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29" name="Straight Arrow Connector 28"/>
          <p:cNvCxnSpPr/>
          <p:nvPr/>
        </p:nvCxnSpPr>
        <p:spPr>
          <a:xfrm flipH="1">
            <a:off x="6495440" y="4227523"/>
            <a:ext cx="202271" cy="0"/>
          </a:xfrm>
          <a:prstGeom prst="straightConnector1">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31" name="Straight Arrow Connector 30"/>
          <p:cNvCxnSpPr/>
          <p:nvPr/>
        </p:nvCxnSpPr>
        <p:spPr>
          <a:xfrm flipH="1">
            <a:off x="6495440" y="2853756"/>
            <a:ext cx="202271" cy="0"/>
          </a:xfrm>
          <a:prstGeom prst="straightConnector1">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57" name="Straight Arrow Connector 56"/>
          <p:cNvCxnSpPr/>
          <p:nvPr/>
        </p:nvCxnSpPr>
        <p:spPr>
          <a:xfrm flipH="1">
            <a:off x="6495440" y="1723778"/>
            <a:ext cx="202271" cy="0"/>
          </a:xfrm>
          <a:prstGeom prst="straightConnector1">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59" name="Straight Arrow Connector 58"/>
          <p:cNvCxnSpPr/>
          <p:nvPr/>
        </p:nvCxnSpPr>
        <p:spPr>
          <a:xfrm flipH="1">
            <a:off x="6495440" y="684525"/>
            <a:ext cx="202271" cy="0"/>
          </a:xfrm>
          <a:prstGeom prst="straightConnector1">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44" name="Rectangle 13">
            <a:hlinkClick r:id="rId2" action="ppaction://hlinkpres?slideindex=1&amp;slidetitle="/>
          </p:cNvPr>
          <p:cNvSpPr>
            <a:spLocks noChangeArrowheads="1"/>
          </p:cNvSpPr>
          <p:nvPr/>
        </p:nvSpPr>
        <p:spPr bwMode="auto">
          <a:xfrm>
            <a:off x="3845516" y="2662150"/>
            <a:ext cx="2603231" cy="427885"/>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بار تکفل</a:t>
            </a:r>
            <a:endParaRPr lang="en-US" sz="1800" dirty="0">
              <a:solidFill>
                <a:prstClr val="black"/>
              </a:solidFill>
              <a:cs typeface="B Lotus" pitchFamily="2" charset="-78"/>
            </a:endParaRPr>
          </a:p>
        </p:txBody>
      </p:sp>
      <p:sp>
        <p:nvSpPr>
          <p:cNvPr id="46" name="Rectangle 13">
            <a:hlinkClick r:id="rId2" action="ppaction://hlinkpres?slideindex=1&amp;slidetitle="/>
          </p:cNvPr>
          <p:cNvSpPr>
            <a:spLocks noChangeArrowheads="1"/>
          </p:cNvSpPr>
          <p:nvPr/>
        </p:nvSpPr>
        <p:spPr bwMode="auto">
          <a:xfrm>
            <a:off x="3845516" y="1519318"/>
            <a:ext cx="2603231" cy="428086"/>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تحلیل های تراکم</a:t>
            </a:r>
            <a:endParaRPr lang="en-US" sz="1800" dirty="0">
              <a:solidFill>
                <a:prstClr val="black"/>
              </a:solidFill>
              <a:cs typeface="B Lotus" pitchFamily="2" charset="-78"/>
            </a:endParaRPr>
          </a:p>
        </p:txBody>
      </p:sp>
      <p:sp>
        <p:nvSpPr>
          <p:cNvPr id="47" name="Rectangle 13">
            <a:hlinkClick r:id="rId2" action="ppaction://hlinkpres?slideindex=1&amp;slidetitle="/>
          </p:cNvPr>
          <p:cNvSpPr>
            <a:spLocks noChangeArrowheads="1"/>
          </p:cNvSpPr>
          <p:nvPr/>
        </p:nvSpPr>
        <p:spPr bwMode="auto">
          <a:xfrm>
            <a:off x="3845516" y="470399"/>
            <a:ext cx="2603231" cy="409621"/>
          </a:xfrm>
          <a:prstGeom prst="rect">
            <a:avLst/>
          </a:prstGeom>
          <a:solidFill>
            <a:schemeClr val="bg1">
              <a:lumMod val="85000"/>
            </a:schemeClr>
          </a:solidFill>
          <a:ln>
            <a:solidFill>
              <a:srgbClr val="17375E"/>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800" dirty="0" smtClean="0">
                <a:solidFill>
                  <a:prstClr val="black"/>
                </a:solidFill>
                <a:cs typeface="B Lotus" pitchFamily="2" charset="-78"/>
              </a:rPr>
              <a:t>تحلیل های جنسیتی</a:t>
            </a:r>
            <a:endParaRPr lang="en-US" sz="1800" dirty="0">
              <a:solidFill>
                <a:prstClr val="black"/>
              </a:solidFill>
              <a:cs typeface="B Lotus" pitchFamily="2" charset="-78"/>
            </a:endParaRPr>
          </a:p>
        </p:txBody>
      </p:sp>
      <p:sp>
        <p:nvSpPr>
          <p:cNvPr id="60" name="TextBox 59"/>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روش های تحلیل جمعیت</a:t>
            </a:r>
          </a:p>
        </p:txBody>
      </p:sp>
      <p:graphicFrame>
        <p:nvGraphicFramePr>
          <p:cNvPr id="7" name="Table 6"/>
          <p:cNvGraphicFramePr>
            <a:graphicFrameLocks noGrp="1"/>
          </p:cNvGraphicFramePr>
          <p:nvPr>
            <p:extLst>
              <p:ext uri="{D42A27DB-BD31-4B8C-83A1-F6EECF244321}">
                <p14:modId xmlns:p14="http://schemas.microsoft.com/office/powerpoint/2010/main" val="285166578"/>
              </p:ext>
            </p:extLst>
          </p:nvPr>
        </p:nvGraphicFramePr>
        <p:xfrm>
          <a:off x="1474447" y="258422"/>
          <a:ext cx="2165188" cy="822960"/>
        </p:xfrm>
        <a:graphic>
          <a:graphicData uri="http://schemas.openxmlformats.org/drawingml/2006/table">
            <a:tbl>
              <a:tblPr rtl="1" firstRow="1" bandRow="1">
                <a:tableStyleId>{5940675A-B579-460E-94D1-54222C63F5DA}</a:tableStyleId>
              </a:tblPr>
              <a:tblGrid>
                <a:gridCol w="2165188"/>
              </a:tblGrid>
              <a:tr h="0">
                <a:tc>
                  <a:txBody>
                    <a:bodyPr/>
                    <a:lstStyle/>
                    <a:p>
                      <a:pPr algn="ctr" rtl="1"/>
                      <a:r>
                        <a:rPr lang="fa-IR" sz="1200" dirty="0" smtClean="0">
                          <a:cs typeface="B Homa" panose="00000400000000000000" pitchFamily="2" charset="-78"/>
                        </a:rPr>
                        <a:t>نسبت جنسی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نسبت پسرزایی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نسبت دخترزایی</a:t>
                      </a:r>
                      <a:endParaRPr lang="fa-IR" sz="1200" dirty="0">
                        <a:cs typeface="B Homa" panose="00000400000000000000" pitchFamily="2" charset="-78"/>
                      </a:endParaRPr>
                    </a:p>
                  </a:txBody>
                  <a:tcPr anchor="ctr"/>
                </a:tc>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85557552"/>
              </p:ext>
            </p:extLst>
          </p:nvPr>
        </p:nvGraphicFramePr>
        <p:xfrm>
          <a:off x="1474447" y="1145315"/>
          <a:ext cx="2174901" cy="1097280"/>
        </p:xfrm>
        <a:graphic>
          <a:graphicData uri="http://schemas.openxmlformats.org/drawingml/2006/table">
            <a:tbl>
              <a:tblPr rtl="1" firstRow="1" bandRow="1">
                <a:tableStyleId>{5940675A-B579-460E-94D1-54222C63F5DA}</a:tableStyleId>
              </a:tblPr>
              <a:tblGrid>
                <a:gridCol w="2174901"/>
              </a:tblGrid>
              <a:tr h="0">
                <a:tc>
                  <a:txBody>
                    <a:bodyPr/>
                    <a:lstStyle/>
                    <a:p>
                      <a:pPr algn="ctr" rtl="1"/>
                      <a:r>
                        <a:rPr lang="fa-IR" sz="1200" dirty="0" smtClean="0">
                          <a:cs typeface="B Homa" panose="00000400000000000000" pitchFamily="2" charset="-78"/>
                        </a:rPr>
                        <a:t>تراکم ناخالص جمعیتی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تراکم خالص جمعیتی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تراکم کشاورزی (بیولوژیکی)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تراکم حد بحرانی</a:t>
                      </a:r>
                      <a:endParaRPr lang="fa-IR" sz="1200" dirty="0">
                        <a:cs typeface="B Homa" panose="00000400000000000000" pitchFamily="2" charset="-78"/>
                      </a:endParaRPr>
                    </a:p>
                  </a:txBody>
                  <a:tcPr anchor="ctr"/>
                </a:tc>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603973150"/>
              </p:ext>
            </p:extLst>
          </p:nvPr>
        </p:nvGraphicFramePr>
        <p:xfrm>
          <a:off x="1474446" y="2320973"/>
          <a:ext cx="2181547" cy="1645920"/>
        </p:xfrm>
        <a:graphic>
          <a:graphicData uri="http://schemas.openxmlformats.org/drawingml/2006/table">
            <a:tbl>
              <a:tblPr rtl="1" firstRow="1" bandRow="1">
                <a:tableStyleId>{5940675A-B579-460E-94D1-54222C63F5DA}</a:tableStyleId>
              </a:tblPr>
              <a:tblGrid>
                <a:gridCol w="2181547"/>
              </a:tblGrid>
              <a:tr h="128475">
                <a:tc>
                  <a:txBody>
                    <a:bodyPr/>
                    <a:lstStyle/>
                    <a:p>
                      <a:pPr algn="ctr" rtl="1"/>
                      <a:r>
                        <a:rPr lang="fa-IR" sz="1200" dirty="0" smtClean="0">
                          <a:cs typeface="B Homa" panose="00000400000000000000" pitchFamily="2" charset="-78"/>
                        </a:rPr>
                        <a:t>بار تکفل عمومی (اقتصادی)</a:t>
                      </a:r>
                      <a:endParaRPr lang="fa-IR" sz="1200" dirty="0">
                        <a:cs typeface="B Homa" panose="00000400000000000000" pitchFamily="2" charset="-78"/>
                      </a:endParaRPr>
                    </a:p>
                  </a:txBody>
                  <a:tcPr anchor="ctr"/>
                </a:tc>
              </a:tr>
              <a:tr h="128475">
                <a:tc>
                  <a:txBody>
                    <a:bodyPr/>
                    <a:lstStyle/>
                    <a:p>
                      <a:pPr algn="ctr" rtl="1"/>
                      <a:r>
                        <a:rPr lang="fa-IR" sz="1200" dirty="0" smtClean="0">
                          <a:cs typeface="B Homa" panose="00000400000000000000" pitchFamily="2" charset="-78"/>
                        </a:rPr>
                        <a:t>بار تکفل واقعی</a:t>
                      </a:r>
                      <a:endParaRPr lang="fa-IR" sz="1200" dirty="0">
                        <a:cs typeface="B Homa" panose="00000400000000000000" pitchFamily="2" charset="-78"/>
                      </a:endParaRPr>
                    </a:p>
                  </a:txBody>
                  <a:tcPr anchor="ctr"/>
                </a:tc>
              </a:tr>
              <a:tr h="128475">
                <a:tc>
                  <a:txBody>
                    <a:bodyPr/>
                    <a:lstStyle/>
                    <a:p>
                      <a:pPr algn="ctr" rtl="1"/>
                      <a:r>
                        <a:rPr lang="fa-IR" sz="1200" dirty="0" smtClean="0">
                          <a:cs typeface="B Homa" panose="00000400000000000000" pitchFamily="2" charset="-78"/>
                        </a:rPr>
                        <a:t>ضریب فعالیت عمومی</a:t>
                      </a:r>
                      <a:endParaRPr lang="fa-IR" sz="1200" dirty="0">
                        <a:cs typeface="B Homa" panose="00000400000000000000" pitchFamily="2" charset="-78"/>
                      </a:endParaRPr>
                    </a:p>
                  </a:txBody>
                  <a:tcPr anchor="ctr"/>
                </a:tc>
              </a:tr>
              <a:tr h="128475">
                <a:tc>
                  <a:txBody>
                    <a:bodyPr/>
                    <a:lstStyle/>
                    <a:p>
                      <a:pPr algn="ctr" rtl="1"/>
                      <a:r>
                        <a:rPr lang="fa-IR" sz="1200" dirty="0" smtClean="0">
                          <a:cs typeface="B Homa" panose="00000400000000000000" pitchFamily="2" charset="-78"/>
                        </a:rPr>
                        <a:t>ضریب</a:t>
                      </a:r>
                      <a:r>
                        <a:rPr lang="fa-IR" sz="1200" baseline="0" dirty="0" smtClean="0">
                          <a:cs typeface="B Homa" panose="00000400000000000000" pitchFamily="2" charset="-78"/>
                        </a:rPr>
                        <a:t> فعالیت واقعی</a:t>
                      </a:r>
                      <a:endParaRPr lang="fa-IR" sz="1200" dirty="0">
                        <a:cs typeface="B Homa" panose="00000400000000000000" pitchFamily="2" charset="-78"/>
                      </a:endParaRPr>
                    </a:p>
                  </a:txBody>
                  <a:tcPr anchor="ctr"/>
                </a:tc>
              </a:tr>
              <a:tr h="128475">
                <a:tc>
                  <a:txBody>
                    <a:bodyPr/>
                    <a:lstStyle/>
                    <a:p>
                      <a:pPr algn="ctr" rtl="1"/>
                      <a:r>
                        <a:rPr lang="fa-IR" sz="1200" dirty="0" smtClean="0">
                          <a:cs typeface="B Homa" panose="00000400000000000000" pitchFamily="2" charset="-78"/>
                        </a:rPr>
                        <a:t>ضریب اشتغال</a:t>
                      </a:r>
                      <a:endParaRPr lang="fa-IR" sz="1200" dirty="0">
                        <a:cs typeface="B Homa" panose="00000400000000000000" pitchFamily="2" charset="-78"/>
                      </a:endParaRPr>
                    </a:p>
                  </a:txBody>
                  <a:tcPr anchor="ctr"/>
                </a:tc>
              </a:tr>
              <a:tr h="128475">
                <a:tc>
                  <a:txBody>
                    <a:bodyPr/>
                    <a:lstStyle/>
                    <a:p>
                      <a:pPr algn="ctr" rtl="1"/>
                      <a:r>
                        <a:rPr lang="fa-IR" sz="1200" dirty="0" smtClean="0">
                          <a:cs typeface="B Homa" panose="00000400000000000000" pitchFamily="2" charset="-78"/>
                        </a:rPr>
                        <a:t>ضریب بیکاری</a:t>
                      </a:r>
                      <a:endParaRPr lang="fa-IR" sz="1200" dirty="0">
                        <a:cs typeface="B Homa" panose="00000400000000000000" pitchFamily="2" charset="-78"/>
                      </a:endParaRPr>
                    </a:p>
                  </a:txBody>
                  <a:tcPr anchor="ctr"/>
                </a:tc>
              </a:tr>
            </a:tbl>
          </a:graphicData>
        </a:graphic>
      </p:graphicFrame>
      <p:graphicFrame>
        <p:nvGraphicFramePr>
          <p:cNvPr id="19" name="Table 18"/>
          <p:cNvGraphicFramePr>
            <a:graphicFrameLocks noGrp="1"/>
          </p:cNvGraphicFramePr>
          <p:nvPr>
            <p:extLst>
              <p:ext uri="{D42A27DB-BD31-4B8C-83A1-F6EECF244321}">
                <p14:modId xmlns:p14="http://schemas.microsoft.com/office/powerpoint/2010/main" val="40793272"/>
              </p:ext>
            </p:extLst>
          </p:nvPr>
        </p:nvGraphicFramePr>
        <p:xfrm>
          <a:off x="1459932" y="4044545"/>
          <a:ext cx="2193045" cy="1097280"/>
        </p:xfrm>
        <a:graphic>
          <a:graphicData uri="http://schemas.openxmlformats.org/drawingml/2006/table">
            <a:tbl>
              <a:tblPr rtl="1" bandRow="1">
                <a:tableStyleId>{5940675A-B579-460E-94D1-54222C63F5DA}</a:tableStyleId>
              </a:tblPr>
              <a:tblGrid>
                <a:gridCol w="2193045"/>
              </a:tblGrid>
              <a:tr h="0">
                <a:tc>
                  <a:txBody>
                    <a:bodyPr/>
                    <a:lstStyle/>
                    <a:p>
                      <a:pPr algn="ctr" rtl="1"/>
                      <a:r>
                        <a:rPr lang="fa-IR" sz="1200" dirty="0" smtClean="0">
                          <a:cs typeface="B Homa" panose="00000400000000000000" pitchFamily="2" charset="-78"/>
                        </a:rPr>
                        <a:t>مرگ</a:t>
                      </a:r>
                      <a:r>
                        <a:rPr lang="fa-IR" sz="1200" baseline="0" dirty="0" smtClean="0">
                          <a:cs typeface="B Homa" panose="00000400000000000000" pitchFamily="2" charset="-78"/>
                        </a:rPr>
                        <a:t> و میر عمومی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مرگ و میر سببی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مرگ و میر سنی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نرخ مرگ و میر نوزادان</a:t>
                      </a:r>
                      <a:endParaRPr lang="fa-IR" sz="1200" dirty="0">
                        <a:cs typeface="B Homa" panose="00000400000000000000" pitchFamily="2" charset="-78"/>
                      </a:endParaRPr>
                    </a:p>
                  </a:txBody>
                  <a:tcPr anchor="ctr">
                    <a:lnB w="12700" cap="flat" cmpd="sng" algn="ctr">
                      <a:solidFill>
                        <a:schemeClr val="tx1"/>
                      </a:solidFill>
                      <a:prstDash val="solid"/>
                      <a:round/>
                      <a:headEnd type="none" w="med" len="med"/>
                      <a:tailEnd type="none" w="med" len="med"/>
                    </a:lnB>
                  </a:tcPr>
                </a:tc>
              </a:tr>
            </a:tbl>
          </a:graphicData>
        </a:graphic>
      </p:graphicFrame>
      <p:graphicFrame>
        <p:nvGraphicFramePr>
          <p:cNvPr id="20" name="Table 19"/>
          <p:cNvGraphicFramePr>
            <a:graphicFrameLocks noGrp="1"/>
          </p:cNvGraphicFramePr>
          <p:nvPr>
            <p:extLst>
              <p:ext uri="{D42A27DB-BD31-4B8C-83A1-F6EECF244321}">
                <p14:modId xmlns:p14="http://schemas.microsoft.com/office/powerpoint/2010/main" val="3527870442"/>
              </p:ext>
            </p:extLst>
          </p:nvPr>
        </p:nvGraphicFramePr>
        <p:xfrm>
          <a:off x="1445419" y="5219441"/>
          <a:ext cx="2203929" cy="822960"/>
        </p:xfrm>
        <a:graphic>
          <a:graphicData uri="http://schemas.openxmlformats.org/drawingml/2006/table">
            <a:tbl>
              <a:tblPr rtl="1" bandRow="1">
                <a:tableStyleId>{5940675A-B579-460E-94D1-54222C63F5DA}</a:tableStyleId>
              </a:tblPr>
              <a:tblGrid>
                <a:gridCol w="2203929"/>
              </a:tblGrid>
              <a:tr h="0">
                <a:tc>
                  <a:txBody>
                    <a:bodyPr/>
                    <a:lstStyle/>
                    <a:p>
                      <a:pPr algn="ctr" rtl="1"/>
                      <a:r>
                        <a:rPr lang="fa-IR" sz="1200" dirty="0" smtClean="0">
                          <a:cs typeface="B Homa" panose="00000400000000000000" pitchFamily="2" charset="-78"/>
                        </a:rPr>
                        <a:t>میزان موالید</a:t>
                      </a:r>
                      <a:endParaRPr lang="fa-IR" sz="1200" dirty="0">
                        <a:cs typeface="B Homa" panose="00000400000000000000" pitchFamily="2" charset="-78"/>
                      </a:endParaRPr>
                    </a:p>
                  </a:txBody>
                  <a:tcPr anchor="ctr">
                    <a:lnT w="12700" cap="flat" cmpd="sng" algn="ctr">
                      <a:solidFill>
                        <a:schemeClr val="tx1"/>
                      </a:solidFill>
                      <a:prstDash val="solid"/>
                      <a:round/>
                      <a:headEnd type="none" w="med" len="med"/>
                      <a:tailEnd type="none" w="med" len="med"/>
                    </a:lnT>
                  </a:tcPr>
                </a:tc>
              </a:tr>
              <a:tr h="0">
                <a:tc>
                  <a:txBody>
                    <a:bodyPr/>
                    <a:lstStyle/>
                    <a:p>
                      <a:pPr algn="ctr" rtl="1"/>
                      <a:r>
                        <a:rPr lang="fa-IR" sz="1200" dirty="0" smtClean="0">
                          <a:cs typeface="B Homa" panose="00000400000000000000" pitchFamily="2" charset="-78"/>
                        </a:rPr>
                        <a:t>میزان</a:t>
                      </a:r>
                      <a:r>
                        <a:rPr lang="fa-IR" sz="1200" baseline="0" dirty="0" smtClean="0">
                          <a:cs typeface="B Homa" panose="00000400000000000000" pitchFamily="2" charset="-78"/>
                        </a:rPr>
                        <a:t> باروری عمومی</a:t>
                      </a:r>
                      <a:endParaRPr lang="fa-IR" sz="1200" dirty="0">
                        <a:cs typeface="B Homa" panose="00000400000000000000" pitchFamily="2" charset="-78"/>
                      </a:endParaRPr>
                    </a:p>
                  </a:txBody>
                  <a:tcPr anchor="ctr"/>
                </a:tc>
              </a:tr>
              <a:tr h="0">
                <a:tc>
                  <a:txBody>
                    <a:bodyPr/>
                    <a:lstStyle/>
                    <a:p>
                      <a:pPr algn="ctr" rtl="1"/>
                      <a:r>
                        <a:rPr lang="fa-IR" sz="1200" dirty="0" smtClean="0">
                          <a:cs typeface="B Homa" panose="00000400000000000000" pitchFamily="2" charset="-78"/>
                        </a:rPr>
                        <a:t>میزان باروری نکاحی</a:t>
                      </a:r>
                      <a:endParaRPr lang="fa-IR" sz="1200" dirty="0">
                        <a:cs typeface="B Homa" panose="00000400000000000000" pitchFamily="2" charset="-78"/>
                      </a:endParaRPr>
                    </a:p>
                  </a:txBody>
                  <a:tcPr anchor="ctr"/>
                </a:tc>
              </a:tr>
            </a:tbl>
          </a:graphicData>
        </a:graphic>
      </p:graphicFrame>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23</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85251770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1+#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47"/>
                                        </p:tgtEl>
                                        <p:attrNameLst>
                                          <p:attrName>style.visibility</p:attrName>
                                        </p:attrNameLst>
                                      </p:cBhvr>
                                      <p:to>
                                        <p:strVal val="visible"/>
                                      </p:to>
                                    </p:set>
                                    <p:anim calcmode="lin" valueType="num">
                                      <p:cBhvr additive="base">
                                        <p:cTn id="20" dur="500" fill="hold"/>
                                        <p:tgtEl>
                                          <p:spTgt spid="47"/>
                                        </p:tgtEl>
                                        <p:attrNameLst>
                                          <p:attrName>ppt_x</p:attrName>
                                        </p:attrNameLst>
                                      </p:cBhvr>
                                      <p:tavLst>
                                        <p:tav tm="0">
                                          <p:val>
                                            <p:strVal val="1+#ppt_w/2"/>
                                          </p:val>
                                        </p:tav>
                                        <p:tav tm="100000">
                                          <p:val>
                                            <p:strVal val="#ppt_x"/>
                                          </p:val>
                                        </p:tav>
                                      </p:tavLst>
                                    </p:anim>
                                    <p:anim calcmode="lin" valueType="num">
                                      <p:cBhvr additive="base">
                                        <p:cTn id="21"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nodeType="clickEffect">
                                  <p:stCondLst>
                                    <p:cond delay="0"/>
                                  </p:stCondLst>
                                  <p:childTnLst>
                                    <p:set>
                                      <p:cBhvr>
                                        <p:cTn id="25" dur="1" fill="hold">
                                          <p:stCondLst>
                                            <p:cond delay="0"/>
                                          </p:stCondLst>
                                        </p:cTn>
                                        <p:tgtEl>
                                          <p:spTgt spid="7"/>
                                        </p:tgtEl>
                                        <p:attrNameLst>
                                          <p:attrName>style.visibility</p:attrName>
                                        </p:attrNameLst>
                                      </p:cBhvr>
                                      <p:to>
                                        <p:strVal val="visible"/>
                                      </p:to>
                                    </p:set>
                                    <p:animEffect transition="in" filter="fade">
                                      <p:cBhvr>
                                        <p:cTn id="26" dur="1000"/>
                                        <p:tgtEl>
                                          <p:spTgt spid="7"/>
                                        </p:tgtEl>
                                      </p:cBhvr>
                                    </p:animEffect>
                                    <p:anim calcmode="lin" valueType="num">
                                      <p:cBhvr>
                                        <p:cTn id="27" dur="1000" fill="hold"/>
                                        <p:tgtEl>
                                          <p:spTgt spid="7"/>
                                        </p:tgtEl>
                                        <p:attrNameLst>
                                          <p:attrName>ppt_x</p:attrName>
                                        </p:attrNameLst>
                                      </p:cBhvr>
                                      <p:tavLst>
                                        <p:tav tm="0">
                                          <p:val>
                                            <p:strVal val="#ppt_x"/>
                                          </p:val>
                                        </p:tav>
                                        <p:tav tm="100000">
                                          <p:val>
                                            <p:strVal val="#ppt_x"/>
                                          </p:val>
                                        </p:tav>
                                      </p:tavLst>
                                    </p:anim>
                                    <p:anim calcmode="lin" valueType="num">
                                      <p:cBhvr>
                                        <p:cTn id="2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2" fill="hold" grpId="0" nodeType="clickEffect">
                                  <p:stCondLst>
                                    <p:cond delay="0"/>
                                  </p:stCondLst>
                                  <p:childTnLst>
                                    <p:set>
                                      <p:cBhvr>
                                        <p:cTn id="32" dur="1" fill="hold">
                                          <p:stCondLst>
                                            <p:cond delay="0"/>
                                          </p:stCondLst>
                                        </p:cTn>
                                        <p:tgtEl>
                                          <p:spTgt spid="46"/>
                                        </p:tgtEl>
                                        <p:attrNameLst>
                                          <p:attrName>style.visibility</p:attrName>
                                        </p:attrNameLst>
                                      </p:cBhvr>
                                      <p:to>
                                        <p:strVal val="visible"/>
                                      </p:to>
                                    </p:set>
                                    <p:anim calcmode="lin" valueType="num">
                                      <p:cBhvr additive="base">
                                        <p:cTn id="33" dur="500" fill="hold"/>
                                        <p:tgtEl>
                                          <p:spTgt spid="46"/>
                                        </p:tgtEl>
                                        <p:attrNameLst>
                                          <p:attrName>ppt_x</p:attrName>
                                        </p:attrNameLst>
                                      </p:cBhvr>
                                      <p:tavLst>
                                        <p:tav tm="0">
                                          <p:val>
                                            <p:strVal val="1+#ppt_w/2"/>
                                          </p:val>
                                        </p:tav>
                                        <p:tav tm="100000">
                                          <p:val>
                                            <p:strVal val="#ppt_x"/>
                                          </p:val>
                                        </p:tav>
                                      </p:tavLst>
                                    </p:anim>
                                    <p:anim calcmode="lin" valueType="num">
                                      <p:cBhvr additive="base">
                                        <p:cTn id="34" dur="500" fill="hold"/>
                                        <p:tgtEl>
                                          <p:spTgt spid="46"/>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7" presetClass="entr" presetSubtype="0"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fade">
                                      <p:cBhvr>
                                        <p:cTn id="39" dur="1000"/>
                                        <p:tgtEl>
                                          <p:spTgt spid="17"/>
                                        </p:tgtEl>
                                      </p:cBhvr>
                                    </p:animEffect>
                                    <p:anim calcmode="lin" valueType="num">
                                      <p:cBhvr>
                                        <p:cTn id="40" dur="1000" fill="hold"/>
                                        <p:tgtEl>
                                          <p:spTgt spid="17"/>
                                        </p:tgtEl>
                                        <p:attrNameLst>
                                          <p:attrName>ppt_x</p:attrName>
                                        </p:attrNameLst>
                                      </p:cBhvr>
                                      <p:tavLst>
                                        <p:tav tm="0">
                                          <p:val>
                                            <p:strVal val="#ppt_x"/>
                                          </p:val>
                                        </p:tav>
                                        <p:tav tm="100000">
                                          <p:val>
                                            <p:strVal val="#ppt_x"/>
                                          </p:val>
                                        </p:tav>
                                      </p:tavLst>
                                    </p:anim>
                                    <p:anim calcmode="lin" valueType="num">
                                      <p:cBhvr>
                                        <p:cTn id="4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2" fill="hold" grpId="0" nodeType="clickEffect">
                                  <p:stCondLst>
                                    <p:cond delay="0"/>
                                  </p:stCondLst>
                                  <p:childTnLst>
                                    <p:set>
                                      <p:cBhvr>
                                        <p:cTn id="45" dur="1" fill="hold">
                                          <p:stCondLst>
                                            <p:cond delay="0"/>
                                          </p:stCondLst>
                                        </p:cTn>
                                        <p:tgtEl>
                                          <p:spTgt spid="44"/>
                                        </p:tgtEl>
                                        <p:attrNameLst>
                                          <p:attrName>style.visibility</p:attrName>
                                        </p:attrNameLst>
                                      </p:cBhvr>
                                      <p:to>
                                        <p:strVal val="visible"/>
                                      </p:to>
                                    </p:set>
                                    <p:anim calcmode="lin" valueType="num">
                                      <p:cBhvr additive="base">
                                        <p:cTn id="46" dur="500" fill="hold"/>
                                        <p:tgtEl>
                                          <p:spTgt spid="44"/>
                                        </p:tgtEl>
                                        <p:attrNameLst>
                                          <p:attrName>ppt_x</p:attrName>
                                        </p:attrNameLst>
                                      </p:cBhvr>
                                      <p:tavLst>
                                        <p:tav tm="0">
                                          <p:val>
                                            <p:strVal val="1+#ppt_w/2"/>
                                          </p:val>
                                        </p:tav>
                                        <p:tav tm="100000">
                                          <p:val>
                                            <p:strVal val="#ppt_x"/>
                                          </p:val>
                                        </p:tav>
                                      </p:tavLst>
                                    </p:anim>
                                    <p:anim calcmode="lin" valueType="num">
                                      <p:cBhvr additive="base">
                                        <p:cTn id="47" dur="500" fill="hold"/>
                                        <p:tgtEl>
                                          <p:spTgt spid="44"/>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47" presetClass="entr" presetSubtype="0" fill="hold" nodeType="click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anim calcmode="lin" valueType="num">
                                      <p:cBhvr>
                                        <p:cTn id="53" dur="1000" fill="hold"/>
                                        <p:tgtEl>
                                          <p:spTgt spid="18"/>
                                        </p:tgtEl>
                                        <p:attrNameLst>
                                          <p:attrName>ppt_x</p:attrName>
                                        </p:attrNameLst>
                                      </p:cBhvr>
                                      <p:tavLst>
                                        <p:tav tm="0">
                                          <p:val>
                                            <p:strVal val="#ppt_x"/>
                                          </p:val>
                                        </p:tav>
                                        <p:tav tm="100000">
                                          <p:val>
                                            <p:strVal val="#ppt_x"/>
                                          </p:val>
                                        </p:tav>
                                      </p:tavLst>
                                    </p:anim>
                                    <p:anim calcmode="lin" valueType="num">
                                      <p:cBhvr>
                                        <p:cTn id="54"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2" fill="hold" grpId="0" nodeType="clickEffect">
                                  <p:stCondLst>
                                    <p:cond delay="0"/>
                                  </p:stCondLst>
                                  <p:childTnLst>
                                    <p:set>
                                      <p:cBhvr>
                                        <p:cTn id="58" dur="1" fill="hold">
                                          <p:stCondLst>
                                            <p:cond delay="0"/>
                                          </p:stCondLst>
                                        </p:cTn>
                                        <p:tgtEl>
                                          <p:spTgt spid="37"/>
                                        </p:tgtEl>
                                        <p:attrNameLst>
                                          <p:attrName>style.visibility</p:attrName>
                                        </p:attrNameLst>
                                      </p:cBhvr>
                                      <p:to>
                                        <p:strVal val="visible"/>
                                      </p:to>
                                    </p:set>
                                    <p:anim calcmode="lin" valueType="num">
                                      <p:cBhvr additive="base">
                                        <p:cTn id="59" dur="500" fill="hold"/>
                                        <p:tgtEl>
                                          <p:spTgt spid="37"/>
                                        </p:tgtEl>
                                        <p:attrNameLst>
                                          <p:attrName>ppt_x</p:attrName>
                                        </p:attrNameLst>
                                      </p:cBhvr>
                                      <p:tavLst>
                                        <p:tav tm="0">
                                          <p:val>
                                            <p:strVal val="1+#ppt_w/2"/>
                                          </p:val>
                                        </p:tav>
                                        <p:tav tm="100000">
                                          <p:val>
                                            <p:strVal val="#ppt_x"/>
                                          </p:val>
                                        </p:tav>
                                      </p:tavLst>
                                    </p:anim>
                                    <p:anim calcmode="lin" valueType="num">
                                      <p:cBhvr additive="base">
                                        <p:cTn id="60"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7" presetClass="entr" presetSubtype="0" fill="hold" nodeType="click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fade">
                                      <p:cBhvr>
                                        <p:cTn id="65" dur="1000"/>
                                        <p:tgtEl>
                                          <p:spTgt spid="19"/>
                                        </p:tgtEl>
                                      </p:cBhvr>
                                    </p:animEffect>
                                    <p:anim calcmode="lin" valueType="num">
                                      <p:cBhvr>
                                        <p:cTn id="66" dur="1000" fill="hold"/>
                                        <p:tgtEl>
                                          <p:spTgt spid="19"/>
                                        </p:tgtEl>
                                        <p:attrNameLst>
                                          <p:attrName>ppt_x</p:attrName>
                                        </p:attrNameLst>
                                      </p:cBhvr>
                                      <p:tavLst>
                                        <p:tav tm="0">
                                          <p:val>
                                            <p:strVal val="#ppt_x"/>
                                          </p:val>
                                        </p:tav>
                                        <p:tav tm="100000">
                                          <p:val>
                                            <p:strVal val="#ppt_x"/>
                                          </p:val>
                                        </p:tav>
                                      </p:tavLst>
                                    </p:anim>
                                    <p:anim calcmode="lin" valueType="num">
                                      <p:cBhvr>
                                        <p:cTn id="6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2" fill="hold" grpId="0" nodeType="clickEffect">
                                  <p:stCondLst>
                                    <p:cond delay="0"/>
                                  </p:stCondLst>
                                  <p:childTnLst>
                                    <p:set>
                                      <p:cBhvr>
                                        <p:cTn id="71" dur="1" fill="hold">
                                          <p:stCondLst>
                                            <p:cond delay="0"/>
                                          </p:stCondLst>
                                        </p:cTn>
                                        <p:tgtEl>
                                          <p:spTgt spid="39"/>
                                        </p:tgtEl>
                                        <p:attrNameLst>
                                          <p:attrName>style.visibility</p:attrName>
                                        </p:attrNameLst>
                                      </p:cBhvr>
                                      <p:to>
                                        <p:strVal val="visible"/>
                                      </p:to>
                                    </p:set>
                                    <p:anim calcmode="lin" valueType="num">
                                      <p:cBhvr additive="base">
                                        <p:cTn id="72" dur="500" fill="hold"/>
                                        <p:tgtEl>
                                          <p:spTgt spid="39"/>
                                        </p:tgtEl>
                                        <p:attrNameLst>
                                          <p:attrName>ppt_x</p:attrName>
                                        </p:attrNameLst>
                                      </p:cBhvr>
                                      <p:tavLst>
                                        <p:tav tm="0">
                                          <p:val>
                                            <p:strVal val="1+#ppt_w/2"/>
                                          </p:val>
                                        </p:tav>
                                        <p:tav tm="100000">
                                          <p:val>
                                            <p:strVal val="#ppt_x"/>
                                          </p:val>
                                        </p:tav>
                                      </p:tavLst>
                                    </p:anim>
                                    <p:anim calcmode="lin" valueType="num">
                                      <p:cBhvr additive="base">
                                        <p:cTn id="73"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74" fill="hold">
                      <p:stCondLst>
                        <p:cond delay="indefinite"/>
                      </p:stCondLst>
                      <p:childTnLst>
                        <p:par>
                          <p:cTn id="75" fill="hold">
                            <p:stCondLst>
                              <p:cond delay="0"/>
                            </p:stCondLst>
                            <p:childTnLst>
                              <p:par>
                                <p:cTn id="76" presetID="47" presetClass="entr" presetSubtype="0" fill="hold" nodeType="click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7" grpId="0" animBg="1"/>
      <p:bldP spid="39" grpId="0" animBg="1"/>
      <p:bldP spid="44" grpId="0" animBg="1"/>
      <p:bldP spid="46" grpId="0" animBg="1"/>
      <p:bldP spid="47" grpId="0" animBg="1"/>
      <p:bldP spid="6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272165060"/>
              </p:ext>
            </p:extLst>
          </p:nvPr>
        </p:nvGraphicFramePr>
        <p:xfrm>
          <a:off x="916426" y="1018958"/>
          <a:ext cx="8873569" cy="4714980"/>
        </p:xfrm>
        <a:graphic>
          <a:graphicData uri="http://schemas.openxmlformats.org/drawingml/2006/table">
            <a:tbl>
              <a:tblPr rtl="1" firstRow="1" bandRow="1">
                <a:tableStyleId>{5940675A-B579-460E-94D1-54222C63F5DA}</a:tableStyleId>
              </a:tblPr>
              <a:tblGrid>
                <a:gridCol w="540279"/>
                <a:gridCol w="2651224"/>
                <a:gridCol w="5682066"/>
              </a:tblGrid>
              <a:tr h="321795">
                <a:tc>
                  <a:txBody>
                    <a:bodyPr/>
                    <a:lstStyle/>
                    <a:p>
                      <a:pPr algn="ctr" rtl="1"/>
                      <a:r>
                        <a:rPr lang="fa-IR" sz="1400" dirty="0" smtClean="0">
                          <a:cs typeface="B Homa" panose="00000400000000000000" pitchFamily="2" charset="-78"/>
                        </a:rPr>
                        <a:t>ردیف</a:t>
                      </a:r>
                      <a:endParaRPr lang="fa-IR" sz="1400"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مدل تحلیل جمعیتی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رابطه</a:t>
                      </a:r>
                      <a:endParaRPr lang="fa-IR" sz="1600" b="1" dirty="0">
                        <a:cs typeface="B Homa" panose="00000400000000000000" pitchFamily="2" charset="-78"/>
                      </a:endParaRPr>
                    </a:p>
                  </a:txBody>
                  <a:tcPr anchor="ctr"/>
                </a:tc>
              </a:tr>
              <a:tr h="321795">
                <a:tc rowSpan="3">
                  <a:txBody>
                    <a:bodyPr/>
                    <a:lstStyle/>
                    <a:p>
                      <a:pPr algn="ctr" rtl="1"/>
                      <a:r>
                        <a:rPr lang="fa-IR" sz="1600" b="1" dirty="0" smtClean="0">
                          <a:cs typeface="B Homa" panose="00000400000000000000" pitchFamily="2" charset="-78"/>
                        </a:rPr>
                        <a:t>جنسیتی</a:t>
                      </a:r>
                      <a:endParaRPr lang="fa-IR" sz="1600" b="1" dirty="0">
                        <a:cs typeface="B Homa" panose="00000400000000000000" pitchFamily="2" charset="-78"/>
                      </a:endParaRPr>
                    </a:p>
                  </a:txBody>
                  <a:tcPr vert="vert" anchor="ctr">
                    <a:solidFill>
                      <a:srgbClr val="FFC000"/>
                    </a:solidFill>
                  </a:tcPr>
                </a:tc>
                <a:tc>
                  <a:txBody>
                    <a:bodyPr/>
                    <a:lstStyle/>
                    <a:p>
                      <a:pPr algn="ctr" rtl="1"/>
                      <a:r>
                        <a:rPr lang="fa-IR" sz="1400" dirty="0" smtClean="0">
                          <a:cs typeface="B Homa" panose="00000400000000000000" pitchFamily="2" charset="-78"/>
                        </a:rPr>
                        <a:t>نسبت جنسی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100*</a:t>
                      </a:r>
                      <a:r>
                        <a:rPr lang="fa-IR" sz="1400" baseline="0" dirty="0" smtClean="0">
                          <a:cs typeface="B Homa" panose="00000400000000000000" pitchFamily="2" charset="-78"/>
                        </a:rPr>
                        <a:t> تعداد زنان/ تعداد مردان = نسبت جنسی</a:t>
                      </a:r>
                      <a:endParaRPr lang="fa-IR" sz="1400" dirty="0">
                        <a:cs typeface="B Homa" panose="00000400000000000000" pitchFamily="2" charset="-78"/>
                      </a:endParaRP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نسبت پسرزایی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100* کل متولدین همان سال/ متولدین</a:t>
                      </a:r>
                      <a:r>
                        <a:rPr lang="fa-IR" sz="1400" baseline="0" dirty="0" smtClean="0">
                          <a:cs typeface="B Homa" panose="00000400000000000000" pitchFamily="2" charset="-78"/>
                        </a:rPr>
                        <a:t> پسر= نسبت پسرزایی</a:t>
                      </a:r>
                      <a:endParaRPr lang="fa-IR" sz="1400" dirty="0">
                        <a:cs typeface="B Homa" panose="00000400000000000000" pitchFamily="2" charset="-78"/>
                      </a:endParaRPr>
                    </a:p>
                  </a:txBody>
                  <a:tcPr anchor="ctr">
                    <a:solidFill>
                      <a:schemeClr val="bg2"/>
                    </a:solidFill>
                  </a:tcPr>
                </a:tc>
              </a:tr>
              <a:tr h="321795">
                <a:tc vMerge="1">
                  <a:txBody>
                    <a:bodyPr/>
                    <a:lstStyle/>
                    <a:p>
                      <a:pPr algn="ctr" rtl="1"/>
                      <a:endParaRPr lang="fa-IR" sz="1400">
                        <a:cs typeface="B Nazanin" panose="00000400000000000000" pitchFamily="2" charset="-78"/>
                      </a:endParaRPr>
                    </a:p>
                  </a:txBody>
                  <a:tcPr anchor="ctr"/>
                </a:tc>
                <a:tc>
                  <a:txBody>
                    <a:bodyPr/>
                    <a:lstStyle/>
                    <a:p>
                      <a:pPr algn="ctr" rtl="1"/>
                      <a:r>
                        <a:rPr lang="fa-IR" sz="1400" dirty="0" smtClean="0">
                          <a:cs typeface="B Homa" panose="00000400000000000000" pitchFamily="2" charset="-78"/>
                        </a:rPr>
                        <a:t>نسبت دخترزایی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100* کل</a:t>
                      </a:r>
                      <a:r>
                        <a:rPr lang="fa-IR" sz="1400" baseline="0" dirty="0" smtClean="0">
                          <a:cs typeface="B Homa" panose="00000400000000000000" pitchFamily="2" charset="-78"/>
                        </a:rPr>
                        <a:t> متولدیدن همان سال/ متولدین دختر= نسبت دخترزایی (نسبت تأنیث)</a:t>
                      </a:r>
                      <a:endParaRPr lang="fa-IR" sz="1400" dirty="0">
                        <a:cs typeface="B Homa" panose="00000400000000000000" pitchFamily="2" charset="-78"/>
                      </a:endParaRPr>
                    </a:p>
                  </a:txBody>
                  <a:tcPr anchor="ctr">
                    <a:solidFill>
                      <a:schemeClr val="bg2"/>
                    </a:solidFill>
                  </a:tcPr>
                </a:tc>
              </a:tr>
              <a:tr h="321795">
                <a:tc rowSpan="4">
                  <a:txBody>
                    <a:bodyPr/>
                    <a:lstStyle/>
                    <a:p>
                      <a:pPr algn="ctr" rtl="1"/>
                      <a:r>
                        <a:rPr lang="fa-IR" sz="1600" b="1" dirty="0" smtClean="0">
                          <a:cs typeface="B Homa" panose="00000400000000000000" pitchFamily="2" charset="-78"/>
                        </a:rPr>
                        <a:t>تراکم</a:t>
                      </a:r>
                      <a:endParaRPr lang="fa-IR" sz="1600" b="1" dirty="0">
                        <a:cs typeface="B Homa" panose="00000400000000000000" pitchFamily="2" charset="-78"/>
                      </a:endParaRPr>
                    </a:p>
                  </a:txBody>
                  <a:tcPr vert="vert" anchor="ctr"/>
                </a:tc>
                <a:tc>
                  <a:txBody>
                    <a:bodyPr/>
                    <a:lstStyle/>
                    <a:p>
                      <a:pPr algn="ctr" rtl="1"/>
                      <a:r>
                        <a:rPr lang="fa-IR" sz="1400" dirty="0" smtClean="0">
                          <a:cs typeface="B Homa" panose="00000400000000000000" pitchFamily="2" charset="-78"/>
                        </a:rPr>
                        <a:t>تراکم ناخالص جمعیتی</a:t>
                      </a:r>
                      <a:endParaRPr lang="fa-IR" sz="1400" dirty="0">
                        <a:cs typeface="B Homa" panose="00000400000000000000" pitchFamily="2" charset="-78"/>
                      </a:endParaRPr>
                    </a:p>
                  </a:txBody>
                  <a:tcPr anchor="ctr">
                    <a:noFill/>
                  </a:tcPr>
                </a:tc>
                <a:tc>
                  <a:txBody>
                    <a:bodyPr/>
                    <a:lstStyle/>
                    <a:p>
                      <a:pPr algn="ctr" rtl="1"/>
                      <a:r>
                        <a:rPr lang="fa-IR" sz="1400" dirty="0" smtClean="0">
                          <a:cs typeface="B Homa" panose="00000400000000000000" pitchFamily="2" charset="-78"/>
                        </a:rPr>
                        <a:t>مساحت شهر/ جمعیت</a:t>
                      </a:r>
                      <a:r>
                        <a:rPr lang="fa-IR" sz="1400" baseline="0" dirty="0" smtClean="0">
                          <a:cs typeface="B Homa" panose="00000400000000000000" pitchFamily="2" charset="-78"/>
                        </a:rPr>
                        <a:t> شهر= تراکم ناخالص جمعیتی</a:t>
                      </a:r>
                      <a:endParaRPr lang="fa-IR" sz="1400" dirty="0">
                        <a:cs typeface="B Homa" panose="00000400000000000000" pitchFamily="2" charset="-78"/>
                      </a:endParaRPr>
                    </a:p>
                  </a:txBody>
                  <a:tcPr anchor="ctr">
                    <a:no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تراکم خالص جمعیتی</a:t>
                      </a:r>
                      <a:endParaRPr lang="fa-IR" sz="1400" dirty="0">
                        <a:cs typeface="B Homa" panose="00000400000000000000" pitchFamily="2" charset="-78"/>
                      </a:endParaRPr>
                    </a:p>
                  </a:txBody>
                  <a:tcPr anchor="ctr">
                    <a:noFill/>
                  </a:tcPr>
                </a:tc>
                <a:tc>
                  <a:txBody>
                    <a:bodyPr/>
                    <a:lstStyle/>
                    <a:p>
                      <a:pPr algn="ctr" rtl="1"/>
                      <a:r>
                        <a:rPr lang="fa-IR" sz="1400" dirty="0" smtClean="0">
                          <a:cs typeface="B Homa" panose="00000400000000000000" pitchFamily="2" charset="-78"/>
                        </a:rPr>
                        <a:t>مساحت مسکونی+ مساحت خدمات شهری/ جمعیت شهر= تراکم</a:t>
                      </a:r>
                      <a:r>
                        <a:rPr lang="fa-IR" sz="1400" baseline="0" dirty="0" smtClean="0">
                          <a:cs typeface="B Homa" panose="00000400000000000000" pitchFamily="2" charset="-78"/>
                        </a:rPr>
                        <a:t> خالص جمعیتی</a:t>
                      </a:r>
                      <a:endParaRPr lang="fa-IR" sz="1400" dirty="0">
                        <a:cs typeface="B Homa" panose="00000400000000000000" pitchFamily="2" charset="-78"/>
                      </a:endParaRPr>
                    </a:p>
                  </a:txBody>
                  <a:tcPr anchor="ctr">
                    <a:no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تراکم کشاورزی (بیولوژیکی)</a:t>
                      </a:r>
                      <a:endParaRPr lang="fa-IR" sz="1400" dirty="0">
                        <a:cs typeface="B Homa" panose="00000400000000000000" pitchFamily="2" charset="-78"/>
                      </a:endParaRPr>
                    </a:p>
                  </a:txBody>
                  <a:tcPr anchor="ctr">
                    <a:noFill/>
                  </a:tcPr>
                </a:tc>
                <a:tc>
                  <a:txBody>
                    <a:bodyPr/>
                    <a:lstStyle/>
                    <a:p>
                      <a:pPr algn="ctr" rtl="1"/>
                      <a:r>
                        <a:rPr lang="fa-IR" sz="1400" dirty="0" smtClean="0">
                          <a:cs typeface="B Homa" panose="00000400000000000000" pitchFamily="2" charset="-78"/>
                        </a:rPr>
                        <a:t>زمین های زیرکشت/ کل جمعیت= تراکم کشاورزی</a:t>
                      </a:r>
                      <a:endParaRPr lang="fa-IR" sz="1400" dirty="0">
                        <a:cs typeface="B Homa" panose="00000400000000000000" pitchFamily="2" charset="-78"/>
                      </a:endParaRPr>
                    </a:p>
                  </a:txBody>
                  <a:tcPr anchor="ctr">
                    <a:no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تراکم حد بحرانی</a:t>
                      </a:r>
                      <a:endParaRPr lang="fa-IR" sz="1400" dirty="0">
                        <a:cs typeface="B Homa" panose="00000400000000000000" pitchFamily="2" charset="-78"/>
                      </a:endParaRPr>
                    </a:p>
                  </a:txBody>
                  <a:tcPr anchor="ctr">
                    <a:noFill/>
                  </a:tcPr>
                </a:tc>
                <a:tc>
                  <a:txBody>
                    <a:bodyPr/>
                    <a:lstStyle/>
                    <a:p>
                      <a:pPr algn="ctr" rtl="1"/>
                      <a:r>
                        <a:rPr lang="fa-IR" sz="1400" dirty="0" smtClean="0">
                          <a:cs typeface="B Homa" panose="00000400000000000000" pitchFamily="2" charset="-78"/>
                        </a:rPr>
                        <a:t>توان و ظرفیت جمعیت منطقه / جمعیت = تراکم حد بحرانی</a:t>
                      </a:r>
                      <a:endParaRPr lang="fa-IR" sz="1400" dirty="0">
                        <a:cs typeface="B Homa" panose="00000400000000000000" pitchFamily="2" charset="-78"/>
                      </a:endParaRPr>
                    </a:p>
                  </a:txBody>
                  <a:tcPr anchor="ctr">
                    <a:noFill/>
                  </a:tcPr>
                </a:tc>
              </a:tr>
              <a:tr h="449631">
                <a:tc rowSpan="6">
                  <a:txBody>
                    <a:bodyPr/>
                    <a:lstStyle/>
                    <a:p>
                      <a:pPr algn="ctr" rtl="1"/>
                      <a:r>
                        <a:rPr lang="fa-IR" sz="1600" b="1" dirty="0" smtClean="0">
                          <a:cs typeface="B Homa" panose="00000400000000000000" pitchFamily="2" charset="-78"/>
                        </a:rPr>
                        <a:t>بارتکفل</a:t>
                      </a:r>
                      <a:endParaRPr lang="fa-IR" sz="1600" b="1" dirty="0">
                        <a:cs typeface="B Homa" panose="00000400000000000000" pitchFamily="2" charset="-78"/>
                      </a:endParaRPr>
                    </a:p>
                  </a:txBody>
                  <a:tcPr vert="vert" anchor="ctr">
                    <a:solidFill>
                      <a:srgbClr val="FFC000"/>
                    </a:solidFill>
                  </a:tcPr>
                </a:tc>
                <a:tc>
                  <a:txBody>
                    <a:bodyPr/>
                    <a:lstStyle/>
                    <a:p>
                      <a:pPr algn="ctr" rtl="1"/>
                      <a:r>
                        <a:rPr lang="fa-IR" sz="1400" dirty="0" smtClean="0">
                          <a:cs typeface="B Homa" panose="00000400000000000000" pitchFamily="2" charset="-78"/>
                        </a:rPr>
                        <a:t>بار تکفل عمومی (اقتصادی)</a:t>
                      </a:r>
                      <a:endParaRPr lang="fa-IR" sz="1400" dirty="0">
                        <a:cs typeface="B Homa" panose="00000400000000000000" pitchFamily="2" charset="-78"/>
                      </a:endParaRPr>
                    </a:p>
                  </a:txBody>
                  <a:tcPr anchor="ctr">
                    <a:solidFill>
                      <a:schemeClr val="bg2"/>
                    </a:solidFill>
                  </a:tcPr>
                </a:tc>
                <a:tc>
                  <a:txBody>
                    <a:bodyPr/>
                    <a:lstStyle/>
                    <a:p>
                      <a:pPr algn="ctr" rtl="1"/>
                      <a:r>
                        <a:rPr lang="fa-IR" sz="1400" dirty="0" smtClean="0">
                          <a:cs typeface="B Homa" panose="00000400000000000000" pitchFamily="2" charset="-78"/>
                        </a:rPr>
                        <a:t> = بار تکفل عمومی</a:t>
                      </a:r>
                    </a:p>
                    <a:p>
                      <a:pPr algn="ctr" rtl="1"/>
                      <a:r>
                        <a:rPr lang="fa-IR" sz="1400" dirty="0" smtClean="0">
                          <a:cs typeface="B Homa" panose="00000400000000000000" pitchFamily="2" charset="-78"/>
                        </a:rPr>
                        <a:t>جمعیت فعال/ جمعیت فعال – کل جمعیت</a:t>
                      </a:r>
                      <a:r>
                        <a:rPr lang="fa-IR" sz="1400" baseline="0" dirty="0" smtClean="0">
                          <a:cs typeface="B Homa" panose="00000400000000000000" pitchFamily="2" charset="-78"/>
                        </a:rPr>
                        <a:t> = بار تکفل اقتصادی</a:t>
                      </a: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بار تکفل واقعی</a:t>
                      </a:r>
                      <a:endParaRPr lang="fa-IR" sz="1400" dirty="0">
                        <a:cs typeface="B Homa" panose="00000400000000000000" pitchFamily="2" charset="-78"/>
                      </a:endParaRPr>
                    </a:p>
                  </a:txBody>
                  <a:tcPr anchor="ctr">
                    <a:solidFill>
                      <a:schemeClr val="bg2"/>
                    </a:solidFill>
                  </a:tcPr>
                </a:tc>
                <a:tc>
                  <a:txBody>
                    <a:bodyPr/>
                    <a:lstStyle/>
                    <a:p>
                      <a:pPr algn="ctr" rtl="1"/>
                      <a:r>
                        <a:rPr lang="fa-IR" sz="1400" baseline="0" dirty="0" smtClean="0">
                          <a:cs typeface="B Homa" panose="00000400000000000000" pitchFamily="2" charset="-78"/>
                        </a:rPr>
                        <a:t>تعدا شاغلین/ تعداد شاغلین- کل جمعیت= بارتکفل واقعی</a:t>
                      </a: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ضریب فعالیت عمومی</a:t>
                      </a:r>
                      <a:endParaRPr lang="fa-IR" sz="1400" dirty="0">
                        <a:cs typeface="B Homa" panose="00000400000000000000" pitchFamily="2" charset="-78"/>
                      </a:endParaRPr>
                    </a:p>
                  </a:txBody>
                  <a:tcPr anchor="ctr">
                    <a:solidFill>
                      <a:schemeClr val="bg2"/>
                    </a:solidFill>
                  </a:tcPr>
                </a:tc>
                <a:tc>
                  <a:txBody>
                    <a:bodyPr/>
                    <a:lstStyle/>
                    <a:p>
                      <a:pPr algn="ctr" rtl="1"/>
                      <a:r>
                        <a:rPr lang="fa-IR" sz="1400" baseline="0" dirty="0" smtClean="0">
                          <a:cs typeface="B Homa" panose="00000400000000000000" pitchFamily="2" charset="-78"/>
                        </a:rPr>
                        <a:t>کل جمعیت / جمعیت فعال= ضریب فعالیت عمومی</a:t>
                      </a: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ضریب</a:t>
                      </a:r>
                      <a:r>
                        <a:rPr lang="fa-IR" sz="1400" baseline="0" dirty="0" smtClean="0">
                          <a:cs typeface="B Homa" panose="00000400000000000000" pitchFamily="2" charset="-78"/>
                        </a:rPr>
                        <a:t> فعالیت واقعی</a:t>
                      </a:r>
                      <a:endParaRPr lang="fa-IR" sz="1400" dirty="0">
                        <a:cs typeface="B Homa" panose="00000400000000000000" pitchFamily="2" charset="-78"/>
                      </a:endParaRPr>
                    </a:p>
                  </a:txBody>
                  <a:tcPr anchor="ctr">
                    <a:solidFill>
                      <a:schemeClr val="bg2"/>
                    </a:solidFill>
                  </a:tcPr>
                </a:tc>
                <a:tc>
                  <a:txBody>
                    <a:bodyPr/>
                    <a:lstStyle/>
                    <a:p>
                      <a:pPr algn="ctr" rtl="1"/>
                      <a:r>
                        <a:rPr lang="fa-IR" sz="1400" baseline="0" dirty="0" smtClean="0">
                          <a:cs typeface="B Homa" panose="00000400000000000000" pitchFamily="2" charset="-78"/>
                        </a:rPr>
                        <a:t>جمعیت 10 سال به بالا/جمعیت فعال= ضریب فعالیت واقعی</a:t>
                      </a: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ضریب اشتغال</a:t>
                      </a:r>
                      <a:endParaRPr lang="fa-IR" sz="1400" dirty="0">
                        <a:cs typeface="B Homa" panose="00000400000000000000" pitchFamily="2" charset="-78"/>
                      </a:endParaRPr>
                    </a:p>
                  </a:txBody>
                  <a:tcPr anchor="ctr">
                    <a:solidFill>
                      <a:schemeClr val="bg2"/>
                    </a:solidFill>
                  </a:tcPr>
                </a:tc>
                <a:tc>
                  <a:txBody>
                    <a:bodyPr/>
                    <a:lstStyle/>
                    <a:p>
                      <a:pPr algn="ctr" rtl="1"/>
                      <a:r>
                        <a:rPr lang="fa-IR" sz="1400" baseline="0" dirty="0" smtClean="0">
                          <a:cs typeface="B Homa" panose="00000400000000000000" pitchFamily="2" charset="-78"/>
                        </a:rPr>
                        <a:t>کل جمعیت (جمعیت فعال)/ شاغلین= ضریب اشتغال</a:t>
                      </a:r>
                    </a:p>
                  </a:txBody>
                  <a:tcPr anchor="ctr">
                    <a:solidFill>
                      <a:schemeClr val="bg2"/>
                    </a:solidFill>
                  </a:tcPr>
                </a:tc>
              </a:tr>
              <a:tr h="321795">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400" dirty="0" smtClean="0">
                          <a:cs typeface="B Homa" panose="00000400000000000000" pitchFamily="2" charset="-78"/>
                        </a:rPr>
                        <a:t>ضریب بیکاری</a:t>
                      </a:r>
                      <a:endParaRPr lang="fa-IR" sz="1400" dirty="0">
                        <a:cs typeface="B Homa" panose="00000400000000000000" pitchFamily="2" charset="-78"/>
                      </a:endParaRPr>
                    </a:p>
                  </a:txBody>
                  <a:tcPr anchor="ctr">
                    <a:solidFill>
                      <a:schemeClr val="bg2"/>
                    </a:solidFill>
                  </a:tcPr>
                </a:tc>
                <a:tc>
                  <a:txBody>
                    <a:bodyPr/>
                    <a:lstStyle/>
                    <a:p>
                      <a:pPr algn="ctr" rtl="1"/>
                      <a:r>
                        <a:rPr lang="fa-IR" sz="1400" baseline="0" dirty="0" smtClean="0">
                          <a:cs typeface="B Homa" panose="00000400000000000000" pitchFamily="2" charset="-78"/>
                        </a:rPr>
                        <a:t>کل جمعیت (جمعیت فعال)/ بیکاران= ضریب بیکاری</a:t>
                      </a:r>
                    </a:p>
                  </a:txBody>
                  <a:tcPr anchor="ctr">
                    <a:solidFill>
                      <a:schemeClr val="bg2"/>
                    </a:solidFill>
                  </a:tcPr>
                </a:tc>
              </a:tr>
            </a:tbl>
          </a:graphicData>
        </a:graphic>
      </p:graphicFrame>
      <p:pic>
        <p:nvPicPr>
          <p:cNvPr id="1027"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val="0"/>
              </a:ext>
            </a:extLst>
          </a:blip>
          <a:srcRect/>
          <a:stretch>
            <a:fillRect/>
          </a:stretch>
        </p:blipFill>
        <p:spPr bwMode="auto">
          <a:xfrm>
            <a:off x="4264819" y="3680806"/>
            <a:ext cx="1371600" cy="278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تحلیل جمعیت</a:t>
            </a:r>
          </a:p>
        </p:txBody>
      </p:sp>
      <p:sp>
        <p:nvSpPr>
          <p:cNvPr id="18" name="Rectangle 17"/>
          <p:cNvSpPr/>
          <p:nvPr/>
        </p:nvSpPr>
        <p:spPr>
          <a:xfrm>
            <a:off x="10039929" y="968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جنسیتی</a:t>
            </a:r>
            <a:endParaRPr lang="en-US" sz="1400" dirty="0">
              <a:solidFill>
                <a:schemeClr val="tx1"/>
              </a:solidFill>
              <a:cs typeface="B Titr" panose="00000700000000000000" pitchFamily="2" charset="-78"/>
            </a:endParaRPr>
          </a:p>
        </p:txBody>
      </p:sp>
      <p:sp>
        <p:nvSpPr>
          <p:cNvPr id="19" name="Rectangle 18"/>
          <p:cNvSpPr/>
          <p:nvPr/>
        </p:nvSpPr>
        <p:spPr>
          <a:xfrm>
            <a:off x="10039929" y="1540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تراکم</a:t>
            </a:r>
            <a:endParaRPr lang="en-US" sz="1400" dirty="0">
              <a:solidFill>
                <a:schemeClr val="tx1"/>
              </a:solidFill>
              <a:cs typeface="B Titr" panose="00000700000000000000" pitchFamily="2" charset="-78"/>
            </a:endParaRPr>
          </a:p>
        </p:txBody>
      </p:sp>
      <p:sp>
        <p:nvSpPr>
          <p:cNvPr id="20" name="Rectangle 19"/>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بارتکفل</a:t>
            </a:r>
            <a:endParaRPr lang="en-US" sz="1400" dirty="0">
              <a:solidFill>
                <a:schemeClr val="tx1"/>
              </a:solidFill>
              <a:cs typeface="B Titr" panose="00000700000000000000" pitchFamily="2" charset="-78"/>
            </a:endParaRPr>
          </a:p>
        </p:txBody>
      </p:sp>
      <p:sp>
        <p:nvSpPr>
          <p:cNvPr id="21" name="Rectangle 20"/>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مرگ و میر</a:t>
            </a:r>
            <a:endParaRPr lang="en-US" sz="1400" dirty="0">
              <a:solidFill>
                <a:schemeClr val="tx1"/>
              </a:solidFill>
              <a:cs typeface="B Titr" panose="00000700000000000000" pitchFamily="2" charset="-78"/>
            </a:endParaRPr>
          </a:p>
        </p:txBody>
      </p:sp>
      <p:sp>
        <p:nvSpPr>
          <p:cNvPr id="22" name="Rectangle 21"/>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موالید</a:t>
            </a:r>
            <a:endParaRPr lang="en-US" sz="1400" dirty="0">
              <a:solidFill>
                <a:schemeClr val="tx1"/>
              </a:solidFill>
              <a:cs typeface="B Titr" panose="00000700000000000000" pitchFamily="2" charset="-78"/>
            </a:endParaRPr>
          </a:p>
        </p:txBody>
      </p:sp>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24</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113952501"/>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1000"/>
                                        <p:tgtEl>
                                          <p:spTgt spid="3"/>
                                        </p:tgtEl>
                                      </p:cBhvr>
                                    </p:animEffect>
                                    <p:anim calcmode="lin" valueType="num">
                                      <p:cBhvr>
                                        <p:cTn id="35" dur="1000" fill="hold"/>
                                        <p:tgtEl>
                                          <p:spTgt spid="3"/>
                                        </p:tgtEl>
                                        <p:attrNameLst>
                                          <p:attrName>ppt_x</p:attrName>
                                        </p:attrNameLst>
                                      </p:cBhvr>
                                      <p:tavLst>
                                        <p:tav tm="0">
                                          <p:val>
                                            <p:strVal val="#ppt_x"/>
                                          </p:val>
                                        </p:tav>
                                        <p:tav tm="100000">
                                          <p:val>
                                            <p:strVal val="#ppt_x"/>
                                          </p:val>
                                        </p:tav>
                                      </p:tavLst>
                                    </p:anim>
                                    <p:anim calcmode="lin" valueType="num">
                                      <p:cBhvr>
                                        <p:cTn id="36" dur="1000" fill="hold"/>
                                        <p:tgtEl>
                                          <p:spTgt spid="3"/>
                                        </p:tgtEl>
                                        <p:attrNameLst>
                                          <p:attrName>ppt_y</p:attrName>
                                        </p:attrNameLst>
                                      </p:cBhvr>
                                      <p:tavLst>
                                        <p:tav tm="0">
                                          <p:val>
                                            <p:strVal val="#ppt_y-.1"/>
                                          </p:val>
                                        </p:tav>
                                        <p:tav tm="100000">
                                          <p:val>
                                            <p:strVal val="#ppt_y"/>
                                          </p:val>
                                        </p:tav>
                                      </p:tavLst>
                                    </p:anim>
                                  </p:childTnLst>
                                </p:cTn>
                              </p:par>
                              <p:par>
                                <p:cTn id="37" presetID="47" presetClass="entr" presetSubtype="0" fill="hold" nodeType="withEffect">
                                  <p:stCondLst>
                                    <p:cond delay="0"/>
                                  </p:stCondLst>
                                  <p:childTnLst>
                                    <p:set>
                                      <p:cBhvr>
                                        <p:cTn id="38" dur="1" fill="hold">
                                          <p:stCondLst>
                                            <p:cond delay="0"/>
                                          </p:stCondLst>
                                        </p:cTn>
                                        <p:tgtEl>
                                          <p:spTgt spid="1027"/>
                                        </p:tgtEl>
                                        <p:attrNameLst>
                                          <p:attrName>style.visibility</p:attrName>
                                        </p:attrNameLst>
                                      </p:cBhvr>
                                      <p:to>
                                        <p:strVal val="visible"/>
                                      </p:to>
                                    </p:set>
                                    <p:animEffect transition="in" filter="fade">
                                      <p:cBhvr>
                                        <p:cTn id="39" dur="1000"/>
                                        <p:tgtEl>
                                          <p:spTgt spid="1027"/>
                                        </p:tgtEl>
                                      </p:cBhvr>
                                    </p:animEffect>
                                    <p:anim calcmode="lin" valueType="num">
                                      <p:cBhvr>
                                        <p:cTn id="40" dur="1000" fill="hold"/>
                                        <p:tgtEl>
                                          <p:spTgt spid="1027"/>
                                        </p:tgtEl>
                                        <p:attrNameLst>
                                          <p:attrName>ppt_x</p:attrName>
                                        </p:attrNameLst>
                                      </p:cBhvr>
                                      <p:tavLst>
                                        <p:tav tm="0">
                                          <p:val>
                                            <p:strVal val="#ppt_x"/>
                                          </p:val>
                                        </p:tav>
                                        <p:tav tm="100000">
                                          <p:val>
                                            <p:strVal val="#ppt_x"/>
                                          </p:val>
                                        </p:tav>
                                      </p:tavLst>
                                    </p:anim>
                                    <p:anim calcmode="lin" valueType="num">
                                      <p:cBhvr>
                                        <p:cTn id="41" dur="1000" fill="hold"/>
                                        <p:tgtEl>
                                          <p:spTgt spid="10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28409327"/>
              </p:ext>
            </p:extLst>
          </p:nvPr>
        </p:nvGraphicFramePr>
        <p:xfrm>
          <a:off x="531019" y="1152157"/>
          <a:ext cx="9335174" cy="4205625"/>
        </p:xfrm>
        <a:graphic>
          <a:graphicData uri="http://schemas.openxmlformats.org/drawingml/2006/table">
            <a:tbl>
              <a:tblPr rtl="1" bandRow="1">
                <a:tableStyleId>{E8B1032C-EA38-4F05-BA0D-38AFFFC7BED3}</a:tableStyleId>
              </a:tblPr>
              <a:tblGrid>
                <a:gridCol w="568384"/>
                <a:gridCol w="2789141"/>
                <a:gridCol w="5977649"/>
              </a:tblGrid>
              <a:tr h="493653">
                <a:tc>
                  <a:txBody>
                    <a:bodyPr/>
                    <a:lstStyle/>
                    <a:p>
                      <a:pPr algn="ctr" rtl="1"/>
                      <a:r>
                        <a:rPr lang="fa-IR" sz="1600" b="1" dirty="0" smtClean="0">
                          <a:cs typeface="B Homa" panose="00000400000000000000" pitchFamily="2" charset="-78"/>
                        </a:rPr>
                        <a:t>ردیف</a:t>
                      </a:r>
                      <a:endParaRPr lang="fa-IR" sz="1600" b="1" dirty="0">
                        <a:cs typeface="B Homa" panose="00000400000000000000" pitchFamily="2" charset="-78"/>
                      </a:endParaRPr>
                    </a:p>
                  </a:txBody>
                  <a:tcPr anchor="ctr"/>
                </a:tc>
                <a:tc>
                  <a:txBody>
                    <a:bodyPr/>
                    <a:lstStyle/>
                    <a:p>
                      <a:pPr algn="ctr" rtl="1"/>
                      <a:r>
                        <a:rPr lang="fa-IR" sz="1800" b="1" dirty="0" smtClean="0">
                          <a:cs typeface="B Homa" panose="00000400000000000000" pitchFamily="2" charset="-78"/>
                        </a:rPr>
                        <a:t>مدل تحلیل جمعیتی</a:t>
                      </a:r>
                      <a:endParaRPr lang="fa-IR" sz="1800" b="1" dirty="0">
                        <a:cs typeface="B Homa" panose="00000400000000000000" pitchFamily="2" charset="-78"/>
                      </a:endParaRPr>
                    </a:p>
                  </a:txBody>
                  <a:tcPr anchor="ctr"/>
                </a:tc>
                <a:tc>
                  <a:txBody>
                    <a:bodyPr/>
                    <a:lstStyle/>
                    <a:p>
                      <a:pPr algn="ctr" rtl="1"/>
                      <a:r>
                        <a:rPr lang="fa-IR" sz="1800" b="1" dirty="0" smtClean="0">
                          <a:cs typeface="B Homa" panose="00000400000000000000" pitchFamily="2" charset="-78"/>
                        </a:rPr>
                        <a:t>رابطه</a:t>
                      </a:r>
                      <a:endParaRPr lang="fa-IR" sz="1800" b="1" dirty="0">
                        <a:cs typeface="B Homa" panose="00000400000000000000" pitchFamily="2" charset="-78"/>
                      </a:endParaRPr>
                    </a:p>
                  </a:txBody>
                  <a:tcPr anchor="ctr"/>
                </a:tc>
              </a:tr>
              <a:tr h="493653">
                <a:tc rowSpan="4">
                  <a:txBody>
                    <a:bodyPr/>
                    <a:lstStyle/>
                    <a:p>
                      <a:pPr algn="ctr" rtl="1"/>
                      <a:r>
                        <a:rPr lang="fa-IR" sz="1800" b="1" dirty="0" smtClean="0">
                          <a:cs typeface="B Homa" panose="00000400000000000000" pitchFamily="2" charset="-78"/>
                        </a:rPr>
                        <a:t>مرگ</a:t>
                      </a:r>
                      <a:r>
                        <a:rPr lang="fa-IR" sz="1800" b="1" baseline="0" dirty="0" smtClean="0">
                          <a:cs typeface="B Homa" panose="00000400000000000000" pitchFamily="2" charset="-78"/>
                        </a:rPr>
                        <a:t> و میر</a:t>
                      </a:r>
                      <a:endParaRPr lang="fa-IR" sz="1800" b="1" dirty="0">
                        <a:cs typeface="B Homa" panose="00000400000000000000" pitchFamily="2" charset="-78"/>
                      </a:endParaRPr>
                    </a:p>
                  </a:txBody>
                  <a:tcPr vert="vert" anchor="ctr"/>
                </a:tc>
                <a:tc>
                  <a:txBody>
                    <a:bodyPr/>
                    <a:lstStyle/>
                    <a:p>
                      <a:pPr algn="ctr" rtl="1"/>
                      <a:r>
                        <a:rPr lang="fa-IR" sz="1600" b="1" dirty="0" smtClean="0">
                          <a:cs typeface="B Homa" panose="00000400000000000000" pitchFamily="2" charset="-78"/>
                        </a:rPr>
                        <a:t>مرگ</a:t>
                      </a:r>
                      <a:r>
                        <a:rPr lang="fa-IR" sz="1600" b="1" baseline="0" dirty="0" smtClean="0">
                          <a:cs typeface="B Homa" panose="00000400000000000000" pitchFamily="2" charset="-78"/>
                        </a:rPr>
                        <a:t> و میر عمومی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100* تعداد جمعیت در آن سال/ تعداد مردگان در یک سال= مرگ</a:t>
                      </a:r>
                      <a:r>
                        <a:rPr lang="fa-IR" sz="1600" b="1" baseline="0" dirty="0" smtClean="0">
                          <a:cs typeface="B Homa" panose="00000400000000000000" pitchFamily="2" charset="-78"/>
                        </a:rPr>
                        <a:t> و میر عمومی</a:t>
                      </a:r>
                      <a:endParaRPr lang="fa-IR" sz="1600" b="1" dirty="0">
                        <a:cs typeface="B Homa" panose="00000400000000000000" pitchFamily="2" charset="-78"/>
                      </a:endParaRPr>
                    </a:p>
                  </a:txBody>
                  <a:tcPr anchor="ctr"/>
                </a:tc>
              </a:tr>
              <a:tr h="493653">
                <a:tc vMerge="1">
                  <a:txBody>
                    <a:bodyPr/>
                    <a:lstStyle/>
                    <a:p>
                      <a:pPr algn="ctr" rtl="1"/>
                      <a:endParaRPr lang="fa-IR" sz="1400" dirty="0">
                        <a:cs typeface="B Nazanin" panose="00000400000000000000" pitchFamily="2" charset="-78"/>
                      </a:endParaRPr>
                    </a:p>
                  </a:txBody>
                  <a:tcPr anchor="ctr"/>
                </a:tc>
                <a:tc>
                  <a:txBody>
                    <a:bodyPr/>
                    <a:lstStyle/>
                    <a:p>
                      <a:pPr algn="ctr" rtl="1"/>
                      <a:r>
                        <a:rPr lang="fa-IR" sz="1600" b="1" dirty="0" smtClean="0">
                          <a:cs typeface="B Homa" panose="00000400000000000000" pitchFamily="2" charset="-78"/>
                        </a:rPr>
                        <a:t>مرگ و میر سببی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100* کل جمعیت/ تعداد مردگان بر اثر یک عارضه (جنگ،</a:t>
                      </a:r>
                      <a:r>
                        <a:rPr lang="fa-IR" sz="1600" b="1" baseline="0" dirty="0" smtClean="0">
                          <a:cs typeface="B Homa" panose="00000400000000000000" pitchFamily="2" charset="-78"/>
                        </a:rPr>
                        <a:t> سرطان و ...</a:t>
                      </a:r>
                      <a:r>
                        <a:rPr lang="fa-IR" sz="1600" b="1" dirty="0" smtClean="0">
                          <a:cs typeface="B Homa" panose="00000400000000000000" pitchFamily="2" charset="-78"/>
                        </a:rPr>
                        <a:t>)= مرگ و میر سببی</a:t>
                      </a:r>
                      <a:endParaRPr lang="fa-IR" sz="1600" b="1" dirty="0">
                        <a:cs typeface="B Homa" panose="00000400000000000000" pitchFamily="2" charset="-78"/>
                      </a:endParaRPr>
                    </a:p>
                  </a:txBody>
                  <a:tcPr anchor="ctr"/>
                </a:tc>
              </a:tr>
              <a:tr h="493653">
                <a:tc vMerge="1">
                  <a:txBody>
                    <a:bodyPr/>
                    <a:lstStyle/>
                    <a:p>
                      <a:pPr algn="ctr" rtl="1"/>
                      <a:endParaRPr lang="fa-IR" sz="1400">
                        <a:cs typeface="B Nazanin" panose="00000400000000000000" pitchFamily="2" charset="-78"/>
                      </a:endParaRPr>
                    </a:p>
                  </a:txBody>
                  <a:tcPr anchor="ctr"/>
                </a:tc>
                <a:tc>
                  <a:txBody>
                    <a:bodyPr/>
                    <a:lstStyle/>
                    <a:p>
                      <a:pPr algn="ctr" rtl="1"/>
                      <a:r>
                        <a:rPr lang="fa-IR" sz="1600" b="1" dirty="0" smtClean="0">
                          <a:cs typeface="B Homa" panose="00000400000000000000" pitchFamily="2" charset="-78"/>
                        </a:rPr>
                        <a:t>مرگ و میر سنی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تعداد</a:t>
                      </a:r>
                      <a:r>
                        <a:rPr lang="fa-IR" sz="1600" b="1" baseline="0" dirty="0" smtClean="0">
                          <a:cs typeface="B Homa" panose="00000400000000000000" pitchFamily="2" charset="-78"/>
                        </a:rPr>
                        <a:t> </a:t>
                      </a:r>
                      <a:r>
                        <a:rPr lang="fa-IR" sz="1600" b="1" dirty="0" smtClean="0">
                          <a:cs typeface="B Homa" panose="00000400000000000000" pitchFamily="2" charset="-78"/>
                        </a:rPr>
                        <a:t>افراد</a:t>
                      </a:r>
                      <a:r>
                        <a:rPr lang="fa-IR" sz="1600" b="1" baseline="0" dirty="0" smtClean="0">
                          <a:cs typeface="B Homa" panose="00000400000000000000" pitchFamily="2" charset="-78"/>
                        </a:rPr>
                        <a:t> </a:t>
                      </a:r>
                      <a:r>
                        <a:rPr lang="fa-IR" sz="1600" b="1" dirty="0" smtClean="0">
                          <a:cs typeface="B Homa" panose="00000400000000000000" pitchFamily="2" charset="-78"/>
                        </a:rPr>
                        <a:t>واقع در آن رده</a:t>
                      </a:r>
                      <a:r>
                        <a:rPr lang="fa-IR" sz="1600" b="1" baseline="0" dirty="0" smtClean="0">
                          <a:cs typeface="B Homa" panose="00000400000000000000" pitchFamily="2" charset="-78"/>
                        </a:rPr>
                        <a:t> سنی/ مردگان واقع در یک رده سنی = مرگ و میر سنی</a:t>
                      </a:r>
                      <a:endParaRPr lang="fa-IR" sz="1600" b="1" dirty="0">
                        <a:cs typeface="B Homa" panose="00000400000000000000" pitchFamily="2" charset="-78"/>
                      </a:endParaRPr>
                    </a:p>
                  </a:txBody>
                  <a:tcPr anchor="ctr"/>
                </a:tc>
              </a:tr>
              <a:tr h="493653">
                <a:tc vMerge="1">
                  <a:txBody>
                    <a:bodyPr/>
                    <a:lstStyle/>
                    <a:p>
                      <a:pPr algn="ctr" rtl="1"/>
                      <a:endParaRPr lang="fa-IR" sz="1400" dirty="0">
                        <a:cs typeface="B Nazanin" panose="00000400000000000000" pitchFamily="2" charset="-78"/>
                      </a:endParaRPr>
                    </a:p>
                  </a:txBody>
                  <a:tcPr vert="vert" anchor="ctr">
                    <a:lnB w="12700" cap="flat" cmpd="sng" algn="ctr">
                      <a:solidFill>
                        <a:schemeClr val="tx1"/>
                      </a:solidFill>
                      <a:prstDash val="solid"/>
                      <a:round/>
                      <a:headEnd type="none" w="med" len="med"/>
                      <a:tailEnd type="none" w="med" len="med"/>
                    </a:lnB>
                  </a:tcPr>
                </a:tc>
                <a:tc>
                  <a:txBody>
                    <a:bodyPr/>
                    <a:lstStyle/>
                    <a:p>
                      <a:pPr algn="ctr" rtl="1"/>
                      <a:r>
                        <a:rPr lang="fa-IR" sz="1600" b="1" dirty="0" smtClean="0">
                          <a:cs typeface="B Homa" panose="00000400000000000000" pitchFamily="2" charset="-78"/>
                        </a:rPr>
                        <a:t>نرخ مرگ و میر نوزادان</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کل متولدین همان سال/ میزان مرگ و میر کودکان زیر یک سال= نرخ مرگ</a:t>
                      </a:r>
                      <a:r>
                        <a:rPr lang="fa-IR" sz="1600" b="1" baseline="0" dirty="0" smtClean="0">
                          <a:cs typeface="B Homa" panose="00000400000000000000" pitchFamily="2" charset="-78"/>
                        </a:rPr>
                        <a:t> و میر نوزادان</a:t>
                      </a:r>
                      <a:endParaRPr lang="fa-IR" sz="1600" b="1" dirty="0">
                        <a:cs typeface="B Homa" panose="00000400000000000000" pitchFamily="2" charset="-78"/>
                      </a:endParaRPr>
                    </a:p>
                  </a:txBody>
                  <a:tcPr anchor="ctr"/>
                </a:tc>
              </a:tr>
              <a:tr h="493653">
                <a:tc rowSpan="3">
                  <a:txBody>
                    <a:bodyPr/>
                    <a:lstStyle/>
                    <a:p>
                      <a:pPr algn="ctr" rtl="1"/>
                      <a:r>
                        <a:rPr lang="fa-IR" sz="1800" b="1" dirty="0" smtClean="0">
                          <a:cs typeface="B Homa" panose="00000400000000000000" pitchFamily="2" charset="-78"/>
                        </a:rPr>
                        <a:t>موالید</a:t>
                      </a:r>
                      <a:endParaRPr lang="fa-IR" sz="1800" b="1" dirty="0">
                        <a:cs typeface="B Homa" panose="00000400000000000000" pitchFamily="2" charset="-78"/>
                      </a:endParaRPr>
                    </a:p>
                  </a:txBody>
                  <a:tcPr vert="vert" anchor="ctr"/>
                </a:tc>
                <a:tc>
                  <a:txBody>
                    <a:bodyPr/>
                    <a:lstStyle/>
                    <a:p>
                      <a:pPr algn="ctr" rtl="1"/>
                      <a:r>
                        <a:rPr lang="fa-IR" sz="1600" b="1" dirty="0" smtClean="0">
                          <a:cs typeface="B Homa" panose="00000400000000000000" pitchFamily="2" charset="-78"/>
                        </a:rPr>
                        <a:t>میزان موالید</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1000* کل جمعیت جامعه آماری/ متولدین یک سال= میزان</a:t>
                      </a:r>
                      <a:r>
                        <a:rPr lang="fa-IR" sz="1600" b="1" baseline="0" dirty="0" smtClean="0">
                          <a:cs typeface="B Homa" panose="00000400000000000000" pitchFamily="2" charset="-78"/>
                        </a:rPr>
                        <a:t> موالید (</a:t>
                      </a:r>
                      <a:r>
                        <a:rPr lang="en-US" sz="1600" b="1" baseline="0" dirty="0" smtClean="0">
                          <a:cs typeface="B Homa" panose="00000400000000000000" pitchFamily="2" charset="-78"/>
                        </a:rPr>
                        <a:t>CBR</a:t>
                      </a:r>
                      <a:r>
                        <a:rPr lang="fa-IR" sz="1600" b="1" baseline="0" dirty="0" smtClean="0">
                          <a:cs typeface="B Homa" panose="00000400000000000000" pitchFamily="2" charset="-78"/>
                        </a:rPr>
                        <a:t>)</a:t>
                      </a:r>
                      <a:endParaRPr lang="fa-IR" sz="1600" b="1" dirty="0">
                        <a:cs typeface="B Homa" panose="00000400000000000000" pitchFamily="2" charset="-78"/>
                      </a:endParaRPr>
                    </a:p>
                  </a:txBody>
                  <a:tcPr anchor="ctr"/>
                </a:tc>
              </a:tr>
              <a:tr h="493653">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600" b="1" dirty="0" smtClean="0">
                          <a:cs typeface="B Homa" panose="00000400000000000000" pitchFamily="2" charset="-78"/>
                        </a:rPr>
                        <a:t>میزان</a:t>
                      </a:r>
                      <a:r>
                        <a:rPr lang="fa-IR" sz="1600" b="1" baseline="0" dirty="0" smtClean="0">
                          <a:cs typeface="B Homa" panose="00000400000000000000" pitchFamily="2" charset="-78"/>
                        </a:rPr>
                        <a:t> باروری عمومی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جمعیت زنان در سن باروری (49-15)/ متولدین یک سال=</a:t>
                      </a:r>
                      <a:r>
                        <a:rPr lang="fa-IR" sz="1600" b="1" baseline="0" dirty="0" smtClean="0">
                          <a:cs typeface="B Homa" panose="00000400000000000000" pitchFamily="2" charset="-78"/>
                        </a:rPr>
                        <a:t> میزان باروری عمومی</a:t>
                      </a:r>
                      <a:endParaRPr lang="fa-IR" sz="1600" b="1" dirty="0">
                        <a:cs typeface="B Homa" panose="00000400000000000000" pitchFamily="2" charset="-78"/>
                      </a:endParaRPr>
                    </a:p>
                  </a:txBody>
                  <a:tcPr anchor="ctr"/>
                </a:tc>
              </a:tr>
              <a:tr h="493653">
                <a:tc vMerge="1">
                  <a:txBody>
                    <a:bodyPr/>
                    <a:lstStyle/>
                    <a:p>
                      <a:pPr algn="ctr" rtl="1"/>
                      <a:endParaRPr lang="fa-IR" sz="1400" dirty="0">
                        <a:cs typeface="B Nazanin" panose="00000400000000000000" pitchFamily="2" charset="-78"/>
                      </a:endParaRPr>
                    </a:p>
                  </a:txBody>
                  <a:tcPr vert="vert" anchor="ctr"/>
                </a:tc>
                <a:tc>
                  <a:txBody>
                    <a:bodyPr/>
                    <a:lstStyle/>
                    <a:p>
                      <a:pPr algn="ctr" rtl="1"/>
                      <a:r>
                        <a:rPr lang="fa-IR" sz="1600" b="1" dirty="0" smtClean="0">
                          <a:cs typeface="B Homa" panose="00000400000000000000" pitchFamily="2" charset="-78"/>
                        </a:rPr>
                        <a:t>میزان باروری نکاحی</a:t>
                      </a:r>
                      <a:endParaRPr lang="fa-IR" sz="1600" b="1"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جمعیت زنان مزدوج در سن باروری(49-15)/ متولدین یک سال = میزان باروری نکاحی</a:t>
                      </a:r>
                      <a:endParaRPr lang="fa-IR" sz="1600" b="1" dirty="0">
                        <a:cs typeface="B Homa" panose="00000400000000000000" pitchFamily="2" charset="-78"/>
                      </a:endParaRPr>
                    </a:p>
                  </a:txBody>
                  <a:tcPr anchor="ctr"/>
                </a:tc>
              </a:tr>
            </a:tbl>
          </a:graphicData>
        </a:graphic>
      </p:graphicFrame>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تحلیل جمعیت</a:t>
            </a:r>
          </a:p>
        </p:txBody>
      </p:sp>
      <p:sp>
        <p:nvSpPr>
          <p:cNvPr id="18" name="Rectangle 17"/>
          <p:cNvSpPr/>
          <p:nvPr/>
        </p:nvSpPr>
        <p:spPr>
          <a:xfrm>
            <a:off x="10665619" y="968970"/>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جنسیتی</a:t>
            </a:r>
            <a:endParaRPr lang="en-US" sz="1400" dirty="0">
              <a:solidFill>
                <a:schemeClr val="tx1"/>
              </a:solidFill>
              <a:cs typeface="B Titr" panose="00000700000000000000" pitchFamily="2" charset="-78"/>
            </a:endParaRPr>
          </a:p>
        </p:txBody>
      </p:sp>
      <p:sp>
        <p:nvSpPr>
          <p:cNvPr id="19" name="Rectangle 18"/>
          <p:cNvSpPr/>
          <p:nvPr/>
        </p:nvSpPr>
        <p:spPr>
          <a:xfrm>
            <a:off x="10665619" y="1540034"/>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تراکم</a:t>
            </a:r>
            <a:endParaRPr lang="en-US" sz="1400" dirty="0">
              <a:solidFill>
                <a:schemeClr val="tx1"/>
              </a:solidFill>
              <a:cs typeface="B Titr" panose="00000700000000000000" pitchFamily="2" charset="-78"/>
            </a:endParaRPr>
          </a:p>
        </p:txBody>
      </p:sp>
      <p:sp>
        <p:nvSpPr>
          <p:cNvPr id="20" name="Rectangle 19"/>
          <p:cNvSpPr/>
          <p:nvPr/>
        </p:nvSpPr>
        <p:spPr>
          <a:xfrm>
            <a:off x="10663836" y="2116872"/>
            <a:ext cx="1523402"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بارتکفل</a:t>
            </a:r>
            <a:endParaRPr lang="en-US" sz="1400" dirty="0">
              <a:solidFill>
                <a:schemeClr val="tx1"/>
              </a:solidFill>
              <a:cs typeface="B Titr" panose="00000700000000000000" pitchFamily="2" charset="-78"/>
            </a:endParaRPr>
          </a:p>
        </p:txBody>
      </p:sp>
      <p:sp>
        <p:nvSpPr>
          <p:cNvPr id="21" name="Rectangle 20"/>
          <p:cNvSpPr/>
          <p:nvPr/>
        </p:nvSpPr>
        <p:spPr>
          <a:xfrm>
            <a:off x="10039929" y="2683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مرگ و میر</a:t>
            </a:r>
            <a:endParaRPr lang="en-US" sz="1400" dirty="0">
              <a:solidFill>
                <a:schemeClr val="tx1"/>
              </a:solidFill>
              <a:cs typeface="B Titr" panose="00000700000000000000" pitchFamily="2" charset="-78"/>
            </a:endParaRPr>
          </a:p>
        </p:txBody>
      </p:sp>
      <p:sp>
        <p:nvSpPr>
          <p:cNvPr id="22" name="Rectangle 21"/>
          <p:cNvSpPr/>
          <p:nvPr/>
        </p:nvSpPr>
        <p:spPr>
          <a:xfrm>
            <a:off x="10039929" y="3254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موالید</a:t>
            </a:r>
            <a:endParaRPr lang="en-US" sz="1400" dirty="0">
              <a:solidFill>
                <a:schemeClr val="tx1"/>
              </a:solidFill>
              <a:cs typeface="B Titr" panose="00000700000000000000" pitchFamily="2" charset="-78"/>
            </a:endParaRPr>
          </a:p>
        </p:txBody>
      </p:sp>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25</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65895402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روش های تحلیل جمعیت</a:t>
            </a:r>
          </a:p>
        </p:txBody>
      </p:sp>
      <p:sp>
        <p:nvSpPr>
          <p:cNvPr id="18" name="Rectangle 17"/>
          <p:cNvSpPr/>
          <p:nvPr/>
        </p:nvSpPr>
        <p:spPr>
          <a:xfrm>
            <a:off x="10039929" y="968970"/>
            <a:ext cx="214731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جنسیتی</a:t>
            </a:r>
            <a:endParaRPr lang="en-US" sz="1400" dirty="0">
              <a:solidFill>
                <a:prstClr val="black"/>
              </a:solidFill>
              <a:cs typeface="B Titr" panose="00000700000000000000" pitchFamily="2" charset="-78"/>
            </a:endParaRPr>
          </a:p>
        </p:txBody>
      </p:sp>
      <p:sp>
        <p:nvSpPr>
          <p:cNvPr id="19" name="Rectangle 18"/>
          <p:cNvSpPr/>
          <p:nvPr/>
        </p:nvSpPr>
        <p:spPr>
          <a:xfrm>
            <a:off x="10039929" y="1540034"/>
            <a:ext cx="214731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تراکم</a:t>
            </a:r>
            <a:endParaRPr lang="en-US" sz="1400" dirty="0">
              <a:solidFill>
                <a:prstClr val="black"/>
              </a:solidFill>
              <a:cs typeface="B Titr" panose="00000700000000000000" pitchFamily="2" charset="-78"/>
            </a:endParaRPr>
          </a:p>
        </p:txBody>
      </p:sp>
      <p:sp>
        <p:nvSpPr>
          <p:cNvPr id="20" name="Rectangle 19"/>
          <p:cNvSpPr/>
          <p:nvPr/>
        </p:nvSpPr>
        <p:spPr>
          <a:xfrm>
            <a:off x="10039929" y="2116872"/>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بارتکفل</a:t>
            </a:r>
            <a:endParaRPr lang="en-US" sz="1400" dirty="0">
              <a:solidFill>
                <a:prstClr val="black"/>
              </a:solidFill>
              <a:cs typeface="B Titr" panose="00000700000000000000" pitchFamily="2" charset="-78"/>
            </a:endParaRPr>
          </a:p>
        </p:txBody>
      </p:sp>
      <p:sp>
        <p:nvSpPr>
          <p:cNvPr id="21" name="Rectangle 20"/>
          <p:cNvSpPr/>
          <p:nvPr/>
        </p:nvSpPr>
        <p:spPr>
          <a:xfrm>
            <a:off x="10039929" y="2683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مرگ و میر</a:t>
            </a:r>
            <a:endParaRPr lang="en-US" sz="1400" dirty="0">
              <a:solidFill>
                <a:prstClr val="black"/>
              </a:solidFill>
              <a:cs typeface="B Titr" panose="00000700000000000000" pitchFamily="2" charset="-78"/>
            </a:endParaRPr>
          </a:p>
        </p:txBody>
      </p:sp>
      <p:sp>
        <p:nvSpPr>
          <p:cNvPr id="22" name="Rectangle 21"/>
          <p:cNvSpPr/>
          <p:nvPr/>
        </p:nvSpPr>
        <p:spPr>
          <a:xfrm>
            <a:off x="10039929" y="3254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موالید</a:t>
            </a:r>
            <a:endParaRPr lang="en-US" sz="1400" dirty="0">
              <a:solidFill>
                <a:prstClr val="black"/>
              </a:solidFill>
              <a:cs typeface="B Titr" panose="00000700000000000000" pitchFamily="2" charset="-78"/>
            </a:endParaRPr>
          </a:p>
        </p:txBody>
      </p:sp>
      <p:pic>
        <p:nvPicPr>
          <p:cNvPr id="2050" name="Picture 2" descr="I:\دال\Screenshot_۲۰۱۷۱۲۲۹-۱۸۱۷۴۰.png"/>
          <p:cNvPicPr>
            <a:picLocks noChangeAspect="1" noChangeArrowheads="1"/>
          </p:cNvPicPr>
          <p:nvPr/>
        </p:nvPicPr>
        <p:blipFill rotWithShape="1">
          <a:blip r:embed="rId2">
            <a:extLst>
              <a:ext uri="{28A0092B-C50C-407E-A947-70E740481C1C}">
                <a14:useLocalDpi xmlns:a14="http://schemas.microsoft.com/office/drawing/2010/main" val="0"/>
              </a:ext>
            </a:extLst>
          </a:blip>
          <a:srcRect t="34738" b="22018"/>
          <a:stretch/>
        </p:blipFill>
        <p:spPr bwMode="auto">
          <a:xfrm>
            <a:off x="5295804" y="968970"/>
            <a:ext cx="4588568" cy="3527624"/>
          </a:xfrm>
          <a:prstGeom prst="rect">
            <a:avLst/>
          </a:prstGeom>
          <a:noFill/>
          <a:ln>
            <a:solidFill>
              <a:srgbClr val="D5D000"/>
            </a:solidFill>
            <a:prstDash val="dash"/>
          </a:ln>
          <a:extLst>
            <a:ext uri="{909E8E84-426E-40DD-AFC4-6F175D3DCCD1}">
              <a14:hiddenFill xmlns:a14="http://schemas.microsoft.com/office/drawing/2010/main">
                <a:solidFill>
                  <a:srgbClr val="FFFFFF"/>
                </a:solidFill>
              </a14:hiddenFill>
            </a:ext>
          </a:extLst>
        </p:spPr>
      </p:pic>
      <p:pic>
        <p:nvPicPr>
          <p:cNvPr id="2051" name="Picture 3" descr="I:\دال\Screenshot_۲۰۱۷۱۲۲۹-۱۸۱۵۳۰.png"/>
          <p:cNvPicPr>
            <a:picLocks noChangeAspect="1" noChangeArrowheads="1"/>
          </p:cNvPicPr>
          <p:nvPr/>
        </p:nvPicPr>
        <p:blipFill rotWithShape="1">
          <a:blip r:embed="rId3">
            <a:extLst>
              <a:ext uri="{28A0092B-C50C-407E-A947-70E740481C1C}">
                <a14:useLocalDpi xmlns:a14="http://schemas.microsoft.com/office/drawing/2010/main" val="0"/>
              </a:ext>
            </a:extLst>
          </a:blip>
          <a:srcRect l="7120" t="37339" r="6143" b="24987"/>
          <a:stretch/>
        </p:blipFill>
        <p:spPr bwMode="auto">
          <a:xfrm>
            <a:off x="901184" y="2566016"/>
            <a:ext cx="4379380" cy="3381501"/>
          </a:xfrm>
          <a:prstGeom prst="rect">
            <a:avLst/>
          </a:prstGeom>
          <a:noFill/>
          <a:ln>
            <a:solidFill>
              <a:srgbClr val="D5D000"/>
            </a:solidFill>
            <a:prstDash val="dash"/>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26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31027594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1008824"/>
            <a:ext cx="8873569" cy="307777"/>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ctr" rtl="1"/>
            <a:r>
              <a:rPr lang="fa-IR" sz="1400" dirty="0">
                <a:solidFill>
                  <a:srgbClr val="17375E"/>
                </a:solidFill>
                <a:cs typeface="B Titr" panose="00000700000000000000" pitchFamily="2" charset="-78"/>
              </a:rPr>
              <a:t>برآورد ترکیب جمعیت شهری با استفاده از برنامه ریزی ریاضی</a:t>
            </a:r>
          </a:p>
        </p:txBody>
      </p:sp>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برآورد ترکیب جمعیت شهری </a:t>
            </a:r>
          </a:p>
        </p:txBody>
      </p:sp>
      <p:sp>
        <p:nvSpPr>
          <p:cNvPr id="18" name="Rectangle 17"/>
          <p:cNvSpPr/>
          <p:nvPr/>
        </p:nvSpPr>
        <p:spPr>
          <a:xfrm>
            <a:off x="10039929" y="968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rtl="1"/>
            <a:r>
              <a:rPr lang="fa-IR" sz="1400" dirty="0">
                <a:solidFill>
                  <a:prstClr val="black"/>
                </a:solidFill>
                <a:cs typeface="B Titr" panose="00000700000000000000" pitchFamily="2" charset="-78"/>
              </a:rPr>
              <a:t>برازش متناسب تکراری </a:t>
            </a:r>
            <a:r>
              <a:rPr lang="fa-IR" sz="1400" dirty="0" smtClean="0">
                <a:solidFill>
                  <a:prstClr val="black"/>
                </a:solidFill>
                <a:cs typeface="B Titr" panose="00000700000000000000" pitchFamily="2" charset="-78"/>
              </a:rPr>
              <a:t>(</a:t>
            </a:r>
            <a:r>
              <a:rPr lang="en-US" sz="1400" dirty="0" smtClean="0">
                <a:solidFill>
                  <a:prstClr val="black"/>
                </a:solidFill>
                <a:cs typeface="B Titr" panose="00000700000000000000" pitchFamily="2" charset="-78"/>
              </a:rPr>
              <a:t>IPF</a:t>
            </a:r>
            <a:r>
              <a:rPr lang="fa-IR" sz="1400" dirty="0" smtClean="0">
                <a:solidFill>
                  <a:prstClr val="black"/>
                </a:solidFill>
                <a:cs typeface="B Titr" panose="00000700000000000000" pitchFamily="2" charset="-78"/>
              </a:rPr>
              <a:t>)</a:t>
            </a:r>
            <a:endParaRPr lang="en-US" sz="1400" dirty="0">
              <a:solidFill>
                <a:prstClr val="black"/>
              </a:solidFill>
              <a:cs typeface="B Titr" panose="00000700000000000000" pitchFamily="2" charset="-78"/>
            </a:endParaRPr>
          </a:p>
        </p:txBody>
      </p:sp>
      <p:sp>
        <p:nvSpPr>
          <p:cNvPr id="19" name="Rectangle 18"/>
          <p:cNvSpPr/>
          <p:nvPr/>
        </p:nvSpPr>
        <p:spPr>
          <a:xfrm>
            <a:off x="10039929" y="1540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شبیه سازی</a:t>
            </a:r>
          </a:p>
        </p:txBody>
      </p:sp>
      <p:sp>
        <p:nvSpPr>
          <p:cNvPr id="20" name="Rectangle 19"/>
          <p:cNvSpPr/>
          <p:nvPr/>
        </p:nvSpPr>
        <p:spPr>
          <a:xfrm>
            <a:off x="10039929" y="212310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بهینه سازی</a:t>
            </a:r>
          </a:p>
        </p:txBody>
      </p:sp>
      <p:sp>
        <p:nvSpPr>
          <p:cNvPr id="22" name="TextBox 21"/>
          <p:cNvSpPr txBox="1"/>
          <p:nvPr/>
        </p:nvSpPr>
        <p:spPr>
          <a:xfrm>
            <a:off x="916426" y="3048794"/>
            <a:ext cx="4436784" cy="147732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در ادبیات موضوع </a:t>
            </a:r>
            <a:r>
              <a:rPr lang="fa-IR" sz="1800" dirty="0">
                <a:solidFill>
                  <a:prstClr val="black"/>
                </a:solidFill>
                <a:cs typeface="B Homa" panose="00000400000000000000" pitchFamily="2" charset="-78"/>
              </a:rPr>
              <a:t>این اقدام، تحت عنوان ترکیب </a:t>
            </a:r>
            <a:r>
              <a:rPr lang="fa-IR" sz="1800" dirty="0" smtClean="0">
                <a:solidFill>
                  <a:prstClr val="black"/>
                </a:solidFill>
                <a:cs typeface="B Homa" panose="00000400000000000000" pitchFamily="2" charset="-78"/>
              </a:rPr>
              <a:t>جمعیت (</a:t>
            </a:r>
            <a:r>
              <a:rPr lang="en-US" sz="1800" dirty="0"/>
              <a:t>population synthesis</a:t>
            </a:r>
            <a:r>
              <a:rPr lang="fa-IR" sz="1800" dirty="0" smtClean="0">
                <a:solidFill>
                  <a:prstClr val="black"/>
                </a:solidFill>
                <a:cs typeface="B Homa" panose="00000400000000000000" pitchFamily="2" charset="-78"/>
              </a:rPr>
              <a:t>) شناخته می شود، در </a:t>
            </a:r>
            <a:r>
              <a:rPr lang="fa-IR" sz="1800" dirty="0">
                <a:solidFill>
                  <a:prstClr val="black"/>
                </a:solidFill>
                <a:cs typeface="B Homa" panose="00000400000000000000" pitchFamily="2" charset="-78"/>
              </a:rPr>
              <a:t>ایران، ترکیب جمعیت </a:t>
            </a:r>
            <a:r>
              <a:rPr lang="fa-IR" sz="1800" dirty="0" smtClean="0">
                <a:solidFill>
                  <a:prstClr val="black"/>
                </a:solidFill>
                <a:cs typeface="B Homa" panose="00000400000000000000" pitchFamily="2" charset="-78"/>
              </a:rPr>
              <a:t>تحت عنوان تعمیم(</a:t>
            </a:r>
            <a:r>
              <a:rPr lang="en-US" sz="1800" dirty="0">
                <a:solidFill>
                  <a:prstClr val="black"/>
                </a:solidFill>
                <a:cs typeface="B Homa" panose="00000400000000000000" pitchFamily="2" charset="-78"/>
              </a:rPr>
              <a:t>expansion</a:t>
            </a:r>
            <a:r>
              <a:rPr lang="fa-IR" sz="1800" dirty="0" smtClean="0">
                <a:solidFill>
                  <a:prstClr val="black"/>
                </a:solidFill>
                <a:cs typeface="B Homa" panose="00000400000000000000" pitchFamily="2" charset="-78"/>
              </a:rPr>
              <a:t>) (تعمیم </a:t>
            </a:r>
            <a:r>
              <a:rPr lang="fa-IR" sz="1800" dirty="0">
                <a:solidFill>
                  <a:prstClr val="black"/>
                </a:solidFill>
                <a:cs typeface="B Homa" panose="00000400000000000000" pitchFamily="2" charset="-78"/>
              </a:rPr>
              <a:t>داده های نمونه آماری به جامعه </a:t>
            </a:r>
            <a:r>
              <a:rPr lang="fa-IR" sz="1800" dirty="0" smtClean="0">
                <a:solidFill>
                  <a:prstClr val="black"/>
                </a:solidFill>
                <a:cs typeface="B Homa" panose="00000400000000000000" pitchFamily="2" charset="-78"/>
              </a:rPr>
              <a:t>آماری) شناخته </a:t>
            </a:r>
            <a:r>
              <a:rPr lang="fa-IR" sz="1800" dirty="0">
                <a:solidFill>
                  <a:prstClr val="black"/>
                </a:solidFill>
                <a:cs typeface="B Homa" panose="00000400000000000000" pitchFamily="2" charset="-78"/>
              </a:rPr>
              <a:t>می شود</a:t>
            </a:r>
            <a:r>
              <a:rPr lang="fa-IR" sz="1800" dirty="0" smtClean="0">
                <a:solidFill>
                  <a:prstClr val="black"/>
                </a:solidFill>
                <a:cs typeface="B Homa" panose="00000400000000000000" pitchFamily="2" charset="-78"/>
              </a:rPr>
              <a:t>.</a:t>
            </a:r>
          </a:p>
        </p:txBody>
      </p:sp>
      <p:sp>
        <p:nvSpPr>
          <p:cNvPr id="23" name="TextBox 22"/>
          <p:cNvSpPr txBox="1"/>
          <p:nvPr/>
        </p:nvSpPr>
        <p:spPr>
          <a:xfrm>
            <a:off x="5353209" y="1540034"/>
            <a:ext cx="4436785" cy="2308324"/>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برای </a:t>
            </a:r>
            <a:r>
              <a:rPr lang="fa-IR" sz="1800" dirty="0">
                <a:solidFill>
                  <a:prstClr val="black"/>
                </a:solidFill>
                <a:cs typeface="B Homa" panose="00000400000000000000" pitchFamily="2" charset="-78"/>
              </a:rPr>
              <a:t>مطالعه وضعیت موجود سیستم حمل و نقل شهرها </a:t>
            </a:r>
            <a:r>
              <a:rPr lang="fa-IR" sz="1800" dirty="0" smtClean="0">
                <a:solidFill>
                  <a:prstClr val="black"/>
                </a:solidFill>
                <a:cs typeface="B Homa" panose="00000400000000000000" pitchFamily="2" charset="-78"/>
              </a:rPr>
              <a:t>و برنامه ریزی </a:t>
            </a:r>
            <a:r>
              <a:rPr lang="fa-IR" sz="1800" dirty="0">
                <a:solidFill>
                  <a:prstClr val="black"/>
                </a:solidFill>
                <a:cs typeface="B Homa" panose="00000400000000000000" pitchFamily="2" charset="-78"/>
              </a:rPr>
              <a:t>برای رفع مشکلات آن در آینده، به داده های جزئی و جامعی از خانوارهای شهر نیاز </a:t>
            </a:r>
            <a:r>
              <a:rPr lang="fa-IR" sz="1800" dirty="0" smtClean="0">
                <a:solidFill>
                  <a:prstClr val="black"/>
                </a:solidFill>
                <a:cs typeface="B Homa" panose="00000400000000000000" pitchFamily="2" charset="-78"/>
              </a:rPr>
              <a:t>است. گردآوری (یاخریداری) داده </a:t>
            </a:r>
            <a:r>
              <a:rPr lang="fa-IR" sz="1800" dirty="0">
                <a:solidFill>
                  <a:prstClr val="black"/>
                </a:solidFill>
                <a:cs typeface="B Homa" panose="00000400000000000000" pitchFamily="2" charset="-78"/>
              </a:rPr>
              <a:t>های جزئی برای کل </a:t>
            </a:r>
            <a:r>
              <a:rPr lang="fa-IR" sz="1800" dirty="0" smtClean="0">
                <a:solidFill>
                  <a:prstClr val="black"/>
                </a:solidFill>
                <a:cs typeface="B Homa" panose="00000400000000000000" pitchFamily="2" charset="-78"/>
              </a:rPr>
              <a:t>جمعیت محدوده </a:t>
            </a:r>
            <a:r>
              <a:rPr lang="fa-IR" sz="1800" dirty="0">
                <a:solidFill>
                  <a:prstClr val="black"/>
                </a:solidFill>
                <a:cs typeface="B Homa" panose="00000400000000000000" pitchFamily="2" charset="-78"/>
              </a:rPr>
              <a:t>موردمطالعه، اگر غیرممکن نباشد، هزینه بسیار </a:t>
            </a:r>
            <a:r>
              <a:rPr lang="fa-IR" sz="1800" dirty="0" smtClean="0">
                <a:solidFill>
                  <a:prstClr val="black"/>
                </a:solidFill>
                <a:cs typeface="B Homa" panose="00000400000000000000" pitchFamily="2" charset="-78"/>
              </a:rPr>
              <a:t>زیادی دارد</a:t>
            </a:r>
            <a:r>
              <a:rPr lang="fa-IR" sz="1800" dirty="0">
                <a:solidFill>
                  <a:prstClr val="black"/>
                </a:solidFill>
                <a:cs typeface="B Homa" panose="00000400000000000000" pitchFamily="2" charset="-78"/>
              </a:rPr>
              <a:t>. ضروری است این </a:t>
            </a:r>
            <a:r>
              <a:rPr lang="fa-IR" sz="1800" dirty="0" smtClean="0">
                <a:solidFill>
                  <a:prstClr val="black"/>
                </a:solidFill>
                <a:cs typeface="B Homa" panose="00000400000000000000" pitchFamily="2" charset="-78"/>
              </a:rPr>
              <a:t>داده های </a:t>
            </a:r>
            <a:r>
              <a:rPr lang="fa-IR" sz="1800" dirty="0">
                <a:solidFill>
                  <a:prstClr val="black"/>
                </a:solidFill>
                <a:cs typeface="B Homa" panose="00000400000000000000" pitchFamily="2" charset="-78"/>
              </a:rPr>
              <a:t>جزئی </a:t>
            </a:r>
            <a:r>
              <a:rPr lang="fa-IR" sz="1800" dirty="0" smtClean="0">
                <a:solidFill>
                  <a:prstClr val="black"/>
                </a:solidFill>
                <a:cs typeface="B Homa" panose="00000400000000000000" pitchFamily="2" charset="-78"/>
              </a:rPr>
              <a:t>به صورت </a:t>
            </a:r>
            <a:r>
              <a:rPr lang="fa-IR" sz="1800" dirty="0">
                <a:solidFill>
                  <a:prstClr val="black"/>
                </a:solidFill>
                <a:cs typeface="B Homa" panose="00000400000000000000" pitchFamily="2" charset="-78"/>
              </a:rPr>
              <a:t>تصنعی </a:t>
            </a:r>
            <a:r>
              <a:rPr lang="fa-IR" sz="1800" dirty="0" smtClean="0">
                <a:solidFill>
                  <a:prstClr val="black"/>
                </a:solidFill>
                <a:cs typeface="B Homa" panose="00000400000000000000" pitchFamily="2" charset="-78"/>
              </a:rPr>
              <a:t>برای کل </a:t>
            </a:r>
            <a:r>
              <a:rPr lang="fa-IR" sz="1800" dirty="0">
                <a:solidFill>
                  <a:prstClr val="black"/>
                </a:solidFill>
                <a:cs typeface="B Homa" panose="00000400000000000000" pitchFamily="2" charset="-78"/>
              </a:rPr>
              <a:t>جمعیت </a:t>
            </a:r>
            <a:r>
              <a:rPr lang="fa-IR" sz="1800" dirty="0" smtClean="0">
                <a:solidFill>
                  <a:prstClr val="black"/>
                </a:solidFill>
                <a:cs typeface="B Homa" panose="00000400000000000000" pitchFamily="2" charset="-78"/>
              </a:rPr>
              <a:t>(محدوده موردمطالعه) </a:t>
            </a:r>
            <a:r>
              <a:rPr lang="fa-IR" sz="1800" dirty="0">
                <a:solidFill>
                  <a:prstClr val="black"/>
                </a:solidFill>
                <a:cs typeface="B Homa" panose="00000400000000000000" pitchFamily="2" charset="-78"/>
              </a:rPr>
              <a:t>برآورد شود. </a:t>
            </a:r>
            <a:endParaRPr lang="fa-IR" sz="1800" dirty="0" smtClean="0">
              <a:solidFill>
                <a:prstClr val="black"/>
              </a:solidFill>
              <a:cs typeface="B Homa" panose="00000400000000000000" pitchFamily="2" charset="-78"/>
            </a:endParaRPr>
          </a:p>
        </p:txBody>
      </p:sp>
      <p:sp>
        <p:nvSpPr>
          <p:cNvPr id="24" name="TextBox 23"/>
          <p:cNvSpPr txBox="1"/>
          <p:nvPr/>
        </p:nvSpPr>
        <p:spPr>
          <a:xfrm>
            <a:off x="5353210" y="4047261"/>
            <a:ext cx="4436784" cy="120032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اگر </a:t>
            </a:r>
            <a:r>
              <a:rPr lang="fa-IR" sz="1800" dirty="0">
                <a:solidFill>
                  <a:prstClr val="black"/>
                </a:solidFill>
                <a:cs typeface="B Homa" panose="00000400000000000000" pitchFamily="2" charset="-78"/>
              </a:rPr>
              <a:t>نتایج تعمیم مناسب </a:t>
            </a:r>
            <a:r>
              <a:rPr lang="fa-IR" sz="1800" dirty="0" smtClean="0">
                <a:solidFill>
                  <a:prstClr val="black"/>
                </a:solidFill>
                <a:cs typeface="B Homa" panose="00000400000000000000" pitchFamily="2" charset="-78"/>
              </a:rPr>
              <a:t>باشد</a:t>
            </a:r>
            <a:r>
              <a:rPr lang="fa-IR" sz="1800" dirty="0">
                <a:solidFill>
                  <a:prstClr val="black"/>
                </a:solidFill>
                <a:cs typeface="B Homa" panose="00000400000000000000" pitchFamily="2" charset="-78"/>
              </a:rPr>
              <a:t>، در نتیجه جمعیت </a:t>
            </a:r>
            <a:r>
              <a:rPr lang="fa-IR" sz="1800" dirty="0" smtClean="0">
                <a:solidFill>
                  <a:prstClr val="black"/>
                </a:solidFill>
                <a:cs typeface="B Homa" panose="00000400000000000000" pitchFamily="2" charset="-78"/>
              </a:rPr>
              <a:t>ترکیبی ایجاد شده، نشان </a:t>
            </a:r>
            <a:r>
              <a:rPr lang="fa-IR" sz="1800" dirty="0">
                <a:solidFill>
                  <a:prstClr val="black"/>
                </a:solidFill>
                <a:cs typeface="B Homa" panose="00000400000000000000" pitchFamily="2" charset="-78"/>
              </a:rPr>
              <a:t>دهنده جمعیت واقعی شهر ا</a:t>
            </a:r>
            <a:r>
              <a:rPr lang="fa-IR" sz="1800" dirty="0" smtClean="0">
                <a:solidFill>
                  <a:prstClr val="black"/>
                </a:solidFill>
                <a:cs typeface="B Homa" panose="00000400000000000000" pitchFamily="2" charset="-78"/>
              </a:rPr>
              <a:t>ست </a:t>
            </a:r>
            <a:r>
              <a:rPr lang="fa-IR" sz="1800" dirty="0">
                <a:solidFill>
                  <a:prstClr val="black"/>
                </a:solidFill>
                <a:cs typeface="B Homa" panose="00000400000000000000" pitchFamily="2" charset="-78"/>
              </a:rPr>
              <a:t>و ماتریس </a:t>
            </a:r>
            <a:r>
              <a:rPr lang="fa-IR" sz="1800" dirty="0" smtClean="0">
                <a:solidFill>
                  <a:prstClr val="black"/>
                </a:solidFill>
                <a:cs typeface="B Homa" panose="00000400000000000000" pitchFamily="2" charset="-78"/>
              </a:rPr>
              <a:t>تقاضای سفر </a:t>
            </a:r>
            <a:r>
              <a:rPr lang="fa-IR" sz="1800" dirty="0">
                <a:solidFill>
                  <a:prstClr val="black"/>
                </a:solidFill>
                <a:cs typeface="B Homa" panose="00000400000000000000" pitchFamily="2" charset="-78"/>
              </a:rPr>
              <a:t>حاصل از تعمیم </a:t>
            </a:r>
            <a:r>
              <a:rPr lang="fa-IR" sz="1800" dirty="0" smtClean="0">
                <a:solidFill>
                  <a:prstClr val="black"/>
                </a:solidFill>
                <a:cs typeface="B Homa" panose="00000400000000000000" pitchFamily="2" charset="-78"/>
              </a:rPr>
              <a:t>یا </a:t>
            </a:r>
            <a:r>
              <a:rPr lang="fa-IR" sz="1800" dirty="0">
                <a:solidFill>
                  <a:prstClr val="black"/>
                </a:solidFill>
                <a:cs typeface="B Homa" panose="00000400000000000000" pitchFamily="2" charset="-78"/>
              </a:rPr>
              <a:t>حجم تردد حاصل از </a:t>
            </a:r>
            <a:r>
              <a:rPr lang="fa-IR" sz="1800" dirty="0" smtClean="0">
                <a:solidFill>
                  <a:prstClr val="black"/>
                </a:solidFill>
                <a:cs typeface="B Homa" panose="00000400000000000000" pitchFamily="2" charset="-78"/>
              </a:rPr>
              <a:t>تخصیص سفر</a:t>
            </a:r>
            <a:r>
              <a:rPr lang="fa-IR" sz="1800" dirty="0">
                <a:solidFill>
                  <a:prstClr val="black"/>
                </a:solidFill>
                <a:cs typeface="B Homa" panose="00000400000000000000" pitchFamily="2" charset="-78"/>
              </a:rPr>
              <a:t>، معتبر </a:t>
            </a:r>
            <a:r>
              <a:rPr lang="fa-IR" sz="1800" dirty="0" smtClean="0">
                <a:solidFill>
                  <a:prstClr val="black"/>
                </a:solidFill>
                <a:cs typeface="B Homa" panose="00000400000000000000" pitchFamily="2" charset="-78"/>
              </a:rPr>
              <a:t>خواهد </a:t>
            </a:r>
            <a:r>
              <a:rPr lang="fa-IR" sz="1800" dirty="0">
                <a:solidFill>
                  <a:prstClr val="black"/>
                </a:solidFill>
                <a:cs typeface="B Homa" panose="00000400000000000000" pitchFamily="2" charset="-78"/>
              </a:rPr>
              <a:t>بود.</a:t>
            </a:r>
            <a:endParaRPr lang="fa-IR" sz="1800" dirty="0" smtClean="0">
              <a:solidFill>
                <a:prstClr val="black"/>
              </a:solidFill>
              <a:cs typeface="B Homa" panose="00000400000000000000" pitchFamily="2" charset="-78"/>
            </a:endParaRP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27</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685164102"/>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1000"/>
                                        <p:tgtEl>
                                          <p:spTgt spid="20"/>
                                        </p:tgtEl>
                                      </p:cBhvr>
                                    </p:animEffect>
                                    <p:anim calcmode="lin" valueType="num">
                                      <p:cBhvr>
                                        <p:cTn id="28" dur="1000" fill="hold"/>
                                        <p:tgtEl>
                                          <p:spTgt spid="20"/>
                                        </p:tgtEl>
                                        <p:attrNameLst>
                                          <p:attrName>ppt_x</p:attrName>
                                        </p:attrNameLst>
                                      </p:cBhvr>
                                      <p:tavLst>
                                        <p:tav tm="0">
                                          <p:val>
                                            <p:strVal val="#ppt_x"/>
                                          </p:val>
                                        </p:tav>
                                        <p:tav tm="100000">
                                          <p:val>
                                            <p:strVal val="#ppt_x"/>
                                          </p:val>
                                        </p:tav>
                                      </p:tavLst>
                                    </p:anim>
                                    <p:anim calcmode="lin" valueType="num">
                                      <p:cBhvr>
                                        <p:cTn id="29"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grpId="0" nodeType="click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fade">
                                      <p:cBhvr>
                                        <p:cTn id="41" dur="1000"/>
                                        <p:tgtEl>
                                          <p:spTgt spid="23"/>
                                        </p:tgtEl>
                                      </p:cBhvr>
                                    </p:animEffect>
                                    <p:anim calcmode="lin" valueType="num">
                                      <p:cBhvr>
                                        <p:cTn id="42" dur="1000" fill="hold"/>
                                        <p:tgtEl>
                                          <p:spTgt spid="23"/>
                                        </p:tgtEl>
                                        <p:attrNameLst>
                                          <p:attrName>ppt_x</p:attrName>
                                        </p:attrNameLst>
                                      </p:cBhvr>
                                      <p:tavLst>
                                        <p:tav tm="0">
                                          <p:val>
                                            <p:strVal val="#ppt_x"/>
                                          </p:val>
                                        </p:tav>
                                        <p:tav tm="100000">
                                          <p:val>
                                            <p:strVal val="#ppt_x"/>
                                          </p:val>
                                        </p:tav>
                                      </p:tavLst>
                                    </p:anim>
                                    <p:anim calcmode="lin" valueType="num">
                                      <p:cBhvr>
                                        <p:cTn id="43"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1000"/>
                                        <p:tgtEl>
                                          <p:spTgt spid="24"/>
                                        </p:tgtEl>
                                      </p:cBhvr>
                                    </p:animEffect>
                                    <p:anim calcmode="lin" valueType="num">
                                      <p:cBhvr>
                                        <p:cTn id="56" dur="1000" fill="hold"/>
                                        <p:tgtEl>
                                          <p:spTgt spid="24"/>
                                        </p:tgtEl>
                                        <p:attrNameLst>
                                          <p:attrName>ppt_x</p:attrName>
                                        </p:attrNameLst>
                                      </p:cBhvr>
                                      <p:tavLst>
                                        <p:tav tm="0">
                                          <p:val>
                                            <p:strVal val="#ppt_x"/>
                                          </p:val>
                                        </p:tav>
                                        <p:tav tm="100000">
                                          <p:val>
                                            <p:strVal val="#ppt_x"/>
                                          </p:val>
                                        </p:tav>
                                      </p:tavLst>
                                    </p:anim>
                                    <p:anim calcmode="lin" valueType="num">
                                      <p:cBhvr>
                                        <p:cTn id="57"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19" grpId="0" animBg="1"/>
      <p:bldP spid="20" grpId="0" animBg="1"/>
      <p:bldP spid="22" grpId="0" animBg="1"/>
      <p:bldP spid="23"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1396" y="1008824"/>
            <a:ext cx="4998598" cy="2031325"/>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هدف برنامه تعیین ترکیب جمعیت و محاسبه ضریب تعمیم برای خانوار است تا درصد اختلاف بین مقادیر برآورد و مشاهده هر طبقه متغیر تعمیم کمینه شود و جامعه ای با کمترین اختلاف با مشاهدات به دست آید.</a:t>
            </a:r>
          </a:p>
          <a:p>
            <a:pPr algn="justLow" rtl="1"/>
            <a:r>
              <a:rPr lang="fa-IR" sz="1800" dirty="0" smtClean="0">
                <a:solidFill>
                  <a:prstClr val="black"/>
                </a:solidFill>
                <a:cs typeface="B Homa" panose="00000400000000000000" pitchFamily="2" charset="-78"/>
              </a:rPr>
              <a:t>جامعه ترکیبی حاصل از روش تعمیم، در مدل های چهارمرحله ای برآورد تقاضای سفر (مخصوصا مدل های ایجاد سفر) به کار می رود.</a:t>
            </a:r>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396" y="3471687"/>
            <a:ext cx="4998598" cy="2114031"/>
          </a:xfrm>
          <a:prstGeom prst="rect">
            <a:avLst/>
          </a:prstGeom>
          <a:noFill/>
          <a:ln>
            <a:solidFill>
              <a:srgbClr val="D5D000"/>
            </a:solidFill>
            <a:prstDash val="dash"/>
          </a:ln>
        </p:spPr>
      </p:pic>
      <p:sp>
        <p:nvSpPr>
          <p:cNvPr id="22" name="TextBox 21"/>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برآورد ترکیب جمعیت شهری </a:t>
            </a:r>
          </a:p>
        </p:txBody>
      </p:sp>
      <p:sp>
        <p:nvSpPr>
          <p:cNvPr id="23" name="Rectangle 22"/>
          <p:cNvSpPr/>
          <p:nvPr/>
        </p:nvSpPr>
        <p:spPr>
          <a:xfrm>
            <a:off x="10039929" y="968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rtl="1"/>
            <a:r>
              <a:rPr lang="fa-IR" sz="1400" dirty="0">
                <a:solidFill>
                  <a:prstClr val="black"/>
                </a:solidFill>
                <a:cs typeface="B Titr" panose="00000700000000000000" pitchFamily="2" charset="-78"/>
              </a:rPr>
              <a:t>برازش متناسب تکراری </a:t>
            </a:r>
            <a:r>
              <a:rPr lang="fa-IR" sz="1400" dirty="0" smtClean="0">
                <a:solidFill>
                  <a:prstClr val="black"/>
                </a:solidFill>
                <a:cs typeface="B Titr" panose="00000700000000000000" pitchFamily="2" charset="-78"/>
              </a:rPr>
              <a:t>(</a:t>
            </a:r>
            <a:r>
              <a:rPr lang="en-US" sz="1400" dirty="0" smtClean="0">
                <a:solidFill>
                  <a:prstClr val="black"/>
                </a:solidFill>
                <a:cs typeface="B Titr" panose="00000700000000000000" pitchFamily="2" charset="-78"/>
              </a:rPr>
              <a:t>IPF</a:t>
            </a:r>
            <a:r>
              <a:rPr lang="fa-IR" sz="1400" dirty="0" smtClean="0">
                <a:solidFill>
                  <a:prstClr val="black"/>
                </a:solidFill>
                <a:cs typeface="B Titr" panose="00000700000000000000" pitchFamily="2" charset="-78"/>
              </a:rPr>
              <a:t>)</a:t>
            </a:r>
            <a:endParaRPr lang="en-US" sz="1400" dirty="0">
              <a:solidFill>
                <a:prstClr val="black"/>
              </a:solidFill>
              <a:cs typeface="B Titr" panose="00000700000000000000" pitchFamily="2" charset="-78"/>
            </a:endParaRPr>
          </a:p>
        </p:txBody>
      </p:sp>
      <p:sp>
        <p:nvSpPr>
          <p:cNvPr id="24" name="Rectangle 23"/>
          <p:cNvSpPr/>
          <p:nvPr/>
        </p:nvSpPr>
        <p:spPr>
          <a:xfrm>
            <a:off x="10039929" y="1540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شبیه سازی</a:t>
            </a:r>
          </a:p>
        </p:txBody>
      </p:sp>
      <p:sp>
        <p:nvSpPr>
          <p:cNvPr id="25" name="Rectangle 24"/>
          <p:cNvSpPr/>
          <p:nvPr/>
        </p:nvSpPr>
        <p:spPr>
          <a:xfrm>
            <a:off x="10039929" y="212310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بهینه سازی</a:t>
            </a:r>
          </a:p>
        </p:txBody>
      </p:sp>
      <mc:AlternateContent xmlns:mc="http://schemas.openxmlformats.org/markup-compatibility/2006" xmlns:a14="http://schemas.microsoft.com/office/drawing/2010/main">
        <mc:Choice Requires="a14">
          <p:sp>
            <p:nvSpPr>
              <p:cNvPr id="26" name="TextBox 25"/>
              <p:cNvSpPr txBox="1"/>
              <p:nvPr/>
            </p:nvSpPr>
            <p:spPr>
              <a:xfrm>
                <a:off x="916424" y="2123104"/>
                <a:ext cx="3696132" cy="107285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14:m>
                  <m:oMathPara xmlns:m="http://schemas.openxmlformats.org/officeDocument/2006/math">
                    <m:oMathParaPr>
                      <m:jc m:val="centerGroup"/>
                    </m:oMathParaPr>
                    <m:oMath xmlns:m="http://schemas.openxmlformats.org/officeDocument/2006/math">
                      <m:func>
                        <m:funcPr>
                          <m:ctrlPr>
                            <a:rPr lang="en-US" sz="1800" b="0" i="1" smtClean="0">
                              <a:solidFill>
                                <a:prstClr val="black"/>
                              </a:solidFill>
                              <a:latin typeface="Cambria Math" panose="02040503050406030204" pitchFamily="18" charset="0"/>
                              <a:cs typeface="B Nazanin" panose="00000400000000000000" pitchFamily="2" charset="-78"/>
                            </a:rPr>
                          </m:ctrlPr>
                        </m:funcPr>
                        <m:fName>
                          <m:r>
                            <m:rPr>
                              <m:sty m:val="p"/>
                            </m:rPr>
                            <a:rPr lang="en-US" sz="1800" b="0" i="0" smtClean="0">
                              <a:solidFill>
                                <a:prstClr val="black"/>
                              </a:solidFill>
                              <a:latin typeface="Cambria Math"/>
                              <a:cs typeface="B Nazanin" panose="00000400000000000000" pitchFamily="2" charset="-78"/>
                            </a:rPr>
                            <m:t>min</m:t>
                          </m:r>
                        </m:fName>
                        <m:e>
                          <m:r>
                            <a:rPr lang="en-US" sz="1800" b="0" i="1" smtClean="0">
                              <a:solidFill>
                                <a:prstClr val="black"/>
                              </a:solidFill>
                              <a:latin typeface="Cambria Math"/>
                              <a:cs typeface="B Nazanin" panose="00000400000000000000" pitchFamily="2" charset="-78"/>
                            </a:rPr>
                            <m:t>𝑧</m:t>
                          </m:r>
                          <m:r>
                            <a:rPr lang="en-US" sz="1800" b="0" i="1" smtClean="0">
                              <a:solidFill>
                                <a:prstClr val="black"/>
                              </a:solidFill>
                              <a:latin typeface="Cambria Math"/>
                              <a:cs typeface="B Nazanin" panose="00000400000000000000" pitchFamily="2" charset="-78"/>
                            </a:rPr>
                            <m:t>= </m:t>
                          </m:r>
                          <m:nary>
                            <m:naryPr>
                              <m:chr m:val="∑"/>
                              <m:supHide m:val="on"/>
                              <m:ctrlPr>
                                <a:rPr lang="en-US" sz="1800" b="0" i="1" smtClean="0">
                                  <a:solidFill>
                                    <a:prstClr val="black"/>
                                  </a:solidFill>
                                  <a:latin typeface="Cambria Math" panose="02040503050406030204" pitchFamily="18" charset="0"/>
                                  <a:cs typeface="B Nazanin" panose="00000400000000000000" pitchFamily="2" charset="-78"/>
                                </a:rPr>
                              </m:ctrlPr>
                            </m:naryPr>
                            <m:sub>
                              <m:r>
                                <m:rPr>
                                  <m:brk m:alnAt="7"/>
                                </m:rPr>
                                <a:rPr lang="en-US" sz="1800" b="0" i="1" smtClean="0">
                                  <a:solidFill>
                                    <a:prstClr val="black"/>
                                  </a:solidFill>
                                  <a:latin typeface="Cambria Math"/>
                                  <a:cs typeface="B Nazanin" panose="00000400000000000000" pitchFamily="2" charset="-78"/>
                                </a:rPr>
                                <m:t>𝑘</m:t>
                              </m:r>
                              <m:r>
                                <a:rPr lang="en-US" sz="1800" b="0" i="1" smtClean="0">
                                  <a:solidFill>
                                    <a:prstClr val="black"/>
                                  </a:solidFill>
                                  <a:latin typeface="Cambria Math"/>
                                  <a:ea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𝐾</m:t>
                              </m:r>
                            </m:sub>
                            <m:sup/>
                            <m:e>
                              <m:r>
                                <a:rPr lang="en-US" sz="1800" b="0" i="1" smtClean="0">
                                  <a:solidFill>
                                    <a:prstClr val="black"/>
                                  </a:solidFill>
                                  <a:latin typeface="Cambria Math"/>
                                  <a:cs typeface="B Nazanin" panose="00000400000000000000" pitchFamily="2" charset="-78"/>
                                </a:rPr>
                                <m:t>𝐼</m:t>
                              </m:r>
                              <m:r>
                                <a:rPr lang="en-US" sz="1800" b="0" i="1" baseline="-25000" smtClean="0">
                                  <a:solidFill>
                                    <a:prstClr val="black"/>
                                  </a:solidFill>
                                  <a:latin typeface="Cambria Math"/>
                                  <a:cs typeface="B Nazanin" panose="00000400000000000000" pitchFamily="2" charset="-78"/>
                                </a:rPr>
                                <m:t>𝐾</m:t>
                              </m:r>
                            </m:e>
                          </m:nary>
                          <m:r>
                            <a:rPr lang="en-US" sz="1800" b="0" i="1" smtClean="0">
                              <a:solidFill>
                                <a:prstClr val="black"/>
                              </a:solidFill>
                              <a:latin typeface="Cambria Math"/>
                              <a:cs typeface="B Nazanin" panose="00000400000000000000" pitchFamily="2" charset="-78"/>
                            </a:rPr>
                            <m:t>∗</m:t>
                          </m:r>
                          <m:nary>
                            <m:naryPr>
                              <m:chr m:val="∑"/>
                              <m:supHide m:val="on"/>
                              <m:ctrlPr>
                                <a:rPr lang="en-US" sz="1800" b="0" i="1" smtClean="0">
                                  <a:solidFill>
                                    <a:prstClr val="black"/>
                                  </a:solidFill>
                                  <a:latin typeface="Cambria Math" panose="02040503050406030204" pitchFamily="18" charset="0"/>
                                  <a:cs typeface="B Nazanin" panose="00000400000000000000" pitchFamily="2" charset="-78"/>
                                </a:rPr>
                              </m:ctrlPr>
                            </m:naryPr>
                            <m:sub>
                              <m:r>
                                <m:rPr>
                                  <m:brk m:alnAt="7"/>
                                </m:rPr>
                                <a:rPr lang="en-US" sz="1800" b="0" i="1" smtClean="0">
                                  <a:solidFill>
                                    <a:prstClr val="black"/>
                                  </a:solidFill>
                                  <a:latin typeface="Cambria Math"/>
                                  <a:cs typeface="B Nazanin" panose="00000400000000000000" pitchFamily="2" charset="-78"/>
                                </a:rPr>
                                <m:t>𝑗</m:t>
                              </m:r>
                              <m:r>
                                <a:rPr lang="en-US" sz="1800" b="0" i="1" baseline="-25000" smtClean="0">
                                  <a:solidFill>
                                    <a:prstClr val="black"/>
                                  </a:solidFill>
                                  <a:latin typeface="Cambria Math"/>
                                  <a:cs typeface="B Nazanin" panose="00000400000000000000" pitchFamily="2" charset="-78"/>
                                </a:rPr>
                                <m:t>𝑘</m:t>
                              </m:r>
                              <m:r>
                                <m:rPr>
                                  <m:brk m:alnAt="7"/>
                                </m:rPr>
                                <a:rPr lang="en-US" sz="1800" b="0" i="1" smtClean="0">
                                  <a:solidFill>
                                    <a:prstClr val="black"/>
                                  </a:solidFill>
                                  <a:latin typeface="Cambria Math"/>
                                  <a:ea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𝐽</m:t>
                              </m:r>
                              <m:r>
                                <a:rPr lang="en-US" sz="1800" b="0" i="1" baseline="-25000" smtClean="0">
                                  <a:solidFill>
                                    <a:prstClr val="black"/>
                                  </a:solidFill>
                                  <a:latin typeface="Cambria Math"/>
                                  <a:cs typeface="B Nazanin" panose="00000400000000000000" pitchFamily="2" charset="-78"/>
                                </a:rPr>
                                <m:t>𝐾</m:t>
                              </m:r>
                            </m:sub>
                            <m:sup/>
                            <m:e>
                              <m:r>
                                <a:rPr lang="en-US" sz="1800" b="0" i="1" smtClean="0">
                                  <a:solidFill>
                                    <a:prstClr val="black"/>
                                  </a:solidFill>
                                  <a:latin typeface="Cambria Math"/>
                                  <a:ea typeface="Cambria Math"/>
                                  <a:cs typeface="B Nazanin" panose="00000400000000000000" pitchFamily="2" charset="-78"/>
                                </a:rPr>
                                <m:t>∆</m:t>
                              </m:r>
                              <m:r>
                                <a:rPr lang="en-US" sz="1800" b="0" i="1" baseline="-25000" smtClean="0">
                                  <a:solidFill>
                                    <a:prstClr val="black"/>
                                  </a:solidFill>
                                  <a:latin typeface="Cambria Math"/>
                                  <a:ea typeface="Cambria Math"/>
                                  <a:cs typeface="B Nazanin" panose="00000400000000000000" pitchFamily="2" charset="-78"/>
                                </a:rPr>
                                <m:t>𝑗</m:t>
                              </m:r>
                              <m:r>
                                <a:rPr lang="en-US" sz="1800" b="0" i="1" baseline="-60000" smtClean="0">
                                  <a:solidFill>
                                    <a:prstClr val="black"/>
                                  </a:solidFill>
                                  <a:latin typeface="Cambria Math"/>
                                  <a:ea typeface="Cambria Math"/>
                                  <a:cs typeface="B Nazanin" panose="00000400000000000000" pitchFamily="2" charset="-78"/>
                                </a:rPr>
                                <m:t>𝑘</m:t>
                              </m:r>
                            </m:e>
                          </m:nary>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𝐼𝑗𝑘</m:t>
                          </m:r>
                        </m:e>
                      </m:func>
                    </m:oMath>
                  </m:oMathPara>
                </a14:m>
                <a:endParaRPr lang="fa-IR" sz="1800" b="0" dirty="0" smtClean="0">
                  <a:solidFill>
                    <a:prstClr val="black"/>
                  </a:solidFill>
                  <a:cs typeface="B Homa" panose="00000400000000000000" pitchFamily="2" charset="-78"/>
                </a:endParaRPr>
              </a:p>
              <a:p>
                <a:pPr lvl="1" rtl="1"/>
                <a14:m>
                  <m:oMathPara xmlns:m="http://schemas.openxmlformats.org/officeDocument/2006/math">
                    <m:oMathParaPr>
                      <m:jc m:val="left"/>
                    </m:oMathParaPr>
                    <m:oMath xmlns:m="http://schemas.openxmlformats.org/officeDocument/2006/math">
                      <m:r>
                        <m:rPr>
                          <m:sty m:val="p"/>
                        </m:rPr>
                        <a:rPr lang="en-US" sz="1800" i="1">
                          <a:solidFill>
                            <a:prstClr val="black"/>
                          </a:solidFill>
                          <a:latin typeface="Cambria Math"/>
                          <a:ea typeface="Cambria Math"/>
                          <a:cs typeface="B Nazanin" panose="00000400000000000000" pitchFamily="2" charset="-78"/>
                        </a:rPr>
                        <m:t>W</m:t>
                      </m:r>
                      <m:r>
                        <m:rPr>
                          <m:sty m:val="p"/>
                        </m:rPr>
                        <a:rPr lang="en-US" sz="1800" b="0" i="0" baseline="-25000" smtClean="0">
                          <a:solidFill>
                            <a:prstClr val="black"/>
                          </a:solidFill>
                          <a:latin typeface="Cambria Math"/>
                          <a:ea typeface="Cambria Math"/>
                          <a:cs typeface="B Nazanin" panose="00000400000000000000" pitchFamily="2" charset="-78"/>
                        </a:rPr>
                        <m:t>I</m:t>
                      </m:r>
                      <m:r>
                        <a:rPr lang="en-US" sz="1800" i="1">
                          <a:solidFill>
                            <a:prstClr val="black"/>
                          </a:solidFill>
                          <a:latin typeface="Cambria Math"/>
                          <a:ea typeface="Cambria Math"/>
                          <a:cs typeface="B Nazanin" panose="00000400000000000000" pitchFamily="2" charset="-78"/>
                        </a:rPr>
                        <m:t>∆</m:t>
                      </m:r>
                      <m:r>
                        <a:rPr lang="en-US" sz="1800" i="1" baseline="-25000">
                          <a:solidFill>
                            <a:prstClr val="black"/>
                          </a:solidFill>
                          <a:latin typeface="Cambria Math"/>
                          <a:ea typeface="Cambria Math"/>
                          <a:cs typeface="B Nazanin" panose="00000400000000000000" pitchFamily="2" charset="-78"/>
                        </a:rPr>
                        <m:t>𝑗</m:t>
                      </m:r>
                      <m:r>
                        <a:rPr lang="en-US" sz="1800" i="1" baseline="-60000">
                          <a:solidFill>
                            <a:prstClr val="black"/>
                          </a:solidFill>
                          <a:latin typeface="Cambria Math"/>
                          <a:ea typeface="Cambria Math"/>
                          <a:cs typeface="B Nazanin" panose="00000400000000000000" pitchFamily="2" charset="-78"/>
                        </a:rPr>
                        <m:t>𝑘</m:t>
                      </m:r>
                    </m:oMath>
                  </m:oMathPara>
                </a14:m>
                <a:endParaRPr lang="fa-IR" sz="1800" dirty="0" smtClean="0">
                  <a:solidFill>
                    <a:prstClr val="black"/>
                  </a:solidFill>
                  <a:cs typeface="B Homa" panose="00000400000000000000" pitchFamily="2" charset="-78"/>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16424" y="2123104"/>
                <a:ext cx="3696132" cy="1072858"/>
              </a:xfrm>
              <a:prstGeom prst="rect">
                <a:avLst/>
              </a:prstGeom>
              <a:blipFill rotWithShape="0">
                <a:blip r:embed="rId3"/>
                <a:stretch>
                  <a:fillRect b="-3889"/>
                </a:stretch>
              </a:blipFill>
              <a:ln/>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916424" y="3277394"/>
                <a:ext cx="3700576" cy="2308324"/>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en-US" sz="1800" dirty="0" smtClean="0">
                    <a:solidFill>
                      <a:prstClr val="black"/>
                    </a:solidFill>
                    <a:cs typeface="B Homa" panose="00000400000000000000" pitchFamily="2" charset="-78"/>
                  </a:rPr>
                  <a:t>W</a:t>
                </a:r>
                <a:r>
                  <a:rPr lang="en-US" sz="1800" baseline="-25000" dirty="0" smtClean="0">
                    <a:solidFill>
                      <a:prstClr val="black"/>
                    </a:solidFill>
                    <a:cs typeface="B Homa" panose="00000400000000000000" pitchFamily="2" charset="-78"/>
                  </a:rPr>
                  <a:t>i</a:t>
                </a:r>
                <a:r>
                  <a:rPr lang="fa-IR" sz="1800" dirty="0" smtClean="0">
                    <a:solidFill>
                      <a:prstClr val="black"/>
                    </a:solidFill>
                    <a:cs typeface="B Homa" panose="00000400000000000000" pitchFamily="2" charset="-78"/>
                  </a:rPr>
                  <a:t>: ضریب تعمیم خانوار </a:t>
                </a:r>
                <a:r>
                  <a:rPr lang="en-US" sz="1800" dirty="0" err="1" smtClean="0">
                    <a:solidFill>
                      <a:prstClr val="black"/>
                    </a:solidFill>
                    <a:cs typeface="B Homa" panose="00000400000000000000" pitchFamily="2" charset="-78"/>
                  </a:rPr>
                  <a:t>i</a:t>
                </a:r>
                <a:r>
                  <a:rPr lang="fa-IR" sz="1800" dirty="0" smtClean="0">
                    <a:solidFill>
                      <a:prstClr val="black"/>
                    </a:solidFill>
                    <a:cs typeface="B Homa" panose="00000400000000000000" pitchFamily="2" charset="-78"/>
                  </a:rPr>
                  <a:t>،</a:t>
                </a:r>
                <a:endParaRPr lang="en-US" sz="1800" dirty="0" smtClean="0">
                  <a:solidFill>
                    <a:prstClr val="black"/>
                  </a:solidFill>
                  <a:cs typeface="B Homa" panose="00000400000000000000" pitchFamily="2" charset="-78"/>
                </a:endParaRPr>
              </a:p>
              <a:p>
                <a:pPr algn="justLow" rtl="1"/>
                <a:r>
                  <a:rPr lang="en-US" sz="1800" dirty="0" smtClean="0">
                    <a:solidFill>
                      <a:prstClr val="black"/>
                    </a:solidFill>
                    <a:cs typeface="B Homa" panose="00000400000000000000" pitchFamily="2" charset="-78"/>
                  </a:rPr>
                  <a:t>N</a:t>
                </a:r>
                <a:r>
                  <a:rPr lang="fa-IR" sz="1800" dirty="0" smtClean="0">
                    <a:solidFill>
                      <a:prstClr val="black"/>
                    </a:solidFill>
                    <a:cs typeface="B Homa" panose="00000400000000000000" pitchFamily="2" charset="-78"/>
                  </a:rPr>
                  <a:t>: مجموعه خانوارهای نمونه </a:t>
                </a:r>
                <a:r>
                  <a:rPr lang="en-US" sz="1800" dirty="0" err="1" smtClean="0">
                    <a:solidFill>
                      <a:prstClr val="black"/>
                    </a:solidFill>
                    <a:cs typeface="B Homa" panose="00000400000000000000" pitchFamily="2" charset="-78"/>
                  </a:rPr>
                  <a:t>i</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N</a:t>
                </a:r>
                <a:r>
                  <a:rPr lang="fa-IR" sz="1800" dirty="0" smtClean="0">
                    <a:solidFill>
                      <a:prstClr val="black"/>
                    </a:solidFill>
                    <a:cs typeface="B Homa" panose="00000400000000000000" pitchFamily="2" charset="-78"/>
                  </a:rPr>
                  <a:t>، </a:t>
                </a:r>
              </a:p>
              <a:p>
                <a:pPr algn="justLow" rtl="1"/>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مجموعه متغیرهای تعمیم </a:t>
                </a:r>
                <a:r>
                  <a:rPr lang="en-US" sz="1800" dirty="0" err="1" smtClean="0">
                    <a:solidFill>
                      <a:prstClr val="black"/>
                    </a:solidFill>
                    <a:cs typeface="B Homa" panose="00000400000000000000" pitchFamily="2" charset="-78"/>
                  </a:rPr>
                  <a:t>k</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J</a:t>
                </a:r>
                <a:r>
                  <a:rPr lang="en-US" sz="1800" baseline="-25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مجموعه طبقات هر متغیر تعمیم </a:t>
                </a:r>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a:t>
                </a:r>
                <a14:m>
                  <m:oMath xmlns:m="http://schemas.openxmlformats.org/officeDocument/2006/math">
                    <m:r>
                      <a:rPr lang="en-US" sz="1800" b="0" i="1" smtClean="0">
                        <a:solidFill>
                          <a:prstClr val="black"/>
                        </a:solidFill>
                        <a:latin typeface="Cambria Math"/>
                        <a:cs typeface="B Nazanin" panose="00000400000000000000" pitchFamily="2" charset="-78"/>
                      </a:rPr>
                      <m:t>𝐽</m:t>
                    </m:r>
                    <m:r>
                      <a:rPr lang="en-US" sz="1800" b="0" i="1" baseline="-25000" smtClean="0">
                        <a:solidFill>
                          <a:prstClr val="black"/>
                        </a:solidFill>
                        <a:latin typeface="Cambria Math"/>
                        <a:cs typeface="B Nazanin" panose="00000400000000000000" pitchFamily="2" charset="-78"/>
                      </a:rPr>
                      <m:t>𝑘</m:t>
                    </m:r>
                    <m:r>
                      <a:rPr lang="en-US" sz="1800" b="0" i="1" smtClean="0">
                        <a:solidFill>
                          <a:prstClr val="black"/>
                        </a:solidFill>
                        <a:latin typeface="Cambria Math"/>
                        <a:cs typeface="B Nazanin" panose="00000400000000000000" pitchFamily="2" charset="-78"/>
                      </a:rPr>
                      <m:t>=</m:t>
                    </m:r>
                    <m:d>
                      <m:dPr>
                        <m:begChr m:val="{"/>
                        <m:endChr m:val="}"/>
                        <m:ctrlPr>
                          <a:rPr lang="en-US" sz="1800" b="0" i="1" smtClean="0">
                            <a:solidFill>
                              <a:prstClr val="black"/>
                            </a:solidFill>
                            <a:latin typeface="Cambria Math" panose="02040503050406030204" pitchFamily="18" charset="0"/>
                            <a:cs typeface="B Nazanin" panose="00000400000000000000" pitchFamily="2" charset="-78"/>
                          </a:rPr>
                        </m:ctrlPr>
                      </m:dPr>
                      <m:e>
                        <m:r>
                          <a:rPr lang="en-US" sz="1800" b="0" i="1" smtClean="0">
                            <a:solidFill>
                              <a:prstClr val="black"/>
                            </a:solidFill>
                            <a:latin typeface="Cambria Math"/>
                            <a:cs typeface="B Nazanin" panose="00000400000000000000" pitchFamily="2" charset="-78"/>
                          </a:rPr>
                          <m:t>1</m:t>
                        </m:r>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2</m:t>
                        </m:r>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𝑗𝑘</m:t>
                        </m:r>
                      </m:e>
                    </m:d>
                  </m:oMath>
                </a14:m>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I</a:t>
                </a:r>
                <a:r>
                  <a:rPr lang="en-US" sz="1800" baseline="-25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ضریب اهمیت هر متغیر تعمیم </a:t>
                </a:r>
                <a:r>
                  <a:rPr lang="en-US" sz="1800" dirty="0" err="1" smtClean="0">
                    <a:solidFill>
                      <a:prstClr val="black"/>
                    </a:solidFill>
                    <a:cs typeface="B Homa" panose="00000400000000000000" pitchFamily="2" charset="-78"/>
                  </a:rPr>
                  <a:t>k</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I</a:t>
                </a:r>
                <a:r>
                  <a:rPr lang="en-US" sz="1800" baseline="-25000" dirty="0" err="1" smtClean="0">
                    <a:solidFill>
                      <a:prstClr val="black"/>
                    </a:solidFill>
                    <a:cs typeface="B Homa" panose="00000400000000000000" pitchFamily="2" charset="-78"/>
                  </a:rPr>
                  <a:t>j</a:t>
                </a:r>
                <a:r>
                  <a:rPr lang="en-US" sz="1800" baseline="-60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ضریب اهمیت هر طبقه متغیر تعمیم،</a:t>
                </a:r>
              </a:p>
              <a:p>
                <a:pPr algn="justLow" rtl="1"/>
                <a14:m>
                  <m:oMath xmlns:m="http://schemas.openxmlformats.org/officeDocument/2006/math">
                    <m:r>
                      <a:rPr lang="fa-IR" sz="1800" i="1" smtClean="0">
                        <a:solidFill>
                          <a:prstClr val="black"/>
                        </a:solidFill>
                        <a:latin typeface="Cambria Math"/>
                        <a:ea typeface="Cambria Math"/>
                        <a:cs typeface="B Nazanin" panose="00000400000000000000" pitchFamily="2" charset="-78"/>
                      </a:rPr>
                      <m:t>∆</m:t>
                    </m:r>
                  </m:oMath>
                </a14:m>
                <a:r>
                  <a:rPr lang="en-US" sz="1800" baseline="-25000" dirty="0" err="1" smtClean="0">
                    <a:solidFill>
                      <a:prstClr val="black"/>
                    </a:solidFill>
                    <a:cs typeface="B Homa" panose="00000400000000000000" pitchFamily="2" charset="-78"/>
                  </a:rPr>
                  <a:t>j</a:t>
                </a:r>
                <a:r>
                  <a:rPr lang="en-US" sz="1800" baseline="-60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درصد خطای برآورد هر متغیر تعمیم.</a:t>
                </a:r>
              </a:p>
            </p:txBody>
          </p:sp>
        </mc:Choice>
        <mc:Fallback xmlns="">
          <p:sp>
            <p:nvSpPr>
              <p:cNvPr id="27" name="TextBox 26"/>
              <p:cNvSpPr txBox="1">
                <a:spLocks noRot="1" noChangeAspect="1" noMove="1" noResize="1" noEditPoints="1" noAdjustHandles="1" noChangeArrowheads="1" noChangeShapeType="1" noTextEdit="1"/>
              </p:cNvSpPr>
              <p:nvPr/>
            </p:nvSpPr>
            <p:spPr>
              <a:xfrm>
                <a:off x="916424" y="3277394"/>
                <a:ext cx="3700576" cy="2308324"/>
              </a:xfrm>
              <a:prstGeom prst="rect">
                <a:avLst/>
              </a:prstGeom>
              <a:blipFill rotWithShape="0">
                <a:blip r:embed="rId4"/>
                <a:stretch>
                  <a:fillRect t="-1832" r="-1309" b="-4974"/>
                </a:stretch>
              </a:blipFill>
              <a:ln/>
            </p:spPr>
            <p:txBody>
              <a:bodyPr/>
              <a:lstStyle/>
              <a:p>
                <a:r>
                  <a:rPr lang="fa-IR">
                    <a:noFill/>
                  </a:rPr>
                  <a:t> </a:t>
                </a:r>
              </a:p>
            </p:txBody>
          </p:sp>
        </mc:Fallback>
      </mc:AlternateContent>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28</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08748275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3" grpId="0" animBg="1"/>
      <p:bldP spid="24" grpId="0" animBg="1"/>
      <p:bldP spid="25" grpId="0" animBg="1"/>
      <p:bldP spid="26" grpId="0" animBg="1"/>
      <p:bldP spid="2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791396" y="1008824"/>
            <a:ext cx="4998598" cy="2031325"/>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هدف برنامه تعیین ترکیب جمعیت و محاسبه ضریب تعمیم برای خانوار است تا درصد اختلاف بین مقادیر برآورد و مشاهده هر طبقه متغیر تعمیم کمینه شود و جامعه ای با کمترین اختلاف با مشاهدات به دست آید.</a:t>
            </a:r>
          </a:p>
          <a:p>
            <a:pPr algn="justLow" rtl="1"/>
            <a:r>
              <a:rPr lang="fa-IR" sz="1800" dirty="0" smtClean="0">
                <a:solidFill>
                  <a:prstClr val="black"/>
                </a:solidFill>
                <a:cs typeface="B Homa" panose="00000400000000000000" pitchFamily="2" charset="-78"/>
              </a:rPr>
              <a:t>جامعه ترکیبی حاصل از روش تعمیم، در مدل های چهارمرحله ای برآورد تقاضای سفر (مخصوصا مدل های ایجاد سفر) به کار می رود.</a:t>
            </a:r>
          </a:p>
        </p:txBody>
      </p:sp>
      <p:pic>
        <p:nvPicPr>
          <p:cNvPr id="7" name="Picture 6"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91396" y="3471687"/>
            <a:ext cx="4998598" cy="2114031"/>
          </a:xfrm>
          <a:prstGeom prst="rect">
            <a:avLst/>
          </a:prstGeom>
          <a:noFill/>
          <a:ln>
            <a:solidFill>
              <a:srgbClr val="D5D000"/>
            </a:solidFill>
            <a:prstDash val="dash"/>
          </a:ln>
        </p:spPr>
      </p:pic>
      <p:sp>
        <p:nvSpPr>
          <p:cNvPr id="22" name="TextBox 21"/>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برآورد ترکیب جمعیت شهری </a:t>
            </a:r>
          </a:p>
        </p:txBody>
      </p:sp>
      <p:sp>
        <p:nvSpPr>
          <p:cNvPr id="23" name="Rectangle 22"/>
          <p:cNvSpPr/>
          <p:nvPr/>
        </p:nvSpPr>
        <p:spPr>
          <a:xfrm>
            <a:off x="10039929" y="968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rtl="1"/>
            <a:r>
              <a:rPr lang="fa-IR" sz="1400" dirty="0">
                <a:solidFill>
                  <a:prstClr val="black"/>
                </a:solidFill>
                <a:cs typeface="B Titr" panose="00000700000000000000" pitchFamily="2" charset="-78"/>
              </a:rPr>
              <a:t>برازش متناسب تکراری </a:t>
            </a:r>
            <a:r>
              <a:rPr lang="fa-IR" sz="1400" dirty="0" smtClean="0">
                <a:solidFill>
                  <a:prstClr val="black"/>
                </a:solidFill>
                <a:cs typeface="B Titr" panose="00000700000000000000" pitchFamily="2" charset="-78"/>
              </a:rPr>
              <a:t>(</a:t>
            </a:r>
            <a:r>
              <a:rPr lang="en-US" sz="1400" dirty="0" smtClean="0">
                <a:solidFill>
                  <a:prstClr val="black"/>
                </a:solidFill>
                <a:cs typeface="B Titr" panose="00000700000000000000" pitchFamily="2" charset="-78"/>
              </a:rPr>
              <a:t>IPF</a:t>
            </a:r>
            <a:r>
              <a:rPr lang="fa-IR" sz="1400" dirty="0" smtClean="0">
                <a:solidFill>
                  <a:prstClr val="black"/>
                </a:solidFill>
                <a:cs typeface="B Titr" panose="00000700000000000000" pitchFamily="2" charset="-78"/>
              </a:rPr>
              <a:t>)</a:t>
            </a:r>
            <a:endParaRPr lang="en-US" sz="1400" dirty="0">
              <a:solidFill>
                <a:prstClr val="black"/>
              </a:solidFill>
              <a:cs typeface="B Titr" panose="00000700000000000000" pitchFamily="2" charset="-78"/>
            </a:endParaRPr>
          </a:p>
        </p:txBody>
      </p:sp>
      <p:sp>
        <p:nvSpPr>
          <p:cNvPr id="24" name="Rectangle 23"/>
          <p:cNvSpPr/>
          <p:nvPr/>
        </p:nvSpPr>
        <p:spPr>
          <a:xfrm>
            <a:off x="10039929" y="1540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شبیه سازی</a:t>
            </a:r>
          </a:p>
        </p:txBody>
      </p:sp>
      <p:sp>
        <p:nvSpPr>
          <p:cNvPr id="25" name="Rectangle 24"/>
          <p:cNvSpPr/>
          <p:nvPr/>
        </p:nvSpPr>
        <p:spPr>
          <a:xfrm>
            <a:off x="10039929" y="212310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بهینه سازی</a:t>
            </a:r>
          </a:p>
        </p:txBody>
      </p:sp>
      <mc:AlternateContent xmlns:mc="http://schemas.openxmlformats.org/markup-compatibility/2006" xmlns:a14="http://schemas.microsoft.com/office/drawing/2010/main">
        <mc:Choice Requires="a14">
          <p:sp>
            <p:nvSpPr>
              <p:cNvPr id="26" name="TextBox 25"/>
              <p:cNvSpPr txBox="1"/>
              <p:nvPr/>
            </p:nvSpPr>
            <p:spPr>
              <a:xfrm>
                <a:off x="916424" y="2123104"/>
                <a:ext cx="3696132" cy="107285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14:m>
                  <m:oMathPara xmlns:m="http://schemas.openxmlformats.org/officeDocument/2006/math">
                    <m:oMathParaPr>
                      <m:jc m:val="centerGroup"/>
                    </m:oMathParaPr>
                    <m:oMath xmlns:m="http://schemas.openxmlformats.org/officeDocument/2006/math">
                      <m:func>
                        <m:funcPr>
                          <m:ctrlPr>
                            <a:rPr lang="en-US" sz="1800" b="0" i="1" smtClean="0">
                              <a:solidFill>
                                <a:prstClr val="black"/>
                              </a:solidFill>
                              <a:latin typeface="Cambria Math" panose="02040503050406030204" pitchFamily="18" charset="0"/>
                              <a:cs typeface="B Nazanin" panose="00000400000000000000" pitchFamily="2" charset="-78"/>
                            </a:rPr>
                          </m:ctrlPr>
                        </m:funcPr>
                        <m:fName>
                          <m:r>
                            <m:rPr>
                              <m:sty m:val="p"/>
                            </m:rPr>
                            <a:rPr lang="en-US" sz="1800" b="0" i="0" smtClean="0">
                              <a:solidFill>
                                <a:prstClr val="black"/>
                              </a:solidFill>
                              <a:latin typeface="Cambria Math"/>
                              <a:cs typeface="B Nazanin" panose="00000400000000000000" pitchFamily="2" charset="-78"/>
                            </a:rPr>
                            <m:t>min</m:t>
                          </m:r>
                        </m:fName>
                        <m:e>
                          <m:r>
                            <a:rPr lang="en-US" sz="1800" b="0" i="1" smtClean="0">
                              <a:solidFill>
                                <a:prstClr val="black"/>
                              </a:solidFill>
                              <a:latin typeface="Cambria Math"/>
                              <a:cs typeface="B Nazanin" panose="00000400000000000000" pitchFamily="2" charset="-78"/>
                            </a:rPr>
                            <m:t>𝑧</m:t>
                          </m:r>
                          <m:r>
                            <a:rPr lang="en-US" sz="1800" b="0" i="1" smtClean="0">
                              <a:solidFill>
                                <a:prstClr val="black"/>
                              </a:solidFill>
                              <a:latin typeface="Cambria Math"/>
                              <a:cs typeface="B Nazanin" panose="00000400000000000000" pitchFamily="2" charset="-78"/>
                            </a:rPr>
                            <m:t>= </m:t>
                          </m:r>
                          <m:nary>
                            <m:naryPr>
                              <m:chr m:val="∑"/>
                              <m:supHide m:val="on"/>
                              <m:ctrlPr>
                                <a:rPr lang="en-US" sz="1800" b="0" i="1" smtClean="0">
                                  <a:solidFill>
                                    <a:prstClr val="black"/>
                                  </a:solidFill>
                                  <a:latin typeface="Cambria Math" panose="02040503050406030204" pitchFamily="18" charset="0"/>
                                  <a:cs typeface="B Nazanin" panose="00000400000000000000" pitchFamily="2" charset="-78"/>
                                </a:rPr>
                              </m:ctrlPr>
                            </m:naryPr>
                            <m:sub>
                              <m:r>
                                <m:rPr>
                                  <m:brk m:alnAt="7"/>
                                </m:rPr>
                                <a:rPr lang="en-US" sz="1800" b="0" i="1" smtClean="0">
                                  <a:solidFill>
                                    <a:prstClr val="black"/>
                                  </a:solidFill>
                                  <a:latin typeface="Cambria Math"/>
                                  <a:cs typeface="B Nazanin" panose="00000400000000000000" pitchFamily="2" charset="-78"/>
                                </a:rPr>
                                <m:t>𝑘</m:t>
                              </m:r>
                              <m:r>
                                <a:rPr lang="en-US" sz="1800" b="0" i="1" smtClean="0">
                                  <a:solidFill>
                                    <a:prstClr val="black"/>
                                  </a:solidFill>
                                  <a:latin typeface="Cambria Math"/>
                                  <a:ea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𝐾</m:t>
                              </m:r>
                            </m:sub>
                            <m:sup/>
                            <m:e>
                              <m:r>
                                <a:rPr lang="en-US" sz="1800" b="0" i="1" smtClean="0">
                                  <a:solidFill>
                                    <a:prstClr val="black"/>
                                  </a:solidFill>
                                  <a:latin typeface="Cambria Math"/>
                                  <a:cs typeface="B Nazanin" panose="00000400000000000000" pitchFamily="2" charset="-78"/>
                                </a:rPr>
                                <m:t>𝐼</m:t>
                              </m:r>
                              <m:r>
                                <a:rPr lang="en-US" sz="1800" b="0" i="1" baseline="-25000" smtClean="0">
                                  <a:solidFill>
                                    <a:prstClr val="black"/>
                                  </a:solidFill>
                                  <a:latin typeface="Cambria Math"/>
                                  <a:cs typeface="B Nazanin" panose="00000400000000000000" pitchFamily="2" charset="-78"/>
                                </a:rPr>
                                <m:t>𝐾</m:t>
                              </m:r>
                            </m:e>
                          </m:nary>
                          <m:r>
                            <a:rPr lang="en-US" sz="1800" b="0" i="1" smtClean="0">
                              <a:solidFill>
                                <a:prstClr val="black"/>
                              </a:solidFill>
                              <a:latin typeface="Cambria Math"/>
                              <a:cs typeface="B Nazanin" panose="00000400000000000000" pitchFamily="2" charset="-78"/>
                            </a:rPr>
                            <m:t>∗</m:t>
                          </m:r>
                          <m:nary>
                            <m:naryPr>
                              <m:chr m:val="∑"/>
                              <m:supHide m:val="on"/>
                              <m:ctrlPr>
                                <a:rPr lang="en-US" sz="1800" b="0" i="1" smtClean="0">
                                  <a:solidFill>
                                    <a:prstClr val="black"/>
                                  </a:solidFill>
                                  <a:latin typeface="Cambria Math" panose="02040503050406030204" pitchFamily="18" charset="0"/>
                                  <a:cs typeface="B Nazanin" panose="00000400000000000000" pitchFamily="2" charset="-78"/>
                                </a:rPr>
                              </m:ctrlPr>
                            </m:naryPr>
                            <m:sub>
                              <m:r>
                                <m:rPr>
                                  <m:brk m:alnAt="7"/>
                                </m:rPr>
                                <a:rPr lang="en-US" sz="1800" b="0" i="1" smtClean="0">
                                  <a:solidFill>
                                    <a:prstClr val="black"/>
                                  </a:solidFill>
                                  <a:latin typeface="Cambria Math"/>
                                  <a:cs typeface="B Nazanin" panose="00000400000000000000" pitchFamily="2" charset="-78"/>
                                </a:rPr>
                                <m:t>𝑗</m:t>
                              </m:r>
                              <m:r>
                                <a:rPr lang="en-US" sz="1800" b="0" i="1" baseline="-25000" smtClean="0">
                                  <a:solidFill>
                                    <a:prstClr val="black"/>
                                  </a:solidFill>
                                  <a:latin typeface="Cambria Math"/>
                                  <a:cs typeface="B Nazanin" panose="00000400000000000000" pitchFamily="2" charset="-78"/>
                                </a:rPr>
                                <m:t>𝑘</m:t>
                              </m:r>
                              <m:r>
                                <m:rPr>
                                  <m:brk m:alnAt="7"/>
                                </m:rPr>
                                <a:rPr lang="en-US" sz="1800" b="0" i="1" smtClean="0">
                                  <a:solidFill>
                                    <a:prstClr val="black"/>
                                  </a:solidFill>
                                  <a:latin typeface="Cambria Math"/>
                                  <a:ea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𝐽</m:t>
                              </m:r>
                              <m:r>
                                <a:rPr lang="en-US" sz="1800" b="0" i="1" baseline="-25000" smtClean="0">
                                  <a:solidFill>
                                    <a:prstClr val="black"/>
                                  </a:solidFill>
                                  <a:latin typeface="Cambria Math"/>
                                  <a:cs typeface="B Nazanin" panose="00000400000000000000" pitchFamily="2" charset="-78"/>
                                </a:rPr>
                                <m:t>𝐾</m:t>
                              </m:r>
                            </m:sub>
                            <m:sup/>
                            <m:e>
                              <m:r>
                                <a:rPr lang="en-US" sz="1800" b="0" i="1" smtClean="0">
                                  <a:solidFill>
                                    <a:prstClr val="black"/>
                                  </a:solidFill>
                                  <a:latin typeface="Cambria Math"/>
                                  <a:ea typeface="Cambria Math"/>
                                  <a:cs typeface="B Nazanin" panose="00000400000000000000" pitchFamily="2" charset="-78"/>
                                </a:rPr>
                                <m:t>∆</m:t>
                              </m:r>
                              <m:r>
                                <a:rPr lang="en-US" sz="1800" b="0" i="1" baseline="-25000" smtClean="0">
                                  <a:solidFill>
                                    <a:prstClr val="black"/>
                                  </a:solidFill>
                                  <a:latin typeface="Cambria Math"/>
                                  <a:ea typeface="Cambria Math"/>
                                  <a:cs typeface="B Nazanin" panose="00000400000000000000" pitchFamily="2" charset="-78"/>
                                </a:rPr>
                                <m:t>𝑗</m:t>
                              </m:r>
                              <m:r>
                                <a:rPr lang="en-US" sz="1800" b="0" i="1" baseline="-60000" smtClean="0">
                                  <a:solidFill>
                                    <a:prstClr val="black"/>
                                  </a:solidFill>
                                  <a:latin typeface="Cambria Math"/>
                                  <a:ea typeface="Cambria Math"/>
                                  <a:cs typeface="B Nazanin" panose="00000400000000000000" pitchFamily="2" charset="-78"/>
                                </a:rPr>
                                <m:t>𝑘</m:t>
                              </m:r>
                            </m:e>
                          </m:nary>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𝐼𝑗𝑘</m:t>
                          </m:r>
                        </m:e>
                      </m:func>
                    </m:oMath>
                  </m:oMathPara>
                </a14:m>
                <a:endParaRPr lang="fa-IR" sz="1800" b="0" dirty="0" smtClean="0">
                  <a:solidFill>
                    <a:prstClr val="black"/>
                  </a:solidFill>
                  <a:cs typeface="B Homa" panose="00000400000000000000" pitchFamily="2" charset="-78"/>
                </a:endParaRPr>
              </a:p>
              <a:p>
                <a:pPr lvl="1" rtl="1"/>
                <a14:m>
                  <m:oMathPara xmlns:m="http://schemas.openxmlformats.org/officeDocument/2006/math">
                    <m:oMathParaPr>
                      <m:jc m:val="left"/>
                    </m:oMathParaPr>
                    <m:oMath xmlns:m="http://schemas.openxmlformats.org/officeDocument/2006/math">
                      <m:r>
                        <m:rPr>
                          <m:sty m:val="p"/>
                        </m:rPr>
                        <a:rPr lang="en-US" sz="1800" i="1">
                          <a:solidFill>
                            <a:prstClr val="black"/>
                          </a:solidFill>
                          <a:latin typeface="Cambria Math"/>
                          <a:ea typeface="Cambria Math"/>
                          <a:cs typeface="B Nazanin" panose="00000400000000000000" pitchFamily="2" charset="-78"/>
                        </a:rPr>
                        <m:t>W</m:t>
                      </m:r>
                      <m:r>
                        <m:rPr>
                          <m:sty m:val="p"/>
                        </m:rPr>
                        <a:rPr lang="en-US" sz="1800" b="0" i="0" baseline="-25000" smtClean="0">
                          <a:solidFill>
                            <a:prstClr val="black"/>
                          </a:solidFill>
                          <a:latin typeface="Cambria Math"/>
                          <a:ea typeface="Cambria Math"/>
                          <a:cs typeface="B Nazanin" panose="00000400000000000000" pitchFamily="2" charset="-78"/>
                        </a:rPr>
                        <m:t>I</m:t>
                      </m:r>
                      <m:r>
                        <a:rPr lang="en-US" sz="1800" i="1">
                          <a:solidFill>
                            <a:prstClr val="black"/>
                          </a:solidFill>
                          <a:latin typeface="Cambria Math"/>
                          <a:ea typeface="Cambria Math"/>
                          <a:cs typeface="B Nazanin" panose="00000400000000000000" pitchFamily="2" charset="-78"/>
                        </a:rPr>
                        <m:t>∆</m:t>
                      </m:r>
                      <m:r>
                        <a:rPr lang="en-US" sz="1800" i="1" baseline="-25000">
                          <a:solidFill>
                            <a:prstClr val="black"/>
                          </a:solidFill>
                          <a:latin typeface="Cambria Math"/>
                          <a:ea typeface="Cambria Math"/>
                          <a:cs typeface="B Nazanin" panose="00000400000000000000" pitchFamily="2" charset="-78"/>
                        </a:rPr>
                        <m:t>𝑗</m:t>
                      </m:r>
                      <m:r>
                        <a:rPr lang="en-US" sz="1800" i="1" baseline="-60000">
                          <a:solidFill>
                            <a:prstClr val="black"/>
                          </a:solidFill>
                          <a:latin typeface="Cambria Math"/>
                          <a:ea typeface="Cambria Math"/>
                          <a:cs typeface="B Nazanin" panose="00000400000000000000" pitchFamily="2" charset="-78"/>
                        </a:rPr>
                        <m:t>𝑘</m:t>
                      </m:r>
                    </m:oMath>
                  </m:oMathPara>
                </a14:m>
                <a:endParaRPr lang="fa-IR" sz="1800" dirty="0" smtClean="0">
                  <a:solidFill>
                    <a:prstClr val="black"/>
                  </a:solidFill>
                  <a:cs typeface="B Homa" panose="00000400000000000000" pitchFamily="2" charset="-78"/>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916424" y="2123104"/>
                <a:ext cx="3696132" cy="1072858"/>
              </a:xfrm>
              <a:prstGeom prst="rect">
                <a:avLst/>
              </a:prstGeom>
              <a:blipFill rotWithShape="0">
                <a:blip r:embed="rId3"/>
                <a:stretch>
                  <a:fillRect b="-3889"/>
                </a:stretch>
              </a:blipFill>
              <a:ln/>
            </p:spPr>
            <p:txBody>
              <a:bodyPr/>
              <a:lstStyle/>
              <a:p>
                <a:r>
                  <a:rPr lang="fa-IR">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916424" y="3277394"/>
                <a:ext cx="3700576" cy="2308324"/>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en-US" sz="1800" dirty="0" smtClean="0">
                    <a:solidFill>
                      <a:prstClr val="black"/>
                    </a:solidFill>
                    <a:cs typeface="B Homa" panose="00000400000000000000" pitchFamily="2" charset="-78"/>
                  </a:rPr>
                  <a:t>W</a:t>
                </a:r>
                <a:r>
                  <a:rPr lang="en-US" sz="1800" baseline="-25000" dirty="0" smtClean="0">
                    <a:solidFill>
                      <a:prstClr val="black"/>
                    </a:solidFill>
                    <a:cs typeface="B Homa" panose="00000400000000000000" pitchFamily="2" charset="-78"/>
                  </a:rPr>
                  <a:t>i</a:t>
                </a:r>
                <a:r>
                  <a:rPr lang="fa-IR" sz="1800" dirty="0" smtClean="0">
                    <a:solidFill>
                      <a:prstClr val="black"/>
                    </a:solidFill>
                    <a:cs typeface="B Homa" panose="00000400000000000000" pitchFamily="2" charset="-78"/>
                  </a:rPr>
                  <a:t>: ضریب تعمیم خانوار </a:t>
                </a:r>
                <a:r>
                  <a:rPr lang="en-US" sz="1800" dirty="0" err="1" smtClean="0">
                    <a:solidFill>
                      <a:prstClr val="black"/>
                    </a:solidFill>
                    <a:cs typeface="B Homa" panose="00000400000000000000" pitchFamily="2" charset="-78"/>
                  </a:rPr>
                  <a:t>i</a:t>
                </a:r>
                <a:r>
                  <a:rPr lang="fa-IR" sz="1800" dirty="0" smtClean="0">
                    <a:solidFill>
                      <a:prstClr val="black"/>
                    </a:solidFill>
                    <a:cs typeface="B Homa" panose="00000400000000000000" pitchFamily="2" charset="-78"/>
                  </a:rPr>
                  <a:t>،</a:t>
                </a:r>
                <a:endParaRPr lang="en-US" sz="1800" dirty="0" smtClean="0">
                  <a:solidFill>
                    <a:prstClr val="black"/>
                  </a:solidFill>
                  <a:cs typeface="B Homa" panose="00000400000000000000" pitchFamily="2" charset="-78"/>
                </a:endParaRPr>
              </a:p>
              <a:p>
                <a:pPr algn="justLow" rtl="1"/>
                <a:r>
                  <a:rPr lang="en-US" sz="1800" dirty="0" smtClean="0">
                    <a:solidFill>
                      <a:prstClr val="black"/>
                    </a:solidFill>
                    <a:cs typeface="B Homa" panose="00000400000000000000" pitchFamily="2" charset="-78"/>
                  </a:rPr>
                  <a:t>N</a:t>
                </a:r>
                <a:r>
                  <a:rPr lang="fa-IR" sz="1800" dirty="0" smtClean="0">
                    <a:solidFill>
                      <a:prstClr val="black"/>
                    </a:solidFill>
                    <a:cs typeface="B Homa" panose="00000400000000000000" pitchFamily="2" charset="-78"/>
                  </a:rPr>
                  <a:t>: مجموعه خانوارهای نمونه </a:t>
                </a:r>
                <a:r>
                  <a:rPr lang="en-US" sz="1800" dirty="0" err="1" smtClean="0">
                    <a:solidFill>
                      <a:prstClr val="black"/>
                    </a:solidFill>
                    <a:cs typeface="B Homa" panose="00000400000000000000" pitchFamily="2" charset="-78"/>
                  </a:rPr>
                  <a:t>i</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N</a:t>
                </a:r>
                <a:r>
                  <a:rPr lang="fa-IR" sz="1800" dirty="0" smtClean="0">
                    <a:solidFill>
                      <a:prstClr val="black"/>
                    </a:solidFill>
                    <a:cs typeface="B Homa" panose="00000400000000000000" pitchFamily="2" charset="-78"/>
                  </a:rPr>
                  <a:t>، </a:t>
                </a:r>
              </a:p>
              <a:p>
                <a:pPr algn="justLow" rtl="1"/>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مجموعه متغیرهای تعمیم </a:t>
                </a:r>
                <a:r>
                  <a:rPr lang="en-US" sz="1800" dirty="0" err="1" smtClean="0">
                    <a:solidFill>
                      <a:prstClr val="black"/>
                    </a:solidFill>
                    <a:cs typeface="B Homa" panose="00000400000000000000" pitchFamily="2" charset="-78"/>
                  </a:rPr>
                  <a:t>k</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J</a:t>
                </a:r>
                <a:r>
                  <a:rPr lang="en-US" sz="1800" baseline="-25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مجموعه طبقات هر متغیر تعمیم </a:t>
                </a:r>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a:t>
                </a:r>
                <a14:m>
                  <m:oMath xmlns:m="http://schemas.openxmlformats.org/officeDocument/2006/math">
                    <m:r>
                      <a:rPr lang="en-US" sz="1800" b="0" i="1" smtClean="0">
                        <a:solidFill>
                          <a:prstClr val="black"/>
                        </a:solidFill>
                        <a:latin typeface="Cambria Math"/>
                        <a:cs typeface="B Nazanin" panose="00000400000000000000" pitchFamily="2" charset="-78"/>
                      </a:rPr>
                      <m:t>𝐽</m:t>
                    </m:r>
                    <m:r>
                      <a:rPr lang="en-US" sz="1800" b="0" i="1" baseline="-25000" smtClean="0">
                        <a:solidFill>
                          <a:prstClr val="black"/>
                        </a:solidFill>
                        <a:latin typeface="Cambria Math"/>
                        <a:cs typeface="B Nazanin" panose="00000400000000000000" pitchFamily="2" charset="-78"/>
                      </a:rPr>
                      <m:t>𝑘</m:t>
                    </m:r>
                    <m:r>
                      <a:rPr lang="en-US" sz="1800" b="0" i="1" smtClean="0">
                        <a:solidFill>
                          <a:prstClr val="black"/>
                        </a:solidFill>
                        <a:latin typeface="Cambria Math"/>
                        <a:cs typeface="B Nazanin" panose="00000400000000000000" pitchFamily="2" charset="-78"/>
                      </a:rPr>
                      <m:t>=</m:t>
                    </m:r>
                    <m:d>
                      <m:dPr>
                        <m:begChr m:val="{"/>
                        <m:endChr m:val="}"/>
                        <m:ctrlPr>
                          <a:rPr lang="en-US" sz="1800" b="0" i="1" smtClean="0">
                            <a:solidFill>
                              <a:prstClr val="black"/>
                            </a:solidFill>
                            <a:latin typeface="Cambria Math" panose="02040503050406030204" pitchFamily="18" charset="0"/>
                            <a:cs typeface="B Nazanin" panose="00000400000000000000" pitchFamily="2" charset="-78"/>
                          </a:rPr>
                        </m:ctrlPr>
                      </m:dPr>
                      <m:e>
                        <m:r>
                          <a:rPr lang="en-US" sz="1800" b="0" i="1" smtClean="0">
                            <a:solidFill>
                              <a:prstClr val="black"/>
                            </a:solidFill>
                            <a:latin typeface="Cambria Math"/>
                            <a:cs typeface="B Nazanin" panose="00000400000000000000" pitchFamily="2" charset="-78"/>
                          </a:rPr>
                          <m:t>1</m:t>
                        </m:r>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2</m:t>
                        </m:r>
                        <m:r>
                          <a:rPr lang="en-US" sz="1800" b="0" i="1" smtClean="0">
                            <a:solidFill>
                              <a:prstClr val="black"/>
                            </a:solidFill>
                            <a:latin typeface="Cambria Math"/>
                            <a:cs typeface="B Nazanin" panose="00000400000000000000" pitchFamily="2" charset="-78"/>
                          </a:rPr>
                          <m:t>,…,</m:t>
                        </m:r>
                        <m:r>
                          <a:rPr lang="en-US" sz="1800" b="0" i="1" smtClean="0">
                            <a:solidFill>
                              <a:prstClr val="black"/>
                            </a:solidFill>
                            <a:latin typeface="Cambria Math"/>
                            <a:cs typeface="B Nazanin" panose="00000400000000000000" pitchFamily="2" charset="-78"/>
                          </a:rPr>
                          <m:t>𝑗𝑘</m:t>
                        </m:r>
                      </m:e>
                    </m:d>
                  </m:oMath>
                </a14:m>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I</a:t>
                </a:r>
                <a:r>
                  <a:rPr lang="en-US" sz="1800" baseline="-25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ضریب اهمیت هر متغیر تعمیم </a:t>
                </a:r>
                <a:r>
                  <a:rPr lang="en-US" sz="1800" dirty="0" err="1" smtClean="0">
                    <a:solidFill>
                      <a:prstClr val="black"/>
                    </a:solidFill>
                    <a:cs typeface="B Homa" panose="00000400000000000000" pitchFamily="2" charset="-78"/>
                  </a:rPr>
                  <a:t>k</a:t>
                </a:r>
                <a14:m>
                  <m:oMath xmlns:m="http://schemas.openxmlformats.org/officeDocument/2006/math">
                    <m:r>
                      <a:rPr lang="en-US" sz="1800" i="1" dirty="0" smtClean="0">
                        <a:solidFill>
                          <a:prstClr val="black"/>
                        </a:solidFill>
                        <a:latin typeface="Cambria Math"/>
                        <a:ea typeface="Cambria Math"/>
                        <a:cs typeface="B Nazanin" panose="00000400000000000000" pitchFamily="2" charset="-78"/>
                      </a:rPr>
                      <m:t>∈</m:t>
                    </m:r>
                  </m:oMath>
                </a14:m>
                <a:r>
                  <a:rPr lang="en-US" sz="1800" dirty="0"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a:t>
                </a:r>
              </a:p>
              <a:p>
                <a:pPr algn="justLow" rtl="1"/>
                <a:r>
                  <a:rPr lang="en-US" sz="1800" dirty="0" err="1" smtClean="0">
                    <a:solidFill>
                      <a:prstClr val="black"/>
                    </a:solidFill>
                    <a:cs typeface="B Homa" panose="00000400000000000000" pitchFamily="2" charset="-78"/>
                  </a:rPr>
                  <a:t>I</a:t>
                </a:r>
                <a:r>
                  <a:rPr lang="en-US" sz="1800" baseline="-25000" dirty="0" err="1" smtClean="0">
                    <a:solidFill>
                      <a:prstClr val="black"/>
                    </a:solidFill>
                    <a:cs typeface="B Homa" panose="00000400000000000000" pitchFamily="2" charset="-78"/>
                  </a:rPr>
                  <a:t>j</a:t>
                </a:r>
                <a:r>
                  <a:rPr lang="en-US" sz="1800" baseline="-60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ضریب اهمیت هر طبقه متغیر تعمیم،</a:t>
                </a:r>
              </a:p>
              <a:p>
                <a:pPr algn="justLow" rtl="1"/>
                <a14:m>
                  <m:oMath xmlns:m="http://schemas.openxmlformats.org/officeDocument/2006/math">
                    <m:r>
                      <a:rPr lang="fa-IR" sz="1800" i="1" smtClean="0">
                        <a:solidFill>
                          <a:prstClr val="black"/>
                        </a:solidFill>
                        <a:latin typeface="Cambria Math"/>
                        <a:ea typeface="Cambria Math"/>
                        <a:cs typeface="B Nazanin" panose="00000400000000000000" pitchFamily="2" charset="-78"/>
                      </a:rPr>
                      <m:t>∆</m:t>
                    </m:r>
                  </m:oMath>
                </a14:m>
                <a:r>
                  <a:rPr lang="en-US" sz="1800" baseline="-25000" dirty="0" err="1" smtClean="0">
                    <a:solidFill>
                      <a:prstClr val="black"/>
                    </a:solidFill>
                    <a:cs typeface="B Homa" panose="00000400000000000000" pitchFamily="2" charset="-78"/>
                  </a:rPr>
                  <a:t>j</a:t>
                </a:r>
                <a:r>
                  <a:rPr lang="en-US" sz="1800" baseline="-60000" dirty="0" err="1" smtClean="0">
                    <a:solidFill>
                      <a:prstClr val="black"/>
                    </a:solidFill>
                    <a:cs typeface="B Homa" panose="00000400000000000000" pitchFamily="2" charset="-78"/>
                  </a:rPr>
                  <a:t>k</a:t>
                </a:r>
                <a:r>
                  <a:rPr lang="fa-IR" sz="1800" dirty="0" smtClean="0">
                    <a:solidFill>
                      <a:prstClr val="black"/>
                    </a:solidFill>
                    <a:cs typeface="B Homa" panose="00000400000000000000" pitchFamily="2" charset="-78"/>
                  </a:rPr>
                  <a:t>: درصد خطای برآورد هر متغیر تعمیم.</a:t>
                </a:r>
              </a:p>
            </p:txBody>
          </p:sp>
        </mc:Choice>
        <mc:Fallback xmlns="">
          <p:sp>
            <p:nvSpPr>
              <p:cNvPr id="27" name="TextBox 26"/>
              <p:cNvSpPr txBox="1">
                <a:spLocks noRot="1" noChangeAspect="1" noMove="1" noResize="1" noEditPoints="1" noAdjustHandles="1" noChangeArrowheads="1" noChangeShapeType="1" noTextEdit="1"/>
              </p:cNvSpPr>
              <p:nvPr/>
            </p:nvSpPr>
            <p:spPr>
              <a:xfrm>
                <a:off x="916424" y="3277394"/>
                <a:ext cx="3700576" cy="2308324"/>
              </a:xfrm>
              <a:prstGeom prst="rect">
                <a:avLst/>
              </a:prstGeom>
              <a:blipFill rotWithShape="0">
                <a:blip r:embed="rId4"/>
                <a:stretch>
                  <a:fillRect t="-1832" r="-1309" b="-4974"/>
                </a:stretch>
              </a:blipFill>
              <a:ln/>
            </p:spPr>
            <p:txBody>
              <a:bodyPr/>
              <a:lstStyle/>
              <a:p>
                <a:r>
                  <a:rPr lang="fa-IR">
                    <a:noFill/>
                  </a:rPr>
                  <a:t> </a:t>
                </a:r>
              </a:p>
            </p:txBody>
          </p:sp>
        </mc:Fallback>
      </mc:AlternateContent>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29</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936317708"/>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1000"/>
                                        <p:tgtEl>
                                          <p:spTgt spid="2"/>
                                        </p:tgtEl>
                                      </p:cBhvr>
                                    </p:animEffect>
                                    <p:anim calcmode="lin" valueType="num">
                                      <p:cBhvr>
                                        <p:cTn id="35" dur="1000" fill="hold"/>
                                        <p:tgtEl>
                                          <p:spTgt spid="2"/>
                                        </p:tgtEl>
                                        <p:attrNameLst>
                                          <p:attrName>ppt_x</p:attrName>
                                        </p:attrNameLst>
                                      </p:cBhvr>
                                      <p:tavLst>
                                        <p:tav tm="0">
                                          <p:val>
                                            <p:strVal val="#ppt_x"/>
                                          </p:val>
                                        </p:tav>
                                        <p:tav tm="100000">
                                          <p:val>
                                            <p:strVal val="#ppt_x"/>
                                          </p:val>
                                        </p:tav>
                                      </p:tavLst>
                                    </p:anim>
                                    <p:anim calcmode="lin" valueType="num">
                                      <p:cBhvr>
                                        <p:cTn id="36"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7" presetClass="entr" presetSubtype="0" fill="hold" nodeType="click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1000"/>
                                        <p:tgtEl>
                                          <p:spTgt spid="7"/>
                                        </p:tgtEl>
                                      </p:cBhvr>
                                    </p:animEffect>
                                    <p:anim calcmode="lin" valueType="num">
                                      <p:cBhvr>
                                        <p:cTn id="42" dur="1000" fill="hold"/>
                                        <p:tgtEl>
                                          <p:spTgt spid="7"/>
                                        </p:tgtEl>
                                        <p:attrNameLst>
                                          <p:attrName>ppt_x</p:attrName>
                                        </p:attrNameLst>
                                      </p:cBhvr>
                                      <p:tavLst>
                                        <p:tav tm="0">
                                          <p:val>
                                            <p:strVal val="#ppt_x"/>
                                          </p:val>
                                        </p:tav>
                                        <p:tav tm="100000">
                                          <p:val>
                                            <p:strVal val="#ppt_x"/>
                                          </p:val>
                                        </p:tav>
                                      </p:tavLst>
                                    </p:anim>
                                    <p:anim calcmode="lin" valueType="num">
                                      <p:cBhvr>
                                        <p:cTn id="4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44" fill="hold">
                      <p:stCondLst>
                        <p:cond delay="indefinite"/>
                      </p:stCondLst>
                      <p:childTnLst>
                        <p:par>
                          <p:cTn id="45" fill="hold">
                            <p:stCondLst>
                              <p:cond delay="0"/>
                            </p:stCondLst>
                            <p:childTnLst>
                              <p:par>
                                <p:cTn id="46" presetID="47" presetClass="entr" presetSubtype="0" fill="hold" grpId="0" nodeType="click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1000"/>
                                        <p:tgtEl>
                                          <p:spTgt spid="26"/>
                                        </p:tgtEl>
                                      </p:cBhvr>
                                    </p:animEffect>
                                    <p:anim calcmode="lin" valueType="num">
                                      <p:cBhvr>
                                        <p:cTn id="49" dur="1000" fill="hold"/>
                                        <p:tgtEl>
                                          <p:spTgt spid="26"/>
                                        </p:tgtEl>
                                        <p:attrNameLst>
                                          <p:attrName>ppt_x</p:attrName>
                                        </p:attrNameLst>
                                      </p:cBhvr>
                                      <p:tavLst>
                                        <p:tav tm="0">
                                          <p:val>
                                            <p:strVal val="#ppt_x"/>
                                          </p:val>
                                        </p:tav>
                                        <p:tav tm="100000">
                                          <p:val>
                                            <p:strVal val="#ppt_x"/>
                                          </p:val>
                                        </p:tav>
                                      </p:tavLst>
                                    </p:anim>
                                    <p:anim calcmode="lin" valueType="num">
                                      <p:cBhvr>
                                        <p:cTn id="50"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47" presetClass="entr" presetSubtype="0" fill="hold" grpId="0" nodeType="clickEffect">
                                  <p:stCondLst>
                                    <p:cond delay="0"/>
                                  </p:stCondLst>
                                  <p:childTnLst>
                                    <p:set>
                                      <p:cBhvr>
                                        <p:cTn id="54" dur="1" fill="hold">
                                          <p:stCondLst>
                                            <p:cond delay="0"/>
                                          </p:stCondLst>
                                        </p:cTn>
                                        <p:tgtEl>
                                          <p:spTgt spid="27"/>
                                        </p:tgtEl>
                                        <p:attrNameLst>
                                          <p:attrName>style.visibility</p:attrName>
                                        </p:attrNameLst>
                                      </p:cBhvr>
                                      <p:to>
                                        <p:strVal val="visible"/>
                                      </p:to>
                                    </p:set>
                                    <p:animEffect transition="in" filter="fade">
                                      <p:cBhvr>
                                        <p:cTn id="55" dur="1000"/>
                                        <p:tgtEl>
                                          <p:spTgt spid="27"/>
                                        </p:tgtEl>
                                      </p:cBhvr>
                                    </p:animEffect>
                                    <p:anim calcmode="lin" valueType="num">
                                      <p:cBhvr>
                                        <p:cTn id="56" dur="1000" fill="hold"/>
                                        <p:tgtEl>
                                          <p:spTgt spid="27"/>
                                        </p:tgtEl>
                                        <p:attrNameLst>
                                          <p:attrName>ppt_x</p:attrName>
                                        </p:attrNameLst>
                                      </p:cBhvr>
                                      <p:tavLst>
                                        <p:tav tm="0">
                                          <p:val>
                                            <p:strVal val="#ppt_x"/>
                                          </p:val>
                                        </p:tav>
                                        <p:tav tm="100000">
                                          <p:val>
                                            <p:strVal val="#ppt_x"/>
                                          </p:val>
                                        </p:tav>
                                      </p:tavLst>
                                    </p:anim>
                                    <p:anim calcmode="lin" valueType="num">
                                      <p:cBhvr>
                                        <p:cTn id="57"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2" grpId="0" animBg="1"/>
      <p:bldP spid="23" grpId="0" animBg="1"/>
      <p:bldP spid="24" grpId="0" animBg="1"/>
      <p:bldP spid="25" grpId="0" animBg="1"/>
      <p:bldP spid="26"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p:cNvSpPr txBox="1"/>
          <p:nvPr/>
        </p:nvSpPr>
        <p:spPr>
          <a:xfrm>
            <a:off x="8508275" y="237308"/>
            <a:ext cx="2157344" cy="609741"/>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برآورد و پیش بینی جمعیت </a:t>
            </a:r>
            <a:r>
              <a:rPr lang="fa-IR" sz="1400" dirty="0" smtClean="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Population Projection)</a:t>
            </a:r>
            <a:endParaRPr lang="en-US" sz="1400" dirty="0">
              <a:solidFill>
                <a:schemeClr val="tx1"/>
              </a:solidFill>
              <a:latin typeface="Times New Roman" pitchFamily="18" charset="0"/>
              <a:cs typeface="Times New Roman" pitchFamily="18" charset="0"/>
            </a:endParaRPr>
          </a:p>
        </p:txBody>
      </p:sp>
      <p:sp>
        <p:nvSpPr>
          <p:cNvPr id="18" name="Rectangle 17"/>
          <p:cNvSpPr/>
          <p:nvPr/>
        </p:nvSpPr>
        <p:spPr>
          <a:xfrm>
            <a:off x="10039929" y="968970"/>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مقدمه</a:t>
            </a:r>
            <a:endParaRPr lang="en-US" sz="1400" dirty="0">
              <a:solidFill>
                <a:schemeClr val="tx1"/>
              </a:solidFill>
              <a:cs typeface="B Titr" panose="00000700000000000000" pitchFamily="2" charset="-78"/>
            </a:endParaRPr>
          </a:p>
        </p:txBody>
      </p:sp>
      <p:sp>
        <p:nvSpPr>
          <p:cNvPr id="19" name="Rectangle 18"/>
          <p:cNvSpPr/>
          <p:nvPr/>
        </p:nvSpPr>
        <p:spPr>
          <a:xfrm>
            <a:off x="10665619" y="1540034"/>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تعاریف</a:t>
            </a:r>
            <a:endParaRPr lang="en-US" sz="1400" dirty="0">
              <a:solidFill>
                <a:schemeClr val="tx1"/>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انواع مدل پیش بینی</a:t>
            </a:r>
            <a:endParaRPr lang="en-US" sz="1400" dirty="0">
              <a:solidFill>
                <a:schemeClr val="tx1"/>
              </a:solidFill>
              <a:cs typeface="B Titr" panose="00000700000000000000" pitchFamily="2" charset="-78"/>
            </a:endParaRPr>
          </a:p>
        </p:txBody>
      </p:sp>
      <p:sp>
        <p:nvSpPr>
          <p:cNvPr id="22" name="TextBox 21"/>
          <p:cNvSpPr txBox="1"/>
          <p:nvPr/>
        </p:nvSpPr>
        <p:spPr>
          <a:xfrm>
            <a:off x="916425" y="968970"/>
            <a:ext cx="8873569" cy="646331"/>
          </a:xfrm>
          <a:prstGeom prst="rect">
            <a:avLst/>
          </a:prstGeom>
          <a:noFill/>
          <a:ln>
            <a:solidFill>
              <a:srgbClr val="D5D000"/>
            </a:solidFill>
            <a:prstDash val="dash"/>
          </a:ln>
        </p:spPr>
        <p:txBody>
          <a:bodyPr wrap="square" rtlCol="1">
            <a:spAutoFit/>
          </a:bodyPr>
          <a:lstStyle/>
          <a:p>
            <a:pPr algn="justLow" rtl="1"/>
            <a:r>
              <a:rPr lang="fa-IR" sz="1800" dirty="0">
                <a:cs typeface="B Homa" panose="00000400000000000000" pitchFamily="2" charset="-78"/>
              </a:rPr>
              <a:t>این کار با مبنا گرفتن یک سال پایه و به دست آوردن نرخ رشد جمعیت در زون های مختلف حاصل می شود. سپس با استفاده از سناریوهای مختلف رشد به تخمین جمعیت می پردازند</a:t>
            </a:r>
            <a:r>
              <a:rPr lang="fa-IR" sz="1800" dirty="0" smtClean="0">
                <a:cs typeface="B Homa" panose="00000400000000000000" pitchFamily="2" charset="-78"/>
              </a:rPr>
              <a:t>.</a:t>
            </a:r>
            <a:endParaRPr lang="fa-IR" sz="1800" dirty="0">
              <a:cs typeface="B Homa" panose="00000400000000000000" pitchFamily="2" charset="-78"/>
            </a:endParaRPr>
          </a:p>
        </p:txBody>
      </p:sp>
      <p:grpSp>
        <p:nvGrpSpPr>
          <p:cNvPr id="23" name="Group 22"/>
          <p:cNvGrpSpPr/>
          <p:nvPr/>
        </p:nvGrpSpPr>
        <p:grpSpPr>
          <a:xfrm>
            <a:off x="5331918" y="2058194"/>
            <a:ext cx="4458076" cy="2246837"/>
            <a:chOff x="5331918" y="2058194"/>
            <a:chExt cx="4458076" cy="2246837"/>
          </a:xfrm>
        </p:grpSpPr>
        <p:grpSp>
          <p:nvGrpSpPr>
            <p:cNvPr id="3" name="Group 2"/>
            <p:cNvGrpSpPr/>
            <p:nvPr/>
          </p:nvGrpSpPr>
          <p:grpSpPr>
            <a:xfrm>
              <a:off x="5331918" y="2058194"/>
              <a:ext cx="4458076" cy="2246837"/>
              <a:chOff x="5103019" y="2058194"/>
              <a:chExt cx="4686975" cy="2362200"/>
            </a:xfrm>
          </p:grpSpPr>
          <p:sp>
            <p:nvSpPr>
              <p:cNvPr id="24" name="TextBox 23"/>
              <p:cNvSpPr txBox="1"/>
              <p:nvPr/>
            </p:nvSpPr>
            <p:spPr>
              <a:xfrm>
                <a:off x="7139870" y="2232532"/>
                <a:ext cx="1941615" cy="338554"/>
              </a:xfrm>
              <a:prstGeom prst="rect">
                <a:avLst/>
              </a:prstGeom>
              <a:solidFill>
                <a:srgbClr val="FFC000">
                  <a:alpha val="50000"/>
                </a:srgbClr>
              </a:solidFill>
              <a:ln>
                <a:solidFill>
                  <a:srgbClr val="D5D000"/>
                </a:solidFill>
                <a:prstDash val="dash"/>
              </a:ln>
            </p:spPr>
            <p:txBody>
              <a:bodyPr wrap="square" rtlCol="1">
                <a:spAutoFit/>
              </a:bodyPr>
              <a:lstStyle>
                <a:defPPr>
                  <a:defRPr lang="en-US"/>
                </a:defPPr>
                <a:lvl1pPr algn="ctr" rtl="1">
                  <a:defRPr sz="1600">
                    <a:solidFill>
                      <a:srgbClr val="17375E"/>
                    </a:solidFill>
                    <a:cs typeface="B Titr" pitchFamily="2" charset="-78"/>
                  </a:defRPr>
                </a:lvl1pPr>
              </a:lstStyle>
              <a:p>
                <a:r>
                  <a:rPr lang="fa-IR" dirty="0"/>
                  <a:t>تعداد خانوارها </a:t>
                </a:r>
              </a:p>
            </p:txBody>
          </p:sp>
          <p:sp>
            <p:nvSpPr>
              <p:cNvPr id="25" name="TextBox 24"/>
              <p:cNvSpPr txBox="1"/>
              <p:nvPr/>
            </p:nvSpPr>
            <p:spPr>
              <a:xfrm>
                <a:off x="6530270" y="2765932"/>
                <a:ext cx="2551215" cy="338554"/>
              </a:xfrm>
              <a:prstGeom prst="rect">
                <a:avLst/>
              </a:prstGeom>
              <a:solidFill>
                <a:srgbClr val="FFC000">
                  <a:alpha val="60000"/>
                </a:srgbClr>
              </a:solidFill>
              <a:ln>
                <a:solidFill>
                  <a:srgbClr val="D5D000"/>
                </a:solidFill>
                <a:prstDash val="dash"/>
              </a:ln>
            </p:spPr>
            <p:txBody>
              <a:bodyPr wrap="square" rtlCol="1">
                <a:spAutoFit/>
              </a:bodyPr>
              <a:lstStyle/>
              <a:p>
                <a:pPr lvl="1" algn="ctr" rtl="1"/>
                <a:r>
                  <a:rPr lang="fa-IR" sz="1600" dirty="0">
                    <a:solidFill>
                      <a:srgbClr val="17375E"/>
                    </a:solidFill>
                    <a:cs typeface="B Titr" pitchFamily="2" charset="-78"/>
                  </a:rPr>
                  <a:t>میزان بعد </a:t>
                </a:r>
                <a:r>
                  <a:rPr lang="fa-IR" sz="1600" dirty="0" smtClean="0">
                    <a:solidFill>
                      <a:srgbClr val="17375E"/>
                    </a:solidFill>
                    <a:cs typeface="B Titr" pitchFamily="2" charset="-78"/>
                  </a:rPr>
                  <a:t>خانوار</a:t>
                </a:r>
                <a:endParaRPr lang="fa-IR" sz="1600" dirty="0">
                  <a:solidFill>
                    <a:srgbClr val="17375E"/>
                  </a:solidFill>
                  <a:cs typeface="B Titr" pitchFamily="2" charset="-78"/>
                </a:endParaRPr>
              </a:p>
            </p:txBody>
          </p:sp>
          <p:sp>
            <p:nvSpPr>
              <p:cNvPr id="26" name="TextBox 25"/>
              <p:cNvSpPr txBox="1"/>
              <p:nvPr/>
            </p:nvSpPr>
            <p:spPr>
              <a:xfrm>
                <a:off x="5994710" y="3299332"/>
                <a:ext cx="3086775" cy="338554"/>
              </a:xfrm>
              <a:prstGeom prst="rect">
                <a:avLst/>
              </a:prstGeom>
              <a:solidFill>
                <a:srgbClr val="FFC000">
                  <a:alpha val="70000"/>
                </a:srgbClr>
              </a:solidFill>
              <a:ln>
                <a:solidFill>
                  <a:srgbClr val="D5D000"/>
                </a:solidFill>
                <a:prstDash val="dash"/>
              </a:ln>
            </p:spPr>
            <p:txBody>
              <a:bodyPr wrap="square" rtlCol="1">
                <a:spAutoFit/>
              </a:bodyPr>
              <a:lstStyle/>
              <a:p>
                <a:pPr algn="ctr" rtl="1"/>
                <a:r>
                  <a:rPr lang="fa-IR" sz="1600" dirty="0" smtClean="0">
                    <a:solidFill>
                      <a:srgbClr val="17375E"/>
                    </a:solidFill>
                    <a:cs typeface="B Titr" pitchFamily="2" charset="-78"/>
                  </a:rPr>
                  <a:t>میزان </a:t>
                </a:r>
                <a:r>
                  <a:rPr lang="fa-IR" sz="1600" dirty="0">
                    <a:solidFill>
                      <a:srgbClr val="17375E"/>
                    </a:solidFill>
                    <a:cs typeface="B Titr" pitchFamily="2" charset="-78"/>
                  </a:rPr>
                  <a:t>تملک خودرو شخصی در </a:t>
                </a:r>
                <a:r>
                  <a:rPr lang="fa-IR" sz="1600" dirty="0" smtClean="0">
                    <a:solidFill>
                      <a:srgbClr val="17375E"/>
                    </a:solidFill>
                    <a:cs typeface="B Titr" pitchFamily="2" charset="-78"/>
                  </a:rPr>
                  <a:t>جمعیت</a:t>
                </a:r>
                <a:endParaRPr lang="fa-IR" sz="1600" dirty="0">
                  <a:solidFill>
                    <a:srgbClr val="17375E"/>
                  </a:solidFill>
                  <a:cs typeface="B Titr" pitchFamily="2" charset="-78"/>
                </a:endParaRPr>
              </a:p>
            </p:txBody>
          </p:sp>
          <p:sp>
            <p:nvSpPr>
              <p:cNvPr id="27" name="TextBox 26"/>
              <p:cNvSpPr txBox="1"/>
              <p:nvPr/>
            </p:nvSpPr>
            <p:spPr>
              <a:xfrm>
                <a:off x="5385110" y="3832732"/>
                <a:ext cx="3696375" cy="338554"/>
              </a:xfrm>
              <a:prstGeom prst="rect">
                <a:avLst/>
              </a:prstGeom>
              <a:solidFill>
                <a:srgbClr val="FFC000">
                  <a:alpha val="80000"/>
                </a:srgbClr>
              </a:solidFill>
              <a:ln>
                <a:solidFill>
                  <a:srgbClr val="D5D000"/>
                </a:solidFill>
                <a:prstDash val="dash"/>
              </a:ln>
            </p:spPr>
            <p:txBody>
              <a:bodyPr wrap="square" rtlCol="1">
                <a:spAutoFit/>
              </a:bodyPr>
              <a:lstStyle/>
              <a:p>
                <a:pPr algn="ctr" rtl="1"/>
                <a:r>
                  <a:rPr lang="fa-IR" sz="1600" dirty="0" smtClean="0">
                    <a:solidFill>
                      <a:srgbClr val="17375E"/>
                    </a:solidFill>
                    <a:cs typeface="B Titr" pitchFamily="2" charset="-78"/>
                  </a:rPr>
                  <a:t>میزان </a:t>
                </a:r>
                <a:r>
                  <a:rPr lang="fa-IR" sz="1600" dirty="0">
                    <a:solidFill>
                      <a:srgbClr val="17375E"/>
                    </a:solidFill>
                    <a:cs typeface="B Titr" pitchFamily="2" charset="-78"/>
                  </a:rPr>
                  <a:t>سرانه سفر جمعیت و خانوارها </a:t>
                </a:r>
              </a:p>
            </p:txBody>
          </p:sp>
          <p:sp>
            <p:nvSpPr>
              <p:cNvPr id="5" name="Curved Left Arrow 4"/>
              <p:cNvSpPr/>
              <p:nvPr/>
            </p:nvSpPr>
            <p:spPr>
              <a:xfrm>
                <a:off x="9201752" y="2329845"/>
                <a:ext cx="457200" cy="661094"/>
              </a:xfrm>
              <a:prstGeom prst="curvedLeftArrow">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8" name="Curved Left Arrow 27"/>
              <p:cNvSpPr/>
              <p:nvPr/>
            </p:nvSpPr>
            <p:spPr>
              <a:xfrm flipH="1">
                <a:off x="5537510" y="2935854"/>
                <a:ext cx="457200" cy="661094"/>
              </a:xfrm>
              <a:prstGeom prst="curvedLeftArrow">
                <a:avLst>
                  <a:gd name="adj1" fmla="val 25000"/>
                  <a:gd name="adj2" fmla="val 52965"/>
                  <a:gd name="adj3" fmla="val 25000"/>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9" name="Curved Left Arrow 28"/>
              <p:cNvSpPr/>
              <p:nvPr/>
            </p:nvSpPr>
            <p:spPr>
              <a:xfrm>
                <a:off x="9201752" y="3573146"/>
                <a:ext cx="457200" cy="661094"/>
              </a:xfrm>
              <a:prstGeom prst="curvedLeftArrow">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6" name="Rectangle 5"/>
              <p:cNvSpPr/>
              <p:nvPr/>
            </p:nvSpPr>
            <p:spPr>
              <a:xfrm>
                <a:off x="5103019" y="2058194"/>
                <a:ext cx="4686975" cy="2362200"/>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Rectangle 6"/>
            <p:cNvSpPr/>
            <p:nvPr/>
          </p:nvSpPr>
          <p:spPr>
            <a:xfrm>
              <a:off x="5353210" y="2058194"/>
              <a:ext cx="1197610" cy="33658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cs typeface="B Titr" panose="00000700000000000000" pitchFamily="2" charset="-78"/>
                </a:rPr>
                <a:t>در سطح خانوار</a:t>
              </a:r>
              <a:endParaRPr lang="fa-IR" sz="1400" dirty="0">
                <a:cs typeface="B Titr" panose="00000700000000000000" pitchFamily="2" charset="-78"/>
              </a:endParaRPr>
            </a:p>
          </p:txBody>
        </p:sp>
      </p:grpSp>
      <p:grpSp>
        <p:nvGrpSpPr>
          <p:cNvPr id="39" name="Group 38"/>
          <p:cNvGrpSpPr/>
          <p:nvPr/>
        </p:nvGrpSpPr>
        <p:grpSpPr>
          <a:xfrm>
            <a:off x="916425" y="3573940"/>
            <a:ext cx="4415493" cy="2225375"/>
            <a:chOff x="916425" y="3573940"/>
            <a:chExt cx="4415493" cy="2225375"/>
          </a:xfrm>
        </p:grpSpPr>
        <p:grpSp>
          <p:nvGrpSpPr>
            <p:cNvPr id="2" name="Group 1"/>
            <p:cNvGrpSpPr/>
            <p:nvPr/>
          </p:nvGrpSpPr>
          <p:grpSpPr>
            <a:xfrm>
              <a:off x="916425" y="3573940"/>
              <a:ext cx="4415493" cy="2225375"/>
              <a:chOff x="916425" y="3573940"/>
              <a:chExt cx="4686975" cy="2362200"/>
            </a:xfrm>
          </p:grpSpPr>
          <p:sp>
            <p:nvSpPr>
              <p:cNvPr id="30" name="TextBox 29"/>
              <p:cNvSpPr txBox="1"/>
              <p:nvPr/>
            </p:nvSpPr>
            <p:spPr>
              <a:xfrm>
                <a:off x="2953276" y="3748278"/>
                <a:ext cx="1941616" cy="359370"/>
              </a:xfrm>
              <a:prstGeom prst="rect">
                <a:avLst/>
              </a:prstGeom>
              <a:solidFill>
                <a:srgbClr val="FFC000">
                  <a:alpha val="50000"/>
                </a:srgbClr>
              </a:solidFill>
              <a:ln>
                <a:solidFill>
                  <a:srgbClr val="D5D000"/>
                </a:solidFill>
                <a:prstDash val="dash"/>
              </a:ln>
            </p:spPr>
            <p:txBody>
              <a:bodyPr wrap="square" rtlCol="1">
                <a:spAutoFit/>
              </a:bodyPr>
              <a:lstStyle>
                <a:defPPr>
                  <a:defRPr lang="en-US"/>
                </a:defPPr>
                <a:lvl1pPr algn="ctr" rtl="1">
                  <a:defRPr sz="1600">
                    <a:solidFill>
                      <a:srgbClr val="17375E"/>
                    </a:solidFill>
                    <a:cs typeface="B Titr" pitchFamily="2" charset="-78"/>
                  </a:defRPr>
                </a:lvl1pPr>
              </a:lstStyle>
              <a:p>
                <a:r>
                  <a:rPr lang="fa-IR" dirty="0" smtClean="0"/>
                  <a:t>سن</a:t>
                </a:r>
                <a:endParaRPr lang="fa-IR" dirty="0"/>
              </a:p>
            </p:txBody>
          </p:sp>
          <p:sp>
            <p:nvSpPr>
              <p:cNvPr id="31" name="TextBox 30"/>
              <p:cNvSpPr txBox="1"/>
              <p:nvPr/>
            </p:nvSpPr>
            <p:spPr>
              <a:xfrm>
                <a:off x="2343676" y="4281678"/>
                <a:ext cx="2551215" cy="359370"/>
              </a:xfrm>
              <a:prstGeom prst="rect">
                <a:avLst/>
              </a:prstGeom>
              <a:solidFill>
                <a:srgbClr val="FFC000">
                  <a:alpha val="60000"/>
                </a:srgbClr>
              </a:solidFill>
              <a:ln>
                <a:solidFill>
                  <a:srgbClr val="D5D000"/>
                </a:solidFill>
                <a:prstDash val="dash"/>
              </a:ln>
            </p:spPr>
            <p:txBody>
              <a:bodyPr wrap="square" rtlCol="1">
                <a:spAutoFit/>
              </a:bodyPr>
              <a:lstStyle/>
              <a:p>
                <a:pPr lvl="1" algn="ctr" rtl="1"/>
                <a:r>
                  <a:rPr lang="fa-IR" sz="1600" dirty="0" smtClean="0">
                    <a:solidFill>
                      <a:srgbClr val="17375E"/>
                    </a:solidFill>
                    <a:cs typeface="B Titr" pitchFamily="2" charset="-78"/>
                  </a:rPr>
                  <a:t>جنس</a:t>
                </a:r>
                <a:endParaRPr lang="fa-IR" sz="1600" dirty="0">
                  <a:solidFill>
                    <a:srgbClr val="17375E"/>
                  </a:solidFill>
                  <a:cs typeface="B Titr" pitchFamily="2" charset="-78"/>
                </a:endParaRPr>
              </a:p>
            </p:txBody>
          </p:sp>
          <p:sp>
            <p:nvSpPr>
              <p:cNvPr id="32" name="TextBox 31"/>
              <p:cNvSpPr txBox="1"/>
              <p:nvPr/>
            </p:nvSpPr>
            <p:spPr>
              <a:xfrm>
                <a:off x="1808116" y="4815078"/>
                <a:ext cx="3086775" cy="359370"/>
              </a:xfrm>
              <a:prstGeom prst="rect">
                <a:avLst/>
              </a:prstGeom>
              <a:solidFill>
                <a:srgbClr val="FFC000">
                  <a:alpha val="70000"/>
                </a:srgbClr>
              </a:solidFill>
              <a:ln>
                <a:solidFill>
                  <a:srgbClr val="D5D000"/>
                </a:solidFill>
                <a:prstDash val="dash"/>
              </a:ln>
            </p:spPr>
            <p:txBody>
              <a:bodyPr wrap="square" rtlCol="1">
                <a:spAutoFit/>
              </a:bodyPr>
              <a:lstStyle/>
              <a:p>
                <a:pPr algn="ctr" rtl="1"/>
                <a:r>
                  <a:rPr lang="fa-IR" sz="1600" dirty="0" smtClean="0">
                    <a:solidFill>
                      <a:srgbClr val="17375E"/>
                    </a:solidFill>
                    <a:cs typeface="B Titr" pitchFamily="2" charset="-78"/>
                  </a:rPr>
                  <a:t>شغل</a:t>
                </a:r>
                <a:endParaRPr lang="fa-IR" sz="1600" dirty="0">
                  <a:solidFill>
                    <a:srgbClr val="17375E"/>
                  </a:solidFill>
                  <a:cs typeface="B Titr" pitchFamily="2" charset="-78"/>
                </a:endParaRPr>
              </a:p>
            </p:txBody>
          </p:sp>
          <p:sp>
            <p:nvSpPr>
              <p:cNvPr id="33" name="TextBox 32"/>
              <p:cNvSpPr txBox="1"/>
              <p:nvPr/>
            </p:nvSpPr>
            <p:spPr>
              <a:xfrm>
                <a:off x="1198516" y="5348478"/>
                <a:ext cx="3696375" cy="359370"/>
              </a:xfrm>
              <a:prstGeom prst="rect">
                <a:avLst/>
              </a:prstGeom>
              <a:solidFill>
                <a:srgbClr val="FFC000">
                  <a:alpha val="80000"/>
                </a:srgbClr>
              </a:solidFill>
              <a:ln>
                <a:solidFill>
                  <a:srgbClr val="D5D000"/>
                </a:solidFill>
                <a:prstDash val="dash"/>
              </a:ln>
            </p:spPr>
            <p:txBody>
              <a:bodyPr wrap="square" rtlCol="1">
                <a:spAutoFit/>
              </a:bodyPr>
              <a:lstStyle/>
              <a:p>
                <a:pPr algn="ctr" rtl="1"/>
                <a:r>
                  <a:rPr lang="fa-IR" sz="1600" dirty="0" smtClean="0">
                    <a:solidFill>
                      <a:srgbClr val="17375E"/>
                    </a:solidFill>
                    <a:cs typeface="B Titr" pitchFamily="2" charset="-78"/>
                  </a:rPr>
                  <a:t>سواد</a:t>
                </a:r>
                <a:endParaRPr lang="fa-IR" sz="1600" dirty="0">
                  <a:solidFill>
                    <a:srgbClr val="17375E"/>
                  </a:solidFill>
                  <a:cs typeface="B Titr" pitchFamily="2" charset="-78"/>
                </a:endParaRPr>
              </a:p>
            </p:txBody>
          </p:sp>
          <p:sp>
            <p:nvSpPr>
              <p:cNvPr id="34" name="Curved Left Arrow 33"/>
              <p:cNvSpPr/>
              <p:nvPr/>
            </p:nvSpPr>
            <p:spPr>
              <a:xfrm>
                <a:off x="5015158" y="3845591"/>
                <a:ext cx="457200" cy="661094"/>
              </a:xfrm>
              <a:prstGeom prst="curvedLeftArrow">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5" name="Curved Left Arrow 34"/>
              <p:cNvSpPr/>
              <p:nvPr/>
            </p:nvSpPr>
            <p:spPr>
              <a:xfrm flipH="1">
                <a:off x="1350916" y="4451600"/>
                <a:ext cx="457200" cy="661094"/>
              </a:xfrm>
              <a:prstGeom prst="curvedLeftArrow">
                <a:avLst>
                  <a:gd name="adj1" fmla="val 25000"/>
                  <a:gd name="adj2" fmla="val 52965"/>
                  <a:gd name="adj3" fmla="val 25000"/>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6" name="Curved Left Arrow 35"/>
              <p:cNvSpPr/>
              <p:nvPr/>
            </p:nvSpPr>
            <p:spPr>
              <a:xfrm>
                <a:off x="5015158" y="5088892"/>
                <a:ext cx="457200" cy="661094"/>
              </a:xfrm>
              <a:prstGeom prst="curvedLeftArrow">
                <a:avLst/>
              </a:prstGeom>
              <a:solidFill>
                <a:srgbClr val="D5D000"/>
              </a:solidFill>
              <a:ln>
                <a:solidFill>
                  <a:srgbClr val="D5D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37" name="Rectangle 36"/>
              <p:cNvSpPr/>
              <p:nvPr/>
            </p:nvSpPr>
            <p:spPr>
              <a:xfrm>
                <a:off x="916425" y="3573940"/>
                <a:ext cx="4686975" cy="2362200"/>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Rectangle 37"/>
            <p:cNvSpPr/>
            <p:nvPr/>
          </p:nvSpPr>
          <p:spPr>
            <a:xfrm>
              <a:off x="916425" y="3583718"/>
              <a:ext cx="1197610" cy="336587"/>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fa-IR" sz="1400" dirty="0" smtClean="0">
                  <a:cs typeface="B Titr" panose="00000700000000000000" pitchFamily="2" charset="-78"/>
                </a:rPr>
                <a:t>در سطح افراد</a:t>
              </a:r>
              <a:endParaRPr lang="fa-IR" sz="1400" dirty="0">
                <a:cs typeface="B Titr" panose="00000700000000000000" pitchFamily="2" charset="-78"/>
              </a:endParaRPr>
            </a:p>
          </p:txBody>
        </p:sp>
      </p:grpSp>
      <p:sp>
        <p:nvSpPr>
          <p:cNvPr id="40" name="Slide Number Placeholder 39"/>
          <p:cNvSpPr>
            <a:spLocks noGrp="1"/>
          </p:cNvSpPr>
          <p:nvPr>
            <p:ph type="sldNum" sz="quarter" idx="12"/>
          </p:nvPr>
        </p:nvSpPr>
        <p:spPr/>
        <p:txBody>
          <a:bodyPr/>
          <a:lstStyle/>
          <a:p>
            <a:fld id="{5BA10B95-CAE8-4B45-8175-F9670B1F90B4}" type="slidenum">
              <a:rPr lang="en-US" smtClean="0">
                <a:solidFill>
                  <a:prstClr val="black">
                    <a:tint val="75000"/>
                  </a:prstClr>
                </a:solidFill>
              </a:rPr>
              <a:pPr/>
              <a:t>3</a:t>
            </a:fld>
            <a:endParaRPr lang="en-US">
              <a:solidFill>
                <a:prstClr val="black">
                  <a:tint val="75000"/>
                </a:prstClr>
              </a:solidFill>
            </a:endParaRPr>
          </a:p>
        </p:txBody>
      </p:sp>
      <p:sp>
        <p:nvSpPr>
          <p:cNvPr id="41" name="Footer Placeholder 40"/>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82582977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fade">
                                      <p:cBhvr>
                                        <p:cTn id="20" dur="1000"/>
                                        <p:tgtEl>
                                          <p:spTgt spid="22"/>
                                        </p:tgtEl>
                                      </p:cBhvr>
                                    </p:animEffect>
                                    <p:anim calcmode="lin" valueType="num">
                                      <p:cBhvr>
                                        <p:cTn id="21" dur="1000" fill="hold"/>
                                        <p:tgtEl>
                                          <p:spTgt spid="22"/>
                                        </p:tgtEl>
                                        <p:attrNameLst>
                                          <p:attrName>ppt_x</p:attrName>
                                        </p:attrNameLst>
                                      </p:cBhvr>
                                      <p:tavLst>
                                        <p:tav tm="0">
                                          <p:val>
                                            <p:strVal val="#ppt_x"/>
                                          </p:val>
                                        </p:tav>
                                        <p:tav tm="100000">
                                          <p:val>
                                            <p:strVal val="#ppt_x"/>
                                          </p:val>
                                        </p:tav>
                                      </p:tavLst>
                                    </p:anim>
                                    <p:anim calcmode="lin" valueType="num">
                                      <p:cBhvr>
                                        <p:cTn id="2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wheel(1)">
                                      <p:cBhvr>
                                        <p:cTn id="27" dur="2000"/>
                                        <p:tgtEl>
                                          <p:spTgt spid="23"/>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nodeType="clickEffect">
                                  <p:stCondLst>
                                    <p:cond delay="0"/>
                                  </p:stCondLst>
                                  <p:childTnLst>
                                    <p:set>
                                      <p:cBhvr>
                                        <p:cTn id="31" dur="1" fill="hold">
                                          <p:stCondLst>
                                            <p:cond delay="0"/>
                                          </p:stCondLst>
                                        </p:cTn>
                                        <p:tgtEl>
                                          <p:spTgt spid="39"/>
                                        </p:tgtEl>
                                        <p:attrNameLst>
                                          <p:attrName>style.visibility</p:attrName>
                                        </p:attrNameLst>
                                      </p:cBhvr>
                                      <p:to>
                                        <p:strVal val="visible"/>
                                      </p:to>
                                    </p:set>
                                    <p:animEffect transition="in" filter="wheel(1)">
                                      <p:cBhvr>
                                        <p:cTn id="32" dur="20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2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prstClr val="black"/>
                </a:solidFill>
                <a:cs typeface="B Titr" panose="00000700000000000000" pitchFamily="2" charset="-78"/>
              </a:rPr>
              <a:t>برآورد ترکیب جمعیت شهری </a:t>
            </a:r>
          </a:p>
        </p:txBody>
      </p:sp>
      <p:sp>
        <p:nvSpPr>
          <p:cNvPr id="23" name="Rectangle 22"/>
          <p:cNvSpPr/>
          <p:nvPr/>
        </p:nvSpPr>
        <p:spPr>
          <a:xfrm>
            <a:off x="10039929" y="968970"/>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rtl="1"/>
            <a:r>
              <a:rPr lang="fa-IR" sz="1400" dirty="0">
                <a:solidFill>
                  <a:prstClr val="black"/>
                </a:solidFill>
                <a:cs typeface="B Titr" panose="00000700000000000000" pitchFamily="2" charset="-78"/>
              </a:rPr>
              <a:t>برازش متناسب تکراری </a:t>
            </a:r>
            <a:r>
              <a:rPr lang="fa-IR" sz="1400" dirty="0" smtClean="0">
                <a:solidFill>
                  <a:prstClr val="black"/>
                </a:solidFill>
                <a:cs typeface="B Titr" panose="00000700000000000000" pitchFamily="2" charset="-78"/>
              </a:rPr>
              <a:t>(</a:t>
            </a:r>
            <a:r>
              <a:rPr lang="en-US" sz="1400" dirty="0" smtClean="0">
                <a:solidFill>
                  <a:prstClr val="black"/>
                </a:solidFill>
                <a:cs typeface="B Titr" panose="00000700000000000000" pitchFamily="2" charset="-78"/>
              </a:rPr>
              <a:t>IPF</a:t>
            </a:r>
            <a:r>
              <a:rPr lang="fa-IR" sz="1400" dirty="0" smtClean="0">
                <a:solidFill>
                  <a:prstClr val="black"/>
                </a:solidFill>
                <a:cs typeface="B Titr" panose="00000700000000000000" pitchFamily="2" charset="-78"/>
              </a:rPr>
              <a:t>)</a:t>
            </a:r>
            <a:endParaRPr lang="en-US" sz="1400" dirty="0">
              <a:solidFill>
                <a:prstClr val="black"/>
              </a:solidFill>
              <a:cs typeface="B Titr" panose="00000700000000000000" pitchFamily="2" charset="-78"/>
            </a:endParaRPr>
          </a:p>
        </p:txBody>
      </p:sp>
      <p:sp>
        <p:nvSpPr>
          <p:cNvPr id="24" name="Rectangle 23"/>
          <p:cNvSpPr/>
          <p:nvPr/>
        </p:nvSpPr>
        <p:spPr>
          <a:xfrm>
            <a:off x="10039929" y="154003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شبیه سازی</a:t>
            </a:r>
          </a:p>
        </p:txBody>
      </p:sp>
      <p:sp>
        <p:nvSpPr>
          <p:cNvPr id="25" name="Rectangle 24"/>
          <p:cNvSpPr/>
          <p:nvPr/>
        </p:nvSpPr>
        <p:spPr>
          <a:xfrm>
            <a:off x="10039929" y="2123104"/>
            <a:ext cx="214730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prstClr val="black"/>
                </a:solidFill>
                <a:cs typeface="B Titr" panose="00000700000000000000" pitchFamily="2" charset="-78"/>
              </a:rPr>
              <a:t>بهینه سازی</a:t>
            </a:r>
          </a:p>
        </p:txBody>
      </p:sp>
      <p:graphicFrame>
        <p:nvGraphicFramePr>
          <p:cNvPr id="26" name="Table 25"/>
          <p:cNvGraphicFramePr>
            <a:graphicFrameLocks noGrp="1"/>
          </p:cNvGraphicFramePr>
          <p:nvPr>
            <p:extLst>
              <p:ext uri="{D42A27DB-BD31-4B8C-83A1-F6EECF244321}">
                <p14:modId xmlns:p14="http://schemas.microsoft.com/office/powerpoint/2010/main" val="3661289233"/>
              </p:ext>
            </p:extLst>
          </p:nvPr>
        </p:nvGraphicFramePr>
        <p:xfrm>
          <a:off x="3110787" y="991394"/>
          <a:ext cx="6792832" cy="2851404"/>
        </p:xfrm>
        <a:graphic>
          <a:graphicData uri="http://schemas.openxmlformats.org/drawingml/2006/table">
            <a:tbl>
              <a:tblPr rtl="1" firstRow="1" bandRow="1">
                <a:tableStyleId>{5940675A-B579-460E-94D1-54222C63F5DA}</a:tableStyleId>
              </a:tblPr>
              <a:tblGrid>
                <a:gridCol w="1382078"/>
                <a:gridCol w="2610541"/>
                <a:gridCol w="2800213"/>
              </a:tblGrid>
              <a:tr h="199163">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fa-IR" sz="1400" b="0" i="0" u="none" strike="noStrike" kern="1200" cap="none" spc="0" normalizeH="0" baseline="0" dirty="0" smtClean="0">
                          <a:ln>
                            <a:noFill/>
                          </a:ln>
                          <a:solidFill>
                            <a:prstClr val="black"/>
                          </a:solidFill>
                          <a:effectLst/>
                          <a:uLnTx/>
                          <a:uFillTx/>
                          <a:latin typeface="+mn-lt"/>
                          <a:ea typeface="+mn-ea"/>
                          <a:cs typeface="B Homa" panose="00000400000000000000" pitchFamily="2" charset="-78"/>
                        </a:rPr>
                        <a:t>روش تعمیم</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fa-IR" sz="1400" b="0" i="0" u="none" strike="noStrike" kern="1200" cap="none" spc="0" normalizeH="0" baseline="0" dirty="0" smtClean="0">
                          <a:ln>
                            <a:noFill/>
                          </a:ln>
                          <a:solidFill>
                            <a:prstClr val="black"/>
                          </a:solidFill>
                          <a:effectLst/>
                          <a:uLnTx/>
                          <a:uFillTx/>
                          <a:latin typeface="+mn-lt"/>
                          <a:ea typeface="+mn-ea"/>
                          <a:cs typeface="B Homa" panose="00000400000000000000" pitchFamily="2" charset="-78"/>
                        </a:rPr>
                        <a:t>مزایا</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fa-IR" sz="1400" b="0" i="0" u="none" strike="noStrike" kern="1200" cap="none" spc="0" normalizeH="0" baseline="0" dirty="0" smtClean="0">
                          <a:ln>
                            <a:noFill/>
                          </a:ln>
                          <a:solidFill>
                            <a:prstClr val="black"/>
                          </a:solidFill>
                          <a:effectLst/>
                          <a:uLnTx/>
                          <a:uFillTx/>
                          <a:latin typeface="+mn-lt"/>
                          <a:ea typeface="+mn-ea"/>
                          <a:cs typeface="B Homa" panose="00000400000000000000" pitchFamily="2" charset="-78"/>
                        </a:rPr>
                        <a:t>معایب</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r>
              <a:tr h="784702">
                <a:tc>
                  <a:txBody>
                    <a:bodyPr/>
                    <a:lstStyle/>
                    <a:p>
                      <a:pPr marL="0" marR="0" lvl="0" indent="0" algn="ctr" defTabSz="507977" rtl="1" eaLnBrk="1" fontAlgn="auto" latinLnBrk="0" hangingPunct="1">
                        <a:lnSpc>
                          <a:spcPct val="90000"/>
                        </a:lnSpc>
                        <a:spcBef>
                          <a:spcPct val="20000"/>
                        </a:spcBef>
                        <a:spcAft>
                          <a:spcPts val="0"/>
                        </a:spcAft>
                        <a:buClrTx/>
                        <a:buSzTx/>
                        <a:buFontTx/>
                        <a:buNone/>
                        <a:tabLst/>
                        <a:defRPr/>
                      </a:pPr>
                      <a:r>
                        <a:rPr kumimoji="0" lang="fa-IR" sz="1400" u="none" strike="noStrike" kern="1200" cap="none" spc="0" normalizeH="0" baseline="0" dirty="0" smtClean="0">
                          <a:ln>
                            <a:noFill/>
                          </a:ln>
                          <a:effectLst/>
                          <a:uLnTx/>
                          <a:uFillTx/>
                          <a:cs typeface="B Homa" panose="00000400000000000000" pitchFamily="2" charset="-78"/>
                        </a:rPr>
                        <a:t>برازش متناسب تکراری (</a:t>
                      </a:r>
                      <a:r>
                        <a:rPr kumimoji="0" lang="en-US" sz="1400" u="none" strike="noStrike" kern="1200" cap="none" spc="0" normalizeH="0" baseline="0" dirty="0" smtClean="0">
                          <a:ln>
                            <a:noFill/>
                          </a:ln>
                          <a:effectLst/>
                          <a:uLnTx/>
                          <a:uFillTx/>
                          <a:cs typeface="B Homa" panose="00000400000000000000" pitchFamily="2" charset="-78"/>
                        </a:rPr>
                        <a:t>IPF</a:t>
                      </a:r>
                      <a:r>
                        <a:rPr kumimoji="0" lang="fa-IR" sz="1400" u="none" strike="noStrike" kern="1200" cap="none" spc="0" normalizeH="0" baseline="0" dirty="0" smtClean="0">
                          <a:ln>
                            <a:noFill/>
                          </a:ln>
                          <a:effectLst/>
                          <a:uLnTx/>
                          <a:uFillTx/>
                          <a:cs typeface="B Homa" panose="00000400000000000000" pitchFamily="2" charset="-78"/>
                        </a:rPr>
                        <a:t>)</a:t>
                      </a:r>
                    </a:p>
                    <a:p>
                      <a:pPr marL="0" marR="0" lvl="0" indent="0" algn="ctr" defTabSz="507977" rtl="1" eaLnBrk="1" fontAlgn="auto" latinLnBrk="0" hangingPunct="1">
                        <a:lnSpc>
                          <a:spcPct val="90000"/>
                        </a:lnSpc>
                        <a:spcBef>
                          <a:spcPct val="20000"/>
                        </a:spcBef>
                        <a:spcAft>
                          <a:spcPts val="0"/>
                        </a:spcAft>
                        <a:buClrTx/>
                        <a:buSzTx/>
                        <a:buFontTx/>
                        <a:buNone/>
                        <a:tabLst/>
                        <a:defRPr/>
                      </a:pPr>
                      <a:r>
                        <a:rPr kumimoji="0" lang="en-US" sz="1200" b="0" i="0" u="none" strike="noStrike" kern="1200" cap="none" spc="0" normalizeH="0" baseline="0" dirty="0" smtClean="0">
                          <a:ln>
                            <a:noFill/>
                          </a:ln>
                          <a:solidFill>
                            <a:prstClr val="black"/>
                          </a:solidFill>
                          <a:effectLst/>
                          <a:uLnTx/>
                          <a:uFillTx/>
                          <a:latin typeface="+mn-lt"/>
                          <a:ea typeface="+mn-ea"/>
                          <a:cs typeface="B Homa" panose="00000400000000000000" pitchFamily="2" charset="-78"/>
                        </a:rPr>
                        <a:t>iterative proportional fitting</a:t>
                      </a:r>
                      <a:endParaRPr kumimoji="0" lang="fa-IR" sz="12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c>
                  <a:txBody>
                    <a:bodyPr/>
                    <a:lstStyle/>
                    <a:p>
                      <a:pPr marL="285750" marR="0" lvl="0" indent="-285750" algn="justLow" defTabSz="507977" rtl="1" eaLnBrk="1" fontAlgn="auto" latinLnBrk="0" hangingPunct="1">
                        <a:lnSpc>
                          <a:spcPct val="10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سهولت</a:t>
                      </a:r>
                    </a:p>
                    <a:p>
                      <a:pPr marL="285750" marR="0" lvl="0" indent="-285750" algn="justLow" defTabSz="507977" rtl="1" eaLnBrk="1" fontAlgn="auto" latinLnBrk="0" hangingPunct="1">
                        <a:lnSpc>
                          <a:spcPct val="10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سرعت</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c>
                  <a:txBody>
                    <a:bodyPr/>
                    <a:lstStyle/>
                    <a:p>
                      <a:pPr marL="285750" marR="0" lvl="0" indent="-285750" algn="justLow" defTabSz="507977" rtl="1" eaLnBrk="1" fontAlgn="auto" latinLnBrk="0" hangingPunct="1">
                        <a:lnSpc>
                          <a:spcPct val="9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تعمیم داده ها تنها با در نظرگرفتن داده های خانوار است. این مسئله در سطح افراد دارای خطای بزرگی است.</a:t>
                      </a:r>
                    </a:p>
                    <a:p>
                      <a:pPr marL="285750" marR="0" lvl="0" indent="-285750" algn="justLow" defTabSz="507977" rtl="1" eaLnBrk="1" fontAlgn="auto" latinLnBrk="0" hangingPunct="1">
                        <a:lnSpc>
                          <a:spcPct val="9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از متغیرهای اندکی برای ترکیب جمعیت استفاده می کند</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r>
              <a:tr h="199163">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fa-IR" sz="1400" u="none" strike="noStrike" kern="1200" cap="none" spc="0" normalizeH="0" baseline="0" dirty="0" smtClean="0">
                          <a:ln>
                            <a:noFill/>
                          </a:ln>
                          <a:effectLst/>
                          <a:uLnTx/>
                          <a:uFillTx/>
                          <a:cs typeface="B Homa" panose="00000400000000000000" pitchFamily="2" charset="-78"/>
                        </a:rPr>
                        <a:t>شبیه سازی</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c>
                  <a:txBody>
                    <a:bodyPr/>
                    <a:lstStyle/>
                    <a:p>
                      <a:pPr marL="285750" marR="0" lvl="0" indent="-285750" algn="justLow" defTabSz="507977" rtl="1" eaLnBrk="1" fontAlgn="auto" latinLnBrk="0" hangingPunct="1">
                        <a:lnSpc>
                          <a:spcPct val="10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مواجهه با مشکلات </a:t>
                      </a:r>
                      <a:r>
                        <a:rPr kumimoji="0" lang="en-US" sz="1400" u="none" strike="noStrike" kern="1200" cap="none" spc="0" normalizeH="0" baseline="0" dirty="0" smtClean="0">
                          <a:ln>
                            <a:noFill/>
                          </a:ln>
                          <a:effectLst/>
                          <a:uLnTx/>
                          <a:uFillTx/>
                          <a:cs typeface="B Homa" panose="00000400000000000000" pitchFamily="2" charset="-78"/>
                        </a:rPr>
                        <a:t>IPF</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c>
                  <a:txBody>
                    <a:bodyPr/>
                    <a:lstStyle/>
                    <a:p>
                      <a:pPr marL="285750" marR="0" lvl="0" indent="-285750" algn="justLow" defTabSz="507977" rtl="1" eaLnBrk="1" fontAlgn="auto" latinLnBrk="0" hangingPunct="1">
                        <a:lnSpc>
                          <a:spcPct val="10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زمان اجرایی بالایی</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solidFill>
                      <a:schemeClr val="bg2"/>
                    </a:solidFill>
                  </a:tcPr>
                </a:tc>
              </a:tr>
              <a:tr h="812585">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fa-IR" sz="1400" u="none" strike="noStrike" kern="1200" cap="none" spc="0" normalizeH="0" baseline="0" dirty="0" smtClean="0">
                          <a:ln>
                            <a:noFill/>
                          </a:ln>
                          <a:effectLst/>
                          <a:uLnTx/>
                          <a:uFillTx/>
                          <a:cs typeface="B Homa" panose="00000400000000000000" pitchFamily="2" charset="-78"/>
                        </a:rPr>
                        <a:t>بهینه سازی</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c>
                  <a:txBody>
                    <a:bodyPr/>
                    <a:lstStyle/>
                    <a:p>
                      <a:pPr marL="285750" marR="0" lvl="0" indent="-285750" algn="justLow" defTabSz="507977" rtl="1" eaLnBrk="1" fontAlgn="auto" latinLnBrk="0" hangingPunct="1">
                        <a:lnSpc>
                          <a:spcPct val="9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به راحتی تعمیم را در دو سطح خانوار و افراد انجام می دهد</a:t>
                      </a:r>
                    </a:p>
                    <a:p>
                      <a:pPr marL="285750" marR="0" lvl="0" indent="-285750" algn="justLow" defTabSz="507977" rtl="1" eaLnBrk="1" fontAlgn="auto" latinLnBrk="0" hangingPunct="1">
                        <a:lnSpc>
                          <a:spcPct val="9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از تعداد متغیرهای بیش تری برای تعمیم استفاده می کند</a:t>
                      </a:r>
                    </a:p>
                    <a:p>
                      <a:pPr marL="285750" marR="0" lvl="0" indent="-285750" algn="justLow" defTabSz="507977" rtl="1" eaLnBrk="1" fontAlgn="auto" latinLnBrk="0" hangingPunct="1">
                        <a:lnSpc>
                          <a:spcPct val="90000"/>
                        </a:lnSpc>
                        <a:spcBef>
                          <a:spcPct val="20000"/>
                        </a:spcBef>
                        <a:spcAft>
                          <a:spcPts val="0"/>
                        </a:spcAft>
                        <a:buClr>
                          <a:srgbClr val="D5D000"/>
                        </a:buClr>
                        <a:buSzTx/>
                        <a:buFont typeface="Wingdings" panose="05000000000000000000" pitchFamily="2" charset="2"/>
                        <a:buChar char="§"/>
                        <a:tabLst/>
                        <a:defRPr/>
                      </a:pPr>
                      <a:r>
                        <a:rPr kumimoji="0" lang="fa-IR" sz="1400" u="none" strike="noStrike" kern="1200" cap="none" spc="0" normalizeH="0" baseline="0" dirty="0" smtClean="0">
                          <a:ln>
                            <a:noFill/>
                          </a:ln>
                          <a:effectLst/>
                          <a:uLnTx/>
                          <a:uFillTx/>
                          <a:cs typeface="B Homa" panose="00000400000000000000" pitchFamily="2" charset="-78"/>
                        </a:rPr>
                        <a:t>زمان اجرای کوتاه تری دارد</a:t>
                      </a: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c>
                  <a:txBody>
                    <a:bodyPr/>
                    <a:lstStyle/>
                    <a:p>
                      <a:pPr marL="0" marR="0" lvl="0" indent="0" algn="ctr" defTabSz="507977" rtl="1" eaLnBrk="1" fontAlgn="auto" latinLnBrk="0" hangingPunct="1">
                        <a:lnSpc>
                          <a:spcPct val="100000"/>
                        </a:lnSpc>
                        <a:spcBef>
                          <a:spcPct val="20000"/>
                        </a:spcBef>
                        <a:spcAft>
                          <a:spcPts val="0"/>
                        </a:spcAft>
                        <a:buClrTx/>
                        <a:buSzTx/>
                        <a:buFontTx/>
                        <a:buNone/>
                        <a:tabLst/>
                        <a:defRPr/>
                      </a:pPr>
                      <a:endParaRPr kumimoji="0" lang="fa-IR" sz="1400" b="0" i="0" u="none" strike="noStrike" kern="1200" cap="none" spc="0" normalizeH="0" baseline="0" dirty="0">
                        <a:ln>
                          <a:noFill/>
                        </a:ln>
                        <a:solidFill>
                          <a:prstClr val="black"/>
                        </a:solidFill>
                        <a:effectLst/>
                        <a:uLnTx/>
                        <a:uFillTx/>
                        <a:latin typeface="+mn-lt"/>
                        <a:ea typeface="+mn-ea"/>
                        <a:cs typeface="B Homa" panose="00000400000000000000" pitchFamily="2" charset="-78"/>
                      </a:endParaRPr>
                    </a:p>
                  </a:txBody>
                  <a:tcPr anchor="ctr"/>
                </a:tc>
              </a:tr>
            </a:tbl>
          </a:graphicData>
        </a:graphic>
      </p:graphicFrame>
      <p:pic>
        <p:nvPicPr>
          <p:cNvPr id="3" name="Picture 2"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0579" y="3886994"/>
            <a:ext cx="6876000" cy="2232919"/>
          </a:xfrm>
          <a:prstGeom prst="rect">
            <a:avLst/>
          </a:prstGeom>
        </p:spPr>
      </p:pic>
      <p:sp>
        <p:nvSpPr>
          <p:cNvPr id="19" name="TextBox 18"/>
          <p:cNvSpPr txBox="1"/>
          <p:nvPr/>
        </p:nvSpPr>
        <p:spPr>
          <a:xfrm>
            <a:off x="683419" y="1001848"/>
            <a:ext cx="2351168" cy="5355312"/>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marL="285750" indent="-285750" algn="justLow" rtl="1">
              <a:buClr>
                <a:srgbClr val="17375E"/>
              </a:buClr>
              <a:buFont typeface="Wingdings" panose="05000000000000000000" pitchFamily="2" charset="2"/>
              <a:buChar char="§"/>
            </a:pPr>
            <a:r>
              <a:rPr lang="fa-IR" sz="1800" dirty="0" smtClean="0">
                <a:solidFill>
                  <a:prstClr val="black"/>
                </a:solidFill>
                <a:cs typeface="B Homa" panose="00000400000000000000" pitchFamily="2" charset="-78"/>
              </a:rPr>
              <a:t>بهینه سازی یک مدل برنامه ریزی خطی برای تعمیم است، به نحوی که باعث افزایش کیفیت داده های تقاضای سفر و به تبع آن مدل های برآورد تقاضای سفر شود.</a:t>
            </a:r>
          </a:p>
          <a:p>
            <a:pPr marL="285750" indent="-285750" algn="justLow" rtl="1">
              <a:buFont typeface="Wingdings" panose="05000000000000000000" pitchFamily="2" charset="2"/>
              <a:buChar char="§"/>
            </a:pPr>
            <a:endParaRPr lang="fa-IR" sz="1800" dirty="0" smtClean="0">
              <a:solidFill>
                <a:prstClr val="black"/>
              </a:solidFill>
              <a:cs typeface="B Homa" panose="00000400000000000000" pitchFamily="2" charset="-78"/>
            </a:endParaRPr>
          </a:p>
          <a:p>
            <a:pPr marL="285750" indent="-285750" algn="justLow" rtl="1">
              <a:buFont typeface="Wingdings" panose="05000000000000000000" pitchFamily="2" charset="2"/>
              <a:buChar char="§"/>
            </a:pPr>
            <a:r>
              <a:rPr lang="fa-IR" sz="1800" dirty="0" smtClean="0">
                <a:solidFill>
                  <a:prstClr val="black"/>
                </a:solidFill>
                <a:cs typeface="B Homa" panose="00000400000000000000" pitchFamily="2" charset="-78"/>
              </a:rPr>
              <a:t>اگر نتایج تعمیم مناسب باشد، در نتیجه جمعیت ترکیبی ایجاد شده می تواند نشان دهنده جمعیت واقعی شهر باشد و ماتریس تقاضای سفر حاصل از تعمیم یا حجم تردد حاصل از تخصیص سفر معتبر خواهد بود.</a:t>
            </a:r>
          </a:p>
        </p:txBody>
      </p:sp>
    </p:spTree>
    <p:extLst>
      <p:ext uri="{BB962C8B-B14F-4D97-AF65-F5344CB8AC3E}">
        <p14:creationId xmlns:p14="http://schemas.microsoft.com/office/powerpoint/2010/main" val="107561218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1000"/>
                                        <p:tgtEl>
                                          <p:spTgt spid="23"/>
                                        </p:tgtEl>
                                      </p:cBhvr>
                                    </p:animEffect>
                                    <p:anim calcmode="lin" valueType="num">
                                      <p:cBhvr>
                                        <p:cTn id="14" dur="1000" fill="hold"/>
                                        <p:tgtEl>
                                          <p:spTgt spid="23"/>
                                        </p:tgtEl>
                                        <p:attrNameLst>
                                          <p:attrName>ppt_x</p:attrName>
                                        </p:attrNameLst>
                                      </p:cBhvr>
                                      <p:tavLst>
                                        <p:tav tm="0">
                                          <p:val>
                                            <p:strVal val="#ppt_x"/>
                                          </p:val>
                                        </p:tav>
                                        <p:tav tm="100000">
                                          <p:val>
                                            <p:strVal val="#ppt_x"/>
                                          </p:val>
                                        </p:tav>
                                      </p:tavLst>
                                    </p:anim>
                                    <p:anim calcmode="lin" valueType="num">
                                      <p:cBhvr>
                                        <p:cTn id="15"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0"/>
                                        <p:tgtEl>
                                          <p:spTgt spid="24"/>
                                        </p:tgtEl>
                                      </p:cBhvr>
                                    </p:animEffect>
                                    <p:anim calcmode="lin" valueType="num">
                                      <p:cBhvr>
                                        <p:cTn id="21" dur="1000" fill="hold"/>
                                        <p:tgtEl>
                                          <p:spTgt spid="24"/>
                                        </p:tgtEl>
                                        <p:attrNameLst>
                                          <p:attrName>ppt_x</p:attrName>
                                        </p:attrNameLst>
                                      </p:cBhvr>
                                      <p:tavLst>
                                        <p:tav tm="0">
                                          <p:val>
                                            <p:strVal val="#ppt_x"/>
                                          </p:val>
                                        </p:tav>
                                        <p:tav tm="100000">
                                          <p:val>
                                            <p:strVal val="#ppt_x"/>
                                          </p:val>
                                        </p:tav>
                                      </p:tavLst>
                                    </p:anim>
                                    <p:anim calcmode="lin" valueType="num">
                                      <p:cBhvr>
                                        <p:cTn id="2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nodeType="click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1" presetClass="entr" presetSubtype="1" fill="hold" nodeType="clickEffect">
                                  <p:stCondLst>
                                    <p:cond delay="0"/>
                                  </p:stCondLst>
                                  <p:childTnLst>
                                    <p:set>
                                      <p:cBhvr>
                                        <p:cTn id="40" dur="1" fill="hold">
                                          <p:stCondLst>
                                            <p:cond delay="0"/>
                                          </p:stCondLst>
                                        </p:cTn>
                                        <p:tgtEl>
                                          <p:spTgt spid="3"/>
                                        </p:tgtEl>
                                        <p:attrNameLst>
                                          <p:attrName>style.visibility</p:attrName>
                                        </p:attrNameLst>
                                      </p:cBhvr>
                                      <p:to>
                                        <p:strVal val="visible"/>
                                      </p:to>
                                    </p:set>
                                    <p:animEffect transition="in" filter="wheel(1)">
                                      <p:cBhvr>
                                        <p:cTn id="41" dur="2000"/>
                                        <p:tgtEl>
                                          <p:spTgt spid="3"/>
                                        </p:tgtEl>
                                      </p:cBhvr>
                                    </p:animEffect>
                                  </p:childTnLst>
                                </p:cTn>
                              </p:par>
                            </p:childTnLst>
                          </p:cTn>
                        </p:par>
                      </p:childTnLst>
                    </p:cTn>
                  </p:par>
                  <p:par>
                    <p:cTn id="42" fill="hold">
                      <p:stCondLst>
                        <p:cond delay="indefinite"/>
                      </p:stCondLst>
                      <p:childTnLst>
                        <p:par>
                          <p:cTn id="43" fill="hold">
                            <p:stCondLst>
                              <p:cond delay="0"/>
                            </p:stCondLst>
                            <p:childTnLst>
                              <p:par>
                                <p:cTn id="44" presetID="47" presetClass="entr" presetSubtype="0" fill="hold" grpId="0" nodeType="click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fade">
                                      <p:cBhvr>
                                        <p:cTn id="46" dur="1000"/>
                                        <p:tgtEl>
                                          <p:spTgt spid="19"/>
                                        </p:tgtEl>
                                      </p:cBhvr>
                                    </p:animEffect>
                                    <p:anim calcmode="lin" valueType="num">
                                      <p:cBhvr>
                                        <p:cTn id="47" dur="1000" fill="hold"/>
                                        <p:tgtEl>
                                          <p:spTgt spid="19"/>
                                        </p:tgtEl>
                                        <p:attrNameLst>
                                          <p:attrName>ppt_x</p:attrName>
                                        </p:attrNameLst>
                                      </p:cBhvr>
                                      <p:tavLst>
                                        <p:tav tm="0">
                                          <p:val>
                                            <p:strVal val="#ppt_x"/>
                                          </p:val>
                                        </p:tav>
                                        <p:tav tm="100000">
                                          <p:val>
                                            <p:strVal val="#ppt_x"/>
                                          </p:val>
                                        </p:tav>
                                      </p:tavLst>
                                    </p:anim>
                                    <p:anim calcmode="lin" valueType="num">
                                      <p:cBhvr>
                                        <p:cTn id="48"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19"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57910" y="1921034"/>
            <a:ext cx="4368269" cy="1938992"/>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2000" dirty="0" smtClean="0">
                <a:solidFill>
                  <a:prstClr val="black"/>
                </a:solidFill>
                <a:cs typeface="B Homa" panose="00000400000000000000" pitchFamily="2" charset="-78"/>
              </a:rPr>
              <a:t>روش های متفاوتی برای برآورد و پیش بینی جمعیت آتی، ترکیب جمعیت موجود وجود دارد، هر چه انتخاب </a:t>
            </a:r>
            <a:r>
              <a:rPr lang="fa-IR" sz="2000" dirty="0">
                <a:solidFill>
                  <a:prstClr val="black"/>
                </a:solidFill>
                <a:cs typeface="B Homa" panose="00000400000000000000" pitchFamily="2" charset="-78"/>
              </a:rPr>
              <a:t>روشی </a:t>
            </a:r>
            <a:r>
              <a:rPr lang="fa-IR" sz="2000" dirty="0" smtClean="0">
                <a:solidFill>
                  <a:prstClr val="black"/>
                </a:solidFill>
                <a:cs typeface="B Homa" panose="00000400000000000000" pitchFamily="2" charset="-78"/>
              </a:rPr>
              <a:t>که به نتیجه می رسد، نشان </a:t>
            </a:r>
            <a:r>
              <a:rPr lang="fa-IR" sz="2000" dirty="0">
                <a:solidFill>
                  <a:prstClr val="black"/>
                </a:solidFill>
                <a:cs typeface="B Homa" panose="00000400000000000000" pitchFamily="2" charset="-78"/>
              </a:rPr>
              <a:t>دهنده جمعیت واقعی شهر </a:t>
            </a:r>
            <a:r>
              <a:rPr lang="fa-IR" sz="2000" dirty="0" smtClean="0">
                <a:solidFill>
                  <a:prstClr val="black"/>
                </a:solidFill>
                <a:cs typeface="B Homa" panose="00000400000000000000" pitchFamily="2" charset="-78"/>
              </a:rPr>
              <a:t>باشد؛ ماتریس </a:t>
            </a:r>
            <a:r>
              <a:rPr lang="fa-IR" sz="2000" dirty="0">
                <a:solidFill>
                  <a:prstClr val="black"/>
                </a:solidFill>
                <a:cs typeface="B Homa" panose="00000400000000000000" pitchFamily="2" charset="-78"/>
              </a:rPr>
              <a:t>تقاضای سفر حاصل از تعمیم یا حجم تردد حاصل از تخصیص سفر، </a:t>
            </a:r>
            <a:r>
              <a:rPr lang="fa-IR" sz="2000" dirty="0" smtClean="0">
                <a:solidFill>
                  <a:prstClr val="black"/>
                </a:solidFill>
                <a:cs typeface="B Homa" panose="00000400000000000000" pitchFamily="2" charset="-78"/>
              </a:rPr>
              <a:t>معتبرتر </a:t>
            </a:r>
            <a:r>
              <a:rPr lang="fa-IR" sz="2000" dirty="0">
                <a:solidFill>
                  <a:prstClr val="black"/>
                </a:solidFill>
                <a:cs typeface="B Homa" panose="00000400000000000000" pitchFamily="2" charset="-78"/>
              </a:rPr>
              <a:t>خواهد بود.</a:t>
            </a:r>
          </a:p>
        </p:txBody>
      </p:sp>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smtClean="0">
                <a:solidFill>
                  <a:schemeClr val="tx1"/>
                </a:solidFill>
                <a:cs typeface="B Titr" panose="00000700000000000000" pitchFamily="2" charset="-78"/>
              </a:rPr>
              <a:t>جمع بندی</a:t>
            </a:r>
            <a:endParaRPr lang="fa-IR" sz="1400" dirty="0">
              <a:solidFill>
                <a:schemeClr val="tx1"/>
              </a:solidFill>
              <a:cs typeface="B Titr" panose="00000700000000000000" pitchFamily="2" charset="-78"/>
            </a:endParaRPr>
          </a:p>
        </p:txBody>
      </p:sp>
      <p:graphicFrame>
        <p:nvGraphicFramePr>
          <p:cNvPr id="22" name="Diagram 21"/>
          <p:cNvGraphicFramePr/>
          <p:nvPr>
            <p:extLst>
              <p:ext uri="{D42A27DB-BD31-4B8C-83A1-F6EECF244321}">
                <p14:modId xmlns:p14="http://schemas.microsoft.com/office/powerpoint/2010/main" val="168654907"/>
              </p:ext>
            </p:extLst>
          </p:nvPr>
        </p:nvGraphicFramePr>
        <p:xfrm>
          <a:off x="5636419" y="1981994"/>
          <a:ext cx="5943600" cy="3996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23" name="Diagram 22"/>
          <p:cNvGraphicFramePr/>
          <p:nvPr>
            <p:extLst>
              <p:ext uri="{D42A27DB-BD31-4B8C-83A1-F6EECF244321}">
                <p14:modId xmlns:p14="http://schemas.microsoft.com/office/powerpoint/2010/main" val="3669941632"/>
              </p:ext>
            </p:extLst>
          </p:nvPr>
        </p:nvGraphicFramePr>
        <p:xfrm>
          <a:off x="-840581" y="610394"/>
          <a:ext cx="5943600" cy="39624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3" name="Rectangle 2"/>
          <p:cNvSpPr/>
          <p:nvPr/>
        </p:nvSpPr>
        <p:spPr>
          <a:xfrm>
            <a:off x="992624" y="542178"/>
            <a:ext cx="2129195" cy="4183016"/>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0 Soroosh" panose="00000400000000000000" pitchFamily="2" charset="-78"/>
            </a:endParaRPr>
          </a:p>
        </p:txBody>
      </p:sp>
      <p:sp>
        <p:nvSpPr>
          <p:cNvPr id="24" name="Rectangle 23"/>
          <p:cNvSpPr/>
          <p:nvPr/>
        </p:nvSpPr>
        <p:spPr>
          <a:xfrm>
            <a:off x="7541419" y="1922451"/>
            <a:ext cx="2129195" cy="4183016"/>
          </a:xfrm>
          <a:prstGeom prst="rect">
            <a:avLst/>
          </a:prstGeom>
          <a:noFill/>
          <a:ln w="19050">
            <a:solidFill>
              <a:srgbClr val="D5D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fa-IR" dirty="0">
              <a:cs typeface="0 Soroosh" panose="000004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31</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15829931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par>
                                <p:cTn id="16" presetID="21" presetClass="entr" presetSubtype="1" fill="hold" grpId="0"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wheel(1)">
                                      <p:cBhvr>
                                        <p:cTn id="18" dur="2000"/>
                                        <p:tgtEl>
                                          <p:spTgt spid="22"/>
                                        </p:tgtEl>
                                      </p:cBhvr>
                                    </p:animEffect>
                                  </p:childTnLst>
                                </p:cTn>
                              </p:par>
                              <p:par>
                                <p:cTn id="19" presetID="21" presetClass="entr" presetSubtype="1"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animEffect transition="in" filter="wheel(1)">
                                      <p:cBhvr>
                                        <p:cTn id="21" dur="20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Graphic spid="22" grpId="0">
        <p:bldAsOne/>
      </p:bldGraphic>
      <p:bldGraphic spid="23" grpId="0">
        <p:bldAsOne/>
      </p:bldGraphic>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1008824"/>
            <a:ext cx="8873569" cy="5078313"/>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marL="285750" indent="-285750" algn="justLow" rtl="1">
              <a:buClr>
                <a:srgbClr val="D5D000"/>
              </a:buClr>
              <a:buFont typeface="Wingdings" panose="05000000000000000000" pitchFamily="2" charset="2"/>
              <a:buChar char="§"/>
            </a:pPr>
            <a:r>
              <a:rPr lang="fa-IR" sz="1800" dirty="0">
                <a:solidFill>
                  <a:prstClr val="black"/>
                </a:solidFill>
                <a:cs typeface="B Homa" panose="00000400000000000000" pitchFamily="2" charset="-78"/>
              </a:rPr>
              <a:t>استوور، جان و کرمایر، شارون؛ </a:t>
            </a:r>
            <a:r>
              <a:rPr lang="fa-IR" sz="1800" dirty="0" smtClean="0">
                <a:solidFill>
                  <a:prstClr val="black"/>
                </a:solidFill>
                <a:cs typeface="B Homa" panose="00000400000000000000" pitchFamily="2" charset="-78"/>
              </a:rPr>
              <a:t>(1384). نرم </a:t>
            </a:r>
            <a:r>
              <a:rPr lang="fa-IR" sz="1800" dirty="0">
                <a:solidFill>
                  <a:prstClr val="black"/>
                </a:solidFill>
                <a:cs typeface="B Homa" panose="00000400000000000000" pitchFamily="2" charset="-78"/>
              </a:rPr>
              <a:t>افزار پیش بینی جمعیت، ترجمه حاتم حسینی، تهران، مرکز مطالعات و پژوهشهای جمعیتی آسیا و </a:t>
            </a:r>
            <a:r>
              <a:rPr lang="fa-IR" sz="1800" dirty="0" smtClean="0">
                <a:solidFill>
                  <a:prstClr val="black"/>
                </a:solidFill>
                <a:cs typeface="B Homa" panose="00000400000000000000" pitchFamily="2" charset="-78"/>
              </a:rPr>
              <a:t>اقیانوسیه، چاپ </a:t>
            </a:r>
            <a:r>
              <a:rPr lang="fa-IR" sz="1800" dirty="0">
                <a:solidFill>
                  <a:prstClr val="black"/>
                </a:solidFill>
                <a:cs typeface="B Homa" panose="00000400000000000000" pitchFamily="2" charset="-78"/>
              </a:rPr>
              <a:t>اول، ص 11.</a:t>
            </a:r>
          </a:p>
          <a:p>
            <a:pPr marL="285750" indent="-285750" algn="justLow" rtl="1">
              <a:buClr>
                <a:srgbClr val="D5D000"/>
              </a:buClr>
              <a:buFont typeface="Wingdings" panose="05000000000000000000" pitchFamily="2" charset="2"/>
              <a:buChar char="§"/>
            </a:pPr>
            <a:r>
              <a:rPr lang="fa-IR" sz="1800" dirty="0" smtClean="0">
                <a:solidFill>
                  <a:prstClr val="black"/>
                </a:solidFill>
                <a:cs typeface="B Homa" panose="00000400000000000000" pitchFamily="2" charset="-78"/>
              </a:rPr>
              <a:t>حکمت </a:t>
            </a:r>
            <a:r>
              <a:rPr lang="fa-IR" sz="1800" dirty="0">
                <a:solidFill>
                  <a:prstClr val="black"/>
                </a:solidFill>
                <a:cs typeface="B Homa" panose="00000400000000000000" pitchFamily="2" charset="-78"/>
              </a:rPr>
              <a:t>نیا، ح</a:t>
            </a:r>
            <a:r>
              <a:rPr lang="fa-IR" sz="1800" dirty="0" smtClean="0">
                <a:solidFill>
                  <a:prstClr val="black"/>
                </a:solidFill>
                <a:cs typeface="B Homa" panose="00000400000000000000" pitchFamily="2" charset="-78"/>
              </a:rPr>
              <a:t>؛ </a:t>
            </a:r>
            <a:r>
              <a:rPr lang="fa-IR" sz="1800" dirty="0">
                <a:solidFill>
                  <a:prstClr val="black"/>
                </a:solidFill>
                <a:cs typeface="B Homa" panose="00000400000000000000" pitchFamily="2" charset="-78"/>
              </a:rPr>
              <a:t>موسوی، </a:t>
            </a:r>
            <a:r>
              <a:rPr lang="fa-IR" sz="1800" dirty="0" smtClean="0">
                <a:solidFill>
                  <a:prstClr val="black"/>
                </a:solidFill>
                <a:cs typeface="B Homa" panose="00000400000000000000" pitchFamily="2" charset="-78"/>
              </a:rPr>
              <a:t>م(1390</a:t>
            </a:r>
            <a:r>
              <a:rPr lang="fa-IR" sz="1800" dirty="0">
                <a:solidFill>
                  <a:prstClr val="black"/>
                </a:solidFill>
                <a:cs typeface="B Homa" panose="00000400000000000000" pitchFamily="2" charset="-78"/>
              </a:rPr>
              <a:t>) کاربرد مدل در جغرافیا با تاکید بر برنامه ریزی شهری و ناحیه ای، تهران: انتشارات علم نوین</a:t>
            </a:r>
            <a:r>
              <a:rPr lang="fa-IR" sz="1800" dirty="0" smtClean="0">
                <a:solidFill>
                  <a:prstClr val="black"/>
                </a:solidFill>
                <a:cs typeface="B Homa" panose="00000400000000000000" pitchFamily="2" charset="-78"/>
              </a:rPr>
              <a:t>.</a:t>
            </a:r>
          </a:p>
          <a:p>
            <a:pPr marL="285750" indent="-285750" algn="justLow" rtl="1">
              <a:buClr>
                <a:srgbClr val="D5D000"/>
              </a:buClr>
              <a:buFont typeface="Wingdings" panose="05000000000000000000" pitchFamily="2" charset="2"/>
              <a:buChar char="§"/>
            </a:pPr>
            <a:r>
              <a:rPr lang="fa-IR" sz="1800" dirty="0" smtClean="0">
                <a:solidFill>
                  <a:prstClr val="black"/>
                </a:solidFill>
                <a:cs typeface="B Homa" panose="00000400000000000000" pitchFamily="2" charset="-78"/>
              </a:rPr>
              <a:t>چوپانی، ع، ممدوحی ،ا (1395). روش ریاضی برآورد ترکیب جمعیت شهری با استفاده از برنامه ریزی ریاضی به منظور برآورد تقاضای سفر</a:t>
            </a:r>
            <a:r>
              <a:rPr lang="fa-IR" sz="1800" dirty="0">
                <a:solidFill>
                  <a:prstClr val="black"/>
                </a:solidFill>
                <a:cs typeface="B Homa" panose="00000400000000000000" pitchFamily="2" charset="-78"/>
              </a:rPr>
              <a:t>، مهندسی حمل و </a:t>
            </a:r>
            <a:r>
              <a:rPr lang="fa-IR" sz="1800" dirty="0" smtClean="0">
                <a:solidFill>
                  <a:prstClr val="black"/>
                </a:solidFill>
                <a:cs typeface="B Homa" panose="00000400000000000000" pitchFamily="2" charset="-78"/>
              </a:rPr>
              <a:t>نقل، سال هفتم، شماره سوم.</a:t>
            </a:r>
          </a:p>
          <a:p>
            <a:pPr marL="285750" indent="-285750" algn="justLow" rtl="1">
              <a:buClr>
                <a:srgbClr val="D5D000"/>
              </a:buClr>
              <a:buFont typeface="Wingdings" panose="05000000000000000000" pitchFamily="2" charset="2"/>
              <a:buChar char="§"/>
            </a:pPr>
            <a:r>
              <a:rPr lang="fa-IR" sz="1800" dirty="0" smtClean="0">
                <a:solidFill>
                  <a:prstClr val="black"/>
                </a:solidFill>
                <a:cs typeface="B Homa" panose="00000400000000000000" pitchFamily="2" charset="-78"/>
              </a:rPr>
              <a:t>خلخالی،ح</a:t>
            </a:r>
            <a:r>
              <a:rPr lang="fa-IR" sz="1800" dirty="0">
                <a:solidFill>
                  <a:prstClr val="black"/>
                </a:solidFill>
                <a:cs typeface="B Homa" panose="00000400000000000000" pitchFamily="2" charset="-78"/>
              </a:rPr>
              <a:t>، نورالهی، ط. (1376)، برآورد جمعیت ایران با استفاده از روش های ریاضی و جمعیتی، فصلنامه جمعیت، شماره30-29.</a:t>
            </a:r>
          </a:p>
          <a:p>
            <a:pPr marL="285750" indent="-285750" algn="justLow" rtl="1">
              <a:buClr>
                <a:srgbClr val="D5D000"/>
              </a:buClr>
              <a:buFont typeface="Wingdings" panose="05000000000000000000" pitchFamily="2" charset="2"/>
              <a:buChar char="§"/>
            </a:pPr>
            <a:r>
              <a:rPr lang="fa-IR" sz="1800" dirty="0">
                <a:solidFill>
                  <a:prstClr val="black"/>
                </a:solidFill>
                <a:cs typeface="B Homa" panose="00000400000000000000" pitchFamily="2" charset="-78"/>
              </a:rPr>
              <a:t>ذکایی آشتیانی، هدایت و دیگران؛ (1383). خلاصه شناخت وضع موجود و فرایند مدل سازی عرضه و تقاضای حمل و نقل در اصفهان، پژوهشکده حمل و نقل شریف.</a:t>
            </a:r>
          </a:p>
          <a:p>
            <a:pPr marL="285750" indent="-285750" algn="justLow" rtl="1">
              <a:buClr>
                <a:srgbClr val="D5D000"/>
              </a:buClr>
              <a:buFont typeface="Wingdings" panose="05000000000000000000" pitchFamily="2" charset="2"/>
              <a:buChar char="§"/>
            </a:pPr>
            <a:r>
              <a:rPr lang="fa-IR" sz="1800" dirty="0">
                <a:solidFill>
                  <a:prstClr val="black"/>
                </a:solidFill>
                <a:cs typeface="B Homa" panose="00000400000000000000" pitchFamily="2" charset="-78"/>
              </a:rPr>
              <a:t>گودرزی سروش، خ، اکبری مهام، ا. (1392)، مدل های کمی در شهرسازی، انتشارات پیام نور.</a:t>
            </a:r>
          </a:p>
          <a:p>
            <a:pPr marL="285750" indent="-285750" algn="justLow" rtl="1">
              <a:buClr>
                <a:srgbClr val="D5D000"/>
              </a:buClr>
              <a:buFont typeface="Wingdings" panose="05000000000000000000" pitchFamily="2" charset="2"/>
              <a:buChar char="§"/>
            </a:pPr>
            <a:r>
              <a:rPr lang="fa-IR" sz="1800" dirty="0" smtClean="0">
                <a:solidFill>
                  <a:prstClr val="black"/>
                </a:solidFill>
                <a:cs typeface="B Homa" panose="00000400000000000000" pitchFamily="2" charset="-78"/>
              </a:rPr>
              <a:t>لوکاس، دیوید و میر، پاول؛ (1384). درآمدی بر مطالعات جمعیتی، حسین محمودیان، تهران، موسسه انتشارت و چاپ دانشگاه تهران، چاپ دوم، ص 182</a:t>
            </a:r>
          </a:p>
          <a:p>
            <a:pPr marL="285750" indent="-285750" algn="justLow" rtl="1">
              <a:buClr>
                <a:srgbClr val="D5D000"/>
              </a:buClr>
              <a:buFont typeface="Wingdings" panose="05000000000000000000" pitchFamily="2" charset="2"/>
              <a:buChar char="§"/>
            </a:pPr>
            <a:r>
              <a:rPr lang="fa-IR" sz="1800" dirty="0" smtClean="0">
                <a:solidFill>
                  <a:prstClr val="black"/>
                </a:solidFill>
                <a:cs typeface="B Homa" panose="00000400000000000000" pitchFamily="2" charset="-78"/>
              </a:rPr>
              <a:t>میرزایی، م ؛ (1385). گفتاری </a:t>
            </a:r>
            <a:r>
              <a:rPr lang="fa-IR" sz="1800" dirty="0">
                <a:solidFill>
                  <a:prstClr val="black"/>
                </a:solidFill>
                <a:cs typeface="B Homa" panose="00000400000000000000" pitchFamily="2" charset="-78"/>
              </a:rPr>
              <a:t>در باب </a:t>
            </a:r>
            <a:r>
              <a:rPr lang="fa-IR" sz="1800" dirty="0" smtClean="0">
                <a:solidFill>
                  <a:prstClr val="black"/>
                </a:solidFill>
                <a:cs typeface="B Homa" panose="00000400000000000000" pitchFamily="2" charset="-78"/>
              </a:rPr>
              <a:t>جمعیت شناسی </a:t>
            </a:r>
            <a:r>
              <a:rPr lang="fa-IR" sz="1800" dirty="0">
                <a:solidFill>
                  <a:prstClr val="black"/>
                </a:solidFill>
                <a:cs typeface="B Homa" panose="00000400000000000000" pitchFamily="2" charset="-78"/>
              </a:rPr>
              <a:t>کاربردی، </a:t>
            </a:r>
            <a:r>
              <a:rPr lang="fa-IR" sz="1800" dirty="0" smtClean="0">
                <a:solidFill>
                  <a:prstClr val="black"/>
                </a:solidFill>
                <a:cs typeface="B Homa" panose="00000400000000000000" pitchFamily="2" charset="-78"/>
              </a:rPr>
              <a:t>تهران، انتشارات </a:t>
            </a:r>
            <a:r>
              <a:rPr lang="fa-IR" sz="1800" dirty="0">
                <a:solidFill>
                  <a:prstClr val="black"/>
                </a:solidFill>
                <a:cs typeface="B Homa" panose="00000400000000000000" pitchFamily="2" charset="-78"/>
              </a:rPr>
              <a:t>دانشگاه تهران، </a:t>
            </a:r>
            <a:r>
              <a:rPr lang="fa-IR" sz="1800" dirty="0" smtClean="0">
                <a:solidFill>
                  <a:prstClr val="black"/>
                </a:solidFill>
                <a:cs typeface="B Homa" panose="00000400000000000000" pitchFamily="2" charset="-78"/>
              </a:rPr>
              <a:t>چاپ </a:t>
            </a:r>
            <a:r>
              <a:rPr lang="fa-IR" sz="1800" dirty="0">
                <a:solidFill>
                  <a:prstClr val="black"/>
                </a:solidFill>
                <a:cs typeface="B Homa" panose="00000400000000000000" pitchFamily="2" charset="-78"/>
              </a:rPr>
              <a:t>چهارم، ص </a:t>
            </a:r>
            <a:r>
              <a:rPr lang="fa-IR" sz="1800" dirty="0" smtClean="0">
                <a:solidFill>
                  <a:prstClr val="black"/>
                </a:solidFill>
                <a:cs typeface="B Homa" panose="00000400000000000000" pitchFamily="2" charset="-78"/>
              </a:rPr>
              <a:t>9</a:t>
            </a:r>
          </a:p>
          <a:p>
            <a:pPr marL="285750" indent="-285750" algn="justLow" rtl="1">
              <a:buClr>
                <a:srgbClr val="D5D000"/>
              </a:buClr>
              <a:buFont typeface="Wingdings" panose="05000000000000000000" pitchFamily="2" charset="2"/>
              <a:buChar char="§"/>
            </a:pPr>
            <a:r>
              <a:rPr lang="en-US" sz="1800" dirty="0" smtClean="0">
                <a:solidFill>
                  <a:prstClr val="black"/>
                </a:solidFill>
                <a:cs typeface="B Homa" panose="00000400000000000000" pitchFamily="2" charset="-78"/>
              </a:rPr>
              <a:t>www.amar.org.ir</a:t>
            </a:r>
            <a:r>
              <a:rPr lang="fa-IR" sz="1800" dirty="0" smtClean="0">
                <a:solidFill>
                  <a:prstClr val="black"/>
                </a:solidFill>
                <a:cs typeface="B Homa" panose="00000400000000000000" pitchFamily="2" charset="-78"/>
              </a:rPr>
              <a:t>، پرتال </a:t>
            </a:r>
            <a:r>
              <a:rPr lang="fa-IR" sz="1800" dirty="0">
                <a:solidFill>
                  <a:prstClr val="black"/>
                </a:solidFill>
                <a:cs typeface="B Homa" panose="00000400000000000000" pitchFamily="2" charset="-78"/>
              </a:rPr>
              <a:t>سازمانی مرکز آمار </a:t>
            </a:r>
            <a:r>
              <a:rPr lang="fa-IR" sz="1800" dirty="0" smtClean="0">
                <a:solidFill>
                  <a:prstClr val="black"/>
                </a:solidFill>
                <a:cs typeface="B Homa" panose="00000400000000000000" pitchFamily="2" charset="-78"/>
              </a:rPr>
              <a:t>ایران</a:t>
            </a:r>
            <a:r>
              <a:rPr lang="fa-IR" sz="1800" dirty="0">
                <a:solidFill>
                  <a:prstClr val="black"/>
                </a:solidFill>
                <a:cs typeface="B Homa" panose="00000400000000000000" pitchFamily="2" charset="-78"/>
              </a:rPr>
              <a:t>.</a:t>
            </a:r>
          </a:p>
          <a:p>
            <a:pPr marL="285750" indent="-285750" algn="justLow" rtl="1">
              <a:buClr>
                <a:srgbClr val="D5D000"/>
              </a:buClr>
              <a:buFont typeface="Wingdings" panose="05000000000000000000" pitchFamily="2" charset="2"/>
              <a:buChar char="§"/>
            </a:pPr>
            <a:endParaRPr lang="fa-IR" sz="1800" dirty="0" smtClean="0">
              <a:solidFill>
                <a:prstClr val="black"/>
              </a:solidFill>
              <a:cs typeface="B Homa" panose="00000400000000000000" pitchFamily="2" charset="-78"/>
            </a:endParaRPr>
          </a:p>
          <a:p>
            <a:pPr marL="285750" indent="-285750" algn="justLow">
              <a:buClr>
                <a:srgbClr val="D5D000"/>
              </a:buClr>
              <a:buFont typeface="Wingdings" panose="05000000000000000000" pitchFamily="2" charset="2"/>
              <a:buChar char="§"/>
            </a:pPr>
            <a:r>
              <a:rPr lang="en-US" sz="1600" dirty="0" err="1" smtClean="0">
                <a:solidFill>
                  <a:prstClr val="black"/>
                </a:solidFill>
                <a:latin typeface="Times New Roman" pitchFamily="18" charset="0"/>
                <a:cs typeface="Times New Roman" pitchFamily="18" charset="0"/>
              </a:rPr>
              <a:t>Khisty</a:t>
            </a:r>
            <a:r>
              <a:rPr lang="en-US" sz="1600" dirty="0" smtClean="0">
                <a:solidFill>
                  <a:prstClr val="black"/>
                </a:solidFill>
                <a:latin typeface="Times New Roman" pitchFamily="18" charset="0"/>
                <a:cs typeface="Times New Roman" pitchFamily="18" charset="0"/>
              </a:rPr>
              <a:t> C J. et al (2003). Transportation engineering. 3</a:t>
            </a:r>
            <a:r>
              <a:rPr lang="en-US" sz="1600" baseline="30000" dirty="0" smtClean="0">
                <a:solidFill>
                  <a:prstClr val="black"/>
                </a:solidFill>
                <a:latin typeface="Times New Roman" pitchFamily="18" charset="0"/>
                <a:cs typeface="Times New Roman" pitchFamily="18" charset="0"/>
              </a:rPr>
              <a:t>rd</a:t>
            </a:r>
            <a:r>
              <a:rPr lang="en-US" sz="1600" dirty="0" smtClean="0">
                <a:solidFill>
                  <a:prstClr val="black"/>
                </a:solidFill>
                <a:latin typeface="Times New Roman" pitchFamily="18" charset="0"/>
                <a:cs typeface="Times New Roman" pitchFamily="18" charset="0"/>
              </a:rPr>
              <a:t> ed. Prentice Hall India.</a:t>
            </a:r>
            <a:r>
              <a:rPr lang="fa-IR" sz="1800" dirty="0" smtClean="0">
                <a:solidFill>
                  <a:prstClr val="black"/>
                </a:solidFill>
                <a:cs typeface="B Homa" panose="00000400000000000000" pitchFamily="2" charset="-78"/>
              </a:rPr>
              <a:t> </a:t>
            </a:r>
            <a:endParaRPr lang="fa-IR" sz="1800" dirty="0">
              <a:solidFill>
                <a:prstClr val="black"/>
              </a:solidFill>
              <a:cs typeface="B Homa" panose="00000400000000000000" pitchFamily="2" charset="-78"/>
            </a:endParaRPr>
          </a:p>
        </p:txBody>
      </p:sp>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smtClean="0">
                <a:solidFill>
                  <a:schemeClr val="tx1"/>
                </a:solidFill>
                <a:cs typeface="B Titr" panose="00000700000000000000" pitchFamily="2" charset="-78"/>
              </a:rPr>
              <a:t>منابع</a:t>
            </a:r>
            <a:endParaRPr lang="fa-IR" sz="1400" dirty="0">
              <a:solidFill>
                <a:schemeClr val="tx1"/>
              </a:solidFill>
              <a:cs typeface="B Titr" panose="00000700000000000000" pitchFamily="2" charset="-78"/>
            </a:endParaRP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32</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1908925585"/>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68970"/>
            <a:ext cx="8873570" cy="923330"/>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در </a:t>
            </a:r>
            <a:r>
              <a:rPr lang="fa-IR" sz="1800" dirty="0">
                <a:solidFill>
                  <a:prstClr val="black"/>
                </a:solidFill>
                <a:cs typeface="B Homa" panose="00000400000000000000" pitchFamily="2" charset="-78"/>
              </a:rPr>
              <a:t>زمینه </a:t>
            </a:r>
            <a:r>
              <a:rPr lang="fa-IR" sz="1800" dirty="0" smtClean="0">
                <a:solidFill>
                  <a:prstClr val="black"/>
                </a:solidFill>
                <a:cs typeface="B Homa" panose="00000400000000000000" pitchFamily="2" charset="-78"/>
              </a:rPr>
              <a:t>پیش بینی </a:t>
            </a:r>
            <a:r>
              <a:rPr lang="fa-IR" sz="1800" dirty="0">
                <a:solidFill>
                  <a:prstClr val="black"/>
                </a:solidFill>
                <a:cs typeface="B Homa" panose="00000400000000000000" pitchFamily="2" charset="-78"/>
              </a:rPr>
              <a:t>جمعیت </a:t>
            </a:r>
            <a:r>
              <a:rPr lang="fa-IR" sz="1800" dirty="0" smtClean="0">
                <a:solidFill>
                  <a:prstClr val="black"/>
                </a:solidFill>
                <a:cs typeface="B Homa" panose="00000400000000000000" pitchFamily="2" charset="-78"/>
              </a:rPr>
              <a:t>معمولا عبارات </a:t>
            </a:r>
            <a:r>
              <a:rPr lang="fa-IR" sz="1800" dirty="0">
                <a:solidFill>
                  <a:prstClr val="black"/>
                </a:solidFill>
                <a:cs typeface="B Homa" panose="00000400000000000000" pitchFamily="2" charset="-78"/>
              </a:rPr>
              <a:t>و اصطلاحات مختلفی چون برآوردهای </a:t>
            </a:r>
            <a:r>
              <a:rPr lang="fa-IR" sz="1800" dirty="0" smtClean="0">
                <a:solidFill>
                  <a:prstClr val="black"/>
                </a:solidFill>
                <a:cs typeface="B Homa" panose="00000400000000000000" pitchFamily="2" charset="-78"/>
              </a:rPr>
              <a:t>جمعیت، پیش بینی های </a:t>
            </a:r>
            <a:r>
              <a:rPr lang="fa-IR" sz="1800" dirty="0">
                <a:solidFill>
                  <a:prstClr val="black"/>
                </a:solidFill>
                <a:cs typeface="B Homa" panose="00000400000000000000" pitchFamily="2" charset="-78"/>
              </a:rPr>
              <a:t>جمعیتی، </a:t>
            </a:r>
            <a:r>
              <a:rPr lang="fa-IR" sz="1800" dirty="0" smtClean="0">
                <a:solidFill>
                  <a:prstClr val="black"/>
                </a:solidFill>
                <a:cs typeface="B Homa" panose="00000400000000000000" pitchFamily="2" charset="-78"/>
              </a:rPr>
              <a:t>پیشگویی های </a:t>
            </a:r>
            <a:r>
              <a:rPr lang="fa-IR" sz="1800" dirty="0">
                <a:solidFill>
                  <a:prstClr val="black"/>
                </a:solidFill>
                <a:cs typeface="B Homa" panose="00000400000000000000" pitchFamily="2" charset="-78"/>
              </a:rPr>
              <a:t>جمعیت، </a:t>
            </a:r>
            <a:r>
              <a:rPr lang="fa-IR" sz="1800" dirty="0" smtClean="0">
                <a:solidFill>
                  <a:prstClr val="black"/>
                </a:solidFill>
                <a:cs typeface="B Homa" panose="00000400000000000000" pitchFamily="2" charset="-78"/>
              </a:rPr>
              <a:t>آینده نگری </a:t>
            </a:r>
            <a:r>
              <a:rPr lang="fa-IR" sz="1800" dirty="0">
                <a:solidFill>
                  <a:prstClr val="black"/>
                </a:solidFill>
                <a:cs typeface="B Homa" panose="00000400000000000000" pitchFamily="2" charset="-78"/>
              </a:rPr>
              <a:t>جمعیت، و </a:t>
            </a:r>
            <a:r>
              <a:rPr lang="fa-IR" sz="1800" dirty="0" smtClean="0">
                <a:solidFill>
                  <a:prstClr val="black"/>
                </a:solidFill>
                <a:cs typeface="B Homa" panose="00000400000000000000" pitchFamily="2" charset="-78"/>
              </a:rPr>
              <a:t>گذشته نگری </a:t>
            </a:r>
            <a:r>
              <a:rPr lang="fa-IR" sz="1800" dirty="0">
                <a:solidFill>
                  <a:prstClr val="black"/>
                </a:solidFill>
                <a:cs typeface="B Homa" panose="00000400000000000000" pitchFamily="2" charset="-78"/>
              </a:rPr>
              <a:t>جمعیت استعمال می شود. ولی تمایز و تفکیک بین این اصطلاحات برای هر </a:t>
            </a:r>
            <a:r>
              <a:rPr lang="fa-IR" sz="1800" dirty="0" smtClean="0">
                <a:solidFill>
                  <a:prstClr val="black"/>
                </a:solidFill>
                <a:cs typeface="B Homa" panose="00000400000000000000" pitchFamily="2" charset="-78"/>
              </a:rPr>
              <a:t>پژوهشگری، </a:t>
            </a:r>
            <a:r>
              <a:rPr lang="fa-IR" sz="1800" dirty="0">
                <a:solidFill>
                  <a:prstClr val="black"/>
                </a:solidFill>
                <a:cs typeface="B Homa" panose="00000400000000000000" pitchFamily="2" charset="-78"/>
              </a:rPr>
              <a:t>بسیار ضروری به نظر </a:t>
            </a:r>
            <a:r>
              <a:rPr lang="fa-IR" sz="1800" dirty="0" smtClean="0">
                <a:solidFill>
                  <a:prstClr val="black"/>
                </a:solidFill>
                <a:cs typeface="B Homa" panose="00000400000000000000" pitchFamily="2" charset="-78"/>
              </a:rPr>
              <a:t>میرسد:</a:t>
            </a:r>
          </a:p>
        </p:txBody>
      </p:sp>
      <p:graphicFrame>
        <p:nvGraphicFramePr>
          <p:cNvPr id="3" name="Table 2"/>
          <p:cNvGraphicFramePr>
            <a:graphicFrameLocks noGrp="1"/>
          </p:cNvGraphicFramePr>
          <p:nvPr>
            <p:extLst>
              <p:ext uri="{D42A27DB-BD31-4B8C-83A1-F6EECF244321}">
                <p14:modId xmlns:p14="http://schemas.microsoft.com/office/powerpoint/2010/main" val="2853985857"/>
              </p:ext>
            </p:extLst>
          </p:nvPr>
        </p:nvGraphicFramePr>
        <p:xfrm>
          <a:off x="916423" y="2048034"/>
          <a:ext cx="8910996" cy="4028440"/>
        </p:xfrm>
        <a:graphic>
          <a:graphicData uri="http://schemas.openxmlformats.org/drawingml/2006/table">
            <a:tbl>
              <a:tblPr rtl="1" firstRow="1" bandRow="1">
                <a:tableStyleId>{5940675A-B579-460E-94D1-54222C63F5DA}</a:tableStyleId>
              </a:tblPr>
              <a:tblGrid>
                <a:gridCol w="572180"/>
                <a:gridCol w="1250163"/>
                <a:gridCol w="1907383"/>
                <a:gridCol w="5181270"/>
              </a:tblGrid>
              <a:tr h="370840">
                <a:tc>
                  <a:txBody>
                    <a:bodyPr/>
                    <a:lstStyle/>
                    <a:p>
                      <a:pPr algn="ctr" rtl="1"/>
                      <a:r>
                        <a:rPr lang="fa-IR" sz="1200" dirty="0" smtClean="0">
                          <a:cs typeface="B Homa" panose="00000400000000000000" pitchFamily="2" charset="-78"/>
                        </a:rPr>
                        <a:t>ردیف</a:t>
                      </a:r>
                      <a:endParaRPr lang="fa-IR" sz="1200" dirty="0">
                        <a:cs typeface="B Homa" panose="00000400000000000000" pitchFamily="2" charset="-78"/>
                      </a:endParaRPr>
                    </a:p>
                  </a:txBody>
                  <a:tcPr anchor="ctr"/>
                </a:tc>
                <a:tc>
                  <a:txBody>
                    <a:bodyPr/>
                    <a:lstStyle/>
                    <a:p>
                      <a:pPr algn="ctr" rtl="1"/>
                      <a:r>
                        <a:rPr lang="fa-IR" sz="1600" b="1" dirty="0" smtClean="0">
                          <a:cs typeface="B Homa" panose="00000400000000000000" pitchFamily="2" charset="-78"/>
                        </a:rPr>
                        <a:t>روش</a:t>
                      </a:r>
                      <a:endParaRPr lang="fa-IR" sz="1600" b="1" dirty="0">
                        <a:cs typeface="B Homa" panose="00000400000000000000" pitchFamily="2" charset="-78"/>
                      </a:endParaRPr>
                    </a:p>
                  </a:txBody>
                  <a:tcPr anchor="ctr"/>
                </a:tc>
                <a:tc>
                  <a:txBody>
                    <a:bodyPr/>
                    <a:lstStyle/>
                    <a:p>
                      <a:pPr algn="ctr" rtl="1"/>
                      <a:endParaRPr lang="fa-IR" sz="1600" b="1" dirty="0">
                        <a:latin typeface="Times New Roman" pitchFamily="18" charset="0"/>
                        <a:cs typeface="Times New Roman" pitchFamily="18" charset="0"/>
                      </a:endParaRPr>
                    </a:p>
                  </a:txBody>
                  <a:tcPr anchor="ctr"/>
                </a:tc>
                <a:tc>
                  <a:txBody>
                    <a:bodyPr/>
                    <a:lstStyle/>
                    <a:p>
                      <a:pPr algn="ctr" rtl="1"/>
                      <a:r>
                        <a:rPr lang="fa-IR" sz="1600" b="1" dirty="0" smtClean="0">
                          <a:cs typeface="B Homa" panose="00000400000000000000" pitchFamily="2" charset="-78"/>
                        </a:rPr>
                        <a:t>توضیحات</a:t>
                      </a:r>
                      <a:endParaRPr lang="fa-IR" sz="1600" b="1" dirty="0">
                        <a:cs typeface="B Homa" panose="00000400000000000000" pitchFamily="2" charset="-78"/>
                      </a:endParaRPr>
                    </a:p>
                  </a:txBody>
                  <a:tcPr anchor="ctr"/>
                </a:tc>
              </a:tr>
              <a:tr h="370840">
                <a:tc>
                  <a:txBody>
                    <a:bodyPr/>
                    <a:lstStyle/>
                    <a:p>
                      <a:pPr algn="ctr" rtl="1"/>
                      <a:r>
                        <a:rPr lang="fa-IR" sz="1400" dirty="0" smtClean="0">
                          <a:cs typeface="B Homa" panose="00000400000000000000" pitchFamily="2" charset="-78"/>
                        </a:rPr>
                        <a:t>1</a:t>
                      </a:r>
                      <a:endParaRPr lang="fa-IR" sz="1400" dirty="0">
                        <a:cs typeface="B Homa" panose="00000400000000000000" pitchFamily="2" charset="-78"/>
                      </a:endParaRPr>
                    </a:p>
                  </a:txBody>
                  <a:tcPr anchor="ctr">
                    <a:solidFill>
                      <a:schemeClr val="bg2"/>
                    </a:solidFill>
                  </a:tcPr>
                </a:tc>
                <a:tc>
                  <a:txBody>
                    <a:bodyPr/>
                    <a:lstStyle/>
                    <a:p>
                      <a:pPr algn="ctr" rtl="1"/>
                      <a:r>
                        <a:rPr lang="fa-IR" sz="1400" b="1" dirty="0" smtClean="0">
                          <a:cs typeface="B Homa" panose="00000400000000000000" pitchFamily="2" charset="-78"/>
                        </a:rPr>
                        <a:t>برآورد جمعیت</a:t>
                      </a:r>
                      <a:endParaRPr lang="fa-IR" sz="1400" b="1" dirty="0">
                        <a:cs typeface="B Homa" panose="00000400000000000000" pitchFamily="2" charset="-78"/>
                      </a:endParaRPr>
                    </a:p>
                  </a:txBody>
                  <a:tcPr anchor="ctr">
                    <a:solidFill>
                      <a:schemeClr val="bg2"/>
                    </a:solidFill>
                  </a:tcPr>
                </a:tc>
                <a:tc>
                  <a:txBody>
                    <a:bodyPr/>
                    <a:lstStyle/>
                    <a:p>
                      <a:pPr algn="ctr" rtl="1"/>
                      <a:r>
                        <a:rPr lang="en-US" sz="1400" dirty="0" smtClean="0">
                          <a:latin typeface="Times New Roman" pitchFamily="18" charset="0"/>
                          <a:cs typeface="Times New Roman" pitchFamily="18" charset="0"/>
                        </a:rPr>
                        <a:t>Population Estimates</a:t>
                      </a:r>
                      <a:endParaRPr lang="fa-IR" sz="1400" dirty="0">
                        <a:latin typeface="Times New Roman" pitchFamily="18" charset="0"/>
                        <a:cs typeface="Times New Roman" pitchFamily="18" charset="0"/>
                      </a:endParaRPr>
                    </a:p>
                  </a:txBody>
                  <a:tcPr anchor="ctr">
                    <a:solidFill>
                      <a:schemeClr val="bg2"/>
                    </a:solidFill>
                  </a:tcPr>
                </a:tc>
                <a:tc>
                  <a:txBody>
                    <a:bodyPr/>
                    <a:lstStyle/>
                    <a:p>
                      <a:pPr algn="justLow" rtl="1"/>
                      <a:r>
                        <a:rPr lang="fa-IR" sz="1400" dirty="0" smtClean="0">
                          <a:cs typeface="B Homa" panose="00000400000000000000" pitchFamily="2" charset="-78"/>
                        </a:rPr>
                        <a:t>واژه "برآورد" معمولا برای دوره های بین سرشماری یا فواصل بسیار کوتاه بعد از سرشماری به کار برده می شود. در این حالت نتایج به دست آمده با درجه اطمینان بالایی به ارقام واقعی نزدیک می باشد. برآوردهای جمعیت براساس اطلاعات کم و بیش مطمئنی از</a:t>
                      </a:r>
                      <a:r>
                        <a:rPr lang="fa-IR" sz="1400" baseline="0" dirty="0" smtClean="0">
                          <a:cs typeface="B Homa" panose="00000400000000000000" pitchFamily="2" charset="-78"/>
                        </a:rPr>
                        <a:t> </a:t>
                      </a:r>
                      <a:r>
                        <a:rPr lang="fa-IR" sz="1400" dirty="0" smtClean="0">
                          <a:cs typeface="B Homa" panose="00000400000000000000" pitchFamily="2" charset="-78"/>
                        </a:rPr>
                        <a:t>گذشته</a:t>
                      </a:r>
                      <a:r>
                        <a:rPr lang="fa-IR" sz="1400" baseline="0" dirty="0" smtClean="0">
                          <a:cs typeface="B Homa" panose="00000400000000000000" pitchFamily="2" charset="-78"/>
                        </a:rPr>
                        <a:t> </a:t>
                      </a:r>
                      <a:r>
                        <a:rPr lang="fa-IR" sz="1400" dirty="0" smtClean="0">
                          <a:cs typeface="B Homa" panose="00000400000000000000" pitchFamily="2" charset="-78"/>
                        </a:rPr>
                        <a:t>تا زمان برآورد یا نزدیک به آن صورت می گیرد.</a:t>
                      </a:r>
                      <a:endParaRPr lang="fa-IR" sz="1400" dirty="0">
                        <a:cs typeface="B Homa" panose="00000400000000000000" pitchFamily="2" charset="-78"/>
                      </a:endParaRPr>
                    </a:p>
                  </a:txBody>
                  <a:tcPr anchor="ctr">
                    <a:solidFill>
                      <a:schemeClr val="bg2"/>
                    </a:solidFill>
                  </a:tcPr>
                </a:tc>
              </a:tr>
              <a:tr h="370840">
                <a:tc>
                  <a:txBody>
                    <a:bodyPr/>
                    <a:lstStyle/>
                    <a:p>
                      <a:pPr algn="ctr" rtl="1"/>
                      <a:r>
                        <a:rPr lang="fa-IR" sz="1400" dirty="0" smtClean="0">
                          <a:cs typeface="B Homa" panose="00000400000000000000" pitchFamily="2" charset="-78"/>
                        </a:rPr>
                        <a:t>2</a:t>
                      </a:r>
                      <a:endParaRPr lang="fa-IR" sz="1400"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پیش</a:t>
                      </a:r>
                      <a:r>
                        <a:rPr lang="fa-IR" sz="1400" b="1" baseline="0" dirty="0" smtClean="0">
                          <a:cs typeface="B Homa" panose="00000400000000000000" pitchFamily="2" charset="-78"/>
                        </a:rPr>
                        <a:t> بینی جمعیت</a:t>
                      </a:r>
                      <a:endParaRPr lang="fa-IR" sz="1400" b="1" dirty="0">
                        <a:cs typeface="B Homa" panose="00000400000000000000" pitchFamily="2" charset="-78"/>
                      </a:endParaRPr>
                    </a:p>
                  </a:txBody>
                  <a:tcPr anchor="ctr"/>
                </a:tc>
                <a:tc>
                  <a:txBody>
                    <a:bodyPr/>
                    <a:lstStyle/>
                    <a:p>
                      <a:pPr algn="ctr" rtl="1"/>
                      <a:r>
                        <a:rPr lang="en-US" sz="1400" dirty="0" smtClean="0">
                          <a:latin typeface="Times New Roman" pitchFamily="18" charset="0"/>
                          <a:cs typeface="Times New Roman" pitchFamily="18" charset="0"/>
                        </a:rPr>
                        <a:t>Population Projection</a:t>
                      </a:r>
                      <a:endParaRPr lang="fa-IR" sz="1400" dirty="0">
                        <a:latin typeface="Times New Roman" pitchFamily="18" charset="0"/>
                        <a:cs typeface="Times New Roman" pitchFamily="18" charset="0"/>
                      </a:endParaRPr>
                    </a:p>
                  </a:txBody>
                  <a:tcPr anchor="ctr"/>
                </a:tc>
                <a:tc>
                  <a:txBody>
                    <a:bodyPr/>
                    <a:lstStyle/>
                    <a:p>
                      <a:pPr algn="justLow" rtl="1"/>
                      <a:r>
                        <a:rPr lang="fa-IR" sz="1400" dirty="0" smtClean="0">
                          <a:cs typeface="B Homa" panose="00000400000000000000" pitchFamily="2" charset="-78"/>
                        </a:rPr>
                        <a:t>واژه "پیش بینی" در لغت به معنی بیان اتفاقات آینده و در اصطلاح به معنی آن است که روند آتی جمعیت ناشناخته بوده و ارقام پیش بینی شده در صورتی که میزان های موالید، مرگ ومیر و مهاجرت مشخص باشند، نشان دهنده</a:t>
                      </a:r>
                      <a:r>
                        <a:rPr lang="fa-IR" sz="1400" baseline="0" dirty="0" smtClean="0">
                          <a:cs typeface="B Homa" panose="00000400000000000000" pitchFamily="2" charset="-78"/>
                        </a:rPr>
                        <a:t> </a:t>
                      </a:r>
                      <a:r>
                        <a:rPr lang="fa-IR" sz="1400" dirty="0" smtClean="0">
                          <a:cs typeface="B Homa" panose="00000400000000000000" pitchFamily="2" charset="-78"/>
                        </a:rPr>
                        <a:t>جمعیت در آینده است.</a:t>
                      </a:r>
                      <a:endParaRPr lang="fa-IR" sz="1400" dirty="0">
                        <a:cs typeface="B Homa" panose="00000400000000000000" pitchFamily="2" charset="-78"/>
                      </a:endParaRPr>
                    </a:p>
                  </a:txBody>
                  <a:tcPr anchor="ctr"/>
                </a:tc>
              </a:tr>
              <a:tr h="370840">
                <a:tc>
                  <a:txBody>
                    <a:bodyPr/>
                    <a:lstStyle/>
                    <a:p>
                      <a:pPr algn="ctr" rtl="1"/>
                      <a:r>
                        <a:rPr lang="fa-IR" sz="1400" dirty="0" smtClean="0">
                          <a:cs typeface="B Homa" panose="00000400000000000000" pitchFamily="2" charset="-78"/>
                        </a:rPr>
                        <a:t>3</a:t>
                      </a:r>
                      <a:endParaRPr lang="fa-IR" sz="1400" dirty="0">
                        <a:cs typeface="B Homa" panose="00000400000000000000" pitchFamily="2" charset="-78"/>
                      </a:endParaRPr>
                    </a:p>
                  </a:txBody>
                  <a:tcPr anchor="ctr">
                    <a:solidFill>
                      <a:schemeClr val="bg2"/>
                    </a:solidFill>
                  </a:tcPr>
                </a:tc>
                <a:tc>
                  <a:txBody>
                    <a:bodyPr/>
                    <a:lstStyle/>
                    <a:p>
                      <a:pPr algn="ctr" rtl="1"/>
                      <a:r>
                        <a:rPr lang="fa-IR" sz="1400" b="1" dirty="0" smtClean="0">
                          <a:cs typeface="B Homa" panose="00000400000000000000" pitchFamily="2" charset="-78"/>
                        </a:rPr>
                        <a:t>پیش گویی جمعیت</a:t>
                      </a:r>
                      <a:endParaRPr lang="fa-IR" sz="1400" b="1" dirty="0">
                        <a:cs typeface="B Homa" panose="00000400000000000000" pitchFamily="2" charset="-78"/>
                      </a:endParaRPr>
                    </a:p>
                  </a:txBody>
                  <a:tcPr anchor="ctr">
                    <a:solidFill>
                      <a:schemeClr val="bg2"/>
                    </a:solidFill>
                  </a:tcPr>
                </a:tc>
                <a:tc>
                  <a:txBody>
                    <a:bodyPr/>
                    <a:lstStyle/>
                    <a:p>
                      <a:pPr algn="ctr" rtl="1"/>
                      <a:r>
                        <a:rPr lang="en-US" sz="1400" dirty="0" smtClean="0">
                          <a:latin typeface="Times New Roman" pitchFamily="18" charset="0"/>
                          <a:cs typeface="Times New Roman" pitchFamily="18" charset="0"/>
                        </a:rPr>
                        <a:t>Population Predictions</a:t>
                      </a:r>
                      <a:endParaRPr lang="fa-IR" sz="1400" dirty="0">
                        <a:latin typeface="Times New Roman" pitchFamily="18" charset="0"/>
                        <a:cs typeface="Times New Roman" pitchFamily="18" charset="0"/>
                      </a:endParaRPr>
                    </a:p>
                  </a:txBody>
                  <a:tcPr anchor="ctr">
                    <a:solidFill>
                      <a:schemeClr val="bg2"/>
                    </a:solidFill>
                  </a:tcPr>
                </a:tc>
                <a:tc>
                  <a:txBody>
                    <a:bodyPr/>
                    <a:lstStyle/>
                    <a:p>
                      <a:pPr algn="justLow" rtl="1"/>
                      <a:r>
                        <a:rPr lang="fa-IR" sz="1400" dirty="0" smtClean="0">
                          <a:cs typeface="B Homa" panose="00000400000000000000" pitchFamily="2" charset="-78"/>
                        </a:rPr>
                        <a:t>معمولا متکی بر محاسبات دقیق و قابل</a:t>
                      </a:r>
                      <a:r>
                        <a:rPr lang="fa-IR" sz="1400" baseline="0" dirty="0" smtClean="0">
                          <a:cs typeface="B Homa" panose="00000400000000000000" pitchFamily="2" charset="-78"/>
                        </a:rPr>
                        <a:t> ا</a:t>
                      </a:r>
                      <a:r>
                        <a:rPr lang="fa-IR" sz="1400" dirty="0" smtClean="0">
                          <a:cs typeface="B Homa" panose="00000400000000000000" pitchFamily="2" charset="-78"/>
                        </a:rPr>
                        <a:t>عتمادی نیست ولی ممکن است مثل هر پیشگوئی دیگر به تحقق هم برسد. در مطالعات علمی جمعیت به ویژه در بحث های تحلیلی جائی برای پیشگوئی جمعیت وجود ندارد</a:t>
                      </a:r>
                      <a:endParaRPr lang="fa-IR" sz="1400" dirty="0">
                        <a:cs typeface="B Homa" panose="00000400000000000000" pitchFamily="2" charset="-78"/>
                      </a:endParaRPr>
                    </a:p>
                  </a:txBody>
                  <a:tcPr anchor="ctr">
                    <a:solidFill>
                      <a:schemeClr val="bg2"/>
                    </a:solidFill>
                  </a:tcPr>
                </a:tc>
              </a:tr>
              <a:tr h="370840">
                <a:tc>
                  <a:txBody>
                    <a:bodyPr/>
                    <a:lstStyle/>
                    <a:p>
                      <a:pPr algn="ctr" rtl="1"/>
                      <a:r>
                        <a:rPr lang="fa-IR" sz="1400" dirty="0" smtClean="0">
                          <a:cs typeface="B Homa" panose="00000400000000000000" pitchFamily="2" charset="-78"/>
                        </a:rPr>
                        <a:t>4</a:t>
                      </a:r>
                      <a:endParaRPr lang="fa-IR" sz="1400" dirty="0">
                        <a:cs typeface="B Homa" panose="00000400000000000000" pitchFamily="2" charset="-78"/>
                      </a:endParaRPr>
                    </a:p>
                  </a:txBody>
                  <a:tcPr anchor="ctr"/>
                </a:tc>
                <a:tc>
                  <a:txBody>
                    <a:bodyPr/>
                    <a:lstStyle/>
                    <a:p>
                      <a:pPr algn="ctr" rtl="1"/>
                      <a:r>
                        <a:rPr lang="fa-IR" sz="1400" b="1" dirty="0" smtClean="0">
                          <a:cs typeface="B Homa" panose="00000400000000000000" pitchFamily="2" charset="-78"/>
                        </a:rPr>
                        <a:t>آینده نگری جمعیت</a:t>
                      </a:r>
                      <a:endParaRPr lang="fa-IR" sz="1400" b="1" dirty="0">
                        <a:cs typeface="B Homa" panose="00000400000000000000" pitchFamily="2" charset="-78"/>
                      </a:endParaRPr>
                    </a:p>
                  </a:txBody>
                  <a:tcPr anchor="ctr"/>
                </a:tc>
                <a:tc>
                  <a:txBody>
                    <a:bodyPr/>
                    <a:lstStyle/>
                    <a:p>
                      <a:pPr algn="ctr" rtl="1"/>
                      <a:r>
                        <a:rPr lang="en-US" sz="1400" dirty="0" smtClean="0">
                          <a:latin typeface="Times New Roman" pitchFamily="18" charset="0"/>
                          <a:cs typeface="Times New Roman" pitchFamily="18" charset="0"/>
                        </a:rPr>
                        <a:t>Population Forecasts</a:t>
                      </a:r>
                      <a:endParaRPr lang="fa-IR" sz="1400" dirty="0">
                        <a:latin typeface="Times New Roman" pitchFamily="18" charset="0"/>
                        <a:cs typeface="Times New Roman" pitchFamily="18" charset="0"/>
                      </a:endParaRPr>
                    </a:p>
                  </a:txBody>
                  <a:tcPr anchor="ctr"/>
                </a:tc>
                <a:tc>
                  <a:txBody>
                    <a:bodyPr/>
                    <a:lstStyle/>
                    <a:p>
                      <a:pPr algn="justLow" rtl="1"/>
                      <a:r>
                        <a:rPr lang="fa-IR" sz="1400" dirty="0" smtClean="0">
                          <a:cs typeface="B Homa" panose="00000400000000000000" pitchFamily="2" charset="-78"/>
                        </a:rPr>
                        <a:t>نوعی پیش بینی جمعیتی است که به بیان تغییرات نرخ های جمعیتی در آینده می پردازد</a:t>
                      </a:r>
                      <a:endParaRPr lang="fa-IR" sz="1400" dirty="0">
                        <a:cs typeface="B Homa" panose="00000400000000000000" pitchFamily="2" charset="-78"/>
                      </a:endParaRPr>
                    </a:p>
                  </a:txBody>
                  <a:tcPr anchor="ctr"/>
                </a:tc>
              </a:tr>
              <a:tr h="370840">
                <a:tc>
                  <a:txBody>
                    <a:bodyPr/>
                    <a:lstStyle/>
                    <a:p>
                      <a:pPr algn="ctr" rtl="1"/>
                      <a:r>
                        <a:rPr lang="fa-IR" sz="1400" dirty="0" smtClean="0">
                          <a:cs typeface="B Homa" panose="00000400000000000000" pitchFamily="2" charset="-78"/>
                        </a:rPr>
                        <a:t>5</a:t>
                      </a:r>
                      <a:endParaRPr lang="fa-IR" sz="1400" dirty="0">
                        <a:cs typeface="B Homa" panose="00000400000000000000" pitchFamily="2" charset="-78"/>
                      </a:endParaRPr>
                    </a:p>
                  </a:txBody>
                  <a:tcPr anchor="ctr">
                    <a:solidFill>
                      <a:schemeClr val="bg2"/>
                    </a:solidFill>
                  </a:tcPr>
                </a:tc>
                <a:tc>
                  <a:txBody>
                    <a:bodyPr/>
                    <a:lstStyle/>
                    <a:p>
                      <a:pPr algn="ctr" rtl="1"/>
                      <a:r>
                        <a:rPr lang="fa-IR" sz="1400" b="1" dirty="0" smtClean="0">
                          <a:cs typeface="B Homa" panose="00000400000000000000" pitchFamily="2" charset="-78"/>
                        </a:rPr>
                        <a:t>گذشته نگری جمعیت</a:t>
                      </a:r>
                      <a:endParaRPr lang="fa-IR" sz="1400" b="1" dirty="0">
                        <a:cs typeface="B Homa" panose="00000400000000000000" pitchFamily="2" charset="-78"/>
                      </a:endParaRPr>
                    </a:p>
                  </a:txBody>
                  <a:tcPr anchor="ctr">
                    <a:solidFill>
                      <a:schemeClr val="bg2"/>
                    </a:solidFill>
                  </a:tcPr>
                </a:tc>
                <a:tc>
                  <a:txBody>
                    <a:bodyPr/>
                    <a:lstStyle/>
                    <a:p>
                      <a:pPr algn="ctr" rtl="1"/>
                      <a:r>
                        <a:rPr lang="en-US" sz="1400" dirty="0" smtClean="0">
                          <a:latin typeface="Times New Roman" pitchFamily="18" charset="0"/>
                          <a:cs typeface="Times New Roman" pitchFamily="18" charset="0"/>
                        </a:rPr>
                        <a:t>Population Prospective</a:t>
                      </a:r>
                      <a:endParaRPr lang="fa-IR" sz="1400" dirty="0">
                        <a:latin typeface="Times New Roman" pitchFamily="18" charset="0"/>
                        <a:cs typeface="Times New Roman" pitchFamily="18" charset="0"/>
                      </a:endParaRPr>
                    </a:p>
                  </a:txBody>
                  <a:tcPr anchor="ctr">
                    <a:solidFill>
                      <a:schemeClr val="bg2"/>
                    </a:solidFill>
                  </a:tcPr>
                </a:tc>
                <a:tc>
                  <a:txBody>
                    <a:bodyPr/>
                    <a:lstStyle/>
                    <a:p>
                      <a:pPr algn="justLow" rtl="1"/>
                      <a:r>
                        <a:rPr lang="fa-IR" sz="1400" dirty="0" smtClean="0">
                          <a:cs typeface="B Homa" panose="00000400000000000000" pitchFamily="2" charset="-78"/>
                        </a:rPr>
                        <a:t>در این روش با داشتن جمعیت مقصد و تقسیم آن بر احتمال بقاء، جمعیت در گذشته برآورد می شود.</a:t>
                      </a:r>
                      <a:endParaRPr lang="fa-IR" sz="1400" dirty="0">
                        <a:cs typeface="B Homa" panose="00000400000000000000" pitchFamily="2" charset="-78"/>
                      </a:endParaRPr>
                    </a:p>
                  </a:txBody>
                  <a:tcPr anchor="ctr">
                    <a:solidFill>
                      <a:schemeClr val="bg2"/>
                    </a:solidFill>
                  </a:tcPr>
                </a:tc>
              </a:tr>
            </a:tbl>
          </a:graphicData>
        </a:graphic>
      </p:graphicFrame>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برآورد و پیش بینی جمعیت </a:t>
            </a:r>
            <a:r>
              <a:rPr lang="fa-IR" sz="1400" dirty="0" smtClean="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Population Projection)</a:t>
            </a:r>
            <a:endParaRPr lang="en-US" sz="1400" dirty="0">
              <a:solidFill>
                <a:schemeClr val="tx1"/>
              </a:solidFill>
              <a:latin typeface="Times New Roman" pitchFamily="18" charset="0"/>
              <a:cs typeface="Times New Roman" pitchFamily="18" charset="0"/>
            </a:endParaRPr>
          </a:p>
        </p:txBody>
      </p:sp>
      <p:sp>
        <p:nvSpPr>
          <p:cNvPr id="18" name="Rectangle 17"/>
          <p:cNvSpPr/>
          <p:nvPr/>
        </p:nvSpPr>
        <p:spPr>
          <a:xfrm>
            <a:off x="10665619" y="968970"/>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مقدمه</a:t>
            </a:r>
            <a:endParaRPr lang="en-US" sz="1400" dirty="0">
              <a:solidFill>
                <a:schemeClr val="tx1"/>
              </a:solidFill>
              <a:cs typeface="B Titr" panose="00000700000000000000" pitchFamily="2" charset="-78"/>
            </a:endParaRPr>
          </a:p>
        </p:txBody>
      </p:sp>
      <p:sp>
        <p:nvSpPr>
          <p:cNvPr id="19" name="Rectangle 18"/>
          <p:cNvSpPr/>
          <p:nvPr/>
        </p:nvSpPr>
        <p:spPr>
          <a:xfrm>
            <a:off x="10039929" y="1540034"/>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تعاریف</a:t>
            </a:r>
            <a:endParaRPr lang="en-US" sz="1400" dirty="0">
              <a:solidFill>
                <a:schemeClr val="tx1"/>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انواع مدل پیش بینی</a:t>
            </a:r>
            <a:endParaRPr lang="en-US" sz="1400" dirty="0">
              <a:solidFill>
                <a:schemeClr val="tx1"/>
              </a:solidFill>
              <a:cs typeface="B Titr" panose="000007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4</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201926559"/>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68970"/>
            <a:ext cx="8873569" cy="120032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پیش بینی جمعیت </a:t>
            </a:r>
            <a:r>
              <a:rPr lang="fa-IR" sz="1800" dirty="0">
                <a:solidFill>
                  <a:prstClr val="black"/>
                </a:solidFill>
                <a:cs typeface="B Homa" panose="00000400000000000000" pitchFamily="2" charset="-78"/>
              </a:rPr>
              <a:t>یکی از اساسی ترین و پایه آمارهایی است که در زمینه شهرسازی بسیار مورد استفاده قرار </a:t>
            </a:r>
            <a:r>
              <a:rPr lang="fa-IR" sz="1800" dirty="0" smtClean="0">
                <a:solidFill>
                  <a:prstClr val="black"/>
                </a:solidFill>
                <a:cs typeface="B Homa" panose="00000400000000000000" pitchFamily="2" charset="-78"/>
              </a:rPr>
              <a:t>می گیرد</a:t>
            </a:r>
            <a:r>
              <a:rPr lang="fa-IR" sz="1800" dirty="0">
                <a:solidFill>
                  <a:prstClr val="black"/>
                </a:solidFill>
                <a:cs typeface="B Homa" panose="00000400000000000000" pitchFamily="2" charset="-78"/>
              </a:rPr>
              <a:t>. در این زمینه نرخ رشد سالانه و پیش بینی جمعیت با </a:t>
            </a:r>
            <a:r>
              <a:rPr lang="fa-IR" sz="1800" dirty="0" smtClean="0">
                <a:solidFill>
                  <a:prstClr val="black"/>
                </a:solidFill>
                <a:cs typeface="B Homa" panose="00000400000000000000" pitchFamily="2" charset="-78"/>
              </a:rPr>
              <a:t>روش های </a:t>
            </a:r>
            <a:r>
              <a:rPr lang="fa-IR" sz="1800" dirty="0">
                <a:solidFill>
                  <a:prstClr val="black"/>
                </a:solidFill>
                <a:cs typeface="B Homa" panose="00000400000000000000" pitchFamily="2" charset="-78"/>
              </a:rPr>
              <a:t>گوناگون، عمده ترین بخش از آن محسوب </a:t>
            </a:r>
            <a:r>
              <a:rPr lang="fa-IR" sz="1800" dirty="0" smtClean="0">
                <a:solidFill>
                  <a:prstClr val="black"/>
                </a:solidFill>
                <a:cs typeface="B Homa" panose="00000400000000000000" pitchFamily="2" charset="-78"/>
              </a:rPr>
              <a:t>می شود.</a:t>
            </a:r>
          </a:p>
          <a:p>
            <a:pPr algn="justLow" rtl="1"/>
            <a:r>
              <a:rPr lang="fa-IR" sz="1800" dirty="0">
                <a:solidFill>
                  <a:prstClr val="black"/>
                </a:solidFill>
                <a:cs typeface="B Homa" panose="00000400000000000000" pitchFamily="2" charset="-78"/>
              </a:rPr>
              <a:t>دو روش ریاضی و ترکیبی از </a:t>
            </a:r>
            <a:r>
              <a:rPr lang="fa-IR" sz="1800" dirty="0" smtClean="0">
                <a:solidFill>
                  <a:prstClr val="black"/>
                </a:solidFill>
                <a:cs typeface="B Homa" panose="00000400000000000000" pitchFamily="2" charset="-78"/>
              </a:rPr>
              <a:t>عمده ترین روش های پیش بینی </a:t>
            </a:r>
            <a:r>
              <a:rPr lang="fa-IR" sz="1800" dirty="0">
                <a:solidFill>
                  <a:prstClr val="black"/>
                </a:solidFill>
                <a:cs typeface="B Homa" panose="00000400000000000000" pitchFamily="2" charset="-78"/>
              </a:rPr>
              <a:t>جمعیت هستند</a:t>
            </a:r>
            <a:r>
              <a:rPr lang="fa-IR" sz="1800" dirty="0" smtClean="0">
                <a:solidFill>
                  <a:prstClr val="black"/>
                </a:solidFill>
                <a:cs typeface="B Homa" panose="00000400000000000000" pitchFamily="2" charset="-78"/>
              </a:rPr>
              <a:t>.</a:t>
            </a:r>
          </a:p>
        </p:txBody>
      </p:sp>
      <p:sp>
        <p:nvSpPr>
          <p:cNvPr id="5" name="Rectangle 4"/>
          <p:cNvSpPr/>
          <p:nvPr/>
        </p:nvSpPr>
        <p:spPr>
          <a:xfrm>
            <a:off x="916424" y="3658394"/>
            <a:ext cx="8873570" cy="2677656"/>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Low" rtl="1"/>
            <a:r>
              <a:rPr lang="fa-IR" sz="2000" dirty="0">
                <a:solidFill>
                  <a:prstClr val="black"/>
                </a:solidFill>
                <a:cs typeface="B Titr" pitchFamily="2" charset="-78"/>
              </a:rPr>
              <a:t>روش ترکیبی</a:t>
            </a:r>
            <a:r>
              <a:rPr lang="fa-IR" sz="2400" dirty="0">
                <a:solidFill>
                  <a:prstClr val="black"/>
                </a:solidFill>
                <a:cs typeface="B Homa" panose="00000400000000000000" pitchFamily="2" charset="-78"/>
              </a:rPr>
              <a:t>؛ این روش امروزه بیش از هر روش دیگری در </a:t>
            </a:r>
            <a:r>
              <a:rPr lang="fa-IR" sz="2400" dirty="0" smtClean="0">
                <a:solidFill>
                  <a:prstClr val="black"/>
                </a:solidFill>
                <a:cs typeface="B Homa" panose="00000400000000000000" pitchFamily="2" charset="-78"/>
              </a:rPr>
              <a:t>پیش بینی های </a:t>
            </a:r>
            <a:r>
              <a:rPr lang="fa-IR" sz="2400" dirty="0">
                <a:solidFill>
                  <a:prstClr val="black"/>
                </a:solidFill>
                <a:cs typeface="B Homa" panose="00000400000000000000" pitchFamily="2" charset="-78"/>
              </a:rPr>
              <a:t>جمعیت </a:t>
            </a:r>
            <a:r>
              <a:rPr lang="fa-IR" sz="2400" dirty="0" smtClean="0">
                <a:solidFill>
                  <a:prstClr val="black"/>
                </a:solidFill>
                <a:cs typeface="B Homa" panose="00000400000000000000" pitchFamily="2" charset="-78"/>
              </a:rPr>
              <a:t>به کار می رود</a:t>
            </a:r>
            <a:r>
              <a:rPr lang="fa-IR" sz="2400" dirty="0">
                <a:solidFill>
                  <a:prstClr val="black"/>
                </a:solidFill>
                <a:cs typeface="B Homa" panose="00000400000000000000" pitchFamily="2" charset="-78"/>
              </a:rPr>
              <a:t>. اطلاق واژه ترکیبی بدان سبب است که در این روش، جمعیت </a:t>
            </a:r>
            <a:r>
              <a:rPr lang="fa-IR" sz="2400" dirty="0" smtClean="0">
                <a:solidFill>
                  <a:prstClr val="black"/>
                </a:solidFill>
                <a:cs typeface="B Homa" panose="00000400000000000000" pitchFamily="2" charset="-78"/>
              </a:rPr>
              <a:t>پیش بینی </a:t>
            </a:r>
            <a:r>
              <a:rPr lang="fa-IR" sz="2400" dirty="0">
                <a:solidFill>
                  <a:prstClr val="black"/>
                </a:solidFill>
                <a:cs typeface="B Homa" panose="00000400000000000000" pitchFamily="2" charset="-78"/>
              </a:rPr>
              <a:t>شده براساس عملکرد مجموعه عوامل موثر بر تغییر و تحول جمعیت </a:t>
            </a:r>
            <a:r>
              <a:rPr lang="fa-IR" sz="2400" dirty="0" smtClean="0">
                <a:solidFill>
                  <a:prstClr val="black"/>
                </a:solidFill>
                <a:cs typeface="B Homa" panose="00000400000000000000" pitchFamily="2" charset="-78"/>
              </a:rPr>
              <a:t>به دست می آید</a:t>
            </a:r>
            <a:r>
              <a:rPr lang="fa-IR" sz="2400" dirty="0">
                <a:solidFill>
                  <a:prstClr val="black"/>
                </a:solidFill>
                <a:cs typeface="B Homa" panose="00000400000000000000" pitchFamily="2" charset="-78"/>
              </a:rPr>
              <a:t>. این عوامل </a:t>
            </a:r>
            <a:r>
              <a:rPr lang="fa-IR" sz="2400" dirty="0" smtClean="0">
                <a:solidFill>
                  <a:prstClr val="black"/>
                </a:solidFill>
                <a:cs typeface="B Homa" panose="00000400000000000000" pitchFamily="2" charset="-78"/>
              </a:rPr>
              <a:t>عبارت اند </a:t>
            </a:r>
            <a:r>
              <a:rPr lang="fa-IR" sz="2400" dirty="0">
                <a:solidFill>
                  <a:prstClr val="black"/>
                </a:solidFill>
                <a:cs typeface="B Homa" panose="00000400000000000000" pitchFamily="2" charset="-78"/>
              </a:rPr>
              <a:t>از: باروری، </a:t>
            </a:r>
            <a:r>
              <a:rPr lang="fa-IR" sz="2400" dirty="0" smtClean="0">
                <a:solidFill>
                  <a:prstClr val="black"/>
                </a:solidFill>
                <a:cs typeface="B Homa" panose="00000400000000000000" pitchFamily="2" charset="-78"/>
              </a:rPr>
              <a:t>مرگ و میر</a:t>
            </a:r>
            <a:r>
              <a:rPr lang="fa-IR" sz="2400" dirty="0">
                <a:solidFill>
                  <a:prstClr val="black"/>
                </a:solidFill>
                <a:cs typeface="B Homa" panose="00000400000000000000" pitchFamily="2" charset="-78"/>
              </a:rPr>
              <a:t>، مهاجرت و ترکیب سنی و جنسی جمعیت. از میان این چهار عامل، تنها عامل چهارم یعنی جمعیت و ترکیب سنی و جنسی را در اختیار داریم و تغییرات سه عامل را بایستی از طریق بررسی و تدوین فرضیاتی حدس زد.</a:t>
            </a:r>
          </a:p>
        </p:txBody>
      </p:sp>
      <p:sp>
        <p:nvSpPr>
          <p:cNvPr id="17" name="Rectangle 16"/>
          <p:cNvSpPr/>
          <p:nvPr/>
        </p:nvSpPr>
        <p:spPr>
          <a:xfrm>
            <a:off x="927182" y="2551044"/>
            <a:ext cx="8873569" cy="646331"/>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Low" rtl="1"/>
            <a:r>
              <a:rPr lang="fa-IR" sz="1600" dirty="0" smtClean="0">
                <a:cs typeface="B Titr" pitchFamily="2" charset="-78"/>
              </a:rPr>
              <a:t>روش ریاضی</a:t>
            </a:r>
            <a:r>
              <a:rPr lang="fa-IR" sz="1800" dirty="0">
                <a:solidFill>
                  <a:prstClr val="black"/>
                </a:solidFill>
                <a:cs typeface="B Homa" panose="00000400000000000000" pitchFamily="2" charset="-78"/>
              </a:rPr>
              <a:t>: </a:t>
            </a:r>
            <a:r>
              <a:rPr lang="fa-IR" sz="1800" dirty="0" smtClean="0">
                <a:solidFill>
                  <a:prstClr val="black"/>
                </a:solidFill>
                <a:cs typeface="B Homa" panose="00000400000000000000" pitchFamily="2" charset="-78"/>
              </a:rPr>
              <a:t>در این روش با داشتن </a:t>
            </a:r>
            <a:r>
              <a:rPr lang="fa-IR" sz="1800" dirty="0">
                <a:solidFill>
                  <a:prstClr val="black"/>
                </a:solidFill>
                <a:cs typeface="B Homa" panose="00000400000000000000" pitchFamily="2" charset="-78"/>
              </a:rPr>
              <a:t>تعداد جمعیت سال پایه، رشد سالانه جمعیت و فاصله زمانی بین سال پایه </a:t>
            </a:r>
            <a:r>
              <a:rPr lang="fa-IR" sz="1800" dirty="0" smtClean="0">
                <a:solidFill>
                  <a:prstClr val="black"/>
                </a:solidFill>
                <a:cs typeface="B Homa" panose="00000400000000000000" pitchFamily="2" charset="-78"/>
              </a:rPr>
              <a:t>و سال </a:t>
            </a:r>
            <a:r>
              <a:rPr lang="fa-IR" sz="1800" dirty="0">
                <a:solidFill>
                  <a:prstClr val="black"/>
                </a:solidFill>
                <a:cs typeface="B Homa" panose="00000400000000000000" pitchFamily="2" charset="-78"/>
              </a:rPr>
              <a:t>مورد نظر </a:t>
            </a:r>
            <a:r>
              <a:rPr lang="fa-IR" sz="1800" dirty="0" smtClean="0">
                <a:solidFill>
                  <a:prstClr val="black"/>
                </a:solidFill>
                <a:cs typeface="B Homa" panose="00000400000000000000" pitchFamily="2" charset="-78"/>
              </a:rPr>
              <a:t>می توان </a:t>
            </a:r>
            <a:r>
              <a:rPr lang="fa-IR" sz="1800" dirty="0">
                <a:solidFill>
                  <a:prstClr val="black"/>
                </a:solidFill>
                <a:cs typeface="B Homa" panose="00000400000000000000" pitchFamily="2" charset="-78"/>
              </a:rPr>
              <a:t>جمعیت سال مورد نظر را </a:t>
            </a:r>
            <a:r>
              <a:rPr lang="fa-IR" sz="1800" dirty="0" smtClean="0">
                <a:solidFill>
                  <a:prstClr val="black"/>
                </a:solidFill>
                <a:cs typeface="B Homa" panose="00000400000000000000" pitchFamily="2" charset="-78"/>
              </a:rPr>
              <a:t>پیش بینی </a:t>
            </a:r>
            <a:r>
              <a:rPr lang="fa-IR" sz="1800" dirty="0">
                <a:solidFill>
                  <a:prstClr val="black"/>
                </a:solidFill>
                <a:cs typeface="B Homa" panose="00000400000000000000" pitchFamily="2" charset="-78"/>
              </a:rPr>
              <a:t>کرد.</a:t>
            </a:r>
          </a:p>
        </p:txBody>
      </p:sp>
      <p:sp>
        <p:nvSpPr>
          <p:cNvPr id="18" name="TextBox 17"/>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برآورد و پیش بینی جمعیت </a:t>
            </a:r>
            <a:r>
              <a:rPr lang="fa-IR" sz="1400" dirty="0" smtClean="0">
                <a:solidFill>
                  <a:schemeClr val="tx1"/>
                </a:solidFill>
                <a:latin typeface="Times New Roman" pitchFamily="18" charset="0"/>
                <a:cs typeface="Times New Roman" pitchFamily="18" charset="0"/>
              </a:rPr>
              <a:t>)</a:t>
            </a:r>
            <a:r>
              <a:rPr lang="en-US" sz="1400" dirty="0" smtClean="0">
                <a:solidFill>
                  <a:schemeClr val="tx1"/>
                </a:solidFill>
                <a:latin typeface="Times New Roman" pitchFamily="18" charset="0"/>
                <a:cs typeface="Times New Roman" pitchFamily="18" charset="0"/>
              </a:rPr>
              <a:t>Population Projection)</a:t>
            </a:r>
            <a:endParaRPr lang="en-US" sz="1400" dirty="0">
              <a:solidFill>
                <a:schemeClr val="tx1"/>
              </a:solidFill>
              <a:latin typeface="Times New Roman" pitchFamily="18" charset="0"/>
              <a:cs typeface="Times New Roman" pitchFamily="18" charset="0"/>
            </a:endParaRPr>
          </a:p>
        </p:txBody>
      </p:sp>
      <p:sp>
        <p:nvSpPr>
          <p:cNvPr id="19" name="Rectangle 18"/>
          <p:cNvSpPr/>
          <p:nvPr/>
        </p:nvSpPr>
        <p:spPr>
          <a:xfrm>
            <a:off x="10665619" y="968970"/>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مقدمه</a:t>
            </a:r>
            <a:endParaRPr lang="en-US" sz="1400" dirty="0">
              <a:solidFill>
                <a:schemeClr val="tx1"/>
              </a:solidFill>
              <a:cs typeface="B Titr" panose="00000700000000000000" pitchFamily="2" charset="-78"/>
            </a:endParaRPr>
          </a:p>
        </p:txBody>
      </p:sp>
      <p:sp>
        <p:nvSpPr>
          <p:cNvPr id="20" name="Rectangle 19"/>
          <p:cNvSpPr/>
          <p:nvPr/>
        </p:nvSpPr>
        <p:spPr>
          <a:xfrm>
            <a:off x="10665619" y="1540034"/>
            <a:ext cx="1521619"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تعاریف</a:t>
            </a:r>
            <a:endParaRPr lang="en-US" sz="1400" dirty="0">
              <a:solidFill>
                <a:schemeClr val="tx1"/>
              </a:solidFill>
              <a:cs typeface="B Titr" panose="00000700000000000000" pitchFamily="2" charset="-78"/>
            </a:endParaRPr>
          </a:p>
        </p:txBody>
      </p:sp>
      <p:sp>
        <p:nvSpPr>
          <p:cNvPr id="21" name="Rectangle 20"/>
          <p:cNvSpPr/>
          <p:nvPr/>
        </p:nvSpPr>
        <p:spPr>
          <a:xfrm>
            <a:off x="10039929" y="2116872"/>
            <a:ext cx="2147309"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انواع مدل پیش بینی</a:t>
            </a:r>
            <a:endParaRPr lang="en-US" sz="1400" dirty="0">
              <a:solidFill>
                <a:schemeClr val="tx1"/>
              </a:solidFill>
              <a:cs typeface="B Titr" panose="00000700000000000000" pitchFamily="2" charset="-78"/>
            </a:endParaRPr>
          </a:p>
        </p:txBody>
      </p:sp>
      <p:sp>
        <p:nvSpPr>
          <p:cNvPr id="3" name="Slide Number Placeholder 2"/>
          <p:cNvSpPr>
            <a:spLocks noGrp="1"/>
          </p:cNvSpPr>
          <p:nvPr>
            <p:ph type="sldNum" sz="quarter" idx="12"/>
          </p:nvPr>
        </p:nvSpPr>
        <p:spPr/>
        <p:txBody>
          <a:bodyPr/>
          <a:lstStyle/>
          <a:p>
            <a:fld id="{5BA10B95-CAE8-4B45-8175-F9670B1F90B4}" type="slidenum">
              <a:rPr lang="en-US" smtClean="0">
                <a:solidFill>
                  <a:prstClr val="black">
                    <a:tint val="75000"/>
                  </a:prstClr>
                </a:solidFill>
              </a:rPr>
              <a:pPr/>
              <a:t>5</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3032958974"/>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1+#ppt_w/2"/>
                                          </p:val>
                                        </p:tav>
                                        <p:tav tm="100000">
                                          <p:val>
                                            <p:strVal val="#ppt_x"/>
                                          </p:val>
                                        </p:tav>
                                      </p:tavLst>
                                    </p:anim>
                                    <p:anim calcmode="lin" valueType="num">
                                      <p:cBhvr additive="base">
                                        <p:cTn id="8"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1000"/>
                                        <p:tgtEl>
                                          <p:spTgt spid="17"/>
                                        </p:tgtEl>
                                      </p:cBhvr>
                                    </p:animEffect>
                                    <p:anim calcmode="lin" valueType="num">
                                      <p:cBhvr>
                                        <p:cTn id="28" dur="1000" fill="hold"/>
                                        <p:tgtEl>
                                          <p:spTgt spid="17"/>
                                        </p:tgtEl>
                                        <p:attrNameLst>
                                          <p:attrName>ppt_x</p:attrName>
                                        </p:attrNameLst>
                                      </p:cBhvr>
                                      <p:tavLst>
                                        <p:tav tm="0">
                                          <p:val>
                                            <p:strVal val="#ppt_x"/>
                                          </p:val>
                                        </p:tav>
                                        <p:tav tm="100000">
                                          <p:val>
                                            <p:strVal val="#ppt_x"/>
                                          </p:val>
                                        </p:tav>
                                      </p:tavLst>
                                    </p:anim>
                                    <p:anim calcmode="lin" valueType="num">
                                      <p:cBhvr>
                                        <p:cTn id="2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7"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1000"/>
                                        <p:tgtEl>
                                          <p:spTgt spid="5"/>
                                        </p:tgtEl>
                                      </p:cBhvr>
                                    </p:animEffect>
                                    <p:anim calcmode="lin" valueType="num">
                                      <p:cBhvr>
                                        <p:cTn id="35" dur="1000" fill="hold"/>
                                        <p:tgtEl>
                                          <p:spTgt spid="5"/>
                                        </p:tgtEl>
                                        <p:attrNameLst>
                                          <p:attrName>ppt_x</p:attrName>
                                        </p:attrNameLst>
                                      </p:cBhvr>
                                      <p:tavLst>
                                        <p:tav tm="0">
                                          <p:val>
                                            <p:strVal val="#ppt_x"/>
                                          </p:val>
                                        </p:tav>
                                        <p:tav tm="100000">
                                          <p:val>
                                            <p:strVal val="#ppt_x"/>
                                          </p:val>
                                        </p:tav>
                                      </p:tavLst>
                                    </p:anim>
                                    <p:anim calcmode="lin" valueType="num">
                                      <p:cBhvr>
                                        <p:cTn id="3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17" grpId="0" animBg="1"/>
      <p:bldP spid="18" grpId="0" animBg="1"/>
      <p:bldP spid="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4"/>
          <p:cNvSpPr>
            <a:spLocks noChangeArrowheads="1"/>
          </p:cNvSpPr>
          <p:nvPr/>
        </p:nvSpPr>
        <p:spPr bwMode="auto">
          <a:xfrm>
            <a:off x="7613634" y="3175903"/>
            <a:ext cx="2176361" cy="738185"/>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507901"/>
            <a:r>
              <a:rPr lang="fa-IR" sz="1800" dirty="0" smtClean="0">
                <a:solidFill>
                  <a:prstClr val="black"/>
                </a:solidFill>
                <a:cs typeface="B Lotus" pitchFamily="2" charset="-78"/>
              </a:rPr>
              <a:t>مدل های پیش بینی جمعیت</a:t>
            </a:r>
            <a:endParaRPr lang="en-US" sz="1800" dirty="0">
              <a:solidFill>
                <a:prstClr val="black"/>
              </a:solidFill>
              <a:cs typeface="B Lotus" pitchFamily="2" charset="-78"/>
            </a:endParaRPr>
          </a:p>
        </p:txBody>
      </p:sp>
      <p:sp>
        <p:nvSpPr>
          <p:cNvPr id="37" name="Rectangle 13">
            <a:hlinkClick r:id="rId2" action="ppaction://hlinkpres?slideindex=1&amp;slidetitle="/>
          </p:cNvPr>
          <p:cNvSpPr>
            <a:spLocks noChangeArrowheads="1"/>
          </p:cNvSpPr>
          <p:nvPr/>
        </p:nvSpPr>
        <p:spPr bwMode="auto">
          <a:xfrm>
            <a:off x="4381930" y="4731746"/>
            <a:ext cx="2697070" cy="553790"/>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507901"/>
            <a:r>
              <a:rPr lang="fa-IR" sz="1800" dirty="0" smtClean="0">
                <a:solidFill>
                  <a:prstClr val="black"/>
                </a:solidFill>
                <a:cs typeface="B Lotus" pitchFamily="2" charset="-78"/>
              </a:rPr>
              <a:t>روش ترکیبی پیش بینی جمعیت</a:t>
            </a:r>
            <a:endParaRPr lang="en-US" sz="1800" dirty="0">
              <a:solidFill>
                <a:prstClr val="black"/>
              </a:solidFill>
              <a:cs typeface="B Lotus" pitchFamily="2" charset="-78"/>
            </a:endParaRPr>
          </a:p>
        </p:txBody>
      </p:sp>
      <p:sp>
        <p:nvSpPr>
          <p:cNvPr id="39" name="Rectangle 13">
            <a:hlinkClick r:id="rId3" action="ppaction://hlinkpres?slideindex=1&amp;slidetitle="/>
          </p:cNvPr>
          <p:cNvSpPr>
            <a:spLocks noChangeArrowheads="1"/>
          </p:cNvSpPr>
          <p:nvPr/>
        </p:nvSpPr>
        <p:spPr bwMode="auto">
          <a:xfrm>
            <a:off x="4381930" y="3128598"/>
            <a:ext cx="2697070" cy="613728"/>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defTabSz="507901"/>
            <a:r>
              <a:rPr lang="fa-IR" sz="1800" dirty="0" smtClean="0">
                <a:solidFill>
                  <a:prstClr val="black"/>
                </a:solidFill>
                <a:cs typeface="B Lotus" pitchFamily="2" charset="-78"/>
              </a:rPr>
              <a:t>روش های آماری و ریاضی برآورد و پیش بینی جمعیت</a:t>
            </a:r>
            <a:endParaRPr lang="en-US" sz="1800" dirty="0">
              <a:solidFill>
                <a:prstClr val="black"/>
              </a:solidFill>
              <a:cs typeface="B Lotus" pitchFamily="2" charset="-78"/>
            </a:endParaRPr>
          </a:p>
        </p:txBody>
      </p:sp>
      <p:cxnSp>
        <p:nvCxnSpPr>
          <p:cNvPr id="40" name="Straight Connector 39"/>
          <p:cNvCxnSpPr/>
          <p:nvPr/>
        </p:nvCxnSpPr>
        <p:spPr>
          <a:xfrm>
            <a:off x="7336937" y="3572105"/>
            <a:ext cx="0" cy="1436535"/>
          </a:xfrm>
          <a:prstGeom prst="line">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41" name="Straight Arrow Connector 40"/>
          <p:cNvCxnSpPr/>
          <p:nvPr/>
        </p:nvCxnSpPr>
        <p:spPr>
          <a:xfrm flipH="1">
            <a:off x="7078999" y="5008641"/>
            <a:ext cx="257938"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43" name="Straight Arrow Connector 42"/>
          <p:cNvCxnSpPr/>
          <p:nvPr/>
        </p:nvCxnSpPr>
        <p:spPr>
          <a:xfrm flipH="1">
            <a:off x="7078999" y="3553058"/>
            <a:ext cx="257938"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45" name="Straight Connector 44"/>
          <p:cNvCxnSpPr/>
          <p:nvPr/>
        </p:nvCxnSpPr>
        <p:spPr>
          <a:xfrm flipH="1">
            <a:off x="7336937" y="3553058"/>
            <a:ext cx="276697" cy="0"/>
          </a:xfrm>
          <a:prstGeom prst="line">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25" name="Rectangle 13">
            <a:hlinkClick r:id="rId4" action="ppaction://hlinkpres?slideindex=1&amp;slidetitle="/>
          </p:cNvPr>
          <p:cNvSpPr>
            <a:spLocks noChangeArrowheads="1"/>
          </p:cNvSpPr>
          <p:nvPr/>
        </p:nvSpPr>
        <p:spPr bwMode="auto">
          <a:xfrm>
            <a:off x="1497059" y="2655416"/>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منحنی لجستیک</a:t>
            </a:r>
            <a:endParaRPr lang="en-US" sz="1400" dirty="0">
              <a:solidFill>
                <a:prstClr val="black"/>
              </a:solidFill>
              <a:cs typeface="B Lotus" pitchFamily="2" charset="-78"/>
            </a:endParaRPr>
          </a:p>
        </p:txBody>
      </p:sp>
      <p:cxnSp>
        <p:nvCxnSpPr>
          <p:cNvPr id="28" name="Straight Connector 27"/>
          <p:cNvCxnSpPr/>
          <p:nvPr/>
        </p:nvCxnSpPr>
        <p:spPr>
          <a:xfrm>
            <a:off x="4024371" y="387014"/>
            <a:ext cx="0" cy="3676613"/>
          </a:xfrm>
          <a:prstGeom prst="line">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29" name="Straight Arrow Connector 28"/>
          <p:cNvCxnSpPr/>
          <p:nvPr/>
        </p:nvCxnSpPr>
        <p:spPr>
          <a:xfrm flipH="1">
            <a:off x="3814808" y="2942267"/>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30" name="Straight Arrow Connector 29"/>
          <p:cNvCxnSpPr/>
          <p:nvPr/>
        </p:nvCxnSpPr>
        <p:spPr>
          <a:xfrm flipH="1">
            <a:off x="3814808" y="3515968"/>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31" name="Straight Arrow Connector 30"/>
          <p:cNvCxnSpPr/>
          <p:nvPr/>
        </p:nvCxnSpPr>
        <p:spPr>
          <a:xfrm flipH="1">
            <a:off x="3814808" y="2368564"/>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32" name="Straight Connector 31"/>
          <p:cNvCxnSpPr/>
          <p:nvPr/>
        </p:nvCxnSpPr>
        <p:spPr>
          <a:xfrm flipH="1">
            <a:off x="4024371" y="3522925"/>
            <a:ext cx="319002" cy="0"/>
          </a:xfrm>
          <a:prstGeom prst="line">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48" name="Rectangle 13">
            <a:hlinkClick r:id="rId4" action="ppaction://hlinkpres?slideindex=1&amp;slidetitle="/>
          </p:cNvPr>
          <p:cNvSpPr>
            <a:spLocks noChangeArrowheads="1"/>
          </p:cNvSpPr>
          <p:nvPr/>
        </p:nvSpPr>
        <p:spPr bwMode="auto">
          <a:xfrm>
            <a:off x="1497059" y="1043002"/>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تابع نمایی تعدیل یافته</a:t>
            </a:r>
            <a:endParaRPr lang="en-US" sz="1400" dirty="0">
              <a:solidFill>
                <a:prstClr val="black"/>
              </a:solidFill>
              <a:cs typeface="B Lotus" pitchFamily="2" charset="-78"/>
            </a:endParaRPr>
          </a:p>
        </p:txBody>
      </p:sp>
      <p:sp>
        <p:nvSpPr>
          <p:cNvPr id="50" name="Rectangle 13">
            <a:hlinkClick r:id="rId4" action="ppaction://hlinkpres?slideindex=1&amp;slidetitle="/>
          </p:cNvPr>
          <p:cNvSpPr>
            <a:spLocks noChangeArrowheads="1"/>
          </p:cNvSpPr>
          <p:nvPr/>
        </p:nvSpPr>
        <p:spPr bwMode="auto">
          <a:xfrm>
            <a:off x="1497059" y="640648"/>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تابع رشد نمایی</a:t>
            </a:r>
            <a:endParaRPr lang="en-US" sz="1400" dirty="0">
              <a:solidFill>
                <a:prstClr val="black"/>
              </a:solidFill>
              <a:cs typeface="B Lotus" pitchFamily="2" charset="-78"/>
            </a:endParaRPr>
          </a:p>
        </p:txBody>
      </p:sp>
      <p:sp>
        <p:nvSpPr>
          <p:cNvPr id="52" name="Rectangle 13">
            <a:hlinkClick r:id="rId4" action="ppaction://hlinkpres?slideindex=1&amp;slidetitle="/>
          </p:cNvPr>
          <p:cNvSpPr>
            <a:spLocks noChangeArrowheads="1"/>
          </p:cNvSpPr>
          <p:nvPr/>
        </p:nvSpPr>
        <p:spPr bwMode="auto">
          <a:xfrm>
            <a:off x="1497059" y="3817803"/>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en-US" sz="1400" dirty="0" smtClean="0">
                <a:solidFill>
                  <a:prstClr val="black"/>
                </a:solidFill>
                <a:cs typeface="B Lotus" pitchFamily="2" charset="-78"/>
              </a:rPr>
              <a:t>n</a:t>
            </a:r>
            <a:r>
              <a:rPr lang="fa-IR" sz="1400" dirty="0" smtClean="0">
                <a:solidFill>
                  <a:prstClr val="black"/>
                </a:solidFill>
                <a:cs typeface="B Lotus" pitchFamily="2" charset="-78"/>
              </a:rPr>
              <a:t>چندجمله ای از درجه</a:t>
            </a:r>
            <a:endParaRPr lang="en-US" sz="1400" dirty="0">
              <a:solidFill>
                <a:prstClr val="black"/>
              </a:solidFill>
              <a:cs typeface="B Lotus" pitchFamily="2" charset="-78"/>
            </a:endParaRPr>
          </a:p>
        </p:txBody>
      </p:sp>
      <p:sp>
        <p:nvSpPr>
          <p:cNvPr id="53" name="Rectangle 13">
            <a:hlinkClick r:id="rId4" action="ppaction://hlinkpres?slideindex=1&amp;slidetitle="/>
          </p:cNvPr>
          <p:cNvSpPr>
            <a:spLocks noChangeArrowheads="1"/>
          </p:cNvSpPr>
          <p:nvPr/>
        </p:nvSpPr>
        <p:spPr bwMode="auto">
          <a:xfrm>
            <a:off x="1497059" y="3415449"/>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تابع هیپربولیک</a:t>
            </a:r>
            <a:endParaRPr lang="en-US" sz="1400" dirty="0">
              <a:solidFill>
                <a:prstClr val="black"/>
              </a:solidFill>
              <a:cs typeface="B Lotus" pitchFamily="2" charset="-78"/>
            </a:endParaRPr>
          </a:p>
        </p:txBody>
      </p:sp>
      <p:sp>
        <p:nvSpPr>
          <p:cNvPr id="54" name="Rectangle 13">
            <a:hlinkClick r:id="rId4" action="ppaction://hlinkpres?slideindex=1&amp;slidetitle="/>
          </p:cNvPr>
          <p:cNvSpPr>
            <a:spLocks noChangeArrowheads="1"/>
          </p:cNvSpPr>
          <p:nvPr/>
        </p:nvSpPr>
        <p:spPr bwMode="auto">
          <a:xfrm>
            <a:off x="1497059" y="3032479"/>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منحنی گومپرتز</a:t>
            </a:r>
            <a:endParaRPr lang="en-US" sz="1400" dirty="0">
              <a:solidFill>
                <a:prstClr val="black"/>
              </a:solidFill>
              <a:cs typeface="B Lotus" pitchFamily="2" charset="-78"/>
            </a:endParaRPr>
          </a:p>
        </p:txBody>
      </p:sp>
      <p:sp>
        <p:nvSpPr>
          <p:cNvPr id="55" name="Rectangle 13">
            <a:hlinkClick r:id="rId4" action="ppaction://hlinkpres?slideindex=1&amp;slidetitle="/>
          </p:cNvPr>
          <p:cNvSpPr>
            <a:spLocks noChangeArrowheads="1"/>
          </p:cNvSpPr>
          <p:nvPr/>
        </p:nvSpPr>
        <p:spPr bwMode="auto">
          <a:xfrm>
            <a:off x="1497059" y="237308"/>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تابع خطی</a:t>
            </a:r>
            <a:endParaRPr lang="en-US" sz="1400" dirty="0">
              <a:solidFill>
                <a:prstClr val="black"/>
              </a:solidFill>
              <a:cs typeface="B Lotus" pitchFamily="2" charset="-78"/>
            </a:endParaRPr>
          </a:p>
        </p:txBody>
      </p:sp>
      <p:cxnSp>
        <p:nvCxnSpPr>
          <p:cNvPr id="56" name="Straight Arrow Connector 55"/>
          <p:cNvCxnSpPr/>
          <p:nvPr/>
        </p:nvCxnSpPr>
        <p:spPr>
          <a:xfrm flipH="1">
            <a:off x="3814808" y="1971971"/>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57" name="Straight Arrow Connector 56"/>
          <p:cNvCxnSpPr/>
          <p:nvPr/>
        </p:nvCxnSpPr>
        <p:spPr>
          <a:xfrm flipH="1">
            <a:off x="3814808" y="1589001"/>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58" name="Straight Arrow Connector 57"/>
          <p:cNvCxnSpPr/>
          <p:nvPr/>
        </p:nvCxnSpPr>
        <p:spPr>
          <a:xfrm flipH="1">
            <a:off x="3814808" y="1191675"/>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65" name="Rectangle 13">
            <a:hlinkClick r:id="rId4" action="ppaction://hlinkpres?slideindex=1&amp;slidetitle="/>
          </p:cNvPr>
          <p:cNvSpPr>
            <a:spLocks noChangeArrowheads="1"/>
          </p:cNvSpPr>
          <p:nvPr/>
        </p:nvSpPr>
        <p:spPr bwMode="auto">
          <a:xfrm>
            <a:off x="1497059" y="2225138"/>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تابع رگرسیون</a:t>
            </a:r>
            <a:endParaRPr lang="en-US" sz="1400" dirty="0">
              <a:solidFill>
                <a:prstClr val="black"/>
              </a:solidFill>
              <a:cs typeface="B Lotus" pitchFamily="2" charset="-78"/>
            </a:endParaRPr>
          </a:p>
        </p:txBody>
      </p:sp>
      <p:cxnSp>
        <p:nvCxnSpPr>
          <p:cNvPr id="42" name="Straight Arrow Connector 41"/>
          <p:cNvCxnSpPr/>
          <p:nvPr/>
        </p:nvCxnSpPr>
        <p:spPr>
          <a:xfrm flipH="1">
            <a:off x="3814808" y="4066906"/>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69" name="Rectangle 13">
            <a:hlinkClick r:id="rId4" action="ppaction://hlinkpres?slideindex=1&amp;slidetitle="/>
          </p:cNvPr>
          <p:cNvSpPr>
            <a:spLocks noChangeArrowheads="1"/>
          </p:cNvSpPr>
          <p:nvPr/>
        </p:nvSpPr>
        <p:spPr bwMode="auto">
          <a:xfrm>
            <a:off x="1497059" y="1445576"/>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مدل نمایی مضاعف</a:t>
            </a:r>
            <a:endParaRPr lang="en-US" sz="1400" dirty="0">
              <a:solidFill>
                <a:prstClr val="black"/>
              </a:solidFill>
              <a:cs typeface="B Lotus" pitchFamily="2" charset="-78"/>
            </a:endParaRPr>
          </a:p>
        </p:txBody>
      </p:sp>
      <p:sp>
        <p:nvSpPr>
          <p:cNvPr id="70" name="Rectangle 13">
            <a:hlinkClick r:id="rId4" action="ppaction://hlinkpres?slideindex=1&amp;slidetitle="/>
          </p:cNvPr>
          <p:cNvSpPr>
            <a:spLocks noChangeArrowheads="1"/>
          </p:cNvSpPr>
          <p:nvPr/>
        </p:nvSpPr>
        <p:spPr bwMode="auto">
          <a:xfrm>
            <a:off x="1497059" y="1828545"/>
            <a:ext cx="2291089"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مدل مقایسه ای</a:t>
            </a:r>
            <a:endParaRPr lang="en-US" sz="1400" dirty="0">
              <a:solidFill>
                <a:prstClr val="black"/>
              </a:solidFill>
              <a:cs typeface="B Lotus" pitchFamily="2" charset="-78"/>
            </a:endParaRPr>
          </a:p>
        </p:txBody>
      </p:sp>
      <p:cxnSp>
        <p:nvCxnSpPr>
          <p:cNvPr id="71" name="Straight Arrow Connector 70"/>
          <p:cNvCxnSpPr/>
          <p:nvPr/>
        </p:nvCxnSpPr>
        <p:spPr>
          <a:xfrm flipH="1">
            <a:off x="3814808" y="784073"/>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72" name="Straight Arrow Connector 71"/>
          <p:cNvCxnSpPr/>
          <p:nvPr/>
        </p:nvCxnSpPr>
        <p:spPr>
          <a:xfrm flipH="1">
            <a:off x="3814808" y="387014"/>
            <a:ext cx="209562"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44" name="Rectangle 13">
            <a:hlinkClick r:id="rId4" action="ppaction://hlinkpres?slideindex=1&amp;slidetitle="/>
          </p:cNvPr>
          <p:cNvSpPr>
            <a:spLocks noChangeArrowheads="1"/>
          </p:cNvSpPr>
          <p:nvPr/>
        </p:nvSpPr>
        <p:spPr bwMode="auto">
          <a:xfrm>
            <a:off x="1497059" y="4324615"/>
            <a:ext cx="2291088"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میزان موالید</a:t>
            </a:r>
            <a:endParaRPr lang="en-US" sz="1400" dirty="0">
              <a:solidFill>
                <a:prstClr val="black"/>
              </a:solidFill>
              <a:cs typeface="B Lotus" pitchFamily="2" charset="-78"/>
            </a:endParaRPr>
          </a:p>
        </p:txBody>
      </p:sp>
      <p:sp>
        <p:nvSpPr>
          <p:cNvPr id="46" name="Rectangle 13">
            <a:hlinkClick r:id="rId4" action="ppaction://hlinkpres?slideindex=1&amp;slidetitle="/>
          </p:cNvPr>
          <p:cNvSpPr>
            <a:spLocks noChangeArrowheads="1"/>
          </p:cNvSpPr>
          <p:nvPr/>
        </p:nvSpPr>
        <p:spPr bwMode="auto">
          <a:xfrm>
            <a:off x="1497059" y="4721790"/>
            <a:ext cx="2291088"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میزان مرگ و میر</a:t>
            </a:r>
            <a:endParaRPr lang="en-US" sz="1400" dirty="0">
              <a:solidFill>
                <a:prstClr val="black"/>
              </a:solidFill>
              <a:cs typeface="B Lotus" pitchFamily="2" charset="-78"/>
            </a:endParaRPr>
          </a:p>
        </p:txBody>
      </p:sp>
      <p:sp>
        <p:nvSpPr>
          <p:cNvPr id="47" name="Rectangle 13">
            <a:hlinkClick r:id="rId4" action="ppaction://hlinkpres?slideindex=1&amp;slidetitle="/>
          </p:cNvPr>
          <p:cNvSpPr>
            <a:spLocks noChangeArrowheads="1"/>
          </p:cNvSpPr>
          <p:nvPr/>
        </p:nvSpPr>
        <p:spPr bwMode="auto">
          <a:xfrm>
            <a:off x="1497059" y="5108381"/>
            <a:ext cx="2291088"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مهاجرت</a:t>
            </a:r>
            <a:endParaRPr lang="en-US" sz="1400" dirty="0">
              <a:solidFill>
                <a:prstClr val="black"/>
              </a:solidFill>
              <a:cs typeface="B Lotus" pitchFamily="2" charset="-78"/>
            </a:endParaRPr>
          </a:p>
        </p:txBody>
      </p:sp>
      <p:sp>
        <p:nvSpPr>
          <p:cNvPr id="49" name="Rectangle 13">
            <a:hlinkClick r:id="rId4" action="ppaction://hlinkpres?slideindex=1&amp;slidetitle="/>
          </p:cNvPr>
          <p:cNvSpPr>
            <a:spLocks noChangeArrowheads="1"/>
          </p:cNvSpPr>
          <p:nvPr/>
        </p:nvSpPr>
        <p:spPr bwMode="auto">
          <a:xfrm>
            <a:off x="1497059" y="5505143"/>
            <a:ext cx="2291088" cy="286851"/>
          </a:xfrm>
          <a:prstGeom prst="rect">
            <a:avLst/>
          </a:prstGeom>
          <a:noFill/>
          <a:ln>
            <a:solidFill>
              <a:schemeClr val="tx2"/>
            </a:solidFill>
          </a:ln>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507901"/>
            <a:r>
              <a:rPr lang="fa-IR" sz="1400" dirty="0" smtClean="0">
                <a:solidFill>
                  <a:prstClr val="black"/>
                </a:solidFill>
                <a:cs typeface="B Lotus" pitchFamily="2" charset="-78"/>
              </a:rPr>
              <a:t>ترکیب سنی و جنسی جمعیت</a:t>
            </a:r>
            <a:endParaRPr lang="en-US" sz="1400" dirty="0">
              <a:solidFill>
                <a:prstClr val="black"/>
              </a:solidFill>
              <a:cs typeface="B Lotus" pitchFamily="2" charset="-78"/>
            </a:endParaRPr>
          </a:p>
        </p:txBody>
      </p:sp>
      <p:cxnSp>
        <p:nvCxnSpPr>
          <p:cNvPr id="61" name="Straight Connector 60"/>
          <p:cNvCxnSpPr/>
          <p:nvPr/>
        </p:nvCxnSpPr>
        <p:spPr>
          <a:xfrm>
            <a:off x="4022947" y="4467877"/>
            <a:ext cx="0" cy="1180691"/>
          </a:xfrm>
          <a:prstGeom prst="line">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62" name="Straight Arrow Connector 61"/>
          <p:cNvCxnSpPr/>
          <p:nvPr/>
        </p:nvCxnSpPr>
        <p:spPr>
          <a:xfrm flipH="1">
            <a:off x="3813384" y="5651846"/>
            <a:ext cx="209561"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63" name="Straight Arrow Connector 62"/>
          <p:cNvCxnSpPr/>
          <p:nvPr/>
        </p:nvCxnSpPr>
        <p:spPr>
          <a:xfrm flipH="1">
            <a:off x="3813384" y="5235847"/>
            <a:ext cx="209561"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64" name="Straight Arrow Connector 63"/>
          <p:cNvCxnSpPr/>
          <p:nvPr/>
        </p:nvCxnSpPr>
        <p:spPr>
          <a:xfrm flipH="1">
            <a:off x="3813385" y="4866213"/>
            <a:ext cx="209561"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66" name="Straight Arrow Connector 65"/>
          <p:cNvCxnSpPr/>
          <p:nvPr/>
        </p:nvCxnSpPr>
        <p:spPr>
          <a:xfrm flipH="1">
            <a:off x="3815904" y="4483015"/>
            <a:ext cx="209561"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cxnSp>
        <p:nvCxnSpPr>
          <p:cNvPr id="67" name="Straight Arrow Connector 66"/>
          <p:cNvCxnSpPr/>
          <p:nvPr/>
        </p:nvCxnSpPr>
        <p:spPr>
          <a:xfrm flipH="1">
            <a:off x="4051503" y="5039162"/>
            <a:ext cx="303429" cy="0"/>
          </a:xfrm>
          <a:prstGeom prst="straightConnector1">
            <a:avLst/>
          </a:prstGeom>
          <a:solidFill>
            <a:schemeClr val="bg1">
              <a:lumMod val="85000"/>
            </a:schemeClr>
          </a:solidFill>
          <a:ln>
            <a:solidFill>
              <a:schemeClr val="tx2"/>
            </a:solidFill>
          </a:ln>
          <a:effectLst>
            <a:outerShdw blurRad="50800" dist="38100" dir="2700000" algn="tl" rotWithShape="0">
              <a:prstClr val="black">
                <a:alpha val="40000"/>
              </a:prstClr>
            </a:outerShdw>
          </a:effectLst>
          <a:scene3d>
            <a:camera prst="orthographicFront"/>
            <a:lightRig rig="threePt" dir="t"/>
          </a:scene3d>
          <a:sp3d>
            <a:bevelT prst="slope"/>
          </a:sp3d>
        </p:spPr>
        <p:style>
          <a:lnRef idx="2">
            <a:schemeClr val="accent1">
              <a:shade val="50000"/>
            </a:schemeClr>
          </a:lnRef>
          <a:fillRef idx="1">
            <a:schemeClr val="accent1"/>
          </a:fillRef>
          <a:effectRef idx="0">
            <a:schemeClr val="accent1"/>
          </a:effectRef>
          <a:fontRef idx="minor">
            <a:schemeClr val="lt1"/>
          </a:fontRef>
        </p:style>
      </p:cxnSp>
      <p:sp>
        <p:nvSpPr>
          <p:cNvPr id="68" name="TextBox 67"/>
          <p:cNvSpPr txBox="1"/>
          <p:nvPr/>
        </p:nvSpPr>
        <p:spPr>
          <a:xfrm>
            <a:off x="8508275" y="237308"/>
            <a:ext cx="2157344" cy="609741"/>
          </a:xfrm>
          <a:prstGeom prst="rect">
            <a:avLst/>
          </a:prstGeom>
          <a:solidFill>
            <a:srgbClr val="FF0000"/>
          </a:solidFill>
          <a:ln/>
        </p:spPr>
        <p:style>
          <a:lnRef idx="2">
            <a:schemeClr val="dk1"/>
          </a:lnRef>
          <a:fillRef idx="1">
            <a:schemeClr val="lt1"/>
          </a:fillRef>
          <a:effectRef idx="0">
            <a:schemeClr val="dk1"/>
          </a:effectRef>
          <a:fontRef idx="minor">
            <a:schemeClr val="dk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انواع مدل های پیش بینی جمعیت</a:t>
            </a:r>
          </a:p>
        </p:txBody>
      </p:sp>
      <p:sp>
        <p:nvSpPr>
          <p:cNvPr id="2" name="Slide Number Placeholder 1"/>
          <p:cNvSpPr>
            <a:spLocks noGrp="1"/>
          </p:cNvSpPr>
          <p:nvPr>
            <p:ph type="sldNum" sz="quarter" idx="12"/>
          </p:nvPr>
        </p:nvSpPr>
        <p:spPr/>
        <p:txBody>
          <a:bodyPr/>
          <a:lstStyle/>
          <a:p>
            <a:fld id="{5BA10B95-CAE8-4B45-8175-F9670B1F90B4}" type="slidenum">
              <a:rPr lang="en-US" smtClean="0">
                <a:solidFill>
                  <a:prstClr val="black">
                    <a:tint val="75000"/>
                  </a:prstClr>
                </a:solidFill>
              </a:rPr>
              <a:pPr/>
              <a:t>6</a:t>
            </a:fld>
            <a:endParaRPr lang="en-US">
              <a:solidFill>
                <a:prstClr val="black">
                  <a:tint val="75000"/>
                </a:prstClr>
              </a:solidFill>
            </a:endParaRPr>
          </a:p>
        </p:txBody>
      </p:sp>
      <p:sp>
        <p:nvSpPr>
          <p:cNvPr id="3" name="Footer Placeholder 2"/>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83601822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1+#ppt_w/2"/>
                                          </p:val>
                                        </p:tav>
                                        <p:tav tm="100000">
                                          <p:val>
                                            <p:strVal val="#ppt_x"/>
                                          </p:val>
                                        </p:tav>
                                      </p:tavLst>
                                    </p:anim>
                                    <p:anim calcmode="lin" valueType="num">
                                      <p:cBhvr additive="base">
                                        <p:cTn id="8" dur="500" fill="hold"/>
                                        <p:tgtEl>
                                          <p:spTgt spid="6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1000"/>
                                        <p:tgtEl>
                                          <p:spTgt spid="22"/>
                                        </p:tgtEl>
                                      </p:cBhvr>
                                    </p:animEffect>
                                    <p:anim calcmode="lin" valueType="num">
                                      <p:cBhvr>
                                        <p:cTn id="14" dur="1000" fill="hold"/>
                                        <p:tgtEl>
                                          <p:spTgt spid="22"/>
                                        </p:tgtEl>
                                        <p:attrNameLst>
                                          <p:attrName>ppt_x</p:attrName>
                                        </p:attrNameLst>
                                      </p:cBhvr>
                                      <p:tavLst>
                                        <p:tav tm="0">
                                          <p:val>
                                            <p:strVal val="#ppt_x"/>
                                          </p:val>
                                        </p:tav>
                                        <p:tav tm="100000">
                                          <p:val>
                                            <p:strVal val="#ppt_x"/>
                                          </p:val>
                                        </p:tav>
                                      </p:tavLst>
                                    </p:anim>
                                    <p:anim calcmode="lin" valueType="num">
                                      <p:cBhvr>
                                        <p:cTn id="15"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 presetClass="entr" presetSubtype="2" fill="hold" grpId="0" nodeType="clickEffect">
                                  <p:stCondLst>
                                    <p:cond delay="0"/>
                                  </p:stCondLst>
                                  <p:childTnLst>
                                    <p:set>
                                      <p:cBhvr>
                                        <p:cTn id="19" dur="1" fill="hold">
                                          <p:stCondLst>
                                            <p:cond delay="0"/>
                                          </p:stCondLst>
                                        </p:cTn>
                                        <p:tgtEl>
                                          <p:spTgt spid="39"/>
                                        </p:tgtEl>
                                        <p:attrNameLst>
                                          <p:attrName>style.visibility</p:attrName>
                                        </p:attrNameLst>
                                      </p:cBhvr>
                                      <p:to>
                                        <p:strVal val="visible"/>
                                      </p:to>
                                    </p:set>
                                    <p:anim calcmode="lin" valueType="num">
                                      <p:cBhvr additive="base">
                                        <p:cTn id="20" dur="500" fill="hold"/>
                                        <p:tgtEl>
                                          <p:spTgt spid="39"/>
                                        </p:tgtEl>
                                        <p:attrNameLst>
                                          <p:attrName>ppt_x</p:attrName>
                                        </p:attrNameLst>
                                      </p:cBhvr>
                                      <p:tavLst>
                                        <p:tav tm="0">
                                          <p:val>
                                            <p:strVal val="1+#ppt_w/2"/>
                                          </p:val>
                                        </p:tav>
                                        <p:tav tm="100000">
                                          <p:val>
                                            <p:strVal val="#ppt_x"/>
                                          </p:val>
                                        </p:tav>
                                      </p:tavLst>
                                    </p:anim>
                                    <p:anim calcmode="lin" valueType="num">
                                      <p:cBhvr additive="base">
                                        <p:cTn id="21"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7" presetClass="entr" presetSubtype="0" fill="hold" grpId="0" nodeType="click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fade">
                                      <p:cBhvr>
                                        <p:cTn id="26" dur="1000"/>
                                        <p:tgtEl>
                                          <p:spTgt spid="55"/>
                                        </p:tgtEl>
                                      </p:cBhvr>
                                    </p:animEffect>
                                    <p:anim calcmode="lin" valueType="num">
                                      <p:cBhvr>
                                        <p:cTn id="27" dur="1000" fill="hold"/>
                                        <p:tgtEl>
                                          <p:spTgt spid="55"/>
                                        </p:tgtEl>
                                        <p:attrNameLst>
                                          <p:attrName>ppt_x</p:attrName>
                                        </p:attrNameLst>
                                      </p:cBhvr>
                                      <p:tavLst>
                                        <p:tav tm="0">
                                          <p:val>
                                            <p:strVal val="#ppt_x"/>
                                          </p:val>
                                        </p:tav>
                                        <p:tav tm="100000">
                                          <p:val>
                                            <p:strVal val="#ppt_x"/>
                                          </p:val>
                                        </p:tav>
                                      </p:tavLst>
                                    </p:anim>
                                    <p:anim calcmode="lin" valueType="num">
                                      <p:cBhvr>
                                        <p:cTn id="28" dur="1000" fill="hold"/>
                                        <p:tgtEl>
                                          <p:spTgt spid="55"/>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7" presetClass="entr" presetSubtype="0" fill="hold" grpId="0" nodeType="click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1000"/>
                                        <p:tgtEl>
                                          <p:spTgt spid="50"/>
                                        </p:tgtEl>
                                      </p:cBhvr>
                                    </p:animEffect>
                                    <p:anim calcmode="lin" valueType="num">
                                      <p:cBhvr>
                                        <p:cTn id="34" dur="1000" fill="hold"/>
                                        <p:tgtEl>
                                          <p:spTgt spid="50"/>
                                        </p:tgtEl>
                                        <p:attrNameLst>
                                          <p:attrName>ppt_x</p:attrName>
                                        </p:attrNameLst>
                                      </p:cBhvr>
                                      <p:tavLst>
                                        <p:tav tm="0">
                                          <p:val>
                                            <p:strVal val="#ppt_x"/>
                                          </p:val>
                                        </p:tav>
                                        <p:tav tm="100000">
                                          <p:val>
                                            <p:strVal val="#ppt_x"/>
                                          </p:val>
                                        </p:tav>
                                      </p:tavLst>
                                    </p:anim>
                                    <p:anim calcmode="lin" valueType="num">
                                      <p:cBhvr>
                                        <p:cTn id="35"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7" presetClass="entr" presetSubtype="0" fill="hold" grpId="0" nodeType="clickEffect">
                                  <p:stCondLst>
                                    <p:cond delay="0"/>
                                  </p:stCondLst>
                                  <p:childTnLst>
                                    <p:set>
                                      <p:cBhvr>
                                        <p:cTn id="39" dur="1" fill="hold">
                                          <p:stCondLst>
                                            <p:cond delay="0"/>
                                          </p:stCondLst>
                                        </p:cTn>
                                        <p:tgtEl>
                                          <p:spTgt spid="48"/>
                                        </p:tgtEl>
                                        <p:attrNameLst>
                                          <p:attrName>style.visibility</p:attrName>
                                        </p:attrNameLst>
                                      </p:cBhvr>
                                      <p:to>
                                        <p:strVal val="visible"/>
                                      </p:to>
                                    </p:set>
                                    <p:animEffect transition="in" filter="fade">
                                      <p:cBhvr>
                                        <p:cTn id="40" dur="1000"/>
                                        <p:tgtEl>
                                          <p:spTgt spid="48"/>
                                        </p:tgtEl>
                                      </p:cBhvr>
                                    </p:animEffect>
                                    <p:anim calcmode="lin" valueType="num">
                                      <p:cBhvr>
                                        <p:cTn id="41" dur="1000" fill="hold"/>
                                        <p:tgtEl>
                                          <p:spTgt spid="48"/>
                                        </p:tgtEl>
                                        <p:attrNameLst>
                                          <p:attrName>ppt_x</p:attrName>
                                        </p:attrNameLst>
                                      </p:cBhvr>
                                      <p:tavLst>
                                        <p:tav tm="0">
                                          <p:val>
                                            <p:strVal val="#ppt_x"/>
                                          </p:val>
                                        </p:tav>
                                        <p:tav tm="100000">
                                          <p:val>
                                            <p:strVal val="#ppt_x"/>
                                          </p:val>
                                        </p:tav>
                                      </p:tavLst>
                                    </p:anim>
                                    <p:anim calcmode="lin" valueType="num">
                                      <p:cBhvr>
                                        <p:cTn id="42"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7" presetClass="entr" presetSubtype="0" fill="hold" grpId="0" nodeType="clickEffect">
                                  <p:stCondLst>
                                    <p:cond delay="0"/>
                                  </p:stCondLst>
                                  <p:childTnLst>
                                    <p:set>
                                      <p:cBhvr>
                                        <p:cTn id="46" dur="1" fill="hold">
                                          <p:stCondLst>
                                            <p:cond delay="0"/>
                                          </p:stCondLst>
                                        </p:cTn>
                                        <p:tgtEl>
                                          <p:spTgt spid="69"/>
                                        </p:tgtEl>
                                        <p:attrNameLst>
                                          <p:attrName>style.visibility</p:attrName>
                                        </p:attrNameLst>
                                      </p:cBhvr>
                                      <p:to>
                                        <p:strVal val="visible"/>
                                      </p:to>
                                    </p:set>
                                    <p:animEffect transition="in" filter="fade">
                                      <p:cBhvr>
                                        <p:cTn id="47" dur="1000"/>
                                        <p:tgtEl>
                                          <p:spTgt spid="69"/>
                                        </p:tgtEl>
                                      </p:cBhvr>
                                    </p:animEffect>
                                    <p:anim calcmode="lin" valueType="num">
                                      <p:cBhvr>
                                        <p:cTn id="48" dur="1000" fill="hold"/>
                                        <p:tgtEl>
                                          <p:spTgt spid="69"/>
                                        </p:tgtEl>
                                        <p:attrNameLst>
                                          <p:attrName>ppt_x</p:attrName>
                                        </p:attrNameLst>
                                      </p:cBhvr>
                                      <p:tavLst>
                                        <p:tav tm="0">
                                          <p:val>
                                            <p:strVal val="#ppt_x"/>
                                          </p:val>
                                        </p:tav>
                                        <p:tav tm="100000">
                                          <p:val>
                                            <p:strVal val="#ppt_x"/>
                                          </p:val>
                                        </p:tav>
                                      </p:tavLst>
                                    </p:anim>
                                    <p:anim calcmode="lin" valueType="num">
                                      <p:cBhvr>
                                        <p:cTn id="49"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47" presetClass="entr" presetSubtype="0" fill="hold" grpId="0" nodeType="clickEffect">
                                  <p:stCondLst>
                                    <p:cond delay="0"/>
                                  </p:stCondLst>
                                  <p:childTnLst>
                                    <p:set>
                                      <p:cBhvr>
                                        <p:cTn id="53" dur="1" fill="hold">
                                          <p:stCondLst>
                                            <p:cond delay="0"/>
                                          </p:stCondLst>
                                        </p:cTn>
                                        <p:tgtEl>
                                          <p:spTgt spid="70"/>
                                        </p:tgtEl>
                                        <p:attrNameLst>
                                          <p:attrName>style.visibility</p:attrName>
                                        </p:attrNameLst>
                                      </p:cBhvr>
                                      <p:to>
                                        <p:strVal val="visible"/>
                                      </p:to>
                                    </p:set>
                                    <p:animEffect transition="in" filter="fade">
                                      <p:cBhvr>
                                        <p:cTn id="54" dur="1000"/>
                                        <p:tgtEl>
                                          <p:spTgt spid="70"/>
                                        </p:tgtEl>
                                      </p:cBhvr>
                                    </p:animEffect>
                                    <p:anim calcmode="lin" valueType="num">
                                      <p:cBhvr>
                                        <p:cTn id="55" dur="1000" fill="hold"/>
                                        <p:tgtEl>
                                          <p:spTgt spid="70"/>
                                        </p:tgtEl>
                                        <p:attrNameLst>
                                          <p:attrName>ppt_x</p:attrName>
                                        </p:attrNameLst>
                                      </p:cBhvr>
                                      <p:tavLst>
                                        <p:tav tm="0">
                                          <p:val>
                                            <p:strVal val="#ppt_x"/>
                                          </p:val>
                                        </p:tav>
                                        <p:tav tm="100000">
                                          <p:val>
                                            <p:strVal val="#ppt_x"/>
                                          </p:val>
                                        </p:tav>
                                      </p:tavLst>
                                    </p:anim>
                                    <p:anim calcmode="lin" valueType="num">
                                      <p:cBhvr>
                                        <p:cTn id="56"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47" presetClass="entr" presetSubtype="0" fill="hold" grpId="0" nodeType="click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fade">
                                      <p:cBhvr>
                                        <p:cTn id="61" dur="1000"/>
                                        <p:tgtEl>
                                          <p:spTgt spid="65"/>
                                        </p:tgtEl>
                                      </p:cBhvr>
                                    </p:animEffect>
                                    <p:anim calcmode="lin" valueType="num">
                                      <p:cBhvr>
                                        <p:cTn id="62" dur="1000" fill="hold"/>
                                        <p:tgtEl>
                                          <p:spTgt spid="65"/>
                                        </p:tgtEl>
                                        <p:attrNameLst>
                                          <p:attrName>ppt_x</p:attrName>
                                        </p:attrNameLst>
                                      </p:cBhvr>
                                      <p:tavLst>
                                        <p:tav tm="0">
                                          <p:val>
                                            <p:strVal val="#ppt_x"/>
                                          </p:val>
                                        </p:tav>
                                        <p:tav tm="100000">
                                          <p:val>
                                            <p:strVal val="#ppt_x"/>
                                          </p:val>
                                        </p:tav>
                                      </p:tavLst>
                                    </p:anim>
                                    <p:anim calcmode="lin" valueType="num">
                                      <p:cBhvr>
                                        <p:cTn id="63"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47" presetClass="entr" presetSubtype="0" fill="hold" grpId="0" nodeType="clickEffect">
                                  <p:stCondLst>
                                    <p:cond delay="0"/>
                                  </p:stCondLst>
                                  <p:childTnLst>
                                    <p:set>
                                      <p:cBhvr>
                                        <p:cTn id="67" dur="1" fill="hold">
                                          <p:stCondLst>
                                            <p:cond delay="0"/>
                                          </p:stCondLst>
                                        </p:cTn>
                                        <p:tgtEl>
                                          <p:spTgt spid="25"/>
                                        </p:tgtEl>
                                        <p:attrNameLst>
                                          <p:attrName>style.visibility</p:attrName>
                                        </p:attrNameLst>
                                      </p:cBhvr>
                                      <p:to>
                                        <p:strVal val="visible"/>
                                      </p:to>
                                    </p:set>
                                    <p:animEffect transition="in" filter="fade">
                                      <p:cBhvr>
                                        <p:cTn id="68" dur="1000"/>
                                        <p:tgtEl>
                                          <p:spTgt spid="25"/>
                                        </p:tgtEl>
                                      </p:cBhvr>
                                    </p:animEffect>
                                    <p:anim calcmode="lin" valueType="num">
                                      <p:cBhvr>
                                        <p:cTn id="69" dur="1000" fill="hold"/>
                                        <p:tgtEl>
                                          <p:spTgt spid="25"/>
                                        </p:tgtEl>
                                        <p:attrNameLst>
                                          <p:attrName>ppt_x</p:attrName>
                                        </p:attrNameLst>
                                      </p:cBhvr>
                                      <p:tavLst>
                                        <p:tav tm="0">
                                          <p:val>
                                            <p:strVal val="#ppt_x"/>
                                          </p:val>
                                        </p:tav>
                                        <p:tav tm="100000">
                                          <p:val>
                                            <p:strVal val="#ppt_x"/>
                                          </p:val>
                                        </p:tav>
                                      </p:tavLst>
                                    </p:anim>
                                    <p:anim calcmode="lin" valueType="num">
                                      <p:cBhvr>
                                        <p:cTn id="70"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71" fill="hold">
                      <p:stCondLst>
                        <p:cond delay="indefinite"/>
                      </p:stCondLst>
                      <p:childTnLst>
                        <p:par>
                          <p:cTn id="72" fill="hold">
                            <p:stCondLst>
                              <p:cond delay="0"/>
                            </p:stCondLst>
                            <p:childTnLst>
                              <p:par>
                                <p:cTn id="73" presetID="47" presetClass="entr" presetSubtype="0" fill="hold" grpId="0" nodeType="clickEffect">
                                  <p:stCondLst>
                                    <p:cond delay="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78" fill="hold">
                      <p:stCondLst>
                        <p:cond delay="indefinite"/>
                      </p:stCondLst>
                      <p:childTnLst>
                        <p:par>
                          <p:cTn id="79" fill="hold">
                            <p:stCondLst>
                              <p:cond delay="0"/>
                            </p:stCondLst>
                            <p:childTnLst>
                              <p:par>
                                <p:cTn id="80" presetID="47" presetClass="entr" presetSubtype="0" fill="hold" grpId="0" nodeType="clickEffect">
                                  <p:stCondLst>
                                    <p:cond delay="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1000"/>
                                        <p:tgtEl>
                                          <p:spTgt spid="53"/>
                                        </p:tgtEl>
                                      </p:cBhvr>
                                    </p:animEffect>
                                    <p:anim calcmode="lin" valueType="num">
                                      <p:cBhvr>
                                        <p:cTn id="83" dur="1000" fill="hold"/>
                                        <p:tgtEl>
                                          <p:spTgt spid="53"/>
                                        </p:tgtEl>
                                        <p:attrNameLst>
                                          <p:attrName>ppt_x</p:attrName>
                                        </p:attrNameLst>
                                      </p:cBhvr>
                                      <p:tavLst>
                                        <p:tav tm="0">
                                          <p:val>
                                            <p:strVal val="#ppt_x"/>
                                          </p:val>
                                        </p:tav>
                                        <p:tav tm="100000">
                                          <p:val>
                                            <p:strVal val="#ppt_x"/>
                                          </p:val>
                                        </p:tav>
                                      </p:tavLst>
                                    </p:anim>
                                    <p:anim calcmode="lin" valueType="num">
                                      <p:cBhvr>
                                        <p:cTn id="84"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85" fill="hold">
                      <p:stCondLst>
                        <p:cond delay="indefinite"/>
                      </p:stCondLst>
                      <p:childTnLst>
                        <p:par>
                          <p:cTn id="86" fill="hold">
                            <p:stCondLst>
                              <p:cond delay="0"/>
                            </p:stCondLst>
                            <p:childTnLst>
                              <p:par>
                                <p:cTn id="87" presetID="47" presetClass="entr" presetSubtype="0" fill="hold" grpId="0" nodeType="clickEffect">
                                  <p:stCondLst>
                                    <p:cond delay="0"/>
                                  </p:stCondLst>
                                  <p:childTnLst>
                                    <p:set>
                                      <p:cBhvr>
                                        <p:cTn id="88" dur="1" fill="hold">
                                          <p:stCondLst>
                                            <p:cond delay="0"/>
                                          </p:stCondLst>
                                        </p:cTn>
                                        <p:tgtEl>
                                          <p:spTgt spid="52"/>
                                        </p:tgtEl>
                                        <p:attrNameLst>
                                          <p:attrName>style.visibility</p:attrName>
                                        </p:attrNameLst>
                                      </p:cBhvr>
                                      <p:to>
                                        <p:strVal val="visible"/>
                                      </p:to>
                                    </p:set>
                                    <p:animEffect transition="in" filter="fade">
                                      <p:cBhvr>
                                        <p:cTn id="89" dur="1000"/>
                                        <p:tgtEl>
                                          <p:spTgt spid="52"/>
                                        </p:tgtEl>
                                      </p:cBhvr>
                                    </p:animEffect>
                                    <p:anim calcmode="lin" valueType="num">
                                      <p:cBhvr>
                                        <p:cTn id="90" dur="1000" fill="hold"/>
                                        <p:tgtEl>
                                          <p:spTgt spid="52"/>
                                        </p:tgtEl>
                                        <p:attrNameLst>
                                          <p:attrName>ppt_x</p:attrName>
                                        </p:attrNameLst>
                                      </p:cBhvr>
                                      <p:tavLst>
                                        <p:tav tm="0">
                                          <p:val>
                                            <p:strVal val="#ppt_x"/>
                                          </p:val>
                                        </p:tav>
                                        <p:tav tm="100000">
                                          <p:val>
                                            <p:strVal val="#ppt_x"/>
                                          </p:val>
                                        </p:tav>
                                      </p:tavLst>
                                    </p:anim>
                                    <p:anim calcmode="lin" valueType="num">
                                      <p:cBhvr>
                                        <p:cTn id="91"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92" fill="hold">
                      <p:stCondLst>
                        <p:cond delay="indefinite"/>
                      </p:stCondLst>
                      <p:childTnLst>
                        <p:par>
                          <p:cTn id="93" fill="hold">
                            <p:stCondLst>
                              <p:cond delay="0"/>
                            </p:stCondLst>
                            <p:childTnLst>
                              <p:par>
                                <p:cTn id="94" presetID="2" presetClass="entr" presetSubtype="2" fill="hold" grpId="0" nodeType="click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500" fill="hold"/>
                                        <p:tgtEl>
                                          <p:spTgt spid="37"/>
                                        </p:tgtEl>
                                        <p:attrNameLst>
                                          <p:attrName>ppt_x</p:attrName>
                                        </p:attrNameLst>
                                      </p:cBhvr>
                                      <p:tavLst>
                                        <p:tav tm="0">
                                          <p:val>
                                            <p:strVal val="1+#ppt_w/2"/>
                                          </p:val>
                                        </p:tav>
                                        <p:tav tm="100000">
                                          <p:val>
                                            <p:strVal val="#ppt_x"/>
                                          </p:val>
                                        </p:tav>
                                      </p:tavLst>
                                    </p:anim>
                                    <p:anim calcmode="lin" valueType="num">
                                      <p:cBhvr additive="base">
                                        <p:cTn id="97" dur="500" fill="hold"/>
                                        <p:tgtEl>
                                          <p:spTgt spid="37"/>
                                        </p:tgtEl>
                                        <p:attrNameLst>
                                          <p:attrName>ppt_y</p:attrName>
                                        </p:attrNameLst>
                                      </p:cBhvr>
                                      <p:tavLst>
                                        <p:tav tm="0">
                                          <p:val>
                                            <p:strVal val="#ppt_y"/>
                                          </p:val>
                                        </p:tav>
                                        <p:tav tm="100000">
                                          <p:val>
                                            <p:strVal val="#ppt_y"/>
                                          </p:val>
                                        </p:tav>
                                      </p:tavLst>
                                    </p:anim>
                                  </p:childTnLst>
                                </p:cTn>
                              </p:par>
                            </p:childTnLst>
                          </p:cTn>
                        </p:par>
                      </p:childTnLst>
                    </p:cTn>
                  </p:par>
                  <p:par>
                    <p:cTn id="98" fill="hold">
                      <p:stCondLst>
                        <p:cond delay="indefinite"/>
                      </p:stCondLst>
                      <p:childTnLst>
                        <p:par>
                          <p:cTn id="99" fill="hold">
                            <p:stCondLst>
                              <p:cond delay="0"/>
                            </p:stCondLst>
                            <p:childTnLst>
                              <p:par>
                                <p:cTn id="100" presetID="47" presetClass="entr" presetSubtype="0" fill="hold" grpId="0" nodeType="clickEffect">
                                  <p:stCondLst>
                                    <p:cond delay="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1000"/>
                                        <p:tgtEl>
                                          <p:spTgt spid="44"/>
                                        </p:tgtEl>
                                      </p:cBhvr>
                                    </p:animEffect>
                                    <p:anim calcmode="lin" valueType="num">
                                      <p:cBhvr>
                                        <p:cTn id="103" dur="1000" fill="hold"/>
                                        <p:tgtEl>
                                          <p:spTgt spid="44"/>
                                        </p:tgtEl>
                                        <p:attrNameLst>
                                          <p:attrName>ppt_x</p:attrName>
                                        </p:attrNameLst>
                                      </p:cBhvr>
                                      <p:tavLst>
                                        <p:tav tm="0">
                                          <p:val>
                                            <p:strVal val="#ppt_x"/>
                                          </p:val>
                                        </p:tav>
                                        <p:tav tm="100000">
                                          <p:val>
                                            <p:strVal val="#ppt_x"/>
                                          </p:val>
                                        </p:tav>
                                      </p:tavLst>
                                    </p:anim>
                                    <p:anim calcmode="lin" valueType="num">
                                      <p:cBhvr>
                                        <p:cTn id="104"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5" fill="hold">
                      <p:stCondLst>
                        <p:cond delay="indefinite"/>
                      </p:stCondLst>
                      <p:childTnLst>
                        <p:par>
                          <p:cTn id="106" fill="hold">
                            <p:stCondLst>
                              <p:cond delay="0"/>
                            </p:stCondLst>
                            <p:childTnLst>
                              <p:par>
                                <p:cTn id="107" presetID="47" presetClass="entr" presetSubtype="0" fill="hold" grpId="0" nodeType="clickEffect">
                                  <p:stCondLst>
                                    <p:cond delay="0"/>
                                  </p:stCondLst>
                                  <p:childTnLst>
                                    <p:set>
                                      <p:cBhvr>
                                        <p:cTn id="108" dur="1" fill="hold">
                                          <p:stCondLst>
                                            <p:cond delay="0"/>
                                          </p:stCondLst>
                                        </p:cTn>
                                        <p:tgtEl>
                                          <p:spTgt spid="46"/>
                                        </p:tgtEl>
                                        <p:attrNameLst>
                                          <p:attrName>style.visibility</p:attrName>
                                        </p:attrNameLst>
                                      </p:cBhvr>
                                      <p:to>
                                        <p:strVal val="visible"/>
                                      </p:to>
                                    </p:set>
                                    <p:animEffect transition="in" filter="fade">
                                      <p:cBhvr>
                                        <p:cTn id="109" dur="1000"/>
                                        <p:tgtEl>
                                          <p:spTgt spid="46"/>
                                        </p:tgtEl>
                                      </p:cBhvr>
                                    </p:animEffect>
                                    <p:anim calcmode="lin" valueType="num">
                                      <p:cBhvr>
                                        <p:cTn id="110" dur="1000" fill="hold"/>
                                        <p:tgtEl>
                                          <p:spTgt spid="46"/>
                                        </p:tgtEl>
                                        <p:attrNameLst>
                                          <p:attrName>ppt_x</p:attrName>
                                        </p:attrNameLst>
                                      </p:cBhvr>
                                      <p:tavLst>
                                        <p:tav tm="0">
                                          <p:val>
                                            <p:strVal val="#ppt_x"/>
                                          </p:val>
                                        </p:tav>
                                        <p:tav tm="100000">
                                          <p:val>
                                            <p:strVal val="#ppt_x"/>
                                          </p:val>
                                        </p:tav>
                                      </p:tavLst>
                                    </p:anim>
                                    <p:anim calcmode="lin" valueType="num">
                                      <p:cBhvr>
                                        <p:cTn id="11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47" presetClass="entr" presetSubtype="0" fill="hold" grpId="0" nodeType="clickEffect">
                                  <p:stCondLst>
                                    <p:cond delay="0"/>
                                  </p:stCondLst>
                                  <p:childTnLst>
                                    <p:set>
                                      <p:cBhvr>
                                        <p:cTn id="115" dur="1" fill="hold">
                                          <p:stCondLst>
                                            <p:cond delay="0"/>
                                          </p:stCondLst>
                                        </p:cTn>
                                        <p:tgtEl>
                                          <p:spTgt spid="47"/>
                                        </p:tgtEl>
                                        <p:attrNameLst>
                                          <p:attrName>style.visibility</p:attrName>
                                        </p:attrNameLst>
                                      </p:cBhvr>
                                      <p:to>
                                        <p:strVal val="visible"/>
                                      </p:to>
                                    </p:set>
                                    <p:animEffect transition="in" filter="fade">
                                      <p:cBhvr>
                                        <p:cTn id="116" dur="1000"/>
                                        <p:tgtEl>
                                          <p:spTgt spid="47"/>
                                        </p:tgtEl>
                                      </p:cBhvr>
                                    </p:animEffect>
                                    <p:anim calcmode="lin" valueType="num">
                                      <p:cBhvr>
                                        <p:cTn id="117" dur="1000" fill="hold"/>
                                        <p:tgtEl>
                                          <p:spTgt spid="47"/>
                                        </p:tgtEl>
                                        <p:attrNameLst>
                                          <p:attrName>ppt_x</p:attrName>
                                        </p:attrNameLst>
                                      </p:cBhvr>
                                      <p:tavLst>
                                        <p:tav tm="0">
                                          <p:val>
                                            <p:strVal val="#ppt_x"/>
                                          </p:val>
                                        </p:tav>
                                        <p:tav tm="100000">
                                          <p:val>
                                            <p:strVal val="#ppt_x"/>
                                          </p:val>
                                        </p:tav>
                                      </p:tavLst>
                                    </p:anim>
                                    <p:anim calcmode="lin" valueType="num">
                                      <p:cBhvr>
                                        <p:cTn id="11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119" fill="hold">
                      <p:stCondLst>
                        <p:cond delay="indefinite"/>
                      </p:stCondLst>
                      <p:childTnLst>
                        <p:par>
                          <p:cTn id="120" fill="hold">
                            <p:stCondLst>
                              <p:cond delay="0"/>
                            </p:stCondLst>
                            <p:childTnLst>
                              <p:par>
                                <p:cTn id="121" presetID="47" presetClass="entr" presetSubtype="0" fill="hold" grpId="0" nodeType="clickEffect">
                                  <p:stCondLst>
                                    <p:cond delay="0"/>
                                  </p:stCondLst>
                                  <p:childTnLst>
                                    <p:set>
                                      <p:cBhvr>
                                        <p:cTn id="122" dur="1" fill="hold">
                                          <p:stCondLst>
                                            <p:cond delay="0"/>
                                          </p:stCondLst>
                                        </p:cTn>
                                        <p:tgtEl>
                                          <p:spTgt spid="49"/>
                                        </p:tgtEl>
                                        <p:attrNameLst>
                                          <p:attrName>style.visibility</p:attrName>
                                        </p:attrNameLst>
                                      </p:cBhvr>
                                      <p:to>
                                        <p:strVal val="visible"/>
                                      </p:to>
                                    </p:set>
                                    <p:animEffect transition="in" filter="fade">
                                      <p:cBhvr>
                                        <p:cTn id="123" dur="1000"/>
                                        <p:tgtEl>
                                          <p:spTgt spid="49"/>
                                        </p:tgtEl>
                                      </p:cBhvr>
                                    </p:animEffect>
                                    <p:anim calcmode="lin" valueType="num">
                                      <p:cBhvr>
                                        <p:cTn id="124" dur="1000" fill="hold"/>
                                        <p:tgtEl>
                                          <p:spTgt spid="49"/>
                                        </p:tgtEl>
                                        <p:attrNameLst>
                                          <p:attrName>ppt_x</p:attrName>
                                        </p:attrNameLst>
                                      </p:cBhvr>
                                      <p:tavLst>
                                        <p:tav tm="0">
                                          <p:val>
                                            <p:strVal val="#ppt_x"/>
                                          </p:val>
                                        </p:tav>
                                        <p:tav tm="100000">
                                          <p:val>
                                            <p:strVal val="#ppt_x"/>
                                          </p:val>
                                        </p:tav>
                                      </p:tavLst>
                                    </p:anim>
                                    <p:anim calcmode="lin" valueType="num">
                                      <p:cBhvr>
                                        <p:cTn id="125"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7" grpId="0" animBg="1"/>
      <p:bldP spid="39" grpId="0" animBg="1"/>
      <p:bldP spid="25" grpId="0" animBg="1"/>
      <p:bldP spid="48" grpId="0" animBg="1"/>
      <p:bldP spid="50" grpId="0" animBg="1"/>
      <p:bldP spid="52" grpId="0" animBg="1"/>
      <p:bldP spid="53" grpId="0" animBg="1"/>
      <p:bldP spid="54" grpId="0" animBg="1"/>
      <p:bldP spid="55" grpId="0" animBg="1"/>
      <p:bldP spid="65" grpId="0" animBg="1"/>
      <p:bldP spid="69" grpId="0" animBg="1"/>
      <p:bldP spid="70" grpId="0" animBg="1"/>
      <p:bldP spid="44" grpId="0" animBg="1"/>
      <p:bldP spid="46" grpId="0" animBg="1"/>
      <p:bldP spid="47" grpId="0" animBg="1"/>
      <p:bldP spid="49" grpId="0" animBg="1"/>
      <p:bldP spid="6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6425" y="968970"/>
            <a:ext cx="8873570" cy="1323439"/>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600" dirty="0" smtClean="0">
                <a:solidFill>
                  <a:prstClr val="black"/>
                </a:solidFill>
                <a:cs typeface="B Homa" panose="00000400000000000000" pitchFamily="2" charset="-78"/>
              </a:rPr>
              <a:t>روش های آماری و ریاضی عموما برای برآورد </a:t>
            </a:r>
            <a:r>
              <a:rPr lang="en-US" sz="1600" dirty="0" smtClean="0">
                <a:solidFill>
                  <a:prstClr val="black"/>
                </a:solidFill>
                <a:latin typeface="Times New Roman" pitchFamily="18" charset="0"/>
                <a:cs typeface="Times New Roman" pitchFamily="18" charset="0"/>
              </a:rPr>
              <a:t>inter-</a:t>
            </a:r>
            <a:r>
              <a:rPr lang="en-US" sz="1600" dirty="0" err="1" smtClean="0">
                <a:solidFill>
                  <a:prstClr val="black"/>
                </a:solidFill>
                <a:latin typeface="Times New Roman" pitchFamily="18" charset="0"/>
                <a:cs typeface="Times New Roman" pitchFamily="18" charset="0"/>
              </a:rPr>
              <a:t>censal</a:t>
            </a:r>
            <a:r>
              <a:rPr lang="fa-IR" sz="1600" dirty="0">
                <a:solidFill>
                  <a:prstClr val="black"/>
                </a:solidFill>
                <a:cs typeface="B Homa" panose="00000400000000000000" pitchFamily="2" charset="-78"/>
              </a:rPr>
              <a:t> </a:t>
            </a:r>
            <a:r>
              <a:rPr lang="fa-IR" sz="1600" dirty="0" smtClean="0">
                <a:solidFill>
                  <a:prstClr val="black"/>
                </a:solidFill>
                <a:cs typeface="B Homa" panose="00000400000000000000" pitchFamily="2" charset="-78"/>
              </a:rPr>
              <a:t>و </a:t>
            </a:r>
            <a:r>
              <a:rPr lang="en-US" sz="1600" dirty="0" smtClean="0">
                <a:solidFill>
                  <a:prstClr val="black"/>
                </a:solidFill>
                <a:latin typeface="Times New Roman" pitchFamily="18" charset="0"/>
                <a:cs typeface="Times New Roman" pitchFamily="18" charset="0"/>
              </a:rPr>
              <a:t>post-</a:t>
            </a:r>
            <a:r>
              <a:rPr lang="en-US" sz="1600" dirty="0" err="1" smtClean="0">
                <a:solidFill>
                  <a:prstClr val="black"/>
                </a:solidFill>
                <a:latin typeface="Times New Roman" pitchFamily="18" charset="0"/>
                <a:cs typeface="Times New Roman" pitchFamily="18" charset="0"/>
              </a:rPr>
              <a:t>censal</a:t>
            </a:r>
            <a:r>
              <a:rPr lang="fa-IR" sz="1600" dirty="0" smtClean="0">
                <a:solidFill>
                  <a:prstClr val="black"/>
                </a:solidFill>
                <a:cs typeface="B Homa" panose="00000400000000000000" pitchFamily="2" charset="-78"/>
              </a:rPr>
              <a:t> و برآورد جمعیت آینده در دوره های زمانی کوتاه استفاده می شوند که اساس این تکنیک ها درون و برون یابی بر مبنای سری های زمانی از مشاهدات می باشد.</a:t>
            </a:r>
          </a:p>
          <a:p>
            <a:pPr algn="justLow" rtl="1"/>
            <a:r>
              <a:rPr lang="fa-IR" sz="1600" dirty="0" smtClean="0">
                <a:solidFill>
                  <a:prstClr val="black"/>
                </a:solidFill>
                <a:cs typeface="B Homa" panose="00000400000000000000" pitchFamily="2" charset="-78"/>
              </a:rPr>
              <a:t>توابع زیر بیش ترین میزان کاربرد را در جمعیت شناسی دارد که این منحنی ها برای برآورد جمعیت کل به کار می رود. در این توابع زمان به عنوان متغیر مستقل می باشد و فرض بر این است که رشد جمعیت در طول زمان طبق الگوی تعیین شده حرکت می کند.</a:t>
            </a:r>
          </a:p>
        </p:txBody>
      </p:sp>
      <mc:AlternateContent xmlns:mc="http://schemas.openxmlformats.org/markup-compatibility/2006" xmlns:a14="http://schemas.microsoft.com/office/drawing/2010/main">
        <mc:Choice Requires="a14">
          <p:graphicFrame>
            <p:nvGraphicFramePr>
              <p:cNvPr id="3" name="Table 2"/>
              <p:cNvGraphicFramePr>
                <a:graphicFrameLocks noGrp="1"/>
              </p:cNvGraphicFramePr>
              <p:nvPr>
                <p:extLst>
                  <p:ext uri="{D42A27DB-BD31-4B8C-83A1-F6EECF244321}">
                    <p14:modId xmlns:p14="http://schemas.microsoft.com/office/powerpoint/2010/main" val="873818000"/>
                  </p:ext>
                </p:extLst>
              </p:nvPr>
            </p:nvGraphicFramePr>
            <p:xfrm>
              <a:off x="916423" y="2341444"/>
              <a:ext cx="8873572" cy="4560380"/>
            </p:xfrm>
            <a:graphic>
              <a:graphicData uri="http://schemas.openxmlformats.org/drawingml/2006/table">
                <a:tbl>
                  <a:tblPr rtl="1" firstRow="1" bandRow="1">
                    <a:tableStyleId>{912C8C85-51F0-491E-9774-3900AFEF0FD7}</a:tableStyleId>
                  </a:tblPr>
                  <a:tblGrid>
                    <a:gridCol w="538892"/>
                    <a:gridCol w="1823630"/>
                    <a:gridCol w="3023385"/>
                    <a:gridCol w="3487665"/>
                  </a:tblGrid>
                  <a:tr h="365864">
                    <a:tc>
                      <a:txBody>
                        <a:bodyPr/>
                        <a:lstStyle/>
                        <a:p>
                          <a:pPr algn="ctr" rtl="1"/>
                          <a:r>
                            <a:rPr lang="fa-IR" sz="1600" dirty="0" smtClean="0">
                              <a:cs typeface="B Homa" panose="00000400000000000000" pitchFamily="2" charset="-78"/>
                            </a:rPr>
                            <a:t>ردیف</a:t>
                          </a:r>
                          <a:endParaRPr lang="fa-IR" sz="1800" dirty="0">
                            <a:cs typeface="B Homa" panose="00000400000000000000" pitchFamily="2" charset="-78"/>
                          </a:endParaRPr>
                        </a:p>
                      </a:txBody>
                      <a:tcPr anchor="ctr"/>
                    </a:tc>
                    <a:tc>
                      <a:txBody>
                        <a:bodyPr/>
                        <a:lstStyle/>
                        <a:p>
                          <a:pPr algn="ctr" rtl="1"/>
                          <a:r>
                            <a:rPr lang="fa-IR" sz="1800" dirty="0" smtClean="0">
                              <a:cs typeface="B Homa" panose="00000400000000000000" pitchFamily="2" charset="-78"/>
                            </a:rPr>
                            <a:t>نوع</a:t>
                          </a:r>
                          <a:r>
                            <a:rPr lang="fa-IR" sz="1800" baseline="0" dirty="0" smtClean="0">
                              <a:cs typeface="B Homa" panose="00000400000000000000" pitchFamily="2" charset="-78"/>
                            </a:rPr>
                            <a:t> تابع</a:t>
                          </a:r>
                          <a:endParaRPr lang="fa-IR" sz="1800" b="1" dirty="0">
                            <a:cs typeface="B Homa" panose="00000400000000000000" pitchFamily="2" charset="-78"/>
                          </a:endParaRPr>
                        </a:p>
                      </a:txBody>
                      <a:tcPr anchor="ctr"/>
                    </a:tc>
                    <a:tc>
                      <a:txBody>
                        <a:bodyPr/>
                        <a:lstStyle/>
                        <a:p>
                          <a:pPr algn="ctr" rtl="1"/>
                          <a:endParaRPr lang="fa-IR" sz="1800" b="1" dirty="0">
                            <a:latin typeface="Times New Roman" pitchFamily="18" charset="0"/>
                            <a:cs typeface="B Homa" panose="00000400000000000000" pitchFamily="2" charset="-78"/>
                          </a:endParaRPr>
                        </a:p>
                      </a:txBody>
                      <a:tcPr anchor="ctr"/>
                    </a:tc>
                    <a:tc>
                      <a:txBody>
                        <a:bodyPr/>
                        <a:lstStyle/>
                        <a:p>
                          <a:pPr algn="ctr" rtl="1"/>
                          <a:r>
                            <a:rPr lang="fa-IR" sz="1800" dirty="0" smtClean="0">
                              <a:cs typeface="B Homa" panose="00000400000000000000" pitchFamily="2" charset="-78"/>
                            </a:rPr>
                            <a:t>رابطه مربوطه</a:t>
                          </a:r>
                          <a:endParaRPr lang="fa-IR" sz="1800" b="1" dirty="0">
                            <a:latin typeface="Times New Roman" pitchFamily="18" charset="0"/>
                            <a:cs typeface="B Homa" panose="00000400000000000000" pitchFamily="2" charset="-78"/>
                          </a:endParaRPr>
                        </a:p>
                      </a:txBody>
                      <a:tcPr anchor="ctr"/>
                    </a:tc>
                  </a:tr>
                  <a:tr h="318199">
                    <a:tc>
                      <a:txBody>
                        <a:bodyPr/>
                        <a:lstStyle/>
                        <a:p>
                          <a:pPr algn="ctr" rtl="1"/>
                          <a:r>
                            <a:rPr lang="fa-IR" sz="1600" dirty="0" smtClean="0">
                              <a:cs typeface="B Homa" panose="00000400000000000000" pitchFamily="2" charset="-78"/>
                            </a:rPr>
                            <a:t>1</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خطی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Linear</a:t>
                          </a:r>
                          <a:r>
                            <a:rPr lang="en-US" sz="1600" baseline="0" dirty="0" smtClean="0">
                              <a:cs typeface="B Homa" panose="00000400000000000000" pitchFamily="2" charset="-78"/>
                            </a:rPr>
                            <a:t> function</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baseline="0" dirty="0" smtClean="0">
                              <a:cs typeface="B Homa" panose="00000400000000000000" pitchFamily="2" charset="-78"/>
                            </a:rPr>
                            <a:t>= p</a:t>
                          </a:r>
                          <a:r>
                            <a:rPr lang="en-US" sz="1600" baseline="-25000" dirty="0" smtClean="0">
                              <a:cs typeface="B Homa" panose="00000400000000000000" pitchFamily="2" charset="-78"/>
                            </a:rPr>
                            <a:t>0</a:t>
                          </a:r>
                          <a:r>
                            <a:rPr lang="en-US" sz="1600" baseline="0" dirty="0" smtClean="0">
                              <a:cs typeface="B Homa" panose="00000400000000000000" pitchFamily="2" charset="-78"/>
                            </a:rPr>
                            <a:t>+rt</a:t>
                          </a:r>
                          <a:endParaRPr lang="fa-IR" sz="1600" dirty="0">
                            <a:latin typeface="Times New Roman" pitchFamily="18" charset="0"/>
                            <a:cs typeface="B Homa" panose="00000400000000000000" pitchFamily="2" charset="-78"/>
                          </a:endParaRPr>
                        </a:p>
                      </a:txBody>
                      <a:tcPr anchor="ctr"/>
                    </a:tc>
                  </a:tr>
                  <a:tr h="318199">
                    <a:tc>
                      <a:txBody>
                        <a:bodyPr/>
                        <a:lstStyle/>
                        <a:p>
                          <a:pPr algn="ctr" rtl="1"/>
                          <a:r>
                            <a:rPr lang="fa-IR" sz="1600" dirty="0" smtClean="0">
                              <a:cs typeface="B Homa" panose="00000400000000000000" pitchFamily="2" charset="-78"/>
                            </a:rPr>
                            <a:t>2</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رشد</a:t>
                          </a:r>
                          <a:r>
                            <a:rPr lang="fa-IR" sz="1400" baseline="0" dirty="0" smtClean="0">
                              <a:cs typeface="B Homa" panose="00000400000000000000" pitchFamily="2" charset="-78"/>
                            </a:rPr>
                            <a:t> نمایی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Exponential growth function</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1"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0" noProof="0" dirty="0" smtClean="0">
                              <a:ln>
                                <a:noFill/>
                              </a:ln>
                              <a:effectLst/>
                              <a:uLnTx/>
                              <a:uFillTx/>
                              <a:cs typeface="B Homa" panose="00000400000000000000" pitchFamily="2" charset="-78"/>
                            </a:rPr>
                            <a:t>= p</a:t>
                          </a:r>
                          <a:r>
                            <a:rPr kumimoji="0" lang="en-US" sz="1600" u="none" strike="noStrike" kern="1200" cap="none" spc="0" normalizeH="0" baseline="-25000" noProof="0" dirty="0" smtClean="0">
                              <a:ln>
                                <a:noFill/>
                              </a:ln>
                              <a:effectLst/>
                              <a:uLnTx/>
                              <a:uFillTx/>
                              <a:cs typeface="B Homa" panose="00000400000000000000" pitchFamily="2" charset="-78"/>
                            </a:rPr>
                            <a:t>0</a:t>
                          </a:r>
                          <a:r>
                            <a:rPr kumimoji="0" lang="en-US" sz="1600" u="none" strike="noStrike" kern="1200" cap="none" spc="0" normalizeH="0" baseline="0" noProof="0" dirty="0" smtClean="0">
                              <a:ln>
                                <a:noFill/>
                              </a:ln>
                              <a:effectLst/>
                              <a:uLnTx/>
                              <a:uFillTx/>
                              <a:cs typeface="B Homa" panose="00000400000000000000" pitchFamily="2" charset="-78"/>
                            </a:rPr>
                            <a:t>(1+r)</a:t>
                          </a:r>
                          <a:r>
                            <a:rPr kumimoji="0" lang="en-US" sz="1600" u="none" strike="noStrike" kern="1200" cap="none" spc="0" normalizeH="0" baseline="30000" noProof="0" dirty="0" smtClean="0">
                              <a:ln>
                                <a:noFill/>
                              </a:ln>
                              <a:effectLst/>
                              <a:uLnTx/>
                              <a:uFillTx/>
                              <a:cs typeface="B Homa" panose="00000400000000000000" pitchFamily="2" charset="-78"/>
                            </a:rPr>
                            <a:t>t</a:t>
                          </a:r>
                          <a:endParaRPr kumimoji="0" lang="en-US" sz="1600" b="0" i="0" u="none" strike="noStrike" kern="1200" cap="none" spc="0" normalizeH="0" baseline="30000" noProof="0" dirty="0" smtClean="0">
                            <a:ln>
                              <a:noFill/>
                            </a:ln>
                            <a:solidFill>
                              <a:prstClr val="black"/>
                            </a:solidFill>
                            <a:effectLst/>
                            <a:uLnTx/>
                            <a:uFillTx/>
                            <a:latin typeface="Times New Roman" pitchFamily="18" charset="0"/>
                            <a:cs typeface="B Homa" panose="00000400000000000000" pitchFamily="2" charset="-78"/>
                          </a:endParaRPr>
                        </a:p>
                      </a:txBody>
                      <a:tcPr anchor="ctr"/>
                    </a:tc>
                  </a:tr>
                  <a:tr h="318199">
                    <a:tc>
                      <a:txBody>
                        <a:bodyPr/>
                        <a:lstStyle/>
                        <a:p>
                          <a:pPr algn="ctr" rtl="1"/>
                          <a:r>
                            <a:rPr lang="fa-IR" sz="1600" dirty="0" smtClean="0">
                              <a:cs typeface="B Homa" panose="00000400000000000000" pitchFamily="2" charset="-78"/>
                            </a:rPr>
                            <a:t>3</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نمایی</a:t>
                          </a:r>
                          <a:r>
                            <a:rPr lang="fa-IR" sz="1400" baseline="0" dirty="0" smtClean="0">
                              <a:cs typeface="B Homa" panose="00000400000000000000" pitchFamily="2" charset="-78"/>
                            </a:rPr>
                            <a:t> تعدیل شده</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Modified</a:t>
                          </a:r>
                          <a:r>
                            <a:rPr lang="en-US" sz="1600" baseline="0" dirty="0" smtClean="0">
                              <a:cs typeface="B Homa" panose="00000400000000000000" pitchFamily="2" charset="-78"/>
                            </a:rPr>
                            <a:t> </a:t>
                          </a:r>
                          <a:r>
                            <a:rPr lang="en-US" sz="1600" baseline="0" dirty="0" err="1" smtClean="0">
                              <a:cs typeface="B Homa" panose="00000400000000000000" pitchFamily="2" charset="-78"/>
                            </a:rPr>
                            <a:t>expotential</a:t>
                          </a:r>
                          <a:r>
                            <a:rPr lang="en-US" sz="1600" baseline="0" dirty="0" smtClean="0">
                              <a:cs typeface="B Homa" panose="00000400000000000000" pitchFamily="2" charset="-78"/>
                            </a:rPr>
                            <a:t> function</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0" eaLnBrk="1" fontAlgn="auto" latinLnBrk="0" hangingPunct="1">
                            <a:lnSpc>
                              <a:spcPct val="100000"/>
                            </a:lnSpc>
                            <a:spcBef>
                              <a:spcPct val="20000"/>
                            </a:spcBef>
                            <a:spcAft>
                              <a:spcPts val="0"/>
                            </a:spcAft>
                            <a:buClrTx/>
                            <a:buSzTx/>
                            <a:buFontTx/>
                            <a:buNone/>
                            <a:tabLst/>
                            <a:defRPr/>
                          </a:pPr>
                          <a14:m>
                            <m:oMath xmlns:m="http://schemas.openxmlformats.org/officeDocument/2006/math">
                              <m:sSub>
                                <m:sSubPr>
                                  <m:ctrlPr>
                                    <a:rPr kumimoji="0" lang="pt-BR" sz="1600" i="1" u="none" strike="noStrike" kern="1200" cap="none" spc="0" normalizeH="0" baseline="0" noProof="0" smtClean="0">
                                      <a:ln>
                                        <a:noFill/>
                                      </a:ln>
                                      <a:effectLst/>
                                      <a:uLnTx/>
                                      <a:uFillTx/>
                                      <a:latin typeface="Cambria Math" panose="02040503050406030204" pitchFamily="18" charset="0"/>
                                    </a:rPr>
                                  </m:ctrlPr>
                                </m:sSubPr>
                                <m:e>
                                  <m:r>
                                    <a:rPr kumimoji="0" lang="en-US" sz="1600" u="none" strike="noStrike" kern="1200" cap="none" spc="0" normalizeH="0" baseline="0" noProof="0">
                                      <a:ln>
                                        <a:noFill/>
                                      </a:ln>
                                      <a:effectLst/>
                                      <a:uLnTx/>
                                      <a:uFillTx/>
                                      <a:latin typeface="Cambria Math" panose="02040503050406030204" pitchFamily="18" charset="0"/>
                                    </a:rPr>
                                    <m:t>𝑃</m:t>
                                  </m:r>
                                </m:e>
                                <m:sub>
                                  <m:r>
                                    <a:rPr kumimoji="0" lang="en-US" sz="1600" u="none" strike="noStrike" kern="1200" cap="none" spc="0" normalizeH="0" baseline="0" noProof="0">
                                      <a:ln>
                                        <a:noFill/>
                                      </a:ln>
                                      <a:effectLst/>
                                      <a:uLnTx/>
                                      <a:uFillTx/>
                                      <a:latin typeface="Cambria Math" panose="02040503050406030204" pitchFamily="18" charset="0"/>
                                    </a:rPr>
                                    <m:t>𝑛</m:t>
                                  </m:r>
                                </m:sub>
                              </m:sSub>
                              <m:r>
                                <a:rPr kumimoji="0" lang="pt-BR" sz="1600" u="none" strike="noStrike" kern="1200" cap="none" spc="0" normalizeH="0" baseline="0" noProof="0">
                                  <a:ln>
                                    <a:noFill/>
                                  </a:ln>
                                  <a:effectLst/>
                                  <a:uLnTx/>
                                  <a:uFillTx/>
                                  <a:latin typeface="Cambria Math" panose="02040503050406030204" pitchFamily="18" charset="0"/>
                                </a:rPr>
                                <m:t>=</m:t>
                              </m:r>
                              <m:sSub>
                                <m:sSubPr>
                                  <m:ctrlPr>
                                    <a:rPr kumimoji="0" lang="pt-BR" sz="1600" i="1" u="none" strike="noStrike" kern="1200" cap="none" spc="0" normalizeH="0" baseline="0" noProof="0">
                                      <a:ln>
                                        <a:noFill/>
                                      </a:ln>
                                      <a:effectLst/>
                                      <a:uLnTx/>
                                      <a:uFillTx/>
                                      <a:latin typeface="Cambria Math" panose="02040503050406030204" pitchFamily="18" charset="0"/>
                                    </a:rPr>
                                  </m:ctrlPr>
                                </m:sSubPr>
                                <m:e>
                                  <m:r>
                                    <a:rPr kumimoji="0" lang="en-US" sz="1600" u="none" strike="noStrike" kern="1200" cap="none" spc="0" normalizeH="0" baseline="0" noProof="0">
                                      <a:ln>
                                        <a:noFill/>
                                      </a:ln>
                                      <a:effectLst/>
                                      <a:uLnTx/>
                                      <a:uFillTx/>
                                      <a:latin typeface="Cambria Math" panose="02040503050406030204" pitchFamily="18" charset="0"/>
                                    </a:rPr>
                                    <m:t>𝑃</m:t>
                                  </m:r>
                                </m:e>
                                <m:sub>
                                  <m:r>
                                    <a:rPr kumimoji="0" lang="pt-BR" sz="1600" u="none" strike="noStrike" kern="1200" cap="none" spc="0" normalizeH="0" baseline="0" noProof="0">
                                      <a:ln>
                                        <a:noFill/>
                                      </a:ln>
                                      <a:effectLst/>
                                      <a:uLnTx/>
                                      <a:uFillTx/>
                                      <a:latin typeface="Cambria Math" panose="02040503050406030204" pitchFamily="18" charset="0"/>
                                    </a:rPr>
                                    <m:t>∞</m:t>
                                  </m:r>
                                </m:sub>
                              </m:sSub>
                              <m:r>
                                <a:rPr kumimoji="0" lang="pt-BR" sz="1600" u="none" strike="noStrike" kern="1200" cap="none" spc="0" normalizeH="0" baseline="0" noProof="0">
                                  <a:ln>
                                    <a:noFill/>
                                  </a:ln>
                                  <a:effectLst/>
                                  <a:uLnTx/>
                                  <a:uFillTx/>
                                  <a:latin typeface="Cambria Math" panose="02040503050406030204" pitchFamily="18" charset="0"/>
                                </a:rPr>
                                <m:t>+</m:t>
                              </m:r>
                            </m:oMath>
                          </a14:m>
                          <a:r>
                            <a:rPr kumimoji="0" lang="en-US" sz="1600" u="none" strike="noStrike" kern="1200" cap="none" spc="0" normalizeH="0" baseline="0" noProof="0" dirty="0">
                              <a:ln>
                                <a:noFill/>
                              </a:ln>
                              <a:effectLst/>
                              <a:uLnTx/>
                              <a:uFillTx/>
                              <a:cs typeface="B Homa" panose="00000400000000000000" pitchFamily="2" charset="-78"/>
                            </a:rPr>
                            <a:t> </a:t>
                          </a:r>
                          <a14:m>
                            <m:oMath xmlns:m="http://schemas.openxmlformats.org/officeDocument/2006/math">
                              <m:sSup>
                                <m:sSupPr>
                                  <m:ctrlPr>
                                    <a:rPr kumimoji="0" lang="en-US" sz="1600" i="1" u="none" strike="noStrike" kern="1200" cap="none" spc="0" normalizeH="0" baseline="0" noProof="0" dirty="0">
                                      <a:ln>
                                        <a:noFill/>
                                      </a:ln>
                                      <a:effectLst/>
                                      <a:uLnTx/>
                                      <a:uFillTx/>
                                      <a:latin typeface="Cambria Math" panose="02040503050406030204" pitchFamily="18" charset="0"/>
                                    </a:rPr>
                                  </m:ctrlPr>
                                </m:sSupPr>
                                <m:e>
                                  <m:r>
                                    <a:rPr kumimoji="0" lang="en-US" sz="1600" u="none" strike="noStrike" kern="1200" cap="none" spc="0" normalizeH="0" baseline="0" noProof="0" dirty="0">
                                      <a:ln>
                                        <a:noFill/>
                                      </a:ln>
                                      <a:effectLst/>
                                      <a:uLnTx/>
                                      <a:uFillTx/>
                                      <a:latin typeface="Cambria Math" panose="02040503050406030204" pitchFamily="18" charset="0"/>
                                    </a:rPr>
                                    <m:t>𝑉</m:t>
                                  </m:r>
                                </m:e>
                                <m:sup>
                                  <m:r>
                                    <a:rPr kumimoji="0" lang="en-US" sz="1600" u="none" strike="noStrike" kern="1200" cap="none" spc="0" normalizeH="0" baseline="0" noProof="0" dirty="0">
                                      <a:ln>
                                        <a:noFill/>
                                      </a:ln>
                                      <a:effectLst/>
                                      <a:uLnTx/>
                                      <a:uFillTx/>
                                      <a:latin typeface="Cambria Math" panose="02040503050406030204" pitchFamily="18" charset="0"/>
                                    </a:rPr>
                                    <m:t>𝑛</m:t>
                                  </m:r>
                                </m:sup>
                              </m:sSup>
                            </m:oMath>
                          </a14:m>
                          <a:r>
                            <a:rPr kumimoji="0" lang="en-US" sz="1600" u="none" strike="noStrike" kern="1200" cap="none" spc="0" normalizeH="0" baseline="0" noProof="0" dirty="0">
                              <a:ln>
                                <a:noFill/>
                              </a:ln>
                              <a:effectLst/>
                              <a:uLnTx/>
                              <a:uFillTx/>
                              <a:cs typeface="B Homa" panose="00000400000000000000" pitchFamily="2" charset="-78"/>
                            </a:rPr>
                            <a:t>(</a:t>
                          </a:r>
                          <a14:m>
                            <m:oMath xmlns:m="http://schemas.openxmlformats.org/officeDocument/2006/math">
                              <m:sSub>
                                <m:sSubPr>
                                  <m:ctrlPr>
                                    <a:rPr kumimoji="0" lang="pt-BR" sz="1600" i="1" u="none" strike="noStrike" kern="1200" cap="none" spc="0" normalizeH="0" baseline="0" noProof="0">
                                      <a:ln>
                                        <a:noFill/>
                                      </a:ln>
                                      <a:effectLst/>
                                      <a:uLnTx/>
                                      <a:uFillTx/>
                                      <a:latin typeface="Cambria Math" panose="02040503050406030204" pitchFamily="18" charset="0"/>
                                    </a:rPr>
                                  </m:ctrlPr>
                                </m:sSubPr>
                                <m:e>
                                  <m:r>
                                    <a:rPr kumimoji="0" lang="en-US" sz="1600" u="none" strike="noStrike" kern="1200" cap="none" spc="0" normalizeH="0" baseline="0" noProof="0">
                                      <a:ln>
                                        <a:noFill/>
                                      </a:ln>
                                      <a:effectLst/>
                                      <a:uLnTx/>
                                      <a:uFillTx/>
                                      <a:latin typeface="Cambria Math" panose="02040503050406030204" pitchFamily="18" charset="0"/>
                                    </a:rPr>
                                    <m:t>𝑃</m:t>
                                  </m:r>
                                </m:e>
                                <m:sub>
                                  <m:r>
                                    <a:rPr kumimoji="0" lang="pt-BR" sz="1600" u="none" strike="noStrike" kern="1200" cap="none" spc="0" normalizeH="0" baseline="0" noProof="0">
                                      <a:ln>
                                        <a:noFill/>
                                      </a:ln>
                                      <a:effectLst/>
                                      <a:uLnTx/>
                                      <a:uFillTx/>
                                      <a:latin typeface="Cambria Math" panose="02040503050406030204" pitchFamily="18" charset="0"/>
                                    </a:rPr>
                                    <m:t>∞</m:t>
                                  </m:r>
                                </m:sub>
                              </m:sSub>
                            </m:oMath>
                          </a14:m>
                          <a:r>
                            <a:rPr kumimoji="0" lang="en-US" sz="1600" u="none" strike="noStrike" kern="1200" cap="none" spc="0" normalizeH="0" baseline="0" noProof="0" dirty="0">
                              <a:ln>
                                <a:noFill/>
                              </a:ln>
                              <a:effectLst/>
                              <a:uLnTx/>
                              <a:uFillTx/>
                              <a:cs typeface="B Homa" panose="00000400000000000000" pitchFamily="2" charset="-78"/>
                            </a:rPr>
                            <a:t> </a:t>
                          </a:r>
                          <a14:m>
                            <m:oMath xmlns:m="http://schemas.openxmlformats.org/officeDocument/2006/math">
                              <m:r>
                                <a:rPr kumimoji="0" lang="en-US" sz="1600" u="none" strike="noStrike" kern="1200" cap="none" spc="0" normalizeH="0" baseline="0" noProof="0" dirty="0">
                                  <a:ln>
                                    <a:noFill/>
                                  </a:ln>
                                  <a:effectLst/>
                                  <a:uLnTx/>
                                  <a:uFillTx/>
                                  <a:latin typeface="Cambria Math" panose="02040503050406030204" pitchFamily="18" charset="0"/>
                                </a:rPr>
                                <m:t>−</m:t>
                              </m:r>
                            </m:oMath>
                          </a14:m>
                          <a:r>
                            <a:rPr kumimoji="0" lang="en-US" sz="1600" u="none" strike="noStrike" kern="1200" cap="none" spc="0" normalizeH="0" baseline="0" noProof="0" dirty="0">
                              <a:ln>
                                <a:noFill/>
                              </a:ln>
                              <a:effectLst/>
                              <a:uLnTx/>
                              <a:uFillTx/>
                              <a:cs typeface="B Homa" panose="00000400000000000000" pitchFamily="2" charset="-78"/>
                            </a:rPr>
                            <a:t> </a:t>
                          </a:r>
                          <a14:m>
                            <m:oMath xmlns:m="http://schemas.openxmlformats.org/officeDocument/2006/math">
                              <m:sSub>
                                <m:sSubPr>
                                  <m:ctrlPr>
                                    <a:rPr kumimoji="0" lang="pt-BR" sz="1600" i="1" u="none" strike="noStrike" kern="1200" cap="none" spc="0" normalizeH="0" baseline="0" noProof="0">
                                      <a:ln>
                                        <a:noFill/>
                                      </a:ln>
                                      <a:effectLst/>
                                      <a:uLnTx/>
                                      <a:uFillTx/>
                                      <a:latin typeface="Cambria Math" panose="02040503050406030204" pitchFamily="18" charset="0"/>
                                    </a:rPr>
                                  </m:ctrlPr>
                                </m:sSubPr>
                                <m:e>
                                  <m:r>
                                    <a:rPr kumimoji="0" lang="en-US" sz="1600" u="none" strike="noStrike" kern="1200" cap="none" spc="0" normalizeH="0" baseline="0" noProof="0">
                                      <a:ln>
                                        <a:noFill/>
                                      </a:ln>
                                      <a:effectLst/>
                                      <a:uLnTx/>
                                      <a:uFillTx/>
                                      <a:latin typeface="Cambria Math" panose="02040503050406030204" pitchFamily="18" charset="0"/>
                                    </a:rPr>
                                    <m:t>𝑃</m:t>
                                  </m:r>
                                </m:e>
                                <m:sub>
                                  <m:r>
                                    <a:rPr kumimoji="0" lang="en-US" sz="1600" u="none" strike="noStrike" kern="1200" cap="none" spc="0" normalizeH="0" baseline="0" noProof="0">
                                      <a:ln>
                                        <a:noFill/>
                                      </a:ln>
                                      <a:effectLst/>
                                      <a:uLnTx/>
                                      <a:uFillTx/>
                                      <a:latin typeface="Cambria Math" panose="02040503050406030204" pitchFamily="18" charset="0"/>
                                    </a:rPr>
                                    <m:t>0</m:t>
                                  </m:r>
                                </m:sub>
                              </m:sSub>
                            </m:oMath>
                          </a14:m>
                          <a:r>
                            <a:rPr kumimoji="0" lang="en-US" sz="1600" u="none" strike="noStrike" kern="1200" cap="none" spc="0" normalizeH="0" baseline="0" noProof="0" dirty="0">
                              <a:ln>
                                <a:noFill/>
                              </a:ln>
                              <a:effectLst/>
                              <a:uLnTx/>
                              <a:uFillTx/>
                              <a:cs typeface="B Homa" panose="00000400000000000000" pitchFamily="2" charset="-78"/>
                            </a:rPr>
                            <a:t>) </a:t>
                          </a:r>
                          <a:endParaRPr kumimoji="0" lang="en-US" sz="2400" b="0" i="0" u="none" strike="noStrike" kern="1200" cap="none" spc="0" normalizeH="0" baseline="0" noProof="0" dirty="0">
                            <a:ln>
                              <a:noFill/>
                            </a:ln>
                            <a:solidFill>
                              <a:prstClr val="black"/>
                            </a:solidFill>
                            <a:effectLst/>
                            <a:uLnTx/>
                            <a:uFillTx/>
                            <a:latin typeface="Times New Roman" pitchFamily="18" charset="0"/>
                            <a:cs typeface="B Homa" panose="00000400000000000000" pitchFamily="2" charset="-78"/>
                          </a:endParaRPr>
                        </a:p>
                      </a:txBody>
                      <a:tcPr anchor="ctr"/>
                    </a:tc>
                  </a:tr>
                  <a:tr h="318199">
                    <a:tc>
                      <a:txBody>
                        <a:bodyPr/>
                        <a:lstStyle/>
                        <a:p>
                          <a:pPr algn="ctr" rtl="1"/>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مدل نمایی مضاعف</a:t>
                          </a:r>
                          <a:endParaRPr lang="fa-IR" sz="1400" b="1" dirty="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Expotential</a:t>
                          </a:r>
                          <a:r>
                            <a:rPr lang="en-US" sz="1600" dirty="0" smtClean="0">
                              <a:cs typeface="B Homa" panose="00000400000000000000" pitchFamily="2" charset="-78"/>
                            </a:rPr>
                            <a:t> model</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0" eaLnBrk="1" fontAlgn="auto" latinLnBrk="0" hangingPunct="1">
                            <a:lnSpc>
                              <a:spcPct val="100000"/>
                            </a:lnSpc>
                            <a:spcBef>
                              <a:spcPct val="2000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0" noProof="0" dirty="0" smtClean="0">
                              <a:ln>
                                <a:noFill/>
                              </a:ln>
                              <a:effectLst/>
                              <a:uLnTx/>
                              <a:uFillTx/>
                              <a:cs typeface="B Homa" panose="00000400000000000000" pitchFamily="2" charset="-78"/>
                            </a:rPr>
                            <a:t>=p</a:t>
                          </a:r>
                          <a:r>
                            <a:rPr kumimoji="0" lang="en-US" sz="1600" u="none" strike="noStrike" kern="1200" cap="none" spc="0" normalizeH="0" baseline="-25000" noProof="0" dirty="0" smtClean="0">
                              <a:ln>
                                <a:noFill/>
                              </a:ln>
                              <a:effectLst/>
                              <a:uLnTx/>
                              <a:uFillTx/>
                              <a:cs typeface="B Homa" panose="00000400000000000000" pitchFamily="2" charset="-78"/>
                            </a:rPr>
                            <a:t>∞</a:t>
                          </a:r>
                          <a:r>
                            <a:rPr kumimoji="0" lang="en-US" sz="1600" u="none" strike="noStrike" kern="1200" cap="none" spc="0" normalizeH="0" baseline="0" noProof="0" dirty="0" smtClean="0">
                              <a:ln>
                                <a:noFill/>
                              </a:ln>
                              <a:effectLst/>
                              <a:uLnTx/>
                              <a:uFillTx/>
                              <a:cs typeface="B Homa" panose="00000400000000000000" pitchFamily="2" charset="-78"/>
                            </a:rPr>
                            <a:t> *</a:t>
                          </a:r>
                          <a:r>
                            <a:rPr kumimoji="0" lang="en-US" sz="1600" u="none" strike="noStrike" kern="1200" cap="none" spc="0" normalizeH="0" baseline="0" noProof="0" dirty="0" err="1" smtClean="0">
                              <a:ln>
                                <a:noFill/>
                              </a:ln>
                              <a:effectLst/>
                              <a:uLnTx/>
                              <a:uFillTx/>
                              <a:cs typeface="B Homa" panose="00000400000000000000" pitchFamily="2" charset="-78"/>
                            </a:rPr>
                            <a:t>a</a:t>
                          </a:r>
                          <a:r>
                            <a:rPr kumimoji="0" lang="en-US" sz="1600" u="none" strike="noStrike" kern="1200" cap="none" spc="0" normalizeH="0" baseline="30000" noProof="0" dirty="0" err="1" smtClean="0">
                              <a:ln>
                                <a:noFill/>
                              </a:ln>
                              <a:effectLst/>
                              <a:uLnTx/>
                              <a:uFillTx/>
                              <a:cs typeface="B Homa" panose="00000400000000000000" pitchFamily="2" charset="-78"/>
                            </a:rPr>
                            <a:t>b</a:t>
                          </a:r>
                          <a:r>
                            <a:rPr kumimoji="0" lang="en-US" sz="1600" u="none" strike="noStrike" kern="1200" cap="none" spc="0" normalizeH="0" baseline="60000" noProof="0" dirty="0" err="1" smtClean="0">
                              <a:ln>
                                <a:noFill/>
                              </a:ln>
                              <a:effectLst/>
                              <a:uLnTx/>
                              <a:uFillTx/>
                              <a:cs typeface="B Homa" panose="00000400000000000000" pitchFamily="2" charset="-78"/>
                            </a:rPr>
                            <a:t>t</a:t>
                          </a:r>
                          <a:endParaRPr kumimoji="0" lang="en-US" sz="1600" b="0" i="0" u="none" strike="noStrike" kern="1200" cap="none" spc="0" normalizeH="0" baseline="60000" noProof="0" dirty="0">
                            <a:ln>
                              <a:noFill/>
                            </a:ln>
                            <a:solidFill>
                              <a:prstClr val="black"/>
                            </a:solidFill>
                            <a:effectLst/>
                            <a:uLnTx/>
                            <a:uFillTx/>
                            <a:latin typeface="Times New Roman" pitchFamily="18" charset="0"/>
                            <a:cs typeface="B Homa" panose="00000400000000000000" pitchFamily="2" charset="-78"/>
                          </a:endParaRPr>
                        </a:p>
                      </a:txBody>
                      <a:tcPr anchor="ctr"/>
                    </a:tc>
                  </a:tr>
                  <a:tr h="318199">
                    <a:tc>
                      <a:txBody>
                        <a:bodyPr/>
                        <a:lstStyle/>
                        <a:p>
                          <a:pPr algn="ctr" rtl="1"/>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مدل مقایسه ای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Comparative</a:t>
                          </a:r>
                          <a:r>
                            <a:rPr lang="en-US" sz="1600" baseline="0" dirty="0" smtClean="0">
                              <a:cs typeface="B Homa" panose="00000400000000000000" pitchFamily="2" charset="-78"/>
                            </a:rPr>
                            <a:t> </a:t>
                          </a:r>
                          <a:r>
                            <a:rPr lang="en-US" sz="1600" dirty="0" smtClean="0">
                              <a:cs typeface="B Homa" panose="00000400000000000000" pitchFamily="2" charset="-78"/>
                            </a:rPr>
                            <a:t>model</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0" eaLnBrk="1" fontAlgn="auto" latinLnBrk="0" hangingPunct="1">
                            <a:lnSpc>
                              <a:spcPct val="100000"/>
                            </a:lnSpc>
                            <a:spcBef>
                              <a:spcPct val="2000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30000" noProof="0" dirty="0" err="1" smtClean="0">
                              <a:ln>
                                <a:noFill/>
                              </a:ln>
                              <a:effectLst/>
                              <a:uLnTx/>
                              <a:uFillTx/>
                              <a:cs typeface="B Homa" panose="00000400000000000000" pitchFamily="2" charset="-78"/>
                            </a:rPr>
                            <a:t>c</a:t>
                          </a:r>
                          <a:r>
                            <a:rPr kumimoji="0" lang="en-US" sz="1600" u="none" strike="noStrike" kern="1200" cap="none" spc="0" normalizeH="0" baseline="0" noProof="0" dirty="0" smtClean="0">
                              <a:ln>
                                <a:noFill/>
                              </a:ln>
                              <a:effectLst/>
                              <a:uLnTx/>
                              <a:uFillTx/>
                              <a:cs typeface="B Homa" panose="00000400000000000000" pitchFamily="2" charset="-78"/>
                            </a:rPr>
                            <a:t>=</a:t>
                          </a:r>
                          <a:r>
                            <a:rPr kumimoji="0" lang="en-US" sz="1600" u="none" strike="noStrike" kern="1200" cap="none" spc="0" normalizeH="0" baseline="0" noProof="0" dirty="0" err="1" smtClean="0">
                              <a:ln>
                                <a:noFill/>
                              </a:ln>
                              <a:effectLst/>
                              <a:uLnTx/>
                              <a:uFillTx/>
                              <a:cs typeface="B Homa" panose="00000400000000000000" pitchFamily="2" charset="-78"/>
                            </a:rPr>
                            <a:t>kp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30000" noProof="0" dirty="0" err="1" smtClean="0">
                              <a:ln>
                                <a:noFill/>
                              </a:ln>
                              <a:effectLst/>
                              <a:uLnTx/>
                              <a:uFillTx/>
                              <a:cs typeface="B Homa" panose="00000400000000000000" pitchFamily="2" charset="-78"/>
                            </a:rPr>
                            <a:t>s</a:t>
                          </a:r>
                          <a:endParaRPr kumimoji="0" lang="en-US" sz="1600" b="0" i="0" u="none" strike="noStrike" kern="1200" cap="none" spc="0" normalizeH="0" baseline="30000" noProof="0" dirty="0">
                            <a:ln>
                              <a:noFill/>
                            </a:ln>
                            <a:solidFill>
                              <a:prstClr val="black"/>
                            </a:solidFill>
                            <a:effectLst/>
                            <a:uLnTx/>
                            <a:uFillTx/>
                            <a:latin typeface="Times New Roman" pitchFamily="18" charset="0"/>
                            <a:cs typeface="B Homa" panose="00000400000000000000" pitchFamily="2" charset="-78"/>
                          </a:endParaRPr>
                        </a:p>
                      </a:txBody>
                      <a:tcPr anchor="ctr"/>
                    </a:tc>
                  </a:tr>
                  <a:tr h="734511">
                    <a:tc>
                      <a:txBody>
                        <a:bodyPr/>
                        <a:lstStyle/>
                        <a:p>
                          <a:pPr algn="ctr" rtl="1"/>
                          <a:r>
                            <a:rPr lang="fa-IR" sz="1600" dirty="0" smtClean="0">
                              <a:cs typeface="B Homa" panose="00000400000000000000" pitchFamily="2" charset="-78"/>
                            </a:rPr>
                            <a:t>4</a:t>
                          </a:r>
                          <a:endParaRPr lang="fa-IR" sz="1600" dirty="0">
                            <a:cs typeface="B Homa" panose="00000400000000000000" pitchFamily="2" charset="-78"/>
                          </a:endParaRPr>
                        </a:p>
                      </a:txBody>
                      <a:tcPr anchor="ctr"/>
                    </a:tc>
                    <a:tc>
                      <a:txBody>
                        <a:bodyPr/>
                        <a:lstStyle/>
                        <a:p>
                          <a:pPr algn="ctr"/>
                          <a:r>
                            <a:rPr lang="fa-IR" sz="1400" kern="1200" baseline="0" dirty="0" smtClean="0">
                              <a:cs typeface="B Homa" panose="00000400000000000000" pitchFamily="2" charset="-78"/>
                            </a:rPr>
                            <a:t>توابع رگرسیون</a:t>
                          </a:r>
                          <a:endParaRPr lang="fa-IR" sz="1400" b="1" kern="1200" baseline="0" dirty="0">
                            <a:solidFill>
                              <a:schemeClr val="tx1"/>
                            </a:solidFill>
                            <a:latin typeface="+mn-lt"/>
                            <a:ea typeface="+mn-ea"/>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Regression function</a:t>
                          </a:r>
                          <a:endParaRPr lang="fa-IR" sz="1600" dirty="0">
                            <a:latin typeface="Times New Roman" pitchFamily="18" charset="0"/>
                            <a:cs typeface="B Homa" panose="00000400000000000000" pitchFamily="2" charset="-78"/>
                          </a:endParaRPr>
                        </a:p>
                      </a:txBody>
                      <a:tcPr anchor="ctr"/>
                    </a:tc>
                    <a:tc>
                      <a:txBody>
                        <a:bodyPr/>
                        <a:lstStyle/>
                        <a:p>
                          <a:pPr algn="ctr" rtl="1"/>
                          <a14:m>
                            <m:oMathPara xmlns:m="http://schemas.openxmlformats.org/officeDocument/2006/math">
                              <m:oMathParaPr>
                                <m:jc m:val="centerGroup"/>
                              </m:oMathParaPr>
                              <m:oMath xmlns:m="http://schemas.openxmlformats.org/officeDocument/2006/math">
                                <m:r>
                                  <a:rPr lang="en-US" sz="1400" dirty="0" smtClean="0">
                                    <a:latin typeface="Cambria Math" panose="02040503050406030204" pitchFamily="18" charset="0"/>
                                  </a:rPr>
                                  <m:t>𝑌</m:t>
                                </m:r>
                                <m:r>
                                  <a:rPr lang="en-US" sz="1400" dirty="0" smtClean="0">
                                    <a:latin typeface="Cambria Math" panose="02040503050406030204" pitchFamily="18" charset="0"/>
                                  </a:rPr>
                                  <m:t>=</m:t>
                                </m:r>
                                <m:r>
                                  <a:rPr lang="en-US" sz="1400" dirty="0" smtClean="0">
                                    <a:latin typeface="Cambria Math" panose="02040503050406030204" pitchFamily="18" charset="0"/>
                                  </a:rPr>
                                  <m:t>𝑎𝑥</m:t>
                                </m:r>
                                <m:r>
                                  <a:rPr lang="en-US" sz="1400" dirty="0" smtClean="0">
                                    <a:latin typeface="Cambria Math" panose="02040503050406030204" pitchFamily="18" charset="0"/>
                                  </a:rPr>
                                  <m:t>+</m:t>
                                </m:r>
                                <m:r>
                                  <a:rPr lang="en-US" sz="1400" dirty="0" smtClean="0">
                                    <a:latin typeface="Cambria Math" panose="02040503050406030204" pitchFamily="18" charset="0"/>
                                  </a:rPr>
                                  <m:t>𝑏</m:t>
                                </m:r>
                              </m:oMath>
                            </m:oMathPara>
                          </a14:m>
                          <a:endParaRPr lang="fa-IR" sz="1400" dirty="0" smtClean="0">
                            <a:cs typeface="B Homa" panose="00000400000000000000" pitchFamily="2" charset="-78"/>
                          </a:endParaRPr>
                        </a:p>
                        <a:p>
                          <a:pPr marL="0" marR="0" lvl="0" indent="0" algn="ctr" defTabSz="507977" rtl="1" eaLnBrk="1" fontAlgn="auto" latinLnBrk="0" hangingPunct="1">
                            <a:lnSpc>
                              <a:spcPct val="100000"/>
                            </a:lnSpc>
                            <a:spcBef>
                              <a:spcPct val="20000"/>
                            </a:spcBef>
                            <a:spcAft>
                              <a:spcPts val="0"/>
                            </a:spcAft>
                            <a:buClrTx/>
                            <a:buSzTx/>
                            <a:buFontTx/>
                            <a:buNone/>
                            <a:tabLst/>
                            <a:defRPr/>
                          </a:pPr>
                          <a:r>
                            <a:rPr kumimoji="0" lang="en-US" sz="1600" u="none" strike="noStrike" kern="1200" cap="none" spc="0" normalizeH="0" baseline="0" noProof="0" dirty="0" smtClean="0">
                              <a:ln>
                                <a:noFill/>
                              </a:ln>
                              <a:effectLst/>
                              <a:uLnTx/>
                              <a:uFillTx/>
                              <a:cs typeface="B Homa" panose="00000400000000000000" pitchFamily="2" charset="-78"/>
                            </a:rPr>
                            <a:t>a= </a:t>
                          </a:r>
                          <a14:m>
                            <m:oMath xmlns:m="http://schemas.openxmlformats.org/officeDocument/2006/math">
                              <m:f>
                                <m:fPr>
                                  <m:ctrlPr>
                                    <a:rPr kumimoji="0" lang="en-US" sz="1600" i="1" u="none" strike="noStrike" kern="1200" cap="none" spc="0" normalizeH="0" baseline="0" noProof="0" smtClean="0">
                                      <a:ln>
                                        <a:noFill/>
                                      </a:ln>
                                      <a:effectLst/>
                                      <a:uLnTx/>
                                      <a:uFillTx/>
                                      <a:latin typeface="Cambria Math" panose="02040503050406030204" pitchFamily="18" charset="0"/>
                                    </a:rPr>
                                  </m:ctrlPr>
                                </m:fPr>
                                <m:num>
                                  <m:nary>
                                    <m:naryPr>
                                      <m:chr m:val="∑"/>
                                      <m:subHide m:val="on"/>
                                      <m:supHide m:val="on"/>
                                      <m:ctrlPr>
                                        <a:rPr kumimoji="0" lang="en-US" sz="1600" i="1" u="none" strike="noStrike" kern="1200" cap="none" spc="0" normalizeH="0" baseline="0" noProof="0" smtClean="0">
                                          <a:ln>
                                            <a:noFill/>
                                          </a:ln>
                                          <a:effectLst/>
                                          <a:uLnTx/>
                                          <a:uFillTx/>
                                          <a:latin typeface="Cambria Math" panose="02040503050406030204" pitchFamily="18" charset="0"/>
                                        </a:rPr>
                                      </m:ctrlPr>
                                    </m:naryPr>
                                    <m:sub/>
                                    <m:sup/>
                                    <m:e>
                                      <m:r>
                                        <a:rPr kumimoji="0" lang="en-US" sz="1600" u="none" strike="noStrike" kern="1200" cap="none" spc="0" normalizeH="0" baseline="0" noProof="0" smtClean="0">
                                          <a:ln>
                                            <a:noFill/>
                                          </a:ln>
                                          <a:effectLst/>
                                          <a:uLnTx/>
                                          <a:uFillTx/>
                                          <a:latin typeface="Cambria Math" panose="02040503050406030204" pitchFamily="18" charset="0"/>
                                        </a:rPr>
                                        <m:t>𝑥𝑦</m:t>
                                      </m:r>
                                    </m:e>
                                  </m:nary>
                                </m:num>
                                <m:den>
                                  <m:nary>
                                    <m:naryPr>
                                      <m:chr m:val="∑"/>
                                      <m:subHide m:val="on"/>
                                      <m:supHide m:val="on"/>
                                      <m:ctrlPr>
                                        <a:rPr kumimoji="0" lang="en-US" sz="1600" i="1" u="none" strike="noStrike" kern="1200" cap="none" spc="0" normalizeH="0" baseline="0" noProof="0" smtClean="0">
                                          <a:ln>
                                            <a:noFill/>
                                          </a:ln>
                                          <a:effectLst/>
                                          <a:uLnTx/>
                                          <a:uFillTx/>
                                          <a:latin typeface="Cambria Math" panose="02040503050406030204" pitchFamily="18" charset="0"/>
                                        </a:rPr>
                                      </m:ctrlPr>
                                    </m:naryPr>
                                    <m:sub/>
                                    <m:sup/>
                                    <m:e>
                                      <m:r>
                                        <a:rPr kumimoji="0" lang="en-US" sz="1600" u="none" strike="noStrike" kern="1200" cap="none" spc="0" normalizeH="0" baseline="0" noProof="0" smtClean="0">
                                          <a:ln>
                                            <a:noFill/>
                                          </a:ln>
                                          <a:effectLst/>
                                          <a:uLnTx/>
                                          <a:uFillTx/>
                                          <a:latin typeface="Cambria Math" panose="02040503050406030204" pitchFamily="18" charset="0"/>
                                        </a:rPr>
                                        <m:t>𝑥</m:t>
                                      </m:r>
                                      <m:r>
                                        <a:rPr kumimoji="0" lang="en-US" sz="1600" u="none" strike="noStrike" kern="1200" cap="none" spc="0" normalizeH="0" baseline="30000" noProof="0" smtClean="0">
                                          <a:ln>
                                            <a:noFill/>
                                          </a:ln>
                                          <a:effectLst/>
                                          <a:uLnTx/>
                                          <a:uFillTx/>
                                          <a:latin typeface="Cambria Math" panose="02040503050406030204" pitchFamily="18" charset="0"/>
                                        </a:rPr>
                                        <m:t>2</m:t>
                                      </m:r>
                                    </m:e>
                                  </m:nary>
                                </m:den>
                              </m:f>
                            </m:oMath>
                          </a14:m>
                          <a:r>
                            <a:rPr kumimoji="0" lang="fa-IR" sz="1400" u="none" strike="noStrike" kern="1200" cap="none" spc="0" normalizeH="0" baseline="0" noProof="0" dirty="0" smtClean="0">
                              <a:ln>
                                <a:noFill/>
                              </a:ln>
                              <a:effectLst/>
                              <a:uLnTx/>
                              <a:uFillTx/>
                              <a:cs typeface="B Homa" panose="00000400000000000000" pitchFamily="2" charset="-78"/>
                            </a:rPr>
                            <a:t>   </a:t>
                          </a:r>
                          <a:r>
                            <a:rPr kumimoji="0" lang="en-US" sz="1600" u="none" strike="noStrike" kern="1200" cap="none" spc="0" normalizeH="0" baseline="0" noProof="0" dirty="0" smtClean="0">
                              <a:ln>
                                <a:noFill/>
                              </a:ln>
                              <a:effectLst/>
                              <a:uLnTx/>
                              <a:uFillTx/>
                              <a:cs typeface="B Homa" panose="00000400000000000000" pitchFamily="2" charset="-78"/>
                            </a:rPr>
                            <a:t>b= </a:t>
                          </a:r>
                          <a14:m>
                            <m:oMath xmlns:m="http://schemas.openxmlformats.org/officeDocument/2006/math">
                              <m:f>
                                <m:fPr>
                                  <m:ctrlPr>
                                    <a:rPr kumimoji="0" lang="en-US" sz="1600" i="1" u="none" strike="noStrike" kern="1200" cap="none" spc="0" normalizeH="0" baseline="0" noProof="0">
                                      <a:ln>
                                        <a:noFill/>
                                      </a:ln>
                                      <a:effectLst/>
                                      <a:uLnTx/>
                                      <a:uFillTx/>
                                      <a:latin typeface="Cambria Math" panose="02040503050406030204" pitchFamily="18" charset="0"/>
                                    </a:rPr>
                                  </m:ctrlPr>
                                </m:fPr>
                                <m:num>
                                  <m:nary>
                                    <m:naryPr>
                                      <m:chr m:val="∑"/>
                                      <m:subHide m:val="on"/>
                                      <m:supHide m:val="on"/>
                                      <m:ctrlPr>
                                        <a:rPr kumimoji="0" lang="en-US" sz="1600" i="1" u="none" strike="noStrike" kern="1200" cap="none" spc="0" normalizeH="0" baseline="0" noProof="0">
                                          <a:ln>
                                            <a:noFill/>
                                          </a:ln>
                                          <a:effectLst/>
                                          <a:uLnTx/>
                                          <a:uFillTx/>
                                          <a:latin typeface="Cambria Math" panose="02040503050406030204" pitchFamily="18" charset="0"/>
                                        </a:rPr>
                                      </m:ctrlPr>
                                    </m:naryPr>
                                    <m:sub/>
                                    <m:sup/>
                                    <m:e>
                                      <m:r>
                                        <a:rPr kumimoji="0" lang="en-US" sz="1600" u="none" strike="noStrike" kern="1200" cap="none" spc="0" normalizeH="0" baseline="0" noProof="0">
                                          <a:ln>
                                            <a:noFill/>
                                          </a:ln>
                                          <a:effectLst/>
                                          <a:uLnTx/>
                                          <a:uFillTx/>
                                          <a:latin typeface="Cambria Math" panose="02040503050406030204" pitchFamily="18" charset="0"/>
                                        </a:rPr>
                                        <m:t>𝑦</m:t>
                                      </m:r>
                                    </m:e>
                                  </m:nary>
                                </m:num>
                                <m:den>
                                  <m:r>
                                    <a:rPr kumimoji="0" lang="en-US" sz="1600" u="none" strike="noStrike" kern="1200" cap="none" spc="0" normalizeH="0" baseline="0" noProof="0" smtClean="0">
                                      <a:ln>
                                        <a:noFill/>
                                      </a:ln>
                                      <a:effectLst/>
                                      <a:uLnTx/>
                                      <a:uFillTx/>
                                      <a:latin typeface="Cambria Math" panose="02040503050406030204" pitchFamily="18" charset="0"/>
                                    </a:rPr>
                                    <m:t>𝑛</m:t>
                                  </m:r>
                                </m:den>
                              </m:f>
                            </m:oMath>
                          </a14:m>
                          <a:endParaRPr kumimoji="0" lang="fa-IR" sz="1400" b="0" i="0" u="none" strike="noStrike" kern="1200" cap="none" spc="0" normalizeH="0" baseline="0" noProof="0" dirty="0" smtClean="0">
                            <a:ln>
                              <a:noFill/>
                            </a:ln>
                            <a:solidFill>
                              <a:prstClr val="black"/>
                            </a:solidFill>
                            <a:effectLst/>
                            <a:uLnTx/>
                            <a:uFillTx/>
                            <a:latin typeface="Times New Roman" pitchFamily="18" charset="0"/>
                            <a:cs typeface="B Homa" panose="00000400000000000000" pitchFamily="2" charset="-78"/>
                          </a:endParaRPr>
                        </a:p>
                      </a:txBody>
                      <a:tcPr anchor="ctr"/>
                    </a:tc>
                  </a:tr>
                  <a:tr h="420047">
                    <a:tc>
                      <a:txBody>
                        <a:bodyPr/>
                        <a:lstStyle/>
                        <a:p>
                          <a:pPr algn="ctr" rtl="1"/>
                          <a:r>
                            <a:rPr lang="fa-IR" sz="1600" dirty="0" smtClean="0">
                              <a:cs typeface="B Homa" panose="00000400000000000000" pitchFamily="2" charset="-78"/>
                            </a:rPr>
                            <a:t>5</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 لجستیک</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Logistic</a:t>
                          </a:r>
                          <a:r>
                            <a:rPr lang="en-US" sz="1600" baseline="0" dirty="0" smtClean="0">
                              <a:cs typeface="B Homa" panose="00000400000000000000" pitchFamily="2" charset="-78"/>
                            </a:rPr>
                            <a:t> curve</a:t>
                          </a:r>
                          <a:endParaRPr lang="fa-IR" sz="1600" dirty="0">
                            <a:latin typeface="Times New Roman" pitchFamily="18" charset="0"/>
                            <a:cs typeface="B Homa" panose="00000400000000000000" pitchFamily="2" charset="-78"/>
                          </a:endParaRPr>
                        </a:p>
                      </a:txBody>
                      <a:tcPr anchor="ctr"/>
                    </a:tc>
                    <a:tc>
                      <a:txBody>
                        <a:bodyPr/>
                        <a:lstStyle/>
                        <a:p>
                          <a:pPr marL="0" marR="0" indent="0" algn="ctr" defTabSz="507977" rtl="1" eaLnBrk="1" fontAlgn="auto" latinLnBrk="0" hangingPunct="1">
                            <a:lnSpc>
                              <a:spcPct val="100000"/>
                            </a:lnSpc>
                            <a:spcBef>
                              <a:spcPts val="0"/>
                            </a:spcBef>
                            <a:spcAft>
                              <a:spcPts val="0"/>
                            </a:spcAft>
                            <a:buClrTx/>
                            <a:buSzTx/>
                            <a:buFontTx/>
                            <a:buNone/>
                            <a:tabLst/>
                            <a:defRPr/>
                          </a:pPr>
                          <a:r>
                            <a:rPr lang="en-US" sz="1600" kern="1200" dirty="0" smtClean="0">
                              <a:cs typeface="B Homa" panose="00000400000000000000" pitchFamily="2" charset="-78"/>
                            </a:rPr>
                            <a:t>P</a:t>
                          </a:r>
                          <a:r>
                            <a:rPr lang="en-US" sz="1600" kern="1200" baseline="-25000" dirty="0" smtClean="0">
                              <a:cs typeface="B Homa" panose="00000400000000000000" pitchFamily="2" charset="-78"/>
                            </a:rPr>
                            <a:t>t</a:t>
                          </a:r>
                          <a:r>
                            <a:rPr lang="en-US" sz="1600" kern="1200" dirty="0" smtClean="0">
                              <a:cs typeface="B Homa" panose="00000400000000000000" pitchFamily="2" charset="-78"/>
                            </a:rPr>
                            <a:t>= </a:t>
                          </a:r>
                          <a14:m>
                            <m:oMath xmlns:m="http://schemas.openxmlformats.org/officeDocument/2006/math">
                              <m:f>
                                <m:fPr>
                                  <m:ctrlPr>
                                    <a:rPr lang="en-US" sz="1600" i="1" kern="1200" smtClean="0">
                                      <a:latin typeface="Cambria Math" panose="02040503050406030204" pitchFamily="18" charset="0"/>
                                    </a:rPr>
                                  </m:ctrlPr>
                                </m:fPr>
                                <m:num>
                                  <m:r>
                                    <a:rPr lang="en-US" sz="1600" kern="1200" smtClean="0">
                                      <a:latin typeface="Cambria Math" panose="02040503050406030204" pitchFamily="18" charset="0"/>
                                    </a:rPr>
                                    <m:t>𝑘</m:t>
                                  </m:r>
                                </m:num>
                                <m:den>
                                  <m:r>
                                    <a:rPr lang="en-US" sz="1600" kern="1200" smtClean="0">
                                      <a:latin typeface="Cambria Math" panose="02040503050406030204" pitchFamily="18" charset="0"/>
                                    </a:rPr>
                                    <m:t>1</m:t>
                                  </m:r>
                                  <m:r>
                                    <a:rPr lang="en-US" sz="1600" kern="1200" smtClean="0">
                                      <a:latin typeface="Cambria Math" panose="02040503050406030204" pitchFamily="18" charset="0"/>
                                    </a:rPr>
                                    <m:t>+</m:t>
                                  </m:r>
                                  <m:r>
                                    <a:rPr lang="en-US" sz="1600" kern="1200" smtClean="0">
                                      <a:latin typeface="Cambria Math" panose="02040503050406030204" pitchFamily="18" charset="0"/>
                                    </a:rPr>
                                    <m:t>𝑒𝑎</m:t>
                                  </m:r>
                                  <m:r>
                                    <a:rPr lang="en-US" sz="1600" kern="1200" baseline="30000" smtClean="0">
                                      <a:latin typeface="Cambria Math" panose="02040503050406030204" pitchFamily="18" charset="0"/>
                                    </a:rPr>
                                    <m:t>+</m:t>
                                  </m:r>
                                  <m:r>
                                    <a:rPr lang="en-US" sz="1600" kern="1200" baseline="30000" smtClean="0">
                                      <a:latin typeface="Cambria Math" panose="02040503050406030204" pitchFamily="18" charset="0"/>
                                    </a:rPr>
                                    <m:t>𝑏𝑡</m:t>
                                  </m:r>
                                </m:den>
                              </m:f>
                            </m:oMath>
                          </a14:m>
                          <a:r>
                            <a:rPr lang="en-US" sz="1600" kern="1200" dirty="0" smtClean="0">
                              <a:cs typeface="B Homa" panose="00000400000000000000" pitchFamily="2" charset="-78"/>
                            </a:rPr>
                            <a:t> </a:t>
                          </a:r>
                          <a:endParaRPr lang="fa-IR" sz="1600" kern="1200" dirty="0">
                            <a:solidFill>
                              <a:schemeClr val="tx1"/>
                            </a:solidFill>
                            <a:latin typeface="Times New Roman" pitchFamily="18" charset="0"/>
                            <a:ea typeface="+mn-ea"/>
                            <a:cs typeface="B Homa" panose="00000400000000000000" pitchFamily="2" charset="-78"/>
                          </a:endParaRPr>
                        </a:p>
                      </a:txBody>
                      <a:tcPr anchor="ctr"/>
                    </a:tc>
                  </a:tr>
                  <a:tr h="318199">
                    <a:tc>
                      <a:txBody>
                        <a:bodyPr/>
                        <a:lstStyle/>
                        <a:p>
                          <a:pPr algn="ctr" rtl="1"/>
                          <a:r>
                            <a:rPr lang="fa-IR" sz="1600" dirty="0" smtClean="0">
                              <a:cs typeface="B Homa" panose="00000400000000000000" pitchFamily="2" charset="-78"/>
                            </a:rPr>
                            <a:t>6</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 گومپرتز</a:t>
                          </a:r>
                          <a:endParaRPr lang="fa-IR" sz="1400" b="1" dirty="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Gompertz</a:t>
                          </a:r>
                          <a:r>
                            <a:rPr lang="en-US" sz="1600" dirty="0" smtClean="0">
                              <a:cs typeface="B Homa" panose="00000400000000000000" pitchFamily="2" charset="-78"/>
                            </a:rPr>
                            <a:t> curve</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dirty="0" smtClean="0">
                              <a:cs typeface="B Homa" panose="00000400000000000000" pitchFamily="2" charset="-78"/>
                            </a:rPr>
                            <a:t>= </a:t>
                          </a:r>
                          <a:r>
                            <a:rPr lang="en-US" sz="1600" dirty="0" err="1" smtClean="0">
                              <a:cs typeface="B Homa" panose="00000400000000000000" pitchFamily="2" charset="-78"/>
                            </a:rPr>
                            <a:t>ab</a:t>
                          </a:r>
                          <a:r>
                            <a:rPr lang="en-US" sz="1600" baseline="30000" dirty="0" err="1" smtClean="0">
                              <a:cs typeface="B Homa" panose="00000400000000000000" pitchFamily="2" charset="-78"/>
                            </a:rPr>
                            <a:t>ct</a:t>
                          </a:r>
                          <a:endParaRPr lang="fa-IR" sz="1600" baseline="30000" dirty="0">
                            <a:latin typeface="Times New Roman" pitchFamily="18" charset="0"/>
                            <a:cs typeface="B Homa" panose="00000400000000000000" pitchFamily="2" charset="-78"/>
                          </a:endParaRPr>
                        </a:p>
                      </a:txBody>
                      <a:tcPr anchor="ctr"/>
                    </a:tc>
                  </a:tr>
                  <a:tr h="396484">
                    <a:tc>
                      <a:txBody>
                        <a:bodyPr/>
                        <a:lstStyle/>
                        <a:p>
                          <a:pPr algn="ctr" rtl="1"/>
                          <a:r>
                            <a:rPr lang="fa-IR" sz="1600" dirty="0" smtClean="0">
                              <a:cs typeface="B Homa" panose="00000400000000000000" pitchFamily="2" charset="-78"/>
                            </a:rPr>
                            <a:t>7</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هیپربولیک</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Hyperbolic function</a:t>
                          </a:r>
                          <a:endParaRPr lang="fa-IR" sz="1600" dirty="0">
                            <a:latin typeface="Times New Roman" pitchFamily="18" charset="0"/>
                            <a:cs typeface="B Homa" panose="00000400000000000000" pitchFamily="2" charset="-78"/>
                          </a:endParaRPr>
                        </a:p>
                      </a:txBody>
                      <a:tcPr anchor="ctr"/>
                    </a:tc>
                    <a:tc>
                      <a:txBody>
                        <a:bodyPr/>
                        <a:lstStyle/>
                        <a:p>
                          <a:pPr marL="0" marR="0" indent="0" algn="ctr" defTabSz="507977" rtl="1" eaLnBrk="1" fontAlgn="auto" latinLnBrk="0" hangingPunct="1">
                            <a:lnSpc>
                              <a:spcPct val="100000"/>
                            </a:lnSpc>
                            <a:spcBef>
                              <a:spcPts val="0"/>
                            </a:spcBef>
                            <a:spcAft>
                              <a:spcPts val="0"/>
                            </a:spcAft>
                            <a:buClrTx/>
                            <a:buSzTx/>
                            <a:buFontTx/>
                            <a:buNone/>
                            <a:tabLst/>
                            <a:defRPr/>
                          </a:pPr>
                          <a:r>
                            <a:rPr lang="en-US" sz="1600" dirty="0" smtClean="0">
                              <a:cs typeface="B Homa" panose="00000400000000000000" pitchFamily="2" charset="-78"/>
                            </a:rPr>
                            <a:t>P</a:t>
                          </a:r>
                          <a:r>
                            <a:rPr lang="en-US" sz="1600" baseline="-25000" dirty="0" smtClean="0">
                              <a:cs typeface="B Homa" panose="00000400000000000000" pitchFamily="2" charset="-78"/>
                            </a:rPr>
                            <a:t>t</a:t>
                          </a:r>
                          <a:r>
                            <a:rPr lang="en-US" sz="1600" dirty="0" smtClean="0">
                              <a:cs typeface="B Homa" panose="00000400000000000000" pitchFamily="2" charset="-78"/>
                            </a:rPr>
                            <a:t>= </a:t>
                          </a:r>
                          <a14:m>
                            <m:oMath xmlns:m="http://schemas.openxmlformats.org/officeDocument/2006/math">
                              <m:f>
                                <m:fPr>
                                  <m:ctrlPr>
                                    <a:rPr lang="en-US" sz="1600" i="1" kern="1200" smtClean="0">
                                      <a:latin typeface="Cambria Math" panose="02040503050406030204" pitchFamily="18" charset="0"/>
                                    </a:rPr>
                                  </m:ctrlPr>
                                </m:fPr>
                                <m:num>
                                  <m:r>
                                    <a:rPr lang="en-US" sz="1600" kern="1200" smtClean="0">
                                      <a:latin typeface="Cambria Math" panose="02040503050406030204" pitchFamily="18" charset="0"/>
                                    </a:rPr>
                                    <m:t>𝑎</m:t>
                                  </m:r>
                                </m:num>
                                <m:den>
                                  <m:r>
                                    <a:rPr lang="en-US" sz="1600" kern="1200" smtClean="0">
                                      <a:latin typeface="Cambria Math" panose="02040503050406030204" pitchFamily="18" charset="0"/>
                                    </a:rPr>
                                    <m:t>𝑡</m:t>
                                  </m:r>
                                  <m:r>
                                    <a:rPr lang="en-US" sz="1600" kern="1200" baseline="-25000" smtClean="0">
                                      <a:latin typeface="Cambria Math" panose="02040503050406030204" pitchFamily="18" charset="0"/>
                                    </a:rPr>
                                    <m:t>𝑒</m:t>
                                  </m:r>
                                  <m:r>
                                    <a:rPr lang="en-US" sz="1600" kern="1200" smtClean="0">
                                      <a:latin typeface="Cambria Math" panose="02040503050406030204" pitchFamily="18" charset="0"/>
                                    </a:rPr>
                                    <m:t>−</m:t>
                                  </m:r>
                                  <m:r>
                                    <a:rPr lang="en-US" sz="1600" kern="1200" smtClean="0">
                                      <a:latin typeface="Cambria Math" panose="02040503050406030204" pitchFamily="18" charset="0"/>
                                    </a:rPr>
                                    <m:t>𝑡</m:t>
                                  </m:r>
                                </m:den>
                              </m:f>
                            </m:oMath>
                          </a14:m>
                          <a:r>
                            <a:rPr lang="en-US" sz="1600" kern="1200" dirty="0" smtClean="0">
                              <a:cs typeface="B Homa" panose="00000400000000000000" pitchFamily="2" charset="-78"/>
                            </a:rPr>
                            <a:t> </a:t>
                          </a:r>
                          <a:endParaRPr lang="fa-IR" sz="1600" kern="1200" dirty="0">
                            <a:solidFill>
                              <a:schemeClr val="tx1"/>
                            </a:solidFill>
                            <a:latin typeface="Times New Roman" pitchFamily="18" charset="0"/>
                            <a:ea typeface="+mn-ea"/>
                            <a:cs typeface="B Homa" panose="00000400000000000000" pitchFamily="2" charset="-78"/>
                          </a:endParaRPr>
                        </a:p>
                      </a:txBody>
                      <a:tcPr anchor="ctr"/>
                    </a:tc>
                  </a:tr>
                  <a:tr h="318199">
                    <a:tc>
                      <a:txBody>
                        <a:bodyPr/>
                        <a:lstStyle/>
                        <a:p>
                          <a:pPr algn="ctr" rtl="1"/>
                          <a:r>
                            <a:rPr lang="fa-IR" sz="1600" dirty="0" smtClean="0">
                              <a:cs typeface="B Homa" panose="00000400000000000000" pitchFamily="2" charset="-78"/>
                            </a:rPr>
                            <a:t>8</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چند جمله ای از درجه </a:t>
                          </a:r>
                          <a:r>
                            <a:rPr lang="en-US" sz="1400" dirty="0" smtClean="0">
                              <a:cs typeface="B Homa" panose="00000400000000000000" pitchFamily="2" charset="-78"/>
                            </a:rPr>
                            <a:t>n</a:t>
                          </a:r>
                          <a:endParaRPr lang="fa-IR" sz="1400" b="1" dirty="0">
                            <a:latin typeface="Times New Roman" pitchFamily="18" charset="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Polynomial</a:t>
                          </a:r>
                          <a:r>
                            <a:rPr lang="en-US" sz="1600" baseline="0" dirty="0" smtClean="0">
                              <a:cs typeface="B Homa" panose="00000400000000000000" pitchFamily="2" charset="-78"/>
                            </a:rPr>
                            <a:t> of degree n</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dirty="0" smtClean="0">
                              <a:cs typeface="B Homa" panose="00000400000000000000" pitchFamily="2" charset="-78"/>
                            </a:rPr>
                            <a:t>= a</a:t>
                          </a:r>
                          <a:r>
                            <a:rPr lang="en-US" sz="1600" baseline="-25000" dirty="0" smtClean="0">
                              <a:cs typeface="B Homa" panose="00000400000000000000" pitchFamily="2" charset="-78"/>
                            </a:rPr>
                            <a:t>0</a:t>
                          </a:r>
                          <a:r>
                            <a:rPr lang="en-US" sz="1600" dirty="0" smtClean="0">
                              <a:cs typeface="B Homa" panose="00000400000000000000" pitchFamily="2" charset="-78"/>
                            </a:rPr>
                            <a:t>+a</a:t>
                          </a:r>
                          <a:r>
                            <a:rPr lang="en-US" sz="1600" baseline="-25000" dirty="0" smtClean="0">
                              <a:cs typeface="B Homa" panose="00000400000000000000" pitchFamily="2" charset="-78"/>
                            </a:rPr>
                            <a:t>1</a:t>
                          </a:r>
                          <a:r>
                            <a:rPr lang="en-US" sz="1600" dirty="0" smtClean="0">
                              <a:cs typeface="B Homa" panose="00000400000000000000" pitchFamily="2" charset="-78"/>
                            </a:rPr>
                            <a:t>t+… </a:t>
                          </a:r>
                          <a:r>
                            <a:rPr lang="en-US" sz="1600" dirty="0" err="1" smtClean="0">
                              <a:cs typeface="B Homa" panose="00000400000000000000" pitchFamily="2" charset="-78"/>
                            </a:rPr>
                            <a:t>a</a:t>
                          </a:r>
                          <a:r>
                            <a:rPr lang="en-US" sz="1600" baseline="-25000" dirty="0" err="1" smtClean="0">
                              <a:cs typeface="B Homa" panose="00000400000000000000" pitchFamily="2" charset="-78"/>
                            </a:rPr>
                            <a:t>n</a:t>
                          </a:r>
                          <a:r>
                            <a:rPr lang="en-US" sz="1600" dirty="0" err="1" smtClean="0">
                              <a:cs typeface="B Homa" panose="00000400000000000000" pitchFamily="2" charset="-78"/>
                            </a:rPr>
                            <a:t>t</a:t>
                          </a:r>
                          <a:r>
                            <a:rPr lang="en-US" sz="1600" baseline="-25000" dirty="0" err="1" smtClean="0">
                              <a:cs typeface="B Homa" panose="00000400000000000000" pitchFamily="2" charset="-78"/>
                            </a:rPr>
                            <a:t>n</a:t>
                          </a:r>
                          <a:endParaRPr lang="fa-IR" sz="1600" baseline="-25000" dirty="0">
                            <a:latin typeface="Times New Roman" pitchFamily="18" charset="0"/>
                            <a:cs typeface="B Homa" panose="00000400000000000000" pitchFamily="2" charset="-78"/>
                          </a:endParaRPr>
                        </a:p>
                      </a:txBody>
                      <a:tcPr anchor="ctr"/>
                    </a:tc>
                  </a:tr>
                </a:tbl>
              </a:graphicData>
            </a:graphic>
          </p:graphicFrame>
        </mc:Choice>
        <mc:Fallback xmlns="">
          <p:graphicFrame>
            <p:nvGraphicFramePr>
              <p:cNvPr id="3" name="Table 2"/>
              <p:cNvGraphicFramePr>
                <a:graphicFrameLocks noGrp="1"/>
              </p:cNvGraphicFramePr>
              <p:nvPr>
                <p:extLst>
                  <p:ext uri="{D42A27DB-BD31-4B8C-83A1-F6EECF244321}">
                    <p14:modId xmlns:p14="http://schemas.microsoft.com/office/powerpoint/2010/main" val="873818000"/>
                  </p:ext>
                </p:extLst>
              </p:nvPr>
            </p:nvGraphicFramePr>
            <p:xfrm>
              <a:off x="916423" y="2341444"/>
              <a:ext cx="8873572" cy="4560380"/>
            </p:xfrm>
            <a:graphic>
              <a:graphicData uri="http://schemas.openxmlformats.org/drawingml/2006/table">
                <a:tbl>
                  <a:tblPr rtl="1" firstRow="1" bandRow="1">
                    <a:tableStyleId>{912C8C85-51F0-491E-9774-3900AFEF0FD7}</a:tableStyleId>
                  </a:tblPr>
                  <a:tblGrid>
                    <a:gridCol w="538892"/>
                    <a:gridCol w="1823630"/>
                    <a:gridCol w="3023385"/>
                    <a:gridCol w="3487665"/>
                  </a:tblGrid>
                  <a:tr h="579120">
                    <a:tc>
                      <a:txBody>
                        <a:bodyPr/>
                        <a:lstStyle/>
                        <a:p>
                          <a:pPr algn="ctr" rtl="1"/>
                          <a:r>
                            <a:rPr lang="fa-IR" sz="1600" dirty="0" smtClean="0">
                              <a:cs typeface="B Homa" panose="00000400000000000000" pitchFamily="2" charset="-78"/>
                            </a:rPr>
                            <a:t>ردیف</a:t>
                          </a:r>
                          <a:endParaRPr lang="fa-IR" sz="1800" dirty="0">
                            <a:cs typeface="B Homa" panose="00000400000000000000" pitchFamily="2" charset="-78"/>
                          </a:endParaRPr>
                        </a:p>
                      </a:txBody>
                      <a:tcPr anchor="ctr"/>
                    </a:tc>
                    <a:tc>
                      <a:txBody>
                        <a:bodyPr/>
                        <a:lstStyle/>
                        <a:p>
                          <a:pPr algn="ctr" rtl="1"/>
                          <a:r>
                            <a:rPr lang="fa-IR" sz="1800" dirty="0" smtClean="0">
                              <a:cs typeface="B Homa" panose="00000400000000000000" pitchFamily="2" charset="-78"/>
                            </a:rPr>
                            <a:t>نوع</a:t>
                          </a:r>
                          <a:r>
                            <a:rPr lang="fa-IR" sz="1800" baseline="0" dirty="0" smtClean="0">
                              <a:cs typeface="B Homa" panose="00000400000000000000" pitchFamily="2" charset="-78"/>
                            </a:rPr>
                            <a:t> تابع</a:t>
                          </a:r>
                          <a:endParaRPr lang="fa-IR" sz="1800" b="1" dirty="0">
                            <a:cs typeface="B Homa" panose="00000400000000000000" pitchFamily="2" charset="-78"/>
                          </a:endParaRPr>
                        </a:p>
                      </a:txBody>
                      <a:tcPr anchor="ctr"/>
                    </a:tc>
                    <a:tc>
                      <a:txBody>
                        <a:bodyPr/>
                        <a:lstStyle/>
                        <a:p>
                          <a:pPr algn="ctr" rtl="1"/>
                          <a:endParaRPr lang="fa-IR" sz="1800" b="1" dirty="0">
                            <a:latin typeface="Times New Roman" pitchFamily="18" charset="0"/>
                            <a:cs typeface="B Homa" panose="00000400000000000000" pitchFamily="2" charset="-78"/>
                          </a:endParaRPr>
                        </a:p>
                      </a:txBody>
                      <a:tcPr anchor="ctr"/>
                    </a:tc>
                    <a:tc>
                      <a:txBody>
                        <a:bodyPr/>
                        <a:lstStyle/>
                        <a:p>
                          <a:pPr algn="ctr" rtl="1"/>
                          <a:r>
                            <a:rPr lang="fa-IR" sz="1800" dirty="0" smtClean="0">
                              <a:cs typeface="B Homa" panose="00000400000000000000" pitchFamily="2" charset="-78"/>
                            </a:rPr>
                            <a:t>رابطه مربوطه</a:t>
                          </a:r>
                          <a:endParaRPr lang="fa-IR" sz="1800" b="1" dirty="0">
                            <a:latin typeface="Times New Roman" pitchFamily="18" charset="0"/>
                            <a:cs typeface="B Homa" panose="00000400000000000000" pitchFamily="2" charset="-78"/>
                          </a:endParaRPr>
                        </a:p>
                      </a:txBody>
                      <a:tcPr anchor="ctr"/>
                    </a:tc>
                  </a:tr>
                  <a:tr h="335280">
                    <a:tc>
                      <a:txBody>
                        <a:bodyPr/>
                        <a:lstStyle/>
                        <a:p>
                          <a:pPr algn="ctr" rtl="1"/>
                          <a:r>
                            <a:rPr lang="fa-IR" sz="1600" dirty="0" smtClean="0">
                              <a:cs typeface="B Homa" panose="00000400000000000000" pitchFamily="2" charset="-78"/>
                            </a:rPr>
                            <a:t>1</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خطی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Linear</a:t>
                          </a:r>
                          <a:r>
                            <a:rPr lang="en-US" sz="1600" baseline="0" dirty="0" smtClean="0">
                              <a:cs typeface="B Homa" panose="00000400000000000000" pitchFamily="2" charset="-78"/>
                            </a:rPr>
                            <a:t> function</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baseline="0" dirty="0" smtClean="0">
                              <a:cs typeface="B Homa" panose="00000400000000000000" pitchFamily="2" charset="-78"/>
                            </a:rPr>
                            <a:t>= p</a:t>
                          </a:r>
                          <a:r>
                            <a:rPr lang="en-US" sz="1600" baseline="-25000" dirty="0" smtClean="0">
                              <a:cs typeface="B Homa" panose="00000400000000000000" pitchFamily="2" charset="-78"/>
                            </a:rPr>
                            <a:t>0</a:t>
                          </a:r>
                          <a:r>
                            <a:rPr lang="en-US" sz="1600" baseline="0" dirty="0" smtClean="0">
                              <a:cs typeface="B Homa" panose="00000400000000000000" pitchFamily="2" charset="-78"/>
                            </a:rPr>
                            <a:t>+rt</a:t>
                          </a:r>
                          <a:endParaRPr lang="fa-IR" sz="1600" dirty="0">
                            <a:latin typeface="Times New Roman" pitchFamily="18" charset="0"/>
                            <a:cs typeface="B Homa" panose="00000400000000000000" pitchFamily="2" charset="-78"/>
                          </a:endParaRPr>
                        </a:p>
                      </a:txBody>
                      <a:tcPr anchor="ctr"/>
                    </a:tc>
                  </a:tr>
                  <a:tr h="335280">
                    <a:tc>
                      <a:txBody>
                        <a:bodyPr/>
                        <a:lstStyle/>
                        <a:p>
                          <a:pPr algn="ctr" rtl="1"/>
                          <a:r>
                            <a:rPr lang="fa-IR" sz="1600" dirty="0" smtClean="0">
                              <a:cs typeface="B Homa" panose="00000400000000000000" pitchFamily="2" charset="-78"/>
                            </a:rPr>
                            <a:t>2</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رشد</a:t>
                          </a:r>
                          <a:r>
                            <a:rPr lang="fa-IR" sz="1400" baseline="0" dirty="0" smtClean="0">
                              <a:cs typeface="B Homa" panose="00000400000000000000" pitchFamily="2" charset="-78"/>
                            </a:rPr>
                            <a:t> نمایی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Exponential growth function</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1" eaLnBrk="1" fontAlgn="auto" latinLnBrk="0" hangingPunct="1">
                            <a:lnSpc>
                              <a:spcPct val="100000"/>
                            </a:lnSpc>
                            <a:spcBef>
                              <a:spcPts val="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0" noProof="0" dirty="0" smtClean="0">
                              <a:ln>
                                <a:noFill/>
                              </a:ln>
                              <a:effectLst/>
                              <a:uLnTx/>
                              <a:uFillTx/>
                              <a:cs typeface="B Homa" panose="00000400000000000000" pitchFamily="2" charset="-78"/>
                            </a:rPr>
                            <a:t>= p</a:t>
                          </a:r>
                          <a:r>
                            <a:rPr kumimoji="0" lang="en-US" sz="1600" u="none" strike="noStrike" kern="1200" cap="none" spc="0" normalizeH="0" baseline="-25000" noProof="0" dirty="0" smtClean="0">
                              <a:ln>
                                <a:noFill/>
                              </a:ln>
                              <a:effectLst/>
                              <a:uLnTx/>
                              <a:uFillTx/>
                              <a:cs typeface="B Homa" panose="00000400000000000000" pitchFamily="2" charset="-78"/>
                            </a:rPr>
                            <a:t>0</a:t>
                          </a:r>
                          <a:r>
                            <a:rPr kumimoji="0" lang="en-US" sz="1600" u="none" strike="noStrike" kern="1200" cap="none" spc="0" normalizeH="0" baseline="0" noProof="0" dirty="0" smtClean="0">
                              <a:ln>
                                <a:noFill/>
                              </a:ln>
                              <a:effectLst/>
                              <a:uLnTx/>
                              <a:uFillTx/>
                              <a:cs typeface="B Homa" panose="00000400000000000000" pitchFamily="2" charset="-78"/>
                            </a:rPr>
                            <a:t>(1+r)</a:t>
                          </a:r>
                          <a:r>
                            <a:rPr kumimoji="0" lang="en-US" sz="1600" u="none" strike="noStrike" kern="1200" cap="none" spc="0" normalizeH="0" baseline="30000" noProof="0" dirty="0" smtClean="0">
                              <a:ln>
                                <a:noFill/>
                              </a:ln>
                              <a:effectLst/>
                              <a:uLnTx/>
                              <a:uFillTx/>
                              <a:cs typeface="B Homa" panose="00000400000000000000" pitchFamily="2" charset="-78"/>
                            </a:rPr>
                            <a:t>t</a:t>
                          </a:r>
                          <a:endParaRPr kumimoji="0" lang="en-US" sz="1600" b="0" i="0" u="none" strike="noStrike" kern="1200" cap="none" spc="0" normalizeH="0" baseline="30000" noProof="0" dirty="0" smtClean="0">
                            <a:ln>
                              <a:noFill/>
                            </a:ln>
                            <a:solidFill>
                              <a:prstClr val="black"/>
                            </a:solidFill>
                            <a:effectLst/>
                            <a:uLnTx/>
                            <a:uFillTx/>
                            <a:latin typeface="Times New Roman" pitchFamily="18" charset="0"/>
                            <a:cs typeface="B Homa" panose="00000400000000000000" pitchFamily="2" charset="-78"/>
                          </a:endParaRPr>
                        </a:p>
                      </a:txBody>
                      <a:tcPr anchor="ctr"/>
                    </a:tc>
                  </a:tr>
                  <a:tr h="335280">
                    <a:tc>
                      <a:txBody>
                        <a:bodyPr/>
                        <a:lstStyle/>
                        <a:p>
                          <a:pPr algn="ctr" rtl="1"/>
                          <a:r>
                            <a:rPr lang="fa-IR" sz="1600" dirty="0" smtClean="0">
                              <a:cs typeface="B Homa" panose="00000400000000000000" pitchFamily="2" charset="-78"/>
                            </a:rPr>
                            <a:t>3</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نمایی</a:t>
                          </a:r>
                          <a:r>
                            <a:rPr lang="fa-IR" sz="1400" baseline="0" dirty="0" smtClean="0">
                              <a:cs typeface="B Homa" panose="00000400000000000000" pitchFamily="2" charset="-78"/>
                            </a:rPr>
                            <a:t> تعدیل شده</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Modified</a:t>
                          </a:r>
                          <a:r>
                            <a:rPr lang="en-US" sz="1600" baseline="0" dirty="0" smtClean="0">
                              <a:cs typeface="B Homa" panose="00000400000000000000" pitchFamily="2" charset="-78"/>
                            </a:rPr>
                            <a:t> </a:t>
                          </a:r>
                          <a:r>
                            <a:rPr lang="en-US" sz="1600" baseline="0" dirty="0" err="1" smtClean="0">
                              <a:cs typeface="B Homa" panose="00000400000000000000" pitchFamily="2" charset="-78"/>
                            </a:rPr>
                            <a:t>expotential</a:t>
                          </a:r>
                          <a:r>
                            <a:rPr lang="en-US" sz="1600" baseline="0" dirty="0" smtClean="0">
                              <a:cs typeface="B Homa" panose="00000400000000000000" pitchFamily="2" charset="-78"/>
                            </a:rPr>
                            <a:t> function</a:t>
                          </a:r>
                          <a:endParaRPr lang="fa-IR" sz="1600" dirty="0">
                            <a:latin typeface="Times New Roman" pitchFamily="18" charset="0"/>
                            <a:cs typeface="B Homa" panose="00000400000000000000" pitchFamily="2" charset="-78"/>
                          </a:endParaRPr>
                        </a:p>
                      </a:txBody>
                      <a:tcPr anchor="ctr"/>
                    </a:tc>
                    <a:tc>
                      <a:txBody>
                        <a:bodyPr/>
                        <a:lstStyle/>
                        <a:p>
                          <a:endParaRPr lang="fa-IR"/>
                        </a:p>
                      </a:txBody>
                      <a:tcPr anchor="ctr">
                        <a:blipFill rotWithShape="0">
                          <a:blip r:embed="rId2"/>
                          <a:stretch>
                            <a:fillRect l="-154720" t="-378182" r="-350" b="-910909"/>
                          </a:stretch>
                        </a:blipFill>
                      </a:tcPr>
                    </a:tc>
                  </a:tr>
                  <a:tr h="335280">
                    <a:tc>
                      <a:txBody>
                        <a:bodyPr/>
                        <a:lstStyle/>
                        <a:p>
                          <a:pPr algn="ctr" rtl="1"/>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مدل نمایی مضاعف</a:t>
                          </a:r>
                          <a:endParaRPr lang="fa-IR" sz="1400" b="1" dirty="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Expotential</a:t>
                          </a:r>
                          <a:r>
                            <a:rPr lang="en-US" sz="1600" dirty="0" smtClean="0">
                              <a:cs typeface="B Homa" panose="00000400000000000000" pitchFamily="2" charset="-78"/>
                            </a:rPr>
                            <a:t> model</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0" eaLnBrk="1" fontAlgn="auto" latinLnBrk="0" hangingPunct="1">
                            <a:lnSpc>
                              <a:spcPct val="100000"/>
                            </a:lnSpc>
                            <a:spcBef>
                              <a:spcPct val="2000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0" noProof="0" dirty="0" smtClean="0">
                              <a:ln>
                                <a:noFill/>
                              </a:ln>
                              <a:effectLst/>
                              <a:uLnTx/>
                              <a:uFillTx/>
                              <a:cs typeface="B Homa" panose="00000400000000000000" pitchFamily="2" charset="-78"/>
                            </a:rPr>
                            <a:t>=p</a:t>
                          </a:r>
                          <a:r>
                            <a:rPr kumimoji="0" lang="en-US" sz="1600" u="none" strike="noStrike" kern="1200" cap="none" spc="0" normalizeH="0" baseline="-25000" noProof="0" dirty="0" smtClean="0">
                              <a:ln>
                                <a:noFill/>
                              </a:ln>
                              <a:effectLst/>
                              <a:uLnTx/>
                              <a:uFillTx/>
                              <a:cs typeface="B Homa" panose="00000400000000000000" pitchFamily="2" charset="-78"/>
                            </a:rPr>
                            <a:t>∞</a:t>
                          </a:r>
                          <a:r>
                            <a:rPr kumimoji="0" lang="en-US" sz="1600" u="none" strike="noStrike" kern="1200" cap="none" spc="0" normalizeH="0" baseline="0" noProof="0" dirty="0" smtClean="0">
                              <a:ln>
                                <a:noFill/>
                              </a:ln>
                              <a:effectLst/>
                              <a:uLnTx/>
                              <a:uFillTx/>
                              <a:cs typeface="B Homa" panose="00000400000000000000" pitchFamily="2" charset="-78"/>
                            </a:rPr>
                            <a:t> *</a:t>
                          </a:r>
                          <a:r>
                            <a:rPr kumimoji="0" lang="en-US" sz="1600" u="none" strike="noStrike" kern="1200" cap="none" spc="0" normalizeH="0" baseline="0" noProof="0" dirty="0" err="1" smtClean="0">
                              <a:ln>
                                <a:noFill/>
                              </a:ln>
                              <a:effectLst/>
                              <a:uLnTx/>
                              <a:uFillTx/>
                              <a:cs typeface="B Homa" panose="00000400000000000000" pitchFamily="2" charset="-78"/>
                            </a:rPr>
                            <a:t>a</a:t>
                          </a:r>
                          <a:r>
                            <a:rPr kumimoji="0" lang="en-US" sz="1600" u="none" strike="noStrike" kern="1200" cap="none" spc="0" normalizeH="0" baseline="30000" noProof="0" dirty="0" err="1" smtClean="0">
                              <a:ln>
                                <a:noFill/>
                              </a:ln>
                              <a:effectLst/>
                              <a:uLnTx/>
                              <a:uFillTx/>
                              <a:cs typeface="B Homa" panose="00000400000000000000" pitchFamily="2" charset="-78"/>
                            </a:rPr>
                            <a:t>b</a:t>
                          </a:r>
                          <a:r>
                            <a:rPr kumimoji="0" lang="en-US" sz="1600" u="none" strike="noStrike" kern="1200" cap="none" spc="0" normalizeH="0" baseline="60000" noProof="0" dirty="0" err="1" smtClean="0">
                              <a:ln>
                                <a:noFill/>
                              </a:ln>
                              <a:effectLst/>
                              <a:uLnTx/>
                              <a:uFillTx/>
                              <a:cs typeface="B Homa" panose="00000400000000000000" pitchFamily="2" charset="-78"/>
                            </a:rPr>
                            <a:t>t</a:t>
                          </a:r>
                          <a:endParaRPr kumimoji="0" lang="en-US" sz="1600" b="0" i="0" u="none" strike="noStrike" kern="1200" cap="none" spc="0" normalizeH="0" baseline="60000" noProof="0" dirty="0">
                            <a:ln>
                              <a:noFill/>
                            </a:ln>
                            <a:solidFill>
                              <a:prstClr val="black"/>
                            </a:solidFill>
                            <a:effectLst/>
                            <a:uLnTx/>
                            <a:uFillTx/>
                            <a:latin typeface="Times New Roman" pitchFamily="18" charset="0"/>
                            <a:cs typeface="B Homa" panose="00000400000000000000" pitchFamily="2" charset="-78"/>
                          </a:endParaRPr>
                        </a:p>
                      </a:txBody>
                      <a:tcPr anchor="ctr"/>
                    </a:tc>
                  </a:tr>
                  <a:tr h="335280">
                    <a:tc>
                      <a:txBody>
                        <a:bodyPr/>
                        <a:lstStyle/>
                        <a:p>
                          <a:pPr algn="ctr" rtl="1"/>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مدل مقایسه ای</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Comparative</a:t>
                          </a:r>
                          <a:r>
                            <a:rPr lang="en-US" sz="1600" baseline="0" dirty="0" smtClean="0">
                              <a:cs typeface="B Homa" panose="00000400000000000000" pitchFamily="2" charset="-78"/>
                            </a:rPr>
                            <a:t> </a:t>
                          </a:r>
                          <a:r>
                            <a:rPr lang="en-US" sz="1600" dirty="0" smtClean="0">
                              <a:cs typeface="B Homa" panose="00000400000000000000" pitchFamily="2" charset="-78"/>
                            </a:rPr>
                            <a:t>model</a:t>
                          </a:r>
                          <a:endParaRPr lang="fa-IR" sz="1600" dirty="0">
                            <a:latin typeface="Times New Roman" pitchFamily="18" charset="0"/>
                            <a:cs typeface="B Homa" panose="00000400000000000000" pitchFamily="2" charset="-78"/>
                          </a:endParaRPr>
                        </a:p>
                      </a:txBody>
                      <a:tcPr anchor="ctr"/>
                    </a:tc>
                    <a:tc>
                      <a:txBody>
                        <a:bodyPr/>
                        <a:lstStyle/>
                        <a:p>
                          <a:pPr marL="0" marR="0" lvl="0" indent="0" algn="ctr" defTabSz="507977" rtl="0" eaLnBrk="1" fontAlgn="auto" latinLnBrk="0" hangingPunct="1">
                            <a:lnSpc>
                              <a:spcPct val="100000"/>
                            </a:lnSpc>
                            <a:spcBef>
                              <a:spcPct val="20000"/>
                            </a:spcBef>
                            <a:spcAft>
                              <a:spcPts val="0"/>
                            </a:spcAft>
                            <a:buClrTx/>
                            <a:buSzTx/>
                            <a:buFontTx/>
                            <a:buNone/>
                            <a:tabLst/>
                            <a:defRPr/>
                          </a:pPr>
                          <a:r>
                            <a:rPr kumimoji="0" lang="en-US" sz="1600" u="none" strike="noStrike" kern="1200" cap="none" spc="0" normalizeH="0" baseline="0" noProof="0" dirty="0" err="1" smtClean="0">
                              <a:ln>
                                <a:noFill/>
                              </a:ln>
                              <a:effectLst/>
                              <a:uLnTx/>
                              <a:uFillTx/>
                              <a:cs typeface="B Homa" panose="00000400000000000000" pitchFamily="2" charset="-78"/>
                            </a:rPr>
                            <a:t>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30000" noProof="0" dirty="0" err="1" smtClean="0">
                              <a:ln>
                                <a:noFill/>
                              </a:ln>
                              <a:effectLst/>
                              <a:uLnTx/>
                              <a:uFillTx/>
                              <a:cs typeface="B Homa" panose="00000400000000000000" pitchFamily="2" charset="-78"/>
                            </a:rPr>
                            <a:t>c</a:t>
                          </a:r>
                          <a:r>
                            <a:rPr kumimoji="0" lang="en-US" sz="1600" u="none" strike="noStrike" kern="1200" cap="none" spc="0" normalizeH="0" baseline="0" noProof="0" dirty="0" smtClean="0">
                              <a:ln>
                                <a:noFill/>
                              </a:ln>
                              <a:effectLst/>
                              <a:uLnTx/>
                              <a:uFillTx/>
                              <a:cs typeface="B Homa" panose="00000400000000000000" pitchFamily="2" charset="-78"/>
                            </a:rPr>
                            <a:t>=</a:t>
                          </a:r>
                          <a:r>
                            <a:rPr kumimoji="0" lang="en-US" sz="1600" u="none" strike="noStrike" kern="1200" cap="none" spc="0" normalizeH="0" baseline="0" noProof="0" dirty="0" err="1" smtClean="0">
                              <a:ln>
                                <a:noFill/>
                              </a:ln>
                              <a:effectLst/>
                              <a:uLnTx/>
                              <a:uFillTx/>
                              <a:cs typeface="B Homa" panose="00000400000000000000" pitchFamily="2" charset="-78"/>
                            </a:rPr>
                            <a:t>kp</a:t>
                          </a:r>
                          <a:r>
                            <a:rPr kumimoji="0" lang="en-US" sz="1600" u="none" strike="noStrike" kern="1200" cap="none" spc="0" normalizeH="0" baseline="-25000" noProof="0" dirty="0" err="1" smtClean="0">
                              <a:ln>
                                <a:noFill/>
                              </a:ln>
                              <a:effectLst/>
                              <a:uLnTx/>
                              <a:uFillTx/>
                              <a:cs typeface="B Homa" panose="00000400000000000000" pitchFamily="2" charset="-78"/>
                            </a:rPr>
                            <a:t>t</a:t>
                          </a:r>
                          <a:r>
                            <a:rPr kumimoji="0" lang="en-US" sz="1600" u="none" strike="noStrike" kern="1200" cap="none" spc="0" normalizeH="0" baseline="30000" noProof="0" dirty="0" err="1" smtClean="0">
                              <a:ln>
                                <a:noFill/>
                              </a:ln>
                              <a:effectLst/>
                              <a:uLnTx/>
                              <a:uFillTx/>
                              <a:cs typeface="B Homa" panose="00000400000000000000" pitchFamily="2" charset="-78"/>
                            </a:rPr>
                            <a:t>s</a:t>
                          </a:r>
                          <a:endParaRPr kumimoji="0" lang="en-US" sz="1600" b="0" i="0" u="none" strike="noStrike" kern="1200" cap="none" spc="0" normalizeH="0" baseline="30000" noProof="0" dirty="0">
                            <a:ln>
                              <a:noFill/>
                            </a:ln>
                            <a:solidFill>
                              <a:prstClr val="black"/>
                            </a:solidFill>
                            <a:effectLst/>
                            <a:uLnTx/>
                            <a:uFillTx/>
                            <a:latin typeface="Times New Roman" pitchFamily="18" charset="0"/>
                            <a:cs typeface="B Homa" panose="00000400000000000000" pitchFamily="2" charset="-78"/>
                          </a:endParaRPr>
                        </a:p>
                      </a:txBody>
                      <a:tcPr anchor="ctr"/>
                    </a:tc>
                  </a:tr>
                  <a:tr h="773938">
                    <a:tc>
                      <a:txBody>
                        <a:bodyPr/>
                        <a:lstStyle/>
                        <a:p>
                          <a:pPr algn="ctr" rtl="1"/>
                          <a:r>
                            <a:rPr lang="fa-IR" sz="1600" dirty="0" smtClean="0">
                              <a:cs typeface="B Homa" panose="00000400000000000000" pitchFamily="2" charset="-78"/>
                            </a:rPr>
                            <a:t>4</a:t>
                          </a:r>
                          <a:endParaRPr lang="fa-IR" sz="1600" dirty="0">
                            <a:cs typeface="B Homa" panose="00000400000000000000" pitchFamily="2" charset="-78"/>
                          </a:endParaRPr>
                        </a:p>
                      </a:txBody>
                      <a:tcPr anchor="ctr"/>
                    </a:tc>
                    <a:tc>
                      <a:txBody>
                        <a:bodyPr/>
                        <a:lstStyle/>
                        <a:p>
                          <a:pPr algn="ctr"/>
                          <a:r>
                            <a:rPr lang="fa-IR" sz="1400" kern="1200" baseline="0" dirty="0" smtClean="0">
                              <a:cs typeface="B Homa" panose="00000400000000000000" pitchFamily="2" charset="-78"/>
                            </a:rPr>
                            <a:t>توابع رگرسیون</a:t>
                          </a:r>
                          <a:endParaRPr lang="fa-IR" sz="1400" b="1" kern="1200" baseline="0" dirty="0">
                            <a:solidFill>
                              <a:schemeClr val="tx1"/>
                            </a:solidFill>
                            <a:latin typeface="+mn-lt"/>
                            <a:ea typeface="+mn-ea"/>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Regression function</a:t>
                          </a:r>
                          <a:endParaRPr lang="fa-IR" sz="1600" dirty="0">
                            <a:latin typeface="Times New Roman" pitchFamily="18" charset="0"/>
                            <a:cs typeface="B Homa" panose="00000400000000000000" pitchFamily="2" charset="-78"/>
                          </a:endParaRPr>
                        </a:p>
                      </a:txBody>
                      <a:tcPr anchor="ctr"/>
                    </a:tc>
                    <a:tc>
                      <a:txBody>
                        <a:bodyPr/>
                        <a:lstStyle/>
                        <a:p>
                          <a:endParaRPr lang="fa-IR"/>
                        </a:p>
                      </a:txBody>
                      <a:tcPr anchor="ctr">
                        <a:blipFill rotWithShape="0">
                          <a:blip r:embed="rId2"/>
                          <a:stretch>
                            <a:fillRect l="-154720" t="-291406" r="-350" b="-205469"/>
                          </a:stretch>
                        </a:blipFill>
                      </a:tcPr>
                    </a:tc>
                  </a:tr>
                  <a:tr h="442595">
                    <a:tc>
                      <a:txBody>
                        <a:bodyPr/>
                        <a:lstStyle/>
                        <a:p>
                          <a:pPr algn="ctr" rtl="1"/>
                          <a:r>
                            <a:rPr lang="fa-IR" sz="1600" dirty="0" smtClean="0">
                              <a:cs typeface="B Homa" panose="00000400000000000000" pitchFamily="2" charset="-78"/>
                            </a:rPr>
                            <a:t>5</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 لجستیک</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Logistic</a:t>
                          </a:r>
                          <a:r>
                            <a:rPr lang="en-US" sz="1600" baseline="0" dirty="0" smtClean="0">
                              <a:cs typeface="B Homa" panose="00000400000000000000" pitchFamily="2" charset="-78"/>
                            </a:rPr>
                            <a:t> curve</a:t>
                          </a:r>
                          <a:endParaRPr lang="fa-IR" sz="1600" dirty="0">
                            <a:latin typeface="Times New Roman" pitchFamily="18" charset="0"/>
                            <a:cs typeface="B Homa" panose="00000400000000000000" pitchFamily="2" charset="-78"/>
                          </a:endParaRPr>
                        </a:p>
                      </a:txBody>
                      <a:tcPr anchor="ctr"/>
                    </a:tc>
                    <a:tc>
                      <a:txBody>
                        <a:bodyPr/>
                        <a:lstStyle/>
                        <a:p>
                          <a:endParaRPr lang="fa-IR"/>
                        </a:p>
                      </a:txBody>
                      <a:tcPr anchor="ctr">
                        <a:blipFill rotWithShape="0">
                          <a:blip r:embed="rId2"/>
                          <a:stretch>
                            <a:fillRect l="-154720" t="-695833" r="-350" b="-265278"/>
                          </a:stretch>
                        </a:blipFill>
                      </a:tcPr>
                    </a:tc>
                  </a:tr>
                  <a:tr h="335280">
                    <a:tc>
                      <a:txBody>
                        <a:bodyPr/>
                        <a:lstStyle/>
                        <a:p>
                          <a:pPr algn="ctr" rtl="1"/>
                          <a:r>
                            <a:rPr lang="fa-IR" sz="1600" dirty="0" smtClean="0">
                              <a:cs typeface="B Homa" panose="00000400000000000000" pitchFamily="2" charset="-78"/>
                            </a:rPr>
                            <a:t>6</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منحنی گومپرتز</a:t>
                          </a:r>
                          <a:endParaRPr lang="fa-IR" sz="1400" b="1" dirty="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Gompertz</a:t>
                          </a:r>
                          <a:r>
                            <a:rPr lang="en-US" sz="1600" dirty="0" smtClean="0">
                              <a:cs typeface="B Homa" panose="00000400000000000000" pitchFamily="2" charset="-78"/>
                            </a:rPr>
                            <a:t> curve</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dirty="0" smtClean="0">
                              <a:cs typeface="B Homa" panose="00000400000000000000" pitchFamily="2" charset="-78"/>
                            </a:rPr>
                            <a:t>= </a:t>
                          </a:r>
                          <a:r>
                            <a:rPr lang="en-US" sz="1600" dirty="0" err="1" smtClean="0">
                              <a:cs typeface="B Homa" panose="00000400000000000000" pitchFamily="2" charset="-78"/>
                            </a:rPr>
                            <a:t>ab</a:t>
                          </a:r>
                          <a:r>
                            <a:rPr lang="en-US" sz="1600" baseline="30000" dirty="0" err="1" smtClean="0">
                              <a:cs typeface="B Homa" panose="00000400000000000000" pitchFamily="2" charset="-78"/>
                            </a:rPr>
                            <a:t>ct</a:t>
                          </a:r>
                          <a:endParaRPr lang="fa-IR" sz="1600" baseline="30000" dirty="0">
                            <a:latin typeface="Times New Roman" pitchFamily="18" charset="0"/>
                            <a:cs typeface="B Homa" panose="00000400000000000000" pitchFamily="2" charset="-78"/>
                          </a:endParaRPr>
                        </a:p>
                      </a:txBody>
                      <a:tcPr anchor="ctr"/>
                    </a:tc>
                  </a:tr>
                  <a:tr h="417767">
                    <a:tc>
                      <a:txBody>
                        <a:bodyPr/>
                        <a:lstStyle/>
                        <a:p>
                          <a:pPr algn="ctr" rtl="1"/>
                          <a:r>
                            <a:rPr lang="fa-IR" sz="1600" dirty="0" smtClean="0">
                              <a:cs typeface="B Homa" panose="00000400000000000000" pitchFamily="2" charset="-78"/>
                            </a:rPr>
                            <a:t>7</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تابع هیپربولیک</a:t>
                          </a:r>
                          <a:endParaRPr lang="fa-IR" sz="1400" b="1" dirty="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Hyperbolic function</a:t>
                          </a:r>
                          <a:endParaRPr lang="fa-IR" sz="1600" dirty="0">
                            <a:latin typeface="Times New Roman" pitchFamily="18" charset="0"/>
                            <a:cs typeface="B Homa" panose="00000400000000000000" pitchFamily="2" charset="-78"/>
                          </a:endParaRPr>
                        </a:p>
                      </a:txBody>
                      <a:tcPr anchor="ctr"/>
                    </a:tc>
                    <a:tc>
                      <a:txBody>
                        <a:bodyPr/>
                        <a:lstStyle/>
                        <a:p>
                          <a:endParaRPr lang="fa-IR"/>
                        </a:p>
                      </a:txBody>
                      <a:tcPr anchor="ctr">
                        <a:blipFill rotWithShape="0">
                          <a:blip r:embed="rId2"/>
                          <a:stretch>
                            <a:fillRect l="-154720" t="-910145" r="-350" b="-97101"/>
                          </a:stretch>
                        </a:blipFill>
                      </a:tcPr>
                    </a:tc>
                  </a:tr>
                  <a:tr h="335280">
                    <a:tc>
                      <a:txBody>
                        <a:bodyPr/>
                        <a:lstStyle/>
                        <a:p>
                          <a:pPr algn="ctr" rtl="1"/>
                          <a:r>
                            <a:rPr lang="fa-IR" sz="1600" dirty="0" smtClean="0">
                              <a:cs typeface="B Homa" panose="00000400000000000000" pitchFamily="2" charset="-78"/>
                            </a:rPr>
                            <a:t>8</a:t>
                          </a:r>
                          <a:endParaRPr lang="fa-IR" sz="1600" dirty="0">
                            <a:cs typeface="B Homa" panose="00000400000000000000" pitchFamily="2" charset="-78"/>
                          </a:endParaRPr>
                        </a:p>
                      </a:txBody>
                      <a:tcPr anchor="ctr"/>
                    </a:tc>
                    <a:tc>
                      <a:txBody>
                        <a:bodyPr/>
                        <a:lstStyle/>
                        <a:p>
                          <a:pPr algn="ctr" rtl="1"/>
                          <a:r>
                            <a:rPr lang="fa-IR" sz="1400" dirty="0" smtClean="0">
                              <a:cs typeface="B Homa" panose="00000400000000000000" pitchFamily="2" charset="-78"/>
                            </a:rPr>
                            <a:t>چند جمله ای از درجه </a:t>
                          </a:r>
                          <a:r>
                            <a:rPr lang="en-US" sz="1400" dirty="0" smtClean="0">
                              <a:cs typeface="B Homa" panose="00000400000000000000" pitchFamily="2" charset="-78"/>
                            </a:rPr>
                            <a:t>n</a:t>
                          </a:r>
                          <a:endParaRPr lang="fa-IR" sz="1400" b="1" dirty="0">
                            <a:latin typeface="Times New Roman" pitchFamily="18" charset="0"/>
                            <a:cs typeface="B Homa" panose="00000400000000000000" pitchFamily="2" charset="-78"/>
                          </a:endParaRPr>
                        </a:p>
                      </a:txBody>
                      <a:tcPr anchor="ctr"/>
                    </a:tc>
                    <a:tc>
                      <a:txBody>
                        <a:bodyPr/>
                        <a:lstStyle/>
                        <a:p>
                          <a:pPr algn="ctr" rtl="1"/>
                          <a:r>
                            <a:rPr lang="en-US" sz="1600" dirty="0" smtClean="0">
                              <a:cs typeface="B Homa" panose="00000400000000000000" pitchFamily="2" charset="-78"/>
                            </a:rPr>
                            <a:t>Polynomial</a:t>
                          </a:r>
                          <a:r>
                            <a:rPr lang="en-US" sz="1600" baseline="0" dirty="0" smtClean="0">
                              <a:cs typeface="B Homa" panose="00000400000000000000" pitchFamily="2" charset="-78"/>
                            </a:rPr>
                            <a:t> of degree n</a:t>
                          </a:r>
                          <a:endParaRPr lang="fa-IR" sz="1600" dirty="0">
                            <a:latin typeface="Times New Roman" pitchFamily="18" charset="0"/>
                            <a:cs typeface="B Homa" panose="00000400000000000000" pitchFamily="2" charset="-78"/>
                          </a:endParaRPr>
                        </a:p>
                      </a:txBody>
                      <a:tcPr anchor="ctr"/>
                    </a:tc>
                    <a:tc>
                      <a:txBody>
                        <a:bodyPr/>
                        <a:lstStyle/>
                        <a:p>
                          <a:pPr algn="ctr" rtl="1"/>
                          <a:r>
                            <a:rPr lang="en-US" sz="1600" dirty="0" err="1" smtClean="0">
                              <a:cs typeface="B Homa" panose="00000400000000000000" pitchFamily="2" charset="-78"/>
                            </a:rPr>
                            <a:t>P</a:t>
                          </a:r>
                          <a:r>
                            <a:rPr lang="en-US" sz="1600" baseline="-25000" dirty="0" err="1" smtClean="0">
                              <a:cs typeface="B Homa" panose="00000400000000000000" pitchFamily="2" charset="-78"/>
                            </a:rPr>
                            <a:t>t</a:t>
                          </a:r>
                          <a:r>
                            <a:rPr lang="en-US" sz="1600" dirty="0" smtClean="0">
                              <a:cs typeface="B Homa" panose="00000400000000000000" pitchFamily="2" charset="-78"/>
                            </a:rPr>
                            <a:t>= a</a:t>
                          </a:r>
                          <a:r>
                            <a:rPr lang="en-US" sz="1600" baseline="-25000" dirty="0" smtClean="0">
                              <a:cs typeface="B Homa" panose="00000400000000000000" pitchFamily="2" charset="-78"/>
                            </a:rPr>
                            <a:t>0</a:t>
                          </a:r>
                          <a:r>
                            <a:rPr lang="en-US" sz="1600" dirty="0" smtClean="0">
                              <a:cs typeface="B Homa" panose="00000400000000000000" pitchFamily="2" charset="-78"/>
                            </a:rPr>
                            <a:t>+a</a:t>
                          </a:r>
                          <a:r>
                            <a:rPr lang="en-US" sz="1600" baseline="-25000" dirty="0" smtClean="0">
                              <a:cs typeface="B Homa" panose="00000400000000000000" pitchFamily="2" charset="-78"/>
                            </a:rPr>
                            <a:t>1</a:t>
                          </a:r>
                          <a:r>
                            <a:rPr lang="en-US" sz="1600" dirty="0" smtClean="0">
                              <a:cs typeface="B Homa" panose="00000400000000000000" pitchFamily="2" charset="-78"/>
                            </a:rPr>
                            <a:t>t+… </a:t>
                          </a:r>
                          <a:r>
                            <a:rPr lang="en-US" sz="1600" dirty="0" err="1" smtClean="0">
                              <a:cs typeface="B Homa" panose="00000400000000000000" pitchFamily="2" charset="-78"/>
                            </a:rPr>
                            <a:t>a</a:t>
                          </a:r>
                          <a:r>
                            <a:rPr lang="en-US" sz="1600" baseline="-25000" dirty="0" err="1" smtClean="0">
                              <a:cs typeface="B Homa" panose="00000400000000000000" pitchFamily="2" charset="-78"/>
                            </a:rPr>
                            <a:t>n</a:t>
                          </a:r>
                          <a:r>
                            <a:rPr lang="en-US" sz="1600" dirty="0" err="1" smtClean="0">
                              <a:cs typeface="B Homa" panose="00000400000000000000" pitchFamily="2" charset="-78"/>
                            </a:rPr>
                            <a:t>t</a:t>
                          </a:r>
                          <a:r>
                            <a:rPr lang="en-US" sz="1600" baseline="-25000" dirty="0" err="1" smtClean="0">
                              <a:cs typeface="B Homa" panose="00000400000000000000" pitchFamily="2" charset="-78"/>
                            </a:rPr>
                            <a:t>n</a:t>
                          </a:r>
                          <a:endParaRPr lang="fa-IR" sz="1600" baseline="-25000" dirty="0">
                            <a:latin typeface="Times New Roman" pitchFamily="18" charset="0"/>
                            <a:cs typeface="B Homa" panose="00000400000000000000" pitchFamily="2" charset="-78"/>
                          </a:endParaRPr>
                        </a:p>
                      </a:txBody>
                      <a:tcPr anchor="ctr"/>
                    </a:tc>
                  </a:tr>
                </a:tbl>
              </a:graphicData>
            </a:graphic>
          </p:graphicFrame>
        </mc:Fallback>
      </mc:AlternateContent>
      <p:sp>
        <p:nvSpPr>
          <p:cNvPr id="17" name="TextBox 16"/>
          <p:cNvSpPr txBox="1"/>
          <p:nvPr/>
        </p:nvSpPr>
        <p:spPr>
          <a:xfrm>
            <a:off x="8508275" y="237308"/>
            <a:ext cx="2157344" cy="609741"/>
          </a:xfrm>
          <a:prstGeom prst="rect">
            <a:avLst/>
          </a:prstGeom>
          <a:solidFill>
            <a:srgbClr val="FF0000"/>
          </a:solidFill>
          <a:ln/>
        </p:spPr>
        <p:style>
          <a:lnRef idx="2">
            <a:schemeClr val="accent2"/>
          </a:lnRef>
          <a:fillRef idx="1">
            <a:schemeClr val="lt1"/>
          </a:fillRef>
          <a:effectRef idx="0">
            <a:schemeClr val="accent2"/>
          </a:effectRef>
          <a:fontRef idx="minor">
            <a:schemeClr val="dk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18" name="Rectangle 17"/>
          <p:cNvSpPr/>
          <p:nvPr/>
        </p:nvSpPr>
        <p:spPr>
          <a:xfrm>
            <a:off x="10665619" y="968970"/>
            <a:ext cx="152162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9" name="Rectangle 18"/>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a:t>
            </a:r>
            <a:r>
              <a:rPr lang="fa-IR" sz="1400" dirty="0" smtClean="0">
                <a:solidFill>
                  <a:schemeClr val="tx1"/>
                </a:solidFill>
                <a:cs typeface="B Titr" panose="00000700000000000000" pitchFamily="2" charset="-78"/>
              </a:rPr>
              <a:t>نمایی</a:t>
            </a:r>
            <a:endParaRPr lang="en-US" sz="1400" dirty="0">
              <a:solidFill>
                <a:schemeClr val="tx1"/>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1" name="Rectangle 20"/>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2" name="Rectangle 21"/>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3" name="Rectangle 22"/>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4" name="Rectangle 23"/>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5" name="Rectangle 24"/>
          <p:cNvSpPr/>
          <p:nvPr/>
        </p:nvSpPr>
        <p:spPr>
          <a:xfrm>
            <a:off x="10634808" y="4953794"/>
            <a:ext cx="1552430" cy="609600"/>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latin typeface="Times New Roman" pitchFamily="18" charset="0"/>
                <a:cs typeface="Times New Roman" pitchFamily="18" charset="0"/>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7</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480501057"/>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70" cy="1477328"/>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algn="justLow" rtl="1"/>
                <a:r>
                  <a:rPr lang="fa-IR" sz="1800" dirty="0" smtClean="0">
                    <a:solidFill>
                      <a:prstClr val="black"/>
                    </a:solidFill>
                    <a:cs typeface="B Homa" panose="00000400000000000000" pitchFamily="2" charset="-78"/>
                  </a:rPr>
                  <a:t>در رابطه های بالا، </a:t>
                </a:r>
                <a:r>
                  <a:rPr lang="en-US" sz="1800" dirty="0" err="1" smtClean="0">
                    <a:solidFill>
                      <a:prstClr val="black"/>
                    </a:solidFill>
                    <a:latin typeface="Times New Roman" pitchFamily="18" charset="0"/>
                    <a:cs typeface="Times New Roman" pitchFamily="18" charset="0"/>
                  </a:rPr>
                  <a:t>p</a:t>
                </a:r>
                <a:r>
                  <a:rPr lang="en-US" sz="1800" baseline="-25000" dirty="0" err="1" smtClean="0">
                    <a:solidFill>
                      <a:prstClr val="black"/>
                    </a:solidFill>
                    <a:latin typeface="Times New Roman" pitchFamily="18" charset="0"/>
                    <a:cs typeface="Times New Roman" pitchFamily="18" charset="0"/>
                  </a:rPr>
                  <a:t>t</a:t>
                </a:r>
                <a:r>
                  <a:rPr lang="fa-IR" sz="1800" dirty="0" smtClean="0">
                    <a:solidFill>
                      <a:prstClr val="black"/>
                    </a:solidFill>
                    <a:latin typeface="Times New Roman" pitchFamily="18" charset="0"/>
                    <a:cs typeface="Times New Roman" pitchFamily="18" charset="0"/>
                  </a:rPr>
                  <a:t>، </a:t>
                </a:r>
                <a:r>
                  <a:rPr lang="fa-IR" sz="1800" dirty="0" smtClean="0">
                    <a:solidFill>
                      <a:prstClr val="black"/>
                    </a:solidFill>
                    <a:cs typeface="B Homa" panose="00000400000000000000" pitchFamily="2" charset="-78"/>
                  </a:rPr>
                  <a:t>جمعیت در زمان </a:t>
                </a:r>
                <a:r>
                  <a:rPr lang="en-US" sz="1800" dirty="0" smtClean="0">
                    <a:solidFill>
                      <a:prstClr val="black"/>
                    </a:solidFill>
                    <a:latin typeface="Times New Roman" pitchFamily="18" charset="0"/>
                    <a:cs typeface="Times New Roman" pitchFamily="18" charset="0"/>
                  </a:rPr>
                  <a:t>t</a:t>
                </a:r>
                <a:r>
                  <a:rPr lang="fa-IR" sz="1800" dirty="0" smtClean="0">
                    <a:solidFill>
                      <a:prstClr val="black"/>
                    </a:solidFill>
                    <a:latin typeface="Times New Roman" pitchFamily="18" charset="0"/>
                    <a:cs typeface="Times New Roman" pitchFamily="18" charset="0"/>
                  </a:rPr>
                  <a:t> </a:t>
                </a:r>
                <a:r>
                  <a:rPr lang="fa-IR" sz="1800" dirty="0" smtClean="0">
                    <a:solidFill>
                      <a:prstClr val="black"/>
                    </a:solidFill>
                    <a:cs typeface="B Homa" panose="00000400000000000000" pitchFamily="2" charset="-78"/>
                  </a:rPr>
                  <a:t>و دیگرضرایب پارامترهای مجهول می باشند.</a:t>
                </a:r>
              </a:p>
              <a:p>
                <a:pPr algn="justLow" rtl="1"/>
                <a:r>
                  <a:rPr lang="fa-IR" sz="1800" dirty="0" smtClean="0">
                    <a:solidFill>
                      <a:prstClr val="black"/>
                    </a:solidFill>
                    <a:cs typeface="B Homa" panose="00000400000000000000" pitchFamily="2" charset="-78"/>
                  </a:rPr>
                  <a:t>برای انتخاب یک منحنی مناسب نکات زیر را می توان در نظر گرفت.</a:t>
                </a:r>
              </a:p>
              <a:p>
                <a:pPr algn="justLow" rtl="1"/>
                <a:r>
                  <a:rPr lang="fa-IR" sz="1800" dirty="0" smtClean="0">
                    <a:solidFill>
                      <a:prstClr val="black"/>
                    </a:solidFill>
                    <a:cs typeface="B Homa" panose="00000400000000000000" pitchFamily="2" charset="-78"/>
                  </a:rPr>
                  <a:t>اگر </a:t>
                </a:r>
                <a:r>
                  <a:rPr lang="en-US" sz="1800" dirty="0" err="1" smtClean="0">
                    <a:solidFill>
                      <a:prstClr val="black"/>
                    </a:solidFill>
                    <a:latin typeface="Times New Roman" pitchFamily="18" charset="0"/>
                    <a:cs typeface="Times New Roman" pitchFamily="18" charset="0"/>
                  </a:rPr>
                  <a:t>y</a:t>
                </a:r>
                <a:r>
                  <a:rPr lang="en-US" sz="1800" baseline="-25000" dirty="0" err="1" smtClean="0">
                    <a:solidFill>
                      <a:prstClr val="black"/>
                    </a:solidFill>
                    <a:latin typeface="Times New Roman" pitchFamily="18" charset="0"/>
                    <a:cs typeface="Times New Roman" pitchFamily="18" charset="0"/>
                  </a:rPr>
                  <a:t>t</a:t>
                </a:r>
                <a:r>
                  <a:rPr lang="fa-IR" sz="1800" dirty="0" smtClean="0">
                    <a:solidFill>
                      <a:prstClr val="black"/>
                    </a:solidFill>
                    <a:latin typeface="Times New Roman" pitchFamily="18" charset="0"/>
                    <a:cs typeface="Times New Roman" pitchFamily="18" charset="0"/>
                  </a:rPr>
                  <a:t>، </a:t>
                </a:r>
                <a:r>
                  <a:rPr lang="en-US" sz="1800" dirty="0" smtClean="0">
                    <a:solidFill>
                      <a:prstClr val="black"/>
                    </a:solidFill>
                    <a:latin typeface="Times New Roman" pitchFamily="18" charset="0"/>
                    <a:cs typeface="Times New Roman" pitchFamily="18" charset="0"/>
                  </a:rPr>
                  <a:t>y</a:t>
                </a:r>
                <a:r>
                  <a:rPr lang="en-US" sz="1800" baseline="-25000" dirty="0" smtClean="0">
                    <a:solidFill>
                      <a:prstClr val="black"/>
                    </a:solidFill>
                    <a:latin typeface="Times New Roman" pitchFamily="18" charset="0"/>
                    <a:cs typeface="Times New Roman" pitchFamily="18" charset="0"/>
                  </a:rPr>
                  <a:t>t-1</a:t>
                </a:r>
                <a:r>
                  <a:rPr lang="fa-IR" sz="1800" dirty="0" smtClean="0">
                    <a:solidFill>
                      <a:prstClr val="black"/>
                    </a:solidFill>
                    <a:latin typeface="Times New Roman" pitchFamily="18" charset="0"/>
                    <a:cs typeface="Times New Roman" pitchFamily="18" charset="0"/>
                  </a:rPr>
                  <a:t>، </a:t>
                </a:r>
                <a:r>
                  <a:rPr lang="en-US" sz="1800" dirty="0" smtClean="0">
                    <a:solidFill>
                      <a:prstClr val="black"/>
                    </a:solidFill>
                    <a:latin typeface="Times New Roman" pitchFamily="18" charset="0"/>
                    <a:cs typeface="Times New Roman" pitchFamily="18" charset="0"/>
                  </a:rPr>
                  <a:t>y</a:t>
                </a:r>
                <a:r>
                  <a:rPr lang="en-US" sz="1800" baseline="-25000" dirty="0" smtClean="0">
                    <a:solidFill>
                      <a:prstClr val="black"/>
                    </a:solidFill>
                    <a:latin typeface="Times New Roman" pitchFamily="18" charset="0"/>
                    <a:cs typeface="Times New Roman" pitchFamily="18" charset="0"/>
                  </a:rPr>
                  <a:t>t-2</a:t>
                </a:r>
                <a:r>
                  <a:rPr lang="fa-IR" sz="1800" dirty="0" smtClean="0">
                    <a:solidFill>
                      <a:prstClr val="black"/>
                    </a:solidFill>
                    <a:latin typeface="Times New Roman" pitchFamily="18" charset="0"/>
                    <a:cs typeface="Times New Roman" pitchFamily="18" charset="0"/>
                  </a:rPr>
                  <a:t>، ... </a:t>
                </a:r>
                <a:r>
                  <a:rPr lang="fa-IR" sz="1800" dirty="0" smtClean="0">
                    <a:solidFill>
                      <a:prstClr val="black"/>
                    </a:solidFill>
                    <a:cs typeface="B Homa" panose="00000400000000000000" pitchFamily="2" charset="-78"/>
                  </a:rPr>
                  <a:t>مقدار مشاهده شده به ترتیب در زمان </a:t>
                </a:r>
                <a:r>
                  <a:rPr lang="en-US" sz="1800" dirty="0" smtClean="0">
                    <a:solidFill>
                      <a:prstClr val="black"/>
                    </a:solidFill>
                    <a:latin typeface="Times New Roman" pitchFamily="18" charset="0"/>
                    <a:cs typeface="Times New Roman" pitchFamily="18" charset="0"/>
                  </a:rPr>
                  <a:t>t</a:t>
                </a:r>
                <a:r>
                  <a:rPr lang="fa-IR" sz="1800" dirty="0" smtClean="0">
                    <a:solidFill>
                      <a:prstClr val="black"/>
                    </a:solidFill>
                    <a:latin typeface="Times New Roman" pitchFamily="18" charset="0"/>
                    <a:cs typeface="Times New Roman" pitchFamily="18" charset="0"/>
                  </a:rPr>
                  <a:t>، </a:t>
                </a:r>
                <a:r>
                  <a:rPr lang="en-US" sz="1800" dirty="0" smtClean="0">
                    <a:solidFill>
                      <a:prstClr val="black"/>
                    </a:solidFill>
                    <a:latin typeface="Times New Roman" pitchFamily="18" charset="0"/>
                    <a:cs typeface="Times New Roman" pitchFamily="18" charset="0"/>
                  </a:rPr>
                  <a:t>t-1</a:t>
                </a:r>
                <a:r>
                  <a:rPr lang="fa-IR" sz="1800" dirty="0" smtClean="0">
                    <a:solidFill>
                      <a:prstClr val="black"/>
                    </a:solidFill>
                    <a:latin typeface="Times New Roman" pitchFamily="18" charset="0"/>
                    <a:cs typeface="Times New Roman" pitchFamily="18" charset="0"/>
                  </a:rPr>
                  <a:t>، </a:t>
                </a:r>
                <a:r>
                  <a:rPr lang="en-US" sz="1800" dirty="0" smtClean="0">
                    <a:solidFill>
                      <a:prstClr val="black"/>
                    </a:solidFill>
                    <a:latin typeface="Times New Roman" pitchFamily="18" charset="0"/>
                    <a:cs typeface="Times New Roman" pitchFamily="18" charset="0"/>
                  </a:rPr>
                  <a:t>t-2</a:t>
                </a:r>
                <a:r>
                  <a:rPr lang="fa-IR" sz="1800" dirty="0" smtClean="0">
                    <a:solidFill>
                      <a:prstClr val="black"/>
                    </a:solidFill>
                    <a:latin typeface="Times New Roman" pitchFamily="18" charset="0"/>
                    <a:cs typeface="Times New Roman" pitchFamily="18" charset="0"/>
                  </a:rPr>
                  <a:t>، ...</a:t>
                </a:r>
                <a:r>
                  <a:rPr lang="fa-IR" sz="1800" dirty="0" smtClean="0">
                    <a:solidFill>
                      <a:prstClr val="black"/>
                    </a:solidFill>
                    <a:cs typeface="B Homa" panose="00000400000000000000" pitchFamily="2" charset="-78"/>
                  </a:rPr>
                  <a:t> باشد، طبق تعریف تفاضل مرتبه اول برای زمان </a:t>
                </a:r>
                <a:r>
                  <a:rPr lang="en-US" sz="1800" dirty="0" smtClean="0">
                    <a:solidFill>
                      <a:prstClr val="black"/>
                    </a:solidFill>
                    <a:cs typeface="B Homa" panose="00000400000000000000" pitchFamily="2" charset="-78"/>
                  </a:rPr>
                  <a:t>t</a:t>
                </a:r>
                <a:r>
                  <a:rPr lang="fa-IR" sz="1800" dirty="0" smtClean="0">
                    <a:solidFill>
                      <a:prstClr val="black"/>
                    </a:solidFill>
                    <a:cs typeface="B Homa" panose="00000400000000000000" pitchFamily="2" charset="-78"/>
                  </a:rPr>
                  <a:t>، </a:t>
                </a:r>
                <a14:m>
                  <m:oMath xmlns:m="http://schemas.openxmlformats.org/officeDocument/2006/math">
                    <m:r>
                      <m:rPr>
                        <m:sty m:val="p"/>
                      </m:rPr>
                      <a:rPr lang="el-GR" sz="1800">
                        <a:solidFill>
                          <a:prstClr val="black"/>
                        </a:solidFill>
                        <a:latin typeface="Cambria Math"/>
                        <a:cs typeface="B Nazanin" panose="00000400000000000000" pitchFamily="2" charset="-78"/>
                      </a:rPr>
                      <m:t>Δ</m:t>
                    </m:r>
                    <m:r>
                      <m:rPr>
                        <m:sty m:val="p"/>
                      </m:rPr>
                      <a:rPr lang="en-US" sz="1800" b="0" i="0" smtClean="0">
                        <a:solidFill>
                          <a:prstClr val="black"/>
                        </a:solidFill>
                        <a:latin typeface="Cambria Math"/>
                        <a:cs typeface="B Nazanin" panose="00000400000000000000" pitchFamily="2" charset="-78"/>
                      </a:rPr>
                      <m:t>y</m:t>
                    </m:r>
                    <m:r>
                      <m:rPr>
                        <m:sty m:val="p"/>
                      </m:rPr>
                      <a:rPr lang="en-US" sz="1800" b="0" i="0" baseline="-25000" smtClean="0">
                        <a:solidFill>
                          <a:prstClr val="black"/>
                        </a:solidFill>
                        <a:latin typeface="Cambria Math"/>
                        <a:cs typeface="B Nazanin" panose="00000400000000000000" pitchFamily="2" charset="-78"/>
                      </a:rPr>
                      <m:t>t</m:t>
                    </m:r>
                    <m:r>
                      <a:rPr lang="en-US" sz="1800" b="0" i="0" smtClean="0">
                        <a:solidFill>
                          <a:prstClr val="black"/>
                        </a:solidFill>
                        <a:latin typeface="Cambria Math"/>
                        <a:cs typeface="B Nazanin" panose="00000400000000000000" pitchFamily="2" charset="-78"/>
                      </a:rPr>
                      <m:t>=</m:t>
                    </m:r>
                    <m:r>
                      <m:rPr>
                        <m:sty m:val="p"/>
                      </m:rPr>
                      <a:rPr lang="en-US" sz="1800" b="0" i="0" smtClean="0">
                        <a:solidFill>
                          <a:prstClr val="black"/>
                        </a:solidFill>
                        <a:latin typeface="Cambria Math"/>
                        <a:cs typeface="B Nazanin" panose="00000400000000000000" pitchFamily="2" charset="-78"/>
                      </a:rPr>
                      <m:t>yt</m:t>
                    </m:r>
                    <m:r>
                      <a:rPr lang="en-US" sz="1800" b="0" i="0" smtClean="0">
                        <a:solidFill>
                          <a:prstClr val="black"/>
                        </a:solidFill>
                        <a:latin typeface="Cambria Math"/>
                        <a:cs typeface="B Nazanin" panose="00000400000000000000" pitchFamily="2" charset="-78"/>
                      </a:rPr>
                      <m:t>−</m:t>
                    </m:r>
                    <m:r>
                      <m:rPr>
                        <m:sty m:val="p"/>
                      </m:rPr>
                      <a:rPr lang="en-US" sz="1800" b="0" i="0" smtClean="0">
                        <a:solidFill>
                          <a:prstClr val="black"/>
                        </a:solidFill>
                        <a:latin typeface="Cambria Math"/>
                        <a:cs typeface="B Nazanin" panose="00000400000000000000" pitchFamily="2" charset="-78"/>
                      </a:rPr>
                      <m:t>yt</m:t>
                    </m:r>
                    <m:r>
                      <a:rPr lang="en-US" sz="1800" b="0" i="0" baseline="-25000" smtClean="0">
                        <a:solidFill>
                          <a:prstClr val="black"/>
                        </a:solidFill>
                        <a:latin typeface="Cambria Math"/>
                        <a:cs typeface="B Nazanin" panose="00000400000000000000" pitchFamily="2" charset="-78"/>
                      </a:rPr>
                      <m:t>−</m:t>
                    </m:r>
                    <m:r>
                      <a:rPr lang="en-US" sz="1800" b="0" i="0" baseline="-25000" smtClean="0">
                        <a:solidFill>
                          <a:prstClr val="black"/>
                        </a:solidFill>
                        <a:latin typeface="Cambria Math"/>
                        <a:cs typeface="B Nazanin" panose="00000400000000000000" pitchFamily="2" charset="-78"/>
                      </a:rPr>
                      <m:t>1</m:t>
                    </m:r>
                  </m:oMath>
                </a14:m>
                <a:r>
                  <a:rPr lang="fa-IR" sz="1800" dirty="0" smtClean="0">
                    <a:solidFill>
                      <a:prstClr val="black"/>
                    </a:solidFill>
                    <a:cs typeface="B Homa" panose="00000400000000000000" pitchFamily="2" charset="-78"/>
                  </a:rPr>
                  <a:t>، تفاضل مرتبه دوم برای زمان </a:t>
                </a:r>
                <a:r>
                  <a:rPr lang="en-US" sz="1800" dirty="0" smtClean="0">
                    <a:solidFill>
                      <a:prstClr val="black"/>
                    </a:solidFill>
                    <a:latin typeface="Times New Roman" pitchFamily="18" charset="0"/>
                    <a:cs typeface="Times New Roman" pitchFamily="18" charset="0"/>
                  </a:rPr>
                  <a:t>t</a:t>
                </a:r>
                <a:r>
                  <a:rPr lang="fa-IR" sz="1800" dirty="0" smtClean="0">
                    <a:solidFill>
                      <a:prstClr val="black"/>
                    </a:solidFill>
                    <a:latin typeface="Times New Roman" pitchFamily="18" charset="0"/>
                    <a:cs typeface="Times New Roman" pitchFamily="18" charset="0"/>
                  </a:rPr>
                  <a:t>، </a:t>
                </a:r>
                <a14:m>
                  <m:oMath xmlns:m="http://schemas.openxmlformats.org/officeDocument/2006/math">
                    <m:r>
                      <m:rPr>
                        <m:sty m:val="p"/>
                      </m:rPr>
                      <a:rPr lang="el-GR" sz="1800">
                        <a:solidFill>
                          <a:prstClr val="black"/>
                        </a:solidFill>
                        <a:latin typeface="Cambria Math"/>
                        <a:cs typeface="B Nazanin" panose="00000400000000000000" pitchFamily="2" charset="-78"/>
                      </a:rPr>
                      <m:t>Δ</m:t>
                    </m:r>
                    <m:r>
                      <a:rPr lang="en-US" sz="1800" b="0" i="0" smtClean="0">
                        <a:solidFill>
                          <a:prstClr val="black"/>
                        </a:solidFill>
                        <a:latin typeface="Cambria Math"/>
                        <a:cs typeface="B Nazanin" panose="00000400000000000000" pitchFamily="2" charset="-78"/>
                      </a:rPr>
                      <m:t>2</m:t>
                    </m:r>
                    <m:r>
                      <m:rPr>
                        <m:sty m:val="p"/>
                      </m:rPr>
                      <a:rPr lang="en-US" sz="1800">
                        <a:solidFill>
                          <a:prstClr val="black"/>
                        </a:solidFill>
                        <a:latin typeface="Cambria Math"/>
                        <a:cs typeface="B Nazanin" panose="00000400000000000000" pitchFamily="2" charset="-78"/>
                      </a:rPr>
                      <m:t>y</m:t>
                    </m:r>
                    <m:r>
                      <m:rPr>
                        <m:sty m:val="p"/>
                      </m:rPr>
                      <a:rPr lang="en-US" sz="1800" baseline="-25000">
                        <a:solidFill>
                          <a:prstClr val="black"/>
                        </a:solidFill>
                        <a:latin typeface="Cambria Math"/>
                        <a:cs typeface="B Nazanin" panose="00000400000000000000" pitchFamily="2" charset="-78"/>
                      </a:rPr>
                      <m:t>t</m:t>
                    </m:r>
                    <m:r>
                      <a:rPr lang="en-US" sz="1800">
                        <a:solidFill>
                          <a:prstClr val="black"/>
                        </a:solidFill>
                        <a:latin typeface="Cambria Math"/>
                        <a:cs typeface="B Nazanin" panose="00000400000000000000" pitchFamily="2" charset="-78"/>
                      </a:rPr>
                      <m:t>=</m:t>
                    </m:r>
                    <m:r>
                      <m:rPr>
                        <m:sty m:val="p"/>
                      </m:rPr>
                      <a:rPr lang="el-GR" sz="1800">
                        <a:solidFill>
                          <a:prstClr val="black"/>
                        </a:solidFill>
                        <a:latin typeface="Cambria Math"/>
                        <a:cs typeface="B Nazanin" panose="00000400000000000000" pitchFamily="2" charset="-78"/>
                      </a:rPr>
                      <m:t>Δ</m:t>
                    </m:r>
                    <m:d>
                      <m:dPr>
                        <m:ctrlPr>
                          <a:rPr lang="en-US" sz="1800" b="0" i="1" smtClean="0">
                            <a:solidFill>
                              <a:prstClr val="black"/>
                            </a:solidFill>
                            <a:latin typeface="Cambria Math" panose="02040503050406030204" pitchFamily="18" charset="0"/>
                            <a:cs typeface="B Nazanin" panose="00000400000000000000" pitchFamily="2" charset="-78"/>
                          </a:rPr>
                        </m:ctrlPr>
                      </m:dPr>
                      <m:e>
                        <m:r>
                          <m:rPr>
                            <m:sty m:val="p"/>
                          </m:rPr>
                          <a:rPr lang="el-GR" sz="1800">
                            <a:solidFill>
                              <a:prstClr val="black"/>
                            </a:solidFill>
                            <a:latin typeface="Cambria Math"/>
                            <a:cs typeface="B Nazanin" panose="00000400000000000000" pitchFamily="2" charset="-78"/>
                          </a:rPr>
                          <m:t>Δ</m:t>
                        </m:r>
                        <m:r>
                          <m:rPr>
                            <m:sty m:val="p"/>
                          </m:rPr>
                          <a:rPr lang="en-US" sz="1800">
                            <a:solidFill>
                              <a:prstClr val="black"/>
                            </a:solidFill>
                            <a:latin typeface="Cambria Math"/>
                            <a:cs typeface="B Nazanin" panose="00000400000000000000" pitchFamily="2" charset="-78"/>
                          </a:rPr>
                          <m:t>y</m:t>
                        </m:r>
                        <m:r>
                          <m:rPr>
                            <m:sty m:val="p"/>
                          </m:rPr>
                          <a:rPr lang="en-US" sz="1800" baseline="-25000">
                            <a:solidFill>
                              <a:prstClr val="black"/>
                            </a:solidFill>
                            <a:latin typeface="Cambria Math"/>
                            <a:cs typeface="B Nazanin" panose="00000400000000000000" pitchFamily="2" charset="-78"/>
                          </a:rPr>
                          <m:t>t</m:t>
                        </m:r>
                      </m:e>
                    </m:d>
                    <m:r>
                      <a:rPr lang="en-US" sz="1800" b="0" i="0" smtClean="0">
                        <a:solidFill>
                          <a:prstClr val="black"/>
                        </a:solidFill>
                        <a:latin typeface="Cambria Math"/>
                        <a:cs typeface="B Nazanin" panose="00000400000000000000" pitchFamily="2" charset="-78"/>
                      </a:rPr>
                      <m:t>=</m:t>
                    </m:r>
                    <m:r>
                      <m:rPr>
                        <m:sty m:val="p"/>
                      </m:rPr>
                      <a:rPr lang="en-US" sz="1800" b="0" i="0" smtClean="0">
                        <a:solidFill>
                          <a:prstClr val="black"/>
                        </a:solidFill>
                        <a:latin typeface="Cambria Math"/>
                        <a:cs typeface="B Nazanin" panose="00000400000000000000" pitchFamily="2" charset="-78"/>
                      </a:rPr>
                      <m:t>yt</m:t>
                    </m:r>
                    <m:r>
                      <a:rPr lang="en-US" sz="1800" b="0" i="0" smtClean="0">
                        <a:solidFill>
                          <a:prstClr val="black"/>
                        </a:solidFill>
                        <a:latin typeface="Cambria Math"/>
                        <a:cs typeface="B Nazanin" panose="00000400000000000000" pitchFamily="2" charset="-78"/>
                      </a:rPr>
                      <m:t>−</m:t>
                    </m:r>
                    <m:r>
                      <a:rPr lang="en-US" sz="1800" b="0" i="0" smtClean="0">
                        <a:solidFill>
                          <a:prstClr val="black"/>
                        </a:solidFill>
                        <a:latin typeface="Cambria Math"/>
                        <a:cs typeface="B Nazanin" panose="00000400000000000000" pitchFamily="2" charset="-78"/>
                      </a:rPr>
                      <m:t>2</m:t>
                    </m:r>
                    <m:r>
                      <m:rPr>
                        <m:sty m:val="p"/>
                      </m:rPr>
                      <a:rPr lang="en-US" sz="1800">
                        <a:solidFill>
                          <a:prstClr val="black"/>
                        </a:solidFill>
                        <a:latin typeface="Cambria Math"/>
                        <a:cs typeface="B Nazanin" panose="00000400000000000000" pitchFamily="2" charset="-78"/>
                      </a:rPr>
                      <m:t>y</m:t>
                    </m:r>
                    <m:r>
                      <m:rPr>
                        <m:sty m:val="p"/>
                      </m:rPr>
                      <a:rPr lang="en-US" sz="1800" baseline="-25000">
                        <a:solidFill>
                          <a:prstClr val="black"/>
                        </a:solidFill>
                        <a:latin typeface="Cambria Math"/>
                        <a:cs typeface="B Nazanin" panose="00000400000000000000" pitchFamily="2" charset="-78"/>
                      </a:rPr>
                      <m:t>t</m:t>
                    </m:r>
                    <m:r>
                      <a:rPr lang="en-US" sz="1800" baseline="-25000">
                        <a:solidFill>
                          <a:prstClr val="black"/>
                        </a:solidFill>
                        <a:latin typeface="Cambria Math"/>
                        <a:cs typeface="B Nazanin" panose="00000400000000000000" pitchFamily="2" charset="-78"/>
                      </a:rPr>
                      <m:t>−</m:t>
                    </m:r>
                    <m:r>
                      <a:rPr lang="en-US" sz="1800" baseline="-25000">
                        <a:solidFill>
                          <a:prstClr val="black"/>
                        </a:solidFill>
                        <a:latin typeface="Cambria Math"/>
                        <a:cs typeface="B Nazanin" panose="00000400000000000000" pitchFamily="2" charset="-78"/>
                      </a:rPr>
                      <m:t>1</m:t>
                    </m:r>
                    <m:r>
                      <a:rPr lang="en-US" sz="1800" b="0" i="0" smtClean="0">
                        <a:solidFill>
                          <a:prstClr val="black"/>
                        </a:solidFill>
                        <a:latin typeface="Cambria Math"/>
                        <a:cs typeface="B Nazanin" panose="00000400000000000000" pitchFamily="2" charset="-78"/>
                      </a:rPr>
                      <m:t>+</m:t>
                    </m:r>
                    <m:r>
                      <m:rPr>
                        <m:sty m:val="p"/>
                      </m:rPr>
                      <a:rPr lang="en-US" sz="1800" b="0" i="0" smtClean="0">
                        <a:solidFill>
                          <a:prstClr val="black"/>
                        </a:solidFill>
                        <a:latin typeface="Cambria Math"/>
                        <a:cs typeface="B Nazanin" panose="00000400000000000000" pitchFamily="2" charset="-78"/>
                      </a:rPr>
                      <m:t>yt</m:t>
                    </m:r>
                    <m:r>
                      <a:rPr lang="en-US" sz="1800" b="0" i="0" baseline="-25000" smtClean="0">
                        <a:solidFill>
                          <a:prstClr val="black"/>
                        </a:solidFill>
                        <a:latin typeface="Cambria Math"/>
                        <a:cs typeface="B Nazanin" panose="00000400000000000000" pitchFamily="2" charset="-78"/>
                      </a:rPr>
                      <m:t>−</m:t>
                    </m:r>
                    <m:r>
                      <a:rPr lang="en-US" sz="1800" b="0" i="0" baseline="-25000" smtClean="0">
                        <a:solidFill>
                          <a:prstClr val="black"/>
                        </a:solidFill>
                        <a:latin typeface="Cambria Math"/>
                        <a:cs typeface="B Nazanin" panose="00000400000000000000" pitchFamily="2" charset="-78"/>
                      </a:rPr>
                      <m:t>2</m:t>
                    </m:r>
                  </m:oMath>
                </a14:m>
                <a:r>
                  <a:rPr lang="fa-IR" sz="1800" dirty="0" smtClean="0">
                    <a:solidFill>
                      <a:prstClr val="black"/>
                    </a:solidFill>
                    <a:latin typeface="Times New Roman" pitchFamily="18" charset="0"/>
                    <a:cs typeface="Times New Roman" pitchFamily="18" charset="0"/>
                  </a:rPr>
                  <a:t> </a:t>
                </a:r>
                <a:r>
                  <a:rPr lang="fa-IR" sz="1800" dirty="0" smtClean="0">
                    <a:solidFill>
                      <a:prstClr val="black"/>
                    </a:solidFill>
                    <a:cs typeface="B Homa" panose="00000400000000000000" pitchFamily="2" charset="-78"/>
                  </a:rPr>
                  <a:t>می باشد.</a:t>
                </a: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70" cy="1477328"/>
              </a:xfrm>
              <a:prstGeom prst="rect">
                <a:avLst/>
              </a:prstGeom>
              <a:blipFill rotWithShape="0">
                <a:blip r:embed="rId2"/>
                <a:stretch>
                  <a:fillRect l="-1096" t="-3252" r="-479" b="-5285"/>
                </a:stretch>
              </a:blipFill>
              <a:ln/>
            </p:spPr>
            <p:txBody>
              <a:bodyPr/>
              <a:lstStyle/>
              <a:p>
                <a:r>
                  <a:rPr lang="fa-IR">
                    <a:noFill/>
                  </a:rPr>
                  <a:t> </a:t>
                </a:r>
              </a:p>
            </p:txBody>
          </p:sp>
        </mc:Fallback>
      </mc:AlternateContent>
      <p:graphicFrame>
        <p:nvGraphicFramePr>
          <p:cNvPr id="3" name="Table 2"/>
          <p:cNvGraphicFramePr>
            <a:graphicFrameLocks noGrp="1"/>
          </p:cNvGraphicFramePr>
          <p:nvPr>
            <p:extLst>
              <p:ext uri="{D42A27DB-BD31-4B8C-83A1-F6EECF244321}">
                <p14:modId xmlns:p14="http://schemas.microsoft.com/office/powerpoint/2010/main" val="3832794292"/>
              </p:ext>
            </p:extLst>
          </p:nvPr>
        </p:nvGraphicFramePr>
        <p:xfrm>
          <a:off x="916425" y="2649669"/>
          <a:ext cx="8670522" cy="3980524"/>
        </p:xfrm>
        <a:graphic>
          <a:graphicData uri="http://schemas.openxmlformats.org/drawingml/2006/table">
            <a:tbl>
              <a:tblPr rtl="1" firstRow="1" bandRow="1">
                <a:tableStyleId>{E8B1032C-EA38-4F05-BA0D-38AFFFC7BED3}</a:tableStyleId>
              </a:tblPr>
              <a:tblGrid>
                <a:gridCol w="6944443"/>
                <a:gridCol w="1726079"/>
              </a:tblGrid>
              <a:tr h="452614">
                <a:tc>
                  <a:txBody>
                    <a:bodyPr/>
                    <a:lstStyle/>
                    <a:p>
                      <a:pPr algn="ctr" rtl="1"/>
                      <a:r>
                        <a:rPr lang="fa-IR" sz="1600" dirty="0" smtClean="0">
                          <a:cs typeface="B Homa" panose="00000400000000000000" pitchFamily="2" charset="-78"/>
                        </a:rPr>
                        <a:t>رابطه</a:t>
                      </a:r>
                      <a:endParaRPr lang="fa-IR" sz="1600" b="1"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تابع</a:t>
                      </a:r>
                      <a:endParaRPr lang="fa-IR" sz="1600" b="1" dirty="0">
                        <a:cs typeface="B Homa" panose="00000400000000000000" pitchFamily="2" charset="-78"/>
                      </a:endParaRPr>
                    </a:p>
                  </a:txBody>
                  <a:tcPr anchor="ctr"/>
                </a:tc>
              </a:tr>
              <a:tr h="452614">
                <a:tc>
                  <a:txBody>
                    <a:bodyPr/>
                    <a:lstStyle/>
                    <a:p>
                      <a:pPr algn="ctr" rtl="1"/>
                      <a:r>
                        <a:rPr lang="fa-IR" sz="1600" dirty="0" smtClean="0">
                          <a:cs typeface="B Homa" panose="00000400000000000000" pitchFamily="2" charset="-78"/>
                        </a:rPr>
                        <a:t>اگر تفاضل های مرتبه اول از سری مشاهدات تقریبا ثابت باشد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یک خط راست</a:t>
                      </a:r>
                      <a:endParaRPr lang="fa-IR" sz="1600" dirty="0">
                        <a:cs typeface="B Homa" panose="00000400000000000000" pitchFamily="2" charset="-78"/>
                      </a:endParaRPr>
                    </a:p>
                  </a:txBody>
                  <a:tcPr anchor="ctr"/>
                </a:tc>
              </a:tr>
              <a:tr h="452614">
                <a:tc>
                  <a:txBody>
                    <a:bodyPr/>
                    <a:lstStyle/>
                    <a:p>
                      <a:pPr algn="ctr" rtl="1"/>
                      <a:r>
                        <a:rPr lang="fa-IR" sz="1600" dirty="0" smtClean="0">
                          <a:cs typeface="B Homa" panose="00000400000000000000" pitchFamily="2" charset="-78"/>
                        </a:rPr>
                        <a:t>اگر</a:t>
                      </a:r>
                      <a:r>
                        <a:rPr lang="fa-IR" sz="1600" baseline="0" dirty="0" smtClean="0">
                          <a:cs typeface="B Homa" panose="00000400000000000000" pitchFamily="2" charset="-78"/>
                        </a:rPr>
                        <a:t> تفاضل های مرتبه دوم تقریبا ثابت باشد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منحنی درجه دوم</a:t>
                      </a:r>
                      <a:endParaRPr lang="fa-IR" sz="1600" dirty="0">
                        <a:cs typeface="B Homa" panose="00000400000000000000" pitchFamily="2" charset="-78"/>
                      </a:endParaRPr>
                    </a:p>
                  </a:txBody>
                  <a:tcPr anchor="ctr"/>
                </a:tc>
              </a:tr>
              <a:tr h="632420">
                <a:tc>
                  <a:txBody>
                    <a:bodyPr/>
                    <a:lstStyle/>
                    <a:p>
                      <a:pPr algn="ctr" rtl="1"/>
                      <a:r>
                        <a:rPr lang="fa-IR" sz="1600" dirty="0" smtClean="0">
                          <a:cs typeface="B Homa" panose="00000400000000000000" pitchFamily="2" charset="-78"/>
                        </a:rPr>
                        <a:t>اگر روند تفاضل های مرتبه اول بر حسب یک</a:t>
                      </a:r>
                      <a:r>
                        <a:rPr lang="fa-IR" sz="1600" baseline="0" dirty="0" smtClean="0">
                          <a:cs typeface="B Homa" panose="00000400000000000000" pitchFamily="2" charset="-78"/>
                        </a:rPr>
                        <a:t> درصد ثابتی کاهش داشته باشد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تابع نمایی تعدیل شده</a:t>
                      </a:r>
                      <a:endParaRPr lang="fa-IR" sz="1600" dirty="0">
                        <a:cs typeface="B Homa" panose="00000400000000000000" pitchFamily="2" charset="-78"/>
                      </a:endParaRPr>
                    </a:p>
                  </a:txBody>
                  <a:tcPr anchor="ctr"/>
                </a:tc>
              </a:tr>
              <a:tr h="452614">
                <a:tc>
                  <a:txBody>
                    <a:bodyPr/>
                    <a:lstStyle/>
                    <a:p>
                      <a:pPr algn="ctr" rtl="1"/>
                      <a:r>
                        <a:rPr lang="fa-IR" sz="1600" dirty="0" smtClean="0">
                          <a:cs typeface="B Homa" panose="00000400000000000000" pitchFamily="2" charset="-78"/>
                        </a:rPr>
                        <a:t>اگر تفاضل های مرتبه اول لگاریتم سری مشاهدات تقریبا ثابت باشد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منحنی نمائی</a:t>
                      </a:r>
                      <a:endParaRPr lang="fa-IR" sz="1600" dirty="0">
                        <a:cs typeface="B Homa" panose="00000400000000000000" pitchFamily="2" charset="-78"/>
                      </a:endParaRPr>
                    </a:p>
                  </a:txBody>
                  <a:tcPr anchor="ctr"/>
                </a:tc>
              </a:tr>
              <a:tr h="452614">
                <a:tc>
                  <a:txBody>
                    <a:bodyPr/>
                    <a:lstStyle/>
                    <a:p>
                      <a:pPr algn="ctr" rtl="1"/>
                      <a:r>
                        <a:rPr lang="fa-IR" sz="1600" dirty="0" smtClean="0">
                          <a:cs typeface="B Homa" panose="00000400000000000000" pitchFamily="2" charset="-78"/>
                        </a:rPr>
                        <a:t>اگر تفاضل های مرتبه دوم لگاریتم سری مشاهدات</a:t>
                      </a:r>
                      <a:r>
                        <a:rPr lang="fa-IR" sz="1600" baseline="0" dirty="0" smtClean="0">
                          <a:cs typeface="B Homa" panose="00000400000000000000" pitchFamily="2" charset="-78"/>
                        </a:rPr>
                        <a:t> تقریبا ثابت باشد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منحنی لگاریتمی</a:t>
                      </a:r>
                      <a:endParaRPr lang="fa-IR" sz="1600" dirty="0">
                        <a:cs typeface="B Homa" panose="00000400000000000000" pitchFamily="2" charset="-78"/>
                      </a:endParaRPr>
                    </a:p>
                  </a:txBody>
                  <a:tcPr anchor="ctr"/>
                </a:tc>
              </a:tr>
              <a:tr h="452614">
                <a:tc>
                  <a:txBody>
                    <a:bodyPr/>
                    <a:lstStyle/>
                    <a:p>
                      <a:pPr algn="ctr" rtl="1"/>
                      <a:r>
                        <a:rPr lang="fa-IR" sz="1600" dirty="0" smtClean="0">
                          <a:cs typeface="B Homa" panose="00000400000000000000" pitchFamily="2" charset="-78"/>
                        </a:rPr>
                        <a:t>اگر تفاضل مرتبه اول لگاریتم سری مشاهدات</a:t>
                      </a:r>
                      <a:r>
                        <a:rPr lang="fa-IR" sz="1600" baseline="0" dirty="0" smtClean="0">
                          <a:cs typeface="B Homa" panose="00000400000000000000" pitchFamily="2" charset="-78"/>
                        </a:rPr>
                        <a:t> تقریبا بر حسب یک درصد ثابت تغییر کند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منحنی گومپرتز</a:t>
                      </a:r>
                      <a:endParaRPr lang="fa-IR" sz="1600" dirty="0">
                        <a:cs typeface="B Homa" panose="00000400000000000000" pitchFamily="2" charset="-78"/>
                      </a:endParaRPr>
                    </a:p>
                  </a:txBody>
                  <a:tcPr anchor="ctr"/>
                </a:tc>
              </a:tr>
              <a:tr h="632420">
                <a:tc>
                  <a:txBody>
                    <a:bodyPr/>
                    <a:lstStyle/>
                    <a:p>
                      <a:pPr algn="ctr" rtl="1"/>
                      <a:r>
                        <a:rPr lang="fa-IR" sz="1600" dirty="0" smtClean="0">
                          <a:cs typeface="B Homa" panose="00000400000000000000" pitchFamily="2" charset="-78"/>
                        </a:rPr>
                        <a:t>اگر تفاضل مرتبه اول</a:t>
                      </a:r>
                      <a:r>
                        <a:rPr lang="fa-IR" sz="1600" baseline="0" dirty="0" smtClean="0">
                          <a:cs typeface="B Homa" panose="00000400000000000000" pitchFamily="2" charset="-78"/>
                        </a:rPr>
                        <a:t> از معکوس سری مشاهدات تقریبابرحسب یک درصد ثابتی تغییر کند</a:t>
                      </a:r>
                      <a:endParaRPr lang="fa-IR" sz="1600" dirty="0">
                        <a:cs typeface="B Homa" panose="00000400000000000000" pitchFamily="2" charset="-78"/>
                      </a:endParaRPr>
                    </a:p>
                  </a:txBody>
                  <a:tcPr anchor="ctr"/>
                </a:tc>
                <a:tc>
                  <a:txBody>
                    <a:bodyPr/>
                    <a:lstStyle/>
                    <a:p>
                      <a:pPr algn="ctr" rtl="1"/>
                      <a:r>
                        <a:rPr lang="fa-IR" sz="1600" dirty="0" smtClean="0">
                          <a:cs typeface="B Homa" panose="00000400000000000000" pitchFamily="2" charset="-78"/>
                        </a:rPr>
                        <a:t>منحنی لجستیک</a:t>
                      </a:r>
                      <a:endParaRPr lang="fa-IR" sz="1600" dirty="0">
                        <a:cs typeface="B Homa" panose="00000400000000000000" pitchFamily="2" charset="-78"/>
                      </a:endParaRPr>
                    </a:p>
                  </a:txBody>
                  <a:tcPr anchor="ctr"/>
                </a:tc>
              </a:tr>
            </a:tbl>
          </a:graphicData>
        </a:graphic>
      </p:graphicFrame>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18" name="Rectangle 17"/>
          <p:cNvSpPr/>
          <p:nvPr/>
        </p:nvSpPr>
        <p:spPr>
          <a:xfrm>
            <a:off x="10665619" y="968970"/>
            <a:ext cx="152162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19" name="Rectangle 18"/>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a:t>
            </a:r>
            <a:r>
              <a:rPr lang="fa-IR" sz="1400" dirty="0" smtClean="0">
                <a:solidFill>
                  <a:schemeClr val="tx1"/>
                </a:solidFill>
                <a:cs typeface="B Titr" panose="00000700000000000000" pitchFamily="2" charset="-78"/>
              </a:rPr>
              <a:t>نمایی</a:t>
            </a:r>
            <a:endParaRPr lang="en-US" sz="1400" dirty="0">
              <a:solidFill>
                <a:schemeClr val="tx1"/>
              </a:solidFill>
              <a:cs typeface="B Titr" panose="00000700000000000000" pitchFamily="2" charset="-78"/>
            </a:endParaRPr>
          </a:p>
        </p:txBody>
      </p:sp>
      <p:sp>
        <p:nvSpPr>
          <p:cNvPr id="20" name="Rectangle 19"/>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1" name="Rectangle 20"/>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2" name="Rectangle 21"/>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3" name="Rectangle 22"/>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4" name="Rectangle 23"/>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5" name="Rectangle 24"/>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8</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2659436976"/>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1000"/>
                                        <p:tgtEl>
                                          <p:spTgt spid="3"/>
                                        </p:tgtEl>
                                      </p:cBhvr>
                                    </p:animEffect>
                                    <p:anim calcmode="lin" valueType="num">
                                      <p:cBhvr>
                                        <p:cTn id="21" dur="1000" fill="hold"/>
                                        <p:tgtEl>
                                          <p:spTgt spid="3"/>
                                        </p:tgtEl>
                                        <p:attrNameLst>
                                          <p:attrName>ppt_x</p:attrName>
                                        </p:attrNameLst>
                                      </p:cBhvr>
                                      <p:tavLst>
                                        <p:tav tm="0">
                                          <p:val>
                                            <p:strVal val="#ppt_x"/>
                                          </p:val>
                                        </p:tav>
                                        <p:tav tm="100000">
                                          <p:val>
                                            <p:strVal val="#ppt_x"/>
                                          </p:val>
                                        </p:tav>
                                      </p:tavLst>
                                    </p:anim>
                                    <p:anim calcmode="lin" valueType="num">
                                      <p:cBhvr>
                                        <p:cTn id="22"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extBox 1"/>
              <p:cNvSpPr txBox="1"/>
              <p:nvPr/>
            </p:nvSpPr>
            <p:spPr>
              <a:xfrm>
                <a:off x="916425" y="968970"/>
                <a:ext cx="8873569" cy="2197525"/>
              </a:xfrm>
              <a:prstGeom prst="rect">
                <a:avLst/>
              </a:prstGeom>
              <a:ln/>
            </p:spPr>
            <p:style>
              <a:lnRef idx="2">
                <a:schemeClr val="accent2"/>
              </a:lnRef>
              <a:fillRef idx="1">
                <a:schemeClr val="lt1"/>
              </a:fillRef>
              <a:effectRef idx="0">
                <a:schemeClr val="accent2"/>
              </a:effectRef>
              <a:fontRef idx="minor">
                <a:schemeClr val="dk1"/>
              </a:fontRef>
            </p:style>
            <p:txBody>
              <a:bodyPr wrap="square" rtlCol="1">
                <a:spAutoFit/>
              </a:bodyPr>
              <a:lstStyle/>
              <a:p>
                <a:pPr lvl="0" algn="justLow" defTabSz="507977" rtl="1">
                  <a:spcBef>
                    <a:spcPct val="20000"/>
                  </a:spcBef>
                </a:pPr>
                <a:r>
                  <a:rPr lang="fa-IR" sz="1800" dirty="0" smtClean="0">
                    <a:solidFill>
                      <a:prstClr val="black"/>
                    </a:solidFill>
                    <a:cs typeface="B Homa" panose="00000400000000000000" pitchFamily="2" charset="-78"/>
                  </a:rPr>
                  <a:t>فرض </a:t>
                </a:r>
                <a:r>
                  <a:rPr lang="fa-IR" sz="1800" dirty="0">
                    <a:solidFill>
                      <a:prstClr val="black"/>
                    </a:solidFill>
                    <a:cs typeface="B Homa" panose="00000400000000000000" pitchFamily="2" charset="-78"/>
                  </a:rPr>
                  <a:t>اساسی این مدل این است که روند رشد جمعیت به صورت تابعی از رشد ثابت جمعیت در گذشته و وضع موجود در نظر گرفته می شود. به صورتی که میزان تراکم جمعیت متناسب با زمان افزایش یا کاهش خواهد یافت. فرمول کلی این مدل همان تابع خطی به صورت زیر می باشد.</a:t>
                </a:r>
              </a:p>
              <a:p>
                <a:pPr lvl="0" defTabSz="507977" rtl="1">
                  <a:spcBef>
                    <a:spcPct val="20000"/>
                  </a:spcBef>
                </a:pPr>
                <a14:m>
                  <m:oMath xmlns:m="http://schemas.openxmlformats.org/officeDocument/2006/math">
                    <m:sSub>
                      <m:sSubPr>
                        <m:ctrlPr>
                          <a:rPr lang="pt-BR" sz="1800" i="1" smtClean="0">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en-US" sz="1800" b="0" i="1" smtClean="0">
                            <a:solidFill>
                              <a:prstClr val="black"/>
                            </a:solidFill>
                            <a:latin typeface="Cambria Math"/>
                            <a:cs typeface="B Nazanin" pitchFamily="2" charset="-78"/>
                          </a:rPr>
                          <m:t>𝑡</m:t>
                        </m:r>
                      </m:sub>
                    </m:sSub>
                    <m:r>
                      <a:rPr lang="pt-BR" sz="1800" i="1">
                        <a:solidFill>
                          <a:prstClr val="black"/>
                        </a:solidFill>
                        <a:latin typeface="Cambria Math"/>
                        <a:cs typeface="B Nazanin" pitchFamily="2" charset="-78"/>
                      </a:rPr>
                      <m:t>=</m:t>
                    </m:r>
                    <m:r>
                      <a:rPr lang="en-US" sz="1800" i="1">
                        <a:solidFill>
                          <a:prstClr val="black"/>
                        </a:solidFill>
                        <a:latin typeface="Cambria Math"/>
                        <a:cs typeface="B Nazanin" pitchFamily="2" charset="-78"/>
                      </a:rPr>
                      <m:t> </m:t>
                    </m:r>
                    <m:sSub>
                      <m:sSubPr>
                        <m:ctrlPr>
                          <a:rPr lang="pt-BR" sz="1800" i="1">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pt-BR" sz="1800" i="1">
                            <a:solidFill>
                              <a:prstClr val="black"/>
                            </a:solidFill>
                            <a:latin typeface="Cambria Math"/>
                            <a:cs typeface="B Nazanin" pitchFamily="2" charset="-78"/>
                          </a:rPr>
                          <m:t>0</m:t>
                        </m:r>
                      </m:sub>
                    </m:sSub>
                  </m:oMath>
                </a14:m>
                <a:r>
                  <a:rPr lang="en-US" sz="1800" dirty="0">
                    <a:solidFill>
                      <a:prstClr val="black"/>
                    </a:solidFill>
                    <a:latin typeface="Times New Roman" pitchFamily="18" charset="0"/>
                    <a:cs typeface="Times New Roman" pitchFamily="18" charset="0"/>
                  </a:rPr>
                  <a:t> + </a:t>
                </a:r>
                <a:r>
                  <a:rPr lang="en-US" sz="1800" dirty="0" err="1" smtClean="0">
                    <a:solidFill>
                      <a:prstClr val="black"/>
                    </a:solidFill>
                    <a:latin typeface="Times New Roman" pitchFamily="18" charset="0"/>
                    <a:cs typeface="Times New Roman" pitchFamily="18" charset="0"/>
                  </a:rPr>
                  <a:t>rt</a:t>
                </a:r>
                <a:r>
                  <a:rPr lang="en-US" sz="1800" dirty="0" smtClean="0">
                    <a:solidFill>
                      <a:prstClr val="black"/>
                    </a:solidFill>
                    <a:latin typeface="Times New Roman" pitchFamily="18" charset="0"/>
                    <a:cs typeface="Times New Roman" pitchFamily="18" charset="0"/>
                  </a:rPr>
                  <a:t> </a:t>
                </a:r>
                <a:endParaRPr lang="en-US" sz="1800" dirty="0">
                  <a:solidFill>
                    <a:prstClr val="black"/>
                  </a:solidFill>
                  <a:latin typeface="Times New Roman" pitchFamily="18" charset="0"/>
                  <a:cs typeface="Times New Roman" pitchFamily="18" charset="0"/>
                </a:endParaRPr>
              </a:p>
              <a:p>
                <a:pPr lvl="0" algn="justLow" defTabSz="507977" rtl="1">
                  <a:spcBef>
                    <a:spcPct val="20000"/>
                  </a:spcBef>
                </a:pPr>
                <a:endParaRPr lang="fa-IR" sz="1800" dirty="0">
                  <a:solidFill>
                    <a:prstClr val="black"/>
                  </a:solidFill>
                  <a:cs typeface="B Homa" panose="00000400000000000000" pitchFamily="2" charset="-78"/>
                </a:endParaRPr>
              </a:p>
              <a:p>
                <a:pPr lvl="0" algn="justLow" defTabSz="507977" rtl="1">
                  <a:spcBef>
                    <a:spcPct val="20000"/>
                  </a:spcBef>
                </a:pPr>
                <a:r>
                  <a:rPr lang="fa-IR" sz="1800" dirty="0">
                    <a:solidFill>
                      <a:prstClr val="black"/>
                    </a:solidFill>
                    <a:cs typeface="B Homa" panose="00000400000000000000" pitchFamily="2" charset="-78"/>
                  </a:rPr>
                  <a:t>که در این فرمول </a:t>
                </a:r>
                <a:r>
                  <a:rPr lang="en-US" sz="1800" dirty="0" smtClean="0">
                    <a:solidFill>
                      <a:prstClr val="black"/>
                    </a:solidFill>
                    <a:cs typeface="B Homa" panose="00000400000000000000" pitchFamily="2" charset="-78"/>
                  </a:rPr>
                  <a:t>t</a:t>
                </a:r>
                <a:r>
                  <a:rPr lang="fa-IR" sz="1800" dirty="0" smtClean="0">
                    <a:solidFill>
                      <a:prstClr val="black"/>
                    </a:solidFill>
                    <a:cs typeface="B Homa" panose="00000400000000000000" pitchFamily="2" charset="-78"/>
                  </a:rPr>
                  <a:t> </a:t>
                </a:r>
                <a:r>
                  <a:rPr lang="fa-IR" sz="1800" dirty="0">
                    <a:solidFill>
                      <a:prstClr val="black"/>
                    </a:solidFill>
                    <a:cs typeface="B Homa" panose="00000400000000000000" pitchFamily="2" charset="-78"/>
                  </a:rPr>
                  <a:t>تعداد سال های مورد نظر و </a:t>
                </a:r>
                <a:r>
                  <a:rPr lang="en-US" sz="1800" dirty="0" smtClean="0">
                    <a:solidFill>
                      <a:prstClr val="black"/>
                    </a:solidFill>
                    <a:cs typeface="B Homa" panose="00000400000000000000" pitchFamily="2" charset="-78"/>
                  </a:rPr>
                  <a:t>r</a:t>
                </a:r>
                <a:r>
                  <a:rPr lang="fa-IR" sz="1800" dirty="0" smtClean="0">
                    <a:solidFill>
                      <a:prstClr val="black"/>
                    </a:solidFill>
                    <a:cs typeface="B Homa" panose="00000400000000000000" pitchFamily="2" charset="-78"/>
                  </a:rPr>
                  <a:t> </a:t>
                </a:r>
                <a:r>
                  <a:rPr lang="fa-IR" sz="1800" dirty="0">
                    <a:solidFill>
                      <a:prstClr val="black"/>
                    </a:solidFill>
                    <a:cs typeface="B Homa" panose="00000400000000000000" pitchFamily="2" charset="-78"/>
                  </a:rPr>
                  <a:t>مقدار ثابت افزایش جمعیت است. </a:t>
                </a:r>
                <a14:m>
                  <m:oMath xmlns:m="http://schemas.openxmlformats.org/officeDocument/2006/math">
                    <m:sSub>
                      <m:sSubPr>
                        <m:ctrlPr>
                          <a:rPr lang="pt-BR" sz="1800" i="1">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pt-BR" sz="1800" i="1">
                            <a:solidFill>
                              <a:prstClr val="black"/>
                            </a:solidFill>
                            <a:latin typeface="Cambria Math"/>
                            <a:cs typeface="B Nazanin" pitchFamily="2" charset="-78"/>
                          </a:rPr>
                          <m:t>0</m:t>
                        </m:r>
                      </m:sub>
                    </m:sSub>
                  </m:oMath>
                </a14:m>
                <a:r>
                  <a:rPr lang="fa-IR" sz="1800" dirty="0">
                    <a:solidFill>
                      <a:prstClr val="black"/>
                    </a:solidFill>
                    <a:cs typeface="B Homa" panose="00000400000000000000" pitchFamily="2" charset="-78"/>
                  </a:rPr>
                  <a:t> جمعیت در سال مبدا و </a:t>
                </a:r>
                <a14:m>
                  <m:oMath xmlns:m="http://schemas.openxmlformats.org/officeDocument/2006/math">
                    <m:sSub>
                      <m:sSubPr>
                        <m:ctrlPr>
                          <a:rPr lang="pt-BR" sz="1800" i="1">
                            <a:solidFill>
                              <a:prstClr val="black"/>
                            </a:solidFill>
                            <a:latin typeface="Cambria Math" panose="02040503050406030204" pitchFamily="18" charset="0"/>
                            <a:cs typeface="B Nazanin" pitchFamily="2" charset="-78"/>
                          </a:rPr>
                        </m:ctrlPr>
                      </m:sSubPr>
                      <m:e>
                        <m:r>
                          <a:rPr lang="en-US" sz="1800" i="1">
                            <a:solidFill>
                              <a:prstClr val="black"/>
                            </a:solidFill>
                            <a:latin typeface="Cambria Math"/>
                            <a:cs typeface="B Nazanin" pitchFamily="2" charset="-78"/>
                          </a:rPr>
                          <m:t>𝑝</m:t>
                        </m:r>
                      </m:e>
                      <m:sub>
                        <m:r>
                          <a:rPr lang="en-US" sz="1800" b="0" i="1" smtClean="0">
                            <a:solidFill>
                              <a:prstClr val="black"/>
                            </a:solidFill>
                            <a:latin typeface="Cambria Math"/>
                            <a:cs typeface="B Nazanin" pitchFamily="2" charset="-78"/>
                          </a:rPr>
                          <m:t>𝑡</m:t>
                        </m:r>
                      </m:sub>
                    </m:sSub>
                  </m:oMath>
                </a14:m>
                <a:r>
                  <a:rPr lang="fa-IR" sz="1800" dirty="0">
                    <a:solidFill>
                      <a:prstClr val="black"/>
                    </a:solidFill>
                    <a:cs typeface="B Homa" panose="00000400000000000000" pitchFamily="2" charset="-78"/>
                  </a:rPr>
                  <a:t> جمعیت در سال موردنظر است. </a:t>
                </a:r>
              </a:p>
            </p:txBody>
          </p:sp>
        </mc:Choice>
        <mc:Fallback xmlns="">
          <p:sp>
            <p:nvSpPr>
              <p:cNvPr id="2" name="TextBox 1"/>
              <p:cNvSpPr txBox="1">
                <a:spLocks noRot="1" noChangeAspect="1" noMove="1" noResize="1" noEditPoints="1" noAdjustHandles="1" noChangeArrowheads="1" noChangeShapeType="1" noTextEdit="1"/>
              </p:cNvSpPr>
              <p:nvPr/>
            </p:nvSpPr>
            <p:spPr>
              <a:xfrm>
                <a:off x="916425" y="968970"/>
                <a:ext cx="8873569" cy="2197525"/>
              </a:xfrm>
              <a:prstGeom prst="rect">
                <a:avLst/>
              </a:prstGeom>
              <a:blipFill rotWithShape="0">
                <a:blip r:embed="rId2"/>
                <a:stretch>
                  <a:fillRect l="-1027" t="-824" r="-479" b="-3571"/>
                </a:stretch>
              </a:blipFill>
              <a:ln/>
            </p:spPr>
            <p:txBody>
              <a:bodyPr/>
              <a:lstStyle/>
              <a:p>
                <a:r>
                  <a:rPr lang="fa-IR">
                    <a:noFill/>
                  </a:rPr>
                  <a:t> </a:t>
                </a:r>
              </a:p>
            </p:txBody>
          </p:sp>
        </mc:Fallback>
      </mc:AlternateContent>
      <p:sp>
        <p:nvSpPr>
          <p:cNvPr id="17" name="TextBox 16"/>
          <p:cNvSpPr txBox="1"/>
          <p:nvPr/>
        </p:nvSpPr>
        <p:spPr>
          <a:xfrm>
            <a:off x="8508275" y="237308"/>
            <a:ext cx="2157344" cy="609741"/>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defPPr>
              <a:defRPr lang="en-US"/>
            </a:defPPr>
            <a:lvl1pPr algn="ctr" defTabSz="507901">
              <a:defRPr sz="1000">
                <a:solidFill>
                  <a:prstClr val="white"/>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fa-IR" sz="1400" dirty="0">
                <a:solidFill>
                  <a:schemeClr val="tx1"/>
                </a:solidFill>
                <a:cs typeface="B Titr" panose="00000700000000000000" pitchFamily="2" charset="-78"/>
              </a:rPr>
              <a:t>روش های ریاضی برآورد و پیش بینی جمعیت</a:t>
            </a:r>
          </a:p>
        </p:txBody>
      </p:sp>
      <p:sp>
        <p:nvSpPr>
          <p:cNvPr id="18" name="Rectangle 17"/>
          <p:cNvSpPr/>
          <p:nvPr/>
        </p:nvSpPr>
        <p:spPr>
          <a:xfrm>
            <a:off x="10039929" y="968970"/>
            <a:ext cx="2147310" cy="449144"/>
          </a:xfrm>
          <a:prstGeom prst="rect">
            <a:avLst/>
          </a:prstGeom>
          <a:solidFill>
            <a:srgbClr val="FFC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خطی</a:t>
            </a:r>
            <a:endParaRPr lang="en-US" sz="1400" dirty="0">
              <a:solidFill>
                <a:schemeClr val="tx1"/>
              </a:solidFill>
              <a:cs typeface="B Titr" panose="00000700000000000000" pitchFamily="2" charset="-78"/>
            </a:endParaRPr>
          </a:p>
        </p:txBody>
      </p:sp>
      <p:sp>
        <p:nvSpPr>
          <p:cNvPr id="23" name="Rectangle 22"/>
          <p:cNvSpPr/>
          <p:nvPr/>
        </p:nvSpPr>
        <p:spPr>
          <a:xfrm>
            <a:off x="10634808" y="1540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a:solidFill>
                  <a:schemeClr val="tx1"/>
                </a:solidFill>
                <a:cs typeface="B Titr" panose="00000700000000000000" pitchFamily="2" charset="-78"/>
              </a:rPr>
              <a:t>مدل رشد </a:t>
            </a:r>
            <a:r>
              <a:rPr lang="fa-IR" sz="1400" dirty="0" smtClean="0">
                <a:solidFill>
                  <a:schemeClr val="tx1"/>
                </a:solidFill>
                <a:cs typeface="B Titr" panose="00000700000000000000" pitchFamily="2" charset="-78"/>
              </a:rPr>
              <a:t>نمایی</a:t>
            </a:r>
            <a:endParaRPr lang="en-US" sz="1400" dirty="0">
              <a:solidFill>
                <a:schemeClr val="tx1"/>
              </a:solidFill>
              <a:cs typeface="B Titr" panose="00000700000000000000" pitchFamily="2" charset="-78"/>
            </a:endParaRPr>
          </a:p>
        </p:txBody>
      </p:sp>
      <p:sp>
        <p:nvSpPr>
          <p:cNvPr id="24" name="Rectangle 23"/>
          <p:cNvSpPr/>
          <p:nvPr/>
        </p:nvSpPr>
        <p:spPr>
          <a:xfrm>
            <a:off x="10634808" y="2116872"/>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رشد نمایی تعدیل شده</a:t>
            </a:r>
            <a:endParaRPr lang="en-US" sz="1400" dirty="0">
              <a:solidFill>
                <a:schemeClr val="tx1"/>
              </a:solidFill>
              <a:cs typeface="B Titr" panose="00000700000000000000" pitchFamily="2" charset="-78"/>
            </a:endParaRPr>
          </a:p>
        </p:txBody>
      </p:sp>
      <p:sp>
        <p:nvSpPr>
          <p:cNvPr id="25" name="Rectangle 24"/>
          <p:cNvSpPr/>
          <p:nvPr/>
        </p:nvSpPr>
        <p:spPr>
          <a:xfrm>
            <a:off x="10634808" y="268303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رگرسیون</a:t>
            </a:r>
            <a:endParaRPr lang="en-US" sz="1400" dirty="0">
              <a:solidFill>
                <a:schemeClr val="tx1"/>
              </a:solidFill>
              <a:cs typeface="B Titr" panose="00000700000000000000" pitchFamily="2" charset="-78"/>
            </a:endParaRPr>
          </a:p>
        </p:txBody>
      </p:sp>
      <p:sp>
        <p:nvSpPr>
          <p:cNvPr id="26" name="Rectangle 25"/>
          <p:cNvSpPr/>
          <p:nvPr/>
        </p:nvSpPr>
        <p:spPr>
          <a:xfrm>
            <a:off x="10634808" y="3254970"/>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مقایسه ای</a:t>
            </a:r>
            <a:endParaRPr lang="en-US" sz="1400" dirty="0">
              <a:solidFill>
                <a:schemeClr val="tx1"/>
              </a:solidFill>
              <a:cs typeface="B Titr" panose="00000700000000000000" pitchFamily="2" charset="-78"/>
            </a:endParaRPr>
          </a:p>
        </p:txBody>
      </p:sp>
      <p:sp>
        <p:nvSpPr>
          <p:cNvPr id="27" name="Rectangle 26"/>
          <p:cNvSpPr/>
          <p:nvPr/>
        </p:nvSpPr>
        <p:spPr>
          <a:xfrm>
            <a:off x="10634808" y="3810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منحنی گومپرتز</a:t>
            </a:r>
            <a:endParaRPr lang="en-US" sz="1400" dirty="0">
              <a:solidFill>
                <a:schemeClr val="tx1"/>
              </a:solidFill>
              <a:cs typeface="B Titr" panose="00000700000000000000" pitchFamily="2" charset="-78"/>
            </a:endParaRPr>
          </a:p>
        </p:txBody>
      </p:sp>
      <p:sp>
        <p:nvSpPr>
          <p:cNvPr id="28" name="Rectangle 27"/>
          <p:cNvSpPr/>
          <p:nvPr/>
        </p:nvSpPr>
        <p:spPr>
          <a:xfrm>
            <a:off x="10634808" y="4374596"/>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تابع هیپربویلیک</a:t>
            </a:r>
            <a:endParaRPr lang="en-US" sz="1400" dirty="0">
              <a:solidFill>
                <a:schemeClr val="tx1"/>
              </a:solidFill>
              <a:cs typeface="B Titr" panose="00000700000000000000" pitchFamily="2" charset="-78"/>
            </a:endParaRPr>
          </a:p>
        </p:txBody>
      </p:sp>
      <p:sp>
        <p:nvSpPr>
          <p:cNvPr id="29" name="Rectangle 28"/>
          <p:cNvSpPr/>
          <p:nvPr/>
        </p:nvSpPr>
        <p:spPr>
          <a:xfrm>
            <a:off x="10634808" y="4953794"/>
            <a:ext cx="1552430" cy="449144"/>
          </a:xfrm>
          <a:prstGeom prst="rect">
            <a:avLst/>
          </a:prstGeom>
          <a:solidFill>
            <a:srgbClr val="FF0000"/>
          </a:solidFill>
          <a:ln w="603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56891" tIns="28446" rIns="56891" bIns="28446" rtlCol="0" anchor="ctr"/>
          <a:lstStyle/>
          <a:p>
            <a:pPr algn="ctr" defTabSz="507901"/>
            <a:r>
              <a:rPr lang="fa-IR" sz="1400" dirty="0" smtClean="0">
                <a:solidFill>
                  <a:schemeClr val="tx1"/>
                </a:solidFill>
                <a:cs typeface="B Titr" panose="00000700000000000000" pitchFamily="2" charset="-78"/>
              </a:rPr>
              <a:t>مدل چند جمله ای از </a:t>
            </a:r>
            <a:r>
              <a:rPr lang="en-US" sz="1400" dirty="0" smtClean="0">
                <a:solidFill>
                  <a:schemeClr val="tx1"/>
                </a:solidFill>
                <a:cs typeface="B Titr" panose="00000700000000000000" pitchFamily="2" charset="-78"/>
              </a:rPr>
              <a:t>n</a:t>
            </a:r>
            <a:r>
              <a:rPr lang="fa-IR" sz="1400" dirty="0" smtClean="0">
                <a:solidFill>
                  <a:schemeClr val="tx1"/>
                </a:solidFill>
                <a:cs typeface="B Titr" panose="00000700000000000000" pitchFamily="2" charset="-78"/>
              </a:rPr>
              <a:t>درجه </a:t>
            </a:r>
            <a:endParaRPr lang="en-US" sz="1400" dirty="0">
              <a:solidFill>
                <a:schemeClr val="tx1"/>
              </a:solidFill>
              <a:cs typeface="B Titr" panose="00000700000000000000" pitchFamily="2" charset="-78"/>
            </a:endParaRPr>
          </a:p>
        </p:txBody>
      </p:sp>
      <mc:AlternateContent xmlns:mc="http://schemas.openxmlformats.org/markup-compatibility/2006" xmlns:a14="http://schemas.microsoft.com/office/drawing/2010/main">
        <mc:Choice Requires="a14">
          <p:sp>
            <p:nvSpPr>
              <p:cNvPr id="3" name="Rectangle 2"/>
              <p:cNvSpPr/>
              <p:nvPr/>
            </p:nvSpPr>
            <p:spPr>
              <a:xfrm>
                <a:off x="916424" y="3490266"/>
                <a:ext cx="8873570" cy="131112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Low" defTabSz="507977" rtl="1">
                  <a:spcBef>
                    <a:spcPct val="20000"/>
                  </a:spcBef>
                </a:pPr>
                <a:r>
                  <a:rPr lang="fa-IR" sz="1800" dirty="0">
                    <a:solidFill>
                      <a:prstClr val="black"/>
                    </a:solidFill>
                    <a:cs typeface="B Homa" panose="00000400000000000000" pitchFamily="2" charset="-78"/>
                  </a:rPr>
                  <a:t>مثال: اگر جمعیت در عرض 10 سال گذشته سالانه 20000 نفر افزایش داشته باشد و در حال حاضر کل جمعیت برابر </a:t>
                </a:r>
                <a:r>
                  <a:rPr lang="fa-IR" sz="1800" dirty="0" smtClean="0">
                    <a:solidFill>
                      <a:prstClr val="black"/>
                    </a:solidFill>
                    <a:cs typeface="B Homa" panose="00000400000000000000" pitchFamily="2" charset="-78"/>
                  </a:rPr>
                  <a:t>250000 </a:t>
                </a:r>
                <a:r>
                  <a:rPr lang="fa-IR" sz="1800" dirty="0">
                    <a:solidFill>
                      <a:prstClr val="black"/>
                    </a:solidFill>
                    <a:cs typeface="B Homa" panose="00000400000000000000" pitchFamily="2" charset="-78"/>
                  </a:rPr>
                  <a:t>نفر باشد، مطلوب است محاسبه جمعیت در 5 و 10 سال آینده؟ </a:t>
                </a:r>
                <a:endParaRPr lang="fa-IR" sz="1800" dirty="0">
                  <a:solidFill>
                    <a:prstClr val="black"/>
                  </a:solidFill>
                  <a:latin typeface="+mj-lt"/>
                  <a:cs typeface="0 Soroosh" panose="00000400000000000000" pitchFamily="2" charset="-78"/>
                </a:endParaRPr>
              </a:p>
              <a:p>
                <a:pPr lvl="0" defTabSz="507977" rtl="1">
                  <a:spcBef>
                    <a:spcPct val="20000"/>
                  </a:spcBef>
                </a:pPr>
                <a:r>
                  <a:rPr lang="en-US" sz="1800" dirty="0">
                    <a:solidFill>
                      <a:prstClr val="black"/>
                    </a:solidFill>
                    <a:latin typeface="Times New Roman" pitchFamily="18" charset="0"/>
                    <a:cs typeface="+mj-cs"/>
                  </a:rPr>
                  <a:t>5× 20000 = 350000</a:t>
                </a:r>
                <a:r>
                  <a:rPr lang="fa-IR" sz="1800" dirty="0">
                    <a:solidFill>
                      <a:prstClr val="black"/>
                    </a:solidFill>
                    <a:latin typeface="Times New Roman" pitchFamily="18" charset="0"/>
                    <a:cs typeface="+mj-cs"/>
                  </a:rPr>
                  <a:t> </a:t>
                </a:r>
                <a14:m>
                  <m:oMath xmlns:m="http://schemas.openxmlformats.org/officeDocument/2006/math">
                    <m:sSub>
                      <m:sSubPr>
                        <m:ctrlPr>
                          <a:rPr lang="pt-BR" sz="1800" i="1">
                            <a:solidFill>
                              <a:prstClr val="black"/>
                            </a:solidFill>
                            <a:latin typeface="Cambria Math" panose="02040503050406030204" pitchFamily="18" charset="0"/>
                            <a:cs typeface="+mj-cs"/>
                          </a:rPr>
                        </m:ctrlPr>
                      </m:sSubPr>
                      <m:e>
                        <m:r>
                          <a:rPr lang="en-US" sz="1800" i="1">
                            <a:solidFill>
                              <a:prstClr val="black"/>
                            </a:solidFill>
                            <a:latin typeface="Cambria Math"/>
                            <a:cs typeface="+mj-cs"/>
                          </a:rPr>
                          <m:t>𝑝</m:t>
                        </m:r>
                      </m:e>
                      <m:sub>
                        <m:r>
                          <a:rPr lang="fa-IR" sz="1800" i="1">
                            <a:solidFill>
                              <a:prstClr val="black"/>
                            </a:solidFill>
                            <a:latin typeface="Cambria Math"/>
                            <a:cs typeface="+mj-cs"/>
                          </a:rPr>
                          <m:t>5</m:t>
                        </m:r>
                      </m:sub>
                    </m:sSub>
                    <m:r>
                      <a:rPr lang="pt-BR" sz="1800" i="1">
                        <a:solidFill>
                          <a:prstClr val="black"/>
                        </a:solidFill>
                        <a:latin typeface="Cambria Math"/>
                        <a:cs typeface="+mj-cs"/>
                      </a:rPr>
                      <m:t>=</m:t>
                    </m:r>
                    <m:r>
                      <a:rPr lang="fa-IR" sz="1800" i="1">
                        <a:solidFill>
                          <a:prstClr val="black"/>
                        </a:solidFill>
                        <a:latin typeface="Cambria Math"/>
                        <a:cs typeface="+mj-cs"/>
                      </a:rPr>
                      <m:t>250000</m:t>
                    </m:r>
                  </m:oMath>
                </a14:m>
                <a:r>
                  <a:rPr lang="en-US" sz="1800" dirty="0">
                    <a:solidFill>
                      <a:prstClr val="black"/>
                    </a:solidFill>
                    <a:latin typeface="Times New Roman" pitchFamily="18" charset="0"/>
                    <a:cs typeface="+mj-cs"/>
                  </a:rPr>
                  <a:t> +</a:t>
                </a:r>
                <a:r>
                  <a:rPr lang="fa-IR" sz="1800" dirty="0">
                    <a:solidFill>
                      <a:prstClr val="black"/>
                    </a:solidFill>
                    <a:latin typeface="Times New Roman" pitchFamily="18" charset="0"/>
                    <a:cs typeface="+mj-cs"/>
                  </a:rPr>
                  <a:t> </a:t>
                </a:r>
                <a:endParaRPr lang="en-US" sz="1800" dirty="0">
                  <a:solidFill>
                    <a:prstClr val="black"/>
                  </a:solidFill>
                  <a:latin typeface="Times New Roman" pitchFamily="18" charset="0"/>
                  <a:cs typeface="+mj-cs"/>
                </a:endParaRPr>
              </a:p>
              <a:p>
                <a:pPr lvl="0" defTabSz="507977" rtl="1">
                  <a:spcBef>
                    <a:spcPct val="20000"/>
                  </a:spcBef>
                </a:pPr>
                <a:r>
                  <a:rPr lang="en-US" sz="1800" dirty="0">
                    <a:solidFill>
                      <a:prstClr val="black"/>
                    </a:solidFill>
                    <a:latin typeface="Times New Roman" pitchFamily="18" charset="0"/>
                    <a:cs typeface="+mj-cs"/>
                  </a:rPr>
                  <a:t>10× 20000 = 450000</a:t>
                </a:r>
                <a:r>
                  <a:rPr lang="fa-IR" sz="1800" dirty="0">
                    <a:solidFill>
                      <a:prstClr val="black"/>
                    </a:solidFill>
                    <a:latin typeface="Times New Roman" pitchFamily="18" charset="0"/>
                    <a:cs typeface="+mj-cs"/>
                  </a:rPr>
                  <a:t> </a:t>
                </a:r>
                <a14:m>
                  <m:oMath xmlns:m="http://schemas.openxmlformats.org/officeDocument/2006/math">
                    <m:sSub>
                      <m:sSubPr>
                        <m:ctrlPr>
                          <a:rPr lang="pt-BR" sz="1800" i="1">
                            <a:solidFill>
                              <a:prstClr val="black"/>
                            </a:solidFill>
                            <a:latin typeface="Cambria Math" panose="02040503050406030204" pitchFamily="18" charset="0"/>
                            <a:cs typeface="+mj-cs"/>
                          </a:rPr>
                        </m:ctrlPr>
                      </m:sSubPr>
                      <m:e>
                        <m:r>
                          <a:rPr lang="en-US" sz="1800" i="1">
                            <a:solidFill>
                              <a:prstClr val="black"/>
                            </a:solidFill>
                            <a:latin typeface="Cambria Math"/>
                            <a:cs typeface="+mj-cs"/>
                          </a:rPr>
                          <m:t>𝑝</m:t>
                        </m:r>
                      </m:e>
                      <m:sub>
                        <m:r>
                          <a:rPr lang="en-US" sz="1800" i="1">
                            <a:solidFill>
                              <a:prstClr val="black"/>
                            </a:solidFill>
                            <a:latin typeface="Cambria Math"/>
                            <a:cs typeface="+mj-cs"/>
                          </a:rPr>
                          <m:t>10</m:t>
                        </m:r>
                      </m:sub>
                    </m:sSub>
                    <m:r>
                      <a:rPr lang="pt-BR" sz="1800" i="1">
                        <a:solidFill>
                          <a:prstClr val="black"/>
                        </a:solidFill>
                        <a:latin typeface="Cambria Math"/>
                        <a:cs typeface="+mj-cs"/>
                      </a:rPr>
                      <m:t>=</m:t>
                    </m:r>
                    <m:r>
                      <a:rPr lang="fa-IR" sz="1800" i="1">
                        <a:solidFill>
                          <a:prstClr val="black"/>
                        </a:solidFill>
                        <a:latin typeface="Cambria Math"/>
                        <a:cs typeface="+mj-cs"/>
                      </a:rPr>
                      <m:t>250000</m:t>
                    </m:r>
                  </m:oMath>
                </a14:m>
                <a:r>
                  <a:rPr lang="en-US" sz="1800" dirty="0">
                    <a:solidFill>
                      <a:prstClr val="black"/>
                    </a:solidFill>
                    <a:latin typeface="Times New Roman" pitchFamily="18" charset="0"/>
                    <a:cs typeface="+mj-cs"/>
                  </a:rPr>
                  <a:t> +</a:t>
                </a:r>
                <a:r>
                  <a:rPr lang="fa-IR" sz="1800" dirty="0">
                    <a:solidFill>
                      <a:prstClr val="black"/>
                    </a:solidFill>
                    <a:latin typeface="+mj-lt"/>
                    <a:cs typeface="0 Soroosh" panose="00000400000000000000" pitchFamily="2" charset="-78"/>
                  </a:rPr>
                  <a:t> </a:t>
                </a:r>
                <a:endParaRPr lang="en-US" sz="1800" dirty="0">
                  <a:solidFill>
                    <a:prstClr val="black"/>
                  </a:solidFill>
                  <a:latin typeface="+mj-lt"/>
                </a:endParaRPr>
              </a:p>
            </p:txBody>
          </p:sp>
        </mc:Choice>
        <mc:Fallback xmlns="">
          <p:sp>
            <p:nvSpPr>
              <p:cNvPr id="3" name="Rectangle 2"/>
              <p:cNvSpPr>
                <a:spLocks noRot="1" noChangeAspect="1" noMove="1" noResize="1" noEditPoints="1" noAdjustHandles="1" noChangeArrowheads="1" noChangeShapeType="1" noTextEdit="1"/>
              </p:cNvSpPr>
              <p:nvPr/>
            </p:nvSpPr>
            <p:spPr>
              <a:xfrm>
                <a:off x="916424" y="3490266"/>
                <a:ext cx="8873570" cy="1311128"/>
              </a:xfrm>
              <a:prstGeom prst="rect">
                <a:avLst/>
              </a:prstGeom>
              <a:blipFill rotWithShape="0">
                <a:blip r:embed="rId3"/>
                <a:stretch>
                  <a:fillRect l="-1027" t="-1370" r="-479" b="-6393"/>
                </a:stretch>
              </a:blipFill>
              <a:ln/>
            </p:spPr>
            <p:txBody>
              <a:bodyPr/>
              <a:lstStyle/>
              <a:p>
                <a:r>
                  <a:rPr lang="fa-IR">
                    <a:noFill/>
                  </a:rPr>
                  <a:t> </a:t>
                </a:r>
              </a:p>
            </p:txBody>
          </p:sp>
        </mc:Fallback>
      </mc:AlternateContent>
      <p:sp>
        <p:nvSpPr>
          <p:cNvPr id="5" name="Slide Number Placeholder 4"/>
          <p:cNvSpPr>
            <a:spLocks noGrp="1"/>
          </p:cNvSpPr>
          <p:nvPr>
            <p:ph type="sldNum" sz="quarter" idx="12"/>
          </p:nvPr>
        </p:nvSpPr>
        <p:spPr/>
        <p:txBody>
          <a:bodyPr/>
          <a:lstStyle/>
          <a:p>
            <a:fld id="{5BA10B95-CAE8-4B45-8175-F9670B1F90B4}" type="slidenum">
              <a:rPr lang="en-US" smtClean="0">
                <a:solidFill>
                  <a:prstClr val="black">
                    <a:tint val="75000"/>
                  </a:prstClr>
                </a:solidFill>
              </a:rPr>
              <a:pPr/>
              <a:t>9</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p>
            <a:r>
              <a:rPr lang="en-US" smtClean="0">
                <a:solidFill>
                  <a:prstClr val="black">
                    <a:tint val="75000"/>
                  </a:prstClr>
                </a:solidFill>
              </a:rPr>
              <a:t>1</a:t>
            </a:r>
            <a:endParaRPr lang="en-US">
              <a:solidFill>
                <a:prstClr val="black">
                  <a:tint val="75000"/>
                </a:prstClr>
              </a:solidFill>
            </a:endParaRPr>
          </a:p>
        </p:txBody>
      </p:sp>
    </p:spTree>
    <p:extLst>
      <p:ext uri="{BB962C8B-B14F-4D97-AF65-F5344CB8AC3E}">
        <p14:creationId xmlns:p14="http://schemas.microsoft.com/office/powerpoint/2010/main" val="918565493"/>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7"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7" presetClass="entr" presetSubtype="0" fill="hold" grpId="0" nodeType="click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1000"/>
                                        <p:tgtEl>
                                          <p:spTgt spid="2"/>
                                        </p:tgtEl>
                                      </p:cBhvr>
                                    </p:animEffect>
                                    <p:anim calcmode="lin" valueType="num">
                                      <p:cBhvr>
                                        <p:cTn id="21" dur="1000" fill="hold"/>
                                        <p:tgtEl>
                                          <p:spTgt spid="2"/>
                                        </p:tgtEl>
                                        <p:attrNameLst>
                                          <p:attrName>ppt_x</p:attrName>
                                        </p:attrNameLst>
                                      </p:cBhvr>
                                      <p:tavLst>
                                        <p:tav tm="0">
                                          <p:val>
                                            <p:strVal val="#ppt_x"/>
                                          </p:val>
                                        </p:tav>
                                        <p:tav tm="100000">
                                          <p:val>
                                            <p:strVal val="#ppt_x"/>
                                          </p:val>
                                        </p:tav>
                                      </p:tavLst>
                                    </p:anim>
                                    <p:anim calcmode="lin" valueType="num">
                                      <p:cBhvr>
                                        <p:cTn id="2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7"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1000"/>
                                        <p:tgtEl>
                                          <p:spTgt spid="3"/>
                                        </p:tgtEl>
                                      </p:cBhvr>
                                    </p:animEffect>
                                    <p:anim calcmode="lin" valueType="num">
                                      <p:cBhvr>
                                        <p:cTn id="28" dur="1000" fill="hold"/>
                                        <p:tgtEl>
                                          <p:spTgt spid="3"/>
                                        </p:tgtEl>
                                        <p:attrNameLst>
                                          <p:attrName>ppt_x</p:attrName>
                                        </p:attrNameLst>
                                      </p:cBhvr>
                                      <p:tavLst>
                                        <p:tav tm="0">
                                          <p:val>
                                            <p:strVal val="#ppt_x"/>
                                          </p:val>
                                        </p:tav>
                                        <p:tav tm="100000">
                                          <p:val>
                                            <p:strVal val="#ppt_x"/>
                                          </p:val>
                                        </p:tav>
                                      </p:tavLst>
                                    </p:anim>
                                    <p:anim calcmode="lin" valueType="num">
                                      <p:cBhvr>
                                        <p:cTn id="2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7" grpId="0" animBg="1"/>
      <p:bldP spid="18" grpId="0" animBg="1"/>
      <p:bldP spid="3" grpId="0" animBg="1"/>
    </p:bld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C00000"/>
        </a:solidFill>
        <a:ln>
          <a:noFill/>
        </a:ln>
      </a:spPr>
      <a:bodyPr lIns="56891" tIns="28446" rIns="56891" bIns="28446" rtlCol="0" anchor="ctr"/>
      <a:lstStyle>
        <a:defPPr algn="ctr" defTabSz="507901">
          <a:defRPr sz="1000">
            <a:solidFill>
              <a:prstClr val="white"/>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15727</TotalTime>
  <Words>4741</Words>
  <Application>Microsoft Office PowerPoint</Application>
  <PresentationFormat>Custom</PresentationFormat>
  <Paragraphs>788</Paragraphs>
  <Slides>32</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32</vt:i4>
      </vt:variant>
    </vt:vector>
  </HeadingPairs>
  <TitlesOfParts>
    <vt:vector size="43" baseType="lpstr">
      <vt:lpstr>0 Soroosh</vt:lpstr>
      <vt:lpstr>Arial</vt:lpstr>
      <vt:lpstr>B Homa</vt:lpstr>
      <vt:lpstr>B Lotus</vt:lpstr>
      <vt:lpstr>B Nazanin</vt:lpstr>
      <vt:lpstr>B Titr</vt:lpstr>
      <vt:lpstr>Calibri</vt:lpstr>
      <vt:lpstr>Cambria Math</vt:lpstr>
      <vt:lpstr>Times New Roman</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Mohammad</dc:creator>
  <cp:lastModifiedBy>Mohammad</cp:lastModifiedBy>
  <cp:revision>1026</cp:revision>
  <dcterms:created xsi:type="dcterms:W3CDTF">2011-10-23T14:30:11Z</dcterms:created>
  <dcterms:modified xsi:type="dcterms:W3CDTF">2019-10-24T06:39:02Z</dcterms:modified>
</cp:coreProperties>
</file>