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0" r:id="rId1"/>
  </p:sldMasterIdLst>
  <p:notesMasterIdLst>
    <p:notesMasterId r:id="rId25"/>
  </p:notesMasterIdLst>
  <p:sldIdLst>
    <p:sldId id="287" r:id="rId2"/>
    <p:sldId id="257" r:id="rId3"/>
    <p:sldId id="261" r:id="rId4"/>
    <p:sldId id="259" r:id="rId5"/>
    <p:sldId id="260" r:id="rId6"/>
    <p:sldId id="262" r:id="rId7"/>
    <p:sldId id="263" r:id="rId8"/>
    <p:sldId id="265" r:id="rId9"/>
    <p:sldId id="266" r:id="rId10"/>
    <p:sldId id="267" r:id="rId11"/>
    <p:sldId id="268" r:id="rId12"/>
    <p:sldId id="282" r:id="rId13"/>
    <p:sldId id="264" r:id="rId14"/>
    <p:sldId id="278" r:id="rId15"/>
    <p:sldId id="272" r:id="rId16"/>
    <p:sldId id="273" r:id="rId17"/>
    <p:sldId id="284" r:id="rId18"/>
    <p:sldId id="286" r:id="rId19"/>
    <p:sldId id="285" r:id="rId20"/>
    <p:sldId id="275" r:id="rId21"/>
    <p:sldId id="276" r:id="rId22"/>
    <p:sldId id="280" r:id="rId23"/>
    <p:sldId id="258" r:id="rId24"/>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7389" autoAdjust="0"/>
    <p:restoredTop sz="94660"/>
  </p:normalViewPr>
  <p:slideViewPr>
    <p:cSldViewPr>
      <p:cViewPr>
        <p:scale>
          <a:sx n="80" d="100"/>
          <a:sy n="80" d="100"/>
        </p:scale>
        <p:origin x="1074"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02A6C6-9F6D-41AF-84A8-1BA3ACD7764B}" type="doc">
      <dgm:prSet loTypeId="urn:microsoft.com/office/officeart/2009/layout/CircleArrowProcess" loCatId="process" qsTypeId="urn:microsoft.com/office/officeart/2005/8/quickstyle/simple1" qsCatId="simple" csTypeId="urn:microsoft.com/office/officeart/2005/8/colors/colorful5" csCatId="colorful" phldr="1"/>
      <dgm:spPr/>
      <dgm:t>
        <a:bodyPr/>
        <a:lstStyle/>
        <a:p>
          <a:pPr rtl="1"/>
          <a:endParaRPr lang="fa-IR"/>
        </a:p>
      </dgm:t>
    </dgm:pt>
    <dgm:pt modelId="{C298EBB9-54FE-4C8E-8F86-E599C99023BC}">
      <dgm:prSet phldrT="[Text]" custT="1"/>
      <dgm:spPr/>
      <dgm:t>
        <a:bodyPr/>
        <a:lstStyle/>
        <a:p>
          <a:pPr rtl="1"/>
          <a:r>
            <a:rPr lang="fa-IR" sz="2000" b="1" dirty="0" smtClean="0">
              <a:cs typeface="B Homa" panose="00000400000000000000" pitchFamily="2" charset="-78"/>
            </a:rPr>
            <a:t>چند جمله ای</a:t>
          </a:r>
          <a:endParaRPr lang="fa-IR" sz="2000" b="1" dirty="0">
            <a:cs typeface="B Homa" panose="00000400000000000000" pitchFamily="2" charset="-78"/>
          </a:endParaRPr>
        </a:p>
      </dgm:t>
    </dgm:pt>
    <dgm:pt modelId="{49B42230-2A0E-476D-B36B-5BE197DCA130}" type="parTrans" cxnId="{63640766-4104-4DD9-97E2-AFD6F02120AD}">
      <dgm:prSet/>
      <dgm:spPr/>
      <dgm:t>
        <a:bodyPr/>
        <a:lstStyle/>
        <a:p>
          <a:pPr rtl="1"/>
          <a:endParaRPr lang="fa-IR"/>
        </a:p>
      </dgm:t>
    </dgm:pt>
    <dgm:pt modelId="{F558CB47-6C2B-48A7-BE03-26AC78A9240F}" type="sibTrans" cxnId="{63640766-4104-4DD9-97E2-AFD6F02120AD}">
      <dgm:prSet/>
      <dgm:spPr/>
      <dgm:t>
        <a:bodyPr/>
        <a:lstStyle/>
        <a:p>
          <a:pPr rtl="1"/>
          <a:endParaRPr lang="fa-IR">
            <a:cs typeface="B Nazanin" pitchFamily="2" charset="-78"/>
          </a:endParaRPr>
        </a:p>
      </dgm:t>
    </dgm:pt>
    <dgm:pt modelId="{EE969C42-02A6-40EE-B755-42F46116733E}">
      <dgm:prSet phldrT="[Text]" custT="1"/>
      <dgm:spPr/>
      <dgm:t>
        <a:bodyPr/>
        <a:lstStyle/>
        <a:p>
          <a:pPr rtl="1"/>
          <a:r>
            <a:rPr lang="fa-IR" sz="2000" b="1" dirty="0" smtClean="0">
              <a:cs typeface="B Homa" panose="00000400000000000000" pitchFamily="2" charset="-78"/>
            </a:rPr>
            <a:t>آشیانه ای</a:t>
          </a:r>
          <a:endParaRPr lang="fa-IR" sz="2000" b="1" dirty="0">
            <a:cs typeface="B Homa" panose="00000400000000000000" pitchFamily="2" charset="-78"/>
          </a:endParaRPr>
        </a:p>
      </dgm:t>
    </dgm:pt>
    <dgm:pt modelId="{4B495C5C-A210-4453-A9F0-97F241532C02}" type="parTrans" cxnId="{3DE6B143-5BCD-4DC3-9C2A-6B945630CF65}">
      <dgm:prSet/>
      <dgm:spPr/>
      <dgm:t>
        <a:bodyPr/>
        <a:lstStyle/>
        <a:p>
          <a:pPr rtl="1"/>
          <a:endParaRPr lang="fa-IR"/>
        </a:p>
      </dgm:t>
    </dgm:pt>
    <dgm:pt modelId="{A68E315F-0F56-402A-BF25-14730FE3E2B9}" type="sibTrans" cxnId="{3DE6B143-5BCD-4DC3-9C2A-6B945630CF65}">
      <dgm:prSet/>
      <dgm:spPr/>
      <dgm:t>
        <a:bodyPr/>
        <a:lstStyle/>
        <a:p>
          <a:pPr rtl="1"/>
          <a:endParaRPr lang="fa-IR">
            <a:cs typeface="B Nazanin" pitchFamily="2" charset="-78"/>
          </a:endParaRPr>
        </a:p>
      </dgm:t>
    </dgm:pt>
    <dgm:pt modelId="{5D746359-2444-4A8A-BAB4-BF957B3E4D05}">
      <dgm:prSet phldrT="[Text]" custT="1"/>
      <dgm:spPr/>
      <dgm:t>
        <a:bodyPr/>
        <a:lstStyle/>
        <a:p>
          <a:pPr rtl="1"/>
          <a:r>
            <a:rPr lang="fa-IR" sz="2000" b="1" dirty="0" smtClean="0">
              <a:cs typeface="B Homa" panose="00000400000000000000" pitchFamily="2" charset="-78"/>
            </a:rPr>
            <a:t>ترکیبی</a:t>
          </a:r>
          <a:r>
            <a:rPr lang="fa-IR" sz="1300" b="1" dirty="0" smtClean="0">
              <a:cs typeface="B Homa" panose="00000400000000000000" pitchFamily="2" charset="-78"/>
            </a:rPr>
            <a:t> </a:t>
          </a:r>
          <a:r>
            <a:rPr lang="fa-IR" sz="1300" dirty="0" smtClean="0">
              <a:cs typeface="B Homa" panose="00000400000000000000" pitchFamily="2" charset="-78"/>
            </a:rPr>
            <a:t>      </a:t>
          </a:r>
          <a:endParaRPr lang="fa-IR" sz="1300" dirty="0">
            <a:cs typeface="B Homa" panose="00000400000000000000" pitchFamily="2" charset="-78"/>
          </a:endParaRPr>
        </a:p>
      </dgm:t>
    </dgm:pt>
    <dgm:pt modelId="{CFA49D6B-1EAA-4874-8A00-DD2D8D334E9E}" type="parTrans" cxnId="{55C43D9B-F699-441F-81EB-9A6C80C9C4D8}">
      <dgm:prSet/>
      <dgm:spPr/>
      <dgm:t>
        <a:bodyPr/>
        <a:lstStyle/>
        <a:p>
          <a:pPr rtl="1"/>
          <a:endParaRPr lang="fa-IR"/>
        </a:p>
      </dgm:t>
    </dgm:pt>
    <dgm:pt modelId="{A5AF6DE4-AF8C-45FF-98EB-2E7DFA739BFC}" type="sibTrans" cxnId="{55C43D9B-F699-441F-81EB-9A6C80C9C4D8}">
      <dgm:prSet/>
      <dgm:spPr/>
      <dgm:t>
        <a:bodyPr/>
        <a:lstStyle/>
        <a:p>
          <a:pPr rtl="1"/>
          <a:endParaRPr lang="fa-IR"/>
        </a:p>
      </dgm:t>
    </dgm:pt>
    <dgm:pt modelId="{90C304B3-10E9-428B-9DAA-8E1B9CCF7829}">
      <dgm:prSet custT="1"/>
      <dgm:spPr/>
      <dgm:t>
        <a:bodyPr/>
        <a:lstStyle/>
        <a:p>
          <a:pPr rtl="0"/>
          <a:r>
            <a:rPr lang="en-US" sz="1600" b="1" dirty="0" smtClean="0">
              <a:cs typeface="+mj-cs"/>
            </a:rPr>
            <a:t>mixed </a:t>
          </a:r>
          <a:r>
            <a:rPr lang="en-US" sz="1600" b="1" dirty="0" err="1" smtClean="0">
              <a:cs typeface="+mj-cs"/>
            </a:rPr>
            <a:t>logit</a:t>
          </a:r>
          <a:endParaRPr lang="fa-IR" sz="1600" b="1" dirty="0">
            <a:cs typeface="+mj-cs"/>
          </a:endParaRPr>
        </a:p>
      </dgm:t>
    </dgm:pt>
    <dgm:pt modelId="{5784A605-DC65-4DEF-B26A-119984693571}" type="parTrans" cxnId="{EC15B04F-B219-44AC-AFBD-473D759C9E5A}">
      <dgm:prSet/>
      <dgm:spPr/>
      <dgm:t>
        <a:bodyPr/>
        <a:lstStyle/>
        <a:p>
          <a:pPr rtl="1"/>
          <a:endParaRPr lang="fa-IR"/>
        </a:p>
      </dgm:t>
    </dgm:pt>
    <dgm:pt modelId="{105AEF6F-4C32-46B6-9FAD-57608089F33E}" type="sibTrans" cxnId="{EC15B04F-B219-44AC-AFBD-473D759C9E5A}">
      <dgm:prSet/>
      <dgm:spPr/>
      <dgm:t>
        <a:bodyPr/>
        <a:lstStyle/>
        <a:p>
          <a:pPr rtl="1"/>
          <a:endParaRPr lang="fa-IR"/>
        </a:p>
      </dgm:t>
    </dgm:pt>
    <dgm:pt modelId="{2F90EF59-7220-4735-B794-ADE501FFFECE}">
      <dgm:prSet custT="1"/>
      <dgm:spPr/>
      <dgm:t>
        <a:bodyPr/>
        <a:lstStyle/>
        <a:p>
          <a:pPr rtl="0"/>
          <a:r>
            <a:rPr lang="en-US" sz="1600" b="1" dirty="0" smtClean="0">
              <a:cs typeface="B Homa" panose="00000400000000000000" pitchFamily="2" charset="-78"/>
            </a:rPr>
            <a:t>nested </a:t>
          </a:r>
          <a:r>
            <a:rPr lang="en-US" sz="1600" b="1" dirty="0" err="1" smtClean="0">
              <a:cs typeface="B Homa" panose="00000400000000000000" pitchFamily="2" charset="-78"/>
            </a:rPr>
            <a:t>logit</a:t>
          </a:r>
          <a:endParaRPr lang="fa-IR" sz="1600" b="1" dirty="0">
            <a:cs typeface="B Homa" panose="00000400000000000000" pitchFamily="2" charset="-78"/>
          </a:endParaRPr>
        </a:p>
      </dgm:t>
    </dgm:pt>
    <dgm:pt modelId="{0AE577BA-2F6B-4584-ABA8-7C31654D3533}" type="parTrans" cxnId="{9A063995-8B7E-4D02-A855-372280E8705F}">
      <dgm:prSet/>
      <dgm:spPr/>
      <dgm:t>
        <a:bodyPr/>
        <a:lstStyle/>
        <a:p>
          <a:pPr rtl="1"/>
          <a:endParaRPr lang="fa-IR"/>
        </a:p>
      </dgm:t>
    </dgm:pt>
    <dgm:pt modelId="{0F702B54-2855-483A-A402-C17ED04F2D9E}" type="sibTrans" cxnId="{9A063995-8B7E-4D02-A855-372280E8705F}">
      <dgm:prSet/>
      <dgm:spPr/>
      <dgm:t>
        <a:bodyPr/>
        <a:lstStyle/>
        <a:p>
          <a:pPr rtl="1"/>
          <a:endParaRPr lang="fa-IR"/>
        </a:p>
      </dgm:t>
    </dgm:pt>
    <dgm:pt modelId="{CEF0A707-4A10-4FCE-91F9-FC146AFCA0D3}">
      <dgm:prSet custT="1"/>
      <dgm:spPr/>
      <dgm:t>
        <a:bodyPr/>
        <a:lstStyle/>
        <a:p>
          <a:pPr rtl="0"/>
          <a:r>
            <a:rPr lang="en-US" sz="1600" b="1" dirty="0" err="1" smtClean="0">
              <a:cs typeface="B Homa" panose="00000400000000000000" pitchFamily="2" charset="-78"/>
            </a:rPr>
            <a:t>multinominal</a:t>
          </a:r>
          <a:r>
            <a:rPr lang="en-US" sz="1600" b="1" dirty="0" smtClean="0">
              <a:cs typeface="B Homa" panose="00000400000000000000" pitchFamily="2" charset="-78"/>
            </a:rPr>
            <a:t> </a:t>
          </a:r>
          <a:r>
            <a:rPr lang="en-US" sz="1600" b="1" dirty="0" err="1" smtClean="0">
              <a:cs typeface="B Homa" panose="00000400000000000000" pitchFamily="2" charset="-78"/>
            </a:rPr>
            <a:t>logit</a:t>
          </a:r>
          <a:endParaRPr lang="fa-IR" sz="1600" b="1" dirty="0">
            <a:cs typeface="B Homa" panose="00000400000000000000" pitchFamily="2" charset="-78"/>
          </a:endParaRPr>
        </a:p>
      </dgm:t>
    </dgm:pt>
    <dgm:pt modelId="{CE91A2D3-7F0C-4748-A0D8-D2AB020E3EE3}" type="parTrans" cxnId="{D9465279-D8ED-4B45-A4F5-085964468F7B}">
      <dgm:prSet/>
      <dgm:spPr/>
      <dgm:t>
        <a:bodyPr/>
        <a:lstStyle/>
        <a:p>
          <a:pPr rtl="1"/>
          <a:endParaRPr lang="fa-IR"/>
        </a:p>
      </dgm:t>
    </dgm:pt>
    <dgm:pt modelId="{9ED6C3D4-79FB-4810-9DF7-93A92028A0B6}" type="sibTrans" cxnId="{D9465279-D8ED-4B45-A4F5-085964468F7B}">
      <dgm:prSet/>
      <dgm:spPr/>
      <dgm:t>
        <a:bodyPr/>
        <a:lstStyle/>
        <a:p>
          <a:pPr rtl="1"/>
          <a:endParaRPr lang="fa-IR"/>
        </a:p>
      </dgm:t>
    </dgm:pt>
    <dgm:pt modelId="{5CC67D30-93DE-4606-98BB-C6320A76DFBB}" type="pres">
      <dgm:prSet presAssocID="{7802A6C6-9F6D-41AF-84A8-1BA3ACD7764B}" presName="Name0" presStyleCnt="0">
        <dgm:presLayoutVars>
          <dgm:chMax val="7"/>
          <dgm:chPref val="7"/>
          <dgm:dir/>
          <dgm:animLvl val="lvl"/>
        </dgm:presLayoutVars>
      </dgm:prSet>
      <dgm:spPr/>
      <dgm:t>
        <a:bodyPr/>
        <a:lstStyle/>
        <a:p>
          <a:pPr rtl="1"/>
          <a:endParaRPr lang="fa-IR"/>
        </a:p>
      </dgm:t>
    </dgm:pt>
    <dgm:pt modelId="{A9D1CAA2-249E-4EBF-A071-9FF57D0FB1C2}" type="pres">
      <dgm:prSet presAssocID="{C298EBB9-54FE-4C8E-8F86-E599C99023BC}" presName="Accent1" presStyleCnt="0"/>
      <dgm:spPr/>
    </dgm:pt>
    <dgm:pt modelId="{9A6C96D2-1091-4C5B-9848-12F68F3E9E7F}" type="pres">
      <dgm:prSet presAssocID="{C298EBB9-54FE-4C8E-8F86-E599C99023BC}" presName="Accent" presStyleLbl="node1" presStyleIdx="0" presStyleCnt="3"/>
      <dgm:spPr/>
    </dgm:pt>
    <dgm:pt modelId="{A49B3A0D-1175-4AF3-B7A8-0466D099EC07}" type="pres">
      <dgm:prSet presAssocID="{C298EBB9-54FE-4C8E-8F86-E599C99023BC}" presName="Child1" presStyleLbl="revTx" presStyleIdx="0" presStyleCnt="6">
        <dgm:presLayoutVars>
          <dgm:chMax val="0"/>
          <dgm:chPref val="0"/>
          <dgm:bulletEnabled val="1"/>
        </dgm:presLayoutVars>
      </dgm:prSet>
      <dgm:spPr/>
      <dgm:t>
        <a:bodyPr/>
        <a:lstStyle/>
        <a:p>
          <a:pPr rtl="1"/>
          <a:endParaRPr lang="fa-IR"/>
        </a:p>
      </dgm:t>
    </dgm:pt>
    <dgm:pt modelId="{C25296B2-0E50-400E-9551-1C2902C2634F}" type="pres">
      <dgm:prSet presAssocID="{C298EBB9-54FE-4C8E-8F86-E599C99023BC}" presName="Parent1" presStyleLbl="revTx" presStyleIdx="1" presStyleCnt="6">
        <dgm:presLayoutVars>
          <dgm:chMax val="1"/>
          <dgm:chPref val="1"/>
          <dgm:bulletEnabled val="1"/>
        </dgm:presLayoutVars>
      </dgm:prSet>
      <dgm:spPr/>
      <dgm:t>
        <a:bodyPr/>
        <a:lstStyle/>
        <a:p>
          <a:pPr rtl="1"/>
          <a:endParaRPr lang="fa-IR"/>
        </a:p>
      </dgm:t>
    </dgm:pt>
    <dgm:pt modelId="{B334A9C3-631A-4996-B1E4-00AE4CEA4658}" type="pres">
      <dgm:prSet presAssocID="{EE969C42-02A6-40EE-B755-42F46116733E}" presName="Accent2" presStyleCnt="0"/>
      <dgm:spPr/>
    </dgm:pt>
    <dgm:pt modelId="{E9F8C63B-C8DB-4879-B0F3-B7C2C65BEE31}" type="pres">
      <dgm:prSet presAssocID="{EE969C42-02A6-40EE-B755-42F46116733E}" presName="Accent" presStyleLbl="node1" presStyleIdx="1" presStyleCnt="3"/>
      <dgm:spPr/>
    </dgm:pt>
    <dgm:pt modelId="{743F192C-6A73-4978-BC83-82A4C6CF8361}" type="pres">
      <dgm:prSet presAssocID="{EE969C42-02A6-40EE-B755-42F46116733E}" presName="Child2" presStyleLbl="revTx" presStyleIdx="2" presStyleCnt="6">
        <dgm:presLayoutVars>
          <dgm:chMax val="0"/>
          <dgm:chPref val="0"/>
          <dgm:bulletEnabled val="1"/>
        </dgm:presLayoutVars>
      </dgm:prSet>
      <dgm:spPr/>
      <dgm:t>
        <a:bodyPr/>
        <a:lstStyle/>
        <a:p>
          <a:pPr rtl="1"/>
          <a:endParaRPr lang="fa-IR"/>
        </a:p>
      </dgm:t>
    </dgm:pt>
    <dgm:pt modelId="{217266BE-5EEF-4F5D-8BC7-DE4D90AA55A8}" type="pres">
      <dgm:prSet presAssocID="{EE969C42-02A6-40EE-B755-42F46116733E}" presName="Parent2" presStyleLbl="revTx" presStyleIdx="3" presStyleCnt="6">
        <dgm:presLayoutVars>
          <dgm:chMax val="1"/>
          <dgm:chPref val="1"/>
          <dgm:bulletEnabled val="1"/>
        </dgm:presLayoutVars>
      </dgm:prSet>
      <dgm:spPr/>
      <dgm:t>
        <a:bodyPr/>
        <a:lstStyle/>
        <a:p>
          <a:pPr rtl="1"/>
          <a:endParaRPr lang="fa-IR"/>
        </a:p>
      </dgm:t>
    </dgm:pt>
    <dgm:pt modelId="{EE51E98A-057F-456B-BF6C-9291DD026E42}" type="pres">
      <dgm:prSet presAssocID="{5D746359-2444-4A8A-BAB4-BF957B3E4D05}" presName="Accent3" presStyleCnt="0"/>
      <dgm:spPr/>
    </dgm:pt>
    <dgm:pt modelId="{BD32CAA6-8AE3-41E3-BDBD-BC39680658EA}" type="pres">
      <dgm:prSet presAssocID="{5D746359-2444-4A8A-BAB4-BF957B3E4D05}" presName="Accent" presStyleLbl="node1" presStyleIdx="2" presStyleCnt="3"/>
      <dgm:spPr/>
    </dgm:pt>
    <dgm:pt modelId="{14B4FB6E-6EBE-434D-B020-528085B80964}" type="pres">
      <dgm:prSet presAssocID="{5D746359-2444-4A8A-BAB4-BF957B3E4D05}" presName="Child3" presStyleLbl="revTx" presStyleIdx="4" presStyleCnt="6">
        <dgm:presLayoutVars>
          <dgm:chMax val="0"/>
          <dgm:chPref val="0"/>
          <dgm:bulletEnabled val="1"/>
        </dgm:presLayoutVars>
      </dgm:prSet>
      <dgm:spPr/>
      <dgm:t>
        <a:bodyPr/>
        <a:lstStyle/>
        <a:p>
          <a:pPr rtl="1"/>
          <a:endParaRPr lang="fa-IR"/>
        </a:p>
      </dgm:t>
    </dgm:pt>
    <dgm:pt modelId="{6FC5BC09-F2E9-4D53-9FF3-8D186B2DC750}" type="pres">
      <dgm:prSet presAssocID="{5D746359-2444-4A8A-BAB4-BF957B3E4D05}" presName="Parent3" presStyleLbl="revTx" presStyleIdx="5" presStyleCnt="6">
        <dgm:presLayoutVars>
          <dgm:chMax val="1"/>
          <dgm:chPref val="1"/>
          <dgm:bulletEnabled val="1"/>
        </dgm:presLayoutVars>
      </dgm:prSet>
      <dgm:spPr/>
      <dgm:t>
        <a:bodyPr/>
        <a:lstStyle/>
        <a:p>
          <a:pPr rtl="1"/>
          <a:endParaRPr lang="fa-IR"/>
        </a:p>
      </dgm:t>
    </dgm:pt>
  </dgm:ptLst>
  <dgm:cxnLst>
    <dgm:cxn modelId="{D9465279-D8ED-4B45-A4F5-085964468F7B}" srcId="{C298EBB9-54FE-4C8E-8F86-E599C99023BC}" destId="{CEF0A707-4A10-4FCE-91F9-FC146AFCA0D3}" srcOrd="0" destOrd="0" parTransId="{CE91A2D3-7F0C-4748-A0D8-D2AB020E3EE3}" sibTransId="{9ED6C3D4-79FB-4810-9DF7-93A92028A0B6}"/>
    <dgm:cxn modelId="{72EFB89E-842D-4CDF-8DE7-E2FB718D04E0}" type="presOf" srcId="{C298EBB9-54FE-4C8E-8F86-E599C99023BC}" destId="{C25296B2-0E50-400E-9551-1C2902C2634F}" srcOrd="0" destOrd="0" presId="urn:microsoft.com/office/officeart/2009/layout/CircleArrowProcess"/>
    <dgm:cxn modelId="{40A1D078-BCEC-4FDC-B3FF-76A630F7C52B}" type="presOf" srcId="{90C304B3-10E9-428B-9DAA-8E1B9CCF7829}" destId="{14B4FB6E-6EBE-434D-B020-528085B80964}" srcOrd="0" destOrd="0" presId="urn:microsoft.com/office/officeart/2009/layout/CircleArrowProcess"/>
    <dgm:cxn modelId="{55C43D9B-F699-441F-81EB-9A6C80C9C4D8}" srcId="{7802A6C6-9F6D-41AF-84A8-1BA3ACD7764B}" destId="{5D746359-2444-4A8A-BAB4-BF957B3E4D05}" srcOrd="2" destOrd="0" parTransId="{CFA49D6B-1EAA-4874-8A00-DD2D8D334E9E}" sibTransId="{A5AF6DE4-AF8C-45FF-98EB-2E7DFA739BFC}"/>
    <dgm:cxn modelId="{BC665CAC-ECBB-4FA9-B99A-9C8AB3FEE9EC}" type="presOf" srcId="{CEF0A707-4A10-4FCE-91F9-FC146AFCA0D3}" destId="{A49B3A0D-1175-4AF3-B7A8-0466D099EC07}" srcOrd="0" destOrd="0" presId="urn:microsoft.com/office/officeart/2009/layout/CircleArrowProcess"/>
    <dgm:cxn modelId="{3DE6B143-5BCD-4DC3-9C2A-6B945630CF65}" srcId="{7802A6C6-9F6D-41AF-84A8-1BA3ACD7764B}" destId="{EE969C42-02A6-40EE-B755-42F46116733E}" srcOrd="1" destOrd="0" parTransId="{4B495C5C-A210-4453-A9F0-97F241532C02}" sibTransId="{A68E315F-0F56-402A-BF25-14730FE3E2B9}"/>
    <dgm:cxn modelId="{C337C752-CF51-43AA-8422-20A8EA0B6E47}" type="presOf" srcId="{EE969C42-02A6-40EE-B755-42F46116733E}" destId="{217266BE-5EEF-4F5D-8BC7-DE4D90AA55A8}" srcOrd="0" destOrd="0" presId="urn:microsoft.com/office/officeart/2009/layout/CircleArrowProcess"/>
    <dgm:cxn modelId="{19B60FB0-6178-4AE6-8D57-4C7B6A50AADD}" type="presOf" srcId="{2F90EF59-7220-4735-B794-ADE501FFFECE}" destId="{743F192C-6A73-4978-BC83-82A4C6CF8361}" srcOrd="0" destOrd="0" presId="urn:microsoft.com/office/officeart/2009/layout/CircleArrowProcess"/>
    <dgm:cxn modelId="{EC15B04F-B219-44AC-AFBD-473D759C9E5A}" srcId="{5D746359-2444-4A8A-BAB4-BF957B3E4D05}" destId="{90C304B3-10E9-428B-9DAA-8E1B9CCF7829}" srcOrd="0" destOrd="0" parTransId="{5784A605-DC65-4DEF-B26A-119984693571}" sibTransId="{105AEF6F-4C32-46B6-9FAD-57608089F33E}"/>
    <dgm:cxn modelId="{9A063995-8B7E-4D02-A855-372280E8705F}" srcId="{EE969C42-02A6-40EE-B755-42F46116733E}" destId="{2F90EF59-7220-4735-B794-ADE501FFFECE}" srcOrd="0" destOrd="0" parTransId="{0AE577BA-2F6B-4584-ABA8-7C31654D3533}" sibTransId="{0F702B54-2855-483A-A402-C17ED04F2D9E}"/>
    <dgm:cxn modelId="{B9590969-8EF1-4FB1-9035-9609504A5082}" type="presOf" srcId="{7802A6C6-9F6D-41AF-84A8-1BA3ACD7764B}" destId="{5CC67D30-93DE-4606-98BB-C6320A76DFBB}" srcOrd="0" destOrd="0" presId="urn:microsoft.com/office/officeart/2009/layout/CircleArrowProcess"/>
    <dgm:cxn modelId="{63640766-4104-4DD9-97E2-AFD6F02120AD}" srcId="{7802A6C6-9F6D-41AF-84A8-1BA3ACD7764B}" destId="{C298EBB9-54FE-4C8E-8F86-E599C99023BC}" srcOrd="0" destOrd="0" parTransId="{49B42230-2A0E-476D-B36B-5BE197DCA130}" sibTransId="{F558CB47-6C2B-48A7-BE03-26AC78A9240F}"/>
    <dgm:cxn modelId="{8A43A150-4B56-4A91-8A59-1877E25800EA}" type="presOf" srcId="{5D746359-2444-4A8A-BAB4-BF957B3E4D05}" destId="{6FC5BC09-F2E9-4D53-9FF3-8D186B2DC750}" srcOrd="0" destOrd="0" presId="urn:microsoft.com/office/officeart/2009/layout/CircleArrowProcess"/>
    <dgm:cxn modelId="{DE1B88B1-E3C6-4618-AF4E-66E1776C7DE5}" type="presParOf" srcId="{5CC67D30-93DE-4606-98BB-C6320A76DFBB}" destId="{A9D1CAA2-249E-4EBF-A071-9FF57D0FB1C2}" srcOrd="0" destOrd="0" presId="urn:microsoft.com/office/officeart/2009/layout/CircleArrowProcess"/>
    <dgm:cxn modelId="{44315235-2B76-4108-A674-374565B4AB34}" type="presParOf" srcId="{A9D1CAA2-249E-4EBF-A071-9FF57D0FB1C2}" destId="{9A6C96D2-1091-4C5B-9848-12F68F3E9E7F}" srcOrd="0" destOrd="0" presId="urn:microsoft.com/office/officeart/2009/layout/CircleArrowProcess"/>
    <dgm:cxn modelId="{62C39A1B-DBAF-4E19-B25D-0B502F193759}" type="presParOf" srcId="{5CC67D30-93DE-4606-98BB-C6320A76DFBB}" destId="{A49B3A0D-1175-4AF3-B7A8-0466D099EC07}" srcOrd="1" destOrd="0" presId="urn:microsoft.com/office/officeart/2009/layout/CircleArrowProcess"/>
    <dgm:cxn modelId="{59939FC8-A854-4FF4-8FDC-FD32780B6A09}" type="presParOf" srcId="{5CC67D30-93DE-4606-98BB-C6320A76DFBB}" destId="{C25296B2-0E50-400E-9551-1C2902C2634F}" srcOrd="2" destOrd="0" presId="urn:microsoft.com/office/officeart/2009/layout/CircleArrowProcess"/>
    <dgm:cxn modelId="{A36C74B2-44A2-483D-8668-36DBD9ED0DB9}" type="presParOf" srcId="{5CC67D30-93DE-4606-98BB-C6320A76DFBB}" destId="{B334A9C3-631A-4996-B1E4-00AE4CEA4658}" srcOrd="3" destOrd="0" presId="urn:microsoft.com/office/officeart/2009/layout/CircleArrowProcess"/>
    <dgm:cxn modelId="{B57585E1-1128-471D-97A2-771B0AF59267}" type="presParOf" srcId="{B334A9C3-631A-4996-B1E4-00AE4CEA4658}" destId="{E9F8C63B-C8DB-4879-B0F3-B7C2C65BEE31}" srcOrd="0" destOrd="0" presId="urn:microsoft.com/office/officeart/2009/layout/CircleArrowProcess"/>
    <dgm:cxn modelId="{3E974BAA-887E-4E69-813C-960A6B007DD4}" type="presParOf" srcId="{5CC67D30-93DE-4606-98BB-C6320A76DFBB}" destId="{743F192C-6A73-4978-BC83-82A4C6CF8361}" srcOrd="4" destOrd="0" presId="urn:microsoft.com/office/officeart/2009/layout/CircleArrowProcess"/>
    <dgm:cxn modelId="{EE0CDAF4-A6BF-4524-AD60-C23535A3FB01}" type="presParOf" srcId="{5CC67D30-93DE-4606-98BB-C6320A76DFBB}" destId="{217266BE-5EEF-4F5D-8BC7-DE4D90AA55A8}" srcOrd="5" destOrd="0" presId="urn:microsoft.com/office/officeart/2009/layout/CircleArrowProcess"/>
    <dgm:cxn modelId="{48E0E8A1-11DB-4E39-81B4-BE080B8A20A1}" type="presParOf" srcId="{5CC67D30-93DE-4606-98BB-C6320A76DFBB}" destId="{EE51E98A-057F-456B-BF6C-9291DD026E42}" srcOrd="6" destOrd="0" presId="urn:microsoft.com/office/officeart/2009/layout/CircleArrowProcess"/>
    <dgm:cxn modelId="{D0FCC2D7-FE31-4E66-83F0-5A5F389167F0}" type="presParOf" srcId="{EE51E98A-057F-456B-BF6C-9291DD026E42}" destId="{BD32CAA6-8AE3-41E3-BDBD-BC39680658EA}" srcOrd="0" destOrd="0" presId="urn:microsoft.com/office/officeart/2009/layout/CircleArrowProcess"/>
    <dgm:cxn modelId="{88305988-CAD6-406F-ACD1-AF4DFED96C11}" type="presParOf" srcId="{5CC67D30-93DE-4606-98BB-C6320A76DFBB}" destId="{14B4FB6E-6EBE-434D-B020-528085B80964}" srcOrd="7" destOrd="0" presId="urn:microsoft.com/office/officeart/2009/layout/CircleArrowProcess"/>
    <dgm:cxn modelId="{21987038-DCE4-4092-93ED-383AEFBF385E}" type="presParOf" srcId="{5CC67D30-93DE-4606-98BB-C6320A76DFBB}" destId="{6FC5BC09-F2E9-4D53-9FF3-8D186B2DC750}" srcOrd="8"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6C96D2-1091-4C5B-9848-12F68F3E9E7F}">
      <dsp:nvSpPr>
        <dsp:cNvPr id="0" name=""/>
        <dsp:cNvSpPr/>
      </dsp:nvSpPr>
      <dsp:spPr>
        <a:xfrm>
          <a:off x="2487209" y="0"/>
          <a:ext cx="2010243" cy="2010549"/>
        </a:xfrm>
        <a:prstGeom prst="circularArrow">
          <a:avLst>
            <a:gd name="adj1" fmla="val 10980"/>
            <a:gd name="adj2" fmla="val 1142322"/>
            <a:gd name="adj3" fmla="val 4500000"/>
            <a:gd name="adj4" fmla="val 10800000"/>
            <a:gd name="adj5" fmla="val 125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49B3A0D-1175-4AF3-B7A8-0466D099EC07}">
      <dsp:nvSpPr>
        <dsp:cNvPr id="0" name=""/>
        <dsp:cNvSpPr/>
      </dsp:nvSpPr>
      <dsp:spPr>
        <a:xfrm>
          <a:off x="4497830" y="599322"/>
          <a:ext cx="1206146" cy="8043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l" defTabSz="711200" rtl="0">
            <a:lnSpc>
              <a:spcPct val="90000"/>
            </a:lnSpc>
            <a:spcBef>
              <a:spcPct val="0"/>
            </a:spcBef>
            <a:spcAft>
              <a:spcPct val="15000"/>
            </a:spcAft>
            <a:buChar char="••"/>
          </a:pPr>
          <a:r>
            <a:rPr lang="en-US" sz="1600" b="1" kern="1200" dirty="0" err="1" smtClean="0">
              <a:cs typeface="B Homa" panose="00000400000000000000" pitchFamily="2" charset="-78"/>
            </a:rPr>
            <a:t>multinominal</a:t>
          </a:r>
          <a:r>
            <a:rPr lang="en-US" sz="1600" b="1" kern="1200" dirty="0" smtClean="0">
              <a:cs typeface="B Homa" panose="00000400000000000000" pitchFamily="2" charset="-78"/>
            </a:rPr>
            <a:t> </a:t>
          </a:r>
          <a:r>
            <a:rPr lang="en-US" sz="1600" b="1" kern="1200" dirty="0" err="1" smtClean="0">
              <a:cs typeface="B Homa" panose="00000400000000000000" pitchFamily="2" charset="-78"/>
            </a:rPr>
            <a:t>logit</a:t>
          </a:r>
          <a:endParaRPr lang="fa-IR" sz="1600" b="1" kern="1200" dirty="0">
            <a:cs typeface="B Homa" panose="00000400000000000000" pitchFamily="2" charset="-78"/>
          </a:endParaRPr>
        </a:p>
      </dsp:txBody>
      <dsp:txXfrm>
        <a:off x="4497830" y="599322"/>
        <a:ext cx="1206146" cy="804386"/>
      </dsp:txXfrm>
    </dsp:sp>
    <dsp:sp modelId="{C25296B2-0E50-400E-9551-1C2902C2634F}">
      <dsp:nvSpPr>
        <dsp:cNvPr id="0" name=""/>
        <dsp:cNvSpPr/>
      </dsp:nvSpPr>
      <dsp:spPr>
        <a:xfrm>
          <a:off x="2931539" y="725869"/>
          <a:ext cx="1117053" cy="5583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dirty="0" smtClean="0">
              <a:cs typeface="B Homa" panose="00000400000000000000" pitchFamily="2" charset="-78"/>
            </a:rPr>
            <a:t>چند جمله ای</a:t>
          </a:r>
          <a:endParaRPr lang="fa-IR" sz="2000" b="1" kern="1200" dirty="0">
            <a:cs typeface="B Homa" panose="00000400000000000000" pitchFamily="2" charset="-78"/>
          </a:endParaRPr>
        </a:p>
      </dsp:txBody>
      <dsp:txXfrm>
        <a:off x="2931539" y="725869"/>
        <a:ext cx="1117053" cy="558393"/>
      </dsp:txXfrm>
    </dsp:sp>
    <dsp:sp modelId="{E9F8C63B-C8DB-4879-B0F3-B7C2C65BEE31}">
      <dsp:nvSpPr>
        <dsp:cNvPr id="0" name=""/>
        <dsp:cNvSpPr/>
      </dsp:nvSpPr>
      <dsp:spPr>
        <a:xfrm>
          <a:off x="1928871" y="1155209"/>
          <a:ext cx="2010243" cy="2010549"/>
        </a:xfrm>
        <a:prstGeom prst="leftCircularArrow">
          <a:avLst>
            <a:gd name="adj1" fmla="val 10980"/>
            <a:gd name="adj2" fmla="val 1142322"/>
            <a:gd name="adj3" fmla="val 6300000"/>
            <a:gd name="adj4" fmla="val 18900000"/>
            <a:gd name="adj5" fmla="val 12500"/>
          </a:avLst>
        </a:prstGeom>
        <a:solidFill>
          <a:schemeClr val="accent5">
            <a:hueOff val="1247628"/>
            <a:satOff val="-25244"/>
            <a:lumOff val="78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3F192C-6A73-4978-BC83-82A4C6CF8361}">
      <dsp:nvSpPr>
        <dsp:cNvPr id="0" name=""/>
        <dsp:cNvSpPr/>
      </dsp:nvSpPr>
      <dsp:spPr>
        <a:xfrm>
          <a:off x="3939114" y="1761214"/>
          <a:ext cx="1206146" cy="8043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l" defTabSz="711200" rtl="0">
            <a:lnSpc>
              <a:spcPct val="90000"/>
            </a:lnSpc>
            <a:spcBef>
              <a:spcPct val="0"/>
            </a:spcBef>
            <a:spcAft>
              <a:spcPct val="15000"/>
            </a:spcAft>
            <a:buChar char="••"/>
          </a:pPr>
          <a:r>
            <a:rPr lang="en-US" sz="1600" b="1" kern="1200" dirty="0" smtClean="0">
              <a:cs typeface="B Homa" panose="00000400000000000000" pitchFamily="2" charset="-78"/>
            </a:rPr>
            <a:t>nested </a:t>
          </a:r>
          <a:r>
            <a:rPr lang="en-US" sz="1600" b="1" kern="1200" dirty="0" err="1" smtClean="0">
              <a:cs typeface="B Homa" panose="00000400000000000000" pitchFamily="2" charset="-78"/>
            </a:rPr>
            <a:t>logit</a:t>
          </a:r>
          <a:endParaRPr lang="fa-IR" sz="1600" b="1" kern="1200" dirty="0">
            <a:cs typeface="B Homa" panose="00000400000000000000" pitchFamily="2" charset="-78"/>
          </a:endParaRPr>
        </a:p>
      </dsp:txBody>
      <dsp:txXfrm>
        <a:off x="3939114" y="1761214"/>
        <a:ext cx="1206146" cy="804386"/>
      </dsp:txXfrm>
    </dsp:sp>
    <dsp:sp modelId="{217266BE-5EEF-4F5D-8BC7-DE4D90AA55A8}">
      <dsp:nvSpPr>
        <dsp:cNvPr id="0" name=""/>
        <dsp:cNvSpPr/>
      </dsp:nvSpPr>
      <dsp:spPr>
        <a:xfrm>
          <a:off x="2375466" y="1887761"/>
          <a:ext cx="1117053" cy="5583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dirty="0" smtClean="0">
              <a:cs typeface="B Homa" panose="00000400000000000000" pitchFamily="2" charset="-78"/>
            </a:rPr>
            <a:t>آشیانه ای</a:t>
          </a:r>
          <a:endParaRPr lang="fa-IR" sz="2000" b="1" kern="1200" dirty="0">
            <a:cs typeface="B Homa" panose="00000400000000000000" pitchFamily="2" charset="-78"/>
          </a:endParaRPr>
        </a:p>
      </dsp:txBody>
      <dsp:txXfrm>
        <a:off x="2375466" y="1887761"/>
        <a:ext cx="1117053" cy="558393"/>
      </dsp:txXfrm>
    </dsp:sp>
    <dsp:sp modelId="{BD32CAA6-8AE3-41E3-BDBD-BC39680658EA}">
      <dsp:nvSpPr>
        <dsp:cNvPr id="0" name=""/>
        <dsp:cNvSpPr/>
      </dsp:nvSpPr>
      <dsp:spPr>
        <a:xfrm>
          <a:off x="2630285" y="2448660"/>
          <a:ext cx="1727110" cy="1727803"/>
        </a:xfrm>
        <a:prstGeom prst="blockArc">
          <a:avLst>
            <a:gd name="adj1" fmla="val 13500000"/>
            <a:gd name="adj2" fmla="val 10800000"/>
            <a:gd name="adj3" fmla="val 12740"/>
          </a:avLst>
        </a:prstGeom>
        <a:solidFill>
          <a:schemeClr val="accent5">
            <a:hueOff val="2495256"/>
            <a:satOff val="-50489"/>
            <a:lumOff val="156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B4FB6E-6EBE-434D-B020-528085B80964}">
      <dsp:nvSpPr>
        <dsp:cNvPr id="0" name=""/>
        <dsp:cNvSpPr/>
      </dsp:nvSpPr>
      <dsp:spPr>
        <a:xfrm>
          <a:off x="4497830" y="2922689"/>
          <a:ext cx="1206146" cy="8043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l" defTabSz="711200" rtl="0">
            <a:lnSpc>
              <a:spcPct val="90000"/>
            </a:lnSpc>
            <a:spcBef>
              <a:spcPct val="0"/>
            </a:spcBef>
            <a:spcAft>
              <a:spcPct val="15000"/>
            </a:spcAft>
            <a:buChar char="••"/>
          </a:pPr>
          <a:r>
            <a:rPr lang="en-US" sz="1600" b="1" kern="1200" dirty="0" smtClean="0">
              <a:cs typeface="+mj-cs"/>
            </a:rPr>
            <a:t>mixed </a:t>
          </a:r>
          <a:r>
            <a:rPr lang="en-US" sz="1600" b="1" kern="1200" dirty="0" err="1" smtClean="0">
              <a:cs typeface="+mj-cs"/>
            </a:rPr>
            <a:t>logit</a:t>
          </a:r>
          <a:endParaRPr lang="fa-IR" sz="1600" b="1" kern="1200" dirty="0">
            <a:cs typeface="+mj-cs"/>
          </a:endParaRPr>
        </a:p>
      </dsp:txBody>
      <dsp:txXfrm>
        <a:off x="4497830" y="2922689"/>
        <a:ext cx="1206146" cy="804386"/>
      </dsp:txXfrm>
    </dsp:sp>
    <dsp:sp modelId="{6FC5BC09-F2E9-4D53-9FF3-8D186B2DC750}">
      <dsp:nvSpPr>
        <dsp:cNvPr id="0" name=""/>
        <dsp:cNvSpPr/>
      </dsp:nvSpPr>
      <dsp:spPr>
        <a:xfrm>
          <a:off x="2934181" y="3051324"/>
          <a:ext cx="1117053" cy="5583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dirty="0" smtClean="0">
              <a:cs typeface="B Homa" panose="00000400000000000000" pitchFamily="2" charset="-78"/>
            </a:rPr>
            <a:t>ترکیبی</a:t>
          </a:r>
          <a:r>
            <a:rPr lang="fa-IR" sz="1300" b="1" kern="1200" dirty="0" smtClean="0">
              <a:cs typeface="B Homa" panose="00000400000000000000" pitchFamily="2" charset="-78"/>
            </a:rPr>
            <a:t> </a:t>
          </a:r>
          <a:r>
            <a:rPr lang="fa-IR" sz="1300" kern="1200" dirty="0" smtClean="0">
              <a:cs typeface="B Homa" panose="00000400000000000000" pitchFamily="2" charset="-78"/>
            </a:rPr>
            <a:t>      </a:t>
          </a:r>
          <a:endParaRPr lang="fa-IR" sz="1300" kern="1200" dirty="0">
            <a:cs typeface="B Homa" panose="00000400000000000000" pitchFamily="2" charset="-78"/>
          </a:endParaRPr>
        </a:p>
      </dsp:txBody>
      <dsp:txXfrm>
        <a:off x="2934181" y="3051324"/>
        <a:ext cx="1117053" cy="558393"/>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19.wmf"/><Relationship Id="rId7" Type="http://schemas.openxmlformats.org/officeDocument/2006/relationships/image" Target="../media/image23.wmf"/><Relationship Id="rId2" Type="http://schemas.openxmlformats.org/officeDocument/2006/relationships/image" Target="../media/image18.wmf"/><Relationship Id="rId1" Type="http://schemas.openxmlformats.org/officeDocument/2006/relationships/image" Target="../media/image17.wmf"/><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20.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4279D73-25A7-4356-A6D3-B9F1F37E854B}" type="datetimeFigureOut">
              <a:rPr lang="fa-IR" smtClean="0"/>
              <a:t>25/02/1441</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5BE662A-78C6-4A40-B7C5-6682F7CB9574}" type="slidenum">
              <a:rPr lang="fa-IR" smtClean="0"/>
              <a:t>‹#›</a:t>
            </a:fld>
            <a:endParaRPr lang="fa-IR"/>
          </a:p>
        </p:txBody>
      </p:sp>
    </p:spTree>
    <p:extLst>
      <p:ext uri="{BB962C8B-B14F-4D97-AF65-F5344CB8AC3E}">
        <p14:creationId xmlns:p14="http://schemas.microsoft.com/office/powerpoint/2010/main" val="120760728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85BE662A-78C6-4A40-B7C5-6682F7CB9574}" type="slidenum">
              <a:rPr lang="fa-IR" smtClean="0"/>
              <a:t>2</a:t>
            </a:fld>
            <a:endParaRPr lang="fa-IR"/>
          </a:p>
        </p:txBody>
      </p:sp>
    </p:spTree>
    <p:extLst>
      <p:ext uri="{BB962C8B-B14F-4D97-AF65-F5344CB8AC3E}">
        <p14:creationId xmlns:p14="http://schemas.microsoft.com/office/powerpoint/2010/main" val="909643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85BE662A-78C6-4A40-B7C5-6682F7CB9574}" type="slidenum">
              <a:rPr lang="fa-IR" smtClean="0"/>
              <a:t>7</a:t>
            </a:fld>
            <a:endParaRPr lang="fa-IR"/>
          </a:p>
        </p:txBody>
      </p:sp>
    </p:spTree>
    <p:extLst>
      <p:ext uri="{BB962C8B-B14F-4D97-AF65-F5344CB8AC3E}">
        <p14:creationId xmlns:p14="http://schemas.microsoft.com/office/powerpoint/2010/main" val="3965514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E89C948-F974-4870-92ED-EDA5663E5382}" type="datetimeFigureOut">
              <a:rPr lang="fa-IR" smtClean="0"/>
              <a:t>25/02/1441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7FC5E36-36AD-4963-91D1-8F9D6C24CA05}" type="slidenum">
              <a:rPr lang="fa-IR" smtClean="0"/>
              <a:t>‹#›</a:t>
            </a:fld>
            <a:endParaRPr lang="fa-IR"/>
          </a:p>
        </p:txBody>
      </p:sp>
    </p:spTree>
    <p:extLst>
      <p:ext uri="{BB962C8B-B14F-4D97-AF65-F5344CB8AC3E}">
        <p14:creationId xmlns:p14="http://schemas.microsoft.com/office/powerpoint/2010/main" val="2839919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89C948-F974-4870-92ED-EDA5663E5382}" type="datetimeFigureOut">
              <a:rPr lang="fa-IR" smtClean="0"/>
              <a:t>25/02/1441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7FC5E36-36AD-4963-91D1-8F9D6C24CA05}" type="slidenum">
              <a:rPr lang="fa-IR" smtClean="0"/>
              <a:t>‹#›</a:t>
            </a:fld>
            <a:endParaRPr lang="fa-IR"/>
          </a:p>
        </p:txBody>
      </p:sp>
    </p:spTree>
    <p:extLst>
      <p:ext uri="{BB962C8B-B14F-4D97-AF65-F5344CB8AC3E}">
        <p14:creationId xmlns:p14="http://schemas.microsoft.com/office/powerpoint/2010/main" val="33461492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89C948-F974-4870-92ED-EDA5663E5382}" type="datetimeFigureOut">
              <a:rPr lang="fa-IR" smtClean="0"/>
              <a:t>25/02/1441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7FC5E36-36AD-4963-91D1-8F9D6C24CA05}" type="slidenum">
              <a:rPr lang="fa-IR" smtClean="0"/>
              <a:t>‹#›</a:t>
            </a:fld>
            <a:endParaRPr lang="fa-I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383795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89C948-F974-4870-92ED-EDA5663E5382}" type="datetimeFigureOut">
              <a:rPr lang="fa-IR" smtClean="0"/>
              <a:t>25/02/1441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7FC5E36-36AD-4963-91D1-8F9D6C24CA05}" type="slidenum">
              <a:rPr lang="fa-IR" smtClean="0"/>
              <a:t>‹#›</a:t>
            </a:fld>
            <a:endParaRPr lang="fa-IR"/>
          </a:p>
        </p:txBody>
      </p:sp>
    </p:spTree>
    <p:extLst>
      <p:ext uri="{BB962C8B-B14F-4D97-AF65-F5344CB8AC3E}">
        <p14:creationId xmlns:p14="http://schemas.microsoft.com/office/powerpoint/2010/main" val="25368438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89C948-F974-4870-92ED-EDA5663E5382}" type="datetimeFigureOut">
              <a:rPr lang="fa-IR" smtClean="0"/>
              <a:t>25/02/1441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7FC5E36-36AD-4963-91D1-8F9D6C24CA05}" type="slidenum">
              <a:rPr lang="fa-IR" smtClean="0"/>
              <a:t>‹#›</a:t>
            </a:fld>
            <a:endParaRPr lang="fa-I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9917948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89C948-F974-4870-92ED-EDA5663E5382}" type="datetimeFigureOut">
              <a:rPr lang="fa-IR" smtClean="0"/>
              <a:t>25/02/1441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7FC5E36-36AD-4963-91D1-8F9D6C24CA05}" type="slidenum">
              <a:rPr lang="fa-IR" smtClean="0"/>
              <a:t>‹#›</a:t>
            </a:fld>
            <a:endParaRPr lang="fa-IR"/>
          </a:p>
        </p:txBody>
      </p:sp>
    </p:spTree>
    <p:extLst>
      <p:ext uri="{BB962C8B-B14F-4D97-AF65-F5344CB8AC3E}">
        <p14:creationId xmlns:p14="http://schemas.microsoft.com/office/powerpoint/2010/main" val="21079872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E89C948-F974-4870-92ED-EDA5663E5382}" type="datetimeFigureOut">
              <a:rPr lang="fa-IR" smtClean="0"/>
              <a:t>25/02/1441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7FC5E36-36AD-4963-91D1-8F9D6C24CA05}" type="slidenum">
              <a:rPr lang="fa-IR" smtClean="0"/>
              <a:t>‹#›</a:t>
            </a:fld>
            <a:endParaRPr lang="fa-IR"/>
          </a:p>
        </p:txBody>
      </p:sp>
    </p:spTree>
    <p:extLst>
      <p:ext uri="{BB962C8B-B14F-4D97-AF65-F5344CB8AC3E}">
        <p14:creationId xmlns:p14="http://schemas.microsoft.com/office/powerpoint/2010/main" val="34056053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E89C948-F974-4870-92ED-EDA5663E5382}" type="datetimeFigureOut">
              <a:rPr lang="fa-IR" smtClean="0"/>
              <a:t>25/02/1441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7FC5E36-36AD-4963-91D1-8F9D6C24CA05}" type="slidenum">
              <a:rPr lang="fa-IR" smtClean="0"/>
              <a:t>‹#›</a:t>
            </a:fld>
            <a:endParaRPr lang="fa-IR"/>
          </a:p>
        </p:txBody>
      </p:sp>
    </p:spTree>
    <p:extLst>
      <p:ext uri="{BB962C8B-B14F-4D97-AF65-F5344CB8AC3E}">
        <p14:creationId xmlns:p14="http://schemas.microsoft.com/office/powerpoint/2010/main" val="2296155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E89C948-F974-4870-92ED-EDA5663E5382}" type="datetimeFigureOut">
              <a:rPr lang="fa-IR" smtClean="0"/>
              <a:t>25/02/1441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7FC5E36-36AD-4963-91D1-8F9D6C24CA05}" type="slidenum">
              <a:rPr lang="fa-IR" smtClean="0"/>
              <a:t>‹#›</a:t>
            </a:fld>
            <a:endParaRPr lang="fa-IR"/>
          </a:p>
        </p:txBody>
      </p:sp>
    </p:spTree>
    <p:extLst>
      <p:ext uri="{BB962C8B-B14F-4D97-AF65-F5344CB8AC3E}">
        <p14:creationId xmlns:p14="http://schemas.microsoft.com/office/powerpoint/2010/main" val="790551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89C948-F974-4870-92ED-EDA5663E5382}" type="datetimeFigureOut">
              <a:rPr lang="fa-IR" smtClean="0"/>
              <a:t>25/02/1441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7FC5E36-36AD-4963-91D1-8F9D6C24CA05}" type="slidenum">
              <a:rPr lang="fa-IR" smtClean="0"/>
              <a:t>‹#›</a:t>
            </a:fld>
            <a:endParaRPr lang="fa-IR"/>
          </a:p>
        </p:txBody>
      </p:sp>
    </p:spTree>
    <p:extLst>
      <p:ext uri="{BB962C8B-B14F-4D97-AF65-F5344CB8AC3E}">
        <p14:creationId xmlns:p14="http://schemas.microsoft.com/office/powerpoint/2010/main" val="10834914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E89C948-F974-4870-92ED-EDA5663E5382}" type="datetimeFigureOut">
              <a:rPr lang="fa-IR" smtClean="0"/>
              <a:t>25/02/1441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7FC5E36-36AD-4963-91D1-8F9D6C24CA05}" type="slidenum">
              <a:rPr lang="fa-IR" smtClean="0"/>
              <a:t>‹#›</a:t>
            </a:fld>
            <a:endParaRPr lang="fa-IR"/>
          </a:p>
        </p:txBody>
      </p:sp>
    </p:spTree>
    <p:extLst>
      <p:ext uri="{BB962C8B-B14F-4D97-AF65-F5344CB8AC3E}">
        <p14:creationId xmlns:p14="http://schemas.microsoft.com/office/powerpoint/2010/main" val="294513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E89C948-F974-4870-92ED-EDA5663E5382}" type="datetimeFigureOut">
              <a:rPr lang="fa-IR" smtClean="0"/>
              <a:t>25/02/1441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37FC5E36-36AD-4963-91D1-8F9D6C24CA05}" type="slidenum">
              <a:rPr lang="fa-IR" smtClean="0"/>
              <a:t>‹#›</a:t>
            </a:fld>
            <a:endParaRPr lang="fa-IR"/>
          </a:p>
        </p:txBody>
      </p:sp>
    </p:spTree>
    <p:extLst>
      <p:ext uri="{BB962C8B-B14F-4D97-AF65-F5344CB8AC3E}">
        <p14:creationId xmlns:p14="http://schemas.microsoft.com/office/powerpoint/2010/main" val="4256378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E89C948-F974-4870-92ED-EDA5663E5382}" type="datetimeFigureOut">
              <a:rPr lang="fa-IR" smtClean="0"/>
              <a:t>25/02/1441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37FC5E36-36AD-4963-91D1-8F9D6C24CA05}" type="slidenum">
              <a:rPr lang="fa-IR" smtClean="0"/>
              <a:t>‹#›</a:t>
            </a:fld>
            <a:endParaRPr lang="fa-IR"/>
          </a:p>
        </p:txBody>
      </p:sp>
    </p:spTree>
    <p:extLst>
      <p:ext uri="{BB962C8B-B14F-4D97-AF65-F5344CB8AC3E}">
        <p14:creationId xmlns:p14="http://schemas.microsoft.com/office/powerpoint/2010/main" val="3984315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89C948-F974-4870-92ED-EDA5663E5382}" type="datetimeFigureOut">
              <a:rPr lang="fa-IR" smtClean="0"/>
              <a:t>25/02/1441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37FC5E36-36AD-4963-91D1-8F9D6C24CA05}" type="slidenum">
              <a:rPr lang="fa-IR" smtClean="0"/>
              <a:t>‹#›</a:t>
            </a:fld>
            <a:endParaRPr lang="fa-IR"/>
          </a:p>
        </p:txBody>
      </p:sp>
    </p:spTree>
    <p:extLst>
      <p:ext uri="{BB962C8B-B14F-4D97-AF65-F5344CB8AC3E}">
        <p14:creationId xmlns:p14="http://schemas.microsoft.com/office/powerpoint/2010/main" val="2477237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89C948-F974-4870-92ED-EDA5663E5382}" type="datetimeFigureOut">
              <a:rPr lang="fa-IR" smtClean="0"/>
              <a:t>25/02/1441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7FC5E36-36AD-4963-91D1-8F9D6C24CA05}" type="slidenum">
              <a:rPr lang="fa-IR" smtClean="0"/>
              <a:t>‹#›</a:t>
            </a:fld>
            <a:endParaRPr lang="fa-IR"/>
          </a:p>
        </p:txBody>
      </p:sp>
    </p:spTree>
    <p:extLst>
      <p:ext uri="{BB962C8B-B14F-4D97-AF65-F5344CB8AC3E}">
        <p14:creationId xmlns:p14="http://schemas.microsoft.com/office/powerpoint/2010/main" val="2705745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89C948-F974-4870-92ED-EDA5663E5382}" type="datetimeFigureOut">
              <a:rPr lang="fa-IR" smtClean="0"/>
              <a:t>25/02/1441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7FC5E36-36AD-4963-91D1-8F9D6C24CA05}" type="slidenum">
              <a:rPr lang="fa-IR" smtClean="0"/>
              <a:t>‹#›</a:t>
            </a:fld>
            <a:endParaRPr lang="fa-IR"/>
          </a:p>
        </p:txBody>
      </p:sp>
    </p:spTree>
    <p:extLst>
      <p:ext uri="{BB962C8B-B14F-4D97-AF65-F5344CB8AC3E}">
        <p14:creationId xmlns:p14="http://schemas.microsoft.com/office/powerpoint/2010/main" val="2215167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E89C948-F974-4870-92ED-EDA5663E5382}" type="datetimeFigureOut">
              <a:rPr lang="fa-IR" smtClean="0"/>
              <a:t>25/02/1441</a:t>
            </a:fld>
            <a:endParaRPr lang="fa-IR"/>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37FC5E36-36AD-4963-91D1-8F9D6C24CA05}" type="slidenum">
              <a:rPr lang="fa-IR" smtClean="0"/>
              <a:t>‹#›</a:t>
            </a:fld>
            <a:endParaRPr lang="fa-IR"/>
          </a:p>
        </p:txBody>
      </p:sp>
    </p:spTree>
    <p:extLst>
      <p:ext uri="{BB962C8B-B14F-4D97-AF65-F5344CB8AC3E}">
        <p14:creationId xmlns:p14="http://schemas.microsoft.com/office/powerpoint/2010/main" val="2553123892"/>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21.wmf"/><Relationship Id="rId3" Type="http://schemas.openxmlformats.org/officeDocument/2006/relationships/image" Target="../media/image24.jpeg"/><Relationship Id="rId7" Type="http://schemas.openxmlformats.org/officeDocument/2006/relationships/image" Target="../media/image18.wmf"/><Relationship Id="rId12" Type="http://schemas.openxmlformats.org/officeDocument/2006/relationships/oleObject" Target="../embeddings/oleObject5.bin"/><Relationship Id="rId17" Type="http://schemas.openxmlformats.org/officeDocument/2006/relationships/image" Target="../media/image23.wmf"/><Relationship Id="rId2" Type="http://schemas.openxmlformats.org/officeDocument/2006/relationships/slideLayout" Target="../slideLayouts/slideLayout2.xml"/><Relationship Id="rId16" Type="http://schemas.openxmlformats.org/officeDocument/2006/relationships/oleObject" Target="../embeddings/oleObject7.bin"/><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20.wmf"/><Relationship Id="rId5" Type="http://schemas.openxmlformats.org/officeDocument/2006/relationships/image" Target="../media/image17.wmf"/><Relationship Id="rId15" Type="http://schemas.openxmlformats.org/officeDocument/2006/relationships/image" Target="../media/image22.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9.wmf"/><Relationship Id="rId14" Type="http://schemas.openxmlformats.org/officeDocument/2006/relationships/oleObject" Target="../embeddings/oleObject6.bin"/></Relationships>
</file>

<file path=ppt/slides/_rels/slide1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oleObject" Target="../embeddings/oleObject8.bin"/><Relationship Id="rId7" Type="http://schemas.openxmlformats.org/officeDocument/2006/relationships/image" Target="../media/image28.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6.wmf"/><Relationship Id="rId5" Type="http://schemas.openxmlformats.org/officeDocument/2006/relationships/oleObject" Target="../embeddings/oleObject9.bin"/><Relationship Id="rId4" Type="http://schemas.openxmlformats.org/officeDocument/2006/relationships/image" Target="../media/image25.wmf"/></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28.wmf"/><Relationship Id="rId5" Type="http://schemas.openxmlformats.org/officeDocument/2006/relationships/oleObject" Target="../embeddings/oleObject11.bin"/><Relationship Id="rId4" Type="http://schemas.openxmlformats.org/officeDocument/2006/relationships/image" Target="../media/image27.wmf"/></Relationships>
</file>

<file path=ppt/slides/_rels/slide19.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oleObject" Target="../embeddings/oleObject12.bin"/><Relationship Id="rId7"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30.wmf"/><Relationship Id="rId5" Type="http://schemas.openxmlformats.org/officeDocument/2006/relationships/oleObject" Target="../embeddings/oleObject13.bin"/><Relationship Id="rId4" Type="http://schemas.openxmlformats.org/officeDocument/2006/relationships/image" Target="../media/image29.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2.pn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33.png"/><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7" Type="http://schemas.microsoft.com/office/2007/relationships/hdphoto" Target="../media/hdphoto4.wdp"/><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41.png"/><Relationship Id="rId4" Type="http://schemas.microsoft.com/office/2007/relationships/hdphoto" Target="../media/hdphoto3.wdp"/></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708920"/>
            <a:ext cx="7620000" cy="1143000"/>
          </a:xfrm>
        </p:spPr>
        <p:txBody>
          <a:bodyPr/>
          <a:lstStyle/>
          <a:p>
            <a:r>
              <a:rPr lang="fa-IR" dirty="0" smtClean="0">
                <a:solidFill>
                  <a:schemeClr val="tx1"/>
                </a:solidFill>
                <a:cs typeface="B Homa" panose="00000400000000000000" pitchFamily="2" charset="-78"/>
              </a:rPr>
              <a:t>بررسی </a:t>
            </a:r>
            <a:r>
              <a:rPr lang="fa-IR" dirty="0">
                <a:solidFill>
                  <a:schemeClr val="tx1"/>
                </a:solidFill>
                <a:cs typeface="B Homa" panose="00000400000000000000" pitchFamily="2" charset="-78"/>
              </a:rPr>
              <a:t>انواع مدلهای </a:t>
            </a:r>
            <a:r>
              <a:rPr lang="fa-IR" dirty="0" smtClean="0">
                <a:solidFill>
                  <a:schemeClr val="tx1"/>
                </a:solidFill>
                <a:cs typeface="B Homa" panose="00000400000000000000" pitchFamily="2" charset="-78"/>
              </a:rPr>
              <a:t>لوجیت در حمل و نقل</a:t>
            </a:r>
            <a:endParaRPr lang="fa-IR" dirty="0">
              <a:solidFill>
                <a:schemeClr val="tx1"/>
              </a:solidFill>
              <a:cs typeface="B Homa" panose="00000400000000000000" pitchFamily="2" charset="-78"/>
            </a:endParaRPr>
          </a:p>
        </p:txBody>
      </p:sp>
    </p:spTree>
    <p:extLst>
      <p:ext uri="{BB962C8B-B14F-4D97-AF65-F5344CB8AC3E}">
        <p14:creationId xmlns:p14="http://schemas.microsoft.com/office/powerpoint/2010/main" val="20547956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24744"/>
            <a:ext cx="7620000" cy="1143000"/>
          </a:xfrm>
        </p:spPr>
        <p:txBody>
          <a:bodyPr>
            <a:normAutofit/>
          </a:bodyPr>
          <a:lstStyle/>
          <a:p>
            <a:pPr lvl="0" algn="r" rtl="0"/>
            <a:r>
              <a:rPr lang="fa-IR" sz="2800" b="1" dirty="0" smtClean="0">
                <a:cs typeface="B Homa" panose="00000400000000000000" pitchFamily="2" charset="-78"/>
              </a:rPr>
              <a:t> </a:t>
            </a:r>
            <a:r>
              <a:rPr lang="en-US" sz="2800" b="1" dirty="0" smtClean="0">
                <a:cs typeface="B Homa" panose="00000400000000000000" pitchFamily="2" charset="-78"/>
              </a:rPr>
              <a:t>[</a:t>
            </a:r>
            <a:r>
              <a:rPr lang="fa-IR" sz="2800" b="1" dirty="0">
                <a:cs typeface="B Homa" panose="00000400000000000000" pitchFamily="2" charset="-78"/>
              </a:rPr>
              <a:t>4</a:t>
            </a:r>
            <a:r>
              <a:rPr lang="en-US" sz="2800" b="1" dirty="0" smtClean="0">
                <a:cs typeface="B Homa" panose="00000400000000000000" pitchFamily="2" charset="-78"/>
              </a:rPr>
              <a:t>] </a:t>
            </a:r>
            <a:r>
              <a:rPr lang="fa-IR" sz="2800" b="1" dirty="0" smtClean="0">
                <a:solidFill>
                  <a:schemeClr val="tx1"/>
                </a:solidFill>
                <a:latin typeface="Calibri Light" panose="020F0302020204030204" pitchFamily="34" charset="0"/>
                <a:ea typeface="Times New Roman" panose="02020603050405020304" pitchFamily="18" charset="0"/>
                <a:cs typeface="B Homa" panose="00000400000000000000" pitchFamily="2" charset="-78"/>
              </a:rPr>
              <a:t>محدودیت </a:t>
            </a:r>
            <a:r>
              <a:rPr lang="fa-IR" sz="2800" b="1" dirty="0">
                <a:solidFill>
                  <a:schemeClr val="tx1"/>
                </a:solidFill>
                <a:latin typeface="Calibri Light" panose="020F0302020204030204" pitchFamily="34" charset="0"/>
                <a:ea typeface="Times New Roman" panose="02020603050405020304" pitchFamily="18" charset="0"/>
                <a:cs typeface="B Homa" panose="00000400000000000000" pitchFamily="2" charset="-78"/>
              </a:rPr>
              <a:t>های مدل لوجیت چند جمله ای</a:t>
            </a:r>
            <a:r>
              <a:rPr lang="fa-IR" sz="2800" b="1" dirty="0" smtClean="0">
                <a:solidFill>
                  <a:schemeClr val="tx1"/>
                </a:solidFill>
                <a:latin typeface="Calibri Light" panose="020F0302020204030204" pitchFamily="34" charset="0"/>
                <a:ea typeface="Times New Roman" panose="02020603050405020304" pitchFamily="18" charset="0"/>
                <a:cs typeface="B Homa" panose="00000400000000000000" pitchFamily="2" charset="-78"/>
              </a:rPr>
              <a:t>:</a:t>
            </a:r>
            <a:r>
              <a:rPr lang="fa-IR" sz="2800" b="1" dirty="0">
                <a:solidFill>
                  <a:prstClr val="black"/>
                </a:solidFill>
                <a:latin typeface="Calibri" panose="020F0502020204030204" pitchFamily="34" charset="0"/>
                <a:ea typeface="Calibri" panose="020F0502020204030204" pitchFamily="34" charset="0"/>
                <a:cs typeface="B Homa" panose="00000400000000000000" pitchFamily="2" charset="-78"/>
              </a:rPr>
              <a:t> </a:t>
            </a:r>
            <a:r>
              <a:rPr lang="fa-IR" sz="2800" b="1" dirty="0">
                <a:solidFill>
                  <a:schemeClr val="tx1"/>
                </a:solidFill>
                <a:latin typeface="Calibri Light" panose="020F0302020204030204" pitchFamily="34" charset="0"/>
                <a:ea typeface="Times New Roman" panose="02020603050405020304" pitchFamily="18" charset="0"/>
                <a:cs typeface="B Homa" panose="00000400000000000000" pitchFamily="2" charset="-78"/>
              </a:rPr>
              <a:t/>
            </a:r>
            <a:br>
              <a:rPr lang="fa-IR" sz="2800" b="1" dirty="0">
                <a:solidFill>
                  <a:schemeClr val="tx1"/>
                </a:solidFill>
                <a:latin typeface="Calibri Light" panose="020F0302020204030204" pitchFamily="34" charset="0"/>
                <a:ea typeface="Times New Roman" panose="02020603050405020304" pitchFamily="18" charset="0"/>
                <a:cs typeface="B Homa" panose="00000400000000000000" pitchFamily="2" charset="-78"/>
              </a:rPr>
            </a:br>
            <a:endParaRPr lang="fa-IR" sz="2800" dirty="0">
              <a:solidFill>
                <a:schemeClr val="tx1"/>
              </a:solidFill>
            </a:endParaRPr>
          </a:p>
        </p:txBody>
      </p:sp>
      <p:sp>
        <p:nvSpPr>
          <p:cNvPr id="3" name="Content Placeholder 2"/>
          <p:cNvSpPr>
            <a:spLocks noGrp="1"/>
          </p:cNvSpPr>
          <p:nvPr>
            <p:ph idx="1"/>
          </p:nvPr>
        </p:nvSpPr>
        <p:spPr>
          <a:xfrm>
            <a:off x="323528" y="2057400"/>
            <a:ext cx="7908032" cy="4800600"/>
          </a:xfrm>
        </p:spPr>
        <p:txBody>
          <a:bodyPr>
            <a:noAutofit/>
          </a:bodyPr>
          <a:lstStyle/>
          <a:p>
            <a:pPr algn="just">
              <a:lnSpc>
                <a:spcPct val="107000"/>
              </a:lnSpc>
              <a:spcAft>
                <a:spcPts val="800"/>
              </a:spcAft>
            </a:pPr>
            <a:r>
              <a:rPr lang="fa-IR" sz="2000" b="1" dirty="0">
                <a:latin typeface="Calibri" panose="020F0502020204030204" pitchFamily="34" charset="0"/>
                <a:ea typeface="Calibri" panose="020F0502020204030204" pitchFamily="34" charset="0"/>
                <a:cs typeface="B Homa" panose="00000400000000000000" pitchFamily="2" charset="-78"/>
              </a:rPr>
              <a:t>1. تنوع خصوصیات(</a:t>
            </a:r>
            <a:r>
              <a:rPr lang="en-US" sz="2000" b="1" dirty="0">
                <a:latin typeface="Calibri" panose="020F0502020204030204" pitchFamily="34" charset="0"/>
                <a:ea typeface="Calibri" panose="020F0502020204030204" pitchFamily="34" charset="0"/>
                <a:cs typeface="B Homa" panose="00000400000000000000" pitchFamily="2" charset="-78"/>
              </a:rPr>
              <a:t>Taste variation</a:t>
            </a:r>
            <a:r>
              <a:rPr lang="fa-IR" sz="2000" b="1" dirty="0" smtClean="0">
                <a:latin typeface="Calibri" panose="020F0502020204030204" pitchFamily="34" charset="0"/>
                <a:ea typeface="Calibri" panose="020F0502020204030204" pitchFamily="34" charset="0"/>
                <a:cs typeface="B Homa" panose="00000400000000000000" pitchFamily="2" charset="-78"/>
              </a:rPr>
              <a:t>)</a:t>
            </a:r>
          </a:p>
          <a:p>
            <a:pPr marL="114300" indent="0" algn="just">
              <a:buNone/>
            </a:pPr>
            <a:r>
              <a:rPr lang="fa-IR" sz="2000" dirty="0" smtClean="0">
                <a:latin typeface="Calibri" panose="020F0502020204030204" pitchFamily="34" charset="0"/>
                <a:ea typeface="Calibri" panose="020F0502020204030204" pitchFamily="34" charset="0"/>
                <a:cs typeface="B Homa" panose="00000400000000000000" pitchFamily="2" charset="-78"/>
              </a:rPr>
              <a:t>تابع </a:t>
            </a:r>
            <a:r>
              <a:rPr lang="fa-IR" sz="2000" dirty="0">
                <a:latin typeface="Calibri" panose="020F0502020204030204" pitchFamily="34" charset="0"/>
                <a:ea typeface="Calibri" panose="020F0502020204030204" pitchFamily="34" charset="0"/>
                <a:cs typeface="B Homa" panose="00000400000000000000" pitchFamily="2" charset="-78"/>
              </a:rPr>
              <a:t>مطلوبیت دارای دو بخش است: یک بخش قطعی که شامل فاکتورهای درنظرگرفته شده می باشد و یک بخش خطا که شامل فاکتورهای مشاهده نشده می باشد. انتخاب هر کدام از این فاکتورهای در نظر گرفته شده  بستگی به خصوصیات هر فرد دارد. خصوصیات هرفرد شامل دو بخش می باشد، یک بخش قابل مشاهده و یک بخش غیر قابل مشاهده. لوجیت قادر به در نظر گرفتن این خصوصیات مشاهده نشده نمی باشد چون این خصوصیات مستقل از فرد و فاکتور در نظر گرفته شده نمی باشند و نمی توان آن را با بخش خطای تابع مطلوبیت جمع کرد. </a:t>
            </a:r>
          </a:p>
          <a:p>
            <a:pPr algn="just"/>
            <a:endParaRPr lang="fa-IR" sz="2000" dirty="0">
              <a:latin typeface="Calibri" panose="020F0502020204030204" pitchFamily="34" charset="0"/>
              <a:cs typeface="B Homa" panose="00000400000000000000" pitchFamily="2" charset="-78"/>
            </a:endParaRPr>
          </a:p>
          <a:p>
            <a:pPr marL="0" indent="0">
              <a:buNone/>
            </a:pPr>
            <a:endParaRPr lang="fa-IR" sz="2000" dirty="0">
              <a:cs typeface="B Homa" panose="00000400000000000000" pitchFamily="2" charset="-78"/>
            </a:endParaRPr>
          </a:p>
        </p:txBody>
      </p:sp>
      <p:sp>
        <p:nvSpPr>
          <p:cNvPr id="4" name="Rounded Rectangle 3"/>
          <p:cNvSpPr/>
          <p:nvPr/>
        </p:nvSpPr>
        <p:spPr>
          <a:xfrm>
            <a:off x="6588224" y="260648"/>
            <a:ext cx="1368152"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مقدمه</a:t>
            </a:r>
            <a:endParaRPr lang="fa-IR" dirty="0">
              <a:cs typeface="B Homa" panose="00000400000000000000" pitchFamily="2" charset="-78"/>
            </a:endParaRPr>
          </a:p>
        </p:txBody>
      </p:sp>
      <p:sp>
        <p:nvSpPr>
          <p:cNvPr id="5" name="Rounded Rectangle 4"/>
          <p:cNvSpPr/>
          <p:nvPr/>
        </p:nvSpPr>
        <p:spPr>
          <a:xfrm>
            <a:off x="3347864" y="260648"/>
            <a:ext cx="1664366" cy="720080"/>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b="1" dirty="0" smtClean="0">
                <a:cs typeface="B Homa" panose="00000400000000000000" pitchFamily="2" charset="-78"/>
              </a:rPr>
              <a:t>بررسی لوجیت چند جمله ای </a:t>
            </a:r>
            <a:endParaRPr lang="fa-IR" b="1" dirty="0">
              <a:cs typeface="B Homa" panose="00000400000000000000" pitchFamily="2" charset="-78"/>
            </a:endParaRPr>
          </a:p>
        </p:txBody>
      </p:sp>
      <p:sp>
        <p:nvSpPr>
          <p:cNvPr id="6" name="Rounded Rectangle 5"/>
          <p:cNvSpPr/>
          <p:nvPr/>
        </p:nvSpPr>
        <p:spPr>
          <a:xfrm>
            <a:off x="5076056" y="245616"/>
            <a:ext cx="141845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انواع لوجیت</a:t>
            </a:r>
            <a:endParaRPr lang="fa-IR" dirty="0">
              <a:cs typeface="B Homa" panose="00000400000000000000" pitchFamily="2" charset="-78"/>
            </a:endParaRPr>
          </a:p>
        </p:txBody>
      </p:sp>
      <p:sp>
        <p:nvSpPr>
          <p:cNvPr id="7" name="Rounded Rectangle 6"/>
          <p:cNvSpPr/>
          <p:nvPr/>
        </p:nvSpPr>
        <p:spPr>
          <a:xfrm>
            <a:off x="323528" y="260648"/>
            <a:ext cx="1463315"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ترکیبی</a:t>
            </a:r>
            <a:endParaRPr lang="fa-IR" dirty="0">
              <a:cs typeface="B Homa" panose="00000400000000000000" pitchFamily="2" charset="-78"/>
            </a:endParaRPr>
          </a:p>
        </p:txBody>
      </p:sp>
      <p:sp>
        <p:nvSpPr>
          <p:cNvPr id="8" name="Rounded Rectangle 7"/>
          <p:cNvSpPr/>
          <p:nvPr/>
        </p:nvSpPr>
        <p:spPr>
          <a:xfrm>
            <a:off x="1835696" y="260648"/>
            <a:ext cx="1471497"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آشیانه ای</a:t>
            </a:r>
            <a:endParaRPr lang="fa-IR" dirty="0">
              <a:cs typeface="B Homa" panose="00000400000000000000" pitchFamily="2" charset="-78"/>
            </a:endParaRPr>
          </a:p>
        </p:txBody>
      </p:sp>
      <mc:AlternateContent xmlns:mc="http://schemas.openxmlformats.org/markup-compatibility/2006" xmlns:a14="http://schemas.microsoft.com/office/drawing/2010/main">
        <mc:Choice Requires="a14">
          <p:sp>
            <p:nvSpPr>
              <p:cNvPr id="9" name="TextBox 8"/>
              <p:cNvSpPr txBox="1"/>
              <p:nvPr/>
            </p:nvSpPr>
            <p:spPr>
              <a:xfrm>
                <a:off x="-468560" y="5054974"/>
                <a:ext cx="3312368" cy="428835"/>
              </a:xfrm>
              <a:prstGeom prst="rect">
                <a:avLst/>
              </a:prstGeom>
              <a:noFill/>
            </p:spPr>
            <p:txBody>
              <a:bodyPr wrap="square" rtlCol="1">
                <a:spAutoFit/>
              </a:bodyPr>
              <a:lstStyle/>
              <a:p>
                <a:pPr/>
                <a14:m>
                  <m:oMathPara xmlns:m="http://schemas.openxmlformats.org/officeDocument/2006/math">
                    <m:oMathParaPr>
                      <m:jc m:val="centerGroup"/>
                    </m:oMathParaPr>
                    <m:oMath xmlns:m="http://schemas.openxmlformats.org/officeDocument/2006/math">
                      <m:sSub>
                        <m:sSubPr>
                          <m:ctrlPr>
                            <a:rPr lang="en-US" sz="2000" b="1" i="1">
                              <a:solidFill>
                                <a:prstClr val="black"/>
                              </a:solidFill>
                              <a:latin typeface="Cambria Math" panose="02040503050406030204" pitchFamily="18" charset="0"/>
                              <a:ea typeface="Cambria Math" panose="02040503050406030204" pitchFamily="18" charset="0"/>
                            </a:rPr>
                          </m:ctrlPr>
                        </m:sSubPr>
                        <m:e>
                          <m:r>
                            <a:rPr lang="en-US" sz="2000" b="1" i="0">
                              <a:solidFill>
                                <a:prstClr val="black"/>
                              </a:solidFill>
                              <a:latin typeface="Cambria Math" panose="02040503050406030204" pitchFamily="18" charset="0"/>
                              <a:ea typeface="Cambria Math" panose="02040503050406030204" pitchFamily="18" charset="0"/>
                            </a:rPr>
                            <m:t>𝐔</m:t>
                          </m:r>
                        </m:e>
                        <m:sub>
                          <m:r>
                            <a:rPr lang="en-US" sz="2000" b="1" i="0">
                              <a:solidFill>
                                <a:prstClr val="black"/>
                              </a:solidFill>
                              <a:latin typeface="Cambria Math" panose="02040503050406030204" pitchFamily="18" charset="0"/>
                              <a:ea typeface="Cambria Math" panose="02040503050406030204" pitchFamily="18" charset="0"/>
                            </a:rPr>
                            <m:t>𝐧𝐣</m:t>
                          </m:r>
                        </m:sub>
                      </m:sSub>
                      <m:r>
                        <a:rPr lang="en-US" sz="2000" b="1" i="0">
                          <a:solidFill>
                            <a:prstClr val="black"/>
                          </a:solidFill>
                          <a:latin typeface="Cambria Math" panose="02040503050406030204" pitchFamily="18" charset="0"/>
                          <a:ea typeface="Cambria Math" panose="02040503050406030204" pitchFamily="18" charset="0"/>
                        </a:rPr>
                        <m:t>=</m:t>
                      </m:r>
                      <m:sSub>
                        <m:sSubPr>
                          <m:ctrlPr>
                            <a:rPr lang="en-US" sz="2000" b="1" i="1">
                              <a:solidFill>
                                <a:prstClr val="black"/>
                              </a:solidFill>
                              <a:latin typeface="Cambria Math" panose="02040503050406030204" pitchFamily="18" charset="0"/>
                              <a:ea typeface="Cambria Math" panose="02040503050406030204" pitchFamily="18" charset="0"/>
                            </a:rPr>
                          </m:ctrlPr>
                        </m:sSubPr>
                        <m:e>
                          <m:r>
                            <a:rPr lang="en-US" sz="2000" b="1" i="0">
                              <a:solidFill>
                                <a:prstClr val="black"/>
                              </a:solidFill>
                              <a:latin typeface="Cambria Math" panose="02040503050406030204" pitchFamily="18" charset="0"/>
                              <a:ea typeface="Cambria Math" panose="02040503050406030204" pitchFamily="18" charset="0"/>
                            </a:rPr>
                            <m:t>𝐕</m:t>
                          </m:r>
                        </m:e>
                        <m:sub>
                          <m:r>
                            <a:rPr lang="en-US" sz="2000" b="1" i="0">
                              <a:solidFill>
                                <a:prstClr val="black"/>
                              </a:solidFill>
                              <a:latin typeface="Cambria Math" panose="02040503050406030204" pitchFamily="18" charset="0"/>
                              <a:ea typeface="Cambria Math" panose="02040503050406030204" pitchFamily="18" charset="0"/>
                            </a:rPr>
                            <m:t>𝐧𝐣</m:t>
                          </m:r>
                        </m:sub>
                      </m:sSub>
                      <m:r>
                        <a:rPr lang="en-US" sz="2000" b="1" i="0">
                          <a:solidFill>
                            <a:prstClr val="black"/>
                          </a:solidFill>
                          <a:latin typeface="Cambria Math" panose="02040503050406030204" pitchFamily="18" charset="0"/>
                          <a:ea typeface="Cambria Math" panose="02040503050406030204" pitchFamily="18" charset="0"/>
                        </a:rPr>
                        <m:t>+</m:t>
                      </m:r>
                      <m:sSub>
                        <m:sSubPr>
                          <m:ctrlPr>
                            <a:rPr lang="en-US" sz="2000" b="1" i="1">
                              <a:solidFill>
                                <a:prstClr val="black"/>
                              </a:solidFill>
                              <a:latin typeface="Cambria Math" panose="02040503050406030204" pitchFamily="18" charset="0"/>
                              <a:ea typeface="Cambria Math" panose="02040503050406030204" pitchFamily="18" charset="0"/>
                            </a:rPr>
                          </m:ctrlPr>
                        </m:sSubPr>
                        <m:e>
                          <m:r>
                            <a:rPr lang="en-US" sz="2000" b="1" i="0">
                              <a:solidFill>
                                <a:prstClr val="black"/>
                              </a:solidFill>
                              <a:latin typeface="Cambria Math" panose="02040503050406030204" pitchFamily="18" charset="0"/>
                              <a:ea typeface="Cambria Math" panose="02040503050406030204" pitchFamily="18" charset="0"/>
                            </a:rPr>
                            <m:t>𝛆</m:t>
                          </m:r>
                        </m:e>
                        <m:sub>
                          <m:r>
                            <a:rPr lang="en-US" sz="2000" b="1" i="0">
                              <a:solidFill>
                                <a:prstClr val="black"/>
                              </a:solidFill>
                              <a:latin typeface="Cambria Math" panose="02040503050406030204" pitchFamily="18" charset="0"/>
                              <a:ea typeface="Cambria Math" panose="02040503050406030204" pitchFamily="18" charset="0"/>
                            </a:rPr>
                            <m:t>𝐧𝐣</m:t>
                          </m:r>
                        </m:sub>
                      </m:sSub>
                    </m:oMath>
                  </m:oMathPara>
                </a14:m>
                <a:endParaRPr lang="fa-IR" sz="2000" b="1" dirty="0"/>
              </a:p>
            </p:txBody>
          </p:sp>
        </mc:Choice>
        <mc:Fallback xmlns="">
          <p:sp>
            <p:nvSpPr>
              <p:cNvPr id="9" name="TextBox 8"/>
              <p:cNvSpPr txBox="1">
                <a:spLocks noRot="1" noChangeAspect="1" noMove="1" noResize="1" noEditPoints="1" noAdjustHandles="1" noChangeArrowheads="1" noChangeShapeType="1" noTextEdit="1"/>
              </p:cNvSpPr>
              <p:nvPr/>
            </p:nvSpPr>
            <p:spPr>
              <a:xfrm>
                <a:off x="-468560" y="5054974"/>
                <a:ext cx="3312368" cy="428835"/>
              </a:xfrm>
              <a:prstGeom prst="rect">
                <a:avLst/>
              </a:prstGeom>
              <a:blipFill rotWithShape="1">
                <a:blip r:embed="rId2"/>
                <a:stretch>
                  <a:fillRect t="-7042" b="-16901"/>
                </a:stretch>
              </a:blipFill>
            </p:spPr>
            <p:txBody>
              <a:bodyPr/>
              <a:lstStyle/>
              <a:p>
                <a:r>
                  <a:rPr lang="fa-IR">
                    <a:noFill/>
                  </a:rPr>
                  <a:t> </a:t>
                </a:r>
              </a:p>
            </p:txBody>
          </p:sp>
        </mc:Fallback>
      </mc:AlternateContent>
      <p:sp>
        <p:nvSpPr>
          <p:cNvPr id="10" name="Rounded Rectangular Callout 9"/>
          <p:cNvSpPr/>
          <p:nvPr/>
        </p:nvSpPr>
        <p:spPr>
          <a:xfrm>
            <a:off x="4659649" y="6021288"/>
            <a:ext cx="1696910" cy="792088"/>
          </a:xfrm>
          <a:prstGeom prst="wedgeRoundRectCallout">
            <a:avLst>
              <a:gd name="adj1" fmla="val 6285"/>
              <a:gd name="adj2" fmla="val -11055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cs typeface="B Homa" panose="00000400000000000000" pitchFamily="2" charset="-78"/>
              </a:rPr>
              <a:t>ویژگی هایی که گزینه </a:t>
            </a:r>
            <a:r>
              <a:rPr lang="en-US" dirty="0" smtClean="0">
                <a:cs typeface="B Homa" panose="00000400000000000000" pitchFamily="2" charset="-78"/>
              </a:rPr>
              <a:t>j </a:t>
            </a:r>
            <a:r>
              <a:rPr lang="fa-IR" dirty="0" smtClean="0">
                <a:cs typeface="B Homa" panose="00000400000000000000" pitchFamily="2" charset="-78"/>
              </a:rPr>
              <a:t> را توصیف می کنند</a:t>
            </a:r>
            <a:endParaRPr lang="fa-IR" dirty="0">
              <a:cs typeface="B Homa" panose="00000400000000000000" pitchFamily="2" charset="-78"/>
            </a:endParaRPr>
          </a:p>
        </p:txBody>
      </p:sp>
      <p:sp>
        <p:nvSpPr>
          <p:cNvPr id="11" name="Rounded Rectangular Callout 10"/>
          <p:cNvSpPr/>
          <p:nvPr/>
        </p:nvSpPr>
        <p:spPr>
          <a:xfrm>
            <a:off x="6732240" y="5466364"/>
            <a:ext cx="1696910" cy="1006305"/>
          </a:xfrm>
          <a:prstGeom prst="wedgeRoundRectCallout">
            <a:avLst>
              <a:gd name="adj1" fmla="val -84367"/>
              <a:gd name="adj2" fmla="val -70936"/>
              <a:gd name="adj3" fmla="val 16667"/>
            </a:avLst>
          </a:prstGeom>
        </p:spPr>
        <p:style>
          <a:lnRef idx="3">
            <a:schemeClr val="lt1"/>
          </a:lnRef>
          <a:fillRef idx="1">
            <a:schemeClr val="accent6"/>
          </a:fillRef>
          <a:effectRef idx="1">
            <a:schemeClr val="accent6"/>
          </a:effectRef>
          <a:fontRef idx="minor">
            <a:schemeClr val="lt1"/>
          </a:fontRef>
        </p:style>
        <p:txBody>
          <a:bodyPr rtlCol="1" anchor="ctr"/>
          <a:lstStyle/>
          <a:p>
            <a:pPr algn="ctr"/>
            <a:r>
              <a:rPr lang="fa-IR" dirty="0" smtClean="0">
                <a:cs typeface="B Homa" panose="00000400000000000000" pitchFamily="2" charset="-78"/>
              </a:rPr>
              <a:t>ویژگی هایی که فرد </a:t>
            </a:r>
            <a:r>
              <a:rPr lang="en-US" dirty="0" smtClean="0">
                <a:cs typeface="B Homa" panose="00000400000000000000" pitchFamily="2" charset="-78"/>
              </a:rPr>
              <a:t>n</a:t>
            </a:r>
            <a:r>
              <a:rPr lang="fa-IR" dirty="0" smtClean="0">
                <a:cs typeface="B Homa" panose="00000400000000000000" pitchFamily="2" charset="-78"/>
              </a:rPr>
              <a:t>را توصیف می کنند</a:t>
            </a:r>
            <a:endParaRPr lang="fa-IR" dirty="0">
              <a:cs typeface="B Homa" panose="00000400000000000000" pitchFamily="2" charset="-78"/>
            </a:endParaRPr>
          </a:p>
        </p:txBody>
      </p:sp>
      <mc:AlternateContent xmlns:mc="http://schemas.openxmlformats.org/markup-compatibility/2006" xmlns:a14="http://schemas.microsoft.com/office/drawing/2010/main">
        <mc:Choice Requires="a14">
          <p:sp>
            <p:nvSpPr>
              <p:cNvPr id="12" name="TextBox 11"/>
              <p:cNvSpPr txBox="1"/>
              <p:nvPr/>
            </p:nvSpPr>
            <p:spPr>
              <a:xfrm>
                <a:off x="4659649" y="5015407"/>
                <a:ext cx="3584759" cy="450957"/>
              </a:xfrm>
              <a:prstGeom prst="rect">
                <a:avLst/>
              </a:prstGeom>
              <a:noFill/>
            </p:spPr>
            <p:txBody>
              <a:bodyPr wrap="square" rtlCol="1">
                <a:spAutoFit/>
              </a:bodyPr>
              <a:lstStyle/>
              <a:p>
                <a:pPr lvl="0"/>
                <a14:m>
                  <m:oMathPara xmlns:m="http://schemas.openxmlformats.org/officeDocument/2006/math">
                    <m:oMathParaPr>
                      <m:jc m:val="left"/>
                    </m:oMathParaPr>
                    <m:oMath xmlns:m="http://schemas.openxmlformats.org/officeDocument/2006/math">
                      <m:sSub>
                        <m:sSubPr>
                          <m:ctrlPr>
                            <a:rPr lang="en-US" sz="2000" b="1" i="1">
                              <a:solidFill>
                                <a:prstClr val="black"/>
                              </a:solidFill>
                              <a:latin typeface="Cambria Math" panose="02040503050406030204" pitchFamily="18" charset="0"/>
                              <a:ea typeface="Cambria Math" panose="02040503050406030204" pitchFamily="18" charset="0"/>
                            </a:rPr>
                          </m:ctrlPr>
                        </m:sSubPr>
                        <m:e>
                          <m:r>
                            <a:rPr lang="en-US" sz="2000" b="1" i="0">
                              <a:solidFill>
                                <a:prstClr val="black"/>
                              </a:solidFill>
                              <a:latin typeface="Cambria Math" panose="02040503050406030204" pitchFamily="18" charset="0"/>
                              <a:ea typeface="Cambria Math" panose="02040503050406030204" pitchFamily="18" charset="0"/>
                            </a:rPr>
                            <m:t>𝐕</m:t>
                          </m:r>
                        </m:e>
                        <m:sub>
                          <m:r>
                            <a:rPr lang="en-US" sz="2000" b="1" i="0">
                              <a:solidFill>
                                <a:prstClr val="black"/>
                              </a:solidFill>
                              <a:latin typeface="Cambria Math" panose="02040503050406030204" pitchFamily="18" charset="0"/>
                              <a:ea typeface="Cambria Math" panose="02040503050406030204" pitchFamily="18" charset="0"/>
                            </a:rPr>
                            <m:t>𝐧𝐣</m:t>
                          </m:r>
                        </m:sub>
                      </m:sSub>
                      <m:r>
                        <a:rPr lang="en-US" sz="2000" b="1" i="0">
                          <a:solidFill>
                            <a:prstClr val="black"/>
                          </a:solidFill>
                          <a:latin typeface="Cambria Math" panose="02040503050406030204" pitchFamily="18" charset="0"/>
                          <a:ea typeface="Cambria Math" panose="02040503050406030204" pitchFamily="18" charset="0"/>
                        </a:rPr>
                        <m:t>=</m:t>
                      </m:r>
                      <m:d>
                        <m:dPr>
                          <m:ctrlPr>
                            <a:rPr lang="en-US" sz="2000" b="1" i="1">
                              <a:solidFill>
                                <a:prstClr val="black"/>
                              </a:solidFill>
                              <a:latin typeface="Cambria Math" panose="02040503050406030204" pitchFamily="18" charset="0"/>
                              <a:ea typeface="Cambria Math" panose="02040503050406030204" pitchFamily="18" charset="0"/>
                            </a:rPr>
                          </m:ctrlPr>
                        </m:dPr>
                        <m:e>
                          <m:sSub>
                            <m:sSubPr>
                              <m:ctrlPr>
                                <a:rPr lang="en-US" sz="2000" b="1" i="1">
                                  <a:solidFill>
                                    <a:prstClr val="black"/>
                                  </a:solidFill>
                                  <a:latin typeface="Cambria Math" panose="02040503050406030204" pitchFamily="18" charset="0"/>
                                  <a:ea typeface="Cambria Math" panose="02040503050406030204" pitchFamily="18" charset="0"/>
                                </a:rPr>
                              </m:ctrlPr>
                            </m:sSubPr>
                            <m:e>
                              <m:r>
                                <a:rPr lang="en-US" sz="2000" b="1" i="0">
                                  <a:solidFill>
                                    <a:prstClr val="black"/>
                                  </a:solidFill>
                                  <a:latin typeface="Cambria Math" panose="02040503050406030204" pitchFamily="18" charset="0"/>
                                  <a:ea typeface="Cambria Math" panose="02040503050406030204" pitchFamily="18" charset="0"/>
                                </a:rPr>
                                <m:t>𝐱</m:t>
                              </m:r>
                            </m:e>
                            <m:sub>
                              <m:r>
                                <a:rPr lang="en-US" sz="2000" b="1" i="0">
                                  <a:solidFill>
                                    <a:prstClr val="black"/>
                                  </a:solidFill>
                                  <a:latin typeface="Cambria Math" panose="02040503050406030204" pitchFamily="18" charset="0"/>
                                  <a:ea typeface="Cambria Math" panose="02040503050406030204" pitchFamily="18" charset="0"/>
                                </a:rPr>
                                <m:t>𝐣</m:t>
                              </m:r>
                            </m:sub>
                          </m:sSub>
                          <m:r>
                            <a:rPr lang="en-US" sz="2000" b="1" i="0">
                              <a:solidFill>
                                <a:prstClr val="black"/>
                              </a:solidFill>
                              <a:latin typeface="Cambria Math" panose="02040503050406030204" pitchFamily="18" charset="0"/>
                              <a:ea typeface="Cambria Math" panose="02040503050406030204" pitchFamily="18" charset="0"/>
                            </a:rPr>
                            <m:t> , </m:t>
                          </m:r>
                          <m:sSub>
                            <m:sSubPr>
                              <m:ctrlPr>
                                <a:rPr lang="en-US" sz="2000" b="1" i="1">
                                  <a:solidFill>
                                    <a:prstClr val="black"/>
                                  </a:solidFill>
                                  <a:latin typeface="Cambria Math" panose="02040503050406030204" pitchFamily="18" charset="0"/>
                                  <a:ea typeface="Cambria Math" panose="02040503050406030204" pitchFamily="18" charset="0"/>
                                </a:rPr>
                              </m:ctrlPr>
                            </m:sSubPr>
                            <m:e>
                              <m:r>
                                <a:rPr lang="en-US" sz="2000" b="1" i="0">
                                  <a:solidFill>
                                    <a:prstClr val="black"/>
                                  </a:solidFill>
                                  <a:latin typeface="Cambria Math" panose="02040503050406030204" pitchFamily="18" charset="0"/>
                                  <a:ea typeface="Cambria Math" panose="02040503050406030204" pitchFamily="18" charset="0"/>
                                </a:rPr>
                                <m:t>𝐒</m:t>
                              </m:r>
                            </m:e>
                            <m:sub>
                              <m:r>
                                <a:rPr lang="en-US" sz="2000" b="1" i="0">
                                  <a:solidFill>
                                    <a:prstClr val="black"/>
                                  </a:solidFill>
                                  <a:latin typeface="Cambria Math" panose="02040503050406030204" pitchFamily="18" charset="0"/>
                                  <a:ea typeface="Cambria Math" panose="02040503050406030204" pitchFamily="18" charset="0"/>
                                </a:rPr>
                                <m:t>𝐧</m:t>
                              </m:r>
                            </m:sub>
                          </m:sSub>
                        </m:e>
                      </m:d>
                      <m:r>
                        <a:rPr lang="en-US" sz="2000" b="1" i="0">
                          <a:solidFill>
                            <a:prstClr val="black"/>
                          </a:solidFill>
                          <a:latin typeface="Cambria Math" panose="02040503050406030204" pitchFamily="18" charset="0"/>
                          <a:ea typeface="Cambria Math" panose="02040503050406030204" pitchFamily="18" charset="0"/>
                        </a:rPr>
                        <m:t> ∀</m:t>
                      </m:r>
                      <m:r>
                        <a:rPr lang="en-US" sz="2000" b="1" i="0">
                          <a:solidFill>
                            <a:prstClr val="black"/>
                          </a:solidFill>
                          <a:latin typeface="Cambria Math" panose="02040503050406030204" pitchFamily="18" charset="0"/>
                          <a:ea typeface="Cambria Math" panose="02040503050406030204" pitchFamily="18" charset="0"/>
                        </a:rPr>
                        <m:t>𝐣</m:t>
                      </m:r>
                    </m:oMath>
                  </m:oMathPara>
                </a14:m>
                <a:endParaRPr lang="en-US" sz="2000" b="1" dirty="0">
                  <a:solidFill>
                    <a:prstClr val="black"/>
                  </a:solidFill>
                  <a:latin typeface="Cambria Math" panose="02040503050406030204" pitchFamily="18" charset="0"/>
                  <a:ea typeface="Cambria Math" panose="02040503050406030204" pitchFamily="18" charset="0"/>
                  <a:cs typeface="B Homa" panose="00000400000000000000" pitchFamily="2" charset="-78"/>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4659649" y="5015407"/>
                <a:ext cx="3584759" cy="450957"/>
              </a:xfrm>
              <a:prstGeom prst="rect">
                <a:avLst/>
              </a:prstGeom>
              <a:blipFill rotWithShape="0">
                <a:blip r:embed="rId3"/>
                <a:stretch>
                  <a:fillRect b="-9459"/>
                </a:stretch>
              </a:blipFill>
            </p:spPr>
            <p:txBody>
              <a:bodyPr/>
              <a:lstStyle/>
              <a:p>
                <a:r>
                  <a:rPr lang="fa-IR">
                    <a:noFill/>
                  </a:rPr>
                  <a:t> </a:t>
                </a:r>
              </a:p>
            </p:txBody>
          </p:sp>
        </mc:Fallback>
      </mc:AlternateContent>
      <p:cxnSp>
        <p:nvCxnSpPr>
          <p:cNvPr id="14" name="Straight Connector 13"/>
          <p:cNvCxnSpPr/>
          <p:nvPr/>
        </p:nvCxnSpPr>
        <p:spPr>
          <a:xfrm>
            <a:off x="1187624" y="5483809"/>
            <a:ext cx="0" cy="48570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187624" y="5969516"/>
            <a:ext cx="382460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5012230" y="5483809"/>
            <a:ext cx="0" cy="4857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22202" y="6472669"/>
            <a:ext cx="731657" cy="369332"/>
          </a:xfrm>
          <a:prstGeom prst="rect">
            <a:avLst/>
          </a:prstGeom>
          <a:noFill/>
        </p:spPr>
        <p:txBody>
          <a:bodyPr wrap="square" rtlCol="1">
            <a:spAutoFit/>
          </a:bodyPr>
          <a:lstStyle/>
          <a:p>
            <a:r>
              <a:rPr lang="en-US" dirty="0" smtClean="0"/>
              <a:t>9</a:t>
            </a:r>
            <a:endParaRPr lang="fa-IR" dirty="0"/>
          </a:p>
        </p:txBody>
      </p:sp>
    </p:spTree>
    <p:extLst>
      <p:ext uri="{BB962C8B-B14F-4D97-AF65-F5344CB8AC3E}">
        <p14:creationId xmlns:p14="http://schemas.microsoft.com/office/powerpoint/2010/main" val="84633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par>
                                <p:cTn id="13" presetID="10"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7931224" cy="4800600"/>
          </a:xfrm>
        </p:spPr>
        <p:txBody>
          <a:bodyPr>
            <a:noAutofit/>
          </a:bodyPr>
          <a:lstStyle/>
          <a:p>
            <a:pPr>
              <a:lnSpc>
                <a:spcPct val="107000"/>
              </a:lnSpc>
              <a:spcAft>
                <a:spcPts val="800"/>
              </a:spcAft>
            </a:pPr>
            <a:r>
              <a:rPr lang="fa-IR" sz="2400" b="1" dirty="0">
                <a:latin typeface="Calibri" panose="020F0502020204030204" pitchFamily="34" charset="0"/>
                <a:ea typeface="Calibri" panose="020F0502020204030204" pitchFamily="34" charset="0"/>
                <a:cs typeface="B Homa" panose="00000400000000000000" pitchFamily="2" charset="-78"/>
              </a:rPr>
              <a:t>2. الگوهای جانشینی (</a:t>
            </a:r>
            <a:r>
              <a:rPr lang="en-US" sz="2400" b="1" dirty="0">
                <a:latin typeface="Calibri" panose="020F0502020204030204" pitchFamily="34" charset="0"/>
                <a:ea typeface="Calibri" panose="020F0502020204030204" pitchFamily="34" charset="0"/>
                <a:cs typeface="B Homa" panose="00000400000000000000" pitchFamily="2" charset="-78"/>
              </a:rPr>
              <a:t>Substitution patterns</a:t>
            </a:r>
            <a:r>
              <a:rPr lang="fa-IR" sz="2400" b="1" dirty="0" smtClean="0">
                <a:latin typeface="Calibri" panose="020F0502020204030204" pitchFamily="34" charset="0"/>
                <a:ea typeface="Calibri" panose="020F0502020204030204" pitchFamily="34" charset="0"/>
                <a:cs typeface="B Homa" panose="00000400000000000000" pitchFamily="2" charset="-78"/>
              </a:rPr>
              <a:t>):</a:t>
            </a:r>
            <a:endParaRPr lang="fa-IR" sz="2400" dirty="0">
              <a:latin typeface="Calibri" panose="020F0502020204030204" pitchFamily="34" charset="0"/>
              <a:ea typeface="Calibri" panose="020F0502020204030204" pitchFamily="34" charset="0"/>
              <a:cs typeface="B Homa" panose="00000400000000000000" pitchFamily="2" charset="-78"/>
            </a:endParaRPr>
          </a:p>
          <a:p>
            <a:pPr>
              <a:lnSpc>
                <a:spcPct val="107000"/>
              </a:lnSpc>
              <a:spcAft>
                <a:spcPts val="800"/>
              </a:spcAft>
            </a:pPr>
            <a:r>
              <a:rPr lang="fa-IR" sz="2000" dirty="0">
                <a:latin typeface="Calibri" panose="020F0502020204030204" pitchFamily="34" charset="0"/>
                <a:ea typeface="Calibri" panose="020F0502020204030204" pitchFamily="34" charset="0"/>
                <a:cs typeface="B Homa" panose="00000400000000000000" pitchFamily="2" charset="-78"/>
              </a:rPr>
              <a:t>افزایش در احتمال انتخاب یک گزینه لزوما به معنی کاهش در احتمال انتخاب سایر گزینه ها می باشد. مدل لوجیت استاندارد یک الگوی جانشینی ثابت را به کار می گیرد. اما در دنیای واقعی شاهد الگوی ثابتی نیستیم</a:t>
            </a:r>
            <a:r>
              <a:rPr lang="fa-IR" sz="2000" dirty="0" smtClean="0">
                <a:latin typeface="Calibri" panose="020F0502020204030204" pitchFamily="34" charset="0"/>
                <a:ea typeface="Calibri" panose="020F0502020204030204" pitchFamily="34" charset="0"/>
                <a:cs typeface="B Homa" panose="00000400000000000000" pitchFamily="2" charset="-78"/>
              </a:rPr>
              <a:t>.</a:t>
            </a:r>
            <a:endParaRPr lang="fa-IR" sz="2000" dirty="0">
              <a:latin typeface="Calibri" panose="020F0502020204030204" pitchFamily="34" charset="0"/>
              <a:ea typeface="Calibri" panose="020F0502020204030204" pitchFamily="34" charset="0"/>
              <a:cs typeface="B Homa" panose="00000400000000000000" pitchFamily="2" charset="-78"/>
            </a:endParaRPr>
          </a:p>
          <a:p>
            <a:pPr marL="285750" indent="-285750">
              <a:lnSpc>
                <a:spcPct val="107000"/>
              </a:lnSpc>
              <a:spcAft>
                <a:spcPts val="800"/>
              </a:spcAft>
              <a:buFont typeface="Wingdings" panose="05000000000000000000" pitchFamily="2" charset="2"/>
              <a:buChar char="Ø"/>
            </a:pPr>
            <a:r>
              <a:rPr lang="fa-IR" sz="2400" b="1" dirty="0">
                <a:solidFill>
                  <a:prstClr val="black"/>
                </a:solidFill>
                <a:latin typeface="Calibri" panose="020F0502020204030204" pitchFamily="34" charset="0"/>
                <a:ea typeface="Calibri" panose="020F0502020204030204" pitchFamily="34" charset="0"/>
                <a:cs typeface="B Homa" panose="00000400000000000000" pitchFamily="2" charset="-78"/>
              </a:rPr>
              <a:t>استقلال از گزینه های نامربوط:</a:t>
            </a:r>
            <a:endParaRPr lang="fa-IR" sz="2400" b="1" dirty="0">
              <a:latin typeface="Calibri" panose="020F0502020204030204" pitchFamily="34" charset="0"/>
              <a:ea typeface="Calibri" panose="020F0502020204030204" pitchFamily="34" charset="0"/>
              <a:cs typeface="B Homa" panose="00000400000000000000" pitchFamily="2" charset="-78"/>
            </a:endParaRPr>
          </a:p>
          <a:p>
            <a:pPr lvl="0" algn="just">
              <a:lnSpc>
                <a:spcPct val="120000"/>
              </a:lnSpc>
              <a:spcAft>
                <a:spcPts val="800"/>
              </a:spcAft>
            </a:pPr>
            <a:r>
              <a:rPr lang="fa-IR" sz="2000" dirty="0">
                <a:solidFill>
                  <a:prstClr val="black"/>
                </a:solidFill>
                <a:latin typeface="Calibri" panose="020F0502020204030204" pitchFamily="34" charset="0"/>
                <a:ea typeface="Calibri" panose="020F0502020204030204" pitchFamily="34" charset="0"/>
                <a:cs typeface="B Homa" panose="00000400000000000000" pitchFamily="2" charset="-78"/>
              </a:rPr>
              <a:t>اگر چه لوجیت چند جمله ای به طور گسترده مورد استفاده قرار می گیرد، اما مدل از یک ویژگی به نام استقلال از گزینه های نامربوط (</a:t>
            </a:r>
            <a:r>
              <a:rPr lang="en-US" sz="2000" dirty="0">
                <a:solidFill>
                  <a:prstClr val="black"/>
                </a:solidFill>
                <a:latin typeface="Calibri" panose="020F0502020204030204" pitchFamily="34" charset="0"/>
                <a:ea typeface="Calibri" panose="020F0502020204030204" pitchFamily="34" charset="0"/>
                <a:cs typeface="B Homa" panose="00000400000000000000" pitchFamily="2" charset="-78"/>
              </a:rPr>
              <a:t>independence from irrelevant alternatives</a:t>
            </a:r>
            <a:r>
              <a:rPr lang="fa-IR" sz="2000" dirty="0">
                <a:solidFill>
                  <a:prstClr val="black"/>
                </a:solidFill>
                <a:latin typeface="Calibri" panose="020F0502020204030204" pitchFamily="34" charset="0"/>
                <a:ea typeface="Calibri" panose="020F0502020204030204" pitchFamily="34" charset="0"/>
                <a:cs typeface="B Homa" panose="00000400000000000000" pitchFamily="2" charset="-78"/>
              </a:rPr>
              <a:t>) </a:t>
            </a:r>
            <a:r>
              <a:rPr lang="en-US" sz="2000" dirty="0">
                <a:solidFill>
                  <a:prstClr val="black"/>
                </a:solidFill>
                <a:latin typeface="Calibri" panose="020F0502020204030204" pitchFamily="34" charset="0"/>
                <a:ea typeface="Calibri" panose="020F0502020204030204" pitchFamily="34" charset="0"/>
                <a:cs typeface="B Homa" panose="00000400000000000000" pitchFamily="2" charset="-78"/>
              </a:rPr>
              <a:t>IIA</a:t>
            </a:r>
            <a:r>
              <a:rPr lang="fa-IR" sz="2000" dirty="0">
                <a:solidFill>
                  <a:prstClr val="black"/>
                </a:solidFill>
                <a:latin typeface="Calibri" panose="020F0502020204030204" pitchFamily="34" charset="0"/>
                <a:ea typeface="Calibri" panose="020F0502020204030204" pitchFamily="34" charset="0"/>
                <a:cs typeface="B Homa" panose="00000400000000000000" pitchFamily="2" charset="-78"/>
              </a:rPr>
              <a:t> آسیب پذیر است. این ویژگی بیان می کند که شامل بودن یک گزینه جدید در مجموعه ی انتخابی (یا تغییر در مقدار یکی از گزینه های فراهم شده) نباید احتمال های مربوط به انتخاب هرگزینه دیگری را تحت تاثیر قرار دهد. از مدل </a:t>
            </a:r>
            <a:r>
              <a:rPr lang="en-US" sz="2000" dirty="0">
                <a:solidFill>
                  <a:prstClr val="black"/>
                </a:solidFill>
                <a:latin typeface="Times New Roman" panose="02020603050405020304" pitchFamily="18" charset="0"/>
                <a:ea typeface="Calibri" panose="020F0502020204030204" pitchFamily="34" charset="0"/>
                <a:cs typeface="B Homa" panose="00000400000000000000" pitchFamily="2" charset="-78"/>
              </a:rPr>
              <a:t>MNL</a:t>
            </a:r>
            <a:r>
              <a:rPr lang="fa-IR" sz="2000" dirty="0">
                <a:solidFill>
                  <a:prstClr val="black"/>
                </a:solidFill>
                <a:latin typeface="Calibri" panose="020F0502020204030204" pitchFamily="34" charset="0"/>
                <a:ea typeface="Calibri" panose="020F0502020204030204" pitchFamily="34" charset="0"/>
                <a:cs typeface="B Homa" panose="00000400000000000000" pitchFamily="2" charset="-78"/>
              </a:rPr>
              <a:t> قابل مشاهده است که نسبت احتمال انتخاب هر دو گزینه فقط به وسیله مطلوبیت آنها تعیین می شود.</a:t>
            </a:r>
          </a:p>
          <a:p>
            <a:pPr>
              <a:lnSpc>
                <a:spcPct val="107000"/>
              </a:lnSpc>
              <a:spcAft>
                <a:spcPts val="800"/>
              </a:spcAft>
            </a:pPr>
            <a:endParaRPr lang="fa-IR" sz="1600" dirty="0">
              <a:latin typeface="Calibri" panose="020F0502020204030204" pitchFamily="34" charset="0"/>
              <a:ea typeface="Calibri" panose="020F0502020204030204" pitchFamily="34" charset="0"/>
              <a:cs typeface="B Homa" panose="00000400000000000000" pitchFamily="2" charset="-78"/>
            </a:endParaRPr>
          </a:p>
          <a:p>
            <a:pPr>
              <a:lnSpc>
                <a:spcPct val="107000"/>
              </a:lnSpc>
              <a:spcAft>
                <a:spcPts val="800"/>
              </a:spcAft>
            </a:pPr>
            <a:endParaRPr lang="en-US" sz="1600" dirty="0">
              <a:latin typeface="Calibri" panose="020F0502020204030204" pitchFamily="34" charset="0"/>
              <a:ea typeface="Calibri" panose="020F0502020204030204" pitchFamily="34" charset="0"/>
              <a:cs typeface="B Homa" panose="00000400000000000000" pitchFamily="2" charset="-78"/>
            </a:endParaRPr>
          </a:p>
          <a:p>
            <a:endParaRPr lang="fa-IR" sz="1600" dirty="0"/>
          </a:p>
        </p:txBody>
      </p:sp>
      <p:sp>
        <p:nvSpPr>
          <p:cNvPr id="9" name="Rounded Rectangle 8"/>
          <p:cNvSpPr/>
          <p:nvPr/>
        </p:nvSpPr>
        <p:spPr>
          <a:xfrm>
            <a:off x="6588224" y="347688"/>
            <a:ext cx="1368152"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مقدمه</a:t>
            </a:r>
            <a:endParaRPr lang="fa-IR" dirty="0">
              <a:cs typeface="B Homa" panose="00000400000000000000" pitchFamily="2" charset="-78"/>
            </a:endParaRPr>
          </a:p>
        </p:txBody>
      </p:sp>
      <p:sp>
        <p:nvSpPr>
          <p:cNvPr id="10" name="Rounded Rectangle 9"/>
          <p:cNvSpPr/>
          <p:nvPr/>
        </p:nvSpPr>
        <p:spPr>
          <a:xfrm>
            <a:off x="3347864" y="347688"/>
            <a:ext cx="1664366" cy="720080"/>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b="1" dirty="0" smtClean="0">
                <a:cs typeface="B Homa" panose="00000400000000000000" pitchFamily="2" charset="-78"/>
              </a:rPr>
              <a:t>بررسی لوجیت چند جمله ای </a:t>
            </a:r>
            <a:endParaRPr lang="fa-IR" b="1" dirty="0">
              <a:cs typeface="B Homa" panose="00000400000000000000" pitchFamily="2" charset="-78"/>
            </a:endParaRPr>
          </a:p>
        </p:txBody>
      </p:sp>
      <p:sp>
        <p:nvSpPr>
          <p:cNvPr id="11" name="Rounded Rectangle 10"/>
          <p:cNvSpPr/>
          <p:nvPr/>
        </p:nvSpPr>
        <p:spPr>
          <a:xfrm>
            <a:off x="5076056" y="332656"/>
            <a:ext cx="141845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انواع لوجیت</a:t>
            </a:r>
            <a:endParaRPr lang="fa-IR" dirty="0">
              <a:cs typeface="B Homa" panose="00000400000000000000" pitchFamily="2" charset="-78"/>
            </a:endParaRPr>
          </a:p>
        </p:txBody>
      </p:sp>
      <p:sp>
        <p:nvSpPr>
          <p:cNvPr id="12" name="Rounded Rectangle 11"/>
          <p:cNvSpPr/>
          <p:nvPr/>
        </p:nvSpPr>
        <p:spPr>
          <a:xfrm>
            <a:off x="323528" y="347688"/>
            <a:ext cx="1463315"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ترکیبی</a:t>
            </a:r>
            <a:endParaRPr lang="fa-IR" dirty="0">
              <a:cs typeface="B Homa" panose="00000400000000000000" pitchFamily="2" charset="-78"/>
            </a:endParaRPr>
          </a:p>
        </p:txBody>
      </p:sp>
      <p:sp>
        <p:nvSpPr>
          <p:cNvPr id="13" name="Rounded Rectangle 12"/>
          <p:cNvSpPr/>
          <p:nvPr/>
        </p:nvSpPr>
        <p:spPr>
          <a:xfrm>
            <a:off x="1835696" y="347688"/>
            <a:ext cx="1471497"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آشیانه ای</a:t>
            </a:r>
            <a:endParaRPr lang="fa-IR" dirty="0">
              <a:cs typeface="B Homa" panose="00000400000000000000" pitchFamily="2" charset="-78"/>
            </a:endParaRPr>
          </a:p>
        </p:txBody>
      </p:sp>
      <p:sp>
        <p:nvSpPr>
          <p:cNvPr id="2" name="TextBox 1"/>
          <p:cNvSpPr txBox="1"/>
          <p:nvPr/>
        </p:nvSpPr>
        <p:spPr>
          <a:xfrm>
            <a:off x="-94979" y="6512739"/>
            <a:ext cx="587641" cy="369332"/>
          </a:xfrm>
          <a:prstGeom prst="rect">
            <a:avLst/>
          </a:prstGeom>
          <a:noFill/>
        </p:spPr>
        <p:txBody>
          <a:bodyPr wrap="square" rtlCol="1">
            <a:spAutoFit/>
          </a:bodyPr>
          <a:lstStyle/>
          <a:p>
            <a:r>
              <a:rPr lang="en-US" dirty="0" smtClean="0"/>
              <a:t>10</a:t>
            </a:r>
            <a:endParaRPr lang="fa-IR" dirty="0"/>
          </a:p>
        </p:txBody>
      </p:sp>
    </p:spTree>
    <p:extLst>
      <p:ext uri="{BB962C8B-B14F-4D97-AF65-F5344CB8AC3E}">
        <p14:creationId xmlns:p14="http://schemas.microsoft.com/office/powerpoint/2010/main" val="846337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p>
        </p:txBody>
      </p:sp>
      <p:sp>
        <p:nvSpPr>
          <p:cNvPr id="4" name="Rectangle 3"/>
          <p:cNvSpPr/>
          <p:nvPr/>
        </p:nvSpPr>
        <p:spPr>
          <a:xfrm>
            <a:off x="179512" y="1556792"/>
            <a:ext cx="7848872" cy="2751522"/>
          </a:xfrm>
          <a:prstGeom prst="rect">
            <a:avLst/>
          </a:prstGeom>
        </p:spPr>
        <p:txBody>
          <a:bodyPr wrap="square">
            <a:spAutoFit/>
          </a:bodyPr>
          <a:lstStyle/>
          <a:p>
            <a:pPr marL="285750" lvl="0" indent="-285750" algn="just">
              <a:lnSpc>
                <a:spcPct val="120000"/>
              </a:lnSpc>
              <a:spcAft>
                <a:spcPts val="800"/>
              </a:spcAft>
              <a:buFont typeface="Wingdings" panose="05000000000000000000" pitchFamily="2" charset="2"/>
              <a:buChar char="ü"/>
            </a:pPr>
            <a:r>
              <a:rPr lang="fa-IR" dirty="0">
                <a:latin typeface="Calibri" panose="020F0502020204030204" pitchFamily="34" charset="0"/>
                <a:ea typeface="Calibri" panose="020F0502020204030204" pitchFamily="34" charset="0"/>
                <a:cs typeface="B Homa" panose="00000400000000000000" pitchFamily="2" charset="-78"/>
              </a:rPr>
              <a:t>فرض کنید دو مود موجود تاکسی و اتوبوس آبی داریم که احتمال انتخاب آن ها برابر است و 1/2 می باشد. نسبت احتمال این دو گزینه برابر 1 می باشد. حال فرض کنید مود جدید اتوبوس قرمز رنگ وارد می شود. احتمال انتخاب اتوبوس آبی و قرمز برابر است درنتیجه نسبت احتمال آن </a:t>
            </a:r>
            <a:r>
              <a:rPr lang="fa-IR" dirty="0" smtClean="0">
                <a:latin typeface="Calibri" panose="020F0502020204030204" pitchFamily="34" charset="0"/>
                <a:ea typeface="Calibri" panose="020F0502020204030204" pitchFamily="34" charset="0"/>
                <a:cs typeface="B Homa" panose="00000400000000000000" pitchFamily="2" charset="-78"/>
              </a:rPr>
              <a:t>دو، </a:t>
            </a:r>
            <a:r>
              <a:rPr lang="fa-IR" dirty="0">
                <a:latin typeface="Calibri" panose="020F0502020204030204" pitchFamily="34" charset="0"/>
                <a:ea typeface="Calibri" panose="020F0502020204030204" pitchFamily="34" charset="0"/>
                <a:cs typeface="B Homa" panose="00000400000000000000" pitchFamily="2" charset="-78"/>
              </a:rPr>
              <a:t>برابر 1 می باشد. حال سه مود داریم که احتمال انتخاب کل برابر یک است. با توجه به نسبت های احتمال برابر هر سه مود، احتمال انتخاب هریک از مود ها 1/3 می باشد. اما در دنیای واقعی این گونه نیست. احتمال اتوبوس و خودرو برابر است، با اضافه شدن اتوبوس جدید احتمال خودرو 1/2 می ماند و احتمال اتوبوس بین دو نوع اتوبوس پخش شده و برابر 1/4 می شود.</a:t>
            </a:r>
            <a:endParaRPr lang="en-US" dirty="0">
              <a:solidFill>
                <a:prstClr val="black"/>
              </a:solidFill>
              <a:cs typeface="B Homa" panose="00000400000000000000" pitchFamily="2" charset="-78"/>
            </a:endParaRPr>
          </a:p>
        </p:txBody>
      </p:sp>
      <p:sp>
        <p:nvSpPr>
          <p:cNvPr id="5" name="Rounded Rectangle 4"/>
          <p:cNvSpPr/>
          <p:nvPr/>
        </p:nvSpPr>
        <p:spPr>
          <a:xfrm>
            <a:off x="6588224" y="347688"/>
            <a:ext cx="1368152"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مقدمه</a:t>
            </a:r>
            <a:endParaRPr lang="fa-IR" dirty="0">
              <a:cs typeface="B Homa" panose="00000400000000000000" pitchFamily="2" charset="-78"/>
            </a:endParaRPr>
          </a:p>
        </p:txBody>
      </p:sp>
      <p:sp>
        <p:nvSpPr>
          <p:cNvPr id="6" name="Rounded Rectangle 5"/>
          <p:cNvSpPr/>
          <p:nvPr/>
        </p:nvSpPr>
        <p:spPr>
          <a:xfrm>
            <a:off x="3347864" y="347688"/>
            <a:ext cx="1664366" cy="720080"/>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b="1" dirty="0" smtClean="0">
                <a:cs typeface="B Homa" panose="00000400000000000000" pitchFamily="2" charset="-78"/>
              </a:rPr>
              <a:t>بررسی لوجیت چند جمله ای </a:t>
            </a:r>
            <a:endParaRPr lang="fa-IR" b="1" dirty="0">
              <a:cs typeface="B Homa" panose="00000400000000000000" pitchFamily="2" charset="-78"/>
            </a:endParaRPr>
          </a:p>
        </p:txBody>
      </p:sp>
      <p:sp>
        <p:nvSpPr>
          <p:cNvPr id="7" name="Rounded Rectangle 6"/>
          <p:cNvSpPr/>
          <p:nvPr/>
        </p:nvSpPr>
        <p:spPr>
          <a:xfrm>
            <a:off x="5076056" y="332656"/>
            <a:ext cx="141845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انواع لوجیت</a:t>
            </a:r>
            <a:endParaRPr lang="fa-IR" dirty="0">
              <a:cs typeface="B Homa" panose="00000400000000000000" pitchFamily="2" charset="-78"/>
            </a:endParaRPr>
          </a:p>
        </p:txBody>
      </p:sp>
      <p:sp>
        <p:nvSpPr>
          <p:cNvPr id="8" name="Rounded Rectangle 7"/>
          <p:cNvSpPr/>
          <p:nvPr/>
        </p:nvSpPr>
        <p:spPr>
          <a:xfrm>
            <a:off x="323528" y="347688"/>
            <a:ext cx="1463315"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ترکیبی</a:t>
            </a:r>
            <a:endParaRPr lang="fa-IR" dirty="0">
              <a:cs typeface="B Homa" panose="00000400000000000000" pitchFamily="2" charset="-78"/>
            </a:endParaRPr>
          </a:p>
        </p:txBody>
      </p:sp>
      <p:sp>
        <p:nvSpPr>
          <p:cNvPr id="9" name="Rounded Rectangle 8"/>
          <p:cNvSpPr/>
          <p:nvPr/>
        </p:nvSpPr>
        <p:spPr>
          <a:xfrm>
            <a:off x="1835696" y="347688"/>
            <a:ext cx="1471497"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آشیانه ای</a:t>
            </a:r>
            <a:endParaRPr lang="fa-IR" dirty="0">
              <a:cs typeface="B Homa" panose="00000400000000000000" pitchFamily="2" charset="-78"/>
            </a:endParaRPr>
          </a:p>
        </p:txBody>
      </p:sp>
      <p:pic>
        <p:nvPicPr>
          <p:cNvPr id="6146" name="Picture 2" descr="D:\پیک\cartoon-car-219759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2948" y="4951026"/>
            <a:ext cx="1712748" cy="1284561"/>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D:\پیک\blue bus.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52823" y="4797150"/>
            <a:ext cx="1988719" cy="125499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D:\پیک\blue bus.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36419" y="4797150"/>
            <a:ext cx="1988719" cy="1254994"/>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D:\پیک\red-school-bus-hi.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58821" y="4951026"/>
            <a:ext cx="1834469" cy="975111"/>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Connector 10"/>
          <p:cNvCxnSpPr/>
          <p:nvPr/>
        </p:nvCxnSpPr>
        <p:spPr>
          <a:xfrm>
            <a:off x="899592" y="4509120"/>
            <a:ext cx="20882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942546" y="4509120"/>
            <a:ext cx="20882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987824" y="4509120"/>
            <a:ext cx="0" cy="28803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899592" y="4517505"/>
            <a:ext cx="0" cy="28803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933170" y="4509120"/>
            <a:ext cx="0" cy="28803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7020272" y="4518811"/>
            <a:ext cx="0" cy="288030"/>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39552" y="6235587"/>
            <a:ext cx="936104" cy="369332"/>
          </a:xfrm>
          <a:prstGeom prst="rect">
            <a:avLst/>
          </a:prstGeom>
          <a:noFill/>
        </p:spPr>
        <p:txBody>
          <a:bodyPr wrap="square" rtlCol="1">
            <a:spAutoFit/>
          </a:bodyPr>
          <a:lstStyle/>
          <a:p>
            <a:r>
              <a:rPr lang="fa-IR" dirty="0" smtClean="0"/>
              <a:t>1/2</a:t>
            </a:r>
            <a:endParaRPr lang="fa-IR" dirty="0"/>
          </a:p>
        </p:txBody>
      </p:sp>
      <p:sp>
        <p:nvSpPr>
          <p:cNvPr id="23" name="TextBox 22"/>
          <p:cNvSpPr txBox="1"/>
          <p:nvPr/>
        </p:nvSpPr>
        <p:spPr>
          <a:xfrm>
            <a:off x="4608004" y="6057993"/>
            <a:ext cx="936104" cy="369332"/>
          </a:xfrm>
          <a:prstGeom prst="rect">
            <a:avLst/>
          </a:prstGeom>
          <a:noFill/>
        </p:spPr>
        <p:txBody>
          <a:bodyPr wrap="square" rtlCol="1">
            <a:spAutoFit/>
          </a:bodyPr>
          <a:lstStyle/>
          <a:p>
            <a:r>
              <a:rPr lang="fa-IR" dirty="0" smtClean="0"/>
              <a:t>1/2</a:t>
            </a:r>
            <a:endParaRPr lang="fa-IR" dirty="0"/>
          </a:p>
        </p:txBody>
      </p:sp>
      <p:sp>
        <p:nvSpPr>
          <p:cNvPr id="24" name="TextBox 23"/>
          <p:cNvSpPr txBox="1"/>
          <p:nvPr/>
        </p:nvSpPr>
        <p:spPr>
          <a:xfrm>
            <a:off x="2323602" y="6203449"/>
            <a:ext cx="936104" cy="369332"/>
          </a:xfrm>
          <a:prstGeom prst="rect">
            <a:avLst/>
          </a:prstGeom>
          <a:noFill/>
        </p:spPr>
        <p:txBody>
          <a:bodyPr wrap="square" rtlCol="1">
            <a:spAutoFit/>
          </a:bodyPr>
          <a:lstStyle/>
          <a:p>
            <a:r>
              <a:rPr lang="fa-IR" dirty="0" smtClean="0"/>
              <a:t>1/2</a:t>
            </a:r>
            <a:endParaRPr lang="fa-IR" dirty="0"/>
          </a:p>
        </p:txBody>
      </p:sp>
      <p:sp>
        <p:nvSpPr>
          <p:cNvPr id="25" name="TextBox 24"/>
          <p:cNvSpPr txBox="1"/>
          <p:nvPr/>
        </p:nvSpPr>
        <p:spPr>
          <a:xfrm>
            <a:off x="6582810" y="6057993"/>
            <a:ext cx="936104" cy="369332"/>
          </a:xfrm>
          <a:prstGeom prst="rect">
            <a:avLst/>
          </a:prstGeom>
          <a:noFill/>
        </p:spPr>
        <p:txBody>
          <a:bodyPr wrap="square" rtlCol="1">
            <a:spAutoFit/>
          </a:bodyPr>
          <a:lstStyle/>
          <a:p>
            <a:r>
              <a:rPr lang="fa-IR" dirty="0" smtClean="0"/>
              <a:t>1/2</a:t>
            </a:r>
            <a:endParaRPr lang="fa-IR" dirty="0"/>
          </a:p>
        </p:txBody>
      </p:sp>
      <p:pic>
        <p:nvPicPr>
          <p:cNvPr id="55" name="Picture 2" descr="D:\پیک\cartoon-car-219759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03648" y="4951025"/>
            <a:ext cx="1712748" cy="1284561"/>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3" descr="D:\پیک\blue bus.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0315" y="4797150"/>
            <a:ext cx="1988719" cy="1254994"/>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4" descr="D:\پیک\red-school-bus-hi.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22717" y="4951026"/>
            <a:ext cx="1834469" cy="975111"/>
          </a:xfrm>
          <a:prstGeom prst="rect">
            <a:avLst/>
          </a:prstGeom>
          <a:noFill/>
          <a:extLst>
            <a:ext uri="{909E8E84-426E-40DD-AFC4-6F175D3DCCD1}">
              <a14:hiddenFill xmlns:a14="http://schemas.microsoft.com/office/drawing/2010/main">
                <a:solidFill>
                  <a:srgbClr val="FFFFFF"/>
                </a:solidFill>
              </a14:hiddenFill>
            </a:ext>
          </a:extLst>
        </p:spPr>
      </p:pic>
      <p:cxnSp>
        <p:nvCxnSpPr>
          <p:cNvPr id="58" name="Straight Connector 57"/>
          <p:cNvCxnSpPr/>
          <p:nvPr/>
        </p:nvCxnSpPr>
        <p:spPr>
          <a:xfrm flipH="1" flipV="1">
            <a:off x="4355976" y="3645024"/>
            <a:ext cx="1872208" cy="1152126"/>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2260022" y="3645024"/>
            <a:ext cx="2095954" cy="1306001"/>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V="1">
            <a:off x="4355976" y="3645024"/>
            <a:ext cx="0" cy="1152126"/>
          </a:xfrm>
          <a:prstGeom prst="line">
            <a:avLst/>
          </a:prstGeom>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1791970" y="6194526"/>
            <a:ext cx="936104" cy="369332"/>
          </a:xfrm>
          <a:prstGeom prst="rect">
            <a:avLst/>
          </a:prstGeom>
          <a:noFill/>
        </p:spPr>
        <p:txBody>
          <a:bodyPr wrap="square" rtlCol="1">
            <a:spAutoFit/>
          </a:bodyPr>
          <a:lstStyle/>
          <a:p>
            <a:r>
              <a:rPr lang="fa-IR" dirty="0" smtClean="0"/>
              <a:t>1/3</a:t>
            </a:r>
            <a:endParaRPr lang="fa-IR" dirty="0"/>
          </a:p>
        </p:txBody>
      </p:sp>
      <p:sp>
        <p:nvSpPr>
          <p:cNvPr id="62" name="TextBox 61"/>
          <p:cNvSpPr txBox="1"/>
          <p:nvPr/>
        </p:nvSpPr>
        <p:spPr>
          <a:xfrm>
            <a:off x="3671899" y="6203320"/>
            <a:ext cx="936104" cy="369332"/>
          </a:xfrm>
          <a:prstGeom prst="rect">
            <a:avLst/>
          </a:prstGeom>
          <a:noFill/>
        </p:spPr>
        <p:txBody>
          <a:bodyPr wrap="square" rtlCol="1">
            <a:spAutoFit/>
          </a:bodyPr>
          <a:lstStyle/>
          <a:p>
            <a:r>
              <a:rPr lang="fa-IR" dirty="0" smtClean="0"/>
              <a:t>1/3</a:t>
            </a:r>
            <a:endParaRPr lang="fa-IR" dirty="0"/>
          </a:p>
        </p:txBody>
      </p:sp>
      <p:sp>
        <p:nvSpPr>
          <p:cNvPr id="63" name="TextBox 62"/>
          <p:cNvSpPr txBox="1"/>
          <p:nvPr/>
        </p:nvSpPr>
        <p:spPr>
          <a:xfrm>
            <a:off x="5760132" y="6226792"/>
            <a:ext cx="936104" cy="369332"/>
          </a:xfrm>
          <a:prstGeom prst="rect">
            <a:avLst/>
          </a:prstGeom>
          <a:noFill/>
        </p:spPr>
        <p:txBody>
          <a:bodyPr wrap="square" rtlCol="1">
            <a:spAutoFit/>
          </a:bodyPr>
          <a:lstStyle/>
          <a:p>
            <a:r>
              <a:rPr lang="fa-IR" dirty="0" smtClean="0"/>
              <a:t>1/3</a:t>
            </a:r>
            <a:endParaRPr lang="fa-IR" dirty="0"/>
          </a:p>
        </p:txBody>
      </p:sp>
      <p:sp>
        <p:nvSpPr>
          <p:cNvPr id="64" name="Multiply 63"/>
          <p:cNvSpPr/>
          <p:nvPr/>
        </p:nvSpPr>
        <p:spPr>
          <a:xfrm>
            <a:off x="1835696" y="3284984"/>
            <a:ext cx="4904266" cy="4032448"/>
          </a:xfrm>
          <a:prstGeom prst="mathMultiply">
            <a:avLst/>
          </a:prstGeom>
        </p:spPr>
        <p:style>
          <a:lnRef idx="1">
            <a:schemeClr val="accent1"/>
          </a:lnRef>
          <a:fillRef idx="3">
            <a:schemeClr val="accent1"/>
          </a:fillRef>
          <a:effectRef idx="2">
            <a:schemeClr val="accent1"/>
          </a:effectRef>
          <a:fontRef idx="minor">
            <a:schemeClr val="lt1"/>
          </a:fontRef>
        </p:style>
        <p:txBody>
          <a:bodyPr rtlCol="1" anchor="ctr"/>
          <a:lstStyle/>
          <a:p>
            <a:pPr algn="ctr"/>
            <a:endParaRPr lang="fa-IR"/>
          </a:p>
        </p:txBody>
      </p:sp>
      <p:sp>
        <p:nvSpPr>
          <p:cNvPr id="22" name="TextBox 21"/>
          <p:cNvSpPr txBox="1"/>
          <p:nvPr/>
        </p:nvSpPr>
        <p:spPr>
          <a:xfrm>
            <a:off x="6094674" y="6310640"/>
            <a:ext cx="648072" cy="369332"/>
          </a:xfrm>
          <a:prstGeom prst="rect">
            <a:avLst/>
          </a:prstGeom>
          <a:noFill/>
        </p:spPr>
        <p:txBody>
          <a:bodyPr wrap="square" rtlCol="1">
            <a:spAutoFit/>
          </a:bodyPr>
          <a:lstStyle/>
          <a:p>
            <a:r>
              <a:rPr lang="fa-IR" dirty="0" smtClean="0"/>
              <a:t>1/4</a:t>
            </a:r>
            <a:endParaRPr lang="fa-IR" dirty="0"/>
          </a:p>
        </p:txBody>
      </p:sp>
      <p:sp>
        <p:nvSpPr>
          <p:cNvPr id="66" name="TextBox 65"/>
          <p:cNvSpPr txBox="1"/>
          <p:nvPr/>
        </p:nvSpPr>
        <p:spPr>
          <a:xfrm>
            <a:off x="4035320" y="6310640"/>
            <a:ext cx="648072" cy="369332"/>
          </a:xfrm>
          <a:prstGeom prst="rect">
            <a:avLst/>
          </a:prstGeom>
          <a:noFill/>
        </p:spPr>
        <p:txBody>
          <a:bodyPr wrap="square" rtlCol="1">
            <a:spAutoFit/>
          </a:bodyPr>
          <a:lstStyle/>
          <a:p>
            <a:r>
              <a:rPr lang="fa-IR" dirty="0" smtClean="0"/>
              <a:t>1/4</a:t>
            </a:r>
            <a:endParaRPr lang="fa-IR" dirty="0"/>
          </a:p>
        </p:txBody>
      </p:sp>
      <p:sp>
        <p:nvSpPr>
          <p:cNvPr id="67" name="TextBox 66"/>
          <p:cNvSpPr txBox="1"/>
          <p:nvPr/>
        </p:nvSpPr>
        <p:spPr>
          <a:xfrm>
            <a:off x="2085912" y="6283883"/>
            <a:ext cx="648072" cy="369332"/>
          </a:xfrm>
          <a:prstGeom prst="rect">
            <a:avLst/>
          </a:prstGeom>
          <a:noFill/>
        </p:spPr>
        <p:txBody>
          <a:bodyPr wrap="square" rtlCol="1">
            <a:spAutoFit/>
          </a:bodyPr>
          <a:lstStyle/>
          <a:p>
            <a:r>
              <a:rPr lang="fa-IR" dirty="0" smtClean="0"/>
              <a:t>1/2</a:t>
            </a:r>
            <a:endParaRPr lang="fa-IR" dirty="0"/>
          </a:p>
        </p:txBody>
      </p:sp>
      <p:sp>
        <p:nvSpPr>
          <p:cNvPr id="46" name="Rectangle 45"/>
          <p:cNvSpPr/>
          <p:nvPr/>
        </p:nvSpPr>
        <p:spPr>
          <a:xfrm>
            <a:off x="683568" y="3974538"/>
            <a:ext cx="7182867" cy="830997"/>
          </a:xfrm>
          <a:prstGeom prst="rect">
            <a:avLst/>
          </a:prstGeom>
        </p:spPr>
        <p:txBody>
          <a:bodyPr wrap="square">
            <a:spAutoFit/>
          </a:bodyPr>
          <a:lstStyle/>
          <a:p>
            <a:pPr lvl="1" algn="just"/>
            <a:r>
              <a:rPr lang="fa-IR" altLang="fa-IR" sz="2400" dirty="0" smtClean="0">
                <a:cs typeface="B Homa" panose="00000400000000000000" pitchFamily="2" charset="-78"/>
              </a:rPr>
              <a:t>به </a:t>
            </a:r>
            <a:r>
              <a:rPr lang="fa-IR" altLang="fa-IR" sz="2400" dirty="0">
                <a:cs typeface="B Homa" panose="00000400000000000000" pitchFamily="2" charset="-78"/>
              </a:rPr>
              <a:t>بیان دیگر، این مدل قادر نیست مدهای مشابه را شناسایی کند.</a:t>
            </a:r>
            <a:endParaRPr lang="en-US" altLang="fa-IR" sz="2400" dirty="0">
              <a:cs typeface="B Homa" panose="00000400000000000000" pitchFamily="2" charset="-78"/>
            </a:endParaRPr>
          </a:p>
        </p:txBody>
      </p:sp>
      <p:sp>
        <p:nvSpPr>
          <p:cNvPr id="10" name="TextBox 9"/>
          <p:cNvSpPr txBox="1"/>
          <p:nvPr/>
        </p:nvSpPr>
        <p:spPr>
          <a:xfrm>
            <a:off x="35496" y="6475670"/>
            <a:ext cx="576064" cy="369332"/>
          </a:xfrm>
          <a:prstGeom prst="rect">
            <a:avLst/>
          </a:prstGeom>
          <a:noFill/>
        </p:spPr>
        <p:txBody>
          <a:bodyPr wrap="square" rtlCol="1">
            <a:spAutoFit/>
          </a:bodyPr>
          <a:lstStyle/>
          <a:p>
            <a:r>
              <a:rPr lang="en-US" dirty="0" smtClean="0"/>
              <a:t>11</a:t>
            </a:r>
            <a:endParaRPr lang="fa-IR" dirty="0"/>
          </a:p>
        </p:txBody>
      </p:sp>
    </p:spTree>
    <p:extLst>
      <p:ext uri="{BB962C8B-B14F-4D97-AF65-F5344CB8AC3E}">
        <p14:creationId xmlns:p14="http://schemas.microsoft.com/office/powerpoint/2010/main" val="571429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147"/>
                                        </p:tgtEl>
                                        <p:attrNameLst>
                                          <p:attrName>style.visibility</p:attrName>
                                        </p:attrNameLst>
                                      </p:cBhvr>
                                      <p:to>
                                        <p:strVal val="visible"/>
                                      </p:to>
                                    </p:set>
                                    <p:animEffect transition="in" filter="fade">
                                      <p:cBhvr>
                                        <p:cTn id="12" dur="500"/>
                                        <p:tgtEl>
                                          <p:spTgt spid="6147"/>
                                        </p:tgtEl>
                                      </p:cBhvr>
                                    </p:animEffect>
                                  </p:childTnLst>
                                </p:cTn>
                              </p:par>
                              <p:par>
                                <p:cTn id="13" presetID="10"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par>
                                <p:cTn id="22" presetID="10" presetClass="entr" presetSubtype="0" fill="hold" nodeType="withEffect">
                                  <p:stCondLst>
                                    <p:cond delay="0"/>
                                  </p:stCondLst>
                                  <p:childTnLst>
                                    <p:set>
                                      <p:cBhvr>
                                        <p:cTn id="23" dur="1" fill="hold">
                                          <p:stCondLst>
                                            <p:cond delay="0"/>
                                          </p:stCondLst>
                                        </p:cTn>
                                        <p:tgtEl>
                                          <p:spTgt spid="6146"/>
                                        </p:tgtEl>
                                        <p:attrNameLst>
                                          <p:attrName>style.visibility</p:attrName>
                                        </p:attrNameLst>
                                      </p:cBhvr>
                                      <p:to>
                                        <p:strVal val="visible"/>
                                      </p:to>
                                    </p:set>
                                    <p:animEffect transition="in" filter="fade">
                                      <p:cBhvr>
                                        <p:cTn id="24" dur="500"/>
                                        <p:tgtEl>
                                          <p:spTgt spid="614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6148"/>
                                        </p:tgtEl>
                                        <p:attrNameLst>
                                          <p:attrName>style.visibility</p:attrName>
                                        </p:attrNameLst>
                                      </p:cBhvr>
                                      <p:to>
                                        <p:strVal val="visible"/>
                                      </p:to>
                                    </p:set>
                                    <p:animEffect transition="in" filter="fade">
                                      <p:cBhvr>
                                        <p:cTn id="35" dur="500"/>
                                        <p:tgtEl>
                                          <p:spTgt spid="6148"/>
                                        </p:tgtEl>
                                      </p:cBhvr>
                                    </p:animEffect>
                                  </p:childTnLst>
                                </p:cTn>
                              </p:par>
                              <p:par>
                                <p:cTn id="36" presetID="10" presetClass="entr" presetSubtype="0" fill="hold"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par>
                                <p:cTn id="39" presetID="10" presetClass="entr" presetSubtype="0"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par>
                                <p:cTn id="42" presetID="10" presetClass="entr" presetSubtype="0" fill="hold"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childTnLst>
                                </p:cTn>
                              </p:par>
                              <p:par>
                                <p:cTn id="45" presetID="10" presetClass="entr" presetSubtype="0" fill="hold"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500"/>
                                        <p:tgtEl>
                                          <p:spTgt spid="23"/>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xit" presetSubtype="0" fill="hold" nodeType="clickEffect">
                                  <p:stCondLst>
                                    <p:cond delay="0"/>
                                  </p:stCondLst>
                                  <p:childTnLst>
                                    <p:animEffect transition="out" filter="fade">
                                      <p:cBhvr>
                                        <p:cTn id="57" dur="500"/>
                                        <p:tgtEl>
                                          <p:spTgt spid="6147"/>
                                        </p:tgtEl>
                                      </p:cBhvr>
                                    </p:animEffect>
                                    <p:set>
                                      <p:cBhvr>
                                        <p:cTn id="58" dur="1" fill="hold">
                                          <p:stCondLst>
                                            <p:cond delay="499"/>
                                          </p:stCondLst>
                                        </p:cTn>
                                        <p:tgtEl>
                                          <p:spTgt spid="6147"/>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500"/>
                                        <p:tgtEl>
                                          <p:spTgt spid="14"/>
                                        </p:tgtEl>
                                      </p:cBhvr>
                                    </p:animEffect>
                                    <p:set>
                                      <p:cBhvr>
                                        <p:cTn id="61" dur="1" fill="hold">
                                          <p:stCondLst>
                                            <p:cond delay="499"/>
                                          </p:stCondLst>
                                        </p:cTn>
                                        <p:tgtEl>
                                          <p:spTgt spid="14"/>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500"/>
                                        <p:tgtEl>
                                          <p:spTgt spid="11"/>
                                        </p:tgtEl>
                                      </p:cBhvr>
                                    </p:animEffect>
                                    <p:set>
                                      <p:cBhvr>
                                        <p:cTn id="64" dur="1" fill="hold">
                                          <p:stCondLst>
                                            <p:cond delay="499"/>
                                          </p:stCondLst>
                                        </p:cTn>
                                        <p:tgtEl>
                                          <p:spTgt spid="11"/>
                                        </p:tgtEl>
                                        <p:attrNameLst>
                                          <p:attrName>style.visibility</p:attrName>
                                        </p:attrNameLst>
                                      </p:cBhvr>
                                      <p:to>
                                        <p:strVal val="hidden"/>
                                      </p:to>
                                    </p:set>
                                  </p:childTnLst>
                                </p:cTn>
                              </p:par>
                              <p:par>
                                <p:cTn id="65" presetID="10" presetClass="exit" presetSubtype="0" fill="hold" nodeType="withEffect">
                                  <p:stCondLst>
                                    <p:cond delay="0"/>
                                  </p:stCondLst>
                                  <p:childTnLst>
                                    <p:animEffect transition="out" filter="fade">
                                      <p:cBhvr>
                                        <p:cTn id="66" dur="500"/>
                                        <p:tgtEl>
                                          <p:spTgt spid="19"/>
                                        </p:tgtEl>
                                      </p:cBhvr>
                                    </p:animEffect>
                                    <p:set>
                                      <p:cBhvr>
                                        <p:cTn id="67" dur="1" fill="hold">
                                          <p:stCondLst>
                                            <p:cond delay="499"/>
                                          </p:stCondLst>
                                        </p:cTn>
                                        <p:tgtEl>
                                          <p:spTgt spid="19"/>
                                        </p:tgtEl>
                                        <p:attrNameLst>
                                          <p:attrName>style.visibility</p:attrName>
                                        </p:attrNameLst>
                                      </p:cBhvr>
                                      <p:to>
                                        <p:strVal val="hidden"/>
                                      </p:to>
                                    </p:set>
                                  </p:childTnLst>
                                </p:cTn>
                              </p:par>
                              <p:par>
                                <p:cTn id="68" presetID="10" presetClass="exit" presetSubtype="0" fill="hold" nodeType="withEffect">
                                  <p:stCondLst>
                                    <p:cond delay="0"/>
                                  </p:stCondLst>
                                  <p:childTnLst>
                                    <p:animEffect transition="out" filter="fade">
                                      <p:cBhvr>
                                        <p:cTn id="69" dur="500"/>
                                        <p:tgtEl>
                                          <p:spTgt spid="6146"/>
                                        </p:tgtEl>
                                      </p:cBhvr>
                                    </p:animEffect>
                                    <p:set>
                                      <p:cBhvr>
                                        <p:cTn id="70" dur="1" fill="hold">
                                          <p:stCondLst>
                                            <p:cond delay="499"/>
                                          </p:stCondLst>
                                        </p:cTn>
                                        <p:tgtEl>
                                          <p:spTgt spid="6146"/>
                                        </p:tgtEl>
                                        <p:attrNameLst>
                                          <p:attrName>style.visibility</p:attrName>
                                        </p:attrNameLst>
                                      </p:cBhvr>
                                      <p:to>
                                        <p:strVal val="hidden"/>
                                      </p:to>
                                    </p:set>
                                  </p:childTnLst>
                                </p:cTn>
                              </p:par>
                              <p:par>
                                <p:cTn id="71" presetID="10" presetClass="exit" presetSubtype="0" fill="hold" grpId="1" nodeType="withEffect">
                                  <p:stCondLst>
                                    <p:cond delay="0"/>
                                  </p:stCondLst>
                                  <p:childTnLst>
                                    <p:animEffect transition="out" filter="fade">
                                      <p:cBhvr>
                                        <p:cTn id="72" dur="500"/>
                                        <p:tgtEl>
                                          <p:spTgt spid="15"/>
                                        </p:tgtEl>
                                      </p:cBhvr>
                                    </p:animEffect>
                                    <p:set>
                                      <p:cBhvr>
                                        <p:cTn id="73" dur="1" fill="hold">
                                          <p:stCondLst>
                                            <p:cond delay="499"/>
                                          </p:stCondLst>
                                        </p:cTn>
                                        <p:tgtEl>
                                          <p:spTgt spid="15"/>
                                        </p:tgtEl>
                                        <p:attrNameLst>
                                          <p:attrName>style.visibility</p:attrName>
                                        </p:attrNameLst>
                                      </p:cBhvr>
                                      <p:to>
                                        <p:strVal val="hidden"/>
                                      </p:to>
                                    </p:set>
                                  </p:childTnLst>
                                </p:cTn>
                              </p:par>
                              <p:par>
                                <p:cTn id="74" presetID="10" presetClass="exit" presetSubtype="0" fill="hold" grpId="1" nodeType="withEffect">
                                  <p:stCondLst>
                                    <p:cond delay="0"/>
                                  </p:stCondLst>
                                  <p:childTnLst>
                                    <p:animEffect transition="out" filter="fade">
                                      <p:cBhvr>
                                        <p:cTn id="75" dur="500"/>
                                        <p:tgtEl>
                                          <p:spTgt spid="24"/>
                                        </p:tgtEl>
                                      </p:cBhvr>
                                    </p:animEffect>
                                    <p:set>
                                      <p:cBhvr>
                                        <p:cTn id="76" dur="1" fill="hold">
                                          <p:stCondLst>
                                            <p:cond delay="499"/>
                                          </p:stCondLst>
                                        </p:cTn>
                                        <p:tgtEl>
                                          <p:spTgt spid="24"/>
                                        </p:tgtEl>
                                        <p:attrNameLst>
                                          <p:attrName>style.visibility</p:attrName>
                                        </p:attrNameLst>
                                      </p:cBhvr>
                                      <p:to>
                                        <p:strVal val="hidden"/>
                                      </p:to>
                                    </p:set>
                                  </p:childTnLst>
                                </p:cTn>
                              </p:par>
                              <p:par>
                                <p:cTn id="77" presetID="10" presetClass="exit" presetSubtype="0" fill="hold" nodeType="withEffect">
                                  <p:stCondLst>
                                    <p:cond delay="0"/>
                                  </p:stCondLst>
                                  <p:childTnLst>
                                    <p:animEffect transition="out" filter="fade">
                                      <p:cBhvr>
                                        <p:cTn id="78" dur="500"/>
                                        <p:tgtEl>
                                          <p:spTgt spid="6148"/>
                                        </p:tgtEl>
                                      </p:cBhvr>
                                    </p:animEffect>
                                    <p:set>
                                      <p:cBhvr>
                                        <p:cTn id="79" dur="1" fill="hold">
                                          <p:stCondLst>
                                            <p:cond delay="499"/>
                                          </p:stCondLst>
                                        </p:cTn>
                                        <p:tgtEl>
                                          <p:spTgt spid="6148"/>
                                        </p:tgtEl>
                                        <p:attrNameLst>
                                          <p:attrName>style.visibility</p:attrName>
                                        </p:attrNameLst>
                                      </p:cBhvr>
                                      <p:to>
                                        <p:strVal val="hidden"/>
                                      </p:to>
                                    </p:set>
                                  </p:childTnLst>
                                </p:cTn>
                              </p:par>
                              <p:par>
                                <p:cTn id="80" presetID="10" presetClass="exit" presetSubtype="0" fill="hold" nodeType="withEffect">
                                  <p:stCondLst>
                                    <p:cond delay="0"/>
                                  </p:stCondLst>
                                  <p:childTnLst>
                                    <p:animEffect transition="out" filter="fade">
                                      <p:cBhvr>
                                        <p:cTn id="81" dur="500"/>
                                        <p:tgtEl>
                                          <p:spTgt spid="20"/>
                                        </p:tgtEl>
                                      </p:cBhvr>
                                    </p:animEffect>
                                    <p:set>
                                      <p:cBhvr>
                                        <p:cTn id="82" dur="1" fill="hold">
                                          <p:stCondLst>
                                            <p:cond delay="499"/>
                                          </p:stCondLst>
                                        </p:cTn>
                                        <p:tgtEl>
                                          <p:spTgt spid="20"/>
                                        </p:tgtEl>
                                        <p:attrNameLst>
                                          <p:attrName>style.visibility</p:attrName>
                                        </p:attrNameLst>
                                      </p:cBhvr>
                                      <p:to>
                                        <p:strVal val="hidden"/>
                                      </p:to>
                                    </p:set>
                                  </p:childTnLst>
                                </p:cTn>
                              </p:par>
                              <p:par>
                                <p:cTn id="83" presetID="10" presetClass="exit" presetSubtype="0" fill="hold" nodeType="withEffect">
                                  <p:stCondLst>
                                    <p:cond delay="0"/>
                                  </p:stCondLst>
                                  <p:childTnLst>
                                    <p:animEffect transition="out" filter="fade">
                                      <p:cBhvr>
                                        <p:cTn id="84" dur="500"/>
                                        <p:tgtEl>
                                          <p:spTgt spid="16"/>
                                        </p:tgtEl>
                                      </p:cBhvr>
                                    </p:animEffect>
                                    <p:set>
                                      <p:cBhvr>
                                        <p:cTn id="85" dur="1" fill="hold">
                                          <p:stCondLst>
                                            <p:cond delay="499"/>
                                          </p:stCondLst>
                                        </p:cTn>
                                        <p:tgtEl>
                                          <p:spTgt spid="16"/>
                                        </p:tgtEl>
                                        <p:attrNameLst>
                                          <p:attrName>style.visibility</p:attrName>
                                        </p:attrNameLst>
                                      </p:cBhvr>
                                      <p:to>
                                        <p:strVal val="hidden"/>
                                      </p:to>
                                    </p:set>
                                  </p:childTnLst>
                                </p:cTn>
                              </p:par>
                              <p:par>
                                <p:cTn id="86" presetID="10" presetClass="exit" presetSubtype="0" fill="hold" nodeType="withEffect">
                                  <p:stCondLst>
                                    <p:cond delay="0"/>
                                  </p:stCondLst>
                                  <p:childTnLst>
                                    <p:animEffect transition="out" filter="fade">
                                      <p:cBhvr>
                                        <p:cTn id="87" dur="500"/>
                                        <p:tgtEl>
                                          <p:spTgt spid="21"/>
                                        </p:tgtEl>
                                      </p:cBhvr>
                                    </p:animEffect>
                                    <p:set>
                                      <p:cBhvr>
                                        <p:cTn id="88" dur="1" fill="hold">
                                          <p:stCondLst>
                                            <p:cond delay="499"/>
                                          </p:stCondLst>
                                        </p:cTn>
                                        <p:tgtEl>
                                          <p:spTgt spid="21"/>
                                        </p:tgtEl>
                                        <p:attrNameLst>
                                          <p:attrName>style.visibility</p:attrName>
                                        </p:attrNameLst>
                                      </p:cBhvr>
                                      <p:to>
                                        <p:strVal val="hidden"/>
                                      </p:to>
                                    </p:set>
                                  </p:childTnLst>
                                </p:cTn>
                              </p:par>
                              <p:par>
                                <p:cTn id="89" presetID="10" presetClass="exit" presetSubtype="0" fill="hold" nodeType="withEffect">
                                  <p:stCondLst>
                                    <p:cond delay="0"/>
                                  </p:stCondLst>
                                  <p:childTnLst>
                                    <p:animEffect transition="out" filter="fade">
                                      <p:cBhvr>
                                        <p:cTn id="90" dur="500"/>
                                        <p:tgtEl>
                                          <p:spTgt spid="12"/>
                                        </p:tgtEl>
                                      </p:cBhvr>
                                    </p:animEffect>
                                    <p:set>
                                      <p:cBhvr>
                                        <p:cTn id="91" dur="1" fill="hold">
                                          <p:stCondLst>
                                            <p:cond delay="499"/>
                                          </p:stCondLst>
                                        </p:cTn>
                                        <p:tgtEl>
                                          <p:spTgt spid="12"/>
                                        </p:tgtEl>
                                        <p:attrNameLst>
                                          <p:attrName>style.visibility</p:attrName>
                                        </p:attrNameLst>
                                      </p:cBhvr>
                                      <p:to>
                                        <p:strVal val="hidden"/>
                                      </p:to>
                                    </p:set>
                                  </p:childTnLst>
                                </p:cTn>
                              </p:par>
                              <p:par>
                                <p:cTn id="92" presetID="10" presetClass="exit" presetSubtype="0" fill="hold" grpId="1" nodeType="withEffect">
                                  <p:stCondLst>
                                    <p:cond delay="0"/>
                                  </p:stCondLst>
                                  <p:childTnLst>
                                    <p:animEffect transition="out" filter="fade">
                                      <p:cBhvr>
                                        <p:cTn id="93" dur="500"/>
                                        <p:tgtEl>
                                          <p:spTgt spid="25"/>
                                        </p:tgtEl>
                                      </p:cBhvr>
                                    </p:animEffect>
                                    <p:set>
                                      <p:cBhvr>
                                        <p:cTn id="94" dur="1" fill="hold">
                                          <p:stCondLst>
                                            <p:cond delay="499"/>
                                          </p:stCondLst>
                                        </p:cTn>
                                        <p:tgtEl>
                                          <p:spTgt spid="25"/>
                                        </p:tgtEl>
                                        <p:attrNameLst>
                                          <p:attrName>style.visibility</p:attrName>
                                        </p:attrNameLst>
                                      </p:cBhvr>
                                      <p:to>
                                        <p:strVal val="hidden"/>
                                      </p:to>
                                    </p:set>
                                  </p:childTnLst>
                                </p:cTn>
                              </p:par>
                              <p:par>
                                <p:cTn id="95" presetID="10" presetClass="exit" presetSubtype="0" fill="hold" grpId="1" nodeType="withEffect">
                                  <p:stCondLst>
                                    <p:cond delay="0"/>
                                  </p:stCondLst>
                                  <p:childTnLst>
                                    <p:animEffect transition="out" filter="fade">
                                      <p:cBhvr>
                                        <p:cTn id="96" dur="500"/>
                                        <p:tgtEl>
                                          <p:spTgt spid="23"/>
                                        </p:tgtEl>
                                      </p:cBhvr>
                                    </p:animEffect>
                                    <p:set>
                                      <p:cBhvr>
                                        <p:cTn id="97" dur="1" fill="hold">
                                          <p:stCondLst>
                                            <p:cond delay="499"/>
                                          </p:stCondLst>
                                        </p:cTn>
                                        <p:tgtEl>
                                          <p:spTgt spid="23"/>
                                        </p:tgtEl>
                                        <p:attrNameLst>
                                          <p:attrName>style.visibility</p:attrName>
                                        </p:attrNameLst>
                                      </p:cBhvr>
                                      <p:to>
                                        <p:strVal val="hidden"/>
                                      </p:to>
                                    </p:se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55"/>
                                        </p:tgtEl>
                                        <p:attrNameLst>
                                          <p:attrName>style.visibility</p:attrName>
                                        </p:attrNameLst>
                                      </p:cBhvr>
                                      <p:to>
                                        <p:strVal val="visible"/>
                                      </p:to>
                                    </p:set>
                                    <p:animEffect transition="in" filter="fade">
                                      <p:cBhvr>
                                        <p:cTn id="102" dur="500"/>
                                        <p:tgtEl>
                                          <p:spTgt spid="55"/>
                                        </p:tgtEl>
                                      </p:cBhvr>
                                    </p:animEffect>
                                  </p:childTnLst>
                                </p:cTn>
                              </p:par>
                              <p:par>
                                <p:cTn id="103" presetID="10" presetClass="entr" presetSubtype="0" fill="hold" nodeType="withEffect">
                                  <p:stCondLst>
                                    <p:cond delay="0"/>
                                  </p:stCondLst>
                                  <p:childTnLst>
                                    <p:set>
                                      <p:cBhvr>
                                        <p:cTn id="104" dur="1" fill="hold">
                                          <p:stCondLst>
                                            <p:cond delay="0"/>
                                          </p:stCondLst>
                                        </p:cTn>
                                        <p:tgtEl>
                                          <p:spTgt spid="56"/>
                                        </p:tgtEl>
                                        <p:attrNameLst>
                                          <p:attrName>style.visibility</p:attrName>
                                        </p:attrNameLst>
                                      </p:cBhvr>
                                      <p:to>
                                        <p:strVal val="visible"/>
                                      </p:to>
                                    </p:set>
                                    <p:animEffect transition="in" filter="fade">
                                      <p:cBhvr>
                                        <p:cTn id="105" dur="500"/>
                                        <p:tgtEl>
                                          <p:spTgt spid="56"/>
                                        </p:tgtEl>
                                      </p:cBhvr>
                                    </p:animEffect>
                                  </p:childTnLst>
                                </p:cTn>
                              </p:par>
                              <p:par>
                                <p:cTn id="106" presetID="10" presetClass="entr" presetSubtype="0" fill="hold" nodeType="withEffect">
                                  <p:stCondLst>
                                    <p:cond delay="0"/>
                                  </p:stCondLst>
                                  <p:childTnLst>
                                    <p:set>
                                      <p:cBhvr>
                                        <p:cTn id="107" dur="1" fill="hold">
                                          <p:stCondLst>
                                            <p:cond delay="0"/>
                                          </p:stCondLst>
                                        </p:cTn>
                                        <p:tgtEl>
                                          <p:spTgt spid="57"/>
                                        </p:tgtEl>
                                        <p:attrNameLst>
                                          <p:attrName>style.visibility</p:attrName>
                                        </p:attrNameLst>
                                      </p:cBhvr>
                                      <p:to>
                                        <p:strVal val="visible"/>
                                      </p:to>
                                    </p:set>
                                    <p:animEffect transition="in" filter="fade">
                                      <p:cBhvr>
                                        <p:cTn id="108" dur="500"/>
                                        <p:tgtEl>
                                          <p:spTgt spid="57"/>
                                        </p:tgtEl>
                                      </p:cBhvr>
                                    </p:animEffect>
                                  </p:childTnLst>
                                </p:cTn>
                              </p:par>
                              <p:par>
                                <p:cTn id="109" presetID="10" presetClass="entr" presetSubtype="0" fill="hold" nodeType="withEffect">
                                  <p:stCondLst>
                                    <p:cond delay="0"/>
                                  </p:stCondLst>
                                  <p:childTnLst>
                                    <p:set>
                                      <p:cBhvr>
                                        <p:cTn id="110" dur="1" fill="hold">
                                          <p:stCondLst>
                                            <p:cond delay="0"/>
                                          </p:stCondLst>
                                        </p:cTn>
                                        <p:tgtEl>
                                          <p:spTgt spid="58"/>
                                        </p:tgtEl>
                                        <p:attrNameLst>
                                          <p:attrName>style.visibility</p:attrName>
                                        </p:attrNameLst>
                                      </p:cBhvr>
                                      <p:to>
                                        <p:strVal val="visible"/>
                                      </p:to>
                                    </p:set>
                                    <p:animEffect transition="in" filter="fade">
                                      <p:cBhvr>
                                        <p:cTn id="111" dur="500"/>
                                        <p:tgtEl>
                                          <p:spTgt spid="58"/>
                                        </p:tgtEl>
                                      </p:cBhvr>
                                    </p:animEffect>
                                  </p:childTnLst>
                                </p:cTn>
                              </p:par>
                              <p:par>
                                <p:cTn id="112" presetID="10" presetClass="entr" presetSubtype="0" fill="hold" nodeType="withEffect">
                                  <p:stCondLst>
                                    <p:cond delay="0"/>
                                  </p:stCondLst>
                                  <p:childTnLst>
                                    <p:set>
                                      <p:cBhvr>
                                        <p:cTn id="113" dur="1" fill="hold">
                                          <p:stCondLst>
                                            <p:cond delay="0"/>
                                          </p:stCondLst>
                                        </p:cTn>
                                        <p:tgtEl>
                                          <p:spTgt spid="59"/>
                                        </p:tgtEl>
                                        <p:attrNameLst>
                                          <p:attrName>style.visibility</p:attrName>
                                        </p:attrNameLst>
                                      </p:cBhvr>
                                      <p:to>
                                        <p:strVal val="visible"/>
                                      </p:to>
                                    </p:set>
                                    <p:animEffect transition="in" filter="fade">
                                      <p:cBhvr>
                                        <p:cTn id="114" dur="500"/>
                                        <p:tgtEl>
                                          <p:spTgt spid="59"/>
                                        </p:tgtEl>
                                      </p:cBhvr>
                                    </p:animEffect>
                                  </p:childTnLst>
                                </p:cTn>
                              </p:par>
                              <p:par>
                                <p:cTn id="115" presetID="10" presetClass="entr" presetSubtype="0" fill="hold" nodeType="withEffect">
                                  <p:stCondLst>
                                    <p:cond delay="0"/>
                                  </p:stCondLst>
                                  <p:childTnLst>
                                    <p:set>
                                      <p:cBhvr>
                                        <p:cTn id="116" dur="1" fill="hold">
                                          <p:stCondLst>
                                            <p:cond delay="0"/>
                                          </p:stCondLst>
                                        </p:cTn>
                                        <p:tgtEl>
                                          <p:spTgt spid="60"/>
                                        </p:tgtEl>
                                        <p:attrNameLst>
                                          <p:attrName>style.visibility</p:attrName>
                                        </p:attrNameLst>
                                      </p:cBhvr>
                                      <p:to>
                                        <p:strVal val="visible"/>
                                      </p:to>
                                    </p:set>
                                    <p:animEffect transition="in" filter="fade">
                                      <p:cBhvr>
                                        <p:cTn id="117" dur="500"/>
                                        <p:tgtEl>
                                          <p:spTgt spid="60"/>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61"/>
                                        </p:tgtEl>
                                        <p:attrNameLst>
                                          <p:attrName>style.visibility</p:attrName>
                                        </p:attrNameLst>
                                      </p:cBhvr>
                                      <p:to>
                                        <p:strVal val="visible"/>
                                      </p:to>
                                    </p:set>
                                    <p:animEffect transition="in" filter="fade">
                                      <p:cBhvr>
                                        <p:cTn id="120" dur="500"/>
                                        <p:tgtEl>
                                          <p:spTgt spid="61"/>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62"/>
                                        </p:tgtEl>
                                        <p:attrNameLst>
                                          <p:attrName>style.visibility</p:attrName>
                                        </p:attrNameLst>
                                      </p:cBhvr>
                                      <p:to>
                                        <p:strVal val="visible"/>
                                      </p:to>
                                    </p:set>
                                    <p:animEffect transition="in" filter="fade">
                                      <p:cBhvr>
                                        <p:cTn id="123" dur="500"/>
                                        <p:tgtEl>
                                          <p:spTgt spid="62"/>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63"/>
                                        </p:tgtEl>
                                        <p:attrNameLst>
                                          <p:attrName>style.visibility</p:attrName>
                                        </p:attrNameLst>
                                      </p:cBhvr>
                                      <p:to>
                                        <p:strVal val="visible"/>
                                      </p:to>
                                    </p:set>
                                    <p:animEffect transition="in" filter="fade">
                                      <p:cBhvr>
                                        <p:cTn id="126" dur="500"/>
                                        <p:tgtEl>
                                          <p:spTgt spid="63"/>
                                        </p:tgtEl>
                                      </p:cBhvr>
                                    </p:animEffect>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grpId="0" nodeType="clickEffect">
                                  <p:stCondLst>
                                    <p:cond delay="0"/>
                                  </p:stCondLst>
                                  <p:childTnLst>
                                    <p:set>
                                      <p:cBhvr>
                                        <p:cTn id="130" dur="1" fill="hold">
                                          <p:stCondLst>
                                            <p:cond delay="0"/>
                                          </p:stCondLst>
                                        </p:cTn>
                                        <p:tgtEl>
                                          <p:spTgt spid="64"/>
                                        </p:tgtEl>
                                        <p:attrNameLst>
                                          <p:attrName>style.visibility</p:attrName>
                                        </p:attrNameLst>
                                      </p:cBhvr>
                                      <p:to>
                                        <p:strVal val="visible"/>
                                      </p:to>
                                    </p:set>
                                    <p:animEffect transition="in" filter="fade">
                                      <p:cBhvr>
                                        <p:cTn id="131" dur="500"/>
                                        <p:tgtEl>
                                          <p:spTgt spid="64"/>
                                        </p:tgtEl>
                                      </p:cBhvr>
                                    </p:animEffect>
                                  </p:childTnLst>
                                </p:cTn>
                              </p:par>
                            </p:childTnLst>
                          </p:cTn>
                        </p:par>
                      </p:childTnLst>
                    </p:cTn>
                  </p:par>
                  <p:par>
                    <p:cTn id="132" fill="hold">
                      <p:stCondLst>
                        <p:cond delay="indefinite"/>
                      </p:stCondLst>
                      <p:childTnLst>
                        <p:par>
                          <p:cTn id="133" fill="hold">
                            <p:stCondLst>
                              <p:cond delay="0"/>
                            </p:stCondLst>
                            <p:childTnLst>
                              <p:par>
                                <p:cTn id="134" presetID="10" presetClass="exit" presetSubtype="0" fill="hold" grpId="1" nodeType="clickEffect">
                                  <p:stCondLst>
                                    <p:cond delay="0"/>
                                  </p:stCondLst>
                                  <p:childTnLst>
                                    <p:animEffect transition="out" filter="fade">
                                      <p:cBhvr>
                                        <p:cTn id="135" dur="500"/>
                                        <p:tgtEl>
                                          <p:spTgt spid="61"/>
                                        </p:tgtEl>
                                      </p:cBhvr>
                                    </p:animEffect>
                                    <p:set>
                                      <p:cBhvr>
                                        <p:cTn id="136" dur="1" fill="hold">
                                          <p:stCondLst>
                                            <p:cond delay="499"/>
                                          </p:stCondLst>
                                        </p:cTn>
                                        <p:tgtEl>
                                          <p:spTgt spid="61"/>
                                        </p:tgtEl>
                                        <p:attrNameLst>
                                          <p:attrName>style.visibility</p:attrName>
                                        </p:attrNameLst>
                                      </p:cBhvr>
                                      <p:to>
                                        <p:strVal val="hidden"/>
                                      </p:to>
                                    </p:set>
                                  </p:childTnLst>
                                </p:cTn>
                              </p:par>
                              <p:par>
                                <p:cTn id="137" presetID="10" presetClass="exit" presetSubtype="0" fill="hold" grpId="1" nodeType="withEffect">
                                  <p:stCondLst>
                                    <p:cond delay="0"/>
                                  </p:stCondLst>
                                  <p:childTnLst>
                                    <p:animEffect transition="out" filter="fade">
                                      <p:cBhvr>
                                        <p:cTn id="138" dur="500"/>
                                        <p:tgtEl>
                                          <p:spTgt spid="62"/>
                                        </p:tgtEl>
                                      </p:cBhvr>
                                    </p:animEffect>
                                    <p:set>
                                      <p:cBhvr>
                                        <p:cTn id="139" dur="1" fill="hold">
                                          <p:stCondLst>
                                            <p:cond delay="499"/>
                                          </p:stCondLst>
                                        </p:cTn>
                                        <p:tgtEl>
                                          <p:spTgt spid="62"/>
                                        </p:tgtEl>
                                        <p:attrNameLst>
                                          <p:attrName>style.visibility</p:attrName>
                                        </p:attrNameLst>
                                      </p:cBhvr>
                                      <p:to>
                                        <p:strVal val="hidden"/>
                                      </p:to>
                                    </p:set>
                                  </p:childTnLst>
                                </p:cTn>
                              </p:par>
                              <p:par>
                                <p:cTn id="140" presetID="10" presetClass="exit" presetSubtype="0" fill="hold" grpId="1" nodeType="withEffect">
                                  <p:stCondLst>
                                    <p:cond delay="0"/>
                                  </p:stCondLst>
                                  <p:childTnLst>
                                    <p:animEffect transition="out" filter="fade">
                                      <p:cBhvr>
                                        <p:cTn id="141" dur="500"/>
                                        <p:tgtEl>
                                          <p:spTgt spid="63"/>
                                        </p:tgtEl>
                                      </p:cBhvr>
                                    </p:animEffect>
                                    <p:set>
                                      <p:cBhvr>
                                        <p:cTn id="142" dur="1" fill="hold">
                                          <p:stCondLst>
                                            <p:cond delay="499"/>
                                          </p:stCondLst>
                                        </p:cTn>
                                        <p:tgtEl>
                                          <p:spTgt spid="63"/>
                                        </p:tgtEl>
                                        <p:attrNameLst>
                                          <p:attrName>style.visibility</p:attrName>
                                        </p:attrNameLst>
                                      </p:cBhvr>
                                      <p:to>
                                        <p:strVal val="hidden"/>
                                      </p:to>
                                    </p:set>
                                  </p:childTnLst>
                                </p:cTn>
                              </p:par>
                              <p:par>
                                <p:cTn id="143" presetID="10" presetClass="exit" presetSubtype="0" fill="hold" grpId="1" nodeType="withEffect">
                                  <p:stCondLst>
                                    <p:cond delay="0"/>
                                  </p:stCondLst>
                                  <p:childTnLst>
                                    <p:animEffect transition="out" filter="fade">
                                      <p:cBhvr>
                                        <p:cTn id="144" dur="500"/>
                                        <p:tgtEl>
                                          <p:spTgt spid="64"/>
                                        </p:tgtEl>
                                      </p:cBhvr>
                                    </p:animEffect>
                                    <p:set>
                                      <p:cBhvr>
                                        <p:cTn id="145" dur="1" fill="hold">
                                          <p:stCondLst>
                                            <p:cond delay="499"/>
                                          </p:stCondLst>
                                        </p:cTn>
                                        <p:tgtEl>
                                          <p:spTgt spid="64"/>
                                        </p:tgtEl>
                                        <p:attrNameLst>
                                          <p:attrName>style.visibility</p:attrName>
                                        </p:attrNameLst>
                                      </p:cBhvr>
                                      <p:to>
                                        <p:strVal val="hidden"/>
                                      </p:to>
                                    </p:set>
                                  </p:childTnLst>
                                </p:cTn>
                              </p:par>
                            </p:childTnLst>
                          </p:cTn>
                        </p:par>
                      </p:childTnLst>
                    </p:cTn>
                  </p:par>
                  <p:par>
                    <p:cTn id="146" fill="hold">
                      <p:stCondLst>
                        <p:cond delay="indefinite"/>
                      </p:stCondLst>
                      <p:childTnLst>
                        <p:par>
                          <p:cTn id="147" fill="hold">
                            <p:stCondLst>
                              <p:cond delay="0"/>
                            </p:stCondLst>
                            <p:childTnLst>
                              <p:par>
                                <p:cTn id="148" presetID="10" presetClass="entr" presetSubtype="0" fill="hold" grpId="0" nodeType="clickEffect">
                                  <p:stCondLst>
                                    <p:cond delay="0"/>
                                  </p:stCondLst>
                                  <p:childTnLst>
                                    <p:set>
                                      <p:cBhvr>
                                        <p:cTn id="149" dur="1" fill="hold">
                                          <p:stCondLst>
                                            <p:cond delay="0"/>
                                          </p:stCondLst>
                                        </p:cTn>
                                        <p:tgtEl>
                                          <p:spTgt spid="22"/>
                                        </p:tgtEl>
                                        <p:attrNameLst>
                                          <p:attrName>style.visibility</p:attrName>
                                        </p:attrNameLst>
                                      </p:cBhvr>
                                      <p:to>
                                        <p:strVal val="visible"/>
                                      </p:to>
                                    </p:set>
                                    <p:animEffect transition="in" filter="fade">
                                      <p:cBhvr>
                                        <p:cTn id="150" dur="500"/>
                                        <p:tgtEl>
                                          <p:spTgt spid="22"/>
                                        </p:tgtEl>
                                      </p:cBhvr>
                                    </p:animEffect>
                                  </p:childTnLst>
                                </p:cTn>
                              </p:par>
                              <p:par>
                                <p:cTn id="151" presetID="10" presetClass="entr" presetSubtype="0" fill="hold" grpId="0" nodeType="withEffect">
                                  <p:stCondLst>
                                    <p:cond delay="0"/>
                                  </p:stCondLst>
                                  <p:childTnLst>
                                    <p:set>
                                      <p:cBhvr>
                                        <p:cTn id="152" dur="1" fill="hold">
                                          <p:stCondLst>
                                            <p:cond delay="0"/>
                                          </p:stCondLst>
                                        </p:cTn>
                                        <p:tgtEl>
                                          <p:spTgt spid="66"/>
                                        </p:tgtEl>
                                        <p:attrNameLst>
                                          <p:attrName>style.visibility</p:attrName>
                                        </p:attrNameLst>
                                      </p:cBhvr>
                                      <p:to>
                                        <p:strVal val="visible"/>
                                      </p:to>
                                    </p:set>
                                    <p:animEffect transition="in" filter="fade">
                                      <p:cBhvr>
                                        <p:cTn id="153" dur="500"/>
                                        <p:tgtEl>
                                          <p:spTgt spid="66"/>
                                        </p:tgtEl>
                                      </p:cBhvr>
                                    </p:animEffect>
                                  </p:childTnLst>
                                </p:cTn>
                              </p:par>
                              <p:par>
                                <p:cTn id="154" presetID="10" presetClass="entr" presetSubtype="0" fill="hold" grpId="0" nodeType="withEffect">
                                  <p:stCondLst>
                                    <p:cond delay="0"/>
                                  </p:stCondLst>
                                  <p:childTnLst>
                                    <p:set>
                                      <p:cBhvr>
                                        <p:cTn id="155" dur="1" fill="hold">
                                          <p:stCondLst>
                                            <p:cond delay="0"/>
                                          </p:stCondLst>
                                        </p:cTn>
                                        <p:tgtEl>
                                          <p:spTgt spid="67"/>
                                        </p:tgtEl>
                                        <p:attrNameLst>
                                          <p:attrName>style.visibility</p:attrName>
                                        </p:attrNameLst>
                                      </p:cBhvr>
                                      <p:to>
                                        <p:strVal val="visible"/>
                                      </p:to>
                                    </p:set>
                                    <p:animEffect transition="in" filter="fade">
                                      <p:cBhvr>
                                        <p:cTn id="156" dur="500"/>
                                        <p:tgtEl>
                                          <p:spTgt spid="67"/>
                                        </p:tgtEl>
                                      </p:cBhvr>
                                    </p:animEffect>
                                  </p:childTnLst>
                                </p:cTn>
                              </p:par>
                            </p:childTnLst>
                          </p:cTn>
                        </p:par>
                      </p:childTnLst>
                    </p:cTn>
                  </p:par>
                  <p:par>
                    <p:cTn id="157" fill="hold">
                      <p:stCondLst>
                        <p:cond delay="indefinite"/>
                      </p:stCondLst>
                      <p:childTnLst>
                        <p:par>
                          <p:cTn id="158" fill="hold">
                            <p:stCondLst>
                              <p:cond delay="0"/>
                            </p:stCondLst>
                            <p:childTnLst>
                              <p:par>
                                <p:cTn id="159" presetID="10" presetClass="entr" presetSubtype="0" fill="hold" grpId="0" nodeType="clickEffect">
                                  <p:stCondLst>
                                    <p:cond delay="0"/>
                                  </p:stCondLst>
                                  <p:childTnLst>
                                    <p:set>
                                      <p:cBhvr>
                                        <p:cTn id="160" dur="1" fill="hold">
                                          <p:stCondLst>
                                            <p:cond delay="0"/>
                                          </p:stCondLst>
                                        </p:cTn>
                                        <p:tgtEl>
                                          <p:spTgt spid="46"/>
                                        </p:tgtEl>
                                        <p:attrNameLst>
                                          <p:attrName>style.visibility</p:attrName>
                                        </p:attrNameLst>
                                      </p:cBhvr>
                                      <p:to>
                                        <p:strVal val="visible"/>
                                      </p:to>
                                    </p:set>
                                    <p:animEffect transition="in" filter="fade">
                                      <p:cBhvr>
                                        <p:cTn id="16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P spid="15" grpId="1"/>
      <p:bldP spid="23" grpId="0"/>
      <p:bldP spid="23" grpId="1"/>
      <p:bldP spid="24" grpId="0"/>
      <p:bldP spid="24" grpId="1"/>
      <p:bldP spid="25" grpId="0"/>
      <p:bldP spid="25" grpId="1"/>
      <p:bldP spid="61" grpId="0"/>
      <p:bldP spid="61" grpId="1"/>
      <p:bldP spid="62" grpId="0"/>
      <p:bldP spid="62" grpId="1"/>
      <p:bldP spid="63" grpId="0"/>
      <p:bldP spid="63" grpId="1"/>
      <p:bldP spid="64" grpId="0" animBg="1"/>
      <p:bldP spid="64" grpId="1" animBg="1"/>
      <p:bldP spid="22" grpId="0"/>
      <p:bldP spid="66" grpId="0"/>
      <p:bldP spid="67" grpId="0"/>
      <p:bldP spid="4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6190" y="1700808"/>
            <a:ext cx="6347714" cy="3880773"/>
          </a:xfrm>
        </p:spPr>
        <p:txBody>
          <a:bodyPr>
            <a:normAutofit lnSpcReduction="10000"/>
          </a:bodyPr>
          <a:lstStyle/>
          <a:p>
            <a:pPr algn="just">
              <a:lnSpc>
                <a:spcPct val="107000"/>
              </a:lnSpc>
              <a:spcAft>
                <a:spcPts val="800"/>
              </a:spcAft>
            </a:pPr>
            <a:r>
              <a:rPr lang="fa-IR" sz="2800" b="1" dirty="0">
                <a:latin typeface="Calibri" panose="020F0502020204030204" pitchFamily="34" charset="0"/>
                <a:ea typeface="Calibri" panose="020F0502020204030204" pitchFamily="34" charset="0"/>
                <a:cs typeface="B Homa" panose="00000400000000000000" pitchFamily="2" charset="-78"/>
              </a:rPr>
              <a:t>3. داده های گسترده (</a:t>
            </a:r>
            <a:r>
              <a:rPr lang="en-US" sz="2800" b="1" dirty="0">
                <a:latin typeface="Calibri" panose="020F0502020204030204" pitchFamily="34" charset="0"/>
                <a:ea typeface="Calibri" panose="020F0502020204030204" pitchFamily="34" charset="0"/>
                <a:cs typeface="B Homa" panose="00000400000000000000" pitchFamily="2" charset="-78"/>
              </a:rPr>
              <a:t>panel data</a:t>
            </a:r>
            <a:r>
              <a:rPr lang="fa-IR" sz="2800" b="1" dirty="0">
                <a:latin typeface="Calibri" panose="020F0502020204030204" pitchFamily="34" charset="0"/>
                <a:ea typeface="Calibri" panose="020F0502020204030204" pitchFamily="34" charset="0"/>
                <a:cs typeface="B Homa" panose="00000400000000000000" pitchFamily="2" charset="-78"/>
              </a:rPr>
              <a:t>)</a:t>
            </a:r>
            <a:endParaRPr lang="en-US" sz="2800" b="1" dirty="0">
              <a:latin typeface="Calibri" panose="020F0502020204030204" pitchFamily="34" charset="0"/>
              <a:ea typeface="Calibri" panose="020F0502020204030204" pitchFamily="34" charset="0"/>
              <a:cs typeface="B Homa" panose="00000400000000000000" pitchFamily="2" charset="-78"/>
            </a:endParaRPr>
          </a:p>
          <a:p>
            <a:pPr algn="just">
              <a:lnSpc>
                <a:spcPct val="107000"/>
              </a:lnSpc>
              <a:spcAft>
                <a:spcPts val="800"/>
              </a:spcAft>
            </a:pPr>
            <a:r>
              <a:rPr lang="fa-IR" dirty="0" smtClean="0">
                <a:latin typeface="Calibri" panose="020F0502020204030204" pitchFamily="34" charset="0"/>
                <a:ea typeface="Calibri" panose="020F0502020204030204" pitchFamily="34" charset="0"/>
                <a:cs typeface="B Homa" panose="00000400000000000000" pitchFamily="2" charset="-78"/>
              </a:rPr>
              <a:t>در </a:t>
            </a:r>
            <a:r>
              <a:rPr lang="fa-IR" dirty="0">
                <a:latin typeface="Calibri" panose="020F0502020204030204" pitchFamily="34" charset="0"/>
                <a:ea typeface="Calibri" panose="020F0502020204030204" pitchFamily="34" charset="0"/>
                <a:cs typeface="B Homa" panose="00000400000000000000" pitchFamily="2" charset="-78"/>
              </a:rPr>
              <a:t>بعضی موارد محقق با تعداد بسیار زیادی از انتخاب های انجام شده توسط افراد مواجه می شود مانند در نظر گرفتن انتخاب مود وسیله نقلیه ی چند نمونه خانوار طی چند</a:t>
            </a:r>
            <a:r>
              <a:rPr lang="en-US" dirty="0">
                <a:latin typeface="Calibri" panose="020F0502020204030204" pitchFamily="34" charset="0"/>
                <a:ea typeface="Calibri" panose="020F0502020204030204" pitchFamily="34" charset="0"/>
                <a:cs typeface="B Homa" panose="00000400000000000000" pitchFamily="2" charset="-78"/>
              </a:rPr>
              <a:t> </a:t>
            </a:r>
            <a:r>
              <a:rPr lang="fa-IR" dirty="0" smtClean="0">
                <a:latin typeface="Calibri" panose="020F0502020204030204" pitchFamily="34" charset="0"/>
                <a:ea typeface="Calibri" panose="020F0502020204030204" pitchFamily="34" charset="0"/>
                <a:cs typeface="B Homa" panose="00000400000000000000" pitchFamily="2" charset="-78"/>
              </a:rPr>
              <a:t>سال.</a:t>
            </a:r>
            <a:r>
              <a:rPr lang="en-US" dirty="0" smtClean="0">
                <a:latin typeface="Calibri" panose="020F0502020204030204" pitchFamily="34" charset="0"/>
                <a:ea typeface="Calibri" panose="020F0502020204030204" pitchFamily="34" charset="0"/>
                <a:cs typeface="B Homa" panose="00000400000000000000" pitchFamily="2" charset="-78"/>
              </a:rPr>
              <a:t> </a:t>
            </a:r>
            <a:r>
              <a:rPr lang="fa-IR" dirty="0" smtClean="0">
                <a:latin typeface="Calibri" panose="020F0502020204030204" pitchFamily="34" charset="0"/>
                <a:ea typeface="Calibri" panose="020F0502020204030204" pitchFamily="34" charset="0"/>
                <a:cs typeface="B Homa" panose="00000400000000000000" pitchFamily="2" charset="-78"/>
              </a:rPr>
              <a:t>داده </a:t>
            </a:r>
            <a:r>
              <a:rPr lang="fa-IR" dirty="0">
                <a:latin typeface="Calibri" panose="020F0502020204030204" pitchFamily="34" charset="0"/>
                <a:ea typeface="Calibri" panose="020F0502020204030204" pitchFamily="34" charset="0"/>
                <a:cs typeface="B Homa" panose="00000400000000000000" pitchFamily="2" charset="-78"/>
              </a:rPr>
              <a:t>ای که این انتخاب های تکرار شده را بیان می کند داده گسترده نامیده می شود. </a:t>
            </a:r>
            <a:endParaRPr lang="en-US" dirty="0">
              <a:latin typeface="Calibri" panose="020F0502020204030204" pitchFamily="34" charset="0"/>
              <a:ea typeface="Calibri" panose="020F0502020204030204" pitchFamily="34" charset="0"/>
              <a:cs typeface="B Homa" panose="00000400000000000000" pitchFamily="2" charset="-78"/>
            </a:endParaRPr>
          </a:p>
          <a:p>
            <a:pPr algn="just">
              <a:lnSpc>
                <a:spcPct val="107000"/>
              </a:lnSpc>
              <a:spcAft>
                <a:spcPts val="800"/>
              </a:spcAft>
            </a:pPr>
            <a:r>
              <a:rPr lang="fa-IR" dirty="0">
                <a:latin typeface="Calibri" panose="020F0502020204030204" pitchFamily="34" charset="0"/>
                <a:ea typeface="Calibri" panose="020F0502020204030204" pitchFamily="34" charset="0"/>
                <a:cs typeface="B Homa" panose="00000400000000000000" pitchFamily="2" charset="-78"/>
              </a:rPr>
              <a:t>اگر فاکتورهای مشاهده نشده موثر بر تصمیم گیرنده ها در تمام انتخاب های تکراری مستقل باشند، لوجیت می تواند این داده های گسترده را مورد بررسی قرار دهد. لوجیت با هر فاکتور مشاهده شده ای که وارد فرآیند تصمیم شود، مثل حالت وابستگی (انتخاب های گذشته فرد، انتخاب های آتی آن را تحت تاثیر قرار می دهد) و یا پاسخ های آتی به تغییر ویژگی ها، </a:t>
            </a:r>
            <a:r>
              <a:rPr lang="fa-IR" dirty="0" smtClean="0">
                <a:latin typeface="Calibri" panose="020F0502020204030204" pitchFamily="34" charset="0"/>
                <a:ea typeface="Calibri" panose="020F0502020204030204" pitchFamily="34" charset="0"/>
                <a:cs typeface="B Homa" panose="00000400000000000000" pitchFamily="2" charset="-78"/>
              </a:rPr>
              <a:t>نا سازگار می </a:t>
            </a:r>
            <a:r>
              <a:rPr lang="fa-IR" dirty="0">
                <a:latin typeface="Calibri" panose="020F0502020204030204" pitchFamily="34" charset="0"/>
                <a:ea typeface="Calibri" panose="020F0502020204030204" pitchFamily="34" charset="0"/>
                <a:cs typeface="B Homa" panose="00000400000000000000" pitchFamily="2" charset="-78"/>
              </a:rPr>
              <a:t>باشد. </a:t>
            </a:r>
            <a:endParaRPr lang="en-US" dirty="0">
              <a:latin typeface="Calibri" panose="020F0502020204030204" pitchFamily="34" charset="0"/>
              <a:ea typeface="Calibri" panose="020F0502020204030204" pitchFamily="34" charset="0"/>
              <a:cs typeface="Arial" panose="020B0604020202020204" pitchFamily="34" charset="0"/>
            </a:endParaRPr>
          </a:p>
          <a:p>
            <a:pPr algn="just"/>
            <a:endParaRPr lang="fa-IR" dirty="0"/>
          </a:p>
        </p:txBody>
      </p:sp>
      <p:sp>
        <p:nvSpPr>
          <p:cNvPr id="9" name="Rounded Rectangle 8"/>
          <p:cNvSpPr/>
          <p:nvPr/>
        </p:nvSpPr>
        <p:spPr>
          <a:xfrm>
            <a:off x="6588224" y="347688"/>
            <a:ext cx="1368152"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مقدمه</a:t>
            </a:r>
            <a:endParaRPr lang="fa-IR" dirty="0">
              <a:cs typeface="B Homa" panose="00000400000000000000" pitchFamily="2" charset="-78"/>
            </a:endParaRPr>
          </a:p>
        </p:txBody>
      </p:sp>
      <p:sp>
        <p:nvSpPr>
          <p:cNvPr id="10" name="Rounded Rectangle 9"/>
          <p:cNvSpPr/>
          <p:nvPr/>
        </p:nvSpPr>
        <p:spPr>
          <a:xfrm>
            <a:off x="3347864" y="347688"/>
            <a:ext cx="1664366" cy="720080"/>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b="1" dirty="0" smtClean="0">
                <a:cs typeface="B Homa" panose="00000400000000000000" pitchFamily="2" charset="-78"/>
              </a:rPr>
              <a:t>بررسی لوجیت چند جمله ای </a:t>
            </a:r>
            <a:endParaRPr lang="fa-IR" b="1" dirty="0">
              <a:cs typeface="B Homa" panose="00000400000000000000" pitchFamily="2" charset="-78"/>
            </a:endParaRPr>
          </a:p>
        </p:txBody>
      </p:sp>
      <p:sp>
        <p:nvSpPr>
          <p:cNvPr id="11" name="Rounded Rectangle 10"/>
          <p:cNvSpPr/>
          <p:nvPr/>
        </p:nvSpPr>
        <p:spPr>
          <a:xfrm>
            <a:off x="5076056" y="332656"/>
            <a:ext cx="141845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انواع لوجیت</a:t>
            </a:r>
            <a:endParaRPr lang="fa-IR" dirty="0">
              <a:cs typeface="B Homa" panose="00000400000000000000" pitchFamily="2" charset="-78"/>
            </a:endParaRPr>
          </a:p>
        </p:txBody>
      </p:sp>
      <p:sp>
        <p:nvSpPr>
          <p:cNvPr id="12" name="Rounded Rectangle 11"/>
          <p:cNvSpPr/>
          <p:nvPr/>
        </p:nvSpPr>
        <p:spPr>
          <a:xfrm>
            <a:off x="323528" y="347688"/>
            <a:ext cx="1463315"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ترکیبی</a:t>
            </a:r>
            <a:endParaRPr lang="fa-IR" dirty="0">
              <a:cs typeface="B Homa" panose="00000400000000000000" pitchFamily="2" charset="-78"/>
            </a:endParaRPr>
          </a:p>
        </p:txBody>
      </p:sp>
      <p:sp>
        <p:nvSpPr>
          <p:cNvPr id="13" name="Rounded Rectangle 12"/>
          <p:cNvSpPr/>
          <p:nvPr/>
        </p:nvSpPr>
        <p:spPr>
          <a:xfrm>
            <a:off x="1835696" y="347688"/>
            <a:ext cx="1471497"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آشیانه ای</a:t>
            </a:r>
            <a:endParaRPr lang="fa-IR" dirty="0">
              <a:cs typeface="B Homa" panose="00000400000000000000" pitchFamily="2" charset="-78"/>
            </a:endParaRPr>
          </a:p>
        </p:txBody>
      </p:sp>
      <p:sp>
        <p:nvSpPr>
          <p:cNvPr id="2" name="TextBox 1"/>
          <p:cNvSpPr txBox="1"/>
          <p:nvPr/>
        </p:nvSpPr>
        <p:spPr>
          <a:xfrm>
            <a:off x="-42301" y="6488953"/>
            <a:ext cx="731657" cy="369332"/>
          </a:xfrm>
          <a:prstGeom prst="rect">
            <a:avLst/>
          </a:prstGeom>
          <a:noFill/>
        </p:spPr>
        <p:txBody>
          <a:bodyPr wrap="square" rtlCol="1">
            <a:spAutoFit/>
          </a:bodyPr>
          <a:lstStyle/>
          <a:p>
            <a:r>
              <a:rPr lang="en-US" dirty="0" smtClean="0"/>
              <a:t>12</a:t>
            </a:r>
            <a:endParaRPr lang="fa-IR" dirty="0"/>
          </a:p>
        </p:txBody>
      </p:sp>
    </p:spTree>
    <p:extLst>
      <p:ext uri="{BB962C8B-B14F-4D97-AF65-F5344CB8AC3E}">
        <p14:creationId xmlns:p14="http://schemas.microsoft.com/office/powerpoint/2010/main" val="4455330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l="1633" t="6747"/>
          <a:stretch>
            <a:fillRect/>
          </a:stretch>
        </p:blipFill>
        <p:spPr bwMode="auto">
          <a:xfrm>
            <a:off x="1143000" y="2124561"/>
            <a:ext cx="6954983" cy="3874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Oval 6"/>
          <p:cNvSpPr>
            <a:spLocks noChangeArrowheads="1"/>
          </p:cNvSpPr>
          <p:nvPr/>
        </p:nvSpPr>
        <p:spPr bwMode="auto">
          <a:xfrm rot="-225032">
            <a:off x="2064616" y="2241351"/>
            <a:ext cx="4908550" cy="2525713"/>
          </a:xfrm>
          <a:prstGeom prst="ellipse">
            <a:avLst/>
          </a:prstGeom>
          <a:solidFill>
            <a:srgbClr val="FF0000">
              <a:alpha val="20000"/>
            </a:srgbClr>
          </a:solidFill>
          <a:ln w="12700" cap="sq">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a-IR"/>
          </a:p>
        </p:txBody>
      </p:sp>
      <p:sp>
        <p:nvSpPr>
          <p:cNvPr id="7" name="Rectangle 6"/>
          <p:cNvSpPr/>
          <p:nvPr/>
        </p:nvSpPr>
        <p:spPr>
          <a:xfrm>
            <a:off x="0" y="5903892"/>
            <a:ext cx="8451273" cy="830997"/>
          </a:xfrm>
          <a:prstGeom prst="rect">
            <a:avLst/>
          </a:prstGeom>
        </p:spPr>
        <p:txBody>
          <a:bodyPr wrap="square">
            <a:spAutoFit/>
          </a:bodyPr>
          <a:lstStyle/>
          <a:p>
            <a:pPr algn="r" rtl="1"/>
            <a:r>
              <a:rPr lang="fa-IR" altLang="fa-IR" sz="2400" dirty="0">
                <a:cs typeface="B Homa" panose="00000400000000000000" pitchFamily="2" charset="-78"/>
              </a:rPr>
              <a:t>گزینه های نسبتا مشابه (وابسته)، برای تفکیک اولیه در یک دسته قرار می گیرند و در تفکیک ثانویه از هم جدا می </a:t>
            </a:r>
            <a:r>
              <a:rPr lang="fa-IR" altLang="fa-IR" sz="2400" dirty="0" smtClean="0">
                <a:cs typeface="B Homa" panose="00000400000000000000" pitchFamily="2" charset="-78"/>
              </a:rPr>
              <a:t>شوند.</a:t>
            </a:r>
            <a:endParaRPr lang="fa-IR" sz="2400" dirty="0"/>
          </a:p>
        </p:txBody>
      </p:sp>
      <p:sp>
        <p:nvSpPr>
          <p:cNvPr id="8" name="Rectangle 7"/>
          <p:cNvSpPr/>
          <p:nvPr/>
        </p:nvSpPr>
        <p:spPr>
          <a:xfrm>
            <a:off x="350982" y="1601341"/>
            <a:ext cx="8442036" cy="461665"/>
          </a:xfrm>
          <a:prstGeom prst="rect">
            <a:avLst/>
          </a:prstGeom>
        </p:spPr>
        <p:txBody>
          <a:bodyPr wrap="square">
            <a:spAutoFit/>
          </a:bodyPr>
          <a:lstStyle/>
          <a:p>
            <a:pPr algn="ctr" rtl="1"/>
            <a:r>
              <a:rPr lang="fa-IR" sz="2400" dirty="0">
                <a:cs typeface="B Homa" panose="00000400000000000000" pitchFamily="2" charset="-78"/>
              </a:rPr>
              <a:t>زمانی که با گزینه های وابسته مواجه هستیم، از این  مدل استفاده می کنیم.</a:t>
            </a:r>
            <a:endParaRPr lang="fa-IR" sz="2400" dirty="0"/>
          </a:p>
        </p:txBody>
      </p:sp>
      <p:sp>
        <p:nvSpPr>
          <p:cNvPr id="9" name="Rounded Rectangle 8"/>
          <p:cNvSpPr/>
          <p:nvPr/>
        </p:nvSpPr>
        <p:spPr>
          <a:xfrm>
            <a:off x="6588224" y="332656"/>
            <a:ext cx="1368152"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مقدمه</a:t>
            </a:r>
            <a:endParaRPr lang="fa-IR" dirty="0">
              <a:cs typeface="B Homa" panose="00000400000000000000" pitchFamily="2" charset="-78"/>
            </a:endParaRPr>
          </a:p>
        </p:txBody>
      </p:sp>
      <p:sp>
        <p:nvSpPr>
          <p:cNvPr id="10" name="Rounded Rectangle 9"/>
          <p:cNvSpPr/>
          <p:nvPr/>
        </p:nvSpPr>
        <p:spPr>
          <a:xfrm>
            <a:off x="3347864" y="347688"/>
            <a:ext cx="166436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چند جمله ای </a:t>
            </a:r>
            <a:endParaRPr lang="fa-IR" dirty="0">
              <a:cs typeface="B Homa" panose="00000400000000000000" pitchFamily="2" charset="-78"/>
            </a:endParaRPr>
          </a:p>
        </p:txBody>
      </p:sp>
      <p:sp>
        <p:nvSpPr>
          <p:cNvPr id="11" name="Rounded Rectangle 10"/>
          <p:cNvSpPr/>
          <p:nvPr/>
        </p:nvSpPr>
        <p:spPr>
          <a:xfrm>
            <a:off x="5076056" y="332656"/>
            <a:ext cx="141845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انواع لوجیت</a:t>
            </a:r>
            <a:endParaRPr lang="fa-IR" dirty="0">
              <a:cs typeface="B Homa" panose="00000400000000000000" pitchFamily="2" charset="-78"/>
            </a:endParaRPr>
          </a:p>
        </p:txBody>
      </p:sp>
      <p:sp>
        <p:nvSpPr>
          <p:cNvPr id="12" name="Rounded Rectangle 11"/>
          <p:cNvSpPr/>
          <p:nvPr/>
        </p:nvSpPr>
        <p:spPr>
          <a:xfrm>
            <a:off x="323528" y="347688"/>
            <a:ext cx="1463315"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ترکیبی</a:t>
            </a:r>
            <a:endParaRPr lang="fa-IR" dirty="0">
              <a:cs typeface="B Homa" panose="00000400000000000000" pitchFamily="2" charset="-78"/>
            </a:endParaRPr>
          </a:p>
        </p:txBody>
      </p:sp>
      <p:sp>
        <p:nvSpPr>
          <p:cNvPr id="13" name="Rounded Rectangle 12"/>
          <p:cNvSpPr/>
          <p:nvPr/>
        </p:nvSpPr>
        <p:spPr>
          <a:xfrm>
            <a:off x="1835696" y="347688"/>
            <a:ext cx="1471497" cy="720080"/>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b="1" dirty="0" smtClean="0">
                <a:cs typeface="B Homa" panose="00000400000000000000" pitchFamily="2" charset="-78"/>
              </a:rPr>
              <a:t>بررسی لوجیت آشیانه ای</a:t>
            </a:r>
            <a:endParaRPr lang="fa-IR" b="1" dirty="0">
              <a:cs typeface="B Homa" panose="00000400000000000000" pitchFamily="2" charset="-78"/>
            </a:endParaRPr>
          </a:p>
        </p:txBody>
      </p:sp>
      <p:sp>
        <p:nvSpPr>
          <p:cNvPr id="14" name="TextBox 13"/>
          <p:cNvSpPr txBox="1"/>
          <p:nvPr/>
        </p:nvSpPr>
        <p:spPr>
          <a:xfrm>
            <a:off x="4410075" y="1340768"/>
            <a:ext cx="3809206" cy="400110"/>
          </a:xfrm>
          <a:prstGeom prst="rect">
            <a:avLst/>
          </a:prstGeom>
          <a:noFill/>
        </p:spPr>
        <p:txBody>
          <a:bodyPr wrap="square" rtlCol="1">
            <a:spAutoFit/>
          </a:bodyPr>
          <a:lstStyle/>
          <a:p>
            <a:r>
              <a:rPr lang="fa-IR" sz="2000" b="1" dirty="0" smtClean="0">
                <a:cs typeface="B Homa" panose="00000400000000000000" pitchFamily="2" charset="-78"/>
              </a:rPr>
              <a:t>لوجیت آشیانه ای</a:t>
            </a:r>
            <a:endParaRPr lang="fa-IR" sz="2000" b="1" dirty="0">
              <a:cs typeface="B Homa" panose="00000400000000000000" pitchFamily="2" charset="-78"/>
            </a:endParaRPr>
          </a:p>
        </p:txBody>
      </p:sp>
      <p:sp>
        <p:nvSpPr>
          <p:cNvPr id="2" name="TextBox 1"/>
          <p:cNvSpPr txBox="1"/>
          <p:nvPr/>
        </p:nvSpPr>
        <p:spPr>
          <a:xfrm>
            <a:off x="0" y="6525344"/>
            <a:ext cx="539552" cy="369332"/>
          </a:xfrm>
          <a:prstGeom prst="rect">
            <a:avLst/>
          </a:prstGeom>
          <a:noFill/>
        </p:spPr>
        <p:txBody>
          <a:bodyPr wrap="square" rtlCol="1">
            <a:spAutoFit/>
          </a:bodyPr>
          <a:lstStyle/>
          <a:p>
            <a:r>
              <a:rPr lang="en-US" dirty="0" smtClean="0"/>
              <a:t>13</a:t>
            </a:r>
            <a:endParaRPr lang="fa-IR" dirty="0"/>
          </a:p>
        </p:txBody>
      </p:sp>
    </p:spTree>
    <p:extLst>
      <p:ext uri="{BB962C8B-B14F-4D97-AF65-F5344CB8AC3E}">
        <p14:creationId xmlns:p14="http://schemas.microsoft.com/office/powerpoint/2010/main" val="2698882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6876256" y="1704975"/>
            <a:ext cx="1484312" cy="530225"/>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accent1">
                  <a:lumMod val="75000"/>
                </a:schemeClr>
              </a:buClr>
            </a:pPr>
            <a:r>
              <a:rPr lang="fa-IR" altLang="fa-IR" sz="2400" dirty="0" smtClean="0">
                <a:cs typeface="B Homa" panose="00000400000000000000" pitchFamily="2" charset="-78"/>
              </a:rPr>
              <a:t>سطح 1</a:t>
            </a:r>
            <a:endParaRPr lang="en-US" altLang="fa-IR" sz="2400" dirty="0">
              <a:cs typeface="B Homa" panose="00000400000000000000" pitchFamily="2" charset="-78"/>
            </a:endParaRPr>
          </a:p>
        </p:txBody>
      </p:sp>
      <p:pic>
        <p:nvPicPr>
          <p:cNvPr id="5" name="Picture 4" descr="papas-1"/>
          <p:cNvPicPr>
            <a:picLocks noChangeAspect="1" noChangeArrowheads="1"/>
          </p:cNvPicPr>
          <p:nvPr/>
        </p:nvPicPr>
        <p:blipFill>
          <a:blip r:embed="rId3">
            <a:extLst>
              <a:ext uri="{28A0092B-C50C-407E-A947-70E740481C1C}">
                <a14:useLocalDpi xmlns:a14="http://schemas.microsoft.com/office/drawing/2010/main" val="0"/>
              </a:ext>
            </a:extLst>
          </a:blip>
          <a:srcRect b="18652"/>
          <a:stretch>
            <a:fillRect/>
          </a:stretch>
        </p:blipFill>
        <p:spPr bwMode="auto">
          <a:xfrm>
            <a:off x="35496" y="1765300"/>
            <a:ext cx="4195762" cy="227647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Object 5"/>
          <p:cNvGraphicFramePr>
            <a:graphicFrameLocks noChangeAspect="1"/>
          </p:cNvGraphicFramePr>
          <p:nvPr>
            <p:extLst>
              <p:ext uri="{D42A27DB-BD31-4B8C-83A1-F6EECF244321}">
                <p14:modId xmlns:p14="http://schemas.microsoft.com/office/powerpoint/2010/main" val="4189892447"/>
              </p:ext>
            </p:extLst>
          </p:nvPr>
        </p:nvGraphicFramePr>
        <p:xfrm>
          <a:off x="4509513" y="2235200"/>
          <a:ext cx="3627438" cy="855662"/>
        </p:xfrm>
        <a:graphic>
          <a:graphicData uri="http://schemas.openxmlformats.org/presentationml/2006/ole">
            <mc:AlternateContent xmlns:mc="http://schemas.openxmlformats.org/markup-compatibility/2006">
              <mc:Choice xmlns:v="urn:schemas-microsoft-com:vml" Requires="v">
                <p:oleObj spid="_x0000_s2334" name="Equation" r:id="rId4" imgW="1587240" imgH="431640" progId="Equation.3">
                  <p:embed/>
                </p:oleObj>
              </mc:Choice>
              <mc:Fallback>
                <p:oleObj name="Equation" r:id="rId4" imgW="1587240" imgH="431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9513" y="2235200"/>
                        <a:ext cx="3627438" cy="855662"/>
                      </a:xfrm>
                      <a:prstGeom prst="rect">
                        <a:avLst/>
                      </a:prstGeom>
                      <a:noFill/>
                      <a:ln>
                        <a:noFill/>
                      </a:ln>
                      <a:effectLst/>
                      <a:extLst>
                        <a:ext uri="{909E8E84-426E-40DD-AFC4-6F175D3DCCD1}">
                          <a14:hiddenFill xmlns:a14="http://schemas.microsoft.com/office/drawing/2010/main">
                            <a:solidFill>
                              <a:schemeClr val="accent1">
                                <a:alpha val="39999"/>
                              </a:schemeClr>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559409520"/>
              </p:ext>
            </p:extLst>
          </p:nvPr>
        </p:nvGraphicFramePr>
        <p:xfrm>
          <a:off x="4510658" y="3212976"/>
          <a:ext cx="3600450" cy="1079624"/>
        </p:xfrm>
        <a:graphic>
          <a:graphicData uri="http://schemas.openxmlformats.org/presentationml/2006/ole">
            <mc:AlternateContent xmlns:mc="http://schemas.openxmlformats.org/markup-compatibility/2006">
              <mc:Choice xmlns:v="urn:schemas-microsoft-com:vml" Requires="v">
                <p:oleObj spid="_x0000_s2335" name="Equation" r:id="rId6" imgW="1574640" imgH="431640" progId="Equation.3">
                  <p:embed/>
                </p:oleObj>
              </mc:Choice>
              <mc:Fallback>
                <p:oleObj name="Equation" r:id="rId6" imgW="1574640" imgH="43164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10658" y="3212976"/>
                        <a:ext cx="3600450" cy="1079624"/>
                      </a:xfrm>
                      <a:prstGeom prst="rect">
                        <a:avLst/>
                      </a:prstGeom>
                      <a:noFill/>
                      <a:ln>
                        <a:noFill/>
                      </a:ln>
                      <a:effectLs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205305862"/>
              </p:ext>
            </p:extLst>
          </p:nvPr>
        </p:nvGraphicFramePr>
        <p:xfrm>
          <a:off x="3307193" y="4274119"/>
          <a:ext cx="2352675" cy="427038"/>
        </p:xfrm>
        <a:graphic>
          <a:graphicData uri="http://schemas.openxmlformats.org/presentationml/2006/ole">
            <mc:AlternateContent xmlns:mc="http://schemas.openxmlformats.org/markup-compatibility/2006">
              <mc:Choice xmlns:v="urn:schemas-microsoft-com:vml" Requires="v">
                <p:oleObj spid="_x0000_s2336" name="Equation" r:id="rId8" imgW="1028520" imgH="215640" progId="Equation.3">
                  <p:embed/>
                </p:oleObj>
              </mc:Choice>
              <mc:Fallback>
                <p:oleObj name="Equation" r:id="rId8" imgW="1028520" imgH="21564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07193" y="4274119"/>
                        <a:ext cx="2352675" cy="427038"/>
                      </a:xfrm>
                      <a:prstGeom prst="rect">
                        <a:avLst/>
                      </a:prstGeom>
                      <a:noFill/>
                      <a:ln>
                        <a:noFill/>
                      </a:ln>
                      <a:effectLst/>
                      <a:extLst>
                        <a:ext uri="{909E8E84-426E-40DD-AFC4-6F175D3DCCD1}">
                          <a14:hiddenFill xmlns:a14="http://schemas.microsoft.com/office/drawing/2010/main">
                            <a:solidFill>
                              <a:schemeClr val="accent1">
                                <a:alpha val="39999"/>
                              </a:schemeClr>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621714342"/>
              </p:ext>
            </p:extLst>
          </p:nvPr>
        </p:nvGraphicFramePr>
        <p:xfrm>
          <a:off x="56133" y="4714875"/>
          <a:ext cx="2931691" cy="855663"/>
        </p:xfrm>
        <a:graphic>
          <a:graphicData uri="http://schemas.openxmlformats.org/presentationml/2006/ole">
            <mc:AlternateContent xmlns:mc="http://schemas.openxmlformats.org/markup-compatibility/2006">
              <mc:Choice xmlns:v="urn:schemas-microsoft-com:vml" Requires="v">
                <p:oleObj spid="_x0000_s2337" name="Equation" r:id="rId10" imgW="1650960" imgH="431640" progId="Equation.3">
                  <p:embed/>
                </p:oleObj>
              </mc:Choice>
              <mc:Fallback>
                <p:oleObj name="Equation" r:id="rId10" imgW="1650960" imgH="43164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133" y="4714875"/>
                        <a:ext cx="2931691" cy="855663"/>
                      </a:xfrm>
                      <a:prstGeom prst="rect">
                        <a:avLst/>
                      </a:prstGeom>
                      <a:solidFill>
                        <a:schemeClr val="accent1">
                          <a:alpha val="39999"/>
                        </a:schemeClr>
                      </a:solidFill>
                      <a:ln>
                        <a:noFill/>
                      </a:ln>
                      <a:effectLst/>
                      <a:extLst/>
                    </p:spPr>
                  </p:pic>
                </p:oleObj>
              </mc:Fallback>
            </mc:AlternateContent>
          </a:graphicData>
        </a:graphic>
      </p:graphicFrame>
      <p:sp>
        <p:nvSpPr>
          <p:cNvPr id="10" name="Rectangle 9"/>
          <p:cNvSpPr>
            <a:spLocks noChangeArrowheads="1"/>
          </p:cNvSpPr>
          <p:nvPr/>
        </p:nvSpPr>
        <p:spPr bwMode="auto">
          <a:xfrm>
            <a:off x="6620927" y="4487638"/>
            <a:ext cx="1484313" cy="530225"/>
          </a:xfrm>
          <a:prstGeom prst="rect">
            <a:avLst/>
          </a:prstGeom>
          <a:noFill/>
          <a:ln>
            <a:noFill/>
          </a:ln>
          <a:effectLst>
            <a:outerShdw dist="3592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lgn="r" rtl="1">
              <a:buClr>
                <a:schemeClr val="accent1"/>
              </a:buClr>
              <a:buSzPct val="75000"/>
              <a:buFont typeface="Wingdings" panose="05000000000000000000" pitchFamily="2" charset="2"/>
              <a:buChar char="l"/>
              <a:defRPr kumimoji="1" sz="2400">
                <a:solidFill>
                  <a:schemeClr val="tx1"/>
                </a:solidFill>
                <a:latin typeface="Tahoma" panose="020B0604030504040204" pitchFamily="34" charset="0"/>
                <a:cs typeface="B Traffic" pitchFamily="2" charset="0"/>
              </a:defRPr>
            </a:lvl1pPr>
            <a:lvl2pPr marL="742950" indent="-285750" algn="r" rtl="1">
              <a:buClr>
                <a:schemeClr val="accent1"/>
              </a:buClr>
              <a:buSzPct val="75000"/>
              <a:buFont typeface="Wingdings" panose="05000000000000000000" pitchFamily="2" charset="2"/>
              <a:buChar char="l"/>
              <a:defRPr kumimoji="1" sz="2000">
                <a:solidFill>
                  <a:schemeClr val="tx1"/>
                </a:solidFill>
                <a:latin typeface="Tahoma" panose="020B0604030504040204" pitchFamily="34" charset="0"/>
                <a:cs typeface="B Traffic" pitchFamily="2" charset="0"/>
              </a:defRPr>
            </a:lvl2pPr>
            <a:lvl3pPr marL="1143000" indent="-228600" algn="r" rtl="1">
              <a:buClr>
                <a:schemeClr val="accent1"/>
              </a:buClr>
              <a:buSzPct val="75000"/>
              <a:buFont typeface="Wingdings" panose="05000000000000000000" pitchFamily="2" charset="2"/>
              <a:buChar char="l"/>
              <a:defRPr kumimoji="1">
                <a:solidFill>
                  <a:schemeClr val="tx1"/>
                </a:solidFill>
                <a:latin typeface="Tahoma" panose="020B0604030504040204" pitchFamily="34" charset="0"/>
                <a:cs typeface="B Traffic" pitchFamily="2" charset="0"/>
              </a:defRPr>
            </a:lvl3pPr>
            <a:lvl4pPr marL="1562100" indent="-228600" algn="r" rtl="1">
              <a:buClr>
                <a:schemeClr val="accent1"/>
              </a:buClr>
              <a:buSzPct val="75000"/>
              <a:buFont typeface="Wingdings" panose="05000000000000000000" pitchFamily="2" charset="2"/>
              <a:buChar char="l"/>
              <a:defRPr kumimoji="1" sz="1600">
                <a:solidFill>
                  <a:schemeClr val="tx1"/>
                </a:solidFill>
                <a:latin typeface="Tahoma" panose="020B0604030504040204" pitchFamily="34" charset="0"/>
                <a:cs typeface="B Traffic" pitchFamily="2" charset="0"/>
              </a:defRPr>
            </a:lvl4pPr>
            <a:lvl5pPr marL="1981200" indent="-228600" algn="r" rtl="1">
              <a:buClr>
                <a:schemeClr val="accent1"/>
              </a:buClr>
              <a:buSzPct val="75000"/>
              <a:buFont typeface="Wingdings" panose="05000000000000000000" pitchFamily="2" charset="2"/>
              <a:buChar char="l"/>
              <a:defRPr kumimoji="1" sz="1600">
                <a:solidFill>
                  <a:schemeClr val="tx1"/>
                </a:solidFill>
                <a:latin typeface="Tahoma" panose="020B0604030504040204" pitchFamily="34" charset="0"/>
                <a:cs typeface="B Traffic" pitchFamily="2" charset="0"/>
              </a:defRPr>
            </a:lvl5pPr>
            <a:lvl6pPr marL="2438400" indent="-228600" algn="r" rtl="1" eaLnBrk="0" fontAlgn="base" hangingPunct="0">
              <a:spcBef>
                <a:spcPct val="0"/>
              </a:spcBef>
              <a:spcAft>
                <a:spcPct val="0"/>
              </a:spcAft>
              <a:buClr>
                <a:schemeClr val="accent1"/>
              </a:buClr>
              <a:buSzPct val="75000"/>
              <a:buFont typeface="Wingdings" panose="05000000000000000000" pitchFamily="2" charset="2"/>
              <a:buChar char="l"/>
              <a:defRPr kumimoji="1" sz="1600">
                <a:solidFill>
                  <a:schemeClr val="tx1"/>
                </a:solidFill>
                <a:latin typeface="Tahoma" panose="020B0604030504040204" pitchFamily="34" charset="0"/>
                <a:cs typeface="B Traffic" pitchFamily="2" charset="0"/>
              </a:defRPr>
            </a:lvl6pPr>
            <a:lvl7pPr marL="2895600" indent="-228600" algn="r" rtl="1" eaLnBrk="0" fontAlgn="base" hangingPunct="0">
              <a:spcBef>
                <a:spcPct val="0"/>
              </a:spcBef>
              <a:spcAft>
                <a:spcPct val="0"/>
              </a:spcAft>
              <a:buClr>
                <a:schemeClr val="accent1"/>
              </a:buClr>
              <a:buSzPct val="75000"/>
              <a:buFont typeface="Wingdings" panose="05000000000000000000" pitchFamily="2" charset="2"/>
              <a:buChar char="l"/>
              <a:defRPr kumimoji="1" sz="1600">
                <a:solidFill>
                  <a:schemeClr val="tx1"/>
                </a:solidFill>
                <a:latin typeface="Tahoma" panose="020B0604030504040204" pitchFamily="34" charset="0"/>
                <a:cs typeface="B Traffic" pitchFamily="2" charset="0"/>
              </a:defRPr>
            </a:lvl7pPr>
            <a:lvl8pPr marL="3352800" indent="-228600" algn="r" rtl="1" eaLnBrk="0" fontAlgn="base" hangingPunct="0">
              <a:spcBef>
                <a:spcPct val="0"/>
              </a:spcBef>
              <a:spcAft>
                <a:spcPct val="0"/>
              </a:spcAft>
              <a:buClr>
                <a:schemeClr val="accent1"/>
              </a:buClr>
              <a:buSzPct val="75000"/>
              <a:buFont typeface="Wingdings" panose="05000000000000000000" pitchFamily="2" charset="2"/>
              <a:buChar char="l"/>
              <a:defRPr kumimoji="1" sz="1600">
                <a:solidFill>
                  <a:schemeClr val="tx1"/>
                </a:solidFill>
                <a:latin typeface="Tahoma" panose="020B0604030504040204" pitchFamily="34" charset="0"/>
                <a:cs typeface="B Traffic" pitchFamily="2" charset="0"/>
              </a:defRPr>
            </a:lvl8pPr>
            <a:lvl9pPr marL="3810000" indent="-228600" algn="r" rtl="1" eaLnBrk="0" fontAlgn="base" hangingPunct="0">
              <a:spcBef>
                <a:spcPct val="0"/>
              </a:spcBef>
              <a:spcAft>
                <a:spcPct val="0"/>
              </a:spcAft>
              <a:buClr>
                <a:schemeClr val="accent1"/>
              </a:buClr>
              <a:buSzPct val="75000"/>
              <a:buFont typeface="Wingdings" panose="05000000000000000000" pitchFamily="2" charset="2"/>
              <a:buChar char="l"/>
              <a:defRPr kumimoji="1" sz="1600">
                <a:solidFill>
                  <a:schemeClr val="tx1"/>
                </a:solidFill>
                <a:latin typeface="Tahoma" panose="020B0604030504040204" pitchFamily="34" charset="0"/>
                <a:cs typeface="B Traffic" pitchFamily="2" charset="0"/>
              </a:defRPr>
            </a:lvl9pPr>
          </a:lstStyle>
          <a:p>
            <a:r>
              <a:rPr lang="fa-IR" altLang="fa-IR" dirty="0">
                <a:cs typeface="B Homa" panose="00000400000000000000" pitchFamily="2" charset="-78"/>
              </a:rPr>
              <a:t>سطح 2</a:t>
            </a:r>
            <a:endParaRPr lang="en-US" altLang="fa-IR" dirty="0">
              <a:cs typeface="B Homa" panose="00000400000000000000" pitchFamily="2" charset="-78"/>
            </a:endParaRPr>
          </a:p>
        </p:txBody>
      </p:sp>
      <p:sp>
        <p:nvSpPr>
          <p:cNvPr id="12" name="AutoShape 12"/>
          <p:cNvSpPr>
            <a:spLocks noChangeArrowheads="1"/>
          </p:cNvSpPr>
          <p:nvPr/>
        </p:nvSpPr>
        <p:spPr bwMode="auto">
          <a:xfrm>
            <a:off x="3281933" y="1858963"/>
            <a:ext cx="887413" cy="376237"/>
          </a:xfrm>
          <a:prstGeom prst="wedgeRectCallout">
            <a:avLst>
              <a:gd name="adj1" fmla="val -80412"/>
              <a:gd name="adj2" fmla="val 126370"/>
            </a:avLst>
          </a:prstGeom>
          <a:solidFill>
            <a:schemeClr val="accent1"/>
          </a:solidFill>
          <a:ln w="12700" cap="sq">
            <a:solidFill>
              <a:schemeClr val="bg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fa-IR" altLang="fa-IR" sz="2000" dirty="0">
                <a:cs typeface="B Homa" panose="00000400000000000000" pitchFamily="2" charset="-78"/>
              </a:rPr>
              <a:t>سطح 1</a:t>
            </a:r>
            <a:endParaRPr lang="en-US" altLang="fa-IR" sz="2000" dirty="0">
              <a:cs typeface="B Homa" panose="00000400000000000000" pitchFamily="2" charset="-78"/>
            </a:endParaRPr>
          </a:p>
        </p:txBody>
      </p:sp>
      <p:sp>
        <p:nvSpPr>
          <p:cNvPr id="13" name="AutoShape 13"/>
          <p:cNvSpPr>
            <a:spLocks noChangeArrowheads="1"/>
          </p:cNvSpPr>
          <p:nvPr/>
        </p:nvSpPr>
        <p:spPr bwMode="auto">
          <a:xfrm>
            <a:off x="2667571" y="3422650"/>
            <a:ext cx="887412" cy="376238"/>
          </a:xfrm>
          <a:prstGeom prst="wedgeRectCallout">
            <a:avLst>
              <a:gd name="adj1" fmla="val -143917"/>
              <a:gd name="adj2" fmla="val -66880"/>
            </a:avLst>
          </a:prstGeom>
          <a:solidFill>
            <a:schemeClr val="accent1"/>
          </a:solidFill>
          <a:ln w="12700" cap="sq">
            <a:solidFill>
              <a:schemeClr val="bg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fa-IR" altLang="fa-IR" sz="2000" dirty="0">
                <a:cs typeface="B Homa" panose="00000400000000000000" pitchFamily="2" charset="-78"/>
              </a:rPr>
              <a:t>سطح 2</a:t>
            </a:r>
            <a:endParaRPr lang="en-US" altLang="fa-IR" sz="2000" dirty="0">
              <a:cs typeface="B Homa" panose="00000400000000000000" pitchFamily="2" charset="-78"/>
            </a:endParaRPr>
          </a:p>
        </p:txBody>
      </p:sp>
      <p:graphicFrame>
        <p:nvGraphicFramePr>
          <p:cNvPr id="14" name="Object 14"/>
          <p:cNvGraphicFramePr>
            <a:graphicFrameLocks noChangeAspect="1"/>
          </p:cNvGraphicFramePr>
          <p:nvPr>
            <p:extLst>
              <p:ext uri="{D42A27DB-BD31-4B8C-83A1-F6EECF244321}">
                <p14:modId xmlns:p14="http://schemas.microsoft.com/office/powerpoint/2010/main" val="890361010"/>
              </p:ext>
            </p:extLst>
          </p:nvPr>
        </p:nvGraphicFramePr>
        <p:xfrm>
          <a:off x="194246" y="5813425"/>
          <a:ext cx="2033587" cy="376238"/>
        </p:xfrm>
        <a:graphic>
          <a:graphicData uri="http://schemas.openxmlformats.org/presentationml/2006/ole">
            <mc:AlternateContent xmlns:mc="http://schemas.openxmlformats.org/markup-compatibility/2006">
              <mc:Choice xmlns:v="urn:schemas-microsoft-com:vml" Requires="v">
                <p:oleObj spid="_x0000_s2338" name="Equation" r:id="rId12" imgW="888840" imgH="190440" progId="Equation.3">
                  <p:embed/>
                </p:oleObj>
              </mc:Choice>
              <mc:Fallback>
                <p:oleObj name="Equation" r:id="rId12" imgW="888840" imgH="19044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94246" y="5813425"/>
                        <a:ext cx="2033587" cy="376238"/>
                      </a:xfrm>
                      <a:prstGeom prst="rect">
                        <a:avLst/>
                      </a:prstGeom>
                      <a:solidFill>
                        <a:schemeClr val="accent1">
                          <a:alpha val="30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 name="Object 15"/>
          <p:cNvGraphicFramePr>
            <a:graphicFrameLocks noChangeAspect="1"/>
          </p:cNvGraphicFramePr>
          <p:nvPr>
            <p:extLst>
              <p:ext uri="{D42A27DB-BD31-4B8C-83A1-F6EECF244321}">
                <p14:modId xmlns:p14="http://schemas.microsoft.com/office/powerpoint/2010/main" val="1278374599"/>
              </p:ext>
            </p:extLst>
          </p:nvPr>
        </p:nvGraphicFramePr>
        <p:xfrm>
          <a:off x="3371258" y="5733256"/>
          <a:ext cx="2062162" cy="376238"/>
        </p:xfrm>
        <a:graphic>
          <a:graphicData uri="http://schemas.openxmlformats.org/presentationml/2006/ole">
            <mc:AlternateContent xmlns:mc="http://schemas.openxmlformats.org/markup-compatibility/2006">
              <mc:Choice xmlns:v="urn:schemas-microsoft-com:vml" Requires="v">
                <p:oleObj spid="_x0000_s2339" name="Equation" r:id="rId14" imgW="901440" imgH="190440" progId="Equation.3">
                  <p:embed/>
                </p:oleObj>
              </mc:Choice>
              <mc:Fallback>
                <p:oleObj name="Equation" r:id="rId14" imgW="901440" imgH="190440"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371258" y="5733256"/>
                        <a:ext cx="2062162" cy="376238"/>
                      </a:xfrm>
                      <a:prstGeom prst="rect">
                        <a:avLst/>
                      </a:prstGeom>
                      <a:solidFill>
                        <a:schemeClr val="accent1">
                          <a:alpha val="30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 name="Rectangle 17"/>
          <p:cNvSpPr>
            <a:spLocks noChangeArrowheads="1"/>
          </p:cNvSpPr>
          <p:nvPr/>
        </p:nvSpPr>
        <p:spPr bwMode="auto">
          <a:xfrm>
            <a:off x="-108520" y="6286500"/>
            <a:ext cx="8194675" cy="341313"/>
          </a:xfrm>
          <a:prstGeom prst="rect">
            <a:avLst/>
          </a:prstGeom>
          <a:noFill/>
          <a:ln>
            <a:noFill/>
          </a:ln>
          <a:effectLst>
            <a:outerShdw dist="3592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lgn="r" rtl="1">
              <a:buClr>
                <a:schemeClr val="accent1"/>
              </a:buClr>
              <a:buSzPct val="75000"/>
              <a:buFont typeface="Wingdings" panose="05000000000000000000" pitchFamily="2" charset="2"/>
              <a:buChar char="l"/>
              <a:defRPr kumimoji="1" sz="2400">
                <a:solidFill>
                  <a:schemeClr val="tx1"/>
                </a:solidFill>
                <a:latin typeface="Tahoma" panose="020B0604030504040204" pitchFamily="34" charset="0"/>
                <a:cs typeface="B Traffic" pitchFamily="2" charset="0"/>
              </a:defRPr>
            </a:lvl1pPr>
            <a:lvl2pPr marL="742950" indent="-285750" algn="r" rtl="1">
              <a:buClr>
                <a:schemeClr val="accent1"/>
              </a:buClr>
              <a:buSzPct val="75000"/>
              <a:buFont typeface="Wingdings" panose="05000000000000000000" pitchFamily="2" charset="2"/>
              <a:buChar char="l"/>
              <a:defRPr kumimoji="1" sz="2000">
                <a:solidFill>
                  <a:schemeClr val="tx1"/>
                </a:solidFill>
                <a:latin typeface="Tahoma" panose="020B0604030504040204" pitchFamily="34" charset="0"/>
                <a:cs typeface="B Traffic" pitchFamily="2" charset="0"/>
              </a:defRPr>
            </a:lvl2pPr>
            <a:lvl3pPr marL="1143000" indent="-228600" algn="r" rtl="1">
              <a:buClr>
                <a:schemeClr val="accent1"/>
              </a:buClr>
              <a:buSzPct val="75000"/>
              <a:buFont typeface="Wingdings" panose="05000000000000000000" pitchFamily="2" charset="2"/>
              <a:buChar char="l"/>
              <a:defRPr kumimoji="1">
                <a:solidFill>
                  <a:schemeClr val="tx1"/>
                </a:solidFill>
                <a:latin typeface="Tahoma" panose="020B0604030504040204" pitchFamily="34" charset="0"/>
                <a:cs typeface="B Traffic" pitchFamily="2" charset="0"/>
              </a:defRPr>
            </a:lvl3pPr>
            <a:lvl4pPr marL="1562100" indent="-228600" algn="r" rtl="1">
              <a:buClr>
                <a:schemeClr val="accent1"/>
              </a:buClr>
              <a:buSzPct val="75000"/>
              <a:buFont typeface="Wingdings" panose="05000000000000000000" pitchFamily="2" charset="2"/>
              <a:buChar char="l"/>
              <a:defRPr kumimoji="1" sz="1600">
                <a:solidFill>
                  <a:schemeClr val="tx1"/>
                </a:solidFill>
                <a:latin typeface="Tahoma" panose="020B0604030504040204" pitchFamily="34" charset="0"/>
                <a:cs typeface="B Traffic" pitchFamily="2" charset="0"/>
              </a:defRPr>
            </a:lvl4pPr>
            <a:lvl5pPr marL="1981200" indent="-228600" algn="r" rtl="1">
              <a:buClr>
                <a:schemeClr val="accent1"/>
              </a:buClr>
              <a:buSzPct val="75000"/>
              <a:buFont typeface="Wingdings" panose="05000000000000000000" pitchFamily="2" charset="2"/>
              <a:buChar char="l"/>
              <a:defRPr kumimoji="1" sz="1600">
                <a:solidFill>
                  <a:schemeClr val="tx1"/>
                </a:solidFill>
                <a:latin typeface="Tahoma" panose="020B0604030504040204" pitchFamily="34" charset="0"/>
                <a:cs typeface="B Traffic" pitchFamily="2" charset="0"/>
              </a:defRPr>
            </a:lvl5pPr>
            <a:lvl6pPr marL="2438400" indent="-228600" algn="r" rtl="1" eaLnBrk="0" fontAlgn="base" hangingPunct="0">
              <a:spcBef>
                <a:spcPct val="0"/>
              </a:spcBef>
              <a:spcAft>
                <a:spcPct val="0"/>
              </a:spcAft>
              <a:buClr>
                <a:schemeClr val="accent1"/>
              </a:buClr>
              <a:buSzPct val="75000"/>
              <a:buFont typeface="Wingdings" panose="05000000000000000000" pitchFamily="2" charset="2"/>
              <a:buChar char="l"/>
              <a:defRPr kumimoji="1" sz="1600">
                <a:solidFill>
                  <a:schemeClr val="tx1"/>
                </a:solidFill>
                <a:latin typeface="Tahoma" panose="020B0604030504040204" pitchFamily="34" charset="0"/>
                <a:cs typeface="B Traffic" pitchFamily="2" charset="0"/>
              </a:defRPr>
            </a:lvl6pPr>
            <a:lvl7pPr marL="2895600" indent="-228600" algn="r" rtl="1" eaLnBrk="0" fontAlgn="base" hangingPunct="0">
              <a:spcBef>
                <a:spcPct val="0"/>
              </a:spcBef>
              <a:spcAft>
                <a:spcPct val="0"/>
              </a:spcAft>
              <a:buClr>
                <a:schemeClr val="accent1"/>
              </a:buClr>
              <a:buSzPct val="75000"/>
              <a:buFont typeface="Wingdings" panose="05000000000000000000" pitchFamily="2" charset="2"/>
              <a:buChar char="l"/>
              <a:defRPr kumimoji="1" sz="1600">
                <a:solidFill>
                  <a:schemeClr val="tx1"/>
                </a:solidFill>
                <a:latin typeface="Tahoma" panose="020B0604030504040204" pitchFamily="34" charset="0"/>
                <a:cs typeface="B Traffic" pitchFamily="2" charset="0"/>
              </a:defRPr>
            </a:lvl7pPr>
            <a:lvl8pPr marL="3352800" indent="-228600" algn="r" rtl="1" eaLnBrk="0" fontAlgn="base" hangingPunct="0">
              <a:spcBef>
                <a:spcPct val="0"/>
              </a:spcBef>
              <a:spcAft>
                <a:spcPct val="0"/>
              </a:spcAft>
              <a:buClr>
                <a:schemeClr val="accent1"/>
              </a:buClr>
              <a:buSzPct val="75000"/>
              <a:buFont typeface="Wingdings" panose="05000000000000000000" pitchFamily="2" charset="2"/>
              <a:buChar char="l"/>
              <a:defRPr kumimoji="1" sz="1600">
                <a:solidFill>
                  <a:schemeClr val="tx1"/>
                </a:solidFill>
                <a:latin typeface="Tahoma" panose="020B0604030504040204" pitchFamily="34" charset="0"/>
                <a:cs typeface="B Traffic" pitchFamily="2" charset="0"/>
              </a:defRPr>
            </a:lvl8pPr>
            <a:lvl9pPr marL="3810000" indent="-228600" algn="r" rtl="1" eaLnBrk="0" fontAlgn="base" hangingPunct="0">
              <a:spcBef>
                <a:spcPct val="0"/>
              </a:spcBef>
              <a:spcAft>
                <a:spcPct val="0"/>
              </a:spcAft>
              <a:buClr>
                <a:schemeClr val="accent1"/>
              </a:buClr>
              <a:buSzPct val="75000"/>
              <a:buFont typeface="Wingdings" panose="05000000000000000000" pitchFamily="2" charset="2"/>
              <a:buChar char="l"/>
              <a:defRPr kumimoji="1" sz="1600">
                <a:solidFill>
                  <a:schemeClr val="tx1"/>
                </a:solidFill>
                <a:latin typeface="Tahoma" panose="020B0604030504040204" pitchFamily="34" charset="0"/>
                <a:cs typeface="B Traffic" pitchFamily="2" charset="0"/>
              </a:defRPr>
            </a:lvl9pPr>
          </a:lstStyle>
          <a:p>
            <a:r>
              <a:rPr lang="fa-IR" altLang="fa-IR" dirty="0">
                <a:cs typeface="B Homa" panose="00000400000000000000" pitchFamily="2" charset="-78"/>
              </a:rPr>
              <a:t>مثال اتوبوسهای قرمز و آبی به این روش، منجر به پاسخ صحیح می شود.</a:t>
            </a:r>
            <a:endParaRPr lang="en-US" altLang="fa-IR" dirty="0">
              <a:cs typeface="B Homa" panose="00000400000000000000" pitchFamily="2" charset="-78"/>
            </a:endParaRPr>
          </a:p>
        </p:txBody>
      </p:sp>
      <p:sp>
        <p:nvSpPr>
          <p:cNvPr id="17" name="Rounded Rectangle 16"/>
          <p:cNvSpPr/>
          <p:nvPr/>
        </p:nvSpPr>
        <p:spPr>
          <a:xfrm>
            <a:off x="6588224" y="347688"/>
            <a:ext cx="1368152"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مقدمه</a:t>
            </a:r>
            <a:endParaRPr lang="fa-IR" dirty="0">
              <a:cs typeface="B Homa" panose="00000400000000000000" pitchFamily="2" charset="-78"/>
            </a:endParaRPr>
          </a:p>
        </p:txBody>
      </p:sp>
      <p:sp>
        <p:nvSpPr>
          <p:cNvPr id="18" name="Rounded Rectangle 17"/>
          <p:cNvSpPr/>
          <p:nvPr/>
        </p:nvSpPr>
        <p:spPr>
          <a:xfrm>
            <a:off x="3347864" y="347688"/>
            <a:ext cx="166436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چند جمله ای </a:t>
            </a:r>
            <a:endParaRPr lang="fa-IR" dirty="0">
              <a:cs typeface="B Homa" panose="00000400000000000000" pitchFamily="2" charset="-78"/>
            </a:endParaRPr>
          </a:p>
        </p:txBody>
      </p:sp>
      <p:sp>
        <p:nvSpPr>
          <p:cNvPr id="19" name="Rounded Rectangle 18"/>
          <p:cNvSpPr/>
          <p:nvPr/>
        </p:nvSpPr>
        <p:spPr>
          <a:xfrm>
            <a:off x="5076056" y="332656"/>
            <a:ext cx="141845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انواع لوجیت</a:t>
            </a:r>
            <a:endParaRPr lang="fa-IR" dirty="0">
              <a:cs typeface="B Homa" panose="00000400000000000000" pitchFamily="2" charset="-78"/>
            </a:endParaRPr>
          </a:p>
        </p:txBody>
      </p:sp>
      <p:sp>
        <p:nvSpPr>
          <p:cNvPr id="20" name="Rounded Rectangle 19"/>
          <p:cNvSpPr/>
          <p:nvPr/>
        </p:nvSpPr>
        <p:spPr>
          <a:xfrm>
            <a:off x="323528" y="347688"/>
            <a:ext cx="1463315"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ترکیبی</a:t>
            </a:r>
            <a:endParaRPr lang="fa-IR" dirty="0">
              <a:cs typeface="B Homa" panose="00000400000000000000" pitchFamily="2" charset="-78"/>
            </a:endParaRPr>
          </a:p>
        </p:txBody>
      </p:sp>
      <p:sp>
        <p:nvSpPr>
          <p:cNvPr id="21" name="Rounded Rectangle 20"/>
          <p:cNvSpPr/>
          <p:nvPr/>
        </p:nvSpPr>
        <p:spPr>
          <a:xfrm>
            <a:off x="1835696" y="347688"/>
            <a:ext cx="1471497" cy="720080"/>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b="1" dirty="0" smtClean="0">
                <a:cs typeface="B Homa" panose="00000400000000000000" pitchFamily="2" charset="-78"/>
              </a:rPr>
              <a:t>بررسی لوجیت آشیانه ای</a:t>
            </a:r>
            <a:endParaRPr lang="fa-IR" b="1" dirty="0">
              <a:cs typeface="B Homa" panose="00000400000000000000" pitchFamily="2" charset="-78"/>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2089826014"/>
              </p:ext>
            </p:extLst>
          </p:nvPr>
        </p:nvGraphicFramePr>
        <p:xfrm>
          <a:off x="3089438" y="4752750"/>
          <a:ext cx="3800475" cy="855662"/>
        </p:xfrm>
        <a:graphic>
          <a:graphicData uri="http://schemas.openxmlformats.org/presentationml/2006/ole">
            <mc:AlternateContent xmlns:mc="http://schemas.openxmlformats.org/markup-compatibility/2006">
              <mc:Choice xmlns:v="urn:schemas-microsoft-com:vml" Requires="v">
                <p:oleObj spid="_x0000_s2340" name="Equation" r:id="rId16" imgW="1663700" imgH="431800" progId="Equation.3">
                  <p:embed/>
                </p:oleObj>
              </mc:Choice>
              <mc:Fallback>
                <p:oleObj name="Equation" r:id="rId16" imgW="1663700" imgH="431800" progId="Equation.3">
                  <p:embed/>
                  <p:pic>
                    <p:nvPicPr>
                      <p:cNvPr id="0" name="Object 1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089438" y="4752750"/>
                        <a:ext cx="3800475" cy="855662"/>
                      </a:xfrm>
                      <a:prstGeom prst="rect">
                        <a:avLst/>
                      </a:prstGeom>
                      <a:solidFill>
                        <a:schemeClr val="accent1">
                          <a:alpha val="30196"/>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 name="TextBox 2"/>
          <p:cNvSpPr txBox="1"/>
          <p:nvPr/>
        </p:nvSpPr>
        <p:spPr>
          <a:xfrm>
            <a:off x="0" y="6488668"/>
            <a:ext cx="504056" cy="369332"/>
          </a:xfrm>
          <a:prstGeom prst="rect">
            <a:avLst/>
          </a:prstGeom>
          <a:noFill/>
        </p:spPr>
        <p:txBody>
          <a:bodyPr wrap="square" rtlCol="1">
            <a:spAutoFit/>
          </a:bodyPr>
          <a:lstStyle/>
          <a:p>
            <a:r>
              <a:rPr lang="en-US" dirty="0" smtClean="0"/>
              <a:t>14</a:t>
            </a:r>
            <a:endParaRPr lang="fa-IR" dirty="0"/>
          </a:p>
        </p:txBody>
      </p:sp>
    </p:spTree>
    <p:extLst>
      <p:ext uri="{BB962C8B-B14F-4D97-AF65-F5344CB8AC3E}">
        <p14:creationId xmlns:p14="http://schemas.microsoft.com/office/powerpoint/2010/main" val="2391807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par>
                                <p:cTn id="44" presetID="10" presetClass="entr" presetSubtype="0" fill="hold" nodeType="with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fade">
                                      <p:cBhvr>
                                        <p:cTn id="46" dur="500"/>
                                        <p:tgtEl>
                                          <p:spTgt spid="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par>
                                <p:cTn id="52" presetID="10" presetClass="entr" presetSubtype="0" fill="hold" nodeType="with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500"/>
                                        <p:tgtEl>
                                          <p:spTgt spid="15"/>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2" grpId="0" animBg="1"/>
      <p:bldP spid="13" grpId="0" animBg="1"/>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cs typeface="B Homa" panose="00000400000000000000" pitchFamily="2" charset="-78"/>
            </a:endParaRPr>
          </a:p>
        </p:txBody>
      </p:sp>
      <p:sp>
        <p:nvSpPr>
          <p:cNvPr id="4" name="Rounded Rectangle 3"/>
          <p:cNvSpPr/>
          <p:nvPr/>
        </p:nvSpPr>
        <p:spPr>
          <a:xfrm>
            <a:off x="6588224" y="332656"/>
            <a:ext cx="1368152"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مقدمه</a:t>
            </a:r>
            <a:endParaRPr lang="fa-IR" dirty="0">
              <a:cs typeface="B Homa" panose="00000400000000000000" pitchFamily="2" charset="-78"/>
            </a:endParaRPr>
          </a:p>
        </p:txBody>
      </p:sp>
      <p:sp>
        <p:nvSpPr>
          <p:cNvPr id="5" name="Rounded Rectangle 4"/>
          <p:cNvSpPr/>
          <p:nvPr/>
        </p:nvSpPr>
        <p:spPr>
          <a:xfrm>
            <a:off x="3347864" y="347688"/>
            <a:ext cx="166436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چند جمله ای </a:t>
            </a:r>
            <a:endParaRPr lang="fa-IR" dirty="0">
              <a:cs typeface="B Homa" panose="00000400000000000000" pitchFamily="2" charset="-78"/>
            </a:endParaRPr>
          </a:p>
        </p:txBody>
      </p:sp>
      <p:sp>
        <p:nvSpPr>
          <p:cNvPr id="6" name="Rounded Rectangle 5"/>
          <p:cNvSpPr/>
          <p:nvPr/>
        </p:nvSpPr>
        <p:spPr>
          <a:xfrm>
            <a:off x="5076056" y="332656"/>
            <a:ext cx="141845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انواع لوجیت</a:t>
            </a:r>
            <a:endParaRPr lang="fa-IR" dirty="0">
              <a:cs typeface="B Homa" panose="00000400000000000000" pitchFamily="2" charset="-78"/>
            </a:endParaRPr>
          </a:p>
        </p:txBody>
      </p:sp>
      <p:sp>
        <p:nvSpPr>
          <p:cNvPr id="7" name="Rounded Rectangle 6"/>
          <p:cNvSpPr/>
          <p:nvPr/>
        </p:nvSpPr>
        <p:spPr>
          <a:xfrm>
            <a:off x="323528" y="347688"/>
            <a:ext cx="1463315"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ترکیبی</a:t>
            </a:r>
            <a:endParaRPr lang="fa-IR" dirty="0">
              <a:cs typeface="B Homa" panose="00000400000000000000" pitchFamily="2" charset="-78"/>
            </a:endParaRPr>
          </a:p>
        </p:txBody>
      </p:sp>
      <p:sp>
        <p:nvSpPr>
          <p:cNvPr id="8" name="Rounded Rectangle 7"/>
          <p:cNvSpPr/>
          <p:nvPr/>
        </p:nvSpPr>
        <p:spPr>
          <a:xfrm>
            <a:off x="1835696" y="347688"/>
            <a:ext cx="1471497" cy="720080"/>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b="1" dirty="0" smtClean="0">
                <a:cs typeface="B Homa" panose="00000400000000000000" pitchFamily="2" charset="-78"/>
              </a:rPr>
              <a:t>بررسی لوجیت آشیانه ای</a:t>
            </a:r>
            <a:endParaRPr lang="fa-IR" b="1" dirty="0">
              <a:cs typeface="B Homa" panose="00000400000000000000" pitchFamily="2" charset="-78"/>
            </a:endParaRPr>
          </a:p>
        </p:txBody>
      </p:sp>
      <p:graphicFrame>
        <p:nvGraphicFramePr>
          <p:cNvPr id="9" name="Object 5"/>
          <p:cNvGraphicFramePr>
            <a:graphicFrameLocks noChangeAspect="1"/>
          </p:cNvGraphicFramePr>
          <p:nvPr>
            <p:extLst>
              <p:ext uri="{D42A27DB-BD31-4B8C-83A1-F6EECF244321}">
                <p14:modId xmlns:p14="http://schemas.microsoft.com/office/powerpoint/2010/main" val="4069329267"/>
              </p:ext>
            </p:extLst>
          </p:nvPr>
        </p:nvGraphicFramePr>
        <p:xfrm>
          <a:off x="1801806" y="3108126"/>
          <a:ext cx="5083976" cy="752921"/>
        </p:xfrm>
        <a:graphic>
          <a:graphicData uri="http://schemas.openxmlformats.org/presentationml/2006/ole">
            <mc:AlternateContent xmlns:mc="http://schemas.openxmlformats.org/markup-compatibility/2006">
              <mc:Choice xmlns:v="urn:schemas-microsoft-com:vml" Requires="v">
                <p:oleObj spid="_x0000_s3133" name="Equation" r:id="rId3" imgW="2006280" imgH="342720" progId="Equation.3">
                  <p:embed/>
                </p:oleObj>
              </mc:Choice>
              <mc:Fallback>
                <p:oleObj name="Equation" r:id="rId3" imgW="2006280" imgH="342720" progId="Equation.3">
                  <p:embed/>
                  <p:pic>
                    <p:nvPicPr>
                      <p:cNvPr id="0" name=""/>
                      <p:cNvPicPr>
                        <a:picLocks noChangeAspect="1" noChangeArrowheads="1"/>
                      </p:cNvPicPr>
                      <p:nvPr/>
                    </p:nvPicPr>
                    <p:blipFill>
                      <a:blip r:embed="rId4"/>
                      <a:srcRect/>
                      <a:stretch>
                        <a:fillRect/>
                      </a:stretch>
                    </p:blipFill>
                    <p:spPr bwMode="auto">
                      <a:xfrm>
                        <a:off x="1801806" y="3108126"/>
                        <a:ext cx="5083976" cy="752921"/>
                      </a:xfrm>
                      <a:prstGeom prst="rect">
                        <a:avLst/>
                      </a:prstGeom>
                      <a:solidFill>
                        <a:schemeClr val="accent1">
                          <a:alpha val="20000"/>
                        </a:schemeClr>
                      </a:solidFill>
                      <a:ln>
                        <a:noFill/>
                      </a:ln>
                      <a:effectLst/>
                      <a:extLst/>
                    </p:spPr>
                  </p:pic>
                </p:oleObj>
              </mc:Fallback>
            </mc:AlternateContent>
          </a:graphicData>
        </a:graphic>
      </p:graphicFrame>
      <p:graphicFrame>
        <p:nvGraphicFramePr>
          <p:cNvPr id="10" name="Object 6"/>
          <p:cNvGraphicFramePr>
            <a:graphicFrameLocks noChangeAspect="1"/>
          </p:cNvGraphicFramePr>
          <p:nvPr>
            <p:extLst>
              <p:ext uri="{D42A27DB-BD31-4B8C-83A1-F6EECF244321}">
                <p14:modId xmlns:p14="http://schemas.microsoft.com/office/powerpoint/2010/main" val="588800543"/>
              </p:ext>
            </p:extLst>
          </p:nvPr>
        </p:nvGraphicFramePr>
        <p:xfrm>
          <a:off x="1760203" y="4390921"/>
          <a:ext cx="3776662" cy="954087"/>
        </p:xfrm>
        <a:graphic>
          <a:graphicData uri="http://schemas.openxmlformats.org/presentationml/2006/ole">
            <mc:AlternateContent xmlns:mc="http://schemas.openxmlformats.org/markup-compatibility/2006">
              <mc:Choice xmlns:v="urn:schemas-microsoft-com:vml" Requires="v">
                <p:oleObj spid="_x0000_s3134" name="Equation" r:id="rId5" imgW="1650960" imgH="482400" progId="Equation.3">
                  <p:embed/>
                </p:oleObj>
              </mc:Choice>
              <mc:Fallback>
                <p:oleObj name="Equation" r:id="rId5" imgW="1650960" imgH="482400" progId="Equation.3">
                  <p:embed/>
                  <p:pic>
                    <p:nvPicPr>
                      <p:cNvPr id="0" name=""/>
                      <p:cNvPicPr>
                        <a:picLocks noChangeAspect="1" noChangeArrowheads="1"/>
                      </p:cNvPicPr>
                      <p:nvPr/>
                    </p:nvPicPr>
                    <p:blipFill>
                      <a:blip r:embed="rId6"/>
                      <a:srcRect/>
                      <a:stretch>
                        <a:fillRect/>
                      </a:stretch>
                    </p:blipFill>
                    <p:spPr bwMode="auto">
                      <a:xfrm>
                        <a:off x="1760203" y="4390921"/>
                        <a:ext cx="3776662" cy="954087"/>
                      </a:xfrm>
                      <a:prstGeom prst="rect">
                        <a:avLst/>
                      </a:prstGeom>
                      <a:noFill/>
                      <a:ln>
                        <a:noFill/>
                      </a:ln>
                      <a:effectLst/>
                      <a:extLst>
                        <a:ext uri="{909E8E84-426E-40DD-AFC4-6F175D3DCCD1}">
                          <a14:hiddenFill xmlns:a14="http://schemas.microsoft.com/office/drawing/2010/main">
                            <a:solidFill>
                              <a:schemeClr val="accent1">
                                <a:alpha val="39999"/>
                              </a:schemeClr>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 name="Rectangle 7"/>
          <p:cNvSpPr>
            <a:spLocks noChangeArrowheads="1"/>
          </p:cNvSpPr>
          <p:nvPr/>
        </p:nvSpPr>
        <p:spPr bwMode="auto">
          <a:xfrm>
            <a:off x="201613" y="3479800"/>
            <a:ext cx="8780462" cy="3203575"/>
          </a:xfrm>
          <a:prstGeom prst="rect">
            <a:avLst/>
          </a:prstGeom>
          <a:noFill/>
          <a:ln>
            <a:noFill/>
          </a:ln>
          <a:effectLst>
            <a:outerShdw dist="3592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lgn="r" rtl="1">
              <a:buClr>
                <a:schemeClr val="accent1"/>
              </a:buClr>
              <a:buSzPct val="75000"/>
              <a:buFont typeface="Wingdings" panose="05000000000000000000" pitchFamily="2" charset="2"/>
              <a:buChar char="l"/>
              <a:defRPr kumimoji="1" sz="2400">
                <a:solidFill>
                  <a:schemeClr val="tx1"/>
                </a:solidFill>
                <a:latin typeface="Tahoma" panose="020B0604030504040204" pitchFamily="34" charset="0"/>
                <a:cs typeface="B Traffic" pitchFamily="2" charset="0"/>
              </a:defRPr>
            </a:lvl1pPr>
            <a:lvl2pPr marL="742950" indent="-285750" algn="r" rtl="1">
              <a:buClr>
                <a:schemeClr val="accent1"/>
              </a:buClr>
              <a:buSzPct val="75000"/>
              <a:buFont typeface="Wingdings" panose="05000000000000000000" pitchFamily="2" charset="2"/>
              <a:buChar char="l"/>
              <a:defRPr kumimoji="1" sz="2000">
                <a:solidFill>
                  <a:schemeClr val="tx1"/>
                </a:solidFill>
                <a:latin typeface="Tahoma" panose="020B0604030504040204" pitchFamily="34" charset="0"/>
                <a:cs typeface="B Traffic" pitchFamily="2" charset="0"/>
              </a:defRPr>
            </a:lvl2pPr>
            <a:lvl3pPr marL="1143000" indent="-228600" algn="r" rtl="1">
              <a:buClr>
                <a:schemeClr val="accent1"/>
              </a:buClr>
              <a:buSzPct val="75000"/>
              <a:buFont typeface="Wingdings" panose="05000000000000000000" pitchFamily="2" charset="2"/>
              <a:buChar char="l"/>
              <a:defRPr kumimoji="1">
                <a:solidFill>
                  <a:schemeClr val="tx1"/>
                </a:solidFill>
                <a:latin typeface="Tahoma" panose="020B0604030504040204" pitchFamily="34" charset="0"/>
                <a:cs typeface="B Traffic" pitchFamily="2" charset="0"/>
              </a:defRPr>
            </a:lvl3pPr>
            <a:lvl4pPr marL="1562100" indent="-228600" algn="r" rtl="1">
              <a:buClr>
                <a:schemeClr val="accent1"/>
              </a:buClr>
              <a:buSzPct val="75000"/>
              <a:buFont typeface="Wingdings" panose="05000000000000000000" pitchFamily="2" charset="2"/>
              <a:buChar char="l"/>
              <a:defRPr kumimoji="1" sz="1600">
                <a:solidFill>
                  <a:schemeClr val="tx1"/>
                </a:solidFill>
                <a:latin typeface="Tahoma" panose="020B0604030504040204" pitchFamily="34" charset="0"/>
                <a:cs typeface="B Traffic" pitchFamily="2" charset="0"/>
              </a:defRPr>
            </a:lvl4pPr>
            <a:lvl5pPr marL="1981200" indent="-228600" algn="r" rtl="1">
              <a:buClr>
                <a:schemeClr val="accent1"/>
              </a:buClr>
              <a:buSzPct val="75000"/>
              <a:buFont typeface="Wingdings" panose="05000000000000000000" pitchFamily="2" charset="2"/>
              <a:buChar char="l"/>
              <a:defRPr kumimoji="1" sz="1600">
                <a:solidFill>
                  <a:schemeClr val="tx1"/>
                </a:solidFill>
                <a:latin typeface="Tahoma" panose="020B0604030504040204" pitchFamily="34" charset="0"/>
                <a:cs typeface="B Traffic" pitchFamily="2" charset="0"/>
              </a:defRPr>
            </a:lvl5pPr>
            <a:lvl6pPr marL="2438400" indent="-228600" algn="r" rtl="1" eaLnBrk="0" fontAlgn="base" hangingPunct="0">
              <a:spcBef>
                <a:spcPct val="0"/>
              </a:spcBef>
              <a:spcAft>
                <a:spcPct val="0"/>
              </a:spcAft>
              <a:buClr>
                <a:schemeClr val="accent1"/>
              </a:buClr>
              <a:buSzPct val="75000"/>
              <a:buFont typeface="Wingdings" panose="05000000000000000000" pitchFamily="2" charset="2"/>
              <a:buChar char="l"/>
              <a:defRPr kumimoji="1" sz="1600">
                <a:solidFill>
                  <a:schemeClr val="tx1"/>
                </a:solidFill>
                <a:latin typeface="Tahoma" panose="020B0604030504040204" pitchFamily="34" charset="0"/>
                <a:cs typeface="B Traffic" pitchFamily="2" charset="0"/>
              </a:defRPr>
            </a:lvl6pPr>
            <a:lvl7pPr marL="2895600" indent="-228600" algn="r" rtl="1" eaLnBrk="0" fontAlgn="base" hangingPunct="0">
              <a:spcBef>
                <a:spcPct val="0"/>
              </a:spcBef>
              <a:spcAft>
                <a:spcPct val="0"/>
              </a:spcAft>
              <a:buClr>
                <a:schemeClr val="accent1"/>
              </a:buClr>
              <a:buSzPct val="75000"/>
              <a:buFont typeface="Wingdings" panose="05000000000000000000" pitchFamily="2" charset="2"/>
              <a:buChar char="l"/>
              <a:defRPr kumimoji="1" sz="1600">
                <a:solidFill>
                  <a:schemeClr val="tx1"/>
                </a:solidFill>
                <a:latin typeface="Tahoma" panose="020B0604030504040204" pitchFamily="34" charset="0"/>
                <a:cs typeface="B Traffic" pitchFamily="2" charset="0"/>
              </a:defRPr>
            </a:lvl7pPr>
            <a:lvl8pPr marL="3352800" indent="-228600" algn="r" rtl="1" eaLnBrk="0" fontAlgn="base" hangingPunct="0">
              <a:spcBef>
                <a:spcPct val="0"/>
              </a:spcBef>
              <a:spcAft>
                <a:spcPct val="0"/>
              </a:spcAft>
              <a:buClr>
                <a:schemeClr val="accent1"/>
              </a:buClr>
              <a:buSzPct val="75000"/>
              <a:buFont typeface="Wingdings" panose="05000000000000000000" pitchFamily="2" charset="2"/>
              <a:buChar char="l"/>
              <a:defRPr kumimoji="1" sz="1600">
                <a:solidFill>
                  <a:schemeClr val="tx1"/>
                </a:solidFill>
                <a:latin typeface="Tahoma" panose="020B0604030504040204" pitchFamily="34" charset="0"/>
                <a:cs typeface="B Traffic" pitchFamily="2" charset="0"/>
              </a:defRPr>
            </a:lvl8pPr>
            <a:lvl9pPr marL="3810000" indent="-228600" algn="r" rtl="1" eaLnBrk="0" fontAlgn="base" hangingPunct="0">
              <a:spcBef>
                <a:spcPct val="0"/>
              </a:spcBef>
              <a:spcAft>
                <a:spcPct val="0"/>
              </a:spcAft>
              <a:buClr>
                <a:schemeClr val="accent1"/>
              </a:buClr>
              <a:buSzPct val="75000"/>
              <a:buFont typeface="Wingdings" panose="05000000000000000000" pitchFamily="2" charset="2"/>
              <a:buChar char="l"/>
              <a:defRPr kumimoji="1" sz="1600">
                <a:solidFill>
                  <a:schemeClr val="tx1"/>
                </a:solidFill>
                <a:latin typeface="Tahoma" panose="020B0604030504040204" pitchFamily="34" charset="0"/>
                <a:cs typeface="B Traffic" pitchFamily="2" charset="0"/>
              </a:defRPr>
            </a:lvl9pPr>
          </a:lstStyle>
          <a:p>
            <a:pPr algn="just"/>
            <a:endParaRPr lang="en-US" altLang="fa-IR" sz="1600" dirty="0">
              <a:cs typeface="B Homa" panose="00000400000000000000" pitchFamily="2" charset="-78"/>
              <a:sym typeface="Bodoni MT Black" panose="02070A03080606020203" pitchFamily="18" charset="0"/>
            </a:endParaRPr>
          </a:p>
        </p:txBody>
      </p:sp>
      <p:sp>
        <p:nvSpPr>
          <p:cNvPr id="13" name="Rectangle 12"/>
          <p:cNvSpPr/>
          <p:nvPr/>
        </p:nvSpPr>
        <p:spPr>
          <a:xfrm>
            <a:off x="138907" y="1786244"/>
            <a:ext cx="8105502" cy="707886"/>
          </a:xfrm>
          <a:prstGeom prst="rect">
            <a:avLst/>
          </a:prstGeom>
        </p:spPr>
        <p:txBody>
          <a:bodyPr wrap="square">
            <a:spAutoFit/>
          </a:bodyPr>
          <a:lstStyle/>
          <a:p>
            <a:pPr algn="just" rtl="1"/>
            <a:r>
              <a:rPr lang="fa-IR" altLang="fa-IR" sz="2000" dirty="0" smtClean="0">
                <a:cs typeface="B Homa" panose="00000400000000000000" pitchFamily="2" charset="-78"/>
              </a:rPr>
              <a:t>تابع </a:t>
            </a:r>
            <a:r>
              <a:rPr lang="fa-IR" altLang="fa-IR" sz="2000" dirty="0">
                <a:cs typeface="B Homa" panose="00000400000000000000" pitchFamily="2" charset="-78"/>
              </a:rPr>
              <a:t>مطلوبیت بخش های مرکب، باید مشخصات زیر مدها را شامل شود، به این منظور، از متغیر </a:t>
            </a:r>
            <a:r>
              <a:rPr lang="en-US" altLang="fa-IR" sz="2000" dirty="0" err="1">
                <a:cs typeface="B Homa" panose="00000400000000000000" pitchFamily="2" charset="-78"/>
              </a:rPr>
              <a:t>Logsum</a:t>
            </a:r>
            <a:r>
              <a:rPr lang="fa-IR" altLang="fa-IR" sz="2000" dirty="0">
                <a:cs typeface="B Homa" panose="00000400000000000000" pitchFamily="2" charset="-78"/>
              </a:rPr>
              <a:t> و ضریب کالیبراسیون آن </a:t>
            </a:r>
            <a:r>
              <a:rPr lang="en-US" altLang="fa-IR" sz="2000" dirty="0">
                <a:cs typeface="B Homa" panose="00000400000000000000" pitchFamily="2" charset="-78"/>
                <a:sym typeface="Symbol" panose="05050102010706020507" pitchFamily="18" charset="2"/>
              </a:rPr>
              <a:t></a:t>
            </a:r>
            <a:r>
              <a:rPr lang="fa-IR" altLang="fa-IR" sz="2000" dirty="0">
                <a:cs typeface="B Homa" panose="00000400000000000000" pitchFamily="2" charset="-78"/>
                <a:sym typeface="Symbol" panose="05050102010706020507" pitchFamily="18" charset="2"/>
              </a:rPr>
              <a:t> استفاده می </a:t>
            </a:r>
            <a:r>
              <a:rPr lang="fa-IR" altLang="fa-IR" sz="2000" dirty="0" smtClean="0">
                <a:cs typeface="B Homa" panose="00000400000000000000" pitchFamily="2" charset="-78"/>
                <a:sym typeface="Symbol" panose="05050102010706020507" pitchFamily="18" charset="2"/>
              </a:rPr>
              <a:t>گردد.</a:t>
            </a:r>
            <a:endParaRPr lang="fa-IR" sz="2000" dirty="0">
              <a:cs typeface="B Homa" panose="00000400000000000000" pitchFamily="2" charset="-78"/>
            </a:endParaRPr>
          </a:p>
        </p:txBody>
      </p:sp>
      <mc:AlternateContent xmlns:mc="http://schemas.openxmlformats.org/markup-compatibility/2006" xmlns:a14="http://schemas.microsoft.com/office/drawing/2010/main">
        <mc:Choice Requires="a14">
          <p:sp>
            <p:nvSpPr>
              <p:cNvPr id="14" name="Rectangle 13"/>
              <p:cNvSpPr/>
              <p:nvPr/>
            </p:nvSpPr>
            <p:spPr>
              <a:xfrm>
                <a:off x="3307193" y="5753001"/>
                <a:ext cx="3885878" cy="369332"/>
              </a:xfrm>
              <a:prstGeom prst="rect">
                <a:avLst/>
              </a:prstGeom>
            </p:spPr>
            <p:txBody>
              <a:bodyPr wrap="square">
                <a:spAutoFit/>
              </a:bodyPr>
              <a:lstStyle/>
              <a:p>
                <a:pPr algn="just" rtl="1"/>
                <a:r>
                  <a:rPr lang="fa-IR" dirty="0" smtClean="0">
                    <a:solidFill>
                      <a:schemeClr val="tx1"/>
                    </a:solidFill>
                    <a:cs typeface="B Homa" panose="00000400000000000000" pitchFamily="2" charset="-78"/>
                    <a:sym typeface="Symbol" panose="05050102010706020507" pitchFamily="18" charset="2"/>
                  </a:rPr>
                  <a:t>که</a:t>
                </a:r>
                <a14:m>
                  <m:oMath xmlns:m="http://schemas.openxmlformats.org/officeDocument/2006/math">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𝑈</m:t>
                        </m:r>
                      </m:e>
                      <m:sub>
                        <m:r>
                          <a:rPr lang="en-US" b="0" i="1" smtClean="0">
                            <a:solidFill>
                              <a:schemeClr val="tx1"/>
                            </a:solidFill>
                            <a:latin typeface="Cambria Math" panose="02040503050406030204" pitchFamily="18" charset="0"/>
                          </a:rPr>
                          <m:t>𝑛</m:t>
                        </m:r>
                      </m:sub>
                    </m:sSub>
                  </m:oMath>
                </a14:m>
                <a:r>
                  <a:rPr lang="fa-IR" dirty="0" smtClean="0">
                    <a:solidFill>
                      <a:schemeClr val="tx1"/>
                    </a:solidFill>
                    <a:cs typeface="B Homa" panose="00000400000000000000" pitchFamily="2" charset="-78"/>
                    <a:sym typeface="Symbol" panose="05050102010706020507" pitchFamily="18" charset="2"/>
                  </a:rPr>
                  <a:t> مطلوبیت گزینه </a:t>
                </a:r>
                <a:r>
                  <a:rPr lang="en-US" dirty="0" smtClean="0">
                    <a:solidFill>
                      <a:schemeClr val="tx1"/>
                    </a:solidFill>
                    <a:cs typeface="B Homa" panose="00000400000000000000" pitchFamily="2" charset="-78"/>
                    <a:sym typeface="Symbol" panose="05050102010706020507" pitchFamily="18" charset="2"/>
                  </a:rPr>
                  <a:t>n</a:t>
                </a:r>
                <a:r>
                  <a:rPr lang="fa-IR" dirty="0" smtClean="0">
                    <a:solidFill>
                      <a:schemeClr val="tx1"/>
                    </a:solidFill>
                    <a:cs typeface="B Homa" panose="00000400000000000000" pitchFamily="2" charset="-78"/>
                    <a:sym typeface="Symbol" panose="05050102010706020507" pitchFamily="18" charset="2"/>
                  </a:rPr>
                  <a:t> در آشیانه است. </a:t>
                </a:r>
                <a:endParaRPr lang="fa-IR" dirty="0">
                  <a:solidFill>
                    <a:schemeClr val="tx1"/>
                  </a:solidFill>
                  <a:cs typeface="B Homa" panose="00000400000000000000" pitchFamily="2" charset="-78"/>
                </a:endParaRPr>
              </a:p>
            </p:txBody>
          </p:sp>
        </mc:Choice>
        <mc:Fallback xmlns="">
          <p:sp>
            <p:nvSpPr>
              <p:cNvPr id="14" name="Rectangle 13"/>
              <p:cNvSpPr>
                <a:spLocks noRot="1" noChangeAspect="1" noMove="1" noResize="1" noEditPoints="1" noAdjustHandles="1" noChangeArrowheads="1" noChangeShapeType="1" noTextEdit="1"/>
              </p:cNvSpPr>
              <p:nvPr/>
            </p:nvSpPr>
            <p:spPr>
              <a:xfrm>
                <a:off x="3307193" y="5753001"/>
                <a:ext cx="3885878" cy="369332"/>
              </a:xfrm>
              <a:prstGeom prst="rect">
                <a:avLst/>
              </a:prstGeom>
              <a:blipFill rotWithShape="0">
                <a:blip r:embed="rId7"/>
                <a:stretch>
                  <a:fillRect t="-18333" r="-1256" b="-30000"/>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2537447" y="3940813"/>
                <a:ext cx="2888548" cy="369332"/>
              </a:xfrm>
              <a:prstGeom prst="rect">
                <a:avLst/>
              </a:prstGeom>
            </p:spPr>
            <p:txBody>
              <a:bodyPr wrap="none">
                <a:spAutoFit/>
              </a:bodyPr>
              <a:lstStyle/>
              <a:p>
                <a:r>
                  <a:rPr lang="fa-IR" dirty="0" smtClean="0">
                    <a:solidFill>
                      <a:schemeClr val="tx1"/>
                    </a:solidFill>
                    <a:cs typeface="B Homa" panose="00000400000000000000" pitchFamily="2" charset="-78"/>
                    <a:sym typeface="Symbol" panose="05050102010706020507" pitchFamily="18" charset="2"/>
                  </a:rPr>
                  <a:t> پارامتر های ثابت هستند.</a:t>
                </a:r>
                <a:r>
                  <a:rPr lang="fa-IR" dirty="0" smtClean="0">
                    <a:solidFill>
                      <a:schemeClr val="tx1"/>
                    </a:solidFill>
                    <a:cs typeface="B Homa" panose="00000400000000000000" pitchFamily="2" charset="-78"/>
                  </a:rPr>
                  <a:t> </a:t>
                </a:r>
                <a:r>
                  <a:rPr lang="en-US" altLang="fa-IR" dirty="0">
                    <a:solidFill>
                      <a:schemeClr val="tx1"/>
                    </a:solidFill>
                    <a:cs typeface="B Homa" panose="00000400000000000000" pitchFamily="2" charset="-78"/>
                    <a:sym typeface="Symbol" panose="05050102010706020507" pitchFamily="18" charset="2"/>
                  </a:rPr>
                  <a:t></a:t>
                </a:r>
                <a:r>
                  <a:rPr lang="fa-IR" dirty="0" smtClean="0">
                    <a:solidFill>
                      <a:schemeClr val="tx1"/>
                    </a:solidFill>
                    <a:cs typeface="B Homa" panose="00000400000000000000" pitchFamily="2" charset="-78"/>
                    <a:sym typeface="Symbol" panose="05050102010706020507" pitchFamily="18" charset="2"/>
                  </a:rPr>
                  <a:t> و</a:t>
                </a:r>
                <a14:m>
                  <m:oMath xmlns:m="http://schemas.openxmlformats.org/officeDocument/2006/math">
                    <m:sSub>
                      <m:sSubPr>
                        <m:ctrlPr>
                          <a:rPr lang="en-US" i="1">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𝑎</m:t>
                        </m:r>
                      </m:e>
                      <m:sub>
                        <m:r>
                          <a:rPr lang="en-US" i="1">
                            <a:solidFill>
                              <a:schemeClr val="tx1"/>
                            </a:solidFill>
                            <a:latin typeface="Cambria Math" panose="02040503050406030204" pitchFamily="18" charset="0"/>
                          </a:rPr>
                          <m:t>𝑛</m:t>
                        </m:r>
                      </m:sub>
                    </m:sSub>
                  </m:oMath>
                </a14:m>
                <a:r>
                  <a:rPr lang="fa-IR" dirty="0">
                    <a:solidFill>
                      <a:schemeClr val="tx1"/>
                    </a:solidFill>
                    <a:cs typeface="B Homa" panose="00000400000000000000" pitchFamily="2" charset="-78"/>
                    <a:sym typeface="Symbol" panose="05050102010706020507" pitchFamily="18" charset="2"/>
                  </a:rPr>
                  <a:t> </a:t>
                </a:r>
                <a:r>
                  <a:rPr lang="fa-IR" dirty="0" smtClean="0">
                    <a:solidFill>
                      <a:schemeClr val="tx1"/>
                    </a:solidFill>
                    <a:cs typeface="B Homa" panose="00000400000000000000" pitchFamily="2" charset="-78"/>
                    <a:sym typeface="Symbol" panose="05050102010706020507" pitchFamily="18" charset="2"/>
                  </a:rPr>
                  <a:t> </a:t>
                </a:r>
                <a:endParaRPr lang="fa-IR" dirty="0">
                  <a:solidFill>
                    <a:schemeClr val="tx1"/>
                  </a:solidFill>
                  <a:cs typeface="B Homa" panose="00000400000000000000" pitchFamily="2" charset="-78"/>
                </a:endParaRPr>
              </a:p>
            </p:txBody>
          </p:sp>
        </mc:Choice>
        <mc:Fallback xmlns="">
          <p:sp>
            <p:nvSpPr>
              <p:cNvPr id="15" name="Rectangle 14"/>
              <p:cNvSpPr>
                <a:spLocks noRot="1" noChangeAspect="1" noMove="1" noResize="1" noEditPoints="1" noAdjustHandles="1" noChangeArrowheads="1" noChangeShapeType="1" noTextEdit="1"/>
              </p:cNvSpPr>
              <p:nvPr/>
            </p:nvSpPr>
            <p:spPr>
              <a:xfrm>
                <a:off x="2537447" y="3940813"/>
                <a:ext cx="2888548" cy="369332"/>
              </a:xfrm>
              <a:prstGeom prst="rect">
                <a:avLst/>
              </a:prstGeom>
              <a:blipFill rotWithShape="0">
                <a:blip r:embed="rId8"/>
                <a:stretch>
                  <a:fillRect l="-1266" t="-16393" r="-1899" b="-27869"/>
                </a:stretch>
              </a:blipFill>
            </p:spPr>
            <p:txBody>
              <a:bodyPr/>
              <a:lstStyle/>
              <a:p>
                <a:r>
                  <a:rPr lang="fa-IR">
                    <a:noFill/>
                  </a:rPr>
                  <a:t> </a:t>
                </a:r>
              </a:p>
            </p:txBody>
          </p:sp>
        </mc:Fallback>
      </mc:AlternateContent>
      <p:sp>
        <p:nvSpPr>
          <p:cNvPr id="3" name="Bent Arrow 2"/>
          <p:cNvSpPr/>
          <p:nvPr/>
        </p:nvSpPr>
        <p:spPr>
          <a:xfrm flipH="1" flipV="1">
            <a:off x="5652120" y="3921702"/>
            <a:ext cx="842392" cy="115988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dirty="0">
              <a:solidFill>
                <a:schemeClr val="tx1"/>
              </a:solidFill>
              <a:cs typeface="B Homa" panose="00000400000000000000" pitchFamily="2" charset="-78"/>
            </a:endParaRPr>
          </a:p>
        </p:txBody>
      </p:sp>
      <p:sp>
        <p:nvSpPr>
          <p:cNvPr id="12" name="TextBox 11"/>
          <p:cNvSpPr txBox="1"/>
          <p:nvPr/>
        </p:nvSpPr>
        <p:spPr>
          <a:xfrm>
            <a:off x="-13118" y="6488668"/>
            <a:ext cx="737399" cy="369332"/>
          </a:xfrm>
          <a:prstGeom prst="rect">
            <a:avLst/>
          </a:prstGeom>
          <a:noFill/>
        </p:spPr>
        <p:txBody>
          <a:bodyPr wrap="square" rtlCol="1">
            <a:spAutoFit/>
          </a:bodyPr>
          <a:lstStyle/>
          <a:p>
            <a:r>
              <a:rPr lang="en-US" dirty="0" smtClean="0"/>
              <a:t>15</a:t>
            </a:r>
            <a:endParaRPr lang="fa-IR" dirty="0"/>
          </a:p>
        </p:txBody>
      </p:sp>
    </p:spTree>
    <p:extLst>
      <p:ext uri="{BB962C8B-B14F-4D97-AF65-F5344CB8AC3E}">
        <p14:creationId xmlns:p14="http://schemas.microsoft.com/office/powerpoint/2010/main" val="3783032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par>
                                <p:cTn id="23" presetID="10"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52400" y="1600200"/>
                <a:ext cx="7620000" cy="5257800"/>
              </a:xfrm>
            </p:spPr>
            <p:txBody>
              <a:bodyPr>
                <a:normAutofit/>
              </a:bodyPr>
              <a:lstStyle/>
              <a:p>
                <a:pPr marL="114300" indent="0">
                  <a:buNone/>
                </a:pPr>
                <a:endParaRPr lang="fa-IR" dirty="0" smtClean="0">
                  <a:cs typeface="B Homa" panose="00000400000000000000" pitchFamily="2" charset="-78"/>
                </a:endParaRPr>
              </a:p>
              <a:p>
                <a:pPr marL="114300" indent="0">
                  <a:buNone/>
                </a:pPr>
                <a:r>
                  <a:rPr lang="fa-IR" dirty="0" smtClean="0">
                    <a:cs typeface="B Homa" panose="00000400000000000000" pitchFamily="2" charset="-78"/>
                  </a:rPr>
                  <a:t>مثال: با توجه به ساختار آشیانه ای انتخاب وسیله داده شده،احتمال انتخاب اتومبیل(</a:t>
                </a:r>
                <a:r>
                  <a:rPr lang="en-US" dirty="0" smtClean="0">
                    <a:cs typeface="B Homa" panose="00000400000000000000" pitchFamily="2" charset="-78"/>
                  </a:rPr>
                  <a:t>c</a:t>
                </a:r>
                <a:r>
                  <a:rPr lang="fa-IR" dirty="0" smtClean="0">
                    <a:cs typeface="B Homa" panose="00000400000000000000" pitchFamily="2" charset="-78"/>
                  </a:rPr>
                  <a:t>)، اتومبیل(</a:t>
                </a:r>
                <a:r>
                  <a:rPr lang="en-US" dirty="0" smtClean="0">
                    <a:cs typeface="B Homa" panose="00000400000000000000" pitchFamily="2" charset="-78"/>
                  </a:rPr>
                  <a:t>B</a:t>
                </a:r>
                <a:r>
                  <a:rPr lang="fa-IR" dirty="0" smtClean="0">
                    <a:cs typeface="B Homa" panose="00000400000000000000" pitchFamily="2" charset="-78"/>
                  </a:rPr>
                  <a:t>)، تاکسی(</a:t>
                </a:r>
                <a:r>
                  <a:rPr lang="en-US" dirty="0" smtClean="0">
                    <a:cs typeface="B Homa" panose="00000400000000000000" pitchFamily="2" charset="-78"/>
                  </a:rPr>
                  <a:t>T</a:t>
                </a:r>
                <a:r>
                  <a:rPr lang="fa-IR" dirty="0" smtClean="0">
                    <a:cs typeface="B Homa" panose="00000400000000000000" pitchFamily="2" charset="-78"/>
                  </a:rPr>
                  <a:t>) و مترو(</a:t>
                </a:r>
                <a:r>
                  <a:rPr lang="en-US" dirty="0" smtClean="0">
                    <a:cs typeface="B Homa" panose="00000400000000000000" pitchFamily="2" charset="-78"/>
                  </a:rPr>
                  <a:t>(M</a:t>
                </a:r>
                <a:r>
                  <a:rPr lang="fa-IR" dirty="0" smtClean="0">
                    <a:cs typeface="B Homa" panose="00000400000000000000" pitchFamily="2" charset="-78"/>
                  </a:rPr>
                  <a:t> چقدر است ؟</a:t>
                </a:r>
              </a:p>
              <a:p>
                <a:pPr marL="114300" indent="0">
                  <a:buNone/>
                </a:pPr>
                <a:endParaRPr lang="fa-IR" dirty="0" smtClean="0">
                  <a:cs typeface="B Homa" panose="00000400000000000000" pitchFamily="2" charset="-78"/>
                </a:endParaRPr>
              </a:p>
              <a:p>
                <a:pPr marL="114300" indent="0">
                  <a:buNone/>
                </a:pPr>
                <a:endParaRPr lang="fa-IR" dirty="0" smtClean="0">
                  <a:cs typeface="B Homa" panose="00000400000000000000" pitchFamily="2" charset="-78"/>
                </a:endParaRPr>
              </a:p>
              <a:p>
                <a:pPr marL="114300" indent="0">
                  <a:buNone/>
                </a:pPr>
                <a:endParaRPr lang="fa-IR" dirty="0">
                  <a:cs typeface="B Homa" panose="00000400000000000000" pitchFamily="2" charset="-78"/>
                </a:endParaRPr>
              </a:p>
              <a:p>
                <a:pPr marL="114300" indent="0">
                  <a:buNone/>
                </a:pPr>
                <a:endParaRPr lang="fa-IR" dirty="0" smtClean="0">
                  <a:cs typeface="B Homa" panose="00000400000000000000" pitchFamily="2" charset="-78"/>
                </a:endParaRPr>
              </a:p>
              <a:p>
                <a:pPr marL="114300" indent="0">
                  <a:buNone/>
                </a:pPr>
                <a:endParaRPr lang="fa-IR" dirty="0">
                  <a:cs typeface="B Homa" panose="00000400000000000000" pitchFamily="2" charset="-78"/>
                </a:endParaRPr>
              </a:p>
              <a:p>
                <a:pPr marL="114300" indent="0" algn="l">
                  <a:buNone/>
                </a:pPr>
                <a:r>
                  <a:rPr lang="en-US" dirty="0" smtClean="0">
                    <a:cs typeface="B Homa" panose="00000400000000000000" pitchFamily="2" charset="-78"/>
                  </a:rPr>
                  <a:t>-0.03t-0.02c+1.25</a:t>
                </a:r>
                <a:r>
                  <a:rPr lang="fa-IR" dirty="0" smtClean="0">
                    <a:cs typeface="B Homa" panose="00000400000000000000" pitchFamily="2" charset="-78"/>
                  </a:rPr>
                  <a:t> =</a:t>
                </a:r>
                <a:r>
                  <a:rPr lang="en-US" dirty="0" smtClean="0">
                    <a:cs typeface="B Homa" panose="00000400000000000000" pitchFamily="2" charset="-78"/>
                  </a:rPr>
                  <a:t>V</a:t>
                </a:r>
                <a14:m>
                  <m:oMath xmlns:m="http://schemas.openxmlformats.org/officeDocument/2006/math">
                    <m:r>
                      <a:rPr lang="en-US" b="0" i="1" baseline="-25000" smtClean="0">
                        <a:latin typeface="Cambria Math"/>
                      </a:rPr>
                      <m:t>𝑎</m:t>
                    </m:r>
                  </m:oMath>
                </a14:m>
                <a:endParaRPr lang="fa-IR" b="0" baseline="-25000" dirty="0" smtClean="0"/>
              </a:p>
              <a:p>
                <a:pPr marL="114300" indent="0" algn="l">
                  <a:buNone/>
                </a:pPr>
                <a:r>
                  <a:rPr lang="en-US" dirty="0" smtClean="0">
                    <a:cs typeface="B Homa" panose="00000400000000000000" pitchFamily="2" charset="-78"/>
                  </a:rPr>
                  <a:t>0.03t -0.02c-0.2</a:t>
                </a:r>
                <a:r>
                  <a:rPr lang="fa-IR" dirty="0" smtClean="0">
                    <a:cs typeface="B Homa" panose="00000400000000000000" pitchFamily="2" charset="-78"/>
                  </a:rPr>
                  <a:t>- </a:t>
                </a:r>
                <a:r>
                  <a:rPr lang="en-US" dirty="0" err="1" smtClean="0">
                    <a:cs typeface="B Homa" panose="00000400000000000000" pitchFamily="2" charset="-78"/>
                  </a:rPr>
                  <a:t>V</a:t>
                </a:r>
                <a:r>
                  <a:rPr lang="en-US" baseline="-25000" dirty="0" err="1" smtClean="0">
                    <a:cs typeface="B Homa" panose="00000400000000000000" pitchFamily="2" charset="-78"/>
                  </a:rPr>
                  <a:t>t</a:t>
                </a:r>
                <a:r>
                  <a:rPr lang="en-US" dirty="0" smtClean="0">
                    <a:cs typeface="B Homa" panose="00000400000000000000" pitchFamily="2" charset="-78"/>
                  </a:rPr>
                  <a:t>=</a:t>
                </a:r>
                <a:endParaRPr lang="fa-IR" dirty="0" smtClean="0">
                  <a:cs typeface="B Homa" panose="00000400000000000000" pitchFamily="2" charset="-78"/>
                </a:endParaRPr>
              </a:p>
              <a:p>
                <a:pPr marL="114300" indent="0" algn="l">
                  <a:buNone/>
                </a:pPr>
                <a:r>
                  <a:rPr lang="en-US" dirty="0" smtClean="0">
                    <a:cs typeface="B Homa" panose="00000400000000000000" pitchFamily="2" charset="-78"/>
                  </a:rPr>
                  <a:t>V</a:t>
                </a:r>
                <a:r>
                  <a:rPr lang="en-US" baseline="-25000" dirty="0" smtClean="0">
                    <a:cs typeface="B Homa" panose="00000400000000000000" pitchFamily="2" charset="-78"/>
                  </a:rPr>
                  <a:t>B</a:t>
                </a:r>
                <a:r>
                  <a:rPr lang="en-US" dirty="0" smtClean="0">
                    <a:cs typeface="B Homa" panose="00000400000000000000" pitchFamily="2" charset="-78"/>
                  </a:rPr>
                  <a:t>=-0.04t -0.03c +0.5</a:t>
                </a:r>
              </a:p>
              <a:p>
                <a:pPr marL="114300" indent="0" algn="l">
                  <a:buNone/>
                </a:pPr>
                <a:r>
                  <a:rPr lang="en-US" dirty="0" smtClean="0">
                    <a:cs typeface="B Homa" panose="00000400000000000000" pitchFamily="2" charset="-78"/>
                  </a:rPr>
                  <a:t>V</a:t>
                </a:r>
                <a:r>
                  <a:rPr lang="en-US" baseline="-25000" dirty="0" smtClean="0">
                    <a:cs typeface="B Homa" panose="00000400000000000000" pitchFamily="2" charset="-78"/>
                  </a:rPr>
                  <a:t>M</a:t>
                </a:r>
                <a:r>
                  <a:rPr lang="en-US" dirty="0" smtClean="0">
                    <a:cs typeface="B Homa" panose="00000400000000000000" pitchFamily="2" charset="-78"/>
                  </a:rPr>
                  <a:t>= -0.04t-0.03c</a:t>
                </a:r>
              </a:p>
              <a:p>
                <a:pPr marL="114300" indent="0" algn="l">
                  <a:buNone/>
                </a:pPr>
                <a:r>
                  <a:rPr lang="fa-IR" dirty="0" smtClean="0">
                    <a:cs typeface="B Homa" panose="00000400000000000000" pitchFamily="2" charset="-78"/>
                  </a:rPr>
                  <a:t>             </a:t>
                </a:r>
                <a:r>
                  <a:rPr lang="en-US" dirty="0" err="1" smtClean="0">
                    <a:cs typeface="B Homa" panose="00000400000000000000" pitchFamily="2" charset="-78"/>
                  </a:rPr>
                  <a:t>V</a:t>
                </a:r>
                <a:r>
                  <a:rPr lang="en-US" baseline="-25000" dirty="0" err="1" smtClean="0">
                    <a:cs typeface="B Homa" panose="00000400000000000000" pitchFamily="2" charset="-78"/>
                  </a:rPr>
                  <a:t>pt</a:t>
                </a:r>
                <a:r>
                  <a:rPr lang="en-US" dirty="0" smtClean="0">
                    <a:cs typeface="B Homa" panose="00000400000000000000" pitchFamily="2" charset="-78"/>
                  </a:rPr>
                  <a:t>=-0.60(EMU)</a:t>
                </a:r>
              </a:p>
              <a:p>
                <a:pPr marL="114300" indent="0" algn="just">
                  <a:buNone/>
                </a:pPr>
                <a:endParaRPr lang="en-US" dirty="0" smtClean="0">
                  <a:cs typeface="B Homa" panose="00000400000000000000" pitchFamily="2" charset="-78"/>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52400" y="1600200"/>
                <a:ext cx="7620000" cy="5257800"/>
              </a:xfrm>
              <a:blipFill rotWithShape="0">
                <a:blip r:embed="rId2"/>
                <a:stretch>
                  <a:fillRect l="-640"/>
                </a:stretch>
              </a:blipFill>
            </p:spPr>
            <p:txBody>
              <a:bodyPr/>
              <a:lstStyle/>
              <a:p>
                <a:r>
                  <a:rPr lang="fa-IR">
                    <a:noFill/>
                  </a:rPr>
                  <a:t> </a:t>
                </a:r>
              </a:p>
            </p:txBody>
          </p:sp>
        </mc:Fallback>
      </mc:AlternateContent>
      <p:sp>
        <p:nvSpPr>
          <p:cNvPr id="4" name="Rounded Rectangle 3"/>
          <p:cNvSpPr/>
          <p:nvPr/>
        </p:nvSpPr>
        <p:spPr>
          <a:xfrm>
            <a:off x="6588224" y="332656"/>
            <a:ext cx="1368152"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solidFill>
                  <a:schemeClr val="bg1"/>
                </a:solidFill>
                <a:cs typeface="B Homa" panose="00000400000000000000" pitchFamily="2" charset="-78"/>
              </a:rPr>
              <a:t>مقدمه</a:t>
            </a:r>
            <a:endParaRPr lang="fa-IR" dirty="0">
              <a:solidFill>
                <a:schemeClr val="bg1"/>
              </a:solidFill>
              <a:cs typeface="B Homa" panose="00000400000000000000" pitchFamily="2" charset="-78"/>
            </a:endParaRPr>
          </a:p>
        </p:txBody>
      </p:sp>
      <p:sp>
        <p:nvSpPr>
          <p:cNvPr id="5" name="Rounded Rectangle 4"/>
          <p:cNvSpPr/>
          <p:nvPr/>
        </p:nvSpPr>
        <p:spPr>
          <a:xfrm>
            <a:off x="3347864" y="347688"/>
            <a:ext cx="166436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solidFill>
                  <a:schemeClr val="bg1"/>
                </a:solidFill>
                <a:cs typeface="B Homa" panose="00000400000000000000" pitchFamily="2" charset="-78"/>
              </a:rPr>
              <a:t>بررسی لوجیت چند جمله ای </a:t>
            </a:r>
            <a:endParaRPr lang="fa-IR" dirty="0">
              <a:solidFill>
                <a:schemeClr val="bg1"/>
              </a:solidFill>
              <a:cs typeface="B Homa" panose="00000400000000000000" pitchFamily="2" charset="-78"/>
            </a:endParaRPr>
          </a:p>
        </p:txBody>
      </p:sp>
      <p:sp>
        <p:nvSpPr>
          <p:cNvPr id="6" name="Rounded Rectangle 5"/>
          <p:cNvSpPr/>
          <p:nvPr/>
        </p:nvSpPr>
        <p:spPr>
          <a:xfrm>
            <a:off x="5076056" y="332656"/>
            <a:ext cx="141845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solidFill>
                  <a:schemeClr val="bg1"/>
                </a:solidFill>
                <a:cs typeface="B Homa" panose="00000400000000000000" pitchFamily="2" charset="-78"/>
              </a:rPr>
              <a:t>انواع لوجیت</a:t>
            </a:r>
            <a:endParaRPr lang="fa-IR" dirty="0">
              <a:solidFill>
                <a:schemeClr val="bg1"/>
              </a:solidFill>
              <a:cs typeface="B Homa" panose="00000400000000000000" pitchFamily="2" charset="-78"/>
            </a:endParaRPr>
          </a:p>
        </p:txBody>
      </p:sp>
      <p:sp>
        <p:nvSpPr>
          <p:cNvPr id="7" name="Rounded Rectangle 6"/>
          <p:cNvSpPr/>
          <p:nvPr/>
        </p:nvSpPr>
        <p:spPr>
          <a:xfrm>
            <a:off x="323528" y="347688"/>
            <a:ext cx="1463315"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solidFill>
                  <a:schemeClr val="bg1"/>
                </a:solidFill>
                <a:cs typeface="B Homa" panose="00000400000000000000" pitchFamily="2" charset="-78"/>
              </a:rPr>
              <a:t>بررسی لوجیت ترکیبی</a:t>
            </a:r>
            <a:endParaRPr lang="fa-IR" dirty="0">
              <a:solidFill>
                <a:schemeClr val="bg1"/>
              </a:solidFill>
              <a:cs typeface="B Homa" panose="00000400000000000000" pitchFamily="2" charset="-78"/>
            </a:endParaRPr>
          </a:p>
        </p:txBody>
      </p:sp>
      <p:sp>
        <p:nvSpPr>
          <p:cNvPr id="8" name="Rounded Rectangle 7"/>
          <p:cNvSpPr/>
          <p:nvPr/>
        </p:nvSpPr>
        <p:spPr>
          <a:xfrm>
            <a:off x="1835696" y="347688"/>
            <a:ext cx="1471497" cy="720080"/>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b="1" dirty="0" smtClean="0">
                <a:solidFill>
                  <a:schemeClr val="bg1"/>
                </a:solidFill>
                <a:cs typeface="B Homa" panose="00000400000000000000" pitchFamily="2" charset="-78"/>
              </a:rPr>
              <a:t>بررسی لوجیت آشیانه ای</a:t>
            </a:r>
            <a:endParaRPr lang="fa-IR" b="1" dirty="0">
              <a:solidFill>
                <a:schemeClr val="bg1"/>
              </a:solidFill>
              <a:cs typeface="B Homa" panose="00000400000000000000" pitchFamily="2" charset="-78"/>
            </a:endParaRPr>
          </a:p>
        </p:txBody>
      </p:sp>
      <p:graphicFrame>
        <p:nvGraphicFramePr>
          <p:cNvPr id="9" name="Table 8"/>
          <p:cNvGraphicFramePr>
            <a:graphicFrameLocks noGrp="1"/>
          </p:cNvGraphicFramePr>
          <p:nvPr>
            <p:extLst>
              <p:ext uri="{D42A27DB-BD31-4B8C-83A1-F6EECF244321}">
                <p14:modId xmlns:p14="http://schemas.microsoft.com/office/powerpoint/2010/main" val="4117209780"/>
              </p:ext>
            </p:extLst>
          </p:nvPr>
        </p:nvGraphicFramePr>
        <p:xfrm>
          <a:off x="323530" y="2780928"/>
          <a:ext cx="2736303" cy="1872210"/>
        </p:xfrm>
        <a:graphic>
          <a:graphicData uri="http://schemas.openxmlformats.org/drawingml/2006/table">
            <a:tbl>
              <a:tblPr rtl="1" firstRow="1" bandRow="1">
                <a:tableStyleId>{5C22544A-7EE6-4342-B048-85BDC9FD1C3A}</a:tableStyleId>
              </a:tblPr>
              <a:tblGrid>
                <a:gridCol w="870353"/>
                <a:gridCol w="729158"/>
                <a:gridCol w="1136792"/>
              </a:tblGrid>
              <a:tr h="374442">
                <a:tc>
                  <a:txBody>
                    <a:bodyPr/>
                    <a:lstStyle/>
                    <a:p>
                      <a:pPr rtl="1"/>
                      <a:r>
                        <a:rPr lang="en-US" dirty="0" smtClean="0"/>
                        <a:t>c</a:t>
                      </a:r>
                      <a:endParaRPr lang="fa-IR" dirty="0"/>
                    </a:p>
                  </a:txBody>
                  <a:tcPr/>
                </a:tc>
                <a:tc>
                  <a:txBody>
                    <a:bodyPr/>
                    <a:lstStyle/>
                    <a:p>
                      <a:pPr rtl="1"/>
                      <a:r>
                        <a:rPr lang="en-US" dirty="0" smtClean="0"/>
                        <a:t>t</a:t>
                      </a:r>
                      <a:endParaRPr lang="fa-IR" dirty="0"/>
                    </a:p>
                  </a:txBody>
                  <a:tcPr/>
                </a:tc>
                <a:tc>
                  <a:txBody>
                    <a:bodyPr/>
                    <a:lstStyle/>
                    <a:p>
                      <a:pPr rtl="1"/>
                      <a:r>
                        <a:rPr lang="fa-IR" dirty="0" smtClean="0"/>
                        <a:t>وسیله</a:t>
                      </a:r>
                      <a:endParaRPr lang="fa-IR" dirty="0"/>
                    </a:p>
                  </a:txBody>
                  <a:tcPr/>
                </a:tc>
              </a:tr>
              <a:tr h="374442">
                <a:tc>
                  <a:txBody>
                    <a:bodyPr/>
                    <a:lstStyle/>
                    <a:p>
                      <a:pPr rtl="1"/>
                      <a:r>
                        <a:rPr lang="fa-IR" dirty="0" smtClean="0"/>
                        <a:t>23</a:t>
                      </a:r>
                      <a:endParaRPr lang="fa-IR" dirty="0"/>
                    </a:p>
                  </a:txBody>
                  <a:tcPr/>
                </a:tc>
                <a:tc>
                  <a:txBody>
                    <a:bodyPr/>
                    <a:lstStyle/>
                    <a:p>
                      <a:pPr rtl="1"/>
                      <a:r>
                        <a:rPr lang="fa-IR" dirty="0" smtClean="0"/>
                        <a:t>4/5</a:t>
                      </a:r>
                      <a:endParaRPr lang="fa-IR" dirty="0"/>
                    </a:p>
                  </a:txBody>
                  <a:tcPr/>
                </a:tc>
                <a:tc>
                  <a:txBody>
                    <a:bodyPr/>
                    <a:lstStyle/>
                    <a:p>
                      <a:pPr rtl="1"/>
                      <a:r>
                        <a:rPr lang="fa-IR" dirty="0" smtClean="0"/>
                        <a:t>اتومبیل</a:t>
                      </a:r>
                      <a:endParaRPr lang="fa-IR" dirty="0"/>
                    </a:p>
                  </a:txBody>
                  <a:tcPr/>
                </a:tc>
              </a:tr>
              <a:tr h="374442">
                <a:tc>
                  <a:txBody>
                    <a:bodyPr/>
                    <a:lstStyle/>
                    <a:p>
                      <a:pPr rtl="1"/>
                      <a:r>
                        <a:rPr lang="fa-IR" dirty="0" smtClean="0"/>
                        <a:t>5/5</a:t>
                      </a:r>
                      <a:endParaRPr lang="fa-IR" dirty="0"/>
                    </a:p>
                  </a:txBody>
                  <a:tcPr/>
                </a:tc>
                <a:tc>
                  <a:txBody>
                    <a:bodyPr/>
                    <a:lstStyle/>
                    <a:p>
                      <a:pPr rtl="1"/>
                      <a:r>
                        <a:rPr lang="fa-IR" dirty="0" smtClean="0"/>
                        <a:t>7/5</a:t>
                      </a:r>
                      <a:endParaRPr lang="fa-IR" dirty="0"/>
                    </a:p>
                  </a:txBody>
                  <a:tcPr/>
                </a:tc>
                <a:tc>
                  <a:txBody>
                    <a:bodyPr/>
                    <a:lstStyle/>
                    <a:p>
                      <a:pPr rtl="1"/>
                      <a:r>
                        <a:rPr lang="fa-IR" dirty="0" smtClean="0"/>
                        <a:t>اتوبوس</a:t>
                      </a:r>
                      <a:endParaRPr lang="fa-IR" dirty="0"/>
                    </a:p>
                  </a:txBody>
                  <a:tcPr/>
                </a:tc>
              </a:tr>
              <a:tr h="374442">
                <a:tc>
                  <a:txBody>
                    <a:bodyPr/>
                    <a:lstStyle/>
                    <a:p>
                      <a:pPr rtl="1"/>
                      <a:r>
                        <a:rPr lang="fa-IR" dirty="0" smtClean="0"/>
                        <a:t>15</a:t>
                      </a:r>
                      <a:endParaRPr lang="fa-IR" dirty="0"/>
                    </a:p>
                  </a:txBody>
                  <a:tcPr/>
                </a:tc>
                <a:tc>
                  <a:txBody>
                    <a:bodyPr/>
                    <a:lstStyle/>
                    <a:p>
                      <a:pPr rtl="1"/>
                      <a:r>
                        <a:rPr lang="fa-IR" dirty="0" smtClean="0"/>
                        <a:t>5/5</a:t>
                      </a:r>
                      <a:endParaRPr lang="fa-IR" dirty="0"/>
                    </a:p>
                  </a:txBody>
                  <a:tcPr/>
                </a:tc>
                <a:tc>
                  <a:txBody>
                    <a:bodyPr/>
                    <a:lstStyle/>
                    <a:p>
                      <a:pPr rtl="1"/>
                      <a:r>
                        <a:rPr lang="fa-IR" dirty="0" smtClean="0"/>
                        <a:t>تاکسی </a:t>
                      </a:r>
                      <a:endParaRPr lang="fa-IR" dirty="0"/>
                    </a:p>
                  </a:txBody>
                  <a:tcPr/>
                </a:tc>
              </a:tr>
              <a:tr h="374442">
                <a:tc>
                  <a:txBody>
                    <a:bodyPr/>
                    <a:lstStyle/>
                    <a:p>
                      <a:pPr rtl="1"/>
                      <a:r>
                        <a:rPr lang="fa-IR" dirty="0" smtClean="0"/>
                        <a:t>3/6</a:t>
                      </a:r>
                      <a:endParaRPr lang="fa-IR" dirty="0"/>
                    </a:p>
                  </a:txBody>
                  <a:tcPr/>
                </a:tc>
                <a:tc>
                  <a:txBody>
                    <a:bodyPr/>
                    <a:lstStyle/>
                    <a:p>
                      <a:pPr rtl="1"/>
                      <a:r>
                        <a:rPr lang="fa-IR" dirty="0" smtClean="0"/>
                        <a:t>5/5</a:t>
                      </a:r>
                      <a:endParaRPr lang="fa-IR" dirty="0"/>
                    </a:p>
                  </a:txBody>
                  <a:tcPr/>
                </a:tc>
                <a:tc>
                  <a:txBody>
                    <a:bodyPr/>
                    <a:lstStyle/>
                    <a:p>
                      <a:pPr rtl="1"/>
                      <a:r>
                        <a:rPr lang="fa-IR" dirty="0" smtClean="0"/>
                        <a:t>مترو</a:t>
                      </a:r>
                      <a:endParaRPr lang="fa-IR" dirty="0"/>
                    </a:p>
                  </a:txBody>
                  <a:tcPr/>
                </a:tc>
              </a:tr>
            </a:tbl>
          </a:graphicData>
        </a:graphic>
      </p:graphicFrame>
      <p:cxnSp>
        <p:nvCxnSpPr>
          <p:cNvPr id="11" name="Straight Connector 10"/>
          <p:cNvCxnSpPr/>
          <p:nvPr/>
        </p:nvCxnSpPr>
        <p:spPr>
          <a:xfrm flipH="1">
            <a:off x="3779912" y="2780928"/>
            <a:ext cx="1224136" cy="12961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4499992" y="2780928"/>
            <a:ext cx="504056" cy="12961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004048" y="2780928"/>
            <a:ext cx="720080" cy="8640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5228254" y="3645024"/>
            <a:ext cx="495874"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724128" y="3645024"/>
            <a:ext cx="504056" cy="432048"/>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302742" y="4077072"/>
            <a:ext cx="864096" cy="369332"/>
          </a:xfrm>
          <a:prstGeom prst="rect">
            <a:avLst/>
          </a:prstGeom>
          <a:noFill/>
        </p:spPr>
        <p:txBody>
          <a:bodyPr wrap="square" rtlCol="1">
            <a:spAutoFit/>
          </a:bodyPr>
          <a:lstStyle/>
          <a:p>
            <a:r>
              <a:rPr lang="fa-IR" dirty="0" smtClean="0"/>
              <a:t>اتومبیل</a:t>
            </a:r>
            <a:endParaRPr lang="fa-IR" dirty="0"/>
          </a:p>
        </p:txBody>
      </p:sp>
      <p:sp>
        <p:nvSpPr>
          <p:cNvPr id="24" name="TextBox 23"/>
          <p:cNvSpPr txBox="1"/>
          <p:nvPr/>
        </p:nvSpPr>
        <p:spPr>
          <a:xfrm>
            <a:off x="4155626" y="4098746"/>
            <a:ext cx="864096" cy="369332"/>
          </a:xfrm>
          <a:prstGeom prst="rect">
            <a:avLst/>
          </a:prstGeom>
          <a:noFill/>
        </p:spPr>
        <p:txBody>
          <a:bodyPr wrap="square" rtlCol="1">
            <a:spAutoFit/>
          </a:bodyPr>
          <a:lstStyle/>
          <a:p>
            <a:r>
              <a:rPr lang="fa-IR" dirty="0" smtClean="0"/>
              <a:t>تاکسی</a:t>
            </a:r>
            <a:endParaRPr lang="fa-IR" dirty="0"/>
          </a:p>
        </p:txBody>
      </p:sp>
      <p:sp>
        <p:nvSpPr>
          <p:cNvPr id="25" name="TextBox 24"/>
          <p:cNvSpPr txBox="1"/>
          <p:nvPr/>
        </p:nvSpPr>
        <p:spPr>
          <a:xfrm>
            <a:off x="4690053" y="4214112"/>
            <a:ext cx="864096" cy="369332"/>
          </a:xfrm>
          <a:prstGeom prst="rect">
            <a:avLst/>
          </a:prstGeom>
          <a:noFill/>
        </p:spPr>
        <p:txBody>
          <a:bodyPr wrap="square" rtlCol="1">
            <a:spAutoFit/>
          </a:bodyPr>
          <a:lstStyle/>
          <a:p>
            <a:r>
              <a:rPr lang="fa-IR" dirty="0" smtClean="0"/>
              <a:t>اتوبوس</a:t>
            </a:r>
            <a:endParaRPr lang="fa-IR" dirty="0"/>
          </a:p>
        </p:txBody>
      </p:sp>
      <p:sp>
        <p:nvSpPr>
          <p:cNvPr id="26" name="TextBox 25"/>
          <p:cNvSpPr txBox="1"/>
          <p:nvPr/>
        </p:nvSpPr>
        <p:spPr>
          <a:xfrm>
            <a:off x="5796136" y="4120420"/>
            <a:ext cx="864096" cy="369332"/>
          </a:xfrm>
          <a:prstGeom prst="rect">
            <a:avLst/>
          </a:prstGeom>
          <a:noFill/>
        </p:spPr>
        <p:txBody>
          <a:bodyPr wrap="square" rtlCol="1">
            <a:spAutoFit/>
          </a:bodyPr>
          <a:lstStyle/>
          <a:p>
            <a:r>
              <a:rPr lang="fa-IR" dirty="0" smtClean="0"/>
              <a:t>مترو</a:t>
            </a:r>
            <a:endParaRPr lang="fa-IR" dirty="0"/>
          </a:p>
        </p:txBody>
      </p:sp>
      <p:sp>
        <p:nvSpPr>
          <p:cNvPr id="27" name="TextBox 26"/>
          <p:cNvSpPr txBox="1"/>
          <p:nvPr/>
        </p:nvSpPr>
        <p:spPr>
          <a:xfrm>
            <a:off x="5724128" y="3275692"/>
            <a:ext cx="2016224" cy="369332"/>
          </a:xfrm>
          <a:prstGeom prst="rect">
            <a:avLst/>
          </a:prstGeom>
          <a:noFill/>
        </p:spPr>
        <p:txBody>
          <a:bodyPr wrap="square" rtlCol="1">
            <a:spAutoFit/>
          </a:bodyPr>
          <a:lstStyle/>
          <a:p>
            <a:r>
              <a:rPr lang="fa-IR" dirty="0" smtClean="0"/>
              <a:t>حمل و نقل عمومی(</a:t>
            </a:r>
            <a:r>
              <a:rPr lang="en-US" dirty="0" smtClean="0"/>
              <a:t>PT</a:t>
            </a:r>
            <a:r>
              <a:rPr lang="fa-IR" dirty="0" smtClean="0"/>
              <a:t>)</a:t>
            </a:r>
            <a:endParaRPr lang="fa-IR" dirty="0"/>
          </a:p>
        </p:txBody>
      </p:sp>
      <p:sp>
        <p:nvSpPr>
          <p:cNvPr id="28" name="TextBox 27"/>
          <p:cNvSpPr txBox="1"/>
          <p:nvPr/>
        </p:nvSpPr>
        <p:spPr>
          <a:xfrm>
            <a:off x="-180528" y="6505521"/>
            <a:ext cx="720080" cy="369332"/>
          </a:xfrm>
          <a:prstGeom prst="rect">
            <a:avLst/>
          </a:prstGeom>
          <a:noFill/>
        </p:spPr>
        <p:txBody>
          <a:bodyPr wrap="square" rtlCol="1">
            <a:spAutoFit/>
          </a:bodyPr>
          <a:lstStyle/>
          <a:p>
            <a:r>
              <a:rPr lang="en-US" dirty="0" smtClean="0"/>
              <a:t>16</a:t>
            </a:r>
            <a:endParaRPr lang="fa-IR" dirty="0"/>
          </a:p>
        </p:txBody>
      </p:sp>
      <p:sp>
        <p:nvSpPr>
          <p:cNvPr id="29" name="TextBox 28"/>
          <p:cNvSpPr txBox="1"/>
          <p:nvPr/>
        </p:nvSpPr>
        <p:spPr>
          <a:xfrm>
            <a:off x="3642357" y="5013176"/>
            <a:ext cx="2520280" cy="923330"/>
          </a:xfrm>
          <a:prstGeom prst="rect">
            <a:avLst/>
          </a:prstGeom>
          <a:noFill/>
        </p:spPr>
        <p:txBody>
          <a:bodyPr wrap="square" rtlCol="1">
            <a:spAutoFit/>
          </a:bodyPr>
          <a:lstStyle/>
          <a:p>
            <a:r>
              <a:rPr lang="en-US" dirty="0"/>
              <a:t>t=time</a:t>
            </a:r>
            <a:r>
              <a:rPr lang="fa-IR" dirty="0"/>
              <a:t>                               </a:t>
            </a:r>
            <a:r>
              <a:rPr lang="en-US" dirty="0"/>
              <a:t>C=cost</a:t>
            </a:r>
            <a:endParaRPr lang="fa-IR" dirty="0"/>
          </a:p>
          <a:p>
            <a:endParaRPr lang="fa-IR" dirty="0"/>
          </a:p>
        </p:txBody>
      </p:sp>
    </p:spTree>
    <p:extLst>
      <p:ext uri="{BB962C8B-B14F-4D97-AF65-F5344CB8AC3E}">
        <p14:creationId xmlns:p14="http://schemas.microsoft.com/office/powerpoint/2010/main" val="23708544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p:txBody>
          <a:bodyPr/>
          <a:lstStyle/>
          <a:p>
            <a:pPr marL="114300" indent="0" algn="l">
              <a:buNone/>
            </a:pPr>
            <a:r>
              <a:rPr lang="en-US" dirty="0" smtClean="0"/>
              <a:t>V</a:t>
            </a:r>
            <a:r>
              <a:rPr lang="en-US" baseline="-25000" dirty="0" smtClean="0"/>
              <a:t>B</a:t>
            </a:r>
            <a:r>
              <a:rPr lang="en-US" dirty="0" smtClean="0"/>
              <a:t>=- 0.04(7/5)-0.03(5/5)+0/5=0.035</a:t>
            </a:r>
          </a:p>
          <a:p>
            <a:pPr marL="114300" indent="0" algn="l">
              <a:buNone/>
            </a:pPr>
            <a:r>
              <a:rPr lang="en-US" dirty="0" smtClean="0"/>
              <a:t>V</a:t>
            </a:r>
            <a:r>
              <a:rPr lang="en-US" baseline="-25000" dirty="0" smtClean="0"/>
              <a:t>M</a:t>
            </a:r>
            <a:r>
              <a:rPr lang="en-US" dirty="0" smtClean="0"/>
              <a:t>= -0.04(5/5)-0.03(3/6)=0.328</a:t>
            </a:r>
            <a:endParaRPr lang="fa-IR" dirty="0" smtClean="0"/>
          </a:p>
          <a:p>
            <a:endParaRPr lang="fa-IR" dirty="0"/>
          </a:p>
        </p:txBody>
      </p:sp>
      <p:graphicFrame>
        <p:nvGraphicFramePr>
          <p:cNvPr id="5" name="Object 4"/>
          <p:cNvGraphicFramePr>
            <a:graphicFrameLocks noChangeAspect="1"/>
          </p:cNvGraphicFramePr>
          <p:nvPr>
            <p:extLst>
              <p:ext uri="{D42A27DB-BD31-4B8C-83A1-F6EECF244321}">
                <p14:modId xmlns:p14="http://schemas.microsoft.com/office/powerpoint/2010/main" val="1327196886"/>
              </p:ext>
            </p:extLst>
          </p:nvPr>
        </p:nvGraphicFramePr>
        <p:xfrm>
          <a:off x="323528" y="3861048"/>
          <a:ext cx="5904656" cy="881063"/>
        </p:xfrm>
        <a:graphic>
          <a:graphicData uri="http://schemas.openxmlformats.org/presentationml/2006/ole">
            <mc:AlternateContent xmlns:mc="http://schemas.openxmlformats.org/markup-compatibility/2006">
              <mc:Choice xmlns:v="urn:schemas-microsoft-com:vml" Requires="v">
                <p:oleObj spid="_x0000_s5160" name="Equation" r:id="rId3" imgW="2501640" imgH="444240" progId="Equation.3">
                  <p:embed/>
                </p:oleObj>
              </mc:Choice>
              <mc:Fallback>
                <p:oleObj name="Equation" r:id="rId3" imgW="2501640" imgH="444240" progId="Equation.3">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3861048"/>
                        <a:ext cx="5904656" cy="881063"/>
                      </a:xfrm>
                      <a:prstGeom prst="rect">
                        <a:avLst/>
                      </a:prstGeom>
                      <a:solidFill>
                        <a:schemeClr val="accent1">
                          <a:alpha val="39999"/>
                        </a:schemeClr>
                      </a:solidFill>
                      <a:ln>
                        <a:noFill/>
                      </a:ln>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4162690417"/>
              </p:ext>
            </p:extLst>
          </p:nvPr>
        </p:nvGraphicFramePr>
        <p:xfrm>
          <a:off x="323528" y="2636912"/>
          <a:ext cx="5904656" cy="830263"/>
        </p:xfrm>
        <a:graphic>
          <a:graphicData uri="http://schemas.openxmlformats.org/presentationml/2006/ole">
            <mc:AlternateContent xmlns:mc="http://schemas.openxmlformats.org/markup-compatibility/2006">
              <mc:Choice xmlns:v="urn:schemas-microsoft-com:vml" Requires="v">
                <p:oleObj spid="_x0000_s5161" name="Equation" r:id="rId5" imgW="2463480" imgH="419040" progId="Equation.3">
                  <p:embed/>
                </p:oleObj>
              </mc:Choice>
              <mc:Fallback>
                <p:oleObj name="Equation" r:id="rId5" imgW="2463480" imgH="419040" progId="Equation.3">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28" y="2636912"/>
                        <a:ext cx="5904656" cy="830263"/>
                      </a:xfrm>
                      <a:prstGeom prst="rect">
                        <a:avLst/>
                      </a:prstGeom>
                      <a:solidFill>
                        <a:schemeClr val="accent1">
                          <a:alpha val="30196"/>
                        </a:schemeClr>
                      </a:solidFill>
                      <a:ln>
                        <a:noFill/>
                      </a:ln>
                      <a:effectLst/>
                    </p:spPr>
                  </p:pic>
                </p:oleObj>
              </mc:Fallback>
            </mc:AlternateContent>
          </a:graphicData>
        </a:graphic>
      </p:graphicFrame>
      <p:sp>
        <p:nvSpPr>
          <p:cNvPr id="8" name="TextBox 7"/>
          <p:cNvSpPr txBox="1"/>
          <p:nvPr/>
        </p:nvSpPr>
        <p:spPr>
          <a:xfrm>
            <a:off x="-272872" y="5338821"/>
            <a:ext cx="5688632" cy="461665"/>
          </a:xfrm>
          <a:prstGeom prst="rect">
            <a:avLst/>
          </a:prstGeom>
          <a:noFill/>
        </p:spPr>
        <p:txBody>
          <a:bodyPr wrap="square" rtlCol="1">
            <a:spAutoFit/>
          </a:bodyPr>
          <a:lstStyle/>
          <a:p>
            <a:r>
              <a:rPr lang="en-US" sz="2400" dirty="0" smtClean="0"/>
              <a:t>EMU=</a:t>
            </a:r>
            <a:r>
              <a:rPr lang="en-US" sz="2400" dirty="0" err="1" smtClean="0"/>
              <a:t>ln</a:t>
            </a:r>
            <a:r>
              <a:rPr lang="en-US" sz="2400" dirty="0" smtClean="0"/>
              <a:t>(</a:t>
            </a:r>
            <a:r>
              <a:rPr lang="en-US" sz="2400" dirty="0" err="1" smtClean="0"/>
              <a:t>exp</a:t>
            </a:r>
            <a:r>
              <a:rPr lang="en-US" sz="2400" dirty="0" smtClean="0"/>
              <a:t>(0.035)+</a:t>
            </a:r>
            <a:r>
              <a:rPr lang="en-US" sz="2400" dirty="0" err="1" smtClean="0"/>
              <a:t>exp</a:t>
            </a:r>
            <a:r>
              <a:rPr lang="en-US" sz="2400" dirty="0" smtClean="0"/>
              <a:t>(-0.328))=0.56</a:t>
            </a:r>
            <a:endParaRPr lang="fa-IR" sz="2400" dirty="0"/>
          </a:p>
        </p:txBody>
      </p:sp>
      <p:sp>
        <p:nvSpPr>
          <p:cNvPr id="9" name="TextBox 8"/>
          <p:cNvSpPr txBox="1"/>
          <p:nvPr/>
        </p:nvSpPr>
        <p:spPr>
          <a:xfrm>
            <a:off x="5418094" y="1283568"/>
            <a:ext cx="2340260" cy="830997"/>
          </a:xfrm>
          <a:prstGeom prst="rect">
            <a:avLst/>
          </a:prstGeom>
          <a:noFill/>
        </p:spPr>
        <p:txBody>
          <a:bodyPr wrap="square" rtlCol="1">
            <a:spAutoFit/>
          </a:bodyPr>
          <a:lstStyle/>
          <a:p>
            <a:r>
              <a:rPr lang="fa-IR" sz="2400" dirty="0" smtClean="0">
                <a:cs typeface="B Homa" panose="00000400000000000000" pitchFamily="2" charset="-78"/>
              </a:rPr>
              <a:t>بررسی ابتدا از سطح دوم</a:t>
            </a:r>
            <a:endParaRPr lang="fa-IR" sz="2400" dirty="0">
              <a:cs typeface="B Homa" panose="00000400000000000000" pitchFamily="2" charset="-78"/>
            </a:endParaRPr>
          </a:p>
        </p:txBody>
      </p:sp>
      <p:sp>
        <p:nvSpPr>
          <p:cNvPr id="10" name="Rounded Rectangle 9"/>
          <p:cNvSpPr/>
          <p:nvPr/>
        </p:nvSpPr>
        <p:spPr>
          <a:xfrm>
            <a:off x="6588224" y="332656"/>
            <a:ext cx="1368152"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مقدمه</a:t>
            </a:r>
            <a:endParaRPr lang="fa-IR" dirty="0">
              <a:cs typeface="B Homa" panose="00000400000000000000" pitchFamily="2" charset="-78"/>
            </a:endParaRPr>
          </a:p>
        </p:txBody>
      </p:sp>
      <p:sp>
        <p:nvSpPr>
          <p:cNvPr id="11" name="Rounded Rectangle 10"/>
          <p:cNvSpPr/>
          <p:nvPr/>
        </p:nvSpPr>
        <p:spPr>
          <a:xfrm>
            <a:off x="3347864" y="347688"/>
            <a:ext cx="166436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چند جمله ای </a:t>
            </a:r>
            <a:endParaRPr lang="fa-IR" dirty="0">
              <a:cs typeface="B Homa" panose="00000400000000000000" pitchFamily="2" charset="-78"/>
            </a:endParaRPr>
          </a:p>
        </p:txBody>
      </p:sp>
      <p:sp>
        <p:nvSpPr>
          <p:cNvPr id="12" name="Rounded Rectangle 11"/>
          <p:cNvSpPr/>
          <p:nvPr/>
        </p:nvSpPr>
        <p:spPr>
          <a:xfrm>
            <a:off x="5076056" y="332656"/>
            <a:ext cx="141845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انواع لوجیت</a:t>
            </a:r>
            <a:endParaRPr lang="fa-IR" dirty="0">
              <a:cs typeface="B Homa" panose="00000400000000000000" pitchFamily="2" charset="-78"/>
            </a:endParaRPr>
          </a:p>
        </p:txBody>
      </p:sp>
      <p:sp>
        <p:nvSpPr>
          <p:cNvPr id="13" name="Rounded Rectangle 12"/>
          <p:cNvSpPr/>
          <p:nvPr/>
        </p:nvSpPr>
        <p:spPr>
          <a:xfrm>
            <a:off x="323528" y="347688"/>
            <a:ext cx="1463315"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ترکیبی</a:t>
            </a:r>
            <a:endParaRPr lang="fa-IR" dirty="0">
              <a:cs typeface="B Homa" panose="00000400000000000000" pitchFamily="2" charset="-78"/>
            </a:endParaRPr>
          </a:p>
        </p:txBody>
      </p:sp>
      <p:sp>
        <p:nvSpPr>
          <p:cNvPr id="14" name="Rounded Rectangle 13"/>
          <p:cNvSpPr/>
          <p:nvPr/>
        </p:nvSpPr>
        <p:spPr>
          <a:xfrm>
            <a:off x="1835696" y="347688"/>
            <a:ext cx="1471497" cy="720080"/>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b="1" dirty="0" smtClean="0">
                <a:cs typeface="B Homa" panose="00000400000000000000" pitchFamily="2" charset="-78"/>
              </a:rPr>
              <a:t>بررسی لوجیت آشیانه ای</a:t>
            </a:r>
            <a:endParaRPr lang="fa-IR" b="1" dirty="0">
              <a:cs typeface="B Homa" panose="00000400000000000000" pitchFamily="2" charset="-78"/>
            </a:endParaRPr>
          </a:p>
        </p:txBody>
      </p:sp>
      <p:sp>
        <p:nvSpPr>
          <p:cNvPr id="15" name="TextBox 14"/>
          <p:cNvSpPr txBox="1"/>
          <p:nvPr/>
        </p:nvSpPr>
        <p:spPr>
          <a:xfrm>
            <a:off x="21967" y="6457937"/>
            <a:ext cx="755576" cy="369332"/>
          </a:xfrm>
          <a:prstGeom prst="rect">
            <a:avLst/>
          </a:prstGeom>
          <a:noFill/>
        </p:spPr>
        <p:txBody>
          <a:bodyPr wrap="square" rtlCol="1">
            <a:spAutoFit/>
          </a:bodyPr>
          <a:lstStyle/>
          <a:p>
            <a:r>
              <a:rPr lang="en-US" dirty="0" smtClean="0"/>
              <a:t>17</a:t>
            </a:r>
            <a:endParaRPr lang="fa-IR" dirty="0"/>
          </a:p>
        </p:txBody>
      </p:sp>
    </p:spTree>
    <p:extLst>
      <p:ext uri="{BB962C8B-B14F-4D97-AF65-F5344CB8AC3E}">
        <p14:creationId xmlns:p14="http://schemas.microsoft.com/office/powerpoint/2010/main" val="2303459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p>
        </p:txBody>
      </p:sp>
      <p:sp>
        <p:nvSpPr>
          <p:cNvPr id="4" name="Rounded Rectangle 3"/>
          <p:cNvSpPr/>
          <p:nvPr/>
        </p:nvSpPr>
        <p:spPr>
          <a:xfrm>
            <a:off x="6588224" y="332656"/>
            <a:ext cx="1368152"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solidFill>
                  <a:schemeClr val="bg1"/>
                </a:solidFill>
                <a:cs typeface="B Homa" panose="00000400000000000000" pitchFamily="2" charset="-78"/>
              </a:rPr>
              <a:t>مقدمه</a:t>
            </a:r>
            <a:endParaRPr lang="fa-IR" dirty="0">
              <a:solidFill>
                <a:schemeClr val="bg1"/>
              </a:solidFill>
              <a:cs typeface="B Homa" panose="00000400000000000000" pitchFamily="2" charset="-78"/>
            </a:endParaRPr>
          </a:p>
        </p:txBody>
      </p:sp>
      <p:sp>
        <p:nvSpPr>
          <p:cNvPr id="5" name="Rounded Rectangle 4"/>
          <p:cNvSpPr/>
          <p:nvPr/>
        </p:nvSpPr>
        <p:spPr>
          <a:xfrm>
            <a:off x="3347864" y="347688"/>
            <a:ext cx="166436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solidFill>
                  <a:schemeClr val="bg1"/>
                </a:solidFill>
                <a:cs typeface="B Homa" panose="00000400000000000000" pitchFamily="2" charset="-78"/>
              </a:rPr>
              <a:t>بررسی لوجیت چند جمله ای </a:t>
            </a:r>
            <a:endParaRPr lang="fa-IR" dirty="0">
              <a:solidFill>
                <a:schemeClr val="bg1"/>
              </a:solidFill>
              <a:cs typeface="B Homa" panose="00000400000000000000" pitchFamily="2" charset="-78"/>
            </a:endParaRPr>
          </a:p>
        </p:txBody>
      </p:sp>
      <p:sp>
        <p:nvSpPr>
          <p:cNvPr id="6" name="Rounded Rectangle 5"/>
          <p:cNvSpPr/>
          <p:nvPr/>
        </p:nvSpPr>
        <p:spPr>
          <a:xfrm>
            <a:off x="5076056" y="332656"/>
            <a:ext cx="141845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solidFill>
                  <a:schemeClr val="bg1"/>
                </a:solidFill>
                <a:cs typeface="B Homa" panose="00000400000000000000" pitchFamily="2" charset="-78"/>
              </a:rPr>
              <a:t>انواع لوجیت</a:t>
            </a:r>
            <a:endParaRPr lang="fa-IR" dirty="0">
              <a:solidFill>
                <a:schemeClr val="bg1"/>
              </a:solidFill>
              <a:cs typeface="B Homa" panose="00000400000000000000" pitchFamily="2" charset="-78"/>
            </a:endParaRPr>
          </a:p>
        </p:txBody>
      </p:sp>
      <p:sp>
        <p:nvSpPr>
          <p:cNvPr id="7" name="Rounded Rectangle 6"/>
          <p:cNvSpPr/>
          <p:nvPr/>
        </p:nvSpPr>
        <p:spPr>
          <a:xfrm>
            <a:off x="323528" y="347688"/>
            <a:ext cx="1463315"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solidFill>
                  <a:schemeClr val="bg1"/>
                </a:solidFill>
                <a:cs typeface="B Homa" panose="00000400000000000000" pitchFamily="2" charset="-78"/>
              </a:rPr>
              <a:t>بررسی لوجیت ترکیبی</a:t>
            </a:r>
            <a:endParaRPr lang="fa-IR" dirty="0">
              <a:solidFill>
                <a:schemeClr val="bg1"/>
              </a:solidFill>
              <a:cs typeface="B Homa" panose="00000400000000000000" pitchFamily="2" charset="-78"/>
            </a:endParaRPr>
          </a:p>
        </p:txBody>
      </p:sp>
      <p:sp>
        <p:nvSpPr>
          <p:cNvPr id="8" name="Rounded Rectangle 7"/>
          <p:cNvSpPr/>
          <p:nvPr/>
        </p:nvSpPr>
        <p:spPr>
          <a:xfrm>
            <a:off x="1835696" y="347688"/>
            <a:ext cx="1471497" cy="720080"/>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b="1" dirty="0" smtClean="0">
                <a:solidFill>
                  <a:schemeClr val="bg1"/>
                </a:solidFill>
                <a:cs typeface="B Homa" panose="00000400000000000000" pitchFamily="2" charset="-78"/>
              </a:rPr>
              <a:t>بررسی لوجیت آشیانه ای</a:t>
            </a:r>
            <a:endParaRPr lang="fa-IR" b="1" dirty="0">
              <a:solidFill>
                <a:schemeClr val="bg1"/>
              </a:solidFill>
              <a:cs typeface="B Homa" panose="00000400000000000000" pitchFamily="2" charset="-78"/>
            </a:endParaRPr>
          </a:p>
        </p:txBody>
      </p:sp>
      <p:sp>
        <p:nvSpPr>
          <p:cNvPr id="12" name="TextBox 11"/>
          <p:cNvSpPr txBox="1"/>
          <p:nvPr/>
        </p:nvSpPr>
        <p:spPr>
          <a:xfrm>
            <a:off x="212475" y="1144126"/>
            <a:ext cx="6758148" cy="1200329"/>
          </a:xfrm>
          <a:prstGeom prst="rect">
            <a:avLst/>
          </a:prstGeom>
          <a:noFill/>
        </p:spPr>
        <p:txBody>
          <a:bodyPr wrap="square" rtlCol="1">
            <a:spAutoFit/>
          </a:bodyPr>
          <a:lstStyle/>
          <a:p>
            <a:pPr algn="l"/>
            <a:r>
              <a:rPr lang="en-US" sz="2400" dirty="0" smtClean="0"/>
              <a:t>V</a:t>
            </a:r>
            <a:r>
              <a:rPr lang="en-US" sz="2400" baseline="-25000" dirty="0" smtClean="0"/>
              <a:t>A</a:t>
            </a:r>
            <a:r>
              <a:rPr lang="en-US" sz="2400" dirty="0" smtClean="0"/>
              <a:t>=- 0.03(4/5)-0.02(23)+1.25=0.655</a:t>
            </a:r>
          </a:p>
          <a:p>
            <a:pPr algn="l"/>
            <a:r>
              <a:rPr lang="en-US" sz="2400" dirty="0" smtClean="0"/>
              <a:t>V</a:t>
            </a:r>
            <a:r>
              <a:rPr lang="en-US" sz="2400" baseline="-25000" dirty="0" smtClean="0"/>
              <a:t>T</a:t>
            </a:r>
            <a:r>
              <a:rPr lang="en-US" sz="2400" dirty="0" smtClean="0"/>
              <a:t>=-0.03(5/5)- 0.02(15)-0.2=-0.655</a:t>
            </a:r>
          </a:p>
          <a:p>
            <a:pPr algn="l"/>
            <a:r>
              <a:rPr lang="en-US" sz="2400" dirty="0" err="1" smtClean="0"/>
              <a:t>V</a:t>
            </a:r>
            <a:r>
              <a:rPr lang="en-US" sz="2400" baseline="-25000" dirty="0" err="1" smtClean="0"/>
              <a:t>pt</a:t>
            </a:r>
            <a:r>
              <a:rPr lang="en-US" sz="2400" dirty="0" smtClean="0"/>
              <a:t>= 0.6(EMU)=0.6(0.56)=0.336</a:t>
            </a:r>
            <a:endParaRPr lang="fa-IR" sz="2400" dirty="0"/>
          </a:p>
        </p:txBody>
      </p:sp>
      <p:graphicFrame>
        <p:nvGraphicFramePr>
          <p:cNvPr id="14" name="Object 13"/>
          <p:cNvGraphicFramePr>
            <a:graphicFrameLocks noChangeAspect="1"/>
          </p:cNvGraphicFramePr>
          <p:nvPr>
            <p:extLst>
              <p:ext uri="{D42A27DB-BD31-4B8C-83A1-F6EECF244321}">
                <p14:modId xmlns:p14="http://schemas.microsoft.com/office/powerpoint/2010/main" val="1447820779"/>
              </p:ext>
            </p:extLst>
          </p:nvPr>
        </p:nvGraphicFramePr>
        <p:xfrm>
          <a:off x="179512" y="2420888"/>
          <a:ext cx="7776864" cy="881062"/>
        </p:xfrm>
        <a:graphic>
          <a:graphicData uri="http://schemas.openxmlformats.org/presentationml/2006/ole">
            <mc:AlternateContent xmlns:mc="http://schemas.openxmlformats.org/markup-compatibility/2006">
              <mc:Choice xmlns:v="urn:schemas-microsoft-com:vml" Requires="v">
                <p:oleObj spid="_x0000_s4174" name="Equation" r:id="rId3" imgW="3225600" imgH="444240" progId="Equation.3">
                  <p:embed/>
                </p:oleObj>
              </mc:Choice>
              <mc:Fallback>
                <p:oleObj name="Equation" r:id="rId3" imgW="3225600" imgH="444240" progId="Equation.3">
                  <p:embed/>
                  <p:pic>
                    <p:nvPicPr>
                      <p:cNvPr id="0" name="Object 1"/>
                      <p:cNvPicPr>
                        <a:picLocks noChangeAspect="1" noChangeArrowheads="1"/>
                      </p:cNvPicPr>
                      <p:nvPr/>
                    </p:nvPicPr>
                    <p:blipFill>
                      <a:blip r:embed="rId4"/>
                      <a:srcRect/>
                      <a:stretch>
                        <a:fillRect/>
                      </a:stretch>
                    </p:blipFill>
                    <p:spPr bwMode="auto">
                      <a:xfrm>
                        <a:off x="179512" y="2420888"/>
                        <a:ext cx="7776864" cy="881062"/>
                      </a:xfrm>
                      <a:prstGeom prst="rect">
                        <a:avLst/>
                      </a:prstGeom>
                      <a:solidFill>
                        <a:schemeClr val="accent1">
                          <a:alpha val="30196"/>
                        </a:schemeClr>
                      </a:solidFill>
                      <a:ln>
                        <a:noFill/>
                      </a:ln>
                      <a:effectLst/>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3598962498"/>
              </p:ext>
            </p:extLst>
          </p:nvPr>
        </p:nvGraphicFramePr>
        <p:xfrm>
          <a:off x="179512" y="3356992"/>
          <a:ext cx="7776864" cy="881063"/>
        </p:xfrm>
        <a:graphic>
          <a:graphicData uri="http://schemas.openxmlformats.org/presentationml/2006/ole">
            <mc:AlternateContent xmlns:mc="http://schemas.openxmlformats.org/markup-compatibility/2006">
              <mc:Choice xmlns:v="urn:schemas-microsoft-com:vml" Requires="v">
                <p:oleObj spid="_x0000_s4175" name="Equation" r:id="rId5" imgW="3288960" imgH="444240" progId="Equation.3">
                  <p:embed/>
                </p:oleObj>
              </mc:Choice>
              <mc:Fallback>
                <p:oleObj name="Equation" r:id="rId5" imgW="3288960" imgH="444240" progId="Equation.3">
                  <p:embed/>
                  <p:pic>
                    <p:nvPicPr>
                      <p:cNvPr id="0" name="Object 13"/>
                      <p:cNvPicPr>
                        <a:picLocks noChangeAspect="1" noChangeArrowheads="1"/>
                      </p:cNvPicPr>
                      <p:nvPr/>
                    </p:nvPicPr>
                    <p:blipFill>
                      <a:blip r:embed="rId6"/>
                      <a:srcRect/>
                      <a:stretch>
                        <a:fillRect/>
                      </a:stretch>
                    </p:blipFill>
                    <p:spPr bwMode="auto">
                      <a:xfrm>
                        <a:off x="179512" y="3356992"/>
                        <a:ext cx="7776864" cy="881063"/>
                      </a:xfrm>
                      <a:prstGeom prst="rect">
                        <a:avLst/>
                      </a:prstGeom>
                      <a:solidFill>
                        <a:schemeClr val="accent1">
                          <a:alpha val="30196"/>
                        </a:schemeClr>
                      </a:solidFill>
                      <a:ln>
                        <a:noFill/>
                      </a:ln>
                      <a:effectLst/>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3480660531"/>
              </p:ext>
            </p:extLst>
          </p:nvPr>
        </p:nvGraphicFramePr>
        <p:xfrm>
          <a:off x="180801" y="4293096"/>
          <a:ext cx="7775575" cy="881063"/>
        </p:xfrm>
        <a:graphic>
          <a:graphicData uri="http://schemas.openxmlformats.org/presentationml/2006/ole">
            <mc:AlternateContent xmlns:mc="http://schemas.openxmlformats.org/markup-compatibility/2006">
              <mc:Choice xmlns:v="urn:schemas-microsoft-com:vml" Requires="v">
                <p:oleObj spid="_x0000_s4176" name="Equation" r:id="rId7" imgW="3403440" imgH="444240" progId="Equation.3">
                  <p:embed/>
                </p:oleObj>
              </mc:Choice>
              <mc:Fallback>
                <p:oleObj name="Equation" r:id="rId7" imgW="3403440" imgH="444240" progId="Equation.3">
                  <p:embed/>
                  <p:pic>
                    <p:nvPicPr>
                      <p:cNvPr id="0" name="Object 15"/>
                      <p:cNvPicPr>
                        <a:picLocks noChangeAspect="1" noChangeArrowheads="1"/>
                      </p:cNvPicPr>
                      <p:nvPr/>
                    </p:nvPicPr>
                    <p:blipFill>
                      <a:blip r:embed="rId8"/>
                      <a:srcRect/>
                      <a:stretch>
                        <a:fillRect/>
                      </a:stretch>
                    </p:blipFill>
                    <p:spPr bwMode="auto">
                      <a:xfrm>
                        <a:off x="180801" y="4293096"/>
                        <a:ext cx="7775575" cy="881063"/>
                      </a:xfrm>
                      <a:prstGeom prst="rect">
                        <a:avLst/>
                      </a:prstGeom>
                      <a:solidFill>
                        <a:schemeClr val="accent1">
                          <a:alpha val="30196"/>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 name="TextBox 17"/>
          <p:cNvSpPr txBox="1"/>
          <p:nvPr/>
        </p:nvSpPr>
        <p:spPr>
          <a:xfrm>
            <a:off x="323528" y="5373216"/>
            <a:ext cx="6264696" cy="954107"/>
          </a:xfrm>
          <a:prstGeom prst="rect">
            <a:avLst/>
          </a:prstGeom>
          <a:noFill/>
        </p:spPr>
        <p:txBody>
          <a:bodyPr wrap="square" rtlCol="1">
            <a:spAutoFit/>
          </a:bodyPr>
          <a:lstStyle/>
          <a:p>
            <a:pPr algn="l"/>
            <a:r>
              <a:rPr lang="en-US" sz="2800" dirty="0" smtClean="0"/>
              <a:t>P</a:t>
            </a:r>
            <a:r>
              <a:rPr lang="en-US" sz="2800" baseline="-25000" dirty="0" smtClean="0"/>
              <a:t>B</a:t>
            </a:r>
            <a:r>
              <a:rPr lang="en-US" sz="2800" dirty="0" smtClean="0"/>
              <a:t>=P</a:t>
            </a:r>
            <a:r>
              <a:rPr lang="en-US" sz="2800" baseline="-25000" dirty="0" smtClean="0"/>
              <a:t>PT</a:t>
            </a:r>
            <a:r>
              <a:rPr lang="en-US" sz="2800" dirty="0" smtClean="0"/>
              <a:t>  P(</a:t>
            </a:r>
            <a:r>
              <a:rPr lang="en-US" sz="2800" dirty="0" err="1" smtClean="0"/>
              <a:t>BlPT</a:t>
            </a:r>
            <a:r>
              <a:rPr lang="en-US" sz="2800" dirty="0" smtClean="0"/>
              <a:t>)=0.36*0.59=0.21</a:t>
            </a:r>
          </a:p>
          <a:p>
            <a:pPr algn="l"/>
            <a:r>
              <a:rPr lang="en-US" sz="2800" dirty="0" smtClean="0"/>
              <a:t>P</a:t>
            </a:r>
            <a:r>
              <a:rPr lang="en-US" sz="2800" baseline="-25000" dirty="0" smtClean="0"/>
              <a:t>M</a:t>
            </a:r>
            <a:r>
              <a:rPr lang="en-US" sz="2800" dirty="0" smtClean="0"/>
              <a:t>=P</a:t>
            </a:r>
            <a:r>
              <a:rPr lang="en-US" sz="2800" baseline="-25000" dirty="0" smtClean="0"/>
              <a:t>M</a:t>
            </a:r>
            <a:r>
              <a:rPr lang="en-US" sz="2800" dirty="0" smtClean="0"/>
              <a:t>  P(</a:t>
            </a:r>
            <a:r>
              <a:rPr lang="en-US" sz="2800" dirty="0" err="1" smtClean="0"/>
              <a:t>MlPT</a:t>
            </a:r>
            <a:r>
              <a:rPr lang="en-US" sz="2800" dirty="0" smtClean="0"/>
              <a:t>)=0.36*0.41=0.15</a:t>
            </a:r>
            <a:endParaRPr lang="fa-IR" sz="2800" dirty="0"/>
          </a:p>
        </p:txBody>
      </p:sp>
      <p:sp>
        <p:nvSpPr>
          <p:cNvPr id="19" name="TextBox 18"/>
          <p:cNvSpPr txBox="1"/>
          <p:nvPr/>
        </p:nvSpPr>
        <p:spPr>
          <a:xfrm>
            <a:off x="-42301" y="6511989"/>
            <a:ext cx="731657" cy="369332"/>
          </a:xfrm>
          <a:prstGeom prst="rect">
            <a:avLst/>
          </a:prstGeom>
          <a:noFill/>
        </p:spPr>
        <p:txBody>
          <a:bodyPr wrap="square" rtlCol="1">
            <a:spAutoFit/>
          </a:bodyPr>
          <a:lstStyle/>
          <a:p>
            <a:r>
              <a:rPr lang="en-US" dirty="0" smtClean="0"/>
              <a:t>18</a:t>
            </a:r>
            <a:endParaRPr lang="fa-IR" dirty="0"/>
          </a:p>
        </p:txBody>
      </p:sp>
    </p:spTree>
    <p:extLst>
      <p:ext uri="{BB962C8B-B14F-4D97-AF65-F5344CB8AC3E}">
        <p14:creationId xmlns:p14="http://schemas.microsoft.com/office/powerpoint/2010/main" val="1308824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330" y="1072332"/>
            <a:ext cx="7620000" cy="1143000"/>
          </a:xfrm>
        </p:spPr>
        <p:txBody>
          <a:bodyPr>
            <a:normAutofit/>
          </a:bodyPr>
          <a:lstStyle/>
          <a:p>
            <a:pPr marL="342900" indent="-342900" algn="r">
              <a:buFont typeface="Wingdings" pitchFamily="2" charset="2"/>
              <a:buChar char="v"/>
            </a:pPr>
            <a:r>
              <a:rPr lang="fa-IR" sz="2000" b="1" dirty="0" smtClean="0">
                <a:solidFill>
                  <a:schemeClr val="accent6">
                    <a:lumMod val="50000"/>
                  </a:schemeClr>
                </a:solidFill>
                <a:cs typeface="B Homa" panose="00000400000000000000" pitchFamily="2" charset="-78"/>
              </a:rPr>
              <a:t>مدل تفکیک(</a:t>
            </a:r>
            <a:r>
              <a:rPr lang="en-US" sz="2000" b="1" dirty="0" smtClean="0">
                <a:solidFill>
                  <a:schemeClr val="accent6">
                    <a:lumMod val="50000"/>
                  </a:schemeClr>
                </a:solidFill>
                <a:cs typeface="B Homa" panose="00000400000000000000" pitchFamily="2" charset="-78"/>
              </a:rPr>
              <a:t>(Mode choice</a:t>
            </a:r>
            <a:endParaRPr lang="fa-IR" sz="2000" b="1" dirty="0">
              <a:solidFill>
                <a:schemeClr val="accent6">
                  <a:lumMod val="50000"/>
                </a:schemeClr>
              </a:solidFill>
              <a:cs typeface="B Homa" panose="00000400000000000000" pitchFamily="2" charset="-78"/>
            </a:endParaRPr>
          </a:p>
        </p:txBody>
      </p:sp>
      <p:sp>
        <p:nvSpPr>
          <p:cNvPr id="3" name="Content Placeholder 2"/>
          <p:cNvSpPr>
            <a:spLocks noGrp="1"/>
          </p:cNvSpPr>
          <p:nvPr>
            <p:ph idx="1"/>
          </p:nvPr>
        </p:nvSpPr>
        <p:spPr>
          <a:xfrm>
            <a:off x="430492" y="1628800"/>
            <a:ext cx="7620000" cy="4800600"/>
          </a:xfrm>
        </p:spPr>
        <p:txBody>
          <a:bodyPr>
            <a:normAutofit/>
          </a:bodyPr>
          <a:lstStyle/>
          <a:p>
            <a:pPr marL="0" indent="0" algn="just">
              <a:buNone/>
            </a:pPr>
            <a:r>
              <a:rPr lang="fa-IR" sz="2000" dirty="0" smtClean="0">
                <a:solidFill>
                  <a:schemeClr val="tx1"/>
                </a:solidFill>
                <a:cs typeface="B Homa" panose="00000400000000000000" pitchFamily="2" charset="-78"/>
              </a:rPr>
              <a:t>مدلهای انتخاب،چگونگی انتخاب آلترناتیو های مختلف را توضیح داده و توجیه می کند. در این روش هر آلترناتیو به صورت یک تابع استفاده(تابع مطلوبیت) بیان می گردد. به عبارت دیگر اگر بخواهیم این روش را در مورد تفکیک سفر به کار بریم، باید تابع مطلوبیت هر طریق سفر را به صورت مجموع مشخصه ها یا مولفه های آن در نظر گرفته و سپس انتخاب هر طریق سفر را به وسیله یک توزیع احتمالی بیان نماییم </a:t>
            </a:r>
          </a:p>
          <a:p>
            <a:pPr marL="0" indent="0" algn="just">
              <a:buNone/>
            </a:pPr>
            <a:r>
              <a:rPr lang="fa-IR" sz="2000" dirty="0" smtClean="0">
                <a:solidFill>
                  <a:schemeClr val="tx1"/>
                </a:solidFill>
                <a:cs typeface="B Homa" panose="00000400000000000000" pitchFamily="2" charset="-78"/>
              </a:rPr>
              <a:t>مدل های انتخاب گسسته</a:t>
            </a:r>
            <a:endParaRPr lang="en-US" sz="2000" dirty="0" smtClean="0">
              <a:solidFill>
                <a:schemeClr val="tx1"/>
              </a:solidFill>
              <a:cs typeface="B Homa" panose="00000400000000000000" pitchFamily="2" charset="-78"/>
            </a:endParaRPr>
          </a:p>
          <a:p>
            <a:pPr marL="0" indent="0" algn="just">
              <a:buNone/>
            </a:pPr>
            <a:r>
              <a:rPr lang="fa-IR" sz="2000" dirty="0" smtClean="0">
                <a:solidFill>
                  <a:schemeClr val="tx1"/>
                </a:solidFill>
                <a:latin typeface="Palatino Linotype"/>
                <a:cs typeface="B Homa" panose="00000400000000000000" pitchFamily="2" charset="-78"/>
              </a:rPr>
              <a:t>پايه </a:t>
            </a:r>
            <a:r>
              <a:rPr lang="fa-IR" sz="2000" dirty="0">
                <a:solidFill>
                  <a:schemeClr val="tx1"/>
                </a:solidFill>
                <a:latin typeface="Palatino Linotype"/>
                <a:cs typeface="B Homa" panose="00000400000000000000" pitchFamily="2" charset="-78"/>
              </a:rPr>
              <a:t>و اساس مدل‌هاي انتخاب گسسته، تئوري مطلوبيت ‌هاي احتمالي است كه به طور كلي موارد زیر را بيان می‌دارد:</a:t>
            </a:r>
          </a:p>
          <a:p>
            <a:pPr marL="0" indent="0" algn="just">
              <a:spcBef>
                <a:spcPts val="0"/>
              </a:spcBef>
              <a:buNone/>
            </a:pPr>
            <a:r>
              <a:rPr lang="fa-IR" sz="2000" dirty="0">
                <a:solidFill>
                  <a:schemeClr val="tx1"/>
                </a:solidFill>
                <a:latin typeface="Palatino Linotype"/>
                <a:cs typeface="B Homa" panose="00000400000000000000" pitchFamily="2" charset="-78"/>
              </a:rPr>
              <a:t>افرادي كه در يك جامعه يكسان و همگون </a:t>
            </a:r>
            <a:r>
              <a:rPr lang="en-US" sz="2000" dirty="0">
                <a:solidFill>
                  <a:schemeClr val="tx1"/>
                </a:solidFill>
                <a:latin typeface="Palatino Linotype"/>
                <a:cs typeface="B Homa" panose="00000400000000000000" pitchFamily="2" charset="-78"/>
              </a:rPr>
              <a:t> Q</a:t>
            </a:r>
            <a:r>
              <a:rPr lang="fa-IR" sz="2000" dirty="0">
                <a:solidFill>
                  <a:schemeClr val="tx1"/>
                </a:solidFill>
                <a:latin typeface="Palatino Linotype"/>
                <a:cs typeface="B Homa" panose="00000400000000000000" pitchFamily="2" charset="-78"/>
              </a:rPr>
              <a:t>زندگي می کنند رفتار منطقي دارند و اطلاعات آنان در رابطه با محيط اطرافشان كامل است. يعني اين افراد هميشه گزينه ‌هايي را انتخاب می‌کنندكه مطلوبيت فردي آنان را حداكثرکند. اين انتخاب با توجه به محدوديت هاي قانوني، اجتماعي، فيزيكي و بودجه اي (هم اقتصادي و هم زماني) صورت می‌گيرد</a:t>
            </a:r>
            <a:r>
              <a:rPr lang="fa-IR" sz="2000" dirty="0" smtClean="0">
                <a:solidFill>
                  <a:schemeClr val="tx1"/>
                </a:solidFill>
                <a:latin typeface="Palatino Linotype"/>
                <a:cs typeface="B Homa" panose="00000400000000000000" pitchFamily="2" charset="-78"/>
              </a:rPr>
              <a:t>.</a:t>
            </a:r>
            <a:endParaRPr lang="en-US" sz="2400" dirty="0">
              <a:solidFill>
                <a:schemeClr val="tx1"/>
              </a:solidFill>
              <a:latin typeface="Palatino Linotype"/>
              <a:cs typeface="B Homa" panose="00000400000000000000" pitchFamily="2" charset="-78"/>
            </a:endParaRPr>
          </a:p>
          <a:p>
            <a:pPr marL="0" indent="0">
              <a:buNone/>
            </a:pPr>
            <a:endParaRPr lang="fa-IR" sz="2400" dirty="0">
              <a:solidFill>
                <a:schemeClr val="tx1"/>
              </a:solidFill>
              <a:cs typeface="B Homa" panose="00000400000000000000" pitchFamily="2" charset="-78"/>
            </a:endParaRPr>
          </a:p>
        </p:txBody>
      </p:sp>
      <p:sp>
        <p:nvSpPr>
          <p:cNvPr id="10" name="Rounded Rectangle 9"/>
          <p:cNvSpPr/>
          <p:nvPr/>
        </p:nvSpPr>
        <p:spPr>
          <a:xfrm>
            <a:off x="6588224" y="260648"/>
            <a:ext cx="1368152" cy="720080"/>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b="1" dirty="0" smtClean="0">
                <a:cs typeface="B Homa" panose="00000400000000000000" pitchFamily="2" charset="-78"/>
              </a:rPr>
              <a:t>مقدمه</a:t>
            </a:r>
            <a:endParaRPr lang="fa-IR" b="1" dirty="0">
              <a:cs typeface="B Homa" panose="00000400000000000000" pitchFamily="2" charset="-78"/>
            </a:endParaRPr>
          </a:p>
        </p:txBody>
      </p:sp>
      <p:sp>
        <p:nvSpPr>
          <p:cNvPr id="11" name="Rounded Rectangle 10"/>
          <p:cNvSpPr/>
          <p:nvPr/>
        </p:nvSpPr>
        <p:spPr>
          <a:xfrm>
            <a:off x="3347864" y="260648"/>
            <a:ext cx="166436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چند جمله ای </a:t>
            </a:r>
            <a:endParaRPr lang="fa-IR" dirty="0">
              <a:cs typeface="B Homa" panose="00000400000000000000" pitchFamily="2" charset="-78"/>
            </a:endParaRPr>
          </a:p>
        </p:txBody>
      </p:sp>
      <p:sp>
        <p:nvSpPr>
          <p:cNvPr id="12" name="Rounded Rectangle 11"/>
          <p:cNvSpPr/>
          <p:nvPr/>
        </p:nvSpPr>
        <p:spPr>
          <a:xfrm>
            <a:off x="5076056" y="245616"/>
            <a:ext cx="141845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انواع لوجیت</a:t>
            </a:r>
            <a:endParaRPr lang="fa-IR" dirty="0">
              <a:cs typeface="B Homa" panose="00000400000000000000" pitchFamily="2" charset="-78"/>
            </a:endParaRPr>
          </a:p>
        </p:txBody>
      </p:sp>
      <p:sp>
        <p:nvSpPr>
          <p:cNvPr id="13" name="Rounded Rectangle 12"/>
          <p:cNvSpPr/>
          <p:nvPr/>
        </p:nvSpPr>
        <p:spPr>
          <a:xfrm>
            <a:off x="323528" y="260648"/>
            <a:ext cx="1463315"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ترکیبی</a:t>
            </a:r>
            <a:endParaRPr lang="fa-IR" dirty="0">
              <a:cs typeface="B Homa" panose="00000400000000000000" pitchFamily="2" charset="-78"/>
            </a:endParaRPr>
          </a:p>
        </p:txBody>
      </p:sp>
      <p:sp>
        <p:nvSpPr>
          <p:cNvPr id="14" name="Rounded Rectangle 13"/>
          <p:cNvSpPr/>
          <p:nvPr/>
        </p:nvSpPr>
        <p:spPr>
          <a:xfrm>
            <a:off x="1835696" y="260648"/>
            <a:ext cx="1471497"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آشیانه ای</a:t>
            </a:r>
            <a:endParaRPr lang="fa-IR" dirty="0">
              <a:cs typeface="B Homa" panose="00000400000000000000" pitchFamily="2" charset="-78"/>
            </a:endParaRPr>
          </a:p>
        </p:txBody>
      </p:sp>
      <p:sp>
        <p:nvSpPr>
          <p:cNvPr id="4" name="TextBox 3"/>
          <p:cNvSpPr txBox="1"/>
          <p:nvPr/>
        </p:nvSpPr>
        <p:spPr>
          <a:xfrm>
            <a:off x="83077" y="6488668"/>
            <a:ext cx="480901" cy="369332"/>
          </a:xfrm>
          <a:prstGeom prst="rect">
            <a:avLst/>
          </a:prstGeom>
          <a:noFill/>
        </p:spPr>
        <p:txBody>
          <a:bodyPr wrap="square" rtlCol="1">
            <a:spAutoFit/>
          </a:bodyPr>
          <a:lstStyle/>
          <a:p>
            <a:r>
              <a:rPr lang="en-US" dirty="0" smtClean="0"/>
              <a:t>1</a:t>
            </a:r>
            <a:endParaRPr lang="fa-IR" dirty="0"/>
          </a:p>
        </p:txBody>
      </p:sp>
    </p:spTree>
    <p:extLst>
      <p:ext uri="{BB962C8B-B14F-4D97-AF65-F5344CB8AC3E}">
        <p14:creationId xmlns:p14="http://schemas.microsoft.com/office/powerpoint/2010/main" val="36994572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p:nvPr/>
        </p:nvSpPr>
        <p:spPr>
          <a:xfrm>
            <a:off x="323528" y="1233500"/>
            <a:ext cx="8048977" cy="233910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r>
              <a:rPr lang="fa-IR" sz="2000" b="1" dirty="0" smtClean="0">
                <a:cs typeface="B Homa" panose="00000400000000000000" pitchFamily="2" charset="-78"/>
              </a:rPr>
              <a:t>لوجیت ترکیبی </a:t>
            </a:r>
            <a:r>
              <a:rPr lang="fa-IR" sz="2000" b="1" dirty="0" smtClean="0">
                <a:cs typeface="+mj-cs"/>
              </a:rPr>
              <a:t>(</a:t>
            </a:r>
            <a:r>
              <a:rPr lang="en-US" sz="2000" b="1" dirty="0" smtClean="0">
                <a:cs typeface="+mj-cs"/>
              </a:rPr>
              <a:t>mixed logit</a:t>
            </a:r>
            <a:r>
              <a:rPr lang="fa-IR" sz="2000" b="1" dirty="0" smtClean="0">
                <a:cs typeface="+mj-cs"/>
              </a:rPr>
              <a:t>)</a:t>
            </a:r>
          </a:p>
          <a:p>
            <a:pPr algn="r" rtl="1"/>
            <a:endParaRPr lang="fa-IR" dirty="0">
              <a:cs typeface="B Homa" panose="00000400000000000000" pitchFamily="2" charset="-78"/>
            </a:endParaRPr>
          </a:p>
          <a:p>
            <a:pPr lvl="0" algn="r" rtl="1"/>
            <a:r>
              <a:rPr lang="fa-IR" b="1" dirty="0">
                <a:latin typeface="Calibri" panose="020F0502020204030204" pitchFamily="34" charset="0"/>
                <a:ea typeface="Calibri" panose="020F0502020204030204" pitchFamily="34" charset="0"/>
                <a:cs typeface="B Homa" panose="00000400000000000000" pitchFamily="2" charset="-78"/>
              </a:rPr>
              <a:t>مدل لوجیت ترکیبی، مدلی با انعطاف پذیری بالا است که می تواند هر </a:t>
            </a:r>
            <a:r>
              <a:rPr lang="fa-IR" b="1" dirty="0" smtClean="0">
                <a:latin typeface="Calibri" panose="020F0502020204030204" pitchFamily="34" charset="0"/>
                <a:ea typeface="Calibri" panose="020F0502020204030204" pitchFamily="34" charset="0"/>
                <a:cs typeface="B Homa" panose="00000400000000000000" pitchFamily="2" charset="-78"/>
              </a:rPr>
              <a:t>مدل </a:t>
            </a:r>
            <a:r>
              <a:rPr lang="fa-IR" b="1" dirty="0">
                <a:latin typeface="Calibri" panose="020F0502020204030204" pitchFamily="34" charset="0"/>
                <a:ea typeface="Calibri" panose="020F0502020204030204" pitchFamily="34" charset="0"/>
                <a:cs typeface="B Homa" panose="00000400000000000000" pitchFamily="2" charset="-78"/>
              </a:rPr>
              <a:t>مطلوبیت تصادفی را تقریب </a:t>
            </a:r>
            <a:r>
              <a:rPr lang="fa-IR" b="1" dirty="0" smtClean="0">
                <a:latin typeface="Calibri" panose="020F0502020204030204" pitchFamily="34" charset="0"/>
                <a:ea typeface="Calibri" panose="020F0502020204030204" pitchFamily="34" charset="0"/>
                <a:cs typeface="B Homa" panose="00000400000000000000" pitchFamily="2" charset="-78"/>
              </a:rPr>
              <a:t>بزند.</a:t>
            </a:r>
          </a:p>
          <a:p>
            <a:pPr lvl="0" algn="r" rtl="1"/>
            <a:r>
              <a:rPr lang="fa-IR" dirty="0" smtClean="0">
                <a:solidFill>
                  <a:prstClr val="black"/>
                </a:solidFill>
                <a:latin typeface="Calibri" panose="020F0502020204030204" pitchFamily="34" charset="0"/>
                <a:ea typeface="Calibri" panose="020F0502020204030204" pitchFamily="34" charset="0"/>
                <a:cs typeface="B Homa" panose="00000400000000000000" pitchFamily="2" charset="-78"/>
              </a:rPr>
              <a:t>این </a:t>
            </a:r>
            <a:r>
              <a:rPr lang="fa-IR" dirty="0">
                <a:solidFill>
                  <a:prstClr val="black"/>
                </a:solidFill>
                <a:latin typeface="Calibri" panose="020F0502020204030204" pitchFamily="34" charset="0"/>
                <a:ea typeface="Calibri" panose="020F0502020204030204" pitchFamily="34" charset="0"/>
                <a:cs typeface="B Homa" panose="00000400000000000000" pitchFamily="2" charset="-78"/>
              </a:rPr>
              <a:t>مدل سه محدودیت لوجیت استاندارد را با در نظر گرفتن تنوع تصادفی سلایق، الگوهای جانشینی محدود نشده و وابستگی در عوامل مشاهده نشده در طول زمان، برطرف می کند. برخلاف مدل پروبیت این مدل به توزیع نرمال محدود نشده است.</a:t>
            </a:r>
            <a:endParaRPr lang="fa-IR" dirty="0">
              <a:solidFill>
                <a:prstClr val="black"/>
              </a:solidFill>
              <a:latin typeface="Calibri" panose="020F0502020204030204" pitchFamily="34" charset="0"/>
              <a:cs typeface="B Homa" panose="00000400000000000000" pitchFamily="2" charset="-78"/>
            </a:endParaRPr>
          </a:p>
          <a:p>
            <a:pPr algn="r" rtl="1"/>
            <a:endParaRPr lang="en-US" dirty="0">
              <a:cs typeface="B Homa" panose="00000400000000000000" pitchFamily="2" charset="-78"/>
            </a:endParaRPr>
          </a:p>
        </p:txBody>
      </p:sp>
      <p:sp>
        <p:nvSpPr>
          <p:cNvPr id="5" name="TextBox 2"/>
          <p:cNvSpPr txBox="1"/>
          <p:nvPr/>
        </p:nvSpPr>
        <p:spPr>
          <a:xfrm>
            <a:off x="524289" y="3717032"/>
            <a:ext cx="7848216" cy="92333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rtl="1"/>
            <a:r>
              <a:rPr lang="fa-IR" dirty="0">
                <a:latin typeface="Calibri" panose="020F0502020204030204" pitchFamily="34" charset="0"/>
                <a:ea typeface="Calibri" panose="020F0502020204030204" pitchFamily="34" charset="0"/>
                <a:cs typeface="B Homa" panose="00000400000000000000" pitchFamily="2" charset="-78"/>
              </a:rPr>
              <a:t>احتمالات مدل لوجیت ترکیبی، انتگرال احتمالات لوجیت استاندارد بر یک چگالی از پارامترها هستند. به بیان واضح تر، یک مدل لوجیت ترکیبی، هر مدلی است که شامل احتمالاتی است که به شکل زیر بیان شوند: </a:t>
            </a:r>
            <a:endParaRPr lang="en-US" dirty="0"/>
          </a:p>
        </p:txBody>
      </p:sp>
      <p:pic>
        <p:nvPicPr>
          <p:cNvPr id="6" name="Picture 5"/>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425443" y="4513722"/>
            <a:ext cx="2292001" cy="683729"/>
          </a:xfrm>
          <a:prstGeom prst="rect">
            <a:avLst/>
          </a:prstGeom>
        </p:spPr>
      </p:pic>
      <mc:AlternateContent xmlns:mc="http://schemas.openxmlformats.org/markup-compatibility/2006" xmlns:a14="http://schemas.microsoft.com/office/drawing/2010/main">
        <mc:Choice Requires="a14">
          <p:sp>
            <p:nvSpPr>
              <p:cNvPr id="7" name="TextBox 4"/>
              <p:cNvSpPr txBox="1"/>
              <p:nvPr/>
            </p:nvSpPr>
            <p:spPr>
              <a:xfrm>
                <a:off x="3453726" y="4713775"/>
                <a:ext cx="4918779" cy="35580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lnSpc>
                    <a:spcPct val="107000"/>
                  </a:lnSpc>
                  <a:spcAft>
                    <a:spcPts val="800"/>
                  </a:spcAft>
                </a:pPr>
                <a:r>
                  <a:rPr lang="fa-IR" sz="1600" dirty="0" smtClean="0">
                    <a:latin typeface="Calibri" panose="020F0502020204030204" pitchFamily="34" charset="0"/>
                    <a:ea typeface="Calibri" panose="020F0502020204030204" pitchFamily="34" charset="0"/>
                    <a:cs typeface="B Homa" panose="00000400000000000000" pitchFamily="2" charset="-78"/>
                  </a:rPr>
                  <a:t>که</a:t>
                </a:r>
                <a14:m>
                  <m:oMath xmlns:m="http://schemas.openxmlformats.org/officeDocument/2006/math">
                    <m:r>
                      <a:rPr lang="fa-IR" sz="1600">
                        <a:effectLst/>
                        <a:latin typeface="Cambria Math" panose="02040503050406030204" pitchFamily="18" charset="0"/>
                        <a:ea typeface="Calibri" panose="020F0502020204030204" pitchFamily="34" charset="0"/>
                        <a:cs typeface="Cambria Math" panose="02040503050406030204" pitchFamily="18" charset="0"/>
                      </a:rPr>
                      <m:t> </m:t>
                    </m:r>
                    <m:sSub>
                      <m:sSubPr>
                        <m:ctrlPr>
                          <a:rPr lang="en-US" sz="1600" i="1">
                            <a:effectLst/>
                            <a:latin typeface="Cambria Math" panose="02040503050406030204" pitchFamily="18" charset="0"/>
                            <a:ea typeface="Calibri" panose="020F0502020204030204" pitchFamily="34" charset="0"/>
                            <a:cs typeface="B Nazanin" panose="00000400000000000000" pitchFamily="2" charset="-78"/>
                          </a:rPr>
                        </m:ctrlPr>
                      </m:sSubPr>
                      <m:e>
                        <m:r>
                          <a:rPr lang="en-US" sz="1600" i="1">
                            <a:effectLst/>
                            <a:latin typeface="Cambria Math" panose="02040503050406030204" pitchFamily="18" charset="0"/>
                            <a:ea typeface="Calibri" panose="020F0502020204030204" pitchFamily="34" charset="0"/>
                            <a:cs typeface="B Nazanin" panose="00000400000000000000" pitchFamily="2" charset="-78"/>
                          </a:rPr>
                          <m:t>𝑙</m:t>
                        </m:r>
                      </m:e>
                      <m:sub>
                        <m:r>
                          <a:rPr lang="en-US" sz="1600" i="1">
                            <a:effectLst/>
                            <a:latin typeface="Cambria Math" panose="02040503050406030204" pitchFamily="18" charset="0"/>
                            <a:ea typeface="Calibri" panose="020F0502020204030204" pitchFamily="34" charset="0"/>
                            <a:cs typeface="B Nazanin" panose="00000400000000000000" pitchFamily="2" charset="-78"/>
                          </a:rPr>
                          <m:t>𝑛𝑖</m:t>
                        </m:r>
                      </m:sub>
                    </m:sSub>
                    <m:r>
                      <a:rPr lang="en-US" sz="1600" i="1">
                        <a:effectLst/>
                        <a:latin typeface="Cambria Math" panose="02040503050406030204" pitchFamily="18" charset="0"/>
                        <a:ea typeface="Calibri" panose="020F0502020204030204" pitchFamily="34" charset="0"/>
                        <a:cs typeface="B Nazanin" panose="00000400000000000000" pitchFamily="2" charset="-78"/>
                      </a:rPr>
                      <m:t> (</m:t>
                    </m:r>
                    <m:r>
                      <a:rPr lang="en-US" sz="1600" i="1">
                        <a:effectLst/>
                        <a:latin typeface="Cambria Math" panose="02040503050406030204" pitchFamily="18" charset="0"/>
                        <a:ea typeface="Calibri" panose="020F0502020204030204" pitchFamily="34" charset="0"/>
                        <a:cs typeface="B Nazanin" panose="00000400000000000000" pitchFamily="2" charset="-78"/>
                      </a:rPr>
                      <m:t>𝛽</m:t>
                    </m:r>
                    <m:r>
                      <a:rPr lang="en-US" sz="1600" i="1">
                        <a:effectLst/>
                        <a:latin typeface="Cambria Math" panose="02040503050406030204" pitchFamily="18" charset="0"/>
                        <a:ea typeface="Calibri" panose="020F0502020204030204" pitchFamily="34" charset="0"/>
                        <a:cs typeface="B Nazanin" panose="00000400000000000000" pitchFamily="2" charset="-78"/>
                      </a:rPr>
                      <m:t>) </m:t>
                    </m:r>
                  </m:oMath>
                </a14:m>
                <a:r>
                  <a:rPr lang="fa-IR" sz="1600" dirty="0">
                    <a:effectLst/>
                    <a:latin typeface="Calibri" panose="020F0502020204030204" pitchFamily="34" charset="0"/>
                    <a:ea typeface="Calibri" panose="020F0502020204030204" pitchFamily="34" charset="0"/>
                    <a:cs typeface="B Homa" panose="00000400000000000000" pitchFamily="2" charset="-78"/>
                  </a:rPr>
                  <a:t>، احتمال لوجیت برآوردی با پارامتر </a:t>
                </a:r>
                <a14:m>
                  <m:oMath xmlns:m="http://schemas.openxmlformats.org/officeDocument/2006/math">
                    <m:r>
                      <a:rPr lang="fa-IR" sz="1600" b="0" i="0" smtClean="0">
                        <a:effectLst/>
                        <a:latin typeface="Cambria Math" panose="02040503050406030204" pitchFamily="18" charset="0"/>
                        <a:ea typeface="Calibri" panose="020F0502020204030204" pitchFamily="34" charset="0"/>
                        <a:cs typeface="B Nazanin" panose="00000400000000000000" pitchFamily="2" charset="-78"/>
                      </a:rPr>
                      <m:t> </m:t>
                    </m:r>
                    <m:r>
                      <a:rPr lang="en-US" sz="1600" i="1">
                        <a:effectLst/>
                        <a:latin typeface="Cambria Math" panose="02040503050406030204" pitchFamily="18" charset="0"/>
                        <a:ea typeface="Calibri" panose="020F0502020204030204" pitchFamily="34" charset="0"/>
                        <a:cs typeface="B Nazanin" panose="00000400000000000000" pitchFamily="2" charset="-78"/>
                      </a:rPr>
                      <m:t>𝛽</m:t>
                    </m:r>
                  </m:oMath>
                </a14:m>
                <a:r>
                  <a:rPr lang="fa-IR" sz="1600" dirty="0">
                    <a:effectLst/>
                    <a:latin typeface="B Nazanin" panose="00000400000000000000" pitchFamily="2" charset="-78"/>
                    <a:ea typeface="Calibri" panose="020F0502020204030204" pitchFamily="34" charset="0"/>
                    <a:cs typeface="Arial" panose="020B0604020202020204" pitchFamily="34" charset="0"/>
                  </a:rPr>
                  <a:t>می باشد.</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7" name="TextBox 4"/>
              <p:cNvSpPr txBox="1">
                <a:spLocks noRot="1" noChangeAspect="1" noMove="1" noResize="1" noEditPoints="1" noAdjustHandles="1" noChangeArrowheads="1" noChangeShapeType="1" noTextEdit="1"/>
              </p:cNvSpPr>
              <p:nvPr/>
            </p:nvSpPr>
            <p:spPr>
              <a:xfrm>
                <a:off x="3453726" y="4713775"/>
                <a:ext cx="4918779" cy="355803"/>
              </a:xfrm>
              <a:prstGeom prst="rect">
                <a:avLst/>
              </a:prstGeom>
              <a:blipFill rotWithShape="0">
                <a:blip r:embed="rId4"/>
                <a:stretch>
                  <a:fillRect t="-5085" r="-744" b="-23729"/>
                </a:stretch>
              </a:blipFill>
            </p:spPr>
            <p:txBody>
              <a:bodyPr/>
              <a:lstStyle/>
              <a:p>
                <a:r>
                  <a:rPr lang="fa-IR">
                    <a:noFill/>
                  </a:rPr>
                  <a:t> </a:t>
                </a:r>
              </a:p>
            </p:txBody>
          </p:sp>
        </mc:Fallback>
      </mc:AlternateContent>
      <p:pic>
        <p:nvPicPr>
          <p:cNvPr id="8" name="Picture 7"/>
          <p:cNvPicPr>
            <a:picLocks noChangeAspect="1"/>
          </p:cNvPicPr>
          <p:nvPr/>
        </p:nvPicPr>
        <p:blipFill>
          <a:blip r:embed="rId5">
            <a:extLst>
              <a:ext uri="{BEBA8EAE-BF5A-486C-A8C5-ECC9F3942E4B}">
                <a14:imgProps xmlns:a14="http://schemas.microsoft.com/office/drawing/2010/main">
                  <a14:imgLayer r:embed="rId6">
                    <a14:imgEffect>
                      <a14:sharpenSoften amount="50000"/>
                    </a14:imgEffect>
                  </a14:imgLayer>
                </a14:imgProps>
              </a:ext>
            </a:extLst>
          </a:blip>
          <a:stretch>
            <a:fillRect/>
          </a:stretch>
        </p:blipFill>
        <p:spPr>
          <a:xfrm>
            <a:off x="1269290" y="5211747"/>
            <a:ext cx="2448154" cy="854165"/>
          </a:xfrm>
          <a:prstGeom prst="rect">
            <a:avLst/>
          </a:prstGeom>
        </p:spPr>
      </p:pic>
      <p:sp>
        <p:nvSpPr>
          <p:cNvPr id="9" name="Rounded Rectangle 8"/>
          <p:cNvSpPr/>
          <p:nvPr/>
        </p:nvSpPr>
        <p:spPr>
          <a:xfrm>
            <a:off x="6588224" y="332656"/>
            <a:ext cx="1368152"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solidFill>
                  <a:schemeClr val="bg1"/>
                </a:solidFill>
                <a:cs typeface="B Homa" panose="00000400000000000000" pitchFamily="2" charset="-78"/>
              </a:rPr>
              <a:t>مقدمه</a:t>
            </a:r>
            <a:endParaRPr lang="fa-IR" dirty="0">
              <a:solidFill>
                <a:schemeClr val="bg1"/>
              </a:solidFill>
              <a:cs typeface="B Homa" panose="00000400000000000000" pitchFamily="2" charset="-78"/>
            </a:endParaRPr>
          </a:p>
        </p:txBody>
      </p:sp>
      <p:sp>
        <p:nvSpPr>
          <p:cNvPr id="10" name="Rounded Rectangle 9"/>
          <p:cNvSpPr/>
          <p:nvPr/>
        </p:nvSpPr>
        <p:spPr>
          <a:xfrm>
            <a:off x="3347864" y="347688"/>
            <a:ext cx="166436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solidFill>
                  <a:schemeClr val="bg1"/>
                </a:solidFill>
                <a:cs typeface="B Homa" panose="00000400000000000000" pitchFamily="2" charset="-78"/>
              </a:rPr>
              <a:t>بررسی لوجیت چند جمله ای </a:t>
            </a:r>
            <a:endParaRPr lang="fa-IR" dirty="0">
              <a:solidFill>
                <a:schemeClr val="bg1"/>
              </a:solidFill>
              <a:cs typeface="B Homa" panose="00000400000000000000" pitchFamily="2" charset="-78"/>
            </a:endParaRPr>
          </a:p>
        </p:txBody>
      </p:sp>
      <p:sp>
        <p:nvSpPr>
          <p:cNvPr id="11" name="Rounded Rectangle 10"/>
          <p:cNvSpPr/>
          <p:nvPr/>
        </p:nvSpPr>
        <p:spPr>
          <a:xfrm>
            <a:off x="5076056" y="332656"/>
            <a:ext cx="141845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solidFill>
                  <a:schemeClr val="bg1"/>
                </a:solidFill>
                <a:cs typeface="B Homa" panose="00000400000000000000" pitchFamily="2" charset="-78"/>
              </a:rPr>
              <a:t>انواع لوجیت</a:t>
            </a:r>
            <a:endParaRPr lang="fa-IR" dirty="0">
              <a:solidFill>
                <a:schemeClr val="bg1"/>
              </a:solidFill>
              <a:cs typeface="B Homa" panose="00000400000000000000" pitchFamily="2" charset="-78"/>
            </a:endParaRPr>
          </a:p>
        </p:txBody>
      </p:sp>
      <p:sp>
        <p:nvSpPr>
          <p:cNvPr id="12" name="Rounded Rectangle 11"/>
          <p:cNvSpPr/>
          <p:nvPr/>
        </p:nvSpPr>
        <p:spPr>
          <a:xfrm>
            <a:off x="323528" y="347688"/>
            <a:ext cx="1463315" cy="720080"/>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b="1" dirty="0" smtClean="0">
                <a:solidFill>
                  <a:schemeClr val="bg1"/>
                </a:solidFill>
                <a:cs typeface="B Homa" panose="00000400000000000000" pitchFamily="2" charset="-78"/>
              </a:rPr>
              <a:t>بررسی لوجیت ترکیبی</a:t>
            </a:r>
            <a:endParaRPr lang="fa-IR" b="1" dirty="0">
              <a:solidFill>
                <a:schemeClr val="bg1"/>
              </a:solidFill>
              <a:cs typeface="B Homa" panose="00000400000000000000" pitchFamily="2" charset="-78"/>
            </a:endParaRPr>
          </a:p>
        </p:txBody>
      </p:sp>
      <p:sp>
        <p:nvSpPr>
          <p:cNvPr id="13" name="Rounded Rectangle 12"/>
          <p:cNvSpPr/>
          <p:nvPr/>
        </p:nvSpPr>
        <p:spPr>
          <a:xfrm>
            <a:off x="1835696" y="347688"/>
            <a:ext cx="1471497"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solidFill>
                  <a:schemeClr val="bg1"/>
                </a:solidFill>
                <a:cs typeface="B Homa" panose="00000400000000000000" pitchFamily="2" charset="-78"/>
              </a:rPr>
              <a:t>بررسی لوجیت آشیانه ای</a:t>
            </a:r>
            <a:endParaRPr lang="fa-IR" dirty="0">
              <a:solidFill>
                <a:schemeClr val="bg1"/>
              </a:solidFill>
              <a:cs typeface="B Homa" panose="00000400000000000000" pitchFamily="2" charset="-78"/>
            </a:endParaRPr>
          </a:p>
        </p:txBody>
      </p:sp>
      <p:sp>
        <p:nvSpPr>
          <p:cNvPr id="3" name="TextBox 2"/>
          <p:cNvSpPr txBox="1"/>
          <p:nvPr/>
        </p:nvSpPr>
        <p:spPr>
          <a:xfrm>
            <a:off x="-42301" y="6434185"/>
            <a:ext cx="731657" cy="369332"/>
          </a:xfrm>
          <a:prstGeom prst="rect">
            <a:avLst/>
          </a:prstGeom>
          <a:noFill/>
        </p:spPr>
        <p:txBody>
          <a:bodyPr wrap="square" rtlCol="1">
            <a:spAutoFit/>
          </a:bodyPr>
          <a:lstStyle/>
          <a:p>
            <a:r>
              <a:rPr lang="en-US" dirty="0" smtClean="0"/>
              <a:t>19</a:t>
            </a:r>
            <a:endParaRPr lang="fa-IR" dirty="0"/>
          </a:p>
        </p:txBody>
      </p:sp>
    </p:spTree>
    <p:extLst>
      <p:ext uri="{BB962C8B-B14F-4D97-AF65-F5344CB8AC3E}">
        <p14:creationId xmlns:p14="http://schemas.microsoft.com/office/powerpoint/2010/main" val="1476540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588224" y="332656"/>
            <a:ext cx="1368152"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solidFill>
                  <a:schemeClr val="bg1"/>
                </a:solidFill>
                <a:cs typeface="B Homa" panose="00000400000000000000" pitchFamily="2" charset="-78"/>
              </a:rPr>
              <a:t>مقدمه</a:t>
            </a:r>
            <a:endParaRPr lang="fa-IR" dirty="0">
              <a:solidFill>
                <a:schemeClr val="bg1"/>
              </a:solidFill>
              <a:cs typeface="B Homa" panose="00000400000000000000" pitchFamily="2" charset="-78"/>
            </a:endParaRPr>
          </a:p>
        </p:txBody>
      </p:sp>
      <p:sp>
        <p:nvSpPr>
          <p:cNvPr id="5" name="Rounded Rectangle 4"/>
          <p:cNvSpPr/>
          <p:nvPr/>
        </p:nvSpPr>
        <p:spPr>
          <a:xfrm>
            <a:off x="3347864" y="347688"/>
            <a:ext cx="166436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solidFill>
                  <a:schemeClr val="bg1"/>
                </a:solidFill>
                <a:cs typeface="B Homa" panose="00000400000000000000" pitchFamily="2" charset="-78"/>
              </a:rPr>
              <a:t>بررسی لوجیت چند جمله ای </a:t>
            </a:r>
            <a:endParaRPr lang="fa-IR" dirty="0">
              <a:solidFill>
                <a:schemeClr val="bg1"/>
              </a:solidFill>
              <a:cs typeface="B Homa" panose="00000400000000000000" pitchFamily="2" charset="-78"/>
            </a:endParaRPr>
          </a:p>
        </p:txBody>
      </p:sp>
      <p:sp>
        <p:nvSpPr>
          <p:cNvPr id="6" name="Rounded Rectangle 5"/>
          <p:cNvSpPr/>
          <p:nvPr/>
        </p:nvSpPr>
        <p:spPr>
          <a:xfrm>
            <a:off x="5076056" y="332656"/>
            <a:ext cx="141845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solidFill>
                  <a:schemeClr val="bg1"/>
                </a:solidFill>
                <a:cs typeface="B Homa" panose="00000400000000000000" pitchFamily="2" charset="-78"/>
              </a:rPr>
              <a:t>انواع لوجیت</a:t>
            </a:r>
            <a:endParaRPr lang="fa-IR" dirty="0">
              <a:solidFill>
                <a:schemeClr val="bg1"/>
              </a:solidFill>
              <a:cs typeface="B Homa" panose="00000400000000000000" pitchFamily="2" charset="-78"/>
            </a:endParaRPr>
          </a:p>
        </p:txBody>
      </p:sp>
      <p:sp>
        <p:nvSpPr>
          <p:cNvPr id="7" name="Rounded Rectangle 6"/>
          <p:cNvSpPr/>
          <p:nvPr/>
        </p:nvSpPr>
        <p:spPr>
          <a:xfrm>
            <a:off x="323528" y="347688"/>
            <a:ext cx="1463315" cy="720080"/>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b="1" dirty="0" smtClean="0">
                <a:solidFill>
                  <a:schemeClr val="bg1"/>
                </a:solidFill>
                <a:cs typeface="B Homa" panose="00000400000000000000" pitchFamily="2" charset="-78"/>
              </a:rPr>
              <a:t>بررسی لوجیت ترکیبی</a:t>
            </a:r>
            <a:endParaRPr lang="fa-IR" b="1" dirty="0">
              <a:solidFill>
                <a:schemeClr val="bg1"/>
              </a:solidFill>
              <a:cs typeface="B Homa" panose="00000400000000000000" pitchFamily="2" charset="-78"/>
            </a:endParaRPr>
          </a:p>
        </p:txBody>
      </p:sp>
      <p:sp>
        <p:nvSpPr>
          <p:cNvPr id="8" name="Rounded Rectangle 7"/>
          <p:cNvSpPr/>
          <p:nvPr/>
        </p:nvSpPr>
        <p:spPr>
          <a:xfrm>
            <a:off x="1835696" y="347688"/>
            <a:ext cx="1471497"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solidFill>
                  <a:schemeClr val="bg1"/>
                </a:solidFill>
                <a:cs typeface="B Homa" panose="00000400000000000000" pitchFamily="2" charset="-78"/>
              </a:rPr>
              <a:t>بررسی لوجیت آشیانه ای</a:t>
            </a:r>
            <a:endParaRPr lang="fa-IR" dirty="0">
              <a:solidFill>
                <a:schemeClr val="bg1"/>
              </a:solidFill>
              <a:cs typeface="B Homa" panose="00000400000000000000" pitchFamily="2" charset="-78"/>
            </a:endParaRPr>
          </a:p>
        </p:txBody>
      </p:sp>
      <mc:AlternateContent xmlns:mc="http://schemas.openxmlformats.org/markup-compatibility/2006" xmlns:a14="http://schemas.microsoft.com/office/drawing/2010/main">
        <mc:Choice Requires="a14">
          <p:sp>
            <p:nvSpPr>
              <p:cNvPr id="9" name="TextBox 1"/>
              <p:cNvSpPr txBox="1"/>
              <p:nvPr/>
            </p:nvSpPr>
            <p:spPr>
              <a:xfrm>
                <a:off x="35496" y="1396034"/>
                <a:ext cx="8350837" cy="108401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lnSpc>
                    <a:spcPct val="107000"/>
                  </a:lnSpc>
                  <a:spcAft>
                    <a:spcPts val="800"/>
                  </a:spcAft>
                </a:pPr>
                <a14:m>
                  <m:oMath xmlns:m="http://schemas.openxmlformats.org/officeDocument/2006/math">
                    <m:r>
                      <a:rPr lang="en-US" sz="1600" i="1" smtClean="0">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𝑓</m:t>
                    </m:r>
                    <m:d>
                      <m:dPr>
                        <m:ctrlP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ctrlPr>
                      </m:dPr>
                      <m:e>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𝛽</m:t>
                        </m:r>
                      </m:e>
                    </m:d>
                  </m:oMath>
                </a14:m>
                <a:r>
                  <a:rPr lang="fa-IR" sz="1600" dirty="0">
                    <a:solidFill>
                      <a:schemeClr val="tx1"/>
                    </a:solidFill>
                    <a:effectLst/>
                    <a:latin typeface="Calibri" panose="020F0502020204030204" pitchFamily="34" charset="0"/>
                    <a:ea typeface="Calibri" panose="020F0502020204030204" pitchFamily="34" charset="0"/>
                    <a:cs typeface="B Homa" panose="00000400000000000000" pitchFamily="2" charset="-78"/>
                  </a:rPr>
                  <a:t> یک تابع چگالی احتمال است</a:t>
                </a:r>
                <a14:m>
                  <m:oMath xmlns:m="http://schemas.openxmlformats.org/officeDocument/2006/math">
                    <m:sSub>
                      <m:sSubPr>
                        <m:ctrlP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ctrlPr>
                      </m:sSubPr>
                      <m:e>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𝑉</m:t>
                        </m:r>
                      </m:e>
                      <m:sub>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𝑛𝑖</m:t>
                        </m:r>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 </m:t>
                        </m:r>
                      </m:sub>
                    </m:sSub>
                    <m:d>
                      <m:dPr>
                        <m:ctrlP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ctrlPr>
                      </m:dPr>
                      <m:e>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𝛽</m:t>
                        </m:r>
                      </m:e>
                    </m:d>
                    <m:r>
                      <a:rPr lang="fa-IR" sz="1600" b="0" i="1" smtClean="0">
                        <a:solidFill>
                          <a:schemeClr val="tx1"/>
                        </a:solidFill>
                        <a:effectLst/>
                        <a:latin typeface="Cambria Math" panose="02040503050406030204" pitchFamily="18" charset="0"/>
                        <a:ea typeface="Calibri" panose="020F0502020204030204" pitchFamily="34" charset="0"/>
                        <a:cs typeface="B Nazanin" panose="00000400000000000000" pitchFamily="2" charset="-78"/>
                      </a:rPr>
                      <m:t> .</m:t>
                    </m:r>
                  </m:oMath>
                </a14:m>
                <a:r>
                  <a:rPr lang="fa-IR" sz="1600" dirty="0">
                    <a:solidFill>
                      <a:schemeClr val="tx1"/>
                    </a:solidFill>
                    <a:effectLst/>
                    <a:latin typeface="Calibri" panose="020F0502020204030204" pitchFamily="34" charset="0"/>
                    <a:ea typeface="Calibri" panose="020F0502020204030204" pitchFamily="34" charset="0"/>
                    <a:cs typeface="B Homa" panose="00000400000000000000" pitchFamily="2" charset="-78"/>
                  </a:rPr>
                  <a:t> یک جزء مطلوبیت است که به پارامتر </a:t>
                </a:r>
                <a14:m>
                  <m:oMath xmlns:m="http://schemas.openxmlformats.org/officeDocument/2006/math">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 (</m:t>
                    </m:r>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𝛽</m:t>
                    </m:r>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m:t>
                    </m:r>
                  </m:oMath>
                </a14:m>
                <a:r>
                  <a:rPr lang="fa-IR" sz="1600" dirty="0">
                    <a:solidFill>
                      <a:schemeClr val="tx1"/>
                    </a:solidFill>
                    <a:effectLst/>
                    <a:latin typeface="Calibri" panose="020F0502020204030204" pitchFamily="34" charset="0"/>
                    <a:ea typeface="Calibri" panose="020F0502020204030204" pitchFamily="34" charset="0"/>
                    <a:cs typeface="B Homa" panose="00000400000000000000" pitchFamily="2" charset="-78"/>
                  </a:rPr>
                  <a:t> وابسته است. اگر مطلوبیت در</a:t>
                </a:r>
                <a14:m>
                  <m:oMath xmlns:m="http://schemas.openxmlformats.org/officeDocument/2006/math">
                    <m:r>
                      <a:rPr lang="fa-IR" sz="1600" i="1">
                        <a:solidFill>
                          <a:schemeClr val="tx1"/>
                        </a:solidFill>
                        <a:effectLst/>
                        <a:latin typeface="Cambria Math" panose="02040503050406030204" pitchFamily="18" charset="0"/>
                        <a:ea typeface="Calibri" panose="020F0502020204030204" pitchFamily="34" charset="0"/>
                        <a:cs typeface="Cambria Math" panose="02040503050406030204" pitchFamily="18" charset="0"/>
                      </a:rPr>
                      <m:t> </m:t>
                    </m:r>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𝛽</m:t>
                    </m:r>
                  </m:oMath>
                </a14:m>
                <a:r>
                  <a:rPr lang="fa-IR" sz="1600" dirty="0">
                    <a:solidFill>
                      <a:schemeClr val="tx1"/>
                    </a:solidFill>
                    <a:effectLst/>
                    <a:latin typeface="Calibri" panose="020F0502020204030204" pitchFamily="34" charset="0"/>
                    <a:ea typeface="Calibri" panose="020F0502020204030204" pitchFamily="34" charset="0"/>
                    <a:cs typeface="B Homa" panose="00000400000000000000" pitchFamily="2" charset="-78"/>
                  </a:rPr>
                  <a:t> خطی </a:t>
                </a:r>
                <a:r>
                  <a:rPr lang="fa-IR" dirty="0">
                    <a:solidFill>
                      <a:schemeClr val="tx1"/>
                    </a:solidFill>
                    <a:effectLst/>
                    <a:latin typeface="Calibri" panose="020F0502020204030204" pitchFamily="34" charset="0"/>
                    <a:ea typeface="Calibri" panose="020F0502020204030204" pitchFamily="34" charset="0"/>
                    <a:cs typeface="B Homa" panose="00000400000000000000" pitchFamily="2" charset="-78"/>
                  </a:rPr>
                  <a:t>باشد پس </a:t>
                </a:r>
                <a14:m>
                  <m:oMath xmlns:m="http://schemas.openxmlformats.org/officeDocument/2006/math">
                    <m:sSub>
                      <m:sSubPr>
                        <m:ctrlPr>
                          <a:rPr lang="en-US"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ctrlPr>
                      </m:sSubPr>
                      <m:e>
                        <m:r>
                          <a:rPr lang="en-US"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𝑉</m:t>
                        </m:r>
                      </m:e>
                      <m:sub>
                        <m:r>
                          <a:rPr lang="en-US"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𝑛𝑖</m:t>
                        </m:r>
                        <m:r>
                          <a:rPr lang="en-US"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 </m:t>
                        </m:r>
                      </m:sub>
                    </m:sSub>
                    <m:d>
                      <m:dPr>
                        <m:ctrlPr>
                          <a:rPr lang="en-US"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ctrlPr>
                      </m:dPr>
                      <m:e>
                        <m:r>
                          <a:rPr lang="en-US"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𝛽</m:t>
                        </m:r>
                      </m:e>
                    </m:d>
                    <m:r>
                      <a:rPr lang="en-US"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m:t>
                    </m:r>
                    <m:sSup>
                      <m:sSupPr>
                        <m:ctrlPr>
                          <a:rPr lang="en-US"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ctrlPr>
                      </m:sSupPr>
                      <m:e>
                        <m:r>
                          <a:rPr lang="en-US"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𝛽</m:t>
                        </m:r>
                      </m:e>
                      <m:sup>
                        <m:r>
                          <a:rPr lang="en-US"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m:t>
                        </m:r>
                      </m:sup>
                    </m:sSup>
                    <m:sSub>
                      <m:sSubPr>
                        <m:ctrlPr>
                          <a:rPr lang="en-US"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ctrlPr>
                      </m:sSubPr>
                      <m:e>
                        <m:r>
                          <a:rPr lang="en-US"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𝑥</m:t>
                        </m:r>
                      </m:e>
                      <m:sub>
                        <m:r>
                          <a:rPr lang="en-US"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𝑛𝑖</m:t>
                        </m:r>
                      </m:sub>
                    </m:sSub>
                    <m:r>
                      <a:rPr lang="en-US"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 </m:t>
                    </m:r>
                  </m:oMath>
                </a14:m>
                <a:r>
                  <a:rPr lang="fa-IR" dirty="0">
                    <a:solidFill>
                      <a:schemeClr val="tx1"/>
                    </a:solidFill>
                    <a:effectLst/>
                    <a:latin typeface="Calibri" panose="020F0502020204030204" pitchFamily="34" charset="0"/>
                    <a:ea typeface="Calibri" panose="020F0502020204030204" pitchFamily="34" charset="0"/>
                    <a:cs typeface="B Homa" panose="00000400000000000000" pitchFamily="2" charset="-78"/>
                  </a:rPr>
                  <a:t> </a:t>
                </a:r>
                <a:r>
                  <a:rPr lang="fa-IR" dirty="0" smtClean="0">
                    <a:solidFill>
                      <a:schemeClr val="tx1"/>
                    </a:solidFill>
                    <a:effectLst/>
                    <a:latin typeface="Calibri" panose="020F0502020204030204" pitchFamily="34" charset="0"/>
                    <a:ea typeface="Calibri" panose="020F0502020204030204" pitchFamily="34" charset="0"/>
                    <a:cs typeface="B Homa" panose="00000400000000000000" pitchFamily="2" charset="-78"/>
                  </a:rPr>
                  <a:t>.</a:t>
                </a:r>
              </a:p>
              <a:p>
                <a:pPr algn="r" rtl="1">
                  <a:lnSpc>
                    <a:spcPct val="107000"/>
                  </a:lnSpc>
                  <a:spcAft>
                    <a:spcPts val="800"/>
                  </a:spcAft>
                </a:pPr>
                <a:r>
                  <a:rPr lang="fa-IR" dirty="0" smtClean="0">
                    <a:solidFill>
                      <a:schemeClr val="tx1"/>
                    </a:solidFill>
                    <a:effectLst/>
                    <a:latin typeface="Calibri" panose="020F0502020204030204" pitchFamily="34" charset="0"/>
                    <a:ea typeface="Calibri" panose="020F0502020204030204" pitchFamily="34" charset="0"/>
                    <a:cs typeface="B Homa" panose="00000400000000000000" pitchFamily="2" charset="-78"/>
                  </a:rPr>
                  <a:t> </a:t>
                </a:r>
                <a:r>
                  <a:rPr lang="fa-IR" dirty="0">
                    <a:solidFill>
                      <a:schemeClr val="tx1"/>
                    </a:solidFill>
                    <a:effectLst/>
                    <a:latin typeface="Calibri" panose="020F0502020204030204" pitchFamily="34" charset="0"/>
                    <a:ea typeface="Calibri" panose="020F0502020204030204" pitchFamily="34" charset="0"/>
                    <a:cs typeface="B Homa" panose="00000400000000000000" pitchFamily="2" charset="-78"/>
                  </a:rPr>
                  <a:t>در این حالت احتمال مدل لوجیت ترکیبی به شکل معمول می باشد.</a:t>
                </a:r>
                <a:endParaRPr lang="en-US"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9" name="TextBox 1"/>
              <p:cNvSpPr txBox="1">
                <a:spLocks noRot="1" noChangeAspect="1" noMove="1" noResize="1" noEditPoints="1" noAdjustHandles="1" noChangeArrowheads="1" noChangeShapeType="1" noTextEdit="1"/>
              </p:cNvSpPr>
              <p:nvPr/>
            </p:nvSpPr>
            <p:spPr>
              <a:xfrm>
                <a:off x="35496" y="1396034"/>
                <a:ext cx="8350837" cy="1084015"/>
              </a:xfrm>
              <a:prstGeom prst="rect">
                <a:avLst/>
              </a:prstGeom>
              <a:blipFill rotWithShape="0">
                <a:blip r:embed="rId2"/>
                <a:stretch>
                  <a:fillRect r="-584" b="-6180"/>
                </a:stretch>
              </a:blipFill>
            </p:spPr>
            <p:txBody>
              <a:bodyPr/>
              <a:lstStyle/>
              <a:p>
                <a:r>
                  <a:rPr lang="fa-IR">
                    <a:noFill/>
                  </a:rPr>
                  <a:t> </a:t>
                </a:r>
              </a:p>
            </p:txBody>
          </p:sp>
        </mc:Fallback>
      </mc:AlternateContent>
      <p:pic>
        <p:nvPicPr>
          <p:cNvPr id="10" name="Picture 9"/>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Effect>
                      <a14:saturation sat="0"/>
                    </a14:imgEffect>
                  </a14:imgLayer>
                </a14:imgProps>
              </a:ext>
            </a:extLst>
          </a:blip>
          <a:stretch>
            <a:fillRect/>
          </a:stretch>
        </p:blipFill>
        <p:spPr>
          <a:xfrm>
            <a:off x="467544" y="2275148"/>
            <a:ext cx="2943795" cy="750379"/>
          </a:xfrm>
          <a:prstGeom prst="rect">
            <a:avLst/>
          </a:prstGeom>
        </p:spPr>
      </p:pic>
      <mc:AlternateContent xmlns:mc="http://schemas.openxmlformats.org/markup-compatibility/2006" xmlns:a14="http://schemas.microsoft.com/office/drawing/2010/main">
        <mc:Choice Requires="a14">
          <p:sp>
            <p:nvSpPr>
              <p:cNvPr id="11" name="TextBox 3"/>
              <p:cNvSpPr txBox="1"/>
              <p:nvPr/>
            </p:nvSpPr>
            <p:spPr>
              <a:xfrm>
                <a:off x="323528" y="3251161"/>
                <a:ext cx="8062805" cy="187833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rtl="1">
                  <a:lnSpc>
                    <a:spcPct val="107000"/>
                  </a:lnSpc>
                  <a:spcAft>
                    <a:spcPts val="800"/>
                  </a:spcAft>
                </a:pPr>
                <a:r>
                  <a:rPr lang="fa-IR" sz="1600" dirty="0" smtClean="0">
                    <a:solidFill>
                      <a:schemeClr val="tx1"/>
                    </a:solidFill>
                    <a:latin typeface="Calibri" panose="020F0502020204030204" pitchFamily="34" charset="0"/>
                    <a:ea typeface="Calibri" panose="020F0502020204030204" pitchFamily="34" charset="0"/>
                    <a:cs typeface="B Homa" panose="00000400000000000000" pitchFamily="2" charset="-78"/>
                  </a:rPr>
                  <a:t>در ادبیات آماری میانگین وزن دهی شده ی چندین تابع، یک تابع ترکیبی نامیده می شود. و چگالی ای که وزن ها را تامین می کند توزیع ترکیبی نامیده می شود. مدل لوجیت ترکیبی یک ترکیب از تابع لوجیت برآوردی در </a:t>
                </a:r>
                <a14:m>
                  <m:oMath xmlns:m="http://schemas.openxmlformats.org/officeDocument/2006/math">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𝛽</m:t>
                    </m:r>
                  </m:oMath>
                </a14:m>
                <a:r>
                  <a:rPr lang="fa-IR" sz="1600" dirty="0">
                    <a:solidFill>
                      <a:schemeClr val="tx1"/>
                    </a:solidFill>
                    <a:effectLst/>
                    <a:latin typeface="Calibri" panose="020F0502020204030204" pitchFamily="34" charset="0"/>
                    <a:ea typeface="Calibri" panose="020F0502020204030204" pitchFamily="34" charset="0"/>
                    <a:cs typeface="B Homa" panose="00000400000000000000" pitchFamily="2" charset="-78"/>
                  </a:rPr>
                  <a:t> های متفاوت در </a:t>
                </a:r>
                <a14:m>
                  <m:oMath xmlns:m="http://schemas.openxmlformats.org/officeDocument/2006/math">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𝑓</m:t>
                    </m:r>
                    <m:d>
                      <m:dPr>
                        <m:ctrlP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ctrlPr>
                      </m:dPr>
                      <m:e>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𝛽</m:t>
                        </m:r>
                      </m:e>
                    </m:d>
                  </m:oMath>
                </a14:m>
                <a:r>
                  <a:rPr lang="fa-IR" sz="1600" dirty="0">
                    <a:solidFill>
                      <a:schemeClr val="tx1"/>
                    </a:solidFill>
                    <a:effectLst/>
                    <a:latin typeface="Calibri" panose="020F0502020204030204" pitchFamily="34" charset="0"/>
                    <a:ea typeface="Calibri" panose="020F0502020204030204" pitchFamily="34" charset="0"/>
                    <a:cs typeface="B Homa" panose="00000400000000000000" pitchFamily="2" charset="-78"/>
                  </a:rPr>
                  <a:t> به عنوان توزیع </a:t>
                </a:r>
                <a:r>
                  <a:rPr lang="fa-IR" sz="1600" dirty="0" smtClean="0">
                    <a:solidFill>
                      <a:schemeClr val="tx1"/>
                    </a:solidFill>
                    <a:effectLst/>
                    <a:latin typeface="Calibri" panose="020F0502020204030204" pitchFamily="34" charset="0"/>
                    <a:ea typeface="Calibri" panose="020F0502020204030204" pitchFamily="34" charset="0"/>
                    <a:cs typeface="B Homa" panose="00000400000000000000" pitchFamily="2" charset="-78"/>
                  </a:rPr>
                  <a:t>ترکیبی است.</a:t>
                </a:r>
                <a:endParaRPr lang="en-US" sz="1600" dirty="0">
                  <a:solidFill>
                    <a:schemeClr val="tx1"/>
                  </a:solidFill>
                  <a:effectLst/>
                  <a:latin typeface="Calibri" panose="020F0502020204030204" pitchFamily="34" charset="0"/>
                  <a:ea typeface="Calibri" panose="020F0502020204030204" pitchFamily="34" charset="0"/>
                  <a:cs typeface="B Homa" panose="00000400000000000000" pitchFamily="2" charset="-78"/>
                </a:endParaRPr>
              </a:p>
              <a:p>
                <a:pPr algn="just" rtl="1">
                  <a:lnSpc>
                    <a:spcPct val="107000"/>
                  </a:lnSpc>
                  <a:spcAft>
                    <a:spcPts val="800"/>
                  </a:spcAft>
                </a:pPr>
                <a:r>
                  <a:rPr lang="fa-IR" sz="1600" dirty="0">
                    <a:solidFill>
                      <a:schemeClr val="tx1"/>
                    </a:solidFill>
                    <a:effectLst/>
                    <a:latin typeface="Calibri" panose="020F0502020204030204" pitchFamily="34" charset="0"/>
                    <a:ea typeface="Calibri" panose="020F0502020204030204" pitchFamily="34" charset="0"/>
                    <a:cs typeface="B Homa" panose="00000400000000000000" pitchFamily="2" charset="-78"/>
                  </a:rPr>
                  <a:t>لوجیت </a:t>
                </a:r>
                <a:r>
                  <a:rPr lang="fa-IR" sz="1600" dirty="0" smtClean="0">
                    <a:solidFill>
                      <a:schemeClr val="tx1"/>
                    </a:solidFill>
                    <a:effectLst/>
                    <a:latin typeface="Calibri" panose="020F0502020204030204" pitchFamily="34" charset="0"/>
                    <a:ea typeface="Calibri" panose="020F0502020204030204" pitchFamily="34" charset="0"/>
                    <a:cs typeface="B Homa" panose="00000400000000000000" pitchFamily="2" charset="-78"/>
                  </a:rPr>
                  <a:t>استاندارد یا همان لوجیت چند جمله ای </a:t>
                </a:r>
                <a:r>
                  <a:rPr lang="fa-IR" sz="1600" dirty="0">
                    <a:solidFill>
                      <a:schemeClr val="tx1"/>
                    </a:solidFill>
                    <a:effectLst/>
                    <a:latin typeface="Calibri" panose="020F0502020204030204" pitchFamily="34" charset="0"/>
                    <a:ea typeface="Calibri" panose="020F0502020204030204" pitchFamily="34" charset="0"/>
                    <a:cs typeface="B Homa" panose="00000400000000000000" pitchFamily="2" charset="-78"/>
                  </a:rPr>
                  <a:t>حالت خاصی است که توزیع ترکیبی </a:t>
                </a:r>
                <a14:m>
                  <m:oMath xmlns:m="http://schemas.openxmlformats.org/officeDocument/2006/math">
                    <m:r>
                      <a:rPr lang="fa-IR" sz="1600" b="0" i="0" smtClean="0">
                        <a:solidFill>
                          <a:schemeClr val="tx1"/>
                        </a:solidFill>
                        <a:effectLst/>
                        <a:latin typeface="Cambria Math" panose="02040503050406030204" pitchFamily="18" charset="0"/>
                        <a:ea typeface="Calibri" panose="020F0502020204030204" pitchFamily="34" charset="0"/>
                        <a:cs typeface="B Nazanin" panose="00000400000000000000" pitchFamily="2" charset="-78"/>
                      </a:rPr>
                      <m:t> </m:t>
                    </m:r>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𝑓</m:t>
                    </m:r>
                    <m:d>
                      <m:dPr>
                        <m:ctrlP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ctrlPr>
                      </m:dPr>
                      <m:e>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𝛽</m:t>
                        </m:r>
                      </m:e>
                    </m:d>
                  </m:oMath>
                </a14:m>
                <a:r>
                  <a:rPr lang="fa-IR" sz="1600" dirty="0" smtClean="0">
                    <a:solidFill>
                      <a:schemeClr val="tx1"/>
                    </a:solidFill>
                    <a:effectLst/>
                    <a:latin typeface="B Nazanin" panose="00000400000000000000" pitchFamily="2" charset="-78"/>
                    <a:ea typeface="Calibri" panose="020F0502020204030204" pitchFamily="34" charset="0"/>
                    <a:cs typeface="B Homa" panose="00000400000000000000" pitchFamily="2" charset="-78"/>
                  </a:rPr>
                  <a:t>به پارامترهای ثابت </a:t>
                </a:r>
                <a:r>
                  <a:rPr lang="en-US" sz="1600" i="1" dirty="0" smtClean="0">
                    <a:solidFill>
                      <a:schemeClr val="tx1"/>
                    </a:solidFill>
                    <a:effectLst/>
                    <a:latin typeface="Calibri" panose="020F0502020204030204" pitchFamily="34" charset="0"/>
                    <a:ea typeface="Calibri" panose="020F0502020204030204" pitchFamily="34" charset="0"/>
                    <a:cs typeface="B Homa" panose="00000400000000000000" pitchFamily="2" charset="-78"/>
                  </a:rPr>
                  <a:t>b</a:t>
                </a:r>
                <a:r>
                  <a:rPr lang="fa-IR" sz="1600" dirty="0" smtClean="0">
                    <a:solidFill>
                      <a:schemeClr val="tx1"/>
                    </a:solidFill>
                    <a:effectLst/>
                    <a:latin typeface="Calibri" panose="020F0502020204030204" pitchFamily="34" charset="0"/>
                    <a:ea typeface="Calibri" panose="020F0502020204030204" pitchFamily="34" charset="0"/>
                    <a:cs typeface="B Homa" panose="00000400000000000000" pitchFamily="2" charset="-78"/>
                  </a:rPr>
                  <a:t> </a:t>
                </a:r>
                <a:r>
                  <a:rPr lang="fa-IR" sz="1600" dirty="0">
                    <a:solidFill>
                      <a:schemeClr val="tx1"/>
                    </a:solidFill>
                    <a:effectLst/>
                    <a:latin typeface="Calibri" panose="020F0502020204030204" pitchFamily="34" charset="0"/>
                    <a:ea typeface="Calibri" panose="020F0502020204030204" pitchFamily="34" charset="0"/>
                    <a:cs typeface="B Homa" panose="00000400000000000000" pitchFamily="2" charset="-78"/>
                  </a:rPr>
                  <a:t>محدود می شود: </a:t>
                </a:r>
                <a14:m>
                  <m:oMath xmlns:m="http://schemas.openxmlformats.org/officeDocument/2006/math">
                    <m:r>
                      <a:rPr lang="fa-IR" sz="1600" i="1">
                        <a:solidFill>
                          <a:schemeClr val="tx1"/>
                        </a:solidFill>
                        <a:effectLst/>
                        <a:latin typeface="Cambria Math" panose="02040503050406030204" pitchFamily="18" charset="0"/>
                        <a:ea typeface="Calibri" panose="020F0502020204030204" pitchFamily="34" charset="0"/>
                        <a:cs typeface="Cambria Math" panose="02040503050406030204" pitchFamily="18" charset="0"/>
                      </a:rPr>
                      <m:t> </m:t>
                    </m:r>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𝑓</m:t>
                    </m:r>
                    <m:d>
                      <m:dPr>
                        <m:ctrlP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ctrlPr>
                      </m:dPr>
                      <m:e>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𝛽</m:t>
                        </m:r>
                      </m:e>
                    </m:d>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m:t>
                    </m:r>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1</m:t>
                    </m:r>
                  </m:oMath>
                </a14:m>
                <a:r>
                  <a:rPr lang="fa-IR" sz="1600" dirty="0">
                    <a:solidFill>
                      <a:schemeClr val="tx1"/>
                    </a:solidFill>
                    <a:effectLst/>
                    <a:latin typeface="Calibri" panose="020F0502020204030204" pitchFamily="34" charset="0"/>
                    <a:ea typeface="Calibri" panose="020F0502020204030204" pitchFamily="34" charset="0"/>
                    <a:cs typeface="B Homa" panose="00000400000000000000" pitchFamily="2" charset="-78"/>
                  </a:rPr>
                  <a:t> برای </a:t>
                </a:r>
                <a14:m>
                  <m:oMath xmlns:m="http://schemas.openxmlformats.org/officeDocument/2006/math">
                    <m:r>
                      <a:rPr lang="en-US" sz="1600" b="0" i="0" smtClean="0">
                        <a:solidFill>
                          <a:schemeClr val="tx1"/>
                        </a:solidFill>
                        <a:effectLst/>
                        <a:latin typeface="Cambria Math"/>
                        <a:ea typeface="Calibri" panose="020F0502020204030204" pitchFamily="34" charset="0"/>
                        <a:cs typeface="B Nazanin" panose="00000400000000000000" pitchFamily="2" charset="-78"/>
                      </a:rPr>
                      <m:t>  </m:t>
                    </m:r>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𝛽</m:t>
                    </m:r>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m:t>
                    </m:r>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𝑏</m:t>
                    </m:r>
                  </m:oMath>
                </a14:m>
                <a:r>
                  <a:rPr lang="en-US" sz="1600" i="1" dirty="0">
                    <a:solidFill>
                      <a:schemeClr val="tx1"/>
                    </a:solidFill>
                    <a:effectLst/>
                    <a:latin typeface="Calibri" panose="020F0502020204030204" pitchFamily="34" charset="0"/>
                    <a:ea typeface="Calibri" panose="020F0502020204030204" pitchFamily="34" charset="0"/>
                    <a:cs typeface="B Homa" panose="00000400000000000000" pitchFamily="2" charset="-78"/>
                  </a:rPr>
                  <a:t> </a:t>
                </a:r>
                <a:r>
                  <a:rPr lang="fa-IR" sz="1600" dirty="0">
                    <a:solidFill>
                      <a:schemeClr val="tx1"/>
                    </a:solidFill>
                    <a:effectLst/>
                    <a:latin typeface="Calibri" panose="020F0502020204030204" pitchFamily="34" charset="0"/>
                    <a:ea typeface="Calibri" panose="020F0502020204030204" pitchFamily="34" charset="0"/>
                    <a:cs typeface="B Homa" panose="00000400000000000000" pitchFamily="2" charset="-78"/>
                  </a:rPr>
                  <a:t>و </a:t>
                </a:r>
                <a14:m>
                  <m:oMath xmlns:m="http://schemas.openxmlformats.org/officeDocument/2006/math">
                    <m:r>
                      <a:rPr lang="en-US" sz="1600" i="1">
                        <a:solidFill>
                          <a:prstClr val="black"/>
                        </a:solidFill>
                        <a:latin typeface="Cambria Math" panose="02040503050406030204" pitchFamily="18" charset="0"/>
                        <a:ea typeface="Calibri" panose="020F0502020204030204" pitchFamily="34" charset="0"/>
                        <a:cs typeface="B Nazanin" panose="00000400000000000000" pitchFamily="2" charset="-78"/>
                      </a:rPr>
                      <m:t>𝑓</m:t>
                    </m:r>
                    <m:d>
                      <m:dPr>
                        <m:ctrlPr>
                          <a:rPr lang="en-US" sz="1600" i="1">
                            <a:solidFill>
                              <a:prstClr val="black"/>
                            </a:solidFill>
                            <a:latin typeface="Cambria Math" panose="02040503050406030204" pitchFamily="18" charset="0"/>
                            <a:ea typeface="Calibri" panose="020F0502020204030204" pitchFamily="34" charset="0"/>
                            <a:cs typeface="B Nazanin" panose="00000400000000000000" pitchFamily="2" charset="-78"/>
                          </a:rPr>
                        </m:ctrlPr>
                      </m:dPr>
                      <m:e>
                        <m:r>
                          <a:rPr lang="en-US" sz="1600" i="1">
                            <a:solidFill>
                              <a:prstClr val="black"/>
                            </a:solidFill>
                            <a:latin typeface="Cambria Math" panose="02040503050406030204" pitchFamily="18" charset="0"/>
                            <a:ea typeface="Calibri" panose="020F0502020204030204" pitchFamily="34" charset="0"/>
                            <a:cs typeface="B Nazanin" panose="00000400000000000000" pitchFamily="2" charset="-78"/>
                          </a:rPr>
                          <m:t>𝛽</m:t>
                        </m:r>
                      </m:e>
                    </m:d>
                    <m:r>
                      <a:rPr lang="en-US" sz="1600" i="1">
                        <a:solidFill>
                          <a:prstClr val="black"/>
                        </a:solidFill>
                        <a:latin typeface="Cambria Math" panose="02040503050406030204" pitchFamily="18" charset="0"/>
                        <a:ea typeface="Calibri" panose="020F0502020204030204" pitchFamily="34" charset="0"/>
                        <a:cs typeface="B Nazanin" panose="00000400000000000000" pitchFamily="2" charset="-78"/>
                      </a:rPr>
                      <m:t>=</m:t>
                    </m:r>
                    <m:r>
                      <a:rPr lang="fa-IR" sz="1600" b="0" i="1" smtClean="0">
                        <a:solidFill>
                          <a:prstClr val="black"/>
                        </a:solidFill>
                        <a:latin typeface="Cambria Math" panose="02040503050406030204" pitchFamily="18" charset="0"/>
                        <a:ea typeface="Calibri" panose="020F0502020204030204" pitchFamily="34" charset="0"/>
                        <a:cs typeface="B Nazanin" panose="00000400000000000000" pitchFamily="2" charset="-78"/>
                      </a:rPr>
                      <m:t>0</m:t>
                    </m:r>
                  </m:oMath>
                </a14:m>
                <a:r>
                  <a:rPr lang="fa-IR" sz="1600" dirty="0">
                    <a:solidFill>
                      <a:schemeClr val="tx1"/>
                    </a:solidFill>
                    <a:effectLst/>
                    <a:latin typeface="Calibri" panose="020F0502020204030204" pitchFamily="34" charset="0"/>
                    <a:ea typeface="Calibri" panose="020F0502020204030204" pitchFamily="34" charset="0"/>
                    <a:cs typeface="B Homa" panose="00000400000000000000" pitchFamily="2" charset="-78"/>
                  </a:rPr>
                  <a:t> برای </a:t>
                </a:r>
                <a14:m>
                  <m:oMath xmlns:m="http://schemas.openxmlformats.org/officeDocument/2006/math">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𝐵</m:t>
                    </m:r>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m:t>
                    </m:r>
                    <m:r>
                      <a:rPr lang="en-US" sz="1600" i="1">
                        <a:solidFill>
                          <a:schemeClr val="tx1"/>
                        </a:solidFill>
                        <a:effectLst/>
                        <a:latin typeface="Cambria Math" panose="02040503050406030204" pitchFamily="18" charset="0"/>
                        <a:ea typeface="Calibri" panose="020F0502020204030204" pitchFamily="34" charset="0"/>
                        <a:cs typeface="B Nazanin" panose="00000400000000000000" pitchFamily="2" charset="-78"/>
                      </a:rPr>
                      <m:t>𝑏</m:t>
                    </m:r>
                  </m:oMath>
                </a14:m>
                <a:r>
                  <a:rPr lang="fa-IR" sz="1600" dirty="0">
                    <a:solidFill>
                      <a:schemeClr val="tx1"/>
                    </a:solidFill>
                    <a:effectLst/>
                    <a:latin typeface="Calibri" panose="020F0502020204030204" pitchFamily="34" charset="0"/>
                    <a:ea typeface="Calibri" panose="020F0502020204030204" pitchFamily="34" charset="0"/>
                    <a:cs typeface="B Homa" panose="00000400000000000000" pitchFamily="2" charset="-78"/>
                  </a:rPr>
                  <a:t> است</a:t>
                </a:r>
                <a:r>
                  <a:rPr lang="fa-IR" sz="1600" dirty="0" smtClean="0">
                    <a:solidFill>
                      <a:schemeClr val="tx1"/>
                    </a:solidFill>
                    <a:effectLst/>
                    <a:latin typeface="Calibri" panose="020F0502020204030204" pitchFamily="34" charset="0"/>
                    <a:ea typeface="Calibri" panose="020F0502020204030204" pitchFamily="34" charset="0"/>
                    <a:cs typeface="B Homa" panose="00000400000000000000" pitchFamily="2" charset="-78"/>
                  </a:rPr>
                  <a:t>.</a:t>
                </a:r>
              </a:p>
              <a:p>
                <a:pPr algn="just" rtl="1">
                  <a:lnSpc>
                    <a:spcPct val="107000"/>
                  </a:lnSpc>
                  <a:spcAft>
                    <a:spcPts val="800"/>
                  </a:spcAft>
                </a:pPr>
                <a:r>
                  <a:rPr lang="fa-IR" sz="1600" dirty="0" smtClean="0">
                    <a:solidFill>
                      <a:schemeClr val="tx1"/>
                    </a:solidFill>
                    <a:effectLst/>
                    <a:latin typeface="Calibri" panose="020F0502020204030204" pitchFamily="34" charset="0"/>
                    <a:ea typeface="Calibri" panose="020F0502020204030204" pitchFamily="34" charset="0"/>
                    <a:cs typeface="B Homa" panose="00000400000000000000" pitchFamily="2" charset="-78"/>
                  </a:rPr>
                  <a:t> </a:t>
                </a:r>
                <a:r>
                  <a:rPr lang="fa-IR" sz="1600" dirty="0">
                    <a:solidFill>
                      <a:schemeClr val="tx1"/>
                    </a:solidFill>
                    <a:effectLst/>
                    <a:latin typeface="Calibri" panose="020F0502020204030204" pitchFamily="34" charset="0"/>
                    <a:ea typeface="Calibri" panose="020F0502020204030204" pitchFamily="34" charset="0"/>
                    <a:cs typeface="B Homa" panose="00000400000000000000" pitchFamily="2" charset="-78"/>
                  </a:rPr>
                  <a:t>سپس احتمال انتخاب به صورت زیر بیان می شود:</a:t>
                </a:r>
                <a:endParaRPr lang="en-US" sz="1600" dirty="0">
                  <a:solidFill>
                    <a:schemeClr val="tx1"/>
                  </a:solidFill>
                  <a:effectLst/>
                  <a:latin typeface="Calibri" panose="020F0502020204030204" pitchFamily="34" charset="0"/>
                  <a:ea typeface="Calibri" panose="020F0502020204030204" pitchFamily="34" charset="0"/>
                  <a:cs typeface="B Homa" panose="00000400000000000000" pitchFamily="2" charset="-78"/>
                </a:endParaRPr>
              </a:p>
            </p:txBody>
          </p:sp>
        </mc:Choice>
        <mc:Fallback xmlns="">
          <p:sp>
            <p:nvSpPr>
              <p:cNvPr id="11" name="TextBox 3"/>
              <p:cNvSpPr txBox="1">
                <a:spLocks noRot="1" noChangeAspect="1" noMove="1" noResize="1" noEditPoints="1" noAdjustHandles="1" noChangeArrowheads="1" noChangeShapeType="1" noTextEdit="1"/>
              </p:cNvSpPr>
              <p:nvPr/>
            </p:nvSpPr>
            <p:spPr>
              <a:xfrm>
                <a:off x="323528" y="3251161"/>
                <a:ext cx="8062805" cy="1878335"/>
              </a:xfrm>
              <a:prstGeom prst="rect">
                <a:avLst/>
              </a:prstGeom>
              <a:blipFill rotWithShape="0">
                <a:blip r:embed="rId5"/>
                <a:stretch>
                  <a:fillRect l="-1058" r="-378" b="-3896"/>
                </a:stretch>
              </a:blipFill>
            </p:spPr>
            <p:txBody>
              <a:bodyPr/>
              <a:lstStyle/>
              <a:p>
                <a:r>
                  <a:rPr lang="fa-IR">
                    <a:noFill/>
                  </a:rPr>
                  <a:t> </a:t>
                </a:r>
              </a:p>
            </p:txBody>
          </p:sp>
        </mc:Fallback>
      </mc:AlternateContent>
      <p:pic>
        <p:nvPicPr>
          <p:cNvPr id="12" name="Picture 11"/>
          <p:cNvPicPr/>
          <p:nvPr/>
        </p:nvPicPr>
        <p:blipFill>
          <a:blip r:embed="rId6">
            <a:extLst>
              <a:ext uri="{BEBA8EAE-BF5A-486C-A8C5-ECC9F3942E4B}">
                <a14:imgProps xmlns:a14="http://schemas.microsoft.com/office/drawing/2010/main">
                  <a14:imgLayer r:embed="rId7">
                    <a14:imgEffect>
                      <a14:sharpenSoften amount="50000"/>
                    </a14:imgEffect>
                  </a14:imgLayer>
                </a14:imgProps>
              </a:ext>
            </a:extLst>
          </a:blip>
          <a:stretch>
            <a:fillRect/>
          </a:stretch>
        </p:blipFill>
        <p:spPr>
          <a:xfrm>
            <a:off x="1652187" y="5066398"/>
            <a:ext cx="1655006" cy="858319"/>
          </a:xfrm>
          <a:prstGeom prst="rect">
            <a:avLst/>
          </a:prstGeom>
        </p:spPr>
      </p:pic>
      <p:sp>
        <p:nvSpPr>
          <p:cNvPr id="3" name="TextBox 2"/>
          <p:cNvSpPr txBox="1"/>
          <p:nvPr/>
        </p:nvSpPr>
        <p:spPr>
          <a:xfrm>
            <a:off x="251520" y="6309320"/>
            <a:ext cx="504056" cy="369332"/>
          </a:xfrm>
          <a:prstGeom prst="rect">
            <a:avLst/>
          </a:prstGeom>
          <a:noFill/>
        </p:spPr>
        <p:txBody>
          <a:bodyPr wrap="square" rtlCol="1">
            <a:spAutoFit/>
          </a:bodyPr>
          <a:lstStyle/>
          <a:p>
            <a:endParaRPr lang="fa-IR" dirty="0"/>
          </a:p>
        </p:txBody>
      </p:sp>
      <p:sp>
        <p:nvSpPr>
          <p:cNvPr id="13" name="TextBox 12"/>
          <p:cNvSpPr txBox="1"/>
          <p:nvPr/>
        </p:nvSpPr>
        <p:spPr>
          <a:xfrm>
            <a:off x="251520" y="6309320"/>
            <a:ext cx="504056" cy="369332"/>
          </a:xfrm>
          <a:prstGeom prst="rect">
            <a:avLst/>
          </a:prstGeom>
          <a:noFill/>
        </p:spPr>
        <p:txBody>
          <a:bodyPr wrap="square" rtlCol="1">
            <a:spAutoFit/>
          </a:bodyPr>
          <a:lstStyle/>
          <a:p>
            <a:r>
              <a:rPr lang="en-US" dirty="0" smtClean="0"/>
              <a:t>20</a:t>
            </a:r>
            <a:endParaRPr lang="fa-IR" dirty="0"/>
          </a:p>
        </p:txBody>
      </p:sp>
    </p:spTree>
    <p:extLst>
      <p:ext uri="{BB962C8B-B14F-4D97-AF65-F5344CB8AC3E}">
        <p14:creationId xmlns:p14="http://schemas.microsoft.com/office/powerpoint/2010/main" val="1476540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p>
        </p:txBody>
      </p:sp>
      <mc:AlternateContent xmlns:mc="http://schemas.openxmlformats.org/markup-compatibility/2006" xmlns:a14="http://schemas.microsoft.com/office/drawing/2010/main">
        <mc:Choice Requires="a14">
          <p:sp>
            <p:nvSpPr>
              <p:cNvPr id="4" name="TextBox 1"/>
              <p:cNvSpPr txBox="1"/>
              <p:nvPr/>
            </p:nvSpPr>
            <p:spPr>
              <a:xfrm>
                <a:off x="323528" y="2230038"/>
                <a:ext cx="8064896" cy="108401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lnSpc>
                    <a:spcPct val="107000"/>
                  </a:lnSpc>
                  <a:spcAft>
                    <a:spcPts val="800"/>
                  </a:spcAft>
                </a:pPr>
                <a:r>
                  <a:rPr lang="fa-IR" dirty="0">
                    <a:latin typeface="Calibri" panose="020F0502020204030204" pitchFamily="34" charset="0"/>
                    <a:ea typeface="Calibri" panose="020F0502020204030204" pitchFamily="34" charset="0"/>
                    <a:cs typeface="B Homa" panose="00000400000000000000" pitchFamily="2" charset="-78"/>
                  </a:rPr>
                  <a:t>اگر </a:t>
                </a:r>
                <a:r>
                  <a:rPr lang="fa-IR" dirty="0">
                    <a:effectLst/>
                    <a:latin typeface="Calibri" panose="020F0502020204030204" pitchFamily="34" charset="0"/>
                    <a:ea typeface="Calibri" panose="020F0502020204030204" pitchFamily="34" charset="0"/>
                    <a:cs typeface="B Homa" panose="00000400000000000000" pitchFamily="2" charset="-78"/>
                  </a:rPr>
                  <a:t>β یک مجموعه متناهی از مقادیر مجزا را بگیرد، توزیع ترکیبی </a:t>
                </a:r>
                <a14:m>
                  <m:oMath xmlns:m="http://schemas.openxmlformats.org/officeDocument/2006/math">
                    <m:r>
                      <a:rPr lang="en-US" i="1">
                        <a:effectLst/>
                        <a:latin typeface="Cambria Math" panose="02040503050406030204" pitchFamily="18" charset="0"/>
                        <a:ea typeface="Calibri" panose="020F0502020204030204" pitchFamily="34" charset="0"/>
                        <a:cs typeface="B Nazanin" panose="00000400000000000000" pitchFamily="2" charset="-78"/>
                      </a:rPr>
                      <m:t>𝑓</m:t>
                    </m:r>
                    <m:d>
                      <m:dPr>
                        <m:ctrlPr>
                          <a:rPr lang="en-US" i="1">
                            <a:effectLst/>
                            <a:latin typeface="Cambria Math" panose="02040503050406030204" pitchFamily="18" charset="0"/>
                            <a:ea typeface="Calibri" panose="020F0502020204030204" pitchFamily="34" charset="0"/>
                            <a:cs typeface="B Nazanin" panose="00000400000000000000" pitchFamily="2" charset="-78"/>
                          </a:rPr>
                        </m:ctrlPr>
                      </m:dPr>
                      <m:e>
                        <m:r>
                          <a:rPr lang="en-US" i="1">
                            <a:effectLst/>
                            <a:latin typeface="Cambria Math" panose="02040503050406030204" pitchFamily="18" charset="0"/>
                            <a:ea typeface="Calibri" panose="020F0502020204030204" pitchFamily="34" charset="0"/>
                            <a:cs typeface="B Nazanin" panose="00000400000000000000" pitchFamily="2" charset="-78"/>
                          </a:rPr>
                          <m:t>𝛽</m:t>
                        </m:r>
                      </m:e>
                    </m:d>
                  </m:oMath>
                </a14:m>
                <a:r>
                  <a:rPr lang="fa-IR" dirty="0">
                    <a:effectLst/>
                    <a:latin typeface="Calibri" panose="020F0502020204030204" pitchFamily="34" charset="0"/>
                    <a:ea typeface="Calibri" panose="020F0502020204030204" pitchFamily="34" charset="0"/>
                    <a:cs typeface="B Homa" panose="00000400000000000000" pitchFamily="2" charset="-78"/>
                  </a:rPr>
                  <a:t> می تواند گسسته باشد. فرض می شود که β، </a:t>
                </a:r>
                <a:r>
                  <a:rPr lang="en-US" dirty="0">
                    <a:effectLst/>
                    <a:latin typeface="Calibri" panose="020F0502020204030204" pitchFamily="34" charset="0"/>
                    <a:ea typeface="Calibri" panose="020F0502020204030204" pitchFamily="34" charset="0"/>
                    <a:cs typeface="B Homa" panose="00000400000000000000" pitchFamily="2" charset="-78"/>
                  </a:rPr>
                  <a:t>M</a:t>
                </a:r>
                <a:r>
                  <a:rPr lang="fa-IR" dirty="0">
                    <a:effectLst/>
                    <a:latin typeface="Calibri" panose="020F0502020204030204" pitchFamily="34" charset="0"/>
                    <a:ea typeface="Calibri" panose="020F0502020204030204" pitchFamily="34" charset="0"/>
                    <a:cs typeface="B Homa" panose="00000400000000000000" pitchFamily="2" charset="-78"/>
                  </a:rPr>
                  <a:t> مقادیر </a:t>
                </a:r>
                <a:r>
                  <a:rPr lang="fa-IR" dirty="0" smtClean="0">
                    <a:effectLst/>
                    <a:latin typeface="Calibri" panose="020F0502020204030204" pitchFamily="34" charset="0"/>
                    <a:ea typeface="Calibri" panose="020F0502020204030204" pitchFamily="34" charset="0"/>
                    <a:cs typeface="B Homa" panose="00000400000000000000" pitchFamily="2" charset="-78"/>
                  </a:rPr>
                  <a:t>ممکن</a:t>
                </a:r>
                <a:r>
                  <a:rPr lang="fa-IR" dirty="0">
                    <a:latin typeface="Calibri" panose="020F0502020204030204" pitchFamily="34" charset="0"/>
                    <a:ea typeface="Calibri" panose="020F0502020204030204" pitchFamily="34" charset="0"/>
                    <a:cs typeface="B Homa" panose="00000400000000000000" pitchFamily="2" charset="-78"/>
                  </a:rPr>
                  <a:t> </a:t>
                </a:r>
                <a:r>
                  <a:rPr lang="en-US" dirty="0" smtClean="0">
                    <a:effectLst/>
                    <a:latin typeface="Calibri" panose="020F0502020204030204" pitchFamily="34" charset="0"/>
                    <a:ea typeface="Calibri" panose="020F0502020204030204" pitchFamily="34" charset="0"/>
                    <a:cs typeface="B Homa" panose="00000400000000000000" pitchFamily="2" charset="-78"/>
                  </a:rPr>
                  <a:t>b</a:t>
                </a:r>
                <a:r>
                  <a:rPr lang="en-US" baseline="-25000" dirty="0" smtClean="0">
                    <a:effectLst/>
                    <a:latin typeface="Calibri" panose="020F0502020204030204" pitchFamily="34" charset="0"/>
                    <a:ea typeface="Calibri" panose="020F0502020204030204" pitchFamily="34" charset="0"/>
                    <a:cs typeface="B Homa" panose="00000400000000000000" pitchFamily="2" charset="-78"/>
                  </a:rPr>
                  <a:t>1</a:t>
                </a:r>
                <a:r>
                  <a:rPr lang="en-US" dirty="0">
                    <a:effectLst/>
                    <a:latin typeface="Calibri" panose="020F0502020204030204" pitchFamily="34" charset="0"/>
                    <a:ea typeface="Calibri" panose="020F0502020204030204" pitchFamily="34" charset="0"/>
                    <a:cs typeface="B Homa" panose="00000400000000000000" pitchFamily="2" charset="-78"/>
                  </a:rPr>
                  <a:t>, . . . , </a:t>
                </a:r>
                <a:r>
                  <a:rPr lang="en-US" dirty="0" err="1" smtClean="0">
                    <a:effectLst/>
                    <a:latin typeface="Calibri" panose="020F0502020204030204" pitchFamily="34" charset="0"/>
                    <a:ea typeface="Calibri" panose="020F0502020204030204" pitchFamily="34" charset="0"/>
                    <a:cs typeface="B Homa" panose="00000400000000000000" pitchFamily="2" charset="-78"/>
                  </a:rPr>
                  <a:t>b</a:t>
                </a:r>
                <a:r>
                  <a:rPr lang="en-US" baseline="-25000" dirty="0" err="1" smtClean="0">
                    <a:effectLst/>
                    <a:latin typeface="Calibri" panose="020F0502020204030204" pitchFamily="34" charset="0"/>
                    <a:ea typeface="Calibri" panose="020F0502020204030204" pitchFamily="34" charset="0"/>
                    <a:cs typeface="B Homa" panose="00000400000000000000" pitchFamily="2" charset="-78"/>
                  </a:rPr>
                  <a:t>M</a:t>
                </a:r>
                <a:r>
                  <a:rPr lang="en-US" baseline="-25000" dirty="0" smtClean="0">
                    <a:effectLst/>
                    <a:latin typeface="B Nazanin" panose="00000400000000000000" pitchFamily="2" charset="-78"/>
                    <a:ea typeface="Calibri" panose="020F0502020204030204" pitchFamily="34" charset="0"/>
                    <a:cs typeface="B Homa" panose="00000400000000000000" pitchFamily="2" charset="-78"/>
                  </a:rPr>
                  <a:t> </a:t>
                </a:r>
                <a:r>
                  <a:rPr lang="fa-IR" baseline="-25000" dirty="0" smtClean="0">
                    <a:effectLst/>
                    <a:latin typeface="B Nazanin" panose="00000400000000000000" pitchFamily="2" charset="-78"/>
                    <a:ea typeface="Calibri" panose="020F0502020204030204" pitchFamily="34" charset="0"/>
                    <a:cs typeface="B Homa" panose="00000400000000000000" pitchFamily="2" charset="-78"/>
                  </a:rPr>
                  <a:t> </a:t>
                </a:r>
                <a:r>
                  <a:rPr lang="fa-IR" dirty="0" smtClean="0">
                    <a:effectLst/>
                    <a:latin typeface="Calibri" panose="020F0502020204030204" pitchFamily="34" charset="0"/>
                    <a:ea typeface="Calibri" panose="020F0502020204030204" pitchFamily="34" charset="0"/>
                    <a:cs typeface="B Homa" panose="00000400000000000000" pitchFamily="2" charset="-78"/>
                  </a:rPr>
                  <a:t>را </a:t>
                </a:r>
                <a:r>
                  <a:rPr lang="fa-IR" dirty="0">
                    <a:effectLst/>
                    <a:latin typeface="Calibri" panose="020F0502020204030204" pitchFamily="34" charset="0"/>
                    <a:ea typeface="Calibri" panose="020F0502020204030204" pitchFamily="34" charset="0"/>
                    <a:cs typeface="B Homa" panose="00000400000000000000" pitchFamily="2" charset="-78"/>
                  </a:rPr>
                  <a:t>با احتمال </a:t>
                </a:r>
                <a:r>
                  <a:rPr lang="en-US" dirty="0" err="1">
                    <a:effectLst/>
                    <a:latin typeface="Calibri" panose="020F0502020204030204" pitchFamily="34" charset="0"/>
                    <a:ea typeface="Calibri" panose="020F0502020204030204" pitchFamily="34" charset="0"/>
                    <a:cs typeface="B Homa" panose="00000400000000000000" pitchFamily="2" charset="-78"/>
                  </a:rPr>
                  <a:t>S</a:t>
                </a:r>
                <a:r>
                  <a:rPr lang="en-US" baseline="-25000" dirty="0" err="1">
                    <a:effectLst/>
                    <a:latin typeface="Calibri" panose="020F0502020204030204" pitchFamily="34" charset="0"/>
                    <a:ea typeface="Calibri" panose="020F0502020204030204" pitchFamily="34" charset="0"/>
                    <a:cs typeface="B Homa" panose="00000400000000000000" pitchFamily="2" charset="-78"/>
                  </a:rPr>
                  <a:t>m</a:t>
                </a:r>
                <a:r>
                  <a:rPr lang="fa-IR" dirty="0">
                    <a:effectLst/>
                    <a:latin typeface="Calibri" panose="020F0502020204030204" pitchFamily="34" charset="0"/>
                    <a:ea typeface="Calibri" panose="020F0502020204030204" pitchFamily="34" charset="0"/>
                    <a:cs typeface="B Homa" panose="00000400000000000000" pitchFamily="2" charset="-78"/>
                  </a:rPr>
                  <a:t> که </a:t>
                </a:r>
                <a:r>
                  <a:rPr lang="en-US" dirty="0" smtClean="0">
                    <a:effectLst/>
                    <a:latin typeface="Calibri" panose="020F0502020204030204" pitchFamily="34" charset="0"/>
                    <a:ea typeface="Calibri" panose="020F0502020204030204" pitchFamily="34" charset="0"/>
                    <a:cs typeface="B Homa" panose="00000400000000000000" pitchFamily="2" charset="-78"/>
                  </a:rPr>
                  <a:t>β </a:t>
                </a:r>
                <a:r>
                  <a:rPr lang="en-US" dirty="0">
                    <a:effectLst/>
                    <a:latin typeface="Calibri" panose="020F0502020204030204" pitchFamily="34" charset="0"/>
                    <a:ea typeface="Calibri" panose="020F0502020204030204" pitchFamily="34" charset="0"/>
                    <a:cs typeface="B Homa" panose="00000400000000000000" pitchFamily="2" charset="-78"/>
                  </a:rPr>
                  <a:t>= </a:t>
                </a:r>
                <a:r>
                  <a:rPr lang="en-US" dirty="0" err="1" smtClean="0">
                    <a:effectLst/>
                    <a:latin typeface="Calibri" panose="020F0502020204030204" pitchFamily="34" charset="0"/>
                    <a:ea typeface="Calibri" panose="020F0502020204030204" pitchFamily="34" charset="0"/>
                    <a:cs typeface="B Homa" panose="00000400000000000000" pitchFamily="2" charset="-78"/>
                  </a:rPr>
                  <a:t>b</a:t>
                </a:r>
                <a:r>
                  <a:rPr lang="en-US" baseline="-25000" dirty="0" err="1" smtClean="0">
                    <a:effectLst/>
                    <a:latin typeface="Calibri" panose="020F0502020204030204" pitchFamily="34" charset="0"/>
                    <a:ea typeface="Calibri" panose="020F0502020204030204" pitchFamily="34" charset="0"/>
                    <a:cs typeface="B Homa" panose="00000400000000000000" pitchFamily="2" charset="-78"/>
                  </a:rPr>
                  <a:t>m</a:t>
                </a:r>
                <a:r>
                  <a:rPr lang="fa-IR" baseline="-25000" dirty="0" smtClean="0">
                    <a:effectLst/>
                    <a:latin typeface="Calibri" panose="020F0502020204030204" pitchFamily="34" charset="0"/>
                    <a:ea typeface="Calibri" panose="020F0502020204030204" pitchFamily="34" charset="0"/>
                    <a:cs typeface="B Homa" panose="00000400000000000000" pitchFamily="2" charset="-78"/>
                  </a:rPr>
                  <a:t> </a:t>
                </a:r>
                <a:r>
                  <a:rPr lang="en-US" baseline="-25000" dirty="0" smtClean="0">
                    <a:effectLst/>
                    <a:latin typeface="B Nazanin" panose="00000400000000000000" pitchFamily="2" charset="-78"/>
                    <a:ea typeface="Calibri" panose="020F0502020204030204" pitchFamily="34" charset="0"/>
                    <a:cs typeface="B Homa" panose="00000400000000000000" pitchFamily="2" charset="-78"/>
                  </a:rPr>
                  <a:t> </a:t>
                </a:r>
                <a:r>
                  <a:rPr lang="fa-IR" dirty="0">
                    <a:effectLst/>
                    <a:latin typeface="Calibri" panose="020F0502020204030204" pitchFamily="34" charset="0"/>
                    <a:ea typeface="Calibri" panose="020F0502020204030204" pitchFamily="34" charset="0"/>
                    <a:cs typeface="B Homa" panose="00000400000000000000" pitchFamily="2" charset="-78"/>
                  </a:rPr>
                  <a:t>می باشد، بگیرد.</a:t>
                </a:r>
                <a:endParaRPr lang="en-US" dirty="0">
                  <a:effectLst/>
                  <a:latin typeface="Calibri" panose="020F0502020204030204" pitchFamily="34" charset="0"/>
                  <a:ea typeface="Calibri" panose="020F0502020204030204" pitchFamily="34" charset="0"/>
                  <a:cs typeface="B Homa" panose="00000400000000000000" pitchFamily="2" charset="-78"/>
                </a:endParaRPr>
              </a:p>
              <a:p>
                <a:pPr algn="r" rtl="1">
                  <a:lnSpc>
                    <a:spcPct val="107000"/>
                  </a:lnSpc>
                  <a:spcAft>
                    <a:spcPts val="800"/>
                  </a:spcAft>
                </a:pPr>
                <a:r>
                  <a:rPr lang="fa-IR" dirty="0" smtClean="0">
                    <a:effectLst/>
                    <a:latin typeface="Calibri" panose="020F0502020204030204" pitchFamily="34" charset="0"/>
                    <a:ea typeface="Calibri" panose="020F0502020204030204" pitchFamily="34" charset="0"/>
                    <a:cs typeface="B Homa" panose="00000400000000000000" pitchFamily="2" charset="-78"/>
                  </a:rPr>
                  <a:t>احتمال </a:t>
                </a:r>
                <a:r>
                  <a:rPr lang="fa-IR" dirty="0">
                    <a:effectLst/>
                    <a:latin typeface="Calibri" panose="020F0502020204030204" pitchFamily="34" charset="0"/>
                    <a:ea typeface="Calibri" panose="020F0502020204030204" pitchFamily="34" charset="0"/>
                    <a:cs typeface="B Homa" panose="00000400000000000000" pitchFamily="2" charset="-78"/>
                  </a:rPr>
                  <a:t>انتخاب به صورت زیر می باشد:</a:t>
                </a:r>
                <a:endParaRPr lang="en-US" dirty="0">
                  <a:effectLst/>
                  <a:latin typeface="Calibri" panose="020F0502020204030204" pitchFamily="34" charset="0"/>
                  <a:ea typeface="Calibri" panose="020F0502020204030204" pitchFamily="34" charset="0"/>
                  <a:cs typeface="B Homa" panose="00000400000000000000" pitchFamily="2" charset="-78"/>
                </a:endParaRPr>
              </a:p>
            </p:txBody>
          </p:sp>
        </mc:Choice>
        <mc:Fallback xmlns="">
          <p:sp>
            <p:nvSpPr>
              <p:cNvPr id="4" name="TextBox 1"/>
              <p:cNvSpPr txBox="1">
                <a:spLocks noRot="1" noChangeAspect="1" noMove="1" noResize="1" noEditPoints="1" noAdjustHandles="1" noChangeArrowheads="1" noChangeShapeType="1" noTextEdit="1"/>
              </p:cNvSpPr>
              <p:nvPr/>
            </p:nvSpPr>
            <p:spPr>
              <a:xfrm>
                <a:off x="323528" y="2230038"/>
                <a:ext cx="8064896" cy="1084015"/>
              </a:xfrm>
              <a:prstGeom prst="rect">
                <a:avLst/>
              </a:prstGeom>
              <a:blipFill rotWithShape="0">
                <a:blip r:embed="rId2"/>
                <a:stretch>
                  <a:fillRect l="-454" t="-3371" r="-680" b="-8989"/>
                </a:stretch>
              </a:blipFill>
            </p:spPr>
            <p:txBody>
              <a:bodyPr/>
              <a:lstStyle/>
              <a:p>
                <a:r>
                  <a:rPr lang="fa-IR">
                    <a:noFill/>
                  </a:rPr>
                  <a:t> </a:t>
                </a:r>
              </a:p>
            </p:txBody>
          </p:sp>
        </mc:Fallback>
      </mc:AlternateContent>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1331640" y="3713008"/>
            <a:ext cx="3312368" cy="1410254"/>
          </a:xfrm>
          <a:prstGeom prst="rect">
            <a:avLst/>
          </a:prstGeom>
        </p:spPr>
      </p:pic>
      <p:sp>
        <p:nvSpPr>
          <p:cNvPr id="6" name="Rounded Rectangle 5"/>
          <p:cNvSpPr/>
          <p:nvPr/>
        </p:nvSpPr>
        <p:spPr>
          <a:xfrm>
            <a:off x="6588224" y="332656"/>
            <a:ext cx="1368152"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solidFill>
                  <a:schemeClr val="bg1"/>
                </a:solidFill>
                <a:cs typeface="B Homa" panose="00000400000000000000" pitchFamily="2" charset="-78"/>
              </a:rPr>
              <a:t>مقدمه</a:t>
            </a:r>
            <a:endParaRPr lang="fa-IR" dirty="0">
              <a:solidFill>
                <a:schemeClr val="bg1"/>
              </a:solidFill>
              <a:cs typeface="B Homa" panose="00000400000000000000" pitchFamily="2" charset="-78"/>
            </a:endParaRPr>
          </a:p>
        </p:txBody>
      </p:sp>
      <p:sp>
        <p:nvSpPr>
          <p:cNvPr id="7" name="Rounded Rectangle 6"/>
          <p:cNvSpPr/>
          <p:nvPr/>
        </p:nvSpPr>
        <p:spPr>
          <a:xfrm>
            <a:off x="3347864" y="347688"/>
            <a:ext cx="166436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solidFill>
                  <a:schemeClr val="bg1"/>
                </a:solidFill>
                <a:cs typeface="B Homa" panose="00000400000000000000" pitchFamily="2" charset="-78"/>
              </a:rPr>
              <a:t>بررسی لوجیت چند جمله ای </a:t>
            </a:r>
            <a:endParaRPr lang="fa-IR" dirty="0">
              <a:solidFill>
                <a:schemeClr val="bg1"/>
              </a:solidFill>
              <a:cs typeface="B Homa" panose="00000400000000000000" pitchFamily="2" charset="-78"/>
            </a:endParaRPr>
          </a:p>
        </p:txBody>
      </p:sp>
      <p:sp>
        <p:nvSpPr>
          <p:cNvPr id="8" name="Rounded Rectangle 7"/>
          <p:cNvSpPr/>
          <p:nvPr/>
        </p:nvSpPr>
        <p:spPr>
          <a:xfrm>
            <a:off x="5076056" y="332656"/>
            <a:ext cx="141845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solidFill>
                  <a:schemeClr val="bg1"/>
                </a:solidFill>
                <a:cs typeface="B Homa" panose="00000400000000000000" pitchFamily="2" charset="-78"/>
              </a:rPr>
              <a:t>انواع لوجیت</a:t>
            </a:r>
            <a:endParaRPr lang="fa-IR" dirty="0">
              <a:solidFill>
                <a:schemeClr val="bg1"/>
              </a:solidFill>
              <a:cs typeface="B Homa" panose="00000400000000000000" pitchFamily="2" charset="-78"/>
            </a:endParaRPr>
          </a:p>
        </p:txBody>
      </p:sp>
      <p:sp>
        <p:nvSpPr>
          <p:cNvPr id="9" name="Rounded Rectangle 8"/>
          <p:cNvSpPr/>
          <p:nvPr/>
        </p:nvSpPr>
        <p:spPr>
          <a:xfrm>
            <a:off x="323528" y="347688"/>
            <a:ext cx="1463315" cy="720080"/>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b="1" dirty="0" smtClean="0">
                <a:solidFill>
                  <a:schemeClr val="bg1"/>
                </a:solidFill>
                <a:cs typeface="B Homa" panose="00000400000000000000" pitchFamily="2" charset="-78"/>
              </a:rPr>
              <a:t>بررسی لوجیت ترکیبی</a:t>
            </a:r>
            <a:endParaRPr lang="fa-IR" b="1" dirty="0">
              <a:solidFill>
                <a:schemeClr val="bg1"/>
              </a:solidFill>
              <a:cs typeface="B Homa" panose="00000400000000000000" pitchFamily="2" charset="-78"/>
            </a:endParaRPr>
          </a:p>
        </p:txBody>
      </p:sp>
      <p:sp>
        <p:nvSpPr>
          <p:cNvPr id="10" name="Rounded Rectangle 9"/>
          <p:cNvSpPr/>
          <p:nvPr/>
        </p:nvSpPr>
        <p:spPr>
          <a:xfrm>
            <a:off x="1835696" y="347688"/>
            <a:ext cx="1471497"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solidFill>
                  <a:schemeClr val="bg1"/>
                </a:solidFill>
                <a:cs typeface="B Homa" panose="00000400000000000000" pitchFamily="2" charset="-78"/>
              </a:rPr>
              <a:t>بررسی لوجیت آشیانه ای</a:t>
            </a:r>
            <a:endParaRPr lang="fa-IR" dirty="0">
              <a:solidFill>
                <a:schemeClr val="bg1"/>
              </a:solidFill>
              <a:cs typeface="B Homa" panose="00000400000000000000" pitchFamily="2" charset="-78"/>
            </a:endParaRPr>
          </a:p>
        </p:txBody>
      </p:sp>
      <p:sp>
        <p:nvSpPr>
          <p:cNvPr id="3" name="TextBox 2"/>
          <p:cNvSpPr txBox="1"/>
          <p:nvPr/>
        </p:nvSpPr>
        <p:spPr>
          <a:xfrm>
            <a:off x="-108520" y="6455904"/>
            <a:ext cx="864096" cy="369332"/>
          </a:xfrm>
          <a:prstGeom prst="rect">
            <a:avLst/>
          </a:prstGeom>
          <a:noFill/>
        </p:spPr>
        <p:txBody>
          <a:bodyPr wrap="square" rtlCol="1">
            <a:spAutoFit/>
          </a:bodyPr>
          <a:lstStyle/>
          <a:p>
            <a:r>
              <a:rPr lang="en-US" dirty="0" smtClean="0"/>
              <a:t>21</a:t>
            </a:r>
            <a:endParaRPr lang="fa-IR" dirty="0"/>
          </a:p>
        </p:txBody>
      </p:sp>
    </p:spTree>
    <p:extLst>
      <p:ext uri="{BB962C8B-B14F-4D97-AF65-F5344CB8AC3E}">
        <p14:creationId xmlns:p14="http://schemas.microsoft.com/office/powerpoint/2010/main" val="4270637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9712" y="434752"/>
            <a:ext cx="6554867" cy="1524000"/>
          </a:xfrm>
        </p:spPr>
        <p:txBody>
          <a:bodyPr/>
          <a:lstStyle/>
          <a:p>
            <a:pPr algn="r"/>
            <a:r>
              <a:rPr lang="fa-IR" sz="4000" dirty="0" smtClean="0">
                <a:solidFill>
                  <a:schemeClr val="accent6">
                    <a:lumMod val="50000"/>
                  </a:schemeClr>
                </a:solidFill>
              </a:rPr>
              <a:t>منابع</a:t>
            </a:r>
            <a:endParaRPr lang="fa-IR" sz="4000" dirty="0">
              <a:solidFill>
                <a:schemeClr val="accent6">
                  <a:lumMod val="50000"/>
                </a:schemeClr>
              </a:solidFill>
            </a:endParaRPr>
          </a:p>
        </p:txBody>
      </p:sp>
      <p:sp>
        <p:nvSpPr>
          <p:cNvPr id="3" name="Content Placeholder 2"/>
          <p:cNvSpPr>
            <a:spLocks noGrp="1"/>
          </p:cNvSpPr>
          <p:nvPr>
            <p:ph idx="1"/>
          </p:nvPr>
        </p:nvSpPr>
        <p:spPr>
          <a:xfrm>
            <a:off x="1403648" y="1196752"/>
            <a:ext cx="6554867" cy="3767670"/>
          </a:xfrm>
        </p:spPr>
        <p:txBody>
          <a:bodyPr>
            <a:normAutofit/>
          </a:bodyPr>
          <a:lstStyle/>
          <a:p>
            <a:pPr marL="0" indent="0">
              <a:buNone/>
            </a:pPr>
            <a:r>
              <a:rPr lang="en-US" sz="1800" dirty="0" smtClean="0"/>
              <a:t>]</a:t>
            </a:r>
            <a:r>
              <a:rPr lang="fa-IR" sz="1800" dirty="0" smtClean="0"/>
              <a:t>1</a:t>
            </a:r>
            <a:r>
              <a:rPr lang="en-US" sz="1800" dirty="0" smtClean="0"/>
              <a:t>  [</a:t>
            </a:r>
            <a:r>
              <a:rPr lang="fa-IR" sz="1800" dirty="0"/>
              <a:t>سید محمد </a:t>
            </a:r>
            <a:r>
              <a:rPr lang="fa-IR" sz="1800" dirty="0" smtClean="0"/>
              <a:t>حسینی، برنامه ریزی مهندسی حمل و نقل و جابجایی مواد،</a:t>
            </a:r>
          </a:p>
          <a:p>
            <a:pPr marL="0" indent="0">
              <a:buNone/>
            </a:pPr>
            <a:r>
              <a:rPr lang="en-US" sz="1800" dirty="0" smtClean="0"/>
              <a:t>]</a:t>
            </a:r>
            <a:r>
              <a:rPr lang="fa-IR" sz="1800" dirty="0" smtClean="0"/>
              <a:t>2</a:t>
            </a:r>
            <a:r>
              <a:rPr lang="en-US" sz="1800" dirty="0" smtClean="0"/>
              <a:t>[</a:t>
            </a:r>
            <a:r>
              <a:rPr lang="fa-IR" sz="1800" dirty="0" smtClean="0"/>
              <a:t>حقانی،میلاد؛شاه حسینی،زهرا؛ برنامه ریزی حمل و تقل و مهندسی ترافیک</a:t>
            </a:r>
            <a:endParaRPr lang="en-US" sz="1800" dirty="0" smtClean="0"/>
          </a:p>
          <a:p>
            <a:pPr marL="0" indent="0" algn="just" rtl="0">
              <a:buNone/>
            </a:pPr>
            <a:r>
              <a:rPr lang="en-US" sz="1800" dirty="0" smtClean="0">
                <a:cs typeface="+mj-cs"/>
              </a:rPr>
              <a:t>[</a:t>
            </a:r>
            <a:r>
              <a:rPr lang="fa-IR" sz="1800" dirty="0" smtClean="0">
                <a:cs typeface="+mj-cs"/>
              </a:rPr>
              <a:t>3</a:t>
            </a:r>
            <a:r>
              <a:rPr lang="en-US" sz="1800" dirty="0" smtClean="0">
                <a:cs typeface="+mj-cs"/>
              </a:rPr>
              <a:t>]</a:t>
            </a:r>
            <a:r>
              <a:rPr lang="en-US" sz="1800" dirty="0" err="1" smtClean="0">
                <a:solidFill>
                  <a:prstClr val="black"/>
                </a:solidFill>
                <a:cs typeface="+mj-cs"/>
              </a:rPr>
              <a:t>Koppelman</a:t>
            </a:r>
            <a:r>
              <a:rPr lang="en-US" sz="1800" dirty="0" smtClean="0">
                <a:solidFill>
                  <a:prstClr val="black"/>
                </a:solidFill>
                <a:cs typeface="+mj-cs"/>
              </a:rPr>
              <a:t> </a:t>
            </a:r>
            <a:r>
              <a:rPr lang="en-US" sz="1800" dirty="0">
                <a:solidFill>
                  <a:prstClr val="black"/>
                </a:solidFill>
                <a:cs typeface="+mj-cs"/>
              </a:rPr>
              <a:t>F. </a:t>
            </a:r>
            <a:r>
              <a:rPr lang="en-US" sz="1800" dirty="0" err="1">
                <a:solidFill>
                  <a:prstClr val="black"/>
                </a:solidFill>
                <a:cs typeface="+mj-cs"/>
              </a:rPr>
              <a:t>Bhat</a:t>
            </a:r>
            <a:r>
              <a:rPr lang="en-US" sz="1800" dirty="0">
                <a:solidFill>
                  <a:prstClr val="black"/>
                </a:solidFill>
                <a:cs typeface="+mj-cs"/>
              </a:rPr>
              <a:t> .C, 2006. Mode Choice Modeling : Multinomial and Nested </a:t>
            </a:r>
            <a:r>
              <a:rPr lang="en-US" sz="1800" dirty="0" err="1">
                <a:solidFill>
                  <a:prstClr val="black"/>
                </a:solidFill>
                <a:cs typeface="+mj-cs"/>
              </a:rPr>
              <a:t>Logit</a:t>
            </a:r>
            <a:r>
              <a:rPr lang="en-US" sz="1800" dirty="0">
                <a:solidFill>
                  <a:prstClr val="black"/>
                </a:solidFill>
                <a:cs typeface="+mj-cs"/>
              </a:rPr>
              <a:t> Models, Prepared For U.S. Department of Transportation Federal Transit Administration.</a:t>
            </a:r>
            <a:endParaRPr lang="fa-IR" sz="1800" dirty="0">
              <a:solidFill>
                <a:prstClr val="black"/>
              </a:solidFill>
              <a:cs typeface="+mj-cs"/>
            </a:endParaRPr>
          </a:p>
          <a:p>
            <a:pPr marL="0" indent="0">
              <a:buNone/>
            </a:pPr>
            <a:endParaRPr lang="en-US" sz="1800" dirty="0" smtClean="0">
              <a:cs typeface="+mj-cs"/>
            </a:endParaRPr>
          </a:p>
          <a:p>
            <a:pPr marL="0" lvl="0" indent="0" algn="l" rtl="0">
              <a:buNone/>
            </a:pPr>
            <a:r>
              <a:rPr lang="en-US" sz="1800" dirty="0" smtClean="0">
                <a:cs typeface="+mj-cs"/>
              </a:rPr>
              <a:t>[</a:t>
            </a:r>
            <a:r>
              <a:rPr lang="fa-IR" sz="1800" dirty="0" smtClean="0">
                <a:cs typeface="+mj-cs"/>
              </a:rPr>
              <a:t>4</a:t>
            </a:r>
            <a:r>
              <a:rPr lang="en-US" sz="1800" dirty="0" smtClean="0">
                <a:cs typeface="+mj-cs"/>
              </a:rPr>
              <a:t>] </a:t>
            </a:r>
            <a:r>
              <a:rPr lang="en-US" sz="1800" dirty="0">
                <a:solidFill>
                  <a:prstClr val="black"/>
                </a:solidFill>
                <a:cs typeface="+mj-cs"/>
              </a:rPr>
              <a:t>Train, K.E., 2003. Discrete Choice Methods With Simulation. Cambridge</a:t>
            </a:r>
            <a:r>
              <a:rPr lang="fa-IR" sz="1800" dirty="0">
                <a:solidFill>
                  <a:prstClr val="black"/>
                </a:solidFill>
                <a:cs typeface="+mj-cs"/>
              </a:rPr>
              <a:t> </a:t>
            </a:r>
            <a:r>
              <a:rPr lang="en-US" sz="1800" dirty="0">
                <a:solidFill>
                  <a:prstClr val="black"/>
                </a:solidFill>
                <a:cs typeface="+mj-cs"/>
              </a:rPr>
              <a:t>University Press, UK.</a:t>
            </a:r>
            <a:endParaRPr lang="fa-IR" sz="1800" dirty="0">
              <a:solidFill>
                <a:prstClr val="black"/>
              </a:solidFill>
              <a:cs typeface="+mj-cs"/>
            </a:endParaRPr>
          </a:p>
          <a:p>
            <a:pPr marL="0" indent="0" algn="l" rtl="0">
              <a:buNone/>
            </a:pPr>
            <a:r>
              <a:rPr lang="en-US" sz="1800" dirty="0" smtClean="0">
                <a:cs typeface="+mj-cs"/>
              </a:rPr>
              <a:t>[</a:t>
            </a:r>
            <a:r>
              <a:rPr lang="fa-IR" sz="1800" dirty="0" smtClean="0">
                <a:cs typeface="+mj-cs"/>
              </a:rPr>
              <a:t>5</a:t>
            </a:r>
            <a:r>
              <a:rPr lang="en-US" sz="1800" dirty="0">
                <a:cs typeface="+mj-cs"/>
              </a:rPr>
              <a:t>] David </a:t>
            </a:r>
            <a:r>
              <a:rPr lang="en-US" sz="1800" dirty="0" err="1" smtClean="0">
                <a:cs typeface="+mj-cs"/>
              </a:rPr>
              <a:t>Hensher;hand</a:t>
            </a:r>
            <a:r>
              <a:rPr lang="en-US" sz="1800" dirty="0" smtClean="0">
                <a:cs typeface="+mj-cs"/>
              </a:rPr>
              <a:t> book of transport </a:t>
            </a:r>
            <a:r>
              <a:rPr lang="en-US" sz="1800" dirty="0" err="1" smtClean="0">
                <a:cs typeface="+mj-cs"/>
              </a:rPr>
              <a:t>Modelling</a:t>
            </a:r>
            <a:r>
              <a:rPr lang="en-US" sz="1800" dirty="0" smtClean="0">
                <a:cs typeface="+mj-cs"/>
              </a:rPr>
              <a:t>:,,second Edition.</a:t>
            </a:r>
          </a:p>
          <a:p>
            <a:pPr marL="0" indent="0" algn="l" rtl="0">
              <a:buNone/>
            </a:pPr>
            <a:endParaRPr lang="en-US" sz="1800" dirty="0" smtClean="0">
              <a:cs typeface="+mj-cs"/>
            </a:endParaRPr>
          </a:p>
        </p:txBody>
      </p:sp>
    </p:spTree>
    <p:extLst>
      <p:ext uri="{BB962C8B-B14F-4D97-AF65-F5344CB8AC3E}">
        <p14:creationId xmlns:p14="http://schemas.microsoft.com/office/powerpoint/2010/main" val="20752373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196752"/>
            <a:ext cx="8122096" cy="5361459"/>
          </a:xfrm>
        </p:spPr>
        <p:txBody>
          <a:bodyPr>
            <a:noAutofit/>
          </a:bodyPr>
          <a:lstStyle/>
          <a:p>
            <a:pPr algn="just"/>
            <a:r>
              <a:rPr lang="fa-IR" sz="2000" b="1" dirty="0" smtClean="0">
                <a:solidFill>
                  <a:prstClr val="black"/>
                </a:solidFill>
                <a:cs typeface="B Homa" panose="00000400000000000000" pitchFamily="2" charset="-78"/>
              </a:rPr>
              <a:t>مدل‌های </a:t>
            </a:r>
            <a:r>
              <a:rPr lang="fa-IR" sz="2000" b="1" dirty="0">
                <a:solidFill>
                  <a:prstClr val="black"/>
                </a:solidFill>
                <a:cs typeface="B Homa" panose="00000400000000000000" pitchFamily="2" charset="-78"/>
              </a:rPr>
              <a:t>انتخاب گسسته، انتخاب تصمیم‌گیرنده‌ها را از بین تمام گزینه‌های موجود توصیف می‌کنند. تصمیم‌گیرندگان می‌توانند مردم، خانواده، شرکت یا هر واحد تصمیم گیرنده‌ای باشند و گزینه‌های انتخاب می‌توانند مواردی باشند که با هم در رقابت هستند. </a:t>
            </a:r>
            <a:endParaRPr lang="fa-IR" sz="2000" b="1" dirty="0" smtClean="0">
              <a:solidFill>
                <a:prstClr val="black"/>
              </a:solidFill>
              <a:cs typeface="B Homa" panose="00000400000000000000" pitchFamily="2" charset="-78"/>
            </a:endParaRPr>
          </a:p>
          <a:p>
            <a:pPr algn="just"/>
            <a:endParaRPr lang="fa-IR" sz="2000" b="1" dirty="0" smtClean="0">
              <a:solidFill>
                <a:prstClr val="black"/>
              </a:solidFill>
              <a:cs typeface="B Homa" panose="00000400000000000000" pitchFamily="2" charset="-78"/>
            </a:endParaRPr>
          </a:p>
          <a:p>
            <a:pPr lvl="0" algn="just">
              <a:buFont typeface="Wingdings" panose="05000000000000000000" pitchFamily="2" charset="2"/>
              <a:buChar char="ü"/>
            </a:pPr>
            <a:r>
              <a:rPr lang="fa-IR" sz="2000" b="1" dirty="0" smtClean="0">
                <a:solidFill>
                  <a:prstClr val="black"/>
                </a:solidFill>
                <a:cs typeface="B Homa" panose="00000400000000000000" pitchFamily="2" charset="-78"/>
              </a:rPr>
              <a:t>در </a:t>
            </a:r>
            <a:r>
              <a:rPr lang="fa-IR" sz="2000" b="1" dirty="0">
                <a:solidFill>
                  <a:prstClr val="black"/>
                </a:solidFill>
                <a:cs typeface="B Homa" panose="00000400000000000000" pitchFamily="2" charset="-78"/>
              </a:rPr>
              <a:t>چهارچوب مدل‌های انتخاب گسسته به مجموعه گزینه‌ها، </a:t>
            </a:r>
            <a:r>
              <a:rPr lang="fa-IR" sz="2000" b="1" dirty="0" smtClean="0">
                <a:solidFill>
                  <a:srgbClr val="002060"/>
                </a:solidFill>
                <a:cs typeface="B Homa" panose="00000400000000000000" pitchFamily="2" charset="-78"/>
              </a:rPr>
              <a:t>مجموعه انتخاب </a:t>
            </a:r>
            <a:r>
              <a:rPr lang="fa-IR" sz="2000" b="1" dirty="0">
                <a:solidFill>
                  <a:prstClr val="black"/>
                </a:solidFill>
                <a:cs typeface="B Homa" panose="00000400000000000000" pitchFamily="2" charset="-78"/>
              </a:rPr>
              <a:t>اطلاق می‌شود. </a:t>
            </a:r>
            <a:endParaRPr lang="fa-IR" sz="2000" b="1" dirty="0" smtClean="0">
              <a:solidFill>
                <a:prstClr val="black"/>
              </a:solidFill>
              <a:cs typeface="B Homa" panose="00000400000000000000" pitchFamily="2" charset="-78"/>
            </a:endParaRPr>
          </a:p>
          <a:p>
            <a:pPr marL="114300" lvl="0" indent="0" algn="just">
              <a:buNone/>
            </a:pPr>
            <a:endParaRPr lang="fa-IR" sz="2000" b="1" dirty="0">
              <a:solidFill>
                <a:prstClr val="black"/>
              </a:solidFill>
              <a:cs typeface="B Homa" panose="00000400000000000000" pitchFamily="2" charset="-78"/>
            </a:endParaRPr>
          </a:p>
          <a:p>
            <a:pPr marL="285750" lvl="0" indent="-285750" algn="just">
              <a:buFont typeface="Wingdings" panose="05000000000000000000" pitchFamily="2" charset="2"/>
              <a:buChar char="q"/>
            </a:pPr>
            <a:r>
              <a:rPr lang="fa-IR" sz="2000" b="1" dirty="0" smtClean="0">
                <a:solidFill>
                  <a:srgbClr val="C00000"/>
                </a:solidFill>
                <a:cs typeface="B Homa" panose="00000400000000000000" pitchFamily="2" charset="-78"/>
              </a:rPr>
              <a:t>هر مجموعه انتخاب باید دارای 3 ویژگی مهم زیر باشد:</a:t>
            </a:r>
          </a:p>
          <a:p>
            <a:pPr marL="114300" lvl="0" indent="0" algn="just">
              <a:buNone/>
            </a:pPr>
            <a:endParaRPr lang="fa-IR" sz="2000" b="1" dirty="0" smtClean="0">
              <a:solidFill>
                <a:prstClr val="black"/>
              </a:solidFill>
              <a:cs typeface="B Homa" panose="00000400000000000000" pitchFamily="2" charset="-78"/>
            </a:endParaRPr>
          </a:p>
          <a:p>
            <a:pPr lvl="0" algn="just"/>
            <a:r>
              <a:rPr lang="fa-IR" sz="2000" b="1" dirty="0" smtClean="0">
                <a:solidFill>
                  <a:prstClr val="black"/>
                </a:solidFill>
                <a:cs typeface="B Homa" panose="00000400000000000000" pitchFamily="2" charset="-78"/>
              </a:rPr>
              <a:t>1-گزینه‌ها </a:t>
            </a:r>
            <a:r>
              <a:rPr lang="fa-IR" sz="2000" b="1" dirty="0">
                <a:solidFill>
                  <a:prstClr val="black"/>
                </a:solidFill>
                <a:cs typeface="B Homa" panose="00000400000000000000" pitchFamily="2" charset="-78"/>
              </a:rPr>
              <a:t>از دیدگاه تصمیم‌گیرنده باید دو به دو ناسازگار باشند تا در نهایت انتخاب یک گزینه شامل گزینه‌های دیگر نشود.</a:t>
            </a:r>
          </a:p>
          <a:p>
            <a:pPr lvl="0" algn="just"/>
            <a:r>
              <a:rPr lang="fa-IR" sz="2000" b="1" dirty="0">
                <a:solidFill>
                  <a:prstClr val="black"/>
                </a:solidFill>
                <a:cs typeface="B Homa" panose="00000400000000000000" pitchFamily="2" charset="-78"/>
              </a:rPr>
              <a:t>2-مجموعه گزینه‌ها باید جامع باشد، یعنی تمام انتخاب‌های ممکن را شامل شود.</a:t>
            </a:r>
          </a:p>
          <a:p>
            <a:pPr lvl="0" algn="just"/>
            <a:r>
              <a:rPr lang="fa-IR" sz="2000" b="1" dirty="0">
                <a:solidFill>
                  <a:prstClr val="black"/>
                </a:solidFill>
                <a:cs typeface="B Homa" panose="00000400000000000000" pitchFamily="2" charset="-78"/>
              </a:rPr>
              <a:t>3-تعداد گزینه‌ها باید محدود باشد.</a:t>
            </a:r>
          </a:p>
          <a:p>
            <a:pPr algn="just"/>
            <a:endParaRPr lang="fa-IR" sz="2000" b="1" dirty="0">
              <a:cs typeface="B Homa" panose="00000400000000000000" pitchFamily="2" charset="-78"/>
            </a:endParaRPr>
          </a:p>
        </p:txBody>
      </p:sp>
      <p:sp>
        <p:nvSpPr>
          <p:cNvPr id="9" name="Rounded Rectangle 8"/>
          <p:cNvSpPr/>
          <p:nvPr/>
        </p:nvSpPr>
        <p:spPr>
          <a:xfrm>
            <a:off x="6588224" y="260648"/>
            <a:ext cx="1368152" cy="720080"/>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b="1" dirty="0" smtClean="0">
                <a:cs typeface="B Homa" panose="00000400000000000000" pitchFamily="2" charset="-78"/>
              </a:rPr>
              <a:t>مقدمه</a:t>
            </a:r>
            <a:endParaRPr lang="fa-IR" b="1" dirty="0">
              <a:cs typeface="B Homa" panose="00000400000000000000" pitchFamily="2" charset="-78"/>
            </a:endParaRPr>
          </a:p>
        </p:txBody>
      </p:sp>
      <p:sp>
        <p:nvSpPr>
          <p:cNvPr id="10" name="Rounded Rectangle 9"/>
          <p:cNvSpPr/>
          <p:nvPr/>
        </p:nvSpPr>
        <p:spPr>
          <a:xfrm>
            <a:off x="3347864" y="260648"/>
            <a:ext cx="166436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چند جمله ای </a:t>
            </a:r>
            <a:endParaRPr lang="fa-IR" dirty="0">
              <a:cs typeface="B Homa" panose="00000400000000000000" pitchFamily="2" charset="-78"/>
            </a:endParaRPr>
          </a:p>
        </p:txBody>
      </p:sp>
      <p:sp>
        <p:nvSpPr>
          <p:cNvPr id="11" name="Rounded Rectangle 10"/>
          <p:cNvSpPr/>
          <p:nvPr/>
        </p:nvSpPr>
        <p:spPr>
          <a:xfrm>
            <a:off x="5076056" y="245616"/>
            <a:ext cx="141845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انواع لوجیت</a:t>
            </a:r>
            <a:endParaRPr lang="fa-IR" dirty="0">
              <a:cs typeface="B Homa" panose="00000400000000000000" pitchFamily="2" charset="-78"/>
            </a:endParaRPr>
          </a:p>
        </p:txBody>
      </p:sp>
      <p:sp>
        <p:nvSpPr>
          <p:cNvPr id="12" name="Rounded Rectangle 11"/>
          <p:cNvSpPr/>
          <p:nvPr/>
        </p:nvSpPr>
        <p:spPr>
          <a:xfrm>
            <a:off x="323528" y="260648"/>
            <a:ext cx="1463315"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ترکیبی</a:t>
            </a:r>
            <a:endParaRPr lang="fa-IR" dirty="0">
              <a:cs typeface="B Homa" panose="00000400000000000000" pitchFamily="2" charset="-78"/>
            </a:endParaRPr>
          </a:p>
        </p:txBody>
      </p:sp>
      <p:sp>
        <p:nvSpPr>
          <p:cNvPr id="13" name="Rounded Rectangle 12"/>
          <p:cNvSpPr/>
          <p:nvPr/>
        </p:nvSpPr>
        <p:spPr>
          <a:xfrm>
            <a:off x="1835696" y="260648"/>
            <a:ext cx="1471497"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آشیانه ای</a:t>
            </a:r>
            <a:endParaRPr lang="fa-IR" dirty="0">
              <a:cs typeface="B Homa" panose="00000400000000000000" pitchFamily="2" charset="-78"/>
            </a:endParaRPr>
          </a:p>
        </p:txBody>
      </p:sp>
      <p:sp>
        <p:nvSpPr>
          <p:cNvPr id="2" name="TextBox 1"/>
          <p:cNvSpPr txBox="1"/>
          <p:nvPr/>
        </p:nvSpPr>
        <p:spPr>
          <a:xfrm>
            <a:off x="244975" y="6211847"/>
            <a:ext cx="443625" cy="369332"/>
          </a:xfrm>
          <a:prstGeom prst="rect">
            <a:avLst/>
          </a:prstGeom>
          <a:noFill/>
        </p:spPr>
        <p:txBody>
          <a:bodyPr wrap="square" rtlCol="1">
            <a:spAutoFit/>
          </a:bodyPr>
          <a:lstStyle/>
          <a:p>
            <a:r>
              <a:rPr lang="en-US" dirty="0" smtClean="0"/>
              <a:t>2</a:t>
            </a:r>
            <a:endParaRPr lang="fa-IR" dirty="0"/>
          </a:p>
        </p:txBody>
      </p:sp>
    </p:spTree>
    <p:extLst>
      <p:ext uri="{BB962C8B-B14F-4D97-AF65-F5344CB8AC3E}">
        <p14:creationId xmlns:p14="http://schemas.microsoft.com/office/powerpoint/2010/main" val="16551912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864" y="1119253"/>
            <a:ext cx="8229600" cy="1143000"/>
          </a:xfrm>
        </p:spPr>
        <p:txBody>
          <a:bodyPr>
            <a:normAutofit/>
          </a:bodyPr>
          <a:lstStyle/>
          <a:p>
            <a:pPr algn="r"/>
            <a:r>
              <a:rPr lang="fa-IR" sz="2000" b="1" dirty="0">
                <a:solidFill>
                  <a:prstClr val="black"/>
                </a:solidFill>
                <a:latin typeface="Calibri" panose="020F0502020204030204" pitchFamily="34" charset="0"/>
                <a:ea typeface="Calibri" panose="020F0502020204030204" pitchFamily="34" charset="0"/>
                <a:cs typeface="B Homa" panose="00000400000000000000" pitchFamily="2" charset="-78"/>
              </a:rPr>
              <a:t>مدل­های مطلوبیت تصادفی به صورت زیر تعریف می­شوند</a:t>
            </a:r>
            <a:r>
              <a:rPr lang="fa-IR" sz="2000" b="1" dirty="0" smtClean="0">
                <a:solidFill>
                  <a:prstClr val="black"/>
                </a:solidFill>
                <a:latin typeface="Calibri" panose="020F0502020204030204" pitchFamily="34" charset="0"/>
                <a:ea typeface="Calibri" panose="020F0502020204030204" pitchFamily="34" charset="0"/>
                <a:cs typeface="B Homa" panose="00000400000000000000" pitchFamily="2" charset="-78"/>
              </a:rPr>
              <a:t>:</a:t>
            </a:r>
            <a:r>
              <a:rPr lang="fa-IR" sz="2000" b="1" dirty="0" smtClean="0">
                <a:cs typeface="B Homa" panose="00000400000000000000" pitchFamily="2" charset="-78"/>
              </a:rPr>
              <a:t/>
            </a:r>
            <a:br>
              <a:rPr lang="fa-IR" sz="2000" b="1" dirty="0" smtClean="0">
                <a:cs typeface="B Homa" panose="00000400000000000000" pitchFamily="2" charset="-78"/>
              </a:rPr>
            </a:br>
            <a:r>
              <a:rPr lang="en-US" sz="2000" b="1" dirty="0">
                <a:solidFill>
                  <a:prstClr val="black"/>
                </a:solidFill>
                <a:latin typeface="B Nazanin" panose="00000400000000000000" pitchFamily="2" charset="-78"/>
                <a:ea typeface="Calibri" panose="020F0502020204030204" pitchFamily="34" charset="0"/>
                <a:cs typeface="B Homa" panose="00000400000000000000" pitchFamily="2" charset="-78"/>
              </a:rPr>
              <a:t/>
            </a:r>
            <a:br>
              <a:rPr lang="en-US" sz="2000" b="1" dirty="0">
                <a:solidFill>
                  <a:prstClr val="black"/>
                </a:solidFill>
                <a:latin typeface="B Nazanin" panose="00000400000000000000" pitchFamily="2" charset="-78"/>
                <a:ea typeface="Calibri" panose="020F0502020204030204" pitchFamily="34" charset="0"/>
                <a:cs typeface="B Homa" panose="00000400000000000000" pitchFamily="2" charset="-78"/>
              </a:rPr>
            </a:br>
            <a:endParaRPr lang="fa-IR" sz="2000" dirty="0">
              <a:cs typeface="B Homa" panose="00000400000000000000" pitchFamily="2" charset="-78"/>
            </a:endParaRPr>
          </a:p>
        </p:txBody>
      </p:sp>
      <p:sp>
        <p:nvSpPr>
          <p:cNvPr id="16" name="Content Placeholder 15"/>
          <p:cNvSpPr>
            <a:spLocks noGrp="1"/>
          </p:cNvSpPr>
          <p:nvPr>
            <p:ph idx="1"/>
          </p:nvPr>
        </p:nvSpPr>
        <p:spPr/>
        <p:txBody>
          <a:bodyPr/>
          <a:lstStyle/>
          <a:p>
            <a:endParaRPr lang="fa-IR" dirty="0"/>
          </a:p>
        </p:txBody>
      </p:sp>
      <p:sp>
        <p:nvSpPr>
          <p:cNvPr id="5" name="TextBox 3"/>
          <p:cNvSpPr txBox="1"/>
          <p:nvPr/>
        </p:nvSpPr>
        <p:spPr>
          <a:xfrm>
            <a:off x="325616" y="1620235"/>
            <a:ext cx="6740459" cy="204158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spcAft>
                <a:spcPts val="800"/>
              </a:spcAft>
            </a:pPr>
            <a:endParaRPr lang="fa-IR" sz="2000" b="1" dirty="0" smtClean="0">
              <a:solidFill>
                <a:prstClr val="black"/>
              </a:solidFill>
              <a:latin typeface="Cambria Math" panose="02040503050406030204" pitchFamily="18" charset="0"/>
              <a:ea typeface="Cambria Math" panose="02040503050406030204" pitchFamily="18" charset="0"/>
              <a:cs typeface="B Homa" panose="00000400000000000000" pitchFamily="2" charset="-78"/>
            </a:endParaRPr>
          </a:p>
          <a:p>
            <a:pPr lvl="0">
              <a:spcAft>
                <a:spcPts val="800"/>
              </a:spcAft>
            </a:pPr>
            <a:endParaRPr lang="fa-IR" sz="2000" b="1" dirty="0" smtClean="0">
              <a:solidFill>
                <a:prstClr val="black"/>
              </a:solidFill>
              <a:latin typeface="Cambria Math" panose="02040503050406030204" pitchFamily="18" charset="0"/>
              <a:ea typeface="Cambria Math" panose="02040503050406030204" pitchFamily="18" charset="0"/>
              <a:cs typeface="B Homa" panose="00000400000000000000" pitchFamily="2" charset="-78"/>
            </a:endParaRPr>
          </a:p>
          <a:p>
            <a:pPr lvl="0">
              <a:spcAft>
                <a:spcPts val="800"/>
              </a:spcAft>
            </a:pPr>
            <a:endParaRPr lang="en-US" sz="2000" b="1" dirty="0" smtClean="0">
              <a:solidFill>
                <a:prstClr val="black"/>
              </a:solidFill>
              <a:latin typeface="Cambria Math" panose="02040503050406030204" pitchFamily="18" charset="0"/>
              <a:ea typeface="Cambria Math" panose="02040503050406030204" pitchFamily="18" charset="0"/>
              <a:cs typeface="B Homa" panose="00000400000000000000" pitchFamily="2" charset="-78"/>
            </a:endParaRPr>
          </a:p>
          <a:p>
            <a:pPr lvl="0">
              <a:spcAft>
                <a:spcPts val="800"/>
              </a:spcAft>
            </a:pPr>
            <a:endParaRPr lang="fa-IR" sz="2000" b="1" dirty="0">
              <a:solidFill>
                <a:prstClr val="black"/>
              </a:solidFill>
              <a:latin typeface="Cambria Math" panose="02040503050406030204" pitchFamily="18" charset="0"/>
              <a:ea typeface="Cambria Math" panose="02040503050406030204" pitchFamily="18" charset="0"/>
              <a:cs typeface="B Homa" panose="00000400000000000000" pitchFamily="2" charset="-78"/>
            </a:endParaRPr>
          </a:p>
          <a:p>
            <a:pPr lvl="0">
              <a:spcAft>
                <a:spcPts val="800"/>
              </a:spcAft>
            </a:pPr>
            <a:endParaRPr lang="en-US" sz="2000" b="1" dirty="0">
              <a:solidFill>
                <a:prstClr val="black"/>
              </a:solidFill>
              <a:latin typeface="Cambria Math" panose="02040503050406030204" pitchFamily="18" charset="0"/>
              <a:ea typeface="Cambria Math" panose="02040503050406030204" pitchFamily="18" charset="0"/>
              <a:cs typeface="B Homa" panose="00000400000000000000" pitchFamily="2" charset="-78"/>
            </a:endParaRPr>
          </a:p>
        </p:txBody>
      </p:sp>
      <p:sp>
        <p:nvSpPr>
          <p:cNvPr id="3" name="Rounded Rectangular Callout 2"/>
          <p:cNvSpPr/>
          <p:nvPr/>
        </p:nvSpPr>
        <p:spPr>
          <a:xfrm>
            <a:off x="5997505" y="4569026"/>
            <a:ext cx="1764196" cy="1080120"/>
          </a:xfrm>
          <a:prstGeom prst="wedgeRoundRectCallout">
            <a:avLst>
              <a:gd name="adj1" fmla="val -66092"/>
              <a:gd name="adj2" fmla="val -83199"/>
              <a:gd name="adj3" fmla="val 16667"/>
            </a:avLst>
          </a:prstGeom>
        </p:spPr>
        <p:style>
          <a:lnRef idx="3">
            <a:schemeClr val="lt1"/>
          </a:lnRef>
          <a:fillRef idx="1">
            <a:schemeClr val="accent4"/>
          </a:fillRef>
          <a:effectRef idx="1">
            <a:schemeClr val="accent4"/>
          </a:effectRef>
          <a:fontRef idx="minor">
            <a:schemeClr val="lt1"/>
          </a:fontRef>
        </p:style>
        <p:txBody>
          <a:bodyPr rtlCol="1" anchor="ctr"/>
          <a:lstStyle/>
          <a:p>
            <a:pPr algn="ctr"/>
            <a:r>
              <a:rPr lang="fa-IR" dirty="0" smtClean="0">
                <a:cs typeface="B Homa" panose="00000400000000000000" pitchFamily="2" charset="-78"/>
              </a:rPr>
              <a:t>مطلوبیت انتخاب گزینه </a:t>
            </a:r>
            <a:r>
              <a:rPr lang="en-US" dirty="0" smtClean="0">
                <a:cs typeface="B Homa" panose="00000400000000000000" pitchFamily="2" charset="-78"/>
              </a:rPr>
              <a:t>j </a:t>
            </a:r>
            <a:r>
              <a:rPr lang="fa-IR" dirty="0">
                <a:cs typeface="B Homa" panose="00000400000000000000" pitchFamily="2" charset="-78"/>
              </a:rPr>
              <a:t> </a:t>
            </a:r>
            <a:r>
              <a:rPr lang="fa-IR" dirty="0" smtClean="0">
                <a:cs typeface="B Homa" panose="00000400000000000000" pitchFamily="2" charset="-78"/>
              </a:rPr>
              <a:t>توسط تصمیم گیرنده </a:t>
            </a:r>
            <a:r>
              <a:rPr lang="en-US" dirty="0" smtClean="0">
                <a:cs typeface="B Homa" panose="00000400000000000000" pitchFamily="2" charset="-78"/>
              </a:rPr>
              <a:t>n</a:t>
            </a:r>
            <a:endParaRPr lang="fa-IR" dirty="0">
              <a:cs typeface="B Homa" panose="00000400000000000000" pitchFamily="2" charset="-78"/>
            </a:endParaRPr>
          </a:p>
        </p:txBody>
      </p:sp>
      <p:sp>
        <p:nvSpPr>
          <p:cNvPr id="6" name="Rounded Rectangular Callout 5"/>
          <p:cNvSpPr/>
          <p:nvPr/>
        </p:nvSpPr>
        <p:spPr>
          <a:xfrm>
            <a:off x="4233309" y="4604068"/>
            <a:ext cx="1764196" cy="1080120"/>
          </a:xfrm>
          <a:prstGeom prst="wedgeRoundRectCallout">
            <a:avLst>
              <a:gd name="adj1" fmla="val -10012"/>
              <a:gd name="adj2" fmla="val -91527"/>
              <a:gd name="adj3" fmla="val 16667"/>
            </a:avLst>
          </a:prstGeom>
        </p:spPr>
        <p:style>
          <a:lnRef idx="3">
            <a:schemeClr val="lt1"/>
          </a:lnRef>
          <a:fillRef idx="1">
            <a:schemeClr val="accent3"/>
          </a:fillRef>
          <a:effectRef idx="1">
            <a:schemeClr val="accent3"/>
          </a:effectRef>
          <a:fontRef idx="minor">
            <a:schemeClr val="lt1"/>
          </a:fontRef>
        </p:style>
        <p:txBody>
          <a:bodyPr rtlCol="1" anchor="ctr"/>
          <a:lstStyle/>
          <a:p>
            <a:pPr algn="ctr"/>
            <a:r>
              <a:rPr lang="fa-IR" dirty="0" smtClean="0">
                <a:cs typeface="B Homa" panose="00000400000000000000" pitchFamily="2" charset="-78"/>
              </a:rPr>
              <a:t>مطلوبیت انتخاب گزینه </a:t>
            </a:r>
            <a:r>
              <a:rPr lang="en-US" dirty="0" smtClean="0">
                <a:cs typeface="B Homa" panose="00000400000000000000" pitchFamily="2" charset="-78"/>
              </a:rPr>
              <a:t>i </a:t>
            </a:r>
            <a:r>
              <a:rPr lang="fa-IR" dirty="0" smtClean="0">
                <a:cs typeface="B Homa" panose="00000400000000000000" pitchFamily="2" charset="-78"/>
              </a:rPr>
              <a:t> توسط تصمیم گیرنده </a:t>
            </a:r>
            <a:r>
              <a:rPr lang="en-US" dirty="0" smtClean="0">
                <a:cs typeface="B Homa" panose="00000400000000000000" pitchFamily="2" charset="-78"/>
              </a:rPr>
              <a:t>n</a:t>
            </a:r>
            <a:endParaRPr lang="fa-IR" dirty="0">
              <a:cs typeface="B Homa" panose="00000400000000000000" pitchFamily="2" charset="-78"/>
            </a:endParaRPr>
          </a:p>
        </p:txBody>
      </p:sp>
      <p:sp>
        <p:nvSpPr>
          <p:cNvPr id="7" name="Rounded Rectangular Callout 6"/>
          <p:cNvSpPr/>
          <p:nvPr/>
        </p:nvSpPr>
        <p:spPr>
          <a:xfrm>
            <a:off x="683568" y="4875566"/>
            <a:ext cx="1224136" cy="720080"/>
          </a:xfrm>
          <a:prstGeom prst="wedgeRoundRectCallout">
            <a:avLst>
              <a:gd name="adj1" fmla="val 46518"/>
              <a:gd name="adj2" fmla="val -139429"/>
              <a:gd name="adj3" fmla="val 16667"/>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r>
              <a:rPr lang="fa-IR" dirty="0" smtClean="0">
                <a:cs typeface="B Homa" panose="00000400000000000000" pitchFamily="2" charset="-78"/>
              </a:rPr>
              <a:t>مطلوبیت مشاهده شده</a:t>
            </a:r>
            <a:endParaRPr lang="fa-IR" dirty="0">
              <a:cs typeface="B Homa" panose="00000400000000000000" pitchFamily="2" charset="-78"/>
            </a:endParaRPr>
          </a:p>
        </p:txBody>
      </p:sp>
      <p:sp>
        <p:nvSpPr>
          <p:cNvPr id="8" name="Rounded Rectangular Callout 7"/>
          <p:cNvSpPr/>
          <p:nvPr/>
        </p:nvSpPr>
        <p:spPr>
          <a:xfrm>
            <a:off x="2162500" y="4875566"/>
            <a:ext cx="1593975" cy="720080"/>
          </a:xfrm>
          <a:prstGeom prst="wedgeRoundRectCallout">
            <a:avLst>
              <a:gd name="adj1" fmla="val -29160"/>
              <a:gd name="adj2" fmla="val -145674"/>
              <a:gd name="adj3" fmla="val 16667"/>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fa-IR" dirty="0" smtClean="0">
                <a:solidFill>
                  <a:schemeClr val="tx1"/>
                </a:solidFill>
                <a:cs typeface="B Homa" panose="00000400000000000000" pitchFamily="2" charset="-78"/>
              </a:rPr>
              <a:t>خطا یا مطلوبیت مشاهده نشده</a:t>
            </a:r>
            <a:endParaRPr lang="fa-IR" dirty="0">
              <a:solidFill>
                <a:schemeClr val="tx1"/>
              </a:solidFill>
              <a:cs typeface="B Homa" panose="00000400000000000000" pitchFamily="2" charset="-78"/>
            </a:endParaRPr>
          </a:p>
        </p:txBody>
      </p:sp>
      <p:sp>
        <p:nvSpPr>
          <p:cNvPr id="9" name="Rounded Rectangular Callout 8"/>
          <p:cNvSpPr/>
          <p:nvPr/>
        </p:nvSpPr>
        <p:spPr>
          <a:xfrm>
            <a:off x="4659649" y="2602960"/>
            <a:ext cx="1696910" cy="792088"/>
          </a:xfrm>
          <a:prstGeom prst="wedgeRoundRectCallout">
            <a:avLst>
              <a:gd name="adj1" fmla="val 6285"/>
              <a:gd name="adj2" fmla="val -11055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cs typeface="B Homa" panose="00000400000000000000" pitchFamily="2" charset="-78"/>
              </a:rPr>
              <a:t>ویژگی هایی که گزینه </a:t>
            </a:r>
            <a:r>
              <a:rPr lang="en-US" dirty="0" smtClean="0">
                <a:cs typeface="B Homa" panose="00000400000000000000" pitchFamily="2" charset="-78"/>
              </a:rPr>
              <a:t>j </a:t>
            </a:r>
            <a:r>
              <a:rPr lang="fa-IR" dirty="0" smtClean="0">
                <a:cs typeface="B Homa" panose="00000400000000000000" pitchFamily="2" charset="-78"/>
              </a:rPr>
              <a:t> را توصیف می کنند</a:t>
            </a:r>
            <a:endParaRPr lang="fa-IR" dirty="0">
              <a:cs typeface="B Homa" panose="00000400000000000000" pitchFamily="2" charset="-78"/>
            </a:endParaRPr>
          </a:p>
        </p:txBody>
      </p:sp>
      <p:sp>
        <p:nvSpPr>
          <p:cNvPr id="10" name="Rounded Rectangular Callout 9"/>
          <p:cNvSpPr/>
          <p:nvPr/>
        </p:nvSpPr>
        <p:spPr>
          <a:xfrm>
            <a:off x="6732240" y="2048036"/>
            <a:ext cx="1696910" cy="1006305"/>
          </a:xfrm>
          <a:prstGeom prst="wedgeRoundRectCallout">
            <a:avLst>
              <a:gd name="adj1" fmla="val -84367"/>
              <a:gd name="adj2" fmla="val -70936"/>
              <a:gd name="adj3" fmla="val 16667"/>
            </a:avLst>
          </a:prstGeom>
        </p:spPr>
        <p:style>
          <a:lnRef idx="3">
            <a:schemeClr val="lt1"/>
          </a:lnRef>
          <a:fillRef idx="1">
            <a:schemeClr val="accent6"/>
          </a:fillRef>
          <a:effectRef idx="1">
            <a:schemeClr val="accent6"/>
          </a:effectRef>
          <a:fontRef idx="minor">
            <a:schemeClr val="lt1"/>
          </a:fontRef>
        </p:style>
        <p:txBody>
          <a:bodyPr rtlCol="1" anchor="ctr"/>
          <a:lstStyle/>
          <a:p>
            <a:pPr algn="ctr"/>
            <a:r>
              <a:rPr lang="fa-IR" dirty="0" smtClean="0">
                <a:cs typeface="B Homa" panose="00000400000000000000" pitchFamily="2" charset="-78"/>
              </a:rPr>
              <a:t>ویژگی هایی که فرد </a:t>
            </a:r>
            <a:r>
              <a:rPr lang="en-US" dirty="0" smtClean="0">
                <a:cs typeface="B Homa" panose="00000400000000000000" pitchFamily="2" charset="-78"/>
              </a:rPr>
              <a:t>n</a:t>
            </a:r>
            <a:r>
              <a:rPr lang="fa-IR" dirty="0" smtClean="0">
                <a:cs typeface="B Homa" panose="00000400000000000000" pitchFamily="2" charset="-78"/>
              </a:rPr>
              <a:t>را توصیف می کنند</a:t>
            </a:r>
            <a:endParaRPr lang="fa-IR" dirty="0">
              <a:cs typeface="B Homa" panose="00000400000000000000" pitchFamily="2" charset="-78"/>
            </a:endParaRPr>
          </a:p>
        </p:txBody>
      </p:sp>
      <mc:AlternateContent xmlns:mc="http://schemas.openxmlformats.org/markup-compatibility/2006" xmlns:a14="http://schemas.microsoft.com/office/drawing/2010/main">
        <mc:Choice Requires="a14">
          <p:sp>
            <p:nvSpPr>
              <p:cNvPr id="11" name="TextBox 10"/>
              <p:cNvSpPr txBox="1"/>
              <p:nvPr/>
            </p:nvSpPr>
            <p:spPr>
              <a:xfrm>
                <a:off x="4659649" y="1597079"/>
                <a:ext cx="3584759" cy="450957"/>
              </a:xfrm>
              <a:prstGeom prst="rect">
                <a:avLst/>
              </a:prstGeom>
              <a:noFill/>
            </p:spPr>
            <p:txBody>
              <a:bodyPr wrap="square" rtlCol="1">
                <a:spAutoFit/>
              </a:bodyPr>
              <a:lstStyle/>
              <a:p>
                <a:pPr lvl="0"/>
                <a14:m>
                  <m:oMathPara xmlns:m="http://schemas.openxmlformats.org/officeDocument/2006/math">
                    <m:oMathParaPr>
                      <m:jc m:val="left"/>
                    </m:oMathParaPr>
                    <m:oMath xmlns:m="http://schemas.openxmlformats.org/officeDocument/2006/math">
                      <m:sSub>
                        <m:sSubPr>
                          <m:ctrlPr>
                            <a:rPr lang="en-US" sz="2000" b="1" i="1">
                              <a:solidFill>
                                <a:prstClr val="black"/>
                              </a:solidFill>
                              <a:latin typeface="Cambria Math" panose="02040503050406030204" pitchFamily="18" charset="0"/>
                              <a:ea typeface="Cambria Math" panose="02040503050406030204" pitchFamily="18" charset="0"/>
                            </a:rPr>
                          </m:ctrlPr>
                        </m:sSubPr>
                        <m:e>
                          <m:r>
                            <a:rPr lang="en-US" sz="2000" b="1" i="0">
                              <a:solidFill>
                                <a:prstClr val="black"/>
                              </a:solidFill>
                              <a:latin typeface="Cambria Math" panose="02040503050406030204" pitchFamily="18" charset="0"/>
                              <a:ea typeface="Cambria Math" panose="02040503050406030204" pitchFamily="18" charset="0"/>
                            </a:rPr>
                            <m:t>𝐕</m:t>
                          </m:r>
                        </m:e>
                        <m:sub>
                          <m:r>
                            <a:rPr lang="en-US" sz="2000" b="1" i="0">
                              <a:solidFill>
                                <a:prstClr val="black"/>
                              </a:solidFill>
                              <a:latin typeface="Cambria Math" panose="02040503050406030204" pitchFamily="18" charset="0"/>
                              <a:ea typeface="Cambria Math" panose="02040503050406030204" pitchFamily="18" charset="0"/>
                            </a:rPr>
                            <m:t>𝐧𝐣</m:t>
                          </m:r>
                        </m:sub>
                      </m:sSub>
                      <m:r>
                        <a:rPr lang="en-US" sz="2000" b="1" i="0">
                          <a:solidFill>
                            <a:prstClr val="black"/>
                          </a:solidFill>
                          <a:latin typeface="Cambria Math" panose="02040503050406030204" pitchFamily="18" charset="0"/>
                          <a:ea typeface="Cambria Math" panose="02040503050406030204" pitchFamily="18" charset="0"/>
                        </a:rPr>
                        <m:t>=</m:t>
                      </m:r>
                      <m:d>
                        <m:dPr>
                          <m:ctrlPr>
                            <a:rPr lang="en-US" sz="2000" b="1" i="1">
                              <a:solidFill>
                                <a:prstClr val="black"/>
                              </a:solidFill>
                              <a:latin typeface="Cambria Math" panose="02040503050406030204" pitchFamily="18" charset="0"/>
                              <a:ea typeface="Cambria Math" panose="02040503050406030204" pitchFamily="18" charset="0"/>
                            </a:rPr>
                          </m:ctrlPr>
                        </m:dPr>
                        <m:e>
                          <m:sSub>
                            <m:sSubPr>
                              <m:ctrlPr>
                                <a:rPr lang="en-US" sz="2000" b="1" i="1">
                                  <a:solidFill>
                                    <a:prstClr val="black"/>
                                  </a:solidFill>
                                  <a:latin typeface="Cambria Math" panose="02040503050406030204" pitchFamily="18" charset="0"/>
                                  <a:ea typeface="Cambria Math" panose="02040503050406030204" pitchFamily="18" charset="0"/>
                                </a:rPr>
                              </m:ctrlPr>
                            </m:sSubPr>
                            <m:e>
                              <m:r>
                                <a:rPr lang="en-US" sz="2000" b="1" i="0">
                                  <a:solidFill>
                                    <a:prstClr val="black"/>
                                  </a:solidFill>
                                  <a:latin typeface="Cambria Math" panose="02040503050406030204" pitchFamily="18" charset="0"/>
                                  <a:ea typeface="Cambria Math" panose="02040503050406030204" pitchFamily="18" charset="0"/>
                                </a:rPr>
                                <m:t>𝐱</m:t>
                              </m:r>
                            </m:e>
                            <m:sub>
                              <m:r>
                                <a:rPr lang="en-US" sz="2000" b="1" i="0">
                                  <a:solidFill>
                                    <a:prstClr val="black"/>
                                  </a:solidFill>
                                  <a:latin typeface="Cambria Math" panose="02040503050406030204" pitchFamily="18" charset="0"/>
                                  <a:ea typeface="Cambria Math" panose="02040503050406030204" pitchFamily="18" charset="0"/>
                                </a:rPr>
                                <m:t>𝐣</m:t>
                              </m:r>
                            </m:sub>
                          </m:sSub>
                          <m:r>
                            <a:rPr lang="en-US" sz="2000" b="1" i="0">
                              <a:solidFill>
                                <a:prstClr val="black"/>
                              </a:solidFill>
                              <a:latin typeface="Cambria Math" panose="02040503050406030204" pitchFamily="18" charset="0"/>
                              <a:ea typeface="Cambria Math" panose="02040503050406030204" pitchFamily="18" charset="0"/>
                            </a:rPr>
                            <m:t> , </m:t>
                          </m:r>
                          <m:sSub>
                            <m:sSubPr>
                              <m:ctrlPr>
                                <a:rPr lang="en-US" sz="2000" b="1" i="1">
                                  <a:solidFill>
                                    <a:prstClr val="black"/>
                                  </a:solidFill>
                                  <a:latin typeface="Cambria Math" panose="02040503050406030204" pitchFamily="18" charset="0"/>
                                  <a:ea typeface="Cambria Math" panose="02040503050406030204" pitchFamily="18" charset="0"/>
                                </a:rPr>
                              </m:ctrlPr>
                            </m:sSubPr>
                            <m:e>
                              <m:r>
                                <a:rPr lang="en-US" sz="2000" b="1" i="0">
                                  <a:solidFill>
                                    <a:prstClr val="black"/>
                                  </a:solidFill>
                                  <a:latin typeface="Cambria Math" panose="02040503050406030204" pitchFamily="18" charset="0"/>
                                  <a:ea typeface="Cambria Math" panose="02040503050406030204" pitchFamily="18" charset="0"/>
                                </a:rPr>
                                <m:t>𝐒</m:t>
                              </m:r>
                            </m:e>
                            <m:sub>
                              <m:r>
                                <a:rPr lang="en-US" sz="2000" b="1" i="0">
                                  <a:solidFill>
                                    <a:prstClr val="black"/>
                                  </a:solidFill>
                                  <a:latin typeface="Cambria Math" panose="02040503050406030204" pitchFamily="18" charset="0"/>
                                  <a:ea typeface="Cambria Math" panose="02040503050406030204" pitchFamily="18" charset="0"/>
                                </a:rPr>
                                <m:t>𝐧</m:t>
                              </m:r>
                            </m:sub>
                          </m:sSub>
                        </m:e>
                      </m:d>
                      <m:r>
                        <a:rPr lang="en-US" sz="2000" b="1" i="0">
                          <a:solidFill>
                            <a:prstClr val="black"/>
                          </a:solidFill>
                          <a:latin typeface="Cambria Math" panose="02040503050406030204" pitchFamily="18" charset="0"/>
                          <a:ea typeface="Cambria Math" panose="02040503050406030204" pitchFamily="18" charset="0"/>
                        </a:rPr>
                        <m:t> ∀</m:t>
                      </m:r>
                      <m:r>
                        <a:rPr lang="en-US" sz="2000" b="1" i="0">
                          <a:solidFill>
                            <a:prstClr val="black"/>
                          </a:solidFill>
                          <a:latin typeface="Cambria Math" panose="02040503050406030204" pitchFamily="18" charset="0"/>
                          <a:ea typeface="Cambria Math" panose="02040503050406030204" pitchFamily="18" charset="0"/>
                        </a:rPr>
                        <m:t>𝐣</m:t>
                      </m:r>
                    </m:oMath>
                  </m:oMathPara>
                </a14:m>
                <a:endParaRPr lang="en-US" sz="2000" b="1" dirty="0">
                  <a:solidFill>
                    <a:prstClr val="black"/>
                  </a:solidFill>
                  <a:latin typeface="Cambria Math" panose="02040503050406030204" pitchFamily="18" charset="0"/>
                  <a:ea typeface="Cambria Math" panose="02040503050406030204" pitchFamily="18" charset="0"/>
                  <a:cs typeface="B Homa" panose="00000400000000000000" pitchFamily="2" charset="-78"/>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4659649" y="1597079"/>
                <a:ext cx="3584759" cy="450957"/>
              </a:xfrm>
              <a:prstGeom prst="rect">
                <a:avLst/>
              </a:prstGeom>
              <a:blipFill rotWithShape="0">
                <a:blip r:embed="rId2"/>
                <a:stretch>
                  <a:fillRect b="-9459"/>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248373" y="3793617"/>
                <a:ext cx="3312368" cy="428835"/>
              </a:xfrm>
              <a:prstGeom prst="rect">
                <a:avLst/>
              </a:prstGeom>
              <a:noFill/>
            </p:spPr>
            <p:txBody>
              <a:bodyPr wrap="square" rtlCol="1">
                <a:spAutoFit/>
              </a:bodyPr>
              <a:lstStyle/>
              <a:p>
                <a:pPr/>
                <a14:m>
                  <m:oMathPara xmlns:m="http://schemas.openxmlformats.org/officeDocument/2006/math">
                    <m:oMathParaPr>
                      <m:jc m:val="centerGroup"/>
                    </m:oMathParaPr>
                    <m:oMath xmlns:m="http://schemas.openxmlformats.org/officeDocument/2006/math">
                      <m:sSub>
                        <m:sSubPr>
                          <m:ctrlPr>
                            <a:rPr lang="en-US" sz="2000" b="1" i="1">
                              <a:solidFill>
                                <a:prstClr val="black"/>
                              </a:solidFill>
                              <a:latin typeface="Cambria Math" panose="02040503050406030204" pitchFamily="18" charset="0"/>
                              <a:ea typeface="Cambria Math" panose="02040503050406030204" pitchFamily="18" charset="0"/>
                            </a:rPr>
                          </m:ctrlPr>
                        </m:sSubPr>
                        <m:e>
                          <m:r>
                            <a:rPr lang="en-US" sz="2000" b="1" i="0">
                              <a:solidFill>
                                <a:prstClr val="black"/>
                              </a:solidFill>
                              <a:latin typeface="Cambria Math" panose="02040503050406030204" pitchFamily="18" charset="0"/>
                              <a:ea typeface="Cambria Math" panose="02040503050406030204" pitchFamily="18" charset="0"/>
                            </a:rPr>
                            <m:t>𝐔</m:t>
                          </m:r>
                        </m:e>
                        <m:sub>
                          <m:r>
                            <a:rPr lang="en-US" sz="2000" b="1" i="0">
                              <a:solidFill>
                                <a:prstClr val="black"/>
                              </a:solidFill>
                              <a:latin typeface="Cambria Math" panose="02040503050406030204" pitchFamily="18" charset="0"/>
                              <a:ea typeface="Cambria Math" panose="02040503050406030204" pitchFamily="18" charset="0"/>
                            </a:rPr>
                            <m:t>𝐧𝐣</m:t>
                          </m:r>
                        </m:sub>
                      </m:sSub>
                      <m:r>
                        <a:rPr lang="en-US" sz="2000" b="1" i="0">
                          <a:solidFill>
                            <a:prstClr val="black"/>
                          </a:solidFill>
                          <a:latin typeface="Cambria Math" panose="02040503050406030204" pitchFamily="18" charset="0"/>
                          <a:ea typeface="Cambria Math" panose="02040503050406030204" pitchFamily="18" charset="0"/>
                        </a:rPr>
                        <m:t>=</m:t>
                      </m:r>
                      <m:sSub>
                        <m:sSubPr>
                          <m:ctrlPr>
                            <a:rPr lang="en-US" sz="2000" b="1" i="1">
                              <a:solidFill>
                                <a:prstClr val="black"/>
                              </a:solidFill>
                              <a:latin typeface="Cambria Math" panose="02040503050406030204" pitchFamily="18" charset="0"/>
                              <a:ea typeface="Cambria Math" panose="02040503050406030204" pitchFamily="18" charset="0"/>
                            </a:rPr>
                          </m:ctrlPr>
                        </m:sSubPr>
                        <m:e>
                          <m:r>
                            <a:rPr lang="en-US" sz="2000" b="1" i="0">
                              <a:solidFill>
                                <a:prstClr val="black"/>
                              </a:solidFill>
                              <a:latin typeface="Cambria Math" panose="02040503050406030204" pitchFamily="18" charset="0"/>
                              <a:ea typeface="Cambria Math" panose="02040503050406030204" pitchFamily="18" charset="0"/>
                            </a:rPr>
                            <m:t>𝐕</m:t>
                          </m:r>
                        </m:e>
                        <m:sub>
                          <m:r>
                            <a:rPr lang="en-US" sz="2000" b="1" i="0">
                              <a:solidFill>
                                <a:prstClr val="black"/>
                              </a:solidFill>
                              <a:latin typeface="Cambria Math" panose="02040503050406030204" pitchFamily="18" charset="0"/>
                              <a:ea typeface="Cambria Math" panose="02040503050406030204" pitchFamily="18" charset="0"/>
                            </a:rPr>
                            <m:t>𝐧𝐣</m:t>
                          </m:r>
                        </m:sub>
                      </m:sSub>
                      <m:r>
                        <a:rPr lang="en-US" sz="2000" b="1" i="0">
                          <a:solidFill>
                            <a:prstClr val="black"/>
                          </a:solidFill>
                          <a:latin typeface="Cambria Math" panose="02040503050406030204" pitchFamily="18" charset="0"/>
                          <a:ea typeface="Cambria Math" panose="02040503050406030204" pitchFamily="18" charset="0"/>
                        </a:rPr>
                        <m:t>+</m:t>
                      </m:r>
                      <m:sSub>
                        <m:sSubPr>
                          <m:ctrlPr>
                            <a:rPr lang="en-US" sz="2000" b="1" i="1">
                              <a:solidFill>
                                <a:prstClr val="black"/>
                              </a:solidFill>
                              <a:latin typeface="Cambria Math" panose="02040503050406030204" pitchFamily="18" charset="0"/>
                              <a:ea typeface="Cambria Math" panose="02040503050406030204" pitchFamily="18" charset="0"/>
                            </a:rPr>
                          </m:ctrlPr>
                        </m:sSubPr>
                        <m:e>
                          <m:r>
                            <a:rPr lang="en-US" sz="2000" b="1" i="0">
                              <a:solidFill>
                                <a:prstClr val="black"/>
                              </a:solidFill>
                              <a:latin typeface="Cambria Math" panose="02040503050406030204" pitchFamily="18" charset="0"/>
                              <a:ea typeface="Cambria Math" panose="02040503050406030204" pitchFamily="18" charset="0"/>
                            </a:rPr>
                            <m:t>𝛆</m:t>
                          </m:r>
                        </m:e>
                        <m:sub>
                          <m:r>
                            <a:rPr lang="en-US" sz="2000" b="1" i="0">
                              <a:solidFill>
                                <a:prstClr val="black"/>
                              </a:solidFill>
                              <a:latin typeface="Cambria Math" panose="02040503050406030204" pitchFamily="18" charset="0"/>
                              <a:ea typeface="Cambria Math" panose="02040503050406030204" pitchFamily="18" charset="0"/>
                            </a:rPr>
                            <m:t>𝐧𝐣</m:t>
                          </m:r>
                        </m:sub>
                      </m:sSub>
                    </m:oMath>
                  </m:oMathPara>
                </a14:m>
                <a:endParaRPr lang="fa-IR" sz="2000" b="1" dirty="0"/>
              </a:p>
            </p:txBody>
          </p:sp>
        </mc:Choice>
        <mc:Fallback xmlns="">
          <p:sp>
            <p:nvSpPr>
              <p:cNvPr id="12" name="TextBox 11"/>
              <p:cNvSpPr txBox="1">
                <a:spLocks noRot="1" noChangeAspect="1" noMove="1" noResize="1" noEditPoints="1" noAdjustHandles="1" noChangeArrowheads="1" noChangeShapeType="1" noTextEdit="1"/>
              </p:cNvSpPr>
              <p:nvPr/>
            </p:nvSpPr>
            <p:spPr>
              <a:xfrm>
                <a:off x="248373" y="3793617"/>
                <a:ext cx="3312368" cy="428835"/>
              </a:xfrm>
              <a:prstGeom prst="rect">
                <a:avLst/>
              </a:prstGeom>
              <a:blipFill rotWithShape="1">
                <a:blip r:embed="rId5"/>
                <a:stretch>
                  <a:fillRect t="-7042" b="-16901"/>
                </a:stretch>
              </a:blipFill>
            </p:spPr>
            <p:txBody>
              <a:bodyPr/>
              <a:lstStyle/>
              <a:p>
                <a:r>
                  <a:rPr lang="fa-IR">
                    <a:noFill/>
                  </a:rPr>
                  <a:t> </a:t>
                </a:r>
              </a:p>
            </p:txBody>
          </p:sp>
        </mc:Fallback>
      </mc:AlternateContent>
      <p:sp>
        <p:nvSpPr>
          <p:cNvPr id="18" name="Rounded Rectangular Callout 17"/>
          <p:cNvSpPr/>
          <p:nvPr/>
        </p:nvSpPr>
        <p:spPr>
          <a:xfrm>
            <a:off x="683568" y="2514281"/>
            <a:ext cx="1764196" cy="1080120"/>
          </a:xfrm>
          <a:prstGeom prst="wedgeRoundRectCallout">
            <a:avLst>
              <a:gd name="adj1" fmla="val -53347"/>
              <a:gd name="adj2" fmla="val -79036"/>
              <a:gd name="adj3" fmla="val 16667"/>
            </a:avLst>
          </a:prstGeom>
        </p:spPr>
        <p:style>
          <a:lnRef idx="3">
            <a:schemeClr val="lt1"/>
          </a:lnRef>
          <a:fillRef idx="1">
            <a:schemeClr val="accent5"/>
          </a:fillRef>
          <a:effectRef idx="1">
            <a:schemeClr val="accent5"/>
          </a:effectRef>
          <a:fontRef idx="minor">
            <a:schemeClr val="lt1"/>
          </a:fontRef>
        </p:style>
        <p:txBody>
          <a:bodyPr rtlCol="1" anchor="ctr"/>
          <a:lstStyle/>
          <a:p>
            <a:pPr algn="ctr"/>
            <a:r>
              <a:rPr lang="fa-IR" dirty="0" smtClean="0">
                <a:cs typeface="B Homa" panose="00000400000000000000" pitchFamily="2" charset="-78"/>
              </a:rPr>
              <a:t>مطلوبیت انتخاب گزینه </a:t>
            </a:r>
            <a:r>
              <a:rPr lang="en-US" dirty="0" smtClean="0">
                <a:cs typeface="B Homa" panose="00000400000000000000" pitchFamily="2" charset="-78"/>
              </a:rPr>
              <a:t>j </a:t>
            </a:r>
            <a:r>
              <a:rPr lang="fa-IR" dirty="0">
                <a:cs typeface="B Homa" panose="00000400000000000000" pitchFamily="2" charset="-78"/>
              </a:rPr>
              <a:t> </a:t>
            </a:r>
            <a:r>
              <a:rPr lang="fa-IR" dirty="0" smtClean="0">
                <a:cs typeface="B Homa" panose="00000400000000000000" pitchFamily="2" charset="-78"/>
              </a:rPr>
              <a:t>توسط تصمیم گیرنده </a:t>
            </a:r>
            <a:r>
              <a:rPr lang="en-US" dirty="0" smtClean="0">
                <a:cs typeface="B Homa" panose="00000400000000000000" pitchFamily="2" charset="-78"/>
              </a:rPr>
              <a:t>n</a:t>
            </a:r>
            <a:endParaRPr lang="fa-IR" dirty="0">
              <a:cs typeface="B Homa" panose="00000400000000000000" pitchFamily="2" charset="-78"/>
            </a:endParaRPr>
          </a:p>
        </p:txBody>
      </p:sp>
      <p:sp>
        <p:nvSpPr>
          <p:cNvPr id="19" name="Rounded Rectangle 18"/>
          <p:cNvSpPr/>
          <p:nvPr/>
        </p:nvSpPr>
        <p:spPr>
          <a:xfrm>
            <a:off x="6588224" y="260648"/>
            <a:ext cx="1368152" cy="720080"/>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dirty="0" smtClean="0">
                <a:cs typeface="B Homa" panose="00000400000000000000" pitchFamily="2" charset="-78"/>
              </a:rPr>
              <a:t>مقدمه</a:t>
            </a:r>
            <a:endParaRPr lang="fa-IR" dirty="0">
              <a:cs typeface="B Homa" panose="00000400000000000000" pitchFamily="2" charset="-78"/>
            </a:endParaRPr>
          </a:p>
        </p:txBody>
      </p:sp>
      <p:sp>
        <p:nvSpPr>
          <p:cNvPr id="20" name="Rounded Rectangle 19"/>
          <p:cNvSpPr/>
          <p:nvPr/>
        </p:nvSpPr>
        <p:spPr>
          <a:xfrm>
            <a:off x="3347864" y="260648"/>
            <a:ext cx="166436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چند جمله ای </a:t>
            </a:r>
            <a:endParaRPr lang="fa-IR" dirty="0">
              <a:cs typeface="B Homa" panose="00000400000000000000" pitchFamily="2" charset="-78"/>
            </a:endParaRPr>
          </a:p>
        </p:txBody>
      </p:sp>
      <p:sp>
        <p:nvSpPr>
          <p:cNvPr id="21" name="Rounded Rectangle 20"/>
          <p:cNvSpPr/>
          <p:nvPr/>
        </p:nvSpPr>
        <p:spPr>
          <a:xfrm>
            <a:off x="5076056" y="245616"/>
            <a:ext cx="141845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b="1" dirty="0" smtClean="0">
                <a:cs typeface="B Homa" panose="00000400000000000000" pitchFamily="2" charset="-78"/>
              </a:rPr>
              <a:t>انواع لوجیت</a:t>
            </a:r>
            <a:endParaRPr lang="fa-IR" b="1" dirty="0">
              <a:cs typeface="B Homa" panose="00000400000000000000" pitchFamily="2" charset="-78"/>
            </a:endParaRPr>
          </a:p>
        </p:txBody>
      </p:sp>
      <p:sp>
        <p:nvSpPr>
          <p:cNvPr id="22" name="Rounded Rectangle 21"/>
          <p:cNvSpPr/>
          <p:nvPr/>
        </p:nvSpPr>
        <p:spPr>
          <a:xfrm>
            <a:off x="323528" y="260648"/>
            <a:ext cx="1463315"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ترکیبی</a:t>
            </a:r>
            <a:endParaRPr lang="fa-IR" dirty="0">
              <a:cs typeface="B Homa" panose="00000400000000000000" pitchFamily="2" charset="-78"/>
            </a:endParaRPr>
          </a:p>
        </p:txBody>
      </p:sp>
      <p:sp>
        <p:nvSpPr>
          <p:cNvPr id="23" name="Rounded Rectangle 22"/>
          <p:cNvSpPr/>
          <p:nvPr/>
        </p:nvSpPr>
        <p:spPr>
          <a:xfrm>
            <a:off x="1835696" y="260648"/>
            <a:ext cx="1471497"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آشیانه ای</a:t>
            </a:r>
            <a:endParaRPr lang="fa-IR" dirty="0">
              <a:cs typeface="B Homa" panose="00000400000000000000" pitchFamily="2" charset="-78"/>
            </a:endParaRPr>
          </a:p>
        </p:txBody>
      </p:sp>
      <mc:AlternateContent xmlns:mc="http://schemas.openxmlformats.org/markup-compatibility/2006" xmlns:a14="http://schemas.microsoft.com/office/drawing/2010/main">
        <mc:Choice Requires="a14">
          <p:sp>
            <p:nvSpPr>
              <p:cNvPr id="13" name="TextBox 12"/>
              <p:cNvSpPr txBox="1"/>
              <p:nvPr/>
            </p:nvSpPr>
            <p:spPr>
              <a:xfrm>
                <a:off x="4659649" y="3793617"/>
                <a:ext cx="2612651" cy="498213"/>
              </a:xfrm>
              <a:prstGeom prst="rect">
                <a:avLst/>
              </a:prstGeom>
              <a:noFill/>
            </p:spPr>
            <p:txBody>
              <a:bodyPr wrap="square" rtlCol="1">
                <a:spAutoFit/>
              </a:bodyPr>
              <a:lstStyle/>
              <a:p>
                <a:pPr lvl="0">
                  <a:spcAft>
                    <a:spcPts val="800"/>
                  </a:spcAft>
                </a:pPr>
                <a14:m>
                  <m:oMathPara xmlns:m="http://schemas.openxmlformats.org/officeDocument/2006/math">
                    <m:oMathParaPr>
                      <m:jc m:val="left"/>
                    </m:oMathParaPr>
                    <m:oMath xmlns:m="http://schemas.openxmlformats.org/officeDocument/2006/math">
                      <m:sSub>
                        <m:sSubPr>
                          <m:ctrlPr>
                            <a:rPr lang="en-US" b="1" i="1">
                              <a:solidFill>
                                <a:prstClr val="black"/>
                              </a:solidFill>
                              <a:latin typeface="Cambria Math" panose="02040503050406030204" pitchFamily="18" charset="0"/>
                              <a:ea typeface="Cambria Math" panose="02040503050406030204" pitchFamily="18" charset="0"/>
                            </a:rPr>
                          </m:ctrlPr>
                        </m:sSubPr>
                        <m:e>
                          <m:r>
                            <a:rPr lang="en-US" b="1" i="1">
                              <a:solidFill>
                                <a:prstClr val="black"/>
                              </a:solidFill>
                              <a:latin typeface="Cambria Math" panose="02040503050406030204" pitchFamily="18" charset="0"/>
                              <a:ea typeface="Cambria Math" panose="02040503050406030204" pitchFamily="18" charset="0"/>
                            </a:rPr>
                            <m:t>𝑼</m:t>
                          </m:r>
                        </m:e>
                        <m:sub>
                          <m:r>
                            <a:rPr lang="en-US" b="1" i="1">
                              <a:solidFill>
                                <a:prstClr val="black"/>
                              </a:solidFill>
                              <a:latin typeface="Cambria Math" panose="02040503050406030204" pitchFamily="18" charset="0"/>
                              <a:ea typeface="Cambria Math" panose="02040503050406030204" pitchFamily="18" charset="0"/>
                            </a:rPr>
                            <m:t>𝒏𝒊</m:t>
                          </m:r>
                        </m:sub>
                      </m:sSub>
                      <m:r>
                        <a:rPr lang="en-US" b="1" i="1">
                          <a:solidFill>
                            <a:prstClr val="black"/>
                          </a:solidFill>
                          <a:latin typeface="Cambria Math" panose="02040503050406030204" pitchFamily="18" charset="0"/>
                          <a:ea typeface="Cambria Math" panose="02040503050406030204" pitchFamily="18" charset="0"/>
                        </a:rPr>
                        <m:t>&gt;</m:t>
                      </m:r>
                      <m:sSub>
                        <m:sSubPr>
                          <m:ctrlPr>
                            <a:rPr lang="en-US" b="1" i="1">
                              <a:solidFill>
                                <a:prstClr val="black"/>
                              </a:solidFill>
                              <a:latin typeface="Cambria Math" panose="02040503050406030204" pitchFamily="18" charset="0"/>
                              <a:ea typeface="Cambria Math" panose="02040503050406030204" pitchFamily="18" charset="0"/>
                            </a:rPr>
                          </m:ctrlPr>
                        </m:sSubPr>
                        <m:e>
                          <m:r>
                            <a:rPr lang="en-US" b="1" i="1">
                              <a:solidFill>
                                <a:prstClr val="black"/>
                              </a:solidFill>
                              <a:latin typeface="Cambria Math" panose="02040503050406030204" pitchFamily="18" charset="0"/>
                              <a:ea typeface="Cambria Math" panose="02040503050406030204" pitchFamily="18" charset="0"/>
                            </a:rPr>
                            <m:t>𝑼</m:t>
                          </m:r>
                        </m:e>
                        <m:sub>
                          <m:r>
                            <a:rPr lang="en-US" b="1" i="1">
                              <a:solidFill>
                                <a:prstClr val="black"/>
                              </a:solidFill>
                              <a:latin typeface="Cambria Math" panose="02040503050406030204" pitchFamily="18" charset="0"/>
                              <a:ea typeface="Cambria Math" panose="02040503050406030204" pitchFamily="18" charset="0"/>
                            </a:rPr>
                            <m:t>𝒏𝒋</m:t>
                          </m:r>
                        </m:sub>
                      </m:sSub>
                      <m:r>
                        <a:rPr lang="en-US" b="1" i="1">
                          <a:solidFill>
                            <a:prstClr val="black"/>
                          </a:solidFill>
                          <a:latin typeface="Cambria Math" panose="02040503050406030204" pitchFamily="18" charset="0"/>
                          <a:ea typeface="Cambria Math" panose="02040503050406030204" pitchFamily="18" charset="0"/>
                        </a:rPr>
                        <m:t>  ∀</m:t>
                      </m:r>
                      <m:r>
                        <a:rPr lang="en-US" b="1" i="1">
                          <a:solidFill>
                            <a:prstClr val="black"/>
                          </a:solidFill>
                          <a:latin typeface="Cambria Math" panose="02040503050406030204" pitchFamily="18" charset="0"/>
                          <a:ea typeface="Cambria Math" panose="02040503050406030204" pitchFamily="18" charset="0"/>
                        </a:rPr>
                        <m:t>𝒋</m:t>
                      </m:r>
                      <m:r>
                        <a:rPr lang="en-US" b="1" i="1">
                          <a:solidFill>
                            <a:prstClr val="black"/>
                          </a:solidFill>
                          <a:latin typeface="Cambria Math" panose="02040503050406030204" pitchFamily="18" charset="0"/>
                          <a:ea typeface="Cambria Math" panose="02040503050406030204" pitchFamily="18" charset="0"/>
                        </a:rPr>
                        <m:t>≠</m:t>
                      </m:r>
                      <m:r>
                        <a:rPr lang="en-US" b="1" i="1">
                          <a:solidFill>
                            <a:prstClr val="black"/>
                          </a:solidFill>
                          <a:latin typeface="Cambria Math" panose="02040503050406030204" pitchFamily="18" charset="0"/>
                          <a:ea typeface="Cambria Math" panose="02040503050406030204" pitchFamily="18" charset="0"/>
                        </a:rPr>
                        <m:t>𝒊</m:t>
                      </m:r>
                    </m:oMath>
                  </m:oMathPara>
                </a14:m>
                <a:endParaRPr lang="en-US" b="1" dirty="0">
                  <a:solidFill>
                    <a:prstClr val="black"/>
                  </a:solidFill>
                  <a:latin typeface="Cambria Math" panose="02040503050406030204" pitchFamily="18" charset="0"/>
                  <a:ea typeface="Cambria Math" panose="02040503050406030204" pitchFamily="18" charset="0"/>
                  <a:cs typeface="B Homa" panose="00000400000000000000" pitchFamily="2" charset="-78"/>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4659649" y="3793617"/>
                <a:ext cx="2612651" cy="498213"/>
              </a:xfrm>
              <a:prstGeom prst="rect">
                <a:avLst/>
              </a:prstGeom>
              <a:blipFill rotWithShape="0">
                <a:blip r:embed="rId6"/>
                <a:stretch>
                  <a:fillRect/>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621728" y="1620235"/>
                <a:ext cx="1887876" cy="497829"/>
              </a:xfrm>
              <a:prstGeom prst="rect">
                <a:avLst/>
              </a:prstGeom>
              <a:noFill/>
            </p:spPr>
            <p:txBody>
              <a:bodyPr wrap="square" rtlCol="1">
                <a:spAutoFit/>
              </a:bodyPr>
              <a:lstStyle/>
              <a:p>
                <a:pPr lvl="0">
                  <a:spcAft>
                    <a:spcPts val="800"/>
                  </a:spcAft>
                </a:pPr>
                <a14:m>
                  <m:oMathPara xmlns:m="http://schemas.openxmlformats.org/officeDocument/2006/math">
                    <m:oMathParaPr>
                      <m:jc m:val="left"/>
                    </m:oMathParaPr>
                    <m:oMath xmlns:m="http://schemas.openxmlformats.org/officeDocument/2006/math">
                      <m:sSub>
                        <m:sSubPr>
                          <m:ctrlPr>
                            <a:rPr lang="en-US" b="1" i="1">
                              <a:solidFill>
                                <a:prstClr val="black"/>
                              </a:solidFill>
                              <a:latin typeface="Cambria Math" panose="02040503050406030204" pitchFamily="18" charset="0"/>
                              <a:ea typeface="Cambria Math" panose="02040503050406030204" pitchFamily="18" charset="0"/>
                            </a:rPr>
                          </m:ctrlPr>
                        </m:sSubPr>
                        <m:e>
                          <m:r>
                            <a:rPr lang="en-US" b="1">
                              <a:solidFill>
                                <a:prstClr val="black"/>
                              </a:solidFill>
                              <a:latin typeface="Cambria Math" panose="02040503050406030204" pitchFamily="18" charset="0"/>
                              <a:ea typeface="Cambria Math" panose="02040503050406030204" pitchFamily="18" charset="0"/>
                            </a:rPr>
                            <m:t>𝐔</m:t>
                          </m:r>
                        </m:e>
                        <m:sub>
                          <m:r>
                            <a:rPr lang="en-US" b="1">
                              <a:solidFill>
                                <a:prstClr val="black"/>
                              </a:solidFill>
                              <a:latin typeface="Cambria Math" panose="02040503050406030204" pitchFamily="18" charset="0"/>
                              <a:ea typeface="Cambria Math" panose="02040503050406030204" pitchFamily="18" charset="0"/>
                            </a:rPr>
                            <m:t>𝐧𝐣</m:t>
                          </m:r>
                        </m:sub>
                      </m:sSub>
                      <m:r>
                        <a:rPr lang="en-US" b="1">
                          <a:solidFill>
                            <a:prstClr val="black"/>
                          </a:solidFill>
                          <a:latin typeface="Cambria Math" panose="02040503050406030204" pitchFamily="18" charset="0"/>
                          <a:ea typeface="Cambria Math" panose="02040503050406030204" pitchFamily="18" charset="0"/>
                        </a:rPr>
                        <m:t> , </m:t>
                      </m:r>
                      <m:r>
                        <a:rPr lang="en-US" b="1">
                          <a:solidFill>
                            <a:prstClr val="black"/>
                          </a:solidFill>
                          <a:latin typeface="Cambria Math" panose="02040503050406030204" pitchFamily="18" charset="0"/>
                          <a:ea typeface="Cambria Math" panose="02040503050406030204" pitchFamily="18" charset="0"/>
                        </a:rPr>
                        <m:t>𝐣</m:t>
                      </m:r>
                      <m:r>
                        <a:rPr lang="en-US" b="1">
                          <a:solidFill>
                            <a:prstClr val="black"/>
                          </a:solidFill>
                          <a:latin typeface="Cambria Math" panose="02040503050406030204" pitchFamily="18" charset="0"/>
                          <a:ea typeface="Cambria Math" panose="02040503050406030204" pitchFamily="18" charset="0"/>
                        </a:rPr>
                        <m:t>=</m:t>
                      </m:r>
                      <m:r>
                        <a:rPr lang="en-US" b="1">
                          <a:solidFill>
                            <a:prstClr val="black"/>
                          </a:solidFill>
                          <a:latin typeface="Cambria Math" panose="02040503050406030204" pitchFamily="18" charset="0"/>
                          <a:ea typeface="Cambria Math" panose="02040503050406030204" pitchFamily="18" charset="0"/>
                        </a:rPr>
                        <m:t>𝟏</m:t>
                      </m:r>
                      <m:r>
                        <a:rPr lang="en-US" b="1">
                          <a:solidFill>
                            <a:prstClr val="black"/>
                          </a:solidFill>
                          <a:latin typeface="Cambria Math" panose="02040503050406030204" pitchFamily="18" charset="0"/>
                          <a:ea typeface="Cambria Math" panose="02040503050406030204" pitchFamily="18" charset="0"/>
                        </a:rPr>
                        <m:t>,…,</m:t>
                      </m:r>
                      <m:r>
                        <a:rPr lang="en-US" b="1">
                          <a:solidFill>
                            <a:prstClr val="black"/>
                          </a:solidFill>
                          <a:latin typeface="Cambria Math" panose="02040503050406030204" pitchFamily="18" charset="0"/>
                          <a:ea typeface="Cambria Math" panose="02040503050406030204" pitchFamily="18" charset="0"/>
                        </a:rPr>
                        <m:t>𝐣</m:t>
                      </m:r>
                    </m:oMath>
                  </m:oMathPara>
                </a14:m>
                <a:endParaRPr lang="en-US" b="1" dirty="0">
                  <a:solidFill>
                    <a:prstClr val="black"/>
                  </a:solidFill>
                  <a:latin typeface="Cambria Math" panose="02040503050406030204" pitchFamily="18" charset="0"/>
                  <a:ea typeface="Cambria Math" panose="02040503050406030204" pitchFamily="18" charset="0"/>
                  <a:cs typeface="B Homa" panose="00000400000000000000" pitchFamily="2" charset="-78"/>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621728" y="1620235"/>
                <a:ext cx="1887876" cy="497829"/>
              </a:xfrm>
              <a:prstGeom prst="rect">
                <a:avLst/>
              </a:prstGeom>
              <a:blipFill rotWithShape="0">
                <a:blip r:embed="rId7"/>
                <a:stretch>
                  <a:fillRect/>
                </a:stretch>
              </a:blipFill>
            </p:spPr>
            <p:txBody>
              <a:bodyPr/>
              <a:lstStyle/>
              <a:p>
                <a:r>
                  <a:rPr lang="fa-IR">
                    <a:noFill/>
                  </a:rPr>
                  <a:t> </a:t>
                </a:r>
              </a:p>
            </p:txBody>
          </p:sp>
        </mc:Fallback>
      </mc:AlternateContent>
      <p:sp>
        <p:nvSpPr>
          <p:cNvPr id="15" name="TextBox 14"/>
          <p:cNvSpPr txBox="1"/>
          <p:nvPr/>
        </p:nvSpPr>
        <p:spPr>
          <a:xfrm>
            <a:off x="188271" y="6402355"/>
            <a:ext cx="433457" cy="369332"/>
          </a:xfrm>
          <a:prstGeom prst="rect">
            <a:avLst/>
          </a:prstGeom>
          <a:noFill/>
        </p:spPr>
        <p:txBody>
          <a:bodyPr wrap="square" rtlCol="1">
            <a:spAutoFit/>
          </a:bodyPr>
          <a:lstStyle/>
          <a:p>
            <a:r>
              <a:rPr lang="en-US" dirty="0" smtClean="0"/>
              <a:t>3</a:t>
            </a:r>
            <a:endParaRPr lang="fa-IR" dirty="0"/>
          </a:p>
        </p:txBody>
      </p:sp>
    </p:spTree>
    <p:extLst>
      <p:ext uri="{BB962C8B-B14F-4D97-AF65-F5344CB8AC3E}">
        <p14:creationId xmlns:p14="http://schemas.microsoft.com/office/powerpoint/2010/main" val="20752373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500"/>
                                        <p:tgtEl>
                                          <p:spTgt spid="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500"/>
                                        <p:tgtEl>
                                          <p:spTgt spid="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6" grpId="0" animBg="1"/>
      <p:bldP spid="7" grpId="0" animBg="1"/>
      <p:bldP spid="8" grpId="0" animBg="1"/>
      <p:bldP spid="9" grpId="0" animBg="1"/>
      <p:bldP spid="10" grpId="0" animBg="1"/>
      <p:bldP spid="11" grpId="0"/>
      <p:bldP spid="12" grpId="0"/>
      <p:bldP spid="18" grpId="0" animBg="1"/>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6672" y="1277087"/>
            <a:ext cx="7620000" cy="1143000"/>
          </a:xfrm>
        </p:spPr>
        <p:txBody>
          <a:bodyPr/>
          <a:lstStyle/>
          <a:p>
            <a:pPr algn="just"/>
            <a:r>
              <a:rPr lang="fa-IR" sz="3200" dirty="0" smtClean="0">
                <a:cs typeface="B Homa" panose="00000400000000000000" pitchFamily="2" charset="-78"/>
              </a:rPr>
              <a:t>انواع مدل های لوجیت مورد بررسی</a:t>
            </a:r>
            <a:endParaRPr lang="fa-IR" sz="3200" dirty="0">
              <a:cs typeface="B Homa" panose="00000400000000000000" pitchFamily="2" charset="-78"/>
            </a:endParaRPr>
          </a:p>
        </p:txBody>
      </p:sp>
      <p:sp>
        <p:nvSpPr>
          <p:cNvPr id="4" name="Rounded Rectangle 3"/>
          <p:cNvSpPr/>
          <p:nvPr/>
        </p:nvSpPr>
        <p:spPr>
          <a:xfrm>
            <a:off x="6588224" y="260648"/>
            <a:ext cx="1368152"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مقدمه</a:t>
            </a:r>
            <a:endParaRPr lang="fa-IR" dirty="0">
              <a:cs typeface="B Homa" panose="00000400000000000000" pitchFamily="2" charset="-78"/>
            </a:endParaRPr>
          </a:p>
        </p:txBody>
      </p:sp>
      <p:sp>
        <p:nvSpPr>
          <p:cNvPr id="5" name="Rounded Rectangle 4"/>
          <p:cNvSpPr/>
          <p:nvPr/>
        </p:nvSpPr>
        <p:spPr>
          <a:xfrm>
            <a:off x="3347864" y="260648"/>
            <a:ext cx="166436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چند جمله ای </a:t>
            </a:r>
            <a:endParaRPr lang="fa-IR" dirty="0">
              <a:cs typeface="B Homa" panose="00000400000000000000" pitchFamily="2" charset="-78"/>
            </a:endParaRPr>
          </a:p>
        </p:txBody>
      </p:sp>
      <p:sp>
        <p:nvSpPr>
          <p:cNvPr id="6" name="Rounded Rectangle 5"/>
          <p:cNvSpPr/>
          <p:nvPr/>
        </p:nvSpPr>
        <p:spPr>
          <a:xfrm>
            <a:off x="5076056" y="245616"/>
            <a:ext cx="1418456" cy="720080"/>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b="1" dirty="0" smtClean="0">
                <a:cs typeface="B Homa" panose="00000400000000000000" pitchFamily="2" charset="-78"/>
              </a:rPr>
              <a:t>انواع لوجیت</a:t>
            </a:r>
            <a:endParaRPr lang="fa-IR" b="1" dirty="0">
              <a:cs typeface="B Homa" panose="00000400000000000000" pitchFamily="2" charset="-78"/>
            </a:endParaRPr>
          </a:p>
        </p:txBody>
      </p:sp>
      <p:sp>
        <p:nvSpPr>
          <p:cNvPr id="7" name="Rounded Rectangle 6"/>
          <p:cNvSpPr/>
          <p:nvPr/>
        </p:nvSpPr>
        <p:spPr>
          <a:xfrm>
            <a:off x="323528" y="260648"/>
            <a:ext cx="1463315"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ترکیبی</a:t>
            </a:r>
            <a:endParaRPr lang="fa-IR" dirty="0">
              <a:cs typeface="B Homa" panose="00000400000000000000" pitchFamily="2" charset="-78"/>
            </a:endParaRPr>
          </a:p>
        </p:txBody>
      </p:sp>
      <p:sp>
        <p:nvSpPr>
          <p:cNvPr id="8" name="Rounded Rectangle 7"/>
          <p:cNvSpPr/>
          <p:nvPr/>
        </p:nvSpPr>
        <p:spPr>
          <a:xfrm>
            <a:off x="1835696" y="260648"/>
            <a:ext cx="1471497"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آشیانه ای</a:t>
            </a:r>
            <a:endParaRPr lang="fa-IR" dirty="0">
              <a:cs typeface="B Homa" panose="00000400000000000000" pitchFamily="2" charset="-78"/>
            </a:endParaRPr>
          </a:p>
        </p:txBody>
      </p:sp>
      <p:graphicFrame>
        <p:nvGraphicFramePr>
          <p:cNvPr id="9" name="Diagram 8"/>
          <p:cNvGraphicFramePr/>
          <p:nvPr>
            <p:extLst>
              <p:ext uri="{D42A27DB-BD31-4B8C-83A1-F6EECF244321}">
                <p14:modId xmlns:p14="http://schemas.microsoft.com/office/powerpoint/2010/main" val="1349561299"/>
              </p:ext>
            </p:extLst>
          </p:nvPr>
        </p:nvGraphicFramePr>
        <p:xfrm>
          <a:off x="363623" y="2060848"/>
          <a:ext cx="7632848" cy="4176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extBox 9"/>
          <p:cNvSpPr txBox="1"/>
          <p:nvPr/>
        </p:nvSpPr>
        <p:spPr>
          <a:xfrm>
            <a:off x="139056" y="6456360"/>
            <a:ext cx="288032" cy="369332"/>
          </a:xfrm>
          <a:prstGeom prst="rect">
            <a:avLst/>
          </a:prstGeom>
          <a:noFill/>
        </p:spPr>
        <p:txBody>
          <a:bodyPr wrap="square" rtlCol="1">
            <a:spAutoFit/>
          </a:bodyPr>
          <a:lstStyle/>
          <a:p>
            <a:r>
              <a:rPr lang="en-US" dirty="0" smtClean="0"/>
              <a:t>4</a:t>
            </a:r>
            <a:endParaRPr lang="fa-IR" dirty="0"/>
          </a:p>
        </p:txBody>
      </p:sp>
    </p:spTree>
    <p:extLst>
      <p:ext uri="{BB962C8B-B14F-4D97-AF65-F5344CB8AC3E}">
        <p14:creationId xmlns:p14="http://schemas.microsoft.com/office/powerpoint/2010/main" val="20752373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9"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5976" y="1108412"/>
            <a:ext cx="7620000" cy="1143000"/>
          </a:xfrm>
        </p:spPr>
        <p:txBody>
          <a:bodyPr>
            <a:noAutofit/>
          </a:bodyPr>
          <a:lstStyle/>
          <a:p>
            <a:pPr lvl="0"/>
            <a:r>
              <a:rPr lang="fa-IR" sz="2000" b="1" dirty="0" smtClean="0">
                <a:solidFill>
                  <a:schemeClr val="tx1"/>
                </a:solidFill>
                <a:cs typeface="B Homa" panose="00000400000000000000" pitchFamily="2" charset="-78"/>
              </a:rPr>
              <a:t>لوجیت چندجمله ای</a:t>
            </a:r>
            <a:r>
              <a:rPr lang="en-US" altLang="fa-IR" sz="2000" b="1" dirty="0" smtClean="0">
                <a:solidFill>
                  <a:schemeClr val="tx1"/>
                </a:solidFill>
                <a:latin typeface="Times New Roman" panose="02020603050405020304" pitchFamily="18" charset="0"/>
                <a:cs typeface="B Homa" panose="00000400000000000000" pitchFamily="2" charset="-78"/>
              </a:rPr>
              <a:t> (Multinomial </a:t>
            </a:r>
            <a:r>
              <a:rPr lang="en-US" altLang="fa-IR" sz="2000" b="1" dirty="0" err="1" smtClean="0">
                <a:solidFill>
                  <a:schemeClr val="tx1"/>
                </a:solidFill>
                <a:latin typeface="Times New Roman" panose="02020603050405020304" pitchFamily="18" charset="0"/>
                <a:cs typeface="B Homa" panose="00000400000000000000" pitchFamily="2" charset="-78"/>
              </a:rPr>
              <a:t>Logit</a:t>
            </a:r>
            <a:r>
              <a:rPr lang="en-US" altLang="fa-IR" sz="2000" b="1" dirty="0" smtClean="0">
                <a:solidFill>
                  <a:schemeClr val="tx1"/>
                </a:solidFill>
                <a:latin typeface="Times New Roman" panose="02020603050405020304" pitchFamily="18" charset="0"/>
                <a:cs typeface="B Homa" panose="00000400000000000000" pitchFamily="2" charset="-78"/>
              </a:rPr>
              <a:t> </a:t>
            </a:r>
            <a:r>
              <a:rPr lang="en-US" sz="2000" b="1" dirty="0" smtClean="0">
                <a:solidFill>
                  <a:schemeClr val="tx1"/>
                </a:solidFill>
                <a:cs typeface="B Homa" panose="00000400000000000000" pitchFamily="2" charset="-78"/>
              </a:rPr>
              <a:t>)</a:t>
            </a:r>
            <a:r>
              <a:rPr lang="fa-IR" sz="2000" b="1" dirty="0" smtClean="0">
                <a:solidFill>
                  <a:schemeClr val="tx1"/>
                </a:solidFill>
                <a:cs typeface="B Homa" panose="00000400000000000000" pitchFamily="2" charset="-78"/>
              </a:rPr>
              <a:t/>
            </a:r>
            <a:br>
              <a:rPr lang="fa-IR" sz="2000" b="1" dirty="0" smtClean="0">
                <a:solidFill>
                  <a:schemeClr val="tx1"/>
                </a:solidFill>
                <a:cs typeface="B Homa" panose="00000400000000000000" pitchFamily="2" charset="-78"/>
              </a:rPr>
            </a:br>
            <a:endParaRPr lang="fa-IR" sz="2000" b="1" dirty="0">
              <a:solidFill>
                <a:schemeClr val="tx1"/>
              </a:solidFill>
              <a:cs typeface="B Homa" panose="00000400000000000000" pitchFamily="2" charset="-78"/>
            </a:endParaRPr>
          </a:p>
        </p:txBody>
      </p:sp>
      <p:sp>
        <p:nvSpPr>
          <p:cNvPr id="3" name="Content Placeholder 2"/>
          <p:cNvSpPr>
            <a:spLocks noGrp="1"/>
          </p:cNvSpPr>
          <p:nvPr>
            <p:ph idx="1"/>
          </p:nvPr>
        </p:nvSpPr>
        <p:spPr>
          <a:xfrm>
            <a:off x="356231" y="1647401"/>
            <a:ext cx="8229600" cy="4525963"/>
          </a:xfrm>
        </p:spPr>
        <p:txBody>
          <a:bodyPr/>
          <a:lstStyle/>
          <a:p>
            <a:pPr lvl="0" algn="just"/>
            <a:r>
              <a:rPr lang="fa-IR" sz="2400" dirty="0" smtClean="0">
                <a:solidFill>
                  <a:srgbClr val="000000"/>
                </a:solidFill>
                <a:latin typeface="Calibri" panose="020F0502020204030204" pitchFamily="34" charset="0"/>
                <a:ea typeface="Calibri" panose="020F0502020204030204" pitchFamily="34" charset="0"/>
                <a:cs typeface="B Homa" panose="00000400000000000000" pitchFamily="2" charset="-78"/>
              </a:rPr>
              <a:t> اگر مجموعه انتخاب شامل بیش از دو عضو باشد، مدل لوجیت را به لوجیت چندگانه تعمیم می دهیم با فرض اینکه متغیرهای تصادفی ɛ دارای توزیع های مشابه و مستقل گامبل هستند.</a:t>
            </a:r>
          </a:p>
          <a:p>
            <a:pPr algn="just"/>
            <a:r>
              <a:rPr lang="fa-IR" sz="2400" dirty="0" smtClean="0">
                <a:cs typeface="B Homa" panose="00000400000000000000" pitchFamily="2" charset="-78"/>
              </a:rPr>
              <a:t>بنابراین احتمال اینکه تصمیم ­گیرنده­ی 𝑛 گزینه 𝑖 را انتخاب کند از روابط زیر بدست می­آید:</a:t>
            </a:r>
          </a:p>
          <a:p>
            <a:endParaRPr lang="fa-IR" dirty="0"/>
          </a:p>
        </p:txBody>
      </p:sp>
      <mc:AlternateContent xmlns:mc="http://schemas.openxmlformats.org/markup-compatibility/2006" xmlns:a14="http://schemas.microsoft.com/office/drawing/2010/main">
        <mc:Choice Requires="a14">
          <p:sp>
            <p:nvSpPr>
              <p:cNvPr id="4" name="TextBox 9"/>
              <p:cNvSpPr txBox="1"/>
              <p:nvPr/>
            </p:nvSpPr>
            <p:spPr>
              <a:xfrm>
                <a:off x="2339752" y="3992767"/>
                <a:ext cx="7128792" cy="213443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𝑃</m:t>
                          </m:r>
                        </m:e>
                        <m: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𝑛𝑖</m:t>
                          </m:r>
                        </m:sub>
                      </m:s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m:t>
                      </m:r>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𝑃𝑟𝑜𝑏</m:t>
                      </m:r>
                      <m:d>
                        <m:dPr>
                          <m:ctrlP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ctrlPr>
                        </m:dPr>
                        <m:e>
                          <m:sSub>
                            <m:sSubPr>
                              <m:ctrlP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𝑈</m:t>
                              </m:r>
                            </m:e>
                            <m: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𝑛𝑖</m:t>
                              </m:r>
                            </m:sub>
                          </m:s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&gt;</m:t>
                          </m:r>
                          <m:sSub>
                            <m:sSubPr>
                              <m:ctrlP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𝑈</m:t>
                              </m:r>
                            </m:e>
                            <m: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𝑛𝑗</m:t>
                              </m:r>
                            </m:sub>
                          </m:s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 ∀</m:t>
                          </m:r>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𝑗</m:t>
                          </m:r>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m:t>
                          </m:r>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𝑖</m:t>
                          </m:r>
                        </m:e>
                      </m:d>
                    </m:oMath>
                  </m:oMathPara>
                </a14:m>
                <a:endParaRPr lang="en-US" dirty="0" smtClean="0">
                  <a:solidFill>
                    <a:prstClr val="black"/>
                  </a:solidFill>
                  <a:latin typeface="Cambria" panose="02040503050406030204" pitchFamily="18" charset="0"/>
                  <a:ea typeface="Calibri" panose="020F0502020204030204" pitchFamily="34" charset="0"/>
                  <a:cs typeface="Arial" panose="020B0604020202020204" pitchFamily="34" charset="0"/>
                </a:endParaRPr>
              </a:p>
              <a:p>
                <a:pPr lvl="0">
                  <a:lnSpc>
                    <a:spcPct val="107000"/>
                  </a:lnSpc>
                  <a:spcAft>
                    <a:spcPts val="800"/>
                  </a:spcAft>
                </a:pPr>
                <a14:m>
                  <m:oMathPara xmlns:m="http://schemas.openxmlformats.org/officeDocument/2006/math">
                    <m:oMathParaPr>
                      <m:jc m:val="centerGroup"/>
                    </m:oMathParaPr>
                    <m:oMath xmlns:m="http://schemas.openxmlformats.org/officeDocument/2006/math">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       =</m:t>
                      </m:r>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𝑃𝑟𝑜𝑏</m:t>
                      </m:r>
                      <m:d>
                        <m:dPr>
                          <m:ctrlP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ctrlPr>
                        </m:dPr>
                        <m:e>
                          <m:sSub>
                            <m:sSubPr>
                              <m:ctrlP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𝑉</m:t>
                              </m:r>
                            </m:e>
                            <m: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𝑛𝑖</m:t>
                              </m:r>
                            </m:sub>
                          </m:s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m:t>
                          </m:r>
                          <m:sSub>
                            <m:sSubPr>
                              <m:ctrlP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𝜀</m:t>
                              </m:r>
                            </m:e>
                            <m: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𝑛𝑖</m:t>
                              </m:r>
                            </m:sub>
                          </m:s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&gt;</m:t>
                          </m:r>
                          <m:sSub>
                            <m:sSubPr>
                              <m:ctrlP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𝑉</m:t>
                              </m:r>
                            </m:e>
                            <m: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𝑛𝑗</m:t>
                              </m:r>
                            </m:sub>
                          </m:s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m:t>
                          </m:r>
                          <m:sSub>
                            <m:sSubPr>
                              <m:ctrlP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𝜀</m:t>
                              </m:r>
                            </m:e>
                            <m: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𝑛𝑗</m:t>
                              </m:r>
                            </m:sub>
                          </m:s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 ∀</m:t>
                          </m:r>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𝑗</m:t>
                          </m:r>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m:t>
                          </m:r>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𝑖</m:t>
                          </m:r>
                        </m:e>
                      </m:d>
                    </m:oMath>
                  </m:oMathPara>
                </a14:m>
                <a:endParaRPr lang="fa-IR" dirty="0" smtClean="0">
                  <a:latin typeface="Cambria" panose="02040503050406030204" pitchFamily="18" charset="0"/>
                </a:endParaRPr>
              </a:p>
              <a:p>
                <a:pPr lvl="0" algn="r" rtl="1">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𝑃</m:t>
                          </m:r>
                        </m:e>
                        <m: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𝑛𝑖</m:t>
                          </m:r>
                        </m:sub>
                      </m:s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m:t>
                      </m:r>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𝑃𝑟𝑜𝑏</m:t>
                      </m:r>
                      <m:d>
                        <m:dPr>
                          <m:ctrlP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ctrlPr>
                        </m:dPr>
                        <m:e>
                          <m:sSub>
                            <m:sSubPr>
                              <m:ctrlP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𝜀</m:t>
                              </m:r>
                            </m:e>
                            <m: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𝑛𝑗</m:t>
                              </m:r>
                            </m:sub>
                          </m:s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m:t>
                          </m:r>
                          <m:sSub>
                            <m:sSubPr>
                              <m:ctrlP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𝜀</m:t>
                              </m:r>
                            </m:e>
                            <m: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𝑛𝑖</m:t>
                              </m:r>
                            </m:sub>
                          </m:s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&lt;</m:t>
                          </m:r>
                          <m:sSub>
                            <m:sSubPr>
                              <m:ctrlP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𝑉</m:t>
                              </m:r>
                            </m:e>
                            <m: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𝑛𝑖</m:t>
                              </m:r>
                            </m:sub>
                          </m:s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m:t>
                          </m:r>
                          <m:sSub>
                            <m:sSubPr>
                              <m:ctrlP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𝑉</m:t>
                              </m:r>
                            </m:e>
                            <m: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𝑛𝑗</m:t>
                              </m:r>
                            </m:sub>
                          </m:s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 ∀</m:t>
                          </m:r>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𝑗</m:t>
                          </m:r>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m:t>
                          </m:r>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𝑖</m:t>
                          </m:r>
                        </m:e>
                      </m:d>
                    </m:oMath>
                  </m:oMathPara>
                </a14:m>
                <a:endParaRPr lang="en-US"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lvl="0" algn="r" rtl="1">
                  <a:lnSpc>
                    <a:spcPct val="107000"/>
                  </a:lnSpc>
                  <a:spcAft>
                    <a:spcPts val="800"/>
                  </a:spcAft>
                </a:pPr>
                <a14:m>
                  <m:oMathPara xmlns:m="http://schemas.openxmlformats.org/officeDocument/2006/math">
                    <m:oMathParaPr>
                      <m:jc m:val="centerGroup"/>
                    </m:oMathParaPr>
                    <m:oMath xmlns:m="http://schemas.openxmlformats.org/officeDocument/2006/math">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       =</m:t>
                      </m:r>
                      <m:nary>
                        <m:naryPr>
                          <m:limLoc m:val="subSup"/>
                          <m:ctrlP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ctrlPr>
                        </m:naryPr>
                        <m: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𝜀</m:t>
                          </m:r>
                        </m:sub>
                        <m:sup>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 </m:t>
                          </m:r>
                        </m:sup>
                        <m:e>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𝐼</m:t>
                          </m:r>
                        </m:e>
                      </m:nary>
                      <m:d>
                        <m:dPr>
                          <m:ctrlP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ctrlPr>
                        </m:dPr>
                        <m:e>
                          <m:sSub>
                            <m:sSubPr>
                              <m:ctrlP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𝜀</m:t>
                              </m:r>
                            </m:e>
                            <m: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𝑛𝑗</m:t>
                              </m:r>
                            </m:sub>
                          </m:s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m:t>
                          </m:r>
                          <m:sSub>
                            <m:sSubPr>
                              <m:ctrlP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𝜀</m:t>
                              </m:r>
                            </m:e>
                            <m: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𝑛𝑖</m:t>
                              </m:r>
                            </m:sub>
                          </m:s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&lt;</m:t>
                          </m:r>
                          <m:sSub>
                            <m:sSubPr>
                              <m:ctrlP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𝑉</m:t>
                              </m:r>
                            </m:e>
                            <m: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𝑛𝑖</m:t>
                              </m:r>
                            </m:sub>
                          </m:s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m:t>
                          </m:r>
                          <m:sSub>
                            <m:sSubPr>
                              <m:ctrlP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𝑉</m:t>
                              </m:r>
                            </m:e>
                            <m: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𝑛𝑗</m:t>
                              </m:r>
                            </m:sub>
                          </m:s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 ∀</m:t>
                          </m:r>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𝑗</m:t>
                          </m:r>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m:t>
                          </m:r>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𝑖</m:t>
                          </m:r>
                        </m:e>
                      </m:d>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𝑓</m:t>
                      </m:r>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m:t>
                      </m:r>
                      <m:sSub>
                        <m:sSubPr>
                          <m:ctrlP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𝜀</m:t>
                          </m:r>
                        </m:e>
                        <m: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𝑛</m:t>
                          </m:r>
                        </m:sub>
                      </m:s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m:t>
                      </m:r>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𝑑</m:t>
                      </m:r>
                      <m:sSub>
                        <m:sSubPr>
                          <m:ctrlP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𝜀</m:t>
                          </m:r>
                        </m:e>
                        <m:sub>
                          <m:r>
                            <a:rPr lang="en-US" i="1">
                              <a:solidFill>
                                <a:prstClr val="black"/>
                              </a:solidFill>
                              <a:latin typeface="Cambria Math" panose="02040503050406030204" pitchFamily="18" charset="0"/>
                              <a:ea typeface="Calibri" panose="020F0502020204030204" pitchFamily="34" charset="0"/>
                              <a:cs typeface="B Nazanin" panose="00000400000000000000" pitchFamily="2" charset="-78"/>
                            </a:rPr>
                            <m:t>𝑛</m:t>
                          </m:r>
                        </m:sub>
                      </m:sSub>
                    </m:oMath>
                  </m:oMathPara>
                </a14:m>
                <a:endParaRPr lang="en-US" dirty="0">
                  <a:latin typeface="Cambria" panose="02040503050406030204" pitchFamily="18" charset="0"/>
                </a:endParaRPr>
              </a:p>
            </p:txBody>
          </p:sp>
        </mc:Choice>
        <mc:Fallback xmlns="">
          <p:sp>
            <p:nvSpPr>
              <p:cNvPr id="4" name="TextBox 9"/>
              <p:cNvSpPr txBox="1">
                <a:spLocks noRot="1" noChangeAspect="1" noMove="1" noResize="1" noEditPoints="1" noAdjustHandles="1" noChangeArrowheads="1" noChangeShapeType="1" noTextEdit="1"/>
              </p:cNvSpPr>
              <p:nvPr/>
            </p:nvSpPr>
            <p:spPr>
              <a:xfrm>
                <a:off x="2339752" y="3992767"/>
                <a:ext cx="7128792" cy="2134430"/>
              </a:xfrm>
              <a:prstGeom prst="rect">
                <a:avLst/>
              </a:prstGeom>
              <a:blipFill rotWithShape="0">
                <a:blip r:embed="rId2"/>
                <a:stretch>
                  <a:fillRect/>
                </a:stretch>
              </a:blipFill>
            </p:spPr>
            <p:txBody>
              <a:bodyPr/>
              <a:lstStyle/>
              <a:p>
                <a:r>
                  <a:rPr lang="fa-IR">
                    <a:noFill/>
                  </a:rPr>
                  <a:t> </a:t>
                </a:r>
              </a:p>
            </p:txBody>
          </p:sp>
        </mc:Fallback>
      </mc:AlternateContent>
      <p:sp>
        <p:nvSpPr>
          <p:cNvPr id="5" name="Rectangle 4"/>
          <p:cNvSpPr/>
          <p:nvPr/>
        </p:nvSpPr>
        <p:spPr>
          <a:xfrm>
            <a:off x="179512" y="3917374"/>
            <a:ext cx="3528392" cy="2062103"/>
          </a:xfrm>
          <a:prstGeom prst="rect">
            <a:avLst/>
          </a:prstGeom>
        </p:spPr>
        <p:txBody>
          <a:bodyPr wrap="square">
            <a:spAutoFit/>
          </a:bodyPr>
          <a:lstStyle/>
          <a:p>
            <a:pPr algn="just"/>
            <a:r>
              <a:rPr lang="fa-IR" sz="1600" dirty="0">
                <a:cs typeface="B Homa" panose="00000400000000000000" pitchFamily="2" charset="-78"/>
              </a:rPr>
              <a:t>این احتمال یک توزیع تجمعی است که هر مقدار جمله­ی 𝜀_𝑛𝑗−𝜀_𝑛𝑖 کمتر از مقدار مشاهده­ شده­ی 𝑉_𝑛𝑖−𝑉_𝑛𝑗 است.</a:t>
            </a:r>
          </a:p>
          <a:p>
            <a:pPr algn="just"/>
            <a:r>
              <a:rPr lang="fa-IR" sz="1600" dirty="0" smtClean="0">
                <a:cs typeface="B Homa" panose="00000400000000000000" pitchFamily="2" charset="-78"/>
              </a:rPr>
              <a:t> </a:t>
            </a:r>
          </a:p>
          <a:p>
            <a:pPr algn="just"/>
            <a:endParaRPr lang="fa-IR" sz="1600" dirty="0">
              <a:cs typeface="B Homa" panose="00000400000000000000" pitchFamily="2" charset="-78"/>
            </a:endParaRPr>
          </a:p>
          <a:p>
            <a:pPr algn="just"/>
            <a:r>
              <a:rPr lang="fa-IR" sz="1600" dirty="0">
                <a:cs typeface="B Homa" panose="00000400000000000000" pitchFamily="2" charset="-78"/>
              </a:rPr>
              <a:t>در انتگرال </a:t>
            </a:r>
            <a:r>
              <a:rPr lang="fa-IR" sz="1600" dirty="0" smtClean="0">
                <a:cs typeface="B Homa" panose="00000400000000000000" pitchFamily="2" charset="-78"/>
              </a:rPr>
              <a:t>روبرو  </a:t>
            </a:r>
            <a:r>
              <a:rPr lang="en-US" sz="1600" dirty="0">
                <a:cs typeface="B Homa" panose="00000400000000000000" pitchFamily="2" charset="-78"/>
              </a:rPr>
              <a:t>I(.)</a:t>
            </a:r>
            <a:r>
              <a:rPr lang="fa-IR" sz="1600" dirty="0">
                <a:cs typeface="B Homa" panose="00000400000000000000" pitchFamily="2" charset="-78"/>
              </a:rPr>
              <a:t>تابع علامت است که اگر جمله ی داخل پرانتز درست باشد برابر 1واگر نادرست باشد برابر صفر است. </a:t>
            </a:r>
          </a:p>
        </p:txBody>
      </p:sp>
      <p:sp>
        <p:nvSpPr>
          <p:cNvPr id="6" name="Rounded Rectangle 5"/>
          <p:cNvSpPr/>
          <p:nvPr/>
        </p:nvSpPr>
        <p:spPr>
          <a:xfrm>
            <a:off x="6588224" y="260648"/>
            <a:ext cx="1368152"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مقدمه</a:t>
            </a:r>
            <a:endParaRPr lang="fa-IR" dirty="0">
              <a:cs typeface="B Homa" panose="00000400000000000000" pitchFamily="2" charset="-78"/>
            </a:endParaRPr>
          </a:p>
        </p:txBody>
      </p:sp>
      <p:sp>
        <p:nvSpPr>
          <p:cNvPr id="7" name="Rounded Rectangle 6"/>
          <p:cNvSpPr/>
          <p:nvPr/>
        </p:nvSpPr>
        <p:spPr>
          <a:xfrm>
            <a:off x="3347864" y="260648"/>
            <a:ext cx="1664366" cy="720080"/>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b="1" dirty="0" smtClean="0">
                <a:cs typeface="B Homa" panose="00000400000000000000" pitchFamily="2" charset="-78"/>
              </a:rPr>
              <a:t>بررسی لوجیت چند جمله ای </a:t>
            </a:r>
            <a:endParaRPr lang="fa-IR" b="1" dirty="0">
              <a:cs typeface="B Homa" panose="00000400000000000000" pitchFamily="2" charset="-78"/>
            </a:endParaRPr>
          </a:p>
        </p:txBody>
      </p:sp>
      <p:sp>
        <p:nvSpPr>
          <p:cNvPr id="8" name="Rounded Rectangle 7"/>
          <p:cNvSpPr/>
          <p:nvPr/>
        </p:nvSpPr>
        <p:spPr>
          <a:xfrm>
            <a:off x="5076056" y="245616"/>
            <a:ext cx="141845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انواع لوجیت</a:t>
            </a:r>
            <a:endParaRPr lang="fa-IR" dirty="0">
              <a:cs typeface="B Homa" panose="00000400000000000000" pitchFamily="2" charset="-78"/>
            </a:endParaRPr>
          </a:p>
        </p:txBody>
      </p:sp>
      <p:sp>
        <p:nvSpPr>
          <p:cNvPr id="9" name="Rounded Rectangle 8"/>
          <p:cNvSpPr/>
          <p:nvPr/>
        </p:nvSpPr>
        <p:spPr>
          <a:xfrm>
            <a:off x="323528" y="260648"/>
            <a:ext cx="1463315"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ترکیبی</a:t>
            </a:r>
            <a:endParaRPr lang="fa-IR" dirty="0">
              <a:cs typeface="B Homa" panose="00000400000000000000" pitchFamily="2" charset="-78"/>
            </a:endParaRPr>
          </a:p>
        </p:txBody>
      </p:sp>
      <p:sp>
        <p:nvSpPr>
          <p:cNvPr id="10" name="Rounded Rectangle 9"/>
          <p:cNvSpPr/>
          <p:nvPr/>
        </p:nvSpPr>
        <p:spPr>
          <a:xfrm>
            <a:off x="1835696" y="260648"/>
            <a:ext cx="1471497"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آشیانه ای</a:t>
            </a:r>
            <a:endParaRPr lang="fa-IR" dirty="0">
              <a:cs typeface="B Homa" panose="00000400000000000000" pitchFamily="2" charset="-78"/>
            </a:endParaRPr>
          </a:p>
        </p:txBody>
      </p:sp>
      <p:sp>
        <p:nvSpPr>
          <p:cNvPr id="11" name="Right Brace 10"/>
          <p:cNvSpPr/>
          <p:nvPr/>
        </p:nvSpPr>
        <p:spPr>
          <a:xfrm>
            <a:off x="3707904" y="3685124"/>
            <a:ext cx="144016" cy="2592288"/>
          </a:xfrm>
          <a:prstGeom prst="righ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a:p>
        </p:txBody>
      </p:sp>
      <p:sp>
        <p:nvSpPr>
          <p:cNvPr id="12" name="TextBox 11"/>
          <p:cNvSpPr txBox="1"/>
          <p:nvPr/>
        </p:nvSpPr>
        <p:spPr>
          <a:xfrm>
            <a:off x="139056" y="6456360"/>
            <a:ext cx="288032" cy="369332"/>
          </a:xfrm>
          <a:prstGeom prst="rect">
            <a:avLst/>
          </a:prstGeom>
          <a:noFill/>
        </p:spPr>
        <p:txBody>
          <a:bodyPr wrap="square" rtlCol="1">
            <a:spAutoFit/>
          </a:bodyPr>
          <a:lstStyle/>
          <a:p>
            <a:r>
              <a:rPr lang="en-US" dirty="0" smtClean="0"/>
              <a:t>5</a:t>
            </a:r>
            <a:endParaRPr lang="fa-IR" dirty="0"/>
          </a:p>
        </p:txBody>
      </p:sp>
    </p:spTree>
    <p:extLst>
      <p:ext uri="{BB962C8B-B14F-4D97-AF65-F5344CB8AC3E}">
        <p14:creationId xmlns:p14="http://schemas.microsoft.com/office/powerpoint/2010/main" val="953839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Effect transition="in" filter="fade">
                                      <p:cBhvr>
                                        <p:cTn id="35" dur="500"/>
                                        <p:tgtEl>
                                          <p:spTgt spid="5">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5">
                                            <p:txEl>
                                              <p:pRg st="3" end="3"/>
                                            </p:txEl>
                                          </p:spTgt>
                                        </p:tgtEl>
                                        <p:attrNameLst>
                                          <p:attrName>style.visibility</p:attrName>
                                        </p:attrNameLst>
                                      </p:cBhvr>
                                      <p:to>
                                        <p:strVal val="visible"/>
                                      </p:to>
                                    </p:set>
                                    <p:animEffect transition="in" filter="fade">
                                      <p:cBhvr>
                                        <p:cTn id="40"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932040" y="1469007"/>
                <a:ext cx="3528392" cy="5131927"/>
              </a:xfrm>
            </p:spPr>
            <p:txBody>
              <a:bodyPr>
                <a:normAutofit/>
              </a:bodyPr>
              <a:lstStyle/>
              <a:p>
                <a:pPr algn="just">
                  <a:lnSpc>
                    <a:spcPct val="107000"/>
                  </a:lnSpc>
                  <a:spcAft>
                    <a:spcPts val="800"/>
                  </a:spcAft>
                </a:pPr>
                <a:r>
                  <a:rPr lang="fa-IR" sz="2000" dirty="0">
                    <a:solidFill>
                      <a:prstClr val="black"/>
                    </a:solidFill>
                    <a:latin typeface="Calibri" panose="020F0502020204030204" pitchFamily="34" charset="0"/>
                    <a:ea typeface="Calibri" panose="020F0502020204030204" pitchFamily="34" charset="0"/>
                    <a:cs typeface="B Homa" panose="00000400000000000000" pitchFamily="2" charset="-78"/>
                  </a:rPr>
                  <a:t>که می­توان انتگرال را به صورت زیر بازنویسی </a:t>
                </a:r>
                <a:r>
                  <a:rPr lang="fa-IR" sz="2000" dirty="0" smtClean="0">
                    <a:solidFill>
                      <a:prstClr val="black"/>
                    </a:solidFill>
                    <a:latin typeface="Calibri" panose="020F0502020204030204" pitchFamily="34" charset="0"/>
                    <a:ea typeface="Calibri" panose="020F0502020204030204" pitchFamily="34" charset="0"/>
                    <a:cs typeface="B Homa" panose="00000400000000000000" pitchFamily="2" charset="-78"/>
                  </a:rPr>
                  <a:t>نمود</a:t>
                </a:r>
                <a:r>
                  <a:rPr lang="en-US" sz="2000" dirty="0" smtClean="0">
                    <a:solidFill>
                      <a:prstClr val="black"/>
                    </a:solidFill>
                    <a:latin typeface="Calibri" panose="020F0502020204030204" pitchFamily="34" charset="0"/>
                    <a:ea typeface="Calibri" panose="020F0502020204030204" pitchFamily="34" charset="0"/>
                    <a:cs typeface="B Homa" panose="00000400000000000000" pitchFamily="2" charset="-78"/>
                  </a:rPr>
                  <a:t>:</a:t>
                </a:r>
                <a:endParaRPr lang="fa-IR" sz="2000" dirty="0">
                  <a:cs typeface="B Homa" panose="00000400000000000000" pitchFamily="2" charset="-78"/>
                </a:endParaRPr>
              </a:p>
              <a:p>
                <a:pPr algn="just">
                  <a:lnSpc>
                    <a:spcPct val="107000"/>
                  </a:lnSpc>
                  <a:spcAft>
                    <a:spcPts val="800"/>
                  </a:spcAft>
                </a:pPr>
                <a:endParaRPr lang="en-US" sz="2000" i="1" dirty="0" smtClean="0">
                  <a:solidFill>
                    <a:prstClr val="black"/>
                  </a:solidFill>
                  <a:latin typeface="Cambria Math"/>
                  <a:ea typeface="Calibri" panose="020F0502020204030204" pitchFamily="34" charset="0"/>
                  <a:cs typeface="B Homa" panose="00000400000000000000" pitchFamily="2" charset="-78"/>
                </a:endParaRPr>
              </a:p>
              <a:p>
                <a:pPr lvl="0" algn="just">
                  <a:lnSpc>
                    <a:spcPct val="107000"/>
                  </a:lnSpc>
                  <a:spcAft>
                    <a:spcPts val="800"/>
                  </a:spcAft>
                </a:pPr>
                <a14:m>
                  <m:oMath xmlns:m="http://schemas.openxmlformats.org/officeDocument/2006/math">
                    <m:sSub>
                      <m:sSubPr>
                        <m:ctrlP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t>𝑃</m:t>
                        </m:r>
                      </m:e>
                      <m:sub>
                        <m: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t>𝐴</m:t>
                        </m:r>
                      </m:sub>
                    </m:sSub>
                    <m: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t>=</m:t>
                    </m:r>
                    <m:f>
                      <m:fPr>
                        <m:ctrlP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ctrlPr>
                      </m:fPr>
                      <m:num>
                        <m: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t>𝑒𝑥𝑝</m:t>
                        </m:r>
                        <m: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t>⁡(</m:t>
                        </m:r>
                        <m:sSub>
                          <m:sSubPr>
                            <m:ctrlP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t>𝑈</m:t>
                            </m:r>
                          </m:e>
                          <m:sub>
                            <m: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t>𝐴</m:t>
                            </m:r>
                          </m:sub>
                        </m:sSub>
                        <m: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t>)</m:t>
                        </m:r>
                      </m:num>
                      <m:den>
                        <m:nary>
                          <m:naryPr>
                            <m:chr m:val="∑"/>
                            <m:limLoc m:val="undOvr"/>
                            <m:supHide m:val="on"/>
                            <m:ctrlP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ctrlPr>
                          </m:naryPr>
                          <m:sub>
                            <m: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t>𝑗</m:t>
                            </m:r>
                          </m:sub>
                          <m:sup/>
                          <m:e>
                            <m:func>
                              <m:funcPr>
                                <m:ctrlP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ctrlPr>
                              </m:funcPr>
                              <m:fName>
                                <m: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t>𝑒𝑥𝑝</m:t>
                                </m:r>
                              </m:fName>
                              <m:e>
                                <m: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t> </m:t>
                                </m:r>
                                <m:d>
                                  <m:dPr>
                                    <m:ctrlP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ctrlPr>
                                  </m:dPr>
                                  <m:e>
                                    <m:sSub>
                                      <m:sSubPr>
                                        <m:ctrlP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t>𝑈</m:t>
                                        </m:r>
                                      </m:e>
                                      <m:sub>
                                        <m: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t>𝑗</m:t>
                                        </m:r>
                                      </m:sub>
                                    </m:sSub>
                                  </m:e>
                                </m:d>
                              </m:e>
                            </m:func>
                          </m:e>
                        </m:nary>
                      </m:den>
                    </m:f>
                  </m:oMath>
                </a14:m>
                <a:endParaRPr lang="fa-IR" sz="2000" dirty="0" smtClean="0">
                  <a:solidFill>
                    <a:prstClr val="black"/>
                  </a:solidFill>
                  <a:latin typeface="Calibri" panose="020F0502020204030204" pitchFamily="34" charset="0"/>
                  <a:ea typeface="Calibri" panose="020F0502020204030204" pitchFamily="34" charset="0"/>
                  <a:cs typeface="B Homa" panose="00000400000000000000" pitchFamily="2" charset="-78"/>
                </a:endParaRPr>
              </a:p>
              <a:p>
                <a:pPr marL="114300" lvl="0" indent="0" algn="just">
                  <a:lnSpc>
                    <a:spcPct val="107000"/>
                  </a:lnSpc>
                  <a:spcAft>
                    <a:spcPts val="800"/>
                  </a:spcAft>
                  <a:buNone/>
                </a:pPr>
                <a:endParaRPr lang="en-US" sz="2000" dirty="0" smtClean="0">
                  <a:solidFill>
                    <a:prstClr val="black"/>
                  </a:solidFill>
                  <a:latin typeface="Calibri" panose="020F0502020204030204" pitchFamily="34" charset="0"/>
                  <a:ea typeface="Calibri" panose="020F0502020204030204" pitchFamily="34" charset="0"/>
                  <a:cs typeface="B Homa" panose="00000400000000000000" pitchFamily="2" charset="-78"/>
                </a:endParaRPr>
              </a:p>
              <a:p>
                <a:pPr marL="114300" lvl="0" indent="0" algn="just">
                  <a:lnSpc>
                    <a:spcPct val="107000"/>
                  </a:lnSpc>
                  <a:spcAft>
                    <a:spcPts val="800"/>
                  </a:spcAft>
                  <a:buNone/>
                </a:pPr>
                <a:r>
                  <a:rPr lang="fa-IR" sz="2000" dirty="0">
                    <a:solidFill>
                      <a:prstClr val="black"/>
                    </a:solidFill>
                    <a:latin typeface="Calibri" panose="020F0502020204030204" pitchFamily="34" charset="0"/>
                    <a:ea typeface="Calibri" panose="020F0502020204030204" pitchFamily="34" charset="0"/>
                    <a:cs typeface="B Homa" panose="00000400000000000000" pitchFamily="2" charset="-78"/>
                  </a:rPr>
                  <a:t>که در </a:t>
                </a:r>
                <a:r>
                  <a:rPr lang="fa-IR" sz="2000" dirty="0" smtClean="0">
                    <a:solidFill>
                      <a:prstClr val="black"/>
                    </a:solidFill>
                    <a:latin typeface="Calibri" panose="020F0502020204030204" pitchFamily="34" charset="0"/>
                    <a:ea typeface="Calibri" panose="020F0502020204030204" pitchFamily="34" charset="0"/>
                    <a:cs typeface="B Homa" panose="00000400000000000000" pitchFamily="2" charset="-78"/>
                  </a:rPr>
                  <a:t>آن:</a:t>
                </a:r>
              </a:p>
              <a:p>
                <a:pPr marL="114300" lvl="0" indent="0" algn="just">
                  <a:lnSpc>
                    <a:spcPct val="107000"/>
                  </a:lnSpc>
                  <a:spcAft>
                    <a:spcPts val="800"/>
                  </a:spcAft>
                  <a:buNone/>
                </a:pPr>
                <a:endParaRPr lang="en-US" sz="2000" dirty="0">
                  <a:solidFill>
                    <a:prstClr val="black"/>
                  </a:solidFill>
                  <a:latin typeface="Calibri" panose="020F0502020204030204" pitchFamily="34" charset="0"/>
                  <a:ea typeface="Calibri" panose="020F0502020204030204" pitchFamily="34" charset="0"/>
                  <a:cs typeface="B Homa" panose="00000400000000000000" pitchFamily="2" charset="-78"/>
                </a:endParaRPr>
              </a:p>
              <a:p>
                <a:pPr marL="0" lvl="0" indent="0">
                  <a:lnSpc>
                    <a:spcPct val="107000"/>
                  </a:lnSpc>
                  <a:spcBef>
                    <a:spcPts val="0"/>
                  </a:spcBef>
                  <a:spcAft>
                    <a:spcPts val="800"/>
                  </a:spcAft>
                  <a:buClrTx/>
                  <a:buNone/>
                </a:pPr>
                <a:r>
                  <a:rPr lang="en-US" sz="1800" dirty="0">
                    <a:solidFill>
                      <a:prstClr val="black"/>
                    </a:solidFill>
                    <a:latin typeface="Calibri" panose="020F0502020204030204" pitchFamily="34" charset="0"/>
                    <a:ea typeface="Calibri" panose="020F0502020204030204" pitchFamily="34" charset="0"/>
                    <a:cs typeface="B Homa" panose="00000400000000000000" pitchFamily="2" charset="-78"/>
                  </a:rPr>
                  <a:t>=</a:t>
                </a:r>
                <a14:m>
                  <m:oMath xmlns:m="http://schemas.openxmlformats.org/officeDocument/2006/math">
                    <m:sSub>
                      <m:sSubPr>
                        <m:ctrlPr>
                          <a:rPr lang="en-US" sz="1800"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sz="1800" i="1">
                            <a:solidFill>
                              <a:prstClr val="black"/>
                            </a:solidFill>
                            <a:latin typeface="Cambria Math" panose="02040503050406030204" pitchFamily="18" charset="0"/>
                            <a:ea typeface="Calibri" panose="020F0502020204030204" pitchFamily="34" charset="0"/>
                            <a:cs typeface="B Nazanin" panose="00000400000000000000" pitchFamily="2" charset="-78"/>
                          </a:rPr>
                          <m:t>𝑃</m:t>
                        </m:r>
                      </m:e>
                      <m:sub>
                        <m:r>
                          <a:rPr lang="en-US" sz="1800" i="1">
                            <a:solidFill>
                              <a:prstClr val="black"/>
                            </a:solidFill>
                            <a:latin typeface="Cambria Math" panose="02040503050406030204" pitchFamily="18" charset="0"/>
                            <a:ea typeface="Calibri" panose="020F0502020204030204" pitchFamily="34" charset="0"/>
                            <a:cs typeface="B Nazanin" panose="00000400000000000000" pitchFamily="2" charset="-78"/>
                          </a:rPr>
                          <m:t>𝐴</m:t>
                        </m:r>
                      </m:sub>
                    </m:sSub>
                  </m:oMath>
                </a14:m>
                <a:r>
                  <a:rPr lang="fa-IR" sz="1800" dirty="0">
                    <a:solidFill>
                      <a:prstClr val="black"/>
                    </a:solidFill>
                    <a:latin typeface="Calibri" panose="020F0502020204030204" pitchFamily="34" charset="0"/>
                    <a:ea typeface="Calibri" panose="020F0502020204030204" pitchFamily="34" charset="0"/>
                    <a:cs typeface="B Homa" panose="00000400000000000000" pitchFamily="2" charset="-78"/>
                  </a:rPr>
                  <a:t> احتمال انتخاب گزينه </a:t>
                </a:r>
                <a:r>
                  <a:rPr lang="en-US" sz="1800" dirty="0">
                    <a:solidFill>
                      <a:prstClr val="black"/>
                    </a:solidFill>
                    <a:latin typeface="Calibri" panose="020F0502020204030204" pitchFamily="34" charset="0"/>
                    <a:ea typeface="Calibri" panose="020F0502020204030204" pitchFamily="34" charset="0"/>
                    <a:cs typeface="B Homa" panose="00000400000000000000" pitchFamily="2" charset="-78"/>
                  </a:rPr>
                  <a:t>A</a:t>
                </a:r>
                <a:endParaRPr lang="en-US" sz="18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0" lvl="0" indent="0">
                  <a:lnSpc>
                    <a:spcPct val="107000"/>
                  </a:lnSpc>
                  <a:spcBef>
                    <a:spcPts val="0"/>
                  </a:spcBef>
                  <a:spcAft>
                    <a:spcPts val="800"/>
                  </a:spcAft>
                  <a:buClrTx/>
                  <a:buNone/>
                </a:pPr>
                <a:r>
                  <a:rPr lang="en-US" sz="1800" dirty="0">
                    <a:solidFill>
                      <a:prstClr val="black"/>
                    </a:solidFill>
                    <a:latin typeface="Calibri" panose="020F0502020204030204" pitchFamily="34" charset="0"/>
                    <a:ea typeface="Calibri" panose="020F0502020204030204" pitchFamily="34" charset="0"/>
                    <a:cs typeface="B Homa" panose="00000400000000000000" pitchFamily="2" charset="-78"/>
                  </a:rPr>
                  <a:t>=</a:t>
                </a:r>
                <a14:m>
                  <m:oMath xmlns:m="http://schemas.openxmlformats.org/officeDocument/2006/math">
                    <m:sSub>
                      <m:sSubPr>
                        <m:ctrlPr>
                          <a:rPr lang="en-US" sz="1800"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sz="1800" i="1">
                            <a:solidFill>
                              <a:prstClr val="black"/>
                            </a:solidFill>
                            <a:latin typeface="Cambria Math" panose="02040503050406030204" pitchFamily="18" charset="0"/>
                            <a:ea typeface="Calibri" panose="020F0502020204030204" pitchFamily="34" charset="0"/>
                            <a:cs typeface="B Nazanin" panose="00000400000000000000" pitchFamily="2" charset="-78"/>
                          </a:rPr>
                          <m:t>𝑈</m:t>
                        </m:r>
                      </m:e>
                      <m:sub>
                        <m:r>
                          <a:rPr lang="en-US" sz="1800" i="1">
                            <a:solidFill>
                              <a:prstClr val="black"/>
                            </a:solidFill>
                            <a:latin typeface="Cambria Math" panose="02040503050406030204" pitchFamily="18" charset="0"/>
                            <a:ea typeface="Calibri" panose="020F0502020204030204" pitchFamily="34" charset="0"/>
                            <a:cs typeface="B Nazanin" panose="00000400000000000000" pitchFamily="2" charset="-78"/>
                          </a:rPr>
                          <m:t>𝐴</m:t>
                        </m:r>
                      </m:sub>
                    </m:sSub>
                  </m:oMath>
                </a14:m>
                <a:r>
                  <a:rPr lang="fa-IR" sz="1800" dirty="0">
                    <a:solidFill>
                      <a:prstClr val="black"/>
                    </a:solidFill>
                    <a:latin typeface="Calibri" panose="020F0502020204030204" pitchFamily="34" charset="0"/>
                    <a:ea typeface="Calibri" panose="020F0502020204030204" pitchFamily="34" charset="0"/>
                    <a:cs typeface="B Homa" panose="00000400000000000000" pitchFamily="2" charset="-78"/>
                  </a:rPr>
                  <a:t> تابع مطلوبیت انتخاب گزينه </a:t>
                </a:r>
                <a:r>
                  <a:rPr lang="en-US" sz="1800" dirty="0">
                    <a:solidFill>
                      <a:prstClr val="black"/>
                    </a:solidFill>
                    <a:latin typeface="Calibri" panose="020F0502020204030204" pitchFamily="34" charset="0"/>
                    <a:ea typeface="Calibri" panose="020F0502020204030204" pitchFamily="34" charset="0"/>
                    <a:cs typeface="B Homa" panose="00000400000000000000" pitchFamily="2" charset="-78"/>
                  </a:rPr>
                  <a:t>A</a:t>
                </a:r>
                <a:endParaRPr lang="en-US" sz="18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0" lvl="0" indent="0">
                  <a:lnSpc>
                    <a:spcPct val="107000"/>
                  </a:lnSpc>
                  <a:spcBef>
                    <a:spcPts val="0"/>
                  </a:spcBef>
                  <a:spcAft>
                    <a:spcPts val="800"/>
                  </a:spcAft>
                  <a:buClrTx/>
                  <a:buNone/>
                </a:pPr>
                <a:r>
                  <a:rPr lang="en-US" sz="1800" dirty="0">
                    <a:solidFill>
                      <a:prstClr val="black"/>
                    </a:solidFill>
                    <a:latin typeface="Calibri" panose="020F0502020204030204" pitchFamily="34" charset="0"/>
                    <a:ea typeface="Calibri" panose="020F0502020204030204" pitchFamily="34" charset="0"/>
                    <a:cs typeface="B Homa" panose="00000400000000000000" pitchFamily="2" charset="-78"/>
                  </a:rPr>
                  <a:t>=</a:t>
                </a:r>
                <a14:m>
                  <m:oMath xmlns:m="http://schemas.openxmlformats.org/officeDocument/2006/math">
                    <m:sSub>
                      <m:sSubPr>
                        <m:ctrlPr>
                          <a:rPr lang="en-US" sz="1800"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sz="1800" i="1">
                            <a:solidFill>
                              <a:prstClr val="black"/>
                            </a:solidFill>
                            <a:latin typeface="Cambria Math" panose="02040503050406030204" pitchFamily="18" charset="0"/>
                            <a:ea typeface="Calibri" panose="020F0502020204030204" pitchFamily="34" charset="0"/>
                            <a:cs typeface="B Nazanin" panose="00000400000000000000" pitchFamily="2" charset="-78"/>
                          </a:rPr>
                          <m:t>𝑈</m:t>
                        </m:r>
                      </m:e>
                      <m:sub>
                        <m:r>
                          <a:rPr lang="en-US" sz="1800" i="1">
                            <a:solidFill>
                              <a:prstClr val="black"/>
                            </a:solidFill>
                            <a:latin typeface="Cambria Math" panose="02040503050406030204" pitchFamily="18" charset="0"/>
                            <a:ea typeface="Calibri" panose="020F0502020204030204" pitchFamily="34" charset="0"/>
                            <a:cs typeface="B Nazanin" panose="00000400000000000000" pitchFamily="2" charset="-78"/>
                          </a:rPr>
                          <m:t>𝑗</m:t>
                        </m:r>
                      </m:sub>
                    </m:sSub>
                  </m:oMath>
                </a14:m>
                <a:r>
                  <a:rPr lang="fa-IR" sz="1800" dirty="0">
                    <a:solidFill>
                      <a:prstClr val="black"/>
                    </a:solidFill>
                    <a:latin typeface="Calibri" panose="020F0502020204030204" pitchFamily="34" charset="0"/>
                    <a:ea typeface="Calibri" panose="020F0502020204030204" pitchFamily="34" charset="0"/>
                    <a:cs typeface="B Homa" panose="00000400000000000000" pitchFamily="2" charset="-78"/>
                  </a:rPr>
                  <a:t> تابع مطلوبیت انتخاب گزينه </a:t>
                </a:r>
                <a14:m>
                  <m:oMath xmlns:m="http://schemas.openxmlformats.org/officeDocument/2006/math">
                    <m:r>
                      <a:rPr lang="en-US" sz="1800" i="1">
                        <a:solidFill>
                          <a:prstClr val="black"/>
                        </a:solidFill>
                        <a:latin typeface="Cambria Math" panose="02040503050406030204" pitchFamily="18" charset="0"/>
                        <a:ea typeface="Calibri" panose="020F0502020204030204" pitchFamily="34" charset="0"/>
                        <a:cs typeface="B Nazanin" panose="00000400000000000000" pitchFamily="2" charset="-78"/>
                      </a:rPr>
                      <m:t>𝑗</m:t>
                    </m:r>
                  </m:oMath>
                </a14:m>
                <a:endParaRPr lang="en-US" sz="18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285750" indent="-285750">
                  <a:lnSpc>
                    <a:spcPct val="107000"/>
                  </a:lnSpc>
                  <a:spcBef>
                    <a:spcPts val="0"/>
                  </a:spcBef>
                  <a:spcAft>
                    <a:spcPts val="800"/>
                  </a:spcAft>
                </a:pPr>
                <a:endParaRPr lang="en-US" sz="2000" dirty="0" smtClean="0">
                  <a:solidFill>
                    <a:prstClr val="black"/>
                  </a:solidFill>
                  <a:latin typeface="Calibri" panose="020F0502020204030204" pitchFamily="34" charset="0"/>
                  <a:ea typeface="Calibri" panose="020F0502020204030204" pitchFamily="34" charset="0"/>
                  <a:cs typeface="B Homa" panose="00000400000000000000" pitchFamily="2" charset="-78"/>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932040" y="1469007"/>
                <a:ext cx="3528392" cy="5131927"/>
              </a:xfrm>
              <a:blipFill rotWithShape="0">
                <a:blip r:embed="rId3"/>
                <a:stretch>
                  <a:fillRect l="-3282" r="-1036"/>
                </a:stretch>
              </a:blipFill>
            </p:spPr>
            <p:txBody>
              <a:bodyPr/>
              <a:lstStyle/>
              <a:p>
                <a:r>
                  <a:rPr lang="fa-IR">
                    <a:noFill/>
                  </a:rPr>
                  <a:t> </a:t>
                </a:r>
              </a:p>
            </p:txBody>
          </p:sp>
        </mc:Fallback>
      </mc:AlternateContent>
      <p:sp>
        <p:nvSpPr>
          <p:cNvPr id="4" name="TextBox 3"/>
          <p:cNvSpPr txBox="1"/>
          <p:nvPr/>
        </p:nvSpPr>
        <p:spPr>
          <a:xfrm>
            <a:off x="0" y="1484784"/>
            <a:ext cx="4680520" cy="369332"/>
          </a:xfrm>
          <a:prstGeom prst="rect">
            <a:avLst/>
          </a:prstGeom>
          <a:noFill/>
        </p:spPr>
        <p:txBody>
          <a:bodyPr wrap="square" rtlCol="1">
            <a:spAutoFit/>
          </a:bodyPr>
          <a:lstStyle/>
          <a:p>
            <a:pPr algn="just"/>
            <a:endParaRPr lang="fa-IR" dirty="0"/>
          </a:p>
        </p:txBody>
      </p:sp>
      <p:sp>
        <p:nvSpPr>
          <p:cNvPr id="5" name="Rounded Rectangle 4"/>
          <p:cNvSpPr/>
          <p:nvPr/>
        </p:nvSpPr>
        <p:spPr>
          <a:xfrm>
            <a:off x="6588224" y="260648"/>
            <a:ext cx="1368152"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مقدمه</a:t>
            </a:r>
            <a:endParaRPr lang="fa-IR" dirty="0">
              <a:cs typeface="B Homa" panose="00000400000000000000" pitchFamily="2" charset="-78"/>
            </a:endParaRPr>
          </a:p>
        </p:txBody>
      </p:sp>
      <p:sp>
        <p:nvSpPr>
          <p:cNvPr id="6" name="Rounded Rectangle 5"/>
          <p:cNvSpPr/>
          <p:nvPr/>
        </p:nvSpPr>
        <p:spPr>
          <a:xfrm>
            <a:off x="3347864" y="260648"/>
            <a:ext cx="1664366" cy="720080"/>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b="1" dirty="0" smtClean="0">
                <a:cs typeface="B Homa" panose="00000400000000000000" pitchFamily="2" charset="-78"/>
              </a:rPr>
              <a:t>بررسی لوجیت چند جمله ای </a:t>
            </a:r>
            <a:endParaRPr lang="fa-IR" b="1" dirty="0">
              <a:cs typeface="B Homa" panose="00000400000000000000" pitchFamily="2" charset="-78"/>
            </a:endParaRPr>
          </a:p>
        </p:txBody>
      </p:sp>
      <p:sp>
        <p:nvSpPr>
          <p:cNvPr id="7" name="Rounded Rectangle 6"/>
          <p:cNvSpPr/>
          <p:nvPr/>
        </p:nvSpPr>
        <p:spPr>
          <a:xfrm>
            <a:off x="5076056" y="245616"/>
            <a:ext cx="141845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انواع لوجیت</a:t>
            </a:r>
            <a:endParaRPr lang="fa-IR" dirty="0">
              <a:cs typeface="B Homa" panose="00000400000000000000" pitchFamily="2" charset="-78"/>
            </a:endParaRPr>
          </a:p>
        </p:txBody>
      </p:sp>
      <p:sp>
        <p:nvSpPr>
          <p:cNvPr id="8" name="Rounded Rectangle 7"/>
          <p:cNvSpPr/>
          <p:nvPr/>
        </p:nvSpPr>
        <p:spPr>
          <a:xfrm>
            <a:off x="323528" y="260648"/>
            <a:ext cx="1463315"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ترکیبی</a:t>
            </a:r>
            <a:endParaRPr lang="fa-IR" dirty="0">
              <a:cs typeface="B Homa" panose="00000400000000000000" pitchFamily="2" charset="-78"/>
            </a:endParaRPr>
          </a:p>
        </p:txBody>
      </p:sp>
      <p:sp>
        <p:nvSpPr>
          <p:cNvPr id="9" name="Rounded Rectangle 8"/>
          <p:cNvSpPr/>
          <p:nvPr/>
        </p:nvSpPr>
        <p:spPr>
          <a:xfrm>
            <a:off x="1835696" y="260648"/>
            <a:ext cx="1471497"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آشیانه ای</a:t>
            </a:r>
            <a:endParaRPr lang="fa-IR" dirty="0">
              <a:cs typeface="B Homa" panose="00000400000000000000" pitchFamily="2" charset="-78"/>
            </a:endParaRPr>
          </a:p>
        </p:txBody>
      </p:sp>
      <p:cxnSp>
        <p:nvCxnSpPr>
          <p:cNvPr id="11" name="Straight Connector 10"/>
          <p:cNvCxnSpPr/>
          <p:nvPr/>
        </p:nvCxnSpPr>
        <p:spPr>
          <a:xfrm>
            <a:off x="4954064" y="1658707"/>
            <a:ext cx="0" cy="4752529"/>
          </a:xfrm>
          <a:prstGeom prst="line">
            <a:avLst/>
          </a:prstGeom>
        </p:spPr>
        <p:style>
          <a:lnRef idx="3">
            <a:schemeClr val="accent4"/>
          </a:lnRef>
          <a:fillRef idx="0">
            <a:schemeClr val="accent4"/>
          </a:fillRef>
          <a:effectRef idx="2">
            <a:schemeClr val="accent4"/>
          </a:effectRef>
          <a:fontRef idx="minor">
            <a:schemeClr val="tx1"/>
          </a:fontRef>
        </p:style>
      </p:cxnSp>
      <mc:AlternateContent xmlns:mc="http://schemas.openxmlformats.org/markup-compatibility/2006" xmlns:a14="http://schemas.microsoft.com/office/drawing/2010/main">
        <mc:Choice Requires="a14">
          <p:sp>
            <p:nvSpPr>
              <p:cNvPr id="12" name="TextBox 2"/>
              <p:cNvSpPr txBox="1"/>
              <p:nvPr/>
            </p:nvSpPr>
            <p:spPr>
              <a:xfrm>
                <a:off x="133815" y="1682805"/>
                <a:ext cx="3214049" cy="95410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prstClr val="black"/>
                  </a:solidFill>
                  <a:latin typeface="Cambria" panose="02040503050406030204" pitchFamily="18" charset="0"/>
                </a:endParaRPr>
              </a:p>
              <a:p>
                <a:r>
                  <a:rPr lang="en-US" sz="2000" dirty="0" smtClean="0">
                    <a:solidFill>
                      <a:prstClr val="black"/>
                    </a:solidFill>
                    <a:latin typeface="Cambria" panose="02040503050406030204" pitchFamily="18" charset="0"/>
                  </a:rPr>
                  <a:t>If </a:t>
                </a:r>
                <a14:m>
                  <m:oMath xmlns:m="http://schemas.openxmlformats.org/officeDocument/2006/math">
                    <m:sSub>
                      <m:sSubPr>
                        <m:ctrlP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m:rPr>
                            <m:sty m:val="p"/>
                          </m:rPr>
                          <a:rPr lang="en-US" sz="2000">
                            <a:solidFill>
                              <a:prstClr val="black"/>
                            </a:solidFill>
                            <a:latin typeface="Cambria Math" panose="02040503050406030204" pitchFamily="18" charset="0"/>
                            <a:ea typeface="Calibri" panose="020F0502020204030204" pitchFamily="34" charset="0"/>
                            <a:cs typeface="B Nazanin" panose="00000400000000000000" pitchFamily="2" charset="-78"/>
                          </a:rPr>
                          <m:t>P</m:t>
                        </m:r>
                      </m:e>
                      <m:sub>
                        <m:r>
                          <m:rPr>
                            <m:sty m:val="p"/>
                          </m:rPr>
                          <a:rPr lang="en-US" sz="2000">
                            <a:solidFill>
                              <a:prstClr val="black"/>
                            </a:solidFill>
                            <a:latin typeface="Cambria Math" panose="02040503050406030204" pitchFamily="18" charset="0"/>
                            <a:ea typeface="Calibri" panose="020F0502020204030204" pitchFamily="34" charset="0"/>
                            <a:cs typeface="B Nazanin" panose="00000400000000000000" pitchFamily="2" charset="-78"/>
                          </a:rPr>
                          <m:t>ni</m:t>
                        </m:r>
                      </m:sub>
                    </m:sSub>
                  </m:oMath>
                </a14:m>
                <a:r>
                  <a:rPr lang="en-US" sz="2000" dirty="0" smtClean="0">
                    <a:solidFill>
                      <a:prstClr val="black"/>
                    </a:solidFill>
                    <a:latin typeface="Cambria" panose="02040503050406030204" pitchFamily="18" charset="0"/>
                  </a:rPr>
                  <a:t>=0</a:t>
                </a:r>
              </a:p>
              <a:p>
                <a:r>
                  <a:rPr lang="en-US" dirty="0" smtClean="0">
                    <a:solidFill>
                      <a:prstClr val="black"/>
                    </a:solidFill>
                    <a:latin typeface="Cambria" panose="02040503050406030204" pitchFamily="18" charset="0"/>
                  </a:rPr>
                  <a:t> </a:t>
                </a:r>
                <a:endParaRPr lang="en-US" dirty="0">
                  <a:solidFill>
                    <a:prstClr val="black"/>
                  </a:solidFill>
                  <a:latin typeface="Cambria" panose="02040503050406030204" pitchFamily="18" charset="0"/>
                </a:endParaRPr>
              </a:p>
            </p:txBody>
          </p:sp>
        </mc:Choice>
        <mc:Fallback xmlns="">
          <p:sp>
            <p:nvSpPr>
              <p:cNvPr id="12" name="TextBox 2"/>
              <p:cNvSpPr txBox="1">
                <a:spLocks noRot="1" noChangeAspect="1" noMove="1" noResize="1" noEditPoints="1" noAdjustHandles="1" noChangeArrowheads="1" noChangeShapeType="1" noTextEdit="1"/>
              </p:cNvSpPr>
              <p:nvPr/>
            </p:nvSpPr>
            <p:spPr>
              <a:xfrm>
                <a:off x="133815" y="1682805"/>
                <a:ext cx="3214049" cy="954107"/>
              </a:xfrm>
              <a:prstGeom prst="rect">
                <a:avLst/>
              </a:prstGeom>
              <a:blipFill rotWithShape="0">
                <a:blip r:embed="rId4"/>
                <a:stretch>
                  <a:fillRect l="-2087"/>
                </a:stretch>
              </a:blipFill>
            </p:spPr>
            <p:txBody>
              <a:bodyPr/>
              <a:lstStyle/>
              <a:p>
                <a:r>
                  <a:rPr lang="fa-IR">
                    <a:noFill/>
                  </a:rPr>
                  <a:t> </a:t>
                </a:r>
              </a:p>
            </p:txBody>
          </p:sp>
        </mc:Fallback>
      </mc:AlternateContent>
      <p:cxnSp>
        <p:nvCxnSpPr>
          <p:cNvPr id="13" name="Straight Arrow Connector 12"/>
          <p:cNvCxnSpPr/>
          <p:nvPr/>
        </p:nvCxnSpPr>
        <p:spPr>
          <a:xfrm>
            <a:off x="1141927" y="2119208"/>
            <a:ext cx="608101" cy="13648"/>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4" name="TextBox 6"/>
          <p:cNvSpPr txBox="1"/>
          <p:nvPr/>
        </p:nvSpPr>
        <p:spPr>
          <a:xfrm>
            <a:off x="1891517" y="1601505"/>
            <a:ext cx="2999358" cy="120032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rtl="1"/>
            <a:r>
              <a:rPr lang="fa-IR" dirty="0">
                <a:solidFill>
                  <a:prstClr val="black"/>
                </a:solidFill>
                <a:latin typeface="Calibri" panose="020F0502020204030204" pitchFamily="34" charset="0"/>
                <a:ea typeface="Calibri" panose="020F0502020204030204" pitchFamily="34" charset="0"/>
                <a:cs typeface="B Homa" panose="00000400000000000000" pitchFamily="2" charset="-78"/>
              </a:rPr>
              <a:t>اگر مدل­ساز بر این باور باشد که یک گزینه‌ احتمال انتخابش برابر صفر است باید آن گزینه‌ را از مجموعه­ی گزینه‌ها حذف کند.</a:t>
            </a:r>
            <a:endParaRPr lang="en-US" dirty="0">
              <a:solidFill>
                <a:prstClr val="black"/>
              </a:solidFill>
            </a:endParaRPr>
          </a:p>
        </p:txBody>
      </p:sp>
      <mc:AlternateContent xmlns:mc="http://schemas.openxmlformats.org/markup-compatibility/2006" xmlns:a14="http://schemas.microsoft.com/office/drawing/2010/main">
        <mc:Choice Requires="a14">
          <p:sp>
            <p:nvSpPr>
              <p:cNvPr id="15" name="TextBox 9"/>
              <p:cNvSpPr txBox="1"/>
              <p:nvPr/>
            </p:nvSpPr>
            <p:spPr>
              <a:xfrm>
                <a:off x="112456" y="3244914"/>
                <a:ext cx="2155288"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prstClr val="black"/>
                    </a:solidFill>
                    <a:latin typeface="Cambria" panose="02040503050406030204" pitchFamily="18" charset="0"/>
                  </a:rPr>
                  <a:t>If </a:t>
                </a:r>
                <a14:m>
                  <m:oMath xmlns:m="http://schemas.openxmlformats.org/officeDocument/2006/math">
                    <m:sSub>
                      <m:sSubPr>
                        <m:ctrlPr>
                          <a:rPr lang="en-US" sz="2000"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m:rPr>
                            <m:sty m:val="p"/>
                          </m:rPr>
                          <a:rPr lang="en-US" sz="2000">
                            <a:solidFill>
                              <a:prstClr val="black"/>
                            </a:solidFill>
                            <a:latin typeface="Cambria Math" panose="02040503050406030204" pitchFamily="18" charset="0"/>
                            <a:ea typeface="Calibri" panose="020F0502020204030204" pitchFamily="34" charset="0"/>
                            <a:cs typeface="B Nazanin" panose="00000400000000000000" pitchFamily="2" charset="-78"/>
                          </a:rPr>
                          <m:t>P</m:t>
                        </m:r>
                      </m:e>
                      <m:sub>
                        <m:r>
                          <m:rPr>
                            <m:sty m:val="p"/>
                          </m:rPr>
                          <a:rPr lang="en-US" sz="2000">
                            <a:solidFill>
                              <a:prstClr val="black"/>
                            </a:solidFill>
                            <a:latin typeface="Cambria Math" panose="02040503050406030204" pitchFamily="18" charset="0"/>
                            <a:ea typeface="Calibri" panose="020F0502020204030204" pitchFamily="34" charset="0"/>
                            <a:cs typeface="B Nazanin" panose="00000400000000000000" pitchFamily="2" charset="-78"/>
                          </a:rPr>
                          <m:t>ni</m:t>
                        </m:r>
                      </m:sub>
                    </m:sSub>
                  </m:oMath>
                </a14:m>
                <a:r>
                  <a:rPr lang="en-US" sz="2000" dirty="0" smtClean="0">
                    <a:solidFill>
                      <a:prstClr val="black"/>
                    </a:solidFill>
                    <a:latin typeface="Cambria" panose="02040503050406030204" pitchFamily="18" charset="0"/>
                  </a:rPr>
                  <a:t>=</a:t>
                </a:r>
                <a:r>
                  <a:rPr lang="fa-IR" sz="2000" dirty="0" smtClean="0">
                    <a:solidFill>
                      <a:prstClr val="black"/>
                    </a:solidFill>
                    <a:latin typeface="Cambria" panose="02040503050406030204" pitchFamily="18" charset="0"/>
                  </a:rPr>
                  <a:t>1</a:t>
                </a:r>
                <a:endParaRPr lang="en-US" sz="2000" dirty="0">
                  <a:solidFill>
                    <a:prstClr val="black"/>
                  </a:solidFill>
                </a:endParaRPr>
              </a:p>
            </p:txBody>
          </p:sp>
        </mc:Choice>
        <mc:Fallback xmlns="">
          <p:sp>
            <p:nvSpPr>
              <p:cNvPr id="15" name="TextBox 9"/>
              <p:cNvSpPr txBox="1">
                <a:spLocks noRot="1" noChangeAspect="1" noMove="1" noResize="1" noEditPoints="1" noAdjustHandles="1" noChangeArrowheads="1" noChangeShapeType="1" noTextEdit="1"/>
              </p:cNvSpPr>
              <p:nvPr/>
            </p:nvSpPr>
            <p:spPr>
              <a:xfrm>
                <a:off x="112456" y="3244914"/>
                <a:ext cx="2155288" cy="400110"/>
              </a:xfrm>
              <a:prstGeom prst="rect">
                <a:avLst/>
              </a:prstGeom>
              <a:blipFill rotWithShape="0">
                <a:blip r:embed="rId5"/>
                <a:stretch>
                  <a:fillRect l="-2825" t="-7576" b="-25758"/>
                </a:stretch>
              </a:blipFill>
            </p:spPr>
            <p:txBody>
              <a:bodyPr/>
              <a:lstStyle/>
              <a:p>
                <a:r>
                  <a:rPr lang="fa-IR">
                    <a:noFill/>
                  </a:rPr>
                  <a:t> </a:t>
                </a:r>
              </a:p>
            </p:txBody>
          </p:sp>
        </mc:Fallback>
      </mc:AlternateContent>
      <p:cxnSp>
        <p:nvCxnSpPr>
          <p:cNvPr id="16" name="Straight Arrow Connector 15"/>
          <p:cNvCxnSpPr/>
          <p:nvPr/>
        </p:nvCxnSpPr>
        <p:spPr>
          <a:xfrm>
            <a:off x="1120568" y="3501008"/>
            <a:ext cx="598912"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7" name="TextBox 11"/>
          <p:cNvSpPr txBox="1"/>
          <p:nvPr/>
        </p:nvSpPr>
        <p:spPr>
          <a:xfrm>
            <a:off x="1786844" y="3041665"/>
            <a:ext cx="3001182" cy="120032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rtl="1"/>
            <a:r>
              <a:rPr lang="fa-IR" dirty="0">
                <a:solidFill>
                  <a:prstClr val="black"/>
                </a:solidFill>
                <a:latin typeface="Calibri" panose="020F0502020204030204" pitchFamily="34" charset="0"/>
                <a:ea typeface="Calibri" panose="020F0502020204030204" pitchFamily="34" charset="0"/>
                <a:cs typeface="B Homa" panose="00000400000000000000" pitchFamily="2" charset="-78"/>
              </a:rPr>
              <a:t>زمانی احتمال انتخاب یک گزینه‌ می­تواند برابر یک باشد که تنها همان یک گزینه‌ در مجموعه­ی انتخاب­ها وجود داشته باشد.</a:t>
            </a:r>
            <a:endParaRPr lang="en-US" dirty="0">
              <a:solidFill>
                <a:prstClr val="black"/>
              </a:solidFill>
            </a:endParaRPr>
          </a:p>
        </p:txBody>
      </p:sp>
      <p:pic>
        <p:nvPicPr>
          <p:cNvPr id="18" name="Picture 17"/>
          <p:cNvPicPr>
            <a:picLocks noChangeAspect="1"/>
          </p:cNvPicPr>
          <p:nvPr/>
        </p:nvPicPr>
        <p:blipFill>
          <a:blip r:embed="rId6"/>
          <a:stretch>
            <a:fillRect/>
          </a:stretch>
        </p:blipFill>
        <p:spPr>
          <a:xfrm>
            <a:off x="1051976" y="4113252"/>
            <a:ext cx="3024336" cy="1908036"/>
          </a:xfrm>
          <a:prstGeom prst="rect">
            <a:avLst/>
          </a:prstGeom>
        </p:spPr>
      </p:pic>
      <p:sp>
        <p:nvSpPr>
          <p:cNvPr id="19" name="Rectangle 18"/>
          <p:cNvSpPr/>
          <p:nvPr/>
        </p:nvSpPr>
        <p:spPr>
          <a:xfrm>
            <a:off x="1467387" y="5821233"/>
            <a:ext cx="2362200" cy="400110"/>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a-IR" sz="2000" dirty="0">
                <a:solidFill>
                  <a:prstClr val="black"/>
                </a:solidFill>
                <a:latin typeface="Calibri" panose="020F0502020204030204" pitchFamily="34" charset="0"/>
                <a:ea typeface="Calibri" panose="020F0502020204030204" pitchFamily="34" charset="0"/>
                <a:cs typeface="B Homa" panose="00000400000000000000" pitchFamily="2" charset="-78"/>
              </a:rPr>
              <a:t>نمودار منحنی لوجیت</a:t>
            </a:r>
            <a:endParaRPr lang="en-US" sz="3600" dirty="0">
              <a:solidFill>
                <a:prstClr val="black"/>
              </a:solidFill>
            </a:endParaRPr>
          </a:p>
        </p:txBody>
      </p:sp>
      <mc:AlternateContent xmlns:mc="http://schemas.openxmlformats.org/markup-compatibility/2006" xmlns:a14="http://schemas.microsoft.com/office/drawing/2010/main">
        <mc:Choice Requires="a14">
          <p:sp>
            <p:nvSpPr>
              <p:cNvPr id="20" name="Rectangle 19"/>
              <p:cNvSpPr/>
              <p:nvPr/>
            </p:nvSpPr>
            <p:spPr>
              <a:xfrm>
                <a:off x="251521" y="1125982"/>
                <a:ext cx="1768162" cy="5804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r>
                  <a:rPr lang="en-US" sz="3200" b="1" dirty="0">
                    <a:solidFill>
                      <a:prstClr val="black"/>
                    </a:solidFill>
                    <a:latin typeface="Cambria" panose="02040503050406030204" pitchFamily="18" charset="0"/>
                    <a:ea typeface="Calibri" panose="020F0502020204030204" pitchFamily="34" charset="0"/>
                    <a:cs typeface="B Homa" panose="00000400000000000000" pitchFamily="2" charset="-78"/>
                  </a:rPr>
                  <a:t>0≤</a:t>
                </a:r>
                <a14:m>
                  <m:oMath xmlns:m="http://schemas.openxmlformats.org/officeDocument/2006/math">
                    <m:sSub>
                      <m:sSubPr>
                        <m:ctrlPr>
                          <a:rPr lang="en-US" sz="3200" b="1" i="1">
                            <a:solidFill>
                              <a:prstClr val="black"/>
                            </a:solidFill>
                            <a:latin typeface="Cambria Math" panose="02040503050406030204" pitchFamily="18" charset="0"/>
                            <a:ea typeface="Calibri" panose="020F0502020204030204" pitchFamily="34" charset="0"/>
                            <a:cs typeface="B Nazanin" panose="00000400000000000000" pitchFamily="2" charset="-78"/>
                          </a:rPr>
                        </m:ctrlPr>
                      </m:sSubPr>
                      <m:e>
                        <m:r>
                          <a:rPr lang="en-US" sz="3200" b="1">
                            <a:solidFill>
                              <a:prstClr val="black"/>
                            </a:solidFill>
                            <a:latin typeface="Cambria Math" panose="02040503050406030204" pitchFamily="18" charset="0"/>
                            <a:ea typeface="Calibri" panose="020F0502020204030204" pitchFamily="34" charset="0"/>
                            <a:cs typeface="B Nazanin" panose="00000400000000000000" pitchFamily="2" charset="-78"/>
                          </a:rPr>
                          <m:t>𝐏</m:t>
                        </m:r>
                      </m:e>
                      <m:sub>
                        <m:r>
                          <a:rPr lang="en-US" sz="3200" b="1">
                            <a:solidFill>
                              <a:prstClr val="black"/>
                            </a:solidFill>
                            <a:latin typeface="Cambria Math" panose="02040503050406030204" pitchFamily="18" charset="0"/>
                            <a:ea typeface="Calibri" panose="020F0502020204030204" pitchFamily="34" charset="0"/>
                            <a:cs typeface="B Nazanin" panose="00000400000000000000" pitchFamily="2" charset="-78"/>
                          </a:rPr>
                          <m:t>𝐧𝐢</m:t>
                        </m:r>
                      </m:sub>
                    </m:sSub>
                  </m:oMath>
                </a14:m>
                <a:r>
                  <a:rPr lang="en-US" sz="3200" b="1" dirty="0">
                    <a:solidFill>
                      <a:prstClr val="black"/>
                    </a:solidFill>
                    <a:latin typeface="Cambria" panose="02040503050406030204" pitchFamily="18" charset="0"/>
                  </a:rPr>
                  <a:t>≤1</a:t>
                </a:r>
              </a:p>
            </p:txBody>
          </p:sp>
        </mc:Choice>
        <mc:Fallback xmlns="">
          <p:sp>
            <p:nvSpPr>
              <p:cNvPr id="20" name="Rectangle 19"/>
              <p:cNvSpPr>
                <a:spLocks noRot="1" noChangeAspect="1" noMove="1" noResize="1" noEditPoints="1" noAdjustHandles="1" noChangeArrowheads="1" noChangeShapeType="1" noTextEdit="1"/>
              </p:cNvSpPr>
              <p:nvPr/>
            </p:nvSpPr>
            <p:spPr>
              <a:xfrm>
                <a:off x="251521" y="1125982"/>
                <a:ext cx="1768162" cy="580495"/>
              </a:xfrm>
              <a:prstGeom prst="rect">
                <a:avLst/>
              </a:prstGeom>
              <a:blipFill rotWithShape="0">
                <a:blip r:embed="rId7"/>
                <a:stretch>
                  <a:fillRect l="-8219" t="-12371" r="-3767" b="-32990"/>
                </a:stretch>
              </a:blipFill>
            </p:spPr>
            <p:txBody>
              <a:bodyPr/>
              <a:lstStyle/>
              <a:p>
                <a:r>
                  <a:rPr lang="fa-IR">
                    <a:noFill/>
                  </a:rPr>
                  <a:t> </a:t>
                </a:r>
              </a:p>
            </p:txBody>
          </p:sp>
        </mc:Fallback>
      </mc:AlternateContent>
      <p:sp>
        <p:nvSpPr>
          <p:cNvPr id="2" name="TextBox 1"/>
          <p:cNvSpPr txBox="1"/>
          <p:nvPr/>
        </p:nvSpPr>
        <p:spPr>
          <a:xfrm>
            <a:off x="107504" y="6483382"/>
            <a:ext cx="432048" cy="369332"/>
          </a:xfrm>
          <a:prstGeom prst="rect">
            <a:avLst/>
          </a:prstGeom>
          <a:noFill/>
        </p:spPr>
        <p:txBody>
          <a:bodyPr wrap="square" rtlCol="1">
            <a:spAutoFit/>
          </a:bodyPr>
          <a:lstStyle/>
          <a:p>
            <a:r>
              <a:rPr lang="en-US" dirty="0" smtClean="0"/>
              <a:t>6</a:t>
            </a:r>
            <a:endParaRPr lang="fa-IR" dirty="0"/>
          </a:p>
        </p:txBody>
      </p:sp>
    </p:spTree>
    <p:extLst>
      <p:ext uri="{BB962C8B-B14F-4D97-AF65-F5344CB8AC3E}">
        <p14:creationId xmlns:p14="http://schemas.microsoft.com/office/powerpoint/2010/main" val="2262786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par>
                                <p:cTn id="43" presetID="10" presetClass="entr" presetSubtype="0" fill="hold"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par>
                                <p:cTn id="54" presetID="10" presetClass="entr" presetSubtype="0" fill="hold"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500"/>
                                        <p:tgtEl>
                                          <p:spTgt spid="18"/>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2" grpId="0"/>
      <p:bldP spid="14" grpId="0"/>
      <p:bldP spid="15" grpId="0"/>
      <p:bldP spid="17" grpId="0"/>
      <p:bldP spid="19" grpId="0"/>
      <p:bldP spid="2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77500" lnSpcReduction="20000"/>
              </a:bodyPr>
              <a:lstStyle/>
              <a:p>
                <a:pPr algn="just">
                  <a:lnSpc>
                    <a:spcPct val="120000"/>
                  </a:lnSpc>
                </a:pPr>
                <a:r>
                  <a:rPr lang="fa-IR" sz="2100" b="1" dirty="0" smtClean="0">
                    <a:solidFill>
                      <a:srgbClr val="000000"/>
                    </a:solidFill>
                    <a:latin typeface="Calibri" panose="020F0502020204030204" pitchFamily="34" charset="0"/>
                    <a:ea typeface="Calibri" panose="020F0502020204030204" pitchFamily="34" charset="0"/>
                    <a:cs typeface="B Homa" panose="00000400000000000000" pitchFamily="2" charset="-78"/>
                  </a:rPr>
                  <a:t>مثال)</a:t>
                </a:r>
                <a:r>
                  <a:rPr lang="fa-IR" sz="2100" dirty="0" smtClean="0">
                    <a:solidFill>
                      <a:srgbClr val="000000"/>
                    </a:solidFill>
                    <a:latin typeface="Calibri" panose="020F0502020204030204" pitchFamily="34" charset="0"/>
                    <a:ea typeface="Calibri" panose="020F0502020204030204" pitchFamily="34" charset="0"/>
                    <a:cs typeface="B Homa" panose="00000400000000000000" pitchFamily="2" charset="-78"/>
                  </a:rPr>
                  <a:t>در </a:t>
                </a:r>
                <a:r>
                  <a:rPr lang="fa-IR" sz="2100" dirty="0">
                    <a:solidFill>
                      <a:srgbClr val="000000"/>
                    </a:solidFill>
                    <a:latin typeface="Calibri" panose="020F0502020204030204" pitchFamily="34" charset="0"/>
                    <a:ea typeface="Calibri" panose="020F0502020204030204" pitchFamily="34" charset="0"/>
                    <a:cs typeface="B Homa" panose="00000400000000000000" pitchFamily="2" charset="-78"/>
                  </a:rPr>
                  <a:t>شهری چهار نوع وسیله نقلیه </a:t>
                </a:r>
                <a:r>
                  <a:rPr lang="en-US" sz="2100" dirty="0">
                    <a:solidFill>
                      <a:srgbClr val="000000"/>
                    </a:solidFill>
                    <a:latin typeface="Calibri" panose="020F0502020204030204" pitchFamily="34" charset="0"/>
                    <a:ea typeface="Calibri" panose="020F0502020204030204" pitchFamily="34" charset="0"/>
                    <a:cs typeface="B Homa" panose="00000400000000000000" pitchFamily="2" charset="-78"/>
                  </a:rPr>
                  <a:t>(Mode)</a:t>
                </a:r>
                <a:r>
                  <a:rPr lang="fa-IR" sz="2100" dirty="0">
                    <a:solidFill>
                      <a:srgbClr val="000000"/>
                    </a:solidFill>
                    <a:latin typeface="Calibri" panose="020F0502020204030204" pitchFamily="34" charset="0"/>
                    <a:ea typeface="Calibri" panose="020F0502020204030204" pitchFamily="34" charset="0"/>
                    <a:cs typeface="B Homa" panose="00000400000000000000" pitchFamily="2" charset="-78"/>
                  </a:rPr>
                  <a:t> در سیستم حمل و نقل مورد استفاده قرار می گیرد که عبارت است از:اتومبیل</a:t>
                </a:r>
                <a:r>
                  <a:rPr lang="en-US" sz="2100" dirty="0">
                    <a:solidFill>
                      <a:srgbClr val="000000"/>
                    </a:solidFill>
                    <a:latin typeface="Calibri" panose="020F0502020204030204" pitchFamily="34" charset="0"/>
                    <a:ea typeface="Calibri" panose="020F0502020204030204" pitchFamily="34" charset="0"/>
                    <a:cs typeface="B Homa" panose="00000400000000000000" pitchFamily="2" charset="-78"/>
                  </a:rPr>
                  <a:t>(a) </a:t>
                </a:r>
                <a:r>
                  <a:rPr lang="fa-IR" sz="2100" dirty="0">
                    <a:solidFill>
                      <a:srgbClr val="000000"/>
                    </a:solidFill>
                    <a:latin typeface="Calibri" panose="020F0502020204030204" pitchFamily="34" charset="0"/>
                    <a:ea typeface="Calibri" panose="020F0502020204030204" pitchFamily="34" charset="0"/>
                    <a:cs typeface="B Homa" panose="00000400000000000000" pitchFamily="2" charset="-78"/>
                  </a:rPr>
                  <a:t>،اتوبوس </a:t>
                </a:r>
                <a:r>
                  <a:rPr lang="en-US" sz="2100" dirty="0">
                    <a:solidFill>
                      <a:srgbClr val="000000"/>
                    </a:solidFill>
                    <a:latin typeface="Calibri" panose="020F0502020204030204" pitchFamily="34" charset="0"/>
                    <a:ea typeface="Calibri" panose="020F0502020204030204" pitchFamily="34" charset="0"/>
                    <a:cs typeface="B Homa" panose="00000400000000000000" pitchFamily="2" charset="-78"/>
                  </a:rPr>
                  <a:t>(b)</a:t>
                </a:r>
                <a:r>
                  <a:rPr lang="fa-IR" sz="2100" dirty="0">
                    <a:solidFill>
                      <a:srgbClr val="000000"/>
                    </a:solidFill>
                    <a:latin typeface="Calibri" panose="020F0502020204030204" pitchFamily="34" charset="0"/>
                    <a:ea typeface="Calibri" panose="020F0502020204030204" pitchFamily="34" charset="0"/>
                    <a:cs typeface="B Homa" panose="00000400000000000000" pitchFamily="2" charset="-78"/>
                  </a:rPr>
                  <a:t>، تراموا</a:t>
                </a:r>
                <a:r>
                  <a:rPr lang="en-US" sz="2100" dirty="0">
                    <a:solidFill>
                      <a:srgbClr val="000000"/>
                    </a:solidFill>
                    <a:latin typeface="Calibri" panose="020F0502020204030204" pitchFamily="34" charset="0"/>
                    <a:ea typeface="Calibri" panose="020F0502020204030204" pitchFamily="34" charset="0"/>
                    <a:cs typeface="B Homa" panose="00000400000000000000" pitchFamily="2" charset="-78"/>
                  </a:rPr>
                  <a:t>(t)</a:t>
                </a:r>
                <a:r>
                  <a:rPr lang="fa-IR" sz="2100" dirty="0">
                    <a:solidFill>
                      <a:srgbClr val="000000"/>
                    </a:solidFill>
                    <a:latin typeface="Calibri" panose="020F0502020204030204" pitchFamily="34" charset="0"/>
                    <a:ea typeface="Calibri" panose="020F0502020204030204" pitchFamily="34" charset="0"/>
                    <a:cs typeface="B Homa" panose="00000400000000000000" pitchFamily="2" charset="-78"/>
                  </a:rPr>
                  <a:t>  و قطار سبک شهری </a:t>
                </a:r>
                <a:r>
                  <a:rPr lang="en-US" sz="2100" dirty="0">
                    <a:solidFill>
                      <a:srgbClr val="000000"/>
                    </a:solidFill>
                    <a:latin typeface="Calibri" panose="020F0502020204030204" pitchFamily="34" charset="0"/>
                    <a:ea typeface="Calibri" panose="020F0502020204030204" pitchFamily="34" charset="0"/>
                    <a:cs typeface="B Homa" panose="00000400000000000000" pitchFamily="2" charset="-78"/>
                  </a:rPr>
                  <a:t>(r)</a:t>
                </a:r>
                <a:r>
                  <a:rPr lang="fa-IR" sz="2100" dirty="0">
                    <a:solidFill>
                      <a:srgbClr val="000000"/>
                    </a:solidFill>
                    <a:latin typeface="Calibri" panose="020F0502020204030204" pitchFamily="34" charset="0"/>
                    <a:ea typeface="Calibri" panose="020F0502020204030204" pitchFamily="34" charset="0"/>
                    <a:cs typeface="B Homa" panose="00000400000000000000" pitchFamily="2" charset="-78"/>
                  </a:rPr>
                  <a:t> احتمال استفاده از تراموا با توجه به اطلاعات زیر و با توجه به مدل لوجیت چه مقدار می باشد و اگر میزان کرایه ی تراموا20تومان باشد و کل مسافر حمل شده به وسیله ی چهار وسیله ی نقلیه فوق در هفته </a:t>
                </a:r>
                <a:r>
                  <a:rPr lang="en-US" sz="2100" dirty="0">
                    <a:solidFill>
                      <a:srgbClr val="000000"/>
                    </a:solidFill>
                    <a:latin typeface="Calibri" panose="020F0502020204030204" pitchFamily="34" charset="0"/>
                    <a:ea typeface="Calibri" panose="020F0502020204030204" pitchFamily="34" charset="0"/>
                    <a:cs typeface="B Homa" panose="00000400000000000000" pitchFamily="2" charset="-78"/>
                  </a:rPr>
                  <a:t> 48*10</a:t>
                </a:r>
                <a:r>
                  <a:rPr lang="en-US" sz="2100" baseline="30000" dirty="0">
                    <a:solidFill>
                      <a:srgbClr val="000000"/>
                    </a:solidFill>
                    <a:latin typeface="Calibri" panose="020F0502020204030204" pitchFamily="34" charset="0"/>
                    <a:ea typeface="Calibri" panose="020F0502020204030204" pitchFamily="34" charset="0"/>
                    <a:cs typeface="B Homa" panose="00000400000000000000" pitchFamily="2" charset="-78"/>
                  </a:rPr>
                  <a:t>5</a:t>
                </a:r>
                <a:r>
                  <a:rPr lang="en-US" sz="2100" baseline="30000" dirty="0">
                    <a:solidFill>
                      <a:srgbClr val="000000"/>
                    </a:solidFill>
                    <a:latin typeface="Arial" panose="020B0604020202020204" pitchFamily="34" charset="0"/>
                    <a:ea typeface="Calibri" panose="020F0502020204030204" pitchFamily="34" charset="0"/>
                    <a:cs typeface="B Homa" panose="00000400000000000000" pitchFamily="2" charset="-78"/>
                  </a:rPr>
                  <a:t> </a:t>
                </a:r>
                <a:r>
                  <a:rPr lang="fa-IR" sz="2100" dirty="0">
                    <a:solidFill>
                      <a:srgbClr val="000000"/>
                    </a:solidFill>
                    <a:latin typeface="Calibri" panose="020F0502020204030204" pitchFamily="34" charset="0"/>
                    <a:ea typeface="Calibri" panose="020F0502020204030204" pitchFamily="34" charset="0"/>
                    <a:cs typeface="B Homa" panose="00000400000000000000" pitchFamily="2" charset="-78"/>
                  </a:rPr>
                  <a:t>نفر باشد،درآمد تراموا در هفته چقدر است؟</a:t>
                </a:r>
                <a:r>
                  <a:rPr lang="fa-IR" sz="2100" dirty="0">
                    <a:solidFill>
                      <a:srgbClr val="FFFFFF"/>
                    </a:solidFill>
                    <a:latin typeface="Times New Roman" panose="02020603050405020304" pitchFamily="18" charset="0"/>
                    <a:cs typeface="B Homa" panose="00000400000000000000" pitchFamily="2" charset="-78"/>
                  </a:rPr>
                  <a:t> </a:t>
                </a:r>
                <a:endParaRPr lang="fa-IR" sz="2100" dirty="0" smtClean="0">
                  <a:solidFill>
                    <a:schemeClr val="tx1"/>
                  </a:solidFill>
                  <a:cs typeface="B Homa" panose="00000400000000000000" pitchFamily="2" charset="-78"/>
                </a:endParaRPr>
              </a:p>
              <a:p>
                <a:pPr algn="just">
                  <a:lnSpc>
                    <a:spcPct val="120000"/>
                  </a:lnSpc>
                </a:pPr>
                <a:endParaRPr lang="en-US" dirty="0">
                  <a:solidFill>
                    <a:schemeClr val="tx1"/>
                  </a:solidFill>
                  <a:cs typeface="B Homa" panose="00000400000000000000" pitchFamily="2" charset="-78"/>
                </a:endParaRPr>
              </a:p>
              <a:p>
                <a:pPr algn="l" rtl="0"/>
                <a14:m>
                  <m:oMath xmlns:m="http://schemas.openxmlformats.org/officeDocument/2006/math">
                    <m:sSub>
                      <m:sSubPr>
                        <m:ctrlPr>
                          <a:rPr lang="en-US" i="1">
                            <a:latin typeface="Cambria Math" panose="02040503050406030204" pitchFamily="18" charset="0"/>
                            <a:cs typeface="+mj-cs"/>
                          </a:rPr>
                        </m:ctrlPr>
                      </m:sSubPr>
                      <m:e>
                        <m:r>
                          <m:rPr>
                            <m:sty m:val="p"/>
                          </m:rPr>
                          <a:rPr lang="en-US" i="0">
                            <a:latin typeface="Cambria Math" panose="02040503050406030204" pitchFamily="18" charset="0"/>
                            <a:cs typeface="+mj-cs"/>
                          </a:rPr>
                          <m:t>U</m:t>
                        </m:r>
                      </m:e>
                      <m:sub>
                        <m:r>
                          <m:rPr>
                            <m:sty m:val="p"/>
                          </m:rPr>
                          <a:rPr lang="en-US" i="0">
                            <a:latin typeface="Cambria Math" panose="02040503050406030204" pitchFamily="18" charset="0"/>
                            <a:cs typeface="+mj-cs"/>
                          </a:rPr>
                          <m:t>a</m:t>
                        </m:r>
                      </m:sub>
                    </m:sSub>
                    <m:r>
                      <a:rPr lang="en-US" i="0">
                        <a:latin typeface="Cambria Math" panose="02040503050406030204" pitchFamily="18" charset="0"/>
                        <a:cs typeface="+mj-cs"/>
                      </a:rPr>
                      <m:t>=</m:t>
                    </m:r>
                    <m:r>
                      <a:rPr lang="en-US" i="0">
                        <a:latin typeface="Cambria Math" panose="02040503050406030204" pitchFamily="18" charset="0"/>
                        <a:cs typeface="+mj-cs"/>
                      </a:rPr>
                      <m:t>31</m:t>
                    </m:r>
                    <m:r>
                      <a:rPr lang="en-US" i="0">
                        <a:latin typeface="Cambria Math" panose="02040503050406030204" pitchFamily="18" charset="0"/>
                        <a:cs typeface="+mj-cs"/>
                      </a:rPr>
                      <m:t>.</m:t>
                    </m:r>
                    <m:r>
                      <a:rPr lang="en-US" i="0">
                        <a:latin typeface="Cambria Math" panose="02040503050406030204" pitchFamily="18" charset="0"/>
                        <a:cs typeface="+mj-cs"/>
                      </a:rPr>
                      <m:t>1</m:t>
                    </m:r>
                    <m:r>
                      <a:rPr lang="en-US" i="0">
                        <a:latin typeface="Cambria Math" panose="02040503050406030204" pitchFamily="18" charset="0"/>
                        <a:cs typeface="+mj-cs"/>
                      </a:rPr>
                      <m:t>−</m:t>
                    </m:r>
                    <m:r>
                      <a:rPr lang="en-US" i="0">
                        <a:latin typeface="Cambria Math" panose="02040503050406030204" pitchFamily="18" charset="0"/>
                        <a:cs typeface="+mj-cs"/>
                      </a:rPr>
                      <m:t>0</m:t>
                    </m:r>
                    <m:r>
                      <a:rPr lang="en-US" i="0">
                        <a:latin typeface="Cambria Math" panose="02040503050406030204" pitchFamily="18" charset="0"/>
                        <a:cs typeface="+mj-cs"/>
                      </a:rPr>
                      <m:t>.</m:t>
                    </m:r>
                    <m:r>
                      <a:rPr lang="en-US" i="0">
                        <a:latin typeface="Cambria Math" panose="02040503050406030204" pitchFamily="18" charset="0"/>
                        <a:cs typeface="+mj-cs"/>
                      </a:rPr>
                      <m:t>49</m:t>
                    </m:r>
                    <m:r>
                      <a:rPr lang="en-US" i="0">
                        <a:latin typeface="Cambria Math" panose="02040503050406030204" pitchFamily="18" charset="0"/>
                        <a:cs typeface="+mj-cs"/>
                      </a:rPr>
                      <m:t> </m:t>
                    </m:r>
                    <m:r>
                      <m:rPr>
                        <m:sty m:val="p"/>
                      </m:rPr>
                      <a:rPr lang="en-US" i="0">
                        <a:latin typeface="Cambria Math" panose="02040503050406030204" pitchFamily="18" charset="0"/>
                        <a:cs typeface="+mj-cs"/>
                      </a:rPr>
                      <m:t>Cost</m:t>
                    </m:r>
                    <m:r>
                      <a:rPr lang="en-US" i="0">
                        <a:latin typeface="Cambria Math" panose="02040503050406030204" pitchFamily="18" charset="0"/>
                        <a:cs typeface="+mj-cs"/>
                      </a:rPr>
                      <m:t>−</m:t>
                    </m:r>
                    <m:r>
                      <a:rPr lang="en-US" i="0">
                        <a:latin typeface="Cambria Math" panose="02040503050406030204" pitchFamily="18" charset="0"/>
                        <a:cs typeface="+mj-cs"/>
                      </a:rPr>
                      <m:t>0</m:t>
                    </m:r>
                    <m:r>
                      <a:rPr lang="en-US" i="0">
                        <a:latin typeface="Cambria Math" panose="02040503050406030204" pitchFamily="18" charset="0"/>
                        <a:cs typeface="+mj-cs"/>
                      </a:rPr>
                      <m:t>.</m:t>
                    </m:r>
                    <m:r>
                      <a:rPr lang="en-US" i="0">
                        <a:latin typeface="Cambria Math" panose="02040503050406030204" pitchFamily="18" charset="0"/>
                        <a:cs typeface="+mj-cs"/>
                      </a:rPr>
                      <m:t>06</m:t>
                    </m:r>
                    <m:r>
                      <a:rPr lang="en-US" i="0">
                        <a:latin typeface="Cambria Math" panose="02040503050406030204" pitchFamily="18" charset="0"/>
                        <a:cs typeface="+mj-cs"/>
                      </a:rPr>
                      <m:t> </m:t>
                    </m:r>
                    <m:r>
                      <m:rPr>
                        <m:sty m:val="p"/>
                      </m:rPr>
                      <a:rPr lang="en-US" i="0">
                        <a:latin typeface="Cambria Math" panose="02040503050406030204" pitchFamily="18" charset="0"/>
                        <a:cs typeface="+mj-cs"/>
                      </a:rPr>
                      <m:t>Time</m:t>
                    </m:r>
                  </m:oMath>
                </a14:m>
                <a:endParaRPr lang="en-US" dirty="0">
                  <a:cs typeface="B Homa" panose="00000400000000000000" pitchFamily="2" charset="-78"/>
                </a:endParaRPr>
              </a:p>
              <a:p>
                <a:pPr algn="l" rtl="0"/>
                <a14:m>
                  <m:oMath xmlns:m="http://schemas.openxmlformats.org/officeDocument/2006/math">
                    <m:sSub>
                      <m:sSubPr>
                        <m:ctrlPr>
                          <a:rPr lang="en-US" i="1">
                            <a:latin typeface="Cambria Math" panose="02040503050406030204" pitchFamily="18" charset="0"/>
                            <a:cs typeface="+mj-cs"/>
                          </a:rPr>
                        </m:ctrlPr>
                      </m:sSubPr>
                      <m:e>
                        <m:r>
                          <m:rPr>
                            <m:sty m:val="p"/>
                          </m:rPr>
                          <a:rPr lang="en-US" i="0">
                            <a:latin typeface="Cambria Math" panose="02040503050406030204" pitchFamily="18" charset="0"/>
                            <a:cs typeface="+mj-cs"/>
                          </a:rPr>
                          <m:t>U</m:t>
                        </m:r>
                      </m:e>
                      <m:sub>
                        <m:r>
                          <m:rPr>
                            <m:sty m:val="p"/>
                          </m:rPr>
                          <a:rPr lang="en-US" i="0">
                            <a:latin typeface="Cambria Math" panose="02040503050406030204" pitchFamily="18" charset="0"/>
                            <a:cs typeface="+mj-cs"/>
                          </a:rPr>
                          <m:t>b</m:t>
                        </m:r>
                      </m:sub>
                    </m:sSub>
                    <m:r>
                      <a:rPr lang="en-US" i="0">
                        <a:latin typeface="Cambria Math" panose="02040503050406030204" pitchFamily="18" charset="0"/>
                        <a:cs typeface="+mj-cs"/>
                      </a:rPr>
                      <m:t>=</m:t>
                    </m:r>
                    <m:r>
                      <a:rPr lang="en-US" i="0">
                        <a:latin typeface="Cambria Math" panose="02040503050406030204" pitchFamily="18" charset="0"/>
                        <a:cs typeface="+mj-cs"/>
                      </a:rPr>
                      <m:t>14</m:t>
                    </m:r>
                    <m:r>
                      <a:rPr lang="en-US" i="0">
                        <a:latin typeface="Cambria Math" panose="02040503050406030204" pitchFamily="18" charset="0"/>
                        <a:cs typeface="+mj-cs"/>
                      </a:rPr>
                      <m:t>.</m:t>
                    </m:r>
                    <m:r>
                      <a:rPr lang="en-US" i="0">
                        <a:latin typeface="Cambria Math" panose="02040503050406030204" pitchFamily="18" charset="0"/>
                        <a:cs typeface="+mj-cs"/>
                      </a:rPr>
                      <m:t>5</m:t>
                    </m:r>
                    <m:r>
                      <a:rPr lang="en-US" i="0">
                        <a:latin typeface="Cambria Math" panose="02040503050406030204" pitchFamily="18" charset="0"/>
                        <a:cs typeface="+mj-cs"/>
                      </a:rPr>
                      <m:t>−</m:t>
                    </m:r>
                    <m:r>
                      <a:rPr lang="en-US" i="0">
                        <a:latin typeface="Cambria Math" panose="02040503050406030204" pitchFamily="18" charset="0"/>
                        <a:cs typeface="+mj-cs"/>
                      </a:rPr>
                      <m:t>0</m:t>
                    </m:r>
                    <m:r>
                      <a:rPr lang="en-US" i="0">
                        <a:latin typeface="Cambria Math" panose="02040503050406030204" pitchFamily="18" charset="0"/>
                        <a:cs typeface="+mj-cs"/>
                      </a:rPr>
                      <m:t>.</m:t>
                    </m:r>
                    <m:r>
                      <a:rPr lang="en-US" i="0">
                        <a:latin typeface="Cambria Math" panose="02040503050406030204" pitchFamily="18" charset="0"/>
                        <a:cs typeface="+mj-cs"/>
                      </a:rPr>
                      <m:t>7</m:t>
                    </m:r>
                    <m:r>
                      <a:rPr lang="en-US" i="0">
                        <a:latin typeface="Cambria Math" panose="02040503050406030204" pitchFamily="18" charset="0"/>
                        <a:cs typeface="+mj-cs"/>
                      </a:rPr>
                      <m:t> </m:t>
                    </m:r>
                    <m:r>
                      <m:rPr>
                        <m:sty m:val="p"/>
                      </m:rPr>
                      <a:rPr lang="en-US" i="0">
                        <a:latin typeface="Cambria Math" panose="02040503050406030204" pitchFamily="18" charset="0"/>
                        <a:cs typeface="+mj-cs"/>
                      </a:rPr>
                      <m:t>Cost</m:t>
                    </m:r>
                    <m:r>
                      <a:rPr lang="en-US" i="0">
                        <a:latin typeface="Cambria Math" panose="02040503050406030204" pitchFamily="18" charset="0"/>
                        <a:cs typeface="+mj-cs"/>
                      </a:rPr>
                      <m:t>−</m:t>
                    </m:r>
                    <m:r>
                      <a:rPr lang="en-US" i="0">
                        <a:latin typeface="Cambria Math" panose="02040503050406030204" pitchFamily="18" charset="0"/>
                        <a:cs typeface="+mj-cs"/>
                      </a:rPr>
                      <m:t>0</m:t>
                    </m:r>
                    <m:r>
                      <a:rPr lang="en-US" i="0">
                        <a:latin typeface="Cambria Math" panose="02040503050406030204" pitchFamily="18" charset="0"/>
                        <a:cs typeface="+mj-cs"/>
                      </a:rPr>
                      <m:t>.</m:t>
                    </m:r>
                    <m:r>
                      <a:rPr lang="en-US" i="0">
                        <a:latin typeface="Cambria Math" panose="02040503050406030204" pitchFamily="18" charset="0"/>
                        <a:cs typeface="+mj-cs"/>
                      </a:rPr>
                      <m:t>04</m:t>
                    </m:r>
                    <m:r>
                      <a:rPr lang="en-US" i="0">
                        <a:latin typeface="Cambria Math" panose="02040503050406030204" pitchFamily="18" charset="0"/>
                        <a:cs typeface="+mj-cs"/>
                      </a:rPr>
                      <m:t> </m:t>
                    </m:r>
                    <m:r>
                      <m:rPr>
                        <m:sty m:val="p"/>
                      </m:rPr>
                      <a:rPr lang="en-US" i="0">
                        <a:latin typeface="Cambria Math" panose="02040503050406030204" pitchFamily="18" charset="0"/>
                        <a:cs typeface="+mj-cs"/>
                      </a:rPr>
                      <m:t>Time</m:t>
                    </m:r>
                  </m:oMath>
                </a14:m>
                <a:endParaRPr lang="en-US" dirty="0">
                  <a:cs typeface="B Homa" panose="00000400000000000000" pitchFamily="2" charset="-78"/>
                </a:endParaRPr>
              </a:p>
              <a:p>
                <a:pPr algn="l" rtl="0"/>
                <a14:m>
                  <m:oMath xmlns:m="http://schemas.openxmlformats.org/officeDocument/2006/math">
                    <m:sSub>
                      <m:sSubPr>
                        <m:ctrlPr>
                          <a:rPr lang="en-US" i="1">
                            <a:latin typeface="Cambria Math" panose="02040503050406030204" pitchFamily="18" charset="0"/>
                            <a:cs typeface="+mj-cs"/>
                          </a:rPr>
                        </m:ctrlPr>
                      </m:sSubPr>
                      <m:e>
                        <m:r>
                          <m:rPr>
                            <m:sty m:val="p"/>
                          </m:rPr>
                          <a:rPr lang="en-US" i="0">
                            <a:latin typeface="Cambria Math" panose="02040503050406030204" pitchFamily="18" charset="0"/>
                            <a:cs typeface="+mj-cs"/>
                          </a:rPr>
                          <m:t>U</m:t>
                        </m:r>
                      </m:e>
                      <m:sub>
                        <m:r>
                          <m:rPr>
                            <m:sty m:val="p"/>
                          </m:rPr>
                          <a:rPr lang="en-US" i="0">
                            <a:latin typeface="Cambria Math" panose="02040503050406030204" pitchFamily="18" charset="0"/>
                            <a:cs typeface="+mj-cs"/>
                          </a:rPr>
                          <m:t>t</m:t>
                        </m:r>
                      </m:sub>
                    </m:sSub>
                    <m:r>
                      <a:rPr lang="en-US" i="0">
                        <a:latin typeface="Cambria Math" panose="02040503050406030204" pitchFamily="18" charset="0"/>
                        <a:cs typeface="+mj-cs"/>
                      </a:rPr>
                      <m:t>=</m:t>
                    </m:r>
                    <m:r>
                      <a:rPr lang="en-US" i="0">
                        <a:latin typeface="Cambria Math" panose="02040503050406030204" pitchFamily="18" charset="0"/>
                        <a:cs typeface="+mj-cs"/>
                      </a:rPr>
                      <m:t>6</m:t>
                    </m:r>
                    <m:r>
                      <a:rPr lang="en-US" i="0">
                        <a:latin typeface="Cambria Math" panose="02040503050406030204" pitchFamily="18" charset="0"/>
                        <a:cs typeface="+mj-cs"/>
                      </a:rPr>
                      <m:t>.</m:t>
                    </m:r>
                    <m:r>
                      <a:rPr lang="en-US" i="0">
                        <a:latin typeface="Cambria Math" panose="02040503050406030204" pitchFamily="18" charset="0"/>
                        <a:cs typeface="+mj-cs"/>
                      </a:rPr>
                      <m:t>3</m:t>
                    </m:r>
                    <m:r>
                      <a:rPr lang="en-US" i="0">
                        <a:latin typeface="Cambria Math" panose="02040503050406030204" pitchFamily="18" charset="0"/>
                        <a:cs typeface="+mj-cs"/>
                      </a:rPr>
                      <m:t>−</m:t>
                    </m:r>
                    <m:r>
                      <a:rPr lang="en-US" i="0">
                        <a:latin typeface="Cambria Math" panose="02040503050406030204" pitchFamily="18" charset="0"/>
                        <a:cs typeface="+mj-cs"/>
                      </a:rPr>
                      <m:t>0</m:t>
                    </m:r>
                    <m:r>
                      <a:rPr lang="en-US" i="0">
                        <a:latin typeface="Cambria Math" panose="02040503050406030204" pitchFamily="18" charset="0"/>
                        <a:cs typeface="+mj-cs"/>
                      </a:rPr>
                      <m:t>.</m:t>
                    </m:r>
                    <m:r>
                      <a:rPr lang="en-US" i="0">
                        <a:latin typeface="Cambria Math" panose="02040503050406030204" pitchFamily="18" charset="0"/>
                        <a:cs typeface="+mj-cs"/>
                      </a:rPr>
                      <m:t>63</m:t>
                    </m:r>
                    <m:r>
                      <a:rPr lang="en-US" i="0">
                        <a:latin typeface="Cambria Math" panose="02040503050406030204" pitchFamily="18" charset="0"/>
                        <a:cs typeface="+mj-cs"/>
                      </a:rPr>
                      <m:t> </m:t>
                    </m:r>
                    <m:r>
                      <m:rPr>
                        <m:sty m:val="p"/>
                      </m:rPr>
                      <a:rPr lang="en-US" i="0">
                        <a:latin typeface="Cambria Math" panose="02040503050406030204" pitchFamily="18" charset="0"/>
                        <a:cs typeface="+mj-cs"/>
                      </a:rPr>
                      <m:t>Cost</m:t>
                    </m:r>
                    <m:r>
                      <a:rPr lang="en-US" i="0">
                        <a:latin typeface="Cambria Math" panose="02040503050406030204" pitchFamily="18" charset="0"/>
                        <a:cs typeface="+mj-cs"/>
                      </a:rPr>
                      <m:t>−</m:t>
                    </m:r>
                    <m:r>
                      <a:rPr lang="en-US" i="0">
                        <a:latin typeface="Cambria Math" panose="02040503050406030204" pitchFamily="18" charset="0"/>
                        <a:cs typeface="+mj-cs"/>
                      </a:rPr>
                      <m:t>0</m:t>
                    </m:r>
                    <m:r>
                      <a:rPr lang="en-US" i="0">
                        <a:latin typeface="Cambria Math" panose="02040503050406030204" pitchFamily="18" charset="0"/>
                        <a:cs typeface="+mj-cs"/>
                      </a:rPr>
                      <m:t>.</m:t>
                    </m:r>
                    <m:r>
                      <a:rPr lang="en-US" i="0">
                        <a:latin typeface="Cambria Math" panose="02040503050406030204" pitchFamily="18" charset="0"/>
                        <a:cs typeface="+mj-cs"/>
                      </a:rPr>
                      <m:t>03</m:t>
                    </m:r>
                    <m:r>
                      <a:rPr lang="en-US" i="0">
                        <a:latin typeface="Cambria Math" panose="02040503050406030204" pitchFamily="18" charset="0"/>
                        <a:cs typeface="+mj-cs"/>
                      </a:rPr>
                      <m:t> </m:t>
                    </m:r>
                    <m:r>
                      <m:rPr>
                        <m:sty m:val="p"/>
                      </m:rPr>
                      <a:rPr lang="en-US" i="0">
                        <a:latin typeface="Cambria Math" panose="02040503050406030204" pitchFamily="18" charset="0"/>
                        <a:cs typeface="+mj-cs"/>
                      </a:rPr>
                      <m:t>Time</m:t>
                    </m:r>
                  </m:oMath>
                </a14:m>
                <a:endParaRPr lang="en-US" dirty="0">
                  <a:cs typeface="B Homa" panose="00000400000000000000" pitchFamily="2" charset="-78"/>
                </a:endParaRPr>
              </a:p>
              <a:p>
                <a:pPr algn="l" rtl="0"/>
                <a14:m>
                  <m:oMath xmlns:m="http://schemas.openxmlformats.org/officeDocument/2006/math">
                    <m:sSub>
                      <m:sSubPr>
                        <m:ctrlPr>
                          <a:rPr lang="en-US" i="1">
                            <a:latin typeface="Cambria Math" panose="02040503050406030204" pitchFamily="18" charset="0"/>
                            <a:cs typeface="+mj-cs"/>
                          </a:rPr>
                        </m:ctrlPr>
                      </m:sSubPr>
                      <m:e>
                        <m:r>
                          <m:rPr>
                            <m:sty m:val="p"/>
                          </m:rPr>
                          <a:rPr lang="en-US" i="0">
                            <a:latin typeface="Cambria Math" panose="02040503050406030204" pitchFamily="18" charset="0"/>
                            <a:cs typeface="+mj-cs"/>
                          </a:rPr>
                          <m:t>U</m:t>
                        </m:r>
                      </m:e>
                      <m:sub>
                        <m:r>
                          <m:rPr>
                            <m:sty m:val="p"/>
                          </m:rPr>
                          <a:rPr lang="en-US" i="0">
                            <a:latin typeface="Cambria Math" panose="02040503050406030204" pitchFamily="18" charset="0"/>
                            <a:cs typeface="+mj-cs"/>
                          </a:rPr>
                          <m:t>r</m:t>
                        </m:r>
                      </m:sub>
                    </m:sSub>
                    <m:r>
                      <a:rPr lang="en-US" i="0">
                        <a:latin typeface="Cambria Math" panose="02040503050406030204" pitchFamily="18" charset="0"/>
                        <a:cs typeface="+mj-cs"/>
                      </a:rPr>
                      <m:t>=−</m:t>
                    </m:r>
                    <m:r>
                      <a:rPr lang="en-US" i="0">
                        <a:latin typeface="Cambria Math" panose="02040503050406030204" pitchFamily="18" charset="0"/>
                        <a:cs typeface="+mj-cs"/>
                      </a:rPr>
                      <m:t>0</m:t>
                    </m:r>
                    <m:r>
                      <a:rPr lang="en-US" i="0">
                        <a:latin typeface="Cambria Math" panose="02040503050406030204" pitchFamily="18" charset="0"/>
                        <a:cs typeface="+mj-cs"/>
                      </a:rPr>
                      <m:t>.</m:t>
                    </m:r>
                    <m:r>
                      <a:rPr lang="en-US" i="0">
                        <a:latin typeface="Cambria Math" panose="02040503050406030204" pitchFamily="18" charset="0"/>
                        <a:cs typeface="+mj-cs"/>
                      </a:rPr>
                      <m:t>25</m:t>
                    </m:r>
                    <m:r>
                      <a:rPr lang="en-US" i="0">
                        <a:latin typeface="Cambria Math" panose="02040503050406030204" pitchFamily="18" charset="0"/>
                        <a:cs typeface="+mj-cs"/>
                      </a:rPr>
                      <m:t> </m:t>
                    </m:r>
                    <m:r>
                      <m:rPr>
                        <m:sty m:val="p"/>
                      </m:rPr>
                      <a:rPr lang="en-US" i="0">
                        <a:latin typeface="Cambria Math" panose="02040503050406030204" pitchFamily="18" charset="0"/>
                        <a:cs typeface="+mj-cs"/>
                      </a:rPr>
                      <m:t>Cost</m:t>
                    </m:r>
                    <m:r>
                      <a:rPr lang="en-US" i="0">
                        <a:latin typeface="Cambria Math" panose="02040503050406030204" pitchFamily="18" charset="0"/>
                        <a:cs typeface="+mj-cs"/>
                      </a:rPr>
                      <m:t>−</m:t>
                    </m:r>
                    <m:r>
                      <a:rPr lang="en-US" i="0">
                        <a:latin typeface="Cambria Math" panose="02040503050406030204" pitchFamily="18" charset="0"/>
                        <a:cs typeface="+mj-cs"/>
                      </a:rPr>
                      <m:t>0</m:t>
                    </m:r>
                    <m:r>
                      <a:rPr lang="en-US" i="0">
                        <a:latin typeface="Cambria Math" panose="02040503050406030204" pitchFamily="18" charset="0"/>
                        <a:cs typeface="+mj-cs"/>
                      </a:rPr>
                      <m:t>.</m:t>
                    </m:r>
                    <m:r>
                      <a:rPr lang="en-US" i="0">
                        <a:latin typeface="Cambria Math" panose="02040503050406030204" pitchFamily="18" charset="0"/>
                        <a:cs typeface="+mj-cs"/>
                      </a:rPr>
                      <m:t>03</m:t>
                    </m:r>
                    <m:r>
                      <a:rPr lang="en-US" i="0">
                        <a:latin typeface="Cambria Math" panose="02040503050406030204" pitchFamily="18" charset="0"/>
                        <a:cs typeface="+mj-cs"/>
                      </a:rPr>
                      <m:t> </m:t>
                    </m:r>
                    <m:r>
                      <m:rPr>
                        <m:sty m:val="p"/>
                      </m:rPr>
                      <a:rPr lang="en-US" i="0">
                        <a:latin typeface="Cambria Math" panose="02040503050406030204" pitchFamily="18" charset="0"/>
                        <a:cs typeface="+mj-cs"/>
                      </a:rPr>
                      <m:t>Time</m:t>
                    </m:r>
                  </m:oMath>
                </a14:m>
                <a:endParaRPr lang="en-US" dirty="0">
                  <a:cs typeface="B Homa" panose="00000400000000000000" pitchFamily="2" charset="-78"/>
                </a:endParaRPr>
              </a:p>
              <a:p>
                <a:endParaRPr lang="en-US" dirty="0">
                  <a:solidFill>
                    <a:schemeClr val="tx1"/>
                  </a:solidFill>
                  <a:cs typeface="B Homa" panose="00000400000000000000" pitchFamily="2" charset="-78"/>
                </a:endParaRPr>
              </a:p>
              <a:p>
                <a:r>
                  <a:rPr lang="en-US" dirty="0">
                    <a:solidFill>
                      <a:schemeClr val="tx1"/>
                    </a:solidFill>
                    <a:cs typeface="B Homa" panose="00000400000000000000" pitchFamily="2" charset="-78"/>
                  </a:rPr>
                  <a:t>Time</a:t>
                </a:r>
                <a:r>
                  <a:rPr lang="fa-IR" dirty="0">
                    <a:solidFill>
                      <a:schemeClr val="tx1"/>
                    </a:solidFill>
                    <a:cs typeface="B Homa" panose="00000400000000000000" pitchFamily="2" charset="-78"/>
                  </a:rPr>
                  <a:t>:زمان کل سفر(دقیقه)             </a:t>
                </a:r>
                <a:r>
                  <a:rPr lang="en-US" dirty="0">
                    <a:solidFill>
                      <a:schemeClr val="tx1"/>
                    </a:solidFill>
                    <a:cs typeface="B Homa" panose="00000400000000000000" pitchFamily="2" charset="-78"/>
                  </a:rPr>
                  <a:t>Cost</a:t>
                </a:r>
                <a:r>
                  <a:rPr lang="fa-IR" dirty="0">
                    <a:solidFill>
                      <a:schemeClr val="tx1"/>
                    </a:solidFill>
                    <a:cs typeface="B Homa" panose="00000400000000000000" pitchFamily="2" charset="-78"/>
                  </a:rPr>
                  <a:t>:هزینه </a:t>
                </a:r>
                <a:r>
                  <a:rPr lang="fa-IR" dirty="0" smtClean="0">
                    <a:solidFill>
                      <a:schemeClr val="tx1"/>
                    </a:solidFill>
                    <a:cs typeface="B Homa" panose="00000400000000000000" pitchFamily="2" charset="-78"/>
                  </a:rPr>
                  <a:t>سفر(تومان)</a:t>
                </a:r>
                <a:endParaRPr lang="fa-IR" dirty="0">
                  <a:solidFill>
                    <a:schemeClr val="tx1"/>
                  </a:solidFill>
                  <a:cs typeface="B Homa" panose="00000400000000000000" pitchFamily="2" charset="-78"/>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345" t="-942" r="-192" b="-1413"/>
                </a:stretch>
              </a:blipFill>
            </p:spPr>
            <p:txBody>
              <a:bodyPr/>
              <a:lstStyle/>
              <a:p>
                <a:r>
                  <a:rPr lang="fa-IR">
                    <a:noFill/>
                  </a:rPr>
                  <a:t> </a:t>
                </a:r>
              </a:p>
            </p:txBody>
          </p:sp>
        </mc:Fallback>
      </mc:AlternateContent>
      <p:sp>
        <p:nvSpPr>
          <p:cNvPr id="4" name="Rounded Rectangle 3"/>
          <p:cNvSpPr/>
          <p:nvPr/>
        </p:nvSpPr>
        <p:spPr>
          <a:xfrm>
            <a:off x="6588224" y="260648"/>
            <a:ext cx="1368152"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مقدمه</a:t>
            </a:r>
            <a:endParaRPr lang="fa-IR" dirty="0">
              <a:cs typeface="B Homa" panose="00000400000000000000" pitchFamily="2" charset="-78"/>
            </a:endParaRPr>
          </a:p>
        </p:txBody>
      </p:sp>
      <p:sp>
        <p:nvSpPr>
          <p:cNvPr id="5" name="Rounded Rectangle 4"/>
          <p:cNvSpPr/>
          <p:nvPr/>
        </p:nvSpPr>
        <p:spPr>
          <a:xfrm>
            <a:off x="3347864" y="260648"/>
            <a:ext cx="1664366" cy="720080"/>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b="1" dirty="0" smtClean="0">
                <a:cs typeface="B Homa" panose="00000400000000000000" pitchFamily="2" charset="-78"/>
              </a:rPr>
              <a:t>بررسی لوجیت چند جمله ای </a:t>
            </a:r>
            <a:endParaRPr lang="fa-IR" b="1" dirty="0">
              <a:cs typeface="B Homa" panose="00000400000000000000" pitchFamily="2" charset="-78"/>
            </a:endParaRPr>
          </a:p>
        </p:txBody>
      </p:sp>
      <p:sp>
        <p:nvSpPr>
          <p:cNvPr id="6" name="Rounded Rectangle 5"/>
          <p:cNvSpPr/>
          <p:nvPr/>
        </p:nvSpPr>
        <p:spPr>
          <a:xfrm>
            <a:off x="5076056" y="245616"/>
            <a:ext cx="141845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انواع لوجیت</a:t>
            </a:r>
            <a:endParaRPr lang="fa-IR" dirty="0">
              <a:cs typeface="B Homa" panose="00000400000000000000" pitchFamily="2" charset="-78"/>
            </a:endParaRPr>
          </a:p>
        </p:txBody>
      </p:sp>
      <p:sp>
        <p:nvSpPr>
          <p:cNvPr id="7" name="Rounded Rectangle 6"/>
          <p:cNvSpPr/>
          <p:nvPr/>
        </p:nvSpPr>
        <p:spPr>
          <a:xfrm>
            <a:off x="323528" y="260648"/>
            <a:ext cx="1463315"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ترکیبی</a:t>
            </a:r>
            <a:endParaRPr lang="fa-IR" dirty="0">
              <a:cs typeface="B Homa" panose="00000400000000000000" pitchFamily="2" charset="-78"/>
            </a:endParaRPr>
          </a:p>
        </p:txBody>
      </p:sp>
      <p:sp>
        <p:nvSpPr>
          <p:cNvPr id="8" name="Rounded Rectangle 7"/>
          <p:cNvSpPr/>
          <p:nvPr/>
        </p:nvSpPr>
        <p:spPr>
          <a:xfrm>
            <a:off x="1835696" y="260648"/>
            <a:ext cx="1471497"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آشیانه ای</a:t>
            </a:r>
            <a:endParaRPr lang="fa-IR" dirty="0">
              <a:cs typeface="B Homa" panose="00000400000000000000" pitchFamily="2" charset="-78"/>
            </a:endParaRPr>
          </a:p>
        </p:txBody>
      </p:sp>
      <p:sp>
        <p:nvSpPr>
          <p:cNvPr id="2" name="TextBox 1"/>
          <p:cNvSpPr txBox="1"/>
          <p:nvPr/>
        </p:nvSpPr>
        <p:spPr>
          <a:xfrm>
            <a:off x="8701" y="6433150"/>
            <a:ext cx="432048" cy="369332"/>
          </a:xfrm>
          <a:prstGeom prst="rect">
            <a:avLst/>
          </a:prstGeom>
          <a:noFill/>
        </p:spPr>
        <p:txBody>
          <a:bodyPr wrap="square" rtlCol="1">
            <a:spAutoFit/>
          </a:bodyPr>
          <a:lstStyle/>
          <a:p>
            <a:r>
              <a:rPr lang="en-US" dirty="0" smtClean="0"/>
              <a:t>7</a:t>
            </a:r>
            <a:endParaRPr lang="fa-IR" dirty="0"/>
          </a:p>
        </p:txBody>
      </p:sp>
    </p:spTree>
    <p:extLst>
      <p:ext uri="{BB962C8B-B14F-4D97-AF65-F5344CB8AC3E}">
        <p14:creationId xmlns:p14="http://schemas.microsoft.com/office/powerpoint/2010/main" val="3616246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3"/>
              <p:cNvSpPr/>
              <p:nvPr/>
            </p:nvSpPr>
            <p:spPr>
              <a:xfrm>
                <a:off x="1187624" y="3212976"/>
                <a:ext cx="6876256" cy="3256533"/>
              </a:xfrm>
              <a:prstGeom prst="rect">
                <a:avLst/>
              </a:prstGeom>
            </p:spPr>
            <p:txBody>
              <a:bodyPr wrap="square">
                <a:spAutoFit/>
              </a:bodyPr>
              <a:lstStyle/>
              <a:p>
                <a:r>
                  <a:rPr lang="fa-IR" sz="2400" dirty="0" smtClean="0">
                    <a:solidFill>
                      <a:schemeClr val="tx1"/>
                    </a:solidFill>
                    <a:latin typeface="Calibri" panose="020F0502020204030204" pitchFamily="34" charset="0"/>
                    <a:cs typeface="B Homa" panose="00000400000000000000" pitchFamily="2" charset="-78"/>
                  </a:rPr>
                  <a:t>حل:</a:t>
                </a:r>
                <a:endParaRPr lang="en-US" sz="2400" dirty="0">
                  <a:solidFill>
                    <a:schemeClr val="tx1"/>
                  </a:solidFill>
                  <a:cs typeface="B Homa" panose="00000400000000000000" pitchFamily="2" charset="-78"/>
                </a:endParaRPr>
              </a:p>
              <a:p>
                <a:pPr algn="ctr"/>
                <a14:m>
                  <m:oMathPara xmlns:m="http://schemas.openxmlformats.org/officeDocument/2006/math">
                    <m:oMathParaPr>
                      <m:jc m:val="centerGroup"/>
                    </m:oMathParaPr>
                    <m:oMath xmlns:m="http://schemas.openxmlformats.org/officeDocument/2006/math">
                      <m:sSub>
                        <m:sSubPr>
                          <m:ctrlPr>
                            <a:rPr lang="en-US" i="1">
                              <a:solidFill>
                                <a:schemeClr val="tx1"/>
                              </a:solidFill>
                              <a:latin typeface="Cambria Math" panose="02040503050406030204" pitchFamily="18" charset="0"/>
                              <a:cs typeface="+mj-cs"/>
                            </a:rPr>
                          </m:ctrlPr>
                        </m:sSubPr>
                        <m:e>
                          <m:r>
                            <a:rPr lang="en-US" i="1">
                              <a:solidFill>
                                <a:schemeClr val="tx1"/>
                              </a:solidFill>
                              <a:latin typeface="Cambria Math" panose="02040503050406030204" pitchFamily="18" charset="0"/>
                              <a:cs typeface="+mj-cs"/>
                            </a:rPr>
                            <m:t>𝑈</m:t>
                          </m:r>
                        </m:e>
                        <m:sub>
                          <m:r>
                            <a:rPr lang="en-US" i="1">
                              <a:solidFill>
                                <a:schemeClr val="tx1"/>
                              </a:solidFill>
                              <a:latin typeface="Cambria Math" panose="02040503050406030204" pitchFamily="18" charset="0"/>
                              <a:cs typeface="+mj-cs"/>
                            </a:rPr>
                            <m:t>𝑎</m:t>
                          </m:r>
                        </m:sub>
                      </m:sSub>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31</m:t>
                      </m:r>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1</m:t>
                      </m:r>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0</m:t>
                      </m:r>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49</m:t>
                      </m:r>
                      <m:r>
                        <a:rPr lang="en-US" i="1">
                          <a:solidFill>
                            <a:schemeClr val="tx1"/>
                          </a:solidFill>
                          <a:latin typeface="Cambria Math" panose="02040503050406030204" pitchFamily="18" charset="0"/>
                          <a:cs typeface="+mj-cs"/>
                        </a:rPr>
                        <m:t> </m:t>
                      </m:r>
                      <m:d>
                        <m:dPr>
                          <m:ctrlPr>
                            <a:rPr lang="en-US" i="1">
                              <a:solidFill>
                                <a:schemeClr val="tx1"/>
                              </a:solidFill>
                              <a:latin typeface="Cambria Math" panose="02040503050406030204" pitchFamily="18" charset="0"/>
                              <a:cs typeface="+mj-cs"/>
                            </a:rPr>
                          </m:ctrlPr>
                        </m:dPr>
                        <m:e>
                          <m:r>
                            <a:rPr lang="en-US" i="1">
                              <a:solidFill>
                                <a:schemeClr val="tx1"/>
                              </a:solidFill>
                              <a:latin typeface="Cambria Math" panose="02040503050406030204" pitchFamily="18" charset="0"/>
                              <a:cs typeface="+mj-cs"/>
                            </a:rPr>
                            <m:t>75</m:t>
                          </m:r>
                        </m:e>
                      </m:d>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0</m:t>
                      </m:r>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06</m:t>
                      </m:r>
                      <m:r>
                        <a:rPr lang="en-US" i="1">
                          <a:solidFill>
                            <a:schemeClr val="tx1"/>
                          </a:solidFill>
                          <a:latin typeface="Cambria Math" panose="02040503050406030204" pitchFamily="18" charset="0"/>
                          <a:cs typeface="+mj-cs"/>
                        </a:rPr>
                        <m:t> </m:t>
                      </m:r>
                      <m:d>
                        <m:dPr>
                          <m:ctrlPr>
                            <a:rPr lang="en-US" i="1">
                              <a:solidFill>
                                <a:schemeClr val="tx1"/>
                              </a:solidFill>
                              <a:latin typeface="Cambria Math" panose="02040503050406030204" pitchFamily="18" charset="0"/>
                              <a:cs typeface="+mj-cs"/>
                            </a:rPr>
                          </m:ctrlPr>
                        </m:dPr>
                        <m:e>
                          <m:r>
                            <a:rPr lang="en-US" i="1">
                              <a:solidFill>
                                <a:schemeClr val="tx1"/>
                              </a:solidFill>
                              <a:latin typeface="Cambria Math" panose="02040503050406030204" pitchFamily="18" charset="0"/>
                              <a:cs typeface="+mj-cs"/>
                            </a:rPr>
                            <m:t>35</m:t>
                          </m:r>
                        </m:e>
                      </m:d>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7</m:t>
                      </m:r>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75</m:t>
                      </m:r>
                    </m:oMath>
                  </m:oMathPara>
                </a14:m>
                <a:endParaRPr lang="en-US" dirty="0">
                  <a:solidFill>
                    <a:schemeClr val="tx1"/>
                  </a:solidFill>
                  <a:cs typeface="B Homa" panose="00000400000000000000" pitchFamily="2" charset="-78"/>
                </a:endParaRPr>
              </a:p>
              <a:p>
                <a:pPr algn="ctr"/>
                <a14:m>
                  <m:oMathPara xmlns:m="http://schemas.openxmlformats.org/officeDocument/2006/math">
                    <m:oMathParaPr>
                      <m:jc m:val="centerGroup"/>
                    </m:oMathParaPr>
                    <m:oMath xmlns:m="http://schemas.openxmlformats.org/officeDocument/2006/math">
                      <m:sSub>
                        <m:sSubPr>
                          <m:ctrlPr>
                            <a:rPr lang="en-US" i="1">
                              <a:solidFill>
                                <a:schemeClr val="tx1"/>
                              </a:solidFill>
                              <a:latin typeface="Cambria Math" panose="02040503050406030204" pitchFamily="18" charset="0"/>
                              <a:cs typeface="+mj-cs"/>
                            </a:rPr>
                          </m:ctrlPr>
                        </m:sSubPr>
                        <m:e>
                          <m:r>
                            <a:rPr lang="en-US" i="1">
                              <a:solidFill>
                                <a:schemeClr val="tx1"/>
                              </a:solidFill>
                              <a:latin typeface="Cambria Math" panose="02040503050406030204" pitchFamily="18" charset="0"/>
                              <a:cs typeface="+mj-cs"/>
                            </a:rPr>
                            <m:t>𝑈</m:t>
                          </m:r>
                        </m:e>
                        <m:sub>
                          <m:r>
                            <a:rPr lang="en-US" i="1">
                              <a:solidFill>
                                <a:schemeClr val="tx1"/>
                              </a:solidFill>
                              <a:latin typeface="Cambria Math" panose="02040503050406030204" pitchFamily="18" charset="0"/>
                              <a:cs typeface="+mj-cs"/>
                            </a:rPr>
                            <m:t>𝑏</m:t>
                          </m:r>
                        </m:sub>
                      </m:sSub>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14</m:t>
                      </m:r>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5</m:t>
                      </m:r>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0</m:t>
                      </m:r>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7</m:t>
                      </m:r>
                      <m:r>
                        <a:rPr lang="en-US" i="1">
                          <a:solidFill>
                            <a:schemeClr val="tx1"/>
                          </a:solidFill>
                          <a:latin typeface="Cambria Math" panose="02040503050406030204" pitchFamily="18" charset="0"/>
                          <a:cs typeface="+mj-cs"/>
                        </a:rPr>
                        <m:t> </m:t>
                      </m:r>
                      <m:d>
                        <m:dPr>
                          <m:ctrlPr>
                            <a:rPr lang="en-US" i="1">
                              <a:solidFill>
                                <a:schemeClr val="tx1"/>
                              </a:solidFill>
                              <a:latin typeface="Cambria Math" panose="02040503050406030204" pitchFamily="18" charset="0"/>
                              <a:cs typeface="+mj-cs"/>
                            </a:rPr>
                          </m:ctrlPr>
                        </m:dPr>
                        <m:e>
                          <m:r>
                            <a:rPr lang="en-US" i="1">
                              <a:solidFill>
                                <a:schemeClr val="tx1"/>
                              </a:solidFill>
                              <a:latin typeface="Cambria Math" panose="02040503050406030204" pitchFamily="18" charset="0"/>
                              <a:cs typeface="+mj-cs"/>
                            </a:rPr>
                            <m:t>30</m:t>
                          </m:r>
                        </m:e>
                      </m:d>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0</m:t>
                      </m:r>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04</m:t>
                      </m:r>
                      <m:r>
                        <a:rPr lang="en-US" i="1">
                          <a:solidFill>
                            <a:schemeClr val="tx1"/>
                          </a:solidFill>
                          <a:latin typeface="Cambria Math" panose="02040503050406030204" pitchFamily="18" charset="0"/>
                          <a:cs typeface="+mj-cs"/>
                        </a:rPr>
                        <m:t> </m:t>
                      </m:r>
                      <m:d>
                        <m:dPr>
                          <m:ctrlPr>
                            <a:rPr lang="en-US" i="1">
                              <a:solidFill>
                                <a:schemeClr val="tx1"/>
                              </a:solidFill>
                              <a:latin typeface="Cambria Math" panose="02040503050406030204" pitchFamily="18" charset="0"/>
                              <a:cs typeface="+mj-cs"/>
                            </a:rPr>
                          </m:ctrlPr>
                        </m:dPr>
                        <m:e>
                          <m:r>
                            <a:rPr lang="en-US" i="1">
                              <a:solidFill>
                                <a:schemeClr val="tx1"/>
                              </a:solidFill>
                              <a:latin typeface="Cambria Math" panose="02040503050406030204" pitchFamily="18" charset="0"/>
                              <a:cs typeface="+mj-cs"/>
                            </a:rPr>
                            <m:t>85</m:t>
                          </m:r>
                        </m:e>
                      </m:d>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9</m:t>
                      </m:r>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9</m:t>
                      </m:r>
                    </m:oMath>
                  </m:oMathPara>
                </a14:m>
                <a:endParaRPr lang="en-US" dirty="0">
                  <a:solidFill>
                    <a:schemeClr val="tx1"/>
                  </a:solidFill>
                  <a:cs typeface="B Homa" panose="00000400000000000000" pitchFamily="2" charset="-78"/>
                </a:endParaRPr>
              </a:p>
              <a:p>
                <a:pPr algn="ctr"/>
                <a14:m>
                  <m:oMathPara xmlns:m="http://schemas.openxmlformats.org/officeDocument/2006/math">
                    <m:oMathParaPr>
                      <m:jc m:val="centerGroup"/>
                    </m:oMathParaPr>
                    <m:oMath xmlns:m="http://schemas.openxmlformats.org/officeDocument/2006/math">
                      <m:sSub>
                        <m:sSubPr>
                          <m:ctrlPr>
                            <a:rPr lang="en-US" i="1">
                              <a:solidFill>
                                <a:schemeClr val="tx1"/>
                              </a:solidFill>
                              <a:latin typeface="Cambria Math" panose="02040503050406030204" pitchFamily="18" charset="0"/>
                              <a:cs typeface="+mj-cs"/>
                            </a:rPr>
                          </m:ctrlPr>
                        </m:sSubPr>
                        <m:e>
                          <m:r>
                            <a:rPr lang="en-US" i="1">
                              <a:solidFill>
                                <a:schemeClr val="tx1"/>
                              </a:solidFill>
                              <a:latin typeface="Cambria Math" panose="02040503050406030204" pitchFamily="18" charset="0"/>
                              <a:cs typeface="+mj-cs"/>
                            </a:rPr>
                            <m:t>𝑈</m:t>
                          </m:r>
                        </m:e>
                        <m:sub>
                          <m:r>
                            <a:rPr lang="en-US" i="1">
                              <a:solidFill>
                                <a:schemeClr val="tx1"/>
                              </a:solidFill>
                              <a:latin typeface="Cambria Math" panose="02040503050406030204" pitchFamily="18" charset="0"/>
                              <a:cs typeface="+mj-cs"/>
                            </a:rPr>
                            <m:t>𝑡</m:t>
                          </m:r>
                        </m:sub>
                      </m:sSub>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6</m:t>
                      </m:r>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3</m:t>
                      </m:r>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0</m:t>
                      </m:r>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63</m:t>
                      </m:r>
                      <m:r>
                        <a:rPr lang="en-US" i="1">
                          <a:solidFill>
                            <a:schemeClr val="tx1"/>
                          </a:solidFill>
                          <a:latin typeface="Cambria Math" panose="02040503050406030204" pitchFamily="18" charset="0"/>
                          <a:cs typeface="+mj-cs"/>
                        </a:rPr>
                        <m:t> </m:t>
                      </m:r>
                      <m:d>
                        <m:dPr>
                          <m:ctrlPr>
                            <a:rPr lang="en-US" i="1">
                              <a:solidFill>
                                <a:schemeClr val="tx1"/>
                              </a:solidFill>
                              <a:latin typeface="Cambria Math" panose="02040503050406030204" pitchFamily="18" charset="0"/>
                              <a:cs typeface="+mj-cs"/>
                            </a:rPr>
                          </m:ctrlPr>
                        </m:dPr>
                        <m:e>
                          <m:r>
                            <a:rPr lang="en-US" i="1">
                              <a:solidFill>
                                <a:schemeClr val="tx1"/>
                              </a:solidFill>
                              <a:latin typeface="Cambria Math" panose="02040503050406030204" pitchFamily="18" charset="0"/>
                              <a:cs typeface="+mj-cs"/>
                            </a:rPr>
                            <m:t>20</m:t>
                          </m:r>
                        </m:e>
                      </m:d>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0</m:t>
                      </m:r>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03</m:t>
                      </m:r>
                      <m:r>
                        <a:rPr lang="en-US" i="1">
                          <a:solidFill>
                            <a:schemeClr val="tx1"/>
                          </a:solidFill>
                          <a:latin typeface="Cambria Math" panose="02040503050406030204" pitchFamily="18" charset="0"/>
                          <a:cs typeface="+mj-cs"/>
                        </a:rPr>
                        <m:t> </m:t>
                      </m:r>
                      <m:d>
                        <m:dPr>
                          <m:ctrlPr>
                            <a:rPr lang="en-US" i="1">
                              <a:solidFill>
                                <a:schemeClr val="tx1"/>
                              </a:solidFill>
                              <a:latin typeface="Cambria Math" panose="02040503050406030204" pitchFamily="18" charset="0"/>
                              <a:cs typeface="+mj-cs"/>
                            </a:rPr>
                          </m:ctrlPr>
                        </m:dPr>
                        <m:e>
                          <m:r>
                            <a:rPr lang="en-US" i="1">
                              <a:solidFill>
                                <a:schemeClr val="tx1"/>
                              </a:solidFill>
                              <a:latin typeface="Cambria Math" panose="02040503050406030204" pitchFamily="18" charset="0"/>
                              <a:cs typeface="+mj-cs"/>
                            </a:rPr>
                            <m:t>65</m:t>
                          </m:r>
                        </m:e>
                      </m:d>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8</m:t>
                      </m:r>
                      <m:r>
                        <a:rPr lang="en-US" i="1">
                          <a:solidFill>
                            <a:schemeClr val="tx1"/>
                          </a:solidFill>
                          <a:latin typeface="Cambria Math" panose="02040503050406030204" pitchFamily="18" charset="0"/>
                          <a:cs typeface="+mj-cs"/>
                        </a:rPr>
                        <m:t>.</m:t>
                      </m:r>
                      <m:r>
                        <a:rPr lang="en-US" i="1">
                          <a:solidFill>
                            <a:schemeClr val="tx1"/>
                          </a:solidFill>
                          <a:latin typeface="Cambria Math" panose="02040503050406030204" pitchFamily="18" charset="0"/>
                          <a:cs typeface="+mj-cs"/>
                        </a:rPr>
                        <m:t>25</m:t>
                      </m:r>
                    </m:oMath>
                  </m:oMathPara>
                </a14:m>
                <a:endParaRPr lang="en-US" dirty="0">
                  <a:solidFill>
                    <a:schemeClr val="tx1"/>
                  </a:solidFill>
                  <a:cs typeface="B Homa" panose="00000400000000000000" pitchFamily="2" charset="-78"/>
                </a:endParaRPr>
              </a:p>
              <a:p>
                <a:pPr lvl="0" algn="ctr" eaLnBrk="0" fontAlgn="base" hangingPunct="0">
                  <a:spcBef>
                    <a:spcPct val="0"/>
                  </a:spcBef>
                  <a:spcAft>
                    <a:spcPct val="0"/>
                  </a:spcAft>
                </a:pPr>
                <a14:m>
                  <m:oMathPara xmlns:m="http://schemas.openxmlformats.org/officeDocument/2006/math">
                    <m:oMathParaPr>
                      <m:jc m:val="centerGroup"/>
                    </m:oMathParaPr>
                    <m:oMath xmlns:m="http://schemas.openxmlformats.org/officeDocument/2006/math">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𝑈</m:t>
                          </m:r>
                        </m:e>
                        <m:sub>
                          <m:r>
                            <a:rPr lang="en-US" i="1">
                              <a:solidFill>
                                <a:srgbClr val="000000"/>
                              </a:solidFill>
                              <a:latin typeface="Cambria Math" panose="02040503050406030204" pitchFamily="18" charset="0"/>
                            </a:rPr>
                            <m:t>𝑟</m:t>
                          </m:r>
                        </m:sub>
                      </m:sSub>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0</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25</m:t>
                      </m:r>
                      <m:r>
                        <a:rPr lang="en-US" i="1">
                          <a:solidFill>
                            <a:srgbClr val="000000"/>
                          </a:solidFill>
                          <a:latin typeface="Cambria Math" panose="02040503050406030204" pitchFamily="18" charset="0"/>
                        </a:rPr>
                        <m:t> </m:t>
                      </m:r>
                      <m:d>
                        <m:dPr>
                          <m:ctrlPr>
                            <a:rPr lang="en-US" i="1">
                              <a:solidFill>
                                <a:srgbClr val="000000"/>
                              </a:solidFill>
                              <a:latin typeface="Cambria Math" panose="02040503050406030204" pitchFamily="18" charset="0"/>
                            </a:rPr>
                          </m:ctrlPr>
                        </m:dPr>
                        <m:e>
                          <m:r>
                            <a:rPr lang="en-US" i="1">
                              <a:solidFill>
                                <a:srgbClr val="000000"/>
                              </a:solidFill>
                              <a:latin typeface="Cambria Math" panose="02040503050406030204" pitchFamily="18" charset="0"/>
                            </a:rPr>
                            <m:t>50</m:t>
                          </m:r>
                        </m:e>
                      </m:d>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0</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03</m:t>
                      </m:r>
                      <m:r>
                        <a:rPr lang="en-US" i="1">
                          <a:solidFill>
                            <a:srgbClr val="000000"/>
                          </a:solidFill>
                          <a:latin typeface="Cambria Math" panose="02040503050406030204" pitchFamily="18" charset="0"/>
                        </a:rPr>
                        <m:t> </m:t>
                      </m:r>
                      <m:d>
                        <m:dPr>
                          <m:ctrlPr>
                            <a:rPr lang="en-US" i="1">
                              <a:solidFill>
                                <a:srgbClr val="000000"/>
                              </a:solidFill>
                              <a:latin typeface="Cambria Math" panose="02040503050406030204" pitchFamily="18" charset="0"/>
                            </a:rPr>
                          </m:ctrlPr>
                        </m:dPr>
                        <m:e>
                          <m:r>
                            <a:rPr lang="en-US" i="1">
                              <a:solidFill>
                                <a:srgbClr val="000000"/>
                              </a:solidFill>
                              <a:latin typeface="Cambria Math" panose="02040503050406030204" pitchFamily="18" charset="0"/>
                            </a:rPr>
                            <m:t>40</m:t>
                          </m:r>
                        </m:e>
                      </m:d>
                      <m:r>
                        <a:rPr lang="en-US" i="1">
                          <a:solidFill>
                            <a:srgbClr val="000000"/>
                          </a:solidFill>
                          <a:latin typeface="Cambria Math" panose="02040503050406030204" pitchFamily="18" charset="0"/>
                        </a:rPr>
                        <m:t>=</m:t>
                      </m:r>
                      <m:r>
                        <a:rPr lang="en-US" b="0" i="1" smtClean="0">
                          <a:solidFill>
                            <a:srgbClr val="000000"/>
                          </a:solidFill>
                          <a:latin typeface="Cambria Math"/>
                        </a:rPr>
                        <m:t>−</m:t>
                      </m:r>
                      <m:r>
                        <a:rPr lang="en-US" i="1">
                          <a:solidFill>
                            <a:srgbClr val="000000"/>
                          </a:solidFill>
                          <a:latin typeface="Cambria Math" panose="02040503050406030204" pitchFamily="18" charset="0"/>
                        </a:rPr>
                        <m:t>13</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7</m:t>
                      </m:r>
                    </m:oMath>
                  </m:oMathPara>
                </a14:m>
                <a:endParaRPr lang="en-US" dirty="0">
                  <a:solidFill>
                    <a:srgbClr val="000000"/>
                  </a:solidFill>
                  <a:latin typeface="Times New Roman" panose="02020603050405020304" pitchFamily="18" charset="0"/>
                  <a:cs typeface="B Traffic"/>
                </a:endParaRPr>
              </a:p>
              <a:p>
                <a:pPr algn="ctr"/>
                <a:endParaRPr lang="en-US" dirty="0" smtClean="0">
                  <a:solidFill>
                    <a:schemeClr val="tx1"/>
                  </a:solidFill>
                  <a:cs typeface="B Homa" panose="00000400000000000000" pitchFamily="2" charset="-78"/>
                </a:endParaRPr>
              </a:p>
              <a:p>
                <a:pPr algn="ctr"/>
                <a:r>
                  <a:rPr lang="fa-IR" sz="2000" dirty="0">
                    <a:solidFill>
                      <a:schemeClr val="tx1"/>
                    </a:solidFill>
                    <a:cs typeface="B Homa" panose="00000400000000000000" pitchFamily="2" charset="-78"/>
                  </a:rPr>
                  <a:t> </a:t>
                </a:r>
                <a14:m>
                  <m:oMath xmlns:m="http://schemas.openxmlformats.org/officeDocument/2006/math">
                    <m:sSub>
                      <m:sSubPr>
                        <m:ctrlPr>
                          <a:rPr lang="en-US" sz="2000" i="1">
                            <a:solidFill>
                              <a:schemeClr val="tx1"/>
                            </a:solidFill>
                            <a:latin typeface="Cambria Math" panose="02040503050406030204" pitchFamily="18" charset="0"/>
                            <a:cs typeface="+mj-cs"/>
                          </a:rPr>
                        </m:ctrlPr>
                      </m:sSubPr>
                      <m:e>
                        <m:r>
                          <a:rPr lang="en-US" sz="2000" i="1">
                            <a:solidFill>
                              <a:schemeClr val="tx1"/>
                            </a:solidFill>
                            <a:latin typeface="Cambria Math" panose="02040503050406030204" pitchFamily="18" charset="0"/>
                            <a:cs typeface="+mj-cs"/>
                          </a:rPr>
                          <m:t>𝑃</m:t>
                        </m:r>
                      </m:e>
                      <m:sub>
                        <m:r>
                          <a:rPr lang="en-US" sz="2000" i="1">
                            <a:solidFill>
                              <a:schemeClr val="tx1"/>
                            </a:solidFill>
                            <a:latin typeface="Cambria Math" panose="02040503050406030204" pitchFamily="18" charset="0"/>
                            <a:cs typeface="+mj-cs"/>
                          </a:rPr>
                          <m:t>𝑡</m:t>
                        </m:r>
                        <m:r>
                          <a:rPr lang="en-US" sz="2000" i="1">
                            <a:solidFill>
                              <a:schemeClr val="tx1"/>
                            </a:solidFill>
                            <a:latin typeface="Cambria Math" panose="02040503050406030204" pitchFamily="18" charset="0"/>
                            <a:cs typeface="+mj-cs"/>
                          </a:rPr>
                          <m:t> </m:t>
                        </m:r>
                      </m:sub>
                    </m:sSub>
                    <m:r>
                      <a:rPr lang="en-US" sz="2000" i="1">
                        <a:solidFill>
                          <a:schemeClr val="tx1"/>
                        </a:solidFill>
                        <a:latin typeface="Cambria Math" panose="02040503050406030204" pitchFamily="18" charset="0"/>
                        <a:cs typeface="+mj-cs"/>
                      </a:rPr>
                      <m:t>=</m:t>
                    </m:r>
                    <m:f>
                      <m:fPr>
                        <m:ctrlPr>
                          <a:rPr lang="en-US" sz="2000" i="1">
                            <a:solidFill>
                              <a:schemeClr val="tx1"/>
                            </a:solidFill>
                            <a:latin typeface="Cambria Math" panose="02040503050406030204" pitchFamily="18" charset="0"/>
                            <a:cs typeface="+mj-cs"/>
                          </a:rPr>
                        </m:ctrlPr>
                      </m:fPr>
                      <m:num>
                        <m:sSup>
                          <m:sSupPr>
                            <m:ctrlPr>
                              <a:rPr lang="en-US" sz="2000" i="1">
                                <a:solidFill>
                                  <a:schemeClr val="tx1"/>
                                </a:solidFill>
                                <a:latin typeface="Cambria Math" panose="02040503050406030204" pitchFamily="18" charset="0"/>
                                <a:cs typeface="+mj-cs"/>
                              </a:rPr>
                            </m:ctrlPr>
                          </m:sSupPr>
                          <m:e>
                            <m:r>
                              <a:rPr lang="en-US" sz="2000" i="1">
                                <a:solidFill>
                                  <a:schemeClr val="tx1"/>
                                </a:solidFill>
                                <a:latin typeface="Cambria Math" panose="02040503050406030204" pitchFamily="18" charset="0"/>
                                <a:cs typeface="+mj-cs"/>
                              </a:rPr>
                              <m:t>𝑒</m:t>
                            </m:r>
                          </m:e>
                          <m:sup>
                            <m:r>
                              <a:rPr lang="en-US" sz="2000" i="1">
                                <a:solidFill>
                                  <a:schemeClr val="tx1"/>
                                </a:solidFill>
                                <a:latin typeface="Cambria Math" panose="02040503050406030204" pitchFamily="18" charset="0"/>
                                <a:cs typeface="+mj-cs"/>
                              </a:rPr>
                              <m:t>−</m:t>
                            </m:r>
                            <m:r>
                              <a:rPr lang="en-US" sz="2000" i="1">
                                <a:solidFill>
                                  <a:schemeClr val="tx1"/>
                                </a:solidFill>
                                <a:latin typeface="Cambria Math" panose="02040503050406030204" pitchFamily="18" charset="0"/>
                                <a:cs typeface="+mj-cs"/>
                              </a:rPr>
                              <m:t>8</m:t>
                            </m:r>
                            <m:r>
                              <a:rPr lang="en-US" sz="2000" i="1">
                                <a:solidFill>
                                  <a:schemeClr val="tx1"/>
                                </a:solidFill>
                                <a:latin typeface="Cambria Math" panose="02040503050406030204" pitchFamily="18" charset="0"/>
                                <a:cs typeface="+mj-cs"/>
                              </a:rPr>
                              <m:t>.</m:t>
                            </m:r>
                            <m:r>
                              <a:rPr lang="en-US" sz="2000" i="1">
                                <a:solidFill>
                                  <a:schemeClr val="tx1"/>
                                </a:solidFill>
                                <a:latin typeface="Cambria Math" panose="02040503050406030204" pitchFamily="18" charset="0"/>
                                <a:cs typeface="+mj-cs"/>
                              </a:rPr>
                              <m:t>25</m:t>
                            </m:r>
                          </m:sup>
                        </m:sSup>
                      </m:num>
                      <m:den>
                        <m:sSup>
                          <m:sSupPr>
                            <m:ctrlPr>
                              <a:rPr lang="en-US" sz="2000" i="1">
                                <a:solidFill>
                                  <a:schemeClr val="tx1"/>
                                </a:solidFill>
                                <a:latin typeface="Cambria Math" panose="02040503050406030204" pitchFamily="18" charset="0"/>
                                <a:cs typeface="+mj-cs"/>
                              </a:rPr>
                            </m:ctrlPr>
                          </m:sSupPr>
                          <m:e>
                            <m:r>
                              <a:rPr lang="en-US" sz="2000" i="1">
                                <a:solidFill>
                                  <a:schemeClr val="tx1"/>
                                </a:solidFill>
                                <a:latin typeface="Cambria Math" panose="02040503050406030204" pitchFamily="18" charset="0"/>
                                <a:cs typeface="+mj-cs"/>
                              </a:rPr>
                              <m:t>𝑒</m:t>
                            </m:r>
                          </m:e>
                          <m:sup>
                            <m:r>
                              <a:rPr lang="en-US" sz="2000" i="1">
                                <a:solidFill>
                                  <a:schemeClr val="tx1"/>
                                </a:solidFill>
                                <a:latin typeface="Cambria Math" panose="02040503050406030204" pitchFamily="18" charset="0"/>
                                <a:cs typeface="+mj-cs"/>
                              </a:rPr>
                              <m:t>−</m:t>
                            </m:r>
                            <m:r>
                              <a:rPr lang="en-US" sz="2000" i="1">
                                <a:solidFill>
                                  <a:schemeClr val="tx1"/>
                                </a:solidFill>
                                <a:latin typeface="Cambria Math" panose="02040503050406030204" pitchFamily="18" charset="0"/>
                                <a:cs typeface="+mj-cs"/>
                              </a:rPr>
                              <m:t>7</m:t>
                            </m:r>
                            <m:r>
                              <a:rPr lang="en-US" sz="2000" i="1">
                                <a:solidFill>
                                  <a:schemeClr val="tx1"/>
                                </a:solidFill>
                                <a:latin typeface="Cambria Math" panose="02040503050406030204" pitchFamily="18" charset="0"/>
                                <a:cs typeface="+mj-cs"/>
                              </a:rPr>
                              <m:t>.</m:t>
                            </m:r>
                            <m:r>
                              <a:rPr lang="en-US" sz="2000" i="1">
                                <a:solidFill>
                                  <a:schemeClr val="tx1"/>
                                </a:solidFill>
                                <a:latin typeface="Cambria Math" panose="02040503050406030204" pitchFamily="18" charset="0"/>
                                <a:cs typeface="+mj-cs"/>
                              </a:rPr>
                              <m:t>75</m:t>
                            </m:r>
                          </m:sup>
                        </m:sSup>
                        <m:r>
                          <a:rPr lang="en-US" sz="2000" i="1">
                            <a:solidFill>
                              <a:schemeClr val="tx1"/>
                            </a:solidFill>
                            <a:latin typeface="Cambria Math" panose="02040503050406030204" pitchFamily="18" charset="0"/>
                            <a:cs typeface="+mj-cs"/>
                          </a:rPr>
                          <m:t>+</m:t>
                        </m:r>
                        <m:sSup>
                          <m:sSupPr>
                            <m:ctrlPr>
                              <a:rPr lang="en-US" sz="2000" i="1">
                                <a:solidFill>
                                  <a:schemeClr val="tx1"/>
                                </a:solidFill>
                                <a:latin typeface="Cambria Math" panose="02040503050406030204" pitchFamily="18" charset="0"/>
                                <a:cs typeface="+mj-cs"/>
                              </a:rPr>
                            </m:ctrlPr>
                          </m:sSupPr>
                          <m:e>
                            <m:r>
                              <a:rPr lang="en-US" sz="2000" i="1">
                                <a:solidFill>
                                  <a:schemeClr val="tx1"/>
                                </a:solidFill>
                                <a:latin typeface="Cambria Math" panose="02040503050406030204" pitchFamily="18" charset="0"/>
                                <a:cs typeface="+mj-cs"/>
                              </a:rPr>
                              <m:t>𝑒</m:t>
                            </m:r>
                          </m:e>
                          <m:sup>
                            <m:r>
                              <a:rPr lang="en-US" sz="2000" i="1">
                                <a:solidFill>
                                  <a:schemeClr val="tx1"/>
                                </a:solidFill>
                                <a:latin typeface="Cambria Math" panose="02040503050406030204" pitchFamily="18" charset="0"/>
                                <a:cs typeface="+mj-cs"/>
                              </a:rPr>
                              <m:t>−</m:t>
                            </m:r>
                            <m:r>
                              <a:rPr lang="en-US" sz="2000" i="1">
                                <a:solidFill>
                                  <a:schemeClr val="tx1"/>
                                </a:solidFill>
                                <a:latin typeface="Cambria Math" panose="02040503050406030204" pitchFamily="18" charset="0"/>
                                <a:cs typeface="+mj-cs"/>
                              </a:rPr>
                              <m:t>9</m:t>
                            </m:r>
                            <m:r>
                              <a:rPr lang="en-US" sz="2000" i="1">
                                <a:solidFill>
                                  <a:schemeClr val="tx1"/>
                                </a:solidFill>
                                <a:latin typeface="Cambria Math" panose="02040503050406030204" pitchFamily="18" charset="0"/>
                                <a:cs typeface="+mj-cs"/>
                              </a:rPr>
                              <m:t>.</m:t>
                            </m:r>
                            <m:r>
                              <a:rPr lang="en-US" sz="2000" i="1">
                                <a:solidFill>
                                  <a:schemeClr val="tx1"/>
                                </a:solidFill>
                                <a:latin typeface="Cambria Math" panose="02040503050406030204" pitchFamily="18" charset="0"/>
                                <a:cs typeface="+mj-cs"/>
                              </a:rPr>
                              <m:t>9</m:t>
                            </m:r>
                          </m:sup>
                        </m:sSup>
                        <m:r>
                          <a:rPr lang="en-US" sz="2000" i="1">
                            <a:solidFill>
                              <a:schemeClr val="tx1"/>
                            </a:solidFill>
                            <a:latin typeface="Cambria Math" panose="02040503050406030204" pitchFamily="18" charset="0"/>
                            <a:cs typeface="+mj-cs"/>
                          </a:rPr>
                          <m:t>+</m:t>
                        </m:r>
                        <m:sSup>
                          <m:sSupPr>
                            <m:ctrlPr>
                              <a:rPr lang="en-US" sz="2000" i="1">
                                <a:solidFill>
                                  <a:schemeClr val="tx1"/>
                                </a:solidFill>
                                <a:latin typeface="Cambria Math" panose="02040503050406030204" pitchFamily="18" charset="0"/>
                                <a:cs typeface="+mj-cs"/>
                              </a:rPr>
                            </m:ctrlPr>
                          </m:sSupPr>
                          <m:e>
                            <m:r>
                              <a:rPr lang="en-US" sz="2000" i="1">
                                <a:solidFill>
                                  <a:schemeClr val="tx1"/>
                                </a:solidFill>
                                <a:latin typeface="Cambria Math" panose="02040503050406030204" pitchFamily="18" charset="0"/>
                                <a:cs typeface="+mj-cs"/>
                              </a:rPr>
                              <m:t>𝑒</m:t>
                            </m:r>
                          </m:e>
                          <m:sup>
                            <m:r>
                              <a:rPr lang="en-US" sz="2000" i="1">
                                <a:solidFill>
                                  <a:schemeClr val="tx1"/>
                                </a:solidFill>
                                <a:latin typeface="Cambria Math" panose="02040503050406030204" pitchFamily="18" charset="0"/>
                                <a:cs typeface="+mj-cs"/>
                              </a:rPr>
                              <m:t>−</m:t>
                            </m:r>
                            <m:r>
                              <a:rPr lang="en-US" sz="2000" i="1">
                                <a:solidFill>
                                  <a:schemeClr val="tx1"/>
                                </a:solidFill>
                                <a:latin typeface="Cambria Math" panose="02040503050406030204" pitchFamily="18" charset="0"/>
                                <a:cs typeface="+mj-cs"/>
                              </a:rPr>
                              <m:t>8</m:t>
                            </m:r>
                            <m:r>
                              <a:rPr lang="en-US" sz="2000" i="1">
                                <a:solidFill>
                                  <a:schemeClr val="tx1"/>
                                </a:solidFill>
                                <a:latin typeface="Cambria Math" panose="02040503050406030204" pitchFamily="18" charset="0"/>
                                <a:cs typeface="+mj-cs"/>
                              </a:rPr>
                              <m:t>.</m:t>
                            </m:r>
                            <m:r>
                              <a:rPr lang="en-US" sz="2000" i="1">
                                <a:solidFill>
                                  <a:schemeClr val="tx1"/>
                                </a:solidFill>
                                <a:latin typeface="Cambria Math" panose="02040503050406030204" pitchFamily="18" charset="0"/>
                                <a:cs typeface="+mj-cs"/>
                              </a:rPr>
                              <m:t>25</m:t>
                            </m:r>
                          </m:sup>
                        </m:sSup>
                        <m:r>
                          <a:rPr lang="en-US" sz="2000" i="1">
                            <a:solidFill>
                              <a:schemeClr val="tx1"/>
                            </a:solidFill>
                            <a:latin typeface="Cambria Math" panose="02040503050406030204" pitchFamily="18" charset="0"/>
                            <a:cs typeface="+mj-cs"/>
                          </a:rPr>
                          <m:t>+</m:t>
                        </m:r>
                        <m:sSup>
                          <m:sSupPr>
                            <m:ctrlPr>
                              <a:rPr lang="en-US" sz="2000" i="1">
                                <a:solidFill>
                                  <a:schemeClr val="tx1"/>
                                </a:solidFill>
                                <a:latin typeface="Cambria Math" panose="02040503050406030204" pitchFamily="18" charset="0"/>
                                <a:cs typeface="+mj-cs"/>
                              </a:rPr>
                            </m:ctrlPr>
                          </m:sSupPr>
                          <m:e>
                            <m:r>
                              <a:rPr lang="en-US" sz="2000" i="1">
                                <a:solidFill>
                                  <a:schemeClr val="tx1"/>
                                </a:solidFill>
                                <a:latin typeface="Cambria Math" panose="02040503050406030204" pitchFamily="18" charset="0"/>
                                <a:cs typeface="+mj-cs"/>
                              </a:rPr>
                              <m:t>𝑒</m:t>
                            </m:r>
                          </m:e>
                          <m:sup>
                            <m:r>
                              <a:rPr lang="en-US" sz="2000" i="1">
                                <a:solidFill>
                                  <a:schemeClr val="tx1"/>
                                </a:solidFill>
                                <a:latin typeface="Cambria Math" panose="02040503050406030204" pitchFamily="18" charset="0"/>
                                <a:cs typeface="+mj-cs"/>
                              </a:rPr>
                              <m:t>−</m:t>
                            </m:r>
                            <m:r>
                              <a:rPr lang="en-US" sz="2000" i="1">
                                <a:solidFill>
                                  <a:schemeClr val="tx1"/>
                                </a:solidFill>
                                <a:latin typeface="Cambria Math" panose="02040503050406030204" pitchFamily="18" charset="0"/>
                                <a:cs typeface="+mj-cs"/>
                              </a:rPr>
                              <m:t>13</m:t>
                            </m:r>
                            <m:r>
                              <a:rPr lang="en-US" sz="2000" i="1">
                                <a:solidFill>
                                  <a:schemeClr val="tx1"/>
                                </a:solidFill>
                                <a:latin typeface="Cambria Math" panose="02040503050406030204" pitchFamily="18" charset="0"/>
                                <a:cs typeface="+mj-cs"/>
                              </a:rPr>
                              <m:t>.</m:t>
                            </m:r>
                            <m:r>
                              <a:rPr lang="en-US" sz="2000" i="1">
                                <a:solidFill>
                                  <a:schemeClr val="tx1"/>
                                </a:solidFill>
                                <a:latin typeface="Cambria Math" panose="02040503050406030204" pitchFamily="18" charset="0"/>
                                <a:cs typeface="+mj-cs"/>
                              </a:rPr>
                              <m:t>7</m:t>
                            </m:r>
                          </m:sup>
                        </m:sSup>
                      </m:den>
                    </m:f>
                    <m:r>
                      <a:rPr lang="en-US" sz="2000" i="1">
                        <a:solidFill>
                          <a:schemeClr val="tx1"/>
                        </a:solidFill>
                        <a:latin typeface="Cambria Math" panose="02040503050406030204" pitchFamily="18" charset="0"/>
                        <a:cs typeface="+mj-cs"/>
                      </a:rPr>
                      <m:t>=</m:t>
                    </m:r>
                    <m:r>
                      <a:rPr lang="en-US" sz="2000" i="1">
                        <a:solidFill>
                          <a:schemeClr val="tx1"/>
                        </a:solidFill>
                        <a:latin typeface="Cambria Math" panose="02040503050406030204" pitchFamily="18" charset="0"/>
                        <a:cs typeface="+mj-cs"/>
                      </a:rPr>
                      <m:t>0</m:t>
                    </m:r>
                    <m:r>
                      <a:rPr lang="en-US" sz="2000" i="1">
                        <a:solidFill>
                          <a:schemeClr val="tx1"/>
                        </a:solidFill>
                        <a:latin typeface="Cambria Math" panose="02040503050406030204" pitchFamily="18" charset="0"/>
                        <a:cs typeface="+mj-cs"/>
                      </a:rPr>
                      <m:t>.</m:t>
                    </m:r>
                    <m:r>
                      <a:rPr lang="en-US" sz="2000" i="1">
                        <a:solidFill>
                          <a:schemeClr val="tx1"/>
                        </a:solidFill>
                        <a:latin typeface="Cambria Math" panose="02040503050406030204" pitchFamily="18" charset="0"/>
                        <a:cs typeface="+mj-cs"/>
                      </a:rPr>
                      <m:t>351</m:t>
                    </m:r>
                  </m:oMath>
                </a14:m>
                <a:endParaRPr lang="en-US" sz="2000" dirty="0">
                  <a:solidFill>
                    <a:schemeClr val="tx1"/>
                  </a:solidFill>
                  <a:cs typeface="B Homa" panose="00000400000000000000" pitchFamily="2" charset="-78"/>
                </a:endParaRPr>
              </a:p>
              <a:p>
                <a:pPr algn="ctr"/>
                <a:endParaRPr lang="en-US" dirty="0">
                  <a:solidFill>
                    <a:schemeClr val="tx1"/>
                  </a:solidFill>
                  <a:cs typeface="B Homa" panose="00000400000000000000" pitchFamily="2" charset="-78"/>
                </a:endParaRPr>
              </a:p>
              <a:p>
                <a:pPr algn="ctr"/>
                <a:r>
                  <a:rPr lang="en-US" dirty="0">
                    <a:solidFill>
                      <a:schemeClr val="tx1"/>
                    </a:solidFill>
                    <a:cs typeface="B Homa" panose="00000400000000000000" pitchFamily="2" charset="-78"/>
                  </a:rPr>
                  <a:t> </a:t>
                </a:r>
                <a14:m>
                  <m:oMath xmlns:m="http://schemas.openxmlformats.org/officeDocument/2006/math">
                    <m:r>
                      <a:rPr lang="en-US">
                        <a:solidFill>
                          <a:schemeClr val="tx1"/>
                        </a:solidFill>
                        <a:latin typeface="Cambria Math" panose="02040503050406030204" pitchFamily="18" charset="0"/>
                        <a:cs typeface="+mj-cs"/>
                      </a:rPr>
                      <m:t>=</m:t>
                    </m:r>
                    <m:d>
                      <m:dPr>
                        <m:ctrlPr>
                          <a:rPr lang="en-US" i="1">
                            <a:solidFill>
                              <a:schemeClr val="tx1"/>
                            </a:solidFill>
                            <a:latin typeface="Cambria Math" panose="02040503050406030204" pitchFamily="18" charset="0"/>
                            <a:cs typeface="+mj-cs"/>
                          </a:rPr>
                        </m:ctrlPr>
                      </m:dPr>
                      <m:e>
                        <m:r>
                          <a:rPr lang="en-US">
                            <a:solidFill>
                              <a:schemeClr val="tx1"/>
                            </a:solidFill>
                            <a:latin typeface="Cambria Math" panose="02040503050406030204" pitchFamily="18" charset="0"/>
                            <a:cs typeface="+mj-cs"/>
                          </a:rPr>
                          <m:t>48</m:t>
                        </m:r>
                        <m:r>
                          <a:rPr lang="en-US" i="1">
                            <a:solidFill>
                              <a:schemeClr val="tx1"/>
                            </a:solidFill>
                            <a:latin typeface="Cambria Math" panose="02040503050406030204" pitchFamily="18" charset="0"/>
                            <a:cs typeface="+mj-cs"/>
                          </a:rPr>
                          <m:t>∗</m:t>
                        </m:r>
                        <m:sSup>
                          <m:sSupPr>
                            <m:ctrlPr>
                              <a:rPr lang="en-US" i="1">
                                <a:solidFill>
                                  <a:schemeClr val="tx1"/>
                                </a:solidFill>
                                <a:latin typeface="Cambria Math" panose="02040503050406030204" pitchFamily="18" charset="0"/>
                                <a:cs typeface="+mj-cs"/>
                              </a:rPr>
                            </m:ctrlPr>
                          </m:sSupPr>
                          <m:e>
                            <m:r>
                              <a:rPr lang="en-US">
                                <a:solidFill>
                                  <a:schemeClr val="tx1"/>
                                </a:solidFill>
                                <a:latin typeface="Cambria Math" panose="02040503050406030204" pitchFamily="18" charset="0"/>
                                <a:cs typeface="+mj-cs"/>
                              </a:rPr>
                              <m:t>10</m:t>
                            </m:r>
                          </m:e>
                          <m:sup>
                            <m:r>
                              <a:rPr lang="en-US">
                                <a:solidFill>
                                  <a:schemeClr val="tx1"/>
                                </a:solidFill>
                                <a:latin typeface="Cambria Math" panose="02040503050406030204" pitchFamily="18" charset="0"/>
                                <a:cs typeface="+mj-cs"/>
                              </a:rPr>
                              <m:t>5</m:t>
                            </m:r>
                          </m:sup>
                        </m:sSup>
                      </m:e>
                    </m:d>
                    <m:d>
                      <m:dPr>
                        <m:ctrlPr>
                          <a:rPr lang="en-US" i="1">
                            <a:solidFill>
                              <a:schemeClr val="tx1"/>
                            </a:solidFill>
                            <a:latin typeface="Cambria Math" panose="02040503050406030204" pitchFamily="18" charset="0"/>
                            <a:cs typeface="+mj-cs"/>
                          </a:rPr>
                        </m:ctrlPr>
                      </m:dPr>
                      <m:e>
                        <m:r>
                          <a:rPr lang="en-US">
                            <a:solidFill>
                              <a:schemeClr val="tx1"/>
                            </a:solidFill>
                            <a:latin typeface="Cambria Math" panose="02040503050406030204" pitchFamily="18" charset="0"/>
                            <a:cs typeface="+mj-cs"/>
                          </a:rPr>
                          <m:t>0</m:t>
                        </m:r>
                        <m:r>
                          <a:rPr lang="en-US">
                            <a:solidFill>
                              <a:schemeClr val="tx1"/>
                            </a:solidFill>
                            <a:latin typeface="Cambria Math" panose="02040503050406030204" pitchFamily="18" charset="0"/>
                            <a:cs typeface="+mj-cs"/>
                          </a:rPr>
                          <m:t>.</m:t>
                        </m:r>
                        <m:r>
                          <a:rPr lang="en-US">
                            <a:solidFill>
                              <a:schemeClr val="tx1"/>
                            </a:solidFill>
                            <a:latin typeface="Cambria Math" panose="02040503050406030204" pitchFamily="18" charset="0"/>
                            <a:cs typeface="+mj-cs"/>
                          </a:rPr>
                          <m:t>351</m:t>
                        </m:r>
                      </m:e>
                    </m:d>
                    <m:d>
                      <m:dPr>
                        <m:ctrlPr>
                          <a:rPr lang="en-US" i="1">
                            <a:solidFill>
                              <a:schemeClr val="tx1"/>
                            </a:solidFill>
                            <a:latin typeface="Cambria Math" panose="02040503050406030204" pitchFamily="18" charset="0"/>
                            <a:cs typeface="+mj-cs"/>
                          </a:rPr>
                        </m:ctrlPr>
                      </m:dPr>
                      <m:e>
                        <m:r>
                          <a:rPr lang="en-US">
                            <a:solidFill>
                              <a:schemeClr val="tx1"/>
                            </a:solidFill>
                            <a:latin typeface="Cambria Math" panose="02040503050406030204" pitchFamily="18" charset="0"/>
                            <a:cs typeface="+mj-cs"/>
                          </a:rPr>
                          <m:t>20</m:t>
                        </m:r>
                      </m:e>
                    </m:d>
                    <m:r>
                      <a:rPr lang="en-US">
                        <a:solidFill>
                          <a:schemeClr val="tx1"/>
                        </a:solidFill>
                        <a:latin typeface="Cambria Math" panose="02040503050406030204" pitchFamily="18" charset="0"/>
                        <a:cs typeface="+mj-cs"/>
                      </a:rPr>
                      <m:t>=</m:t>
                    </m:r>
                    <m:r>
                      <a:rPr lang="en-US">
                        <a:solidFill>
                          <a:schemeClr val="tx1"/>
                        </a:solidFill>
                        <a:latin typeface="Cambria Math" panose="02040503050406030204" pitchFamily="18" charset="0"/>
                        <a:cs typeface="+mj-cs"/>
                      </a:rPr>
                      <m:t>33696000</m:t>
                    </m:r>
                  </m:oMath>
                </a14:m>
                <a:r>
                  <a:rPr lang="fa-IR" dirty="0">
                    <a:solidFill>
                      <a:schemeClr val="tx1"/>
                    </a:solidFill>
                    <a:cs typeface="B Homa" panose="00000400000000000000" pitchFamily="2" charset="-78"/>
                  </a:rPr>
                  <a:t>درآمد هفتگی تراموا</a:t>
                </a:r>
                <a:endParaRPr lang="fa-IR" dirty="0">
                  <a:solidFill>
                    <a:schemeClr val="tx1"/>
                  </a:solidFill>
                  <a:latin typeface="Calibri" panose="020F0502020204030204" pitchFamily="34" charset="0"/>
                  <a:cs typeface="B Homa" panose="00000400000000000000" pitchFamily="2" charset="-78"/>
                </a:endParaRPr>
              </a:p>
              <a:p>
                <a:endParaRPr lang="fa-IR" dirty="0">
                  <a:solidFill>
                    <a:schemeClr val="tx1"/>
                  </a:solidFill>
                  <a:cs typeface="B Homa" panose="00000400000000000000" pitchFamily="2" charset="-78"/>
                </a:endParaRPr>
              </a:p>
            </p:txBody>
          </p:sp>
        </mc:Choice>
        <mc:Fallback xmlns="">
          <p:sp>
            <p:nvSpPr>
              <p:cNvPr id="4" name="Rectangle 3"/>
              <p:cNvSpPr>
                <a:spLocks noRot="1" noChangeAspect="1" noMove="1" noResize="1" noEditPoints="1" noAdjustHandles="1" noChangeArrowheads="1" noChangeShapeType="1" noTextEdit="1"/>
              </p:cNvSpPr>
              <p:nvPr/>
            </p:nvSpPr>
            <p:spPr>
              <a:xfrm>
                <a:off x="1187624" y="3212976"/>
                <a:ext cx="6876256" cy="3256533"/>
              </a:xfrm>
              <a:prstGeom prst="rect">
                <a:avLst/>
              </a:prstGeom>
              <a:blipFill rotWithShape="0">
                <a:blip r:embed="rId2"/>
                <a:stretch>
                  <a:fillRect t="-1124" r="-1330"/>
                </a:stretch>
              </a:blipFill>
            </p:spPr>
            <p:txBody>
              <a:bodyPr/>
              <a:lstStyle/>
              <a:p>
                <a:r>
                  <a:rPr lang="fa-IR">
                    <a:noFill/>
                  </a:rPr>
                  <a:t> </a:t>
                </a:r>
              </a:p>
            </p:txBody>
          </p:sp>
        </mc:Fallback>
      </mc:AlternateContent>
      <p:sp>
        <p:nvSpPr>
          <p:cNvPr id="7" name="Rounded Rectangle 6"/>
          <p:cNvSpPr/>
          <p:nvPr/>
        </p:nvSpPr>
        <p:spPr>
          <a:xfrm>
            <a:off x="6588224" y="260648"/>
            <a:ext cx="1368152"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مقدمه</a:t>
            </a:r>
            <a:endParaRPr lang="fa-IR" dirty="0">
              <a:cs typeface="B Homa" panose="00000400000000000000" pitchFamily="2" charset="-78"/>
            </a:endParaRPr>
          </a:p>
        </p:txBody>
      </p:sp>
      <p:sp>
        <p:nvSpPr>
          <p:cNvPr id="8" name="Rounded Rectangle 7"/>
          <p:cNvSpPr/>
          <p:nvPr/>
        </p:nvSpPr>
        <p:spPr>
          <a:xfrm>
            <a:off x="3347864" y="260648"/>
            <a:ext cx="1664366" cy="720080"/>
          </a:xfrm>
          <a:prstGeom prst="round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b="1" dirty="0" smtClean="0">
                <a:cs typeface="B Homa" panose="00000400000000000000" pitchFamily="2" charset="-78"/>
              </a:rPr>
              <a:t>بررسی لوجیت چند جمله ای </a:t>
            </a:r>
            <a:endParaRPr lang="fa-IR" b="1" dirty="0">
              <a:cs typeface="B Homa" panose="00000400000000000000" pitchFamily="2" charset="-78"/>
            </a:endParaRPr>
          </a:p>
        </p:txBody>
      </p:sp>
      <p:sp>
        <p:nvSpPr>
          <p:cNvPr id="9" name="Rounded Rectangle 8"/>
          <p:cNvSpPr/>
          <p:nvPr/>
        </p:nvSpPr>
        <p:spPr>
          <a:xfrm>
            <a:off x="5076056" y="245616"/>
            <a:ext cx="141845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انواع لوجیت</a:t>
            </a:r>
            <a:endParaRPr lang="fa-IR" dirty="0">
              <a:cs typeface="B Homa" panose="00000400000000000000" pitchFamily="2" charset="-78"/>
            </a:endParaRPr>
          </a:p>
        </p:txBody>
      </p:sp>
      <p:sp>
        <p:nvSpPr>
          <p:cNvPr id="10" name="Rounded Rectangle 9"/>
          <p:cNvSpPr/>
          <p:nvPr/>
        </p:nvSpPr>
        <p:spPr>
          <a:xfrm>
            <a:off x="323528" y="260648"/>
            <a:ext cx="1463315"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ترکیبی</a:t>
            </a:r>
            <a:endParaRPr lang="fa-IR" dirty="0">
              <a:cs typeface="B Homa" panose="00000400000000000000" pitchFamily="2" charset="-78"/>
            </a:endParaRPr>
          </a:p>
        </p:txBody>
      </p:sp>
      <p:sp>
        <p:nvSpPr>
          <p:cNvPr id="11" name="Rounded Rectangle 10"/>
          <p:cNvSpPr/>
          <p:nvPr/>
        </p:nvSpPr>
        <p:spPr>
          <a:xfrm>
            <a:off x="1835696" y="260648"/>
            <a:ext cx="1471497" cy="720080"/>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r>
              <a:rPr lang="fa-IR" dirty="0" smtClean="0">
                <a:cs typeface="B Homa" panose="00000400000000000000" pitchFamily="2" charset="-78"/>
              </a:rPr>
              <a:t>بررسی لوجیت آشیانه ای</a:t>
            </a:r>
            <a:endParaRPr lang="fa-IR" dirty="0">
              <a:cs typeface="B Homa" panose="00000400000000000000" pitchFamily="2" charset="-78"/>
            </a:endParaRPr>
          </a:p>
        </p:txBody>
      </p:sp>
      <p:graphicFrame>
        <p:nvGraphicFramePr>
          <p:cNvPr id="12" name="Table 11"/>
          <p:cNvGraphicFramePr>
            <a:graphicFrameLocks noGrp="1"/>
          </p:cNvGraphicFramePr>
          <p:nvPr>
            <p:extLst>
              <p:ext uri="{D42A27DB-BD31-4B8C-83A1-F6EECF244321}">
                <p14:modId xmlns:p14="http://schemas.microsoft.com/office/powerpoint/2010/main" val="1667220054"/>
              </p:ext>
            </p:extLst>
          </p:nvPr>
        </p:nvGraphicFramePr>
        <p:xfrm>
          <a:off x="1055185" y="1608234"/>
          <a:ext cx="6795654" cy="1604742"/>
        </p:xfrm>
        <a:graphic>
          <a:graphicData uri="http://schemas.openxmlformats.org/drawingml/2006/table">
            <a:tbl>
              <a:tblPr rtl="1" firstRow="1" firstCol="1" bandRow="1">
                <a:tableStyleId>{22838BEF-8BB2-4498-84A7-C5851F593DF1}</a:tableStyleId>
              </a:tblPr>
              <a:tblGrid>
                <a:gridCol w="1988347">
                  <a:extLst>
                    <a:ext uri="{9D8B030D-6E8A-4147-A177-3AD203B41FA5}">
                      <a16:colId xmlns:a16="http://schemas.microsoft.com/office/drawing/2014/main" xmlns="" val="3335107724"/>
                    </a:ext>
                  </a:extLst>
                </a:gridCol>
                <a:gridCol w="1816496">
                  <a:extLst>
                    <a:ext uri="{9D8B030D-6E8A-4147-A177-3AD203B41FA5}">
                      <a16:colId xmlns:a16="http://schemas.microsoft.com/office/drawing/2014/main" xmlns="" val="402485770"/>
                    </a:ext>
                  </a:extLst>
                </a:gridCol>
                <a:gridCol w="1602436">
                  <a:extLst>
                    <a:ext uri="{9D8B030D-6E8A-4147-A177-3AD203B41FA5}">
                      <a16:colId xmlns:a16="http://schemas.microsoft.com/office/drawing/2014/main" xmlns="" val="1423919493"/>
                    </a:ext>
                  </a:extLst>
                </a:gridCol>
                <a:gridCol w="1388375">
                  <a:extLst>
                    <a:ext uri="{9D8B030D-6E8A-4147-A177-3AD203B41FA5}">
                      <a16:colId xmlns:a16="http://schemas.microsoft.com/office/drawing/2014/main" xmlns="" val="3411458492"/>
                    </a:ext>
                  </a:extLst>
                </a:gridCol>
              </a:tblGrid>
              <a:tr h="312033">
                <a:tc>
                  <a:txBody>
                    <a:bodyPr/>
                    <a:lstStyle/>
                    <a:p>
                      <a:pPr algn="ctr" rtl="1">
                        <a:lnSpc>
                          <a:spcPct val="115000"/>
                        </a:lnSpc>
                        <a:spcAft>
                          <a:spcPts val="0"/>
                        </a:spcAft>
                      </a:pPr>
                      <a:r>
                        <a:rPr lang="fa-IR" sz="1400" dirty="0">
                          <a:effectLst/>
                        </a:rPr>
                        <a:t>زمان داخل وسیله(دقیقه)</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0"/>
                        </a:spcAft>
                      </a:pPr>
                      <a:r>
                        <a:rPr lang="fa-IR" sz="1400">
                          <a:effectLst/>
                        </a:rPr>
                        <a:t>زمان دسترسی (دقیقه)</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0"/>
                        </a:spcAft>
                      </a:pPr>
                      <a:r>
                        <a:rPr lang="fa-IR" sz="1400">
                          <a:effectLst/>
                        </a:rPr>
                        <a:t>هزینه سفر (تومان)</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0"/>
                        </a:spcAft>
                      </a:pPr>
                      <a:r>
                        <a:rPr lang="fa-IR" sz="1400">
                          <a:effectLst/>
                        </a:rPr>
                        <a:t>وسیله (</a:t>
                      </a:r>
                      <a:r>
                        <a:rPr lang="en-US" sz="1400">
                          <a:effectLst/>
                        </a:rPr>
                        <a:t>mode</a:t>
                      </a:r>
                      <a:r>
                        <a:rPr lang="fa-IR" sz="14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4123085642"/>
                  </a:ext>
                </a:extLst>
              </a:tr>
              <a:tr h="312033">
                <a:tc>
                  <a:txBody>
                    <a:bodyPr/>
                    <a:lstStyle/>
                    <a:p>
                      <a:pPr algn="ctr" rtl="1">
                        <a:lnSpc>
                          <a:spcPct val="115000"/>
                        </a:lnSpc>
                        <a:spcAft>
                          <a:spcPts val="0"/>
                        </a:spcAft>
                      </a:pPr>
                      <a:r>
                        <a:rPr lang="fa-IR" sz="1400">
                          <a:effectLst/>
                        </a:rPr>
                        <a:t>35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0"/>
                        </a:spcAft>
                      </a:pPr>
                      <a:r>
                        <a:rPr lang="fa-IR" sz="14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0"/>
                        </a:spcAft>
                      </a:pPr>
                      <a:r>
                        <a:rPr lang="fa-IR" sz="1400">
                          <a:effectLst/>
                        </a:rPr>
                        <a:t>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0"/>
                        </a:spcAft>
                      </a:pPr>
                      <a:r>
                        <a:rPr lang="en-US" sz="1400">
                          <a:effectLst/>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99316066"/>
                  </a:ext>
                </a:extLst>
              </a:tr>
              <a:tr h="312033">
                <a:tc>
                  <a:txBody>
                    <a:bodyPr/>
                    <a:lstStyle/>
                    <a:p>
                      <a:pPr algn="ctr" rtl="1">
                        <a:lnSpc>
                          <a:spcPct val="115000"/>
                        </a:lnSpc>
                        <a:spcAft>
                          <a:spcPts val="0"/>
                        </a:spcAft>
                      </a:pPr>
                      <a:r>
                        <a:rPr lang="fa-IR" sz="1400" dirty="0">
                          <a:effectLst/>
                        </a:rPr>
                        <a:t>55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0"/>
                        </a:spcAft>
                      </a:pPr>
                      <a:r>
                        <a:rPr lang="fa-IR" sz="1400" dirty="0">
                          <a:effectLst/>
                        </a:rPr>
                        <a:t>30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0"/>
                        </a:spcAft>
                      </a:pPr>
                      <a:r>
                        <a:rPr lang="fa-IR" sz="1400">
                          <a:effectLst/>
                        </a:rPr>
                        <a:t>30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0"/>
                        </a:spcAft>
                      </a:pPr>
                      <a:r>
                        <a:rPr lang="en-US" sz="1400">
                          <a:effectLst/>
                        </a:rPr>
                        <a:t>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423146647"/>
                  </a:ext>
                </a:extLst>
              </a:tr>
              <a:tr h="312033">
                <a:tc>
                  <a:txBody>
                    <a:bodyPr/>
                    <a:lstStyle/>
                    <a:p>
                      <a:pPr algn="ctr" rtl="1">
                        <a:lnSpc>
                          <a:spcPct val="115000"/>
                        </a:lnSpc>
                        <a:spcAft>
                          <a:spcPts val="0"/>
                        </a:spcAft>
                      </a:pPr>
                      <a:r>
                        <a:rPr lang="fa-IR" sz="1400">
                          <a:effectLst/>
                        </a:rPr>
                        <a:t>45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0"/>
                        </a:spcAft>
                      </a:pPr>
                      <a:r>
                        <a:rPr lang="fa-IR" sz="1400">
                          <a:effectLst/>
                        </a:rPr>
                        <a:t>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0"/>
                        </a:spcAft>
                      </a:pPr>
                      <a:r>
                        <a:rPr lang="fa-IR" sz="1400">
                          <a:effectLst/>
                        </a:rPr>
                        <a:t>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0"/>
                        </a:spcAft>
                      </a:pPr>
                      <a:r>
                        <a:rPr lang="en-US" sz="1400">
                          <a:effectLst/>
                        </a:rPr>
                        <a:t>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149971718"/>
                  </a:ext>
                </a:extLst>
              </a:tr>
              <a:tr h="356610">
                <a:tc>
                  <a:txBody>
                    <a:bodyPr/>
                    <a:lstStyle/>
                    <a:p>
                      <a:pPr algn="ctr" rtl="1">
                        <a:lnSpc>
                          <a:spcPct val="115000"/>
                        </a:lnSpc>
                        <a:spcAft>
                          <a:spcPts val="0"/>
                        </a:spcAft>
                      </a:pPr>
                      <a:r>
                        <a:rPr lang="fa-IR" sz="1600">
                          <a:effectLst/>
                        </a:rPr>
                        <a:t>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0"/>
                        </a:spcAft>
                      </a:pPr>
                      <a:r>
                        <a:rPr lang="fa-IR" sz="1600" dirty="0" smtClean="0">
                          <a:effectLst/>
                        </a:rPr>
                        <a:t>15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0"/>
                        </a:spcAft>
                      </a:pPr>
                      <a:r>
                        <a:rPr lang="fa-IR" sz="1600">
                          <a:effectLst/>
                        </a:rPr>
                        <a:t>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0"/>
                        </a:spcAft>
                      </a:pPr>
                      <a:r>
                        <a:rPr lang="en-US" sz="1600" dirty="0">
                          <a:effectLst/>
                        </a:rPr>
                        <a:t>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09139413"/>
                  </a:ext>
                </a:extLst>
              </a:tr>
            </a:tbl>
          </a:graphicData>
        </a:graphic>
      </p:graphicFrame>
      <p:sp>
        <p:nvSpPr>
          <p:cNvPr id="2" name="TextBox 1"/>
          <p:cNvSpPr txBox="1"/>
          <p:nvPr/>
        </p:nvSpPr>
        <p:spPr>
          <a:xfrm>
            <a:off x="0" y="6504888"/>
            <a:ext cx="576064" cy="369332"/>
          </a:xfrm>
          <a:prstGeom prst="rect">
            <a:avLst/>
          </a:prstGeom>
          <a:noFill/>
        </p:spPr>
        <p:txBody>
          <a:bodyPr wrap="square" rtlCol="1">
            <a:spAutoFit/>
          </a:bodyPr>
          <a:lstStyle/>
          <a:p>
            <a:r>
              <a:rPr lang="en-US" dirty="0" smtClean="0"/>
              <a:t>8</a:t>
            </a:r>
            <a:endParaRPr lang="fa-IR" dirty="0"/>
          </a:p>
        </p:txBody>
      </p:sp>
    </p:spTree>
    <p:extLst>
      <p:ext uri="{BB962C8B-B14F-4D97-AF65-F5344CB8AC3E}">
        <p14:creationId xmlns:p14="http://schemas.microsoft.com/office/powerpoint/2010/main" val="84633708"/>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mohammad">
      <a:majorFont>
        <a:latin typeface="Trebuchet MS"/>
        <a:ea typeface=""/>
        <a:cs typeface="B Homa"/>
      </a:majorFont>
      <a:minorFont>
        <a:latin typeface="Trebuchet MS"/>
        <a:ea typeface=""/>
        <a:cs typeface="B Homa"/>
      </a:minorFont>
    </a:fontScheme>
    <a:fmtScheme name="Glow Edge">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10360</TotalTime>
  <Words>2134</Words>
  <Application>Microsoft Office PowerPoint</Application>
  <PresentationFormat>On-screen Show (4:3)</PresentationFormat>
  <Paragraphs>330</Paragraphs>
  <Slides>23</Slides>
  <Notes>2</Notes>
  <HiddenSlides>0</HiddenSlides>
  <MMClips>0</MMClips>
  <ScaleCrop>false</ScaleCrop>
  <HeadingPairs>
    <vt:vector size="8" baseType="variant">
      <vt:variant>
        <vt:lpstr>Fonts Used</vt:lpstr>
      </vt:variant>
      <vt:variant>
        <vt:i4>16</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41" baseType="lpstr">
      <vt:lpstr>Arial</vt:lpstr>
      <vt:lpstr>B Homa</vt:lpstr>
      <vt:lpstr>B Nazanin</vt:lpstr>
      <vt:lpstr>B Traffic</vt:lpstr>
      <vt:lpstr>Bodoni MT Black</vt:lpstr>
      <vt:lpstr>Calibri</vt:lpstr>
      <vt:lpstr>Calibri Light</vt:lpstr>
      <vt:lpstr>Cambria</vt:lpstr>
      <vt:lpstr>Cambria Math</vt:lpstr>
      <vt:lpstr>Palatino Linotype</vt:lpstr>
      <vt:lpstr>Symbol</vt:lpstr>
      <vt:lpstr>Tahoma</vt:lpstr>
      <vt:lpstr>Times New Roman</vt:lpstr>
      <vt:lpstr>Trebuchet MS</vt:lpstr>
      <vt:lpstr>Wingdings</vt:lpstr>
      <vt:lpstr>Wingdings 3</vt:lpstr>
      <vt:lpstr>Facet</vt:lpstr>
      <vt:lpstr>Equation</vt:lpstr>
      <vt:lpstr>بررسی انواع مدلهای لوجیت در حمل و نقل</vt:lpstr>
      <vt:lpstr>مدل تفکیک((Mode choice</vt:lpstr>
      <vt:lpstr>PowerPoint Presentation</vt:lpstr>
      <vt:lpstr>مدل­های مطلوبیت تصادفی به صورت زیر تعریف می­شوند:  </vt:lpstr>
      <vt:lpstr>انواع مدل های لوجیت مورد بررسی</vt:lpstr>
      <vt:lpstr>لوجیت چندجمله ای (Multinomial Logit ) </vt:lpstr>
      <vt:lpstr>PowerPoint Presentation</vt:lpstr>
      <vt:lpstr>PowerPoint Presentation</vt:lpstr>
      <vt:lpstr>PowerPoint Presentation</vt:lpstr>
      <vt:lpstr> [4] محدودیت های مدل لوجیت چند جمله ای: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منابع</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142</cp:revision>
  <dcterms:created xsi:type="dcterms:W3CDTF">2017-12-14T08:30:07Z</dcterms:created>
  <dcterms:modified xsi:type="dcterms:W3CDTF">2019-10-24T11:08:49Z</dcterms:modified>
</cp:coreProperties>
</file>