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44" r:id="rId1"/>
  </p:sldMasterIdLst>
  <p:sldIdLst>
    <p:sldId id="256" r:id="rId2"/>
    <p:sldId id="257" r:id="rId3"/>
    <p:sldId id="258" r:id="rId4"/>
    <p:sldId id="259" r:id="rId5"/>
    <p:sldId id="260" r:id="rId6"/>
    <p:sldId id="262" r:id="rId7"/>
    <p:sldId id="279" r:id="rId8"/>
    <p:sldId id="261" r:id="rId9"/>
    <p:sldId id="280" r:id="rId10"/>
    <p:sldId id="263" r:id="rId11"/>
    <p:sldId id="264" r:id="rId12"/>
    <p:sldId id="265" r:id="rId13"/>
    <p:sldId id="266" r:id="rId14"/>
    <p:sldId id="267" r:id="rId15"/>
    <p:sldId id="268" r:id="rId16"/>
    <p:sldId id="269" r:id="rId17"/>
    <p:sldId id="270" r:id="rId18"/>
    <p:sldId id="271" r:id="rId19"/>
    <p:sldId id="274" r:id="rId20"/>
    <p:sldId id="272" r:id="rId21"/>
    <p:sldId id="273" r:id="rId22"/>
    <p:sldId id="275" r:id="rId23"/>
    <p:sldId id="276" r:id="rId24"/>
    <p:sldId id="277" r:id="rId25"/>
    <p:sldId id="278" r:id="rId2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3825010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9555E-F7BF-43DB-A7ED-12789ED2A11D}"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603270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73604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47805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8583127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308368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19795140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812139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24504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358344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248808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99555E-F7BF-43DB-A7ED-12789ED2A11D}"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3289499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99555E-F7BF-43DB-A7ED-12789ED2A11D}" type="datetimeFigureOut">
              <a:rPr lang="fa-IR" smtClean="0"/>
              <a:t>28/02/1441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755594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2690646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3486563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3799555E-F7BF-43DB-A7ED-12789ED2A11D}" type="datetimeFigureOut">
              <a:rPr lang="fa-IR" smtClean="0"/>
              <a:t>28/02/1441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1078776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99555E-F7BF-43DB-A7ED-12789ED2A11D}" type="datetimeFigureOut">
              <a:rPr lang="fa-IR" smtClean="0"/>
              <a:t>28/02/1441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2CF04D6-13EC-405C-B1B4-6516076D3A1C}" type="slidenum">
              <a:rPr lang="fa-IR" smtClean="0"/>
              <a:t>‹#›</a:t>
            </a:fld>
            <a:endParaRPr lang="fa-IR"/>
          </a:p>
        </p:txBody>
      </p:sp>
    </p:spTree>
    <p:extLst>
      <p:ext uri="{BB962C8B-B14F-4D97-AF65-F5344CB8AC3E}">
        <p14:creationId xmlns:p14="http://schemas.microsoft.com/office/powerpoint/2010/main" val="3984493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799555E-F7BF-43DB-A7ED-12789ED2A11D}" type="datetimeFigureOut">
              <a:rPr lang="fa-IR" smtClean="0"/>
              <a:t>28/02/1441</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2CF04D6-13EC-405C-B1B4-6516076D3A1C}" type="slidenum">
              <a:rPr lang="fa-IR" smtClean="0"/>
              <a:t>‹#›</a:t>
            </a:fld>
            <a:endParaRPr lang="fa-IR"/>
          </a:p>
        </p:txBody>
      </p:sp>
    </p:spTree>
    <p:extLst>
      <p:ext uri="{BB962C8B-B14F-4D97-AF65-F5344CB8AC3E}">
        <p14:creationId xmlns:p14="http://schemas.microsoft.com/office/powerpoint/2010/main" val="3848975922"/>
      </p:ext>
    </p:extLst>
  </p:cSld>
  <p:clrMap bg1="dk1" tx1="lt1" bg2="dk2" tx2="lt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 id="2147484056" r:id="rId12"/>
    <p:sldLayoutId id="2147484057" r:id="rId13"/>
    <p:sldLayoutId id="2147484058" r:id="rId14"/>
    <p:sldLayoutId id="2147484059" r:id="rId15"/>
    <p:sldLayoutId id="2147484060" r:id="rId16"/>
    <p:sldLayoutId id="2147484061"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stste.fi/isi99/proceedings.arkisto.pdf.20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11.png"/><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084" y="1985865"/>
            <a:ext cx="10642496" cy="2939143"/>
          </a:xfrm>
        </p:spPr>
        <p:txBody>
          <a:bodyPr/>
          <a:lstStyle/>
          <a:p>
            <a:pPr algn="ctr"/>
            <a:r>
              <a:rPr lang="fa-IR" sz="6000" dirty="0" smtClean="0">
                <a:cs typeface="B Homa" panose="00000400000000000000" pitchFamily="2" charset="-78"/>
              </a:rPr>
              <a:t>بررسی نقش مدیریت شهری</a:t>
            </a:r>
            <a:br>
              <a:rPr lang="fa-IR" sz="6000" dirty="0" smtClean="0">
                <a:cs typeface="B Homa" panose="00000400000000000000" pitchFamily="2" charset="-78"/>
              </a:rPr>
            </a:br>
            <a:r>
              <a:rPr lang="fa-IR" sz="6000" dirty="0" smtClean="0">
                <a:cs typeface="B Homa" panose="00000400000000000000" pitchFamily="2" charset="-78"/>
              </a:rPr>
              <a:t> در اسکان غیر رسمی</a:t>
            </a:r>
            <a:endParaRPr lang="fa-IR" sz="6000" dirty="0">
              <a:cs typeface="B Homa" panose="00000400000000000000" pitchFamily="2" charset="-78"/>
            </a:endParaRPr>
          </a:p>
        </p:txBody>
      </p:sp>
    </p:spTree>
    <p:extLst>
      <p:ext uri="{BB962C8B-B14F-4D97-AF65-F5344CB8AC3E}">
        <p14:creationId xmlns:p14="http://schemas.microsoft.com/office/powerpoint/2010/main" val="490029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543" y="1554065"/>
            <a:ext cx="11719249" cy="6400800"/>
          </a:xfrm>
        </p:spPr>
        <p:txBody>
          <a:bodyPr>
            <a:normAutofit/>
          </a:bodyPr>
          <a:lstStyle/>
          <a:p>
            <a:pPr marL="0" indent="0">
              <a:lnSpc>
                <a:spcPct val="150000"/>
              </a:lnSpc>
              <a:buNone/>
            </a:pPr>
            <a:r>
              <a:rPr lang="fa-IR" dirty="0" smtClean="0">
                <a:cs typeface="B Homa" panose="00000400000000000000" pitchFamily="2" charset="-78"/>
              </a:rPr>
              <a:t>حاشیه </a:t>
            </a:r>
            <a:r>
              <a:rPr lang="fa-IR" dirty="0">
                <a:cs typeface="B Homa" panose="00000400000000000000" pitchFamily="2" charset="-78"/>
              </a:rPr>
              <a:t>نشینی در متون تخصصی علوم مربوط به اجتماع و شهر ، با عنوان های دیگری چون اسکان غیر رسمی ، اسکان خودرو ، اسکان نا بهنجار یا نابسامان ، اسکان عدوانی ، الونک و زاغه نشینی ، و اصطلاحاتی از این دست نیز خوانده شده است . پدیده ی اسکان غیر رسمی معرف نوعی از سکونت در مکان های خاصی از شهر است که افراد ساکن در آن ها در شرایط متفاوت و پر مشکلی زندگی می کنند و حل مشکلاتشان نیازمند توجه و برنامه ریزی ویژه است ( بوچانی ، 1383 : 60 ) . حاشیه نشینی به مفهوم کالبدی آن تنها سر پناه های سریع بر پاشده روی زمین متعلق به دیگران واقع در حاشیه ی شهر ها را در بر می گیرد ، لذا برای همه ی موارد مشهود در جهان سوم مفهوم درستی نیست . مسکن ناهنجار ، خانه های یک شبه بر پا شده یا حاشیه نشینی همه مترادف هم به کار برده شده اند ( پیران ، 1366 : 60 ) . مشخصه های کلی این شیوه ی سکونت در ایران عبارتند از : ساخت و ساز های خودرو و غیر قانونی ، عدم رعایت اصول فنی و استاندارد ها ، بهره مندی نا چیز از خدمات ، سطح نازل کاربری های مورد نیاز ، وجود گروه های کم در آمد ، اشتغال غیر رسمی و بیکاری گسترده ، نبود سنخیت با بقیه ی شهر و کمبود نظارت بر آن ها 0 (رهنما و توانگر ، 1387 : 88 ) . </a:t>
            </a:r>
            <a:endParaRPr lang="en-US" dirty="0"/>
          </a:p>
          <a:p>
            <a:pPr>
              <a:lnSpc>
                <a:spcPct val="150000"/>
              </a:lnSpc>
            </a:pPr>
            <a:endParaRPr lang="fa-IR" dirty="0">
              <a:cs typeface="B Homa" panose="00000400000000000000" pitchFamily="2" charset="-78"/>
            </a:endParaRPr>
          </a:p>
        </p:txBody>
      </p:sp>
      <p:sp>
        <p:nvSpPr>
          <p:cNvPr id="4" name="Rectangle 3"/>
          <p:cNvSpPr/>
          <p:nvPr/>
        </p:nvSpPr>
        <p:spPr>
          <a:xfrm>
            <a:off x="7080281" y="423318"/>
            <a:ext cx="4671472"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a:cs typeface="B Homa" panose="00000400000000000000" pitchFamily="2" charset="-78"/>
              </a:rPr>
              <a:t>مفهوم حاشیه نشینی یا اسکان غیر رسمی </a:t>
            </a:r>
            <a:endParaRPr lang="en-US" sz="2400" dirty="0"/>
          </a:p>
        </p:txBody>
      </p:sp>
    </p:spTree>
    <p:extLst>
      <p:ext uri="{BB962C8B-B14F-4D97-AF65-F5344CB8AC3E}">
        <p14:creationId xmlns:p14="http://schemas.microsoft.com/office/powerpoint/2010/main" val="2556524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3299" y="659900"/>
            <a:ext cx="10826102" cy="6559420"/>
          </a:xfrm>
        </p:spPr>
        <p:txBody>
          <a:bodyPr>
            <a:normAutofit/>
          </a:bodyPr>
          <a:lstStyle/>
          <a:p>
            <a:pPr marL="0" indent="0" algn="just">
              <a:buNone/>
            </a:pPr>
            <a:endParaRPr lang="en-US" sz="2400" dirty="0"/>
          </a:p>
          <a:p>
            <a:pPr marL="0" indent="0" algn="just">
              <a:buNone/>
            </a:pPr>
            <a:r>
              <a:rPr lang="fa-IR" sz="2400" dirty="0" smtClean="0">
                <a:cs typeface="B Homa" panose="00000400000000000000" pitchFamily="2" charset="-78"/>
              </a:rPr>
              <a:t>شروع </a:t>
            </a:r>
            <a:r>
              <a:rPr lang="fa-IR" sz="2400" dirty="0">
                <a:cs typeface="B Homa" panose="00000400000000000000" pitchFamily="2" charset="-78"/>
              </a:rPr>
              <a:t>حاشیه نشینی در کشور های جهان سوم با تاخیری نه چندان کوتاه صورت پذیرفت و به دلیل ضعف مدیریت ها و محدودیت های منابع مالی ، ابعاد وسیع تری به خود گرفت . ( حاتمی نژاد ، 1381 : 25 ) . در کشور ما ارتباط تنگاتنگی بین رشد جمعیت به ویژه جمعیت شهری ، تغییرات ساختاری در نظام اقتصادی ، ناتوانی دولت در تامین مسکن و امکانات زیستی و سکونتی جعیت با پدیده ی حاشیه نشینی وجود دارد . بررسی تحولات جمعیتی کشور ، این مساله را روشن می سازد . بر اساس آمار های رسمی کشور جمعیت شهر نشین کشور از رقم 3/2 میلیون تن در سال 1279 به رقم 48 میلیون تن در سال 1385 افزایش یافته است . بیشترین نرخ رشد جمعیت شهری ، مربوط به سال های 65-1345 است . در این دوره ، وقوع تحولات سیاسی ، اجتماعی و اقتصادی ایران ، اجرای اصلاحات ارضی در دهه ی 40 و از بین رفتن نظام متعادل اقتصادی کشور تحت تاثیر آن ، وقوع انقلاب اسلامی ایران و جنگ ایران و عراق در دهه ی 60 ، به مهاجرت های روستایی – شهری دامن زده و رشد شهر نشینی را تسریع نمود . مسلما در شرایطی که دولت نوپای جمهوری اسلامی پا به عرصه ی ظهور گذاشت و به دلیل عدم همکاری های منطقه ای با مشکلات اقتصادی زیادی رو به رو بوده ، ارائه ی امکانات به تازه واردان شهر ها ، کار دشواری بوده و نتوانسته پاسخگوی کلیه ی نیاز های آن ها باشد . در نتیجه جمعیت مهاجر وارد شده به شهر ها ، به مناطق حاشه ای شهر ها رانده شده و از نظر برخورداری از حقوق اقتصادی و اجتماعی نیز با محرومیت رو به رو شدند . </a:t>
            </a:r>
          </a:p>
        </p:txBody>
      </p:sp>
      <p:sp>
        <p:nvSpPr>
          <p:cNvPr id="4" name="Rectangle 3"/>
          <p:cNvSpPr/>
          <p:nvPr/>
        </p:nvSpPr>
        <p:spPr>
          <a:xfrm>
            <a:off x="6911136" y="359818"/>
            <a:ext cx="4269117"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a:cs typeface="B Homa" panose="00000400000000000000" pitchFamily="2" charset="-78"/>
              </a:rPr>
              <a:t>بررسی سابقه ی حاشیه نشینی در </a:t>
            </a:r>
            <a:r>
              <a:rPr lang="fa-IR" sz="2400" dirty="0" smtClean="0">
                <a:cs typeface="B Homa" panose="00000400000000000000" pitchFamily="2" charset="-78"/>
              </a:rPr>
              <a:t>ایران</a:t>
            </a:r>
            <a:endParaRPr lang="en-US" sz="2400" dirty="0"/>
          </a:p>
        </p:txBody>
      </p:sp>
    </p:spTree>
    <p:extLst>
      <p:ext uri="{BB962C8B-B14F-4D97-AF65-F5344CB8AC3E}">
        <p14:creationId xmlns:p14="http://schemas.microsoft.com/office/powerpoint/2010/main" val="1265266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6600" y="963126"/>
            <a:ext cx="10966840" cy="6326155"/>
          </a:xfrm>
        </p:spPr>
        <p:txBody>
          <a:bodyPr>
            <a:normAutofit/>
          </a:bodyPr>
          <a:lstStyle/>
          <a:p>
            <a:pPr algn="just"/>
            <a:r>
              <a:rPr lang="fa-IR" sz="2100" dirty="0">
                <a:cs typeface="B Homa" panose="00000400000000000000" pitchFamily="2" charset="-78"/>
              </a:rPr>
              <a:t>بنابراین آغاز حاشیه نشینی در ایران و رشد آن عمدتا از سال 1320 به بعد ، به ویژه دهه ی 1340 است . از سال 1350 موسسه ی مطالعات و تحقیقات اجتماعی دانشگاه تهران بنا به درخواست سازمان برنامه و بودجه ، طرح گسترده ای را برای مطالعه ی حاشیه نشینی با مطالعه ی حاشیه نشینان تهران آغاز کرد . برای شهر های همدان ، بندر عباس ، بوشهر و کرمانشاه نیز نتایج مطالعات منتشر شد . دفتر سازمان برنامه و بودجه ، نیز طرح مطالعاتی حاشیه نشینان شهر های تبریز ، کرمان و غربتی های سبزوار را منتشر کرد ( زاهدانی ، 1369 : 14 )  . </a:t>
            </a:r>
            <a:endParaRPr lang="fa-IR" sz="2100" dirty="0" smtClean="0">
              <a:cs typeface="B Homa" panose="00000400000000000000" pitchFamily="2" charset="-78"/>
            </a:endParaRPr>
          </a:p>
          <a:p>
            <a:pPr marL="0" indent="0" algn="just">
              <a:buNone/>
            </a:pPr>
            <a:r>
              <a:rPr lang="fa-IR" sz="2100" dirty="0">
                <a:cs typeface="B Homa" panose="00000400000000000000" pitchFamily="2" charset="-78"/>
              </a:rPr>
              <a:t>دولت نیز مقابله با حاشیه نشینی را در قالب تدوین سیاست های تامین مسکن و تدوین برنامه ی پنج ساله از سال 1327 تا 1357 دنبال نمود و پس از انقلاب نیز با توجه به رشد سریع جمعیت شهری سیاست های متفاوتی در قالب ارائه ی زمین ( تاسیس سازمان زمین شهری 1360 ) تا سال های 1367 و تغییر سیاست از ارائه ی زمین به تامین مسکن در قالب الگو های مسکن اجتماعی ، کوچک سازی ، انبوه سازی و غیره در برنامه ی دوم ( 77 – 1372 ) و سوم توسعه ( 83-1379 ) را دنبال نمود ( فککوهی ، 1383 : </a:t>
            </a:r>
            <a:r>
              <a:rPr lang="fa-IR" sz="2100" dirty="0" smtClean="0">
                <a:cs typeface="B Homa" panose="00000400000000000000" pitchFamily="2" charset="-78"/>
              </a:rPr>
              <a:t>52) </a:t>
            </a:r>
          </a:p>
          <a:p>
            <a:pPr marL="0" indent="0" algn="just">
              <a:buNone/>
            </a:pPr>
            <a:endParaRPr lang="fa-IR" sz="2100" dirty="0" smtClean="0">
              <a:cs typeface="B Homa" panose="00000400000000000000" pitchFamily="2" charset="-78"/>
            </a:endParaRPr>
          </a:p>
          <a:p>
            <a:pPr marL="0" indent="0" algn="just">
              <a:buNone/>
            </a:pPr>
            <a:r>
              <a:rPr lang="fa-IR" sz="2100" dirty="0" smtClean="0">
                <a:cs typeface="B Homa" panose="00000400000000000000" pitchFamily="2" charset="-78"/>
              </a:rPr>
              <a:t>آخرین </a:t>
            </a:r>
            <a:r>
              <a:rPr lang="fa-IR" sz="2100" dirty="0">
                <a:cs typeface="B Homa" panose="00000400000000000000" pitchFamily="2" charset="-78"/>
              </a:rPr>
              <a:t>اقدام دولت در زمینه ی کنترل حاشیه شهر نشینی و ساماندهی مناطق حاشه نشین شهر های کشور تهیه و تصویب سند توانمند سازی سکونت گاه های غیر رسمی کشور در سال 1382 توسط هیات وزیران بود که پس از آن اقدامات سازمان یافته ای بر اساس سند مذکور توسط سازمان های ذی ربط صورت پذیرفت و در حال حاضر نیز در بسیاری از شهر های بزرگ و متوسط کشور پروژه ها و طرح های پژوهشی در این خصوص در حال اجراست ( رهنما و توانگر ، 1387 : 95 ) . </a:t>
            </a:r>
            <a:endParaRPr lang="en-US" sz="2100" dirty="0"/>
          </a:p>
          <a:p>
            <a:pPr algn="just"/>
            <a:endParaRPr lang="en-US" dirty="0"/>
          </a:p>
          <a:p>
            <a:pPr algn="just"/>
            <a:endParaRPr lang="fa-IR" dirty="0">
              <a:cs typeface="B Homa" panose="00000400000000000000" pitchFamily="2" charset="-78"/>
            </a:endParaRPr>
          </a:p>
        </p:txBody>
      </p:sp>
    </p:spTree>
    <p:extLst>
      <p:ext uri="{BB962C8B-B14F-4D97-AF65-F5344CB8AC3E}">
        <p14:creationId xmlns:p14="http://schemas.microsoft.com/office/powerpoint/2010/main" val="2107454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64909711"/>
              </p:ext>
            </p:extLst>
          </p:nvPr>
        </p:nvGraphicFramePr>
        <p:xfrm>
          <a:off x="1928791" y="432844"/>
          <a:ext cx="7597505" cy="5794309"/>
        </p:xfrm>
        <a:graphic>
          <a:graphicData uri="http://schemas.openxmlformats.org/drawingml/2006/table">
            <a:tbl>
              <a:tblPr rtl="1" firstRow="1" firstCol="1" bandRow="1">
                <a:tableStyleId>{5C22544A-7EE6-4342-B048-85BDC9FD1C3A}</a:tableStyleId>
              </a:tblPr>
              <a:tblGrid>
                <a:gridCol w="1451109"/>
                <a:gridCol w="1451109"/>
                <a:gridCol w="1451793"/>
                <a:gridCol w="1621747"/>
                <a:gridCol w="1621747"/>
              </a:tblGrid>
              <a:tr h="621685">
                <a:tc rowSpan="2">
                  <a:txBody>
                    <a:bodyPr/>
                    <a:lstStyle/>
                    <a:p>
                      <a:pPr algn="just" rtl="1">
                        <a:lnSpc>
                          <a:spcPct val="150000"/>
                        </a:lnSpc>
                        <a:spcAft>
                          <a:spcPts val="0"/>
                        </a:spcAft>
                      </a:pPr>
                      <a:r>
                        <a:rPr lang="fa-IR" sz="1400" dirty="0">
                          <a:effectLst/>
                          <a:cs typeface="0 Soroosh" panose="00000400000000000000" pitchFamily="2" charset="-78"/>
                        </a:rPr>
                        <a:t>ردیف</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gridSpan="2">
                  <a:txBody>
                    <a:bodyPr/>
                    <a:lstStyle/>
                    <a:p>
                      <a:pPr algn="just" rtl="1">
                        <a:lnSpc>
                          <a:spcPct val="150000"/>
                        </a:lnSpc>
                        <a:spcAft>
                          <a:spcPts val="0"/>
                        </a:spcAft>
                      </a:pPr>
                      <a:r>
                        <a:rPr lang="fa-IR" sz="1400">
                          <a:effectLst/>
                          <a:cs typeface="0 Soroosh" panose="00000400000000000000" pitchFamily="2" charset="-78"/>
                        </a:rPr>
                        <a:t>مکان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hMerge="1">
                  <a:txBody>
                    <a:bodyPr/>
                    <a:lstStyle/>
                    <a:p>
                      <a:pPr rtl="1"/>
                      <a:endParaRPr lang="fa-IR"/>
                    </a:p>
                  </a:txBody>
                  <a:tcPr/>
                </a:tc>
                <a:tc>
                  <a:txBody>
                    <a:bodyPr/>
                    <a:lstStyle/>
                    <a:p>
                      <a:pPr algn="just" rtl="1">
                        <a:lnSpc>
                          <a:spcPct val="150000"/>
                        </a:lnSpc>
                        <a:spcAft>
                          <a:spcPts val="0"/>
                        </a:spcAft>
                      </a:pPr>
                      <a:r>
                        <a:rPr lang="fa-IR" sz="1400">
                          <a:effectLst/>
                          <a:cs typeface="0 Soroosh" panose="00000400000000000000" pitchFamily="2" charset="-78"/>
                        </a:rPr>
                        <a:t>مساحت کل شهر</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dirty="0">
                          <a:effectLst/>
                          <a:cs typeface="0 Soroosh" panose="00000400000000000000" pitchFamily="2" charset="-78"/>
                        </a:rPr>
                        <a:t>مساحت </a:t>
                      </a:r>
                      <a:r>
                        <a:rPr lang="fa-IR" sz="1400" dirty="0" smtClean="0">
                          <a:effectLst/>
                          <a:cs typeface="0 Soroosh" panose="00000400000000000000" pitchFamily="2" charset="-78"/>
                        </a:rPr>
                        <a:t>محلات</a:t>
                      </a:r>
                      <a:r>
                        <a:rPr lang="fa-IR" sz="1400" baseline="0" dirty="0" smtClean="0">
                          <a:effectLst/>
                          <a:cs typeface="0 Soroosh" panose="00000400000000000000" pitchFamily="2" charset="-78"/>
                        </a:rPr>
                        <a:t> </a:t>
                      </a:r>
                      <a:r>
                        <a:rPr lang="fa-IR" sz="1400" dirty="0" smtClean="0">
                          <a:effectLst/>
                          <a:cs typeface="0 Soroosh" panose="00000400000000000000" pitchFamily="2" charset="-78"/>
                        </a:rPr>
                        <a:t>غیر </a:t>
                      </a:r>
                      <a:r>
                        <a:rPr lang="fa-IR" sz="1400" dirty="0">
                          <a:effectLst/>
                          <a:cs typeface="0 Soroosh" panose="00000400000000000000" pitchFamily="2" charset="-78"/>
                        </a:rPr>
                        <a:t>رسمی</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vMerge="1">
                  <a:txBody>
                    <a:bodyPr/>
                    <a:lstStyle/>
                    <a:p>
                      <a:pPr rtl="1"/>
                      <a:endParaRPr lang="fa-IR"/>
                    </a:p>
                  </a:txBody>
                  <a:tcPr/>
                </a:tc>
                <a:tc>
                  <a:txBody>
                    <a:bodyPr/>
                    <a:lstStyle/>
                    <a:p>
                      <a:pPr algn="just" rtl="1">
                        <a:lnSpc>
                          <a:spcPct val="150000"/>
                        </a:lnSpc>
                        <a:spcAft>
                          <a:spcPts val="0"/>
                        </a:spcAft>
                      </a:pPr>
                      <a:r>
                        <a:rPr lang="fa-IR" sz="1400">
                          <a:effectLst/>
                          <a:cs typeface="0 Soroosh" panose="00000400000000000000" pitchFamily="2" charset="-78"/>
                        </a:rPr>
                        <a:t>استان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شهر</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هکتار </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 هکتار )</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ا.شرقی</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تبریز</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23134</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400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2</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ا.غربی</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ارومیه</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dirty="0">
                          <a:effectLst/>
                          <a:cs typeface="0 Soroosh" panose="00000400000000000000" pitchFamily="2" charset="-78"/>
                        </a:rPr>
                        <a:t>7536</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3</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اردبیل</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اردبیل</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4900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dirty="0">
                          <a:effectLst/>
                          <a:cs typeface="0 Soroosh" panose="00000400000000000000" pitchFamily="2" charset="-78"/>
                        </a:rPr>
                        <a:t>800</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4</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اصفهان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اصفهان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21500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5</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تهران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تهران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70000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1200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6</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خراسان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مشهد</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30000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7</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خوزستان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اهواز</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11000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8</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سیستان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زاهدان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2000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9</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فارس</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شیراز</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14620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700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کردستان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سنندج</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3250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600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11</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کرمانشاه</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کرمانشاه</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9800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1250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12</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کرمان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کرمان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12864</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13</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گیلان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رشت</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4100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300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14</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مرکزی</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اراک</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2468</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500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a:effectLst/>
                          <a:cs typeface="0 Soroosh" panose="00000400000000000000" pitchFamily="2" charset="-78"/>
                        </a:rPr>
                        <a:t>15</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همدان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همدان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5340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200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304272">
                <a:tc>
                  <a:txBody>
                    <a:bodyPr/>
                    <a:lstStyle/>
                    <a:p>
                      <a:pPr algn="just" rtl="1">
                        <a:lnSpc>
                          <a:spcPct val="150000"/>
                        </a:lnSpc>
                        <a:spcAft>
                          <a:spcPts val="0"/>
                        </a:spcAft>
                      </a:pPr>
                      <a:r>
                        <a:rPr lang="fa-IR" sz="1400" dirty="0">
                          <a:effectLst/>
                          <a:cs typeface="0 Soroosh" panose="00000400000000000000" pitchFamily="2" charset="-78"/>
                        </a:rPr>
                        <a:t>16</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هرمزگان</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بندر عباس</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a:effectLst/>
                          <a:cs typeface="0 Soroosh" panose="00000400000000000000" pitchFamily="2" charset="-78"/>
                        </a:rPr>
                        <a:t>5830</a:t>
                      </a:r>
                      <a:endParaRPr lang="en-US" sz="11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400" dirty="0">
                          <a:effectLst/>
                          <a:cs typeface="0 Soroosh" panose="00000400000000000000" pitchFamily="2" charset="-78"/>
                        </a:rPr>
                        <a:t>1900</a:t>
                      </a:r>
                      <a:endParaRPr lang="en-US" sz="11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bl>
          </a:graphicData>
        </a:graphic>
      </p:graphicFrame>
      <p:sp>
        <p:nvSpPr>
          <p:cNvPr id="5" name="Rectangle 1"/>
          <p:cNvSpPr>
            <a:spLocks noChangeArrowheads="1"/>
          </p:cNvSpPr>
          <p:nvPr/>
        </p:nvSpPr>
        <p:spPr bwMode="auto">
          <a:xfrm>
            <a:off x="-607268" y="6363513"/>
            <a:ext cx="113030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charset="-78"/>
              </a:rPr>
              <a:t>جدول شماره ی 1 : وضعیت سکونت گاه های غیر رسمی شهر های ایران ( منبع : وزارت کشور ، 1382)                                                </a:t>
            </a:r>
            <a:endParaRPr kumimoji="0" 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0858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952" y="1352420"/>
            <a:ext cx="11849878" cy="6596743"/>
          </a:xfrm>
        </p:spPr>
        <p:txBody>
          <a:bodyPr>
            <a:normAutofit/>
          </a:bodyPr>
          <a:lstStyle/>
          <a:p>
            <a:pPr marL="0" indent="0">
              <a:lnSpc>
                <a:spcPct val="150000"/>
              </a:lnSpc>
              <a:buNone/>
            </a:pPr>
            <a:r>
              <a:rPr lang="fa-IR" dirty="0" smtClean="0">
                <a:cs typeface="B Homa" panose="00000400000000000000" pitchFamily="2" charset="-78"/>
              </a:rPr>
              <a:t>حاشیه </a:t>
            </a:r>
            <a:r>
              <a:rPr lang="fa-IR" dirty="0">
                <a:cs typeface="B Homa" panose="00000400000000000000" pitchFamily="2" charset="-78"/>
              </a:rPr>
              <a:t>نشینی به مفهوم امروزی خود در ایران همزاد شهر نشینی شتابان کشور است و سابقه ی آن به 6-5 دهه ی پیش باز می گردد . دگرگونی های جهانی به ویژه تحولات درونی سرمایه داری جهانی در دهه ی 60 و میل به دستیابی به بازار های جدید مصرف به علاوه ی شرایط سیاسی ، اجتماعی و اقتصادی کشور به ویژه فرو پاشی نظام ارباب – رعیتی از جمله علل پیدایش آن به شمار می رود . البته به عوامل یاد شده باید گران شدن بهای نفت ، شکل گیری اقتصاد تک محصولی مبتنی بر فروش نفت ، اجرای اصلاحات ارضی و تغییر نظام مالکیت اراضی زراعی ، جایگزینی اقتصاد پولی با فئودالیسم سابق ، فقدان انرژی و نبود الگوی توسعه ی مناسب ، رهیافت برنامه ریزی بخشی ، بر هم خوردن بیش از پیش تعادل فضایی ، به هم ریختن سیستم مدیریت روستایی و عدم وجود الترناتیو های مناسب برای آن و ... را نیز اضافه کرد . فقر شهری نیز از عوامل تاثیر گذار بر گسترش حاشیه نشینی است که در کنار مهاجرت شدید روستا – شهری ، چالش ها و معضلات اجتماعی ، اقتصادی ، فرهنگی ، سیاسی  و امنیتی فراوانی را به وجود می آورد . بنا بر گزارش وزارت مسکن و شهر سازی در حال حاضر بالغ بر 5/5 میلیون نفر حاشیه نشین در ایران وجود دارد که شهر تهران حدود 5/2 میلیون نفر آن را در خود جای داده است ( خواجه دلویی ، 1383 ) . </a:t>
            </a:r>
            <a:endParaRPr lang="en-US" dirty="0"/>
          </a:p>
          <a:p>
            <a:pPr>
              <a:lnSpc>
                <a:spcPct val="150000"/>
              </a:lnSpc>
            </a:pPr>
            <a:endParaRPr lang="fa-IR" dirty="0">
              <a:cs typeface="B Homa" panose="00000400000000000000" pitchFamily="2" charset="-78"/>
            </a:endParaRPr>
          </a:p>
        </p:txBody>
      </p:sp>
      <p:sp>
        <p:nvSpPr>
          <p:cNvPr id="4" name="Rectangle 3"/>
          <p:cNvSpPr/>
          <p:nvPr/>
        </p:nvSpPr>
        <p:spPr>
          <a:xfrm>
            <a:off x="8735353" y="359818"/>
            <a:ext cx="2444900"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a:cs typeface="B Homa" panose="00000400000000000000" pitchFamily="2" charset="-78"/>
              </a:rPr>
              <a:t>حاشیه نشینی در </a:t>
            </a:r>
            <a:r>
              <a:rPr lang="fa-IR" sz="2400" dirty="0" smtClean="0">
                <a:cs typeface="B Homa" panose="00000400000000000000" pitchFamily="2" charset="-78"/>
              </a:rPr>
              <a:t>ایران</a:t>
            </a:r>
            <a:endParaRPr lang="en-US" sz="2400" dirty="0"/>
          </a:p>
        </p:txBody>
      </p:sp>
    </p:spTree>
    <p:extLst>
      <p:ext uri="{BB962C8B-B14F-4D97-AF65-F5344CB8AC3E}">
        <p14:creationId xmlns:p14="http://schemas.microsoft.com/office/powerpoint/2010/main" val="3140775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62387011"/>
              </p:ext>
            </p:extLst>
          </p:nvPr>
        </p:nvGraphicFramePr>
        <p:xfrm>
          <a:off x="765106" y="1082353"/>
          <a:ext cx="10842175" cy="4534677"/>
        </p:xfrm>
        <a:graphic>
          <a:graphicData uri="http://schemas.openxmlformats.org/drawingml/2006/table">
            <a:tbl>
              <a:tblPr rtl="1" firstRow="1" firstCol="1" bandRow="1">
                <a:tableStyleId>{5C22544A-7EE6-4342-B048-85BDC9FD1C3A}</a:tableStyleId>
              </a:tblPr>
              <a:tblGrid>
                <a:gridCol w="1354832"/>
                <a:gridCol w="1354832"/>
                <a:gridCol w="1354832"/>
                <a:gridCol w="1354832"/>
                <a:gridCol w="1354832"/>
                <a:gridCol w="1356005"/>
                <a:gridCol w="1356005"/>
                <a:gridCol w="1356005"/>
              </a:tblGrid>
              <a:tr h="647811">
                <a:tc>
                  <a:txBody>
                    <a:bodyPr/>
                    <a:lstStyle/>
                    <a:p>
                      <a:pPr algn="just" rtl="1">
                        <a:lnSpc>
                          <a:spcPct val="150000"/>
                        </a:lnSpc>
                        <a:spcAft>
                          <a:spcPts val="0"/>
                        </a:spcAft>
                      </a:pPr>
                      <a:r>
                        <a:rPr lang="fa-IR" sz="1800" dirty="0">
                          <a:effectLst/>
                          <a:cs typeface="0 Soroosh" panose="00000400000000000000" pitchFamily="2" charset="-78"/>
                        </a:rPr>
                        <a:t>شهر</a:t>
                      </a:r>
                      <a:endParaRPr lang="en-US" sz="18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تهران</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مشهد</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تبریز</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اصفهان</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شیراز</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اهواز</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کرج</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a:effectLst/>
                          <a:cs typeface="0 Soroosh" panose="00000400000000000000" pitchFamily="2" charset="-78"/>
                        </a:rPr>
                        <a:t>1355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453223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dirty="0">
                          <a:effectLst/>
                          <a:cs typeface="0 Soroosh" panose="00000400000000000000" pitchFamily="2" charset="-78"/>
                        </a:rPr>
                        <a:t>667770</a:t>
                      </a:r>
                      <a:endParaRPr lang="en-US" sz="18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597976</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661510</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325813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334399</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137926</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a:effectLst/>
                          <a:cs typeface="0 Soroosh" panose="00000400000000000000" pitchFamily="2" charset="-78"/>
                        </a:rPr>
                        <a:t>1365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6022079</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1540425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1144003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dirty="0" smtClean="0">
                          <a:effectLst/>
                          <a:cs typeface="0 Soroosh" panose="00000400000000000000" pitchFamily="2" charset="-78"/>
                        </a:rPr>
                        <a:t>1190282</a:t>
                      </a:r>
                      <a:endParaRPr lang="en-US" sz="18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896559</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589529</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539691</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a:effectLst/>
                          <a:cs typeface="0 Soroosh" panose="00000400000000000000" pitchFamily="2" charset="-78"/>
                        </a:rPr>
                        <a:t>1375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6758845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1887405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1191043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1266072</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1053035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804080</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940968</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a:effectLst/>
                          <a:cs typeface="0 Soroosh" panose="00000400000000000000" pitchFamily="2" charset="-78"/>
                        </a:rPr>
                        <a:t>رشد 65-55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9/2</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7/8</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2/9</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7/7</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8/5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6/14</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a:effectLst/>
                          <a:cs typeface="0 Soroosh" panose="00000400000000000000" pitchFamily="2" charset="-78"/>
                        </a:rPr>
                        <a:t>رشد 75-65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2/1</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4/0</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6/0</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6/1</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7/5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r h="647811">
                <a:tc>
                  <a:txBody>
                    <a:bodyPr/>
                    <a:lstStyle/>
                    <a:p>
                      <a:pPr algn="just" rtl="1">
                        <a:lnSpc>
                          <a:spcPct val="150000"/>
                        </a:lnSpc>
                        <a:spcAft>
                          <a:spcPts val="0"/>
                        </a:spcAft>
                      </a:pPr>
                      <a:r>
                        <a:rPr lang="fa-IR" sz="1800" dirty="0">
                          <a:effectLst/>
                          <a:cs typeface="0 Soroosh" panose="00000400000000000000" pitchFamily="2" charset="-78"/>
                        </a:rPr>
                        <a:t>رشد 75-55</a:t>
                      </a:r>
                      <a:endParaRPr lang="en-US" sz="18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3/5</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5/3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2/3</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6/4</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a:effectLst/>
                          <a:cs typeface="0 Soroosh" panose="00000400000000000000" pitchFamily="2" charset="-78"/>
                        </a:rPr>
                        <a:t>5/4</a:t>
                      </a:r>
                      <a:endParaRPr lang="en-US" sz="180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c>
                  <a:txBody>
                    <a:bodyPr/>
                    <a:lstStyle/>
                    <a:p>
                      <a:pPr algn="just" rtl="1">
                        <a:lnSpc>
                          <a:spcPct val="150000"/>
                        </a:lnSpc>
                        <a:spcAft>
                          <a:spcPts val="0"/>
                        </a:spcAft>
                      </a:pPr>
                      <a:r>
                        <a:rPr lang="fa-IR" sz="1800" dirty="0">
                          <a:effectLst/>
                          <a:cs typeface="0 Soroosh" panose="00000400000000000000" pitchFamily="2" charset="-78"/>
                        </a:rPr>
                        <a:t>10</a:t>
                      </a:r>
                      <a:endParaRPr lang="en-US" sz="1800" dirty="0">
                        <a:effectLst/>
                        <a:latin typeface="Calibri" panose="020F0502020204030204" pitchFamily="34" charset="0"/>
                        <a:ea typeface="Calibri" panose="020F0502020204030204" pitchFamily="34" charset="0"/>
                        <a:cs typeface="0 Soroosh" panose="00000400000000000000" pitchFamily="2" charset="-78"/>
                      </a:endParaRPr>
                    </a:p>
                  </a:txBody>
                  <a:tcPr marL="68580" marR="68580" marT="0" marB="0"/>
                </a:tc>
              </a:tr>
            </a:tbl>
          </a:graphicData>
        </a:graphic>
      </p:graphicFrame>
      <p:sp>
        <p:nvSpPr>
          <p:cNvPr id="5" name="Rectangle 1"/>
          <p:cNvSpPr>
            <a:spLocks noChangeArrowheads="1"/>
          </p:cNvSpPr>
          <p:nvPr/>
        </p:nvSpPr>
        <p:spPr bwMode="auto">
          <a:xfrm>
            <a:off x="878227" y="5689133"/>
            <a:ext cx="2238619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B Nazanin"/>
                <a:ea typeface="Calibri" panose="020F0502020204030204" pitchFamily="34" charset="0"/>
                <a:cs typeface="Arial" panose="020B0604020202020204" pitchFamily="34" charset="0"/>
              </a:rPr>
              <a:t>جدول شماره ی 2 : تعداد و نرخ رشد جمعیت کلان شهر های ایران در سال های 75- 1355 ( مرکز آمار ایران ، 1382 : 53 ) . </a:t>
            </a:r>
            <a:endParaRPr kumimoji="0" lang="en-US"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2084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2600" y="1239382"/>
            <a:ext cx="11141270" cy="6596743"/>
          </a:xfrm>
        </p:spPr>
        <p:txBody>
          <a:bodyPr>
            <a:normAutofit/>
          </a:bodyPr>
          <a:lstStyle/>
          <a:p>
            <a:pPr marL="0" indent="0">
              <a:buNone/>
            </a:pPr>
            <a:r>
              <a:rPr lang="fa-IR" dirty="0" smtClean="0">
                <a:cs typeface="B Homa" panose="00000400000000000000" pitchFamily="2" charset="-78"/>
              </a:rPr>
              <a:t>در یک دیدگاه جهان شمول و بسیار کلان ، ریشه ای ترین مساله ی مبتلا به شهر ها در دوران معاصر و به ویژه جهان سوم تمرکز فزاینده ی جمعیت در شهر ها و گسترش فیزیکی شدید محدوده های شهری است . در نتیجه ی این روند ، شهر نشینی دنیای معاصر ، به ویژگه در جهان سوم دچار مشکلات و مسائل جدی شده است که اهم آن ها عبارتند از :</a:t>
            </a:r>
            <a:endParaRPr lang="en-US" dirty="0" smtClean="0"/>
          </a:p>
          <a:p>
            <a:pPr marL="0" indent="0">
              <a:buNone/>
            </a:pPr>
            <a:r>
              <a:rPr lang="fa-IR" dirty="0" smtClean="0">
                <a:cs typeface="B Homa" panose="00000400000000000000" pitchFamily="2" charset="-78"/>
              </a:rPr>
              <a:t>الف </a:t>
            </a:r>
            <a:r>
              <a:rPr lang="fa-IR" dirty="0">
                <a:cs typeface="B Homa" panose="00000400000000000000" pitchFamily="2" charset="-78"/>
              </a:rPr>
              <a:t>: شهری شدن فقر</a:t>
            </a:r>
            <a:endParaRPr lang="en-US" dirty="0"/>
          </a:p>
          <a:p>
            <a:pPr marL="0" indent="0">
              <a:buNone/>
            </a:pPr>
            <a:r>
              <a:rPr lang="fa-IR" dirty="0">
                <a:cs typeface="B Homa" panose="00000400000000000000" pitchFamily="2" charset="-78"/>
              </a:rPr>
              <a:t>ب : سوء تغذیه و بیماری در شهر ها</a:t>
            </a:r>
            <a:endParaRPr lang="en-US" dirty="0"/>
          </a:p>
          <a:p>
            <a:pPr marL="0" indent="0">
              <a:buNone/>
            </a:pPr>
            <a:r>
              <a:rPr lang="fa-IR" dirty="0">
                <a:cs typeface="B Homa" panose="00000400000000000000" pitchFamily="2" charset="-78"/>
              </a:rPr>
              <a:t>ج : کیفیت پایین و غیر قابل قبول محیط زیست شهری </a:t>
            </a:r>
            <a:endParaRPr lang="en-US" dirty="0"/>
          </a:p>
          <a:p>
            <a:pPr marL="0" indent="0">
              <a:buNone/>
            </a:pPr>
            <a:r>
              <a:rPr lang="fa-IR" dirty="0">
                <a:cs typeface="B Homa" panose="00000400000000000000" pitchFamily="2" charset="-78"/>
              </a:rPr>
              <a:t>د : ناکارایی و کمبود کمی و کیفی مسکن </a:t>
            </a:r>
            <a:endParaRPr lang="en-US" dirty="0"/>
          </a:p>
          <a:p>
            <a:pPr marL="0" indent="0">
              <a:buNone/>
            </a:pPr>
            <a:r>
              <a:rPr lang="fa-IR" dirty="0">
                <a:cs typeface="B Homa" panose="00000400000000000000" pitchFamily="2" charset="-78"/>
              </a:rPr>
              <a:t>و : کمبود شدید تاسیسات ، تجهیزات و زیر ساخت های شهری ( گزارش توسعه ی انسانی 1990 : 114 – 113 ) . </a:t>
            </a:r>
            <a:endParaRPr lang="en-US" dirty="0"/>
          </a:p>
          <a:p>
            <a:pPr marL="0" indent="0">
              <a:buNone/>
            </a:pPr>
            <a:r>
              <a:rPr lang="fa-IR" dirty="0">
                <a:cs typeface="B Homa" panose="00000400000000000000" pitchFamily="2" charset="-78"/>
              </a:rPr>
              <a:t>در حال حاضر مهم ترین مسائل و چالش های نظام مدیریت شهری در جهان سوم چاره اندیشی در قبال رشد نا برابری های شهری ، کمبود یا نبود منابع ، فشار زیاد برای رقابت های شهری ، تقاضای زیاد برای سهم بیشتر از در آمد های شهری ، بروز مسائل سیاسی ، اجتماعی ، فرهنگی و حقوق شهری است ( شم آبادی ، 1386 ) . مسئولیت مستقیم هدایت و کنترل شهر ها و حل مسائل فوق بر عهده ی نظام مدیریت شهری است . اما این نظام برای این مقابله ، دچار مسائل ، نا معلومی های و قیودات جدی است که چگونگی توجه و برخورد با آن ها تاثیر قاطعی در موفقیت و کارایی نظام خواهد داشت . </a:t>
            </a:r>
            <a:endParaRPr lang="en-US" dirty="0"/>
          </a:p>
          <a:p>
            <a:endParaRPr lang="fa-IR" dirty="0">
              <a:cs typeface="B Homa" panose="00000400000000000000" pitchFamily="2" charset="-78"/>
            </a:endParaRPr>
          </a:p>
        </p:txBody>
      </p:sp>
      <p:sp>
        <p:nvSpPr>
          <p:cNvPr id="4" name="Rectangle 3"/>
          <p:cNvSpPr/>
          <p:nvPr/>
        </p:nvSpPr>
        <p:spPr>
          <a:xfrm>
            <a:off x="8119800" y="359818"/>
            <a:ext cx="3060453"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a:cs typeface="B Homa" panose="00000400000000000000" pitchFamily="2" charset="-78"/>
              </a:rPr>
              <a:t>چالش های مدیریت شهری </a:t>
            </a:r>
            <a:endParaRPr lang="en-US" sz="2400" dirty="0"/>
          </a:p>
        </p:txBody>
      </p:sp>
    </p:spTree>
    <p:extLst>
      <p:ext uri="{BB962C8B-B14F-4D97-AF65-F5344CB8AC3E}">
        <p14:creationId xmlns:p14="http://schemas.microsoft.com/office/powerpoint/2010/main" val="520470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630" y="1335573"/>
            <a:ext cx="11868538" cy="6578082"/>
          </a:xfrm>
        </p:spPr>
        <p:txBody>
          <a:bodyPr/>
          <a:lstStyle/>
          <a:p>
            <a:pPr marL="0" indent="0" algn="just">
              <a:buNone/>
            </a:pPr>
            <a:r>
              <a:rPr lang="fa-IR" dirty="0" smtClean="0">
                <a:cs typeface="B Homa" panose="00000400000000000000" pitchFamily="2" charset="-78"/>
              </a:rPr>
              <a:t>در </a:t>
            </a:r>
            <a:r>
              <a:rPr lang="fa-IR" dirty="0">
                <a:cs typeface="B Homa" panose="00000400000000000000" pitchFamily="2" charset="-78"/>
              </a:rPr>
              <a:t>توسعه ی فزاینده ی کنونی شهر ها و اداره و ساماندهی تمام مسائل و پیچیدگی های به وجود آمده ناشی از آن تبلور ناکامی ها و درماندگی های حوزه ی مدیریت شهری است ، مساله ای به این انبوه مشکلات اضافه شده که چیز جدیدی نیست ، ولی در حال حاضر با توجه به روند کنونی جهان وخیم تر شده و عنوان بحران را بر پیشانی حک شده می بیند و حساسیت های خاص خود را بر انگیخته ، مساله ی اسکان غیر رسمی می باشد که در حوزه ی مدیریت شهری باید مورد تحلیل قرار گرفته و یک راهکار مشخص و تصمیم گیری بنیادی در این زمینه صورت گیرد . در صورتی که با این مساله به صورت بنیادی و ساختاری برخورد شود و تصمیماتی معقولانه اتخاذ شود میتوان راهکارهایی در جهت تقلیل آن و سپس کنترل نهایی در مراحل بعدی صورت داد .( احمدیان ؛ 1380 : شماره 43-44 ) . </a:t>
            </a:r>
            <a:endParaRPr lang="en-US" dirty="0"/>
          </a:p>
          <a:p>
            <a:pPr marL="0" indent="0" algn="just">
              <a:buNone/>
            </a:pPr>
            <a:r>
              <a:rPr lang="fa-IR" dirty="0">
                <a:cs typeface="B Homa" panose="00000400000000000000" pitchFamily="2" charset="-78"/>
              </a:rPr>
              <a:t>در این صورت مبحث اولین موضوعی که مدیریت شهری باید به آن توجه کرده و آن را در صدر توجهات خود قرار دهد توجه به گرانی غیر متعارف زمین شهری است . اسکان غیر رسمی یکی از جلوه های مشکلات مدیریت شهری و بحران اقتصادی می باشد . همچنین به دلیل عدم نظارت ارکان مدیریت شهری در این نواحی ، ( که از چشم دور افتادگان و فراموش شدگان به آن ها می نگرند ) ساخت و ساز و اسکان در آن اماکن از مقررات رسمی تبعیت نمی کند ( خیام ، 1376 : شماره 5 ) . </a:t>
            </a:r>
            <a:endParaRPr lang="en-US" dirty="0"/>
          </a:p>
          <a:p>
            <a:pPr algn="just"/>
            <a:endParaRPr lang="fa-IR" dirty="0">
              <a:cs typeface="B Homa" panose="00000400000000000000" pitchFamily="2" charset="-78"/>
            </a:endParaRPr>
          </a:p>
        </p:txBody>
      </p:sp>
      <p:sp>
        <p:nvSpPr>
          <p:cNvPr id="5" name="Rectangle 4"/>
          <p:cNvSpPr/>
          <p:nvPr/>
        </p:nvSpPr>
        <p:spPr>
          <a:xfrm>
            <a:off x="6550459" y="359818"/>
            <a:ext cx="4629794"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a:cs typeface="B Homa" panose="00000400000000000000" pitchFamily="2" charset="-78"/>
              </a:rPr>
              <a:t>نقش مدیریت شهری در اسکان غیر رسمی </a:t>
            </a:r>
            <a:endParaRPr lang="en-US" sz="2400" dirty="0"/>
          </a:p>
        </p:txBody>
      </p:sp>
    </p:spTree>
    <p:extLst>
      <p:ext uri="{BB962C8B-B14F-4D97-AF65-F5344CB8AC3E}">
        <p14:creationId xmlns:p14="http://schemas.microsoft.com/office/powerpoint/2010/main" val="3789936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50606"/>
            <a:ext cx="11961845" cy="6615404"/>
          </a:xfrm>
        </p:spPr>
        <p:txBody>
          <a:bodyPr>
            <a:normAutofit/>
          </a:bodyPr>
          <a:lstStyle/>
          <a:p>
            <a:pPr marL="0" indent="0">
              <a:lnSpc>
                <a:spcPct val="150000"/>
              </a:lnSpc>
              <a:buNone/>
            </a:pPr>
            <a:r>
              <a:rPr lang="fa-IR" dirty="0">
                <a:cs typeface="B Homa" panose="00000400000000000000" pitchFamily="2" charset="-78"/>
              </a:rPr>
              <a:t>مناطق حاشیه ای بدون رعایت استاندارد های شهری از جمله خدمات شهری ، آموزشی ، بهداشتی ، و امنیتی به وجود می آیند و به صورت یک زایده ی انسانی و اجتماعی به حیات خودشان ادامه می دهند . چون ساکنان این مناطق در دید عمومی منزلت اجتماعی و امنیتی ندارند و از نظر شغلی هیچ تضمینی برایشان وجود ندارد و در ادامه ی آن به لحاظ فرهنگی دچار سرگردانی هستند ، در این نواحی آب و برق به سختی در اختیار ساکنین قرار می گیرد ، زیر ساخت های شهری در این مناطق وجود ندارد ، مسیر های ارتباطی در ین نواحی با مشکلات وسیعی رو به رو می باشد ، نظارت پلیس به عنوان یک رکن اصلی در مدیریت شهری به منظور سر و سامان دادن به نواحی شهری و به منظور جلوگیری از ریشه یابی جرم و جنایات در مناطق شهری دارای یک ضعف اساسی می باشد . از لحاظ یک برنامه ی مدرن و منظم آموزشی برای تعلیم و تربیت چه برای کودکان و چه برای آموزش بزرگسالان به منظور نحوه و چگونگی برخورد با مسائل شهری و آموزش شهروندی یک نقصان بزرگی مشاهده می شود ( شعبانی و حیدری ، 1385 : 53 ) . </a:t>
            </a:r>
            <a:endParaRPr lang="en-US" dirty="0"/>
          </a:p>
          <a:p>
            <a:endParaRPr lang="fa-IR" dirty="0">
              <a:cs typeface="B Homa" panose="00000400000000000000" pitchFamily="2" charset="-78"/>
            </a:endParaRPr>
          </a:p>
        </p:txBody>
      </p:sp>
    </p:spTree>
    <p:extLst>
      <p:ext uri="{BB962C8B-B14F-4D97-AF65-F5344CB8AC3E}">
        <p14:creationId xmlns:p14="http://schemas.microsoft.com/office/powerpoint/2010/main" val="27653274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780" y="1228790"/>
            <a:ext cx="11709918" cy="6522098"/>
          </a:xfrm>
        </p:spPr>
        <p:txBody>
          <a:bodyPr/>
          <a:lstStyle/>
          <a:p>
            <a:pPr marL="0" indent="0" algn="just">
              <a:lnSpc>
                <a:spcPct val="150000"/>
              </a:lnSpc>
              <a:buNone/>
            </a:pPr>
            <a:r>
              <a:rPr lang="fa-IR" dirty="0">
                <a:cs typeface="B Homa" panose="00000400000000000000" pitchFamily="2" charset="-78"/>
              </a:rPr>
              <a:t>برای مقابله با این روند رو یه رشد این اسکان غیر رسمی ، باید ساختار مدیریت شهری اصلاح شود و نکته ی مهم سازماندهی و الگوی اسکان در کشور و پایبندی دستگاه های دولتی به آن است . بر اساس مطالعات انجام شده در جهان صنعتی امروز مهاجرت و تبعات آن من جمله پدیده ی اسکان غیر رسمی در اطراف کلان شهر ها مهم ترین چالش فرا روی مدیریت شهری است . در جهت سر و سامان دادن به این چالش هزاره ی سوم می توان از نحوه ی مدیریت کشور های دیگر تجربیاتی کسب کرد و از اقدامات انجام شده در تطبیق با وضعیت کنونی کشور بهره جست . مهم ترین موضوع این که باید رهیافت توانمند سازی را مد نظر قرار داد . با این شیوه می توان این مساله و بحران را از ریشه کنترل کرد . به بیان واضح تر این که از جایی که اسکان غیر رسمی به وجود می آید شروع کنیم و نواحی که مستعد این چالش هستند از نظر دور نکنیم . منظور از این که دریابیم روستاییان و شهروندان شهر های کوچک را هم در تصمیم گیری ها ببینیم . ثروت و خدمات را در چند شهر عمده جمع نکنیم که از عواقب آن همین اسکان غیر رسمی می باشد و حالا که به وجود آمده باید شیوه ای زیر بنایی را در سبک کردن آن اتخاذ کنیم . </a:t>
            </a:r>
            <a:endParaRPr lang="en-US" dirty="0"/>
          </a:p>
          <a:p>
            <a:pPr algn="just"/>
            <a:endParaRPr lang="fa-IR" dirty="0">
              <a:cs typeface="B Homa" panose="00000400000000000000" pitchFamily="2" charset="-78"/>
            </a:endParaRPr>
          </a:p>
        </p:txBody>
      </p:sp>
    </p:spTree>
    <p:extLst>
      <p:ext uri="{BB962C8B-B14F-4D97-AF65-F5344CB8AC3E}">
        <p14:creationId xmlns:p14="http://schemas.microsoft.com/office/powerpoint/2010/main" val="12453330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3099" y="1111121"/>
            <a:ext cx="10881050" cy="5569080"/>
          </a:xfrm>
        </p:spPr>
        <p:txBody>
          <a:bodyPr>
            <a:normAutofit lnSpcReduction="10000"/>
          </a:bodyPr>
          <a:lstStyle/>
          <a:p>
            <a:pPr marL="0" indent="0" algn="just">
              <a:lnSpc>
                <a:spcPct val="150000"/>
              </a:lnSpc>
              <a:buNone/>
            </a:pPr>
            <a:r>
              <a:rPr lang="fa-IR" sz="2200" dirty="0" smtClean="0">
                <a:cs typeface="B Homa" panose="00000400000000000000" pitchFamily="2" charset="-78"/>
              </a:rPr>
              <a:t>شكل </a:t>
            </a:r>
            <a:r>
              <a:rPr lang="fa-IR" sz="2200" dirty="0" smtClean="0">
                <a:cs typeface="B Homa" panose="00000400000000000000" pitchFamily="2" charset="-78"/>
              </a:rPr>
              <a:t>گيري سكونتگاههاي نامتعارف و غيررسمي در نظام شهرنشيني ايران و بخصوص كلان شهرها ناشي از نابرابري هاي اقتصادي، اجتماعي است كه در سطح ملي و منطقه اي و حتي درون مناطق وجود دارد. امروزه بيشتر كلان شهرهاي كشور با پديده ي اسكان غيررسمي مواجه مي باشد. اسكان نادرست حاشيه نشينان باعث شده است كه مديريت شهري نتواند امكانات قابل قبول به آنها ارائه دهد و اين مساله منجر به نارضايتي شهروندان از مديريت شهري و بروز انواع انحرافات اجتماعي در اين مناطق گرديده است. در اين پژوهش سعي شده است بر اساس مطالعات اسنادي و كتابخانه اي معضلات و ناهنجاري هاي پديده اسكان غير رسمي بررسي شود و به جايگاه و نقش مديريت شهري در ساماندهي و بهبود وضعيت حاشيه نشينان پرداخته شود. مقاله حاضر، تعاريف مربوط به اسكان غيررسمي، انواع سكونتگاههاي غير رسمي و اسكان غير رسمي در ايران و عوامل تأثير گذار در تشديد اسكان غير رسمي و مهمترين و عمده ترين علل پيدايش و گسترش اسكان غيررسمي در ايران و راهكارها و سياستهاي تكاملي ساماندهي اسكان غير رسمي در ايران و جهان را مورد بررسي قرار داده و در نهايت به يك جمع بندي و نتيجه گيري رسيده است. </a:t>
            </a:r>
          </a:p>
        </p:txBody>
      </p:sp>
      <p:sp>
        <p:nvSpPr>
          <p:cNvPr id="4" name="Rectangle 3"/>
          <p:cNvSpPr/>
          <p:nvPr/>
        </p:nvSpPr>
        <p:spPr>
          <a:xfrm>
            <a:off x="10341562" y="359818"/>
            <a:ext cx="838691"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smtClean="0">
                <a:cs typeface="B Homa" panose="00000400000000000000" pitchFamily="2" charset="-78"/>
              </a:rPr>
              <a:t>چکیده</a:t>
            </a:r>
            <a:endParaRPr lang="en-US" sz="2800" dirty="0"/>
          </a:p>
        </p:txBody>
      </p:sp>
    </p:spTree>
    <p:extLst>
      <p:ext uri="{BB962C8B-B14F-4D97-AF65-F5344CB8AC3E}">
        <p14:creationId xmlns:p14="http://schemas.microsoft.com/office/powerpoint/2010/main" val="1488030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11558"/>
            <a:ext cx="11877869" cy="6503437"/>
          </a:xfrm>
        </p:spPr>
        <p:txBody>
          <a:bodyPr/>
          <a:lstStyle/>
          <a:p>
            <a:r>
              <a:rPr lang="fa-IR" dirty="0">
                <a:cs typeface="B Homa" panose="00000400000000000000" pitchFamily="2" charset="-78"/>
              </a:rPr>
              <a:t>مدیریت شهری باید بر اساس یک زمینه ی فکری منسجم ، شاخص های پایداری را در محلات حاشیه نشین پایه گذاری کند . شاخص اقتصادی که در گام اول مساله ی اشتغال مطرح می شود و تامین یک سطح متوسط زندگی برای شهروندان ، شاخص اجتماعی در مرحله ی بعدی ، فرهنگ سازی و ایجاد بستر  فرهنگی مناسب این که نگرشی نو و تازه نسبت به این مساله ایجاد کنیم .  </a:t>
            </a:r>
            <a:endParaRPr lang="en-US" dirty="0"/>
          </a:p>
          <a:p>
            <a:r>
              <a:rPr lang="fa-IR" dirty="0">
                <a:cs typeface="B Homa" panose="00000400000000000000" pitchFamily="2" charset="-78"/>
              </a:rPr>
              <a:t>شاخص دیگرکه اهمیت بسزایی دارد ، شاخص زیست محیطی و مکان زندگی این اقشار می باشد ، فراهم نمودن تسهیلات بهداشتی و درمانی ، امکانات ورزشی و اوقات فراغت و ... ( اطهاری ، 1379 : 8 ) . </a:t>
            </a:r>
            <a:endParaRPr lang="en-US" dirty="0"/>
          </a:p>
          <a:p>
            <a:endParaRPr lang="fa-IR" dirty="0">
              <a:cs typeface="B Homa" panose="00000400000000000000" pitchFamily="2" charset="-78"/>
            </a:endParaRPr>
          </a:p>
        </p:txBody>
      </p:sp>
    </p:spTree>
    <p:extLst>
      <p:ext uri="{BB962C8B-B14F-4D97-AF65-F5344CB8AC3E}">
        <p14:creationId xmlns:p14="http://schemas.microsoft.com/office/powerpoint/2010/main" val="4072215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792" y="1250820"/>
            <a:ext cx="11532637" cy="6419462"/>
          </a:xfrm>
        </p:spPr>
        <p:txBody>
          <a:bodyPr>
            <a:normAutofit/>
          </a:bodyPr>
          <a:lstStyle/>
          <a:p>
            <a:pPr lvl="0" algn="just"/>
            <a:r>
              <a:rPr lang="fa-IR" dirty="0" smtClean="0">
                <a:cs typeface="B Homa" panose="00000400000000000000" pitchFamily="2" charset="-78"/>
              </a:rPr>
              <a:t>توجه </a:t>
            </a:r>
            <a:r>
              <a:rPr lang="fa-IR" dirty="0">
                <a:cs typeface="B Homa" panose="00000400000000000000" pitchFamily="2" charset="-78"/>
              </a:rPr>
              <a:t>و رسیدگی بیشتر به مناطق فراوش شده و بالاخص روستا ها و شهر های کوچک در زمینه های مختلف ، ارزش دادن به آن ها و نهاینه کردن عدالت اجتماعی در شاخص های منجر به پایداری اقتصادی ، اجتماعی ، فرهنگی ، آموزشی ، بهداشتی و ... </a:t>
            </a:r>
            <a:endParaRPr lang="en-US" dirty="0"/>
          </a:p>
          <a:p>
            <a:pPr lvl="0" algn="just"/>
            <a:r>
              <a:rPr lang="fa-IR" dirty="0">
                <a:cs typeface="B Homa" panose="00000400000000000000" pitchFamily="2" charset="-78"/>
              </a:rPr>
              <a:t>اتخاذ یک راهکار ضابطه مند و قانونی با پدیدهی مهاجرت که منجر به این بحران شده و اسکان غیر رسمی را در داخل بافت یا حاشیه ی شهر ها سبب می گردد . </a:t>
            </a:r>
            <a:endParaRPr lang="en-US" dirty="0"/>
          </a:p>
          <a:p>
            <a:pPr lvl="0" algn="just"/>
            <a:r>
              <a:rPr lang="fa-IR" dirty="0">
                <a:cs typeface="B Homa" panose="00000400000000000000" pitchFamily="2" charset="-78"/>
              </a:rPr>
              <a:t>در گام بعدی استفاده از تجربه ی جهانی در پیش بینی فضای مناسب برای ساخت واحد های مسکونی کوچک و مقاوم و با تسهیلات متعادل دولتی برای زوج های جوان و خانواده های کم در آمد بهره گرفت ( نشریه ی خوب اندیش ، 1385 ) . </a:t>
            </a:r>
            <a:endParaRPr lang="en-US" dirty="0"/>
          </a:p>
          <a:p>
            <a:pPr lvl="0" algn="just"/>
            <a:r>
              <a:rPr lang="fa-IR" dirty="0">
                <a:cs typeface="B Homa" panose="00000400000000000000" pitchFamily="2" charset="-78"/>
              </a:rPr>
              <a:t>بهسازی بافت های فرسوده ی شهری و توانمند سازی ساکنان آن با کمک نهاد های ذی ربط یکی دیگر از گام های اساسی می باشد . بهسازی این بافت ها باید بیشتر از جنبه های فرهنگی ، اقتصادی و اجتماعی باشد . </a:t>
            </a:r>
            <a:endParaRPr lang="en-US" dirty="0"/>
          </a:p>
          <a:p>
            <a:pPr lvl="0" algn="just"/>
            <a:r>
              <a:rPr lang="fa-IR" dirty="0">
                <a:cs typeface="B Homa" panose="00000400000000000000" pitchFamily="2" charset="-78"/>
              </a:rPr>
              <a:t>تامین امنیت روحی و مادی برای ساکنین این مناطق از ایجاد زمینه ی اشتغال برای سکنه با توجه به ارزانی نیروی کار و هزینه ی سطح پایین زندگی و به رسمیت شناختن و هویت دادن به سکنه ی این محله ها و حذف انگ خلاف و بزهکاری از پیشانی آن ها در بستر سازی مناسب فرهنگی</a:t>
            </a:r>
            <a:endParaRPr lang="en-US" dirty="0"/>
          </a:p>
          <a:p>
            <a:pPr algn="just"/>
            <a:endParaRPr lang="fa-IR" dirty="0">
              <a:cs typeface="B Homa" panose="00000400000000000000" pitchFamily="2" charset="-78"/>
            </a:endParaRPr>
          </a:p>
        </p:txBody>
      </p:sp>
      <p:sp>
        <p:nvSpPr>
          <p:cNvPr id="4" name="Rectangle 3"/>
          <p:cNvSpPr/>
          <p:nvPr/>
        </p:nvSpPr>
        <p:spPr>
          <a:xfrm>
            <a:off x="5542723" y="678934"/>
            <a:ext cx="5798382"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a:cs typeface="B Homa" panose="00000400000000000000" pitchFamily="2" charset="-78"/>
              </a:rPr>
              <a:t>اقدامات مدیریت شهری در راستای اسکان غیر </a:t>
            </a:r>
            <a:r>
              <a:rPr lang="fa-IR" sz="2400" dirty="0" smtClean="0">
                <a:cs typeface="B Homa" panose="00000400000000000000" pitchFamily="2" charset="-78"/>
              </a:rPr>
              <a:t>رسمی</a:t>
            </a:r>
            <a:endParaRPr lang="en-US" sz="2400" dirty="0"/>
          </a:p>
        </p:txBody>
      </p:sp>
    </p:spTree>
    <p:extLst>
      <p:ext uri="{BB962C8B-B14F-4D97-AF65-F5344CB8AC3E}">
        <p14:creationId xmlns:p14="http://schemas.microsoft.com/office/powerpoint/2010/main" val="27446642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3499" y="1218683"/>
            <a:ext cx="10685885" cy="2921518"/>
          </a:xfrm>
        </p:spPr>
        <p:txBody>
          <a:bodyPr/>
          <a:lstStyle/>
          <a:p>
            <a:pPr algn="just">
              <a:lnSpc>
                <a:spcPct val="150000"/>
              </a:lnSpc>
            </a:pPr>
            <a:r>
              <a:rPr lang="fa-IR" dirty="0">
                <a:cs typeface="B Homa" panose="00000400000000000000" pitchFamily="2" charset="-78"/>
              </a:rPr>
              <a:t>راهبرد شهرداری در ساماندهی اسکان غیر رسمی باید حول دو محور زیر باشد :</a:t>
            </a:r>
            <a:endParaRPr lang="en-US" dirty="0"/>
          </a:p>
          <a:p>
            <a:pPr algn="just">
              <a:lnSpc>
                <a:spcPct val="150000"/>
              </a:lnSpc>
            </a:pPr>
            <a:r>
              <a:rPr lang="fa-IR" dirty="0">
                <a:cs typeface="B Homa" panose="00000400000000000000" pitchFamily="2" charset="-78"/>
              </a:rPr>
              <a:t>نخست : بهبود وضعیت موجود از طریق باز سازی و ساماندهی و توزیع صحیح منابع در آمدی در بین مرکز و حاشیه ی شهر در جهت بهبود وضعیت عمومی اسکان غیر رسمی . </a:t>
            </a:r>
            <a:endParaRPr lang="en-US" dirty="0"/>
          </a:p>
          <a:p>
            <a:pPr algn="just">
              <a:lnSpc>
                <a:spcPct val="150000"/>
              </a:lnSpc>
            </a:pPr>
            <a:r>
              <a:rPr lang="fa-IR" dirty="0">
                <a:cs typeface="B Homa" panose="00000400000000000000" pitchFamily="2" charset="-78"/>
              </a:rPr>
              <a:t>دوم : باز دارندگی و کاهش سکونت غیر رسمی و غیر مجاز در قالب الونک سازی های مجدد در سطح شهر ، در این زمینه همکاری نیروی انتظامی و مردم محلی می تواند بسیار مفید باشد ( صفوی ، شماره 46 ) . </a:t>
            </a:r>
            <a:endParaRPr lang="en-US" dirty="0"/>
          </a:p>
          <a:p>
            <a:pPr algn="just"/>
            <a:endParaRPr lang="fa-IR" dirty="0">
              <a:cs typeface="B Homa" panose="00000400000000000000" pitchFamily="2" charset="-78"/>
            </a:endParaRPr>
          </a:p>
        </p:txBody>
      </p:sp>
    </p:spTree>
    <p:extLst>
      <p:ext uri="{BB962C8B-B14F-4D97-AF65-F5344CB8AC3E}">
        <p14:creationId xmlns:p14="http://schemas.microsoft.com/office/powerpoint/2010/main" val="39416675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550" y="1393112"/>
            <a:ext cx="11728580" cy="5604588"/>
          </a:xfrm>
        </p:spPr>
        <p:txBody>
          <a:bodyPr>
            <a:normAutofit/>
          </a:bodyPr>
          <a:lstStyle/>
          <a:p>
            <a:pPr marL="0" indent="0">
              <a:buNone/>
            </a:pPr>
            <a:r>
              <a:rPr lang="fa-IR" dirty="0" smtClean="0">
                <a:cs typeface="B Homa" panose="00000400000000000000" pitchFamily="2" charset="-78"/>
              </a:rPr>
              <a:t>نگاهی </a:t>
            </a:r>
            <a:r>
              <a:rPr lang="fa-IR" dirty="0">
                <a:cs typeface="B Homa" panose="00000400000000000000" pitchFamily="2" charset="-78"/>
              </a:rPr>
              <a:t>به تجارب جهانی در ساماندهی اسکان غیر رسمی نشان می دهد که تا پیش از دهه 60 میلادی ، سرمایه گذاری ذولتی در بخش مسکن اقشار آسیب پذیر غالبا ضروری تشخیص داده نمی شود ولیکن نیاز فزاینده به حل مشکل مسکن این قشر موجب توجه ویژه به آن در قالب سیاست های همانند : خانه سازی اجماعی ، روش زمین و خدمات و توانمند سازی در سطح کشور های جنوب ، منجمله ایران شد ( صرافی ، 1381 : 8 ) . </a:t>
            </a:r>
            <a:endParaRPr lang="en-US" dirty="0"/>
          </a:p>
          <a:p>
            <a:pPr marL="0" indent="0">
              <a:buNone/>
            </a:pPr>
            <a:r>
              <a:rPr lang="fa-IR" dirty="0">
                <a:cs typeface="B Homa" panose="00000400000000000000" pitchFamily="2" charset="-78"/>
              </a:rPr>
              <a:t>در برخورد با پدیده اسکان غیر رسمی در یاران ، شیوه های برخورد مستقیمی با هدف ساماندهی این سکونت گاه ها در مان فعلی وجود نداشته ، بلکه عمدتا تامین مسکن کم در آمد ها بوده که مشخصا اسکان غیر رسمی را در بر نمی گیرد . علیرغم وجود چنین برنامه هایی در ارتباط با مساله اسکان غیر رسمی در قبل از انقلاب ، از میان شیوه های مختلف برخورد با این سیاست ها در قالب ساماندهی سکونت گاه های موجود در مکان فعلی مطرح بوده ، به طوری که به تبعیت از گرایش های موجود در جهان ، در ایران نیز اخیرا رویکرد اصلی مواجهه با مساله اسکان غیر رسمی ا طریق سیاست هایی چون توانمند سازی ، بهسازی محلات با ابزار هایی همانند خود یاری اهالی و اعتبارات دولتی و تسهیلات بانکی مورد تاکید قرار گرفته است . </a:t>
            </a:r>
            <a:endParaRPr lang="en-US" dirty="0"/>
          </a:p>
          <a:p>
            <a:pPr marL="0" indent="0">
              <a:buNone/>
            </a:pPr>
            <a:r>
              <a:rPr lang="fa-IR" dirty="0">
                <a:cs typeface="B Homa" panose="00000400000000000000" pitchFamily="2" charset="-78"/>
              </a:rPr>
              <a:t>نقش جدید بخش دولتی در توانمند سازی ، علاوه بر نقش سنتی تامین نیاز ها ، حمایت و تسهیل در به فعل رساندن توان این اجتماعات است به نحوی که بتوان با حداقل تزریق منابع خارجی از توان درونی اجتماعات نهایت استفاده را برد . </a:t>
            </a:r>
            <a:endParaRPr lang="en-US" dirty="0"/>
          </a:p>
          <a:p>
            <a:pPr marL="0" indent="0">
              <a:buNone/>
            </a:pPr>
            <a:r>
              <a:rPr lang="fa-IR" dirty="0">
                <a:cs typeface="B Homa" panose="00000400000000000000" pitchFamily="2" charset="-78"/>
              </a:rPr>
              <a:t>از آن جا که اسکان غیر رسمی نهایتا مساله ای محلی به شمار می رود ، شهرداری با عنوان نهادی غیر دولتی و عالی ترین و عمده ترین مرجع مدیریت شهری ، اصلی ترین نقش را در روند توانمند سازی خواهد داشت . از این رو شهرداری ها باید با ابتکاراتی متفاوت از گذشته برای به کار گیری بهینه مشارکت و منابع درونی این اجتماعات اقدام کند . </a:t>
            </a:r>
            <a:endParaRPr lang="en-US" dirty="0"/>
          </a:p>
          <a:p>
            <a:endParaRPr lang="fa-IR" dirty="0">
              <a:cs typeface="B Homa" panose="00000400000000000000" pitchFamily="2" charset="-78"/>
            </a:endParaRPr>
          </a:p>
        </p:txBody>
      </p:sp>
      <p:sp>
        <p:nvSpPr>
          <p:cNvPr id="2" name="Rectangle 1"/>
          <p:cNvSpPr/>
          <p:nvPr/>
        </p:nvSpPr>
        <p:spPr>
          <a:xfrm>
            <a:off x="9989453" y="678934"/>
            <a:ext cx="1351652"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smtClean="0">
                <a:cs typeface="B Homa" panose="00000400000000000000" pitchFamily="2" charset="-78"/>
              </a:rPr>
              <a:t>نتیجه گیری</a:t>
            </a:r>
            <a:endParaRPr lang="en-US" sz="2400" dirty="0"/>
          </a:p>
        </p:txBody>
      </p:sp>
    </p:spTree>
    <p:extLst>
      <p:ext uri="{BB962C8B-B14F-4D97-AF65-F5344CB8AC3E}">
        <p14:creationId xmlns:p14="http://schemas.microsoft.com/office/powerpoint/2010/main" val="10873543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5165" y="1254190"/>
            <a:ext cx="11737911" cy="6475445"/>
          </a:xfrm>
        </p:spPr>
        <p:txBody>
          <a:bodyPr>
            <a:normAutofit/>
          </a:bodyPr>
          <a:lstStyle/>
          <a:p>
            <a:r>
              <a:rPr lang="fa-IR" sz="1800" dirty="0" smtClean="0">
                <a:cs typeface="B Homa" panose="00000400000000000000" pitchFamily="2" charset="-78"/>
              </a:rPr>
              <a:t>اجلالی </a:t>
            </a:r>
            <a:r>
              <a:rPr lang="fa-IR" sz="1800" dirty="0">
                <a:cs typeface="B Homa" panose="00000400000000000000" pitchFamily="2" charset="-78"/>
              </a:rPr>
              <a:t>، پرویز ( 1373 ) ، تحلیل منطقه ای و سطح بندی سکونت گاه ها ، مرکز مدارک اقتصادی و اجتماعی ، انتشارات سازمان برنامه و بودجه ، تهران . </a:t>
            </a:r>
            <a:endParaRPr lang="en-US" sz="1800" dirty="0"/>
          </a:p>
          <a:p>
            <a:r>
              <a:rPr lang="fa-IR" sz="1800" dirty="0">
                <a:cs typeface="B Homa" panose="00000400000000000000" pitchFamily="2" charset="-78"/>
              </a:rPr>
              <a:t>بوچانی ، محمد حسین ( 1383 ) ، اسکان غیر رسمی در محله ی بان برزن ایلام – ماهنامه ی شهر داری ها ، سال ششم ، شماره ی 66 چهار . </a:t>
            </a:r>
            <a:endParaRPr lang="en-US" sz="1800" dirty="0"/>
          </a:p>
          <a:p>
            <a:r>
              <a:rPr lang="fa-IR" sz="1800" dirty="0">
                <a:cs typeface="B Homa" panose="00000400000000000000" pitchFamily="2" charset="-78"/>
              </a:rPr>
              <a:t>پیران ، پرویز ( 1381 ) ، باز هم در باب اسکان غیر رسمی : مورد شیر آباد زاهدان ، هفت شهر فصل نامه عمران و بهسازی شهری ، وزارت مسکن و شهر سازی ، شماره ی نهم و دهم ، تهران . </a:t>
            </a:r>
            <a:endParaRPr lang="en-US" sz="1800" dirty="0"/>
          </a:p>
          <a:p>
            <a:r>
              <a:rPr lang="fa-IR" sz="1800" dirty="0">
                <a:cs typeface="B Homa" panose="00000400000000000000" pitchFamily="2" charset="-78"/>
              </a:rPr>
              <a:t>پیران ، پرویز ( 1382 ) ، اجتماعات اسکان غیر رسمی در ایران : از دنیای زنده ی زندگی روزمره تا تحلیل نظری ؛ کارگاه تخصصی اکان غیر رسمی در ایران ، دانشگاه شهید بهشتی . </a:t>
            </a:r>
            <a:endParaRPr lang="en-US" sz="1800" dirty="0"/>
          </a:p>
          <a:p>
            <a:r>
              <a:rPr lang="fa-IR" sz="1800" dirty="0">
                <a:cs typeface="B Homa" panose="00000400000000000000" pitchFamily="2" charset="-78"/>
              </a:rPr>
              <a:t>حاتمی نژاد ، حسین و محمد جعفر زمردیان ( 1381 ) ، اسکان غیر رسمی در مشهد ، مجله ی شهر داری ها ، سال چهارم ، شماره ی 45 . </a:t>
            </a:r>
            <a:endParaRPr lang="en-US" sz="1800" dirty="0"/>
          </a:p>
          <a:p>
            <a:r>
              <a:rPr lang="fa-IR" sz="1800" dirty="0">
                <a:cs typeface="B Homa" panose="00000400000000000000" pitchFamily="2" charset="-78"/>
              </a:rPr>
              <a:t>خاتم ، اعظم ( 1382 ) ، حاشیه نشینی و اسکان غیر رسمی در تهران ، تغییر فرصت های ادغام اجتماعی ، مجموعه مقالات حاشیه نشینی و اسکان غیر رسمی ، دانشگاه علوم بهزیستی و توانبخشی . </a:t>
            </a:r>
            <a:endParaRPr lang="en-US" sz="1800" dirty="0"/>
          </a:p>
          <a:p>
            <a:r>
              <a:rPr lang="fa-IR" sz="1800" dirty="0">
                <a:cs typeface="B Homa" panose="00000400000000000000" pitchFamily="2" charset="-78"/>
              </a:rPr>
              <a:t>رحمان سرشت ، حسین ( 1372 ) ، تمرکز و عدم تمرکز سازمانی ، انتشارات دانشگاه علامه طباطبایی . </a:t>
            </a:r>
            <a:endParaRPr lang="en-US" sz="1800" dirty="0"/>
          </a:p>
          <a:p>
            <a:r>
              <a:rPr lang="fa-IR" sz="1800" dirty="0">
                <a:cs typeface="B Homa" panose="00000400000000000000" pitchFamily="2" charset="-78"/>
              </a:rPr>
              <a:t>رهنما ، محمد رحیم و معصومه توانگر ( 1387 ) ، بررسی تطبیقی حاشیه نشینی در شهر های سبزوار ، نیشابور ، تربت حیدریه و گناباد ، مجله جغرافیا و توسعه ی ناحیه ای ، شملره ی یازدهم ، پاییز و زمستان 1387 . </a:t>
            </a:r>
            <a:endParaRPr lang="en-US" sz="1800" dirty="0"/>
          </a:p>
          <a:p>
            <a:r>
              <a:rPr lang="fa-IR" sz="1800" dirty="0">
                <a:cs typeface="B Homa" panose="00000400000000000000" pitchFamily="2" charset="-78"/>
              </a:rPr>
              <a:t>زاهد زاهدانی ، سعید ( 1369 ) ، حاشیه نشینی ، چاپ اول ، دانشگاه شیراز . </a:t>
            </a:r>
            <a:endParaRPr lang="en-US" sz="1800" dirty="0"/>
          </a:p>
          <a:p>
            <a:r>
              <a:rPr lang="fa-IR" sz="1800" dirty="0">
                <a:cs typeface="B Homa" panose="00000400000000000000" pitchFamily="2" charset="-78"/>
              </a:rPr>
              <a:t>شم آبادی ، احمد ( 1386 ) ، حاشیه و حاشیه نشینی در کلان شهر مشهد با تاکید بر مدیریت شهری ، پایان نامه ی کارشناسی ارشد ، دانشگاه فردوسی مشهد . </a:t>
            </a:r>
            <a:endParaRPr lang="en-US" sz="1800" dirty="0"/>
          </a:p>
        </p:txBody>
      </p:sp>
      <p:sp>
        <p:nvSpPr>
          <p:cNvPr id="4" name="Rectangle 3"/>
          <p:cNvSpPr/>
          <p:nvPr/>
        </p:nvSpPr>
        <p:spPr>
          <a:xfrm>
            <a:off x="10552106" y="678934"/>
            <a:ext cx="788999"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a-IR" sz="2400" dirty="0" smtClean="0">
                <a:cs typeface="B Homa" panose="00000400000000000000" pitchFamily="2" charset="-78"/>
              </a:rPr>
              <a:t>منابع</a:t>
            </a:r>
            <a:endParaRPr lang="en-US" sz="2400" dirty="0"/>
          </a:p>
        </p:txBody>
      </p:sp>
    </p:spTree>
    <p:extLst>
      <p:ext uri="{BB962C8B-B14F-4D97-AF65-F5344CB8AC3E}">
        <p14:creationId xmlns:p14="http://schemas.microsoft.com/office/powerpoint/2010/main" val="31566231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1280" y="763296"/>
            <a:ext cx="11644604" cy="6298163"/>
          </a:xfrm>
        </p:spPr>
        <p:txBody>
          <a:bodyPr>
            <a:normAutofit lnSpcReduction="10000"/>
          </a:bodyPr>
          <a:lstStyle/>
          <a:p>
            <a:r>
              <a:rPr lang="fa-IR" dirty="0">
                <a:cs typeface="B Homa" panose="00000400000000000000" pitchFamily="2" charset="-78"/>
              </a:rPr>
              <a:t>صرافی ، مظفر ( 1381 ) ، بازنگری پدیده ی اسکان غیر رسمی در ایران ، هفت شهر فصلنامه عمران و بهسازی شهری ، وزارت مسکن و ضشهر سازی شماره ی هشتم ، تهران . </a:t>
            </a:r>
            <a:endParaRPr lang="en-US" dirty="0"/>
          </a:p>
          <a:p>
            <a:r>
              <a:rPr lang="fa-IR" dirty="0">
                <a:cs typeface="B Homa" panose="00000400000000000000" pitchFamily="2" charset="-78"/>
              </a:rPr>
              <a:t>صرافی ، مظفر ( 1381 )  به سوی تدوین راهبرد ملی ساماندهی اسکان غیر رسمی ، فصلنامه هفت شهر ، سال سوم ،شمارهی 10-9 ، </a:t>
            </a:r>
            <a:endParaRPr lang="en-US" dirty="0"/>
          </a:p>
          <a:p>
            <a:r>
              <a:rPr lang="fa-IR" dirty="0">
                <a:cs typeface="B Homa" panose="00000400000000000000" pitchFamily="2" charset="-78"/>
              </a:rPr>
              <a:t>فکوهی ، ناصر ( 1383 ) ، انسان شناسی شهری ، تهران ، نشر نی . </a:t>
            </a:r>
            <a:endParaRPr lang="en-US" dirty="0"/>
          </a:p>
          <a:p>
            <a:r>
              <a:rPr lang="fa-IR" dirty="0">
                <a:cs typeface="B Homa" panose="00000400000000000000" pitchFamily="2" charset="-78"/>
              </a:rPr>
              <a:t>کاظمیان ،غلامرضا ( 1382 ) ، نظام اسکان در حاشیه ی جنوبی شهر تهران ، تحولات و چشم انداز ها ، مجموعه مقالات حاشیه نشینی و اسکان غیر رسمی ، دانشگاه علوم بهزیستی و توانبخشی . </a:t>
            </a:r>
            <a:endParaRPr lang="en-US" dirty="0"/>
          </a:p>
          <a:p>
            <a:r>
              <a:rPr lang="fa-IR" dirty="0">
                <a:cs typeface="B Homa" panose="00000400000000000000" pitchFamily="2" charset="-78"/>
              </a:rPr>
              <a:t>گزارش توسعه ی انسانی سازمان ملل ، 1990 . </a:t>
            </a:r>
            <a:endParaRPr lang="en-US" dirty="0"/>
          </a:p>
          <a:p>
            <a:r>
              <a:rPr lang="fa-IR" dirty="0">
                <a:cs typeface="B Homa" panose="00000400000000000000" pitchFamily="2" charset="-78"/>
              </a:rPr>
              <a:t>مرکز آمار ایران ، سرشماری های سراسری نفوس و مسکن ، سال های 1375 ، 1365 ، 1355 . </a:t>
            </a:r>
            <a:endParaRPr lang="en-US" dirty="0"/>
          </a:p>
          <a:p>
            <a:r>
              <a:rPr lang="fa-IR" dirty="0">
                <a:cs typeface="B Homa" panose="00000400000000000000" pitchFamily="2" charset="-78"/>
              </a:rPr>
              <a:t>هادی زاده ، مریم ( 138 ) ، حاشیه نشینی و راهکار های ساماندهی آن در جهان ، انتشارات آذربرین ، شهرداری مشهد ، مدیریت حاشیه ی شهر ، چاپ دوم .</a:t>
            </a:r>
            <a:endParaRPr lang="en-US" dirty="0"/>
          </a:p>
          <a:p>
            <a:r>
              <a:rPr lang="en-US" dirty="0"/>
              <a:t>Fly , &amp; others : environmental health project , activity report 109 , health of children living in urban slums in </a:t>
            </a:r>
            <a:r>
              <a:rPr lang="en-US" dirty="0" err="1"/>
              <a:t>asia</a:t>
            </a:r>
            <a:r>
              <a:rPr lang="en-US" dirty="0"/>
              <a:t> &amp; the near east .may 2002 . </a:t>
            </a:r>
          </a:p>
          <a:p>
            <a:r>
              <a:rPr lang="en-US" dirty="0"/>
              <a:t>Housing by people in </a:t>
            </a:r>
            <a:r>
              <a:rPr lang="en-US" dirty="0" err="1"/>
              <a:t>asia</a:t>
            </a:r>
            <a:r>
              <a:rPr lang="en-US" dirty="0"/>
              <a:t> . Asian coalition for </a:t>
            </a:r>
            <a:r>
              <a:rPr lang="en-US" dirty="0" err="1"/>
              <a:t>hohsing</a:t>
            </a:r>
            <a:r>
              <a:rPr lang="en-US" dirty="0"/>
              <a:t> rights ( </a:t>
            </a:r>
            <a:r>
              <a:rPr lang="en-US" dirty="0" err="1"/>
              <a:t>achr</a:t>
            </a:r>
            <a:r>
              <a:rPr lang="en-US" dirty="0"/>
              <a:t> ) , 2001 . </a:t>
            </a:r>
          </a:p>
          <a:p>
            <a:r>
              <a:rPr lang="en-US" dirty="0" err="1"/>
              <a:t>Hussman</a:t>
            </a:r>
            <a:r>
              <a:rPr lang="en-US" dirty="0"/>
              <a:t> , </a:t>
            </a:r>
            <a:r>
              <a:rPr lang="en-US" dirty="0" err="1"/>
              <a:t>ralf</a:t>
            </a:r>
            <a:r>
              <a:rPr lang="en-US" dirty="0"/>
              <a:t> and </a:t>
            </a:r>
            <a:r>
              <a:rPr lang="en-US" dirty="0" err="1"/>
              <a:t>farhad</a:t>
            </a:r>
            <a:r>
              <a:rPr lang="en-US" dirty="0"/>
              <a:t> . </a:t>
            </a:r>
            <a:r>
              <a:rPr lang="en-US" dirty="0" err="1"/>
              <a:t>mehran</a:t>
            </a:r>
            <a:r>
              <a:rPr lang="en-US" dirty="0"/>
              <a:t> , statistical definition of the informal  sector – international standards and national practices , available at : http : // </a:t>
            </a:r>
            <a:r>
              <a:rPr lang="en-US" u="sng" dirty="0">
                <a:hlinkClick r:id="rId2"/>
              </a:rPr>
              <a:t>www.stste.fi/isi99/proceedings.arkisto.pdf.2003</a:t>
            </a:r>
            <a:endParaRPr lang="fa-IR" dirty="0">
              <a:cs typeface="B Homa" panose="00000400000000000000" pitchFamily="2" charset="-78"/>
            </a:endParaRPr>
          </a:p>
          <a:p>
            <a:endParaRPr lang="fa-IR" dirty="0">
              <a:cs typeface="B Homa" panose="00000400000000000000" pitchFamily="2" charset="-78"/>
            </a:endParaRPr>
          </a:p>
        </p:txBody>
      </p:sp>
    </p:spTree>
    <p:extLst>
      <p:ext uri="{BB962C8B-B14F-4D97-AF65-F5344CB8AC3E}">
        <p14:creationId xmlns:p14="http://schemas.microsoft.com/office/powerpoint/2010/main" val="55537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299" y="867649"/>
            <a:ext cx="11095653" cy="5990351"/>
          </a:xfrm>
        </p:spPr>
        <p:txBody>
          <a:bodyPr>
            <a:normAutofit fontScale="92500"/>
          </a:bodyPr>
          <a:lstStyle/>
          <a:p>
            <a:pPr marL="0" indent="0">
              <a:lnSpc>
                <a:spcPct val="150000"/>
              </a:lnSpc>
              <a:buNone/>
            </a:pPr>
            <a:r>
              <a:rPr lang="fa-IR" sz="2400" dirty="0" smtClean="0">
                <a:cs typeface="B Homa" panose="00000400000000000000" pitchFamily="2" charset="-78"/>
              </a:rPr>
              <a:t>بررسی </a:t>
            </a:r>
            <a:r>
              <a:rPr lang="fa-IR" sz="2400" dirty="0">
                <a:cs typeface="B Homa" panose="00000400000000000000" pitchFamily="2" charset="-78"/>
              </a:rPr>
              <a:t>روند مهاجرت روستا – شهری در دوره ی قبل و بعد از اصلاحات ارضی بیانگر آن است که از سال 1345-1300 یعنی در یک دوره ی 45 ساله مجموعا 4. 3 میلیون نفر از روستا ها به شهر های کشور مهاجرت کرده اند که میانگین سالانه 75 هزار نفر و نرخ رشد کمتر از 5. 1 درصد را نشان می دهد . این در حالی است که در چهار دهه ی ( 1385-1345 ) شاهد افزایش چشمگیر و بی سابقه ی مهاجرت های روسایی – شهری </a:t>
            </a:r>
            <a:r>
              <a:rPr lang="fa-IR" sz="2400" dirty="0" smtClean="0">
                <a:cs typeface="B Homa" panose="00000400000000000000" pitchFamily="2" charset="-78"/>
              </a:rPr>
              <a:t>هستیم. در </a:t>
            </a:r>
            <a:r>
              <a:rPr lang="fa-IR" sz="2400" dirty="0">
                <a:cs typeface="B Homa" panose="00000400000000000000" pitchFamily="2" charset="-78"/>
              </a:rPr>
              <a:t>این دوره </a:t>
            </a:r>
            <a:r>
              <a:rPr lang="fa-IR" sz="2400" dirty="0" smtClean="0">
                <a:cs typeface="B Homa" panose="00000400000000000000" pitchFamily="2" charset="-78"/>
              </a:rPr>
              <a:t>3. 12 </a:t>
            </a:r>
            <a:r>
              <a:rPr lang="fa-IR" sz="2400" dirty="0">
                <a:cs typeface="B Homa" panose="00000400000000000000" pitchFamily="2" charset="-78"/>
              </a:rPr>
              <a:t>میلیون نفر از نقاط روستایی به شهر ها مهاجرت کرده اند که معادل 25 درصد از کل جمعیت </a:t>
            </a:r>
            <a:r>
              <a:rPr lang="fa-IR" sz="2400" dirty="0" smtClean="0">
                <a:cs typeface="B Homa" panose="00000400000000000000" pitchFamily="2" charset="-78"/>
              </a:rPr>
              <a:t> شهر </a:t>
            </a:r>
            <a:r>
              <a:rPr lang="fa-IR" sz="2400" dirty="0">
                <a:cs typeface="B Homa" panose="00000400000000000000" pitchFamily="2" charset="-78"/>
              </a:rPr>
              <a:t>نشین کشور می باشد . متوسط نرخ رشد مهاجرت در این دوره 6 .1 درصد بوده و طی آن سالانه 307 هزار نفر روستا ها را ترک گفته و در شهر ها اسکان یافته اند . بیشترین میزان مهاجرت روستا – شهری را در دهه ی اول بعد از انقلاب ( 65-1335 ) شاهد هستیم که مجموعا 4. 5 میلیون نفر و سالانه 540 هزار نفر از روستا ها به شهر ها مهاجرت کرده اند . به طور کلی می توان بر این نکته تاکید کرد که 3 .12  میلیون نفر یا 25 درصد از کل جمعیتی که امروزه در شهر های بزرگ زندگی می کنند ، جمعیتی است که با خساتگاه روستایی که در این چهار دهه ( 85-1345 ) به شهر ها مهاجرت کرده اند . ( علی اکبری ، 1383 : 56 و محمدیان ، 1388 : 64 ) . </a:t>
            </a:r>
            <a:endParaRPr lang="en-US" sz="2400" dirty="0"/>
          </a:p>
          <a:p>
            <a:endParaRPr lang="fa-IR" dirty="0">
              <a:cs typeface="B Homa" panose="00000400000000000000" pitchFamily="2" charset="-78"/>
            </a:endParaRPr>
          </a:p>
        </p:txBody>
      </p:sp>
      <p:sp>
        <p:nvSpPr>
          <p:cNvPr id="2" name="Rectangle 1"/>
          <p:cNvSpPr/>
          <p:nvPr/>
        </p:nvSpPr>
        <p:spPr>
          <a:xfrm>
            <a:off x="10263014" y="359818"/>
            <a:ext cx="917239"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smtClean="0">
                <a:cs typeface="B Homa" panose="00000400000000000000" pitchFamily="2" charset="-78"/>
              </a:rPr>
              <a:t>مقدمه</a:t>
            </a:r>
            <a:endParaRPr lang="en-US" sz="2800" dirty="0"/>
          </a:p>
        </p:txBody>
      </p:sp>
    </p:spTree>
    <p:extLst>
      <p:ext uri="{BB962C8B-B14F-4D97-AF65-F5344CB8AC3E}">
        <p14:creationId xmlns:p14="http://schemas.microsoft.com/office/powerpoint/2010/main" val="906262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596" y="261257"/>
            <a:ext cx="11672596" cy="6372808"/>
          </a:xfrm>
        </p:spPr>
        <p:txBody>
          <a:bodyPr>
            <a:normAutofit fontScale="85000" lnSpcReduction="10000"/>
          </a:bodyPr>
          <a:lstStyle/>
          <a:p>
            <a:pPr marL="0" indent="0">
              <a:lnSpc>
                <a:spcPct val="150000"/>
              </a:lnSpc>
              <a:buNone/>
            </a:pPr>
            <a:r>
              <a:rPr lang="fa-IR" sz="2400" dirty="0">
                <a:cs typeface="B Homa" panose="00000400000000000000" pitchFamily="2" charset="-78"/>
              </a:rPr>
              <a:t>توسعه ی شهری معضلاتی را برای شهر ها به وجود آورده که از آن جمله می توان به شهر نشینی شتابان ، تمرکز شدید جمعیت در شهر های بزرگ ، گسترش کالبدی بی رویه ، رشد سرع کلان شهر ها ، پدیده ی شهری شده فقر و شکل گیری اسکان غیر رسمی اشاره نمود . به طور کلی گسترش کالبدی بی رویه ، رشد سرع کلان شهر ها ، پدیده ی شهر شده فقر و شکل گیری اسکان غیر رسمی اشاره نمود . به طور کلی گسترش شهر نشینی در ایران از دهه ی 1300 به بعد عمدتا ناشی از استقرار مناسب سرمایه داری پیرامونی در این کشور و ادغام اقتصاد به عنوان اقتصادی تک محصولی در تقسیم کار بین المللی بوده است . بر این اساس گسترش شهر نشینی از دهه ی 1340 با افزایش سرمایه گذاری های دولتی در شهر ها و آغاز بورس بازی زمین و ساختمان در شهر های بزرگ یکی از عمده ترین علل مهاجرت نیروی کار روستایی به شهر را رقم زد و مشکلات شهری از جمله پیدایش حاشیه نشینی در حومه ی کلان شهر ها را پدید آورد ( ایمانی جاجرمی ، 1381 : 49 ) . در نتیجه ابطه ی سنتی سه نظام معیشتی ( عشایری ، روستایی و شهری ) گسیخته و ایل و روستا به ساختار های مجزا و در حال فرو پاشی بدل شدند . </a:t>
            </a:r>
            <a:endParaRPr lang="en-US" sz="2400" dirty="0"/>
          </a:p>
          <a:p>
            <a:pPr marL="0" indent="0">
              <a:lnSpc>
                <a:spcPct val="150000"/>
              </a:lnSpc>
              <a:buNone/>
            </a:pPr>
            <a:r>
              <a:rPr lang="fa-IR" sz="2400" dirty="0">
                <a:cs typeface="B Homa" panose="00000400000000000000" pitchFamily="2" charset="-78"/>
              </a:rPr>
              <a:t>ناتوانی زیر ساختی کشور برای جذب غیر متمرکز الگوی مصرف ، سبب تمرکز فوق العاده ی شبکه ی شهری در پایتخت و با شدتی به مراتب کمتر در چند شهر دیگر نیز شده است . تمرکز شدید به شبکه ی کاکروسفال شهری سبب تشدید مشکلات شهری و از جمله سر پناه و معضل مسکن می گردد و از آن جا که نعم مادی و خدادادی بر اساس قشر بندی و سلسله مراتب اجتماعی توزیع می شود گروهی با نداشتن سر پناه روی می آورند . ( پیران ، 1366 : 46 ). مسائلی از این قبیل دست به دست هم داد تا زمینه ی شکل گیری سکونت گاه های غیر رسمی در شهر ها و به ویژه کلان شهر ها را به وجود آورد . ( محمدیان ، 1388 : 65 ) . </a:t>
            </a:r>
          </a:p>
        </p:txBody>
      </p:sp>
    </p:spTree>
    <p:extLst>
      <p:ext uri="{BB962C8B-B14F-4D97-AF65-F5344CB8AC3E}">
        <p14:creationId xmlns:p14="http://schemas.microsoft.com/office/powerpoint/2010/main" val="530479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982" y="1310951"/>
            <a:ext cx="11728579" cy="5859625"/>
          </a:xfrm>
        </p:spPr>
        <p:txBody>
          <a:bodyPr>
            <a:noAutofit/>
          </a:bodyPr>
          <a:lstStyle/>
          <a:p>
            <a:pPr marL="0" indent="0" algn="just">
              <a:lnSpc>
                <a:spcPct val="150000"/>
              </a:lnSpc>
              <a:buNone/>
            </a:pPr>
            <a:r>
              <a:rPr lang="fa-IR" sz="2200" dirty="0" smtClean="0">
                <a:cs typeface="B Homa" panose="00000400000000000000" pitchFamily="2" charset="-78"/>
              </a:rPr>
              <a:t>انقلاب </a:t>
            </a:r>
            <a:r>
              <a:rPr lang="fa-IR" sz="2200" dirty="0">
                <a:cs typeface="B Homa" panose="00000400000000000000" pitchFamily="2" charset="-78"/>
              </a:rPr>
              <a:t>صنعتی در کشور های توسعه یافته موج جدیدی از شهر نشینی را در تمام این کشور ها پدید آورد . ورود این دستاورد های صنعتی به علت نیروی کار ارزان و مواد اولیه به کشور های جهان سوم ، باعث هجوم مهاجران و روستائیان از تمام نقاط مختلف به شهر ها و مراکز صنعتی بزرگ گردید . ورود این مهاجران جدید به شهر ها به علت عدم وجود زیر ساخت ها و خدمات شهری در شهر ها و عدم جواب دهی فضای شهری ، باعث گردید که مراکز جمعیتی مختلفی در پیرامون کلان شهر ها پدید آمد . به طور کلی تا دهه 1950 بر اساس تئوری قطب رشد ، بسیار معتقد بودند که مهاحرت از روستا به شهر در فرایند اقتصاد شهری مطلوب به شمار می آید و تصور می شد که مهاجرت داخلی ، فرایندی است که نیروی کار اضافی به تدریج از بخش روستایی خارج می شوند تا نیروی کار مورد نیاز رشد و توسعه صنعتی را تامین کنند . اما در دهه 1960 به تدریج به دلیل توسعه شهر نشینی شتابان و نا همگون کلان شهری کشور های در حال توسعه ، این دیدگاه تغییر پیدا کرد . از دهه هفتاد به بعد دیگر اقتصاد دانان و اندیشمندان توسعه ، مهاجرت از روستا به شهر را جریانی سازنده و ضروری برای حل مشکل تقاضای در حال رشد شهر ها برای نیروی کار نمی </a:t>
            </a:r>
            <a:r>
              <a:rPr lang="fa-IR" sz="2200" dirty="0" smtClean="0">
                <a:cs typeface="B Homa" panose="00000400000000000000" pitchFamily="2" charset="-78"/>
              </a:rPr>
              <a:t>دانند</a:t>
            </a:r>
            <a:endParaRPr lang="fa-IR" sz="2200" dirty="0">
              <a:cs typeface="B Homa" panose="00000400000000000000" pitchFamily="2" charset="-78"/>
            </a:endParaRPr>
          </a:p>
        </p:txBody>
      </p:sp>
      <p:sp>
        <p:nvSpPr>
          <p:cNvPr id="4" name="Rectangle 3"/>
          <p:cNvSpPr/>
          <p:nvPr/>
        </p:nvSpPr>
        <p:spPr>
          <a:xfrm>
            <a:off x="9783717" y="359818"/>
            <a:ext cx="1396536"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smtClean="0">
                <a:cs typeface="B Homa" panose="00000400000000000000" pitchFamily="2" charset="-78"/>
              </a:rPr>
              <a:t>بیان مسئله</a:t>
            </a:r>
            <a:endParaRPr lang="en-US" sz="2800" dirty="0"/>
          </a:p>
        </p:txBody>
      </p:sp>
    </p:spTree>
    <p:extLst>
      <p:ext uri="{BB962C8B-B14F-4D97-AF65-F5344CB8AC3E}">
        <p14:creationId xmlns:p14="http://schemas.microsoft.com/office/powerpoint/2010/main" val="2250330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533400" y="868362"/>
            <a:ext cx="11133138" cy="5989638"/>
          </a:xfrm>
        </p:spPr>
        <p:txBody>
          <a:bodyPr>
            <a:normAutofit fontScale="92500"/>
          </a:bodyPr>
          <a:lstStyle/>
          <a:p>
            <a:pPr marL="0" indent="0">
              <a:lnSpc>
                <a:spcPct val="150000"/>
              </a:lnSpc>
              <a:buNone/>
            </a:pPr>
            <a:r>
              <a:rPr lang="fa-IR" sz="2400" dirty="0">
                <a:cs typeface="B Homa" panose="00000400000000000000" pitchFamily="2" charset="-78"/>
              </a:rPr>
              <a:t>آهنگ شتابان مهاجرت های بی رویه از روستا به شهر ، علاوه بر دامن زدن به نا بسامانی های اقتصادی ، اجتماعی و فرهنگی ، حاشیه نشینی شهری را پدید می آورد و در واقع فقر روستایی را یک فقر شهری با کلیه محرومیت های آن تغییر مکان می دهد . امروزه در اکثر کلان شهر های کشور های جهان سوم ، شاهد این مراکز ناخواسته و خودرو هستیم . این مراکز جمعیتی پیرامون شهر ها که اصطلاحا از آن ها به عنوان حاشیه شهر نام برده می شود ، معضلات و مسائل زیادی را برای شهر ها و ساکنان آن پدید آورده است . حاشیه نشینی و رشد سکونت گاه های غیر رسمی در نواحی پیرامون شهری به معظلی فراگیر و اجتناب نا پذیر بدل گشته است . ( شم آبادی ، 1386 : 23 )</a:t>
            </a:r>
            <a:endParaRPr lang="en-US" sz="2400" dirty="0"/>
          </a:p>
          <a:p>
            <a:pPr marL="0" indent="0">
              <a:lnSpc>
                <a:spcPct val="150000"/>
              </a:lnSpc>
              <a:buNone/>
            </a:pPr>
            <a:r>
              <a:rPr lang="fa-IR" sz="2400" dirty="0">
                <a:cs typeface="B Homa" panose="00000400000000000000" pitchFamily="2" charset="-78"/>
              </a:rPr>
              <a:t>در کشور ایران نیز امروزه در اطراف اکثر شهر های بزرگ هم چون تهران ، اصفهان ، تبریز ، زاهدان ، بندر عباس و ... شاهد این پدیده هستیم . این مراکز جمعیتی از یک سو خود دارای مشکلات متعدد فرهنگی ، اجتماعی ، اقتصادی ، کالبدی ، امنیتی ، زیر ساختی و ... بوده و از سوی دیگر معضلات مختلفی را برای کلان شهر ها پدید آورده اند تا جایی که می توان گفت امروز حاشیه شهر ها ، حیات کلان شهر ها را نیز به مخاطره انداخته است . </a:t>
            </a:r>
            <a:endParaRPr lang="en-US" sz="2400" dirty="0"/>
          </a:p>
          <a:p>
            <a:endParaRPr lang="fa-IR" dirty="0">
              <a:cs typeface="B Homa" panose="00000400000000000000" pitchFamily="2" charset="-78"/>
            </a:endParaRPr>
          </a:p>
        </p:txBody>
      </p:sp>
    </p:spTree>
    <p:extLst>
      <p:ext uri="{BB962C8B-B14F-4D97-AF65-F5344CB8AC3E}">
        <p14:creationId xmlns:p14="http://schemas.microsoft.com/office/powerpoint/2010/main" val="2082396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1141413" y="1222310"/>
            <a:ext cx="9905998" cy="874778"/>
          </a:xfrm>
        </p:spPr>
        <p:txBody>
          <a:bodyPr/>
          <a:lstStyle/>
          <a:p>
            <a:r>
              <a:rPr lang="fa-IR" dirty="0" smtClean="0">
                <a:cs typeface="B Homa" panose="00000400000000000000" pitchFamily="2" charset="-78"/>
              </a:rPr>
              <a:t>ببببببلللللیییییی</a:t>
            </a:r>
            <a:endParaRPr lang="fa-IR" dirty="0">
              <a:cs typeface="B Homa" panose="00000400000000000000" pitchFamily="2" charset="-78"/>
            </a:endParaRPr>
          </a:p>
        </p:txBody>
      </p:sp>
      <p:pic>
        <p:nvPicPr>
          <p:cNvPr id="4" name="Content Placeholder 3"/>
          <p:cNvPicPr>
            <a:picLocks noGrp="1" noChangeAspect="1"/>
          </p:cNvPicPr>
          <p:nvPr>
            <p:ph idx="4294967295"/>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192088"/>
            <a:ext cx="5272088" cy="38560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12527" y="3436309"/>
            <a:ext cx="4869180" cy="32232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094412" y="304107"/>
            <a:ext cx="5635690" cy="412990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611063869"/>
      </p:ext>
    </p:extLst>
  </p:cSld>
  <p:clrMapOvr>
    <a:masterClrMapping/>
  </p:clrMapOvr>
  <p:transition spd="med">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749300" y="1238250"/>
            <a:ext cx="11198225" cy="6056313"/>
          </a:xfrm>
        </p:spPr>
        <p:txBody>
          <a:bodyPr/>
          <a:lstStyle/>
          <a:p>
            <a:pPr algn="just">
              <a:lnSpc>
                <a:spcPct val="150000"/>
              </a:lnSpc>
            </a:pPr>
            <a:r>
              <a:rPr lang="fa-IR" sz="2400" dirty="0" smtClean="0">
                <a:cs typeface="B Homa" panose="00000400000000000000" pitchFamily="2" charset="-78"/>
              </a:rPr>
              <a:t>حاشیه </a:t>
            </a:r>
            <a:r>
              <a:rPr lang="fa-IR" sz="2400" dirty="0">
                <a:cs typeface="B Homa" panose="00000400000000000000" pitchFamily="2" charset="-78"/>
              </a:rPr>
              <a:t>، گستره ی وسیعی از مصادیق مفهومی را در بر می گیرد که در کلیتی فراگیر ، به نوع و شیوه ی حیات جمعی از کنشگران اجتماعی اشاره دارد . در برخی از منابع و کشور ها واژه ی </a:t>
            </a:r>
            <a:r>
              <a:rPr lang="en-US" sz="2400" dirty="0"/>
              <a:t>slum</a:t>
            </a:r>
            <a:r>
              <a:rPr lang="fa-IR" sz="2400" dirty="0">
                <a:cs typeface="B Homa" panose="00000400000000000000" pitchFamily="2" charset="-78"/>
              </a:rPr>
              <a:t> ( زاغه یا الونک ) را مترادف با حاشیه به کار می برند . دایره </a:t>
            </a:r>
            <a:r>
              <a:rPr lang="fa-IR" sz="2400" dirty="0" smtClean="0">
                <a:cs typeface="B Homa" panose="00000400000000000000" pitchFamily="2" charset="-78"/>
              </a:rPr>
              <a:t>المعارف </a:t>
            </a:r>
            <a:r>
              <a:rPr lang="fa-IR" sz="2400" dirty="0">
                <a:cs typeface="B Homa" panose="00000400000000000000" pitchFamily="2" charset="-78"/>
              </a:rPr>
              <a:t>زاغه را به منطقه ای مسکونی اطلاق نموده که از حیث فیزیکی و اجتماعی گرایش به زوال دارد و رضایتمندی در آن دیده نمی شود . شرایط بد مسکن ، روشنایی نا کافی ، تسهیلات توالت عمومی و حمام نا مناسب از ویژگی های آن است . سارا فرای و همکارانش در « گزارش بهداشت کودکان در حاشیه ی شهر های آسیایی و شرق نزدیک » </a:t>
            </a:r>
            <a:r>
              <a:rPr lang="en-US" sz="2400" dirty="0"/>
              <a:t>slum</a:t>
            </a:r>
            <a:r>
              <a:rPr lang="fa-IR" sz="2400" dirty="0">
                <a:cs typeface="B Homa" panose="00000400000000000000" pitchFamily="2" charset="-78"/>
              </a:rPr>
              <a:t> را ساختمانی استیجاری ، کهنه ، فرسوده و کلنگی تعریف کرده اند که گاهی اوقات به چندین خانواده اجاره داده می شود. </a:t>
            </a:r>
            <a:endParaRPr lang="en-US" sz="2400" dirty="0"/>
          </a:p>
          <a:p>
            <a:pPr algn="just"/>
            <a:endParaRPr lang="fa-IR" dirty="0">
              <a:cs typeface="B Homa" panose="00000400000000000000" pitchFamily="2" charset="-78"/>
            </a:endParaRPr>
          </a:p>
        </p:txBody>
      </p:sp>
      <p:sp>
        <p:nvSpPr>
          <p:cNvPr id="3" name="Rectangle 2"/>
          <p:cNvSpPr/>
          <p:nvPr/>
        </p:nvSpPr>
        <p:spPr>
          <a:xfrm>
            <a:off x="9778136" y="423318"/>
            <a:ext cx="1973617" cy="600164"/>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nSpc>
                <a:spcPct val="150000"/>
              </a:lnSpc>
            </a:pPr>
            <a:r>
              <a:rPr lang="fa-IR" sz="2400" dirty="0" smtClean="0">
                <a:cs typeface="B Homa" panose="00000400000000000000" pitchFamily="2" charset="-78"/>
              </a:rPr>
              <a:t>تعارف و مفاهیم</a:t>
            </a:r>
            <a:endParaRPr lang="en-US" sz="2800" dirty="0"/>
          </a:p>
        </p:txBody>
      </p:sp>
    </p:spTree>
    <p:extLst>
      <p:ext uri="{BB962C8B-B14F-4D97-AF65-F5344CB8AC3E}">
        <p14:creationId xmlns:p14="http://schemas.microsoft.com/office/powerpoint/2010/main" val="22041002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3184" y="176910"/>
            <a:ext cx="5913842" cy="3915524"/>
          </a:xfrm>
        </p:spPr>
      </p:pic>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812514" y="553522"/>
            <a:ext cx="4762500" cy="3162300"/>
          </a:xfrm>
          <a:prstGeom prst="rect">
            <a:avLst/>
          </a:prstGeom>
        </p:spPr>
      </p:pic>
      <p:pic>
        <p:nvPicPr>
          <p:cNvPr id="6" name="Picture 5"/>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579634" y="2854948"/>
            <a:ext cx="5265576" cy="3825770"/>
          </a:xfrm>
          <a:prstGeom prst="rect">
            <a:avLst/>
          </a:prstGeom>
        </p:spPr>
      </p:pic>
    </p:spTree>
    <p:extLst>
      <p:ext uri="{BB962C8B-B14F-4D97-AF65-F5344CB8AC3E}">
        <p14:creationId xmlns:p14="http://schemas.microsoft.com/office/powerpoint/2010/main" val="137379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124</TotalTime>
  <Words>5034</Words>
  <Application>Microsoft Office PowerPoint</Application>
  <PresentationFormat>Widescreen</PresentationFormat>
  <Paragraphs>221</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0 Soroosh</vt:lpstr>
      <vt:lpstr>Arial</vt:lpstr>
      <vt:lpstr>B Homa</vt:lpstr>
      <vt:lpstr>B Nazanin</vt:lpstr>
      <vt:lpstr>Calibri</vt:lpstr>
      <vt:lpstr>Century Gothic</vt:lpstr>
      <vt:lpstr>Wingdings 3</vt:lpstr>
      <vt:lpstr>Ion</vt:lpstr>
      <vt:lpstr>بررسی نقش مدیریت شهری  در اسکان غیر رسمی</vt:lpstr>
      <vt:lpstr>PowerPoint Presentation</vt:lpstr>
      <vt:lpstr>PowerPoint Presentation</vt:lpstr>
      <vt:lpstr>PowerPoint Presentation</vt:lpstr>
      <vt:lpstr>PowerPoint Presentation</vt:lpstr>
      <vt:lpstr>PowerPoint Presentation</vt:lpstr>
      <vt:lpstr>ببببببلللللیییییی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اسکان غیر رسمی و مدیریت شهری</dc:title>
  <dc:creator>Mohammad</dc:creator>
  <cp:lastModifiedBy>Mohammad</cp:lastModifiedBy>
  <cp:revision>22</cp:revision>
  <dcterms:created xsi:type="dcterms:W3CDTF">2014-04-21T09:46:12Z</dcterms:created>
  <dcterms:modified xsi:type="dcterms:W3CDTF">2019-10-26T21:43:55Z</dcterms:modified>
</cp:coreProperties>
</file>