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8" r:id="rId1"/>
  </p:sldMasterIdLst>
  <p:notesMasterIdLst>
    <p:notesMasterId r:id="rId4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Lst>
  <p:sldSz cx="12192000" cy="6858000"/>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snapToGrid="0">
      <p:cViewPr varScale="1">
        <p:scale>
          <a:sx n="75" d="100"/>
          <a:sy n="75" d="100"/>
        </p:scale>
        <p:origin x="354"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fa-IR"/>
          </a:p>
        </p:txBody>
      </p:sp>
      <p:sp>
        <p:nvSpPr>
          <p:cNvPr id="3" name="Date Placeholder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D75EE4DB-FB7C-4476-8127-0B2EA0D2EFF1}" type="datetimeFigureOut">
              <a:rPr lang="fa-IR" smtClean="0"/>
              <a:t>06/03/1441</a:t>
            </a:fld>
            <a:endParaRPr lang="fa-I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endParaRPr lang="fa-I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6" name="Footer Placeholder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fa-IR"/>
          </a:p>
        </p:txBody>
      </p:sp>
      <p:sp>
        <p:nvSpPr>
          <p:cNvPr id="7" name="Slide Number Placeholder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642DFFEA-082D-40A7-91E9-8D507C24257C}" type="slidenum">
              <a:rPr lang="fa-IR" smtClean="0"/>
              <a:t>‹#›</a:t>
            </a:fld>
            <a:endParaRPr lang="fa-IR"/>
          </a:p>
        </p:txBody>
      </p:sp>
    </p:spTree>
    <p:extLst>
      <p:ext uri="{BB962C8B-B14F-4D97-AF65-F5344CB8AC3E}">
        <p14:creationId xmlns:p14="http://schemas.microsoft.com/office/powerpoint/2010/main" val="3664723600"/>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dirty="0"/>
          </a:p>
        </p:txBody>
      </p:sp>
      <p:sp>
        <p:nvSpPr>
          <p:cNvPr id="4" name="Slide Number Placeholder 3"/>
          <p:cNvSpPr>
            <a:spLocks noGrp="1"/>
          </p:cNvSpPr>
          <p:nvPr>
            <p:ph type="sldNum" sz="quarter" idx="10"/>
          </p:nvPr>
        </p:nvSpPr>
        <p:spPr/>
        <p:txBody>
          <a:bodyPr/>
          <a:lstStyle/>
          <a:p>
            <a:fld id="{A09DA3C0-C49E-4ED0-99F8-388B7EAD82A8}" type="slidenum">
              <a:rPr lang="fa-IR" smtClean="0"/>
              <a:pPr/>
              <a:t>15</a:t>
            </a:fld>
            <a:endParaRPr lang="fa-IR"/>
          </a:p>
        </p:txBody>
      </p:sp>
    </p:spTree>
    <p:extLst>
      <p:ext uri="{BB962C8B-B14F-4D97-AF65-F5344CB8AC3E}">
        <p14:creationId xmlns:p14="http://schemas.microsoft.com/office/powerpoint/2010/main" val="437899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9AE9079D-06FE-4048-A033-57C766AEF317}" type="datetimeFigureOut">
              <a:rPr lang="fa-IR" smtClean="0"/>
              <a:t>06/03/1441</a:t>
            </a:fld>
            <a:endParaRPr lang="fa-IR"/>
          </a:p>
        </p:txBody>
      </p:sp>
      <p:sp>
        <p:nvSpPr>
          <p:cNvPr id="5" name="Footer Placeholder 4"/>
          <p:cNvSpPr>
            <a:spLocks noGrp="1"/>
          </p:cNvSpPr>
          <p:nvPr>
            <p:ph type="ftr" sz="quarter" idx="11"/>
          </p:nvPr>
        </p:nvSpPr>
        <p:spPr/>
        <p:txBody>
          <a:bodyPr/>
          <a:lstStyle/>
          <a:p>
            <a:endParaRPr lang="fa-IR"/>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7D52D043-2950-4EAC-935D-AD3A1DB2D15A}" type="slidenum">
              <a:rPr lang="fa-IR" smtClean="0"/>
              <a:t>‹#›</a:t>
            </a:fld>
            <a:endParaRPr lang="fa-IR"/>
          </a:p>
        </p:txBody>
      </p:sp>
    </p:spTree>
    <p:extLst>
      <p:ext uri="{BB962C8B-B14F-4D97-AF65-F5344CB8AC3E}">
        <p14:creationId xmlns:p14="http://schemas.microsoft.com/office/powerpoint/2010/main" val="5695816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AE9079D-06FE-4048-A033-57C766AEF317}" type="datetimeFigureOut">
              <a:rPr lang="fa-IR" smtClean="0"/>
              <a:t>06/03/1441</a:t>
            </a:fld>
            <a:endParaRPr lang="fa-IR"/>
          </a:p>
        </p:txBody>
      </p:sp>
      <p:sp>
        <p:nvSpPr>
          <p:cNvPr id="5" name="Footer Placeholder 4"/>
          <p:cNvSpPr>
            <a:spLocks noGrp="1"/>
          </p:cNvSpPr>
          <p:nvPr>
            <p:ph type="ftr" sz="quarter" idx="11"/>
          </p:nvPr>
        </p:nvSpPr>
        <p:spPr/>
        <p:txBody>
          <a:bodyPr/>
          <a:lstStyle/>
          <a:p>
            <a:endParaRPr lang="fa-IR"/>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7D52D043-2950-4EAC-935D-AD3A1DB2D15A}" type="slidenum">
              <a:rPr lang="fa-IR" smtClean="0"/>
              <a:t>‹#›</a:t>
            </a:fld>
            <a:endParaRPr lang="fa-IR"/>
          </a:p>
        </p:txBody>
      </p:sp>
    </p:spTree>
    <p:extLst>
      <p:ext uri="{BB962C8B-B14F-4D97-AF65-F5344CB8AC3E}">
        <p14:creationId xmlns:p14="http://schemas.microsoft.com/office/powerpoint/2010/main" val="37308350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AE9079D-06FE-4048-A033-57C766AEF317}" type="datetimeFigureOut">
              <a:rPr lang="fa-IR" smtClean="0"/>
              <a:t>06/03/1441</a:t>
            </a:fld>
            <a:endParaRPr lang="fa-IR"/>
          </a:p>
        </p:txBody>
      </p:sp>
      <p:sp>
        <p:nvSpPr>
          <p:cNvPr id="5" name="Footer Placeholder 4"/>
          <p:cNvSpPr>
            <a:spLocks noGrp="1"/>
          </p:cNvSpPr>
          <p:nvPr>
            <p:ph type="ftr" sz="quarter" idx="11"/>
          </p:nvPr>
        </p:nvSpPr>
        <p:spPr/>
        <p:txBody>
          <a:bodyPr/>
          <a:lstStyle/>
          <a:p>
            <a:endParaRPr lang="fa-IR"/>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7D52D043-2950-4EAC-935D-AD3A1DB2D15A}" type="slidenum">
              <a:rPr lang="fa-IR" smtClean="0"/>
              <a:t>‹#›</a:t>
            </a:fld>
            <a:endParaRPr lang="fa-IR"/>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41276948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9AE9079D-06FE-4048-A033-57C766AEF317}" type="datetimeFigureOut">
              <a:rPr lang="fa-IR" smtClean="0"/>
              <a:t>06/03/1441</a:t>
            </a:fld>
            <a:endParaRPr lang="fa-IR"/>
          </a:p>
        </p:txBody>
      </p:sp>
      <p:sp>
        <p:nvSpPr>
          <p:cNvPr id="6" name="Footer Placeholder 5"/>
          <p:cNvSpPr>
            <a:spLocks noGrp="1"/>
          </p:cNvSpPr>
          <p:nvPr>
            <p:ph type="ftr" sz="quarter" idx="11"/>
          </p:nvPr>
        </p:nvSpPr>
        <p:spPr/>
        <p:txBody>
          <a:bodyPr/>
          <a:lstStyle/>
          <a:p>
            <a:endParaRPr lang="fa-I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7D52D043-2950-4EAC-935D-AD3A1DB2D15A}" type="slidenum">
              <a:rPr lang="fa-IR" smtClean="0"/>
              <a:t>‹#›</a:t>
            </a:fld>
            <a:endParaRPr lang="fa-IR"/>
          </a:p>
        </p:txBody>
      </p:sp>
    </p:spTree>
    <p:extLst>
      <p:ext uri="{BB962C8B-B14F-4D97-AF65-F5344CB8AC3E}">
        <p14:creationId xmlns:p14="http://schemas.microsoft.com/office/powerpoint/2010/main" val="6600403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9AE9079D-06FE-4048-A033-57C766AEF317}" type="datetimeFigureOut">
              <a:rPr lang="fa-IR" smtClean="0"/>
              <a:t>06/03/1441</a:t>
            </a:fld>
            <a:endParaRPr lang="fa-IR"/>
          </a:p>
        </p:txBody>
      </p:sp>
      <p:sp>
        <p:nvSpPr>
          <p:cNvPr id="6" name="Footer Placeholder 5"/>
          <p:cNvSpPr>
            <a:spLocks noGrp="1"/>
          </p:cNvSpPr>
          <p:nvPr>
            <p:ph type="ftr" sz="quarter" idx="11"/>
          </p:nvPr>
        </p:nvSpPr>
        <p:spPr/>
        <p:txBody>
          <a:bodyPr/>
          <a:lstStyle/>
          <a:p>
            <a:endParaRPr lang="fa-IR"/>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7D52D043-2950-4EAC-935D-AD3A1DB2D15A}" type="slidenum">
              <a:rPr lang="fa-IR" smtClean="0"/>
              <a:t>‹#›</a:t>
            </a:fld>
            <a:endParaRPr lang="fa-IR"/>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12540161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9AE9079D-06FE-4048-A033-57C766AEF317}" type="datetimeFigureOut">
              <a:rPr lang="fa-IR" smtClean="0"/>
              <a:t>06/03/1441</a:t>
            </a:fld>
            <a:endParaRPr lang="fa-IR"/>
          </a:p>
        </p:txBody>
      </p:sp>
      <p:sp>
        <p:nvSpPr>
          <p:cNvPr id="6" name="Footer Placeholder 5"/>
          <p:cNvSpPr>
            <a:spLocks noGrp="1"/>
          </p:cNvSpPr>
          <p:nvPr>
            <p:ph type="ftr" sz="quarter" idx="11"/>
          </p:nvPr>
        </p:nvSpPr>
        <p:spPr/>
        <p:txBody>
          <a:bodyPr/>
          <a:lstStyle/>
          <a:p>
            <a:endParaRPr lang="fa-I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7D52D043-2950-4EAC-935D-AD3A1DB2D15A}" type="slidenum">
              <a:rPr lang="fa-IR" smtClean="0"/>
              <a:t>‹#›</a:t>
            </a:fld>
            <a:endParaRPr lang="fa-IR"/>
          </a:p>
        </p:txBody>
      </p:sp>
    </p:spTree>
    <p:extLst>
      <p:ext uri="{BB962C8B-B14F-4D97-AF65-F5344CB8AC3E}">
        <p14:creationId xmlns:p14="http://schemas.microsoft.com/office/powerpoint/2010/main" val="34700129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AE9079D-06FE-4048-A033-57C766AEF317}" type="datetimeFigureOut">
              <a:rPr lang="fa-IR" smtClean="0"/>
              <a:t>06/03/1441</a:t>
            </a:fld>
            <a:endParaRPr lang="fa-IR"/>
          </a:p>
        </p:txBody>
      </p:sp>
      <p:sp>
        <p:nvSpPr>
          <p:cNvPr id="5" name="Footer Placeholder 4"/>
          <p:cNvSpPr>
            <a:spLocks noGrp="1"/>
          </p:cNvSpPr>
          <p:nvPr>
            <p:ph type="ftr" sz="quarter" idx="11"/>
          </p:nvPr>
        </p:nvSpPr>
        <p:spPr/>
        <p:txBody>
          <a:bodyPr/>
          <a:lstStyle/>
          <a:p>
            <a:endParaRPr lang="fa-I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7D52D043-2950-4EAC-935D-AD3A1DB2D15A}" type="slidenum">
              <a:rPr lang="fa-IR" smtClean="0"/>
              <a:t>‹#›</a:t>
            </a:fld>
            <a:endParaRPr lang="fa-IR"/>
          </a:p>
        </p:txBody>
      </p:sp>
    </p:spTree>
    <p:extLst>
      <p:ext uri="{BB962C8B-B14F-4D97-AF65-F5344CB8AC3E}">
        <p14:creationId xmlns:p14="http://schemas.microsoft.com/office/powerpoint/2010/main" val="9309235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AE9079D-06FE-4048-A033-57C766AEF317}" type="datetimeFigureOut">
              <a:rPr lang="fa-IR" smtClean="0"/>
              <a:t>06/03/1441</a:t>
            </a:fld>
            <a:endParaRPr lang="fa-IR"/>
          </a:p>
        </p:txBody>
      </p:sp>
      <p:sp>
        <p:nvSpPr>
          <p:cNvPr id="5" name="Footer Placeholder 4"/>
          <p:cNvSpPr>
            <a:spLocks noGrp="1"/>
          </p:cNvSpPr>
          <p:nvPr>
            <p:ph type="ftr" sz="quarter" idx="11"/>
          </p:nvPr>
        </p:nvSpPr>
        <p:spPr/>
        <p:txBody>
          <a:bodyPr/>
          <a:lstStyle/>
          <a:p>
            <a:endParaRPr lang="fa-I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7D52D043-2950-4EAC-935D-AD3A1DB2D15A}" type="slidenum">
              <a:rPr lang="fa-IR" smtClean="0"/>
              <a:t>‹#›</a:t>
            </a:fld>
            <a:endParaRPr lang="fa-IR"/>
          </a:p>
        </p:txBody>
      </p:sp>
    </p:spTree>
    <p:extLst>
      <p:ext uri="{BB962C8B-B14F-4D97-AF65-F5344CB8AC3E}">
        <p14:creationId xmlns:p14="http://schemas.microsoft.com/office/powerpoint/2010/main" val="35715352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AE9079D-06FE-4048-A033-57C766AEF317}" type="datetimeFigureOut">
              <a:rPr lang="fa-IR" smtClean="0"/>
              <a:t>06/03/1441</a:t>
            </a:fld>
            <a:endParaRPr lang="fa-IR"/>
          </a:p>
        </p:txBody>
      </p:sp>
      <p:sp>
        <p:nvSpPr>
          <p:cNvPr id="5" name="Footer Placeholder 4"/>
          <p:cNvSpPr>
            <a:spLocks noGrp="1"/>
          </p:cNvSpPr>
          <p:nvPr>
            <p:ph type="ftr" sz="quarter" idx="11"/>
          </p:nvPr>
        </p:nvSpPr>
        <p:spPr/>
        <p:txBody>
          <a:bodyPr/>
          <a:lstStyle/>
          <a:p>
            <a:endParaRPr lang="fa-I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7D52D043-2950-4EAC-935D-AD3A1DB2D15A}" type="slidenum">
              <a:rPr lang="fa-IR" smtClean="0"/>
              <a:t>‹#›</a:t>
            </a:fld>
            <a:endParaRPr lang="fa-IR"/>
          </a:p>
        </p:txBody>
      </p:sp>
    </p:spTree>
    <p:extLst>
      <p:ext uri="{BB962C8B-B14F-4D97-AF65-F5344CB8AC3E}">
        <p14:creationId xmlns:p14="http://schemas.microsoft.com/office/powerpoint/2010/main" val="5934037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AE9079D-06FE-4048-A033-57C766AEF317}" type="datetimeFigureOut">
              <a:rPr lang="fa-IR" smtClean="0"/>
              <a:t>06/03/1441</a:t>
            </a:fld>
            <a:endParaRPr lang="fa-IR"/>
          </a:p>
        </p:txBody>
      </p:sp>
      <p:sp>
        <p:nvSpPr>
          <p:cNvPr id="5" name="Footer Placeholder 4"/>
          <p:cNvSpPr>
            <a:spLocks noGrp="1"/>
          </p:cNvSpPr>
          <p:nvPr>
            <p:ph type="ftr" sz="quarter" idx="11"/>
          </p:nvPr>
        </p:nvSpPr>
        <p:spPr/>
        <p:txBody>
          <a:bodyPr/>
          <a:lstStyle/>
          <a:p>
            <a:endParaRPr lang="fa-IR"/>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7D52D043-2950-4EAC-935D-AD3A1DB2D15A}" type="slidenum">
              <a:rPr lang="fa-IR" smtClean="0"/>
              <a:t>‹#›</a:t>
            </a:fld>
            <a:endParaRPr lang="fa-IR"/>
          </a:p>
        </p:txBody>
      </p:sp>
    </p:spTree>
    <p:extLst>
      <p:ext uri="{BB962C8B-B14F-4D97-AF65-F5344CB8AC3E}">
        <p14:creationId xmlns:p14="http://schemas.microsoft.com/office/powerpoint/2010/main" val="19842471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AE9079D-06FE-4048-A033-57C766AEF317}" type="datetimeFigureOut">
              <a:rPr lang="fa-IR" smtClean="0"/>
              <a:t>06/03/1441</a:t>
            </a:fld>
            <a:endParaRPr lang="fa-IR"/>
          </a:p>
        </p:txBody>
      </p:sp>
      <p:sp>
        <p:nvSpPr>
          <p:cNvPr id="6" name="Footer Placeholder 5"/>
          <p:cNvSpPr>
            <a:spLocks noGrp="1"/>
          </p:cNvSpPr>
          <p:nvPr>
            <p:ph type="ftr" sz="quarter" idx="11"/>
          </p:nvPr>
        </p:nvSpPr>
        <p:spPr/>
        <p:txBody>
          <a:bodyPr/>
          <a:lstStyle/>
          <a:p>
            <a:endParaRPr lang="fa-IR"/>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7D52D043-2950-4EAC-935D-AD3A1DB2D15A}" type="slidenum">
              <a:rPr lang="fa-IR" smtClean="0"/>
              <a:t>‹#›</a:t>
            </a:fld>
            <a:endParaRPr lang="fa-IR"/>
          </a:p>
        </p:txBody>
      </p:sp>
    </p:spTree>
    <p:extLst>
      <p:ext uri="{BB962C8B-B14F-4D97-AF65-F5344CB8AC3E}">
        <p14:creationId xmlns:p14="http://schemas.microsoft.com/office/powerpoint/2010/main" val="27881613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AE9079D-06FE-4048-A033-57C766AEF317}" type="datetimeFigureOut">
              <a:rPr lang="fa-IR" smtClean="0"/>
              <a:t>06/03/1441</a:t>
            </a:fld>
            <a:endParaRPr lang="fa-IR"/>
          </a:p>
        </p:txBody>
      </p:sp>
      <p:sp>
        <p:nvSpPr>
          <p:cNvPr id="8" name="Footer Placeholder 7"/>
          <p:cNvSpPr>
            <a:spLocks noGrp="1"/>
          </p:cNvSpPr>
          <p:nvPr>
            <p:ph type="ftr" sz="quarter" idx="11"/>
          </p:nvPr>
        </p:nvSpPr>
        <p:spPr/>
        <p:txBody>
          <a:bodyPr/>
          <a:lstStyle/>
          <a:p>
            <a:endParaRPr lang="fa-IR"/>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7D52D043-2950-4EAC-935D-AD3A1DB2D15A}" type="slidenum">
              <a:rPr lang="fa-IR" smtClean="0"/>
              <a:t>‹#›</a:t>
            </a:fld>
            <a:endParaRPr lang="fa-IR"/>
          </a:p>
        </p:txBody>
      </p:sp>
    </p:spTree>
    <p:extLst>
      <p:ext uri="{BB962C8B-B14F-4D97-AF65-F5344CB8AC3E}">
        <p14:creationId xmlns:p14="http://schemas.microsoft.com/office/powerpoint/2010/main" val="15991857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9AE9079D-06FE-4048-A033-57C766AEF317}" type="datetimeFigureOut">
              <a:rPr lang="fa-IR" smtClean="0"/>
              <a:t>06/03/1441</a:t>
            </a:fld>
            <a:endParaRPr lang="fa-IR"/>
          </a:p>
        </p:txBody>
      </p:sp>
      <p:sp>
        <p:nvSpPr>
          <p:cNvPr id="4" name="Footer Placeholder 3"/>
          <p:cNvSpPr>
            <a:spLocks noGrp="1"/>
          </p:cNvSpPr>
          <p:nvPr>
            <p:ph type="ftr" sz="quarter" idx="11"/>
          </p:nvPr>
        </p:nvSpPr>
        <p:spPr/>
        <p:txBody>
          <a:bodyPr/>
          <a:lstStyle/>
          <a:p>
            <a:endParaRPr lang="fa-IR"/>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7D52D043-2950-4EAC-935D-AD3A1DB2D15A}" type="slidenum">
              <a:rPr lang="fa-IR" smtClean="0"/>
              <a:t>‹#›</a:t>
            </a:fld>
            <a:endParaRPr lang="fa-IR"/>
          </a:p>
        </p:txBody>
      </p:sp>
    </p:spTree>
    <p:extLst>
      <p:ext uri="{BB962C8B-B14F-4D97-AF65-F5344CB8AC3E}">
        <p14:creationId xmlns:p14="http://schemas.microsoft.com/office/powerpoint/2010/main" val="1163197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AE9079D-06FE-4048-A033-57C766AEF317}" type="datetimeFigureOut">
              <a:rPr lang="fa-IR" smtClean="0"/>
              <a:t>06/03/1441</a:t>
            </a:fld>
            <a:endParaRPr lang="fa-IR"/>
          </a:p>
        </p:txBody>
      </p:sp>
      <p:sp>
        <p:nvSpPr>
          <p:cNvPr id="3" name="Footer Placeholder 2"/>
          <p:cNvSpPr>
            <a:spLocks noGrp="1"/>
          </p:cNvSpPr>
          <p:nvPr>
            <p:ph type="ftr" sz="quarter" idx="11"/>
          </p:nvPr>
        </p:nvSpPr>
        <p:spPr/>
        <p:txBody>
          <a:bodyPr/>
          <a:lstStyle/>
          <a:p>
            <a:endParaRPr lang="fa-IR"/>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7D52D043-2950-4EAC-935D-AD3A1DB2D15A}" type="slidenum">
              <a:rPr lang="fa-IR" smtClean="0"/>
              <a:t>‹#›</a:t>
            </a:fld>
            <a:endParaRPr lang="fa-IR"/>
          </a:p>
        </p:txBody>
      </p:sp>
    </p:spTree>
    <p:extLst>
      <p:ext uri="{BB962C8B-B14F-4D97-AF65-F5344CB8AC3E}">
        <p14:creationId xmlns:p14="http://schemas.microsoft.com/office/powerpoint/2010/main" val="11292034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AE9079D-06FE-4048-A033-57C766AEF317}" type="datetimeFigureOut">
              <a:rPr lang="fa-IR" smtClean="0"/>
              <a:t>06/03/1441</a:t>
            </a:fld>
            <a:endParaRPr lang="fa-IR"/>
          </a:p>
        </p:txBody>
      </p:sp>
      <p:sp>
        <p:nvSpPr>
          <p:cNvPr id="6" name="Footer Placeholder 5"/>
          <p:cNvSpPr>
            <a:spLocks noGrp="1"/>
          </p:cNvSpPr>
          <p:nvPr>
            <p:ph type="ftr" sz="quarter" idx="11"/>
          </p:nvPr>
        </p:nvSpPr>
        <p:spPr/>
        <p:txBody>
          <a:bodyPr/>
          <a:lstStyle/>
          <a:p>
            <a:endParaRPr lang="fa-IR"/>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7D52D043-2950-4EAC-935D-AD3A1DB2D15A}" type="slidenum">
              <a:rPr lang="fa-IR" smtClean="0"/>
              <a:t>‹#›</a:t>
            </a:fld>
            <a:endParaRPr lang="fa-IR"/>
          </a:p>
        </p:txBody>
      </p:sp>
    </p:spTree>
    <p:extLst>
      <p:ext uri="{BB962C8B-B14F-4D97-AF65-F5344CB8AC3E}">
        <p14:creationId xmlns:p14="http://schemas.microsoft.com/office/powerpoint/2010/main" val="30360316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AE9079D-06FE-4048-A033-57C766AEF317}" type="datetimeFigureOut">
              <a:rPr lang="fa-IR" smtClean="0"/>
              <a:t>06/03/1441</a:t>
            </a:fld>
            <a:endParaRPr lang="fa-IR"/>
          </a:p>
        </p:txBody>
      </p:sp>
      <p:sp>
        <p:nvSpPr>
          <p:cNvPr id="6" name="Footer Placeholder 5"/>
          <p:cNvSpPr>
            <a:spLocks noGrp="1"/>
          </p:cNvSpPr>
          <p:nvPr>
            <p:ph type="ftr" sz="quarter" idx="11"/>
          </p:nvPr>
        </p:nvSpPr>
        <p:spPr/>
        <p:txBody>
          <a:bodyPr/>
          <a:lstStyle/>
          <a:p>
            <a:endParaRPr lang="fa-I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7D52D043-2950-4EAC-935D-AD3A1DB2D15A}" type="slidenum">
              <a:rPr lang="fa-IR" smtClean="0"/>
              <a:t>‹#›</a:t>
            </a:fld>
            <a:endParaRPr lang="fa-IR"/>
          </a:p>
        </p:txBody>
      </p:sp>
    </p:spTree>
    <p:extLst>
      <p:ext uri="{BB962C8B-B14F-4D97-AF65-F5344CB8AC3E}">
        <p14:creationId xmlns:p14="http://schemas.microsoft.com/office/powerpoint/2010/main" val="17647423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9AE9079D-06FE-4048-A033-57C766AEF317}" type="datetimeFigureOut">
              <a:rPr lang="fa-IR" smtClean="0"/>
              <a:t>06/03/1441</a:t>
            </a:fld>
            <a:endParaRPr lang="fa-IR"/>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fa-IR"/>
          </a:p>
        </p:txBody>
      </p:sp>
      <p:sp>
        <p:nvSpPr>
          <p:cNvPr id="6" name="Slide Number Placeholder 5"/>
          <p:cNvSpPr>
            <a:spLocks noGrp="1"/>
          </p:cNvSpPr>
          <p:nvPr>
            <p:ph type="sldNum" sz="quarter" idx="4"/>
          </p:nvPr>
        </p:nvSpPr>
        <p:spPr>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7D52D043-2950-4EAC-935D-AD3A1DB2D15A}" type="slidenum">
              <a:rPr lang="fa-IR" smtClean="0"/>
              <a:t>‹#›</a:t>
            </a:fld>
            <a:endParaRPr lang="fa-IR"/>
          </a:p>
        </p:txBody>
      </p:sp>
    </p:spTree>
    <p:extLst>
      <p:ext uri="{BB962C8B-B14F-4D97-AF65-F5344CB8AC3E}">
        <p14:creationId xmlns:p14="http://schemas.microsoft.com/office/powerpoint/2010/main" val="264614010"/>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Lst>
  <p:txStyles>
    <p:titleStyle>
      <a:lvl1pPr algn="l" defTabSz="457200" rtl="1" eaLnBrk="1" latinLnBrk="0" hangingPunct="1">
        <a:spcBef>
          <a:spcPct val="0"/>
        </a:spcBef>
        <a:buNone/>
        <a:defRPr sz="3600" kern="1200">
          <a:solidFill>
            <a:schemeClr val="tx1">
              <a:lumMod val="85000"/>
              <a:lumOff val="15000"/>
            </a:schemeClr>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304197" y="2780928"/>
            <a:ext cx="8062912" cy="1752600"/>
          </a:xfrm>
        </p:spPr>
        <p:txBody>
          <a:bodyPr>
            <a:normAutofit/>
          </a:bodyPr>
          <a:lstStyle/>
          <a:p>
            <a:pPr algn="ctr"/>
            <a:r>
              <a:rPr lang="fa-IR" sz="4400" b="1" dirty="0">
                <a:cs typeface="B Homa" panose="00000400000000000000" pitchFamily="2" charset="-78"/>
              </a:rPr>
              <a:t>مشارکت شهروندان در امور شهری</a:t>
            </a:r>
          </a:p>
          <a:p>
            <a:pPr algn="ctr"/>
            <a:r>
              <a:rPr lang="fa-IR" sz="3200" dirty="0">
                <a:cs typeface="B Homa" panose="00000400000000000000" pitchFamily="2" charset="-78"/>
              </a:rPr>
              <a:t>(مفاهیم، الزامات و موانع)</a:t>
            </a:r>
          </a:p>
        </p:txBody>
      </p:sp>
    </p:spTree>
    <p:extLst>
      <p:ext uri="{BB962C8B-B14F-4D97-AF65-F5344CB8AC3E}">
        <p14:creationId xmlns:p14="http://schemas.microsoft.com/office/powerpoint/2010/main" val="129856319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7968208" y="188640"/>
            <a:ext cx="2314600" cy="648072"/>
          </a:xfrm>
        </p:spPr>
        <p:txBody>
          <a:bodyPr>
            <a:normAutofit/>
          </a:bodyPr>
          <a:lstStyle/>
          <a:p>
            <a:pPr algn="r"/>
            <a:r>
              <a:rPr lang="fa-IR" sz="3200" dirty="0">
                <a:cs typeface="B Homa" panose="00000400000000000000" pitchFamily="2" charset="-78"/>
              </a:rPr>
              <a:t>انواع مشارکت</a:t>
            </a:r>
          </a:p>
        </p:txBody>
      </p:sp>
      <p:sp>
        <p:nvSpPr>
          <p:cNvPr id="3" name="Content Placeholder 2"/>
          <p:cNvSpPr>
            <a:spLocks noGrp="1"/>
          </p:cNvSpPr>
          <p:nvPr>
            <p:ph idx="1"/>
          </p:nvPr>
        </p:nvSpPr>
        <p:spPr>
          <a:xfrm>
            <a:off x="1981200" y="1295400"/>
            <a:ext cx="8305800" cy="5257800"/>
          </a:xfrm>
        </p:spPr>
        <p:txBody>
          <a:bodyPr>
            <a:normAutofit/>
          </a:bodyPr>
          <a:lstStyle/>
          <a:p>
            <a:pPr marL="109728" indent="0" algn="just">
              <a:buNone/>
            </a:pPr>
            <a:r>
              <a:rPr lang="fa-IR" sz="1800" b="1" dirty="0">
                <a:cs typeface="B Homa" panose="00000400000000000000" pitchFamily="2" charset="-78"/>
              </a:rPr>
              <a:t>مشارکت بر مبنای کیفیت همکاری مردم</a:t>
            </a:r>
          </a:p>
          <a:p>
            <a:pPr marL="109728" indent="0" algn="just">
              <a:buNone/>
            </a:pPr>
            <a:endParaRPr lang="fa-IR" sz="1800" b="1" dirty="0">
              <a:effectLst>
                <a:outerShdw blurRad="38100" dist="38100" dir="2700000" algn="tl">
                  <a:srgbClr val="000000">
                    <a:alpha val="43137"/>
                  </a:srgbClr>
                </a:outerShdw>
              </a:effectLst>
              <a:cs typeface="B Homa" panose="00000400000000000000" pitchFamily="2" charset="-78"/>
            </a:endParaRPr>
          </a:p>
          <a:p>
            <a:pPr marL="109728" indent="0" algn="just">
              <a:buNone/>
            </a:pPr>
            <a:endParaRPr lang="fa-IR" sz="1800" b="1" dirty="0">
              <a:effectLst>
                <a:outerShdw blurRad="38100" dist="38100" dir="2700000" algn="tl">
                  <a:srgbClr val="000000">
                    <a:alpha val="43137"/>
                  </a:srgbClr>
                </a:outerShdw>
              </a:effectLst>
              <a:cs typeface="B Homa" panose="00000400000000000000" pitchFamily="2" charset="-78"/>
            </a:endParaRPr>
          </a:p>
          <a:p>
            <a:pPr lvl="0" algn="just"/>
            <a:r>
              <a:rPr lang="fa-IR" sz="1800" b="1" dirty="0">
                <a:cs typeface="B Homa" panose="00000400000000000000" pitchFamily="2" charset="-78"/>
              </a:rPr>
              <a:t>مشارکت‌های برانگیخته</a:t>
            </a:r>
            <a:endParaRPr lang="en-US" sz="1800" b="1" dirty="0">
              <a:cs typeface="B Homa" panose="00000400000000000000" pitchFamily="2" charset="-78"/>
            </a:endParaRPr>
          </a:p>
          <a:p>
            <a:pPr algn="just">
              <a:buNone/>
            </a:pPr>
            <a:r>
              <a:rPr lang="fa-IR" sz="1800" dirty="0">
                <a:cs typeface="B Homa" panose="00000400000000000000" pitchFamily="2" charset="-78"/>
              </a:rPr>
              <a:t>     طرح این نوع مشارکت به اهداف خاص توسط گروهی خارج از گروه مشارکت‌کننده انجام می‌گیرد. به عبارت دیگر، منشاء تشکیل این نوع مشارکت، عامل برانگیزنده خارجی است. نمود این نوع مشارکت در ایران قبل از انقلاب، سپاهیان دانش و ترویج در روستاها و ایران بعد از انقلاب، جهاد سازندگی می‌باشد (حامد مقدم،1370، 292). </a:t>
            </a:r>
          </a:p>
          <a:p>
            <a:pPr algn="just">
              <a:buNone/>
            </a:pPr>
            <a:endParaRPr lang="en-US" sz="1800" dirty="0">
              <a:cs typeface="B Homa" panose="00000400000000000000" pitchFamily="2" charset="-78"/>
            </a:endParaRPr>
          </a:p>
          <a:p>
            <a:pPr lvl="0" algn="just"/>
            <a:r>
              <a:rPr lang="fa-IR" sz="1800" b="1" dirty="0">
                <a:cs typeface="B Homa" panose="00000400000000000000" pitchFamily="2" charset="-78"/>
              </a:rPr>
              <a:t>مشارکت تحمیلی یا اجباری</a:t>
            </a:r>
            <a:endParaRPr lang="en-US" sz="1800" b="1" dirty="0">
              <a:cs typeface="B Homa" panose="00000400000000000000" pitchFamily="2" charset="-78"/>
            </a:endParaRPr>
          </a:p>
          <a:p>
            <a:pPr algn="just">
              <a:buNone/>
            </a:pPr>
            <a:r>
              <a:rPr lang="fa-IR" sz="1800" dirty="0">
                <a:cs typeface="B Homa" panose="00000400000000000000" pitchFamily="2" charset="-78"/>
              </a:rPr>
              <a:t>     به معنای درگیر شدن ناخواسته است. این نوع مشارکت نه بر انگیزش افراد بلکه بر اجبار و اضطرار مبتنی است و عمدتا در جهت منافع طبقات طراح آن و ثروتمندان است. نمونه ‌این مشارکت در ایران عضویت در شرکت‌های سهامی زراعی لااقل برای آن دسته زارعان ناراحت، نوع مشارکت تحمیلی به حساب می‌آید(رمضانیان و فرخد، 1387،34).</a:t>
            </a:r>
            <a:endParaRPr lang="en-US" sz="1800" dirty="0">
              <a:cs typeface="B Homa" panose="00000400000000000000" pitchFamily="2" charset="-78"/>
            </a:endParaRPr>
          </a:p>
          <a:p>
            <a:pPr algn="just"/>
            <a:endParaRPr lang="fa-IR" sz="1800" dirty="0">
              <a:effectLst>
                <a:outerShdw blurRad="38100" dist="38100" dir="2700000" algn="tl">
                  <a:srgbClr val="000000">
                    <a:alpha val="43137"/>
                  </a:srgbClr>
                </a:outerShdw>
              </a:effectLst>
              <a:cs typeface="B Homa" panose="00000400000000000000" pitchFamily="2" charset="-78"/>
            </a:endParaRPr>
          </a:p>
        </p:txBody>
      </p:sp>
    </p:spTree>
    <p:extLst>
      <p:ext uri="{BB962C8B-B14F-4D97-AF65-F5344CB8AC3E}">
        <p14:creationId xmlns:p14="http://schemas.microsoft.com/office/powerpoint/2010/main" val="393140380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7968208" y="188640"/>
            <a:ext cx="2314600" cy="648072"/>
          </a:xfrm>
        </p:spPr>
        <p:txBody>
          <a:bodyPr>
            <a:normAutofit/>
          </a:bodyPr>
          <a:lstStyle/>
          <a:p>
            <a:pPr algn="r"/>
            <a:r>
              <a:rPr lang="fa-IR" sz="3200" dirty="0">
                <a:cs typeface="B Homa" panose="00000400000000000000" pitchFamily="2" charset="-78"/>
              </a:rPr>
              <a:t>انواع مشارکت</a:t>
            </a:r>
          </a:p>
        </p:txBody>
      </p:sp>
      <p:sp>
        <p:nvSpPr>
          <p:cNvPr id="3" name="Content Placeholder 2"/>
          <p:cNvSpPr>
            <a:spLocks noGrp="1"/>
          </p:cNvSpPr>
          <p:nvPr>
            <p:ph idx="1"/>
          </p:nvPr>
        </p:nvSpPr>
        <p:spPr>
          <a:xfrm>
            <a:off x="1981200" y="1295400"/>
            <a:ext cx="8305800" cy="5257800"/>
          </a:xfrm>
        </p:spPr>
        <p:txBody>
          <a:bodyPr>
            <a:normAutofit/>
          </a:bodyPr>
          <a:lstStyle/>
          <a:p>
            <a:pPr marL="109728" indent="0" algn="just">
              <a:buNone/>
            </a:pPr>
            <a:r>
              <a:rPr lang="fa-IR" sz="2400" b="1" dirty="0">
                <a:cs typeface="B Homa" panose="00000400000000000000" pitchFamily="2" charset="-78"/>
              </a:rPr>
              <a:t>مشارکت بر حسب موضوع و قلمرو اجرایی</a:t>
            </a:r>
          </a:p>
          <a:p>
            <a:pPr marL="109728" indent="0" algn="just">
              <a:buNone/>
            </a:pPr>
            <a:r>
              <a:rPr lang="fa-IR" sz="2400" dirty="0">
                <a:cs typeface="B Homa" panose="00000400000000000000" pitchFamily="2" charset="-78"/>
              </a:rPr>
              <a:t>مشارکت سیاسی</a:t>
            </a:r>
            <a:endParaRPr lang="en-US" sz="2400" dirty="0"/>
          </a:p>
          <a:p>
            <a:pPr marL="109728" indent="0" algn="just">
              <a:buNone/>
            </a:pPr>
            <a:r>
              <a:rPr lang="fa-IR" sz="2400" dirty="0">
                <a:cs typeface="B Homa" panose="00000400000000000000" pitchFamily="2" charset="-78"/>
              </a:rPr>
              <a:t>مشارکت اجتماعی</a:t>
            </a:r>
          </a:p>
          <a:p>
            <a:pPr marL="109728" indent="0" algn="just">
              <a:buNone/>
            </a:pPr>
            <a:r>
              <a:rPr lang="fa-IR" sz="2400" dirty="0">
                <a:cs typeface="B Homa" panose="00000400000000000000" pitchFamily="2" charset="-78"/>
              </a:rPr>
              <a:t>مشارکت اقتصادی</a:t>
            </a:r>
            <a:endParaRPr lang="en-US" sz="2400" dirty="0"/>
          </a:p>
          <a:p>
            <a:pPr marL="109728" indent="0" algn="just">
              <a:buNone/>
            </a:pPr>
            <a:endParaRPr lang="fa-IR" sz="2400" b="1" dirty="0">
              <a:cs typeface="B Homa" panose="00000400000000000000" pitchFamily="2" charset="-78"/>
            </a:endParaRPr>
          </a:p>
        </p:txBody>
      </p:sp>
    </p:spTree>
    <p:extLst>
      <p:ext uri="{BB962C8B-B14F-4D97-AF65-F5344CB8AC3E}">
        <p14:creationId xmlns:p14="http://schemas.microsoft.com/office/powerpoint/2010/main" val="297791836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94100" y="108275"/>
            <a:ext cx="8229600" cy="1399032"/>
          </a:xfrm>
        </p:spPr>
        <p:txBody>
          <a:bodyPr>
            <a:normAutofit/>
          </a:bodyPr>
          <a:lstStyle/>
          <a:p>
            <a:pPr algn="r"/>
            <a:r>
              <a:rPr lang="fa-IR" sz="3200" dirty="0">
                <a:cs typeface="B Homa" panose="00000400000000000000" pitchFamily="2" charset="-78"/>
              </a:rPr>
              <a:t>زمینه مشارکت(نظریه کنش موجه)</a:t>
            </a:r>
          </a:p>
        </p:txBody>
      </p:sp>
      <p:sp>
        <p:nvSpPr>
          <p:cNvPr id="3" name="Content Placeholder 2"/>
          <p:cNvSpPr>
            <a:spLocks noGrp="1"/>
          </p:cNvSpPr>
          <p:nvPr>
            <p:ph idx="1"/>
          </p:nvPr>
        </p:nvSpPr>
        <p:spPr>
          <a:xfrm>
            <a:off x="1752600" y="1447800"/>
            <a:ext cx="8686800" cy="5486400"/>
          </a:xfrm>
          <a:effectLst>
            <a:innerShdw blurRad="114300">
              <a:prstClr val="black"/>
            </a:innerShdw>
          </a:effectLst>
        </p:spPr>
        <p:txBody>
          <a:bodyPr>
            <a:normAutofit lnSpcReduction="10000"/>
          </a:bodyPr>
          <a:lstStyle/>
          <a:p>
            <a:pPr marL="88900" indent="0" algn="just">
              <a:buNone/>
            </a:pPr>
            <a:r>
              <a:rPr lang="fa-IR" sz="2000" dirty="0">
                <a:cs typeface="B Homa" panose="00000400000000000000" pitchFamily="2" charset="-78"/>
              </a:rPr>
              <a:t>اصطلاح کنش موجه به‌ این معنی است که اکثر رفتارها به‌ این دلیل انجام می‌شود که مردم به نتایج اعمال خود فکر می‌کنند و برای حصول پاره‌ای نتایج و پرهیز از برخی دیگر دست به انتخاب منطقی می‌زنند.</a:t>
            </a:r>
            <a:endParaRPr lang="fa-IR" sz="2400" dirty="0">
              <a:cs typeface="B Homa" panose="00000400000000000000" pitchFamily="2" charset="-78"/>
            </a:endParaRPr>
          </a:p>
          <a:p>
            <a:pPr marL="88900" indent="0" algn="just">
              <a:buNone/>
            </a:pPr>
            <a:endParaRPr lang="fa-IR" sz="2000" dirty="0">
              <a:cs typeface="B Homa" panose="00000400000000000000" pitchFamily="2" charset="-78"/>
            </a:endParaRPr>
          </a:p>
          <a:p>
            <a:pPr marL="88900" indent="0" algn="just">
              <a:buNone/>
            </a:pPr>
            <a:endParaRPr lang="fa-IR" sz="2000" dirty="0">
              <a:cs typeface="B Homa" panose="00000400000000000000" pitchFamily="2" charset="-78"/>
            </a:endParaRPr>
          </a:p>
          <a:p>
            <a:pPr marL="88900" indent="0" algn="just">
              <a:buNone/>
            </a:pPr>
            <a:endParaRPr lang="fa-IR" sz="2000" dirty="0">
              <a:cs typeface="B Homa" panose="00000400000000000000" pitchFamily="2" charset="-78"/>
            </a:endParaRPr>
          </a:p>
          <a:p>
            <a:pPr marL="88900" indent="0" algn="just">
              <a:buNone/>
            </a:pPr>
            <a:endParaRPr lang="fa-IR" sz="2000" dirty="0">
              <a:cs typeface="B Homa" panose="00000400000000000000" pitchFamily="2" charset="-78"/>
            </a:endParaRPr>
          </a:p>
          <a:p>
            <a:pPr marL="88900" indent="0" algn="just">
              <a:buNone/>
            </a:pPr>
            <a:endParaRPr lang="fa-IR" sz="2000" dirty="0">
              <a:cs typeface="B Homa" panose="00000400000000000000" pitchFamily="2" charset="-78"/>
            </a:endParaRPr>
          </a:p>
          <a:p>
            <a:pPr marL="88900" indent="0" algn="just">
              <a:buNone/>
            </a:pPr>
            <a:endParaRPr lang="fa-IR" sz="2000" dirty="0">
              <a:cs typeface="B Homa" panose="00000400000000000000" pitchFamily="2" charset="-78"/>
            </a:endParaRPr>
          </a:p>
          <a:p>
            <a:pPr marL="88900" indent="0" algn="just">
              <a:buNone/>
            </a:pPr>
            <a:endParaRPr lang="fa-IR" sz="2000" dirty="0">
              <a:cs typeface="B Homa" panose="00000400000000000000" pitchFamily="2" charset="-78"/>
            </a:endParaRPr>
          </a:p>
          <a:p>
            <a:pPr marL="88900" indent="0" algn="just">
              <a:buNone/>
            </a:pPr>
            <a:endParaRPr lang="fa-IR" sz="2000" dirty="0">
              <a:cs typeface="B Homa" panose="00000400000000000000" pitchFamily="2" charset="-78"/>
            </a:endParaRPr>
          </a:p>
          <a:p>
            <a:pPr marL="88900" indent="0" algn="just">
              <a:buNone/>
            </a:pPr>
            <a:r>
              <a:rPr lang="fa-IR" sz="2000" dirty="0">
                <a:cs typeface="B Homa" panose="00000400000000000000" pitchFamily="2" charset="-78"/>
              </a:rPr>
              <a:t>نظر آن‌ها این است که رفتار بیشتر در حالتی قابل پیش بینی و درک و توضیح است که ما به قصد شخص در رفتار توجه نماییم. رفتار در پی زنجیره‌ای از عوامل به وجود می‌آید و حلقه ما قبل بروز رفتار قصد و نیت رفتاری است.</a:t>
            </a:r>
          </a:p>
          <a:p>
            <a:endParaRPr lang="fa-IR" sz="2000" dirty="0">
              <a:cs typeface="B Homa" panose="00000400000000000000" pitchFamily="2" charset="-78"/>
            </a:endParaRPr>
          </a:p>
          <a:p>
            <a:endParaRPr lang="fa-IR" sz="2000" dirty="0">
              <a:cs typeface="B Homa" panose="00000400000000000000" pitchFamily="2" charset="-78"/>
            </a:endParaRPr>
          </a:p>
          <a:p>
            <a:endParaRPr lang="fa-IR" sz="2000" dirty="0">
              <a:cs typeface="B Homa" panose="00000400000000000000" pitchFamily="2" charset="-78"/>
            </a:endParaRPr>
          </a:p>
          <a:p>
            <a:endParaRPr lang="fa-IR" sz="2000" dirty="0">
              <a:cs typeface="B Homa" panose="00000400000000000000" pitchFamily="2" charset="-78"/>
            </a:endParaRPr>
          </a:p>
          <a:p>
            <a:endParaRPr lang="fa-IR" sz="2000" dirty="0">
              <a:cs typeface="B Homa" panose="00000400000000000000" pitchFamily="2" charset="-78"/>
            </a:endParaRPr>
          </a:p>
          <a:p>
            <a:pPr>
              <a:buNone/>
            </a:pPr>
            <a:endParaRPr lang="fa-IR" sz="2000" dirty="0">
              <a:cs typeface="B Homa" panose="00000400000000000000" pitchFamily="2" charset="-78"/>
            </a:endParaRPr>
          </a:p>
          <a:p>
            <a:pPr>
              <a:buNone/>
            </a:pPr>
            <a:endParaRPr lang="fa-IR" sz="2000" dirty="0">
              <a:cs typeface="B Homa" panose="00000400000000000000" pitchFamily="2" charset="-78"/>
            </a:endParaRPr>
          </a:p>
          <a:p>
            <a:pPr>
              <a:buNone/>
            </a:pPr>
            <a:endParaRPr lang="fa-IR" sz="2000" dirty="0">
              <a:cs typeface="B Homa" panose="00000400000000000000" pitchFamily="2" charset="-78"/>
            </a:endParaRPr>
          </a:p>
        </p:txBody>
      </p:sp>
      <p:sp>
        <p:nvSpPr>
          <p:cNvPr id="4" name="TextBox 3"/>
          <p:cNvSpPr txBox="1"/>
          <p:nvPr/>
        </p:nvSpPr>
        <p:spPr>
          <a:xfrm>
            <a:off x="2209800" y="2325469"/>
            <a:ext cx="1828800" cy="677108"/>
          </a:xfrm>
          <a:prstGeom prst="rect">
            <a:avLst/>
          </a:prstGeom>
          <a:solidFill>
            <a:schemeClr val="bg2">
              <a:lumMod val="20000"/>
              <a:lumOff val="80000"/>
            </a:schemeClr>
          </a:solidFill>
          <a:ln>
            <a:noFill/>
          </a:ln>
          <a:effectLst>
            <a:innerShdw blurRad="114300">
              <a:prstClr val="black"/>
            </a:innerShdw>
          </a:effectLst>
        </p:spPr>
        <p:style>
          <a:lnRef idx="2">
            <a:schemeClr val="accent2"/>
          </a:lnRef>
          <a:fillRef idx="1">
            <a:schemeClr val="lt1"/>
          </a:fillRef>
          <a:effectRef idx="0">
            <a:schemeClr val="accent2"/>
          </a:effectRef>
          <a:fontRef idx="minor">
            <a:schemeClr val="dk1"/>
          </a:fontRef>
        </p:style>
        <p:txBody>
          <a:bodyPr wrap="square" rtlCol="1">
            <a:spAutoFit/>
          </a:bodyPr>
          <a:lstStyle/>
          <a:p>
            <a:pPr algn="ctr" rtl="1"/>
            <a:r>
              <a:rPr lang="fa-IR" sz="2000" dirty="0">
                <a:solidFill>
                  <a:schemeClr val="tx1"/>
                </a:solidFill>
                <a:cs typeface="B Homa" panose="00000400000000000000" pitchFamily="2" charset="-78"/>
              </a:rPr>
              <a:t>گرایش به رفتار</a:t>
            </a:r>
          </a:p>
          <a:p>
            <a:pPr algn="ctr" rtl="1"/>
            <a:endParaRPr lang="fa-IR" dirty="0">
              <a:cs typeface="B Homa" panose="00000400000000000000" pitchFamily="2" charset="-78"/>
            </a:endParaRPr>
          </a:p>
        </p:txBody>
      </p:sp>
      <p:sp>
        <p:nvSpPr>
          <p:cNvPr id="10" name="TextBox 9"/>
          <p:cNvSpPr txBox="1"/>
          <p:nvPr/>
        </p:nvSpPr>
        <p:spPr>
          <a:xfrm>
            <a:off x="2209800" y="3392269"/>
            <a:ext cx="1828800" cy="677108"/>
          </a:xfrm>
          <a:prstGeom prst="rect">
            <a:avLst/>
          </a:prstGeom>
          <a:solidFill>
            <a:schemeClr val="bg2">
              <a:lumMod val="20000"/>
              <a:lumOff val="80000"/>
            </a:schemeClr>
          </a:solidFill>
          <a:ln>
            <a:noFill/>
          </a:ln>
          <a:effectLst>
            <a:innerShdw blurRad="114300">
              <a:prstClr val="black"/>
            </a:innerShdw>
          </a:effectLst>
        </p:spPr>
        <p:style>
          <a:lnRef idx="2">
            <a:schemeClr val="accent2"/>
          </a:lnRef>
          <a:fillRef idx="1">
            <a:schemeClr val="lt1"/>
          </a:fillRef>
          <a:effectRef idx="0">
            <a:schemeClr val="accent2"/>
          </a:effectRef>
          <a:fontRef idx="minor">
            <a:schemeClr val="dk1"/>
          </a:fontRef>
        </p:style>
        <p:txBody>
          <a:bodyPr wrap="square" rtlCol="1">
            <a:spAutoFit/>
          </a:bodyPr>
          <a:lstStyle/>
          <a:p>
            <a:pPr algn="ctr" rtl="1"/>
            <a:r>
              <a:rPr lang="fa-IR" sz="2000" dirty="0">
                <a:solidFill>
                  <a:schemeClr val="tx1"/>
                </a:solidFill>
                <a:cs typeface="B Homa" panose="00000400000000000000" pitchFamily="2" charset="-78"/>
              </a:rPr>
              <a:t>هنجار ذهنی</a:t>
            </a:r>
          </a:p>
          <a:p>
            <a:pPr algn="ctr" rtl="1"/>
            <a:endParaRPr lang="fa-IR" dirty="0">
              <a:cs typeface="B Homa" panose="00000400000000000000" pitchFamily="2" charset="-78"/>
            </a:endParaRPr>
          </a:p>
        </p:txBody>
      </p:sp>
      <p:sp>
        <p:nvSpPr>
          <p:cNvPr id="12" name="TextBox 11"/>
          <p:cNvSpPr txBox="1"/>
          <p:nvPr/>
        </p:nvSpPr>
        <p:spPr>
          <a:xfrm>
            <a:off x="4953000" y="2858869"/>
            <a:ext cx="1752600" cy="677108"/>
          </a:xfrm>
          <a:prstGeom prst="rect">
            <a:avLst/>
          </a:prstGeom>
          <a:solidFill>
            <a:schemeClr val="bg2">
              <a:lumMod val="20000"/>
              <a:lumOff val="80000"/>
            </a:schemeClr>
          </a:solidFill>
          <a:ln>
            <a:noFill/>
          </a:ln>
          <a:effectLst>
            <a:innerShdw blurRad="114300">
              <a:prstClr val="black"/>
            </a:innerShdw>
          </a:effectLst>
        </p:spPr>
        <p:style>
          <a:lnRef idx="2">
            <a:schemeClr val="accent2"/>
          </a:lnRef>
          <a:fillRef idx="1">
            <a:schemeClr val="lt1"/>
          </a:fillRef>
          <a:effectRef idx="0">
            <a:schemeClr val="accent2"/>
          </a:effectRef>
          <a:fontRef idx="minor">
            <a:schemeClr val="dk1"/>
          </a:fontRef>
        </p:style>
        <p:txBody>
          <a:bodyPr wrap="square" rtlCol="1">
            <a:spAutoFit/>
          </a:bodyPr>
          <a:lstStyle/>
          <a:p>
            <a:pPr algn="ctr" rtl="1"/>
            <a:r>
              <a:rPr lang="fa-IR" sz="2000" dirty="0">
                <a:solidFill>
                  <a:schemeClr val="tx1"/>
                </a:solidFill>
                <a:cs typeface="B Homa" panose="00000400000000000000" pitchFamily="2" charset="-78"/>
              </a:rPr>
              <a:t>قصد و نیت</a:t>
            </a:r>
          </a:p>
          <a:p>
            <a:pPr algn="ctr" rtl="1"/>
            <a:endParaRPr lang="fa-IR" dirty="0">
              <a:cs typeface="B Homa" panose="00000400000000000000" pitchFamily="2" charset="-78"/>
            </a:endParaRPr>
          </a:p>
        </p:txBody>
      </p:sp>
      <p:sp>
        <p:nvSpPr>
          <p:cNvPr id="15" name="TextBox 14"/>
          <p:cNvSpPr txBox="1"/>
          <p:nvPr/>
        </p:nvSpPr>
        <p:spPr>
          <a:xfrm>
            <a:off x="7848600" y="2858869"/>
            <a:ext cx="1752600" cy="677108"/>
          </a:xfrm>
          <a:prstGeom prst="rect">
            <a:avLst/>
          </a:prstGeom>
          <a:solidFill>
            <a:schemeClr val="bg2">
              <a:lumMod val="20000"/>
              <a:lumOff val="80000"/>
            </a:schemeClr>
          </a:solidFill>
          <a:ln>
            <a:noFill/>
          </a:ln>
          <a:effectLst>
            <a:innerShdw blurRad="114300">
              <a:prstClr val="black"/>
            </a:innerShdw>
          </a:effectLst>
        </p:spPr>
        <p:style>
          <a:lnRef idx="2">
            <a:schemeClr val="accent2"/>
          </a:lnRef>
          <a:fillRef idx="1">
            <a:schemeClr val="lt1"/>
          </a:fillRef>
          <a:effectRef idx="0">
            <a:schemeClr val="accent2"/>
          </a:effectRef>
          <a:fontRef idx="minor">
            <a:schemeClr val="dk1"/>
          </a:fontRef>
        </p:style>
        <p:txBody>
          <a:bodyPr wrap="square" rtlCol="1">
            <a:spAutoFit/>
          </a:bodyPr>
          <a:lstStyle/>
          <a:p>
            <a:pPr algn="ctr" rtl="1"/>
            <a:r>
              <a:rPr lang="fa-IR" sz="2000" dirty="0">
                <a:solidFill>
                  <a:schemeClr val="tx1"/>
                </a:solidFill>
                <a:cs typeface="B Homa" panose="00000400000000000000" pitchFamily="2" charset="-78"/>
              </a:rPr>
              <a:t>رفتار</a:t>
            </a:r>
          </a:p>
          <a:p>
            <a:pPr algn="ctr" rtl="1"/>
            <a:endParaRPr lang="fa-IR" dirty="0">
              <a:cs typeface="B Homa" panose="00000400000000000000" pitchFamily="2" charset="-78"/>
            </a:endParaRPr>
          </a:p>
        </p:txBody>
      </p:sp>
      <p:cxnSp>
        <p:nvCxnSpPr>
          <p:cNvPr id="17" name="Straight Arrow Connector 16"/>
          <p:cNvCxnSpPr/>
          <p:nvPr/>
        </p:nvCxnSpPr>
        <p:spPr>
          <a:xfrm rot="5400000">
            <a:off x="3237706" y="3161506"/>
            <a:ext cx="381794" cy="794"/>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cxnSp>
        <p:nvCxnSpPr>
          <p:cNvPr id="19" name="Straight Arrow Connector 18"/>
          <p:cNvCxnSpPr/>
          <p:nvPr/>
        </p:nvCxnSpPr>
        <p:spPr>
          <a:xfrm rot="5400000" flipH="1" flipV="1">
            <a:off x="2705894" y="3161506"/>
            <a:ext cx="381000" cy="1588"/>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cxnSp>
        <p:nvCxnSpPr>
          <p:cNvPr id="21" name="Straight Arrow Connector 20"/>
          <p:cNvCxnSpPr/>
          <p:nvPr/>
        </p:nvCxnSpPr>
        <p:spPr>
          <a:xfrm>
            <a:off x="4114800" y="2706469"/>
            <a:ext cx="762000" cy="381000"/>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cxnSp>
        <p:nvCxnSpPr>
          <p:cNvPr id="23" name="Straight Arrow Connector 22"/>
          <p:cNvCxnSpPr>
            <a:stCxn id="10" idx="3"/>
          </p:cNvCxnSpPr>
          <p:nvPr/>
        </p:nvCxnSpPr>
        <p:spPr>
          <a:xfrm flipV="1">
            <a:off x="4038600" y="3239869"/>
            <a:ext cx="838200" cy="490954"/>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cxnSp>
        <p:nvCxnSpPr>
          <p:cNvPr id="25" name="Straight Arrow Connector 24"/>
          <p:cNvCxnSpPr>
            <a:stCxn id="12" idx="3"/>
            <a:endCxn id="15" idx="1"/>
          </p:cNvCxnSpPr>
          <p:nvPr/>
        </p:nvCxnSpPr>
        <p:spPr>
          <a:xfrm>
            <a:off x="6705600" y="3197423"/>
            <a:ext cx="1143000" cy="1588"/>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spTree>
    <p:extLst>
      <p:ext uri="{BB962C8B-B14F-4D97-AF65-F5344CB8AC3E}">
        <p14:creationId xmlns:p14="http://schemas.microsoft.com/office/powerpoint/2010/main" val="42505006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9" end="9"/>
                                            </p:txEl>
                                          </p:spTgt>
                                        </p:tgtEl>
                                        <p:attrNameLst>
                                          <p:attrName>style.visibility</p:attrName>
                                        </p:attrNameLst>
                                      </p:cBhvr>
                                      <p:to>
                                        <p:strVal val="visible"/>
                                      </p:to>
                                    </p:set>
                                    <p:animEffect transition="in" filter="barn(inVertical)">
                                      <p:cBhvr>
                                        <p:cTn id="12"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84500" y="519684"/>
            <a:ext cx="8229600" cy="1399032"/>
          </a:xfrm>
        </p:spPr>
        <p:txBody>
          <a:bodyPr>
            <a:normAutofit/>
          </a:bodyPr>
          <a:lstStyle/>
          <a:p>
            <a:pPr algn="r"/>
            <a:r>
              <a:rPr lang="fa-IR" sz="3600" dirty="0">
                <a:cs typeface="B Homa" panose="00000400000000000000" pitchFamily="2" charset="-78"/>
              </a:rPr>
              <a:t>زمینه مشارکت</a:t>
            </a:r>
          </a:p>
        </p:txBody>
      </p:sp>
      <p:sp>
        <p:nvSpPr>
          <p:cNvPr id="3" name="Content Placeholder 2"/>
          <p:cNvSpPr>
            <a:spLocks noGrp="1"/>
          </p:cNvSpPr>
          <p:nvPr>
            <p:ph idx="1"/>
          </p:nvPr>
        </p:nvSpPr>
        <p:spPr>
          <a:xfrm>
            <a:off x="1752600" y="1219200"/>
            <a:ext cx="8610600" cy="5410200"/>
          </a:xfrm>
        </p:spPr>
        <p:txBody>
          <a:bodyPr>
            <a:normAutofit/>
          </a:bodyPr>
          <a:lstStyle/>
          <a:p>
            <a:pPr lvl="0" algn="just">
              <a:buClr>
                <a:schemeClr val="accent6">
                  <a:lumMod val="50000"/>
                </a:schemeClr>
              </a:buClr>
              <a:buFont typeface="Wingdings" pitchFamily="2" charset="2"/>
              <a:buChar char="q"/>
            </a:pPr>
            <a:r>
              <a:rPr lang="fa-IR" sz="2000" b="1" dirty="0">
                <a:cs typeface="B Homa" panose="00000400000000000000" pitchFamily="2" charset="-78"/>
              </a:rPr>
              <a:t>گرایش: </a:t>
            </a:r>
            <a:r>
              <a:rPr lang="fa-IR" sz="2000" dirty="0">
                <a:cs typeface="B Homa" panose="00000400000000000000" pitchFamily="2" charset="-78"/>
              </a:rPr>
              <a:t>یک متغیر فردی و شخصی است که طی آن، خوب یا بد بودن یک رفتار (یا یک پدیده) را از نظر خودش ارزیابی می‌کند(علوی تبار، 1382،20، ج1)</a:t>
            </a:r>
          </a:p>
          <a:p>
            <a:pPr lvl="0" algn="just">
              <a:buClr>
                <a:schemeClr val="accent6">
                  <a:lumMod val="50000"/>
                </a:schemeClr>
              </a:buClr>
              <a:buFont typeface="Wingdings" pitchFamily="2" charset="2"/>
              <a:buChar char="Ø"/>
            </a:pPr>
            <a:endParaRPr lang="fa-IR" sz="2000" dirty="0">
              <a:cs typeface="B Homa" panose="00000400000000000000" pitchFamily="2" charset="-78"/>
            </a:endParaRPr>
          </a:p>
          <a:p>
            <a:pPr lvl="0" algn="just">
              <a:buClr>
                <a:schemeClr val="accent6">
                  <a:lumMod val="50000"/>
                </a:schemeClr>
              </a:buClr>
              <a:buFont typeface="Wingdings" pitchFamily="2" charset="2"/>
              <a:buChar char="Ø"/>
            </a:pPr>
            <a:r>
              <a:rPr lang="fa-IR" sz="2000" b="1" dirty="0">
                <a:cs typeface="B Homa" panose="00000400000000000000" pitchFamily="2" charset="-78"/>
              </a:rPr>
              <a:t>انتظار فایده: </a:t>
            </a:r>
            <a:r>
              <a:rPr lang="fa-IR" sz="2000" dirty="0">
                <a:cs typeface="B Homa" panose="00000400000000000000" pitchFamily="2" charset="-78"/>
              </a:rPr>
              <a:t>به معنی آن است که یک شخص تا چه حد از یک پدیده انتظار فایده دارد.</a:t>
            </a:r>
            <a:endParaRPr lang="en-US" sz="2000" dirty="0">
              <a:cs typeface="B Homa" panose="00000400000000000000" pitchFamily="2" charset="-78"/>
            </a:endParaRPr>
          </a:p>
          <a:p>
            <a:pPr lvl="0" algn="just">
              <a:buClr>
                <a:schemeClr val="accent6">
                  <a:lumMod val="50000"/>
                </a:schemeClr>
              </a:buClr>
              <a:buFont typeface="Wingdings" pitchFamily="2" charset="2"/>
              <a:buChar char="Ø"/>
            </a:pPr>
            <a:r>
              <a:rPr lang="fa-IR" sz="2000" b="1" dirty="0">
                <a:cs typeface="B Homa" panose="00000400000000000000" pitchFamily="2" charset="-78"/>
              </a:rPr>
              <a:t>ارزیابی فایده: </a:t>
            </a:r>
            <a:r>
              <a:rPr lang="fa-IR" sz="2000" dirty="0">
                <a:cs typeface="B Homa" panose="00000400000000000000" pitchFamily="2" charset="-78"/>
              </a:rPr>
              <a:t>که طی آن شخص ارزیابی می‌کند که‌ آیا آن پدیده به نظر او فایده داشته است یا نه (رمضانیان و فرخد، 1387،183).</a:t>
            </a:r>
            <a:endParaRPr lang="en-US" sz="2000" dirty="0">
              <a:cs typeface="B Homa" panose="00000400000000000000" pitchFamily="2" charset="-78"/>
            </a:endParaRPr>
          </a:p>
          <a:p>
            <a:pPr algn="just">
              <a:buClr>
                <a:schemeClr val="accent6">
                  <a:lumMod val="50000"/>
                </a:schemeClr>
              </a:buClr>
            </a:pPr>
            <a:endParaRPr lang="fa-IR" sz="2000" dirty="0">
              <a:cs typeface="B Homa" panose="00000400000000000000" pitchFamily="2" charset="-78"/>
            </a:endParaRPr>
          </a:p>
          <a:p>
            <a:pPr algn="just">
              <a:buClr>
                <a:schemeClr val="accent6">
                  <a:lumMod val="50000"/>
                </a:schemeClr>
              </a:buClr>
              <a:buFont typeface="Wingdings" pitchFamily="2" charset="2"/>
              <a:buChar char="q"/>
            </a:pPr>
            <a:r>
              <a:rPr lang="fa-IR" sz="2000" b="1" dirty="0">
                <a:cs typeface="B Homa" panose="00000400000000000000" pitchFamily="2" charset="-78"/>
              </a:rPr>
              <a:t>هنجار: </a:t>
            </a:r>
            <a:r>
              <a:rPr lang="fa-IR" sz="2000" dirty="0">
                <a:cs typeface="B Homa" panose="00000400000000000000" pitchFamily="2" charset="-78"/>
              </a:rPr>
              <a:t>منعکس کننده نفوذ و فشار اجتماعی روی یک شخص برای انجام یک رفتار است.</a:t>
            </a:r>
          </a:p>
          <a:p>
            <a:pPr lvl="0" algn="just">
              <a:buClr>
                <a:schemeClr val="accent6">
                  <a:lumMod val="50000"/>
                </a:schemeClr>
              </a:buClr>
              <a:buFont typeface="Wingdings" pitchFamily="2" charset="2"/>
              <a:buChar char="Ø"/>
            </a:pPr>
            <a:r>
              <a:rPr lang="fa-IR" sz="2000" dirty="0">
                <a:cs typeface="B Homa" panose="00000400000000000000" pitchFamily="2" charset="-78"/>
              </a:rPr>
              <a:t>انتظار که یک رفتار خاص از سوی سایر افراد مهم گروه چگونه ارزیابی می‌شود(انتظار دیگران).</a:t>
            </a:r>
            <a:endParaRPr lang="en-US" sz="2000" dirty="0">
              <a:cs typeface="B Homa" panose="00000400000000000000" pitchFamily="2" charset="-78"/>
            </a:endParaRPr>
          </a:p>
          <a:p>
            <a:pPr lvl="0" algn="just">
              <a:buClr>
                <a:schemeClr val="accent6">
                  <a:lumMod val="50000"/>
                </a:schemeClr>
              </a:buClr>
              <a:buFont typeface="Wingdings" pitchFamily="2" charset="2"/>
              <a:buChar char="Ø"/>
            </a:pPr>
            <a:r>
              <a:rPr lang="fa-IR" sz="2000" dirty="0">
                <a:cs typeface="B Homa" panose="00000400000000000000" pitchFamily="2" charset="-78"/>
              </a:rPr>
              <a:t>انگیزه فرد برای پیروی از انتظارات دیگران(میزان اهمیتی که فرد برای نظر مردم درباره رفتار خود قایل است).</a:t>
            </a:r>
            <a:endParaRPr lang="en-US" sz="2000" dirty="0">
              <a:cs typeface="B Homa" panose="00000400000000000000" pitchFamily="2" charset="-78"/>
            </a:endParaRPr>
          </a:p>
          <a:p>
            <a:pPr algn="just"/>
            <a:endParaRPr lang="fa-IR" sz="2000" b="1" dirty="0">
              <a:cs typeface="B Homa" panose="00000400000000000000" pitchFamily="2" charset="-78"/>
            </a:endParaRPr>
          </a:p>
          <a:p>
            <a:pPr algn="just"/>
            <a:endParaRPr lang="fa-IR" sz="2000" dirty="0">
              <a:cs typeface="B Homa" panose="00000400000000000000" pitchFamily="2" charset="-78"/>
            </a:endParaRPr>
          </a:p>
        </p:txBody>
      </p:sp>
    </p:spTree>
    <p:extLst>
      <p:ext uri="{BB962C8B-B14F-4D97-AF65-F5344CB8AC3E}">
        <p14:creationId xmlns:p14="http://schemas.microsoft.com/office/powerpoint/2010/main" val="310215325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52728" y="-27384"/>
            <a:ext cx="6900882" cy="720080"/>
          </a:xfrm>
        </p:spPr>
        <p:txBody>
          <a:bodyPr>
            <a:normAutofit/>
          </a:bodyPr>
          <a:lstStyle/>
          <a:p>
            <a:pPr algn="r"/>
            <a:r>
              <a:rPr lang="fa-IR" sz="3600" baseline="-25000" dirty="0">
                <a:cs typeface="B Homa" panose="00000400000000000000" pitchFamily="2" charset="-78"/>
              </a:rPr>
              <a:t>مجموعه عوامل موثر بر میزان مشارکت و نحوه تاثیرگذاری آن‌ها</a:t>
            </a:r>
            <a:endParaRPr lang="fa-IR" sz="3600" dirty="0">
              <a:cs typeface="B Homa" panose="00000400000000000000" pitchFamily="2" charset="-78"/>
            </a:endParaRPr>
          </a:p>
        </p:txBody>
      </p:sp>
      <p:pic>
        <p:nvPicPr>
          <p:cNvPr id="1026" name="Picture 2" descr="C:\Users\user\Desktop\Capture.JPG"/>
          <p:cNvPicPr>
            <a:picLocks noGrp="1" noChangeAspect="1" noChangeArrowheads="1"/>
          </p:cNvPicPr>
          <p:nvPr>
            <p:ph idx="1"/>
          </p:nvPr>
        </p:nvPicPr>
        <p:blipFill>
          <a:blip r:embed="rId2"/>
          <a:stretch>
            <a:fillRect/>
          </a:stretch>
        </p:blipFill>
        <p:spPr bwMode="auto">
          <a:xfrm>
            <a:off x="3429000" y="1009307"/>
            <a:ext cx="6134100" cy="5564018"/>
          </a:xfrm>
          <a:prstGeom prst="rect">
            <a:avLst/>
          </a:prstGeom>
          <a:ln>
            <a:noFill/>
          </a:ln>
          <a:effectLst>
            <a:softEdge rad="112500"/>
          </a:effectLst>
        </p:spPr>
      </p:pic>
    </p:spTree>
    <p:extLst>
      <p:ext uri="{BB962C8B-B14F-4D97-AF65-F5344CB8AC3E}">
        <p14:creationId xmlns:p14="http://schemas.microsoft.com/office/powerpoint/2010/main" val="385160487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2952728" y="-27384"/>
            <a:ext cx="6900882" cy="720080"/>
          </a:xfrm>
        </p:spPr>
        <p:txBody>
          <a:bodyPr>
            <a:normAutofit/>
          </a:bodyPr>
          <a:lstStyle/>
          <a:p>
            <a:pPr algn="r"/>
            <a:r>
              <a:rPr lang="fa-IR" sz="3600" baseline="-25000" dirty="0">
                <a:cs typeface="B Homa" panose="00000400000000000000" pitchFamily="2" charset="-78"/>
              </a:rPr>
              <a:t>مجموعه عوامل موثر بر میزان مشارکت و نحوه تاثیرگذاری آن‌ها</a:t>
            </a:r>
            <a:endParaRPr lang="fa-IR" sz="3600" dirty="0">
              <a:cs typeface="B Homa" panose="00000400000000000000" pitchFamily="2" charset="-78"/>
            </a:endParaRPr>
          </a:p>
        </p:txBody>
      </p:sp>
      <p:pic>
        <p:nvPicPr>
          <p:cNvPr id="2050" name="Picture 2" descr="C:\Users\user\Desktop\Captlure.JPG"/>
          <p:cNvPicPr>
            <a:picLocks noGrp="1" noChangeAspect="1" noChangeArrowheads="1"/>
          </p:cNvPicPr>
          <p:nvPr>
            <p:ph idx="1"/>
          </p:nvPr>
        </p:nvPicPr>
        <p:blipFill>
          <a:blip r:embed="rId3"/>
          <a:stretch>
            <a:fillRect/>
          </a:stretch>
        </p:blipFill>
        <p:spPr bwMode="auto">
          <a:xfrm>
            <a:off x="2952728" y="1930400"/>
            <a:ext cx="6497960" cy="3690937"/>
          </a:xfrm>
          <a:prstGeom prst="rect">
            <a:avLst/>
          </a:prstGeom>
          <a:ln>
            <a:noFill/>
          </a:ln>
          <a:effectLst>
            <a:softEdge rad="112500"/>
          </a:effectLst>
        </p:spPr>
      </p:pic>
    </p:spTree>
    <p:extLst>
      <p:ext uri="{BB962C8B-B14F-4D97-AF65-F5344CB8AC3E}">
        <p14:creationId xmlns:p14="http://schemas.microsoft.com/office/powerpoint/2010/main" val="347409702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7032104" y="274638"/>
            <a:ext cx="3178696" cy="634082"/>
          </a:xfrm>
        </p:spPr>
        <p:txBody>
          <a:bodyPr>
            <a:normAutofit fontScale="90000"/>
          </a:bodyPr>
          <a:lstStyle/>
          <a:p>
            <a:pPr algn="r"/>
            <a:r>
              <a:rPr lang="fa-IR" sz="3200" dirty="0">
                <a:cs typeface="B Homa" panose="00000400000000000000" pitchFamily="2" charset="-78"/>
              </a:rPr>
              <a:t>اهداف و فواید مشارکت</a:t>
            </a:r>
          </a:p>
        </p:txBody>
      </p:sp>
      <p:sp>
        <p:nvSpPr>
          <p:cNvPr id="2" name="Content Placeholder 1"/>
          <p:cNvSpPr>
            <a:spLocks noGrp="1"/>
          </p:cNvSpPr>
          <p:nvPr>
            <p:ph idx="1"/>
          </p:nvPr>
        </p:nvSpPr>
        <p:spPr>
          <a:xfrm>
            <a:off x="1631504" y="1052736"/>
            <a:ext cx="8928992" cy="5616624"/>
          </a:xfrm>
        </p:spPr>
        <p:txBody>
          <a:bodyPr>
            <a:normAutofit/>
          </a:bodyPr>
          <a:lstStyle/>
          <a:p>
            <a:pPr marL="109728" indent="0" algn="just">
              <a:buNone/>
            </a:pPr>
            <a:r>
              <a:rPr lang="fa-IR" sz="2400" b="1" u="sng" dirty="0">
                <a:cs typeface="B Homa" panose="00000400000000000000" pitchFamily="2" charset="-78"/>
              </a:rPr>
              <a:t>اهداف و فواید مشارکت از دیدگاه عاملین اجرا</a:t>
            </a:r>
          </a:p>
          <a:p>
            <a:pPr marL="109728" indent="0" algn="just">
              <a:buNone/>
            </a:pPr>
            <a:endParaRPr lang="fa-IR" sz="2400" b="1" u="sng" dirty="0">
              <a:cs typeface="B Homa" panose="00000400000000000000" pitchFamily="2" charset="-78"/>
            </a:endParaRPr>
          </a:p>
          <a:p>
            <a:pPr lvl="0" algn="just">
              <a:buClr>
                <a:schemeClr val="tx1"/>
              </a:buClr>
              <a:buSzPct val="120000"/>
              <a:buFont typeface="Wingdings" pitchFamily="2" charset="2"/>
              <a:buChar char="v"/>
            </a:pPr>
            <a:r>
              <a:rPr lang="fa-IR" sz="2000" dirty="0">
                <a:cs typeface="B Homa" panose="00000400000000000000" pitchFamily="2" charset="-78"/>
              </a:rPr>
              <a:t>اولین هدف مشارکت، تجهیز منابع مالی و انسانی و استفاده بیشتر از نیروی مولد است.</a:t>
            </a:r>
            <a:endParaRPr lang="en-US" sz="2000" dirty="0">
              <a:cs typeface="B Homa" panose="00000400000000000000" pitchFamily="2" charset="-78"/>
            </a:endParaRPr>
          </a:p>
          <a:p>
            <a:pPr lvl="0" algn="just">
              <a:buClr>
                <a:schemeClr val="tx1"/>
              </a:buClr>
              <a:buSzPct val="120000"/>
              <a:buFont typeface="Wingdings" pitchFamily="2" charset="2"/>
              <a:buChar char="v"/>
            </a:pPr>
            <a:r>
              <a:rPr lang="fa-IR" sz="2000" dirty="0">
                <a:cs typeface="B Homa" panose="00000400000000000000" pitchFamily="2" charset="-78"/>
              </a:rPr>
              <a:t>مردمی که در تهیه، اجرا و ارزیابی  برنامه‌های و رفاهی، مشارکت موثر دارند، آن را از خود دانسته و با علاقه‌مندی برای رسیدن به اهداف و برنامه‌ها بهره‌گیری کامل‌تر از نتیجه کار را فراهم می‌کند. زیرا طرح برنامه‌ریزی شده با نیازهای آن‌ها منطبق است.</a:t>
            </a:r>
          </a:p>
          <a:p>
            <a:pPr marL="109728" indent="0" algn="just">
              <a:buClr>
                <a:schemeClr val="tx1"/>
              </a:buClr>
              <a:buSzPct val="120000"/>
              <a:buNone/>
            </a:pPr>
            <a:endParaRPr lang="en-US" sz="2000" dirty="0">
              <a:cs typeface="B Homa" panose="00000400000000000000" pitchFamily="2" charset="-78"/>
            </a:endParaRPr>
          </a:p>
          <a:p>
            <a:pPr lvl="0" algn="just">
              <a:buClr>
                <a:schemeClr val="tx1"/>
              </a:buClr>
              <a:buSzPct val="120000"/>
              <a:buFont typeface="Wingdings" pitchFamily="2" charset="2"/>
              <a:buChar char="v"/>
            </a:pPr>
            <a:r>
              <a:rPr lang="fa-IR" sz="2000" dirty="0">
                <a:cs typeface="B Homa" panose="00000400000000000000" pitchFamily="2" charset="-78"/>
              </a:rPr>
              <a:t>« هرچه دامنه مشارکت مردم، در امور اجتماعی بیشتر، مقاومت آنان در برابر دگرگونی و ایده‌های مطلوب و نوین زندگی کاسته می‌شود.» به عبارتی دیگر، دامنه بیشتر مشارکت، نوآوری و خلاقیت را نیز در جامعه افزایش می‌دهد( بابائی، 1376، 24)</a:t>
            </a:r>
            <a:endParaRPr lang="en-US" sz="2000" dirty="0">
              <a:cs typeface="B Homa" panose="00000400000000000000" pitchFamily="2" charset="-78"/>
            </a:endParaRPr>
          </a:p>
          <a:p>
            <a:pPr lvl="0" algn="just">
              <a:buClr>
                <a:schemeClr val="tx1"/>
              </a:buClr>
              <a:buSzPct val="120000"/>
              <a:buFont typeface="Wingdings" pitchFamily="2" charset="2"/>
              <a:buChar char="v"/>
            </a:pPr>
            <a:r>
              <a:rPr lang="fa-IR" sz="2000" dirty="0">
                <a:cs typeface="B Homa" panose="00000400000000000000" pitchFamily="2" charset="-78"/>
              </a:rPr>
              <a:t>مشارکت وسیع عمومی، موجبات دگرگونی در ساخت‌های سیاسی، اقتصادی و اجتماعی را فراهم می‌آورد.</a:t>
            </a:r>
            <a:endParaRPr lang="en-US" sz="2000" dirty="0">
              <a:cs typeface="B Homa" panose="00000400000000000000" pitchFamily="2" charset="-78"/>
            </a:endParaRPr>
          </a:p>
          <a:p>
            <a:pPr lvl="0" algn="just">
              <a:buClr>
                <a:schemeClr val="tx1"/>
              </a:buClr>
              <a:buSzPct val="120000"/>
              <a:buFont typeface="Wingdings" pitchFamily="2" charset="2"/>
              <a:buChar char="v"/>
            </a:pPr>
            <a:r>
              <a:rPr lang="fa-IR" sz="2000" dirty="0">
                <a:cs typeface="B Homa" panose="00000400000000000000" pitchFamily="2" charset="-78"/>
              </a:rPr>
              <a:t>«مشارکت، داوطلبانه‌گرایی را افزایش می‌دهد و به ارتباط نزدیک و صمیمانه بین مردم و نیروهای دولتی می‌انجامد»(آزاد ارمکی، 1376، 51)</a:t>
            </a:r>
            <a:endParaRPr lang="en-US" sz="2000" dirty="0">
              <a:cs typeface="B Homa" panose="00000400000000000000" pitchFamily="2" charset="-78"/>
            </a:endParaRPr>
          </a:p>
        </p:txBody>
      </p:sp>
    </p:spTree>
    <p:extLst>
      <p:ext uri="{BB962C8B-B14F-4D97-AF65-F5344CB8AC3E}">
        <p14:creationId xmlns:p14="http://schemas.microsoft.com/office/powerpoint/2010/main" val="27454547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wipe(down)">
                                      <p:cBhvr>
                                        <p:cTn id="12" dur="500"/>
                                        <p:tgtEl>
                                          <p:spTgt spid="2">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
                                            <p:txEl>
                                              <p:pRg st="3" end="3"/>
                                            </p:txEl>
                                          </p:spTgt>
                                        </p:tgtEl>
                                        <p:attrNameLst>
                                          <p:attrName>style.visibility</p:attrName>
                                        </p:attrNameLst>
                                      </p:cBhvr>
                                      <p:to>
                                        <p:strVal val="visible"/>
                                      </p:to>
                                    </p:set>
                                    <p:animEffect transition="in" filter="wipe(down)">
                                      <p:cBhvr>
                                        <p:cTn id="17" dur="500"/>
                                        <p:tgtEl>
                                          <p:spTgt spid="2">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2">
                                            <p:txEl>
                                              <p:pRg st="5" end="5"/>
                                            </p:txEl>
                                          </p:spTgt>
                                        </p:tgtEl>
                                        <p:attrNameLst>
                                          <p:attrName>style.visibility</p:attrName>
                                        </p:attrNameLst>
                                      </p:cBhvr>
                                      <p:to>
                                        <p:strVal val="visible"/>
                                      </p:to>
                                    </p:set>
                                    <p:animEffect transition="in" filter="wipe(down)">
                                      <p:cBhvr>
                                        <p:cTn id="22" dur="500"/>
                                        <p:tgtEl>
                                          <p:spTgt spid="2">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2">
                                            <p:txEl>
                                              <p:pRg st="6" end="6"/>
                                            </p:txEl>
                                          </p:spTgt>
                                        </p:tgtEl>
                                        <p:attrNameLst>
                                          <p:attrName>style.visibility</p:attrName>
                                        </p:attrNameLst>
                                      </p:cBhvr>
                                      <p:to>
                                        <p:strVal val="visible"/>
                                      </p:to>
                                    </p:set>
                                    <p:animEffect transition="in" filter="wipe(down)">
                                      <p:cBhvr>
                                        <p:cTn id="27" dur="500"/>
                                        <p:tgtEl>
                                          <p:spTgt spid="2">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2">
                                            <p:txEl>
                                              <p:pRg st="7" end="7"/>
                                            </p:txEl>
                                          </p:spTgt>
                                        </p:tgtEl>
                                        <p:attrNameLst>
                                          <p:attrName>style.visibility</p:attrName>
                                        </p:attrNameLst>
                                      </p:cBhvr>
                                      <p:to>
                                        <p:strVal val="visible"/>
                                      </p:to>
                                    </p:set>
                                    <p:animEffect transition="in" filter="wipe(down)">
                                      <p:cBhvr>
                                        <p:cTn id="32"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631504" y="1052736"/>
            <a:ext cx="8928992" cy="5616624"/>
          </a:xfrm>
        </p:spPr>
        <p:txBody>
          <a:bodyPr>
            <a:normAutofit fontScale="92500" lnSpcReduction="10000"/>
          </a:bodyPr>
          <a:lstStyle/>
          <a:p>
            <a:pPr marL="109728" indent="0" algn="just">
              <a:buNone/>
            </a:pPr>
            <a:r>
              <a:rPr lang="fa-IR" sz="2400" b="1" u="sng" dirty="0">
                <a:cs typeface="B Homa" panose="00000400000000000000" pitchFamily="2" charset="-78"/>
              </a:rPr>
              <a:t>اهداف و فواید مشارکت از دیدگاه عاملین اجرا</a:t>
            </a:r>
          </a:p>
          <a:p>
            <a:pPr marL="109728" indent="0" algn="just">
              <a:buNone/>
            </a:pPr>
            <a:endParaRPr lang="fa-IR" sz="2000" b="1" u="sng" dirty="0">
              <a:cs typeface="B Homa" panose="00000400000000000000" pitchFamily="2" charset="-78"/>
            </a:endParaRPr>
          </a:p>
          <a:p>
            <a:pPr lvl="0" algn="just">
              <a:buClr>
                <a:schemeClr val="tx1"/>
              </a:buClr>
              <a:buSzPct val="120000"/>
              <a:buFont typeface="Wingdings" pitchFamily="2" charset="2"/>
              <a:buChar char="v"/>
            </a:pPr>
            <a:r>
              <a:rPr lang="fa-IR" sz="2000" dirty="0">
                <a:cs typeface="B Homa" panose="00000400000000000000" pitchFamily="2" charset="-78"/>
              </a:rPr>
              <a:t>مشارکت، بیگانگی اجتماعی را تقلیل می‌دهد و از ایجاد اثرات منفی روانی در مردم مانند بی‌اعتمادی، بی‌تفاوتی، تکروی و عدم وجود تعاون و تحرک و توجه به منافع شخصی، جلوگیری می‌کند. در مقابل همبستگی ملی را تقویت می‌کند.</a:t>
            </a:r>
            <a:endParaRPr lang="en-US" sz="2000" dirty="0">
              <a:cs typeface="B Homa" panose="00000400000000000000" pitchFamily="2" charset="-78"/>
            </a:endParaRPr>
          </a:p>
          <a:p>
            <a:pPr lvl="0" algn="just">
              <a:buClr>
                <a:schemeClr val="tx1"/>
              </a:buClr>
              <a:buSzPct val="120000"/>
              <a:buFont typeface="Wingdings" pitchFamily="2" charset="2"/>
              <a:buChar char="v"/>
            </a:pPr>
            <a:r>
              <a:rPr lang="fa-IR" sz="2000" dirty="0">
                <a:cs typeface="B Homa" panose="00000400000000000000" pitchFamily="2" charset="-78"/>
              </a:rPr>
              <a:t>هر چه مشارکت در جامعه فراگیرتر، رفتار افراد در جامعه به هنجارتر، عقلانی‌تر و منطقی‌تر می‌شود»(بابائی، 1376، 24)</a:t>
            </a:r>
            <a:endParaRPr lang="en-US" sz="2000" dirty="0">
              <a:cs typeface="B Homa" panose="00000400000000000000" pitchFamily="2" charset="-78"/>
            </a:endParaRPr>
          </a:p>
          <a:p>
            <a:pPr lvl="0" algn="just">
              <a:buClr>
                <a:schemeClr val="tx1"/>
              </a:buClr>
              <a:buSzPct val="120000"/>
              <a:buFont typeface="Wingdings" pitchFamily="2" charset="2"/>
              <a:buChar char="v"/>
            </a:pPr>
            <a:r>
              <a:rPr lang="fa-IR" sz="2000" dirty="0">
                <a:cs typeface="B Homa" panose="00000400000000000000" pitchFamily="2" charset="-78"/>
              </a:rPr>
              <a:t>«در جریان توسعه توأم با مشارکت، طرح‌ها به نقاط گوناگون سرایت می‌کنند و مردم بدون اینکه نیازمند به مدیریت و کنترل از بالا باشند به اجرای طرح‌ها خواهند پرداخت و از این رو به کاهش هزینه دولت و بوروکراسی خواهد انجامید(رمضانیان و فرخد، 1387،40)</a:t>
            </a:r>
            <a:endParaRPr lang="en-US" sz="2000" dirty="0">
              <a:cs typeface="B Homa" panose="00000400000000000000" pitchFamily="2" charset="-78"/>
            </a:endParaRPr>
          </a:p>
          <a:p>
            <a:pPr lvl="0" algn="just">
              <a:buClr>
                <a:schemeClr val="tx1"/>
              </a:buClr>
              <a:buSzPct val="120000"/>
              <a:buFont typeface="Wingdings" pitchFamily="2" charset="2"/>
              <a:buChar char="v"/>
            </a:pPr>
            <a:r>
              <a:rPr lang="fa-IR" sz="2000" dirty="0">
                <a:cs typeface="B Homa" panose="00000400000000000000" pitchFamily="2" charset="-78"/>
              </a:rPr>
              <a:t>توانمندسازی جامعه.</a:t>
            </a:r>
            <a:endParaRPr lang="en-US" sz="2000" dirty="0">
              <a:cs typeface="B Homa" panose="00000400000000000000" pitchFamily="2" charset="-78"/>
            </a:endParaRPr>
          </a:p>
          <a:p>
            <a:pPr algn="just">
              <a:buClr>
                <a:schemeClr val="tx1"/>
              </a:buClr>
              <a:buSzPct val="120000"/>
              <a:buFont typeface="Wingdings" pitchFamily="2" charset="2"/>
              <a:buChar char="v"/>
            </a:pPr>
            <a:r>
              <a:rPr lang="fa-IR" sz="2000" dirty="0">
                <a:cs typeface="B Homa" panose="00000400000000000000" pitchFamily="2" charset="-78"/>
              </a:rPr>
              <a:t>افزایش اعتماد مردم به حکومت و پذیرش تصمیم‌هایی که گرفته می‌شوند.</a:t>
            </a:r>
            <a:endParaRPr lang="en-US" sz="2000" dirty="0">
              <a:cs typeface="B Homa" panose="00000400000000000000" pitchFamily="2" charset="-78"/>
            </a:endParaRPr>
          </a:p>
          <a:p>
            <a:pPr lvl="0" algn="just">
              <a:buClr>
                <a:schemeClr val="tx1"/>
              </a:buClr>
              <a:buSzPct val="120000"/>
              <a:buFont typeface="Wingdings" pitchFamily="2" charset="2"/>
              <a:buChar char="v"/>
            </a:pPr>
            <a:r>
              <a:rPr lang="fa-IR" sz="2000" dirty="0">
                <a:cs typeface="B Homa" panose="00000400000000000000" pitchFamily="2" charset="-78"/>
              </a:rPr>
              <a:t>آموزش دادن شهروندان و انتقال اطلاعات در مورد محیط زندگی از سوی مسئولان حکومتی به آن‌ها.</a:t>
            </a:r>
            <a:endParaRPr lang="en-US" sz="2000" dirty="0">
              <a:cs typeface="B Homa" panose="00000400000000000000" pitchFamily="2" charset="-78"/>
            </a:endParaRPr>
          </a:p>
          <a:p>
            <a:pPr lvl="0" algn="just">
              <a:buClr>
                <a:schemeClr val="tx1"/>
              </a:buClr>
              <a:buSzPct val="120000"/>
              <a:buFont typeface="Wingdings" pitchFamily="2" charset="2"/>
              <a:buChar char="v"/>
            </a:pPr>
            <a:r>
              <a:rPr lang="fa-IR" sz="2000" dirty="0">
                <a:cs typeface="B Homa" panose="00000400000000000000" pitchFamily="2" charset="-78"/>
              </a:rPr>
              <a:t>بازپخش قدرت توسط کاهش بیگانی مردم از سیستم‌های سیاسی و اداری.</a:t>
            </a:r>
            <a:endParaRPr lang="en-US" sz="2000" dirty="0">
              <a:cs typeface="B Homa" panose="00000400000000000000" pitchFamily="2" charset="-78"/>
            </a:endParaRPr>
          </a:p>
          <a:p>
            <a:pPr lvl="0" algn="just">
              <a:buClr>
                <a:schemeClr val="tx1"/>
              </a:buClr>
              <a:buSzPct val="120000"/>
              <a:buFont typeface="Wingdings" pitchFamily="2" charset="2"/>
              <a:buChar char="v"/>
            </a:pPr>
            <a:r>
              <a:rPr lang="fa-IR" sz="2000" dirty="0">
                <a:cs typeface="B Homa" panose="00000400000000000000" pitchFamily="2" charset="-78"/>
              </a:rPr>
              <a:t>مشروعیت بخشیدن به فرآیندتصمیم‌گیری و تصمیم‌های گرفته شده.(دانشپور،1387، 340)</a:t>
            </a:r>
            <a:endParaRPr lang="en-US" sz="2000" dirty="0">
              <a:cs typeface="B Homa" panose="00000400000000000000" pitchFamily="2" charset="-78"/>
            </a:endParaRPr>
          </a:p>
        </p:txBody>
      </p:sp>
      <p:sp>
        <p:nvSpPr>
          <p:cNvPr id="5" name="Title 2"/>
          <p:cNvSpPr txBox="1">
            <a:spLocks/>
          </p:cNvSpPr>
          <p:nvPr/>
        </p:nvSpPr>
        <p:spPr>
          <a:xfrm>
            <a:off x="7032104" y="274638"/>
            <a:ext cx="3178696" cy="634082"/>
          </a:xfrm>
          <a:prstGeom prst="rect">
            <a:avLst/>
          </a:prstGeom>
        </p:spPr>
        <p:txBody>
          <a:bodyPr vert="horz" rtlCol="0" anchor="ctr">
            <a:normAutofit fontScale="82500" lnSpcReduction="10000"/>
            <a:scene3d>
              <a:camera prst="orthographicFront"/>
              <a:lightRig rig="soft" dir="t"/>
            </a:scene3d>
            <a:sp3d prstMaterial="softEdge">
              <a:bevelT w="25400" h="25400"/>
            </a:sp3d>
          </a:bodyPr>
          <a:lstStyle>
            <a:lvl1pPr algn="l" rtl="1"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pPr algn="r"/>
            <a:r>
              <a:rPr lang="fa-IR" sz="3200" dirty="0">
                <a:effectLst/>
                <a:cs typeface="B Homa" panose="00000400000000000000" pitchFamily="2" charset="-78"/>
              </a:rPr>
              <a:t>اهداف و فواید مشارکت</a:t>
            </a:r>
          </a:p>
        </p:txBody>
      </p:sp>
    </p:spTree>
    <p:extLst>
      <p:ext uri="{BB962C8B-B14F-4D97-AF65-F5344CB8AC3E}">
        <p14:creationId xmlns:p14="http://schemas.microsoft.com/office/powerpoint/2010/main" val="35123685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wipe(down)">
                                      <p:cBhvr>
                                        <p:cTn id="12" dur="500"/>
                                        <p:tgtEl>
                                          <p:spTgt spid="2">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
                                            <p:txEl>
                                              <p:pRg st="3" end="3"/>
                                            </p:txEl>
                                          </p:spTgt>
                                        </p:tgtEl>
                                        <p:attrNameLst>
                                          <p:attrName>style.visibility</p:attrName>
                                        </p:attrNameLst>
                                      </p:cBhvr>
                                      <p:to>
                                        <p:strVal val="visible"/>
                                      </p:to>
                                    </p:set>
                                    <p:animEffect transition="in" filter="wipe(down)">
                                      <p:cBhvr>
                                        <p:cTn id="17" dur="500"/>
                                        <p:tgtEl>
                                          <p:spTgt spid="2">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down)">
                                      <p:cBhvr>
                                        <p:cTn id="22" dur="500"/>
                                        <p:tgtEl>
                                          <p:spTgt spid="2">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animEffect transition="in" filter="wipe(down)">
                                      <p:cBhvr>
                                        <p:cTn id="27" dur="500"/>
                                        <p:tgtEl>
                                          <p:spTgt spid="2">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2">
                                            <p:txEl>
                                              <p:pRg st="6" end="6"/>
                                            </p:txEl>
                                          </p:spTgt>
                                        </p:tgtEl>
                                        <p:attrNameLst>
                                          <p:attrName>style.visibility</p:attrName>
                                        </p:attrNameLst>
                                      </p:cBhvr>
                                      <p:to>
                                        <p:strVal val="visible"/>
                                      </p:to>
                                    </p:set>
                                    <p:animEffect transition="in" filter="wipe(down)">
                                      <p:cBhvr>
                                        <p:cTn id="32" dur="500"/>
                                        <p:tgtEl>
                                          <p:spTgt spid="2">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2">
                                            <p:txEl>
                                              <p:pRg st="7" end="7"/>
                                            </p:txEl>
                                          </p:spTgt>
                                        </p:tgtEl>
                                        <p:attrNameLst>
                                          <p:attrName>style.visibility</p:attrName>
                                        </p:attrNameLst>
                                      </p:cBhvr>
                                      <p:to>
                                        <p:strVal val="visible"/>
                                      </p:to>
                                    </p:set>
                                    <p:animEffect transition="in" filter="wipe(down)">
                                      <p:cBhvr>
                                        <p:cTn id="37" dur="500"/>
                                        <p:tgtEl>
                                          <p:spTgt spid="2">
                                            <p:txEl>
                                              <p:pRg st="7" end="7"/>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2">
                                            <p:txEl>
                                              <p:pRg st="8" end="8"/>
                                            </p:txEl>
                                          </p:spTgt>
                                        </p:tgtEl>
                                        <p:attrNameLst>
                                          <p:attrName>style.visibility</p:attrName>
                                        </p:attrNameLst>
                                      </p:cBhvr>
                                      <p:to>
                                        <p:strVal val="visible"/>
                                      </p:to>
                                    </p:set>
                                    <p:animEffect transition="in" filter="wipe(down)">
                                      <p:cBhvr>
                                        <p:cTn id="42" dur="500"/>
                                        <p:tgtEl>
                                          <p:spTgt spid="2">
                                            <p:txEl>
                                              <p:pRg st="8" end="8"/>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2">
                                            <p:txEl>
                                              <p:pRg st="9" end="9"/>
                                            </p:txEl>
                                          </p:spTgt>
                                        </p:tgtEl>
                                        <p:attrNameLst>
                                          <p:attrName>style.visibility</p:attrName>
                                        </p:attrNameLst>
                                      </p:cBhvr>
                                      <p:to>
                                        <p:strVal val="visible"/>
                                      </p:to>
                                    </p:set>
                                    <p:animEffect transition="in" filter="wipe(down)">
                                      <p:cBhvr>
                                        <p:cTn id="47" dur="5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631504" y="1052736"/>
            <a:ext cx="8928992" cy="5616624"/>
          </a:xfrm>
        </p:spPr>
        <p:txBody>
          <a:bodyPr>
            <a:normAutofit fontScale="92500" lnSpcReduction="10000"/>
          </a:bodyPr>
          <a:lstStyle/>
          <a:p>
            <a:pPr marL="109728" indent="0" algn="just">
              <a:buNone/>
            </a:pPr>
            <a:r>
              <a:rPr lang="fa-IR" sz="2400" b="1" u="sng" dirty="0">
                <a:cs typeface="B Homa" panose="00000400000000000000" pitchFamily="2" charset="-78"/>
              </a:rPr>
              <a:t>اهداف و فواید مشارکت از دیدگاه مردم</a:t>
            </a:r>
          </a:p>
          <a:p>
            <a:pPr marL="109728" indent="0" algn="just">
              <a:buNone/>
            </a:pPr>
            <a:endParaRPr lang="fa-IR" sz="2000" b="1" u="sng" dirty="0">
              <a:cs typeface="B Homa" panose="00000400000000000000" pitchFamily="2" charset="-78"/>
            </a:endParaRPr>
          </a:p>
          <a:p>
            <a:pPr algn="just"/>
            <a:r>
              <a:rPr lang="fa-IR" sz="2000" dirty="0">
                <a:cs typeface="B Homa" panose="00000400000000000000" pitchFamily="2" charset="-78"/>
              </a:rPr>
              <a:t>مشارکت به عنوان یکی از طرق تأمین اصول احترام به شخصیت فردی و اجتماعی و حقوق انسانی افراد، احساس امید به زندگی را در مردم تقویت می‌کند. حاصل این امیدواری، نیاز رفاه بیشتر و سپس تأمین آن را به وجود می‌آورد.</a:t>
            </a:r>
          </a:p>
          <a:p>
            <a:pPr marL="109728" indent="0" algn="just">
              <a:buNone/>
            </a:pPr>
            <a:endParaRPr lang="en-US" sz="2000" dirty="0">
              <a:cs typeface="B Homa" panose="00000400000000000000" pitchFamily="2" charset="-78"/>
            </a:endParaRPr>
          </a:p>
          <a:p>
            <a:pPr algn="just"/>
            <a:r>
              <a:rPr lang="fa-IR" sz="2000" dirty="0">
                <a:cs typeface="B Homa" panose="00000400000000000000" pitchFamily="2" charset="-78"/>
              </a:rPr>
              <a:t>«در نظام مشارکتی، قبل از کنش عمومی، افراد تعیین کننده که بستر مشارکت را فراهم می‌آورند، پدیده‌ای به نام افکار عمومی ایجاد می‌کنند که با کار رسانه‌ها و ارتباط فعال نمایندگان حضور واقعی پیدا می‌کند.(محمدی، 1376، 4)</a:t>
            </a:r>
          </a:p>
          <a:p>
            <a:pPr marL="109728" indent="0" algn="just">
              <a:buNone/>
            </a:pPr>
            <a:endParaRPr lang="en-US" sz="2000" dirty="0">
              <a:cs typeface="B Homa" panose="00000400000000000000" pitchFamily="2" charset="-78"/>
            </a:endParaRPr>
          </a:p>
          <a:p>
            <a:pPr algn="just"/>
            <a:r>
              <a:rPr lang="fa-IR" sz="2000" dirty="0">
                <a:cs typeface="B Homa" panose="00000400000000000000" pitchFamily="2" charset="-78"/>
              </a:rPr>
              <a:t>مشارکت، امکان و فرصت بیشتر برای استفاده از خدمات عمومی و اساسی دولتی را برای مردم تامین می‌کند.</a:t>
            </a:r>
          </a:p>
          <a:p>
            <a:pPr marL="109728" indent="0" algn="just">
              <a:buNone/>
            </a:pPr>
            <a:endParaRPr lang="en-US" sz="2000" dirty="0">
              <a:cs typeface="B Homa" panose="00000400000000000000" pitchFamily="2" charset="-78"/>
            </a:endParaRPr>
          </a:p>
          <a:p>
            <a:pPr algn="just"/>
            <a:r>
              <a:rPr lang="fa-IR" sz="2000" dirty="0">
                <a:cs typeface="B Homa" panose="00000400000000000000" pitchFamily="2" charset="-78"/>
              </a:rPr>
              <a:t> در یک نظام مبتنی بر مشارکت، فرد به عنوان واحد رأی، دارای حقوق اقتصادی-اجتماعی است. از این رو وجدان او داور امور، تفکر او مسیر تغییرات و عمل او حامی ارزش‌های فردی و جامعه‌ای است (رمضانیان و فرخد، 1387،41).</a:t>
            </a:r>
            <a:endParaRPr lang="en-US" sz="2000" dirty="0">
              <a:cs typeface="B Homa" panose="00000400000000000000" pitchFamily="2" charset="-78"/>
            </a:endParaRPr>
          </a:p>
        </p:txBody>
      </p:sp>
      <p:sp>
        <p:nvSpPr>
          <p:cNvPr id="5" name="Title 2"/>
          <p:cNvSpPr txBox="1">
            <a:spLocks/>
          </p:cNvSpPr>
          <p:nvPr/>
        </p:nvSpPr>
        <p:spPr>
          <a:xfrm>
            <a:off x="7032104" y="274638"/>
            <a:ext cx="3178696" cy="634082"/>
          </a:xfrm>
          <a:prstGeom prst="rect">
            <a:avLst/>
          </a:prstGeom>
        </p:spPr>
        <p:txBody>
          <a:bodyPr vert="horz" rtlCol="0" anchor="ctr">
            <a:normAutofit fontScale="82500" lnSpcReduction="10000"/>
            <a:scene3d>
              <a:camera prst="orthographicFront"/>
              <a:lightRig rig="soft" dir="t"/>
            </a:scene3d>
            <a:sp3d prstMaterial="softEdge">
              <a:bevelT w="25400" h="25400"/>
            </a:sp3d>
          </a:bodyPr>
          <a:lstStyle>
            <a:lvl1pPr algn="l" rtl="1"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pPr algn="r"/>
            <a:r>
              <a:rPr lang="fa-IR" sz="3200" dirty="0">
                <a:effectLst/>
                <a:cs typeface="B Homa" panose="00000400000000000000" pitchFamily="2" charset="-78"/>
              </a:rPr>
              <a:t>اهداف و فواید مشارکت</a:t>
            </a:r>
          </a:p>
        </p:txBody>
      </p:sp>
    </p:spTree>
    <p:extLst>
      <p:ext uri="{BB962C8B-B14F-4D97-AF65-F5344CB8AC3E}">
        <p14:creationId xmlns:p14="http://schemas.microsoft.com/office/powerpoint/2010/main" val="20876344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wipe(down)">
                                      <p:cBhvr>
                                        <p:cTn id="12" dur="500"/>
                                        <p:tgtEl>
                                          <p:spTgt spid="2">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animEffect transition="in" filter="wipe(down)">
                                      <p:cBhvr>
                                        <p:cTn id="17" dur="500"/>
                                        <p:tgtEl>
                                          <p:spTgt spid="2">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2">
                                            <p:txEl>
                                              <p:pRg st="6" end="6"/>
                                            </p:txEl>
                                          </p:spTgt>
                                        </p:tgtEl>
                                        <p:attrNameLst>
                                          <p:attrName>style.visibility</p:attrName>
                                        </p:attrNameLst>
                                      </p:cBhvr>
                                      <p:to>
                                        <p:strVal val="visible"/>
                                      </p:to>
                                    </p:set>
                                    <p:animEffect transition="in" filter="wipe(down)">
                                      <p:cBhvr>
                                        <p:cTn id="22" dur="500"/>
                                        <p:tgtEl>
                                          <p:spTgt spid="2">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2">
                                            <p:txEl>
                                              <p:pRg st="8" end="8"/>
                                            </p:txEl>
                                          </p:spTgt>
                                        </p:tgtEl>
                                        <p:attrNameLst>
                                          <p:attrName>style.visibility</p:attrName>
                                        </p:attrNameLst>
                                      </p:cBhvr>
                                      <p:to>
                                        <p:strVal val="visible"/>
                                      </p:to>
                                    </p:set>
                                    <p:animEffect transition="in" filter="wipe(down)">
                                      <p:cBhvr>
                                        <p:cTn id="27"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pPr algn="just"/>
            <a:r>
              <a:rPr lang="fa-IR" sz="3200" dirty="0">
                <a:cs typeface="B Homa" panose="00000400000000000000" pitchFamily="2" charset="-78"/>
              </a:rPr>
              <a:t>مشارکت در شهر</a:t>
            </a:r>
            <a:endParaRPr lang="en-US" sz="3200" dirty="0"/>
          </a:p>
        </p:txBody>
      </p:sp>
      <p:sp>
        <p:nvSpPr>
          <p:cNvPr id="2" name="Content Placeholder 1"/>
          <p:cNvSpPr>
            <a:spLocks noGrp="1"/>
          </p:cNvSpPr>
          <p:nvPr>
            <p:ph idx="1"/>
          </p:nvPr>
        </p:nvSpPr>
        <p:spPr/>
        <p:txBody>
          <a:bodyPr>
            <a:normAutofit/>
          </a:bodyPr>
          <a:lstStyle/>
          <a:p>
            <a:pPr>
              <a:buNone/>
            </a:pPr>
            <a:r>
              <a:rPr lang="fa-IR" sz="2400" dirty="0">
                <a:cs typeface="B Homa" panose="00000400000000000000" pitchFamily="2" charset="-78"/>
              </a:rPr>
              <a:t>تعریف شهرسازی مشارکتی</a:t>
            </a:r>
            <a:endParaRPr lang="en-US" sz="2400" dirty="0">
              <a:cs typeface="B Homa" panose="00000400000000000000" pitchFamily="2" charset="-78"/>
            </a:endParaRPr>
          </a:p>
          <a:p>
            <a:pPr>
              <a:buNone/>
            </a:pPr>
            <a:endParaRPr lang="en-US" sz="2400" dirty="0">
              <a:cs typeface="B Homa" panose="00000400000000000000" pitchFamily="2" charset="-78"/>
            </a:endParaRPr>
          </a:p>
          <a:p>
            <a:pPr>
              <a:buNone/>
            </a:pPr>
            <a:endParaRPr lang="en-US" sz="2400" dirty="0">
              <a:cs typeface="B Homa" panose="00000400000000000000" pitchFamily="2" charset="-78"/>
            </a:endParaRPr>
          </a:p>
          <a:p>
            <a:endParaRPr lang="en-US" sz="2400" dirty="0">
              <a:cs typeface="B Homa" panose="00000400000000000000" pitchFamily="2" charset="-78"/>
            </a:endParaRPr>
          </a:p>
        </p:txBody>
      </p:sp>
      <p:sp>
        <p:nvSpPr>
          <p:cNvPr id="4" name="Rounded Rectangle 3"/>
          <p:cNvSpPr/>
          <p:nvPr/>
        </p:nvSpPr>
        <p:spPr>
          <a:xfrm>
            <a:off x="2279576" y="2780928"/>
            <a:ext cx="8280920" cy="151216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rtl="1"/>
            <a:r>
              <a:rPr lang="fa-IR" sz="2800" dirty="0">
                <a:solidFill>
                  <a:schemeClr val="tx1"/>
                </a:solidFill>
                <a:cs typeface="B Homa" panose="00000400000000000000" pitchFamily="2" charset="-78"/>
              </a:rPr>
              <a:t>مشارکت مردم در ایجاد، اصلاح و اداره محله و محیط مسکونی خود.(سعیدی رضوانی،1385)</a:t>
            </a:r>
            <a:endParaRPr lang="en-US" sz="2800" dirty="0">
              <a:solidFill>
                <a:schemeClr val="tx1"/>
              </a:solidFill>
              <a:cs typeface="B Homa" panose="00000400000000000000" pitchFamily="2" charset="-78"/>
            </a:endParaRPr>
          </a:p>
        </p:txBody>
      </p:sp>
    </p:spTree>
    <p:extLst>
      <p:ext uri="{BB962C8B-B14F-4D97-AF65-F5344CB8AC3E}">
        <p14:creationId xmlns:p14="http://schemas.microsoft.com/office/powerpoint/2010/main" val="7349417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right)">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r"/>
            <a:r>
              <a:rPr lang="fa-IR" dirty="0" smtClean="0">
                <a:cs typeface="B Homa" panose="00000400000000000000" pitchFamily="2" charset="-78"/>
              </a:rPr>
              <a:t>مقدمه</a:t>
            </a:r>
            <a:endParaRPr lang="fa-IR" dirty="0">
              <a:cs typeface="B Homa" panose="00000400000000000000" pitchFamily="2" charset="-78"/>
            </a:endParaRPr>
          </a:p>
        </p:txBody>
      </p:sp>
      <p:sp>
        <p:nvSpPr>
          <p:cNvPr id="2" name="Content Placeholder 1"/>
          <p:cNvSpPr>
            <a:spLocks noGrp="1"/>
          </p:cNvSpPr>
          <p:nvPr>
            <p:ph idx="1"/>
          </p:nvPr>
        </p:nvSpPr>
        <p:spPr/>
        <p:txBody>
          <a:bodyPr>
            <a:normAutofit/>
          </a:bodyPr>
          <a:lstStyle/>
          <a:p>
            <a:pPr marL="88900" indent="0" algn="just">
              <a:buNone/>
            </a:pPr>
            <a:r>
              <a:rPr lang="fa-IR" dirty="0" smtClean="0">
                <a:cs typeface="B Homa" panose="00000400000000000000" pitchFamily="2" charset="-78"/>
              </a:rPr>
              <a:t>مشاركت به مفهوم عام آن از دير باز با زندگي انسان پيوند داشته، اما در معناي تخصصي و جديد پديدة نويني به شمار مي‌رود. امروزه مشاركت از الزامات زندگي شهري به شمار مي‌رود و مي‌تواند مديريت و برنامه‌ريزي را به شدت تحت تأثير قرار دهد. نكتة قابل تأمل آن است كه با وجود شكل‌گيري انديشة مشاركت در تمام ابعاد و عرصه‌هاي زندگي و ضرورت ورود نهادهاي جامعة مدني در اداره و كنترل شهرها، اين واقعيت هنوز بطور واقعي و عملي محقق نشده و با موانع و عوامل بازدارنده‌اي روبرو است كه نيازمند شناسايي و ارائة راهكارهايي جهت رفع آنها است</a:t>
            </a:r>
            <a:r>
              <a:rPr lang="en-US" dirty="0" smtClean="0">
                <a:cs typeface="B Homa" panose="00000400000000000000" pitchFamily="2" charset="-78"/>
              </a:rPr>
              <a:t>.</a:t>
            </a:r>
          </a:p>
          <a:p>
            <a:pPr marL="88900" indent="0" algn="just">
              <a:buNone/>
            </a:pPr>
            <a:endParaRPr lang="fa-IR" dirty="0">
              <a:cs typeface="B Homa" panose="00000400000000000000" pitchFamily="2" charset="-78"/>
            </a:endParaRPr>
          </a:p>
        </p:txBody>
      </p:sp>
    </p:spTree>
    <p:extLst>
      <p:ext uri="{BB962C8B-B14F-4D97-AF65-F5344CB8AC3E}">
        <p14:creationId xmlns:p14="http://schemas.microsoft.com/office/powerpoint/2010/main" val="410021534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456040" y="-27384"/>
            <a:ext cx="3754760" cy="936104"/>
          </a:xfrm>
        </p:spPr>
        <p:txBody>
          <a:bodyPr>
            <a:normAutofit/>
          </a:bodyPr>
          <a:lstStyle/>
          <a:p>
            <a:pPr algn="just"/>
            <a:r>
              <a:rPr lang="fa-IR" sz="3600" dirty="0">
                <a:cs typeface="B Homa" panose="00000400000000000000" pitchFamily="2" charset="-78"/>
              </a:rPr>
              <a:t>انواع مشارکت در شهر</a:t>
            </a:r>
            <a:endParaRPr lang="en-US" sz="3600" dirty="0">
              <a:cs typeface="B Homa" panose="00000400000000000000" pitchFamily="2" charset="-78"/>
            </a:endParaRPr>
          </a:p>
        </p:txBody>
      </p:sp>
      <p:sp>
        <p:nvSpPr>
          <p:cNvPr id="2" name="Content Placeholder 1"/>
          <p:cNvSpPr>
            <a:spLocks noGrp="1"/>
          </p:cNvSpPr>
          <p:nvPr>
            <p:ph idx="1"/>
          </p:nvPr>
        </p:nvSpPr>
        <p:spPr>
          <a:xfrm>
            <a:off x="1524000" y="1268760"/>
            <a:ext cx="9144000" cy="5589240"/>
          </a:xfrm>
        </p:spPr>
        <p:txBody>
          <a:bodyPr>
            <a:normAutofit/>
          </a:bodyPr>
          <a:lstStyle/>
          <a:p>
            <a:pPr algn="just">
              <a:buNone/>
            </a:pPr>
            <a:r>
              <a:rPr lang="fa-IR" b="1" dirty="0" smtClean="0">
                <a:cs typeface="B Homa" panose="00000400000000000000" pitchFamily="2" charset="-78"/>
              </a:rPr>
              <a:t>بر حسب نوع مشارکت</a:t>
            </a:r>
            <a:endParaRPr lang="en-US" b="1" dirty="0" smtClean="0">
              <a:cs typeface="B Homa" panose="00000400000000000000" pitchFamily="2" charset="-78"/>
            </a:endParaRPr>
          </a:p>
          <a:p>
            <a:pPr algn="just"/>
            <a:r>
              <a:rPr lang="fa-IR" dirty="0" smtClean="0">
                <a:cs typeface="B Homa" panose="00000400000000000000" pitchFamily="2" charset="-78"/>
              </a:rPr>
              <a:t> به اعتبار نوع مشارکتی که افراد در یک الگو دارند و در واقع بر حسب بخشی از انجام فعالیت که در آن سهیم می‌شوند، می‌توان الگوهای مشارکت زیر را از یکدیگر متمایز ساخت.</a:t>
            </a:r>
          </a:p>
          <a:p>
            <a:pPr algn="just"/>
            <a:endParaRPr lang="en-US" dirty="0" smtClean="0">
              <a:cs typeface="B Homa" panose="00000400000000000000" pitchFamily="2" charset="-78"/>
            </a:endParaRPr>
          </a:p>
          <a:p>
            <a:pPr algn="just"/>
            <a:r>
              <a:rPr lang="fa-IR" dirty="0" smtClean="0">
                <a:cs typeface="B Homa" panose="00000400000000000000" pitchFamily="2" charset="-78"/>
              </a:rPr>
              <a:t>مشارکت در تصمیم‌گیری و مدیریت.</a:t>
            </a:r>
          </a:p>
          <a:p>
            <a:pPr marL="109728" indent="0" algn="just">
              <a:buNone/>
            </a:pPr>
            <a:endParaRPr lang="en-US" dirty="0" smtClean="0">
              <a:cs typeface="B Homa" panose="00000400000000000000" pitchFamily="2" charset="-78"/>
            </a:endParaRPr>
          </a:p>
          <a:p>
            <a:pPr algn="just"/>
            <a:r>
              <a:rPr lang="fa-IR" dirty="0" smtClean="0">
                <a:cs typeface="B Homa" panose="00000400000000000000" pitchFamily="2" charset="-78"/>
              </a:rPr>
              <a:t>مشارکت در تامین مالی هزینه انجام طرح‌ها.</a:t>
            </a:r>
          </a:p>
          <a:p>
            <a:pPr algn="just"/>
            <a:endParaRPr lang="en-US" dirty="0" smtClean="0">
              <a:cs typeface="B Homa" panose="00000400000000000000" pitchFamily="2" charset="-78"/>
            </a:endParaRPr>
          </a:p>
          <a:p>
            <a:pPr algn="just"/>
            <a:r>
              <a:rPr lang="fa-IR" dirty="0" smtClean="0">
                <a:cs typeface="B Homa" panose="00000400000000000000" pitchFamily="2" charset="-78"/>
              </a:rPr>
              <a:t>مشارکت در تامین نیروی انسانی.</a:t>
            </a:r>
            <a:endParaRPr lang="en-US" dirty="0">
              <a:cs typeface="B Homa" panose="00000400000000000000" pitchFamily="2" charset="-78"/>
            </a:endParaRPr>
          </a:p>
        </p:txBody>
      </p:sp>
    </p:spTree>
    <p:extLst>
      <p:ext uri="{BB962C8B-B14F-4D97-AF65-F5344CB8AC3E}">
        <p14:creationId xmlns:p14="http://schemas.microsoft.com/office/powerpoint/2010/main" val="9362839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wipe(down)">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
                                            <p:txEl>
                                              <p:pRg st="3" end="3"/>
                                            </p:txEl>
                                          </p:spTgt>
                                        </p:tgtEl>
                                        <p:attrNameLst>
                                          <p:attrName>style.visibility</p:attrName>
                                        </p:attrNameLst>
                                      </p:cBhvr>
                                      <p:to>
                                        <p:strVal val="visible"/>
                                      </p:to>
                                    </p:set>
                                    <p:animEffect transition="in" filter="wipe(down)">
                                      <p:cBhvr>
                                        <p:cTn id="17" dur="500"/>
                                        <p:tgtEl>
                                          <p:spTgt spid="2">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2">
                                            <p:txEl>
                                              <p:pRg st="5" end="5"/>
                                            </p:txEl>
                                          </p:spTgt>
                                        </p:tgtEl>
                                        <p:attrNameLst>
                                          <p:attrName>style.visibility</p:attrName>
                                        </p:attrNameLst>
                                      </p:cBhvr>
                                      <p:to>
                                        <p:strVal val="visible"/>
                                      </p:to>
                                    </p:set>
                                    <p:animEffect transition="in" filter="wipe(down)">
                                      <p:cBhvr>
                                        <p:cTn id="22" dur="500"/>
                                        <p:tgtEl>
                                          <p:spTgt spid="2">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2">
                                            <p:txEl>
                                              <p:pRg st="7" end="7"/>
                                            </p:txEl>
                                          </p:spTgt>
                                        </p:tgtEl>
                                        <p:attrNameLst>
                                          <p:attrName>style.visibility</p:attrName>
                                        </p:attrNameLst>
                                      </p:cBhvr>
                                      <p:to>
                                        <p:strVal val="visible"/>
                                      </p:to>
                                    </p:set>
                                    <p:animEffect transition="in" filter="wipe(down)">
                                      <p:cBhvr>
                                        <p:cTn id="27"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p:cNvSpPr>
            <a:spLocks noGrp="1"/>
          </p:cNvSpPr>
          <p:nvPr>
            <p:ph type="title"/>
          </p:nvPr>
        </p:nvSpPr>
        <p:spPr/>
        <p:txBody>
          <a:bodyPr>
            <a:normAutofit/>
          </a:bodyPr>
          <a:lstStyle/>
          <a:p>
            <a:pPr algn="just"/>
            <a:r>
              <a:rPr lang="fa-IR" sz="3600" dirty="0">
                <a:cs typeface="B Homa" panose="00000400000000000000" pitchFamily="2" charset="-78"/>
              </a:rPr>
              <a:t>انواع مشارکت در شهر</a:t>
            </a:r>
            <a:endParaRPr lang="en-US" sz="3600" dirty="0">
              <a:cs typeface="B Homa" panose="00000400000000000000" pitchFamily="2" charset="-78"/>
            </a:endParaRPr>
          </a:p>
        </p:txBody>
      </p:sp>
      <p:sp>
        <p:nvSpPr>
          <p:cNvPr id="2" name="Content Placeholder 1"/>
          <p:cNvSpPr>
            <a:spLocks noGrp="1"/>
          </p:cNvSpPr>
          <p:nvPr>
            <p:ph idx="1"/>
          </p:nvPr>
        </p:nvSpPr>
        <p:spPr>
          <a:xfrm>
            <a:off x="2832100" y="1556792"/>
            <a:ext cx="7861300" cy="3777622"/>
          </a:xfrm>
        </p:spPr>
        <p:txBody>
          <a:bodyPr>
            <a:noAutofit/>
          </a:bodyPr>
          <a:lstStyle/>
          <a:p>
            <a:pPr>
              <a:buNone/>
            </a:pPr>
            <a:r>
              <a:rPr lang="fa-IR" sz="2000" b="1" dirty="0">
                <a:cs typeface="B Homa" panose="00000400000000000000" pitchFamily="2" charset="-78"/>
              </a:rPr>
              <a:t>بر حسب زمینه مشارکت</a:t>
            </a:r>
            <a:endParaRPr lang="en-US" sz="2000" b="1" dirty="0">
              <a:cs typeface="B Homa" panose="00000400000000000000" pitchFamily="2" charset="-78"/>
            </a:endParaRPr>
          </a:p>
          <a:p>
            <a:pPr lvl="0"/>
            <a:r>
              <a:rPr lang="fa-IR" sz="2000" dirty="0">
                <a:cs typeface="B Homa" panose="00000400000000000000" pitchFamily="2" charset="-78"/>
              </a:rPr>
              <a:t>فعالیت‌های عمرانی(ایجاد خیابان و کوچه، ایجاد میدان‌ها، ایجاد پل و...).</a:t>
            </a:r>
            <a:endParaRPr lang="en-US" sz="2000" dirty="0">
              <a:cs typeface="B Homa" panose="00000400000000000000" pitchFamily="2" charset="-78"/>
            </a:endParaRPr>
          </a:p>
          <a:p>
            <a:pPr lvl="0"/>
            <a:r>
              <a:rPr lang="fa-IR" sz="2000" dirty="0">
                <a:cs typeface="B Homa" panose="00000400000000000000" pitchFamily="2" charset="-78"/>
              </a:rPr>
              <a:t>فعالیت‌های مربوط به محیط زیست(ایجاد فضای سبز و زیبا سازی شهر).</a:t>
            </a:r>
            <a:endParaRPr lang="en-US" sz="2000" dirty="0">
              <a:cs typeface="B Homa" panose="00000400000000000000" pitchFamily="2" charset="-78"/>
            </a:endParaRPr>
          </a:p>
          <a:p>
            <a:pPr lvl="0"/>
            <a:r>
              <a:rPr lang="fa-IR" sz="2000" dirty="0">
                <a:cs typeface="B Homa" panose="00000400000000000000" pitchFamily="2" charset="-78"/>
              </a:rPr>
              <a:t>فعالیت‌های مربوط به ایمنی شهر(ایجاد ایستگاه‌های آتش نشانی، رفع خطر از بناها و ...).</a:t>
            </a:r>
            <a:endParaRPr lang="en-US" sz="2000" dirty="0">
              <a:cs typeface="B Homa" panose="00000400000000000000" pitchFamily="2" charset="-78"/>
            </a:endParaRPr>
          </a:p>
          <a:p>
            <a:pPr lvl="0"/>
            <a:r>
              <a:rPr lang="fa-IR" sz="2000" dirty="0">
                <a:cs typeface="B Homa" panose="00000400000000000000" pitchFamily="2" charset="-78"/>
              </a:rPr>
              <a:t>فعالیت‌های نظارتی(نظارت بر حسن انجام قوانین و مقرارت مربوط به زندگی شهری).</a:t>
            </a:r>
            <a:endParaRPr lang="en-US" sz="2000" dirty="0">
              <a:cs typeface="B Homa" panose="00000400000000000000" pitchFamily="2" charset="-78"/>
            </a:endParaRPr>
          </a:p>
          <a:p>
            <a:pPr lvl="0"/>
            <a:r>
              <a:rPr lang="fa-IR" sz="2000" dirty="0">
                <a:cs typeface="B Homa" panose="00000400000000000000" pitchFamily="2" charset="-78"/>
              </a:rPr>
              <a:t>فعالیت‌های مربوط به خدمات شهری(تنظیف معابر و دفع زباله، ارائه خدمات مربوز به  غسالخانه و گورستان و ...).</a:t>
            </a:r>
            <a:endParaRPr lang="en-US" sz="2000" dirty="0">
              <a:cs typeface="B Homa" panose="00000400000000000000" pitchFamily="2" charset="-78"/>
            </a:endParaRPr>
          </a:p>
          <a:p>
            <a:r>
              <a:rPr lang="fa-IR" sz="2000" dirty="0">
                <a:cs typeface="B Homa" panose="00000400000000000000" pitchFamily="2" charset="-78"/>
              </a:rPr>
              <a:t>فعالیت‌های مربوط به رفاه اجتماعی(تاسیس فرهنگ‌سراها، تاسیس کتابخانه، ایجاد خانه‌های محله‌ای و...) (علوی‌تبار، 1382، 29).</a:t>
            </a:r>
            <a:endParaRPr lang="en-US" sz="2000" dirty="0">
              <a:cs typeface="B Homa" panose="00000400000000000000" pitchFamily="2" charset="-78"/>
            </a:endParaRPr>
          </a:p>
          <a:p>
            <a:endParaRPr lang="en-US" sz="1200" dirty="0"/>
          </a:p>
        </p:txBody>
      </p:sp>
    </p:spTree>
    <p:extLst>
      <p:ext uri="{BB962C8B-B14F-4D97-AF65-F5344CB8AC3E}">
        <p14:creationId xmlns:p14="http://schemas.microsoft.com/office/powerpoint/2010/main" val="12357667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wipe(down)">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wipe(down)">
                                      <p:cBhvr>
                                        <p:cTn id="17" dur="5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wipe(down)">
                                      <p:cBhvr>
                                        <p:cTn id="22" dur="500"/>
                                        <p:tgtEl>
                                          <p:spTgt spid="2">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Effect transition="in" filter="wipe(down)">
                                      <p:cBhvr>
                                        <p:cTn id="27" dur="500"/>
                                        <p:tgtEl>
                                          <p:spTgt spid="2">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2">
                                            <p:txEl>
                                              <p:pRg st="5" end="5"/>
                                            </p:txEl>
                                          </p:spTgt>
                                        </p:tgtEl>
                                        <p:attrNameLst>
                                          <p:attrName>style.visibility</p:attrName>
                                        </p:attrNameLst>
                                      </p:cBhvr>
                                      <p:to>
                                        <p:strVal val="visible"/>
                                      </p:to>
                                    </p:set>
                                    <p:animEffect transition="in" filter="wipe(down)">
                                      <p:cBhvr>
                                        <p:cTn id="32" dur="500"/>
                                        <p:tgtEl>
                                          <p:spTgt spid="2">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2">
                                            <p:txEl>
                                              <p:pRg st="6" end="6"/>
                                            </p:txEl>
                                          </p:spTgt>
                                        </p:tgtEl>
                                        <p:attrNameLst>
                                          <p:attrName>style.visibility</p:attrName>
                                        </p:attrNameLst>
                                      </p:cBhvr>
                                      <p:to>
                                        <p:strVal val="visible"/>
                                      </p:to>
                                    </p:set>
                                    <p:animEffect transition="in" filter="wipe(down)">
                                      <p:cBhvr>
                                        <p:cTn id="37"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pPr algn="just"/>
            <a:r>
              <a:rPr lang="fa-IR" sz="3600" dirty="0">
                <a:cs typeface="B Homa" panose="00000400000000000000" pitchFamily="2" charset="-78"/>
              </a:rPr>
              <a:t>محورهای شهرسازی مشارکتی</a:t>
            </a:r>
            <a:endParaRPr lang="en-US" sz="3600" dirty="0">
              <a:cs typeface="B Homa" panose="00000400000000000000" pitchFamily="2" charset="-78"/>
            </a:endParaRPr>
          </a:p>
        </p:txBody>
      </p:sp>
      <p:sp>
        <p:nvSpPr>
          <p:cNvPr id="2" name="Content Placeholder 1"/>
          <p:cNvSpPr>
            <a:spLocks noGrp="1"/>
          </p:cNvSpPr>
          <p:nvPr>
            <p:ph idx="1"/>
          </p:nvPr>
        </p:nvSpPr>
        <p:spPr>
          <a:xfrm>
            <a:off x="2567609" y="1484784"/>
            <a:ext cx="7600097" cy="3777622"/>
          </a:xfrm>
        </p:spPr>
        <p:txBody>
          <a:bodyPr>
            <a:noAutofit/>
          </a:bodyPr>
          <a:lstStyle/>
          <a:p>
            <a:pPr lvl="0" algn="just"/>
            <a:r>
              <a:rPr lang="fa-IR" sz="2400" dirty="0">
                <a:cs typeface="B Homa" panose="00000400000000000000" pitchFamily="2" charset="-78"/>
              </a:rPr>
              <a:t>در هر پروژه مشارکتی، باید بهبود و ارتقاء کیفیت محیطی ساکنان یک محل به دلیل استفادهی اقتصادی یا توسعه‌ای از زمینی که آنها در آن سکونت دارند، پیشنهاد شود، آن پروژه دیگر نمی‌تواند یک پروژه شهرسازی مشارکتی محسوب شود.</a:t>
            </a:r>
            <a:endParaRPr lang="en-US" sz="2400" dirty="0">
              <a:cs typeface="B Homa" panose="00000400000000000000" pitchFamily="2" charset="-78"/>
            </a:endParaRPr>
          </a:p>
          <a:p>
            <a:pPr lvl="0" algn="just"/>
            <a:endParaRPr lang="en-US" sz="2400" dirty="0">
              <a:cs typeface="B Homa" panose="00000400000000000000" pitchFamily="2" charset="-78"/>
            </a:endParaRPr>
          </a:p>
          <a:p>
            <a:pPr lvl="0" algn="just"/>
            <a:r>
              <a:rPr lang="fa-IR" sz="2400" dirty="0">
                <a:cs typeface="B Homa" panose="00000400000000000000" pitchFamily="2" charset="-78"/>
              </a:rPr>
              <a:t>در هر پروژه شهرسازی مشارکتی، خواسته‌ها، علایق و منافع مردم ساکن در محل یا مردمی که برنامه‌ریزی برای آنها صورت می‌گیرد، مقدم بر هر چیز دیگری است و محور برنامه‌ریزی قرار می‌گیرد.</a:t>
            </a:r>
            <a:endParaRPr lang="en-US" sz="2400" dirty="0">
              <a:cs typeface="B Homa" panose="00000400000000000000" pitchFamily="2" charset="-78"/>
            </a:endParaRPr>
          </a:p>
          <a:p>
            <a:pPr lvl="0" algn="just"/>
            <a:endParaRPr lang="en-US" sz="2400" dirty="0">
              <a:cs typeface="B Homa" panose="00000400000000000000" pitchFamily="2" charset="-78"/>
            </a:endParaRPr>
          </a:p>
          <a:p>
            <a:pPr lvl="0" algn="just"/>
            <a:r>
              <a:rPr lang="fa-IR" sz="2400" dirty="0">
                <a:cs typeface="B Homa" panose="00000400000000000000" pitchFamily="2" charset="-78"/>
              </a:rPr>
              <a:t>درابتدای هر پروژه شهرسازی مشارکتی، اهداف، سیاست‌ها و چارچوب‌های برنامه‌ریزی با توافق مردم تعیین گردیده و سپس کار برنامه‌ریزی آغاز می‌گردد. (سعیدی رضوانی،1385)</a:t>
            </a:r>
            <a:endParaRPr lang="en-US" sz="2400" dirty="0">
              <a:cs typeface="B Homa" panose="00000400000000000000" pitchFamily="2" charset="-78"/>
            </a:endParaRPr>
          </a:p>
        </p:txBody>
      </p:sp>
    </p:spTree>
    <p:extLst>
      <p:ext uri="{BB962C8B-B14F-4D97-AF65-F5344CB8AC3E}">
        <p14:creationId xmlns:p14="http://schemas.microsoft.com/office/powerpoint/2010/main" val="245749902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7464152" y="0"/>
            <a:ext cx="3127648" cy="836712"/>
          </a:xfrm>
        </p:spPr>
        <p:txBody>
          <a:bodyPr>
            <a:normAutofit/>
          </a:bodyPr>
          <a:lstStyle/>
          <a:p>
            <a:pPr algn="r"/>
            <a:r>
              <a:rPr lang="fa-IR" sz="3200" dirty="0" smtClean="0">
                <a:cs typeface="B Homa" panose="00000400000000000000" pitchFamily="2" charset="-78"/>
              </a:rPr>
              <a:t>تکنیکها </a:t>
            </a:r>
            <a:r>
              <a:rPr lang="fa-IR" sz="3200" dirty="0">
                <a:cs typeface="B Homa" panose="00000400000000000000" pitchFamily="2" charset="-78"/>
              </a:rPr>
              <a:t>و ابزارها</a:t>
            </a:r>
          </a:p>
        </p:txBody>
      </p:sp>
      <p:sp>
        <p:nvSpPr>
          <p:cNvPr id="3" name="Content Placeholder 2"/>
          <p:cNvSpPr>
            <a:spLocks noGrp="1"/>
          </p:cNvSpPr>
          <p:nvPr>
            <p:ph idx="1"/>
          </p:nvPr>
        </p:nvSpPr>
        <p:spPr>
          <a:xfrm>
            <a:off x="2351584" y="990600"/>
            <a:ext cx="8011616" cy="5464208"/>
          </a:xfrm>
        </p:spPr>
        <p:txBody>
          <a:bodyPr>
            <a:normAutofit/>
          </a:bodyPr>
          <a:lstStyle/>
          <a:p>
            <a:pPr algn="just">
              <a:buNone/>
            </a:pPr>
            <a:r>
              <a:rPr lang="fa-IR" sz="2400" b="1" dirty="0">
                <a:cs typeface="B Homa" panose="00000400000000000000" pitchFamily="2" charset="-78"/>
              </a:rPr>
              <a:t>انتخاب راهبرد:</a:t>
            </a:r>
            <a:endParaRPr lang="en-US" sz="2400" dirty="0">
              <a:cs typeface="B Homa" panose="00000400000000000000" pitchFamily="2" charset="-78"/>
            </a:endParaRPr>
          </a:p>
          <a:p>
            <a:pPr algn="just">
              <a:buNone/>
            </a:pPr>
            <a:r>
              <a:rPr lang="fa-IR" sz="2000" dirty="0">
                <a:cs typeface="B Homa" panose="00000400000000000000" pitchFamily="2" charset="-78"/>
              </a:rPr>
              <a:t>برای انتخاب بهترین راهبرد روشی به نام کارت برفی استفاده می‌شود. در زیر مراحل این روش بیان شده است:</a:t>
            </a:r>
            <a:endParaRPr lang="en-US" sz="2000" dirty="0">
              <a:cs typeface="B Homa" panose="00000400000000000000" pitchFamily="2" charset="-78"/>
            </a:endParaRPr>
          </a:p>
          <a:p>
            <a:pPr marL="464058" indent="-400050" algn="just">
              <a:buSzPct val="122000"/>
              <a:buFont typeface="+mj-lt"/>
              <a:buAutoNum type="arabicParenR"/>
            </a:pPr>
            <a:r>
              <a:rPr lang="fa-IR" sz="2000" dirty="0">
                <a:cs typeface="B Homa" panose="00000400000000000000" pitchFamily="2" charset="-78"/>
              </a:rPr>
              <a:t>انتخاب یک تسهیل‌گر به عنوان راهنمای فرآیند</a:t>
            </a:r>
            <a:endParaRPr lang="en-US" sz="2000" dirty="0">
              <a:cs typeface="B Homa" panose="00000400000000000000" pitchFamily="2" charset="-78"/>
            </a:endParaRPr>
          </a:p>
          <a:p>
            <a:pPr marL="464058" indent="-400050" algn="just">
              <a:buSzPct val="122000"/>
              <a:buFont typeface="+mj-lt"/>
              <a:buAutoNum type="arabicParenR"/>
            </a:pPr>
            <a:r>
              <a:rPr lang="fa-IR" sz="2000" dirty="0">
                <a:cs typeface="B Homa" panose="00000400000000000000" pitchFamily="2" charset="-78"/>
              </a:rPr>
              <a:t>تشکیل گروه یا گروه‌های 5-12 نفر</a:t>
            </a:r>
            <a:endParaRPr lang="en-US" sz="2000" dirty="0">
              <a:cs typeface="B Homa" panose="00000400000000000000" pitchFamily="2" charset="-78"/>
            </a:endParaRPr>
          </a:p>
          <a:p>
            <a:pPr marL="464058" indent="-400050" algn="just">
              <a:buSzPct val="122000"/>
              <a:buFont typeface="+mj-lt"/>
              <a:buAutoNum type="arabicParenR"/>
            </a:pPr>
            <a:r>
              <a:rPr lang="fa-IR" sz="2000" dirty="0">
                <a:cs typeface="B Homa" panose="00000400000000000000" pitchFamily="2" charset="-78"/>
              </a:rPr>
              <a:t>مشارکت‌کنندگان باید بر سر یک میز طوری بنشینند که کارتها برا ی همه قابل قرائت باشد.</a:t>
            </a:r>
            <a:endParaRPr lang="en-US" sz="2000" dirty="0">
              <a:cs typeface="B Homa" panose="00000400000000000000" pitchFamily="2" charset="-78"/>
            </a:endParaRPr>
          </a:p>
          <a:p>
            <a:pPr marL="464058" indent="-400050" algn="just">
              <a:buSzPct val="122000"/>
              <a:buFont typeface="+mj-lt"/>
              <a:buAutoNum type="arabicParenR"/>
            </a:pPr>
            <a:r>
              <a:rPr lang="fa-IR" sz="2000" dirty="0">
                <a:cs typeface="B Homa" panose="00000400000000000000" pitchFamily="2" charset="-78"/>
              </a:rPr>
              <a:t>مشارکت‌کنندگان باید بر سر یک موضوع یا مشکل تمرکز کنند.</a:t>
            </a:r>
            <a:endParaRPr lang="en-US" sz="2000" dirty="0">
              <a:cs typeface="B Homa" panose="00000400000000000000" pitchFamily="2" charset="-78"/>
            </a:endParaRPr>
          </a:p>
          <a:p>
            <a:pPr marL="464058" indent="-400050" algn="just">
              <a:buSzPct val="122000"/>
              <a:buFont typeface="+mj-lt"/>
              <a:buAutoNum type="arabicParenR"/>
            </a:pPr>
            <a:r>
              <a:rPr lang="fa-IR" sz="2000" dirty="0">
                <a:cs typeface="B Homa" panose="00000400000000000000" pitchFamily="2" charset="-78"/>
              </a:rPr>
              <a:t>مشارکت‌کنندگان در سکوت باید با طوفان ذهنی، ایده‌هایی که در حل مسئله یا مشکل کمک می‌کنند را مرور کرده و پنج عدد از بهترین راهبرد را بر روی کارت‌های جدا بنویسند.</a:t>
            </a:r>
            <a:endParaRPr lang="en-US" sz="2000" dirty="0">
              <a:cs typeface="B Homa" panose="00000400000000000000" pitchFamily="2" charset="-78"/>
            </a:endParaRPr>
          </a:p>
          <a:p>
            <a:pPr marL="464058" indent="-400050" algn="just">
              <a:buSzPct val="122000"/>
              <a:buFont typeface="+mj-lt"/>
              <a:buAutoNum type="arabicParenR"/>
            </a:pPr>
            <a:r>
              <a:rPr lang="fa-IR" sz="2000" dirty="0">
                <a:cs typeface="B Homa" panose="00000400000000000000" pitchFamily="2" charset="-78"/>
              </a:rPr>
              <a:t>در مرحله پایانی تسهیل‌گر کارت‌ها را جمع آوری کرده و سپس یک به یک بر روی راهبردها تا رسیدن به توافق جمعی بحث می‌کنند.</a:t>
            </a:r>
          </a:p>
          <a:p>
            <a:pPr marL="464058" indent="-400050" algn="just">
              <a:buSzPct val="122000"/>
              <a:buFont typeface="+mj-lt"/>
              <a:buAutoNum type="arabicParenR"/>
            </a:pPr>
            <a:endParaRPr lang="fa-IR" sz="2000" dirty="0">
              <a:cs typeface="B Homa" panose="00000400000000000000" pitchFamily="2" charset="-78"/>
            </a:endParaRPr>
          </a:p>
        </p:txBody>
      </p:sp>
      <p:pic>
        <p:nvPicPr>
          <p:cNvPr id="2051" name="Picture 3" descr="C:\Users\user\Desktop\مدیریت\ax\IMG_6864.jpg"/>
          <p:cNvPicPr>
            <a:picLocks noChangeAspect="1" noChangeArrowheads="1"/>
          </p:cNvPicPr>
          <p:nvPr/>
        </p:nvPicPr>
        <p:blipFill>
          <a:blip r:embed="rId2" cstate="print"/>
          <a:srcRect/>
          <a:stretch>
            <a:fillRect/>
          </a:stretch>
        </p:blipFill>
        <p:spPr bwMode="auto">
          <a:xfrm>
            <a:off x="2667000" y="4019870"/>
            <a:ext cx="3479728" cy="2609530"/>
          </a:xfrm>
          <a:prstGeom prst="rect">
            <a:avLst/>
          </a:prstGeom>
          <a:noFill/>
        </p:spPr>
      </p:pic>
    </p:spTree>
    <p:extLst>
      <p:ext uri="{BB962C8B-B14F-4D97-AF65-F5344CB8AC3E}">
        <p14:creationId xmlns:p14="http://schemas.microsoft.com/office/powerpoint/2010/main" val="275515355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64152" y="0"/>
            <a:ext cx="3127648" cy="836712"/>
          </a:xfrm>
        </p:spPr>
        <p:txBody>
          <a:bodyPr>
            <a:normAutofit/>
          </a:bodyPr>
          <a:lstStyle/>
          <a:p>
            <a:pPr algn="r"/>
            <a:r>
              <a:rPr lang="fa-IR" sz="3200" dirty="0" smtClean="0">
                <a:cs typeface="B Homa" panose="00000400000000000000" pitchFamily="2" charset="-78"/>
              </a:rPr>
              <a:t>تکنیکها </a:t>
            </a:r>
            <a:r>
              <a:rPr lang="fa-IR" sz="3200" dirty="0">
                <a:cs typeface="B Homa" panose="00000400000000000000" pitchFamily="2" charset="-78"/>
              </a:rPr>
              <a:t>و ابزارها</a:t>
            </a:r>
          </a:p>
        </p:txBody>
      </p:sp>
      <p:sp>
        <p:nvSpPr>
          <p:cNvPr id="3" name="Content Placeholder 2"/>
          <p:cNvSpPr>
            <a:spLocks noGrp="1"/>
          </p:cNvSpPr>
          <p:nvPr>
            <p:ph idx="1"/>
          </p:nvPr>
        </p:nvSpPr>
        <p:spPr>
          <a:xfrm>
            <a:off x="1981200" y="1066800"/>
            <a:ext cx="8382000" cy="5486400"/>
          </a:xfrm>
        </p:spPr>
        <p:txBody>
          <a:bodyPr>
            <a:normAutofit lnSpcReduction="10000"/>
          </a:bodyPr>
          <a:lstStyle/>
          <a:p>
            <a:pPr algn="just">
              <a:buNone/>
            </a:pPr>
            <a:r>
              <a:rPr lang="fa-IR" sz="2000" b="1" dirty="0">
                <a:cs typeface="B Homa" panose="00000400000000000000" pitchFamily="2" charset="-78"/>
              </a:rPr>
              <a:t>برنامه‌ریزی استراتژیک</a:t>
            </a:r>
          </a:p>
          <a:p>
            <a:pPr algn="just">
              <a:buSzPct val="115000"/>
              <a:buFont typeface="Wingdings" pitchFamily="2" charset="2"/>
              <a:buChar char="§"/>
            </a:pPr>
            <a:r>
              <a:rPr lang="fa-IR" sz="1800" dirty="0">
                <a:cs typeface="B Homa" panose="00000400000000000000" pitchFamily="2" charset="-78"/>
              </a:rPr>
              <a:t>یک برنامه استراتژیک برای رسیدن به راهبردها و طرح‌های اجرایی برای شناسایی و حل مسائل و مشکلات نگارش می‌شوند. مراحل اصلی برنامه راهبردی برآورد و شناسایی نیازها، اولویت‌ها، مسائل و فرصت‌ها است. ارزیابی محیط یا (</a:t>
            </a:r>
            <a:r>
              <a:rPr lang="en-US" sz="1800" dirty="0">
                <a:cs typeface="B Homa" panose="00000400000000000000" pitchFamily="2" charset="-78"/>
              </a:rPr>
              <a:t>POE</a:t>
            </a:r>
            <a:r>
              <a:rPr lang="fa-IR" sz="1800" dirty="0">
                <a:cs typeface="B Homa" panose="00000400000000000000" pitchFamily="2" charset="-78"/>
              </a:rPr>
              <a:t>) فعالیتی است که در آن با استفاده از روش‌هایی مانند نظرسنجی،  پرسشنامه، مشاهده رفتار افراد و تمرکز گروهی برای تشخیص این که چه فعالیت‌هایی باعث کارایی بهتر آن برای کاربرانش خواهد شد، انجام می‌شود.</a:t>
            </a:r>
          </a:p>
          <a:p>
            <a:pPr algn="just">
              <a:buSzPct val="115000"/>
              <a:buNone/>
            </a:pPr>
            <a:endParaRPr lang="en-US" sz="1800" dirty="0">
              <a:cs typeface="B Homa" panose="00000400000000000000" pitchFamily="2" charset="-78"/>
            </a:endParaRPr>
          </a:p>
          <a:p>
            <a:pPr algn="just">
              <a:buSzPct val="115000"/>
              <a:buFont typeface="Wingdings" pitchFamily="2" charset="2"/>
              <a:buChar char="§"/>
            </a:pPr>
            <a:r>
              <a:rPr lang="en-US" sz="1800" dirty="0">
                <a:cs typeface="B Homa" panose="00000400000000000000" pitchFamily="2" charset="-78"/>
              </a:rPr>
              <a:t>POE</a:t>
            </a:r>
            <a:r>
              <a:rPr lang="fa-IR" sz="1800" dirty="0">
                <a:cs typeface="B Homa" panose="00000400000000000000" pitchFamily="2" charset="-78"/>
              </a:rPr>
              <a:t> اقدامی است که در آن کاربران محیط، محیط خود را ارزیابی می‌کنند. ارزیابی محیط به کاربران کمک می‌کند که گزینه‌ای را انتخاب کنند که قبلا به هیچ وجه در نظر نمی‌گرفتند.</a:t>
            </a:r>
          </a:p>
          <a:p>
            <a:pPr algn="just">
              <a:buSzPct val="115000"/>
              <a:buNone/>
            </a:pPr>
            <a:endParaRPr lang="en-US" sz="1800" dirty="0">
              <a:cs typeface="B Homa" panose="00000400000000000000" pitchFamily="2" charset="-78"/>
            </a:endParaRPr>
          </a:p>
          <a:p>
            <a:pPr algn="just">
              <a:buSzPct val="115000"/>
              <a:buFont typeface="Wingdings" pitchFamily="2" charset="2"/>
              <a:buChar char="§"/>
            </a:pPr>
            <a:r>
              <a:rPr lang="fa-IR" sz="1800" dirty="0">
                <a:cs typeface="B Homa" panose="00000400000000000000" pitchFamily="2" charset="-78"/>
              </a:rPr>
              <a:t>نتیجه مهم ارزیابی محیط اولین نقطه برای شناسایی اهداف است. یک هدف جهتی است که تمامی تلاش‌ها در راستای آن انجام می‌شود. در این راستا باید از کاربران سوالات زیر پرسش شود:</a:t>
            </a:r>
            <a:endParaRPr lang="en-US" sz="1800" dirty="0">
              <a:cs typeface="B Homa" panose="00000400000000000000" pitchFamily="2" charset="-78"/>
            </a:endParaRPr>
          </a:p>
          <a:p>
            <a:pPr algn="just">
              <a:buFont typeface="Wingdings 2" pitchFamily="18" charset="2"/>
              <a:buChar char=""/>
            </a:pPr>
            <a:r>
              <a:rPr lang="fa-IR" sz="1800" dirty="0">
                <a:cs typeface="B Homa" panose="00000400000000000000" pitchFamily="2" charset="-78"/>
              </a:rPr>
              <a:t>حفظ کردن:( ویژگی‌های مثبت وضعیت موجود کدامند؟)</a:t>
            </a:r>
            <a:endParaRPr lang="en-US" sz="1800" dirty="0">
              <a:cs typeface="B Homa" panose="00000400000000000000" pitchFamily="2" charset="-78"/>
            </a:endParaRPr>
          </a:p>
          <a:p>
            <a:pPr algn="just">
              <a:buFont typeface="Wingdings 2" pitchFamily="18" charset="2"/>
              <a:buChar char=""/>
            </a:pPr>
            <a:r>
              <a:rPr lang="fa-IR" sz="1800" dirty="0">
                <a:cs typeface="B Homa" panose="00000400000000000000" pitchFamily="2" charset="-78"/>
              </a:rPr>
              <a:t>اضافه کردن: (چه چیزهایی به نظرات باید به محیط اضافه شوند؟)</a:t>
            </a:r>
            <a:endParaRPr lang="en-US" sz="1800" dirty="0">
              <a:cs typeface="B Homa" panose="00000400000000000000" pitchFamily="2" charset="-78"/>
            </a:endParaRPr>
          </a:p>
          <a:p>
            <a:pPr algn="just">
              <a:buFont typeface="Wingdings 2" pitchFamily="18" charset="2"/>
              <a:buChar char=""/>
            </a:pPr>
            <a:r>
              <a:rPr lang="fa-IR" sz="1800" dirty="0">
                <a:cs typeface="B Homa" panose="00000400000000000000" pitchFamily="2" charset="-78"/>
              </a:rPr>
              <a:t>حذف کردن:( چه مواردی باید از محیط خارج یا حذف شوند؟)</a:t>
            </a:r>
            <a:endParaRPr lang="en-US" sz="1800" dirty="0">
              <a:cs typeface="B Homa" panose="00000400000000000000" pitchFamily="2" charset="-78"/>
            </a:endParaRPr>
          </a:p>
          <a:p>
            <a:pPr algn="just">
              <a:buFont typeface="Wingdings 2" pitchFamily="18" charset="2"/>
              <a:buChar char=""/>
            </a:pPr>
            <a:r>
              <a:rPr lang="fa-IR" sz="1800" dirty="0">
                <a:cs typeface="B Homa" panose="00000400000000000000" pitchFamily="2" charset="-78"/>
              </a:rPr>
              <a:t>دور نگه داشتن: ( چه مواردی باید از محیط دور نگه داشت؟)</a:t>
            </a:r>
          </a:p>
        </p:txBody>
      </p:sp>
    </p:spTree>
    <p:extLst>
      <p:ext uri="{BB962C8B-B14F-4D97-AF65-F5344CB8AC3E}">
        <p14:creationId xmlns:p14="http://schemas.microsoft.com/office/powerpoint/2010/main" val="38414092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wipe(down)">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wipe(down)">
                                      <p:cBhvr>
                                        <p:cTn id="22" dur="500"/>
                                        <p:tgtEl>
                                          <p:spTgt spid="3">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wipe(down)">
                                      <p:cBhvr>
                                        <p:cTn id="27" dur="500"/>
                                        <p:tgtEl>
                                          <p:spTgt spid="3">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wipe(down)">
                                      <p:cBhvr>
                                        <p:cTn id="32" dur="500"/>
                                        <p:tgtEl>
                                          <p:spTgt spid="3">
                                            <p:txEl>
                                              <p:pRg st="7" end="7"/>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animEffect transition="in" filter="wipe(down)">
                                      <p:cBhvr>
                                        <p:cTn id="37" dur="500"/>
                                        <p:tgtEl>
                                          <p:spTgt spid="3">
                                            <p:txEl>
                                              <p:pRg st="8" end="8"/>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3">
                                            <p:txEl>
                                              <p:pRg st="9" end="9"/>
                                            </p:txEl>
                                          </p:spTgt>
                                        </p:tgtEl>
                                        <p:attrNameLst>
                                          <p:attrName>style.visibility</p:attrName>
                                        </p:attrNameLst>
                                      </p:cBhvr>
                                      <p:to>
                                        <p:strVal val="visible"/>
                                      </p:to>
                                    </p:set>
                                    <p:animEffect transition="in" filter="wipe(down)">
                                      <p:cBhvr>
                                        <p:cTn id="42"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7464152" y="0"/>
            <a:ext cx="3127648" cy="836712"/>
          </a:xfrm>
        </p:spPr>
        <p:txBody>
          <a:bodyPr>
            <a:normAutofit/>
          </a:bodyPr>
          <a:lstStyle/>
          <a:p>
            <a:pPr algn="r"/>
            <a:r>
              <a:rPr lang="fa-IR" sz="3200" dirty="0" smtClean="0">
                <a:cs typeface="B Homa" panose="00000400000000000000" pitchFamily="2" charset="-78"/>
              </a:rPr>
              <a:t>تکنیکها </a:t>
            </a:r>
            <a:r>
              <a:rPr lang="fa-IR" sz="3200" dirty="0">
                <a:cs typeface="B Homa" panose="00000400000000000000" pitchFamily="2" charset="-78"/>
              </a:rPr>
              <a:t>و ابزارها</a:t>
            </a:r>
          </a:p>
        </p:txBody>
      </p:sp>
      <p:sp>
        <p:nvSpPr>
          <p:cNvPr id="3" name="Content Placeholder 2"/>
          <p:cNvSpPr>
            <a:spLocks noGrp="1"/>
          </p:cNvSpPr>
          <p:nvPr>
            <p:ph idx="1"/>
          </p:nvPr>
        </p:nvSpPr>
        <p:spPr>
          <a:xfrm>
            <a:off x="1905000" y="548680"/>
            <a:ext cx="8686800" cy="5638800"/>
          </a:xfrm>
        </p:spPr>
        <p:txBody>
          <a:bodyPr>
            <a:noAutofit/>
          </a:bodyPr>
          <a:lstStyle/>
          <a:p>
            <a:pPr algn="just">
              <a:buNone/>
            </a:pPr>
            <a:r>
              <a:rPr lang="fa-IR" sz="1800" b="1" dirty="0">
                <a:cs typeface="B Homa" panose="00000400000000000000" pitchFamily="2" charset="-78"/>
              </a:rPr>
              <a:t>چشم‌اندازسازی</a:t>
            </a:r>
          </a:p>
          <a:p>
            <a:pPr marL="88900" indent="0" algn="just">
              <a:buNone/>
            </a:pPr>
            <a:r>
              <a:rPr lang="fa-IR" sz="1800" dirty="0">
                <a:cs typeface="B Homa" panose="00000400000000000000" pitchFamily="2" charset="-78"/>
              </a:rPr>
              <a:t>در این مرحله از مشارکت‌کنندگان می‌خواهیم که تصویر مطلوب خود از آینده 20 ساله محیط خود را توصیف کنند. مراحل تعیین کننده چشم‌انداز به صورت زیر بیان شده است:</a:t>
            </a:r>
          </a:p>
          <a:p>
            <a:pPr algn="just"/>
            <a:r>
              <a:rPr lang="fa-IR" sz="1800" dirty="0">
                <a:cs typeface="B Homa" panose="00000400000000000000" pitchFamily="2" charset="-78"/>
              </a:rPr>
              <a:t>دعوت افراد به چشم‌اندازسازی</a:t>
            </a:r>
            <a:endParaRPr lang="en-US" sz="1800" dirty="0">
              <a:cs typeface="B Homa" panose="00000400000000000000" pitchFamily="2" charset="-78"/>
            </a:endParaRPr>
          </a:p>
          <a:p>
            <a:pPr lvl="0" algn="just">
              <a:buSzPct val="102000"/>
              <a:buFont typeface="Courier New" pitchFamily="49" charset="0"/>
              <a:buChar char="o"/>
            </a:pPr>
            <a:r>
              <a:rPr lang="fa-IR" sz="1800" b="1" dirty="0">
                <a:cs typeface="B Homa" panose="00000400000000000000" pitchFamily="2" charset="-78"/>
              </a:rPr>
              <a:t>دعوت عمومی:</a:t>
            </a:r>
          </a:p>
          <a:p>
            <a:pPr lvl="0" algn="just">
              <a:buSzPct val="102000"/>
              <a:buFont typeface="Courier New" pitchFamily="49" charset="0"/>
              <a:buChar char="o"/>
            </a:pPr>
            <a:r>
              <a:rPr lang="fa-IR" sz="1800" dirty="0">
                <a:cs typeface="B Homa" panose="00000400000000000000" pitchFamily="2" charset="-78"/>
              </a:rPr>
              <a:t> </a:t>
            </a:r>
            <a:r>
              <a:rPr lang="fa-IR" sz="1800" b="1" dirty="0">
                <a:cs typeface="B Homa" panose="00000400000000000000" pitchFamily="2" charset="-78"/>
              </a:rPr>
              <a:t>دعوت گروه‌های مشخص:</a:t>
            </a:r>
          </a:p>
          <a:p>
            <a:pPr lvl="0" algn="just">
              <a:buClr>
                <a:srgbClr val="479249"/>
              </a:buClr>
              <a:buFont typeface="Wingdings" pitchFamily="2" charset="2"/>
              <a:buChar char="Ø"/>
            </a:pPr>
            <a:r>
              <a:rPr lang="fa-IR" sz="1800" dirty="0">
                <a:cs typeface="B Homa" panose="00000400000000000000" pitchFamily="2" charset="-78"/>
              </a:rPr>
              <a:t>کسانی که تحت تاثیر اتفاقات درون منطقه هستند.</a:t>
            </a:r>
            <a:endParaRPr lang="en-US" sz="1800" dirty="0">
              <a:cs typeface="B Homa" panose="00000400000000000000" pitchFamily="2" charset="-78"/>
            </a:endParaRPr>
          </a:p>
          <a:p>
            <a:pPr lvl="0" algn="just">
              <a:buClr>
                <a:srgbClr val="479249"/>
              </a:buClr>
              <a:buFont typeface="Wingdings" pitchFamily="2" charset="2"/>
              <a:buChar char="Ø"/>
            </a:pPr>
            <a:r>
              <a:rPr lang="fa-IR" sz="1800" dirty="0">
                <a:cs typeface="B Homa" panose="00000400000000000000" pitchFamily="2" charset="-78"/>
              </a:rPr>
              <a:t>کسانی که بر اتفاقات در جریان تاثیر می‌گذارند.</a:t>
            </a:r>
          </a:p>
          <a:p>
            <a:pPr lvl="0" algn="just">
              <a:buClr>
                <a:srgbClr val="479249"/>
              </a:buClr>
              <a:buFont typeface="Wingdings" pitchFamily="2" charset="2"/>
              <a:buChar char="Ø"/>
            </a:pPr>
            <a:r>
              <a:rPr lang="fa-IR" sz="1800" dirty="0">
                <a:cs typeface="B Homa" panose="00000400000000000000" pitchFamily="2" charset="-78"/>
              </a:rPr>
              <a:t>کسانی که اطلاعات خوبی در مورد منطقه دارند.</a:t>
            </a:r>
          </a:p>
          <a:p>
            <a:pPr algn="just">
              <a:spcAft>
                <a:spcPts val="1000"/>
              </a:spcAft>
            </a:pPr>
            <a:r>
              <a:rPr lang="fa-IR" sz="1800" b="1" dirty="0">
                <a:latin typeface="Calibri"/>
                <a:ea typeface="Times New Roman"/>
                <a:cs typeface="B Homa" panose="00000400000000000000" pitchFamily="2" charset="-78"/>
              </a:rPr>
              <a:t>طراحی جلسه: چه تعداد و چگونه؟</a:t>
            </a:r>
            <a:endParaRPr lang="en-US" sz="1800" dirty="0">
              <a:latin typeface="Calibri"/>
              <a:ea typeface="Times New Roman"/>
              <a:cs typeface="B Homa" panose="00000400000000000000" pitchFamily="2" charset="-78"/>
            </a:endParaRPr>
          </a:p>
          <a:p>
            <a:pPr algn="just">
              <a:spcAft>
                <a:spcPts val="1000"/>
              </a:spcAft>
              <a:buNone/>
            </a:pPr>
            <a:r>
              <a:rPr lang="fa-IR" sz="1800" dirty="0">
                <a:latin typeface="Calibri"/>
                <a:ea typeface="Times New Roman"/>
                <a:cs typeface="B Homa" panose="00000400000000000000" pitchFamily="2" charset="-78"/>
              </a:rPr>
              <a:t>در اینجا دو انتخاب اصلی وجود دارد:</a:t>
            </a:r>
            <a:endParaRPr lang="en-US" sz="1800" dirty="0">
              <a:latin typeface="Calibri"/>
              <a:ea typeface="Times New Roman"/>
              <a:cs typeface="B Homa" panose="00000400000000000000" pitchFamily="2" charset="-78"/>
            </a:endParaRPr>
          </a:p>
          <a:p>
            <a:pPr marL="342900" indent="-342900" algn="just">
              <a:buFont typeface="Wingdings" pitchFamily="2" charset="2"/>
              <a:buChar char="Ø"/>
            </a:pPr>
            <a:r>
              <a:rPr lang="fa-IR" sz="1800" dirty="0">
                <a:latin typeface="Calibri"/>
                <a:ea typeface="Times New Roman"/>
                <a:cs typeface="B Homa" panose="00000400000000000000" pitchFamily="2" charset="-78"/>
              </a:rPr>
              <a:t>یک جلسه یا چندین جلسه؟</a:t>
            </a:r>
            <a:endParaRPr lang="en-US" sz="1800" dirty="0">
              <a:latin typeface="Calibri"/>
              <a:ea typeface="Times New Roman"/>
              <a:cs typeface="B Homa" panose="00000400000000000000" pitchFamily="2" charset="-78"/>
            </a:endParaRPr>
          </a:p>
          <a:p>
            <a:pPr marL="342900" indent="-342900" algn="just">
              <a:spcAft>
                <a:spcPts val="1000"/>
              </a:spcAft>
              <a:buFont typeface="Wingdings" pitchFamily="2" charset="2"/>
              <a:buChar char="Ø"/>
            </a:pPr>
            <a:r>
              <a:rPr lang="fa-IR" sz="1800" dirty="0">
                <a:latin typeface="Calibri"/>
                <a:ea typeface="Times New Roman"/>
                <a:cs typeface="B Homa" panose="00000400000000000000" pitchFamily="2" charset="-78"/>
              </a:rPr>
              <a:t>جلسه با دعوت خصوصی باشد یا عمومی؟</a:t>
            </a:r>
            <a:endParaRPr lang="en-US" sz="1800" dirty="0">
              <a:latin typeface="Calibri"/>
              <a:ea typeface="Times New Roman"/>
              <a:cs typeface="B Homa" panose="00000400000000000000" pitchFamily="2" charset="-78"/>
            </a:endParaRPr>
          </a:p>
          <a:p>
            <a:pPr algn="just">
              <a:spcAft>
                <a:spcPts val="1000"/>
              </a:spcAft>
              <a:buFont typeface="Wingdings" pitchFamily="2" charset="2"/>
              <a:buChar char="v"/>
            </a:pPr>
            <a:r>
              <a:rPr lang="fa-IR" sz="1800" dirty="0">
                <a:latin typeface="Calibri"/>
                <a:ea typeface="Times New Roman"/>
                <a:cs typeface="B Homa" panose="00000400000000000000" pitchFamily="2" charset="-78"/>
              </a:rPr>
              <a:t>متداول‌ترین روش  این است که یک جلسه به روش دعوت خصوصی و چندین جلسه با دعوت عمومی صورت گیرد.</a:t>
            </a:r>
            <a:endParaRPr lang="en-US" sz="1800" dirty="0">
              <a:latin typeface="Calibri"/>
              <a:ea typeface="Times New Roman"/>
              <a:cs typeface="B Homa" panose="00000400000000000000" pitchFamily="2" charset="-78"/>
            </a:endParaRPr>
          </a:p>
          <a:p>
            <a:pPr lvl="0" algn="just">
              <a:buClr>
                <a:srgbClr val="479249"/>
              </a:buClr>
              <a:buFont typeface="Wingdings" pitchFamily="2" charset="2"/>
              <a:buChar char="Ø"/>
            </a:pPr>
            <a:endParaRPr lang="fa-IR" sz="1800" dirty="0">
              <a:cs typeface="B Homa" panose="00000400000000000000" pitchFamily="2" charset="-78"/>
            </a:endParaRPr>
          </a:p>
          <a:p>
            <a:pPr lvl="0" algn="just">
              <a:buClr>
                <a:srgbClr val="479249"/>
              </a:buClr>
              <a:buFont typeface="Wingdings" pitchFamily="2" charset="2"/>
              <a:buChar char="Ø"/>
            </a:pPr>
            <a:endParaRPr lang="en-US" sz="1800" dirty="0">
              <a:cs typeface="B Homa" panose="00000400000000000000" pitchFamily="2" charset="-78"/>
            </a:endParaRPr>
          </a:p>
          <a:p>
            <a:pPr lvl="0" algn="just"/>
            <a:endParaRPr lang="fa-IR" sz="1800" dirty="0">
              <a:cs typeface="B Homa" panose="00000400000000000000" pitchFamily="2" charset="-78"/>
            </a:endParaRPr>
          </a:p>
        </p:txBody>
      </p:sp>
      <p:sp>
        <p:nvSpPr>
          <p:cNvPr id="4" name="TextBox 3"/>
          <p:cNvSpPr txBox="1"/>
          <p:nvPr/>
        </p:nvSpPr>
        <p:spPr>
          <a:xfrm>
            <a:off x="1905000" y="2209800"/>
            <a:ext cx="4267200" cy="2862322"/>
          </a:xfrm>
          <a:prstGeom prst="rect">
            <a:avLst/>
          </a:prstGeom>
          <a:gradFill flip="none" rotWithShape="1">
            <a:gsLst>
              <a:gs pos="0">
                <a:srgbClr val="479249">
                  <a:tint val="66000"/>
                  <a:satMod val="160000"/>
                </a:srgbClr>
              </a:gs>
              <a:gs pos="50000">
                <a:srgbClr val="479249">
                  <a:tint val="44500"/>
                  <a:satMod val="160000"/>
                </a:srgbClr>
              </a:gs>
              <a:gs pos="100000">
                <a:srgbClr val="479249">
                  <a:tint val="23500"/>
                  <a:satMod val="160000"/>
                </a:srgbClr>
              </a:gs>
            </a:gsLst>
            <a:lin ang="10800000" scaled="1"/>
            <a:tileRect/>
          </a:gradFill>
        </p:spPr>
        <p:style>
          <a:lnRef idx="1">
            <a:schemeClr val="accent1"/>
          </a:lnRef>
          <a:fillRef idx="2">
            <a:schemeClr val="accent1"/>
          </a:fillRef>
          <a:effectRef idx="1">
            <a:schemeClr val="accent1"/>
          </a:effectRef>
          <a:fontRef idx="minor">
            <a:schemeClr val="dk1"/>
          </a:fontRef>
        </p:style>
        <p:txBody>
          <a:bodyPr wrap="square" rtlCol="1">
            <a:spAutoFit/>
          </a:bodyPr>
          <a:lstStyle/>
          <a:p>
            <a:pPr algn="ctr" rtl="1"/>
            <a:r>
              <a:rPr lang="fa-IR" dirty="0">
                <a:cs typeface="B Homa" panose="00000400000000000000" pitchFamily="2" charset="-78"/>
              </a:rPr>
              <a:t>مثالی از گروه‌های انتخابی در استر انگلیس:</a:t>
            </a:r>
            <a:endParaRPr lang="en-US" dirty="0">
              <a:cs typeface="B Homa" panose="00000400000000000000" pitchFamily="2" charset="-78"/>
            </a:endParaRPr>
          </a:p>
          <a:p>
            <a:pPr algn="ctr" rtl="1"/>
            <a:r>
              <a:rPr lang="fa-IR" dirty="0">
                <a:cs typeface="B Homa" panose="00000400000000000000" pitchFamily="2" charset="-78"/>
              </a:rPr>
              <a:t>افراد مسن</a:t>
            </a:r>
            <a:endParaRPr lang="en-US" dirty="0">
              <a:cs typeface="B Homa" panose="00000400000000000000" pitchFamily="2" charset="-78"/>
            </a:endParaRPr>
          </a:p>
          <a:p>
            <a:pPr algn="ctr" rtl="1"/>
            <a:r>
              <a:rPr lang="fa-IR" dirty="0">
                <a:cs typeface="B Homa" panose="00000400000000000000" pitchFamily="2" charset="-78"/>
              </a:rPr>
              <a:t>از کارافتادگان</a:t>
            </a:r>
            <a:endParaRPr lang="en-US" dirty="0">
              <a:cs typeface="B Homa" panose="00000400000000000000" pitchFamily="2" charset="-78"/>
            </a:endParaRPr>
          </a:p>
          <a:p>
            <a:pPr algn="ctr" rtl="1"/>
            <a:r>
              <a:rPr lang="fa-IR" dirty="0">
                <a:cs typeface="B Homa" panose="00000400000000000000" pitchFamily="2" charset="-78"/>
              </a:rPr>
              <a:t>جوانان </a:t>
            </a:r>
            <a:endParaRPr lang="en-US" dirty="0">
              <a:cs typeface="B Homa" panose="00000400000000000000" pitchFamily="2" charset="-78"/>
            </a:endParaRPr>
          </a:p>
          <a:p>
            <a:pPr algn="ctr" rtl="1"/>
            <a:r>
              <a:rPr lang="fa-IR" dirty="0">
                <a:cs typeface="B Homa" panose="00000400000000000000" pitchFamily="2" charset="-78"/>
              </a:rPr>
              <a:t>تجار مردو زن</a:t>
            </a:r>
            <a:endParaRPr lang="en-US" dirty="0">
              <a:cs typeface="B Homa" panose="00000400000000000000" pitchFamily="2" charset="-78"/>
            </a:endParaRPr>
          </a:p>
          <a:p>
            <a:pPr algn="ctr" rtl="1"/>
            <a:r>
              <a:rPr lang="fa-IR" dirty="0">
                <a:cs typeface="B Homa" panose="00000400000000000000" pitchFamily="2" charset="-78"/>
              </a:rPr>
              <a:t>اقلیت‌های قومی و نژادی</a:t>
            </a:r>
            <a:endParaRPr lang="en-US" dirty="0">
              <a:cs typeface="B Homa" panose="00000400000000000000" pitchFamily="2" charset="-78"/>
            </a:endParaRPr>
          </a:p>
          <a:p>
            <a:pPr algn="ctr" rtl="1"/>
            <a:r>
              <a:rPr lang="fa-IR" dirty="0">
                <a:cs typeface="B Homa" panose="00000400000000000000" pitchFamily="2" charset="-78"/>
              </a:rPr>
              <a:t>زنان</a:t>
            </a:r>
            <a:endParaRPr lang="en-US" dirty="0">
              <a:cs typeface="B Homa" panose="00000400000000000000" pitchFamily="2" charset="-78"/>
            </a:endParaRPr>
          </a:p>
          <a:p>
            <a:pPr algn="ctr" rtl="1"/>
            <a:r>
              <a:rPr lang="fa-IR" dirty="0">
                <a:cs typeface="B Homa" panose="00000400000000000000" pitchFamily="2" charset="-78"/>
              </a:rPr>
              <a:t>افراد کم درآمد</a:t>
            </a:r>
            <a:endParaRPr lang="en-US" dirty="0">
              <a:cs typeface="B Homa" panose="00000400000000000000" pitchFamily="2" charset="-78"/>
            </a:endParaRPr>
          </a:p>
          <a:p>
            <a:pPr algn="ctr" rtl="1"/>
            <a:r>
              <a:rPr lang="fa-IR" dirty="0">
                <a:cs typeface="B Homa" panose="00000400000000000000" pitchFamily="2" charset="-78"/>
              </a:rPr>
              <a:t>گروه‌های مختلف جامعه، ادارات و سایر سازمآن‌ها</a:t>
            </a:r>
            <a:endParaRPr lang="en-US" dirty="0">
              <a:cs typeface="B Homa" panose="00000400000000000000" pitchFamily="2" charset="-78"/>
            </a:endParaRPr>
          </a:p>
          <a:p>
            <a:pPr algn="ctr" rtl="1"/>
            <a:r>
              <a:rPr lang="fa-IR" dirty="0">
                <a:cs typeface="B Homa" panose="00000400000000000000" pitchFamily="2" charset="-78"/>
              </a:rPr>
              <a:t>گروه‌های متخصص و مجامع</a:t>
            </a:r>
          </a:p>
        </p:txBody>
      </p:sp>
    </p:spTree>
    <p:extLst>
      <p:ext uri="{BB962C8B-B14F-4D97-AF65-F5344CB8AC3E}">
        <p14:creationId xmlns:p14="http://schemas.microsoft.com/office/powerpoint/2010/main" val="70956238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15076" y="0"/>
            <a:ext cx="2424336" cy="840904"/>
          </a:xfrm>
        </p:spPr>
        <p:txBody>
          <a:bodyPr>
            <a:normAutofit fontScale="90000"/>
          </a:bodyPr>
          <a:lstStyle/>
          <a:p>
            <a:pPr algn="r"/>
            <a:r>
              <a:rPr lang="fa-IR" sz="3200" b="1" dirty="0">
                <a:cs typeface="B Homa" panose="00000400000000000000" pitchFamily="2" charset="-78"/>
              </a:rPr>
              <a:t>چشم‌اندازسازی</a:t>
            </a:r>
            <a:br>
              <a:rPr lang="fa-IR" sz="3200" b="1" dirty="0">
                <a:cs typeface="B Homa" panose="00000400000000000000" pitchFamily="2" charset="-78"/>
              </a:rPr>
            </a:br>
            <a:endParaRPr lang="fa-IR" sz="3200" dirty="0">
              <a:cs typeface="B Homa" panose="00000400000000000000" pitchFamily="2" charset="-78"/>
            </a:endParaRPr>
          </a:p>
        </p:txBody>
      </p:sp>
      <p:sp>
        <p:nvSpPr>
          <p:cNvPr id="3" name="Content Placeholder 2"/>
          <p:cNvSpPr>
            <a:spLocks noGrp="1"/>
          </p:cNvSpPr>
          <p:nvPr>
            <p:ph idx="1"/>
          </p:nvPr>
        </p:nvSpPr>
        <p:spPr>
          <a:xfrm>
            <a:off x="1825454" y="840904"/>
            <a:ext cx="8534400" cy="5638800"/>
          </a:xfrm>
        </p:spPr>
        <p:txBody>
          <a:bodyPr>
            <a:noAutofit/>
          </a:bodyPr>
          <a:lstStyle/>
          <a:p>
            <a:pPr lvl="0" algn="just"/>
            <a:r>
              <a:rPr lang="fa-IR" sz="2000" dirty="0">
                <a:cs typeface="B Homa" panose="00000400000000000000" pitchFamily="2" charset="-78"/>
              </a:rPr>
              <a:t>تشکیل گروه 10- 15 نفر.</a:t>
            </a:r>
            <a:endParaRPr lang="en-US" sz="2000" dirty="0">
              <a:cs typeface="B Homa" panose="00000400000000000000" pitchFamily="2" charset="-78"/>
            </a:endParaRPr>
          </a:p>
          <a:p>
            <a:pPr lvl="0" algn="just"/>
            <a:r>
              <a:rPr lang="fa-IR" sz="2000" dirty="0">
                <a:cs typeface="B Homa" panose="00000400000000000000" pitchFamily="2" charset="-78"/>
              </a:rPr>
              <a:t>معرفی اعضاء و تعیین هدف چشم‌اندازسازی.</a:t>
            </a:r>
            <a:endParaRPr lang="en-US" sz="2000" dirty="0">
              <a:cs typeface="B Homa" panose="00000400000000000000" pitchFamily="2" charset="-78"/>
            </a:endParaRPr>
          </a:p>
          <a:p>
            <a:pPr lvl="0" algn="just"/>
            <a:r>
              <a:rPr lang="fa-IR" sz="2000" dirty="0">
                <a:cs typeface="B Homa" panose="00000400000000000000" pitchFamily="2" charset="-78"/>
              </a:rPr>
              <a:t>شناسایی جامعه و ارزیابی اثرات مداخله نکردن در محیط.</a:t>
            </a:r>
            <a:endParaRPr lang="en-US" sz="2000" dirty="0">
              <a:cs typeface="B Homa" panose="00000400000000000000" pitchFamily="2" charset="-78"/>
            </a:endParaRPr>
          </a:p>
          <a:p>
            <a:pPr lvl="0" algn="just"/>
            <a:r>
              <a:rPr lang="fa-IR" sz="2000" dirty="0">
                <a:cs typeface="B Homa" panose="00000400000000000000" pitchFamily="2" charset="-78"/>
              </a:rPr>
              <a:t>تعیین امکانات و محدودیت‌های جامعه.</a:t>
            </a:r>
          </a:p>
          <a:p>
            <a:pPr lvl="0" algn="just"/>
            <a:r>
              <a:rPr lang="fa-IR" sz="2000" dirty="0">
                <a:cs typeface="B Homa" panose="00000400000000000000" pitchFamily="2" charset="-78"/>
              </a:rPr>
              <a:t>رویاپردازی:</a:t>
            </a:r>
          </a:p>
          <a:p>
            <a:pPr algn="just">
              <a:buFont typeface="Wingdings" pitchFamily="2" charset="2"/>
              <a:buChar char="v"/>
            </a:pPr>
            <a:r>
              <a:rPr lang="fa-IR" sz="2000" dirty="0">
                <a:latin typeface="Calibri"/>
                <a:ea typeface="Times New Roman"/>
                <a:cs typeface="B Homa" panose="00000400000000000000" pitchFamily="2" charset="-78"/>
              </a:rPr>
              <a:t>این مرحله با جدا کردن مردم از مشکلات وضع موجود،  ایجاد یک زمینه عمومی را راحت‌تر می‌سازد. در این مرحله یک نگاه به آینده با آرزوی یک زندگی بهتر از حال.</a:t>
            </a:r>
          </a:p>
          <a:p>
            <a:pPr algn="just">
              <a:buSzPct val="110000"/>
              <a:buFont typeface="+mj-lt"/>
              <a:buAutoNum type="arabicPeriod"/>
            </a:pPr>
            <a:r>
              <a:rPr lang="fa-IR" sz="2000" dirty="0">
                <a:cs typeface="B Homa" panose="00000400000000000000" pitchFamily="2" charset="-78"/>
              </a:rPr>
              <a:t>از مردم بخواهید آینده آرمانی خود را توصیف کنند.</a:t>
            </a:r>
            <a:endParaRPr lang="en-US" sz="2000" dirty="0">
              <a:cs typeface="B Homa" panose="00000400000000000000" pitchFamily="2" charset="-78"/>
            </a:endParaRPr>
          </a:p>
          <a:p>
            <a:pPr algn="just">
              <a:buSzPct val="110000"/>
              <a:buFont typeface="+mj-lt"/>
              <a:buAutoNum type="arabicPeriod"/>
            </a:pPr>
            <a:r>
              <a:rPr lang="fa-IR" sz="2000" dirty="0">
                <a:cs typeface="B Homa" panose="00000400000000000000" pitchFamily="2" charset="-78"/>
              </a:rPr>
              <a:t> خواسته‌هایشان را یادداشت کنند.</a:t>
            </a:r>
            <a:endParaRPr lang="en-US" sz="2000" dirty="0">
              <a:cs typeface="B Homa" panose="00000400000000000000" pitchFamily="2" charset="-78"/>
            </a:endParaRPr>
          </a:p>
          <a:p>
            <a:pPr algn="just">
              <a:buSzPct val="110000"/>
              <a:buFont typeface="+mj-lt"/>
              <a:buAutoNum type="arabicPeriod"/>
            </a:pPr>
            <a:r>
              <a:rPr lang="fa-IR" sz="2000" dirty="0">
                <a:cs typeface="B Homa" panose="00000400000000000000" pitchFamily="2" charset="-78"/>
              </a:rPr>
              <a:t>از مردم بخواهید در هر گروه چشم‌اندازهای خود را مقایسه کنند و شباهت‌ها و تفاوت‌ها را شناسایی کنند.</a:t>
            </a:r>
            <a:endParaRPr lang="en-US" sz="2000" dirty="0">
              <a:cs typeface="B Homa" panose="00000400000000000000" pitchFamily="2" charset="-78"/>
            </a:endParaRPr>
          </a:p>
          <a:p>
            <a:pPr algn="just">
              <a:buSzPct val="110000"/>
              <a:buFont typeface="+mj-lt"/>
              <a:buAutoNum type="arabicPeriod"/>
            </a:pPr>
            <a:r>
              <a:rPr lang="fa-IR" sz="2000" dirty="0">
                <a:cs typeface="B Homa" panose="00000400000000000000" pitchFamily="2" charset="-78"/>
              </a:rPr>
              <a:t>پیشنهادات خود را برای رسیدن به چشم‌انداز بیان کنند.</a:t>
            </a:r>
            <a:endParaRPr lang="en-US" sz="2000" dirty="0">
              <a:cs typeface="B Homa" panose="00000400000000000000" pitchFamily="2" charset="-78"/>
            </a:endParaRPr>
          </a:p>
          <a:p>
            <a:pPr lvl="0" algn="just"/>
            <a:r>
              <a:rPr lang="fa-IR" sz="2000" dirty="0">
                <a:cs typeface="B Homa" panose="00000400000000000000" pitchFamily="2" charset="-78"/>
              </a:rPr>
              <a:t>بیان یک چشم‌انداز برای10، 20 یا 30 سال آینده.</a:t>
            </a:r>
            <a:endParaRPr lang="en-US" sz="2000" dirty="0">
              <a:cs typeface="B Homa" panose="00000400000000000000" pitchFamily="2" charset="-78"/>
            </a:endParaRPr>
          </a:p>
          <a:p>
            <a:pPr lvl="0" algn="just"/>
            <a:r>
              <a:rPr lang="fa-IR" sz="2000" dirty="0">
                <a:cs typeface="B Homa" panose="00000400000000000000" pitchFamily="2" charset="-78"/>
              </a:rPr>
              <a:t>تعیین پروژه‌های اجرایی.</a:t>
            </a:r>
            <a:endParaRPr lang="en-US" sz="2000" dirty="0">
              <a:cs typeface="B Homa" panose="00000400000000000000" pitchFamily="2" charset="-78"/>
            </a:endParaRPr>
          </a:p>
          <a:p>
            <a:pPr algn="just">
              <a:buNone/>
            </a:pPr>
            <a:endParaRPr lang="en-US" sz="2000" dirty="0">
              <a:cs typeface="B Homa" panose="00000400000000000000" pitchFamily="2" charset="-78"/>
            </a:endParaRPr>
          </a:p>
          <a:p>
            <a:pPr algn="just"/>
            <a:endParaRPr lang="fa-IR" sz="1800" dirty="0">
              <a:cs typeface="B Homa" panose="00000400000000000000" pitchFamily="2" charset="-78"/>
            </a:endParaRPr>
          </a:p>
        </p:txBody>
      </p:sp>
    </p:spTree>
    <p:extLst>
      <p:ext uri="{BB962C8B-B14F-4D97-AF65-F5344CB8AC3E}">
        <p14:creationId xmlns:p14="http://schemas.microsoft.com/office/powerpoint/2010/main" val="151790610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7464152" y="0"/>
            <a:ext cx="3127648" cy="836712"/>
          </a:xfrm>
        </p:spPr>
        <p:txBody>
          <a:bodyPr>
            <a:normAutofit/>
          </a:bodyPr>
          <a:lstStyle/>
          <a:p>
            <a:pPr algn="r"/>
            <a:r>
              <a:rPr lang="fa-IR" sz="3200" dirty="0" smtClean="0">
                <a:cs typeface="B Homa" panose="00000400000000000000" pitchFamily="2" charset="-78"/>
              </a:rPr>
              <a:t>تکنیکها </a:t>
            </a:r>
            <a:r>
              <a:rPr lang="fa-IR" sz="3200" dirty="0">
                <a:cs typeface="B Homa" panose="00000400000000000000" pitchFamily="2" charset="-78"/>
              </a:rPr>
              <a:t>و ابزارها</a:t>
            </a:r>
          </a:p>
        </p:txBody>
      </p:sp>
      <p:sp>
        <p:nvSpPr>
          <p:cNvPr id="3" name="Content Placeholder 2"/>
          <p:cNvSpPr>
            <a:spLocks noGrp="1"/>
          </p:cNvSpPr>
          <p:nvPr>
            <p:ph idx="1"/>
          </p:nvPr>
        </p:nvSpPr>
        <p:spPr>
          <a:xfrm>
            <a:off x="1981200" y="990600"/>
            <a:ext cx="8382000" cy="5464208"/>
          </a:xfrm>
        </p:spPr>
        <p:txBody>
          <a:bodyPr>
            <a:normAutofit lnSpcReduction="10000"/>
          </a:bodyPr>
          <a:lstStyle/>
          <a:p>
            <a:pPr marL="109728" indent="0" algn="just">
              <a:buNone/>
            </a:pPr>
            <a:r>
              <a:rPr lang="fa-IR" sz="1800" b="1" dirty="0">
                <a:cs typeface="B Homa" panose="00000400000000000000" pitchFamily="2" charset="-78"/>
              </a:rPr>
              <a:t>طرح‌ها و برنامه‌های اجرایی جامعه:</a:t>
            </a:r>
            <a:endParaRPr lang="en-US" sz="1800" dirty="0">
              <a:cs typeface="B Homa" panose="00000400000000000000" pitchFamily="2" charset="-78"/>
            </a:endParaRPr>
          </a:p>
          <a:p>
            <a:pPr algn="just"/>
            <a:r>
              <a:rPr lang="fa-IR" sz="2000" dirty="0">
                <a:cs typeface="B Homa" panose="00000400000000000000" pitchFamily="2" charset="-78"/>
              </a:rPr>
              <a:t>در فرآیند هر طرح اجرایی  تکنیک‌های زیر لازم‌الاجرا است:</a:t>
            </a:r>
            <a:endParaRPr lang="en-US" sz="2000" dirty="0">
              <a:cs typeface="B Homa" panose="00000400000000000000" pitchFamily="2" charset="-78"/>
            </a:endParaRPr>
          </a:p>
          <a:p>
            <a:pPr lvl="0" algn="just"/>
            <a:r>
              <a:rPr lang="fa-IR" sz="2000" dirty="0">
                <a:cs typeface="B Homa" panose="00000400000000000000" pitchFamily="2" charset="-78"/>
              </a:rPr>
              <a:t>مشاهده مستقیم تیم برنامه‌ریز از محدوده باعث شناخت آنان از محیط می‌شود.</a:t>
            </a:r>
            <a:endParaRPr lang="en-US" sz="2000" dirty="0">
              <a:cs typeface="B Homa" panose="00000400000000000000" pitchFamily="2" charset="-78"/>
            </a:endParaRPr>
          </a:p>
          <a:p>
            <a:pPr lvl="0" algn="just"/>
            <a:r>
              <a:rPr lang="fa-IR" sz="2000" dirty="0">
                <a:cs typeface="B Homa" panose="00000400000000000000" pitchFamily="2" charset="-78"/>
              </a:rPr>
              <a:t>مصاحبه و تشکیل گروه‌های متمرکز به شناخت ویژگی‌هایی از محدوده که به ظاهر قابل رویت نیست کمک زیادی می‌کند.</a:t>
            </a:r>
            <a:endParaRPr lang="en-US" sz="2000" dirty="0">
              <a:cs typeface="B Homa" panose="00000400000000000000" pitchFamily="2" charset="-78"/>
            </a:endParaRPr>
          </a:p>
          <a:p>
            <a:pPr lvl="0" algn="just"/>
            <a:r>
              <a:rPr lang="fa-IR" sz="2000" dirty="0">
                <a:cs typeface="B Homa" panose="00000400000000000000" pitchFamily="2" charset="-78"/>
              </a:rPr>
              <a:t>سنجش کمی نیازهای محدوده برای شناخت بهتر محیط.</a:t>
            </a:r>
            <a:endParaRPr lang="en-US" sz="2000" dirty="0">
              <a:cs typeface="B Homa" panose="00000400000000000000" pitchFamily="2" charset="-78"/>
            </a:endParaRPr>
          </a:p>
          <a:p>
            <a:pPr lvl="0" algn="just"/>
            <a:r>
              <a:rPr lang="fa-IR" sz="2000" dirty="0">
                <a:cs typeface="B Homa" panose="00000400000000000000" pitchFamily="2" charset="-78"/>
              </a:rPr>
              <a:t>شناخت منابع در دسترس و قابل حصول، نقش محدوده، شناسایی ساکنین محلی و مکان‌هایی که برای هر برنامه پیشنهادی مهم هستند.</a:t>
            </a:r>
            <a:endParaRPr lang="en-US" sz="2000" dirty="0">
              <a:cs typeface="B Homa" panose="00000400000000000000" pitchFamily="2" charset="-78"/>
            </a:endParaRPr>
          </a:p>
          <a:p>
            <a:pPr lvl="0" algn="just"/>
            <a:r>
              <a:rPr lang="fa-IR" sz="2000" dirty="0">
                <a:cs typeface="B Homa" panose="00000400000000000000" pitchFamily="2" charset="-78"/>
              </a:rPr>
              <a:t>اولویت‌بندی برنامه‌ها یکی از مراحل مهم است که ساکنین نیز نیازها و امکانات لازم برای اجرای پروژه‌ها را می‌شناسند.</a:t>
            </a:r>
            <a:endParaRPr lang="en-US" sz="2000" dirty="0">
              <a:cs typeface="B Homa" panose="00000400000000000000" pitchFamily="2" charset="-78"/>
            </a:endParaRPr>
          </a:p>
          <a:p>
            <a:pPr lvl="0" algn="just"/>
            <a:r>
              <a:rPr lang="fa-IR" sz="2000" dirty="0">
                <a:cs typeface="B Homa" panose="00000400000000000000" pitchFamily="2" charset="-78"/>
              </a:rPr>
              <a:t>ترسیم  برنامه زمان‌بندی برای اجرای پروژه‌ها.</a:t>
            </a:r>
            <a:endParaRPr lang="en-US" sz="2000" dirty="0">
              <a:cs typeface="B Homa" panose="00000400000000000000" pitchFamily="2" charset="-78"/>
            </a:endParaRPr>
          </a:p>
          <a:p>
            <a:pPr lvl="0" algn="just"/>
            <a:r>
              <a:rPr lang="fa-IR" sz="2000" dirty="0">
                <a:cs typeface="B Homa" panose="00000400000000000000" pitchFamily="2" charset="-78"/>
              </a:rPr>
              <a:t>استفاده از گروه‌های کار برای هر مرحله از فرآیند.</a:t>
            </a:r>
            <a:endParaRPr lang="en-US" sz="2000" dirty="0">
              <a:cs typeface="B Homa" panose="00000400000000000000" pitchFamily="2" charset="-78"/>
            </a:endParaRPr>
          </a:p>
          <a:p>
            <a:pPr lvl="0" algn="just"/>
            <a:r>
              <a:rPr lang="fa-IR" sz="2000" dirty="0">
                <a:cs typeface="B Homa" panose="00000400000000000000" pitchFamily="2" charset="-78"/>
              </a:rPr>
              <a:t>فرآیند با شناسایی امکانات، محدودیت‌ها و مسائل و  مشکلات آغاز می‌شود که‌ این کار در قالب ورکشاپ انجام می‌شود.</a:t>
            </a:r>
            <a:endParaRPr lang="en-US" sz="2000" dirty="0">
              <a:cs typeface="B Homa" panose="00000400000000000000" pitchFamily="2" charset="-78"/>
            </a:endParaRPr>
          </a:p>
          <a:p>
            <a:pPr algn="just">
              <a:buNone/>
            </a:pPr>
            <a:endParaRPr lang="fa-IR" sz="1800" dirty="0">
              <a:cs typeface="B Homa" panose="00000400000000000000" pitchFamily="2" charset="-78"/>
            </a:endParaRPr>
          </a:p>
        </p:txBody>
      </p:sp>
    </p:spTree>
    <p:extLst>
      <p:ext uri="{BB962C8B-B14F-4D97-AF65-F5344CB8AC3E}">
        <p14:creationId xmlns:p14="http://schemas.microsoft.com/office/powerpoint/2010/main" val="62466500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7464152" y="0"/>
            <a:ext cx="3127648" cy="836712"/>
          </a:xfrm>
        </p:spPr>
        <p:txBody>
          <a:bodyPr>
            <a:normAutofit/>
          </a:bodyPr>
          <a:lstStyle/>
          <a:p>
            <a:pPr algn="r"/>
            <a:r>
              <a:rPr lang="fa-IR" sz="3200" dirty="0">
                <a:cs typeface="B Homa" panose="00000400000000000000" pitchFamily="2" charset="-78"/>
              </a:rPr>
              <a:t>تکنیکها و ابزارها</a:t>
            </a:r>
          </a:p>
        </p:txBody>
      </p:sp>
      <p:sp>
        <p:nvSpPr>
          <p:cNvPr id="3" name="Content Placeholder 2"/>
          <p:cNvSpPr>
            <a:spLocks noGrp="1"/>
          </p:cNvSpPr>
          <p:nvPr>
            <p:ph idx="1"/>
          </p:nvPr>
        </p:nvSpPr>
        <p:spPr>
          <a:xfrm>
            <a:off x="2783632" y="836712"/>
            <a:ext cx="7808168" cy="5616624"/>
          </a:xfrm>
        </p:spPr>
        <p:txBody>
          <a:bodyPr>
            <a:normAutofit/>
          </a:bodyPr>
          <a:lstStyle/>
          <a:p>
            <a:pPr algn="just"/>
            <a:r>
              <a:rPr lang="fa-IR" sz="2000" dirty="0">
                <a:cs typeface="B Homa" panose="00000400000000000000" pitchFamily="2" charset="-78"/>
              </a:rPr>
              <a:t>برای مثال یک ورکشاپ در جنوب آفریقا برای کمک به دولت محلی برای نوسازی و توسعه برگزار شد. این منطقه شامل چندین منزل مسکونی است که با روش خودیاری ساخته شده و کمبود خدمات در این محدوده بسیار به چشم می‌خورد. این ورکشاپ با 20 نفر از نمایندگان و افراد مشتاق در محدوده تشکیل شد. این ورکشاپ در چهار مرحله تشکیل شد:</a:t>
            </a:r>
            <a:endParaRPr lang="en-US" sz="2000" dirty="0">
              <a:cs typeface="B Homa" panose="00000400000000000000" pitchFamily="2" charset="-78"/>
            </a:endParaRPr>
          </a:p>
          <a:p>
            <a:pPr marL="521208" indent="-457200" algn="just">
              <a:buSzPct val="110000"/>
              <a:buFont typeface="+mj-lt"/>
              <a:buAutoNum type="arabicPeriod"/>
            </a:pPr>
            <a:r>
              <a:rPr lang="fa-IR" sz="2000" dirty="0">
                <a:cs typeface="B Homa" panose="00000400000000000000" pitchFamily="2" charset="-78"/>
              </a:rPr>
              <a:t>شناخت مواردی که محدوده به آن نیازمند است( شناسایی مشکلات کلیدی و اولویت‌بندی آن‌ها).</a:t>
            </a:r>
            <a:endParaRPr lang="en-US" sz="2000" dirty="0">
              <a:cs typeface="B Homa" panose="00000400000000000000" pitchFamily="2" charset="-78"/>
            </a:endParaRPr>
          </a:p>
          <a:p>
            <a:pPr marL="521208" indent="-457200" algn="just">
              <a:buSzPct val="110000"/>
              <a:buFont typeface="+mj-lt"/>
              <a:buAutoNum type="arabicPeriod"/>
            </a:pPr>
            <a:r>
              <a:rPr lang="fa-IR" sz="2000" dirty="0">
                <a:cs typeface="B Homa" panose="00000400000000000000" pitchFamily="2" charset="-78"/>
              </a:rPr>
              <a:t>شناسایی راه‌حل‌های امکان برای برآوردن نیازها( آماده کردن طرح پیشنهادی).</a:t>
            </a:r>
            <a:endParaRPr lang="en-US" sz="2000" dirty="0">
              <a:cs typeface="B Homa" panose="00000400000000000000" pitchFamily="2" charset="-78"/>
            </a:endParaRPr>
          </a:p>
          <a:p>
            <a:pPr marL="521208" indent="-457200" algn="just">
              <a:buSzPct val="110000"/>
              <a:buFont typeface="+mj-lt"/>
              <a:buAutoNum type="arabicPeriod"/>
            </a:pPr>
            <a:r>
              <a:rPr lang="fa-IR" sz="2000" dirty="0">
                <a:cs typeface="B Homa" panose="00000400000000000000" pitchFamily="2" charset="-78"/>
              </a:rPr>
              <a:t>تعیین پروژه‌های اجرایی.</a:t>
            </a:r>
            <a:endParaRPr lang="en-US" sz="2000" dirty="0">
              <a:cs typeface="B Homa" panose="00000400000000000000" pitchFamily="2" charset="-78"/>
            </a:endParaRPr>
          </a:p>
          <a:p>
            <a:pPr marL="521208" indent="-457200" algn="just">
              <a:buSzPct val="110000"/>
              <a:buFont typeface="+mj-lt"/>
              <a:buAutoNum type="arabicPeriod"/>
            </a:pPr>
            <a:r>
              <a:rPr lang="fa-IR" sz="2000" dirty="0">
                <a:cs typeface="B Homa" panose="00000400000000000000" pitchFamily="2" charset="-78"/>
              </a:rPr>
              <a:t>تعیین برنامه (مشخص ساختن وظایف، مشارکت‌کنندگان، برنامه زمان‌بندی و ...)</a:t>
            </a:r>
            <a:endParaRPr lang="en-US" sz="2000" dirty="0">
              <a:cs typeface="B Homa" panose="00000400000000000000" pitchFamily="2" charset="-78"/>
            </a:endParaRPr>
          </a:p>
          <a:p>
            <a:pPr algn="just"/>
            <a:r>
              <a:rPr lang="fa-IR" sz="2000" dirty="0">
                <a:cs typeface="B Homa" panose="00000400000000000000" pitchFamily="2" charset="-78"/>
              </a:rPr>
              <a:t>در نتیجه‌ این ورکشاپ چهار پروژه برای محدوده شناسایی شد: بهبود سلامتی، ایجاد درآمد، فراهم کردن آب آشامیدنی و سیستم تخلیه آب، فاضلاب و مسکن.</a:t>
            </a:r>
            <a:endParaRPr lang="en-US" sz="2000" dirty="0">
              <a:cs typeface="B Homa" panose="00000400000000000000" pitchFamily="2" charset="-78"/>
            </a:endParaRPr>
          </a:p>
          <a:p>
            <a:pPr algn="just"/>
            <a:r>
              <a:rPr lang="fa-IR" sz="2000" dirty="0">
                <a:cs typeface="B Homa" panose="00000400000000000000" pitchFamily="2" charset="-78"/>
              </a:rPr>
              <a:t>این برنامه به دولت محلی داده شد و در ادامه از ساکنین و افراد فقیر برای اجرای آن‌ها استفاده شد.(56، 2000)</a:t>
            </a:r>
            <a:endParaRPr lang="en-US" sz="2000" dirty="0">
              <a:cs typeface="B Homa" panose="00000400000000000000" pitchFamily="2" charset="-78"/>
            </a:endParaRPr>
          </a:p>
          <a:p>
            <a:pPr algn="just"/>
            <a:endParaRPr lang="fa-IR" sz="2000" dirty="0">
              <a:cs typeface="B Homa" panose="00000400000000000000" pitchFamily="2" charset="-78"/>
            </a:endParaRPr>
          </a:p>
        </p:txBody>
      </p:sp>
    </p:spTree>
    <p:extLst>
      <p:ext uri="{BB962C8B-B14F-4D97-AF65-F5344CB8AC3E}">
        <p14:creationId xmlns:p14="http://schemas.microsoft.com/office/powerpoint/2010/main" val="22296722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7464152" y="0"/>
            <a:ext cx="3127648" cy="836712"/>
          </a:xfrm>
        </p:spPr>
        <p:txBody>
          <a:bodyPr>
            <a:normAutofit/>
          </a:bodyPr>
          <a:lstStyle/>
          <a:p>
            <a:pPr algn="r"/>
            <a:r>
              <a:rPr lang="fa-IR" sz="3200" dirty="0" smtClean="0">
                <a:cs typeface="B Homa" panose="00000400000000000000" pitchFamily="2" charset="-78"/>
              </a:rPr>
              <a:t>تکنیکها </a:t>
            </a:r>
            <a:r>
              <a:rPr lang="fa-IR" sz="3200" dirty="0">
                <a:cs typeface="B Homa" panose="00000400000000000000" pitchFamily="2" charset="-78"/>
              </a:rPr>
              <a:t>و ابزارها</a:t>
            </a:r>
          </a:p>
        </p:txBody>
      </p:sp>
      <p:sp>
        <p:nvSpPr>
          <p:cNvPr id="3" name="Content Placeholder 2"/>
          <p:cNvSpPr>
            <a:spLocks noGrp="1"/>
          </p:cNvSpPr>
          <p:nvPr>
            <p:ph idx="1"/>
          </p:nvPr>
        </p:nvSpPr>
        <p:spPr>
          <a:xfrm>
            <a:off x="1981200" y="990600"/>
            <a:ext cx="8382000" cy="5464208"/>
          </a:xfrm>
        </p:spPr>
        <p:txBody>
          <a:bodyPr>
            <a:normAutofit fontScale="92500" lnSpcReduction="10000"/>
          </a:bodyPr>
          <a:lstStyle/>
          <a:p>
            <a:pPr algn="just">
              <a:buNone/>
            </a:pPr>
            <a:r>
              <a:rPr lang="fa-IR" sz="2000" b="1" dirty="0">
                <a:cs typeface="B Homa" panose="00000400000000000000" pitchFamily="2" charset="-78"/>
              </a:rPr>
              <a:t>انواع چارت:</a:t>
            </a:r>
          </a:p>
          <a:p>
            <a:pPr algn="just">
              <a:buNone/>
            </a:pPr>
            <a:r>
              <a:rPr lang="fa-IR" sz="2000" dirty="0">
                <a:cs typeface="B Homa" panose="00000400000000000000" pitchFamily="2" charset="-78"/>
              </a:rPr>
              <a:t>چارت می‌تواند بین یک روز تا چند هفته زمان ببرد.</a:t>
            </a:r>
            <a:endParaRPr lang="en-US" sz="2000" b="1" dirty="0">
              <a:cs typeface="B Homa" panose="00000400000000000000" pitchFamily="2" charset="-78"/>
            </a:endParaRPr>
          </a:p>
          <a:p>
            <a:pPr algn="just"/>
            <a:r>
              <a:rPr lang="fa-IR" sz="1800" b="1" dirty="0">
                <a:cs typeface="B Homa" panose="00000400000000000000" pitchFamily="2" charset="-78"/>
              </a:rPr>
              <a:t>چارت آموزشی:</a:t>
            </a:r>
            <a:r>
              <a:rPr lang="fa-IR" sz="1800" dirty="0">
                <a:cs typeface="B Homa" panose="00000400000000000000" pitchFamily="2" charset="-78"/>
              </a:rPr>
              <a:t> در این چارت یک مشکل یا مسئله به طور مشخص تعریف می‌شود و در نهایت یک ایده به صورت الگو وار نشان داده می‌شود. در این فرآیند معمولا دانشجویان و اساتید معماری و شهرسازی شرکت می‌کنند. در این الگو عموما مشارکت شهروندان و مسائل شهری مورد بحث قرار می‌گیرد.</a:t>
            </a:r>
          </a:p>
          <a:p>
            <a:pPr algn="just"/>
            <a:endParaRPr lang="en-US" sz="1800" dirty="0">
              <a:cs typeface="B Homa" panose="00000400000000000000" pitchFamily="2" charset="-78"/>
            </a:endParaRPr>
          </a:p>
          <a:p>
            <a:pPr algn="just"/>
            <a:r>
              <a:rPr lang="fa-IR" sz="1800" b="1" dirty="0">
                <a:cs typeface="B Homa" panose="00000400000000000000" pitchFamily="2" charset="-78"/>
              </a:rPr>
              <a:t>انجمن‌های رهبری و گروه‌های متمرکز: </a:t>
            </a:r>
            <a:r>
              <a:rPr lang="fa-IR" sz="1800" dirty="0">
                <a:cs typeface="B Homa" panose="00000400000000000000" pitchFamily="2" charset="-78"/>
              </a:rPr>
              <a:t>برگزاری انجمن با شهروندان فعال، مقامات رسمی منتخب و سرمایه‌گذاران خصوصی می‌تواند در تعیین مشکلات و مسائل  اصلی و تدوین راهبردهای اساسی در یک فضای غیر رسمی نقش مهمی داشته باشد. </a:t>
            </a:r>
          </a:p>
          <a:p>
            <a:pPr algn="just"/>
            <a:endParaRPr lang="en-US" sz="1800" dirty="0">
              <a:cs typeface="B Homa" panose="00000400000000000000" pitchFamily="2" charset="-78"/>
            </a:endParaRPr>
          </a:p>
          <a:p>
            <a:pPr algn="just"/>
            <a:r>
              <a:rPr lang="fa-IR" sz="1800" b="1" dirty="0">
                <a:cs typeface="B Homa" panose="00000400000000000000" pitchFamily="2" charset="-78"/>
              </a:rPr>
              <a:t>مشکلات عام</a:t>
            </a:r>
            <a:r>
              <a:rPr lang="fa-IR" sz="1800" dirty="0">
                <a:cs typeface="B Homa" panose="00000400000000000000" pitchFamily="2" charset="-78"/>
              </a:rPr>
              <a:t>: در این نوع از مشارکت ، مشارکت‌کنندگان بر روی یک موضوع یا مشکلات یک مکان مشخص تمرکز می‌کنند مانند سرپناه بی‌خانمان‌ها یا طراحی پارک شهر. این نوع از مشارکت عموما با مشارکت شهروندان در کل فرآیند انجام می‌شود.</a:t>
            </a:r>
          </a:p>
          <a:p>
            <a:pPr algn="just"/>
            <a:endParaRPr lang="en-US" sz="1800" dirty="0">
              <a:cs typeface="B Homa" panose="00000400000000000000" pitchFamily="2" charset="-78"/>
            </a:endParaRPr>
          </a:p>
          <a:p>
            <a:pPr algn="just"/>
            <a:r>
              <a:rPr lang="fa-IR" sz="1800" b="1" dirty="0">
                <a:cs typeface="B Homa" panose="00000400000000000000" pitchFamily="2" charset="-78"/>
              </a:rPr>
              <a:t>تیم میان رشته‌ای</a:t>
            </a:r>
            <a:r>
              <a:rPr lang="fa-IR" sz="1800" dirty="0">
                <a:cs typeface="B Homa" panose="00000400000000000000" pitchFamily="2" charset="-78"/>
              </a:rPr>
              <a:t>: در این الگو در طی سه الی چهار روز یک تیم میان رشته‌ای با رویکردی جامع به مسائل شهر می‌پردازند. این تیم 8-12 نفره از رشته‌های مختلف مانند: اقتصاددان، برنامه‌ریز حمل و نقل، مدیریت، معماری و ... تشکیل شده است.</a:t>
            </a:r>
            <a:endParaRPr lang="en-US" sz="1800" dirty="0">
              <a:cs typeface="B Homa" panose="00000400000000000000" pitchFamily="2" charset="-78"/>
            </a:endParaRPr>
          </a:p>
          <a:p>
            <a:pPr algn="just">
              <a:buNone/>
            </a:pPr>
            <a:endParaRPr lang="fa-IR" sz="1800" dirty="0">
              <a:cs typeface="B Homa" panose="00000400000000000000" pitchFamily="2" charset="-78"/>
            </a:endParaRPr>
          </a:p>
        </p:txBody>
      </p:sp>
    </p:spTree>
    <p:extLst>
      <p:ext uri="{BB962C8B-B14F-4D97-AF65-F5344CB8AC3E}">
        <p14:creationId xmlns:p14="http://schemas.microsoft.com/office/powerpoint/2010/main" val="330284598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65500" y="441672"/>
            <a:ext cx="8229600" cy="1056928"/>
          </a:xfrm>
        </p:spPr>
        <p:txBody>
          <a:bodyPr>
            <a:normAutofit/>
          </a:bodyPr>
          <a:lstStyle/>
          <a:p>
            <a:pPr algn="r"/>
            <a:r>
              <a:rPr lang="fa-IR" sz="3200" dirty="0">
                <a:cs typeface="B Homa" panose="00000400000000000000" pitchFamily="2" charset="-78"/>
              </a:rPr>
              <a:t>مفهوم مشارکت</a:t>
            </a:r>
          </a:p>
        </p:txBody>
      </p:sp>
      <p:sp>
        <p:nvSpPr>
          <p:cNvPr id="3" name="Content Placeholder 2"/>
          <p:cNvSpPr>
            <a:spLocks noGrp="1"/>
          </p:cNvSpPr>
          <p:nvPr>
            <p:ph idx="1"/>
          </p:nvPr>
        </p:nvSpPr>
        <p:spPr>
          <a:xfrm>
            <a:off x="1587500" y="1384300"/>
            <a:ext cx="10007600" cy="5159408"/>
          </a:xfrm>
        </p:spPr>
        <p:txBody>
          <a:bodyPr>
            <a:noAutofit/>
          </a:bodyPr>
          <a:lstStyle/>
          <a:p>
            <a:pPr algn="just"/>
            <a:r>
              <a:rPr lang="fa-IR" sz="1600" dirty="0">
                <a:cs typeface="B Homa" panose="00000400000000000000" pitchFamily="2" charset="-78"/>
              </a:rPr>
              <a:t> از نظر لغوی، مشارکت کلمه‌ای عربی و از باب مفاعله است و معادل فارسی آن، همیاری و همراهی است.</a:t>
            </a:r>
            <a:endParaRPr lang="en-US" sz="1600" dirty="0">
              <a:cs typeface="B Homa" panose="00000400000000000000" pitchFamily="2" charset="-78"/>
            </a:endParaRPr>
          </a:p>
          <a:p>
            <a:pPr algn="just"/>
            <a:r>
              <a:rPr lang="fa-IR" sz="1600" dirty="0">
                <a:cs typeface="B Homa" panose="00000400000000000000" pitchFamily="2" charset="-78"/>
              </a:rPr>
              <a:t>مشارکت در فرهنگ فارسی به معنای شرکت کردن و انبازی کردن آمده است.(معین، 1377،4127)</a:t>
            </a:r>
          </a:p>
          <a:p>
            <a:pPr algn="just"/>
            <a:r>
              <a:rPr lang="fa-IR" sz="1600" dirty="0">
                <a:cs typeface="B Homa" panose="00000400000000000000" pitchFamily="2" charset="-78"/>
              </a:rPr>
              <a:t> در لغت‌نامه دهخدا مشارکت از نظر لغوی، در معنای شراکت و انبازی، همکار داشتن و بهره‌برداری تعریف شده است.(دهخدا،1377، 46)</a:t>
            </a:r>
          </a:p>
          <a:p>
            <a:pPr algn="just"/>
            <a:r>
              <a:rPr lang="fa-IR" sz="1600" dirty="0">
                <a:cs typeface="B Homa" panose="00000400000000000000" pitchFamily="2" charset="-78"/>
              </a:rPr>
              <a:t>مشارکت در فارسی مترادف یاری کردن، خودیاری، همکاری، همیاری و تعاون می‌باشند.</a:t>
            </a:r>
            <a:r>
              <a:rPr lang="en-US" sz="1600" dirty="0">
                <a:cs typeface="B Homa" panose="00000400000000000000" pitchFamily="2" charset="-78"/>
              </a:rPr>
              <a:t>)</a:t>
            </a:r>
            <a:r>
              <a:rPr lang="fa-IR" sz="1600" dirty="0">
                <a:cs typeface="B Homa" panose="00000400000000000000" pitchFamily="2" charset="-78"/>
              </a:rPr>
              <a:t>رمضانیان و فرخد، 1387،20)</a:t>
            </a:r>
            <a:endParaRPr lang="en-US" sz="1600" dirty="0">
              <a:cs typeface="B Homa" panose="00000400000000000000" pitchFamily="2" charset="-78"/>
            </a:endParaRPr>
          </a:p>
          <a:p>
            <a:pPr algn="just"/>
            <a:r>
              <a:rPr lang="fa-IR" sz="1600" dirty="0">
                <a:cs typeface="B Homa" panose="00000400000000000000" pitchFamily="2" charset="-78"/>
              </a:rPr>
              <a:t> همیاری عبارت است از مشارکت عمومی در انجام کارها و طرح‌هایی که تمام دست‌اندرکاران سود و منفعت مشترکی از آن می‌برند، معادل دیگر این اصطلاح، یاریگری است.</a:t>
            </a:r>
            <a:r>
              <a:rPr lang="en-US" sz="1600" dirty="0">
                <a:cs typeface="B Homa" panose="00000400000000000000" pitchFamily="2" charset="-78"/>
              </a:rPr>
              <a:t>)</a:t>
            </a:r>
            <a:r>
              <a:rPr lang="fa-IR" sz="1600" dirty="0">
                <a:cs typeface="B Homa" panose="00000400000000000000" pitchFamily="2" charset="-78"/>
              </a:rPr>
              <a:t>رمضانیان و فرخد، 1387،21)</a:t>
            </a:r>
          </a:p>
          <a:p>
            <a:pPr algn="just"/>
            <a:r>
              <a:rPr lang="fa-IR" sz="1600" dirty="0">
                <a:cs typeface="B Homa" panose="00000400000000000000" pitchFamily="2" charset="-78"/>
              </a:rPr>
              <a:t> دیگریاری؛ کمک، یاری و مساعدت به غیر را می‌گویند، هرچند ممکن است عین این کمک و منفعت به خود یاریگر برنگردد. نمونه آن کمک در مراسم عزاداری، عروسی  و... است.</a:t>
            </a:r>
            <a:r>
              <a:rPr lang="en-US" sz="1600" dirty="0">
                <a:cs typeface="B Homa" panose="00000400000000000000" pitchFamily="2" charset="-78"/>
              </a:rPr>
              <a:t>)</a:t>
            </a:r>
            <a:r>
              <a:rPr lang="fa-IR" sz="1600" dirty="0">
                <a:cs typeface="B Homa" panose="00000400000000000000" pitchFamily="2" charset="-78"/>
              </a:rPr>
              <a:t>رمضانیان و فرخد، 1387،21)</a:t>
            </a:r>
          </a:p>
          <a:p>
            <a:pPr algn="just"/>
            <a:r>
              <a:rPr lang="fa-IR" sz="1600" dirty="0">
                <a:cs typeface="B Homa" panose="00000400000000000000" pitchFamily="2" charset="-78"/>
              </a:rPr>
              <a:t> خودیاری؛ مشارکت یک فرد با فرد یا افراد دیگر در انجام دادن کارهای روزمره زندگی است، به نحوی که دیگران نیز عین همین عمل را برای او انجام دهند.</a:t>
            </a:r>
            <a:r>
              <a:rPr lang="en-US" sz="1600" dirty="0">
                <a:cs typeface="B Homa" panose="00000400000000000000" pitchFamily="2" charset="-78"/>
              </a:rPr>
              <a:t>)</a:t>
            </a:r>
            <a:r>
              <a:rPr lang="fa-IR" sz="1600" dirty="0">
                <a:cs typeface="B Homa" panose="00000400000000000000" pitchFamily="2" charset="-78"/>
              </a:rPr>
              <a:t>رمضانیان و فرخد، 1387،21)</a:t>
            </a:r>
          </a:p>
          <a:p>
            <a:pPr algn="just"/>
            <a:r>
              <a:rPr lang="fa-IR" sz="1600" dirty="0">
                <a:cs typeface="B Homa" panose="00000400000000000000" pitchFamily="2" charset="-78"/>
              </a:rPr>
              <a:t>فارسی‌شناسان مفهوم مشارکت را در واقع، همان همدلی، همیاری و همکاری آگاهانه و ارادی با دیگران می‌دانند، که نتیجه‌ای چون خودیاری و رفع مشکلات خویش را در بر دارد.</a:t>
            </a:r>
            <a:r>
              <a:rPr lang="en-US" sz="1600" dirty="0">
                <a:cs typeface="B Homa" panose="00000400000000000000" pitchFamily="2" charset="-78"/>
              </a:rPr>
              <a:t>)</a:t>
            </a:r>
            <a:r>
              <a:rPr lang="fa-IR" sz="1600" dirty="0">
                <a:cs typeface="B Homa" panose="00000400000000000000" pitchFamily="2" charset="-78"/>
              </a:rPr>
              <a:t>رمضانیان و فرخد، 1387،21)</a:t>
            </a:r>
            <a:endParaRPr lang="en-US" sz="1600" dirty="0">
              <a:cs typeface="B Homa" panose="00000400000000000000" pitchFamily="2" charset="-78"/>
            </a:endParaRPr>
          </a:p>
          <a:p>
            <a:pPr algn="just"/>
            <a:r>
              <a:rPr lang="fa-IR" sz="1600" dirty="0">
                <a:cs typeface="B Homa" panose="00000400000000000000" pitchFamily="2" charset="-78"/>
              </a:rPr>
              <a:t> مشارکت را در فارسی معادل واژه انگلیسی «</a:t>
            </a:r>
            <a:r>
              <a:rPr lang="en-US" sz="1600" dirty="0">
                <a:cs typeface="B Homa" panose="00000400000000000000" pitchFamily="2" charset="-78"/>
              </a:rPr>
              <a:t>participation</a:t>
            </a:r>
            <a:r>
              <a:rPr lang="fa-IR" sz="1600" dirty="0">
                <a:cs typeface="B Homa" panose="00000400000000000000" pitchFamily="2" charset="-78"/>
              </a:rPr>
              <a:t>» قرار داده‌اند که از ریشه «</a:t>
            </a:r>
            <a:r>
              <a:rPr lang="en-US" sz="1600" dirty="0">
                <a:cs typeface="B Homa" panose="00000400000000000000" pitchFamily="2" charset="-78"/>
              </a:rPr>
              <a:t>part</a:t>
            </a:r>
            <a:r>
              <a:rPr lang="fa-IR" sz="1600" dirty="0">
                <a:cs typeface="B Homa" panose="00000400000000000000" pitchFamily="2" charset="-78"/>
              </a:rPr>
              <a:t>» به معنی قسمت، جزء و بخش گرفته شده که معنای آن در زبان انگلیسی نیز سهیم شدن در چیزی یا گرفتن قسمتی از چیزی، عنوان می‌شود.(آرایانپور،1370)</a:t>
            </a:r>
          </a:p>
        </p:txBody>
      </p:sp>
    </p:spTree>
    <p:extLst>
      <p:ext uri="{BB962C8B-B14F-4D97-AF65-F5344CB8AC3E}">
        <p14:creationId xmlns:p14="http://schemas.microsoft.com/office/powerpoint/2010/main" val="24838362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ipe(down)">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wipe(down)">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wipe(down)">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wipe(down)">
                                      <p:cBhvr>
                                        <p:cTn id="42" dur="5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wipe(down)">
                                      <p:cBhvr>
                                        <p:cTn id="47"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828800" y="914400"/>
            <a:ext cx="8534400" cy="5715000"/>
          </a:xfrm>
        </p:spPr>
        <p:txBody>
          <a:bodyPr>
            <a:normAutofit/>
          </a:bodyPr>
          <a:lstStyle/>
          <a:p>
            <a:pPr algn="just">
              <a:lnSpc>
                <a:spcPct val="150000"/>
              </a:lnSpc>
              <a:buNone/>
            </a:pPr>
            <a:r>
              <a:rPr lang="fa-IR" sz="2000" b="1" dirty="0">
                <a:cs typeface="B Homa" panose="00000400000000000000" pitchFamily="2" charset="-78"/>
              </a:rPr>
              <a:t>روش های آگاهی:</a:t>
            </a:r>
          </a:p>
          <a:p>
            <a:pPr algn="just">
              <a:lnSpc>
                <a:spcPct val="150000"/>
              </a:lnSpc>
            </a:pPr>
            <a:r>
              <a:rPr lang="fa-IR" sz="1800" b="1" dirty="0">
                <a:cs typeface="B Homa" panose="00000400000000000000" pitchFamily="2" charset="-78"/>
              </a:rPr>
              <a:t>نمایشگاه:</a:t>
            </a:r>
            <a:r>
              <a:rPr lang="fa-IR" sz="1800" dirty="0">
                <a:cs typeface="B Homa" panose="00000400000000000000" pitchFamily="2" charset="-78"/>
              </a:rPr>
              <a:t> مردم برای مشارکت نیاز به‌ این دارند که بدانند درباره چه موضوع و مکانی نیاز به تصمیم‌گیری است در نتیجه یکی از راه‌های تشویق مردم به مشارکت به نمایش گذاشتن اطلاعات در مکان‌های عمومی مانند مراکز خرید یا نمایشگاه‌های خیابانی است.</a:t>
            </a:r>
          </a:p>
          <a:p>
            <a:pPr algn="just">
              <a:lnSpc>
                <a:spcPct val="150000"/>
              </a:lnSpc>
            </a:pPr>
            <a:endParaRPr lang="en-US" sz="1800" dirty="0">
              <a:cs typeface="B Homa" panose="00000400000000000000" pitchFamily="2" charset="-78"/>
            </a:endParaRPr>
          </a:p>
          <a:p>
            <a:pPr algn="just">
              <a:lnSpc>
                <a:spcPct val="150000"/>
              </a:lnSpc>
            </a:pPr>
            <a:r>
              <a:rPr lang="fa-IR" sz="1800" b="1" dirty="0">
                <a:cs typeface="B Homa" panose="00000400000000000000" pitchFamily="2" charset="-78"/>
              </a:rPr>
              <a:t>رسانه‌های خبری:</a:t>
            </a:r>
            <a:r>
              <a:rPr lang="fa-IR" sz="1800" dirty="0">
                <a:cs typeface="B Homa" panose="00000400000000000000" pitchFamily="2" charset="-78"/>
              </a:rPr>
              <a:t> با فرستادن اخبار جدید به رسانه‌های خبری  مانند روزنامه، رادیو و یا تلویزیون می‌توان از رسانه‌ها کمک گرفت.  این اخبار باید شامل خلاصه‌ای از فرآیند تصمیم‌گیری باشد.</a:t>
            </a:r>
          </a:p>
          <a:p>
            <a:pPr algn="just">
              <a:lnSpc>
                <a:spcPct val="150000"/>
              </a:lnSpc>
            </a:pPr>
            <a:endParaRPr lang="en-US" sz="1800" dirty="0">
              <a:cs typeface="B Homa" panose="00000400000000000000" pitchFamily="2" charset="-78"/>
            </a:endParaRPr>
          </a:p>
          <a:p>
            <a:pPr algn="just">
              <a:lnSpc>
                <a:spcPct val="150000"/>
              </a:lnSpc>
            </a:pPr>
            <a:r>
              <a:rPr lang="fa-IR" sz="1800" b="1" dirty="0">
                <a:cs typeface="B Homa" panose="00000400000000000000" pitchFamily="2" charset="-78"/>
              </a:rPr>
              <a:t>تورهای پیاده‌روی:</a:t>
            </a:r>
            <a:r>
              <a:rPr lang="fa-IR" sz="1800" dirty="0">
                <a:cs typeface="B Homa" panose="00000400000000000000" pitchFamily="2" charset="-78"/>
              </a:rPr>
              <a:t> یکی دیگر از راه‌های آگاه‌سازی افراد، حرکت تیم دعوت‌کننده به صورت پیاده در موقعیت است. این کار باعث می‌شود مشارکت‌کنندگان موقعیت را کشف و با آن آشنا شوند. این کار می‌تواند همراه با یک نقشه و مجموعه‌ای از وظایف مشخص باشد. توقف در میان مسیر جهت گرفتن نظرات نیز توصیه می‌شود.</a:t>
            </a:r>
          </a:p>
        </p:txBody>
      </p:sp>
      <p:sp>
        <p:nvSpPr>
          <p:cNvPr id="6" name="Title 1"/>
          <p:cNvSpPr>
            <a:spLocks noGrp="1"/>
          </p:cNvSpPr>
          <p:nvPr>
            <p:ph type="title"/>
          </p:nvPr>
        </p:nvSpPr>
        <p:spPr>
          <a:xfrm>
            <a:off x="7248128" y="260648"/>
            <a:ext cx="3127648" cy="836712"/>
          </a:xfrm>
        </p:spPr>
        <p:txBody>
          <a:bodyPr>
            <a:normAutofit/>
          </a:bodyPr>
          <a:lstStyle/>
          <a:p>
            <a:pPr algn="r"/>
            <a:r>
              <a:rPr lang="fa-IR" sz="3200" dirty="0" smtClean="0">
                <a:cs typeface="B Homa" panose="00000400000000000000" pitchFamily="2" charset="-78"/>
              </a:rPr>
              <a:t>تکنیکها </a:t>
            </a:r>
            <a:r>
              <a:rPr lang="fa-IR" sz="3200" dirty="0">
                <a:cs typeface="B Homa" panose="00000400000000000000" pitchFamily="2" charset="-78"/>
              </a:rPr>
              <a:t>و ابزارها</a:t>
            </a:r>
          </a:p>
        </p:txBody>
      </p:sp>
    </p:spTree>
    <p:extLst>
      <p:ext uri="{BB962C8B-B14F-4D97-AF65-F5344CB8AC3E}">
        <p14:creationId xmlns:p14="http://schemas.microsoft.com/office/powerpoint/2010/main" val="308710430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981200" y="1219200"/>
            <a:ext cx="8382000" cy="5334000"/>
          </a:xfrm>
        </p:spPr>
        <p:txBody>
          <a:bodyPr/>
          <a:lstStyle/>
          <a:p>
            <a:endParaRPr lang="fa-IR" dirty="0">
              <a:cs typeface="B Homa" panose="00000400000000000000" pitchFamily="2" charset="-78"/>
            </a:endParaRPr>
          </a:p>
        </p:txBody>
      </p:sp>
      <p:sp>
        <p:nvSpPr>
          <p:cNvPr id="5" name="Rectangle 4"/>
          <p:cNvSpPr/>
          <p:nvPr/>
        </p:nvSpPr>
        <p:spPr>
          <a:xfrm>
            <a:off x="2514600" y="1390472"/>
            <a:ext cx="7543800" cy="1015663"/>
          </a:xfrm>
          <a:prstGeom prst="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pPr algn="just" rtl="1"/>
            <a:r>
              <a:rPr lang="fa-IR" sz="2000" dirty="0">
                <a:cs typeface="B Homa" panose="00000400000000000000" pitchFamily="2" charset="-78"/>
              </a:rPr>
              <a:t>نظرسنجی و مصاحبه روش مناسبی برای گرفتن اطلاعات، گرایشات، عقاید و نظرات از یک نمونه از افراد است. محدودیت این روش این است که ممکن است نظرات مصاحبه‌گر در پاسخ مصاحبه‌شونده تاثیر گذارد. البته‌ این روش زمان زیادی می‌گیرد.</a:t>
            </a:r>
          </a:p>
        </p:txBody>
      </p:sp>
      <p:sp>
        <p:nvSpPr>
          <p:cNvPr id="9" name="Rectangle 8"/>
          <p:cNvSpPr/>
          <p:nvPr/>
        </p:nvSpPr>
        <p:spPr>
          <a:xfrm>
            <a:off x="2514600" y="2713673"/>
            <a:ext cx="7543800" cy="1323439"/>
          </a:xfrm>
          <a:prstGeom prst="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pPr algn="just" rtl="1"/>
            <a:r>
              <a:rPr lang="fa-IR" sz="2000" dirty="0">
                <a:cs typeface="B Homa" panose="00000400000000000000" pitchFamily="2" charset="-78"/>
              </a:rPr>
              <a:t>ورکشاپ: گروه متمرکز اصولا شامل شش تا ده نفر است که تحت راهنمایی یک تسهیل‌گر مشارکت انجام می‌گیرد. این گروه‌ها برای حل مشکلات خاص ایجاد می‌شوند. در واقع گروه‌ها بر اساس علاقه افراد، دارای موضوعات متفاوتی است که هر کدام نسبت به علاقه خود در آن گروه برای حل مشکل مشارکت می‌کنند.</a:t>
            </a:r>
            <a:endParaRPr lang="en-US" sz="2000" dirty="0">
              <a:cs typeface="B Homa" panose="00000400000000000000" pitchFamily="2" charset="-78"/>
            </a:endParaRPr>
          </a:p>
        </p:txBody>
      </p:sp>
      <p:sp>
        <p:nvSpPr>
          <p:cNvPr id="12" name="Rectangle 11"/>
          <p:cNvSpPr/>
          <p:nvPr/>
        </p:nvSpPr>
        <p:spPr>
          <a:xfrm>
            <a:off x="2514600" y="4362272"/>
            <a:ext cx="7543800" cy="1323439"/>
          </a:xfrm>
          <a:prstGeom prst="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pPr algn="just" rtl="1"/>
            <a:r>
              <a:rPr lang="fa-IR" sz="2000" dirty="0">
                <a:cs typeface="B Homa" panose="00000400000000000000" pitchFamily="2" charset="-78"/>
              </a:rPr>
              <a:t>روش ملاقات با جامعه به رهبران این اجازه را می‌دهد که پیشنهادات خود را با افراد در میان گذاشته  و از پیشنهادات آنان استفاده کنند در ضمن آن‌ها می‌توانند اطلاعات پروژه را در اسرع وقت به اطلاع عموم برسانند.</a:t>
            </a:r>
            <a:endParaRPr lang="en-US" sz="2000" dirty="0">
              <a:cs typeface="B Homa" panose="00000400000000000000" pitchFamily="2" charset="-78"/>
            </a:endParaRPr>
          </a:p>
          <a:p>
            <a:pPr algn="r"/>
            <a:endParaRPr lang="fa-IR" sz="2000" dirty="0">
              <a:cs typeface="B Homa" panose="00000400000000000000" pitchFamily="2" charset="-78"/>
            </a:endParaRPr>
          </a:p>
        </p:txBody>
      </p:sp>
      <p:sp>
        <p:nvSpPr>
          <p:cNvPr id="10" name="Title 1"/>
          <p:cNvSpPr txBox="1">
            <a:spLocks/>
          </p:cNvSpPr>
          <p:nvPr/>
        </p:nvSpPr>
        <p:spPr>
          <a:xfrm>
            <a:off x="7248128" y="260648"/>
            <a:ext cx="3127648" cy="836712"/>
          </a:xfrm>
          <a:prstGeom prst="rect">
            <a:avLst/>
          </a:prstGeom>
        </p:spPr>
        <p:txBody>
          <a:bodyPr vert="horz" lIns="91440" tIns="45720" rIns="91440" bIns="45720" rtlCol="0" anchor="t">
            <a:normAutofit/>
          </a:bodyPr>
          <a:lstStyle>
            <a:lvl1pPr algn="l" defTabSz="457200" rtl="1" eaLnBrk="1" latinLnBrk="0" hangingPunct="1">
              <a:spcBef>
                <a:spcPct val="0"/>
              </a:spcBef>
              <a:buNone/>
              <a:defRPr sz="3600" kern="1200">
                <a:solidFill>
                  <a:schemeClr val="tx1">
                    <a:lumMod val="85000"/>
                    <a:lumOff val="15000"/>
                  </a:schemeClr>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r"/>
            <a:r>
              <a:rPr lang="fa-IR" sz="3200" smtClean="0">
                <a:cs typeface="B Homa" panose="00000400000000000000" pitchFamily="2" charset="-78"/>
              </a:rPr>
              <a:t>تکنیکها و ابزارها</a:t>
            </a:r>
            <a:endParaRPr lang="fa-IR" sz="3200" dirty="0">
              <a:cs typeface="B Homa" panose="00000400000000000000" pitchFamily="2" charset="-78"/>
            </a:endParaRPr>
          </a:p>
        </p:txBody>
      </p:sp>
    </p:spTree>
    <p:extLst>
      <p:ext uri="{BB962C8B-B14F-4D97-AF65-F5344CB8AC3E}">
        <p14:creationId xmlns:p14="http://schemas.microsoft.com/office/powerpoint/2010/main" val="412150142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7248128" y="260648"/>
            <a:ext cx="3127648" cy="836712"/>
          </a:xfrm>
        </p:spPr>
        <p:txBody>
          <a:bodyPr>
            <a:normAutofit/>
          </a:bodyPr>
          <a:lstStyle/>
          <a:p>
            <a:pPr algn="r"/>
            <a:r>
              <a:rPr lang="fa-IR" sz="3200" dirty="0" smtClean="0">
                <a:cs typeface="B Homa" panose="00000400000000000000" pitchFamily="2" charset="-78"/>
              </a:rPr>
              <a:t>تکنیکها </a:t>
            </a:r>
            <a:r>
              <a:rPr lang="fa-IR" sz="3200" dirty="0">
                <a:cs typeface="B Homa" panose="00000400000000000000" pitchFamily="2" charset="-78"/>
              </a:rPr>
              <a:t>و ابزارها</a:t>
            </a:r>
          </a:p>
        </p:txBody>
      </p:sp>
      <p:sp>
        <p:nvSpPr>
          <p:cNvPr id="3" name="Content Placeholder 2"/>
          <p:cNvSpPr>
            <a:spLocks noGrp="1"/>
          </p:cNvSpPr>
          <p:nvPr>
            <p:ph idx="1"/>
          </p:nvPr>
        </p:nvSpPr>
        <p:spPr>
          <a:xfrm>
            <a:off x="1981200" y="1524000"/>
            <a:ext cx="8229600" cy="4930808"/>
          </a:xfrm>
        </p:spPr>
        <p:txBody>
          <a:bodyPr>
            <a:normAutofit/>
          </a:bodyPr>
          <a:lstStyle/>
          <a:p>
            <a:pPr algn="just">
              <a:lnSpc>
                <a:spcPct val="150000"/>
              </a:lnSpc>
              <a:buNone/>
            </a:pPr>
            <a:r>
              <a:rPr lang="fa-IR" sz="2000" b="1" dirty="0">
                <a:cs typeface="B Homa" panose="00000400000000000000" pitchFamily="2" charset="-78"/>
              </a:rPr>
              <a:t>برنامه‌ریزی با اوراق رای‌دهی: </a:t>
            </a:r>
          </a:p>
          <a:p>
            <a:pPr algn="just">
              <a:buNone/>
            </a:pPr>
            <a:r>
              <a:rPr lang="fa-IR" sz="1800" dirty="0">
                <a:effectLst>
                  <a:outerShdw blurRad="38100" dist="38100" dir="2700000" algn="tl">
                    <a:srgbClr val="000000">
                      <a:alpha val="43137"/>
                    </a:srgbClr>
                  </a:outerShdw>
                </a:effectLst>
                <a:cs typeface="B Homa" panose="00000400000000000000" pitchFamily="2" charset="-78"/>
              </a:rPr>
              <a:t>    </a:t>
            </a:r>
            <a:r>
              <a:rPr lang="fa-IR" sz="2000" dirty="0">
                <a:effectLst>
                  <a:outerShdw blurRad="38100" dist="38100" dir="2700000" algn="tl">
                    <a:srgbClr val="000000">
                      <a:alpha val="43137"/>
                    </a:srgbClr>
                  </a:outerShdw>
                </a:effectLst>
                <a:cs typeface="B Homa" panose="00000400000000000000" pitchFamily="2" charset="-78"/>
              </a:rPr>
              <a:t>  </a:t>
            </a:r>
            <a:r>
              <a:rPr lang="fa-IR" sz="2000" dirty="0">
                <a:cs typeface="B Homa" panose="00000400000000000000" pitchFamily="2" charset="-78"/>
              </a:rPr>
              <a:t>هدف از این روش این است که افرادی که تمایل ندارند یا قادر نیستند در ملاقات‌های عمومی نظرات خود را بیان کنند بتوانند مشارکت کنند. </a:t>
            </a:r>
          </a:p>
          <a:p>
            <a:pPr algn="just">
              <a:buNone/>
            </a:pPr>
            <a:r>
              <a:rPr lang="fa-IR" sz="2000" dirty="0">
                <a:cs typeface="B Homa" panose="00000400000000000000" pitchFamily="2" charset="-78"/>
              </a:rPr>
              <a:t>      این برنامه‌ریزی در سانفرانسیسکو در سه بخش انجام شد: سه گزینه پیشنهادی، سیزده سیاست بیان شده و برنامه‌ریزی مالی و مدیریتی برای انجام پروژه و بخش آخر انتخاب کاربری‌ها برای محدوده مورد نظر.</a:t>
            </a:r>
          </a:p>
          <a:p>
            <a:pPr algn="just">
              <a:buNone/>
            </a:pPr>
            <a:endParaRPr lang="en-US" sz="2000" dirty="0">
              <a:cs typeface="B Homa" panose="00000400000000000000" pitchFamily="2" charset="-78"/>
            </a:endParaRPr>
          </a:p>
          <a:p>
            <a:pPr algn="just"/>
            <a:r>
              <a:rPr lang="fa-IR" sz="2000" dirty="0">
                <a:cs typeface="B Homa" panose="00000400000000000000" pitchFamily="2" charset="-78"/>
              </a:rPr>
              <a:t>در این برنامه‌ریزی دو راه برای اخذ نظرات است.:</a:t>
            </a:r>
            <a:endParaRPr lang="en-US" sz="2000" dirty="0">
              <a:cs typeface="B Homa" panose="00000400000000000000" pitchFamily="2" charset="-78"/>
            </a:endParaRPr>
          </a:p>
          <a:p>
            <a:pPr lvl="0" algn="just">
              <a:buFont typeface="+mj-lt"/>
              <a:buAutoNum type="arabicPeriod"/>
            </a:pPr>
            <a:r>
              <a:rPr lang="fa-IR" sz="2000" dirty="0">
                <a:cs typeface="B Homa" panose="00000400000000000000" pitchFamily="2" charset="-78"/>
              </a:rPr>
              <a:t>قراردادن جعبه‌ای در محل انجام پروژه</a:t>
            </a:r>
            <a:endParaRPr lang="en-US" sz="2000" dirty="0">
              <a:cs typeface="B Homa" panose="00000400000000000000" pitchFamily="2" charset="-78"/>
            </a:endParaRPr>
          </a:p>
          <a:p>
            <a:pPr lvl="0" algn="just">
              <a:buFont typeface="+mj-lt"/>
              <a:buAutoNum type="arabicPeriod"/>
            </a:pPr>
            <a:r>
              <a:rPr lang="fa-IR" sz="2000" dirty="0">
                <a:cs typeface="B Homa" panose="00000400000000000000" pitchFamily="2" charset="-78"/>
              </a:rPr>
              <a:t> ایجاد یک ایمیل برای دریافت نظرات</a:t>
            </a:r>
            <a:endParaRPr lang="en-US" sz="2000" dirty="0">
              <a:cs typeface="B Homa" panose="00000400000000000000" pitchFamily="2" charset="-78"/>
            </a:endParaRPr>
          </a:p>
          <a:p>
            <a:pPr algn="just"/>
            <a:endParaRPr lang="fa-IR" sz="2000" dirty="0">
              <a:cs typeface="B Homa" panose="00000400000000000000" pitchFamily="2" charset="-78"/>
            </a:endParaRPr>
          </a:p>
        </p:txBody>
      </p:sp>
    </p:spTree>
    <p:extLst>
      <p:ext uri="{BB962C8B-B14F-4D97-AF65-F5344CB8AC3E}">
        <p14:creationId xmlns:p14="http://schemas.microsoft.com/office/powerpoint/2010/main" val="307992794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7254867" y="301171"/>
            <a:ext cx="3127648" cy="836712"/>
          </a:xfrm>
        </p:spPr>
        <p:txBody>
          <a:bodyPr>
            <a:normAutofit/>
          </a:bodyPr>
          <a:lstStyle/>
          <a:p>
            <a:pPr algn="r"/>
            <a:r>
              <a:rPr lang="fa-IR" sz="3200" dirty="0">
                <a:cs typeface="B Homa" panose="00000400000000000000" pitchFamily="2" charset="-78"/>
              </a:rPr>
              <a:t>تکنیکها و ابزارها</a:t>
            </a:r>
          </a:p>
        </p:txBody>
      </p:sp>
      <p:sp>
        <p:nvSpPr>
          <p:cNvPr id="3" name="Content Placeholder 2"/>
          <p:cNvSpPr>
            <a:spLocks noGrp="1"/>
          </p:cNvSpPr>
          <p:nvPr>
            <p:ph idx="1"/>
          </p:nvPr>
        </p:nvSpPr>
        <p:spPr>
          <a:xfrm>
            <a:off x="1828800" y="1143000"/>
            <a:ext cx="8534400" cy="5486400"/>
          </a:xfrm>
        </p:spPr>
        <p:txBody>
          <a:bodyPr>
            <a:normAutofit lnSpcReduction="10000"/>
          </a:bodyPr>
          <a:lstStyle/>
          <a:p>
            <a:pPr algn="just">
              <a:buFont typeface="Wingdings" pitchFamily="2" charset="2"/>
              <a:buChar char="q"/>
            </a:pPr>
            <a:r>
              <a:rPr lang="fa-IR" sz="2000" b="1" dirty="0">
                <a:cs typeface="B Homa" panose="00000400000000000000" pitchFamily="2" charset="-78"/>
              </a:rPr>
              <a:t>روش های طوفان ذهنی</a:t>
            </a:r>
          </a:p>
          <a:p>
            <a:pPr marL="88900" indent="20638" algn="just">
              <a:buNone/>
            </a:pPr>
            <a:r>
              <a:rPr lang="fa-IR" sz="1800" dirty="0">
                <a:cs typeface="B Homa" panose="00000400000000000000" pitchFamily="2" charset="-78"/>
              </a:rPr>
              <a:t>کار تیمی برای پیدا کردن بهترین راه حل بسیار سودمند است. بهترین روش شناخته شده برای آن روش طوفان ذهنی است. در این روش از گروه‌های کوچک استفاده می‌شود که از سه تا نه نفر عضو با وظایف زیر تشکیل شده است:</a:t>
            </a:r>
            <a:endParaRPr lang="en-US" sz="1800" dirty="0">
              <a:cs typeface="B Homa" panose="00000400000000000000" pitchFamily="2" charset="-78"/>
            </a:endParaRPr>
          </a:p>
          <a:p>
            <a:pPr marL="355600" indent="-292100" algn="just">
              <a:buFont typeface="+mj-lt"/>
              <a:buAutoNum type="romanUcPeriod"/>
            </a:pPr>
            <a:r>
              <a:rPr lang="fa-IR" sz="1800" dirty="0">
                <a:cs typeface="B Homa" panose="00000400000000000000" pitchFamily="2" charset="-78"/>
              </a:rPr>
              <a:t>ارائه تمامی راه‌حل‌های ممکن.</a:t>
            </a:r>
            <a:endParaRPr lang="en-US" sz="1800" dirty="0">
              <a:cs typeface="B Homa" panose="00000400000000000000" pitchFamily="2" charset="-78"/>
            </a:endParaRPr>
          </a:p>
          <a:p>
            <a:pPr marL="355600" indent="-292100" algn="just">
              <a:buFont typeface="+mj-lt"/>
              <a:buAutoNum type="romanUcPeriod"/>
            </a:pPr>
            <a:r>
              <a:rPr lang="fa-IR" sz="1800" dirty="0">
                <a:cs typeface="B Homa" panose="00000400000000000000" pitchFamily="2" charset="-78"/>
              </a:rPr>
              <a:t>ایده‌های خوب تشویق می‌شوند.</a:t>
            </a:r>
            <a:endParaRPr lang="en-US" sz="1800" dirty="0">
              <a:cs typeface="B Homa" panose="00000400000000000000" pitchFamily="2" charset="-78"/>
            </a:endParaRPr>
          </a:p>
          <a:p>
            <a:pPr marL="355600" indent="-292100" algn="just">
              <a:buFont typeface="+mj-lt"/>
              <a:buAutoNum type="romanUcPeriod"/>
            </a:pPr>
            <a:r>
              <a:rPr lang="fa-IR" sz="1800" dirty="0">
                <a:cs typeface="B Homa" panose="00000400000000000000" pitchFamily="2" charset="-78"/>
              </a:rPr>
              <a:t>نقد راه‌حل‌ها.</a:t>
            </a:r>
          </a:p>
          <a:p>
            <a:pPr marL="578358" indent="-514350" algn="just">
              <a:buNone/>
            </a:pPr>
            <a:endParaRPr lang="fa-IR" sz="1800" dirty="0">
              <a:cs typeface="B Homa" panose="00000400000000000000" pitchFamily="2" charset="-78"/>
            </a:endParaRPr>
          </a:p>
          <a:p>
            <a:pPr algn="just">
              <a:buFont typeface="Wingdings" pitchFamily="2" charset="2"/>
              <a:buChar char="q"/>
            </a:pPr>
            <a:r>
              <a:rPr lang="fa-IR" sz="2000" b="1" dirty="0">
                <a:cs typeface="B Homa" panose="00000400000000000000" pitchFamily="2" charset="-78"/>
              </a:rPr>
              <a:t>اتاق تصمیم: </a:t>
            </a:r>
            <a:r>
              <a:rPr lang="fa-IR" sz="1800" dirty="0">
                <a:cs typeface="B Homa" panose="00000400000000000000" pitchFamily="2" charset="-78"/>
              </a:rPr>
              <a:t>در این روش به هر عضو یک صندلی و یک دفترچه اختصاص می‌یابد تا در آن تمامی‌ ایده‌های خود را درباره مشکل یادداشت کنند. سپس آن‌ها دور هم جمع می‌شوند و درباره ‌ایده‌های یکدیگر نظر می‌دهند سپس دوباره ‌ایده‌ها را تدقیق کرده و آن‌ها را جمع کرده و برای ارزیابی به گروه دیگر می‌فرستند</a:t>
            </a:r>
            <a:r>
              <a:rPr lang="fa-IR" sz="2000" dirty="0">
                <a:cs typeface="B Homa" panose="00000400000000000000" pitchFamily="2" charset="-78"/>
              </a:rPr>
              <a:t>.</a:t>
            </a:r>
          </a:p>
          <a:p>
            <a:pPr algn="just">
              <a:buFont typeface="Wingdings" pitchFamily="2" charset="2"/>
              <a:buChar char="q"/>
            </a:pPr>
            <a:endParaRPr lang="fa-IR" sz="2000" dirty="0">
              <a:cs typeface="B Homa" panose="00000400000000000000" pitchFamily="2" charset="-78"/>
            </a:endParaRPr>
          </a:p>
          <a:p>
            <a:pPr algn="just">
              <a:buFont typeface="Wingdings" pitchFamily="2" charset="2"/>
              <a:buChar char="q"/>
            </a:pPr>
            <a:r>
              <a:rPr lang="fa-IR" sz="2000" b="1" dirty="0">
                <a:cs typeface="B Homa" panose="00000400000000000000" pitchFamily="2" charset="-78"/>
              </a:rPr>
              <a:t>فرآیند حلقوی</a:t>
            </a:r>
            <a:r>
              <a:rPr lang="fa-IR" sz="2000" dirty="0">
                <a:cs typeface="B Homa" panose="00000400000000000000" pitchFamily="2" charset="-78"/>
              </a:rPr>
              <a:t>: </a:t>
            </a:r>
            <a:r>
              <a:rPr lang="fa-IR" sz="1800" dirty="0">
                <a:cs typeface="B Homa" panose="00000400000000000000" pitchFamily="2" charset="-78"/>
              </a:rPr>
              <a:t>این یک روش ژاپنی است که در آن افراد به صورت حلقوی نسبت هم می‌نشینند. یک ایده مخصوص مطرح می‌شود و بالای یک کاغذ یادداشت می‌شود و به دست یکی از افراد داده می‌شود، فرد نقد خود را زیر ایده می‌نویسد و برگه را به فرد کناری می‌دهد این فرآیند تا جایی که همه اعضا با آن موافق باشند ادامه می‌یابد.</a:t>
            </a:r>
            <a:endParaRPr lang="en-US" sz="1800" dirty="0">
              <a:cs typeface="B Homa" panose="00000400000000000000" pitchFamily="2" charset="-78"/>
            </a:endParaRPr>
          </a:p>
          <a:p>
            <a:pPr algn="just"/>
            <a:endParaRPr lang="fa-IR" sz="2000" dirty="0">
              <a:cs typeface="B Homa" panose="00000400000000000000" pitchFamily="2" charset="-78"/>
            </a:endParaRPr>
          </a:p>
        </p:txBody>
      </p:sp>
    </p:spTree>
    <p:extLst>
      <p:ext uri="{BB962C8B-B14F-4D97-AF65-F5344CB8AC3E}">
        <p14:creationId xmlns:p14="http://schemas.microsoft.com/office/powerpoint/2010/main" val="204727344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7320136" y="332656"/>
            <a:ext cx="3127648" cy="836712"/>
          </a:xfrm>
        </p:spPr>
        <p:txBody>
          <a:bodyPr>
            <a:normAutofit/>
          </a:bodyPr>
          <a:lstStyle/>
          <a:p>
            <a:pPr algn="r"/>
            <a:r>
              <a:rPr lang="fa-IR" sz="3200" dirty="0">
                <a:cs typeface="B Homa" panose="00000400000000000000" pitchFamily="2" charset="-78"/>
              </a:rPr>
              <a:t>تکنیکها و ابزارها</a:t>
            </a:r>
          </a:p>
        </p:txBody>
      </p:sp>
      <p:sp>
        <p:nvSpPr>
          <p:cNvPr id="3" name="Content Placeholder 2"/>
          <p:cNvSpPr>
            <a:spLocks noGrp="1"/>
          </p:cNvSpPr>
          <p:nvPr>
            <p:ph idx="1"/>
          </p:nvPr>
        </p:nvSpPr>
        <p:spPr>
          <a:xfrm>
            <a:off x="2063552" y="1524000"/>
            <a:ext cx="8147248" cy="4930808"/>
          </a:xfrm>
        </p:spPr>
        <p:txBody>
          <a:bodyPr>
            <a:normAutofit/>
          </a:bodyPr>
          <a:lstStyle/>
          <a:p>
            <a:pPr algn="just">
              <a:buNone/>
            </a:pPr>
            <a:r>
              <a:rPr lang="fa-IR" sz="2000" b="1" dirty="0">
                <a:cs typeface="B Homa" panose="00000400000000000000" pitchFamily="2" charset="-78"/>
              </a:rPr>
              <a:t>فرآیند گروهی:</a:t>
            </a:r>
            <a:endParaRPr lang="en-US" sz="2000" dirty="0">
              <a:cs typeface="B Homa" panose="00000400000000000000" pitchFamily="2" charset="-78"/>
            </a:endParaRPr>
          </a:p>
          <a:p>
            <a:pPr algn="just">
              <a:buNone/>
            </a:pPr>
            <a:r>
              <a:rPr lang="fa-IR" sz="2000" dirty="0">
                <a:cs typeface="B Homa" panose="00000400000000000000" pitchFamily="2" charset="-78"/>
              </a:rPr>
              <a:t> در این روش افراد ایده‌های خود را به اشتراک می‌گذارند. مراحل انجام آن به شرح زیر است:</a:t>
            </a:r>
            <a:endParaRPr lang="en-US" sz="2000" dirty="0">
              <a:cs typeface="B Homa" panose="00000400000000000000" pitchFamily="2" charset="-78"/>
            </a:endParaRPr>
          </a:p>
          <a:p>
            <a:pPr lvl="0" algn="just">
              <a:lnSpc>
                <a:spcPct val="150000"/>
              </a:lnSpc>
              <a:buFont typeface="Wingdings 2" pitchFamily="18" charset="2"/>
              <a:buChar char="P"/>
            </a:pPr>
            <a:r>
              <a:rPr lang="fa-IR" sz="2000" dirty="0">
                <a:cs typeface="B Homa" panose="00000400000000000000" pitchFamily="2" charset="-78"/>
              </a:rPr>
              <a:t>هر عضو 5 دقیقه وقت دارد که‌ایده‌های خود را به دیگران معرفی کند.</a:t>
            </a:r>
            <a:endParaRPr lang="en-US" sz="2000" dirty="0">
              <a:cs typeface="B Homa" panose="00000400000000000000" pitchFamily="2" charset="-78"/>
            </a:endParaRPr>
          </a:p>
          <a:p>
            <a:pPr lvl="0" algn="just">
              <a:lnSpc>
                <a:spcPct val="150000"/>
              </a:lnSpc>
              <a:buFont typeface="Wingdings 2" pitchFamily="18" charset="2"/>
              <a:buChar char="P"/>
            </a:pPr>
            <a:r>
              <a:rPr lang="fa-IR" sz="2000" dirty="0">
                <a:cs typeface="B Homa" panose="00000400000000000000" pitchFamily="2" charset="-78"/>
              </a:rPr>
              <a:t> هر کدام از دیگر اعضا 1-2 دقیقه وقت دارند که نقد خود را بر ایده مطرح شده بیان کنند. </a:t>
            </a:r>
            <a:endParaRPr lang="en-US" sz="2000" dirty="0">
              <a:cs typeface="B Homa" panose="00000400000000000000" pitchFamily="2" charset="-78"/>
            </a:endParaRPr>
          </a:p>
          <a:p>
            <a:pPr lvl="0" algn="just">
              <a:lnSpc>
                <a:spcPct val="150000"/>
              </a:lnSpc>
              <a:buFont typeface="Wingdings 2" pitchFamily="18" charset="2"/>
              <a:buChar char="P"/>
            </a:pPr>
            <a:r>
              <a:rPr lang="fa-IR" sz="2000" dirty="0">
                <a:cs typeface="B Homa" panose="00000400000000000000" pitchFamily="2" charset="-78"/>
              </a:rPr>
              <a:t>هر کدام از اعضا با توجه به جمع‌بندی نقدهای انجام شده، ایده خود را اصلاح کرده و ارائه می‌دهند.</a:t>
            </a:r>
            <a:endParaRPr lang="en-US" sz="2000" dirty="0">
              <a:cs typeface="B Homa" panose="00000400000000000000" pitchFamily="2" charset="-78"/>
            </a:endParaRPr>
          </a:p>
          <a:p>
            <a:pPr algn="just"/>
            <a:endParaRPr lang="fa-IR" sz="2000" dirty="0">
              <a:cs typeface="B Homa" panose="00000400000000000000" pitchFamily="2" charset="-78"/>
            </a:endParaRPr>
          </a:p>
        </p:txBody>
      </p:sp>
    </p:spTree>
    <p:extLst>
      <p:ext uri="{BB962C8B-B14F-4D97-AF65-F5344CB8AC3E}">
        <p14:creationId xmlns:p14="http://schemas.microsoft.com/office/powerpoint/2010/main" val="369674429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7489552" y="172938"/>
            <a:ext cx="3127648" cy="836712"/>
          </a:xfrm>
        </p:spPr>
        <p:txBody>
          <a:bodyPr>
            <a:normAutofit/>
          </a:bodyPr>
          <a:lstStyle/>
          <a:p>
            <a:pPr algn="r"/>
            <a:r>
              <a:rPr lang="fa-IR" sz="3200" dirty="0">
                <a:cs typeface="B Homa" panose="00000400000000000000" pitchFamily="2" charset="-78"/>
              </a:rPr>
              <a:t>تکنیکها و ابزارها</a:t>
            </a:r>
          </a:p>
        </p:txBody>
      </p:sp>
      <p:sp>
        <p:nvSpPr>
          <p:cNvPr id="3" name="Content Placeholder 2"/>
          <p:cNvSpPr>
            <a:spLocks noGrp="1"/>
          </p:cNvSpPr>
          <p:nvPr>
            <p:ph idx="1"/>
          </p:nvPr>
        </p:nvSpPr>
        <p:spPr>
          <a:xfrm>
            <a:off x="1828800" y="1143000"/>
            <a:ext cx="8534400" cy="5410200"/>
          </a:xfrm>
        </p:spPr>
        <p:txBody>
          <a:bodyPr>
            <a:normAutofit/>
          </a:bodyPr>
          <a:lstStyle/>
          <a:p>
            <a:pPr algn="just">
              <a:buNone/>
            </a:pPr>
            <a:r>
              <a:rPr lang="fa-IR" sz="2000" b="1" dirty="0">
                <a:cs typeface="B Homa" panose="00000400000000000000" pitchFamily="2" charset="-78"/>
              </a:rPr>
              <a:t>تکنیک دیجیتالی:</a:t>
            </a:r>
            <a:endParaRPr lang="en-US" sz="2000" dirty="0">
              <a:cs typeface="B Homa" panose="00000400000000000000" pitchFamily="2" charset="-78"/>
            </a:endParaRPr>
          </a:p>
          <a:p>
            <a:pPr algn="just">
              <a:lnSpc>
                <a:spcPct val="150000"/>
              </a:lnSpc>
              <a:buFont typeface="Wingdings" pitchFamily="2" charset="2"/>
              <a:buChar char="v"/>
            </a:pPr>
            <a:r>
              <a:rPr lang="fa-IR" sz="1800" dirty="0">
                <a:cs typeface="B Homa" panose="00000400000000000000" pitchFamily="2" charset="-78"/>
              </a:rPr>
              <a:t>رسانه‌های دیجیتالی نقش بسیار مهمی در تسهیل شدن ارتباطات دارد. ویدئو کنفرانس یکی از وسایل ارتباطی است که به مشارکت‌کنندگان این امکان را فراهم می‌دهد که در وضعیت یکسان و بدون کنترل کنفرانس همدیگر را ببینند، با یکدیگر صحبت کنند و مدارک مربوطه را به یکدیگر نشان دهند. در کل این ابزار به مشارکت‌کنندگان امکان مشارکت را از مکان‌های مختلف می‌دهد.</a:t>
            </a:r>
            <a:endParaRPr lang="en-US" sz="1800" dirty="0">
              <a:cs typeface="B Homa" panose="00000400000000000000" pitchFamily="2" charset="-78"/>
            </a:endParaRPr>
          </a:p>
          <a:p>
            <a:pPr algn="just">
              <a:lnSpc>
                <a:spcPct val="150000"/>
              </a:lnSpc>
              <a:buFont typeface="Wingdings" pitchFamily="2" charset="2"/>
              <a:buChar char="v"/>
            </a:pPr>
            <a:r>
              <a:rPr lang="fa-IR" sz="1800" dirty="0">
                <a:cs typeface="B Homa" panose="00000400000000000000" pitchFamily="2" charset="-78"/>
              </a:rPr>
              <a:t>مدل‌های شبیه سازی در فضای مجازی به مشارکت‌کنندگان امکان راه رفتن، پرواز کردن و داخل شدن در میان ساختمان‌ها را فراهم می‌کند.</a:t>
            </a:r>
            <a:endParaRPr lang="en-US" sz="1800" dirty="0">
              <a:cs typeface="B Homa" panose="00000400000000000000" pitchFamily="2" charset="-78"/>
            </a:endParaRPr>
          </a:p>
          <a:p>
            <a:pPr algn="just">
              <a:lnSpc>
                <a:spcPct val="150000"/>
              </a:lnSpc>
              <a:buFont typeface="Wingdings" pitchFamily="2" charset="2"/>
              <a:buChar char="v"/>
            </a:pPr>
            <a:r>
              <a:rPr lang="fa-IR" sz="1800" dirty="0">
                <a:cs typeface="B Homa" panose="00000400000000000000" pitchFamily="2" charset="-78"/>
              </a:rPr>
              <a:t>سی دی‌ ها ابزار بسیار مهمی در ذخیره</a:t>
            </a:r>
          </a:p>
          <a:p>
            <a:pPr marL="444500" indent="-177800" algn="just">
              <a:lnSpc>
                <a:spcPct val="150000"/>
              </a:lnSpc>
              <a:buNone/>
            </a:pPr>
            <a:r>
              <a:rPr lang="fa-IR" sz="1800" dirty="0">
                <a:cs typeface="B Homa" panose="00000400000000000000" pitchFamily="2" charset="-78"/>
              </a:rPr>
              <a:t> اطلاعات و دستیابی به آن دارند.</a:t>
            </a:r>
          </a:p>
          <a:p>
            <a:pPr algn="just">
              <a:lnSpc>
                <a:spcPct val="150000"/>
              </a:lnSpc>
              <a:buFont typeface="Wingdings" pitchFamily="2" charset="2"/>
              <a:buChar char="v"/>
            </a:pPr>
            <a:endParaRPr lang="en-US" sz="1800" dirty="0">
              <a:cs typeface="B Homa" panose="00000400000000000000" pitchFamily="2" charset="-78"/>
            </a:endParaRPr>
          </a:p>
          <a:p>
            <a:pPr algn="just"/>
            <a:endParaRPr lang="fa-IR" sz="2000" dirty="0">
              <a:cs typeface="B Homa" panose="00000400000000000000" pitchFamily="2" charset="-78"/>
            </a:endParaRPr>
          </a:p>
        </p:txBody>
      </p:sp>
      <p:pic>
        <p:nvPicPr>
          <p:cNvPr id="1026" name="Picture 2" descr="C:\Users\user\Desktop\مدیریت\ax\~ad-Workshop_&amp;_Seminar.jpg"/>
          <p:cNvPicPr>
            <a:picLocks noChangeAspect="1" noChangeArrowheads="1"/>
          </p:cNvPicPr>
          <p:nvPr/>
        </p:nvPicPr>
        <p:blipFill>
          <a:blip r:embed="rId2"/>
          <a:srcRect/>
          <a:stretch>
            <a:fillRect/>
          </a:stretch>
        </p:blipFill>
        <p:spPr bwMode="auto">
          <a:xfrm>
            <a:off x="1905001" y="3657600"/>
            <a:ext cx="4632325" cy="3028950"/>
          </a:xfrm>
          <a:prstGeom prst="rect">
            <a:avLst/>
          </a:prstGeom>
          <a:noFill/>
        </p:spPr>
      </p:pic>
    </p:spTree>
    <p:extLst>
      <p:ext uri="{BB962C8B-B14F-4D97-AF65-F5344CB8AC3E}">
        <p14:creationId xmlns:p14="http://schemas.microsoft.com/office/powerpoint/2010/main" val="163577584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7972152" y="306288"/>
            <a:ext cx="3127648" cy="836712"/>
          </a:xfrm>
        </p:spPr>
        <p:txBody>
          <a:bodyPr>
            <a:normAutofit/>
          </a:bodyPr>
          <a:lstStyle/>
          <a:p>
            <a:pPr algn="r"/>
            <a:r>
              <a:rPr lang="fa-IR" sz="3200" dirty="0">
                <a:cs typeface="B Homa" panose="00000400000000000000" pitchFamily="2" charset="-78"/>
              </a:rPr>
              <a:t>تکنیکها و ابزارها</a:t>
            </a:r>
          </a:p>
        </p:txBody>
      </p:sp>
      <p:sp>
        <p:nvSpPr>
          <p:cNvPr id="3" name="Content Placeholder 2"/>
          <p:cNvSpPr>
            <a:spLocks noGrp="1"/>
          </p:cNvSpPr>
          <p:nvPr>
            <p:ph idx="1"/>
          </p:nvPr>
        </p:nvSpPr>
        <p:spPr>
          <a:xfrm>
            <a:off x="2260600" y="1143000"/>
            <a:ext cx="8534400" cy="5410200"/>
          </a:xfrm>
        </p:spPr>
        <p:txBody>
          <a:bodyPr>
            <a:normAutofit/>
          </a:bodyPr>
          <a:lstStyle/>
          <a:p>
            <a:pPr algn="just">
              <a:buNone/>
            </a:pPr>
            <a:r>
              <a:rPr lang="fa-IR" sz="2000" b="1" dirty="0">
                <a:cs typeface="B Homa" panose="00000400000000000000" pitchFamily="2" charset="-78"/>
              </a:rPr>
              <a:t>ورکشاپ</a:t>
            </a:r>
          </a:p>
          <a:p>
            <a:pPr algn="just">
              <a:buNone/>
            </a:pPr>
            <a:r>
              <a:rPr lang="fa-IR" sz="1800" dirty="0">
                <a:cs typeface="B Homa" panose="00000400000000000000" pitchFamily="2" charset="-78"/>
              </a:rPr>
              <a:t>ورکشاپ‌ها  روش بسیار مناسبی برای تمامی انواع مشارکت است. اصطلاح ورکشاپ به معنی به اشتراک گذاشتن تجارب است.</a:t>
            </a:r>
          </a:p>
          <a:p>
            <a:pPr algn="just"/>
            <a:r>
              <a:rPr lang="fa-IR" sz="1800" dirty="0">
                <a:cs typeface="B Homa" panose="00000400000000000000" pitchFamily="2" charset="-78"/>
              </a:rPr>
              <a:t>ورکشاپ بهترین وسیله برای برقراری حضوری شهروندان کنار یکدیگر در راستای تصمیم‌گیری برای کیفیت و جهت زندگی خود است.</a:t>
            </a:r>
          </a:p>
          <a:p>
            <a:pPr algn="just"/>
            <a:endParaRPr lang="fa-IR" sz="1800" dirty="0">
              <a:cs typeface="B Homa" panose="00000400000000000000" pitchFamily="2" charset="-78"/>
            </a:endParaRPr>
          </a:p>
          <a:p>
            <a:pPr algn="just">
              <a:lnSpc>
                <a:spcPct val="150000"/>
              </a:lnSpc>
              <a:buSzPct val="85000"/>
              <a:buFont typeface="Wingdings" pitchFamily="2" charset="2"/>
              <a:buChar char="v"/>
            </a:pPr>
            <a:endParaRPr lang="en-US" sz="1800" dirty="0"/>
          </a:p>
          <a:p>
            <a:pPr algn="just">
              <a:lnSpc>
                <a:spcPct val="150000"/>
              </a:lnSpc>
              <a:buSzPct val="85000"/>
              <a:buFont typeface="Wingdings" pitchFamily="2" charset="2"/>
              <a:buChar char="v"/>
            </a:pPr>
            <a:endParaRPr lang="en-US" sz="1800" dirty="0"/>
          </a:p>
          <a:p>
            <a:pPr lvl="0" algn="just">
              <a:lnSpc>
                <a:spcPct val="150000"/>
              </a:lnSpc>
              <a:buSzPct val="85000"/>
              <a:buFont typeface="+mj-lt"/>
              <a:buAutoNum type="arabicParenR"/>
            </a:pPr>
            <a:endParaRPr lang="en-US" sz="1800" dirty="0">
              <a:cs typeface="B Homa" panose="00000400000000000000" pitchFamily="2" charset="-78"/>
            </a:endParaRPr>
          </a:p>
        </p:txBody>
      </p:sp>
      <p:pic>
        <p:nvPicPr>
          <p:cNvPr id="1026" name="Picture 2"/>
          <p:cNvPicPr>
            <a:picLocks noChangeAspect="1" noChangeArrowheads="1"/>
          </p:cNvPicPr>
          <p:nvPr/>
        </p:nvPicPr>
        <p:blipFill>
          <a:blip r:embed="rId2"/>
          <a:srcRect/>
          <a:stretch>
            <a:fillRect/>
          </a:stretch>
        </p:blipFill>
        <p:spPr bwMode="auto">
          <a:xfrm>
            <a:off x="4165600" y="3009900"/>
            <a:ext cx="4724400" cy="3543300"/>
          </a:xfrm>
          <a:prstGeom prst="rect">
            <a:avLst/>
          </a:prstGeom>
          <a:noFill/>
          <a:ln w="9525">
            <a:noFill/>
            <a:miter lim="800000"/>
            <a:headEnd/>
            <a:tailEnd/>
          </a:ln>
          <a:effectLst/>
        </p:spPr>
      </p:pic>
    </p:spTree>
    <p:extLst>
      <p:ext uri="{BB962C8B-B14F-4D97-AF65-F5344CB8AC3E}">
        <p14:creationId xmlns:p14="http://schemas.microsoft.com/office/powerpoint/2010/main" val="129848746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7464152" y="0"/>
            <a:ext cx="3127648" cy="836712"/>
          </a:xfrm>
        </p:spPr>
        <p:txBody>
          <a:bodyPr>
            <a:normAutofit/>
          </a:bodyPr>
          <a:lstStyle/>
          <a:p>
            <a:pPr algn="r"/>
            <a:r>
              <a:rPr lang="fa-IR" sz="3200" dirty="0">
                <a:cs typeface="B Homa" panose="00000400000000000000" pitchFamily="2" charset="-78"/>
              </a:rPr>
              <a:t>تکنیکها و ابزارها</a:t>
            </a:r>
          </a:p>
        </p:txBody>
      </p:sp>
      <p:sp>
        <p:nvSpPr>
          <p:cNvPr id="3" name="Content Placeholder 2"/>
          <p:cNvSpPr>
            <a:spLocks noGrp="1"/>
          </p:cNvSpPr>
          <p:nvPr>
            <p:ph idx="1"/>
          </p:nvPr>
        </p:nvSpPr>
        <p:spPr>
          <a:xfrm>
            <a:off x="1981200" y="1066800"/>
            <a:ext cx="8382000" cy="5486400"/>
          </a:xfrm>
        </p:spPr>
        <p:txBody>
          <a:bodyPr>
            <a:normAutofit fontScale="92500" lnSpcReduction="20000"/>
          </a:bodyPr>
          <a:lstStyle/>
          <a:p>
            <a:pPr algn="just">
              <a:buNone/>
            </a:pPr>
            <a:r>
              <a:rPr lang="fa-IR" sz="2000" b="1" dirty="0">
                <a:cs typeface="B Homa" panose="00000400000000000000" pitchFamily="2" charset="-78"/>
              </a:rPr>
              <a:t>نکات لازم جهت برگزاری ورکشاپ موفق:</a:t>
            </a:r>
            <a:endParaRPr lang="fa-IR" sz="2000" dirty="0">
              <a:cs typeface="B Homa" panose="00000400000000000000" pitchFamily="2" charset="-78"/>
            </a:endParaRPr>
          </a:p>
          <a:p>
            <a:pPr algn="just">
              <a:buFont typeface="Wingdings" pitchFamily="2" charset="2"/>
              <a:buChar char="v"/>
            </a:pPr>
            <a:r>
              <a:rPr lang="fa-IR" sz="2000" dirty="0">
                <a:cs typeface="B Homa" panose="00000400000000000000" pitchFamily="2" charset="-78"/>
              </a:rPr>
              <a:t>در راستای مفید بودن ورکشاپ باید مواردی مشخص و قطعی شوند:</a:t>
            </a:r>
            <a:endParaRPr lang="en-US" sz="2000" dirty="0">
              <a:cs typeface="B Homa" panose="00000400000000000000" pitchFamily="2" charset="-78"/>
            </a:endParaRPr>
          </a:p>
          <a:p>
            <a:pPr lvl="0" algn="just">
              <a:buSzPct val="85000"/>
              <a:buFont typeface="+mj-lt"/>
              <a:buAutoNum type="arabicParenR"/>
            </a:pPr>
            <a:r>
              <a:rPr lang="fa-IR" sz="2000" dirty="0">
                <a:cs typeface="B Homa" panose="00000400000000000000" pitchFamily="2" charset="-78"/>
              </a:rPr>
              <a:t>اهداف.</a:t>
            </a:r>
            <a:endParaRPr lang="en-US" sz="2000" dirty="0">
              <a:cs typeface="B Homa" panose="00000400000000000000" pitchFamily="2" charset="-78"/>
            </a:endParaRPr>
          </a:p>
          <a:p>
            <a:pPr lvl="0" algn="just">
              <a:buSzPct val="85000"/>
              <a:buFont typeface="+mj-lt"/>
              <a:buAutoNum type="arabicParenR"/>
            </a:pPr>
            <a:r>
              <a:rPr lang="fa-IR" sz="2000" dirty="0">
                <a:cs typeface="B Homa" panose="00000400000000000000" pitchFamily="2" charset="-78"/>
              </a:rPr>
              <a:t>مشکلات موجود.</a:t>
            </a:r>
            <a:endParaRPr lang="en-US" sz="2000" dirty="0">
              <a:cs typeface="B Homa" panose="00000400000000000000" pitchFamily="2" charset="-78"/>
            </a:endParaRPr>
          </a:p>
          <a:p>
            <a:pPr lvl="0" algn="just">
              <a:buSzPct val="85000"/>
              <a:buFont typeface="+mj-lt"/>
              <a:buAutoNum type="arabicParenR"/>
            </a:pPr>
            <a:r>
              <a:rPr lang="fa-IR" sz="2000" dirty="0">
                <a:cs typeface="B Homa" panose="00000400000000000000" pitchFamily="2" charset="-78"/>
              </a:rPr>
              <a:t>نقش ها و وظایف.</a:t>
            </a:r>
            <a:endParaRPr lang="en-US" sz="2000" dirty="0">
              <a:cs typeface="B Homa" panose="00000400000000000000" pitchFamily="2" charset="-78"/>
            </a:endParaRPr>
          </a:p>
          <a:p>
            <a:pPr lvl="0" algn="just">
              <a:lnSpc>
                <a:spcPct val="150000"/>
              </a:lnSpc>
              <a:buSzPct val="85000"/>
              <a:buFont typeface="+mj-lt"/>
              <a:buAutoNum type="arabicParenR"/>
            </a:pPr>
            <a:r>
              <a:rPr lang="fa-IR" sz="2000" dirty="0">
                <a:cs typeface="B Homa" panose="00000400000000000000" pitchFamily="2" charset="-78"/>
              </a:rPr>
              <a:t>خلاصه کردن بحث هر ورکشاپ.</a:t>
            </a:r>
          </a:p>
          <a:p>
            <a:pPr algn="just">
              <a:lnSpc>
                <a:spcPct val="150000"/>
              </a:lnSpc>
              <a:buSzPct val="85000"/>
              <a:buFont typeface="Wingdings" pitchFamily="2" charset="2"/>
              <a:buChar char="v"/>
            </a:pPr>
            <a:r>
              <a:rPr lang="fa-IR" sz="2000" dirty="0">
                <a:cs typeface="B Homa" panose="00000400000000000000" pitchFamily="2" charset="-78"/>
              </a:rPr>
              <a:t>یکی از مهم‌ترین وظایف در برگزاری یک ورکشاپ، ایجاد و حفظ انسجام گروه در تمامی فرآیند است. </a:t>
            </a:r>
          </a:p>
          <a:p>
            <a:pPr algn="just">
              <a:lnSpc>
                <a:spcPct val="150000"/>
              </a:lnSpc>
              <a:buSzPct val="85000"/>
              <a:buFont typeface="Wingdings" pitchFamily="2" charset="2"/>
              <a:buChar char="v"/>
            </a:pPr>
            <a:r>
              <a:rPr lang="fa-IR" sz="2000" dirty="0">
                <a:cs typeface="B Homa" panose="00000400000000000000" pitchFamily="2" charset="-78"/>
              </a:rPr>
              <a:t>ترکیب مناسب تکنیک‌ها با اهداف باعث مفیدتر شدن ورکشاپ خواهد شد.</a:t>
            </a:r>
          </a:p>
          <a:p>
            <a:pPr algn="just">
              <a:lnSpc>
                <a:spcPct val="150000"/>
              </a:lnSpc>
              <a:buFont typeface="Wingdings" pitchFamily="2" charset="2"/>
              <a:buChar char="v"/>
            </a:pPr>
            <a:r>
              <a:rPr lang="fa-IR" sz="2000" dirty="0">
                <a:cs typeface="B Homa" panose="00000400000000000000" pitchFamily="2" charset="-78"/>
              </a:rPr>
              <a:t>یک ورکشاپ با هر عنوان، هدف و مدت زمان، ممکن است بسیار متفاوت باشد در نتیجه تعیین صحیح و بادقت این سه بسیار لازم و ضروری است.</a:t>
            </a:r>
            <a:endParaRPr lang="en-US" sz="2000" dirty="0">
              <a:cs typeface="B Homa" panose="00000400000000000000" pitchFamily="2" charset="-78"/>
            </a:endParaRPr>
          </a:p>
          <a:p>
            <a:pPr algn="just">
              <a:lnSpc>
                <a:spcPct val="150000"/>
              </a:lnSpc>
              <a:buFont typeface="Wingdings" pitchFamily="2" charset="2"/>
              <a:buChar char="v"/>
            </a:pPr>
            <a:r>
              <a:rPr lang="fa-IR" sz="2000" dirty="0">
                <a:cs typeface="B Homa" panose="00000400000000000000" pitchFamily="2" charset="-78"/>
              </a:rPr>
              <a:t>فضای ورکشاپ باید دارای تهویه و روشنایی مناسب، مبلمان متحرک و تمامی تجهیزات برای راحتی مشارکت‌کنندگان باشد.</a:t>
            </a:r>
            <a:endParaRPr lang="en-US" sz="2000" dirty="0">
              <a:cs typeface="B Homa" panose="00000400000000000000" pitchFamily="2" charset="-78"/>
            </a:endParaRPr>
          </a:p>
          <a:p>
            <a:pPr algn="just">
              <a:buNone/>
            </a:pPr>
            <a:endParaRPr lang="fa-IR" sz="1800" dirty="0">
              <a:cs typeface="B Homa" panose="00000400000000000000" pitchFamily="2" charset="-78"/>
            </a:endParaRPr>
          </a:p>
        </p:txBody>
      </p:sp>
    </p:spTree>
    <p:extLst>
      <p:ext uri="{BB962C8B-B14F-4D97-AF65-F5344CB8AC3E}">
        <p14:creationId xmlns:p14="http://schemas.microsoft.com/office/powerpoint/2010/main" val="249997016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7464152" y="0"/>
            <a:ext cx="3127648" cy="836712"/>
          </a:xfrm>
        </p:spPr>
        <p:txBody>
          <a:bodyPr>
            <a:normAutofit/>
          </a:bodyPr>
          <a:lstStyle/>
          <a:p>
            <a:pPr algn="r"/>
            <a:r>
              <a:rPr lang="fa-IR" sz="3200" dirty="0" smtClean="0">
                <a:cs typeface="B Homa" panose="00000400000000000000" pitchFamily="2" charset="-78"/>
              </a:rPr>
              <a:t>تکنیکها </a:t>
            </a:r>
            <a:r>
              <a:rPr lang="fa-IR" sz="3200" dirty="0">
                <a:cs typeface="B Homa" panose="00000400000000000000" pitchFamily="2" charset="-78"/>
              </a:rPr>
              <a:t>و ابزارها</a:t>
            </a:r>
          </a:p>
        </p:txBody>
      </p:sp>
      <p:sp>
        <p:nvSpPr>
          <p:cNvPr id="3" name="Content Placeholder 2"/>
          <p:cNvSpPr>
            <a:spLocks noGrp="1"/>
          </p:cNvSpPr>
          <p:nvPr>
            <p:ph idx="1"/>
          </p:nvPr>
        </p:nvSpPr>
        <p:spPr>
          <a:xfrm>
            <a:off x="1981200" y="1066800"/>
            <a:ext cx="8382000" cy="5638800"/>
          </a:xfrm>
        </p:spPr>
        <p:txBody>
          <a:bodyPr>
            <a:noAutofit/>
          </a:bodyPr>
          <a:lstStyle/>
          <a:p>
            <a:pPr algn="just">
              <a:lnSpc>
                <a:spcPct val="150000"/>
              </a:lnSpc>
              <a:buFont typeface="Wingdings" pitchFamily="2" charset="2"/>
              <a:buChar char="v"/>
            </a:pPr>
            <a:r>
              <a:rPr lang="fa-IR" sz="2000" dirty="0">
                <a:cs typeface="B Homa" panose="00000400000000000000" pitchFamily="2" charset="-78"/>
              </a:rPr>
              <a:t>جایگاه سخنران نباید از حضار جدا باشد زیرا باید یک حس غیر رسمی و تعاملی بیشتر برای مشارکت‌کنندگان ایجاد کند.</a:t>
            </a:r>
          </a:p>
          <a:p>
            <a:pPr algn="just">
              <a:lnSpc>
                <a:spcPct val="150000"/>
              </a:lnSpc>
              <a:buFont typeface="Wingdings" pitchFamily="2" charset="2"/>
              <a:buChar char="v"/>
            </a:pPr>
            <a:r>
              <a:rPr lang="fa-IR" sz="2000" dirty="0">
                <a:cs typeface="B Homa" panose="00000400000000000000" pitchFamily="2" charset="-78"/>
              </a:rPr>
              <a:t>مهارت‌هایی از قبیل توانایی برقراری رابطه، حل مشکلات گروه، آگاهی داشتن، ارائه و پذیرفتن انتقادات و پیشنهادات. </a:t>
            </a:r>
          </a:p>
          <a:p>
            <a:pPr algn="just">
              <a:lnSpc>
                <a:spcPct val="150000"/>
              </a:lnSpc>
              <a:buFont typeface="Wingdings" pitchFamily="2" charset="2"/>
              <a:buChar char="v"/>
            </a:pPr>
            <a:r>
              <a:rPr lang="fa-IR" sz="2000" dirty="0">
                <a:cs typeface="B Homa" panose="00000400000000000000" pitchFamily="2" charset="-78"/>
              </a:rPr>
              <a:t> داشتن تکنیک‌هایی از قبیل خلاصه کردن، بحث کردن، مذاکره و مصاحبه، ایجاد چک لیست و تعیین وظایف و گرفتن نقش و مسئولیت.</a:t>
            </a:r>
            <a:endParaRPr lang="en-US" sz="2000" dirty="0">
              <a:cs typeface="B Homa" panose="00000400000000000000" pitchFamily="2" charset="-78"/>
            </a:endParaRPr>
          </a:p>
          <a:p>
            <a:pPr algn="just">
              <a:lnSpc>
                <a:spcPct val="150000"/>
              </a:lnSpc>
              <a:buFont typeface="Wingdings" pitchFamily="2" charset="2"/>
              <a:buChar char="v"/>
            </a:pPr>
            <a:r>
              <a:rPr lang="fa-IR" sz="2000" dirty="0">
                <a:cs typeface="B Homa" panose="00000400000000000000" pitchFamily="2" charset="-78"/>
              </a:rPr>
              <a:t>قبل از برگزاری اولین ورکشاپ باید یک دعوت عمومی انجام شود این دعوت باید از طریق: </a:t>
            </a:r>
          </a:p>
          <a:p>
            <a:pPr algn="just">
              <a:lnSpc>
                <a:spcPct val="150000"/>
              </a:lnSpc>
              <a:buNone/>
            </a:pPr>
            <a:r>
              <a:rPr lang="fa-IR" sz="2000" dirty="0">
                <a:cs typeface="B Homa" panose="00000400000000000000" pitchFamily="2" charset="-78"/>
              </a:rPr>
              <a:t>آگهی پست الکترونیکی، آگهی در روزنامه و تلویزیون و رادیو باشد. در این دعوت باید هدف و ضرورت شرکت در ورکشاپ و برنامه آن مشخص شود.</a:t>
            </a:r>
            <a:endParaRPr lang="en-US" sz="2000" dirty="0">
              <a:cs typeface="B Homa" panose="00000400000000000000" pitchFamily="2" charset="-78"/>
            </a:endParaRPr>
          </a:p>
          <a:p>
            <a:pPr lvl="0" algn="just">
              <a:lnSpc>
                <a:spcPct val="150000"/>
              </a:lnSpc>
              <a:buSzPct val="85000"/>
              <a:buFont typeface="Wingdings" pitchFamily="2" charset="2"/>
              <a:buChar char="v"/>
            </a:pPr>
            <a:r>
              <a:rPr lang="fa-IR" sz="2000" dirty="0">
                <a:cs typeface="B Homa" panose="00000400000000000000" pitchFamily="2" charset="-78"/>
              </a:rPr>
              <a:t>دعوت شدگان باید اطلاعات مختصری از برنامه‌ها داشته باشند.</a:t>
            </a:r>
            <a:endParaRPr lang="en-US" sz="2000" dirty="0">
              <a:cs typeface="B Homa" panose="00000400000000000000" pitchFamily="2" charset="-78"/>
            </a:endParaRPr>
          </a:p>
          <a:p>
            <a:pPr algn="just">
              <a:lnSpc>
                <a:spcPct val="150000"/>
              </a:lnSpc>
              <a:buSzPct val="85000"/>
              <a:buFont typeface="Wingdings" pitchFamily="2" charset="2"/>
              <a:buChar char="v"/>
            </a:pPr>
            <a:r>
              <a:rPr lang="fa-IR" sz="2000" dirty="0">
                <a:cs typeface="B Homa" panose="00000400000000000000" pitchFamily="2" charset="-78"/>
              </a:rPr>
              <a:t>ورکشاپ باید شامل اسلاید، تصویربرداری و فیلمبرداری باشد.</a:t>
            </a:r>
          </a:p>
          <a:p>
            <a:pPr algn="just"/>
            <a:endParaRPr lang="fa-IR" sz="2000" dirty="0">
              <a:cs typeface="B Homa" panose="00000400000000000000" pitchFamily="2" charset="-78"/>
            </a:endParaRPr>
          </a:p>
        </p:txBody>
      </p:sp>
    </p:spTree>
    <p:extLst>
      <p:ext uri="{BB962C8B-B14F-4D97-AF65-F5344CB8AC3E}">
        <p14:creationId xmlns:p14="http://schemas.microsoft.com/office/powerpoint/2010/main" val="356570355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8760296" y="188640"/>
            <a:ext cx="1907704" cy="720080"/>
          </a:xfrm>
        </p:spPr>
        <p:txBody>
          <a:bodyPr/>
          <a:lstStyle/>
          <a:p>
            <a:pPr algn="r"/>
            <a:r>
              <a:rPr lang="fa-IR" dirty="0" smtClean="0">
                <a:cs typeface="B Homa" panose="00000400000000000000" pitchFamily="2" charset="-78"/>
              </a:rPr>
              <a:t>ورکشاپ</a:t>
            </a:r>
            <a:endParaRPr lang="fa-IR" dirty="0">
              <a:cs typeface="B Homa" panose="00000400000000000000" pitchFamily="2" charset="-78"/>
            </a:endParaRPr>
          </a:p>
        </p:txBody>
      </p:sp>
      <p:sp>
        <p:nvSpPr>
          <p:cNvPr id="3" name="Content Placeholder 2"/>
          <p:cNvSpPr>
            <a:spLocks noGrp="1"/>
          </p:cNvSpPr>
          <p:nvPr>
            <p:ph idx="1"/>
          </p:nvPr>
        </p:nvSpPr>
        <p:spPr>
          <a:xfrm>
            <a:off x="1981200" y="1066800"/>
            <a:ext cx="8382000" cy="5388008"/>
          </a:xfrm>
        </p:spPr>
        <p:txBody>
          <a:bodyPr>
            <a:normAutofit/>
          </a:bodyPr>
          <a:lstStyle/>
          <a:p>
            <a:pPr>
              <a:lnSpc>
                <a:spcPct val="150000"/>
              </a:lnSpc>
              <a:buFont typeface="Wingdings" pitchFamily="2" charset="2"/>
              <a:buChar char="v"/>
            </a:pPr>
            <a:r>
              <a:rPr lang="fa-IR" sz="2000" dirty="0">
                <a:cs typeface="B Homa" panose="00000400000000000000" pitchFamily="2" charset="-78"/>
              </a:rPr>
              <a:t>ورکشاپ باید از  گروه‌هایی بین 9-5 ایجاد شوند. زیرا کمتر از پنج نفر احتمال از دست دادن اطلاعات وجود دارد و در بیشتر از دو نفر احتمال ایجاد مخالفت و همچنین احتمال کم شدن نقش بعضی از مشارکت‌کنندگان شود.</a:t>
            </a:r>
            <a:endParaRPr lang="en-US" sz="2000" dirty="0">
              <a:cs typeface="B Homa" panose="00000400000000000000" pitchFamily="2" charset="-78"/>
            </a:endParaRPr>
          </a:p>
          <a:p>
            <a:pPr>
              <a:lnSpc>
                <a:spcPct val="150000"/>
              </a:lnSpc>
              <a:buFont typeface="Wingdings" pitchFamily="2" charset="2"/>
              <a:buChar char="v"/>
            </a:pPr>
            <a:r>
              <a:rPr lang="fa-IR" sz="2000" dirty="0">
                <a:cs typeface="B Homa" panose="00000400000000000000" pitchFamily="2" charset="-78"/>
              </a:rPr>
              <a:t>وجود رهبر در هر گروه بسیار لازم است. رهبر، اهداف گروه و وظایف اعضا را مشخص می‌کند. تعیین وظایف از ایجاد کشمکش بین اعضا جلوگیری می‌کند.</a:t>
            </a:r>
            <a:endParaRPr lang="en-US" sz="2000" dirty="0">
              <a:cs typeface="B Homa" panose="00000400000000000000" pitchFamily="2" charset="-78"/>
            </a:endParaRPr>
          </a:p>
          <a:p>
            <a:pPr>
              <a:lnSpc>
                <a:spcPct val="150000"/>
              </a:lnSpc>
              <a:buFont typeface="Wingdings" pitchFamily="2" charset="2"/>
              <a:buChar char="v"/>
            </a:pPr>
            <a:r>
              <a:rPr lang="fa-IR" sz="2000" dirty="0">
                <a:cs typeface="B Homa" panose="00000400000000000000" pitchFamily="2" charset="-78"/>
              </a:rPr>
              <a:t>در یک جلسه مشارکتی، نظرات، تعصبات و قضاوت‌ها، هر کدام زمان و مکان خود را دارند ولی این‌ها نباید در مقابل انتخاب راه قرار بگیرند بلکه باید در مسیر انتخاب بهترین راه قرار بگیرند. </a:t>
            </a:r>
            <a:endParaRPr lang="en-US" sz="2000" dirty="0">
              <a:cs typeface="B Homa" panose="00000400000000000000" pitchFamily="2" charset="-78"/>
            </a:endParaRPr>
          </a:p>
          <a:p>
            <a:pPr>
              <a:lnSpc>
                <a:spcPct val="150000"/>
              </a:lnSpc>
              <a:buFont typeface="Wingdings" pitchFamily="2" charset="2"/>
              <a:buChar char="v"/>
            </a:pPr>
            <a:r>
              <a:rPr lang="fa-IR" sz="2000" dirty="0">
                <a:cs typeface="B Homa" panose="00000400000000000000" pitchFamily="2" charset="-78"/>
              </a:rPr>
              <a:t>در طول مدت برگزاری ورکشاپ باید به مرور مطالب گفته شده خلاصه شود تا اعضاء بتوانند به راحتی موفقت و مخالفت خود را بیان کنند.</a:t>
            </a:r>
            <a:endParaRPr lang="en-US" sz="2000" dirty="0">
              <a:cs typeface="B Homa" panose="00000400000000000000" pitchFamily="2" charset="-78"/>
            </a:endParaRPr>
          </a:p>
          <a:p>
            <a:endParaRPr lang="fa-IR" sz="2000" dirty="0">
              <a:cs typeface="B Homa" panose="00000400000000000000" pitchFamily="2" charset="-78"/>
            </a:endParaRPr>
          </a:p>
        </p:txBody>
      </p:sp>
    </p:spTree>
    <p:extLst>
      <p:ext uri="{BB962C8B-B14F-4D97-AF65-F5344CB8AC3E}">
        <p14:creationId xmlns:p14="http://schemas.microsoft.com/office/powerpoint/2010/main" val="235927900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8586192" y="260648"/>
            <a:ext cx="2612976" cy="936104"/>
          </a:xfrm>
        </p:spPr>
        <p:txBody>
          <a:bodyPr>
            <a:normAutofit/>
          </a:bodyPr>
          <a:lstStyle/>
          <a:p>
            <a:pPr algn="r"/>
            <a:r>
              <a:rPr lang="fa-IR" sz="3200" dirty="0">
                <a:cs typeface="B Homa" panose="00000400000000000000" pitchFamily="2" charset="-78"/>
              </a:rPr>
              <a:t>مفهوم مشارکت</a:t>
            </a:r>
          </a:p>
        </p:txBody>
      </p:sp>
      <p:sp>
        <p:nvSpPr>
          <p:cNvPr id="2" name="Content Placeholder 1"/>
          <p:cNvSpPr>
            <a:spLocks noGrp="1"/>
          </p:cNvSpPr>
          <p:nvPr>
            <p:ph idx="1"/>
          </p:nvPr>
        </p:nvSpPr>
        <p:spPr>
          <a:xfrm>
            <a:off x="1727200" y="1196752"/>
            <a:ext cx="9804400" cy="4900000"/>
          </a:xfrm>
        </p:spPr>
        <p:txBody>
          <a:bodyPr>
            <a:noAutofit/>
          </a:bodyPr>
          <a:lstStyle/>
          <a:p>
            <a:pPr algn="just"/>
            <a:r>
              <a:rPr lang="fa-IR" sz="2000" dirty="0">
                <a:cs typeface="B Homa" panose="00000400000000000000" pitchFamily="2" charset="-78"/>
              </a:rPr>
              <a:t>در فرهنگ انگلیسی آکسفورد مشارکت را نقش یا واقعیت سهیم بودن و شرکت داشتن لحاظ کرده و معنا نموده است، لذا مشارکت می‌تواند: مقطعی، معطوف به هدف خاص و یا بخشی از حیات اجتماعی باشد.</a:t>
            </a:r>
            <a:r>
              <a:rPr lang="en-US" sz="2000" dirty="0">
                <a:cs typeface="B Homa" panose="00000400000000000000" pitchFamily="2" charset="-78"/>
              </a:rPr>
              <a:t>)</a:t>
            </a:r>
            <a:r>
              <a:rPr lang="fa-IR" sz="2000" dirty="0">
                <a:cs typeface="B Homa" panose="00000400000000000000" pitchFamily="2" charset="-78"/>
              </a:rPr>
              <a:t>رمضانیان و فرخد، 1387،21)</a:t>
            </a:r>
          </a:p>
          <a:p>
            <a:pPr marL="109728" indent="0" algn="just">
              <a:buNone/>
            </a:pPr>
            <a:endParaRPr lang="en-US" sz="2000" dirty="0">
              <a:cs typeface="B Homa" panose="00000400000000000000" pitchFamily="2" charset="-78"/>
            </a:endParaRPr>
          </a:p>
          <a:p>
            <a:pPr algn="just"/>
            <a:r>
              <a:rPr lang="fa-IR" sz="2000" dirty="0">
                <a:cs typeface="B Homa" panose="00000400000000000000" pitchFamily="2" charset="-78"/>
              </a:rPr>
              <a:t>همچنین مشارکت را می‌توان؛ شرکت فعالانه انسان‌ها در حیات سیاسی، اقتصادی، فرهنگی و بطور کلی تمام ابعاد زندگی اجتماعی دانست. از این رو تشویق به امر مشارکت و تسهیل در فرآیند تحقق آن همواره مورد توجه برنامه‌ریزان و مصلحان اجتماعی بوده است.</a:t>
            </a:r>
            <a:r>
              <a:rPr lang="en-US" sz="2000" dirty="0">
                <a:cs typeface="B Homa" panose="00000400000000000000" pitchFamily="2" charset="-78"/>
              </a:rPr>
              <a:t>)</a:t>
            </a:r>
            <a:r>
              <a:rPr lang="fa-IR" sz="2000" dirty="0">
                <a:cs typeface="B Homa" panose="00000400000000000000" pitchFamily="2" charset="-78"/>
              </a:rPr>
              <a:t>رمضانیان و فرخد، 1387،22)</a:t>
            </a:r>
          </a:p>
          <a:p>
            <a:pPr marL="109728" indent="0" algn="just">
              <a:buNone/>
            </a:pPr>
            <a:endParaRPr lang="fa-IR" sz="2000" dirty="0">
              <a:cs typeface="B Homa" panose="00000400000000000000" pitchFamily="2" charset="-78"/>
            </a:endParaRPr>
          </a:p>
          <a:p>
            <a:pPr algn="just"/>
            <a:r>
              <a:rPr lang="fa-IR" sz="2000" dirty="0" smtClean="0">
                <a:cs typeface="B Homa" panose="00000400000000000000" pitchFamily="2" charset="-78"/>
              </a:rPr>
              <a:t>مشارکت </a:t>
            </a:r>
            <a:r>
              <a:rPr lang="fa-IR" sz="2000" dirty="0">
                <a:cs typeface="B Homa" panose="00000400000000000000" pitchFamily="2" charset="-78"/>
              </a:rPr>
              <a:t>یا همان </a:t>
            </a:r>
            <a:r>
              <a:rPr lang="en-US" sz="2000" dirty="0">
                <a:cs typeface="B Homa" panose="00000400000000000000" pitchFamily="2" charset="-78"/>
              </a:rPr>
              <a:t>participation</a:t>
            </a:r>
            <a:r>
              <a:rPr lang="fa-IR" sz="2000" dirty="0">
                <a:cs typeface="B Homa" panose="00000400000000000000" pitchFamily="2" charset="-78"/>
              </a:rPr>
              <a:t> به معنای سهمی در چیزی داشتن و از آن سود بردن و یا در گروهی شرکت جستن و بنابراین با آن همکاری داشتن است. به همین جهت از دیدگاه جامعه شناسی، باید بین مشارکت به عنوان وضع و حالت (امر شرکت کردن) و مشارکت به عنوان عمل و تعهد(عمل مشارکت) تمیز قائل شد. مشارکت در معنی اول از تعلق به گروهی خاص و داشتن سهمی در آن خبر می‌دهد و در معنی دوم داشتن شرکتی فعالانه در گروه را می‌رساند و به فعالیت </a:t>
            </a:r>
            <a:r>
              <a:rPr lang="fa-IR" sz="2000" dirty="0" smtClean="0">
                <a:cs typeface="B Homa" panose="00000400000000000000" pitchFamily="2" charset="-78"/>
              </a:rPr>
              <a:t>اجتماعی </a:t>
            </a:r>
            <a:r>
              <a:rPr lang="fa-IR" sz="2000" dirty="0">
                <a:cs typeface="B Homa" panose="00000400000000000000" pitchFamily="2" charset="-78"/>
              </a:rPr>
              <a:t>انجام شده نظر دارد. </a:t>
            </a:r>
          </a:p>
        </p:txBody>
      </p:sp>
    </p:spTree>
    <p:extLst>
      <p:ext uri="{BB962C8B-B14F-4D97-AF65-F5344CB8AC3E}">
        <p14:creationId xmlns:p14="http://schemas.microsoft.com/office/powerpoint/2010/main" val="23708389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wipe(down)">
                                      <p:cBhvr>
                                        <p:cTn id="12" dur="500"/>
                                        <p:tgtEl>
                                          <p:spTgt spid="2">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animEffect transition="in" filter="wipe(down)">
                                      <p:cBhvr>
                                        <p:cTn id="17"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8760296" y="188640"/>
            <a:ext cx="1907704" cy="720080"/>
          </a:xfrm>
        </p:spPr>
        <p:txBody>
          <a:bodyPr/>
          <a:lstStyle/>
          <a:p>
            <a:pPr algn="r"/>
            <a:r>
              <a:rPr lang="fa-IR" dirty="0" smtClean="0">
                <a:cs typeface="B Homa" panose="00000400000000000000" pitchFamily="2" charset="-78"/>
              </a:rPr>
              <a:t>ورکشاپ</a:t>
            </a:r>
            <a:endParaRPr lang="fa-IR" dirty="0">
              <a:cs typeface="B Homa" panose="00000400000000000000" pitchFamily="2" charset="-78"/>
            </a:endParaRPr>
          </a:p>
        </p:txBody>
      </p:sp>
      <p:sp>
        <p:nvSpPr>
          <p:cNvPr id="3" name="Content Placeholder 2"/>
          <p:cNvSpPr>
            <a:spLocks noGrp="1"/>
          </p:cNvSpPr>
          <p:nvPr>
            <p:ph idx="1"/>
          </p:nvPr>
        </p:nvSpPr>
        <p:spPr>
          <a:xfrm>
            <a:off x="1828800" y="1143000"/>
            <a:ext cx="8534400" cy="5410200"/>
          </a:xfrm>
        </p:spPr>
        <p:txBody>
          <a:bodyPr>
            <a:normAutofit/>
          </a:bodyPr>
          <a:lstStyle/>
          <a:p>
            <a:pPr algn="just">
              <a:lnSpc>
                <a:spcPct val="150000"/>
              </a:lnSpc>
              <a:buFont typeface="Wingdings" pitchFamily="2" charset="2"/>
              <a:buChar char="v"/>
            </a:pPr>
            <a:r>
              <a:rPr lang="fa-IR" sz="2000" dirty="0">
                <a:cs typeface="B Homa" panose="00000400000000000000" pitchFamily="2" charset="-78"/>
              </a:rPr>
              <a:t>یکی از مواردی که باعث ایجاد مخالفت می‌شود این است که شرکت‌کنندگان فکر کنند صدای آن‌ها شنیده نمی‌شود و به نظرات آنان توجه نمی‌شود. در این مرحله تشخیص تضاد به عهده تسهیل‌گر است. تسهیل‌گر پس از شناخت نظر مخالف، آن را شنیده و سپس آن را برای جمع تکرار کند (در این زمان باید مطمئن شد که آیا منظور فرد یا گروه درست بیان شده است) سپس جمع باید در مورد صحبت بیان شده نظر داده و بحث کنند.</a:t>
            </a:r>
          </a:p>
          <a:p>
            <a:pPr algn="just">
              <a:buFont typeface="Wingdings" pitchFamily="2" charset="2"/>
              <a:buChar char="v"/>
            </a:pPr>
            <a:endParaRPr lang="en-US" sz="2000" dirty="0">
              <a:cs typeface="B Homa" panose="00000400000000000000" pitchFamily="2" charset="-78"/>
            </a:endParaRPr>
          </a:p>
          <a:p>
            <a:pPr algn="just">
              <a:lnSpc>
                <a:spcPct val="150000"/>
              </a:lnSpc>
              <a:buFont typeface="Wingdings" pitchFamily="2" charset="2"/>
              <a:buChar char="v"/>
            </a:pPr>
            <a:r>
              <a:rPr lang="fa-IR" sz="2000" dirty="0">
                <a:cs typeface="B Homa" panose="00000400000000000000" pitchFamily="2" charset="-78"/>
              </a:rPr>
              <a:t>در هر ورکشاپ باید فردی جهت نت‌برداری از بحث ها و نظرات ارائه شده حضور داشته باشد. در آخر هر جلسه رهبر گروه خلاصه‌ای از مجموع  بحث‌های جلسه ارائه می‌دهد. با این کار افراد نتیجه بحث‌های خود را می‌شنوند و با این کار فعالیت‌های آتی گروه و یا موضوع جلسه بعدی گروه مشخص می‌شود.</a:t>
            </a:r>
            <a:endParaRPr lang="en-US" sz="2000" dirty="0">
              <a:cs typeface="B Homa" panose="00000400000000000000" pitchFamily="2" charset="-78"/>
            </a:endParaRPr>
          </a:p>
          <a:p>
            <a:pPr algn="just"/>
            <a:endParaRPr lang="fa-IR" sz="2000" dirty="0">
              <a:cs typeface="B Homa" panose="00000400000000000000" pitchFamily="2" charset="-78"/>
            </a:endParaRPr>
          </a:p>
        </p:txBody>
      </p:sp>
    </p:spTree>
    <p:extLst>
      <p:ext uri="{BB962C8B-B14F-4D97-AF65-F5344CB8AC3E}">
        <p14:creationId xmlns:p14="http://schemas.microsoft.com/office/powerpoint/2010/main" val="292438073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00400" y="214884"/>
            <a:ext cx="8229600" cy="1399032"/>
          </a:xfrm>
        </p:spPr>
        <p:txBody>
          <a:bodyPr>
            <a:normAutofit/>
          </a:bodyPr>
          <a:lstStyle/>
          <a:p>
            <a:pPr algn="r"/>
            <a:r>
              <a:rPr lang="ar-SA" sz="3600" dirty="0">
                <a:cs typeface="B Homa" panose="00000400000000000000" pitchFamily="2" charset="-78"/>
              </a:rPr>
              <a:t>موانع مشارکت</a:t>
            </a:r>
            <a:endParaRPr lang="fa-IR" sz="3600" dirty="0">
              <a:cs typeface="B Homa" panose="00000400000000000000" pitchFamily="2" charset="-78"/>
            </a:endParaRPr>
          </a:p>
        </p:txBody>
      </p:sp>
      <p:sp>
        <p:nvSpPr>
          <p:cNvPr id="3" name="Content Placeholder 2"/>
          <p:cNvSpPr>
            <a:spLocks noGrp="1"/>
          </p:cNvSpPr>
          <p:nvPr>
            <p:ph idx="1"/>
          </p:nvPr>
        </p:nvSpPr>
        <p:spPr>
          <a:xfrm>
            <a:off x="1828800" y="914400"/>
            <a:ext cx="8610600" cy="5943600"/>
          </a:xfrm>
        </p:spPr>
        <p:txBody>
          <a:bodyPr>
            <a:noAutofit/>
          </a:bodyPr>
          <a:lstStyle/>
          <a:p>
            <a:pPr marL="578358" indent="-514350" algn="just">
              <a:buFont typeface="+mj-lt"/>
              <a:buAutoNum type="arabicPeriod"/>
            </a:pPr>
            <a:r>
              <a:rPr lang="fa-IR" sz="2000" dirty="0">
                <a:cs typeface="B Homa" panose="00000400000000000000" pitchFamily="2" charset="-78"/>
              </a:rPr>
              <a:t>فقدان نهادهای کارآمد برای تجمیع و بیان خواسته‌های مردم و تبدیل آن به سیاست.</a:t>
            </a:r>
            <a:endParaRPr lang="en-US" sz="2000" dirty="0">
              <a:cs typeface="B Homa" panose="00000400000000000000" pitchFamily="2" charset="-78"/>
            </a:endParaRPr>
          </a:p>
          <a:p>
            <a:pPr marL="578358" indent="-514350" algn="just">
              <a:buFont typeface="+mj-lt"/>
              <a:buAutoNum type="arabicPeriod"/>
            </a:pPr>
            <a:r>
              <a:rPr lang="fa-IR" sz="2000" dirty="0">
                <a:cs typeface="B Homa" panose="00000400000000000000" pitchFamily="2" charset="-78"/>
              </a:rPr>
              <a:t>بوروکراسی.</a:t>
            </a:r>
            <a:endParaRPr lang="en-US" sz="2000" dirty="0">
              <a:cs typeface="B Homa" panose="00000400000000000000" pitchFamily="2" charset="-78"/>
            </a:endParaRPr>
          </a:p>
          <a:p>
            <a:pPr marL="578358" indent="-514350" algn="just">
              <a:buFont typeface="+mj-lt"/>
              <a:buAutoNum type="arabicPeriod"/>
            </a:pPr>
            <a:r>
              <a:rPr lang="fa-IR" sz="2000" dirty="0">
                <a:cs typeface="B Homa" panose="00000400000000000000" pitchFamily="2" charset="-78"/>
              </a:rPr>
              <a:t>فقدان سازمان‌های غیررسمی.</a:t>
            </a:r>
            <a:endParaRPr lang="en-US" sz="2000" dirty="0">
              <a:cs typeface="B Homa" panose="00000400000000000000" pitchFamily="2" charset="-78"/>
            </a:endParaRPr>
          </a:p>
          <a:p>
            <a:pPr marL="578358" indent="-514350" algn="just">
              <a:buFont typeface="+mj-lt"/>
              <a:buAutoNum type="arabicPeriod"/>
            </a:pPr>
            <a:r>
              <a:rPr lang="fa-IR" sz="2000" dirty="0">
                <a:cs typeface="B Homa" panose="00000400000000000000" pitchFamily="2" charset="-78"/>
              </a:rPr>
              <a:t>نخبه‌گرایی.</a:t>
            </a:r>
            <a:endParaRPr lang="en-US" sz="2000" dirty="0">
              <a:cs typeface="B Homa" panose="00000400000000000000" pitchFamily="2" charset="-78"/>
            </a:endParaRPr>
          </a:p>
          <a:p>
            <a:pPr marL="578358" indent="-514350" algn="just">
              <a:buFont typeface="+mj-lt"/>
              <a:buAutoNum type="arabicPeriod"/>
            </a:pPr>
            <a:r>
              <a:rPr lang="fa-IR" sz="2000" dirty="0">
                <a:cs typeface="B Homa" panose="00000400000000000000" pitchFamily="2" charset="-78"/>
              </a:rPr>
              <a:t>حرفه‌گرایی.</a:t>
            </a:r>
            <a:endParaRPr lang="en-US" sz="2000" dirty="0">
              <a:cs typeface="B Homa" panose="00000400000000000000" pitchFamily="2" charset="-78"/>
            </a:endParaRPr>
          </a:p>
          <a:p>
            <a:pPr marL="578358" indent="-514350" algn="just">
              <a:buFont typeface="+mj-lt"/>
              <a:buAutoNum type="arabicPeriod"/>
            </a:pPr>
            <a:r>
              <a:rPr lang="fa-IR" sz="2000" dirty="0">
                <a:cs typeface="B Homa" panose="00000400000000000000" pitchFamily="2" charset="-78"/>
              </a:rPr>
              <a:t>فقدان قابلیت‌های لازم(سمبولیک، استخراجی، پاسخگویی، توزیعی).</a:t>
            </a:r>
            <a:endParaRPr lang="en-US" sz="2000" dirty="0">
              <a:cs typeface="B Homa" panose="00000400000000000000" pitchFamily="2" charset="-78"/>
            </a:endParaRPr>
          </a:p>
          <a:p>
            <a:pPr marL="578358" indent="-514350" algn="just">
              <a:buFont typeface="+mj-lt"/>
              <a:buAutoNum type="arabicPeriod"/>
            </a:pPr>
            <a:r>
              <a:rPr lang="fa-IR" sz="2000" dirty="0">
                <a:cs typeface="B Homa" panose="00000400000000000000" pitchFamily="2" charset="-78"/>
              </a:rPr>
              <a:t>نارسایی‌های ارتباطی.</a:t>
            </a:r>
            <a:endParaRPr lang="en-US" sz="2000" dirty="0">
              <a:cs typeface="B Homa" panose="00000400000000000000" pitchFamily="2" charset="-78"/>
            </a:endParaRPr>
          </a:p>
          <a:p>
            <a:pPr marL="578358" indent="-514350" algn="just">
              <a:buFont typeface="+mj-lt"/>
              <a:buAutoNum type="arabicPeriod"/>
            </a:pPr>
            <a:r>
              <a:rPr lang="fa-IR" sz="2000" dirty="0">
                <a:cs typeface="B Homa" panose="00000400000000000000" pitchFamily="2" charset="-78"/>
              </a:rPr>
              <a:t>واگرایی.</a:t>
            </a:r>
            <a:endParaRPr lang="en-US" sz="2000" dirty="0">
              <a:cs typeface="B Homa" panose="00000400000000000000" pitchFamily="2" charset="-78"/>
            </a:endParaRPr>
          </a:p>
          <a:p>
            <a:pPr marL="578358" indent="-514350" algn="just">
              <a:buFont typeface="+mj-lt"/>
              <a:buAutoNum type="arabicPeriod"/>
            </a:pPr>
            <a:r>
              <a:rPr lang="fa-IR" sz="2000" dirty="0">
                <a:cs typeface="B Homa" panose="00000400000000000000" pitchFamily="2" charset="-78"/>
              </a:rPr>
              <a:t>سلسله‌مراتب رسمی به جای پلورالیسم.</a:t>
            </a:r>
            <a:endParaRPr lang="en-US" sz="2000" dirty="0">
              <a:cs typeface="B Homa" panose="00000400000000000000" pitchFamily="2" charset="-78"/>
            </a:endParaRPr>
          </a:p>
          <a:p>
            <a:pPr marL="578358" indent="-514350" algn="just">
              <a:buFont typeface="+mj-lt"/>
              <a:buAutoNum type="arabicPeriod"/>
            </a:pPr>
            <a:r>
              <a:rPr lang="fa-IR" sz="2000" dirty="0">
                <a:cs typeface="B Homa" panose="00000400000000000000" pitchFamily="2" charset="-78"/>
              </a:rPr>
              <a:t>عدم قابلیت (عدم تمایل) نظام در واگذاری نقش‌ها و اقتدار به نهادهای مربوطه.</a:t>
            </a:r>
            <a:endParaRPr lang="en-US" sz="2000" dirty="0">
              <a:cs typeface="B Homa" panose="00000400000000000000" pitchFamily="2" charset="-78"/>
            </a:endParaRPr>
          </a:p>
          <a:p>
            <a:pPr marL="578358" indent="-514350" algn="just">
              <a:buFont typeface="+mj-lt"/>
              <a:buAutoNum type="arabicPeriod"/>
            </a:pPr>
            <a:r>
              <a:rPr lang="fa-IR" sz="2000" dirty="0">
                <a:cs typeface="B Homa" panose="00000400000000000000" pitchFamily="2" charset="-78"/>
              </a:rPr>
              <a:t>عدم آگاهی مردم.</a:t>
            </a:r>
            <a:endParaRPr lang="en-US" sz="2000" dirty="0">
              <a:cs typeface="B Homa" panose="00000400000000000000" pitchFamily="2" charset="-78"/>
            </a:endParaRPr>
          </a:p>
          <a:p>
            <a:pPr marL="578358" indent="-514350" algn="just">
              <a:buFont typeface="+mj-lt"/>
              <a:buAutoNum type="arabicPeriod"/>
            </a:pPr>
            <a:r>
              <a:rPr lang="fa-IR" sz="2000" dirty="0">
                <a:cs typeface="B Homa" panose="00000400000000000000" pitchFamily="2" charset="-78"/>
              </a:rPr>
              <a:t>وجود نظام اختفا.</a:t>
            </a:r>
            <a:endParaRPr lang="en-US" sz="2000" dirty="0">
              <a:cs typeface="B Homa" panose="00000400000000000000" pitchFamily="2" charset="-78"/>
            </a:endParaRPr>
          </a:p>
          <a:p>
            <a:pPr marL="578358" indent="-514350" algn="just">
              <a:buFont typeface="+mj-lt"/>
              <a:buAutoNum type="arabicPeriod"/>
            </a:pPr>
            <a:r>
              <a:rPr lang="fa-IR" sz="2000" dirty="0">
                <a:cs typeface="B Homa" panose="00000400000000000000" pitchFamily="2" charset="-78"/>
              </a:rPr>
              <a:t>فقدان تنوع ساختاری.</a:t>
            </a:r>
            <a:endParaRPr lang="en-US" sz="2000" dirty="0">
              <a:cs typeface="B Homa" panose="00000400000000000000" pitchFamily="2" charset="-78"/>
            </a:endParaRPr>
          </a:p>
          <a:p>
            <a:pPr marL="578358" indent="-514350" algn="just">
              <a:buFont typeface="+mj-lt"/>
              <a:buAutoNum type="arabicPeriod"/>
            </a:pPr>
            <a:r>
              <a:rPr lang="fa-IR" sz="2000" dirty="0">
                <a:cs typeface="B Homa" panose="00000400000000000000" pitchFamily="2" charset="-78"/>
              </a:rPr>
              <a:t>عدم برخورداری نهادها از استقلال لازم.(پاپلی ورجبی، 1384، 339)</a:t>
            </a:r>
            <a:endParaRPr lang="en-US" sz="2000" dirty="0">
              <a:cs typeface="B Homa" panose="00000400000000000000" pitchFamily="2" charset="-78"/>
            </a:endParaRPr>
          </a:p>
          <a:p>
            <a:pPr marL="578358" indent="-514350" algn="just">
              <a:buNone/>
            </a:pPr>
            <a:r>
              <a:rPr lang="fa-IR" sz="2000" dirty="0">
                <a:cs typeface="B Homa" panose="00000400000000000000" pitchFamily="2" charset="-78"/>
              </a:rPr>
              <a:t> </a:t>
            </a:r>
            <a:endParaRPr lang="en-US" sz="2000" dirty="0">
              <a:cs typeface="B Homa" panose="00000400000000000000" pitchFamily="2" charset="-78"/>
            </a:endParaRPr>
          </a:p>
          <a:p>
            <a:pPr algn="just"/>
            <a:endParaRPr lang="fa-IR" sz="2000" dirty="0">
              <a:cs typeface="B Homa" panose="00000400000000000000" pitchFamily="2" charset="-78"/>
            </a:endParaRPr>
          </a:p>
        </p:txBody>
      </p:sp>
    </p:spTree>
    <p:extLst>
      <p:ext uri="{BB962C8B-B14F-4D97-AF65-F5344CB8AC3E}">
        <p14:creationId xmlns:p14="http://schemas.microsoft.com/office/powerpoint/2010/main" val="125941767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44272" y="0"/>
            <a:ext cx="2123728" cy="908720"/>
          </a:xfrm>
        </p:spPr>
        <p:txBody>
          <a:bodyPr>
            <a:normAutofit/>
          </a:bodyPr>
          <a:lstStyle/>
          <a:p>
            <a:pPr algn="r"/>
            <a:r>
              <a:rPr lang="fa-IR" sz="2800" dirty="0">
                <a:cs typeface="B Homa" panose="00000400000000000000" pitchFamily="2" charset="-78"/>
              </a:rPr>
              <a:t>تجربه شهر لیما</a:t>
            </a:r>
          </a:p>
        </p:txBody>
      </p:sp>
      <p:sp>
        <p:nvSpPr>
          <p:cNvPr id="3" name="Content Placeholder 2"/>
          <p:cNvSpPr>
            <a:spLocks noGrp="1"/>
          </p:cNvSpPr>
          <p:nvPr>
            <p:ph idx="1"/>
          </p:nvPr>
        </p:nvSpPr>
        <p:spPr>
          <a:xfrm>
            <a:off x="1752600" y="1066800"/>
            <a:ext cx="8686800" cy="5638800"/>
          </a:xfrm>
        </p:spPr>
        <p:txBody>
          <a:bodyPr>
            <a:normAutofit fontScale="92500" lnSpcReduction="20000"/>
          </a:bodyPr>
          <a:lstStyle/>
          <a:p>
            <a:pPr lvl="0">
              <a:buNone/>
            </a:pPr>
            <a:r>
              <a:rPr lang="fa-IR" sz="1800" b="1" dirty="0">
                <a:cs typeface="B Homa" panose="00000400000000000000" pitchFamily="2" charset="-78"/>
              </a:rPr>
              <a:t>مشارکت ساکنان</a:t>
            </a:r>
            <a:endParaRPr lang="en-US" sz="1800" dirty="0">
              <a:cs typeface="B Homa" panose="00000400000000000000" pitchFamily="2" charset="-78"/>
            </a:endParaRPr>
          </a:p>
          <a:p>
            <a:pPr>
              <a:buNone/>
            </a:pPr>
            <a:r>
              <a:rPr lang="fa-IR" sz="1800" dirty="0">
                <a:cs typeface="B Homa" panose="00000400000000000000" pitchFamily="2" charset="-78"/>
              </a:rPr>
              <a:t>سازمان‌های محلی دریافته‌اند که موفقیت در زمینه خودیاری در محله به 4 حوزه کلیدی در مشارکت بستگی دارد:</a:t>
            </a:r>
            <a:endParaRPr lang="en-US" sz="1800" dirty="0">
              <a:cs typeface="B Homa" panose="00000400000000000000" pitchFamily="2" charset="-78"/>
            </a:endParaRPr>
          </a:p>
          <a:p>
            <a:pPr lvl="0">
              <a:buFont typeface="Wingdings" pitchFamily="2" charset="2"/>
              <a:buChar char="q"/>
            </a:pPr>
            <a:r>
              <a:rPr lang="fa-IR" sz="1800" dirty="0">
                <a:cs typeface="B Homa" panose="00000400000000000000" pitchFamily="2" charset="-78"/>
              </a:rPr>
              <a:t>مشارکت دادن ساکنان در تصمیم‌گیری</a:t>
            </a:r>
            <a:endParaRPr lang="en-US" sz="1800" dirty="0">
              <a:cs typeface="B Homa" panose="00000400000000000000" pitchFamily="2" charset="-78"/>
            </a:endParaRPr>
          </a:p>
          <a:p>
            <a:pPr lvl="0">
              <a:buFont typeface="Wingdings" pitchFamily="2" charset="2"/>
              <a:buChar char="q"/>
            </a:pPr>
            <a:r>
              <a:rPr lang="fa-IR" sz="1800" dirty="0">
                <a:cs typeface="B Homa" panose="00000400000000000000" pitchFamily="2" charset="-78"/>
              </a:rPr>
              <a:t>ارائه و فراهم کردن انواعی از فرصت‌ها برای مشارکت دادن ساکنان</a:t>
            </a:r>
            <a:endParaRPr lang="en-US" sz="1800" dirty="0">
              <a:cs typeface="B Homa" panose="00000400000000000000" pitchFamily="2" charset="-78"/>
            </a:endParaRPr>
          </a:p>
          <a:p>
            <a:pPr lvl="0">
              <a:buFont typeface="Wingdings" pitchFamily="2" charset="2"/>
              <a:buChar char="q"/>
            </a:pPr>
            <a:r>
              <a:rPr lang="fa-IR" sz="1800" dirty="0">
                <a:cs typeface="B Homa" panose="00000400000000000000" pitchFamily="2" charset="-78"/>
              </a:rPr>
              <a:t>مشارکت دادن ساکنان در اجرای خودیاری‌های محلی و پاسخگویی به ساکنان</a:t>
            </a:r>
            <a:endParaRPr lang="en-US" sz="1800" dirty="0">
              <a:cs typeface="B Homa" panose="00000400000000000000" pitchFamily="2" charset="-78"/>
            </a:endParaRPr>
          </a:p>
          <a:p>
            <a:pPr lvl="0">
              <a:buFont typeface="Wingdings" pitchFamily="2" charset="2"/>
              <a:buChar char="q"/>
            </a:pPr>
            <a:r>
              <a:rPr lang="fa-IR" sz="1800" dirty="0">
                <a:cs typeface="B Homa" panose="00000400000000000000" pitchFamily="2" charset="-78"/>
              </a:rPr>
              <a:t>اطمینان از اینکه تعداد گسترده‌ای از ساکنان محله عضو سازمان شده‌اند.</a:t>
            </a:r>
          </a:p>
          <a:p>
            <a:pPr lvl="0">
              <a:buNone/>
            </a:pPr>
            <a:r>
              <a:rPr lang="fa-IR" sz="1800" dirty="0">
                <a:cs typeface="B Homa" panose="00000400000000000000" pitchFamily="2" charset="-78"/>
              </a:rPr>
              <a:t>در این راستا اقدامات زیر انجام شده است:</a:t>
            </a:r>
          </a:p>
          <a:p>
            <a:pPr lvl="0">
              <a:buNone/>
            </a:pPr>
            <a:endParaRPr lang="en-US" sz="1800" dirty="0">
              <a:cs typeface="B Homa" panose="00000400000000000000" pitchFamily="2" charset="-78"/>
            </a:endParaRPr>
          </a:p>
          <a:p>
            <a:r>
              <a:rPr lang="fa-IR" sz="1800" b="1" dirty="0">
                <a:cs typeface="B Homa" panose="00000400000000000000" pitchFamily="2" charset="-78"/>
              </a:rPr>
              <a:t>نظر سنجی‌های درب به درب(</a:t>
            </a:r>
            <a:r>
              <a:rPr lang="en-US" sz="1800" b="1" dirty="0">
                <a:cs typeface="B Homa" panose="00000400000000000000" pitchFamily="2" charset="-78"/>
              </a:rPr>
              <a:t>Door to door surveys</a:t>
            </a:r>
            <a:endParaRPr lang="fa-IR" sz="1800" b="1" dirty="0">
              <a:cs typeface="B Homa" panose="00000400000000000000" pitchFamily="2" charset="-78"/>
            </a:endParaRPr>
          </a:p>
          <a:p>
            <a:pPr lvl="0"/>
            <a:r>
              <a:rPr lang="fa-IR" sz="1800" b="1" dirty="0">
                <a:cs typeface="B Homa" panose="00000400000000000000" pitchFamily="2" charset="-78"/>
              </a:rPr>
              <a:t>هیأت مدیره منتخب</a:t>
            </a:r>
            <a:endParaRPr lang="en-US" sz="1800" dirty="0">
              <a:cs typeface="B Homa" panose="00000400000000000000" pitchFamily="2" charset="-78"/>
            </a:endParaRPr>
          </a:p>
          <a:p>
            <a:pPr lvl="0">
              <a:buNone/>
            </a:pPr>
            <a:r>
              <a:rPr lang="fa-IR" sz="1800" b="1" dirty="0">
                <a:cs typeface="B Homa" panose="00000400000000000000" pitchFamily="2" charset="-78"/>
              </a:rPr>
              <a:t>ارائه و فراهم نمودن راه‌های مختلف برای مشارکت</a:t>
            </a:r>
            <a:endParaRPr lang="en-US" sz="1800" dirty="0">
              <a:cs typeface="B Homa" panose="00000400000000000000" pitchFamily="2" charset="-78"/>
            </a:endParaRPr>
          </a:p>
          <a:p>
            <a:r>
              <a:rPr lang="fa-IR" sz="1800" dirty="0">
                <a:cs typeface="B Homa" panose="00000400000000000000" pitchFamily="2" charset="-78"/>
              </a:rPr>
              <a:t>فعالیت‌های اجرایی</a:t>
            </a:r>
          </a:p>
          <a:p>
            <a:pPr lvl="0"/>
            <a:r>
              <a:rPr lang="fa-IR" sz="1800" dirty="0">
                <a:cs typeface="B Homa" panose="00000400000000000000" pitchFamily="2" charset="-78"/>
              </a:rPr>
              <a:t>فعالیت‌های فرهنگی(</a:t>
            </a:r>
            <a:r>
              <a:rPr lang="en-US" sz="1800" dirty="0">
                <a:cs typeface="B Homa" panose="00000400000000000000" pitchFamily="2" charset="-78"/>
              </a:rPr>
              <a:t>Cultural </a:t>
            </a:r>
            <a:r>
              <a:rPr lang="en-US" sz="1800" dirty="0" err="1">
                <a:cs typeface="B Homa" panose="00000400000000000000" pitchFamily="2" charset="-78"/>
              </a:rPr>
              <a:t>activitis</a:t>
            </a:r>
            <a:r>
              <a:rPr lang="fa-IR" sz="1800" dirty="0">
                <a:cs typeface="B Homa" panose="00000400000000000000" pitchFamily="2" charset="-78"/>
              </a:rPr>
              <a:t>)</a:t>
            </a:r>
            <a:endParaRPr lang="en-US" sz="1800" dirty="0">
              <a:cs typeface="B Homa" panose="00000400000000000000" pitchFamily="2" charset="-78"/>
            </a:endParaRPr>
          </a:p>
          <a:p>
            <a:r>
              <a:rPr lang="fa-IR" sz="1800" dirty="0">
                <a:cs typeface="B Homa" panose="00000400000000000000" pitchFamily="2" charset="-78"/>
              </a:rPr>
              <a:t>فرصت‌های یادگیری مهارت</a:t>
            </a:r>
          </a:p>
          <a:p>
            <a:pPr lvl="0"/>
            <a:r>
              <a:rPr lang="fa-IR" sz="1800" dirty="0">
                <a:cs typeface="B Homa" panose="00000400000000000000" pitchFamily="2" charset="-78"/>
              </a:rPr>
              <a:t>پروژه‌های چندگانه</a:t>
            </a:r>
            <a:endParaRPr lang="en-US" sz="1800" dirty="0">
              <a:cs typeface="B Homa" panose="00000400000000000000" pitchFamily="2" charset="-78"/>
            </a:endParaRPr>
          </a:p>
          <a:p>
            <a:pPr lvl="0"/>
            <a:r>
              <a:rPr lang="fa-IR" sz="1800" dirty="0">
                <a:cs typeface="B Homa" panose="00000400000000000000" pitchFamily="2" charset="-78"/>
              </a:rPr>
              <a:t>کارگاه‌های آموزشی محله</a:t>
            </a:r>
            <a:endParaRPr lang="en-US" sz="1800" dirty="0">
              <a:cs typeface="B Homa" panose="00000400000000000000" pitchFamily="2" charset="-78"/>
            </a:endParaRPr>
          </a:p>
          <a:p>
            <a:endParaRPr lang="fa-IR" sz="1800" dirty="0">
              <a:cs typeface="B Homa" panose="00000400000000000000" pitchFamily="2" charset="-78"/>
            </a:endParaRPr>
          </a:p>
        </p:txBody>
      </p:sp>
    </p:spTree>
    <p:extLst>
      <p:ext uri="{BB962C8B-B14F-4D97-AF65-F5344CB8AC3E}">
        <p14:creationId xmlns:p14="http://schemas.microsoft.com/office/powerpoint/2010/main" val="309060498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52600" y="228600"/>
            <a:ext cx="8610600" cy="6629400"/>
          </a:xfrm>
        </p:spPr>
        <p:txBody>
          <a:bodyPr>
            <a:normAutofit/>
          </a:bodyPr>
          <a:lstStyle/>
          <a:p>
            <a:pPr lvl="0" algn="just"/>
            <a:r>
              <a:rPr lang="fa-IR" sz="1800" b="1" dirty="0">
                <a:cs typeface="B Homa" panose="00000400000000000000" pitchFamily="2" charset="-78"/>
              </a:rPr>
              <a:t>ارتباط مستقیم و مکرر</a:t>
            </a:r>
            <a:endParaRPr lang="en-US" sz="1800" dirty="0">
              <a:cs typeface="B Homa" panose="00000400000000000000" pitchFamily="2" charset="-78"/>
            </a:endParaRPr>
          </a:p>
          <a:p>
            <a:pPr marL="177800" indent="0" algn="just">
              <a:buNone/>
            </a:pPr>
            <a:r>
              <a:rPr lang="fa-IR" sz="2000" dirty="0">
                <a:cs typeface="B Homa" panose="00000400000000000000" pitchFamily="2" charset="-78"/>
              </a:rPr>
              <a:t>در شمال مینیاپولیس، از میان 10 منطقه که سه محله مختلف را پوشش می‌دهند، 20 عضو هیأت مدیره انتخاب شدند. نمایندگان در مناطق برای شنیدن نگرانی‌های ساکنان جلسات منظمی را برگزار می‌کردند و نمایندگان اطلاعات را به جلسه هیأت مدیره که در آن کمیته‌ای در مورد حل مسائل مطرح شده منطقه تشکیل شده بود، منتقل می‌کردند.</a:t>
            </a:r>
          </a:p>
          <a:p>
            <a:pPr algn="just">
              <a:buNone/>
            </a:pPr>
            <a:endParaRPr lang="fa-IR" sz="1800" dirty="0">
              <a:cs typeface="B Homa" panose="00000400000000000000" pitchFamily="2" charset="-78"/>
            </a:endParaRPr>
          </a:p>
          <a:p>
            <a:pPr lvl="0" algn="just">
              <a:lnSpc>
                <a:spcPct val="150000"/>
              </a:lnSpc>
            </a:pPr>
            <a:r>
              <a:rPr lang="fa-IR" sz="1800" b="1" dirty="0">
                <a:cs typeface="B Homa" panose="00000400000000000000" pitchFamily="2" charset="-78"/>
              </a:rPr>
              <a:t>راه‌اندازی( شروع) خبرنامه</a:t>
            </a:r>
            <a:endParaRPr lang="en-US" sz="1800" dirty="0">
              <a:cs typeface="B Homa" panose="00000400000000000000" pitchFamily="2" charset="-78"/>
            </a:endParaRPr>
          </a:p>
          <a:p>
            <a:pPr lvl="0" algn="just">
              <a:lnSpc>
                <a:spcPct val="150000"/>
              </a:lnSpc>
            </a:pPr>
            <a:r>
              <a:rPr lang="fa-IR" sz="1800" b="1" dirty="0">
                <a:cs typeface="B Homa" panose="00000400000000000000" pitchFamily="2" charset="-78"/>
              </a:rPr>
              <a:t>استفاده از عکاسی</a:t>
            </a:r>
            <a:endParaRPr lang="en-US" sz="1800" dirty="0">
              <a:cs typeface="B Homa" panose="00000400000000000000" pitchFamily="2" charset="-78"/>
            </a:endParaRPr>
          </a:p>
          <a:p>
            <a:pPr lvl="0" algn="just">
              <a:lnSpc>
                <a:spcPct val="150000"/>
              </a:lnSpc>
            </a:pPr>
            <a:r>
              <a:rPr lang="fa-IR" sz="1800" b="1" dirty="0">
                <a:cs typeface="B Homa" panose="00000400000000000000" pitchFamily="2" charset="-78"/>
              </a:rPr>
              <a:t>مشارکت دادن فعالانه اقلیت‌های ساکن</a:t>
            </a:r>
            <a:endParaRPr lang="en-US" sz="1800" dirty="0">
              <a:cs typeface="B Homa" panose="00000400000000000000" pitchFamily="2" charset="-78"/>
            </a:endParaRPr>
          </a:p>
          <a:p>
            <a:pPr lvl="0" algn="just">
              <a:lnSpc>
                <a:spcPct val="150000"/>
              </a:lnSpc>
            </a:pPr>
            <a:r>
              <a:rPr lang="fa-IR" sz="1800" b="1" dirty="0">
                <a:cs typeface="B Homa" panose="00000400000000000000" pitchFamily="2" charset="-78"/>
              </a:rPr>
              <a:t>تجلیل از فرهنگ‌های مختلف</a:t>
            </a:r>
            <a:endParaRPr lang="en-US" sz="1800" dirty="0">
              <a:cs typeface="B Homa" panose="00000400000000000000" pitchFamily="2" charset="-78"/>
            </a:endParaRPr>
          </a:p>
          <a:p>
            <a:pPr algn="just">
              <a:lnSpc>
                <a:spcPct val="150000"/>
              </a:lnSpc>
            </a:pPr>
            <a:r>
              <a:rPr lang="ar-SA" sz="1800" b="1" dirty="0">
                <a:cs typeface="B Homa" panose="00000400000000000000" pitchFamily="2" charset="-78"/>
              </a:rPr>
              <a:t>شناخت سیاست‌های عمومی و اقدامات موثر بر محله</a:t>
            </a:r>
            <a:r>
              <a:rPr lang="fa-IR" sz="1800" b="1" dirty="0">
                <a:cs typeface="B Homa" panose="00000400000000000000" pitchFamily="2" charset="-78"/>
              </a:rPr>
              <a:t>: </a:t>
            </a:r>
            <a:r>
              <a:rPr lang="fa-IR" sz="1800" dirty="0">
                <a:cs typeface="B Homa" panose="00000400000000000000" pitchFamily="2" charset="-78"/>
              </a:rPr>
              <a:t>نهادهای محلی باید تمامی اقدامات و سیاست‌های موثر بر محله آگاه باشند. آنها باید تمامی بخش‌های خصوصی موثر، افراد عمومی تاثیرگذار را پیدا کنند. و از طرف دیگر قوانین رسمی و غیر رسمی را بشناسند. در این صورت محله می‌تواند یاد بگیرد چگونه با آن‌ها کار کند.</a:t>
            </a:r>
          </a:p>
        </p:txBody>
      </p:sp>
    </p:spTree>
    <p:extLst>
      <p:ext uri="{BB962C8B-B14F-4D97-AF65-F5344CB8AC3E}">
        <p14:creationId xmlns:p14="http://schemas.microsoft.com/office/powerpoint/2010/main" val="190040301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892300" y="520700"/>
            <a:ext cx="9804400" cy="6226208"/>
          </a:xfrm>
        </p:spPr>
        <p:txBody>
          <a:bodyPr>
            <a:normAutofit/>
          </a:bodyPr>
          <a:lstStyle/>
          <a:p>
            <a:pPr lvl="0" algn="just"/>
            <a:r>
              <a:rPr lang="ar-SA" sz="2000" b="1" dirty="0">
                <a:cs typeface="B Homa" panose="00000400000000000000" pitchFamily="2" charset="-78"/>
              </a:rPr>
              <a:t>داشتن مجموعه انتظارات واقع بینانه:</a:t>
            </a:r>
            <a:endParaRPr lang="en-US" sz="2000" dirty="0">
              <a:cs typeface="B Homa" panose="00000400000000000000" pitchFamily="2" charset="-78"/>
            </a:endParaRPr>
          </a:p>
          <a:p>
            <a:pPr marL="177800" indent="0" algn="just">
              <a:buNone/>
            </a:pPr>
            <a:r>
              <a:rPr lang="fa-IR" sz="2000" dirty="0">
                <a:cs typeface="B Homa" panose="00000400000000000000" pitchFamily="2" charset="-78"/>
              </a:rPr>
              <a:t>مسلما دست بالا گرفتن اهداف برای گروه‌های محله بسیار آسان است. شناخت ظرفیت‌های سازمان می‌توان باعث اجرای پروژه‌ها و پیگیری موفق آنها شود که در ادامه اجرای پروژه‌های با همت بالاتر ممکن خواهد شد. تفکر در مورد مراحل اصلی کار، افرادی که نیاز به شرکت کردن در مراحل مختلف داریم، منابع مورد نیاز، تنظیم درست و صحیح وقت و روشن سازی محصول و مقصد مشخص که رسیدن به آن نشان‌دهنده پیشرفت خواهد بود، همگی برای تصمیم‌گیری قبل از حرکت برای انجام پروژه بسیار پراهمیت است.</a:t>
            </a:r>
            <a:endParaRPr lang="fa-IR" sz="2000" b="1" dirty="0">
              <a:cs typeface="B Homa" panose="00000400000000000000" pitchFamily="2" charset="-78"/>
            </a:endParaRPr>
          </a:p>
          <a:p>
            <a:pPr lvl="0" algn="just"/>
            <a:endParaRPr lang="fa-IR" sz="2000" b="1" dirty="0">
              <a:cs typeface="B Homa" panose="00000400000000000000" pitchFamily="2" charset="-78"/>
            </a:endParaRPr>
          </a:p>
          <a:p>
            <a:pPr lvl="0" algn="just"/>
            <a:r>
              <a:rPr lang="fa-IR" sz="2000" b="1" dirty="0">
                <a:cs typeface="B Homa" panose="00000400000000000000" pitchFamily="2" charset="-78"/>
              </a:rPr>
              <a:t>تنظیم بودجه:</a:t>
            </a:r>
            <a:endParaRPr lang="en-US" sz="2000" b="1" dirty="0">
              <a:cs typeface="B Homa" panose="00000400000000000000" pitchFamily="2" charset="-78"/>
            </a:endParaRPr>
          </a:p>
          <a:p>
            <a:pPr algn="just"/>
            <a:r>
              <a:rPr lang="ar-SA" sz="1800" b="1" dirty="0">
                <a:cs typeface="B Homa" panose="00000400000000000000" pitchFamily="2" charset="-78"/>
              </a:rPr>
              <a:t>شرکت دادن سایر نهادهای محله</a:t>
            </a:r>
            <a:endParaRPr lang="fa-IR" sz="1800" b="1" dirty="0">
              <a:cs typeface="B Homa" panose="00000400000000000000" pitchFamily="2" charset="-78"/>
            </a:endParaRPr>
          </a:p>
          <a:p>
            <a:pPr algn="just"/>
            <a:r>
              <a:rPr lang="fa-IR" sz="1800" b="1" dirty="0">
                <a:cs typeface="B Homa" panose="00000400000000000000" pitchFamily="2" charset="-78"/>
              </a:rPr>
              <a:t>کار با تجار و بانک‌های اشتغال</a:t>
            </a:r>
          </a:p>
          <a:p>
            <a:pPr algn="just"/>
            <a:r>
              <a:rPr lang="fa-IR" sz="1800" b="1" dirty="0">
                <a:cs typeface="B Homa" panose="00000400000000000000" pitchFamily="2" charset="-78"/>
              </a:rPr>
              <a:t>تشویق ساکنین به خرید محلی</a:t>
            </a:r>
          </a:p>
          <a:p>
            <a:pPr lvl="0" algn="just"/>
            <a:r>
              <a:rPr lang="fa-IR" sz="1800" b="1" dirty="0">
                <a:cs typeface="B Homa" panose="00000400000000000000" pitchFamily="2" charset="-78"/>
              </a:rPr>
              <a:t>مسئولین و مهندسین را برای دیدار محله دعوت کنید</a:t>
            </a:r>
            <a:endParaRPr lang="en-US" sz="1800" dirty="0">
              <a:cs typeface="B Homa" panose="00000400000000000000" pitchFamily="2" charset="-78"/>
            </a:endParaRPr>
          </a:p>
          <a:p>
            <a:pPr algn="just"/>
            <a:endParaRPr lang="fa-IR" sz="1800" dirty="0">
              <a:cs typeface="B Homa" panose="00000400000000000000" pitchFamily="2" charset="-78"/>
            </a:endParaRPr>
          </a:p>
          <a:p>
            <a:pPr algn="just"/>
            <a:r>
              <a:rPr lang="fa-IR" dirty="0">
                <a:cs typeface="B Homa" panose="00000400000000000000" pitchFamily="2" charset="-78"/>
              </a:rPr>
              <a:t>رفاه هر جامعه در گرو ایجاد اطمینان از این نکته است که همه اعضای آن احساس کنند که در آن سهمی دارند و در واقع از جریان عادی جامعه کنار گذاشته نشده‌اند.(شریفیان ثانی) </a:t>
            </a:r>
            <a:endParaRPr lang="en-US" dirty="0">
              <a:cs typeface="B Homa" panose="00000400000000000000" pitchFamily="2" charset="-78"/>
            </a:endParaRPr>
          </a:p>
          <a:p>
            <a:pPr marL="0" indent="0" algn="just">
              <a:buNone/>
            </a:pPr>
            <a:endParaRPr lang="en-US" sz="1800" dirty="0">
              <a:cs typeface="B Homa" panose="00000400000000000000" pitchFamily="2" charset="-78"/>
            </a:endParaRPr>
          </a:p>
          <a:p>
            <a:pPr algn="just"/>
            <a:endParaRPr lang="fa-IR" sz="1800" dirty="0">
              <a:cs typeface="B Homa" panose="00000400000000000000" pitchFamily="2" charset="-78"/>
            </a:endParaRPr>
          </a:p>
        </p:txBody>
      </p:sp>
    </p:spTree>
    <p:extLst>
      <p:ext uri="{BB962C8B-B14F-4D97-AF65-F5344CB8AC3E}">
        <p14:creationId xmlns:p14="http://schemas.microsoft.com/office/powerpoint/2010/main" val="38070317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37576" y="351148"/>
            <a:ext cx="1522512" cy="648072"/>
          </a:xfrm>
        </p:spPr>
        <p:txBody>
          <a:bodyPr>
            <a:normAutofit/>
          </a:bodyPr>
          <a:lstStyle/>
          <a:p>
            <a:pPr algn="r"/>
            <a:r>
              <a:rPr lang="fa-IR" sz="2600" dirty="0">
                <a:cs typeface="B Homa" panose="00000400000000000000" pitchFamily="2" charset="-78"/>
              </a:rPr>
              <a:t>تعریف عام</a:t>
            </a:r>
          </a:p>
        </p:txBody>
      </p:sp>
      <p:sp>
        <p:nvSpPr>
          <p:cNvPr id="3" name="Content Placeholder 2"/>
          <p:cNvSpPr>
            <a:spLocks noGrp="1"/>
          </p:cNvSpPr>
          <p:nvPr>
            <p:ph idx="1"/>
          </p:nvPr>
        </p:nvSpPr>
        <p:spPr>
          <a:xfrm>
            <a:off x="2406328" y="1232756"/>
            <a:ext cx="8534400" cy="1405136"/>
          </a:xfrm>
        </p:spPr>
        <p:txBody>
          <a:bodyPr>
            <a:normAutofit/>
          </a:bodyPr>
          <a:lstStyle/>
          <a:p>
            <a:pPr marL="109728" indent="0" algn="just">
              <a:buNone/>
            </a:pPr>
            <a:r>
              <a:rPr lang="fa-IR" sz="3200" baseline="-25000" dirty="0">
                <a:cs typeface="B Homa" panose="00000400000000000000" pitchFamily="2" charset="-78"/>
              </a:rPr>
              <a:t>«مشارکت عبارت است از، فعالیت‌های ارادی و داوطلبانه‌ای که از طریق آن اعضای یک جامعه در امور محله، شهر و يا روستای خود شرکت می‌کنند و به صورت مستقیم و غیرمستقیم در شکل دادن به حیات اجتماعی خود سهیم می‌شوند.(محسنی تبریزی، 1375، 92)</a:t>
            </a:r>
          </a:p>
          <a:p>
            <a:pPr marL="109728" indent="0" algn="just">
              <a:buNone/>
            </a:pPr>
            <a:endParaRPr lang="fa-IR" sz="2000" b="1" dirty="0">
              <a:cs typeface="B Homa" panose="00000400000000000000" pitchFamily="2" charset="-78"/>
            </a:endParaRPr>
          </a:p>
          <a:p>
            <a:endParaRPr lang="fa-IR" sz="2000" dirty="0">
              <a:cs typeface="B Homa" panose="00000400000000000000" pitchFamily="2" charset="-78"/>
            </a:endParaRPr>
          </a:p>
          <a:p>
            <a:pPr>
              <a:buNone/>
            </a:pPr>
            <a:endParaRPr lang="fa-IR" sz="2000" dirty="0">
              <a:cs typeface="B Homa" panose="00000400000000000000" pitchFamily="2" charset="-78"/>
            </a:endParaRPr>
          </a:p>
        </p:txBody>
      </p:sp>
      <p:sp>
        <p:nvSpPr>
          <p:cNvPr id="4" name="Title 1"/>
          <p:cNvSpPr txBox="1">
            <a:spLocks/>
          </p:cNvSpPr>
          <p:nvPr/>
        </p:nvSpPr>
        <p:spPr>
          <a:xfrm>
            <a:off x="9593560" y="2871428"/>
            <a:ext cx="1666528" cy="648072"/>
          </a:xfrm>
          <a:prstGeom prst="rect">
            <a:avLst/>
          </a:prstGeom>
        </p:spPr>
        <p:txBody>
          <a:bodyPr vert="horz" rtlCol="0" anchor="ctr">
            <a:normAutofit fontScale="92500"/>
            <a:scene3d>
              <a:camera prst="orthographicFront"/>
              <a:lightRig rig="soft" dir="t"/>
            </a:scene3d>
            <a:sp3d prstMaterial="softEdge">
              <a:bevelT w="25400" h="25400"/>
            </a:sp3d>
          </a:bodyPr>
          <a:lstStyle>
            <a:lvl1pPr algn="l" rtl="1"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pPr algn="r"/>
            <a:r>
              <a:rPr lang="fa-IR" sz="2800" dirty="0">
                <a:solidFill>
                  <a:schemeClr val="tx1"/>
                </a:solidFill>
                <a:effectLst/>
                <a:cs typeface="B Homa" panose="00000400000000000000" pitchFamily="2" charset="-78"/>
              </a:rPr>
              <a:t>تعریف خاص</a:t>
            </a:r>
          </a:p>
        </p:txBody>
      </p:sp>
      <p:sp>
        <p:nvSpPr>
          <p:cNvPr id="5" name="Content Placeholder 2"/>
          <p:cNvSpPr txBox="1">
            <a:spLocks/>
          </p:cNvSpPr>
          <p:nvPr/>
        </p:nvSpPr>
        <p:spPr>
          <a:xfrm>
            <a:off x="2406328" y="3753036"/>
            <a:ext cx="8534400" cy="1405136"/>
          </a:xfrm>
          <a:prstGeom prst="rect">
            <a:avLst/>
          </a:prstGeom>
        </p:spPr>
        <p:txBody>
          <a:bodyPr vert="horz">
            <a:normAutofit fontScale="62500" lnSpcReduction="20000"/>
          </a:bodyPr>
          <a:lstStyle>
            <a:lvl1pPr marL="365760" indent="-256032" algn="r" rtl="1"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r" rtl="1"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r" rtl="1"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r" rtl="1"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r" rtl="1"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r" rtl="1"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r" rtl="1"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marL="109728" indent="0" algn="just">
              <a:buNone/>
            </a:pPr>
            <a:r>
              <a:rPr lang="fa-IR" sz="3200" dirty="0">
                <a:cs typeface="B Homa" panose="00000400000000000000" pitchFamily="2" charset="-78"/>
              </a:rPr>
              <a:t>به لحاظ جامعه شناسی، باید بین مشارکت بعنوان حالت یا وضع (امر شرکت نمودن) و مشارکت بعنوان عمل و تعهد (عمل مشارکت) تمیز قایل شد. مشارکت در معنای اول از تعلق گروهی خاص و داشتن سهمی در هستی آن خبر می‌دهد و در معنای دوم شرکت فعالانه در گروه را می‌رساند و به فعالیت اجتماعی انجام شده نظر دارد.(توسلی،1382 ،67)</a:t>
            </a:r>
            <a:endParaRPr lang="fa-IR" sz="2000" dirty="0">
              <a:cs typeface="B Homa" panose="00000400000000000000" pitchFamily="2" charset="-78"/>
            </a:endParaRPr>
          </a:p>
        </p:txBody>
      </p:sp>
    </p:spTree>
    <p:extLst>
      <p:ext uri="{BB962C8B-B14F-4D97-AF65-F5344CB8AC3E}">
        <p14:creationId xmlns:p14="http://schemas.microsoft.com/office/powerpoint/2010/main" val="359728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81400" y="-101600"/>
            <a:ext cx="8229600" cy="1399032"/>
          </a:xfrm>
        </p:spPr>
        <p:txBody>
          <a:bodyPr>
            <a:normAutofit/>
          </a:bodyPr>
          <a:lstStyle/>
          <a:p>
            <a:pPr algn="r"/>
            <a:r>
              <a:rPr lang="fa-IR" sz="2800" dirty="0">
                <a:cs typeface="B Homa" panose="00000400000000000000" pitchFamily="2" charset="-78"/>
              </a:rPr>
              <a:t/>
            </a:r>
            <a:br>
              <a:rPr lang="fa-IR" sz="2800" dirty="0">
                <a:cs typeface="B Homa" panose="00000400000000000000" pitchFamily="2" charset="-78"/>
              </a:rPr>
            </a:br>
            <a:r>
              <a:rPr lang="fa-IR" sz="2800" dirty="0">
                <a:cs typeface="B Homa" panose="00000400000000000000" pitchFamily="2" charset="-78"/>
              </a:rPr>
              <a:t>تاریخچه مشارکت</a:t>
            </a:r>
          </a:p>
        </p:txBody>
      </p:sp>
      <p:sp>
        <p:nvSpPr>
          <p:cNvPr id="3" name="Content Placeholder 2"/>
          <p:cNvSpPr>
            <a:spLocks noGrp="1"/>
          </p:cNvSpPr>
          <p:nvPr>
            <p:ph idx="1"/>
          </p:nvPr>
        </p:nvSpPr>
        <p:spPr>
          <a:xfrm>
            <a:off x="2438400" y="1297432"/>
            <a:ext cx="8534400" cy="5410200"/>
          </a:xfrm>
        </p:spPr>
        <p:txBody>
          <a:bodyPr>
            <a:normAutofit/>
          </a:bodyPr>
          <a:lstStyle/>
          <a:p>
            <a:pPr algn="just"/>
            <a:r>
              <a:rPr lang="fa-IR" sz="2000" dirty="0">
                <a:cs typeface="B Homa" panose="00000400000000000000" pitchFamily="2" charset="-78"/>
              </a:rPr>
              <a:t>ظهور نظریه انتقادی و بحران مشروعیت دولت و در ادامه نظریه پرمسئولیت بودن دولت که توسط یورگن هابرماس بیان گردید.</a:t>
            </a:r>
          </a:p>
          <a:p>
            <a:pPr algn="just"/>
            <a:r>
              <a:rPr lang="fa-IR" sz="2000" dirty="0">
                <a:cs typeface="B Homa" panose="00000400000000000000" pitchFamily="2" charset="-78"/>
              </a:rPr>
              <a:t> نظر او این بود که دولت وظایف بسیاری را به عهده گرفته که بسیار فراتر از توانایی مالی و اداری آن است. که ‌این وضع منجر به ناکامی آن‌ها و نارضایتی مردم خواهد شد. در نتیجه کم کم نظریه سیاسی دموکراتیک آشکار شد.</a:t>
            </a:r>
            <a:endParaRPr lang="en-US" sz="2000" dirty="0">
              <a:cs typeface="B Homa" panose="00000400000000000000" pitchFamily="2" charset="-78"/>
            </a:endParaRPr>
          </a:p>
          <a:p>
            <a:pPr algn="just"/>
            <a:r>
              <a:rPr lang="fa-IR" sz="2000" dirty="0">
                <a:cs typeface="B Homa" panose="00000400000000000000" pitchFamily="2" charset="-78"/>
              </a:rPr>
              <a:t>بر اساس اصول دموکراسی، تصمیم‌هایی که به کل جامعه مربوط می‌شوند باید با نظر تمام افراد گرفته شود و تمام اعضای جامعه باید از حق برابر برای شرکت در تصمیم‌گیری‌ها برخوردار باشند. (دانشپور،1387، 333) </a:t>
            </a:r>
          </a:p>
          <a:p>
            <a:pPr algn="just"/>
            <a:r>
              <a:rPr lang="fa-IR" sz="2000" dirty="0">
                <a:cs typeface="B Homa" panose="00000400000000000000" pitchFamily="2" charset="-78"/>
              </a:rPr>
              <a:t>در جریان آخرین اجلاس سازمان ملل در زمینه سکونت‌گاه‌های انسانی به نام هابیتات دو که در ژوئن 1996در استانبول ترکیه برگزار شد، این سازمان دو طرح برای بهبود زندگی شهری عرضه کرد. این دو طرح عبارتند از:</a:t>
            </a:r>
            <a:endParaRPr lang="en-US" sz="2000" dirty="0">
              <a:cs typeface="B Homa" panose="00000400000000000000" pitchFamily="2" charset="-78"/>
            </a:endParaRPr>
          </a:p>
          <a:p>
            <a:pPr lvl="0" algn="just"/>
            <a:r>
              <a:rPr lang="fa-IR" sz="2000" dirty="0">
                <a:cs typeface="B Homa" panose="00000400000000000000" pitchFamily="2" charset="-78"/>
              </a:rPr>
              <a:t>افزایش کیفیت معیارهای عملکرد مدیریت شهری.</a:t>
            </a:r>
            <a:endParaRPr lang="en-US" sz="2000" dirty="0">
              <a:cs typeface="B Homa" panose="00000400000000000000" pitchFamily="2" charset="-78"/>
            </a:endParaRPr>
          </a:p>
          <a:p>
            <a:pPr lvl="0" algn="just"/>
            <a:r>
              <a:rPr lang="fa-IR" sz="2000" dirty="0">
                <a:cs typeface="B Homa" panose="00000400000000000000" pitchFamily="2" charset="-78"/>
              </a:rPr>
              <a:t>تشویق مشارکت مردم در امور شهری.</a:t>
            </a:r>
            <a:endParaRPr lang="en-US" sz="2000" dirty="0">
              <a:cs typeface="B Homa" panose="00000400000000000000" pitchFamily="2" charset="-78"/>
            </a:endParaRPr>
          </a:p>
          <a:p>
            <a:pPr algn="just">
              <a:lnSpc>
                <a:spcPct val="150000"/>
              </a:lnSpc>
              <a:buFont typeface="Wingdings" pitchFamily="2" charset="2"/>
              <a:buChar char="Ø"/>
            </a:pPr>
            <a:endParaRPr lang="fa-IR" sz="2000" dirty="0">
              <a:cs typeface="B Homa" panose="00000400000000000000" pitchFamily="2" charset="-78"/>
            </a:endParaRPr>
          </a:p>
        </p:txBody>
      </p:sp>
    </p:spTree>
    <p:extLst>
      <p:ext uri="{BB962C8B-B14F-4D97-AF65-F5344CB8AC3E}">
        <p14:creationId xmlns:p14="http://schemas.microsoft.com/office/powerpoint/2010/main" val="41687957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ipe(down)">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wipe(down)">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68208" y="188640"/>
            <a:ext cx="2314600" cy="648072"/>
          </a:xfrm>
        </p:spPr>
        <p:txBody>
          <a:bodyPr>
            <a:normAutofit/>
          </a:bodyPr>
          <a:lstStyle/>
          <a:p>
            <a:pPr algn="r"/>
            <a:r>
              <a:rPr lang="fa-IR" sz="3200" dirty="0">
                <a:cs typeface="B Homa" panose="00000400000000000000" pitchFamily="2" charset="-78"/>
              </a:rPr>
              <a:t>انواع مشارکت</a:t>
            </a:r>
          </a:p>
        </p:txBody>
      </p:sp>
      <p:sp>
        <p:nvSpPr>
          <p:cNvPr id="3" name="Content Placeholder 2"/>
          <p:cNvSpPr>
            <a:spLocks noGrp="1"/>
          </p:cNvSpPr>
          <p:nvPr>
            <p:ph idx="1"/>
          </p:nvPr>
        </p:nvSpPr>
        <p:spPr>
          <a:xfrm>
            <a:off x="2423592" y="990600"/>
            <a:ext cx="8015808" cy="5867400"/>
          </a:xfrm>
        </p:spPr>
        <p:txBody>
          <a:bodyPr>
            <a:normAutofit/>
          </a:bodyPr>
          <a:lstStyle/>
          <a:p>
            <a:pPr marL="109728" indent="0" algn="just">
              <a:buNone/>
            </a:pPr>
            <a:r>
              <a:rPr lang="fa-IR" sz="1800" b="1" dirty="0">
                <a:cs typeface="B Homa" panose="00000400000000000000" pitchFamily="2" charset="-78"/>
              </a:rPr>
              <a:t>مشارکت بر اساس انگیزه ایجادی:</a:t>
            </a:r>
            <a:endParaRPr lang="en-US" sz="1800" b="1" dirty="0">
              <a:cs typeface="B Homa" panose="00000400000000000000" pitchFamily="2" charset="-78"/>
            </a:endParaRPr>
          </a:p>
          <a:p>
            <a:pPr algn="just"/>
            <a:r>
              <a:rPr lang="fa-IR" sz="1800" b="1" dirty="0">
                <a:cs typeface="B Homa" panose="00000400000000000000" pitchFamily="2" charset="-78"/>
              </a:rPr>
              <a:t>مشارکت درونزا</a:t>
            </a:r>
          </a:p>
          <a:p>
            <a:pPr algn="just"/>
            <a:r>
              <a:rPr lang="fa-IR" sz="1800" b="1" dirty="0">
                <a:cs typeface="B Homa" panose="00000400000000000000" pitchFamily="2" charset="-78"/>
              </a:rPr>
              <a:t>مشارکت برونزا</a:t>
            </a:r>
          </a:p>
          <a:p>
            <a:pPr algn="just"/>
            <a:endParaRPr lang="fa-IR" sz="1800" dirty="0">
              <a:cs typeface="B Homa" panose="00000400000000000000" pitchFamily="2" charset="-78"/>
            </a:endParaRPr>
          </a:p>
          <a:p>
            <a:pPr marL="109728" indent="0" algn="just">
              <a:buNone/>
            </a:pPr>
            <a:endParaRPr lang="fa-IR" sz="1800" dirty="0">
              <a:cs typeface="B Homa" panose="00000400000000000000" pitchFamily="2" charset="-78"/>
            </a:endParaRPr>
          </a:p>
          <a:p>
            <a:pPr algn="just"/>
            <a:r>
              <a:rPr lang="fa-IR" sz="2000" b="1" dirty="0">
                <a:cs typeface="B Homa" panose="00000400000000000000" pitchFamily="2" charset="-78"/>
              </a:rPr>
              <a:t>مشارکت درونزا: </a:t>
            </a:r>
            <a:r>
              <a:rPr lang="fa-IR" sz="2000" dirty="0">
                <a:cs typeface="B Homa" panose="00000400000000000000" pitchFamily="2" charset="-78"/>
              </a:rPr>
              <a:t>این مشارکت حاصل کوشش و خود اتکایی مردم یک جامعه است. سابقا این نوع مشارکت ریشه در هنجارهای اجتماعی داشته است، که از آن به عنوان مشارکت خود انگیخته و غریزی نیز یاد می‌کنند.</a:t>
            </a:r>
          </a:p>
          <a:p>
            <a:pPr marL="109728" indent="0" algn="just">
              <a:buNone/>
            </a:pPr>
            <a:endParaRPr lang="fa-IR" sz="1800" dirty="0">
              <a:cs typeface="B Homa" panose="00000400000000000000" pitchFamily="2" charset="-78"/>
            </a:endParaRPr>
          </a:p>
          <a:p>
            <a:pPr marL="109728" indent="0" algn="just">
              <a:buNone/>
            </a:pPr>
            <a:endParaRPr lang="fa-IR" sz="1800" dirty="0">
              <a:cs typeface="B Homa" panose="00000400000000000000" pitchFamily="2" charset="-78"/>
            </a:endParaRPr>
          </a:p>
          <a:p>
            <a:pPr marL="109728" indent="0" algn="just">
              <a:buNone/>
            </a:pPr>
            <a:endParaRPr lang="fa-IR" sz="1800" dirty="0">
              <a:cs typeface="B Homa" panose="00000400000000000000" pitchFamily="2" charset="-78"/>
            </a:endParaRPr>
          </a:p>
          <a:p>
            <a:pPr algn="just"/>
            <a:r>
              <a:rPr lang="fa-IR" sz="2000" b="1" dirty="0">
                <a:cs typeface="B Homa" panose="00000400000000000000" pitchFamily="2" charset="-78"/>
              </a:rPr>
              <a:t>مشارکت برونزا: </a:t>
            </a:r>
            <a:r>
              <a:rPr lang="fa-IR" sz="2000" dirty="0">
                <a:cs typeface="B Homa" panose="00000400000000000000" pitchFamily="2" charset="-78"/>
              </a:rPr>
              <a:t>این مشارکت از طریق اعمال الگوهای مشارکتی، از خارج بر افراد تحمیل می‌شود. پذیرش این نوع مشارکت که به وسیله مروجین سازمان‌های بیرونی بر جامعه تحمیل می‌شود، منوط به متقاعد ساختن افراد جامعه و در نظر گرفتن ارزش‌های اجتماعی و اقتصادی آن‌هاست، و إلا پذیرش این ایده مقطعی و زودگذر بوده و تداوم نخواهد یافت.</a:t>
            </a:r>
          </a:p>
        </p:txBody>
      </p:sp>
    </p:spTree>
    <p:extLst>
      <p:ext uri="{BB962C8B-B14F-4D97-AF65-F5344CB8AC3E}">
        <p14:creationId xmlns:p14="http://schemas.microsoft.com/office/powerpoint/2010/main" val="4937814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fade">
                                      <p:cBhvr>
                                        <p:cTn id="28" dur="1000"/>
                                        <p:tgtEl>
                                          <p:spTgt spid="3">
                                            <p:txEl>
                                              <p:pRg st="5" end="5"/>
                                            </p:txEl>
                                          </p:spTgt>
                                        </p:tgtEl>
                                      </p:cBhvr>
                                    </p:animEffect>
                                    <p:anim calcmode="lin" valueType="num">
                                      <p:cBhvr>
                                        <p:cTn id="29"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9" end="9"/>
                                            </p:txEl>
                                          </p:spTgt>
                                        </p:tgtEl>
                                        <p:attrNameLst>
                                          <p:attrName>style.visibility</p:attrName>
                                        </p:attrNameLst>
                                      </p:cBhvr>
                                      <p:to>
                                        <p:strVal val="visible"/>
                                      </p:to>
                                    </p:set>
                                    <p:animEffect transition="in" filter="fade">
                                      <p:cBhvr>
                                        <p:cTn id="35" dur="1000"/>
                                        <p:tgtEl>
                                          <p:spTgt spid="3">
                                            <p:txEl>
                                              <p:pRg st="9" end="9"/>
                                            </p:txEl>
                                          </p:spTgt>
                                        </p:tgtEl>
                                      </p:cBhvr>
                                    </p:animEffect>
                                    <p:anim calcmode="lin" valueType="num">
                                      <p:cBhvr>
                                        <p:cTn id="36"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7968208" y="188640"/>
            <a:ext cx="2314600" cy="648072"/>
          </a:xfrm>
        </p:spPr>
        <p:txBody>
          <a:bodyPr>
            <a:normAutofit/>
          </a:bodyPr>
          <a:lstStyle/>
          <a:p>
            <a:pPr algn="r"/>
            <a:r>
              <a:rPr lang="fa-IR" sz="3200" dirty="0">
                <a:cs typeface="B Homa" panose="00000400000000000000" pitchFamily="2" charset="-78"/>
              </a:rPr>
              <a:t>انواع مشارکت</a:t>
            </a:r>
          </a:p>
        </p:txBody>
      </p:sp>
      <p:sp>
        <p:nvSpPr>
          <p:cNvPr id="3" name="Content Placeholder 2"/>
          <p:cNvSpPr>
            <a:spLocks noGrp="1"/>
          </p:cNvSpPr>
          <p:nvPr>
            <p:ph idx="1"/>
          </p:nvPr>
        </p:nvSpPr>
        <p:spPr>
          <a:xfrm>
            <a:off x="2783632" y="990600"/>
            <a:ext cx="7655768" cy="5867400"/>
          </a:xfrm>
        </p:spPr>
        <p:txBody>
          <a:bodyPr>
            <a:normAutofit/>
          </a:bodyPr>
          <a:lstStyle/>
          <a:p>
            <a:pPr marL="109728" indent="0" algn="just">
              <a:buNone/>
            </a:pPr>
            <a:r>
              <a:rPr lang="fa-IR" sz="1800" b="1" dirty="0">
                <a:cs typeface="B Homa" panose="00000400000000000000" pitchFamily="2" charset="-78"/>
              </a:rPr>
              <a:t>مشارکت برحسب چگونگی دخالت مردم</a:t>
            </a:r>
          </a:p>
          <a:p>
            <a:pPr lvl="0" algn="just"/>
            <a:r>
              <a:rPr lang="fa-IR" sz="1800" b="1" dirty="0">
                <a:cs typeface="B Homa" panose="00000400000000000000" pitchFamily="2" charset="-78"/>
              </a:rPr>
              <a:t>مشارکت مستقیم</a:t>
            </a:r>
            <a:endParaRPr lang="en-US" sz="1800" b="1" dirty="0">
              <a:cs typeface="B Homa" panose="00000400000000000000" pitchFamily="2" charset="-78"/>
            </a:endParaRPr>
          </a:p>
          <a:p>
            <a:pPr lvl="0" algn="just"/>
            <a:r>
              <a:rPr lang="fa-IR" sz="1800" b="1" dirty="0">
                <a:cs typeface="B Homa" panose="00000400000000000000" pitchFamily="2" charset="-78"/>
              </a:rPr>
              <a:t>مشارکت غیر مستقیم</a:t>
            </a:r>
            <a:endParaRPr lang="en-US" sz="1800" b="1" dirty="0">
              <a:cs typeface="B Homa" panose="00000400000000000000" pitchFamily="2" charset="-78"/>
            </a:endParaRPr>
          </a:p>
          <a:p>
            <a:pPr marL="109728" indent="0" algn="just">
              <a:buNone/>
            </a:pPr>
            <a:endParaRPr lang="fa-IR" sz="1800" dirty="0">
              <a:cs typeface="B Homa" panose="00000400000000000000" pitchFamily="2" charset="-78"/>
            </a:endParaRPr>
          </a:p>
          <a:p>
            <a:pPr marL="0" indent="0" algn="just">
              <a:buNone/>
            </a:pPr>
            <a:endParaRPr lang="fa-IR" sz="1800" dirty="0">
              <a:cs typeface="B Homa" panose="00000400000000000000" pitchFamily="2" charset="-78"/>
            </a:endParaRPr>
          </a:p>
          <a:p>
            <a:pPr lvl="0" algn="just"/>
            <a:r>
              <a:rPr lang="fa-IR" sz="1800" b="1" dirty="0">
                <a:cs typeface="B Homa" panose="00000400000000000000" pitchFamily="2" charset="-78"/>
              </a:rPr>
              <a:t>مشارکت مستقیم: </a:t>
            </a:r>
            <a:r>
              <a:rPr lang="fa-IR" sz="2000" dirty="0">
                <a:cs typeface="B Homa" panose="00000400000000000000" pitchFamily="2" charset="-78"/>
              </a:rPr>
              <a:t>همان دموکراسی و مشارکت عمومی و مستقیم افراد در فعالیت‌های سیاسی اجتماعی جهت تعیین زندگی اجتماعی خود است.</a:t>
            </a:r>
            <a:endParaRPr lang="en-US" sz="2000" dirty="0">
              <a:cs typeface="B Homa" panose="00000400000000000000" pitchFamily="2" charset="-78"/>
            </a:endParaRPr>
          </a:p>
          <a:p>
            <a:pPr marL="109728" indent="0" algn="just">
              <a:buNone/>
            </a:pPr>
            <a:endParaRPr lang="fa-IR" sz="1800" dirty="0">
              <a:cs typeface="B Homa" panose="00000400000000000000" pitchFamily="2" charset="-78"/>
            </a:endParaRPr>
          </a:p>
          <a:p>
            <a:pPr marL="109728" indent="0" algn="just">
              <a:buNone/>
            </a:pPr>
            <a:endParaRPr lang="fa-IR" sz="1800" dirty="0">
              <a:cs typeface="B Homa" panose="00000400000000000000" pitchFamily="2" charset="-78"/>
            </a:endParaRPr>
          </a:p>
          <a:p>
            <a:pPr lvl="0" algn="just"/>
            <a:r>
              <a:rPr lang="fa-IR" sz="1800" b="1" dirty="0">
                <a:cs typeface="B Homa" panose="00000400000000000000" pitchFamily="2" charset="-78"/>
              </a:rPr>
              <a:t>مشارکت غیر مستقیم: </a:t>
            </a:r>
            <a:r>
              <a:rPr lang="fa-IR" sz="2000" dirty="0">
                <a:cs typeface="B Homa" panose="00000400000000000000" pitchFamily="2" charset="-78"/>
              </a:rPr>
              <a:t>که مردم از طریق انتخاب نماینده و تشکیل شوراهای نمایندگی، در تصمیم‌گیری‌ها و برنامه‌ریزی‌ها منطقه‌ای و ملی شرکت می‌کنند.</a:t>
            </a:r>
            <a:endParaRPr lang="en-US" sz="2000" dirty="0">
              <a:cs typeface="B Homa" panose="00000400000000000000" pitchFamily="2" charset="-78"/>
            </a:endParaRPr>
          </a:p>
        </p:txBody>
      </p:sp>
    </p:spTree>
    <p:extLst>
      <p:ext uri="{BB962C8B-B14F-4D97-AF65-F5344CB8AC3E}">
        <p14:creationId xmlns:p14="http://schemas.microsoft.com/office/powerpoint/2010/main" val="27919436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wipe(down)">
                                      <p:cBhvr>
                                        <p:cTn id="22" dur="500"/>
                                        <p:tgtEl>
                                          <p:spTgt spid="3">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Effect transition="in" filter="wipe(down)">
                                      <p:cBhvr>
                                        <p:cTn id="27"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7968208" y="188640"/>
            <a:ext cx="2314600" cy="648072"/>
          </a:xfrm>
        </p:spPr>
        <p:txBody>
          <a:bodyPr>
            <a:normAutofit/>
          </a:bodyPr>
          <a:lstStyle/>
          <a:p>
            <a:pPr algn="r"/>
            <a:r>
              <a:rPr lang="fa-IR" sz="3200" dirty="0">
                <a:cs typeface="B Homa" panose="00000400000000000000" pitchFamily="2" charset="-78"/>
              </a:rPr>
              <a:t>انواع مشارکت</a:t>
            </a:r>
          </a:p>
        </p:txBody>
      </p:sp>
      <p:sp>
        <p:nvSpPr>
          <p:cNvPr id="3" name="Content Placeholder 2"/>
          <p:cNvSpPr>
            <a:spLocks noGrp="1"/>
          </p:cNvSpPr>
          <p:nvPr>
            <p:ph idx="1"/>
          </p:nvPr>
        </p:nvSpPr>
        <p:spPr>
          <a:xfrm>
            <a:off x="1676400" y="990600"/>
            <a:ext cx="8763000" cy="5867400"/>
          </a:xfrm>
        </p:spPr>
        <p:txBody>
          <a:bodyPr>
            <a:normAutofit lnSpcReduction="10000"/>
          </a:bodyPr>
          <a:lstStyle/>
          <a:p>
            <a:pPr lvl="0" algn="just"/>
            <a:endParaRPr lang="fa-IR" sz="1800" b="1" dirty="0">
              <a:cs typeface="B Homa" panose="00000400000000000000" pitchFamily="2" charset="-78"/>
            </a:endParaRPr>
          </a:p>
          <a:p>
            <a:pPr marL="109728" indent="0" algn="just">
              <a:buNone/>
            </a:pPr>
            <a:r>
              <a:rPr lang="fa-IR" sz="1800" b="1" dirty="0">
                <a:cs typeface="B Homa" panose="00000400000000000000" pitchFamily="2" charset="-78"/>
              </a:rPr>
              <a:t>مشارکت بر مبنای کیفیت همکاری مردم</a:t>
            </a:r>
          </a:p>
          <a:p>
            <a:pPr marL="109728" indent="0" algn="just">
              <a:buNone/>
            </a:pPr>
            <a:endParaRPr lang="fa-IR" sz="1800" b="1" dirty="0">
              <a:cs typeface="B Homa" panose="00000400000000000000" pitchFamily="2" charset="-78"/>
            </a:endParaRPr>
          </a:p>
          <a:p>
            <a:pPr lvl="0" algn="just"/>
            <a:r>
              <a:rPr lang="fa-IR" sz="1800" b="1" dirty="0">
                <a:cs typeface="B Homa" panose="00000400000000000000" pitchFamily="2" charset="-78"/>
              </a:rPr>
              <a:t>مشارکت طبیعی:</a:t>
            </a:r>
            <a:endParaRPr lang="en-US" sz="1800" b="1" dirty="0">
              <a:cs typeface="B Homa" panose="00000400000000000000" pitchFamily="2" charset="-78"/>
            </a:endParaRPr>
          </a:p>
          <a:p>
            <a:pPr algn="just">
              <a:buNone/>
            </a:pPr>
            <a:r>
              <a:rPr lang="fa-IR" sz="1800" dirty="0">
                <a:cs typeface="B Homa" panose="00000400000000000000" pitchFamily="2" charset="-78"/>
              </a:rPr>
              <a:t>     این نوع مشارکت براساس عرف و عادت و یا واقعیت موجود گروه‌های سنتی و مذهبی تحقق می‌یابد و اعضاء گروه ناگزیر از عضویت در آنند(رمضانیان و فرخد، 1387،32).</a:t>
            </a:r>
            <a:endParaRPr lang="en-US" sz="1800" dirty="0">
              <a:cs typeface="B Homa" panose="00000400000000000000" pitchFamily="2" charset="-78"/>
            </a:endParaRPr>
          </a:p>
          <a:p>
            <a:pPr algn="just">
              <a:buNone/>
            </a:pPr>
            <a:endParaRPr lang="en-US" sz="1800" dirty="0">
              <a:cs typeface="B Homa" panose="00000400000000000000" pitchFamily="2" charset="-78"/>
            </a:endParaRPr>
          </a:p>
          <a:p>
            <a:pPr lvl="0" algn="just"/>
            <a:r>
              <a:rPr lang="fa-IR" sz="1800" b="1" dirty="0">
                <a:cs typeface="B Homa" panose="00000400000000000000" pitchFamily="2" charset="-78"/>
              </a:rPr>
              <a:t>مشارکت خود انگیخته</a:t>
            </a:r>
            <a:endParaRPr lang="en-US" sz="1800" b="1" dirty="0">
              <a:cs typeface="B Homa" panose="00000400000000000000" pitchFamily="2" charset="-78"/>
            </a:endParaRPr>
          </a:p>
          <a:p>
            <a:pPr marL="355600" indent="0" algn="just">
              <a:buNone/>
            </a:pPr>
            <a:r>
              <a:rPr lang="fa-IR" sz="1800" dirty="0">
                <a:cs typeface="B Homa" panose="00000400000000000000" pitchFamily="2" charset="-78"/>
              </a:rPr>
              <a:t>منشاء این مشارکت، خواست اعضای گروه است.« این نوع مشارکت به صورت خود جوش و نهادی در بین اعضای یک جامعه وجود دارد و محصول سال‌های متمادی زندگی مشترک است(حامد مقدم، 1370،290). نمونه آن گروه‌های همسایگی و گروه دوستان هستند. (رمضانیان و فرخد، 1387،33).</a:t>
            </a:r>
          </a:p>
          <a:p>
            <a:pPr algn="just">
              <a:buNone/>
            </a:pPr>
            <a:endParaRPr lang="en-US" sz="1800" dirty="0">
              <a:cs typeface="B Homa" panose="00000400000000000000" pitchFamily="2" charset="-78"/>
            </a:endParaRPr>
          </a:p>
          <a:p>
            <a:pPr lvl="0" algn="just"/>
            <a:r>
              <a:rPr lang="fa-IR" sz="1800" b="1" dirty="0">
                <a:cs typeface="B Homa" panose="00000400000000000000" pitchFamily="2" charset="-78"/>
              </a:rPr>
              <a:t>مشارکت داوطلبانه(ارادی)</a:t>
            </a:r>
            <a:endParaRPr lang="en-US" sz="1800" b="1" dirty="0">
              <a:cs typeface="B Homa" panose="00000400000000000000" pitchFamily="2" charset="-78"/>
            </a:endParaRPr>
          </a:p>
          <a:p>
            <a:pPr algn="just">
              <a:buNone/>
            </a:pPr>
            <a:r>
              <a:rPr lang="fa-IR" sz="1800" dirty="0">
                <a:cs typeface="B Homa" panose="00000400000000000000" pitchFamily="2" charset="-78"/>
              </a:rPr>
              <a:t>      به معنای شرکت کردن آگاهانه است. « مشارکت ارادی فرآیندی است که در این طریق  گروه مشارکت‌کننده بدون نفوذ یا دخالت عوامل دیگر، پدید آمده و سازمان می‌یابد. منشاء تشکیل آن خواست اعضای گروه است. جلوه‌های این گونه مشارکت‌ها می‌تواند در انجمن‌های علمی، اجرایی، احزاب سیاسی، تعاونیها، اصناف و گروه‌های شغلی تشکیل شود. (رمضانیان و فرخد، 1387،33).</a:t>
            </a:r>
            <a:endParaRPr lang="en-US" sz="1800" dirty="0">
              <a:cs typeface="B Homa" panose="00000400000000000000" pitchFamily="2" charset="-78"/>
            </a:endParaRPr>
          </a:p>
          <a:p>
            <a:pPr algn="just"/>
            <a:endParaRPr lang="fa-IR" sz="1800" dirty="0">
              <a:cs typeface="B Homa" panose="00000400000000000000" pitchFamily="2" charset="-78"/>
            </a:endParaRPr>
          </a:p>
        </p:txBody>
      </p:sp>
    </p:spTree>
    <p:extLst>
      <p:ext uri="{BB962C8B-B14F-4D97-AF65-F5344CB8AC3E}">
        <p14:creationId xmlns:p14="http://schemas.microsoft.com/office/powerpoint/2010/main" val="37079299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5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fade">
                                      <p:cBhvr>
                                        <p:cTn id="27" dur="500"/>
                                        <p:tgtEl>
                                          <p:spTgt spid="3">
                                            <p:txEl>
                                              <p:pRg st="7" end="7"/>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9" end="9"/>
                                            </p:txEl>
                                          </p:spTgt>
                                        </p:tgtEl>
                                        <p:attrNameLst>
                                          <p:attrName>style.visibility</p:attrName>
                                        </p:attrNameLst>
                                      </p:cBhvr>
                                      <p:to>
                                        <p:strVal val="visible"/>
                                      </p:to>
                                    </p:set>
                                    <p:animEffect transition="in" filter="fade">
                                      <p:cBhvr>
                                        <p:cTn id="32" dur="500"/>
                                        <p:tgtEl>
                                          <p:spTgt spid="3">
                                            <p:txEl>
                                              <p:pRg st="9" end="9"/>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10" end="10"/>
                                            </p:txEl>
                                          </p:spTgt>
                                        </p:tgtEl>
                                        <p:attrNameLst>
                                          <p:attrName>style.visibility</p:attrName>
                                        </p:attrNameLst>
                                      </p:cBhvr>
                                      <p:to>
                                        <p:strVal val="visible"/>
                                      </p:to>
                                    </p:set>
                                    <p:animEffect transition="in" filter="fade">
                                      <p:cBhvr>
                                        <p:cTn id="37"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19</TotalTime>
  <Words>5473</Words>
  <Application>Microsoft Office PowerPoint</Application>
  <PresentationFormat>Widescreen</PresentationFormat>
  <Paragraphs>382</Paragraphs>
  <Slides>44</Slides>
  <Notes>1</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44</vt:i4>
      </vt:variant>
    </vt:vector>
  </HeadingPairs>
  <TitlesOfParts>
    <vt:vector size="55" baseType="lpstr">
      <vt:lpstr>Arial</vt:lpstr>
      <vt:lpstr>B Homa</vt:lpstr>
      <vt:lpstr>Calibri</vt:lpstr>
      <vt:lpstr>Century Gothic</vt:lpstr>
      <vt:lpstr>Courier New</vt:lpstr>
      <vt:lpstr>Tahoma</vt:lpstr>
      <vt:lpstr>Times New Roman</vt:lpstr>
      <vt:lpstr>Wingdings</vt:lpstr>
      <vt:lpstr>Wingdings 2</vt:lpstr>
      <vt:lpstr>Wingdings 3</vt:lpstr>
      <vt:lpstr>Wisp</vt:lpstr>
      <vt:lpstr>PowerPoint Presentation</vt:lpstr>
      <vt:lpstr>مقدمه</vt:lpstr>
      <vt:lpstr>مفهوم مشارکت</vt:lpstr>
      <vt:lpstr>مفهوم مشارکت</vt:lpstr>
      <vt:lpstr>تعریف عام</vt:lpstr>
      <vt:lpstr> تاریخچه مشارکت</vt:lpstr>
      <vt:lpstr>انواع مشارکت</vt:lpstr>
      <vt:lpstr>انواع مشارکت</vt:lpstr>
      <vt:lpstr>انواع مشارکت</vt:lpstr>
      <vt:lpstr>انواع مشارکت</vt:lpstr>
      <vt:lpstr>انواع مشارکت</vt:lpstr>
      <vt:lpstr>زمینه مشارکت(نظریه کنش موجه)</vt:lpstr>
      <vt:lpstr>زمینه مشارکت</vt:lpstr>
      <vt:lpstr>مجموعه عوامل موثر بر میزان مشارکت و نحوه تاثیرگذاری آن‌ها</vt:lpstr>
      <vt:lpstr>مجموعه عوامل موثر بر میزان مشارکت و نحوه تاثیرگذاری آن‌ها</vt:lpstr>
      <vt:lpstr>اهداف و فواید مشارکت</vt:lpstr>
      <vt:lpstr>PowerPoint Presentation</vt:lpstr>
      <vt:lpstr>PowerPoint Presentation</vt:lpstr>
      <vt:lpstr>مشارکت در شهر</vt:lpstr>
      <vt:lpstr>انواع مشارکت در شهر</vt:lpstr>
      <vt:lpstr>انواع مشارکت در شهر</vt:lpstr>
      <vt:lpstr>محورهای شهرسازی مشارکتی</vt:lpstr>
      <vt:lpstr>تکنیکها و ابزارها</vt:lpstr>
      <vt:lpstr>تکنیکها و ابزارها</vt:lpstr>
      <vt:lpstr>تکنیکها و ابزارها</vt:lpstr>
      <vt:lpstr>چشم‌اندازسازی </vt:lpstr>
      <vt:lpstr>تکنیکها و ابزارها</vt:lpstr>
      <vt:lpstr>تکنیکها و ابزارها</vt:lpstr>
      <vt:lpstr>تکنیکها و ابزارها</vt:lpstr>
      <vt:lpstr>تکنیکها و ابزارها</vt:lpstr>
      <vt:lpstr>PowerPoint Presentation</vt:lpstr>
      <vt:lpstr>تکنیکها و ابزارها</vt:lpstr>
      <vt:lpstr>تکنیکها و ابزارها</vt:lpstr>
      <vt:lpstr>تکنیکها و ابزارها</vt:lpstr>
      <vt:lpstr>تکنیکها و ابزارها</vt:lpstr>
      <vt:lpstr>تکنیکها و ابزارها</vt:lpstr>
      <vt:lpstr>تکنیکها و ابزارها</vt:lpstr>
      <vt:lpstr>تکنیکها و ابزارها</vt:lpstr>
      <vt:lpstr>ورکشاپ</vt:lpstr>
      <vt:lpstr>ورکشاپ</vt:lpstr>
      <vt:lpstr>موانع مشارکت</vt:lpstr>
      <vt:lpstr>تجربه شهر لیما</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Mohammad</dc:creator>
  <cp:lastModifiedBy>Mohammad</cp:lastModifiedBy>
  <cp:revision>6</cp:revision>
  <dcterms:created xsi:type="dcterms:W3CDTF">2019-10-26T15:25:00Z</dcterms:created>
  <dcterms:modified xsi:type="dcterms:W3CDTF">2019-11-03T16:30:29Z</dcterms:modified>
</cp:coreProperties>
</file>