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576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9000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6544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8660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17356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13682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76545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48965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87575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7087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71421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1D8BD707-D9CF-40AE-B4C6-C98DA3205C09}" type="datetimeFigureOut">
              <a:rPr lang="en-US" smtClean="0">
                <a:solidFill>
                  <a:srgbClr val="000000"/>
                </a:solidFill>
              </a:rPr>
              <a:pPr/>
              <a:t>6/9/2019</a:t>
            </a:fld>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6F15528-21DE-4FAA-801E-634DDDAF4B2B}"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95528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manzar.w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05000" y="762000"/>
            <a:ext cx="8382000" cy="1905000"/>
          </a:xfrm>
        </p:spPr>
        <p:txBody>
          <a:bodyPr>
            <a:normAutofit/>
          </a:bodyPr>
          <a:lstStyle/>
          <a:p>
            <a:pPr algn="ctr"/>
            <a:r>
              <a:rPr lang="fa-IR" sz="7200" dirty="0">
                <a:effectLst>
                  <a:outerShdw blurRad="38100" dist="38100" dir="2700000" algn="tl">
                    <a:srgbClr val="000000">
                      <a:alpha val="43137"/>
                    </a:srgbClr>
                  </a:outerShdw>
                </a:effectLst>
                <a:cs typeface="B Koodak" pitchFamily="2" charset="-78"/>
              </a:rPr>
              <a:t>باغ ارم شیراز</a:t>
            </a:r>
          </a:p>
          <a:p>
            <a:pPr rtl="1"/>
            <a:endParaRPr lang="en-US" sz="2800" dirty="0">
              <a:cs typeface="Mj_Decorative Bold" pitchFamily="2" charset="-78"/>
            </a:endParaRPr>
          </a:p>
        </p:txBody>
      </p:sp>
      <p:sp>
        <p:nvSpPr>
          <p:cNvPr id="4" name="TextBox 3"/>
          <p:cNvSpPr txBox="1"/>
          <p:nvPr/>
        </p:nvSpPr>
        <p:spPr>
          <a:xfrm>
            <a:off x="4724400" y="3048001"/>
            <a:ext cx="3048000" cy="3631763"/>
          </a:xfrm>
          <a:prstGeom prst="rect">
            <a:avLst/>
          </a:prstGeom>
          <a:noFill/>
        </p:spPr>
        <p:txBody>
          <a:bodyPr wrap="square" rtlCol="0">
            <a:spAutoFit/>
          </a:bodyPr>
          <a:lstStyle/>
          <a:p>
            <a:pPr algn="ctr" rtl="1"/>
            <a:endParaRPr lang="fa-IR" dirty="0">
              <a:solidFill>
                <a:srgbClr val="000000"/>
              </a:solidFill>
              <a:cs typeface="Mj_Decorative Bold" pitchFamily="2" charset="-78"/>
            </a:endParaRPr>
          </a:p>
          <a:p>
            <a:pPr algn="ctr" rtl="1"/>
            <a:r>
              <a:rPr lang="fa-IR" sz="2800" dirty="0">
                <a:solidFill>
                  <a:srgbClr val="000000"/>
                </a:solidFill>
                <a:cs typeface="B Lotus" pitchFamily="2" charset="-78"/>
              </a:rPr>
              <a:t>مقدمه</a:t>
            </a:r>
          </a:p>
          <a:p>
            <a:pPr algn="ctr" rtl="1"/>
            <a:r>
              <a:rPr lang="fa-IR" sz="2800" dirty="0">
                <a:solidFill>
                  <a:srgbClr val="000000"/>
                </a:solidFill>
                <a:cs typeface="B Lotus" pitchFamily="2" charset="-78"/>
              </a:rPr>
              <a:t> پیشینه تاریخی</a:t>
            </a:r>
          </a:p>
          <a:p>
            <a:pPr algn="ctr" rtl="1"/>
            <a:r>
              <a:rPr lang="fa-IR" sz="2800" dirty="0">
                <a:solidFill>
                  <a:srgbClr val="000000"/>
                </a:solidFill>
                <a:cs typeface="B Lotus" pitchFamily="2" charset="-78"/>
              </a:rPr>
              <a:t> عمارت اصلی</a:t>
            </a:r>
          </a:p>
          <a:p>
            <a:pPr algn="ctr" rtl="1"/>
            <a:r>
              <a:rPr lang="fa-IR" sz="2800" dirty="0">
                <a:solidFill>
                  <a:srgbClr val="000000"/>
                </a:solidFill>
                <a:cs typeface="B Lotus" pitchFamily="2" charset="-78"/>
              </a:rPr>
              <a:t> ساختار کالبدی</a:t>
            </a:r>
          </a:p>
          <a:p>
            <a:pPr algn="ctr" rtl="1"/>
            <a:r>
              <a:rPr lang="fa-IR" sz="2800" dirty="0">
                <a:solidFill>
                  <a:srgbClr val="000000"/>
                </a:solidFill>
                <a:cs typeface="B Lotus" pitchFamily="2" charset="-78"/>
              </a:rPr>
              <a:t> نظام آبیاری</a:t>
            </a:r>
          </a:p>
          <a:p>
            <a:pPr algn="ctr" rtl="1"/>
            <a:endParaRPr lang="fa-IR" dirty="0">
              <a:solidFill>
                <a:srgbClr val="000000"/>
              </a:solidFill>
              <a:cs typeface="Mj_Decorative Bold" pitchFamily="2" charset="-78"/>
            </a:endParaRPr>
          </a:p>
          <a:p>
            <a:pPr algn="ctr" rtl="1"/>
            <a:endParaRPr lang="fa-IR" dirty="0">
              <a:solidFill>
                <a:srgbClr val="000000"/>
              </a:solidFill>
              <a:cs typeface="Mj_Decorative Bold" pitchFamily="2" charset="-78"/>
            </a:endParaRPr>
          </a:p>
          <a:p>
            <a:pPr algn="ctr" rtl="1"/>
            <a:endParaRPr lang="fa-IR" dirty="0">
              <a:solidFill>
                <a:srgbClr val="000000"/>
              </a:solidFill>
              <a:cs typeface="Mj_Decorative Bold" pitchFamily="2" charset="-78"/>
            </a:endParaRPr>
          </a:p>
          <a:p>
            <a:pPr algn="ctr" rtl="1"/>
            <a:endParaRPr lang="fa-IR" dirty="0">
              <a:solidFill>
                <a:srgbClr val="000000"/>
              </a:solidFill>
              <a:cs typeface="Mj_Decorative Bold" pitchFamily="2" charset="-78"/>
            </a:endParaRPr>
          </a:p>
        </p:txBody>
      </p:sp>
    </p:spTree>
    <p:extLst>
      <p:ext uri="{BB962C8B-B14F-4D97-AF65-F5344CB8AC3E}">
        <p14:creationId xmlns:p14="http://schemas.microsoft.com/office/powerpoint/2010/main" val="312185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1000" fill="hold"/>
                                        <p:tgtEl>
                                          <p:spTgt spid="4">
                                            <p:txEl>
                                              <p:pRg st="1" end="1"/>
                                            </p:txEl>
                                          </p:spTgt>
                                        </p:tgtEl>
                                        <p:attrNameLst>
                                          <p:attrName>ppt_w</p:attrName>
                                        </p:attrNameLst>
                                      </p:cBhvr>
                                      <p:tavLst>
                                        <p:tav tm="0">
                                          <p:val>
                                            <p:strVal val="#ppt_w+.3"/>
                                          </p:val>
                                        </p:tav>
                                        <p:tav tm="100000">
                                          <p:val>
                                            <p:strVal val="#ppt_w"/>
                                          </p:val>
                                        </p:tav>
                                      </p:tavLst>
                                    </p:anim>
                                    <p:anim calcmode="lin" valueType="num">
                                      <p:cBhvr>
                                        <p:cTn id="8"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1" end="1"/>
                                            </p:txEl>
                                          </p:spTgt>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p:cTn id="12" dur="1000" fill="hold"/>
                                        <p:tgtEl>
                                          <p:spTgt spid="4">
                                            <p:txEl>
                                              <p:pRg st="2" end="2"/>
                                            </p:txEl>
                                          </p:spTgt>
                                        </p:tgtEl>
                                        <p:attrNameLst>
                                          <p:attrName>ppt_w</p:attrName>
                                        </p:attrNameLst>
                                      </p:cBhvr>
                                      <p:tavLst>
                                        <p:tav tm="0">
                                          <p:val>
                                            <p:strVal val="#ppt_w+.3"/>
                                          </p:val>
                                        </p:tav>
                                        <p:tav tm="100000">
                                          <p:val>
                                            <p:strVal val="#ppt_w"/>
                                          </p:val>
                                        </p:tav>
                                      </p:tavLst>
                                    </p:anim>
                                    <p:anim calcmode="lin" valueType="num">
                                      <p:cBhvr>
                                        <p:cTn id="13"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4">
                                            <p:txEl>
                                              <p:pRg st="2" end="2"/>
                                            </p:txEl>
                                          </p:spTgt>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p:cTn id="17" dur="1000" fill="hold"/>
                                        <p:tgtEl>
                                          <p:spTgt spid="4">
                                            <p:txEl>
                                              <p:pRg st="3" end="3"/>
                                            </p:txEl>
                                          </p:spTgt>
                                        </p:tgtEl>
                                        <p:attrNameLst>
                                          <p:attrName>ppt_w</p:attrName>
                                        </p:attrNameLst>
                                      </p:cBhvr>
                                      <p:tavLst>
                                        <p:tav tm="0">
                                          <p:val>
                                            <p:strVal val="#ppt_w+.3"/>
                                          </p:val>
                                        </p:tav>
                                        <p:tav tm="100000">
                                          <p:val>
                                            <p:strVal val="#ppt_w"/>
                                          </p:val>
                                        </p:tav>
                                      </p:tavLst>
                                    </p:anim>
                                    <p:anim calcmode="lin" valueType="num">
                                      <p:cBhvr>
                                        <p:cTn id="18"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4">
                                            <p:txEl>
                                              <p:pRg st="3" end="3"/>
                                            </p:txEl>
                                          </p:spTgt>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 calcmode="lin" valueType="num">
                                      <p:cBhvr>
                                        <p:cTn id="22" dur="1000" fill="hold"/>
                                        <p:tgtEl>
                                          <p:spTgt spid="4">
                                            <p:txEl>
                                              <p:pRg st="4" end="4"/>
                                            </p:txEl>
                                          </p:spTgt>
                                        </p:tgtEl>
                                        <p:attrNameLst>
                                          <p:attrName>ppt_w</p:attrName>
                                        </p:attrNameLst>
                                      </p:cBhvr>
                                      <p:tavLst>
                                        <p:tav tm="0">
                                          <p:val>
                                            <p:strVal val="#ppt_w+.3"/>
                                          </p:val>
                                        </p:tav>
                                        <p:tav tm="100000">
                                          <p:val>
                                            <p:strVal val="#ppt_w"/>
                                          </p:val>
                                        </p:tav>
                                      </p:tavLst>
                                    </p:anim>
                                    <p:anim calcmode="lin" valueType="num">
                                      <p:cBhvr>
                                        <p:cTn id="23"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24" dur="1000"/>
                                        <p:tgtEl>
                                          <p:spTgt spid="4">
                                            <p:txEl>
                                              <p:pRg st="4" end="4"/>
                                            </p:txEl>
                                          </p:spTgt>
                                        </p:tgtEl>
                                      </p:cBhvr>
                                    </p:animEffect>
                                  </p:childTnLst>
                                </p:cTn>
                              </p:par>
                              <p:par>
                                <p:cTn id="25" presetID="50" presetClass="entr" presetSubtype="0" decel="100000"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p:cTn id="27" dur="1000" fill="hold"/>
                                        <p:tgtEl>
                                          <p:spTgt spid="4">
                                            <p:txEl>
                                              <p:pRg st="5" end="5"/>
                                            </p:txEl>
                                          </p:spTgt>
                                        </p:tgtEl>
                                        <p:attrNameLst>
                                          <p:attrName>ppt_w</p:attrName>
                                        </p:attrNameLst>
                                      </p:cBhvr>
                                      <p:tavLst>
                                        <p:tav tm="0">
                                          <p:val>
                                            <p:strVal val="#ppt_w+.3"/>
                                          </p:val>
                                        </p:tav>
                                        <p:tav tm="100000">
                                          <p:val>
                                            <p:strVal val="#ppt_w"/>
                                          </p:val>
                                        </p:tav>
                                      </p:tavLst>
                                    </p:anim>
                                    <p:anim calcmode="lin" valueType="num">
                                      <p:cBhvr>
                                        <p:cTn id="28" dur="1000" fill="hold"/>
                                        <p:tgtEl>
                                          <p:spTgt spid="4">
                                            <p:txEl>
                                              <p:pRg st="5" end="5"/>
                                            </p:txEl>
                                          </p:spTgt>
                                        </p:tgtEl>
                                        <p:attrNameLst>
                                          <p:attrName>ppt_h</p:attrName>
                                        </p:attrNameLst>
                                      </p:cBhvr>
                                      <p:tavLst>
                                        <p:tav tm="0">
                                          <p:val>
                                            <p:strVal val="#ppt_h"/>
                                          </p:val>
                                        </p:tav>
                                        <p:tav tm="100000">
                                          <p:val>
                                            <p:strVal val="#ppt_h"/>
                                          </p:val>
                                        </p:tav>
                                      </p:tavLst>
                                    </p:anim>
                                    <p:animEffect transition="in" filter="fade">
                                      <p:cBhvr>
                                        <p:cTn id="29"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3600" y="304801"/>
            <a:ext cx="8153400" cy="1200329"/>
          </a:xfrm>
          <a:prstGeom prst="rect">
            <a:avLst/>
          </a:prstGeom>
          <a:noFill/>
        </p:spPr>
        <p:txBody>
          <a:bodyPr wrap="square" rtlCol="0">
            <a:spAutoFit/>
          </a:bodyPr>
          <a:lstStyle/>
          <a:p>
            <a:pPr algn="just" rtl="1"/>
            <a:r>
              <a:rPr lang="fa-IR" dirty="0">
                <a:solidFill>
                  <a:srgbClr val="000000"/>
                </a:solidFill>
                <a:cs typeface="B Nazanin" pitchFamily="2" charset="-78"/>
              </a:rPr>
              <a:t>درهای ورودی باغ ارم در ضلع شمالی قرارداد و به طرف بلوار "ارم" باز می‌شود. سر در ورودی اصلی كه به عمارت نزدیك تر است در سال های اخیر بر جای سر در قبلی آن به طرز زیبایی از آجر ساخته شده است. درگاه دیگری هم در همین سمت و در انتهای باغ قراردارد كه در سال 1344 هجری قمری ایجاد شده است. بر بالای جبهه خارجی این سر در كتیبه‌ای از سنگ مرمر نصب شده و دو كتیبه كاشی نیز در طرفین آن به چشم می ‌خورد.</a:t>
            </a:r>
            <a:endParaRPr lang="en-US" dirty="0">
              <a:solidFill>
                <a:srgbClr val="000000"/>
              </a:solidFill>
              <a:cs typeface="B Nazanin" pitchFamily="2" charset="-78"/>
            </a:endParaRPr>
          </a:p>
        </p:txBody>
      </p:sp>
      <p:pic>
        <p:nvPicPr>
          <p:cNvPr id="4" name="Picture 3" descr="CrThumb.aspx.jpg"/>
          <p:cNvPicPr>
            <a:picLocks noChangeAspect="1"/>
          </p:cNvPicPr>
          <p:nvPr/>
        </p:nvPicPr>
        <p:blipFill>
          <a:blip r:embed="rId2"/>
          <a:stretch>
            <a:fillRect/>
          </a:stretch>
        </p:blipFill>
        <p:spPr>
          <a:xfrm>
            <a:off x="2590800" y="1828801"/>
            <a:ext cx="6858000" cy="4460581"/>
          </a:xfrm>
          <a:prstGeom prst="rect">
            <a:avLst/>
          </a:prstGeom>
        </p:spPr>
      </p:pic>
    </p:spTree>
    <p:extLst>
      <p:ext uri="{BB962C8B-B14F-4D97-AF65-F5344CB8AC3E}">
        <p14:creationId xmlns:p14="http://schemas.microsoft.com/office/powerpoint/2010/main" val="337623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strVal val="#ppt_w+.3"/>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81000"/>
            <a:ext cx="8001000" cy="1477328"/>
          </a:xfrm>
          <a:prstGeom prst="rect">
            <a:avLst/>
          </a:prstGeom>
          <a:noFill/>
        </p:spPr>
        <p:txBody>
          <a:bodyPr wrap="square" rtlCol="0">
            <a:spAutoFit/>
          </a:bodyPr>
          <a:lstStyle/>
          <a:p>
            <a:pPr algn="just" rtl="1"/>
            <a:r>
              <a:rPr lang="fa-IR" dirty="0">
                <a:solidFill>
                  <a:srgbClr val="000000"/>
                </a:solidFill>
                <a:cs typeface="B Nazanin" pitchFamily="2" charset="-78"/>
              </a:rPr>
              <a:t>این باغ تنوع گیاهی بسیار بالایی دارد و گیاهان بسیاری از اقصا نقاط جهان در این باغ کاشته شده است؛ به شکلی که باغ در قالب یک نمایشگاه از انواع گل‌ها و گیاهان درآمده‌است. در حال حاضر این باغ در اختیار دانشگاه شیراز است؛ باغ گیاه‌شناسی آن در اختیار دانشکده کشاورزی و ساختمان باغ در اختیار دانشکده حقوق قرار دارد. در تاریخ ۶ تیرماه ۱۳۹۰ در سی‌وپنجمین اجلاس کمیته میراث جهانی یونسکو باغ ارم شیراز به همراه هشت باغ دیگر ایرانی در فهرست میراث جهانی ثبت گردید.</a:t>
            </a:r>
            <a:endParaRPr lang="en-US" dirty="0">
              <a:solidFill>
                <a:srgbClr val="000000"/>
              </a:solidFill>
              <a:cs typeface="B Nazanin" pitchFamily="2" charset="-78"/>
            </a:endParaRPr>
          </a:p>
        </p:txBody>
      </p:sp>
      <p:pic>
        <p:nvPicPr>
          <p:cNvPr id="3" name="Picture 2" descr="0,,15216746_303,00.jpg"/>
          <p:cNvPicPr>
            <a:picLocks noChangeAspect="1"/>
          </p:cNvPicPr>
          <p:nvPr/>
        </p:nvPicPr>
        <p:blipFill>
          <a:blip r:embed="rId2"/>
          <a:stretch>
            <a:fillRect/>
          </a:stretch>
        </p:blipFill>
        <p:spPr>
          <a:xfrm>
            <a:off x="5334000" y="4342263"/>
            <a:ext cx="4953000" cy="2439537"/>
          </a:xfrm>
          <a:prstGeom prst="rect">
            <a:avLst/>
          </a:prstGeom>
        </p:spPr>
      </p:pic>
      <p:pic>
        <p:nvPicPr>
          <p:cNvPr id="4" name="Picture 3" descr="800px-Ali_0089.jpg"/>
          <p:cNvPicPr>
            <a:picLocks noChangeAspect="1"/>
          </p:cNvPicPr>
          <p:nvPr/>
        </p:nvPicPr>
        <p:blipFill>
          <a:blip r:embed="rId3"/>
          <a:stretch>
            <a:fillRect/>
          </a:stretch>
        </p:blipFill>
        <p:spPr>
          <a:xfrm>
            <a:off x="6324600" y="1828800"/>
            <a:ext cx="3276600" cy="2457450"/>
          </a:xfrm>
          <a:prstGeom prst="rect">
            <a:avLst/>
          </a:prstGeom>
        </p:spPr>
      </p:pic>
      <p:pic>
        <p:nvPicPr>
          <p:cNvPr id="5" name="Picture 4" descr="baghe-eram-0610-az-8.jpg"/>
          <p:cNvPicPr>
            <a:picLocks noChangeAspect="1"/>
          </p:cNvPicPr>
          <p:nvPr/>
        </p:nvPicPr>
        <p:blipFill>
          <a:blip r:embed="rId4"/>
          <a:stretch>
            <a:fillRect/>
          </a:stretch>
        </p:blipFill>
        <p:spPr>
          <a:xfrm>
            <a:off x="1752600" y="4343401"/>
            <a:ext cx="3505200" cy="2445275"/>
          </a:xfrm>
          <a:prstGeom prst="rect">
            <a:avLst/>
          </a:prstGeom>
        </p:spPr>
      </p:pic>
      <p:pic>
        <p:nvPicPr>
          <p:cNvPr id="7" name="Picture 6" descr="800px-Eramahur.jpg"/>
          <p:cNvPicPr>
            <a:picLocks noChangeAspect="1"/>
          </p:cNvPicPr>
          <p:nvPr/>
        </p:nvPicPr>
        <p:blipFill>
          <a:blip r:embed="rId5"/>
          <a:stretch>
            <a:fillRect/>
          </a:stretch>
        </p:blipFill>
        <p:spPr>
          <a:xfrm>
            <a:off x="2133600" y="1828800"/>
            <a:ext cx="4072484" cy="2438400"/>
          </a:xfrm>
          <a:prstGeom prst="rect">
            <a:avLst/>
          </a:prstGeom>
        </p:spPr>
      </p:pic>
    </p:spTree>
    <p:extLst>
      <p:ext uri="{BB962C8B-B14F-4D97-AF65-F5344CB8AC3E}">
        <p14:creationId xmlns:p14="http://schemas.microsoft.com/office/powerpoint/2010/main" val="121993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anim calcmode="lin" valueType="num">
                                      <p:cBhvr>
                                        <p:cTn id="17" dur="2000" fill="hold"/>
                                        <p:tgtEl>
                                          <p:spTgt spid="7"/>
                                        </p:tgtEl>
                                        <p:attrNameLst>
                                          <p:attrName>style.rotation</p:attrName>
                                        </p:attrNameLst>
                                      </p:cBhvr>
                                      <p:tavLst>
                                        <p:tav tm="0">
                                          <p:val>
                                            <p:fltVal val="720"/>
                                          </p:val>
                                        </p:tav>
                                        <p:tav tm="100000">
                                          <p:val>
                                            <p:fltVal val="0"/>
                                          </p:val>
                                        </p:tav>
                                      </p:tavLst>
                                    </p:anim>
                                    <p:anim calcmode="lin" valueType="num">
                                      <p:cBhvr>
                                        <p:cTn id="18" dur="2000" fill="hold"/>
                                        <p:tgtEl>
                                          <p:spTgt spid="7"/>
                                        </p:tgtEl>
                                        <p:attrNameLst>
                                          <p:attrName>ppt_h</p:attrName>
                                        </p:attrNameLst>
                                      </p:cBhvr>
                                      <p:tavLst>
                                        <p:tav tm="0">
                                          <p:val>
                                            <p:fltVal val="0"/>
                                          </p:val>
                                        </p:tav>
                                        <p:tav tm="100000">
                                          <p:val>
                                            <p:strVal val="#ppt_h"/>
                                          </p:val>
                                        </p:tav>
                                      </p:tavLst>
                                    </p:anim>
                                    <p:anim calcmode="lin" valueType="num">
                                      <p:cBhvr>
                                        <p:cTn id="19" dur="2000" fill="hold"/>
                                        <p:tgtEl>
                                          <p:spTgt spid="7"/>
                                        </p:tgtEl>
                                        <p:attrNameLst>
                                          <p:attrName>ppt_w</p:attrName>
                                        </p:attrNameLst>
                                      </p:cBhvr>
                                      <p:tavLst>
                                        <p:tav tm="0">
                                          <p:val>
                                            <p:fltVal val="0"/>
                                          </p:val>
                                        </p:tav>
                                        <p:tav tm="100000">
                                          <p:val>
                                            <p:strVal val="#ppt_w"/>
                                          </p:val>
                                        </p:tav>
                                      </p:tavLst>
                                    </p:anim>
                                  </p:childTnLst>
                                </p:cTn>
                              </p:par>
                              <p:par>
                                <p:cTn id="20" presetID="35"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anim calcmode="lin" valueType="num">
                                      <p:cBhvr>
                                        <p:cTn id="23" dur="2000" fill="hold"/>
                                        <p:tgtEl>
                                          <p:spTgt spid="4"/>
                                        </p:tgtEl>
                                        <p:attrNameLst>
                                          <p:attrName>style.rotation</p:attrName>
                                        </p:attrNameLst>
                                      </p:cBhvr>
                                      <p:tavLst>
                                        <p:tav tm="0">
                                          <p:val>
                                            <p:fltVal val="720"/>
                                          </p:val>
                                        </p:tav>
                                        <p:tav tm="100000">
                                          <p:val>
                                            <p:fltVal val="0"/>
                                          </p:val>
                                        </p:tav>
                                      </p:tavLst>
                                    </p:anim>
                                    <p:anim calcmode="lin" valueType="num">
                                      <p:cBhvr>
                                        <p:cTn id="24" dur="2000" fill="hold"/>
                                        <p:tgtEl>
                                          <p:spTgt spid="4"/>
                                        </p:tgtEl>
                                        <p:attrNameLst>
                                          <p:attrName>ppt_h</p:attrName>
                                        </p:attrNameLst>
                                      </p:cBhvr>
                                      <p:tavLst>
                                        <p:tav tm="0">
                                          <p:val>
                                            <p:fltVal val="0"/>
                                          </p:val>
                                        </p:tav>
                                        <p:tav tm="100000">
                                          <p:val>
                                            <p:strVal val="#ppt_h"/>
                                          </p:val>
                                        </p:tav>
                                      </p:tavLst>
                                    </p:anim>
                                    <p:anim calcmode="lin" valueType="num">
                                      <p:cBhvr>
                                        <p:cTn id="25" dur="2000" fill="hold"/>
                                        <p:tgtEl>
                                          <p:spTgt spid="4"/>
                                        </p:tgtEl>
                                        <p:attrNameLst>
                                          <p:attrName>ppt_w</p:attrName>
                                        </p:attrNameLst>
                                      </p:cBhvr>
                                      <p:tavLst>
                                        <p:tav tm="0">
                                          <p:val>
                                            <p:fltVal val="0"/>
                                          </p:val>
                                        </p:tav>
                                        <p:tav tm="100000">
                                          <p:val>
                                            <p:strVal val="#ppt_w"/>
                                          </p:val>
                                        </p:tav>
                                      </p:tavLst>
                                    </p:anim>
                                  </p:childTnLst>
                                </p:cTn>
                              </p:par>
                              <p:par>
                                <p:cTn id="26" presetID="35"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2000"/>
                                        <p:tgtEl>
                                          <p:spTgt spid="3"/>
                                        </p:tgtEl>
                                      </p:cBhvr>
                                    </p:animEffect>
                                    <p:anim calcmode="lin" valueType="num">
                                      <p:cBhvr>
                                        <p:cTn id="29" dur="2000" fill="hold"/>
                                        <p:tgtEl>
                                          <p:spTgt spid="3"/>
                                        </p:tgtEl>
                                        <p:attrNameLst>
                                          <p:attrName>style.rotation</p:attrName>
                                        </p:attrNameLst>
                                      </p:cBhvr>
                                      <p:tavLst>
                                        <p:tav tm="0">
                                          <p:val>
                                            <p:fltVal val="720"/>
                                          </p:val>
                                        </p:tav>
                                        <p:tav tm="100000">
                                          <p:val>
                                            <p:fltVal val="0"/>
                                          </p:val>
                                        </p:tav>
                                      </p:tavLst>
                                    </p:anim>
                                    <p:anim calcmode="lin" valueType="num">
                                      <p:cBhvr>
                                        <p:cTn id="30" dur="2000" fill="hold"/>
                                        <p:tgtEl>
                                          <p:spTgt spid="3"/>
                                        </p:tgtEl>
                                        <p:attrNameLst>
                                          <p:attrName>ppt_h</p:attrName>
                                        </p:attrNameLst>
                                      </p:cBhvr>
                                      <p:tavLst>
                                        <p:tav tm="0">
                                          <p:val>
                                            <p:fltVal val="0"/>
                                          </p:val>
                                        </p:tav>
                                        <p:tav tm="100000">
                                          <p:val>
                                            <p:strVal val="#ppt_h"/>
                                          </p:val>
                                        </p:tav>
                                      </p:tavLst>
                                    </p:anim>
                                    <p:anim calcmode="lin" valueType="num">
                                      <p:cBhvr>
                                        <p:cTn id="31" dur="2000" fill="hold"/>
                                        <p:tgtEl>
                                          <p:spTgt spid="3"/>
                                        </p:tgtEl>
                                        <p:attrNameLst>
                                          <p:attrName>ppt_w</p:attrName>
                                        </p:attrNameLst>
                                      </p:cBhvr>
                                      <p:tavLst>
                                        <p:tav tm="0">
                                          <p:val>
                                            <p:fltVal val="0"/>
                                          </p:val>
                                        </p:tav>
                                        <p:tav tm="100000">
                                          <p:val>
                                            <p:strVal val="#ppt_w"/>
                                          </p:val>
                                        </p:tav>
                                      </p:tavLst>
                                    </p:anim>
                                  </p:childTnLst>
                                </p:cTn>
                              </p:par>
                              <p:par>
                                <p:cTn id="32" presetID="35"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2000"/>
                                        <p:tgtEl>
                                          <p:spTgt spid="5"/>
                                        </p:tgtEl>
                                      </p:cBhvr>
                                    </p:animEffect>
                                    <p:anim calcmode="lin" valueType="num">
                                      <p:cBhvr>
                                        <p:cTn id="35" dur="2000" fill="hold"/>
                                        <p:tgtEl>
                                          <p:spTgt spid="5"/>
                                        </p:tgtEl>
                                        <p:attrNameLst>
                                          <p:attrName>style.rotation</p:attrName>
                                        </p:attrNameLst>
                                      </p:cBhvr>
                                      <p:tavLst>
                                        <p:tav tm="0">
                                          <p:val>
                                            <p:fltVal val="720"/>
                                          </p:val>
                                        </p:tav>
                                        <p:tav tm="100000">
                                          <p:val>
                                            <p:fltVal val="0"/>
                                          </p:val>
                                        </p:tav>
                                      </p:tavLst>
                                    </p:anim>
                                    <p:anim calcmode="lin" valueType="num">
                                      <p:cBhvr>
                                        <p:cTn id="36" dur="2000" fill="hold"/>
                                        <p:tgtEl>
                                          <p:spTgt spid="5"/>
                                        </p:tgtEl>
                                        <p:attrNameLst>
                                          <p:attrName>ppt_h</p:attrName>
                                        </p:attrNameLst>
                                      </p:cBhvr>
                                      <p:tavLst>
                                        <p:tav tm="0">
                                          <p:val>
                                            <p:fltVal val="0"/>
                                          </p:val>
                                        </p:tav>
                                        <p:tav tm="100000">
                                          <p:val>
                                            <p:strVal val="#ppt_h"/>
                                          </p:val>
                                        </p:tav>
                                      </p:tavLst>
                                    </p:anim>
                                    <p:anim calcmode="lin" valueType="num">
                                      <p:cBhvr>
                                        <p:cTn id="37"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7400" y="304800"/>
            <a:ext cx="8001000" cy="1477328"/>
          </a:xfrm>
          <a:prstGeom prst="rect">
            <a:avLst/>
          </a:prstGeom>
          <a:noFill/>
        </p:spPr>
        <p:txBody>
          <a:bodyPr wrap="square" rtlCol="0">
            <a:spAutoFit/>
          </a:bodyPr>
          <a:lstStyle/>
          <a:p>
            <a:pPr algn="just" rtl="1"/>
            <a:r>
              <a:rPr lang="fa-IR" dirty="0">
                <a:solidFill>
                  <a:srgbClr val="000000"/>
                </a:solidFill>
                <a:cs typeface="B Nazanin" pitchFamily="2" charset="-78"/>
              </a:rPr>
              <a:t>محور اصلی باغ در شکل اصیل و در حال تکامل یافته اش، که امروز بخشی از آن تفکیک و تخریب شده است، از لحاظ چشم انداز و همچنین به لحاظ ساختار فضایی، دست کم چهار بخش کلی را دارا بوده است. امروزه به دلیل تخریب بخشی که در سمت جنوب و در پائین ترین خیابان عرضی باغ واقع بوده است و نیز به دلیل تخریب کوشک پایین باغ و فضاسازی های خاص پیرامونش و دگرگونی های دیگری که در طول زمان به وجود آمده، آن چشم انداز، ساختار و ویژگی های اصلی خود را از دست داده است. </a:t>
            </a:r>
            <a:endParaRPr lang="en-US" dirty="0">
              <a:solidFill>
                <a:srgbClr val="000000"/>
              </a:solidFill>
              <a:cs typeface="B Nazanin" pitchFamily="2" charset="-78"/>
            </a:endParaRPr>
          </a:p>
        </p:txBody>
      </p:sp>
      <p:pic>
        <p:nvPicPr>
          <p:cNvPr id="4" name="Picture 3" descr="06.JPG"/>
          <p:cNvPicPr>
            <a:picLocks noChangeAspect="1"/>
          </p:cNvPicPr>
          <p:nvPr/>
        </p:nvPicPr>
        <p:blipFill>
          <a:blip r:embed="rId2"/>
          <a:stretch>
            <a:fillRect/>
          </a:stretch>
        </p:blipFill>
        <p:spPr>
          <a:xfrm>
            <a:off x="1981200" y="2209800"/>
            <a:ext cx="4495800" cy="3371850"/>
          </a:xfrm>
          <a:prstGeom prst="rect">
            <a:avLst/>
          </a:prstGeom>
        </p:spPr>
      </p:pic>
      <p:pic>
        <p:nvPicPr>
          <p:cNvPr id="5" name="Picture 4" descr="07.jpg"/>
          <p:cNvPicPr>
            <a:picLocks noChangeAspect="1"/>
          </p:cNvPicPr>
          <p:nvPr/>
        </p:nvPicPr>
        <p:blipFill>
          <a:blip r:embed="rId3"/>
          <a:stretch>
            <a:fillRect/>
          </a:stretch>
        </p:blipFill>
        <p:spPr>
          <a:xfrm>
            <a:off x="6858000" y="1981200"/>
            <a:ext cx="2702660" cy="4114800"/>
          </a:xfrm>
          <a:prstGeom prst="rect">
            <a:avLst/>
          </a:prstGeom>
        </p:spPr>
      </p:pic>
    </p:spTree>
    <p:extLst>
      <p:ext uri="{BB962C8B-B14F-4D97-AF65-F5344CB8AC3E}">
        <p14:creationId xmlns:p14="http://schemas.microsoft.com/office/powerpoint/2010/main" val="418312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par>
                                <p:cTn id="17" presetID="55"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304801"/>
            <a:ext cx="8229600" cy="2031325"/>
          </a:xfrm>
          <a:prstGeom prst="rect">
            <a:avLst/>
          </a:prstGeom>
          <a:noFill/>
        </p:spPr>
        <p:txBody>
          <a:bodyPr wrap="square" rtlCol="0">
            <a:spAutoFit/>
          </a:bodyPr>
          <a:lstStyle/>
          <a:p>
            <a:pPr algn="just" rtl="1"/>
            <a:r>
              <a:rPr lang="fa-IR" dirty="0">
                <a:solidFill>
                  <a:srgbClr val="000000"/>
                </a:solidFill>
                <a:cs typeface="B Nazanin" pitchFamily="2" charset="-78"/>
              </a:rPr>
              <a:t>چهار بخش محور یاد شده که در امتداد هم واقع اند، توسط بناهای داخل باغ قطع می شود، اما به لحاظ ساختاری و هندسی، اندامی یگانه به حساب می آمده اند که فضای باغ را به نظم در می آورده است اما در نقشه های جدید نظم هندسی چندان به چشم نم یخورد. بخشی از محور مذکور که متصل به میان کرت و استخر مقابل کوشک اصلی است، با ردیفی از درختان سرو، با فاصله و به صورت شمرده محصور شده است.این قسمت که همچون خیابانی رسمی ترین بخش از محور اصلی باغ را تشکیل داده است، به دلیل بلندی بر دیگر بخش های خیابان مسلط است و با داشتن جویی در میان خود به استخر باغ و کوشک اصلی متصل می شود. این محور در طول مسیر خود با رسیدن به کوشک و خلوت باغ، چهره و مقیاسی جدید را ارائه می دهد.</a:t>
            </a:r>
            <a:endParaRPr lang="en-US" dirty="0">
              <a:solidFill>
                <a:srgbClr val="000000"/>
              </a:solidFill>
              <a:cs typeface="B Nazanin" pitchFamily="2" charset="-78"/>
            </a:endParaRPr>
          </a:p>
        </p:txBody>
      </p:sp>
      <p:pic>
        <p:nvPicPr>
          <p:cNvPr id="3" name="Picture 2" descr="08.JPG"/>
          <p:cNvPicPr>
            <a:picLocks noChangeAspect="1"/>
          </p:cNvPicPr>
          <p:nvPr/>
        </p:nvPicPr>
        <p:blipFill>
          <a:blip r:embed="rId2"/>
          <a:stretch>
            <a:fillRect/>
          </a:stretch>
        </p:blipFill>
        <p:spPr>
          <a:xfrm>
            <a:off x="1905001" y="2590800"/>
            <a:ext cx="2612571" cy="4114800"/>
          </a:xfrm>
          <a:prstGeom prst="rect">
            <a:avLst/>
          </a:prstGeom>
        </p:spPr>
      </p:pic>
      <p:pic>
        <p:nvPicPr>
          <p:cNvPr id="4" name="Picture 3" descr="09.JPG"/>
          <p:cNvPicPr>
            <a:picLocks noChangeAspect="1"/>
          </p:cNvPicPr>
          <p:nvPr/>
        </p:nvPicPr>
        <p:blipFill>
          <a:blip r:embed="rId3"/>
          <a:stretch>
            <a:fillRect/>
          </a:stretch>
        </p:blipFill>
        <p:spPr>
          <a:xfrm>
            <a:off x="4648200" y="2590800"/>
            <a:ext cx="2493818" cy="4114800"/>
          </a:xfrm>
          <a:prstGeom prst="rect">
            <a:avLst/>
          </a:prstGeom>
        </p:spPr>
      </p:pic>
      <p:pic>
        <p:nvPicPr>
          <p:cNvPr id="5" name="Picture 4" descr="88364_559.jpg"/>
          <p:cNvPicPr>
            <a:picLocks noChangeAspect="1"/>
          </p:cNvPicPr>
          <p:nvPr/>
        </p:nvPicPr>
        <p:blipFill>
          <a:blip r:embed="rId4"/>
          <a:stretch>
            <a:fillRect/>
          </a:stretch>
        </p:blipFill>
        <p:spPr>
          <a:xfrm>
            <a:off x="7315200" y="2590801"/>
            <a:ext cx="2743200" cy="4114799"/>
          </a:xfrm>
          <a:prstGeom prst="rect">
            <a:avLst/>
          </a:prstGeom>
        </p:spPr>
      </p:pic>
    </p:spTree>
    <p:extLst>
      <p:ext uri="{BB962C8B-B14F-4D97-AF65-F5344CB8AC3E}">
        <p14:creationId xmlns:p14="http://schemas.microsoft.com/office/powerpoint/2010/main" val="363784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304801"/>
            <a:ext cx="8153400" cy="2585323"/>
          </a:xfrm>
          <a:prstGeom prst="rect">
            <a:avLst/>
          </a:prstGeom>
          <a:noFill/>
        </p:spPr>
        <p:txBody>
          <a:bodyPr wrap="square" rtlCol="0">
            <a:spAutoFit/>
          </a:bodyPr>
          <a:lstStyle/>
          <a:p>
            <a:pPr algn="r" rtl="1"/>
            <a:r>
              <a:rPr lang="fa-IR" b="1" dirty="0">
                <a:solidFill>
                  <a:srgbClr val="000000"/>
                </a:solidFill>
                <a:effectLst>
                  <a:outerShdw blurRad="38100" dist="38100" dir="2700000" algn="tl">
                    <a:srgbClr val="000000">
                      <a:alpha val="43137"/>
                    </a:srgbClr>
                  </a:outerShdw>
                </a:effectLst>
                <a:cs typeface="B Nazanin" pitchFamily="2" charset="-78"/>
              </a:rPr>
              <a:t>نظام آبیاری باغ:</a:t>
            </a:r>
          </a:p>
          <a:p>
            <a:pPr algn="r" rtl="1"/>
            <a:r>
              <a:rPr lang="fa-IR" dirty="0">
                <a:solidFill>
                  <a:srgbClr val="000000"/>
                </a:solidFill>
                <a:cs typeface="B Nazanin" pitchFamily="2" charset="-78"/>
              </a:rPr>
              <a:t> </a:t>
            </a:r>
            <a:br>
              <a:rPr lang="fa-IR" dirty="0">
                <a:solidFill>
                  <a:srgbClr val="000000"/>
                </a:solidFill>
                <a:cs typeface="B Nazanin" pitchFamily="2" charset="-78"/>
              </a:rPr>
            </a:br>
            <a:r>
              <a:rPr lang="fa-IR" dirty="0">
                <a:solidFill>
                  <a:srgbClr val="000000"/>
                </a:solidFill>
                <a:cs typeface="B Nazanin" pitchFamily="2" charset="-78"/>
              </a:rPr>
              <a:t>بخش های مختلف این محور و شالوده باغ توسط محور آبی که از بالاترین بخش باغ وارد می شود و در خیابان اصلی حضور می یابد به یکدیگر پیوند می خورد آب در طول محور اصلی و در قسمت الحاقی باغ به صورت های گوناگون متجلی شده و فضاهای مختلفی را ایجاد کرده است. محور آب در میانه باغ و در بین درختان نارنجستان به شکلی کشیده، احساسی به مراتب شدیدتر و متنوع تر را به بیننده القا می کند. بعد از آن در مقابل عمارت و در میان کرت باغ که در امتداد خیابان اصلی است استخری بزرگ با آبی ساکن محور را به کوشک پیوند می زند. زمانی که جریان آب در باغ به خاطر کم بودن آن به اندازه ای نباشد که کرت ها را بطور دائم آبیاری کند، آب در استخر جمع شده و بعد از آن دفعتاٌ و با سرعت در نهرها جریان می یابد.</a:t>
            </a:r>
            <a:endParaRPr lang="en-US" dirty="0">
              <a:solidFill>
                <a:srgbClr val="000000"/>
              </a:solidFill>
              <a:cs typeface="B Nazanin" pitchFamily="2" charset="-78"/>
            </a:endParaRPr>
          </a:p>
        </p:txBody>
      </p:sp>
      <p:pic>
        <p:nvPicPr>
          <p:cNvPr id="3" name="Picture 2" descr="11.JPG"/>
          <p:cNvPicPr>
            <a:picLocks noChangeAspect="1"/>
          </p:cNvPicPr>
          <p:nvPr/>
        </p:nvPicPr>
        <p:blipFill>
          <a:blip r:embed="rId2"/>
          <a:stretch>
            <a:fillRect/>
          </a:stretch>
        </p:blipFill>
        <p:spPr>
          <a:xfrm>
            <a:off x="4648201" y="2819400"/>
            <a:ext cx="2492075" cy="3962400"/>
          </a:xfrm>
          <a:prstGeom prst="rect">
            <a:avLst/>
          </a:prstGeom>
        </p:spPr>
      </p:pic>
      <p:pic>
        <p:nvPicPr>
          <p:cNvPr id="4" name="Picture 3" descr="88365_295.jpg"/>
          <p:cNvPicPr>
            <a:picLocks noChangeAspect="1"/>
          </p:cNvPicPr>
          <p:nvPr/>
        </p:nvPicPr>
        <p:blipFill>
          <a:blip r:embed="rId3"/>
          <a:stretch>
            <a:fillRect/>
          </a:stretch>
        </p:blipFill>
        <p:spPr>
          <a:xfrm>
            <a:off x="1828800" y="2819400"/>
            <a:ext cx="2641600" cy="3962400"/>
          </a:xfrm>
          <a:prstGeom prst="rect">
            <a:avLst/>
          </a:prstGeom>
        </p:spPr>
      </p:pic>
      <p:pic>
        <p:nvPicPr>
          <p:cNvPr id="5" name="Picture 4" descr="baghe-eram-0610-az-2.jpg"/>
          <p:cNvPicPr>
            <a:picLocks noChangeAspect="1"/>
          </p:cNvPicPr>
          <p:nvPr/>
        </p:nvPicPr>
        <p:blipFill>
          <a:blip r:embed="rId4"/>
          <a:stretch>
            <a:fillRect/>
          </a:stretch>
        </p:blipFill>
        <p:spPr>
          <a:xfrm>
            <a:off x="7239000" y="3276600"/>
            <a:ext cx="3352800" cy="2514600"/>
          </a:xfrm>
          <a:prstGeom prst="rect">
            <a:avLst/>
          </a:prstGeom>
        </p:spPr>
      </p:pic>
    </p:spTree>
    <p:extLst>
      <p:ext uri="{BB962C8B-B14F-4D97-AF65-F5344CB8AC3E}">
        <p14:creationId xmlns:p14="http://schemas.microsoft.com/office/powerpoint/2010/main" val="313857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strips(downLeft)">
                                      <p:cBhvr>
                                        <p:cTn id="21" dur="500"/>
                                        <p:tgtEl>
                                          <p:spTgt spid="3"/>
                                        </p:tgtEl>
                                      </p:cBhvr>
                                    </p:animEffect>
                                  </p:childTnLst>
                                </p:cTn>
                              </p:par>
                              <p:par>
                                <p:cTn id="22" presetID="18" presetClass="entr" presetSubtype="12"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trips(downLeft)">
                                      <p:cBhvr>
                                        <p:cTn id="24" dur="500"/>
                                        <p:tgtEl>
                                          <p:spTgt spid="4"/>
                                        </p:tgtEl>
                                      </p:cBhvr>
                                    </p:animEffect>
                                  </p:childTnLst>
                                </p:cTn>
                              </p:par>
                              <p:par>
                                <p:cTn id="25" presetID="18" presetClass="entr" presetSubtype="1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trips(down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
            <a:ext cx="8305800" cy="1754326"/>
          </a:xfrm>
          <a:prstGeom prst="rect">
            <a:avLst/>
          </a:prstGeom>
          <a:noFill/>
        </p:spPr>
        <p:txBody>
          <a:bodyPr wrap="square" rtlCol="0">
            <a:spAutoFit/>
          </a:bodyPr>
          <a:lstStyle/>
          <a:p>
            <a:pPr algn="just" rtl="1"/>
            <a:r>
              <a:rPr lang="fa-IR" dirty="0">
                <a:solidFill>
                  <a:srgbClr val="000000"/>
                </a:solidFill>
                <a:cs typeface="B Nazanin" pitchFamily="2" charset="-78"/>
              </a:rPr>
              <a:t>محور آب علاوه بر تاکید گذاردن بر محور های اصلی و فرعی، از طریق نهرها و جوی ها و حوض ها و حوضچه ها در باغ به صورتی حرکت می کند که بتواند تمام باغ را آبیاری نماید. چنان که از نقشه های قدیمی برمی آید جریان به حوزه کوشک پائینی می آید و پیوند دهنده دو کوشکی که در امتداد این محور طولی قرار داشته اند، بوده است.</a:t>
            </a:r>
          </a:p>
          <a:p>
            <a:pPr algn="just" rtl="1"/>
            <a:r>
              <a:rPr lang="fa-IR" dirty="0">
                <a:solidFill>
                  <a:srgbClr val="000000"/>
                </a:solidFill>
                <a:cs typeface="B Nazanin" pitchFamily="2" charset="-78"/>
              </a:rPr>
              <a:t>ایجاد یک تغییر جدید در ساختار باغ را می توان در سومین بخش از محور اصلی مشاهده کرد که با تغییر در نحوه حضور آب و حذف آن در میانه خیابان و هدایت آن به کناره ها تحقق یافته است. امروزه از بخش چهارم و در واقع جنوبی ترین قسمت محور اصلی اثری باقی نمانده است .</a:t>
            </a:r>
            <a:endParaRPr lang="en-US" dirty="0">
              <a:solidFill>
                <a:srgbClr val="000000"/>
              </a:solidFill>
              <a:cs typeface="B Nazanin" pitchFamily="2" charset="-78"/>
            </a:endParaRPr>
          </a:p>
        </p:txBody>
      </p:sp>
      <p:pic>
        <p:nvPicPr>
          <p:cNvPr id="3" name="Picture 2" descr="12.JPG"/>
          <p:cNvPicPr>
            <a:picLocks noChangeAspect="1"/>
          </p:cNvPicPr>
          <p:nvPr/>
        </p:nvPicPr>
        <p:blipFill>
          <a:blip r:embed="rId2"/>
          <a:stretch>
            <a:fillRect/>
          </a:stretch>
        </p:blipFill>
        <p:spPr>
          <a:xfrm>
            <a:off x="1600201" y="2514601"/>
            <a:ext cx="3683602" cy="3886200"/>
          </a:xfrm>
          <a:prstGeom prst="rect">
            <a:avLst/>
          </a:prstGeom>
        </p:spPr>
      </p:pic>
      <p:pic>
        <p:nvPicPr>
          <p:cNvPr id="5" name="Picture 4" descr="Image600-Copy.jpg"/>
          <p:cNvPicPr>
            <a:picLocks noChangeAspect="1"/>
          </p:cNvPicPr>
          <p:nvPr/>
        </p:nvPicPr>
        <p:blipFill>
          <a:blip r:embed="rId3"/>
          <a:stretch>
            <a:fillRect/>
          </a:stretch>
        </p:blipFill>
        <p:spPr>
          <a:xfrm>
            <a:off x="5410200" y="2514600"/>
            <a:ext cx="5181600" cy="3886200"/>
          </a:xfrm>
          <a:prstGeom prst="rect">
            <a:avLst/>
          </a:prstGeom>
        </p:spPr>
      </p:pic>
    </p:spTree>
    <p:extLst>
      <p:ext uri="{BB962C8B-B14F-4D97-AF65-F5344CB8AC3E}">
        <p14:creationId xmlns:p14="http://schemas.microsoft.com/office/powerpoint/2010/main" val="219354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ssolv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par>
                                <p:cTn id="16" presetID="22" presetClass="entr" presetSubtype="4"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81001"/>
            <a:ext cx="8001000" cy="2616101"/>
          </a:xfrm>
          <a:prstGeom prst="rect">
            <a:avLst/>
          </a:prstGeom>
          <a:noFill/>
        </p:spPr>
        <p:txBody>
          <a:bodyPr wrap="square" rtlCol="0">
            <a:spAutoFit/>
          </a:bodyPr>
          <a:lstStyle/>
          <a:p>
            <a:pPr algn="r" rtl="1"/>
            <a:r>
              <a:rPr lang="fa-IR" sz="2400" b="1" dirty="0">
                <a:solidFill>
                  <a:srgbClr val="000000"/>
                </a:solidFill>
                <a:cs typeface="B Nazanin" pitchFamily="2" charset="-78"/>
              </a:rPr>
              <a:t>منابع :</a:t>
            </a:r>
          </a:p>
          <a:p>
            <a:pPr algn="r" rtl="1"/>
            <a:endParaRPr lang="fa-IR" sz="2000" dirty="0">
              <a:solidFill>
                <a:srgbClr val="000000"/>
              </a:solidFill>
              <a:cs typeface="B Nazanin" pitchFamily="2" charset="-78"/>
            </a:endParaRPr>
          </a:p>
          <a:p>
            <a:pPr algn="r" rtl="1">
              <a:buFont typeface="Wingdings" pitchFamily="2" charset="2"/>
              <a:buChar char="v"/>
            </a:pPr>
            <a:r>
              <a:rPr lang="fa-IR" sz="2000" dirty="0">
                <a:solidFill>
                  <a:srgbClr val="000000"/>
                </a:solidFill>
                <a:cs typeface="B Nazanin" pitchFamily="2" charset="-78"/>
              </a:rPr>
              <a:t>انصاری، باغ ایرانی. مجموعه مقالات کنگره تاریخ معماری و شهرسازی .</a:t>
            </a:r>
          </a:p>
          <a:p>
            <a:pPr algn="r" rtl="1">
              <a:buFont typeface="Wingdings" pitchFamily="2" charset="2"/>
              <a:buChar char="v"/>
            </a:pPr>
            <a:r>
              <a:rPr lang="fa-IR" sz="2000" dirty="0">
                <a:solidFill>
                  <a:srgbClr val="000000"/>
                </a:solidFill>
                <a:cs typeface="B Nazanin" pitchFamily="2" charset="-78"/>
              </a:rPr>
              <a:t>آریان پور، (1365). پژوهشی در شناخت باغهای ایران و باغهای تاریخی شیراز. فرهنگسرا.</a:t>
            </a:r>
          </a:p>
          <a:p>
            <a:pPr algn="r" rtl="1">
              <a:buFont typeface="Wingdings" pitchFamily="2" charset="2"/>
              <a:buChar char="v"/>
            </a:pPr>
            <a:r>
              <a:rPr lang="en-US" sz="2000" dirty="0">
                <a:solidFill>
                  <a:srgbClr val="000000"/>
                </a:solidFill>
                <a:cs typeface="B Nazanin" pitchFamily="2" charset="-78"/>
                <a:hlinkClick r:id="rId2"/>
              </a:rPr>
              <a:t>www.manzar.ws</a:t>
            </a:r>
            <a:endParaRPr lang="en-US" sz="2000" dirty="0">
              <a:solidFill>
                <a:srgbClr val="000000"/>
              </a:solidFill>
              <a:cs typeface="B Nazanin" pitchFamily="2" charset="-78"/>
            </a:endParaRPr>
          </a:p>
          <a:p>
            <a:pPr algn="r" rtl="1">
              <a:buFont typeface="Wingdings" pitchFamily="2" charset="2"/>
              <a:buChar char="v"/>
            </a:pPr>
            <a:r>
              <a:rPr lang="fa-IR" sz="2000" dirty="0">
                <a:solidFill>
                  <a:srgbClr val="000000"/>
                </a:solidFill>
                <a:cs typeface="B Nazanin" pitchFamily="2" charset="-78"/>
              </a:rPr>
              <a:t>حیدرنتاج، (1385). گونه شناسی باغ ایرانی.</a:t>
            </a:r>
            <a:endParaRPr lang="en-US" sz="2000" dirty="0">
              <a:solidFill>
                <a:srgbClr val="000000"/>
              </a:solidFill>
              <a:cs typeface="B Nazanin" pitchFamily="2" charset="-78"/>
            </a:endParaRPr>
          </a:p>
          <a:p>
            <a:pPr algn="r" rtl="1"/>
            <a:endParaRPr lang="fa-IR" sz="2000" dirty="0">
              <a:solidFill>
                <a:srgbClr val="000000"/>
              </a:solidFill>
              <a:cs typeface="B Nazanin" pitchFamily="2" charset="-78"/>
            </a:endParaRPr>
          </a:p>
          <a:p>
            <a:pPr algn="r" rtl="1"/>
            <a:endParaRPr lang="en-US" sz="2000" dirty="0">
              <a:solidFill>
                <a:srgbClr val="000000"/>
              </a:solidFill>
              <a:cs typeface="B Nazanin" pitchFamily="2" charset="-78"/>
            </a:endParaRPr>
          </a:p>
        </p:txBody>
      </p:sp>
    </p:spTree>
    <p:extLst>
      <p:ext uri="{BB962C8B-B14F-4D97-AF65-F5344CB8AC3E}">
        <p14:creationId xmlns:p14="http://schemas.microsoft.com/office/powerpoint/2010/main" val="221909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down)">
                                      <p:cBhvr>
                                        <p:cTn id="10" dur="500"/>
                                        <p:tgtEl>
                                          <p:spTgt spid="2">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wipe(down)">
                                      <p:cBhvr>
                                        <p:cTn id="13" dur="500"/>
                                        <p:tgtEl>
                                          <p:spTgt spid="2">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wipe(down)">
                                      <p:cBhvr>
                                        <p:cTn id="16" dur="500"/>
                                        <p:tgtEl>
                                          <p:spTgt spid="2">
                                            <p:txEl>
                                              <p:pRg st="4" end="4"/>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wipe(down)">
                                      <p:cBhvr>
                                        <p:cTn id="19"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62200" y="304801"/>
            <a:ext cx="7772400" cy="3693319"/>
          </a:xfrm>
          <a:prstGeom prst="rect">
            <a:avLst/>
          </a:prstGeom>
          <a:noFill/>
        </p:spPr>
        <p:txBody>
          <a:bodyPr wrap="square" rtlCol="0">
            <a:spAutoFit/>
          </a:bodyPr>
          <a:lstStyle/>
          <a:p>
            <a:pPr algn="r" rtl="1"/>
            <a:r>
              <a:rPr lang="fa-IR" b="1" dirty="0">
                <a:solidFill>
                  <a:srgbClr val="000000"/>
                </a:solidFill>
                <a:effectLst>
                  <a:outerShdw blurRad="38100" dist="38100" dir="2700000" algn="tl">
                    <a:srgbClr val="000000">
                      <a:alpha val="43137"/>
                    </a:srgbClr>
                  </a:outerShdw>
                </a:effectLst>
                <a:cs typeface="B Nazanin" pitchFamily="2" charset="-78"/>
              </a:rPr>
              <a:t>مقدمه :</a:t>
            </a:r>
          </a:p>
          <a:p>
            <a:pPr algn="r" rtl="1"/>
            <a:endParaRPr lang="fa-IR" dirty="0">
              <a:solidFill>
                <a:srgbClr val="000000"/>
              </a:solidFill>
              <a:cs typeface="B Nazanin" pitchFamily="2" charset="-78"/>
            </a:endParaRPr>
          </a:p>
          <a:p>
            <a:pPr algn="just" rtl="1"/>
            <a:r>
              <a:rPr lang="fa-IR" dirty="0">
                <a:solidFill>
                  <a:srgbClr val="000000"/>
                </a:solidFill>
                <a:cs typeface="B Nazanin" pitchFamily="2" charset="-78"/>
              </a:rPr>
              <a:t>باغ و باغسازي بر خلاف معماري هميشه زاييده نيازهاي نخستين بشري نيست، از اين رو انسان، دنياي آرماني و تخيل</a:t>
            </a:r>
            <a:r>
              <a:rPr lang="en-US" dirty="0">
                <a:solidFill>
                  <a:srgbClr val="000000"/>
                </a:solidFill>
                <a:cs typeface="B Nazanin" pitchFamily="2" charset="-78"/>
              </a:rPr>
              <a:t> </a:t>
            </a:r>
            <a:r>
              <a:rPr lang="fa-IR" dirty="0">
                <a:solidFill>
                  <a:srgbClr val="000000"/>
                </a:solidFill>
                <a:cs typeface="B Nazanin" pitchFamily="2" charset="-78"/>
              </a:rPr>
              <a:t>هاي دست نيافته اش را بواسطه علاقه هميشگي به محيط هاي طبيعي، در باغسازي مي جويد و باغ آيينه اي تمام نما براي هر فرهنگ مي گردد. تمامي هنرها در باغ حضور مي يابند، تمامي حكمت ها جلوه مي كنند و خلاقيت هاي مهندسي به اوج مي رسند، باغ محملي مناسب براي شناخت خصوصيات و ويژگي</a:t>
            </a:r>
            <a:r>
              <a:rPr lang="en-US" dirty="0">
                <a:solidFill>
                  <a:srgbClr val="000000"/>
                </a:solidFill>
                <a:cs typeface="B Nazanin" pitchFamily="2" charset="-78"/>
              </a:rPr>
              <a:t> </a:t>
            </a:r>
            <a:r>
              <a:rPr lang="fa-IR" dirty="0">
                <a:solidFill>
                  <a:srgbClr val="000000"/>
                </a:solidFill>
                <a:cs typeface="B Nazanin" pitchFamily="2" charset="-78"/>
              </a:rPr>
              <a:t>هاي هر فرهنگ است.</a:t>
            </a:r>
          </a:p>
          <a:p>
            <a:pPr algn="ctr" rtl="1"/>
            <a:r>
              <a:rPr lang="fa-IR" dirty="0">
                <a:solidFill>
                  <a:srgbClr val="000000"/>
                </a:solidFill>
                <a:cs typeface="B Nazanin" pitchFamily="2" charset="-78"/>
              </a:rPr>
              <a:t>"باغ طبیعت دست ساز بشر است، طبیعتی است برخاسته از ذهن و پرداخته به دست انسان" </a:t>
            </a:r>
            <a:br>
              <a:rPr lang="fa-IR" dirty="0">
                <a:solidFill>
                  <a:srgbClr val="000000"/>
                </a:solidFill>
                <a:cs typeface="B Nazanin" pitchFamily="2" charset="-78"/>
              </a:rPr>
            </a:br>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en-US" dirty="0">
              <a:solidFill>
                <a:srgbClr val="000000"/>
              </a:solidFill>
              <a:cs typeface="B Nazanin" pitchFamily="2" charset="-78"/>
            </a:endParaRPr>
          </a:p>
        </p:txBody>
      </p:sp>
      <p:pic>
        <p:nvPicPr>
          <p:cNvPr id="4" name="Picture 3" descr="فلیکر باغ ارم.jpg"/>
          <p:cNvPicPr>
            <a:picLocks noChangeAspect="1"/>
          </p:cNvPicPr>
          <p:nvPr/>
        </p:nvPicPr>
        <p:blipFill>
          <a:blip r:embed="rId2"/>
          <a:stretch>
            <a:fillRect/>
          </a:stretch>
        </p:blipFill>
        <p:spPr>
          <a:xfrm>
            <a:off x="1676400" y="2819401"/>
            <a:ext cx="8777698" cy="3377357"/>
          </a:xfrm>
          <a:prstGeom prst="rect">
            <a:avLst/>
          </a:prstGeom>
        </p:spPr>
      </p:pic>
    </p:spTree>
    <p:extLst>
      <p:ext uri="{BB962C8B-B14F-4D97-AF65-F5344CB8AC3E}">
        <p14:creationId xmlns:p14="http://schemas.microsoft.com/office/powerpoint/2010/main" val="2435085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13"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2" end="2"/>
                                            </p:txEl>
                                          </p:spTgt>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18"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457200"/>
            <a:ext cx="8001000" cy="1754326"/>
          </a:xfrm>
          <a:prstGeom prst="rect">
            <a:avLst/>
          </a:prstGeom>
          <a:noFill/>
        </p:spPr>
        <p:txBody>
          <a:bodyPr wrap="square" rtlCol="0">
            <a:spAutoFit/>
          </a:bodyPr>
          <a:lstStyle/>
          <a:p>
            <a:pPr algn="just" rtl="1"/>
            <a:r>
              <a:rPr lang="fa-IR" dirty="0">
                <a:solidFill>
                  <a:srgbClr val="000000"/>
                </a:solidFill>
                <a:cs typeface="B Nazanin" pitchFamily="2" charset="-78"/>
              </a:rPr>
              <a:t>وجود تفاوت در اندیشه و فرهنگ موجب به وجود آمدن الگوهای متفاوت برای یک فضا شده است. یکی از این کهن الگوهای به وجود آمده شیوه باغسازی ایرانی است که بر اساس برخی از اسناد موجود پیشینه آن حداقل به دوران هخامنشی می رسد در طول تاریخ ایران ویژگی ها و اصول اساسی داشته است که آنرا از سایر باغ ها در سرزمین های دیگر متمایز می سازد. برخی از این اصول مانند چهار باغ و کاربرد شبکه های شطرنجی همواره در طراحی باغ های ایرانی استفاده می شده. </a:t>
            </a:r>
          </a:p>
          <a:p>
            <a:pPr algn="just" rtl="1"/>
            <a:endParaRPr lang="fa-IR" dirty="0">
              <a:solidFill>
                <a:srgbClr val="000000"/>
              </a:solidFill>
              <a:cs typeface="B Nazanin" pitchFamily="2" charset="-78"/>
            </a:endParaRPr>
          </a:p>
        </p:txBody>
      </p:sp>
      <p:pic>
        <p:nvPicPr>
          <p:cNvPr id="3" name="Picture 2" descr="0,,15216745_303,00.jpg"/>
          <p:cNvPicPr>
            <a:picLocks noChangeAspect="1"/>
          </p:cNvPicPr>
          <p:nvPr/>
        </p:nvPicPr>
        <p:blipFill>
          <a:blip r:embed="rId2"/>
          <a:stretch>
            <a:fillRect/>
          </a:stretch>
        </p:blipFill>
        <p:spPr>
          <a:xfrm>
            <a:off x="1676400" y="2057400"/>
            <a:ext cx="4471130" cy="2514600"/>
          </a:xfrm>
          <a:prstGeom prst="rect">
            <a:avLst/>
          </a:prstGeom>
        </p:spPr>
      </p:pic>
      <p:pic>
        <p:nvPicPr>
          <p:cNvPr id="4" name="Picture 3" descr="800px-Erama.jpg"/>
          <p:cNvPicPr>
            <a:picLocks noChangeAspect="1"/>
          </p:cNvPicPr>
          <p:nvPr/>
        </p:nvPicPr>
        <p:blipFill>
          <a:blip r:embed="rId3"/>
          <a:stretch>
            <a:fillRect/>
          </a:stretch>
        </p:blipFill>
        <p:spPr>
          <a:xfrm>
            <a:off x="6248401" y="2057400"/>
            <a:ext cx="4200545" cy="2515076"/>
          </a:xfrm>
          <a:prstGeom prst="rect">
            <a:avLst/>
          </a:prstGeom>
        </p:spPr>
      </p:pic>
      <p:pic>
        <p:nvPicPr>
          <p:cNvPr id="5" name="Picture 4" descr="1-2.jpg"/>
          <p:cNvPicPr>
            <a:picLocks noChangeAspect="1"/>
          </p:cNvPicPr>
          <p:nvPr/>
        </p:nvPicPr>
        <p:blipFill>
          <a:blip r:embed="rId4"/>
          <a:stretch>
            <a:fillRect/>
          </a:stretch>
        </p:blipFill>
        <p:spPr>
          <a:xfrm>
            <a:off x="1676400" y="4800600"/>
            <a:ext cx="8915400" cy="1661160"/>
          </a:xfrm>
          <a:prstGeom prst="rect">
            <a:avLst/>
          </a:prstGeom>
        </p:spPr>
      </p:pic>
    </p:spTree>
    <p:extLst>
      <p:ext uri="{BB962C8B-B14F-4D97-AF65-F5344CB8AC3E}">
        <p14:creationId xmlns:p14="http://schemas.microsoft.com/office/powerpoint/2010/main" val="246334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4"/>
                                        </p:tgtEl>
                                        <p:attrNameLst>
                                          <p:attrName>ppt_y</p:attrName>
                                        </p:attrNameLst>
                                      </p:cBhvr>
                                      <p:tavLst>
                                        <p:tav tm="0">
                                          <p:val>
                                            <p:strVal val="#ppt_y"/>
                                          </p:val>
                                        </p:tav>
                                        <p:tav tm="100000">
                                          <p:val>
                                            <p:strVal val="#ppt_y"/>
                                          </p:val>
                                        </p:tav>
                                      </p:tavLst>
                                    </p:anim>
                                    <p:animEffect transition="in" filter="fade">
                                      <p:cBhvr>
                                        <p:cTn id="17" dur="1000"/>
                                        <p:tgtEl>
                                          <p:spTgt spid="4"/>
                                        </p:tgtEl>
                                      </p:cBhvr>
                                    </p:animEffect>
                                  </p:childTnLst>
                                </p:cTn>
                              </p:par>
                              <p:par>
                                <p:cTn id="18" presetID="48" presetClass="entr" presetSubtype="0" accel="5000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3"/>
                                        </p:tgtEl>
                                        <p:attrNameLst>
                                          <p:attrName>ppt_y</p:attrName>
                                        </p:attrNameLst>
                                      </p:cBhvr>
                                      <p:tavLst>
                                        <p:tav tm="0">
                                          <p:val>
                                            <p:strVal val="#ppt_y"/>
                                          </p:val>
                                        </p:tav>
                                        <p:tav tm="100000">
                                          <p:val>
                                            <p:strVal val="#ppt_y"/>
                                          </p:val>
                                        </p:tav>
                                      </p:tavLst>
                                    </p:anim>
                                    <p:animEffect transition="in" filter="fade">
                                      <p:cBhvr>
                                        <p:cTn id="23" dur="1000"/>
                                        <p:tgtEl>
                                          <p:spTgt spid="3"/>
                                        </p:tgtEl>
                                      </p:cBhvr>
                                    </p:animEffect>
                                  </p:childTnLst>
                                </p:cTn>
                              </p:par>
                              <p:par>
                                <p:cTn id="24" presetID="48" presetClass="entr" presetSubtype="0" accel="5000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8" dur="1000" fill="hold"/>
                                        <p:tgtEl>
                                          <p:spTgt spid="5"/>
                                        </p:tgtEl>
                                        <p:attrNameLst>
                                          <p:attrName>ppt_y</p:attrName>
                                        </p:attrNameLst>
                                      </p:cBhvr>
                                      <p:tavLst>
                                        <p:tav tm="0">
                                          <p:val>
                                            <p:strVal val="#ppt_y"/>
                                          </p:val>
                                        </p:tav>
                                        <p:tav tm="100000">
                                          <p:val>
                                            <p:strVal val="#ppt_y"/>
                                          </p:val>
                                        </p:tav>
                                      </p:tavLst>
                                    </p:anim>
                                    <p:animEffect transition="in" filter="fade">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457201"/>
            <a:ext cx="8305800" cy="2031325"/>
          </a:xfrm>
          <a:prstGeom prst="rect">
            <a:avLst/>
          </a:prstGeom>
          <a:noFill/>
        </p:spPr>
        <p:txBody>
          <a:bodyPr wrap="square" rtlCol="0">
            <a:spAutoFit/>
          </a:bodyPr>
          <a:lstStyle/>
          <a:p>
            <a:pPr algn="just" rtl="1"/>
            <a:r>
              <a:rPr lang="fa-IR" dirty="0">
                <a:solidFill>
                  <a:srgbClr val="000000"/>
                </a:solidFill>
                <a:cs typeface="B Nazanin" pitchFamily="2" charset="-78"/>
              </a:rPr>
              <a:t>باغ ارم از جمله باغ هایی است که اگر از تغییرات به وجود آمده در آن گذر کنیم، برخی از اصول باغسازی ایرانی در طراحی آن به چشم می خورد.</a:t>
            </a:r>
          </a:p>
          <a:p>
            <a:pPr algn="just" rtl="1"/>
            <a:r>
              <a:rPr lang="fa-IR" dirty="0">
                <a:solidFill>
                  <a:srgbClr val="000000"/>
                </a:solidFill>
                <a:cs typeface="B Nazanin" pitchFamily="2" charset="-78"/>
              </a:rPr>
              <a:t> این باغ از مشهورترین و باسابقه ترین باغ های تاریخی ایران به شمار می آید. </a:t>
            </a:r>
            <a:br>
              <a:rPr lang="fa-IR" dirty="0">
                <a:solidFill>
                  <a:srgbClr val="000000"/>
                </a:solidFill>
                <a:cs typeface="B Nazanin" pitchFamily="2" charset="-78"/>
              </a:rPr>
            </a:br>
            <a:r>
              <a:rPr lang="fa-IR" dirty="0">
                <a:solidFill>
                  <a:srgbClr val="000000"/>
                </a:solidFill>
                <a:cs typeface="B Nazanin" pitchFamily="2" charset="-78"/>
              </a:rPr>
              <a:t>نام باغ ارم همواره سابقه تاریخی آن را به دوش می کشد. سنت های فرهنگی و اعتقادات مذهبی در به وجود آمدن باغ های ایرانی بسیار موثر بوده به طوری که باغ ایرانی را تمثیلی از بهشت دانسته اند و نام هایی همچون ارم را برای آن برگزیده اند.</a:t>
            </a:r>
            <a:endParaRPr lang="en-US" dirty="0">
              <a:solidFill>
                <a:srgbClr val="000000"/>
              </a:solidFill>
              <a:cs typeface="B Nazanin" pitchFamily="2" charset="-78"/>
            </a:endParaRPr>
          </a:p>
          <a:p>
            <a:pPr algn="r" rtl="1"/>
            <a:endParaRPr lang="en-US" dirty="0">
              <a:solidFill>
                <a:srgbClr val="000000"/>
              </a:solidFill>
              <a:cs typeface="B Nazanin" pitchFamily="2" charset="-78"/>
            </a:endParaRPr>
          </a:p>
        </p:txBody>
      </p:sp>
      <p:pic>
        <p:nvPicPr>
          <p:cNvPr id="4" name="Picture 3" descr="Eram_Garden_in_Shiraz_Jan_24.jpg"/>
          <p:cNvPicPr>
            <a:picLocks noChangeAspect="1"/>
          </p:cNvPicPr>
          <p:nvPr/>
        </p:nvPicPr>
        <p:blipFill>
          <a:blip r:embed="rId2"/>
          <a:stretch>
            <a:fillRect/>
          </a:stretch>
        </p:blipFill>
        <p:spPr>
          <a:xfrm>
            <a:off x="2667000" y="2209800"/>
            <a:ext cx="6781800" cy="4339590"/>
          </a:xfrm>
          <a:prstGeom prst="rect">
            <a:avLst/>
          </a:prstGeom>
        </p:spPr>
      </p:pic>
    </p:spTree>
    <p:extLst>
      <p:ext uri="{BB962C8B-B14F-4D97-AF65-F5344CB8AC3E}">
        <p14:creationId xmlns:p14="http://schemas.microsoft.com/office/powerpoint/2010/main" val="2158022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381001"/>
            <a:ext cx="8077200" cy="5663089"/>
          </a:xfrm>
          <a:prstGeom prst="rect">
            <a:avLst/>
          </a:prstGeom>
          <a:noFill/>
        </p:spPr>
        <p:txBody>
          <a:bodyPr wrap="square" rtlCol="0">
            <a:spAutoFit/>
          </a:bodyPr>
          <a:lstStyle/>
          <a:p>
            <a:pPr algn="just" rtl="1"/>
            <a:r>
              <a:rPr lang="fa-IR" sz="2000" b="1" dirty="0">
                <a:solidFill>
                  <a:srgbClr val="000000"/>
                </a:solidFill>
                <a:effectLst>
                  <a:outerShdw blurRad="38100" dist="38100" dir="2700000" algn="tl">
                    <a:srgbClr val="000000">
                      <a:alpha val="43137"/>
                    </a:srgbClr>
                  </a:outerShdw>
                </a:effectLst>
                <a:cs typeface="B Nazanin" pitchFamily="2" charset="-78"/>
              </a:rPr>
              <a:t>پیشینه تاریخی باغ ارم شیراز:</a:t>
            </a:r>
          </a:p>
          <a:p>
            <a:pPr algn="r" rtl="1"/>
            <a:r>
              <a:rPr lang="fa-IR" dirty="0">
                <a:solidFill>
                  <a:srgbClr val="000000"/>
                </a:solidFill>
                <a:cs typeface="B Nazanin" pitchFamily="2" charset="-78"/>
              </a:rPr>
              <a:t/>
            </a:r>
            <a:br>
              <a:rPr lang="fa-IR" dirty="0">
                <a:solidFill>
                  <a:srgbClr val="000000"/>
                </a:solidFill>
                <a:cs typeface="B Nazanin" pitchFamily="2" charset="-78"/>
              </a:rPr>
            </a:br>
            <a:r>
              <a:rPr lang="fa-IR" dirty="0">
                <a:solidFill>
                  <a:srgbClr val="000000"/>
                </a:solidFill>
                <a:cs typeface="B Nazanin" pitchFamily="2" charset="-78"/>
              </a:rPr>
              <a:t>پیشینه تاریخی این باغ به دوران سلجوقیان بازمی گردد و در تمام دوران آل اینجو و آل مظفر و گورکانیان وجود داشته است.احتــمال داده شده است که ایــن باغ به دستــور اتابک قراچه حاکم فارس احـداث شده است. بعد از اتابک قراچه تا زمان شیخ ابواسحاق اینجو حاکم سلـسله آل اینجو اطـلاعی از سرنــوشت باغ در دست نیست.</a:t>
            </a: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r" rtl="1"/>
            <a:endParaRPr lang="fa-IR" dirty="0">
              <a:solidFill>
                <a:srgbClr val="000000"/>
              </a:solidFill>
              <a:cs typeface="B Nazanin" pitchFamily="2" charset="-78"/>
            </a:endParaRPr>
          </a:p>
          <a:p>
            <a:pPr algn="just" rtl="1"/>
            <a:r>
              <a:rPr lang="fa-IR" dirty="0">
                <a:solidFill>
                  <a:srgbClr val="000000"/>
                </a:solidFill>
                <a:cs typeface="B Nazanin" pitchFamily="2" charset="-78"/>
              </a:rPr>
              <a:t/>
            </a:r>
            <a:br>
              <a:rPr lang="fa-IR" dirty="0">
                <a:solidFill>
                  <a:srgbClr val="000000"/>
                </a:solidFill>
                <a:cs typeface="B Nazanin" pitchFamily="2" charset="-78"/>
              </a:rPr>
            </a:br>
            <a:endParaRPr lang="en-US" dirty="0">
              <a:solidFill>
                <a:srgbClr val="000000"/>
              </a:solidFill>
              <a:cs typeface="B Nazanin" pitchFamily="2" charset="-78"/>
            </a:endParaRPr>
          </a:p>
          <a:p>
            <a:pPr algn="just" rtl="1"/>
            <a:endParaRPr lang="en-US" dirty="0">
              <a:solidFill>
                <a:srgbClr val="000000"/>
              </a:solidFill>
              <a:cs typeface="B Nazanin" pitchFamily="2" charset="-78"/>
            </a:endParaRPr>
          </a:p>
          <a:p>
            <a:pPr algn="just" rtl="1"/>
            <a:r>
              <a:rPr lang="fa-IR" dirty="0">
                <a:solidFill>
                  <a:srgbClr val="000000"/>
                </a:solidFill>
                <a:cs typeface="B Nazanin" pitchFamily="2" charset="-78"/>
              </a:rPr>
              <a:t/>
            </a:r>
            <a:br>
              <a:rPr lang="fa-IR" dirty="0">
                <a:solidFill>
                  <a:srgbClr val="000000"/>
                </a:solidFill>
                <a:cs typeface="B Nazanin" pitchFamily="2" charset="-78"/>
              </a:rPr>
            </a:br>
            <a:r>
              <a:rPr lang="fa-IR" dirty="0">
                <a:solidFill>
                  <a:srgbClr val="000000"/>
                </a:solidFill>
                <a:cs typeface="B Nazanin" pitchFamily="2" charset="-78"/>
              </a:rPr>
              <a:t>پس از انقراض سلسله آل اینجو، باغ ارم هم به مالکیت سلاطین آل مظفر درآمده است. از وضعیت باغ در دوران صفویه اطلاع دقیقی در دسترس نیست،از باغ ارم و باغ های اطراف آن در نوشته های دوره صفویه چندان توصیفی نشده ولی نوشته های جهانگردان خارجی حکایت از آبادی و شکوه باغ های آن دارد. </a:t>
            </a:r>
            <a:endParaRPr lang="en-US" dirty="0">
              <a:solidFill>
                <a:srgbClr val="000000"/>
              </a:solidFill>
              <a:cs typeface="B Nazanin" pitchFamily="2" charset="-78"/>
            </a:endParaRPr>
          </a:p>
        </p:txBody>
      </p:sp>
      <p:pic>
        <p:nvPicPr>
          <p:cNvPr id="3" name="Picture 2" descr="01.JPG"/>
          <p:cNvPicPr>
            <a:picLocks noChangeAspect="1"/>
          </p:cNvPicPr>
          <p:nvPr/>
        </p:nvPicPr>
        <p:blipFill>
          <a:blip r:embed="rId2"/>
          <a:stretch>
            <a:fillRect/>
          </a:stretch>
        </p:blipFill>
        <p:spPr>
          <a:xfrm>
            <a:off x="2286000" y="1905000"/>
            <a:ext cx="3733800" cy="2865692"/>
          </a:xfrm>
          <a:prstGeom prst="rect">
            <a:avLst/>
          </a:prstGeom>
        </p:spPr>
      </p:pic>
      <p:pic>
        <p:nvPicPr>
          <p:cNvPr id="4" name="Picture 3" descr="10.jpg"/>
          <p:cNvPicPr>
            <a:picLocks noChangeAspect="1"/>
          </p:cNvPicPr>
          <p:nvPr/>
        </p:nvPicPr>
        <p:blipFill>
          <a:blip r:embed="rId3"/>
          <a:stretch>
            <a:fillRect/>
          </a:stretch>
        </p:blipFill>
        <p:spPr>
          <a:xfrm>
            <a:off x="6248400" y="2209801"/>
            <a:ext cx="3849352" cy="2562225"/>
          </a:xfrm>
          <a:prstGeom prst="rect">
            <a:avLst/>
          </a:prstGeom>
        </p:spPr>
      </p:pic>
    </p:spTree>
    <p:extLst>
      <p:ext uri="{BB962C8B-B14F-4D97-AF65-F5344CB8AC3E}">
        <p14:creationId xmlns:p14="http://schemas.microsoft.com/office/powerpoint/2010/main" val="112508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4"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04800"/>
            <a:ext cx="8305800" cy="1754326"/>
          </a:xfrm>
          <a:prstGeom prst="rect">
            <a:avLst/>
          </a:prstGeom>
          <a:noFill/>
        </p:spPr>
        <p:txBody>
          <a:bodyPr wrap="square" rtlCol="0">
            <a:spAutoFit/>
          </a:bodyPr>
          <a:lstStyle/>
          <a:p>
            <a:pPr algn="just" rtl="1"/>
            <a:r>
              <a:rPr lang="fa-IR" dirty="0">
                <a:solidFill>
                  <a:srgbClr val="000000"/>
                </a:solidFill>
                <a:cs typeface="B Nazanin" pitchFamily="2" charset="-78"/>
              </a:rPr>
              <a:t>از اواخر دوران زندیه تقریبا بیش از 75 سال باغ در تصاحب سران ایل قشقائی بوده است. علیرضا آریان پور در کتاب خود به نقل از فرصت الدوله شیرازی می نویسد نخستین ایلخان این خاندان (جانی خان و پسرش محمد قلی خان) عمارتی مرغوب در این باغ بنا نهاده اند. بهر حال پس از چندی باغ به تصرف و مالکیت دولت درآمده و به دانشگاه شیراز واگذار شده است و مدت ها به عنوان کاخ پذیرایی از آنجا استفاده می شده است. در سال 1345 – 1350 این باغ زیر نظر مسئولین دانشگاه تعمیر اساسی شده است و زمین وسیعی نیز در حاشیه بلوار ارم و بلوار آسیاب سه تایی به آن افزوده شده است.</a:t>
            </a:r>
            <a:endParaRPr lang="en-US" dirty="0">
              <a:solidFill>
                <a:srgbClr val="000000"/>
              </a:solidFill>
              <a:cs typeface="B Nazanin" pitchFamily="2" charset="-78"/>
            </a:endParaRPr>
          </a:p>
        </p:txBody>
      </p:sp>
      <p:pic>
        <p:nvPicPr>
          <p:cNvPr id="3" name="Picture 2" descr="02.jpg"/>
          <p:cNvPicPr>
            <a:picLocks noChangeAspect="1"/>
          </p:cNvPicPr>
          <p:nvPr/>
        </p:nvPicPr>
        <p:blipFill>
          <a:blip r:embed="rId2"/>
          <a:stretch>
            <a:fillRect/>
          </a:stretch>
        </p:blipFill>
        <p:spPr>
          <a:xfrm>
            <a:off x="2438400" y="2057400"/>
            <a:ext cx="3682446" cy="4216400"/>
          </a:xfrm>
          <a:prstGeom prst="rect">
            <a:avLst/>
          </a:prstGeom>
        </p:spPr>
      </p:pic>
      <p:pic>
        <p:nvPicPr>
          <p:cNvPr id="4" name="Picture 3" descr="03.JPG"/>
          <p:cNvPicPr>
            <a:picLocks noChangeAspect="1"/>
          </p:cNvPicPr>
          <p:nvPr/>
        </p:nvPicPr>
        <p:blipFill>
          <a:blip r:embed="rId3"/>
          <a:stretch>
            <a:fillRect/>
          </a:stretch>
        </p:blipFill>
        <p:spPr>
          <a:xfrm>
            <a:off x="6705601" y="2057400"/>
            <a:ext cx="2775185" cy="4495800"/>
          </a:xfrm>
          <a:prstGeom prst="rect">
            <a:avLst/>
          </a:prstGeom>
        </p:spPr>
      </p:pic>
    </p:spTree>
    <p:extLst>
      <p:ext uri="{BB962C8B-B14F-4D97-AF65-F5344CB8AC3E}">
        <p14:creationId xmlns:p14="http://schemas.microsoft.com/office/powerpoint/2010/main" val="325216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3"/>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04800"/>
            <a:ext cx="8077200" cy="1754326"/>
          </a:xfrm>
          <a:prstGeom prst="rect">
            <a:avLst/>
          </a:prstGeom>
          <a:noFill/>
        </p:spPr>
        <p:txBody>
          <a:bodyPr wrap="square" rtlCol="0">
            <a:spAutoFit/>
          </a:bodyPr>
          <a:lstStyle/>
          <a:p>
            <a:pPr algn="r" rtl="1"/>
            <a:r>
              <a:rPr lang="fa-IR" b="1" dirty="0">
                <a:solidFill>
                  <a:srgbClr val="000000"/>
                </a:solidFill>
                <a:effectLst>
                  <a:outerShdw blurRad="38100" dist="38100" dir="2700000" algn="tl">
                    <a:srgbClr val="000000">
                      <a:alpha val="43137"/>
                    </a:srgbClr>
                  </a:outerShdw>
                </a:effectLst>
                <a:cs typeface="B Nazanin" pitchFamily="2" charset="-78"/>
              </a:rPr>
              <a:t>عمارت اصلی باغ ارم:</a:t>
            </a:r>
          </a:p>
          <a:p>
            <a:pPr algn="just" rtl="1"/>
            <a:r>
              <a:rPr lang="fa-IR" dirty="0">
                <a:solidFill>
                  <a:srgbClr val="000000"/>
                </a:solidFill>
                <a:cs typeface="B Nazanin" pitchFamily="2" charset="-78"/>
              </a:rPr>
              <a:t/>
            </a:r>
            <a:br>
              <a:rPr lang="fa-IR" dirty="0">
                <a:solidFill>
                  <a:srgbClr val="000000"/>
                </a:solidFill>
                <a:cs typeface="B Nazanin" pitchFamily="2" charset="-78"/>
              </a:rPr>
            </a:br>
            <a:r>
              <a:rPr lang="fa-IR" dirty="0">
                <a:solidFill>
                  <a:srgbClr val="000000"/>
                </a:solidFill>
                <a:cs typeface="B Nazanin" pitchFamily="2" charset="-78"/>
              </a:rPr>
              <a:t>شیوه معماری عمارت اصلی باغ ارم شیراز که در دوره پادشاهی ناصرالدین شاه قاجار بنا گردیده با ویژگی هایی که دارد همچون سایر بناهای آن دوره پیروی از اسلوب معماری زندیه و صفویه است؛ چرا که ساختمان هایی که از دوره صفویه تا قاجاریه باقی مانده اند بیشتر در میان باغ های بزرگ که دارای جویها و حوض های فواره دار بوده ایجاد گردیده اند و طرح کلی آنها به یکدیگر شباهت زیادی دارد.</a:t>
            </a:r>
            <a:endParaRPr lang="en-US" dirty="0">
              <a:solidFill>
                <a:srgbClr val="000000"/>
              </a:solidFill>
              <a:cs typeface="B Nazanin" pitchFamily="2" charset="-78"/>
            </a:endParaRPr>
          </a:p>
        </p:txBody>
      </p:sp>
      <p:pic>
        <p:nvPicPr>
          <p:cNvPr id="3" name="Picture 2" descr="678669P1030132.jpg"/>
          <p:cNvPicPr>
            <a:picLocks noChangeAspect="1"/>
          </p:cNvPicPr>
          <p:nvPr/>
        </p:nvPicPr>
        <p:blipFill>
          <a:blip r:embed="rId2"/>
          <a:stretch>
            <a:fillRect/>
          </a:stretch>
        </p:blipFill>
        <p:spPr>
          <a:xfrm>
            <a:off x="1676400" y="1981200"/>
            <a:ext cx="2999036" cy="2133600"/>
          </a:xfrm>
          <a:prstGeom prst="rect">
            <a:avLst/>
          </a:prstGeom>
        </p:spPr>
      </p:pic>
      <p:pic>
        <p:nvPicPr>
          <p:cNvPr id="4" name="Picture 3" descr="675px-Baghe_Eram_Shiraz.jpg"/>
          <p:cNvPicPr>
            <a:picLocks noChangeAspect="1"/>
          </p:cNvPicPr>
          <p:nvPr/>
        </p:nvPicPr>
        <p:blipFill>
          <a:blip r:embed="rId3"/>
          <a:stretch>
            <a:fillRect/>
          </a:stretch>
        </p:blipFill>
        <p:spPr>
          <a:xfrm>
            <a:off x="4724400" y="1981201"/>
            <a:ext cx="2419350" cy="2150533"/>
          </a:xfrm>
          <a:prstGeom prst="rect">
            <a:avLst/>
          </a:prstGeom>
        </p:spPr>
      </p:pic>
      <p:pic>
        <p:nvPicPr>
          <p:cNvPr id="5" name="Picture 4" descr="baghe-eram-0610-az-7.jpg"/>
          <p:cNvPicPr>
            <a:picLocks noChangeAspect="1"/>
          </p:cNvPicPr>
          <p:nvPr/>
        </p:nvPicPr>
        <p:blipFill>
          <a:blip r:embed="rId4"/>
          <a:stretch>
            <a:fillRect/>
          </a:stretch>
        </p:blipFill>
        <p:spPr>
          <a:xfrm>
            <a:off x="7239000" y="1981201"/>
            <a:ext cx="2987996" cy="2143887"/>
          </a:xfrm>
          <a:prstGeom prst="rect">
            <a:avLst/>
          </a:prstGeom>
        </p:spPr>
      </p:pic>
      <p:pic>
        <p:nvPicPr>
          <p:cNvPr id="6" name="Picture 5" descr="88362_112.jpg"/>
          <p:cNvPicPr>
            <a:picLocks noChangeAspect="1"/>
          </p:cNvPicPr>
          <p:nvPr/>
        </p:nvPicPr>
        <p:blipFill>
          <a:blip r:embed="rId5"/>
          <a:stretch>
            <a:fillRect/>
          </a:stretch>
        </p:blipFill>
        <p:spPr>
          <a:xfrm>
            <a:off x="2209800" y="4191000"/>
            <a:ext cx="3810000" cy="2540000"/>
          </a:xfrm>
          <a:prstGeom prst="rect">
            <a:avLst/>
          </a:prstGeom>
        </p:spPr>
      </p:pic>
      <p:pic>
        <p:nvPicPr>
          <p:cNvPr id="7" name="Picture 6" descr="800px-Ghavam_881128.jpg"/>
          <p:cNvPicPr>
            <a:picLocks noChangeAspect="1"/>
          </p:cNvPicPr>
          <p:nvPr/>
        </p:nvPicPr>
        <p:blipFill>
          <a:blip r:embed="rId6"/>
          <a:stretch>
            <a:fillRect/>
          </a:stretch>
        </p:blipFill>
        <p:spPr>
          <a:xfrm>
            <a:off x="6172200" y="4191000"/>
            <a:ext cx="3670436" cy="2560130"/>
          </a:xfrm>
          <a:prstGeom prst="rect">
            <a:avLst/>
          </a:prstGeom>
        </p:spPr>
      </p:pic>
    </p:spTree>
    <p:extLst>
      <p:ext uri="{BB962C8B-B14F-4D97-AF65-F5344CB8AC3E}">
        <p14:creationId xmlns:p14="http://schemas.microsoft.com/office/powerpoint/2010/main" val="283940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04800"/>
            <a:ext cx="8077200" cy="1477328"/>
          </a:xfrm>
          <a:prstGeom prst="rect">
            <a:avLst/>
          </a:prstGeom>
          <a:noFill/>
        </p:spPr>
        <p:txBody>
          <a:bodyPr wrap="square" rtlCol="0">
            <a:spAutoFit/>
          </a:bodyPr>
          <a:lstStyle/>
          <a:p>
            <a:pPr algn="just" rtl="1"/>
            <a:r>
              <a:rPr lang="fa-IR" dirty="0">
                <a:solidFill>
                  <a:srgbClr val="000000"/>
                </a:solidFill>
                <a:cs typeface="B Nazanin" pitchFamily="2" charset="-78"/>
              </a:rPr>
              <a:t>   ايوان ساختمان اصلي كه روبه مشرق است در طبقه دوم و سوم قرار دارد . در جلو اين ايوان زيبا دو ستون سنگي يكپارچه بلند واقع شده و سرستونها به طرز ماهرانه اي حجاري شده است . نقش سرستونها را تصوير مرداني با لباسهاي دوره قاجاريه و گل و بوته هائي به طور قرينه تشكيل ميدهد .درميان ساختمانهاي دوره قاجاريه در شيراز ايوان دو ستوني باغ ارم از نظر دارا بودن تزئينات گچ بري زيبا بر ديوارهاي سه جانب آن نسبت به بناهاي مشابه داراي امتياز خاصي است .</a:t>
            </a:r>
            <a:endParaRPr lang="en-US" dirty="0">
              <a:solidFill>
                <a:srgbClr val="000000"/>
              </a:solidFill>
              <a:cs typeface="B Nazanin" pitchFamily="2" charset="-78"/>
            </a:endParaRPr>
          </a:p>
        </p:txBody>
      </p:sp>
      <p:pic>
        <p:nvPicPr>
          <p:cNvPr id="4" name="Picture 3" descr="42.jpg"/>
          <p:cNvPicPr>
            <a:picLocks noChangeAspect="1"/>
          </p:cNvPicPr>
          <p:nvPr/>
        </p:nvPicPr>
        <p:blipFill>
          <a:blip r:embed="rId2" cstate="print"/>
          <a:stretch>
            <a:fillRect/>
          </a:stretch>
        </p:blipFill>
        <p:spPr>
          <a:xfrm>
            <a:off x="1752600" y="1828800"/>
            <a:ext cx="4267200" cy="3200400"/>
          </a:xfrm>
          <a:prstGeom prst="rect">
            <a:avLst/>
          </a:prstGeom>
        </p:spPr>
      </p:pic>
      <p:pic>
        <p:nvPicPr>
          <p:cNvPr id="5" name="Picture 4" descr="5.JPG"/>
          <p:cNvPicPr>
            <a:picLocks noChangeAspect="1"/>
          </p:cNvPicPr>
          <p:nvPr/>
        </p:nvPicPr>
        <p:blipFill>
          <a:blip r:embed="rId3"/>
          <a:stretch>
            <a:fillRect/>
          </a:stretch>
        </p:blipFill>
        <p:spPr>
          <a:xfrm>
            <a:off x="6172200" y="1828800"/>
            <a:ext cx="4235824" cy="3200400"/>
          </a:xfrm>
          <a:prstGeom prst="rect">
            <a:avLst/>
          </a:prstGeom>
        </p:spPr>
      </p:pic>
      <p:pic>
        <p:nvPicPr>
          <p:cNvPr id="6" name="Picture 5" descr="1-1.jpg"/>
          <p:cNvPicPr>
            <a:picLocks noChangeAspect="1"/>
          </p:cNvPicPr>
          <p:nvPr/>
        </p:nvPicPr>
        <p:blipFill>
          <a:blip r:embed="rId4"/>
          <a:stretch>
            <a:fillRect/>
          </a:stretch>
        </p:blipFill>
        <p:spPr>
          <a:xfrm>
            <a:off x="1752600" y="5170790"/>
            <a:ext cx="8686800" cy="1417034"/>
          </a:xfrm>
          <a:prstGeom prst="rect">
            <a:avLst/>
          </a:prstGeom>
        </p:spPr>
      </p:pic>
    </p:spTree>
    <p:extLst>
      <p:ext uri="{BB962C8B-B14F-4D97-AF65-F5344CB8AC3E}">
        <p14:creationId xmlns:p14="http://schemas.microsoft.com/office/powerpoint/2010/main" val="315333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ppt_x</p:attrName>
                                        </p:attrNameLst>
                                      </p:cBhvr>
                                      <p:tavLst>
                                        <p:tav tm="0">
                                          <p:val>
                                            <p:strVal val="#ppt_x-.2"/>
                                          </p:val>
                                        </p:tav>
                                        <p:tav tm="100000">
                                          <p:val>
                                            <p:strVal val="#ppt_x"/>
                                          </p:val>
                                        </p:tav>
                                      </p:tavLst>
                                    </p:anim>
                                    <p:anim calcmode="lin" valueType="num">
                                      <p:cBhvr>
                                        <p:cTn id="16"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7" dur="1000"/>
                                        <p:tgtEl>
                                          <p:spTgt spid="5"/>
                                        </p:tgtEl>
                                      </p:cBhvr>
                                    </p:animEffect>
                                  </p:childTnLst>
                                </p:cTn>
                              </p:par>
                              <p:par>
                                <p:cTn id="18" presetID="29"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ppt_x</p:attrName>
                                        </p:attrNameLst>
                                      </p:cBhvr>
                                      <p:tavLst>
                                        <p:tav tm="0">
                                          <p:val>
                                            <p:strVal val="#ppt_x-.2"/>
                                          </p:val>
                                        </p:tav>
                                        <p:tav tm="100000">
                                          <p:val>
                                            <p:strVal val="#ppt_x"/>
                                          </p:val>
                                        </p:tav>
                                      </p:tavLst>
                                    </p:anim>
                                    <p:anim calcmode="lin" valueType="num">
                                      <p:cBhvr>
                                        <p:cTn id="21"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
                                        </p:tgtEl>
                                      </p:cBhvr>
                                    </p:animEffect>
                                  </p:childTnLst>
                                </p:cTn>
                              </p:par>
                              <p:par>
                                <p:cTn id="23" presetID="29"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ppt_x</p:attrName>
                                        </p:attrNameLst>
                                      </p:cBhvr>
                                      <p:tavLst>
                                        <p:tav tm="0">
                                          <p:val>
                                            <p:strVal val="#ppt_x-.2"/>
                                          </p:val>
                                        </p:tav>
                                        <p:tav tm="100000">
                                          <p:val>
                                            <p:strVal val="#ppt_x"/>
                                          </p:val>
                                        </p:tav>
                                      </p:tavLst>
                                    </p:anim>
                                    <p:anim calcmode="lin" valueType="num">
                                      <p:cBhvr>
                                        <p:cTn id="2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04800"/>
            <a:ext cx="8001000" cy="1477328"/>
          </a:xfrm>
          <a:prstGeom prst="rect">
            <a:avLst/>
          </a:prstGeom>
          <a:noFill/>
        </p:spPr>
        <p:txBody>
          <a:bodyPr wrap="square" rtlCol="0">
            <a:spAutoFit/>
          </a:bodyPr>
          <a:lstStyle/>
          <a:p>
            <a:pPr algn="r" rtl="1"/>
            <a:r>
              <a:rPr lang="fa-IR" b="1" dirty="0">
                <a:solidFill>
                  <a:srgbClr val="000000"/>
                </a:solidFill>
                <a:effectLst>
                  <a:outerShdw blurRad="38100" dist="38100" dir="2700000" algn="tl">
                    <a:srgbClr val="000000">
                      <a:alpha val="43137"/>
                    </a:srgbClr>
                  </a:outerShdw>
                </a:effectLst>
                <a:cs typeface="B Nazanin" pitchFamily="2" charset="-78"/>
              </a:rPr>
              <a:t>ساختار کالبدی باغ ارم:</a:t>
            </a:r>
          </a:p>
          <a:p>
            <a:pPr algn="just" rtl="1"/>
            <a:r>
              <a:rPr lang="fa-IR" dirty="0">
                <a:solidFill>
                  <a:srgbClr val="000000"/>
                </a:solidFill>
                <a:cs typeface="B Nazanin" pitchFamily="2" charset="-78"/>
              </a:rPr>
              <a:t/>
            </a:r>
            <a:br>
              <a:rPr lang="fa-IR" dirty="0">
                <a:solidFill>
                  <a:srgbClr val="000000"/>
                </a:solidFill>
                <a:cs typeface="B Nazanin" pitchFamily="2" charset="-78"/>
              </a:rPr>
            </a:br>
            <a:r>
              <a:rPr lang="fa-IR" dirty="0">
                <a:solidFill>
                  <a:srgbClr val="000000"/>
                </a:solidFill>
                <a:cs typeface="B Nazanin" pitchFamily="2" charset="-78"/>
              </a:rPr>
              <a:t>با توجه به مدارک موجود در طراحی اولیه باغ ارم برخی از اصول رایج در باغسازی ایرانی مانند نظام مشخص ، ترکیبات ساده و موزون، خطوط مستقیم و عمود بر هم و خوانایی اجزا رعایت شده است. اما این اصول در طول زمان تغییر یافته به گونه ای که در قسمت های شمالی و شمال غربی باغ ارم دیگر شاهد اینگونه طراحی نیستیم. </a:t>
            </a:r>
            <a:endParaRPr lang="en-US" dirty="0">
              <a:solidFill>
                <a:srgbClr val="000000"/>
              </a:solidFill>
              <a:cs typeface="B Nazanin" pitchFamily="2" charset="-78"/>
            </a:endParaRPr>
          </a:p>
        </p:txBody>
      </p:sp>
      <p:pic>
        <p:nvPicPr>
          <p:cNvPr id="3" name="Picture 2" descr="04.jpg"/>
          <p:cNvPicPr>
            <a:picLocks noChangeAspect="1"/>
          </p:cNvPicPr>
          <p:nvPr/>
        </p:nvPicPr>
        <p:blipFill>
          <a:blip r:embed="rId2"/>
          <a:stretch>
            <a:fillRect/>
          </a:stretch>
        </p:blipFill>
        <p:spPr>
          <a:xfrm>
            <a:off x="1676401" y="2514600"/>
            <a:ext cx="4697261" cy="3429000"/>
          </a:xfrm>
          <a:prstGeom prst="rect">
            <a:avLst/>
          </a:prstGeom>
        </p:spPr>
      </p:pic>
      <p:pic>
        <p:nvPicPr>
          <p:cNvPr id="4" name="Picture 3" descr="05.jpg"/>
          <p:cNvPicPr>
            <a:picLocks noChangeAspect="1"/>
          </p:cNvPicPr>
          <p:nvPr/>
        </p:nvPicPr>
        <p:blipFill>
          <a:blip r:embed="rId3"/>
          <a:stretch>
            <a:fillRect/>
          </a:stretch>
        </p:blipFill>
        <p:spPr>
          <a:xfrm>
            <a:off x="6477000" y="2514600"/>
            <a:ext cx="3842017" cy="3429000"/>
          </a:xfrm>
          <a:prstGeom prst="rect">
            <a:avLst/>
          </a:prstGeom>
        </p:spPr>
      </p:pic>
    </p:spTree>
    <p:extLst>
      <p:ext uri="{BB962C8B-B14F-4D97-AF65-F5344CB8AC3E}">
        <p14:creationId xmlns:p14="http://schemas.microsoft.com/office/powerpoint/2010/main" val="353560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4" presetClass="entr" presetSubtype="0" accel="10000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ppt_w*0.05"/>
                                          </p:val>
                                        </p:tav>
                                        <p:tav tm="100000">
                                          <p:val>
                                            <p:strVal val="#ppt_w"/>
                                          </p:val>
                                        </p:tav>
                                      </p:tavLst>
                                    </p:anim>
                                    <p:anim calcmode="lin" valueType="num">
                                      <p:cBhvr>
                                        <p:cTn id="20" dur="500" fill="hold"/>
                                        <p:tgtEl>
                                          <p:spTgt spid="4"/>
                                        </p:tgtEl>
                                        <p:attrNameLst>
                                          <p:attrName>ppt_h</p:attrName>
                                        </p:attrNameLst>
                                      </p:cBhvr>
                                      <p:tavLst>
                                        <p:tav tm="0">
                                          <p:val>
                                            <p:strVal val="#ppt_h"/>
                                          </p:val>
                                        </p:tav>
                                        <p:tav tm="100000">
                                          <p:val>
                                            <p:strVal val="#ppt_h"/>
                                          </p:val>
                                        </p:tav>
                                      </p:tavLst>
                                    </p:anim>
                                    <p:anim calcmode="lin" valueType="num">
                                      <p:cBhvr>
                                        <p:cTn id="21" dur="500" fill="hold"/>
                                        <p:tgtEl>
                                          <p:spTgt spid="4"/>
                                        </p:tgtEl>
                                        <p:attrNameLst>
                                          <p:attrName>ppt_x</p:attrName>
                                        </p:attrNameLst>
                                      </p:cBhvr>
                                      <p:tavLst>
                                        <p:tav tm="0">
                                          <p:val>
                                            <p:strVal val="#ppt_x-.2"/>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animEffect transition="in" filter="fade">
                                      <p:cBhvr>
                                        <p:cTn id="23" dur="500"/>
                                        <p:tgtEl>
                                          <p:spTgt spid="4"/>
                                        </p:tgtEl>
                                      </p:cBhvr>
                                    </p:animEffect>
                                  </p:childTnLst>
                                </p:cTn>
                              </p:par>
                              <p:par>
                                <p:cTn id="24" presetID="54" presetClass="entr" presetSubtype="0" accel="10000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strVal val="#ppt_w*0.05"/>
                                          </p:val>
                                        </p:tav>
                                        <p:tav tm="100000">
                                          <p:val>
                                            <p:strVal val="#ppt_w"/>
                                          </p:val>
                                        </p:tav>
                                      </p:tavLst>
                                    </p:anim>
                                    <p:anim calcmode="lin" valueType="num">
                                      <p:cBhvr>
                                        <p:cTn id="27" dur="500" fill="hold"/>
                                        <p:tgtEl>
                                          <p:spTgt spid="3"/>
                                        </p:tgtEl>
                                        <p:attrNameLst>
                                          <p:attrName>ppt_h</p:attrName>
                                        </p:attrNameLst>
                                      </p:cBhvr>
                                      <p:tavLst>
                                        <p:tav tm="0">
                                          <p:val>
                                            <p:strVal val="#ppt_h"/>
                                          </p:val>
                                        </p:tav>
                                        <p:tav tm="100000">
                                          <p:val>
                                            <p:strVal val="#ppt_h"/>
                                          </p:val>
                                        </p:tav>
                                      </p:tavLst>
                                    </p:anim>
                                    <p:anim calcmode="lin" valueType="num">
                                      <p:cBhvr>
                                        <p:cTn id="28" dur="500" fill="hold"/>
                                        <p:tgtEl>
                                          <p:spTgt spid="3"/>
                                        </p:tgtEl>
                                        <p:attrNameLst>
                                          <p:attrName>ppt_x</p:attrName>
                                        </p:attrNameLst>
                                      </p:cBhvr>
                                      <p:tavLst>
                                        <p:tav tm="0">
                                          <p:val>
                                            <p:strVal val="#ppt_x-.2"/>
                                          </p:val>
                                        </p:tav>
                                        <p:tav tm="100000">
                                          <p:val>
                                            <p:strVal val="#ppt_x"/>
                                          </p:val>
                                        </p:tav>
                                      </p:tavLst>
                                    </p:anim>
                                    <p:anim calcmode="lin" valueType="num">
                                      <p:cBhvr>
                                        <p:cTn id="29" dur="500" fill="hold"/>
                                        <p:tgtEl>
                                          <p:spTgt spid="3"/>
                                        </p:tgtEl>
                                        <p:attrNameLst>
                                          <p:attrName>ppt_y</p:attrName>
                                        </p:attrNameLst>
                                      </p:cBhvr>
                                      <p:tavLst>
                                        <p:tav tm="0">
                                          <p:val>
                                            <p:strVal val="#ppt_y"/>
                                          </p:val>
                                        </p:tav>
                                        <p:tav tm="100000">
                                          <p:val>
                                            <p:strVal val="#ppt_y"/>
                                          </p:val>
                                        </p:tav>
                                      </p:tavLst>
                                    </p:anim>
                                    <p:animEffect transition="in" filter="fade">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1027</Words>
  <Application>Microsoft Office PowerPoint</Application>
  <PresentationFormat>Widescreen</PresentationFormat>
  <Paragraphs>51</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B Koodak</vt:lpstr>
      <vt:lpstr>B Lotus</vt:lpstr>
      <vt:lpstr>B Nazanin</vt:lpstr>
      <vt:lpstr>Mj_Decorative Bold</vt:lpstr>
      <vt:lpstr>Wingdings</vt: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Sajjad</dc:creator>
  <cp:lastModifiedBy>Sajjad</cp:lastModifiedBy>
  <cp:revision>2</cp:revision>
  <dcterms:created xsi:type="dcterms:W3CDTF">2019-06-09T10:18:38Z</dcterms:created>
  <dcterms:modified xsi:type="dcterms:W3CDTF">2019-06-09T10:21:13Z</dcterms:modified>
</cp:coreProperties>
</file>