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53" autoAdjust="0"/>
    <p:restoredTop sz="94660"/>
  </p:normalViewPr>
  <p:slideViewPr>
    <p:cSldViewPr snapToGrid="0">
      <p:cViewPr varScale="1">
        <p:scale>
          <a:sx n="50" d="100"/>
          <a:sy n="50" d="100"/>
        </p:scale>
        <p:origin x="474"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useBgFill="1">
        <p:nvSpPr>
          <p:cNvPr id="8" name="Rounded Rectangle 7"/>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4" name="Date Placeholder 3"/>
          <p:cNvSpPr>
            <a:spLocks noGrp="1"/>
          </p:cNvSpPr>
          <p:nvPr>
            <p:ph type="dt" sz="half" idx="10"/>
          </p:nvPr>
        </p:nvSpPr>
        <p:spPr/>
        <p:txBody>
          <a:bodyPr/>
          <a:lstStyle/>
          <a:p>
            <a:fld id="{148211AB-160A-4E26-8F35-0A1C429D436F}" type="datetimeFigureOut">
              <a:rPr lang="fa-IR" smtClean="0">
                <a:solidFill>
                  <a:srgbClr val="564B3C"/>
                </a:solidFill>
              </a:rPr>
              <a:pPr/>
              <a:t>21/04/1441</a:t>
            </a:fld>
            <a:endParaRPr lang="fa-IR">
              <a:solidFill>
                <a:srgbClr val="564B3C"/>
              </a:solidFill>
            </a:endParaRPr>
          </a:p>
        </p:txBody>
      </p:sp>
      <p:sp>
        <p:nvSpPr>
          <p:cNvPr id="5" name="Footer Placeholder 4"/>
          <p:cNvSpPr>
            <a:spLocks noGrp="1"/>
          </p:cNvSpPr>
          <p:nvPr>
            <p:ph type="ftr" sz="quarter" idx="11"/>
          </p:nvPr>
        </p:nvSpPr>
        <p:spPr/>
        <p:txBody>
          <a:bodyPr/>
          <a:lstStyle/>
          <a:p>
            <a:endParaRPr lang="fa-IR">
              <a:solidFill>
                <a:srgbClr val="564B3C"/>
              </a:solidFill>
            </a:endParaRPr>
          </a:p>
        </p:txBody>
      </p:sp>
      <p:sp>
        <p:nvSpPr>
          <p:cNvPr id="9" name="Rectangle 8"/>
          <p:cNvSpPr/>
          <p:nvPr/>
        </p:nvSpPr>
        <p:spPr>
          <a:xfrm>
            <a:off x="460587" y="2942602"/>
            <a:ext cx="9530575"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12" name="Rectangle 11"/>
          <p:cNvSpPr/>
          <p:nvPr/>
        </p:nvSpPr>
        <p:spPr>
          <a:xfrm>
            <a:off x="10096869" y="2944634"/>
            <a:ext cx="1587131"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13" name="Rectangle 12"/>
          <p:cNvSpPr/>
          <p:nvPr/>
        </p:nvSpPr>
        <p:spPr>
          <a:xfrm>
            <a:off x="10283619" y="3136658"/>
            <a:ext cx="1213632"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14" name="Rectangle 13"/>
          <p:cNvSpPr/>
          <p:nvPr/>
        </p:nvSpPr>
        <p:spPr>
          <a:xfrm>
            <a:off x="593978" y="3055622"/>
            <a:ext cx="9263793"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6" name="Slide Number Placeholder 5"/>
          <p:cNvSpPr>
            <a:spLocks noGrp="1"/>
          </p:cNvSpPr>
          <p:nvPr>
            <p:ph type="sldNum" sz="quarter" idx="12"/>
          </p:nvPr>
        </p:nvSpPr>
        <p:spPr>
          <a:xfrm>
            <a:off x="10382435" y="4625268"/>
            <a:ext cx="1016000" cy="457200"/>
          </a:xfrm>
        </p:spPr>
        <p:txBody>
          <a:bodyPr/>
          <a:lstStyle>
            <a:lvl1pPr algn="ctr">
              <a:defRPr sz="2800">
                <a:solidFill>
                  <a:schemeClr val="accent1">
                    <a:lumMod val="50000"/>
                  </a:schemeClr>
                </a:solidFill>
              </a:defRPr>
            </a:lvl1pPr>
          </a:lstStyle>
          <a:p>
            <a:fld id="{15CB3172-FBE3-449B-8E52-FBFC750C5A25}" type="slidenum">
              <a:rPr lang="fa-IR" smtClean="0">
                <a:solidFill>
                  <a:srgbClr val="93A299">
                    <a:lumMod val="50000"/>
                  </a:srgbClr>
                </a:solidFill>
              </a:rPr>
              <a:pPr/>
              <a:t>‹#›</a:t>
            </a:fld>
            <a:endParaRPr lang="fa-IR">
              <a:solidFill>
                <a:srgbClr val="93A299">
                  <a:lumMod val="50000"/>
                </a:srgbClr>
              </a:solidFill>
            </a:endParaRPr>
          </a:p>
        </p:txBody>
      </p:sp>
      <p:sp>
        <p:nvSpPr>
          <p:cNvPr id="11" name="Rectangle 10"/>
          <p:cNvSpPr/>
          <p:nvPr/>
        </p:nvSpPr>
        <p:spPr>
          <a:xfrm>
            <a:off x="722429" y="4559277"/>
            <a:ext cx="9006888"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10" name="Rectangle 9"/>
          <p:cNvSpPr/>
          <p:nvPr/>
        </p:nvSpPr>
        <p:spPr>
          <a:xfrm>
            <a:off x="718628" y="3139440"/>
            <a:ext cx="9014491"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3" name="Subtitle 2"/>
          <p:cNvSpPr>
            <a:spLocks noGrp="1"/>
          </p:cNvSpPr>
          <p:nvPr>
            <p:ph type="subTitle" idx="1"/>
          </p:nvPr>
        </p:nvSpPr>
        <p:spPr>
          <a:xfrm>
            <a:off x="857073" y="4648200"/>
            <a:ext cx="87376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806273" y="3227034"/>
            <a:ext cx="88392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5119480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8211AB-160A-4E26-8F35-0A1C429D436F}" type="datetimeFigureOut">
              <a:rPr lang="fa-IR" smtClean="0">
                <a:solidFill>
                  <a:srgbClr val="564B3C"/>
                </a:solidFill>
              </a:rPr>
              <a:pPr/>
              <a:t>21/04/1441</a:t>
            </a:fld>
            <a:endParaRPr lang="fa-IR">
              <a:solidFill>
                <a:srgbClr val="564B3C"/>
              </a:solidFill>
            </a:endParaRPr>
          </a:p>
        </p:txBody>
      </p:sp>
      <p:sp>
        <p:nvSpPr>
          <p:cNvPr id="5" name="Footer Placeholder 4"/>
          <p:cNvSpPr>
            <a:spLocks noGrp="1"/>
          </p:cNvSpPr>
          <p:nvPr>
            <p:ph type="ftr" sz="quarter" idx="11"/>
          </p:nvPr>
        </p:nvSpPr>
        <p:spPr/>
        <p:txBody>
          <a:bodyPr/>
          <a:lstStyle/>
          <a:p>
            <a:endParaRPr lang="fa-IR">
              <a:solidFill>
                <a:srgbClr val="564B3C"/>
              </a:solidFill>
            </a:endParaRPr>
          </a:p>
        </p:txBody>
      </p:sp>
      <p:sp>
        <p:nvSpPr>
          <p:cNvPr id="6" name="Slide Number Placeholder 5"/>
          <p:cNvSpPr>
            <a:spLocks noGrp="1"/>
          </p:cNvSpPr>
          <p:nvPr>
            <p:ph type="sldNum" sz="quarter" idx="12"/>
          </p:nvPr>
        </p:nvSpPr>
        <p:spPr/>
        <p:txBody>
          <a:bodyPr/>
          <a:lstStyle/>
          <a:p>
            <a:fld id="{15CB3172-FBE3-449B-8E52-FBFC750C5A25}" type="slidenum">
              <a:rPr lang="fa-IR" smtClean="0">
                <a:solidFill>
                  <a:srgbClr val="564B3C"/>
                </a:solidFill>
              </a:rPr>
              <a:pPr/>
              <a:t>‹#›</a:t>
            </a:fld>
            <a:endParaRPr lang="fa-IR">
              <a:solidFill>
                <a:srgbClr val="564B3C"/>
              </a:solidFill>
            </a:endParaRPr>
          </a:p>
        </p:txBody>
      </p:sp>
    </p:spTree>
    <p:extLst>
      <p:ext uri="{BB962C8B-B14F-4D97-AF65-F5344CB8AC3E}">
        <p14:creationId xmlns:p14="http://schemas.microsoft.com/office/powerpoint/2010/main" val="3168444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9148936" y="228600"/>
            <a:ext cx="247904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8" name="Rectangle 7"/>
          <p:cNvSpPr/>
          <p:nvPr/>
        </p:nvSpPr>
        <p:spPr>
          <a:xfrm>
            <a:off x="9273634" y="351410"/>
            <a:ext cx="2229647"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2" name="Vertical Title 1"/>
          <p:cNvSpPr>
            <a:spLocks noGrp="1"/>
          </p:cNvSpPr>
          <p:nvPr>
            <p:ph type="title" orient="vert"/>
          </p:nvPr>
        </p:nvSpPr>
        <p:spPr>
          <a:xfrm>
            <a:off x="9398103" y="395428"/>
            <a:ext cx="1980708"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09600" y="381000"/>
            <a:ext cx="82296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48211AB-160A-4E26-8F35-0A1C429D436F}" type="datetimeFigureOut">
              <a:rPr lang="fa-IR" smtClean="0">
                <a:solidFill>
                  <a:srgbClr val="564B3C"/>
                </a:solidFill>
              </a:rPr>
              <a:pPr/>
              <a:t>21/04/1441</a:t>
            </a:fld>
            <a:endParaRPr lang="fa-IR">
              <a:solidFill>
                <a:srgbClr val="564B3C"/>
              </a:solidFill>
            </a:endParaRPr>
          </a:p>
        </p:txBody>
      </p:sp>
      <p:sp>
        <p:nvSpPr>
          <p:cNvPr id="5" name="Footer Placeholder 4"/>
          <p:cNvSpPr>
            <a:spLocks noGrp="1"/>
          </p:cNvSpPr>
          <p:nvPr>
            <p:ph type="ftr" sz="quarter" idx="11"/>
          </p:nvPr>
        </p:nvSpPr>
        <p:spPr/>
        <p:txBody>
          <a:bodyPr/>
          <a:lstStyle/>
          <a:p>
            <a:endParaRPr lang="fa-IR">
              <a:solidFill>
                <a:srgbClr val="564B3C"/>
              </a:solidFill>
            </a:endParaRPr>
          </a:p>
        </p:txBody>
      </p:sp>
      <p:sp>
        <p:nvSpPr>
          <p:cNvPr id="6" name="Slide Number Placeholder 5"/>
          <p:cNvSpPr>
            <a:spLocks noGrp="1"/>
          </p:cNvSpPr>
          <p:nvPr>
            <p:ph type="sldNum" sz="quarter" idx="12"/>
          </p:nvPr>
        </p:nvSpPr>
        <p:spPr/>
        <p:txBody>
          <a:bodyPr/>
          <a:lstStyle/>
          <a:p>
            <a:fld id="{15CB3172-FBE3-449B-8E52-FBFC750C5A25}" type="slidenum">
              <a:rPr lang="fa-IR" smtClean="0">
                <a:solidFill>
                  <a:srgbClr val="564B3C"/>
                </a:solidFill>
              </a:rPr>
              <a:pPr/>
              <a:t>‹#›</a:t>
            </a:fld>
            <a:endParaRPr lang="fa-IR">
              <a:solidFill>
                <a:srgbClr val="564B3C"/>
              </a:solidFill>
            </a:endParaRPr>
          </a:p>
        </p:txBody>
      </p:sp>
    </p:spTree>
    <p:extLst>
      <p:ext uri="{BB962C8B-B14F-4D97-AF65-F5344CB8AC3E}">
        <p14:creationId xmlns:p14="http://schemas.microsoft.com/office/powerpoint/2010/main" val="3166943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8211AB-160A-4E26-8F35-0A1C429D436F}" type="datetimeFigureOut">
              <a:rPr lang="fa-IR" smtClean="0">
                <a:solidFill>
                  <a:srgbClr val="564B3C"/>
                </a:solidFill>
              </a:rPr>
              <a:pPr/>
              <a:t>21/04/1441</a:t>
            </a:fld>
            <a:endParaRPr lang="fa-IR">
              <a:solidFill>
                <a:srgbClr val="564B3C"/>
              </a:solidFill>
            </a:endParaRPr>
          </a:p>
        </p:txBody>
      </p:sp>
      <p:sp>
        <p:nvSpPr>
          <p:cNvPr id="5" name="Footer Placeholder 4"/>
          <p:cNvSpPr>
            <a:spLocks noGrp="1"/>
          </p:cNvSpPr>
          <p:nvPr>
            <p:ph type="ftr" sz="quarter" idx="11"/>
          </p:nvPr>
        </p:nvSpPr>
        <p:spPr/>
        <p:txBody>
          <a:bodyPr/>
          <a:lstStyle/>
          <a:p>
            <a:endParaRPr lang="fa-IR">
              <a:solidFill>
                <a:srgbClr val="564B3C"/>
              </a:solidFill>
            </a:endParaRPr>
          </a:p>
        </p:txBody>
      </p:sp>
      <p:sp>
        <p:nvSpPr>
          <p:cNvPr id="6" name="Slide Number Placeholder 5"/>
          <p:cNvSpPr>
            <a:spLocks noGrp="1"/>
          </p:cNvSpPr>
          <p:nvPr>
            <p:ph type="sldNum" sz="quarter" idx="12"/>
          </p:nvPr>
        </p:nvSpPr>
        <p:spPr/>
        <p:txBody>
          <a:bodyPr/>
          <a:lstStyle/>
          <a:p>
            <a:fld id="{15CB3172-FBE3-449B-8E52-FBFC750C5A25}" type="slidenum">
              <a:rPr lang="fa-IR" smtClean="0">
                <a:solidFill>
                  <a:srgbClr val="564B3C"/>
                </a:solidFill>
              </a:rPr>
              <a:pPr/>
              <a:t>‹#›</a:t>
            </a:fld>
            <a:endParaRPr lang="fa-IR">
              <a:solidFill>
                <a:srgbClr val="564B3C"/>
              </a:solidFill>
            </a:endParaRPr>
          </a:p>
        </p:txBody>
      </p:sp>
    </p:spTree>
    <p:extLst>
      <p:ext uri="{BB962C8B-B14F-4D97-AF65-F5344CB8AC3E}">
        <p14:creationId xmlns:p14="http://schemas.microsoft.com/office/powerpoint/2010/main" val="38263061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useBgFill="1">
        <p:nvSpPr>
          <p:cNvPr id="8" name="Rounded Rectangle 7"/>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4" name="Date Placeholder 3"/>
          <p:cNvSpPr>
            <a:spLocks noGrp="1"/>
          </p:cNvSpPr>
          <p:nvPr>
            <p:ph type="dt" sz="half" idx="10"/>
          </p:nvPr>
        </p:nvSpPr>
        <p:spPr/>
        <p:txBody>
          <a:bodyPr/>
          <a:lstStyle/>
          <a:p>
            <a:fld id="{148211AB-160A-4E26-8F35-0A1C429D436F}" type="datetimeFigureOut">
              <a:rPr lang="fa-IR" smtClean="0">
                <a:solidFill>
                  <a:srgbClr val="564B3C"/>
                </a:solidFill>
              </a:rPr>
              <a:pPr/>
              <a:t>21/04/1441</a:t>
            </a:fld>
            <a:endParaRPr lang="fa-IR">
              <a:solidFill>
                <a:srgbClr val="564B3C"/>
              </a:solidFill>
            </a:endParaRPr>
          </a:p>
        </p:txBody>
      </p:sp>
      <p:sp>
        <p:nvSpPr>
          <p:cNvPr id="13" name="Rectangle 12"/>
          <p:cNvSpPr/>
          <p:nvPr/>
        </p:nvSpPr>
        <p:spPr>
          <a:xfrm>
            <a:off x="602635" y="2946400"/>
            <a:ext cx="11020213"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16" name="Rectangle 15"/>
          <p:cNvSpPr/>
          <p:nvPr/>
        </p:nvSpPr>
        <p:spPr>
          <a:xfrm>
            <a:off x="756875" y="3048000"/>
            <a:ext cx="10711733"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5" name="Footer Placeholder 4"/>
          <p:cNvSpPr>
            <a:spLocks noGrp="1"/>
          </p:cNvSpPr>
          <p:nvPr>
            <p:ph type="ftr" sz="quarter" idx="11"/>
          </p:nvPr>
        </p:nvSpPr>
        <p:spPr/>
        <p:txBody>
          <a:bodyPr/>
          <a:lstStyle/>
          <a:p>
            <a:endParaRPr lang="fa-IR">
              <a:solidFill>
                <a:srgbClr val="564B3C"/>
              </a:solidFill>
            </a:endParaRPr>
          </a:p>
        </p:txBody>
      </p:sp>
      <p:sp>
        <p:nvSpPr>
          <p:cNvPr id="6" name="Slide Number Placeholder 5"/>
          <p:cNvSpPr>
            <a:spLocks noGrp="1"/>
          </p:cNvSpPr>
          <p:nvPr>
            <p:ph type="sldNum" sz="quarter" idx="12"/>
          </p:nvPr>
        </p:nvSpPr>
        <p:spPr/>
        <p:txBody>
          <a:bodyPr/>
          <a:lstStyle/>
          <a:p>
            <a:fld id="{15CB3172-FBE3-449B-8E52-FBFC750C5A25}" type="slidenum">
              <a:rPr lang="fa-IR" smtClean="0">
                <a:solidFill>
                  <a:srgbClr val="564B3C"/>
                </a:solidFill>
              </a:rPr>
              <a:pPr/>
              <a:t>‹#›</a:t>
            </a:fld>
            <a:endParaRPr lang="fa-IR">
              <a:solidFill>
                <a:srgbClr val="564B3C"/>
              </a:solidFill>
            </a:endParaRPr>
          </a:p>
        </p:txBody>
      </p:sp>
      <p:sp>
        <p:nvSpPr>
          <p:cNvPr id="2" name="Title 1"/>
          <p:cNvSpPr>
            <a:spLocks noGrp="1"/>
          </p:cNvSpPr>
          <p:nvPr>
            <p:ph type="title"/>
          </p:nvPr>
        </p:nvSpPr>
        <p:spPr>
          <a:xfrm>
            <a:off x="981941" y="3200400"/>
            <a:ext cx="102616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900661" y="4541521"/>
            <a:ext cx="1042416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3" name="Text Placeholder 2"/>
          <p:cNvSpPr>
            <a:spLocks noGrp="1"/>
          </p:cNvSpPr>
          <p:nvPr>
            <p:ph type="body" idx="1"/>
          </p:nvPr>
        </p:nvSpPr>
        <p:spPr>
          <a:xfrm>
            <a:off x="981941" y="4607511"/>
            <a:ext cx="102616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901010" y="3124200"/>
            <a:ext cx="10423465"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Tree>
    <p:extLst>
      <p:ext uri="{BB962C8B-B14F-4D97-AF65-F5344CB8AC3E}">
        <p14:creationId xmlns:p14="http://schemas.microsoft.com/office/powerpoint/2010/main" val="2616360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68171" y="408373"/>
            <a:ext cx="11014229"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568171" y="1719071"/>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7600" y="1719071"/>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48211AB-160A-4E26-8F35-0A1C429D436F}" type="datetimeFigureOut">
              <a:rPr lang="fa-IR" smtClean="0">
                <a:solidFill>
                  <a:srgbClr val="564B3C"/>
                </a:solidFill>
              </a:rPr>
              <a:pPr/>
              <a:t>21/04/1441</a:t>
            </a:fld>
            <a:endParaRPr lang="fa-IR">
              <a:solidFill>
                <a:srgbClr val="564B3C"/>
              </a:solidFill>
            </a:endParaRPr>
          </a:p>
        </p:txBody>
      </p:sp>
      <p:sp>
        <p:nvSpPr>
          <p:cNvPr id="6" name="Footer Placeholder 5"/>
          <p:cNvSpPr>
            <a:spLocks noGrp="1"/>
          </p:cNvSpPr>
          <p:nvPr>
            <p:ph type="ftr" sz="quarter" idx="11"/>
          </p:nvPr>
        </p:nvSpPr>
        <p:spPr/>
        <p:txBody>
          <a:bodyPr/>
          <a:lstStyle/>
          <a:p>
            <a:endParaRPr lang="fa-IR">
              <a:solidFill>
                <a:srgbClr val="564B3C"/>
              </a:solidFill>
            </a:endParaRPr>
          </a:p>
        </p:txBody>
      </p:sp>
      <p:sp>
        <p:nvSpPr>
          <p:cNvPr id="7" name="Slide Number Placeholder 6"/>
          <p:cNvSpPr>
            <a:spLocks noGrp="1"/>
          </p:cNvSpPr>
          <p:nvPr>
            <p:ph type="sldNum" sz="quarter" idx="12"/>
          </p:nvPr>
        </p:nvSpPr>
        <p:spPr/>
        <p:txBody>
          <a:bodyPr/>
          <a:lstStyle/>
          <a:p>
            <a:fld id="{15CB3172-FBE3-449B-8E52-FBFC750C5A25}" type="slidenum">
              <a:rPr lang="fa-IR" smtClean="0">
                <a:solidFill>
                  <a:srgbClr val="564B3C"/>
                </a:solidFill>
              </a:rPr>
              <a:pPr/>
              <a:t>‹#›</a:t>
            </a:fld>
            <a:endParaRPr lang="fa-IR">
              <a:solidFill>
                <a:srgbClr val="564B3C"/>
              </a:solidFill>
            </a:endParaRPr>
          </a:p>
        </p:txBody>
      </p:sp>
    </p:spTree>
    <p:extLst>
      <p:ext uri="{BB962C8B-B14F-4D97-AF65-F5344CB8AC3E}">
        <p14:creationId xmlns:p14="http://schemas.microsoft.com/office/powerpoint/2010/main" val="13070054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68171" y="408373"/>
            <a:ext cx="11014229"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568171" y="1722438"/>
            <a:ext cx="5386917"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68171" y="2438400"/>
            <a:ext cx="5386917"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3368" y="1722438"/>
            <a:ext cx="5389033"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438400"/>
            <a:ext cx="5389033"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48211AB-160A-4E26-8F35-0A1C429D436F}" type="datetimeFigureOut">
              <a:rPr lang="fa-IR" smtClean="0">
                <a:solidFill>
                  <a:srgbClr val="564B3C"/>
                </a:solidFill>
              </a:rPr>
              <a:pPr/>
              <a:t>21/04/1441</a:t>
            </a:fld>
            <a:endParaRPr lang="fa-IR">
              <a:solidFill>
                <a:srgbClr val="564B3C"/>
              </a:solidFill>
            </a:endParaRPr>
          </a:p>
        </p:txBody>
      </p:sp>
      <p:sp>
        <p:nvSpPr>
          <p:cNvPr id="8" name="Footer Placeholder 7"/>
          <p:cNvSpPr>
            <a:spLocks noGrp="1"/>
          </p:cNvSpPr>
          <p:nvPr>
            <p:ph type="ftr" sz="quarter" idx="11"/>
          </p:nvPr>
        </p:nvSpPr>
        <p:spPr/>
        <p:txBody>
          <a:bodyPr/>
          <a:lstStyle/>
          <a:p>
            <a:endParaRPr lang="fa-IR">
              <a:solidFill>
                <a:srgbClr val="564B3C"/>
              </a:solidFill>
            </a:endParaRPr>
          </a:p>
        </p:txBody>
      </p:sp>
      <p:sp>
        <p:nvSpPr>
          <p:cNvPr id="9" name="Slide Number Placeholder 8"/>
          <p:cNvSpPr>
            <a:spLocks noGrp="1"/>
          </p:cNvSpPr>
          <p:nvPr>
            <p:ph type="sldNum" sz="quarter" idx="12"/>
          </p:nvPr>
        </p:nvSpPr>
        <p:spPr/>
        <p:txBody>
          <a:bodyPr/>
          <a:lstStyle/>
          <a:p>
            <a:fld id="{15CB3172-FBE3-449B-8E52-FBFC750C5A25}" type="slidenum">
              <a:rPr lang="fa-IR" smtClean="0">
                <a:solidFill>
                  <a:srgbClr val="564B3C"/>
                </a:solidFill>
              </a:rPr>
              <a:pPr/>
              <a:t>‹#›</a:t>
            </a:fld>
            <a:endParaRPr lang="fa-IR">
              <a:solidFill>
                <a:srgbClr val="564B3C"/>
              </a:solidFill>
            </a:endParaRPr>
          </a:p>
        </p:txBody>
      </p:sp>
    </p:spTree>
    <p:extLst>
      <p:ext uri="{BB962C8B-B14F-4D97-AF65-F5344CB8AC3E}">
        <p14:creationId xmlns:p14="http://schemas.microsoft.com/office/powerpoint/2010/main" val="24557709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48211AB-160A-4E26-8F35-0A1C429D436F}" type="datetimeFigureOut">
              <a:rPr lang="fa-IR" smtClean="0">
                <a:solidFill>
                  <a:srgbClr val="564B3C"/>
                </a:solidFill>
              </a:rPr>
              <a:pPr/>
              <a:t>21/04/1441</a:t>
            </a:fld>
            <a:endParaRPr lang="fa-IR">
              <a:solidFill>
                <a:srgbClr val="564B3C"/>
              </a:solidFill>
            </a:endParaRPr>
          </a:p>
        </p:txBody>
      </p:sp>
      <p:sp>
        <p:nvSpPr>
          <p:cNvPr id="4" name="Footer Placeholder 3"/>
          <p:cNvSpPr>
            <a:spLocks noGrp="1"/>
          </p:cNvSpPr>
          <p:nvPr>
            <p:ph type="ftr" sz="quarter" idx="11"/>
          </p:nvPr>
        </p:nvSpPr>
        <p:spPr/>
        <p:txBody>
          <a:bodyPr/>
          <a:lstStyle/>
          <a:p>
            <a:endParaRPr lang="fa-IR">
              <a:solidFill>
                <a:srgbClr val="564B3C"/>
              </a:solidFill>
            </a:endParaRPr>
          </a:p>
        </p:txBody>
      </p:sp>
      <p:sp>
        <p:nvSpPr>
          <p:cNvPr id="5" name="Slide Number Placeholder 4"/>
          <p:cNvSpPr>
            <a:spLocks noGrp="1"/>
          </p:cNvSpPr>
          <p:nvPr>
            <p:ph type="sldNum" sz="quarter" idx="12"/>
          </p:nvPr>
        </p:nvSpPr>
        <p:spPr/>
        <p:txBody>
          <a:bodyPr/>
          <a:lstStyle/>
          <a:p>
            <a:fld id="{15CB3172-FBE3-449B-8E52-FBFC750C5A25}" type="slidenum">
              <a:rPr lang="fa-IR" smtClean="0">
                <a:solidFill>
                  <a:srgbClr val="564B3C"/>
                </a:solidFill>
              </a:rPr>
              <a:pPr/>
              <a:t>‹#›</a:t>
            </a:fld>
            <a:endParaRPr lang="fa-IR">
              <a:solidFill>
                <a:srgbClr val="564B3C"/>
              </a:solidFill>
            </a:endParaRPr>
          </a:p>
        </p:txBody>
      </p:sp>
    </p:spTree>
    <p:extLst>
      <p:ext uri="{BB962C8B-B14F-4D97-AF65-F5344CB8AC3E}">
        <p14:creationId xmlns:p14="http://schemas.microsoft.com/office/powerpoint/2010/main" val="17351837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useBgFill="1">
        <p:nvSpPr>
          <p:cNvPr id="11" name="Rounded Rectangle 10"/>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2" name="Date Placeholder 1"/>
          <p:cNvSpPr>
            <a:spLocks noGrp="1"/>
          </p:cNvSpPr>
          <p:nvPr>
            <p:ph type="dt" sz="half" idx="10"/>
          </p:nvPr>
        </p:nvSpPr>
        <p:spPr/>
        <p:txBody>
          <a:bodyPr/>
          <a:lstStyle/>
          <a:p>
            <a:fld id="{148211AB-160A-4E26-8F35-0A1C429D436F}" type="datetimeFigureOut">
              <a:rPr lang="fa-IR" smtClean="0">
                <a:solidFill>
                  <a:srgbClr val="564B3C"/>
                </a:solidFill>
              </a:rPr>
              <a:pPr/>
              <a:t>21/04/1441</a:t>
            </a:fld>
            <a:endParaRPr lang="fa-IR">
              <a:solidFill>
                <a:srgbClr val="564B3C"/>
              </a:solidFill>
            </a:endParaRPr>
          </a:p>
        </p:txBody>
      </p:sp>
      <p:sp>
        <p:nvSpPr>
          <p:cNvPr id="3" name="Footer Placeholder 2"/>
          <p:cNvSpPr>
            <a:spLocks noGrp="1"/>
          </p:cNvSpPr>
          <p:nvPr>
            <p:ph type="ftr" sz="quarter" idx="11"/>
          </p:nvPr>
        </p:nvSpPr>
        <p:spPr/>
        <p:txBody>
          <a:bodyPr/>
          <a:lstStyle/>
          <a:p>
            <a:endParaRPr lang="fa-IR">
              <a:solidFill>
                <a:srgbClr val="564B3C"/>
              </a:solidFill>
            </a:endParaRPr>
          </a:p>
        </p:txBody>
      </p:sp>
      <p:sp>
        <p:nvSpPr>
          <p:cNvPr id="4" name="Slide Number Placeholder 3"/>
          <p:cNvSpPr>
            <a:spLocks noGrp="1"/>
          </p:cNvSpPr>
          <p:nvPr>
            <p:ph type="sldNum" sz="quarter" idx="12"/>
          </p:nvPr>
        </p:nvSpPr>
        <p:spPr/>
        <p:txBody>
          <a:bodyPr/>
          <a:lstStyle/>
          <a:p>
            <a:fld id="{15CB3172-FBE3-449B-8E52-FBFC750C5A25}" type="slidenum">
              <a:rPr lang="fa-IR" smtClean="0">
                <a:solidFill>
                  <a:srgbClr val="564B3C"/>
                </a:solidFill>
              </a:rPr>
              <a:pPr/>
              <a:t>‹#›</a:t>
            </a:fld>
            <a:endParaRPr lang="fa-IR">
              <a:solidFill>
                <a:srgbClr val="564B3C"/>
              </a:solidFill>
            </a:endParaRPr>
          </a:p>
        </p:txBody>
      </p:sp>
    </p:spTree>
    <p:extLst>
      <p:ext uri="{BB962C8B-B14F-4D97-AF65-F5344CB8AC3E}">
        <p14:creationId xmlns:p14="http://schemas.microsoft.com/office/powerpoint/2010/main" val="31681571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useBgFill="1">
        <p:nvSpPr>
          <p:cNvPr id="12" name="Rounded Rectangle 11"/>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3" name="Content Placeholder 2"/>
          <p:cNvSpPr>
            <a:spLocks noGrp="1"/>
          </p:cNvSpPr>
          <p:nvPr>
            <p:ph idx="1"/>
          </p:nvPr>
        </p:nvSpPr>
        <p:spPr>
          <a:xfrm>
            <a:off x="5181600" y="685800"/>
            <a:ext cx="6096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48211AB-160A-4E26-8F35-0A1C429D436F}" type="datetimeFigureOut">
              <a:rPr lang="fa-IR" smtClean="0">
                <a:solidFill>
                  <a:srgbClr val="564B3C"/>
                </a:solidFill>
              </a:rPr>
              <a:pPr/>
              <a:t>21/04/1441</a:t>
            </a:fld>
            <a:endParaRPr lang="fa-IR">
              <a:solidFill>
                <a:srgbClr val="564B3C"/>
              </a:solidFill>
            </a:endParaRPr>
          </a:p>
        </p:txBody>
      </p:sp>
      <p:sp>
        <p:nvSpPr>
          <p:cNvPr id="6" name="Footer Placeholder 5"/>
          <p:cNvSpPr>
            <a:spLocks noGrp="1"/>
          </p:cNvSpPr>
          <p:nvPr>
            <p:ph type="ftr" sz="quarter" idx="11"/>
          </p:nvPr>
        </p:nvSpPr>
        <p:spPr/>
        <p:txBody>
          <a:bodyPr/>
          <a:lstStyle/>
          <a:p>
            <a:endParaRPr lang="fa-IR">
              <a:solidFill>
                <a:srgbClr val="564B3C"/>
              </a:solidFill>
            </a:endParaRPr>
          </a:p>
        </p:txBody>
      </p:sp>
      <p:sp>
        <p:nvSpPr>
          <p:cNvPr id="7" name="Slide Number Placeholder 6"/>
          <p:cNvSpPr>
            <a:spLocks noGrp="1"/>
          </p:cNvSpPr>
          <p:nvPr>
            <p:ph type="sldNum" sz="quarter" idx="12"/>
          </p:nvPr>
        </p:nvSpPr>
        <p:spPr/>
        <p:txBody>
          <a:bodyPr/>
          <a:lstStyle/>
          <a:p>
            <a:fld id="{15CB3172-FBE3-449B-8E52-FBFC750C5A25}" type="slidenum">
              <a:rPr lang="fa-IR" smtClean="0">
                <a:solidFill>
                  <a:srgbClr val="564B3C"/>
                </a:solidFill>
              </a:rPr>
              <a:pPr/>
              <a:t>‹#›</a:t>
            </a:fld>
            <a:endParaRPr lang="fa-IR">
              <a:solidFill>
                <a:srgbClr val="564B3C"/>
              </a:solidFill>
            </a:endParaRPr>
          </a:p>
        </p:txBody>
      </p:sp>
      <p:sp>
        <p:nvSpPr>
          <p:cNvPr id="8" name="Rectangle 7"/>
          <p:cNvSpPr/>
          <p:nvPr/>
        </p:nvSpPr>
        <p:spPr>
          <a:xfrm>
            <a:off x="746712" y="1505712"/>
            <a:ext cx="3622088"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10" name="Rectangle 9"/>
          <p:cNvSpPr/>
          <p:nvPr/>
        </p:nvSpPr>
        <p:spPr>
          <a:xfrm>
            <a:off x="902254" y="1642472"/>
            <a:ext cx="3311005"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4" name="Text Placeholder 3"/>
          <p:cNvSpPr>
            <a:spLocks noGrp="1"/>
          </p:cNvSpPr>
          <p:nvPr>
            <p:ph type="body" sz="half" idx="2"/>
          </p:nvPr>
        </p:nvSpPr>
        <p:spPr>
          <a:xfrm>
            <a:off x="1025334" y="2971800"/>
            <a:ext cx="3064845"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1025334" y="1734312"/>
            <a:ext cx="3064845"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623727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useBgFill="1">
        <p:nvSpPr>
          <p:cNvPr id="9" name="Rounded Rectangle 8"/>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3" name="Picture Placeholder 2"/>
          <p:cNvSpPr>
            <a:spLocks noGrp="1"/>
          </p:cNvSpPr>
          <p:nvPr>
            <p:ph type="pic" idx="1"/>
          </p:nvPr>
        </p:nvSpPr>
        <p:spPr>
          <a:xfrm>
            <a:off x="914400" y="621437"/>
            <a:ext cx="103632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148211AB-160A-4E26-8F35-0A1C429D436F}" type="datetimeFigureOut">
              <a:rPr lang="fa-IR" smtClean="0">
                <a:solidFill>
                  <a:srgbClr val="564B3C"/>
                </a:solidFill>
              </a:rPr>
              <a:pPr/>
              <a:t>21/04/1441</a:t>
            </a:fld>
            <a:endParaRPr lang="fa-IR">
              <a:solidFill>
                <a:srgbClr val="564B3C"/>
              </a:solidFill>
            </a:endParaRPr>
          </a:p>
        </p:txBody>
      </p:sp>
      <p:sp>
        <p:nvSpPr>
          <p:cNvPr id="7" name="Slide Number Placeholder 6"/>
          <p:cNvSpPr>
            <a:spLocks noGrp="1"/>
          </p:cNvSpPr>
          <p:nvPr>
            <p:ph type="sldNum" sz="quarter" idx="12"/>
          </p:nvPr>
        </p:nvSpPr>
        <p:spPr/>
        <p:txBody>
          <a:bodyPr/>
          <a:lstStyle/>
          <a:p>
            <a:fld id="{15CB3172-FBE3-449B-8E52-FBFC750C5A25}" type="slidenum">
              <a:rPr lang="fa-IR" smtClean="0">
                <a:solidFill>
                  <a:srgbClr val="564B3C"/>
                </a:solidFill>
              </a:rPr>
              <a:pPr/>
              <a:t>‹#›</a:t>
            </a:fld>
            <a:endParaRPr lang="fa-IR">
              <a:solidFill>
                <a:srgbClr val="564B3C"/>
              </a:solidFill>
            </a:endParaRPr>
          </a:p>
        </p:txBody>
      </p:sp>
      <p:sp>
        <p:nvSpPr>
          <p:cNvPr id="10" name="Rectangle 9"/>
          <p:cNvSpPr/>
          <p:nvPr/>
        </p:nvSpPr>
        <p:spPr>
          <a:xfrm>
            <a:off x="914400" y="4953000"/>
            <a:ext cx="103632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12" name="Rectangle 11"/>
          <p:cNvSpPr/>
          <p:nvPr/>
        </p:nvSpPr>
        <p:spPr>
          <a:xfrm>
            <a:off x="1016000" y="5029200"/>
            <a:ext cx="10134353"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6" name="Footer Placeholder 5"/>
          <p:cNvSpPr>
            <a:spLocks noGrp="1"/>
          </p:cNvSpPr>
          <p:nvPr>
            <p:ph type="ftr" sz="quarter" idx="11"/>
          </p:nvPr>
        </p:nvSpPr>
        <p:spPr/>
        <p:txBody>
          <a:bodyPr/>
          <a:lstStyle/>
          <a:p>
            <a:endParaRPr lang="fa-IR">
              <a:solidFill>
                <a:srgbClr val="564B3C"/>
              </a:solidFill>
            </a:endParaRPr>
          </a:p>
        </p:txBody>
      </p:sp>
      <p:sp>
        <p:nvSpPr>
          <p:cNvPr id="13" name="Rectangle 12"/>
          <p:cNvSpPr/>
          <p:nvPr/>
        </p:nvSpPr>
        <p:spPr>
          <a:xfrm>
            <a:off x="1219200" y="5638800"/>
            <a:ext cx="9771352"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11" name="Rectangle 10"/>
          <p:cNvSpPr/>
          <p:nvPr/>
        </p:nvSpPr>
        <p:spPr>
          <a:xfrm>
            <a:off x="807452" y="5074920"/>
            <a:ext cx="10594848"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4" name="Text Placeholder 3"/>
          <p:cNvSpPr>
            <a:spLocks noGrp="1"/>
          </p:cNvSpPr>
          <p:nvPr>
            <p:ph type="body" sz="half" idx="2"/>
          </p:nvPr>
        </p:nvSpPr>
        <p:spPr>
          <a:xfrm>
            <a:off x="1275052" y="5656557"/>
            <a:ext cx="9659648"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1219200" y="5105401"/>
            <a:ext cx="9771352"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extLst>
      <p:ext uri="{BB962C8B-B14F-4D97-AF65-F5344CB8AC3E}">
        <p14:creationId xmlns:p14="http://schemas.microsoft.com/office/powerpoint/2010/main" val="196905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useBgFill="1">
        <p:nvSpPr>
          <p:cNvPr id="7" name="Rounded Rectangle 6"/>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3" name="Text Placeholder 2"/>
          <p:cNvSpPr>
            <a:spLocks noGrp="1"/>
          </p:cNvSpPr>
          <p:nvPr>
            <p:ph type="body" idx="1"/>
          </p:nvPr>
        </p:nvSpPr>
        <p:spPr>
          <a:xfrm>
            <a:off x="609600" y="1752601"/>
            <a:ext cx="109728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2"/>
                </a:solidFill>
              </a:defRPr>
            </a:lvl1pPr>
          </a:lstStyle>
          <a:p>
            <a:pPr rtl="1"/>
            <a:fld id="{148211AB-160A-4E26-8F35-0A1C429D436F}" type="datetimeFigureOut">
              <a:rPr lang="fa-IR" smtClean="0">
                <a:solidFill>
                  <a:srgbClr val="564B3C"/>
                </a:solidFill>
              </a:rPr>
              <a:pPr rtl="1"/>
              <a:t>21/04/1441</a:t>
            </a:fld>
            <a:endParaRPr lang="fa-IR">
              <a:solidFill>
                <a:srgbClr val="564B3C"/>
              </a:solidFill>
            </a:endParaRPr>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2"/>
                </a:solidFill>
              </a:defRPr>
            </a:lvl1pPr>
          </a:lstStyle>
          <a:p>
            <a:pPr rtl="1"/>
            <a:endParaRPr lang="fa-IR">
              <a:solidFill>
                <a:srgbClr val="564B3C"/>
              </a:solidFill>
            </a:endParaRPr>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2"/>
                </a:solidFill>
              </a:defRPr>
            </a:lvl1pPr>
          </a:lstStyle>
          <a:p>
            <a:pPr rtl="1"/>
            <a:fld id="{15CB3172-FBE3-449B-8E52-FBFC750C5A25}" type="slidenum">
              <a:rPr lang="fa-IR" smtClean="0">
                <a:solidFill>
                  <a:srgbClr val="564B3C"/>
                </a:solidFill>
              </a:rPr>
              <a:pPr rtl="1"/>
              <a:t>‹#›</a:t>
            </a:fld>
            <a:endParaRPr lang="fa-IR">
              <a:solidFill>
                <a:srgbClr val="564B3C"/>
              </a:solidFill>
            </a:endParaRPr>
          </a:p>
        </p:txBody>
      </p:sp>
      <p:sp>
        <p:nvSpPr>
          <p:cNvPr id="9" name="Rectangle 8"/>
          <p:cNvSpPr/>
          <p:nvPr/>
        </p:nvSpPr>
        <p:spPr>
          <a:xfrm>
            <a:off x="365760" y="278166"/>
            <a:ext cx="1146048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10" name="Rectangle 9"/>
          <p:cNvSpPr/>
          <p:nvPr/>
        </p:nvSpPr>
        <p:spPr>
          <a:xfrm>
            <a:off x="497151" y="372862"/>
            <a:ext cx="11174027"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sz="1800">
              <a:solidFill>
                <a:prstClr val="white"/>
              </a:solidFill>
            </a:endParaRPr>
          </a:p>
        </p:txBody>
      </p:sp>
      <p:sp>
        <p:nvSpPr>
          <p:cNvPr id="2" name="Title Placeholder 1"/>
          <p:cNvSpPr>
            <a:spLocks noGrp="1"/>
          </p:cNvSpPr>
          <p:nvPr>
            <p:ph type="title"/>
          </p:nvPr>
        </p:nvSpPr>
        <p:spPr>
          <a:xfrm>
            <a:off x="568171" y="408373"/>
            <a:ext cx="11014229"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extLst>
      <p:ext uri="{BB962C8B-B14F-4D97-AF65-F5344CB8AC3E}">
        <p14:creationId xmlns:p14="http://schemas.microsoft.com/office/powerpoint/2010/main" val="21206729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7.xml"/><Relationship Id="rId4" Type="http://schemas.openxmlformats.org/officeDocument/2006/relationships/image" Target="../media/image13.jp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a:xfrm>
            <a:off x="1847528" y="440668"/>
            <a:ext cx="8820472" cy="2448272"/>
          </a:xfrm>
        </p:spPr>
        <p:txBody>
          <a:bodyPr>
            <a:noAutofit/>
          </a:bodyPr>
          <a:lstStyle/>
          <a:p>
            <a:pPr algn="ctr"/>
            <a:r>
              <a:rPr lang="fa-IR" sz="8000" b="1" i="1" dirty="0">
                <a:solidFill>
                  <a:schemeClr val="tx1"/>
                </a:solidFill>
                <a:cs typeface="B Kamran" pitchFamily="2" charset="-78"/>
              </a:rPr>
              <a:t>باغ هشت بهشت</a:t>
            </a:r>
          </a:p>
        </p:txBody>
      </p:sp>
      <p:sp>
        <p:nvSpPr>
          <p:cNvPr id="5" name="TextBox 4"/>
          <p:cNvSpPr txBox="1"/>
          <p:nvPr/>
        </p:nvSpPr>
        <p:spPr>
          <a:xfrm>
            <a:off x="6257764" y="2987678"/>
            <a:ext cx="2736304" cy="3170099"/>
          </a:xfrm>
          <a:prstGeom prst="rect">
            <a:avLst/>
          </a:prstGeom>
          <a:noFill/>
        </p:spPr>
        <p:txBody>
          <a:bodyPr wrap="square" rtlCol="1">
            <a:spAutoFit/>
          </a:bodyPr>
          <a:lstStyle/>
          <a:p>
            <a:pPr marL="342900" indent="-342900" algn="r" rtl="1">
              <a:lnSpc>
                <a:spcPct val="200000"/>
              </a:lnSpc>
              <a:buFont typeface="Arial" panose="020B0604020202020204" pitchFamily="34" charset="0"/>
              <a:buChar char="•"/>
            </a:pPr>
            <a:r>
              <a:rPr lang="fa-IR" sz="2000" dirty="0">
                <a:cs typeface="B Nasim" pitchFamily="2" charset="-78"/>
              </a:rPr>
              <a:t>معرفی باغ</a:t>
            </a:r>
          </a:p>
          <a:p>
            <a:pPr marL="342900" indent="-342900" algn="r" rtl="1">
              <a:lnSpc>
                <a:spcPct val="200000"/>
              </a:lnSpc>
              <a:buFont typeface="Arial" panose="020B0604020202020204" pitchFamily="34" charset="0"/>
              <a:buChar char="•"/>
            </a:pPr>
            <a:r>
              <a:rPr lang="fa-IR" sz="2000" dirty="0">
                <a:cs typeface="B Nasim" pitchFamily="2" charset="-78"/>
              </a:rPr>
              <a:t>تاریخچه باغ</a:t>
            </a:r>
          </a:p>
          <a:p>
            <a:pPr algn="r" rtl="1">
              <a:lnSpc>
                <a:spcPct val="200000"/>
              </a:lnSpc>
            </a:pPr>
            <a:r>
              <a:rPr lang="en-US" sz="2000" dirty="0">
                <a:cs typeface="B Nasim" pitchFamily="2" charset="-78"/>
              </a:rPr>
              <a:t>      </a:t>
            </a:r>
            <a:r>
              <a:rPr lang="fa-IR" sz="2000" dirty="0">
                <a:cs typeface="B Nasim" pitchFamily="2" charset="-78"/>
              </a:rPr>
              <a:t>دوران صفویه</a:t>
            </a:r>
          </a:p>
          <a:p>
            <a:pPr algn="r" rtl="1">
              <a:lnSpc>
                <a:spcPct val="200000"/>
              </a:lnSpc>
            </a:pPr>
            <a:r>
              <a:rPr lang="en-US" sz="2000" dirty="0">
                <a:cs typeface="B Nasim" pitchFamily="2" charset="-78"/>
              </a:rPr>
              <a:t>      </a:t>
            </a:r>
            <a:r>
              <a:rPr lang="fa-IR" sz="2000" dirty="0">
                <a:cs typeface="B Nasim" pitchFamily="2" charset="-78"/>
              </a:rPr>
              <a:t>دوران قاجاریه</a:t>
            </a:r>
          </a:p>
          <a:p>
            <a:pPr algn="r" rtl="1">
              <a:lnSpc>
                <a:spcPct val="200000"/>
              </a:lnSpc>
            </a:pPr>
            <a:r>
              <a:rPr lang="en-US" sz="2000" dirty="0">
                <a:cs typeface="B Nasim" pitchFamily="2" charset="-78"/>
              </a:rPr>
              <a:t>      </a:t>
            </a:r>
            <a:r>
              <a:rPr lang="fa-IR" sz="2000" dirty="0">
                <a:cs typeface="B Nasim" pitchFamily="2" charset="-78"/>
              </a:rPr>
              <a:t>دوران معاصر</a:t>
            </a:r>
          </a:p>
        </p:txBody>
      </p:sp>
      <p:sp>
        <p:nvSpPr>
          <p:cNvPr id="6" name="TextBox 5"/>
          <p:cNvSpPr txBox="1"/>
          <p:nvPr/>
        </p:nvSpPr>
        <p:spPr>
          <a:xfrm>
            <a:off x="2653631" y="4218785"/>
            <a:ext cx="3168352" cy="1938992"/>
          </a:xfrm>
          <a:prstGeom prst="rect">
            <a:avLst/>
          </a:prstGeom>
          <a:noFill/>
        </p:spPr>
        <p:txBody>
          <a:bodyPr wrap="square" rtlCol="1">
            <a:spAutoFit/>
          </a:bodyPr>
          <a:lstStyle/>
          <a:p>
            <a:pPr marL="342900" indent="-342900" algn="r" rtl="1">
              <a:lnSpc>
                <a:spcPct val="200000"/>
              </a:lnSpc>
              <a:buFont typeface="Arial" panose="020B0604020202020204" pitchFamily="34" charset="0"/>
              <a:buChar char="•"/>
            </a:pPr>
            <a:r>
              <a:rPr lang="fa-IR" sz="2000" dirty="0">
                <a:cs typeface="B Nasim" pitchFamily="2" charset="-78"/>
              </a:rPr>
              <a:t>عمارت هشت بهشت</a:t>
            </a:r>
          </a:p>
          <a:p>
            <a:pPr marL="342900" indent="-342900" algn="r" rtl="1">
              <a:lnSpc>
                <a:spcPct val="200000"/>
              </a:lnSpc>
              <a:buFont typeface="Arial" panose="020B0604020202020204" pitchFamily="34" charset="0"/>
              <a:buChar char="•"/>
            </a:pPr>
            <a:r>
              <a:rPr lang="fa-IR" sz="2000" dirty="0">
                <a:cs typeface="B Nasim" pitchFamily="2" charset="-78"/>
              </a:rPr>
              <a:t>نظام معماری</a:t>
            </a:r>
          </a:p>
          <a:p>
            <a:pPr marL="342900" indent="-342900" algn="r" rtl="1">
              <a:lnSpc>
                <a:spcPct val="200000"/>
              </a:lnSpc>
              <a:buFont typeface="Arial" panose="020B0604020202020204" pitchFamily="34" charset="0"/>
              <a:buChar char="•"/>
            </a:pPr>
            <a:r>
              <a:rPr lang="fa-IR" sz="2000" dirty="0">
                <a:cs typeface="B Nasim" pitchFamily="2" charset="-78"/>
              </a:rPr>
              <a:t>منابع</a:t>
            </a:r>
          </a:p>
        </p:txBody>
      </p:sp>
    </p:spTree>
    <p:extLst>
      <p:ext uri="{BB962C8B-B14F-4D97-AF65-F5344CB8AC3E}">
        <p14:creationId xmlns:p14="http://schemas.microsoft.com/office/powerpoint/2010/main" val="217544252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97956" y="692696"/>
            <a:ext cx="8496944" cy="923330"/>
          </a:xfrm>
          <a:prstGeom prst="rect">
            <a:avLst/>
          </a:prstGeom>
        </p:spPr>
        <p:txBody>
          <a:bodyPr wrap="square">
            <a:spAutoFit/>
          </a:bodyPr>
          <a:lstStyle/>
          <a:p>
            <a:pPr algn="r" rtl="1">
              <a:lnSpc>
                <a:spcPct val="150000"/>
              </a:lnSpc>
            </a:pPr>
            <a:r>
              <a:rPr lang="fa-IR" dirty="0">
                <a:solidFill>
                  <a:prstClr val="black"/>
                </a:solidFill>
                <a:cs typeface="B Mehr" pitchFamily="2" charset="-78"/>
              </a:rPr>
              <a:t>بخش مرکزی کاخ به صورت چهار صفه ساخته شده و ایوان آن رو به شمال است. سقفی که بر فراز این بنای ۴ صفه استوار است پوشیده از مقرنس‌های گچی خوش رنگ و خوش طرح است.</a:t>
            </a:r>
          </a:p>
        </p:txBody>
      </p:sp>
      <p:sp>
        <p:nvSpPr>
          <p:cNvPr id="3" name="Rectangle 2"/>
          <p:cNvSpPr/>
          <p:nvPr/>
        </p:nvSpPr>
        <p:spPr>
          <a:xfrm>
            <a:off x="2279577" y="5097958"/>
            <a:ext cx="7940722" cy="923330"/>
          </a:xfrm>
          <a:prstGeom prst="rect">
            <a:avLst/>
          </a:prstGeom>
        </p:spPr>
        <p:txBody>
          <a:bodyPr wrap="square">
            <a:spAutoFit/>
          </a:bodyPr>
          <a:lstStyle/>
          <a:p>
            <a:pPr algn="r" rtl="1">
              <a:lnSpc>
                <a:spcPct val="150000"/>
              </a:lnSpc>
            </a:pPr>
            <a:r>
              <a:rPr lang="fa-IR" dirty="0">
                <a:solidFill>
                  <a:prstClr val="black"/>
                </a:solidFill>
                <a:cs typeface="B Mehr" pitchFamily="2" charset="-78"/>
              </a:rPr>
              <a:t>در گوشه‌های کاخ خلوت گاه‌های کوچکی ساخته شده که حالت ویژه‌ای به معماری این بنا می‌دهد و تابش نور خورشید از نورگیرها بر زیبایی و شکوه آن می‌افزاید</a:t>
            </a:r>
            <a:r>
              <a:rPr lang="en-US" dirty="0">
                <a:solidFill>
                  <a:prstClr val="black"/>
                </a:solidFill>
                <a:cs typeface="B Mehr" pitchFamily="2" charset="-78"/>
              </a:rPr>
              <a:t>.</a:t>
            </a:r>
            <a:endParaRPr lang="fa-IR" dirty="0">
              <a:solidFill>
                <a:prstClr val="black"/>
              </a:solidFill>
              <a:cs typeface="B Mehr"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7707" y="1616027"/>
            <a:ext cx="3566613" cy="346832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15880" y="1772816"/>
            <a:ext cx="5508104" cy="3311531"/>
          </a:xfrm>
          <a:prstGeom prst="rect">
            <a:avLst/>
          </a:prstGeom>
        </p:spPr>
      </p:pic>
    </p:spTree>
    <p:extLst>
      <p:ext uri="{BB962C8B-B14F-4D97-AF65-F5344CB8AC3E}">
        <p14:creationId xmlns:p14="http://schemas.microsoft.com/office/powerpoint/2010/main" val="34323226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Rectangle 2"/>
          <p:cNvSpPr/>
          <p:nvPr/>
        </p:nvSpPr>
        <p:spPr>
          <a:xfrm>
            <a:off x="5468721" y="404664"/>
            <a:ext cx="4950296" cy="1338828"/>
          </a:xfrm>
          <a:prstGeom prst="rect">
            <a:avLst/>
          </a:prstGeom>
        </p:spPr>
        <p:txBody>
          <a:bodyPr wrap="square">
            <a:spAutoFit/>
          </a:bodyPr>
          <a:lstStyle/>
          <a:p>
            <a:pPr algn="just" rtl="1">
              <a:lnSpc>
                <a:spcPct val="150000"/>
              </a:lnSpc>
            </a:pPr>
            <a:r>
              <a:rPr lang="fa-IR" dirty="0">
                <a:solidFill>
                  <a:prstClr val="black"/>
                </a:solidFill>
                <a:cs typeface="B Mehr" pitchFamily="2" charset="-78"/>
              </a:rPr>
              <a:t>در وسط تالار حوض هشت ضلعی از جنس مرمر معروف به حوض مروارید قرار دارد،این حوض طوری حجاری شده که آب از سوراخ‌هایش مانند مروارید تراوش می‌کند</a:t>
            </a:r>
            <a:r>
              <a:rPr lang="en-US" dirty="0">
                <a:solidFill>
                  <a:prstClr val="black"/>
                </a:solidFill>
                <a:cs typeface="B Mehr" pitchFamily="2" charset="-78"/>
              </a:rPr>
              <a:t>.</a:t>
            </a:r>
          </a:p>
        </p:txBody>
      </p:sp>
      <p:sp>
        <p:nvSpPr>
          <p:cNvPr id="7" name="Rectangle 6"/>
          <p:cNvSpPr/>
          <p:nvPr/>
        </p:nvSpPr>
        <p:spPr>
          <a:xfrm>
            <a:off x="1919537" y="3212976"/>
            <a:ext cx="8626041" cy="923330"/>
          </a:xfrm>
          <a:prstGeom prst="rect">
            <a:avLst/>
          </a:prstGeom>
        </p:spPr>
        <p:txBody>
          <a:bodyPr wrap="square">
            <a:spAutoFit/>
          </a:bodyPr>
          <a:lstStyle/>
          <a:p>
            <a:pPr algn="r" rtl="1">
              <a:lnSpc>
                <a:spcPct val="150000"/>
              </a:lnSpc>
            </a:pPr>
            <a:r>
              <a:rPr lang="fa-IR" b="1" dirty="0">
                <a:solidFill>
                  <a:prstClr val="black"/>
                </a:solidFill>
                <a:cs typeface="B Mehr" pitchFamily="2" charset="-78"/>
              </a:rPr>
              <a:t>كاشی‌ كاری هایی‌ كه‌ انواع‌ حیوانات‌ پرنده‌، درنده‌ و خزنده‌ برروی‌ آن‌ نقش‌ بسته‌، از آثار این‌ كاخ‌ بشمار می‌آیند.</a:t>
            </a:r>
            <a:endParaRPr lang="fa-IR" dirty="0">
              <a:solidFill>
                <a:prstClr val="black"/>
              </a:solidFill>
              <a:cs typeface="B Mehr" pitchFamily="2" charset="-78"/>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5503" y="68587"/>
            <a:ext cx="3672408" cy="2936981"/>
          </a:xfrm>
          <a:prstGeom prst="rect">
            <a:avLst/>
          </a:prstGeom>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l="51756" t="2202"/>
          <a:stretch/>
        </p:blipFill>
        <p:spPr>
          <a:xfrm>
            <a:off x="1621761" y="3819306"/>
            <a:ext cx="3846961" cy="29318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1127" t="2066" r="52097"/>
          <a:stretch/>
        </p:blipFill>
        <p:spPr>
          <a:xfrm>
            <a:off x="5663952" y="3819306"/>
            <a:ext cx="3816424" cy="29318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13570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2968" y="515665"/>
            <a:ext cx="2773866" cy="2169825"/>
          </a:xfrm>
          <a:prstGeom prst="rect">
            <a:avLst/>
          </a:prstGeom>
        </p:spPr>
        <p:txBody>
          <a:bodyPr wrap="square">
            <a:spAutoFit/>
          </a:bodyPr>
          <a:lstStyle/>
          <a:p>
            <a:pPr algn="just" rtl="1">
              <a:lnSpc>
                <a:spcPct val="150000"/>
              </a:lnSpc>
            </a:pPr>
            <a:r>
              <a:rPr lang="fa-IR" dirty="0">
                <a:solidFill>
                  <a:prstClr val="black"/>
                </a:solidFill>
                <a:cs typeface="B Mehr" pitchFamily="2" charset="-78"/>
              </a:rPr>
              <a:t>تمام سقف هاي کاخ را نيز موزائيک هاي بسيار عالي پوشانيده و دالانها و غلام گردش هاي بسيار زيبا و هماهنگ آنها را احاطه کرده اند</a:t>
            </a:r>
            <a:r>
              <a:rPr lang="en-US" dirty="0">
                <a:solidFill>
                  <a:prstClr val="black"/>
                </a:solidFill>
                <a:cs typeface="B Mehr" pitchFamily="2" charset="-78"/>
              </a:rPr>
              <a:t>.</a:t>
            </a:r>
          </a:p>
        </p:txBody>
      </p:sp>
      <p:sp>
        <p:nvSpPr>
          <p:cNvPr id="5" name="Rectangle 4"/>
          <p:cNvSpPr/>
          <p:nvPr/>
        </p:nvSpPr>
        <p:spPr>
          <a:xfrm>
            <a:off x="1871055" y="3140969"/>
            <a:ext cx="8490959" cy="2169825"/>
          </a:xfrm>
          <a:prstGeom prst="rect">
            <a:avLst/>
          </a:prstGeom>
        </p:spPr>
        <p:txBody>
          <a:bodyPr wrap="square">
            <a:spAutoFit/>
          </a:bodyPr>
          <a:lstStyle/>
          <a:p>
            <a:pPr algn="r" rtl="1">
              <a:lnSpc>
                <a:spcPct val="150000"/>
              </a:lnSpc>
            </a:pPr>
            <a:r>
              <a:rPr lang="fa-IR" dirty="0">
                <a:solidFill>
                  <a:prstClr val="black"/>
                </a:solidFill>
                <a:cs typeface="B Mehr" pitchFamily="2" charset="-78"/>
              </a:rPr>
              <a:t>تزئينات عمارت در دوران صفويه به حدي باشکوه و هنرمندانه بوده که هيچ سياحي از اعجاب و تحسين آنها خودداري نکرده است</a:t>
            </a:r>
            <a:r>
              <a:rPr lang="en-US" dirty="0">
                <a:solidFill>
                  <a:prstClr val="black"/>
                </a:solidFill>
                <a:cs typeface="B Mehr" pitchFamily="2" charset="-78"/>
              </a:rPr>
              <a:t>.</a:t>
            </a:r>
          </a:p>
          <a:p>
            <a:pPr algn="r" rtl="1">
              <a:lnSpc>
                <a:spcPct val="150000"/>
              </a:lnSpc>
            </a:pPr>
            <a:r>
              <a:rPr lang="fa-IR" dirty="0">
                <a:solidFill>
                  <a:prstClr val="black"/>
                </a:solidFill>
                <a:cs typeface="B Mehr" pitchFamily="2" charset="-78"/>
              </a:rPr>
              <a:t>کليه سياحان و جهانگرداني که از اصفهان بازديد کرده و موفق شده اند به درون کاخ هشت بهشت راه يابند آن را بهترين بناهاي دنيا ناميده اند. يکي از آنها کاخ هشت بهشت را با عبارت «... فرح انگيز تر از مجلل ترين کاخهاي ممالک اروپايي» توصيف کرده است</a:t>
            </a:r>
            <a:r>
              <a:rPr lang="en-US" dirty="0">
                <a:solidFill>
                  <a:prstClr val="black"/>
                </a:solidFill>
                <a:cs typeface="B Mehr" pitchFamily="2" charset="-78"/>
              </a:rPr>
              <a:t>.</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7219" y="490352"/>
            <a:ext cx="3018207" cy="2290577"/>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5426" y="490352"/>
            <a:ext cx="2897543" cy="2290577"/>
          </a:xfrm>
          <a:prstGeom prst="rect">
            <a:avLst/>
          </a:prstGeom>
        </p:spPr>
      </p:pic>
    </p:spTree>
    <p:extLst>
      <p:ext uri="{BB962C8B-B14F-4D97-AF65-F5344CB8AC3E}">
        <p14:creationId xmlns:p14="http://schemas.microsoft.com/office/powerpoint/2010/main" val="1807510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ircle(in)">
                                      <p:cBhvr>
                                        <p:cTn id="7" dur="2000"/>
                                        <p:tgtEl>
                                          <p:spTgt spid="7"/>
                                        </p:tgtEl>
                                      </p:cBhvr>
                                    </p:animEffect>
                                  </p:childTnLst>
                                </p:cTn>
                              </p:par>
                            </p:childTnLst>
                          </p:cTn>
                        </p:par>
                        <p:par>
                          <p:cTn id="8" fill="hold">
                            <p:stCondLst>
                              <p:cond delay="2000"/>
                            </p:stCondLst>
                            <p:childTnLst>
                              <p:par>
                                <p:cTn id="9" presetID="13"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plus(in)">
                                      <p:cBhvr>
                                        <p:cTn id="11" dur="2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6" presetClass="entr" presetSubtype="16"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544272" y="404665"/>
            <a:ext cx="1692188" cy="646331"/>
          </a:xfrm>
          <a:prstGeom prst="rect">
            <a:avLst/>
          </a:prstGeom>
          <a:solidFill>
            <a:schemeClr val="bg1"/>
          </a:solidFill>
          <a:ln>
            <a:solidFill>
              <a:schemeClr val="bg1"/>
            </a:solidFill>
          </a:ln>
        </p:spPr>
        <p:txBody>
          <a:bodyPr wrap="square" rtlCol="1">
            <a:spAutoFit/>
          </a:bodyPr>
          <a:lstStyle/>
          <a:p>
            <a:pPr algn="r" rtl="1"/>
            <a:r>
              <a:rPr lang="fa-IR" sz="3600" b="1" dirty="0">
                <a:solidFill>
                  <a:srgbClr val="93A299">
                    <a:lumMod val="75000"/>
                  </a:srgbClr>
                </a:solidFill>
                <a:cs typeface="B Kamran Outline" pitchFamily="2" charset="-78"/>
              </a:rPr>
              <a:t>منابع</a:t>
            </a:r>
          </a:p>
        </p:txBody>
      </p:sp>
      <p:sp>
        <p:nvSpPr>
          <p:cNvPr id="3" name="Rectangle 2"/>
          <p:cNvSpPr/>
          <p:nvPr/>
        </p:nvSpPr>
        <p:spPr>
          <a:xfrm>
            <a:off x="2279576" y="1124744"/>
            <a:ext cx="7812360" cy="4339650"/>
          </a:xfrm>
          <a:prstGeom prst="rect">
            <a:avLst/>
          </a:prstGeom>
        </p:spPr>
        <p:txBody>
          <a:bodyPr wrap="square">
            <a:spAutoFit/>
          </a:bodyPr>
          <a:lstStyle/>
          <a:p>
            <a:pPr marL="285750" indent="-285750" algn="r" rtl="1">
              <a:lnSpc>
                <a:spcPct val="200000"/>
              </a:lnSpc>
              <a:buClr>
                <a:srgbClr val="93A299">
                  <a:lumMod val="50000"/>
                </a:srgbClr>
              </a:buClr>
              <a:buFont typeface="Wingdings" pitchFamily="2" charset="2"/>
              <a:buChar char="q"/>
            </a:pPr>
            <a:endParaRPr lang="fa-IR" b="1" dirty="0">
              <a:solidFill>
                <a:prstClr val="black"/>
              </a:solidFill>
              <a:cs typeface="B Kamran" pitchFamily="2" charset="-78"/>
            </a:endParaRPr>
          </a:p>
          <a:p>
            <a:pPr marL="342900" indent="-342900" algn="r" rtl="1">
              <a:lnSpc>
                <a:spcPct val="200000"/>
              </a:lnSpc>
              <a:buClr>
                <a:srgbClr val="93A299">
                  <a:lumMod val="50000"/>
                </a:srgbClr>
              </a:buClr>
              <a:buFont typeface="Wingdings" panose="05000000000000000000" pitchFamily="2" charset="2"/>
              <a:buChar char="v"/>
            </a:pPr>
            <a:r>
              <a:rPr lang="fa-IR" sz="2400" b="1" dirty="0">
                <a:solidFill>
                  <a:prstClr val="black"/>
                </a:solidFill>
                <a:cs typeface="B Kamran" pitchFamily="2" charset="-78"/>
              </a:rPr>
              <a:t>باغ ایرانی ، بازتابی از بهشت /مهدی خوانساری ، محمدرضا مقتدر، مینوش یاوری</a:t>
            </a:r>
          </a:p>
          <a:p>
            <a:pPr marL="342900" indent="-342900" algn="r" rtl="1">
              <a:lnSpc>
                <a:spcPct val="200000"/>
              </a:lnSpc>
              <a:buClr>
                <a:srgbClr val="93A299">
                  <a:lumMod val="50000"/>
                </a:srgbClr>
              </a:buClr>
              <a:buFont typeface="Wingdings" panose="05000000000000000000" pitchFamily="2" charset="2"/>
              <a:buChar char="v"/>
            </a:pPr>
            <a:r>
              <a:rPr lang="fa-IR" sz="2400" b="1" dirty="0">
                <a:solidFill>
                  <a:prstClr val="black"/>
                </a:solidFill>
                <a:cs typeface="B Kamran" pitchFamily="2" charset="-78"/>
              </a:rPr>
              <a:t>مجله آبادی ، شماره 53، 1385 ویژه منظر شهری</a:t>
            </a:r>
            <a:endParaRPr lang="en-US" sz="2400" b="1" dirty="0">
              <a:solidFill>
                <a:prstClr val="black"/>
              </a:solidFill>
              <a:cs typeface="B Kamran" pitchFamily="2" charset="-78"/>
            </a:endParaRPr>
          </a:p>
          <a:p>
            <a:pPr marL="285750" indent="-285750" algn="r" rtl="1">
              <a:lnSpc>
                <a:spcPct val="200000"/>
              </a:lnSpc>
              <a:buClr>
                <a:srgbClr val="93A299">
                  <a:lumMod val="50000"/>
                </a:srgbClr>
              </a:buClr>
              <a:buFont typeface="Wingdings" panose="05000000000000000000" pitchFamily="2" charset="2"/>
              <a:buChar char="v"/>
            </a:pPr>
            <a:r>
              <a:rPr lang="en-US" b="1" dirty="0">
                <a:solidFill>
                  <a:prstClr val="black"/>
                </a:solidFill>
                <a:cs typeface="B Kamran" pitchFamily="2" charset="-78"/>
              </a:rPr>
              <a:t>Safarnama.net</a:t>
            </a:r>
          </a:p>
          <a:p>
            <a:pPr marL="285750" indent="-285750" algn="r" rtl="1">
              <a:lnSpc>
                <a:spcPct val="200000"/>
              </a:lnSpc>
              <a:buClr>
                <a:srgbClr val="93A299">
                  <a:lumMod val="50000"/>
                </a:srgbClr>
              </a:buClr>
              <a:buFont typeface="Wingdings" panose="05000000000000000000" pitchFamily="2" charset="2"/>
              <a:buChar char="v"/>
            </a:pPr>
            <a:r>
              <a:rPr lang="en-US" b="1" dirty="0">
                <a:solidFill>
                  <a:prstClr val="black"/>
                </a:solidFill>
                <a:cs typeface="B Kamran" pitchFamily="2" charset="-78"/>
              </a:rPr>
              <a:t>Vefagh.co.ir</a:t>
            </a:r>
          </a:p>
          <a:p>
            <a:pPr marL="285750" indent="-285750" algn="r" rtl="1">
              <a:lnSpc>
                <a:spcPct val="200000"/>
              </a:lnSpc>
              <a:buClr>
                <a:srgbClr val="93A299">
                  <a:lumMod val="50000"/>
                </a:srgbClr>
              </a:buClr>
              <a:buFont typeface="Wingdings" panose="05000000000000000000" pitchFamily="2" charset="2"/>
              <a:buChar char="v"/>
            </a:pPr>
            <a:r>
              <a:rPr lang="en-US" b="1" dirty="0">
                <a:solidFill>
                  <a:prstClr val="black"/>
                </a:solidFill>
                <a:cs typeface="B Kamran" pitchFamily="2" charset="-78"/>
              </a:rPr>
              <a:t>Hamshahrionline.ir</a:t>
            </a:r>
          </a:p>
          <a:p>
            <a:pPr marL="285750" indent="-285750" algn="r" rtl="1">
              <a:lnSpc>
                <a:spcPct val="200000"/>
              </a:lnSpc>
              <a:buClr>
                <a:srgbClr val="93A299">
                  <a:lumMod val="50000"/>
                </a:srgbClr>
              </a:buClr>
              <a:buFont typeface="Wingdings" panose="05000000000000000000" pitchFamily="2" charset="2"/>
              <a:buChar char="v"/>
            </a:pPr>
            <a:r>
              <a:rPr lang="en-US" b="1" dirty="0">
                <a:solidFill>
                  <a:prstClr val="black"/>
                </a:solidFill>
                <a:cs typeface="B Kamran" pitchFamily="2" charset="-78"/>
              </a:rPr>
              <a:t>Tebyan.net</a:t>
            </a:r>
          </a:p>
        </p:txBody>
      </p:sp>
    </p:spTree>
    <p:extLst>
      <p:ext uri="{BB962C8B-B14F-4D97-AF65-F5344CB8AC3E}">
        <p14:creationId xmlns:p14="http://schemas.microsoft.com/office/powerpoint/2010/main" val="2611686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16346" y="908720"/>
            <a:ext cx="8280920" cy="1754326"/>
          </a:xfrm>
          <a:prstGeom prst="rect">
            <a:avLst/>
          </a:prstGeom>
        </p:spPr>
        <p:txBody>
          <a:bodyPr wrap="square">
            <a:spAutoFit/>
          </a:bodyPr>
          <a:lstStyle/>
          <a:p>
            <a:pPr algn="r" rtl="1">
              <a:lnSpc>
                <a:spcPct val="150000"/>
              </a:lnSpc>
            </a:pPr>
            <a:r>
              <a:rPr lang="fa-IR" b="1" dirty="0">
                <a:solidFill>
                  <a:prstClr val="black"/>
                </a:solidFill>
                <a:cs typeface="B Mehr" pitchFamily="2" charset="-78"/>
              </a:rPr>
              <a:t>باغ هشت بهشت ،باغ با صفا و زیبایی است که درون بافت شهری اصفهان و در غرب خیابان چهار باغ عباسی واقع شده است. </a:t>
            </a:r>
            <a:endParaRPr lang="en-US" dirty="0">
              <a:solidFill>
                <a:prstClr val="black"/>
              </a:solidFill>
              <a:cs typeface="B Mehr" pitchFamily="2" charset="-78"/>
            </a:endParaRPr>
          </a:p>
          <a:p>
            <a:pPr algn="r" rtl="1">
              <a:lnSpc>
                <a:spcPct val="150000"/>
              </a:lnSpc>
            </a:pPr>
            <a:r>
              <a:rPr lang="fa-IR" b="1" dirty="0">
                <a:solidFill>
                  <a:prstClr val="black"/>
                </a:solidFill>
                <a:cs typeface="B Mehr" pitchFamily="2" charset="-78"/>
              </a:rPr>
              <a:t>باغ از نوع باغ‌های مسطح ودر میان سایر باغ‌ها، باغهای میوه همچون انگورستان، باغ بهشت آیین، باغ دمور واقع شده است.</a:t>
            </a:r>
            <a:endParaRPr lang="en-US" dirty="0">
              <a:solidFill>
                <a:prstClr val="black"/>
              </a:solidFill>
              <a:cs typeface="B Mehr" pitchFamily="2" charset="-78"/>
            </a:endParaRPr>
          </a:p>
        </p:txBody>
      </p:sp>
      <p:sp>
        <p:nvSpPr>
          <p:cNvPr id="6" name="TextBox 5"/>
          <p:cNvSpPr txBox="1"/>
          <p:nvPr/>
        </p:nvSpPr>
        <p:spPr>
          <a:xfrm>
            <a:off x="8256240" y="260649"/>
            <a:ext cx="2206516" cy="646331"/>
          </a:xfrm>
          <a:prstGeom prst="rect">
            <a:avLst/>
          </a:prstGeom>
          <a:solidFill>
            <a:schemeClr val="bg1"/>
          </a:solidFill>
          <a:ln>
            <a:solidFill>
              <a:schemeClr val="bg1"/>
            </a:solidFill>
          </a:ln>
        </p:spPr>
        <p:txBody>
          <a:bodyPr wrap="square" rtlCol="1">
            <a:spAutoFit/>
          </a:bodyPr>
          <a:lstStyle/>
          <a:p>
            <a:pPr algn="r" rtl="1"/>
            <a:r>
              <a:rPr lang="fa-IR" sz="3600" b="1" dirty="0">
                <a:solidFill>
                  <a:srgbClr val="93A299">
                    <a:lumMod val="75000"/>
                  </a:srgbClr>
                </a:solidFill>
                <a:cs typeface="B Kamran Outline" pitchFamily="2" charset="-78"/>
              </a:rPr>
              <a:t>معرفی باغ</a:t>
            </a:r>
          </a:p>
        </p:txBody>
      </p:sp>
      <p:sp>
        <p:nvSpPr>
          <p:cNvPr id="7" name="Rectangle 6"/>
          <p:cNvSpPr/>
          <p:nvPr/>
        </p:nvSpPr>
        <p:spPr>
          <a:xfrm>
            <a:off x="5287392" y="5317758"/>
            <a:ext cx="5175365" cy="1338828"/>
          </a:xfrm>
          <a:prstGeom prst="rect">
            <a:avLst/>
          </a:prstGeom>
        </p:spPr>
        <p:txBody>
          <a:bodyPr wrap="square">
            <a:spAutoFit/>
          </a:bodyPr>
          <a:lstStyle/>
          <a:p>
            <a:pPr algn="r" rtl="1">
              <a:lnSpc>
                <a:spcPct val="150000"/>
              </a:lnSpc>
            </a:pPr>
            <a:r>
              <a:rPr lang="fa-IR" b="1" dirty="0">
                <a:solidFill>
                  <a:prstClr val="black"/>
                </a:solidFill>
                <a:cs typeface="B Mehr" pitchFamily="2" charset="-78"/>
              </a:rPr>
              <a:t>برخى نوشته‏ اند كه كاخ و باغ مجموعاً در ابتداى ساختمان آن 85 جریب بوده است ولى مساحت كنونى آن در حدود پنج هزار متر مربع می باشد. </a:t>
            </a:r>
            <a:endParaRPr lang="fa-IR" dirty="0">
              <a:solidFill>
                <a:prstClr val="black"/>
              </a:solidFill>
              <a:cs typeface="B Mehr" pitchFamily="2" charset="-78"/>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03512" y="2276872"/>
            <a:ext cx="3312368" cy="43797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b="15135"/>
          <a:stretch/>
        </p:blipFill>
        <p:spPr>
          <a:xfrm>
            <a:off x="5879976" y="2638092"/>
            <a:ext cx="4310236" cy="2679667"/>
          </a:xfrm>
          <a:prstGeom prst="rect">
            <a:avLst/>
          </a:prstGeom>
        </p:spPr>
      </p:pic>
    </p:spTree>
    <p:extLst>
      <p:ext uri="{BB962C8B-B14F-4D97-AF65-F5344CB8AC3E}">
        <p14:creationId xmlns:p14="http://schemas.microsoft.com/office/powerpoint/2010/main" val="4041856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circle(in)">
                                      <p:cBhvr>
                                        <p:cTn id="13" dur="2000"/>
                                        <p:tgtEl>
                                          <p:spTgt spid="10"/>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7000"/>
            <a:lum/>
          </a:blip>
          <a:srcRect/>
          <a:stretch>
            <a:fillRect l="-4000" r="-4000"/>
          </a:stretch>
        </a:blipFill>
        <a:effectLst/>
      </p:bgPr>
    </p:bg>
    <p:spTree>
      <p:nvGrpSpPr>
        <p:cNvPr id="1" name=""/>
        <p:cNvGrpSpPr/>
        <p:nvPr/>
      </p:nvGrpSpPr>
      <p:grpSpPr>
        <a:xfrm>
          <a:off x="0" y="0"/>
          <a:ext cx="0" cy="0"/>
          <a:chOff x="0" y="0"/>
          <a:chExt cx="0" cy="0"/>
        </a:xfrm>
      </p:grpSpPr>
      <p:sp>
        <p:nvSpPr>
          <p:cNvPr id="2" name="Rectangle 1"/>
          <p:cNvSpPr/>
          <p:nvPr/>
        </p:nvSpPr>
        <p:spPr>
          <a:xfrm>
            <a:off x="1847528" y="1694479"/>
            <a:ext cx="8615228" cy="3554819"/>
          </a:xfrm>
          <a:prstGeom prst="rect">
            <a:avLst/>
          </a:prstGeom>
        </p:spPr>
        <p:txBody>
          <a:bodyPr wrap="square">
            <a:spAutoFit/>
          </a:bodyPr>
          <a:lstStyle/>
          <a:p>
            <a:pPr algn="r" rtl="1">
              <a:lnSpc>
                <a:spcPct val="250000"/>
              </a:lnSpc>
            </a:pPr>
            <a:r>
              <a:rPr lang="fa-IR" b="1" dirty="0">
                <a:solidFill>
                  <a:prstClr val="black"/>
                </a:solidFill>
                <a:cs typeface="B Mehr" pitchFamily="2" charset="-78"/>
              </a:rPr>
              <a:t>باغ هشت بهشت در محدوده دولت خانه صفوی، در زمان شاه عباس صفوی بنیان شده است.این باغ در زمان شاه صفی ( 1052-1038 ق) وجود داشته و دو شاه بعدی (شاه عباس دوم و سلیمان) بر درختان آن افزوده اند. کوشک این باغ به زمان شاه سلیمان صفوی (1105-1077 هـ . ق) تعلق دارد و در آن دوره باغ تکمیل و اصلاح شده و در سال 1080 هـ . ق و مقارن با سومین سال سلطنت شاه سلیمان صفوی به اتمام رسیده است و نمونه عالی ترین کاخهای نشیمن دوران صفویه است.</a:t>
            </a:r>
            <a:endParaRPr lang="en-US" dirty="0">
              <a:solidFill>
                <a:prstClr val="black"/>
              </a:solidFill>
              <a:cs typeface="B Mehr" pitchFamily="2" charset="-78"/>
            </a:endParaRPr>
          </a:p>
        </p:txBody>
      </p:sp>
      <p:sp>
        <p:nvSpPr>
          <p:cNvPr id="4" name="TextBox 3"/>
          <p:cNvSpPr txBox="1"/>
          <p:nvPr/>
        </p:nvSpPr>
        <p:spPr>
          <a:xfrm>
            <a:off x="8184232" y="116633"/>
            <a:ext cx="2278524" cy="646331"/>
          </a:xfrm>
          <a:prstGeom prst="rect">
            <a:avLst/>
          </a:prstGeom>
          <a:noFill/>
          <a:ln>
            <a:noFill/>
          </a:ln>
        </p:spPr>
        <p:txBody>
          <a:bodyPr wrap="square" rtlCol="1">
            <a:spAutoFit/>
          </a:bodyPr>
          <a:lstStyle/>
          <a:p>
            <a:pPr algn="r" rtl="1"/>
            <a:r>
              <a:rPr lang="fa-IR" sz="3600" b="1" dirty="0">
                <a:solidFill>
                  <a:srgbClr val="93A299">
                    <a:lumMod val="75000"/>
                  </a:srgbClr>
                </a:solidFill>
                <a:cs typeface="B Kamran Outline" pitchFamily="2" charset="-78"/>
              </a:rPr>
              <a:t>تاریخچه</a:t>
            </a:r>
          </a:p>
        </p:txBody>
      </p:sp>
      <p:sp>
        <p:nvSpPr>
          <p:cNvPr id="5" name="TextBox 4"/>
          <p:cNvSpPr txBox="1"/>
          <p:nvPr/>
        </p:nvSpPr>
        <p:spPr>
          <a:xfrm>
            <a:off x="7464152" y="1052737"/>
            <a:ext cx="2998604" cy="584775"/>
          </a:xfrm>
          <a:prstGeom prst="rect">
            <a:avLst/>
          </a:prstGeom>
          <a:noFill/>
          <a:ln>
            <a:noFill/>
          </a:ln>
        </p:spPr>
        <p:txBody>
          <a:bodyPr wrap="square" rtlCol="1">
            <a:spAutoFit/>
          </a:bodyPr>
          <a:lstStyle/>
          <a:p>
            <a:pPr algn="r" rtl="1"/>
            <a:r>
              <a:rPr lang="en-US" sz="3200" b="1" dirty="0">
                <a:solidFill>
                  <a:srgbClr val="93A299">
                    <a:lumMod val="75000"/>
                  </a:srgbClr>
                </a:solidFill>
                <a:cs typeface="B Kamran Outline" pitchFamily="2" charset="-78"/>
              </a:rPr>
              <a:t> </a:t>
            </a:r>
            <a:r>
              <a:rPr lang="fa-IR" sz="3200" b="1" dirty="0">
                <a:solidFill>
                  <a:srgbClr val="93A299">
                    <a:lumMod val="75000"/>
                  </a:srgbClr>
                </a:solidFill>
                <a:cs typeface="B Kamran Outline" pitchFamily="2" charset="-78"/>
              </a:rPr>
              <a:t>1-دوران صفویه</a:t>
            </a:r>
          </a:p>
        </p:txBody>
      </p:sp>
    </p:spTree>
    <p:extLst>
      <p:ext uri="{BB962C8B-B14F-4D97-AF65-F5344CB8AC3E}">
        <p14:creationId xmlns:p14="http://schemas.microsoft.com/office/powerpoint/2010/main" val="3211313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919536" y="692697"/>
            <a:ext cx="8433810" cy="1200329"/>
          </a:xfrm>
          <a:prstGeom prst="rect">
            <a:avLst/>
          </a:prstGeom>
        </p:spPr>
        <p:txBody>
          <a:bodyPr wrap="square">
            <a:spAutoFit/>
          </a:bodyPr>
          <a:lstStyle/>
          <a:p>
            <a:pPr algn="just" rtl="1">
              <a:lnSpc>
                <a:spcPct val="200000"/>
              </a:lnSpc>
            </a:pPr>
            <a:r>
              <a:rPr lang="fa-IR" b="1" dirty="0">
                <a:solidFill>
                  <a:prstClr val="black"/>
                </a:solidFill>
                <a:cs typeface="B Mehr" pitchFamily="2" charset="-78"/>
              </a:rPr>
              <a:t>این باغ در زمان ناصرالدین شاه قاجار به بانو عظمی افتخارالدوله واگذار شده بود، مشروط بر اینکه وضع و شکل آن را تغییر نداده و حریم آن را در خیابان چهار باغ در کمال تنظیف و تنقیح نگاهداری کند.</a:t>
            </a:r>
            <a:endParaRPr lang="en-US" dirty="0">
              <a:solidFill>
                <a:prstClr val="black"/>
              </a:solidFill>
              <a:cs typeface="B Mehr" pitchFamily="2" charset="-78"/>
            </a:endParaRPr>
          </a:p>
        </p:txBody>
      </p:sp>
      <p:sp>
        <p:nvSpPr>
          <p:cNvPr id="4" name="Rectangle 3"/>
          <p:cNvSpPr/>
          <p:nvPr/>
        </p:nvSpPr>
        <p:spPr>
          <a:xfrm>
            <a:off x="6346693" y="2564904"/>
            <a:ext cx="4113330" cy="2308324"/>
          </a:xfrm>
          <a:prstGeom prst="rect">
            <a:avLst/>
          </a:prstGeom>
        </p:spPr>
        <p:txBody>
          <a:bodyPr wrap="square">
            <a:spAutoFit/>
          </a:bodyPr>
          <a:lstStyle/>
          <a:p>
            <a:pPr algn="just" rtl="1">
              <a:lnSpc>
                <a:spcPct val="200000"/>
              </a:lnSpc>
            </a:pPr>
            <a:r>
              <a:rPr lang="fa-IR" b="1" dirty="0">
                <a:solidFill>
                  <a:prstClr val="black"/>
                </a:solidFill>
                <a:cs typeface="B Mehr" pitchFamily="2" charset="-78"/>
              </a:rPr>
              <a:t>پس از فوت بانوی مزبور باغ و قصر در تصرف وراث او باقی ماند ولی در این مدت تغییرات کلی در وضع باغ و قصر مزبور بوسیله متصرفین بنا داده شد. </a:t>
            </a:r>
            <a:endParaRPr lang="en-US" dirty="0">
              <a:solidFill>
                <a:prstClr val="black"/>
              </a:solidFill>
              <a:cs typeface="B Mehr" pitchFamily="2" charset="-78"/>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2566" y="2060849"/>
            <a:ext cx="4392488" cy="4344287"/>
          </a:xfrm>
          <a:prstGeom prst="rect">
            <a:avLst/>
          </a:prstGeom>
        </p:spPr>
      </p:pic>
      <p:sp>
        <p:nvSpPr>
          <p:cNvPr id="6" name="TextBox 5"/>
          <p:cNvSpPr txBox="1"/>
          <p:nvPr/>
        </p:nvSpPr>
        <p:spPr>
          <a:xfrm>
            <a:off x="7176120" y="260649"/>
            <a:ext cx="3286636" cy="584775"/>
          </a:xfrm>
          <a:prstGeom prst="rect">
            <a:avLst/>
          </a:prstGeom>
          <a:solidFill>
            <a:schemeClr val="bg1"/>
          </a:solidFill>
          <a:ln>
            <a:solidFill>
              <a:schemeClr val="bg1"/>
            </a:solidFill>
          </a:ln>
        </p:spPr>
        <p:txBody>
          <a:bodyPr wrap="square" rtlCol="1">
            <a:spAutoFit/>
          </a:bodyPr>
          <a:lstStyle/>
          <a:p>
            <a:pPr algn="r" rtl="1"/>
            <a:r>
              <a:rPr lang="en-US" sz="3200" b="1" dirty="0">
                <a:solidFill>
                  <a:srgbClr val="93A299">
                    <a:lumMod val="75000"/>
                  </a:srgbClr>
                </a:solidFill>
                <a:cs typeface="B Kamran Outline" pitchFamily="2" charset="-78"/>
              </a:rPr>
              <a:t> </a:t>
            </a:r>
            <a:r>
              <a:rPr lang="fa-IR" sz="3200" b="1" dirty="0">
                <a:solidFill>
                  <a:srgbClr val="93A299">
                    <a:lumMod val="75000"/>
                  </a:srgbClr>
                </a:solidFill>
                <a:cs typeface="B Kamran Outline" pitchFamily="2" charset="-78"/>
              </a:rPr>
              <a:t>2-دوران قاجار</a:t>
            </a:r>
          </a:p>
        </p:txBody>
      </p:sp>
    </p:spTree>
    <p:extLst>
      <p:ext uri="{BB962C8B-B14F-4D97-AF65-F5344CB8AC3E}">
        <p14:creationId xmlns:p14="http://schemas.microsoft.com/office/powerpoint/2010/main" val="4022437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44967" y="620688"/>
            <a:ext cx="8226660" cy="1754326"/>
          </a:xfrm>
          <a:prstGeom prst="rect">
            <a:avLst/>
          </a:prstGeom>
        </p:spPr>
        <p:txBody>
          <a:bodyPr wrap="square">
            <a:spAutoFit/>
          </a:bodyPr>
          <a:lstStyle/>
          <a:p>
            <a:pPr algn="just" rtl="1">
              <a:lnSpc>
                <a:spcPct val="150000"/>
              </a:lnSpc>
            </a:pPr>
            <a:r>
              <a:rPr lang="fa-IR" dirty="0">
                <a:solidFill>
                  <a:prstClr val="black"/>
                </a:solidFill>
                <a:cs typeface="B Mehr" pitchFamily="2" charset="-78"/>
              </a:rPr>
              <a:t>در اواخر دوران قاجار عمارت هشت بهشت به مالکيت خصوصي اشخاص در آمد و از زيورهاي نفيس و گرانبهاي دوره صفويه عاري گرديد بطوري که امروز از آن همه شکوه و فريبندگي داخل کاخ و درختان چنار و تناور و گلهاي ياس سفيد و سرخ که در حاشيه خيابان هاي آن روئيده بودند و همچنين از آب نماها و جوي هاي آب روان اثري بر جاي نمانده است.</a:t>
            </a:r>
          </a:p>
        </p:txBody>
      </p:sp>
      <p:sp>
        <p:nvSpPr>
          <p:cNvPr id="3" name="Rectangle 2"/>
          <p:cNvSpPr/>
          <p:nvPr/>
        </p:nvSpPr>
        <p:spPr>
          <a:xfrm>
            <a:off x="2250248" y="4869160"/>
            <a:ext cx="8063827" cy="1338828"/>
          </a:xfrm>
          <a:prstGeom prst="rect">
            <a:avLst/>
          </a:prstGeom>
        </p:spPr>
        <p:txBody>
          <a:bodyPr wrap="square">
            <a:spAutoFit/>
          </a:bodyPr>
          <a:lstStyle/>
          <a:p>
            <a:pPr algn="r" rtl="1">
              <a:lnSpc>
                <a:spcPct val="150000"/>
              </a:lnSpc>
            </a:pPr>
            <a:r>
              <a:rPr lang="fa-IR" dirty="0">
                <a:solidFill>
                  <a:prstClr val="black"/>
                </a:solidFill>
                <a:cs typeface="B Mehr" pitchFamily="2" charset="-78"/>
              </a:rPr>
              <a:t>ذکر اين نکته مناسبت دارد که تزئينات اين کاخ هشت گوشه که نشانه روحيه معماري و تزئينات اواخر دوره صفوي است به همراه ساختمان آن که ميان باغ واقع شده است بعدها به فراواني مورد تقليد قرار گرفته است</a:t>
            </a:r>
            <a:r>
              <a:rPr lang="en-US" dirty="0">
                <a:solidFill>
                  <a:prstClr val="black"/>
                </a:solidFill>
                <a:cs typeface="B Mehr" pitchFamily="2" charset="-78"/>
              </a:rPr>
              <a:t>.</a:t>
            </a:r>
            <a:endParaRPr lang="fa-IR" dirty="0">
              <a:solidFill>
                <a:prstClr val="black"/>
              </a:solidFill>
              <a:cs typeface="B Mehr" pitchFamily="2" charset="-78"/>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7649" y="2454724"/>
            <a:ext cx="2821225" cy="2092091"/>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b="13237"/>
          <a:stretch/>
        </p:blipFill>
        <p:spPr>
          <a:xfrm>
            <a:off x="6282161" y="2454724"/>
            <a:ext cx="2826059" cy="2092091"/>
          </a:xfrm>
          <a:prstGeom prst="rect">
            <a:avLst/>
          </a:prstGeom>
        </p:spPr>
      </p:pic>
    </p:spTree>
    <p:extLst>
      <p:ext uri="{BB962C8B-B14F-4D97-AF65-F5344CB8AC3E}">
        <p14:creationId xmlns:p14="http://schemas.microsoft.com/office/powerpoint/2010/main" val="515102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ox(in)">
                                      <p:cBhvr>
                                        <p:cTn id="7" dur="2000"/>
                                        <p:tgtEl>
                                          <p:spTgt spid="6"/>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circle(in)">
                                      <p:cBhvr>
                                        <p:cTn id="11" dur="20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091490" y="1484784"/>
            <a:ext cx="8424936" cy="1754326"/>
          </a:xfrm>
          <a:prstGeom prst="rect">
            <a:avLst/>
          </a:prstGeom>
        </p:spPr>
        <p:txBody>
          <a:bodyPr wrap="square">
            <a:spAutoFit/>
          </a:bodyPr>
          <a:lstStyle/>
          <a:p>
            <a:pPr algn="r" rtl="1">
              <a:lnSpc>
                <a:spcPct val="150000"/>
              </a:lnSpc>
            </a:pPr>
            <a:r>
              <a:rPr lang="fa-IR" b="1" dirty="0">
                <a:solidFill>
                  <a:prstClr val="black"/>
                </a:solidFill>
                <a:cs typeface="B Mehr" pitchFamily="2" charset="-78"/>
              </a:rPr>
              <a:t>در حال حاضر این باغ به پارک تبدیل شده و با شماره 227 در فهرست آثار ملی ایران ثبت شده است. بعضی از درختان و حوض‎ها و کوشک، یادآور آن باغ تاریخی است، که متاسفانه تغییرات در طی دوره‎های مختلف، مشهود می‎باشد و کوشک آن به عنوان مکانی تاریخی جهت بازدید مورد استفاده قرار می‎گیرد.</a:t>
            </a:r>
            <a:endParaRPr lang="en-US" dirty="0">
              <a:solidFill>
                <a:prstClr val="black"/>
              </a:solidFill>
              <a:cs typeface="B Mehr" pitchFamily="2" charset="-78"/>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135431" y="3293379"/>
            <a:ext cx="8069606" cy="3240360"/>
          </a:xfrm>
          <a:prstGeom prst="rect">
            <a:avLst/>
          </a:prstGeom>
        </p:spPr>
      </p:pic>
      <p:sp>
        <p:nvSpPr>
          <p:cNvPr id="5" name="Rectangle 4"/>
          <p:cNvSpPr/>
          <p:nvPr/>
        </p:nvSpPr>
        <p:spPr>
          <a:xfrm>
            <a:off x="3452104" y="734643"/>
            <a:ext cx="6948264" cy="646331"/>
          </a:xfrm>
          <a:prstGeom prst="rect">
            <a:avLst/>
          </a:prstGeom>
        </p:spPr>
        <p:txBody>
          <a:bodyPr wrap="square">
            <a:spAutoFit/>
          </a:bodyPr>
          <a:lstStyle/>
          <a:p>
            <a:pPr algn="just" rtl="1">
              <a:lnSpc>
                <a:spcPct val="200000"/>
              </a:lnSpc>
            </a:pPr>
            <a:r>
              <a:rPr lang="fa-IR" b="1" dirty="0">
                <a:solidFill>
                  <a:prstClr val="black"/>
                </a:solidFill>
                <a:cs typeface="B Mehr" pitchFamily="2" charset="-78"/>
              </a:rPr>
              <a:t>در سال 1343 این باغ رسماً به وزارت فرهنگ و هنر واگذار گردید.</a:t>
            </a:r>
            <a:endParaRPr lang="en-US" dirty="0">
              <a:solidFill>
                <a:prstClr val="black"/>
              </a:solidFill>
              <a:cs typeface="B Mehr" pitchFamily="2" charset="-78"/>
            </a:endParaRPr>
          </a:p>
        </p:txBody>
      </p:sp>
      <p:sp>
        <p:nvSpPr>
          <p:cNvPr id="7" name="TextBox 6"/>
          <p:cNvSpPr txBox="1"/>
          <p:nvPr/>
        </p:nvSpPr>
        <p:spPr>
          <a:xfrm>
            <a:off x="6926236" y="116633"/>
            <a:ext cx="3536520" cy="584775"/>
          </a:xfrm>
          <a:prstGeom prst="rect">
            <a:avLst/>
          </a:prstGeom>
          <a:noFill/>
          <a:ln>
            <a:noFill/>
          </a:ln>
        </p:spPr>
        <p:txBody>
          <a:bodyPr wrap="square" rtlCol="1">
            <a:spAutoFit/>
          </a:bodyPr>
          <a:lstStyle/>
          <a:p>
            <a:pPr algn="r" rtl="1"/>
            <a:r>
              <a:rPr lang="en-US" sz="3200" b="1" dirty="0">
                <a:solidFill>
                  <a:srgbClr val="93A299">
                    <a:lumMod val="75000"/>
                  </a:srgbClr>
                </a:solidFill>
                <a:cs typeface="B Kamran Outline" pitchFamily="2" charset="-78"/>
              </a:rPr>
              <a:t> </a:t>
            </a:r>
            <a:r>
              <a:rPr lang="fa-IR" sz="3200" b="1" dirty="0">
                <a:solidFill>
                  <a:srgbClr val="93A299">
                    <a:lumMod val="75000"/>
                  </a:srgbClr>
                </a:solidFill>
                <a:cs typeface="B Kamran Outline" pitchFamily="2" charset="-78"/>
              </a:rPr>
              <a:t>3-دوران معاصر</a:t>
            </a:r>
          </a:p>
        </p:txBody>
      </p:sp>
    </p:spTree>
    <p:extLst>
      <p:ext uri="{BB962C8B-B14F-4D97-AF65-F5344CB8AC3E}">
        <p14:creationId xmlns:p14="http://schemas.microsoft.com/office/powerpoint/2010/main" val="4306794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2272100" y="701407"/>
            <a:ext cx="8190656" cy="1338828"/>
          </a:xfrm>
          <a:prstGeom prst="rect">
            <a:avLst/>
          </a:prstGeom>
        </p:spPr>
        <p:txBody>
          <a:bodyPr wrap="square">
            <a:spAutoFit/>
          </a:bodyPr>
          <a:lstStyle/>
          <a:p>
            <a:pPr algn="just" rtl="1">
              <a:lnSpc>
                <a:spcPct val="150000"/>
              </a:lnSpc>
            </a:pPr>
            <a:r>
              <a:rPr lang="fa-IR" dirty="0">
                <a:solidFill>
                  <a:prstClr val="black"/>
                </a:solidFill>
                <a:cs typeface="B Mehr" pitchFamily="2" charset="-78"/>
              </a:rPr>
              <a:t>از کليه کاخهاي با صفا و کلاه فرهنگي هائي که در کنار چهارباغ احداث شده بود فقط کاخ هشت بهشت باقي مانده است. اين عمارت باشکوه که روزگاري زيباترين کاخ عالم هم ناميده مي شد در سال 1080 هجري  قمری و به روزگار شاه سليمان صفوي در نزديکي باغ بلبل ساخته شد</a:t>
            </a:r>
            <a:r>
              <a:rPr lang="en-US" dirty="0">
                <a:solidFill>
                  <a:prstClr val="black"/>
                </a:solidFill>
                <a:cs typeface="B Mehr" pitchFamily="2" charset="-78"/>
              </a:rPr>
              <a:t>.</a:t>
            </a:r>
          </a:p>
        </p:txBody>
      </p:sp>
      <p:sp>
        <p:nvSpPr>
          <p:cNvPr id="5" name="Rectangle 4"/>
          <p:cNvSpPr/>
          <p:nvPr/>
        </p:nvSpPr>
        <p:spPr>
          <a:xfrm>
            <a:off x="6250288" y="2414430"/>
            <a:ext cx="4212468" cy="3831818"/>
          </a:xfrm>
          <a:prstGeom prst="rect">
            <a:avLst/>
          </a:prstGeom>
        </p:spPr>
        <p:txBody>
          <a:bodyPr wrap="square">
            <a:spAutoFit/>
          </a:bodyPr>
          <a:lstStyle/>
          <a:p>
            <a:pPr algn="just" rtl="1">
              <a:lnSpc>
                <a:spcPct val="150000"/>
              </a:lnSpc>
            </a:pPr>
            <a:r>
              <a:rPr lang="fa-IR" dirty="0">
                <a:solidFill>
                  <a:prstClr val="black"/>
                </a:solidFill>
                <a:cs typeface="B Mehr" pitchFamily="2" charset="-78"/>
              </a:rPr>
              <a:t>باغ وسيعي که عمارت در آن واقع شده جزئي از باغ بزرگ نقش جهان بوده است که شاه اسماعيل اول احداث کرد و در زمان جانشينان او بخصوص شاه عباس اول به قطعات متعددي تقسيم شد</a:t>
            </a:r>
            <a:r>
              <a:rPr lang="en-US" dirty="0">
                <a:solidFill>
                  <a:prstClr val="black"/>
                </a:solidFill>
                <a:cs typeface="B Mehr" pitchFamily="2" charset="-78"/>
              </a:rPr>
              <a:t>.</a:t>
            </a:r>
          </a:p>
          <a:p>
            <a:pPr algn="r" rtl="1">
              <a:lnSpc>
                <a:spcPct val="150000"/>
              </a:lnSpc>
            </a:pPr>
            <a:r>
              <a:rPr lang="fa-IR" dirty="0">
                <a:solidFill>
                  <a:prstClr val="black"/>
                </a:solidFill>
                <a:cs typeface="B Mehr" pitchFamily="2" charset="-78"/>
              </a:rPr>
              <a:t>اين قصـر با شکوه از همان ابتداي احداث «عمارت هشت بهشت» و«هشت در بهشت» ناميده مي شده است</a:t>
            </a:r>
            <a:r>
              <a:rPr lang="en-US" dirty="0">
                <a:solidFill>
                  <a:prstClr val="black"/>
                </a:solidFill>
                <a:cs typeface="B Mehr" pitchFamily="2" charset="-78"/>
              </a:rPr>
              <a:t>. </a:t>
            </a:r>
            <a:br>
              <a:rPr lang="en-US" dirty="0">
                <a:solidFill>
                  <a:prstClr val="black"/>
                </a:solidFill>
                <a:cs typeface="B Mehr" pitchFamily="2" charset="-78"/>
              </a:rPr>
            </a:br>
            <a:endParaRPr lang="fa-IR" dirty="0">
              <a:solidFill>
                <a:prstClr val="black"/>
              </a:solidFill>
              <a:cs typeface="B Mehr" pitchFamily="2" charset="-78"/>
            </a:endParaRPr>
          </a:p>
        </p:txBody>
      </p:sp>
      <p:sp>
        <p:nvSpPr>
          <p:cNvPr id="6" name="TextBox 5"/>
          <p:cNvSpPr txBox="1"/>
          <p:nvPr/>
        </p:nvSpPr>
        <p:spPr>
          <a:xfrm>
            <a:off x="6744072" y="116633"/>
            <a:ext cx="3718684" cy="584775"/>
          </a:xfrm>
          <a:prstGeom prst="rect">
            <a:avLst/>
          </a:prstGeom>
          <a:solidFill>
            <a:schemeClr val="bg1"/>
          </a:solidFill>
          <a:ln>
            <a:solidFill>
              <a:schemeClr val="bg1"/>
            </a:solidFill>
          </a:ln>
        </p:spPr>
        <p:txBody>
          <a:bodyPr wrap="square" rtlCol="1">
            <a:spAutoFit/>
          </a:bodyPr>
          <a:lstStyle/>
          <a:p>
            <a:pPr algn="r" rtl="1"/>
            <a:r>
              <a:rPr lang="fa-IR" sz="3200" b="1" dirty="0">
                <a:solidFill>
                  <a:srgbClr val="93A299">
                    <a:lumMod val="75000"/>
                  </a:srgbClr>
                </a:solidFill>
                <a:cs typeface="B Kamran Outline" pitchFamily="2" charset="-78"/>
              </a:rPr>
              <a:t>عمارت هشت بهشت</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1504" y="2040236"/>
            <a:ext cx="4464496" cy="4701133"/>
          </a:xfrm>
          <a:prstGeom prst="rect">
            <a:avLst/>
          </a:prstGeom>
        </p:spPr>
      </p:pic>
    </p:spTree>
    <p:extLst>
      <p:ext uri="{BB962C8B-B14F-4D97-AF65-F5344CB8AC3E}">
        <p14:creationId xmlns:p14="http://schemas.microsoft.com/office/powerpoint/2010/main" val="4278512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in)">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Rectangle 1"/>
          <p:cNvSpPr/>
          <p:nvPr/>
        </p:nvSpPr>
        <p:spPr>
          <a:xfrm>
            <a:off x="2711624" y="864699"/>
            <a:ext cx="7751132" cy="2169825"/>
          </a:xfrm>
          <a:prstGeom prst="rect">
            <a:avLst/>
          </a:prstGeom>
        </p:spPr>
        <p:txBody>
          <a:bodyPr wrap="square">
            <a:spAutoFit/>
          </a:bodyPr>
          <a:lstStyle/>
          <a:p>
            <a:pPr algn="just" rtl="1">
              <a:lnSpc>
                <a:spcPct val="150000"/>
              </a:lnSpc>
            </a:pPr>
            <a:r>
              <a:rPr lang="ar-SA" dirty="0">
                <a:solidFill>
                  <a:prstClr val="black"/>
                </a:solidFill>
                <a:cs typeface="B Mehr" pitchFamily="2" charset="-78"/>
              </a:rPr>
              <a:t>عمارت هشت‌بهشت تنها بازمانده نسل کلاه‌فرنگی‌های دوران صفویان به شمار می رود که نشیمن</a:t>
            </a:r>
            <a:r>
              <a:rPr lang="fa-IR" dirty="0">
                <a:solidFill>
                  <a:prstClr val="black"/>
                </a:solidFill>
                <a:cs typeface="B Mehr" pitchFamily="2" charset="-78"/>
              </a:rPr>
              <a:t>گاه</a:t>
            </a:r>
            <a:r>
              <a:rPr lang="ar-SA" dirty="0">
                <a:solidFill>
                  <a:prstClr val="black"/>
                </a:solidFill>
                <a:cs typeface="B Mehr" pitchFamily="2" charset="-78"/>
              </a:rPr>
              <a:t> هشت همسر پادشاه بوده است</a:t>
            </a:r>
            <a:r>
              <a:rPr lang="fa-IR" dirty="0">
                <a:solidFill>
                  <a:prstClr val="black"/>
                </a:solidFill>
                <a:cs typeface="B Mehr" pitchFamily="2" charset="-78"/>
              </a:rPr>
              <a:t>.</a:t>
            </a:r>
            <a:r>
              <a:rPr lang="fa-IR" b="1" dirty="0">
                <a:solidFill>
                  <a:prstClr val="black"/>
                </a:solidFill>
                <a:cs typeface="B Mehr" pitchFamily="2" charset="-78"/>
              </a:rPr>
              <a:t> به این ترتیب که 4 نفر از آنها در طبقة همکف و 4 نفر دیگر در طبقه اول بنا می‎زیسته‎اند.</a:t>
            </a:r>
            <a:r>
              <a:rPr lang="ar-SA" dirty="0">
                <a:solidFill>
                  <a:prstClr val="black"/>
                </a:solidFill>
                <a:cs typeface="B Mehr" pitchFamily="2" charset="-78"/>
              </a:rPr>
              <a:t> </a:t>
            </a:r>
            <a:endParaRPr lang="en-US" dirty="0">
              <a:solidFill>
                <a:prstClr val="black"/>
              </a:solidFill>
              <a:cs typeface="B Mehr" pitchFamily="2" charset="-78"/>
            </a:endParaRPr>
          </a:p>
          <a:p>
            <a:pPr algn="r" rtl="1">
              <a:lnSpc>
                <a:spcPct val="150000"/>
              </a:lnSpc>
            </a:pPr>
            <a:endParaRPr lang="fa-IR" dirty="0">
              <a:solidFill>
                <a:prstClr val="black"/>
              </a:solidFill>
              <a:cs typeface="B Mehr" pitchFamily="2" charset="-78"/>
            </a:endParaRPr>
          </a:p>
          <a:p>
            <a:pPr algn="r" rtl="1">
              <a:lnSpc>
                <a:spcPct val="150000"/>
              </a:lnSpc>
            </a:pPr>
            <a:endParaRPr lang="fa-IR" dirty="0">
              <a:solidFill>
                <a:prstClr val="black"/>
              </a:solidFill>
              <a:cs typeface="B Mehr" pitchFamily="2" charset="-78"/>
            </a:endParaRPr>
          </a:p>
        </p:txBody>
      </p:sp>
      <p:sp>
        <p:nvSpPr>
          <p:cNvPr id="5" name="TextBox 4"/>
          <p:cNvSpPr txBox="1"/>
          <p:nvPr/>
        </p:nvSpPr>
        <p:spPr>
          <a:xfrm>
            <a:off x="8040216" y="260649"/>
            <a:ext cx="2422540" cy="584775"/>
          </a:xfrm>
          <a:prstGeom prst="rect">
            <a:avLst/>
          </a:prstGeom>
          <a:noFill/>
          <a:ln>
            <a:noFill/>
          </a:ln>
        </p:spPr>
        <p:txBody>
          <a:bodyPr wrap="square" rtlCol="1">
            <a:spAutoFit/>
          </a:bodyPr>
          <a:lstStyle/>
          <a:p>
            <a:pPr algn="r" rtl="1"/>
            <a:r>
              <a:rPr lang="fa-IR" sz="3200" b="1" dirty="0">
                <a:solidFill>
                  <a:srgbClr val="93A299">
                    <a:lumMod val="75000"/>
                  </a:srgbClr>
                </a:solidFill>
                <a:cs typeface="B Kamran Outline" pitchFamily="2" charset="-78"/>
              </a:rPr>
              <a:t>نظام معماری</a:t>
            </a:r>
          </a:p>
        </p:txBody>
      </p:sp>
      <p:sp>
        <p:nvSpPr>
          <p:cNvPr id="6" name="TextBox 5"/>
          <p:cNvSpPr txBox="1"/>
          <p:nvPr/>
        </p:nvSpPr>
        <p:spPr>
          <a:xfrm>
            <a:off x="2063552" y="2355214"/>
            <a:ext cx="8399204" cy="2169825"/>
          </a:xfrm>
          <a:prstGeom prst="rect">
            <a:avLst/>
          </a:prstGeom>
          <a:noFill/>
        </p:spPr>
        <p:txBody>
          <a:bodyPr wrap="square" rtlCol="1">
            <a:spAutoFit/>
          </a:bodyPr>
          <a:lstStyle/>
          <a:p>
            <a:pPr algn="r" rtl="1">
              <a:lnSpc>
                <a:spcPct val="150000"/>
              </a:lnSpc>
            </a:pPr>
            <a:r>
              <a:rPr lang="fa-IR" dirty="0">
                <a:solidFill>
                  <a:prstClr val="black"/>
                </a:solidFill>
                <a:cs typeface="B Mehr" pitchFamily="2" charset="-78"/>
              </a:rPr>
              <a:t>این عمارت هشت ضلعی است که چهارنما دارد و با همه شباهتها هیچ یک مانند دیگری نیست؛به نظر می‌رسد نمای شمالی نمای اصلی است.حال اینکه وجود استخر در ضلع شرقی تعیین کننده نمای اصلی است</a:t>
            </a:r>
            <a:r>
              <a:rPr lang="en-US" dirty="0">
                <a:solidFill>
                  <a:prstClr val="black"/>
                </a:solidFill>
                <a:cs typeface="B Mehr" pitchFamily="2" charset="-78"/>
              </a:rPr>
              <a:t>.</a:t>
            </a:r>
            <a:endParaRPr lang="fa-IR" dirty="0">
              <a:solidFill>
                <a:prstClr val="black"/>
              </a:solidFill>
              <a:cs typeface="B Mehr" pitchFamily="2" charset="-78"/>
            </a:endParaRPr>
          </a:p>
          <a:p>
            <a:pPr algn="r" rtl="1">
              <a:lnSpc>
                <a:spcPct val="150000"/>
              </a:lnSpc>
            </a:pPr>
            <a:endParaRPr lang="en-US" dirty="0">
              <a:solidFill>
                <a:prstClr val="black"/>
              </a:solidFill>
              <a:cs typeface="B Mehr" pitchFamily="2" charset="-78"/>
            </a:endParaRPr>
          </a:p>
          <a:p>
            <a:pPr algn="r" rtl="1">
              <a:lnSpc>
                <a:spcPct val="150000"/>
              </a:lnSpc>
            </a:pPr>
            <a:endParaRPr lang="en-US" dirty="0">
              <a:solidFill>
                <a:prstClr val="black"/>
              </a:solidFill>
              <a:cs typeface="B Mehr" pitchFamily="2" charset="-78"/>
            </a:endParaRP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0" y="3592892"/>
            <a:ext cx="4366756" cy="3148476"/>
          </a:xfrm>
          <a:prstGeom prst="rect">
            <a:avLst/>
          </a:prstGeom>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7280" y="3592892"/>
            <a:ext cx="4394704" cy="3148476"/>
          </a:xfrm>
          <a:prstGeom prst="rect">
            <a:avLst/>
          </a:prstGeom>
        </p:spPr>
      </p:pic>
    </p:spTree>
    <p:extLst>
      <p:ext uri="{BB962C8B-B14F-4D97-AF65-F5344CB8AC3E}">
        <p14:creationId xmlns:p14="http://schemas.microsoft.com/office/powerpoint/2010/main" val="3718897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1"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fltVal val="0"/>
                                          </p:val>
                                        </p:tav>
                                        <p:tav tm="100000">
                                          <p:val>
                                            <p:strVal val="#ppt_h"/>
                                          </p:val>
                                        </p:tav>
                                      </p:tavLst>
                                    </p:anim>
                                    <p:anim calcmode="lin" valueType="num">
                                      <p:cBhvr>
                                        <p:cTn id="15" dur="1000" fill="hold"/>
                                        <p:tgtEl>
                                          <p:spTgt spid="9"/>
                                        </p:tgtEl>
                                        <p:attrNameLst>
                                          <p:attrName>style.rotation</p:attrName>
                                        </p:attrNameLst>
                                      </p:cBhvr>
                                      <p:tavLst>
                                        <p:tav tm="0">
                                          <p:val>
                                            <p:fltVal val="90"/>
                                          </p:val>
                                        </p:tav>
                                        <p:tav tm="100000">
                                          <p:val>
                                            <p:fltVal val="0"/>
                                          </p:val>
                                        </p:tav>
                                      </p:tavLst>
                                    </p:anim>
                                    <p:animEffect transition="in" filter="fade">
                                      <p:cBhvr>
                                        <p:cTn id="16" dur="1000"/>
                                        <p:tgtEl>
                                          <p:spTgt spid="9"/>
                                        </p:tgtEl>
                                      </p:cBhvr>
                                    </p:animEffect>
                                  </p:childTnLst>
                                </p:cTn>
                              </p:par>
                            </p:childTnLst>
                          </p:cTn>
                        </p:par>
                        <p:par>
                          <p:cTn id="17" fill="hold">
                            <p:stCondLst>
                              <p:cond delay="2000"/>
                            </p:stCondLst>
                            <p:childTnLst>
                              <p:par>
                                <p:cTn id="18" presetID="8" presetClass="entr" presetSubtype="16"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diamond(in)">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4655841" y="309944"/>
            <a:ext cx="5887880" cy="646331"/>
          </a:xfrm>
          <a:prstGeom prst="rect">
            <a:avLst/>
          </a:prstGeom>
          <a:noFill/>
        </p:spPr>
        <p:txBody>
          <a:bodyPr wrap="square" rtlCol="1">
            <a:spAutoFit/>
          </a:bodyPr>
          <a:lstStyle/>
          <a:p>
            <a:pPr algn="r" rtl="1">
              <a:lnSpc>
                <a:spcPct val="200000"/>
              </a:lnSpc>
            </a:pPr>
            <a:r>
              <a:rPr lang="fa-IR" dirty="0">
                <a:solidFill>
                  <a:prstClr val="black"/>
                </a:solidFill>
                <a:cs typeface="B Mehr" pitchFamily="2" charset="-78"/>
              </a:rPr>
              <a:t>عمارت دو متر بالاتر از سطح زمین  و در دو طبقه طراحی شده است</a:t>
            </a:r>
            <a:r>
              <a:rPr lang="en-US" dirty="0">
                <a:solidFill>
                  <a:prstClr val="black"/>
                </a:solidFill>
                <a:cs typeface="B Mehr" pitchFamily="2" charset="-78"/>
              </a:rPr>
              <a:t>.</a:t>
            </a:r>
            <a:endParaRPr lang="fa-IR" dirty="0">
              <a:solidFill>
                <a:prstClr val="black"/>
              </a:solidFill>
              <a:cs typeface="B Mehr" pitchFamily="2" charset="-78"/>
            </a:endParaRPr>
          </a:p>
        </p:txBody>
      </p:sp>
      <p:sp>
        <p:nvSpPr>
          <p:cNvPr id="3" name="TextBox 2"/>
          <p:cNvSpPr txBox="1"/>
          <p:nvPr/>
        </p:nvSpPr>
        <p:spPr>
          <a:xfrm>
            <a:off x="5201090" y="4928101"/>
            <a:ext cx="5358227" cy="1754326"/>
          </a:xfrm>
          <a:prstGeom prst="rect">
            <a:avLst/>
          </a:prstGeom>
          <a:noFill/>
        </p:spPr>
        <p:txBody>
          <a:bodyPr wrap="square" rtlCol="1">
            <a:spAutoFit/>
          </a:bodyPr>
          <a:lstStyle/>
          <a:p>
            <a:pPr algn="r" rtl="1">
              <a:lnSpc>
                <a:spcPct val="150000"/>
              </a:lnSpc>
            </a:pPr>
            <a:r>
              <a:rPr lang="fa-IR" dirty="0">
                <a:solidFill>
                  <a:prstClr val="black"/>
                </a:solidFill>
                <a:cs typeface="B Mehr" pitchFamily="2" charset="-78"/>
              </a:rPr>
              <a:t>اين بناي دو طبقه با طاقهاي زيبا و تزئينات فراوان و هماهنگ دست به دست هم داده تا يکي از نمونه هاي درخشان معماري عصر صفويه را به نمايش بگذارند</a:t>
            </a:r>
            <a:r>
              <a:rPr lang="en-US" dirty="0">
                <a:solidFill>
                  <a:prstClr val="black"/>
                </a:solidFill>
                <a:cs typeface="B Mehr" pitchFamily="2" charset="-78"/>
              </a:rPr>
              <a:t>.</a:t>
            </a:r>
          </a:p>
          <a:p>
            <a:pPr algn="r" rtl="1">
              <a:lnSpc>
                <a:spcPct val="150000"/>
              </a:lnSpc>
            </a:pPr>
            <a:r>
              <a:rPr lang="fa-IR" dirty="0">
                <a:solidFill>
                  <a:prstClr val="black"/>
                </a:solidFill>
                <a:cs typeface="B Mehr" pitchFamily="2" charset="-78"/>
              </a:rPr>
              <a:t> </a:t>
            </a:r>
            <a:endParaRPr lang="en-US" dirty="0">
              <a:solidFill>
                <a:prstClr val="black"/>
              </a:solidFill>
              <a:cs typeface="B Mehr" pitchFamily="2" charset="-78"/>
            </a:endParaRPr>
          </a:p>
        </p:txBody>
      </p:sp>
      <p:sp>
        <p:nvSpPr>
          <p:cNvPr id="4" name="TextBox 3"/>
          <p:cNvSpPr txBox="1"/>
          <p:nvPr/>
        </p:nvSpPr>
        <p:spPr>
          <a:xfrm>
            <a:off x="5185495" y="1233627"/>
            <a:ext cx="5256585" cy="646331"/>
          </a:xfrm>
          <a:prstGeom prst="rect">
            <a:avLst/>
          </a:prstGeom>
          <a:noFill/>
        </p:spPr>
        <p:txBody>
          <a:bodyPr wrap="square" rtlCol="1">
            <a:spAutoFit/>
          </a:bodyPr>
          <a:lstStyle/>
          <a:p>
            <a:pPr algn="r" rtl="1"/>
            <a:r>
              <a:rPr lang="fa-IR" dirty="0">
                <a:solidFill>
                  <a:prstClr val="black"/>
                </a:solidFill>
                <a:cs typeface="B Mehr" pitchFamily="2" charset="-78"/>
              </a:rPr>
              <a:t>اتاق‌های طبقه اول درچهار گوشه عمارت تزئیناتی از گچبری و نقاشی دارند.</a:t>
            </a:r>
            <a:endParaRPr lang="fa-IR" dirty="0">
              <a:solidFill>
                <a:prstClr val="black"/>
              </a:solidFill>
            </a:endParaRPr>
          </a:p>
        </p:txBody>
      </p:sp>
      <p:sp>
        <p:nvSpPr>
          <p:cNvPr id="5" name="TextBox 4"/>
          <p:cNvSpPr txBox="1"/>
          <p:nvPr/>
        </p:nvSpPr>
        <p:spPr>
          <a:xfrm>
            <a:off x="5185495" y="2204864"/>
            <a:ext cx="5256585" cy="2308324"/>
          </a:xfrm>
          <a:prstGeom prst="rect">
            <a:avLst/>
          </a:prstGeom>
          <a:noFill/>
        </p:spPr>
        <p:txBody>
          <a:bodyPr wrap="square" rtlCol="1">
            <a:spAutoFit/>
          </a:bodyPr>
          <a:lstStyle/>
          <a:p>
            <a:pPr algn="r" rtl="1">
              <a:lnSpc>
                <a:spcPct val="200000"/>
              </a:lnSpc>
            </a:pPr>
            <a:r>
              <a:rPr lang="fa-IR" dirty="0">
                <a:solidFill>
                  <a:prstClr val="black"/>
                </a:solidFill>
                <a:cs typeface="B Mehr" pitchFamily="2" charset="-78"/>
              </a:rPr>
              <a:t>در طبقه دوم مجموعه‌ای از رواق‌ها و اتاق ها با درو پنجره‌های خاتم کاری است</a:t>
            </a:r>
            <a:r>
              <a:rPr lang="en-US" dirty="0">
                <a:solidFill>
                  <a:prstClr val="black"/>
                </a:solidFill>
                <a:cs typeface="B Mehr" pitchFamily="2" charset="-78"/>
              </a:rPr>
              <a:t>.</a:t>
            </a:r>
            <a:r>
              <a:rPr lang="fa-IR" dirty="0">
                <a:solidFill>
                  <a:prstClr val="black"/>
                </a:solidFill>
                <a:cs typeface="B Mehr" pitchFamily="2" charset="-78"/>
              </a:rPr>
              <a:t> این طبقه به راهروها و اتاقهای متعددی تقسیم شده که هر یک تزئینات خاصی دارند. در برخی حوض آب و در بعضی بخاری‌های دیواری تعبیه شده‌اند. </a:t>
            </a:r>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3889" t="455" r="4860" b="3637"/>
          <a:stretch/>
        </p:blipFill>
        <p:spPr>
          <a:xfrm>
            <a:off x="1703514" y="4536504"/>
            <a:ext cx="3168353" cy="22768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12467" t="14413" r="12647" b="8993"/>
          <a:stretch/>
        </p:blipFill>
        <p:spPr>
          <a:xfrm>
            <a:off x="1703511" y="1"/>
            <a:ext cx="3168353" cy="24208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03514" y="2522514"/>
            <a:ext cx="3168353" cy="191459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572803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31"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fltVal val="0"/>
                                          </p:val>
                                        </p:tav>
                                        <p:tav tm="100000">
                                          <p:val>
                                            <p:strVal val="#ppt_w"/>
                                          </p:val>
                                        </p:tav>
                                      </p:tavLst>
                                    </p:anim>
                                    <p:anim calcmode="lin" valueType="num">
                                      <p:cBhvr>
                                        <p:cTn id="13" dur="1000" fill="hold"/>
                                        <p:tgtEl>
                                          <p:spTgt spid="12"/>
                                        </p:tgtEl>
                                        <p:attrNameLst>
                                          <p:attrName>ppt_h</p:attrName>
                                        </p:attrNameLst>
                                      </p:cBhvr>
                                      <p:tavLst>
                                        <p:tav tm="0">
                                          <p:val>
                                            <p:fltVal val="0"/>
                                          </p:val>
                                        </p:tav>
                                        <p:tav tm="100000">
                                          <p:val>
                                            <p:strVal val="#ppt_h"/>
                                          </p:val>
                                        </p:tav>
                                      </p:tavLst>
                                    </p:anim>
                                    <p:anim calcmode="lin" valueType="num">
                                      <p:cBhvr>
                                        <p:cTn id="14" dur="1000" fill="hold"/>
                                        <p:tgtEl>
                                          <p:spTgt spid="12"/>
                                        </p:tgtEl>
                                        <p:attrNameLst>
                                          <p:attrName>style.rotation</p:attrName>
                                        </p:attrNameLst>
                                      </p:cBhvr>
                                      <p:tavLst>
                                        <p:tav tm="0">
                                          <p:val>
                                            <p:fltVal val="90"/>
                                          </p:val>
                                        </p:tav>
                                        <p:tav tm="100000">
                                          <p:val>
                                            <p:fltVal val="0"/>
                                          </p:val>
                                        </p:tav>
                                      </p:tavLst>
                                    </p:anim>
                                    <p:animEffect transition="in" filter="fade">
                                      <p:cBhvr>
                                        <p:cTn id="15" dur="10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1000" fill="hold"/>
                                        <p:tgtEl>
                                          <p:spTgt spid="5"/>
                                        </p:tgtEl>
                                        <p:attrNameLst>
                                          <p:attrName>ppt_y</p:attrName>
                                        </p:attrNameLst>
                                      </p:cBhvr>
                                      <p:tavLst>
                                        <p:tav tm="0">
                                          <p:val>
                                            <p:strVal val="#ppt_y+.1"/>
                                          </p:val>
                                        </p:tav>
                                        <p:tav tm="100000">
                                          <p:val>
                                            <p:strVal val="#ppt_y"/>
                                          </p:val>
                                        </p:tav>
                                      </p:tavLst>
                                    </p:anim>
                                  </p:childTnLst>
                                </p:cTn>
                              </p:par>
                              <p:par>
                                <p:cTn id="23" presetID="6" presetClass="entr" presetSubtype="16" fill="hold"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circle(in)">
                                      <p:cBhvr>
                                        <p:cTn id="25" dur="2000"/>
                                        <p:tgtEl>
                                          <p:spTgt spid="7"/>
                                        </p:tgtEl>
                                      </p:cBhvr>
                                    </p:animEffect>
                                  </p:childTnLst>
                                </p:cTn>
                              </p:par>
                            </p:childTnLst>
                          </p:cTn>
                        </p:par>
                        <p:par>
                          <p:cTn id="26" fill="hold">
                            <p:stCondLst>
                              <p:cond delay="2000"/>
                            </p:stCondLst>
                            <p:childTnLst>
                              <p:par>
                                <p:cTn id="27" presetID="6" presetClass="entr" presetSubtype="16" fill="hold" grpId="0"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circle(in)">
                                      <p:cBhvr>
                                        <p:cTn id="29"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1032</Words>
  <Application>Microsoft Office PowerPoint</Application>
  <PresentationFormat>Widescreen</PresentationFormat>
  <Paragraphs>51</Paragraphs>
  <Slides>13</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13</vt:i4>
      </vt:variant>
    </vt:vector>
  </HeadingPairs>
  <TitlesOfParts>
    <vt:vector size="23" baseType="lpstr">
      <vt:lpstr>Arial</vt:lpstr>
      <vt:lpstr>B Kamran</vt:lpstr>
      <vt:lpstr>B Kamran Outline</vt:lpstr>
      <vt:lpstr>B Mehr</vt:lpstr>
      <vt:lpstr>B Nasim</vt:lpstr>
      <vt:lpstr>Book Antiqua</vt:lpstr>
      <vt:lpstr>Century Gothic</vt:lpstr>
      <vt:lpstr>Tahoma</vt:lpstr>
      <vt:lpstr>Wingdings</vt:lpstr>
      <vt:lpstr>Apothecary</vt:lpstr>
      <vt:lpstr>باغ هشت بهشت</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Sajjad</dc:creator>
  <cp:lastModifiedBy>Mohammad</cp:lastModifiedBy>
  <cp:revision>4</cp:revision>
  <dcterms:created xsi:type="dcterms:W3CDTF">2019-06-09T10:22:39Z</dcterms:created>
  <dcterms:modified xsi:type="dcterms:W3CDTF">2019-12-18T17:22:07Z</dcterms:modified>
</cp:coreProperties>
</file>