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14" r:id="rId1"/>
  </p:sldMasterIdLst>
  <p:sldIdLst>
    <p:sldId id="256" r:id="rId2"/>
    <p:sldId id="257" r:id="rId3"/>
    <p:sldId id="258" r:id="rId4"/>
    <p:sldId id="259" r:id="rId5"/>
    <p:sldId id="260" r:id="rId6"/>
    <p:sldId id="261" r:id="rId7"/>
    <p:sldId id="262" r:id="rId8"/>
    <p:sldId id="267" r:id="rId9"/>
    <p:sldId id="273" r:id="rId10"/>
    <p:sldId id="264" r:id="rId11"/>
    <p:sldId id="265" r:id="rId12"/>
    <p:sldId id="268" r:id="rId13"/>
    <p:sldId id="269" r:id="rId14"/>
    <p:sldId id="270" r:id="rId15"/>
    <p:sldId id="271" r:id="rId16"/>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75" d="100"/>
          <a:sy n="75" d="100"/>
        </p:scale>
        <p:origin x="1074" y="19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F0C6448-D86B-4CAC-9047-B6A7D0957149}"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4AF9E-DA68-42BE-9DDE-85A40C9B58BD}" type="slidenum">
              <a:rPr lang="fa-IR" smtClean="0"/>
              <a:t>‹#›</a:t>
            </a:fld>
            <a:endParaRPr lang="fa-IR"/>
          </a:p>
        </p:txBody>
      </p:sp>
    </p:spTree>
    <p:extLst>
      <p:ext uri="{BB962C8B-B14F-4D97-AF65-F5344CB8AC3E}">
        <p14:creationId xmlns:p14="http://schemas.microsoft.com/office/powerpoint/2010/main" val="834073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0C6448-D86B-4CAC-9047-B6A7D0957149}"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54AF9E-DA68-42BE-9DDE-85A40C9B58BD}" type="slidenum">
              <a:rPr lang="fa-IR" smtClean="0"/>
              <a:t>‹#›</a:t>
            </a:fld>
            <a:endParaRPr lang="fa-IR"/>
          </a:p>
        </p:txBody>
      </p:sp>
    </p:spTree>
    <p:extLst>
      <p:ext uri="{BB962C8B-B14F-4D97-AF65-F5344CB8AC3E}">
        <p14:creationId xmlns:p14="http://schemas.microsoft.com/office/powerpoint/2010/main" val="2960809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0C6448-D86B-4CAC-9047-B6A7D0957149}"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4AF9E-DA68-42BE-9DDE-85A40C9B58BD}" type="slidenum">
              <a:rPr lang="fa-IR" smtClean="0"/>
              <a:t>‹#›</a:t>
            </a:fld>
            <a:endParaRPr lang="fa-IR"/>
          </a:p>
        </p:txBody>
      </p:sp>
    </p:spTree>
    <p:extLst>
      <p:ext uri="{BB962C8B-B14F-4D97-AF65-F5344CB8AC3E}">
        <p14:creationId xmlns:p14="http://schemas.microsoft.com/office/powerpoint/2010/main" val="17496143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17649"/>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454530" y="3765449"/>
            <a:ext cx="5449871"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0C6448-D86B-4CAC-9047-B6A7D0957149}"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4AF9E-DA68-42BE-9DDE-85A40C9B58BD}" type="slidenum">
              <a:rPr lang="fa-IR" smtClean="0"/>
              <a:t>‹#›</a:t>
            </a:fld>
            <a:endParaRPr lang="fa-IR"/>
          </a:p>
        </p:txBody>
      </p:sp>
      <p:sp>
        <p:nvSpPr>
          <p:cNvPr id="9" name="TextBox 8"/>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sz="12200" dirty="0"/>
              <a:t>“</a:t>
            </a:r>
          </a:p>
        </p:txBody>
      </p:sp>
      <p:sp>
        <p:nvSpPr>
          <p:cNvPr id="13" name="TextBox 12"/>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4357795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0C6448-D86B-4CAC-9047-B6A7D0957149}"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4AF9E-DA68-42BE-9DDE-85A40C9B58BD}" type="slidenum">
              <a:rPr lang="fa-IR" smtClean="0"/>
              <a:t>‹#›</a:t>
            </a:fld>
            <a:endParaRPr lang="fa-IR"/>
          </a:p>
        </p:txBody>
      </p:sp>
    </p:spTree>
    <p:extLst>
      <p:ext uri="{BB962C8B-B14F-4D97-AF65-F5344CB8AC3E}">
        <p14:creationId xmlns:p14="http://schemas.microsoft.com/office/powerpoint/2010/main" val="5222877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2F0C6448-D86B-4CAC-9047-B6A7D0957149}" type="datetimeFigureOut">
              <a:rPr lang="fa-IR" smtClean="0"/>
              <a:t>21/04/1441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4AF9E-DA68-42BE-9DDE-85A40C9B58BD}" type="slidenum">
              <a:rPr lang="fa-IR" smtClean="0"/>
              <a:t>‹#›</a:t>
            </a:fld>
            <a:endParaRPr lang="fa-IR"/>
          </a:p>
        </p:txBody>
      </p:sp>
    </p:spTree>
    <p:extLst>
      <p:ext uri="{BB962C8B-B14F-4D97-AF65-F5344CB8AC3E}">
        <p14:creationId xmlns:p14="http://schemas.microsoft.com/office/powerpoint/2010/main" val="894334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2F0C6448-D86B-4CAC-9047-B6A7D0957149}" type="datetimeFigureOut">
              <a:rPr lang="fa-IR" smtClean="0"/>
              <a:t>21/04/1441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4AF9E-DA68-42BE-9DDE-85A40C9B58BD}" type="slidenum">
              <a:rPr lang="fa-IR" smtClean="0"/>
              <a:t>‹#›</a:t>
            </a:fld>
            <a:endParaRPr lang="fa-IR"/>
          </a:p>
        </p:txBody>
      </p:sp>
    </p:spTree>
    <p:extLst>
      <p:ext uri="{BB962C8B-B14F-4D97-AF65-F5344CB8AC3E}">
        <p14:creationId xmlns:p14="http://schemas.microsoft.com/office/powerpoint/2010/main" val="434451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F0C6448-D86B-4CAC-9047-B6A7D0957149}"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4AF9E-DA68-42BE-9DDE-85A40C9B58BD}" type="slidenum">
              <a:rPr lang="fa-IR" smtClean="0"/>
              <a:t>‹#›</a:t>
            </a:fld>
            <a:endParaRPr lang="fa-IR"/>
          </a:p>
        </p:txBody>
      </p:sp>
    </p:spTree>
    <p:extLst>
      <p:ext uri="{BB962C8B-B14F-4D97-AF65-F5344CB8AC3E}">
        <p14:creationId xmlns:p14="http://schemas.microsoft.com/office/powerpoint/2010/main" val="16974852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F0C6448-D86B-4CAC-9047-B6A7D0957149}"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4AF9E-DA68-42BE-9DDE-85A40C9B58BD}" type="slidenum">
              <a:rPr lang="fa-IR" smtClean="0"/>
              <a:t>‹#›</a:t>
            </a:fld>
            <a:endParaRPr lang="fa-IR"/>
          </a:p>
        </p:txBody>
      </p:sp>
    </p:spTree>
    <p:extLst>
      <p:ext uri="{BB962C8B-B14F-4D97-AF65-F5344CB8AC3E}">
        <p14:creationId xmlns:p14="http://schemas.microsoft.com/office/powerpoint/2010/main" val="2119539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F0C6448-D86B-4CAC-9047-B6A7D0957149}"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4AF9E-DA68-42BE-9DDE-85A40C9B58BD}" type="slidenum">
              <a:rPr lang="fa-IR" smtClean="0"/>
              <a:t>‹#›</a:t>
            </a:fld>
            <a:endParaRPr lang="fa-IR"/>
          </a:p>
        </p:txBody>
      </p:sp>
    </p:spTree>
    <p:extLst>
      <p:ext uri="{BB962C8B-B14F-4D97-AF65-F5344CB8AC3E}">
        <p14:creationId xmlns:p14="http://schemas.microsoft.com/office/powerpoint/2010/main" val="3349955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F0C6448-D86B-4CAC-9047-B6A7D0957149}" type="datetimeFigureOut">
              <a:rPr lang="fa-IR" smtClean="0"/>
              <a:t>21/04/1441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D54AF9E-DA68-42BE-9DDE-85A40C9B58BD}" type="slidenum">
              <a:rPr lang="fa-IR" smtClean="0"/>
              <a:t>‹#›</a:t>
            </a:fld>
            <a:endParaRPr lang="fa-IR"/>
          </a:p>
        </p:txBody>
      </p:sp>
    </p:spTree>
    <p:extLst>
      <p:ext uri="{BB962C8B-B14F-4D97-AF65-F5344CB8AC3E}">
        <p14:creationId xmlns:p14="http://schemas.microsoft.com/office/powerpoint/2010/main" val="2071911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F0C6448-D86B-4CAC-9047-B6A7D0957149}"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54AF9E-DA68-42BE-9DDE-85A40C9B58BD}" type="slidenum">
              <a:rPr lang="fa-IR" smtClean="0"/>
              <a:t>‹#›</a:t>
            </a:fld>
            <a:endParaRPr lang="fa-IR"/>
          </a:p>
        </p:txBody>
      </p:sp>
    </p:spTree>
    <p:extLst>
      <p:ext uri="{BB962C8B-B14F-4D97-AF65-F5344CB8AC3E}">
        <p14:creationId xmlns:p14="http://schemas.microsoft.com/office/powerpoint/2010/main" val="2562419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F0C6448-D86B-4CAC-9047-B6A7D0957149}" type="datetimeFigureOut">
              <a:rPr lang="fa-IR" smtClean="0"/>
              <a:t>21/04/1441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4D54AF9E-DA68-42BE-9DDE-85A40C9B58BD}" type="slidenum">
              <a:rPr lang="fa-IR" smtClean="0"/>
              <a:t>‹#›</a:t>
            </a:fld>
            <a:endParaRPr lang="fa-IR"/>
          </a:p>
        </p:txBody>
      </p:sp>
    </p:spTree>
    <p:extLst>
      <p:ext uri="{BB962C8B-B14F-4D97-AF65-F5344CB8AC3E}">
        <p14:creationId xmlns:p14="http://schemas.microsoft.com/office/powerpoint/2010/main" val="3150608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2F0C6448-D86B-4CAC-9047-B6A7D0957149}" type="datetimeFigureOut">
              <a:rPr lang="fa-IR" smtClean="0"/>
              <a:t>21/04/1441</a:t>
            </a:fld>
            <a:endParaRPr lang="fa-IR"/>
          </a:p>
        </p:txBody>
      </p:sp>
      <p:sp>
        <p:nvSpPr>
          <p:cNvPr id="5" name="Footer Placeholder 3"/>
          <p:cNvSpPr>
            <a:spLocks noGrp="1"/>
          </p:cNvSpPr>
          <p:nvPr>
            <p:ph type="ftr" sz="quarter" idx="11"/>
          </p:nvPr>
        </p:nvSpPr>
        <p:spPr/>
        <p:txBody>
          <a:bodyPr/>
          <a:lstStyle/>
          <a:p>
            <a:endParaRPr lang="fa-IR"/>
          </a:p>
        </p:txBody>
      </p:sp>
      <p:sp>
        <p:nvSpPr>
          <p:cNvPr id="6" name="Slide Number Placeholder 4"/>
          <p:cNvSpPr>
            <a:spLocks noGrp="1"/>
          </p:cNvSpPr>
          <p:nvPr>
            <p:ph type="sldNum" sz="quarter" idx="12"/>
          </p:nvPr>
        </p:nvSpPr>
        <p:spPr/>
        <p:txBody>
          <a:bodyPr/>
          <a:lstStyle/>
          <a:p>
            <a:fld id="{4D54AF9E-DA68-42BE-9DDE-85A40C9B58BD}" type="slidenum">
              <a:rPr lang="fa-IR" smtClean="0"/>
              <a:t>‹#›</a:t>
            </a:fld>
            <a:endParaRPr lang="fa-IR"/>
          </a:p>
        </p:txBody>
      </p:sp>
    </p:spTree>
    <p:extLst>
      <p:ext uri="{BB962C8B-B14F-4D97-AF65-F5344CB8AC3E}">
        <p14:creationId xmlns:p14="http://schemas.microsoft.com/office/powerpoint/2010/main" val="2437784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2F0C6448-D86B-4CAC-9047-B6A7D0957149}" type="datetimeFigureOut">
              <a:rPr lang="fa-IR" smtClean="0"/>
              <a:t>21/04/1441</a:t>
            </a:fld>
            <a:endParaRPr lang="fa-IR"/>
          </a:p>
        </p:txBody>
      </p:sp>
      <p:sp>
        <p:nvSpPr>
          <p:cNvPr id="5" name="Footer Placeholder 2"/>
          <p:cNvSpPr>
            <a:spLocks noGrp="1"/>
          </p:cNvSpPr>
          <p:nvPr>
            <p:ph type="ftr" sz="quarter" idx="11"/>
          </p:nvPr>
        </p:nvSpPr>
        <p:spPr/>
        <p:txBody>
          <a:bodyPr/>
          <a:lstStyle/>
          <a:p>
            <a:endParaRPr lang="fa-IR"/>
          </a:p>
        </p:txBody>
      </p:sp>
      <p:sp>
        <p:nvSpPr>
          <p:cNvPr id="6" name="Slide Number Placeholder 3"/>
          <p:cNvSpPr>
            <a:spLocks noGrp="1"/>
          </p:cNvSpPr>
          <p:nvPr>
            <p:ph type="sldNum" sz="quarter" idx="12"/>
          </p:nvPr>
        </p:nvSpPr>
        <p:spPr/>
        <p:txBody>
          <a:bodyPr/>
          <a:lstStyle/>
          <a:p>
            <a:fld id="{4D54AF9E-DA68-42BE-9DDE-85A40C9B58BD}" type="slidenum">
              <a:rPr lang="fa-IR" smtClean="0"/>
              <a:t>‹#›</a:t>
            </a:fld>
            <a:endParaRPr lang="fa-IR"/>
          </a:p>
        </p:txBody>
      </p:sp>
    </p:spTree>
    <p:extLst>
      <p:ext uri="{BB962C8B-B14F-4D97-AF65-F5344CB8AC3E}">
        <p14:creationId xmlns:p14="http://schemas.microsoft.com/office/powerpoint/2010/main" val="3418114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2F0C6448-D86B-4CAC-9047-B6A7D0957149}" type="datetimeFigureOut">
              <a:rPr lang="fa-IR" smtClean="0"/>
              <a:t>21/04/1441</a:t>
            </a:fld>
            <a:endParaRPr lang="fa-IR"/>
          </a:p>
        </p:txBody>
      </p:sp>
      <p:sp>
        <p:nvSpPr>
          <p:cNvPr id="5" name="Footer Placeholder 5"/>
          <p:cNvSpPr>
            <a:spLocks noGrp="1"/>
          </p:cNvSpPr>
          <p:nvPr>
            <p:ph type="ftr" sz="quarter" idx="11"/>
          </p:nvPr>
        </p:nvSpPr>
        <p:spPr/>
        <p:txBody>
          <a:bodyPr/>
          <a:lstStyle/>
          <a:p>
            <a:endParaRPr lang="fa-IR"/>
          </a:p>
        </p:txBody>
      </p:sp>
      <p:sp>
        <p:nvSpPr>
          <p:cNvPr id="6" name="Slide Number Placeholder 6"/>
          <p:cNvSpPr>
            <a:spLocks noGrp="1"/>
          </p:cNvSpPr>
          <p:nvPr>
            <p:ph type="sldNum" sz="quarter" idx="12"/>
          </p:nvPr>
        </p:nvSpPr>
        <p:spPr/>
        <p:txBody>
          <a:bodyPr/>
          <a:lstStyle/>
          <a:p>
            <a:fld id="{4D54AF9E-DA68-42BE-9DDE-85A40C9B58BD}" type="slidenum">
              <a:rPr lang="fa-IR" smtClean="0"/>
              <a:t>‹#›</a:t>
            </a:fld>
            <a:endParaRPr lang="fa-IR"/>
          </a:p>
        </p:txBody>
      </p:sp>
    </p:spTree>
    <p:extLst>
      <p:ext uri="{BB962C8B-B14F-4D97-AF65-F5344CB8AC3E}">
        <p14:creationId xmlns:p14="http://schemas.microsoft.com/office/powerpoint/2010/main" val="2413966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F0C6448-D86B-4CAC-9047-B6A7D0957149}" type="datetimeFigureOut">
              <a:rPr lang="fa-IR" smtClean="0"/>
              <a:t>21/04/1441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D54AF9E-DA68-42BE-9DDE-85A40C9B58BD}" type="slidenum">
              <a:rPr lang="fa-IR" smtClean="0"/>
              <a:t>‹#›</a:t>
            </a:fld>
            <a:endParaRPr lang="fa-IR"/>
          </a:p>
        </p:txBody>
      </p:sp>
    </p:spTree>
    <p:extLst>
      <p:ext uri="{BB962C8B-B14F-4D97-AF65-F5344CB8AC3E}">
        <p14:creationId xmlns:p14="http://schemas.microsoft.com/office/powerpoint/2010/main" val="1716495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2F0C6448-D86B-4CAC-9047-B6A7D0957149}" type="datetimeFigureOut">
              <a:rPr lang="fa-IR" smtClean="0"/>
              <a:t>21/04/1441</a:t>
            </a:fld>
            <a:endParaRPr lang="fa-IR"/>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a-IR"/>
          </a:p>
        </p:txBody>
      </p:sp>
      <p:sp>
        <p:nvSpPr>
          <p:cNvPr id="6" name="Slide Number Placeholder 5"/>
          <p:cNvSpPr>
            <a:spLocks noGrp="1"/>
          </p:cNvSpPr>
          <p:nvPr>
            <p:ph type="sldNum" sz="quarter" idx="4"/>
          </p:nvPr>
        </p:nvSpPr>
        <p:spPr>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4D54AF9E-DA68-42BE-9DDE-85A40C9B58BD}" type="slidenum">
              <a:rPr lang="fa-IR" smtClean="0"/>
              <a:t>‹#›</a:t>
            </a:fld>
            <a:endParaRPr lang="fa-IR"/>
          </a:p>
        </p:txBody>
      </p:sp>
    </p:spTree>
    <p:extLst>
      <p:ext uri="{BB962C8B-B14F-4D97-AF65-F5344CB8AC3E}">
        <p14:creationId xmlns:p14="http://schemas.microsoft.com/office/powerpoint/2010/main" val="1462193180"/>
      </p:ext>
    </p:extLst>
  </p:cSld>
  <p:clrMap bg1="dk1" tx1="lt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15.xml.rels><?xml version="1.0" encoding="UTF-8" standalone="yes"?>
<Relationships xmlns="http://schemas.openxmlformats.org/package/2006/relationships"><Relationship Id="rId2" Type="http://schemas.openxmlformats.org/officeDocument/2006/relationships/hyperlink" Target="http://en.wikipedia.org/"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35696" y="2352134"/>
            <a:ext cx="5688632" cy="428625"/>
          </a:xfrm>
        </p:spPr>
        <p:txBody>
          <a:bodyPr>
            <a:noAutofit/>
          </a:bodyPr>
          <a:lstStyle/>
          <a:p>
            <a:pPr algn="ctr"/>
            <a:r>
              <a:rPr lang="fa-IR" sz="4400" b="1" dirty="0" smtClean="0">
                <a:solidFill>
                  <a:schemeClr val="bg1"/>
                </a:solidFill>
                <a:effectLst>
                  <a:outerShdw blurRad="38100" dist="38100" dir="2700000" algn="tl">
                    <a:srgbClr val="000000">
                      <a:alpha val="43137"/>
                    </a:srgbClr>
                  </a:outerShdw>
                </a:effectLst>
                <a:cs typeface="B Nazanin" pitchFamily="2" charset="-78"/>
              </a:rPr>
              <a:t>معرفی و بررسی باغ </a:t>
            </a:r>
            <a:r>
              <a:rPr lang="fa-IR" sz="4400" b="1" dirty="0" smtClean="0">
                <a:solidFill>
                  <a:schemeClr val="bg1"/>
                </a:solidFill>
                <a:effectLst>
                  <a:outerShdw blurRad="38100" dist="38100" dir="2700000" algn="tl">
                    <a:srgbClr val="000000">
                      <a:alpha val="43137"/>
                    </a:srgbClr>
                  </a:outerShdw>
                </a:effectLst>
                <a:cs typeface="B Nazanin" pitchFamily="2" charset="-78"/>
              </a:rPr>
              <a:t>تویلری</a:t>
            </a:r>
          </a:p>
        </p:txBody>
      </p:sp>
      <p:sp>
        <p:nvSpPr>
          <p:cNvPr id="4" name="Rectangle 3"/>
          <p:cNvSpPr/>
          <p:nvPr/>
        </p:nvSpPr>
        <p:spPr>
          <a:xfrm>
            <a:off x="3409033" y="3057026"/>
            <a:ext cx="2282997" cy="461665"/>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en-US" sz="2400" b="1" cap="none" spc="0" dirty="0" smtClean="0">
                <a:ln w="50800"/>
                <a:solidFill>
                  <a:schemeClr val="bg1">
                    <a:shade val="50000"/>
                  </a:schemeClr>
                </a:solidFill>
                <a:effectLst/>
                <a:latin typeface="Baskerville Old Face" pitchFamily="18" charset="0"/>
                <a:cs typeface="B Rose" pitchFamily="2" charset="-78"/>
              </a:rPr>
              <a:t>Tuileries Garden</a:t>
            </a:r>
            <a:endParaRPr lang="en-US" sz="2400" b="1" cap="none" spc="0" dirty="0">
              <a:ln w="50800"/>
              <a:solidFill>
                <a:schemeClr val="bg1">
                  <a:shade val="50000"/>
                </a:schemeClr>
              </a:solidFill>
              <a:effectLst/>
              <a:latin typeface="Baskerville Old Face" pitchFamily="18" charset="0"/>
              <a:cs typeface="B Rose" pitchFamily="2" charset="-78"/>
            </a:endParaRPr>
          </a:p>
        </p:txBody>
      </p:sp>
      <p:sp>
        <p:nvSpPr>
          <p:cNvPr id="5" name="TextBox 4"/>
          <p:cNvSpPr txBox="1"/>
          <p:nvPr/>
        </p:nvSpPr>
        <p:spPr>
          <a:xfrm>
            <a:off x="4139952" y="4223583"/>
            <a:ext cx="4104456" cy="2308324"/>
          </a:xfrm>
          <a:prstGeom prst="rect">
            <a:avLst/>
          </a:prstGeom>
          <a:noFill/>
          <a:ln>
            <a:solidFill>
              <a:schemeClr val="accent1">
                <a:lumMod val="50000"/>
              </a:schemeClr>
            </a:solidFill>
          </a:ln>
        </p:spPr>
        <p:txBody>
          <a:bodyPr wrap="square" rtlCol="1">
            <a:spAutoFit/>
            <a:scene3d>
              <a:camera prst="orthographicFront"/>
              <a:lightRig rig="threePt" dir="t"/>
            </a:scene3d>
            <a:sp3d extrusionH="57150">
              <a:bevelT h="25400" prst="softRound"/>
            </a:sp3d>
          </a:bodyPr>
          <a:lstStyle/>
          <a:p>
            <a:pPr marL="342900" indent="-342900">
              <a:buFont typeface="Arial" panose="020B0604020202020204" pitchFamily="34" charset="0"/>
              <a:buChar char="•"/>
            </a:pPr>
            <a:r>
              <a:rPr lang="fa-I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معرفی باغ تویلری</a:t>
            </a:r>
          </a:p>
          <a:p>
            <a:pPr marL="342900" indent="-342900">
              <a:buFont typeface="Arial" panose="020B0604020202020204" pitchFamily="34" charset="0"/>
              <a:buChar char="•"/>
            </a:pPr>
            <a:r>
              <a:rPr lang="fa-I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علت نام گذاری</a:t>
            </a:r>
          </a:p>
          <a:p>
            <a:pPr marL="342900" indent="-342900">
              <a:buFont typeface="Arial" panose="020B0604020202020204" pitchFamily="34" charset="0"/>
              <a:buChar char="•"/>
            </a:pPr>
            <a:r>
              <a:rPr lang="fa-I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باغبان هنری چهارم</a:t>
            </a:r>
          </a:p>
          <a:p>
            <a:pPr marL="342900" indent="-342900">
              <a:buFont typeface="Arial" panose="020B0604020202020204" pitchFamily="34" charset="0"/>
              <a:buChar char="•"/>
            </a:pPr>
            <a:r>
              <a:rPr lang="fa-I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باغ در زمان </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Louis </a:t>
            </a:r>
            <a:r>
              <a:rPr lang="fa-I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سیزدهم و </a:t>
            </a:r>
          </a:p>
          <a:p>
            <a:pPr marL="342900" indent="-342900">
              <a:buFont typeface="Arial" panose="020B0604020202020204" pitchFamily="34" charset="0"/>
              <a:buChar char="•"/>
            </a:pPr>
            <a:r>
              <a:rPr lang="fa-I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طرح </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Le Notre</a:t>
            </a:r>
          </a:p>
          <a:p>
            <a:pPr marL="342900" indent="-342900">
              <a:buFont typeface="Arial" panose="020B0604020202020204" pitchFamily="34" charset="0"/>
              <a:buChar char="•"/>
            </a:pPr>
            <a:endParaRPr lang="fa-I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endParaRPr>
          </a:p>
        </p:txBody>
      </p:sp>
      <p:sp>
        <p:nvSpPr>
          <p:cNvPr id="6" name="TextBox 5"/>
          <p:cNvSpPr txBox="1"/>
          <p:nvPr/>
        </p:nvSpPr>
        <p:spPr>
          <a:xfrm>
            <a:off x="35496" y="4223583"/>
            <a:ext cx="4104456" cy="2308324"/>
          </a:xfrm>
          <a:prstGeom prst="rect">
            <a:avLst/>
          </a:prstGeom>
          <a:noFill/>
          <a:ln>
            <a:solidFill>
              <a:schemeClr val="accent1">
                <a:lumMod val="50000"/>
              </a:schemeClr>
            </a:solidFill>
          </a:ln>
        </p:spPr>
        <p:txBody>
          <a:bodyPr wrap="square" rtlCol="1">
            <a:spAutoFit/>
            <a:scene3d>
              <a:camera prst="orthographicFront"/>
              <a:lightRig rig="threePt" dir="t"/>
            </a:scene3d>
            <a:sp3d extrusionH="57150">
              <a:bevelT h="25400" prst="softRound"/>
            </a:sp3d>
          </a:bodyPr>
          <a:lstStyle/>
          <a:p>
            <a:pPr marL="342900" indent="-342900">
              <a:buFont typeface="Arial" panose="020B0604020202020204" pitchFamily="34" charset="0"/>
              <a:buChar char="•"/>
            </a:pPr>
            <a:r>
              <a:rPr lang="fa-I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باغ تویلری در قرن 18</a:t>
            </a:r>
          </a:p>
          <a:p>
            <a:pPr marL="342900" indent="-342900">
              <a:buFont typeface="Arial" panose="020B0604020202020204" pitchFamily="34" charset="0"/>
              <a:buChar char="•"/>
            </a:pPr>
            <a:r>
              <a:rPr lang="fa-I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باغ تویلری در طول انقلاب فرانسه</a:t>
            </a:r>
          </a:p>
          <a:p>
            <a:pPr marL="342900" indent="-342900">
              <a:buFont typeface="Arial" panose="020B0604020202020204" pitchFamily="34" charset="0"/>
              <a:buChar char="•"/>
            </a:pPr>
            <a:r>
              <a:rPr lang="fa-I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باغ تویلری در قرن 19</a:t>
            </a:r>
          </a:p>
          <a:p>
            <a:pPr marL="342900" indent="-342900">
              <a:buFont typeface="Arial" panose="020B0604020202020204" pitchFamily="34" charset="0"/>
              <a:buChar char="•"/>
            </a:pPr>
            <a:r>
              <a:rPr lang="fa-I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باغ تویلری در قرن 20</a:t>
            </a:r>
          </a:p>
          <a:p>
            <a:pPr marL="342900" indent="-342900">
              <a:buFont typeface="Arial" panose="020B0604020202020204" pitchFamily="34" charset="0"/>
              <a:buChar char="•"/>
            </a:pPr>
            <a:r>
              <a:rPr lang="fa-I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باغ تویلری در قرن 21</a:t>
            </a:r>
          </a:p>
          <a:p>
            <a:pPr marL="342900" indent="-342900">
              <a:buFont typeface="Arial" panose="020B0604020202020204" pitchFamily="34" charset="0"/>
              <a:buChar char="•"/>
            </a:pPr>
            <a:endParaRPr lang="fa-I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endParaRPr>
          </a:p>
        </p:txBody>
      </p:sp>
    </p:spTree>
    <p:extLst>
      <p:ext uri="{BB962C8B-B14F-4D97-AF65-F5344CB8AC3E}">
        <p14:creationId xmlns:p14="http://schemas.microsoft.com/office/powerpoint/2010/main" val="397570343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00218" y="4143089"/>
            <a:ext cx="6768752" cy="2246769"/>
          </a:xfrm>
          <a:prstGeom prst="rect">
            <a:avLst/>
          </a:prstGeom>
          <a:noFill/>
        </p:spPr>
        <p:txBody>
          <a:bodyPr wrap="square" rtlCol="1">
            <a:spAutoFit/>
          </a:bodyPr>
          <a:lstStyle/>
          <a:p>
            <a:endParaRPr lang="fa-IR" sz="2000" dirty="0">
              <a:cs typeface="B Nazanin" pitchFamily="2" charset="-78"/>
            </a:endParaRPr>
          </a:p>
          <a:p>
            <a:r>
              <a:rPr lang="en-US" sz="2000" dirty="0" smtClean="0">
                <a:cs typeface="B Nazanin" pitchFamily="2" charset="-78"/>
              </a:rPr>
              <a:t> </a:t>
            </a:r>
            <a:endParaRPr lang="fa-IR" sz="2000" dirty="0">
              <a:cs typeface="B Nazanin" pitchFamily="2" charset="-78"/>
            </a:endParaRPr>
          </a:p>
          <a:p>
            <a:r>
              <a:rPr lang="fa-IR" sz="2000" dirty="0" smtClean="0">
                <a:cs typeface="B Nazanin" pitchFamily="2" charset="-78"/>
              </a:rPr>
              <a:t>در سال 1719چند مجسمه از  </a:t>
            </a:r>
            <a:r>
              <a:rPr lang="en-US" sz="2000" dirty="0"/>
              <a:t>La Renommée  </a:t>
            </a:r>
            <a:r>
              <a:rPr lang="fa-IR" sz="2000" dirty="0" smtClean="0"/>
              <a:t>و </a:t>
            </a:r>
            <a:r>
              <a:rPr lang="en-US" sz="2000" dirty="0"/>
              <a:t>Mercure</a:t>
            </a:r>
          </a:p>
          <a:p>
            <a:r>
              <a:rPr lang="fa-IR" sz="2000" dirty="0" smtClean="0">
                <a:cs typeface="B Nazanin" pitchFamily="2" charset="-78"/>
              </a:rPr>
              <a:t>که به وسیله ی مجسمه ساز به نام   </a:t>
            </a:r>
            <a:r>
              <a:rPr lang="en-US" sz="2000" dirty="0"/>
              <a:t>Antoine Coysevox </a:t>
            </a:r>
            <a:r>
              <a:rPr lang="fa-IR" sz="2000" dirty="0">
                <a:cs typeface="B Nazanin" pitchFamily="2" charset="-78"/>
              </a:rPr>
              <a:t>ساخته شده بود،از </a:t>
            </a:r>
            <a:endParaRPr lang="en-US" sz="2000" dirty="0"/>
          </a:p>
          <a:p>
            <a:r>
              <a:rPr lang="fa-IR" sz="2000" dirty="0" smtClean="0">
                <a:cs typeface="B Nazanin" pitchFamily="2" charset="-78"/>
              </a:rPr>
              <a:t>سکونتگاه پادشاه در</a:t>
            </a:r>
            <a:r>
              <a:rPr lang="en-US" sz="2000" dirty="0" err="1" smtClean="0">
                <a:cs typeface="B Nazanin" pitchFamily="2" charset="-78"/>
              </a:rPr>
              <a:t>Marly</a:t>
            </a:r>
            <a:r>
              <a:rPr lang="fa-IR" sz="2000" dirty="0" smtClean="0">
                <a:cs typeface="B Nazanin" pitchFamily="2" charset="-78"/>
              </a:rPr>
              <a:t>آورده شد و در ورودی غربی باغ قرار گرفت.سایر مجسمه ها در امتداد </a:t>
            </a:r>
            <a:r>
              <a:rPr lang="en-US" sz="2000" dirty="0" smtClean="0">
                <a:cs typeface="B Nazanin" pitchFamily="2" charset="-78"/>
              </a:rPr>
              <a:t>Grand Allée</a:t>
            </a:r>
            <a:r>
              <a:rPr lang="fa-IR" sz="2000" dirty="0" smtClean="0">
                <a:cs typeface="B Nazanin" pitchFamily="2" charset="-78"/>
              </a:rPr>
              <a:t> قرار داده شد.</a:t>
            </a:r>
          </a:p>
          <a:p>
            <a:endParaRPr lang="fa-IR" sz="2000" dirty="0">
              <a:cs typeface="B Nazanin" pitchFamily="2" charset="-78"/>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3615" y="332656"/>
            <a:ext cx="1224136" cy="1800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540710" y="571036"/>
            <a:ext cx="6552728" cy="1446550"/>
          </a:xfrm>
          <a:prstGeom prst="rect">
            <a:avLst/>
          </a:prstGeom>
          <a:noFill/>
        </p:spPr>
        <p:txBody>
          <a:bodyPr wrap="square" rtlCol="1">
            <a:spAutoFit/>
          </a:bodyPr>
          <a:lstStyle/>
          <a:p>
            <a:r>
              <a:rPr lang="fa-IR" sz="2200" dirty="0" smtClean="0">
                <a:cs typeface="B Nazanin" pitchFamily="2" charset="-78"/>
              </a:rPr>
              <a:t>در سال 1667به دنبال درخواست یک نویسنده ی معروف به نام </a:t>
            </a:r>
            <a:r>
              <a:rPr lang="en-US" sz="2200" dirty="0" smtClean="0">
                <a:cs typeface="B Nazanin" pitchFamily="2" charset="-78"/>
              </a:rPr>
              <a:t>Charles Perrault    </a:t>
            </a:r>
            <a:r>
              <a:rPr lang="fa-IR" sz="2200" dirty="0" smtClean="0">
                <a:cs typeface="B Nazanin" pitchFamily="2" charset="-78"/>
              </a:rPr>
              <a:t>باغ تویلری به روی عموم به استثنای گداها،پادوها و سربازها باز شد.این باغ اولین باغ شاهانه ای بود که به روی عموم باز شد.</a:t>
            </a:r>
            <a:endParaRPr lang="en-US" sz="2200" dirty="0" smtClean="0">
              <a:cs typeface="B Nazanin" pitchFamily="2" charset="-78"/>
            </a:endParaRPr>
          </a:p>
          <a:p>
            <a:endParaRPr lang="fa-IR" sz="2200" dirty="0">
              <a:cs typeface="B Nazanin" pitchFamily="2" charset="-78"/>
            </a:endParaRPr>
          </a:p>
        </p:txBody>
      </p:sp>
      <p:sp>
        <p:nvSpPr>
          <p:cNvPr id="4" name="TextBox 3"/>
          <p:cNvSpPr txBox="1"/>
          <p:nvPr/>
        </p:nvSpPr>
        <p:spPr>
          <a:xfrm>
            <a:off x="4067944" y="2492896"/>
            <a:ext cx="4968552" cy="1015663"/>
          </a:xfrm>
          <a:prstGeom prst="rect">
            <a:avLst/>
          </a:prstGeom>
          <a:noFill/>
        </p:spPr>
        <p:txBody>
          <a:bodyPr wrap="square" rtlCol="1">
            <a:spAutoFit/>
          </a:bodyPr>
          <a:lstStyle/>
          <a:p>
            <a:r>
              <a:rPr lang="fa-IR" sz="2000" dirty="0" smtClean="0">
                <a:cs typeface="B Nazanin" pitchFamily="2" charset="-78"/>
              </a:rPr>
              <a:t>بعد از مرگ  بعد از مرگ </a:t>
            </a:r>
            <a:r>
              <a:rPr lang="en-US" sz="2000" dirty="0"/>
              <a:t>Louis XIV</a:t>
            </a:r>
            <a:r>
              <a:rPr lang="fa-IR" sz="2000" dirty="0"/>
              <a:t> </a:t>
            </a:r>
            <a:r>
              <a:rPr lang="fa-IR" sz="2000" dirty="0">
                <a:cs typeface="B Nazanin" pitchFamily="2" charset="-78"/>
              </a:rPr>
              <a:t>، </a:t>
            </a:r>
            <a:r>
              <a:rPr lang="en-US" sz="2000" dirty="0"/>
              <a:t>Louis XV </a:t>
            </a:r>
            <a:r>
              <a:rPr lang="fa-IR" sz="2000" dirty="0" smtClean="0"/>
              <a:t>   </a:t>
            </a:r>
            <a:r>
              <a:rPr lang="fa-IR" sz="2000" dirty="0"/>
              <a:t>5</a:t>
            </a:r>
            <a:r>
              <a:rPr lang="fa-IR" sz="2000" dirty="0" smtClean="0">
                <a:cs typeface="B Nazanin" pitchFamily="2" charset="-78"/>
              </a:rPr>
              <a:t>ساله صاحب باغ تویلری شد.باغ که حدود 40 سال رها شده بود دراین زمان به نظم در آمد.</a:t>
            </a:r>
            <a:endParaRPr lang="fa-IR" sz="2000" dirty="0">
              <a:cs typeface="B Nazanin" pitchFamily="2" charset="-78"/>
            </a:endParaRPr>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1999" y="2546365"/>
            <a:ext cx="1791052" cy="19999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226" y="2564904"/>
            <a:ext cx="1754183" cy="200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17074" y="188640"/>
            <a:ext cx="2610299" cy="3480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95985" y="1232756"/>
            <a:ext cx="2596615" cy="3468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8922" y="3733204"/>
            <a:ext cx="1487487" cy="2656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5436096" y="99239"/>
            <a:ext cx="3534534" cy="477054"/>
          </a:xfrm>
          <a:prstGeom prst="rect">
            <a:avLst/>
          </a:prstGeom>
          <a:noFill/>
        </p:spPr>
        <p:txBody>
          <a:bodyPr wrap="square" rtlCol="1">
            <a:spAutoFit/>
          </a:bodyPr>
          <a:lstStyle/>
          <a:p>
            <a:r>
              <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باز شدن باغ به روی عموم:</a:t>
            </a:r>
          </a:p>
        </p:txBody>
      </p:sp>
      <p:sp>
        <p:nvSpPr>
          <p:cNvPr id="11" name="TextBox 10"/>
          <p:cNvSpPr txBox="1"/>
          <p:nvPr/>
        </p:nvSpPr>
        <p:spPr>
          <a:xfrm>
            <a:off x="6349400" y="1916832"/>
            <a:ext cx="2621230" cy="477054"/>
          </a:xfrm>
          <a:prstGeom prst="rect">
            <a:avLst/>
          </a:prstGeom>
          <a:noFill/>
        </p:spPr>
        <p:txBody>
          <a:bodyPr wrap="none" rtlCol="1">
            <a:spAutoFit/>
          </a:bodyPr>
          <a:lstStyle/>
          <a:p>
            <a:r>
              <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باغ تویلری در قرن 18:</a:t>
            </a:r>
          </a:p>
        </p:txBody>
      </p:sp>
    </p:spTree>
    <p:extLst>
      <p:ext uri="{BB962C8B-B14F-4D97-AF65-F5344CB8AC3E}">
        <p14:creationId xmlns:p14="http://schemas.microsoft.com/office/powerpoint/2010/main" val="3390653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fade">
                                      <p:cBhvr>
                                        <p:cTn id="17" dur="1000"/>
                                        <p:tgtEl>
                                          <p:spTgt spid="8194"/>
                                        </p:tgtEl>
                                      </p:cBhvr>
                                    </p:animEffect>
                                    <p:anim calcmode="lin" valueType="num">
                                      <p:cBhvr>
                                        <p:cTn id="18" dur="1000" fill="hold"/>
                                        <p:tgtEl>
                                          <p:spTgt spid="8194"/>
                                        </p:tgtEl>
                                        <p:attrNameLst>
                                          <p:attrName>ppt_x</p:attrName>
                                        </p:attrNameLst>
                                      </p:cBhvr>
                                      <p:tavLst>
                                        <p:tav tm="0">
                                          <p:val>
                                            <p:strVal val="#ppt_x"/>
                                          </p:val>
                                        </p:tav>
                                        <p:tav tm="100000">
                                          <p:val>
                                            <p:strVal val="#ppt_x"/>
                                          </p:val>
                                        </p:tav>
                                      </p:tavLst>
                                    </p:anim>
                                    <p:anim calcmode="lin" valueType="num">
                                      <p:cBhvr>
                                        <p:cTn id="1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linds(horizontal)">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8195"/>
                                        </p:tgtEl>
                                        <p:attrNameLst>
                                          <p:attrName>style.visibility</p:attrName>
                                        </p:attrNameLst>
                                      </p:cBhvr>
                                      <p:to>
                                        <p:strVal val="visible"/>
                                      </p:to>
                                    </p:set>
                                    <p:animEffect transition="in" filter="fade">
                                      <p:cBhvr>
                                        <p:cTn id="34" dur="1000"/>
                                        <p:tgtEl>
                                          <p:spTgt spid="8195"/>
                                        </p:tgtEl>
                                      </p:cBhvr>
                                    </p:animEffect>
                                    <p:anim calcmode="lin" valueType="num">
                                      <p:cBhvr>
                                        <p:cTn id="35" dur="1000" fill="hold"/>
                                        <p:tgtEl>
                                          <p:spTgt spid="8195"/>
                                        </p:tgtEl>
                                        <p:attrNameLst>
                                          <p:attrName>ppt_x</p:attrName>
                                        </p:attrNameLst>
                                      </p:cBhvr>
                                      <p:tavLst>
                                        <p:tav tm="0">
                                          <p:val>
                                            <p:strVal val="#ppt_x"/>
                                          </p:val>
                                        </p:tav>
                                        <p:tav tm="100000">
                                          <p:val>
                                            <p:strVal val="#ppt_x"/>
                                          </p:val>
                                        </p:tav>
                                      </p:tavLst>
                                    </p:anim>
                                    <p:anim calcmode="lin" valueType="num">
                                      <p:cBhvr>
                                        <p:cTn id="36"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8196"/>
                                        </p:tgtEl>
                                        <p:attrNameLst>
                                          <p:attrName>style.visibility</p:attrName>
                                        </p:attrNameLst>
                                      </p:cBhvr>
                                      <p:to>
                                        <p:strVal val="visible"/>
                                      </p:to>
                                    </p:set>
                                    <p:animEffect transition="in" filter="fade">
                                      <p:cBhvr>
                                        <p:cTn id="41" dur="1000"/>
                                        <p:tgtEl>
                                          <p:spTgt spid="8196"/>
                                        </p:tgtEl>
                                      </p:cBhvr>
                                    </p:animEffect>
                                    <p:anim calcmode="lin" valueType="num">
                                      <p:cBhvr>
                                        <p:cTn id="42" dur="1000" fill="hold"/>
                                        <p:tgtEl>
                                          <p:spTgt spid="8196"/>
                                        </p:tgtEl>
                                        <p:attrNameLst>
                                          <p:attrName>ppt_x</p:attrName>
                                        </p:attrNameLst>
                                      </p:cBhvr>
                                      <p:tavLst>
                                        <p:tav tm="0">
                                          <p:val>
                                            <p:strVal val="#ppt_x"/>
                                          </p:val>
                                        </p:tav>
                                        <p:tav tm="100000">
                                          <p:val>
                                            <p:strVal val="#ppt_x"/>
                                          </p:val>
                                        </p:tav>
                                      </p:tavLst>
                                    </p:anim>
                                    <p:anim calcmode="lin" valueType="num">
                                      <p:cBhvr>
                                        <p:cTn id="43"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xit" presetSubtype="4" fill="hold" grpId="1" nodeType="clickEffect">
                                  <p:stCondLst>
                                    <p:cond delay="0"/>
                                  </p:stCondLst>
                                  <p:childTnLst>
                                    <p:anim calcmode="lin" valueType="num">
                                      <p:cBhvr additive="base">
                                        <p:cTn id="47" dur="500"/>
                                        <p:tgtEl>
                                          <p:spTgt spid="10"/>
                                        </p:tgtEl>
                                        <p:attrNameLst>
                                          <p:attrName>ppt_x</p:attrName>
                                        </p:attrNameLst>
                                      </p:cBhvr>
                                      <p:tavLst>
                                        <p:tav tm="0">
                                          <p:val>
                                            <p:strVal val="ppt_x"/>
                                          </p:val>
                                        </p:tav>
                                        <p:tav tm="100000">
                                          <p:val>
                                            <p:strVal val="ppt_x"/>
                                          </p:val>
                                        </p:tav>
                                      </p:tavLst>
                                    </p:anim>
                                    <p:anim calcmode="lin" valueType="num">
                                      <p:cBhvr additive="base">
                                        <p:cTn id="48" dur="500"/>
                                        <p:tgtEl>
                                          <p:spTgt spid="10"/>
                                        </p:tgtEl>
                                        <p:attrNameLst>
                                          <p:attrName>ppt_y</p:attrName>
                                        </p:attrNameLst>
                                      </p:cBhvr>
                                      <p:tavLst>
                                        <p:tav tm="0">
                                          <p:val>
                                            <p:strVal val="ppt_y"/>
                                          </p:val>
                                        </p:tav>
                                        <p:tav tm="100000">
                                          <p:val>
                                            <p:strVal val="1+ppt_h/2"/>
                                          </p:val>
                                        </p:tav>
                                      </p:tavLst>
                                    </p:anim>
                                    <p:set>
                                      <p:cBhvr>
                                        <p:cTn id="49" dur="1" fill="hold">
                                          <p:stCondLst>
                                            <p:cond delay="499"/>
                                          </p:stCondLst>
                                        </p:cTn>
                                        <p:tgtEl>
                                          <p:spTgt spid="10"/>
                                        </p:tgtEl>
                                        <p:attrNameLst>
                                          <p:attrName>style.visibility</p:attrName>
                                        </p:attrNameLst>
                                      </p:cBhvr>
                                      <p:to>
                                        <p:strVal val="hidden"/>
                                      </p:to>
                                    </p:set>
                                  </p:childTnLst>
                                </p:cTn>
                              </p:par>
                              <p:par>
                                <p:cTn id="50" presetID="2" presetClass="exit" presetSubtype="4" fill="hold" grpId="1" nodeType="withEffect">
                                  <p:stCondLst>
                                    <p:cond delay="0"/>
                                  </p:stCondLst>
                                  <p:childTnLst>
                                    <p:anim calcmode="lin" valueType="num">
                                      <p:cBhvr additive="base">
                                        <p:cTn id="51" dur="500"/>
                                        <p:tgtEl>
                                          <p:spTgt spid="3"/>
                                        </p:tgtEl>
                                        <p:attrNameLst>
                                          <p:attrName>ppt_x</p:attrName>
                                        </p:attrNameLst>
                                      </p:cBhvr>
                                      <p:tavLst>
                                        <p:tav tm="0">
                                          <p:val>
                                            <p:strVal val="ppt_x"/>
                                          </p:val>
                                        </p:tav>
                                        <p:tav tm="100000">
                                          <p:val>
                                            <p:strVal val="ppt_x"/>
                                          </p:val>
                                        </p:tav>
                                      </p:tavLst>
                                    </p:anim>
                                    <p:anim calcmode="lin" valueType="num">
                                      <p:cBhvr additive="base">
                                        <p:cTn id="52" dur="500"/>
                                        <p:tgtEl>
                                          <p:spTgt spid="3"/>
                                        </p:tgtEl>
                                        <p:attrNameLst>
                                          <p:attrName>ppt_y</p:attrName>
                                        </p:attrNameLst>
                                      </p:cBhvr>
                                      <p:tavLst>
                                        <p:tav tm="0">
                                          <p:val>
                                            <p:strVal val="ppt_y"/>
                                          </p:val>
                                        </p:tav>
                                        <p:tav tm="100000">
                                          <p:val>
                                            <p:strVal val="1+ppt_h/2"/>
                                          </p:val>
                                        </p:tav>
                                      </p:tavLst>
                                    </p:anim>
                                    <p:set>
                                      <p:cBhvr>
                                        <p:cTn id="53" dur="1" fill="hold">
                                          <p:stCondLst>
                                            <p:cond delay="499"/>
                                          </p:stCondLst>
                                        </p:cTn>
                                        <p:tgtEl>
                                          <p:spTgt spid="3"/>
                                        </p:tgtEl>
                                        <p:attrNameLst>
                                          <p:attrName>style.visibility</p:attrName>
                                        </p:attrNameLst>
                                      </p:cBhvr>
                                      <p:to>
                                        <p:strVal val="hidden"/>
                                      </p:to>
                                    </p:set>
                                  </p:childTnLst>
                                </p:cTn>
                              </p:par>
                              <p:par>
                                <p:cTn id="54" presetID="2" presetClass="exit" presetSubtype="4" fill="hold" nodeType="withEffect">
                                  <p:stCondLst>
                                    <p:cond delay="0"/>
                                  </p:stCondLst>
                                  <p:childTnLst>
                                    <p:anim calcmode="lin" valueType="num">
                                      <p:cBhvr additive="base">
                                        <p:cTn id="55" dur="500"/>
                                        <p:tgtEl>
                                          <p:spTgt spid="8194"/>
                                        </p:tgtEl>
                                        <p:attrNameLst>
                                          <p:attrName>ppt_x</p:attrName>
                                        </p:attrNameLst>
                                      </p:cBhvr>
                                      <p:tavLst>
                                        <p:tav tm="0">
                                          <p:val>
                                            <p:strVal val="ppt_x"/>
                                          </p:val>
                                        </p:tav>
                                        <p:tav tm="100000">
                                          <p:val>
                                            <p:strVal val="ppt_x"/>
                                          </p:val>
                                        </p:tav>
                                      </p:tavLst>
                                    </p:anim>
                                    <p:anim calcmode="lin" valueType="num">
                                      <p:cBhvr additive="base">
                                        <p:cTn id="56" dur="500"/>
                                        <p:tgtEl>
                                          <p:spTgt spid="8194"/>
                                        </p:tgtEl>
                                        <p:attrNameLst>
                                          <p:attrName>ppt_y</p:attrName>
                                        </p:attrNameLst>
                                      </p:cBhvr>
                                      <p:tavLst>
                                        <p:tav tm="0">
                                          <p:val>
                                            <p:strVal val="ppt_y"/>
                                          </p:val>
                                        </p:tav>
                                        <p:tav tm="100000">
                                          <p:val>
                                            <p:strVal val="1+ppt_h/2"/>
                                          </p:val>
                                        </p:tav>
                                      </p:tavLst>
                                    </p:anim>
                                    <p:set>
                                      <p:cBhvr>
                                        <p:cTn id="57" dur="1" fill="hold">
                                          <p:stCondLst>
                                            <p:cond delay="499"/>
                                          </p:stCondLst>
                                        </p:cTn>
                                        <p:tgtEl>
                                          <p:spTgt spid="8194"/>
                                        </p:tgtEl>
                                        <p:attrNameLst>
                                          <p:attrName>style.visibility</p:attrName>
                                        </p:attrNameLst>
                                      </p:cBhvr>
                                      <p:to>
                                        <p:strVal val="hidden"/>
                                      </p:to>
                                    </p:set>
                                  </p:childTnLst>
                                </p:cTn>
                              </p:par>
                              <p:par>
                                <p:cTn id="58" presetID="2" presetClass="exit" presetSubtype="4" fill="hold" grpId="1" nodeType="withEffect">
                                  <p:stCondLst>
                                    <p:cond delay="0"/>
                                  </p:stCondLst>
                                  <p:childTnLst>
                                    <p:anim calcmode="lin" valueType="num">
                                      <p:cBhvr additive="base">
                                        <p:cTn id="59" dur="500"/>
                                        <p:tgtEl>
                                          <p:spTgt spid="11"/>
                                        </p:tgtEl>
                                        <p:attrNameLst>
                                          <p:attrName>ppt_x</p:attrName>
                                        </p:attrNameLst>
                                      </p:cBhvr>
                                      <p:tavLst>
                                        <p:tav tm="0">
                                          <p:val>
                                            <p:strVal val="ppt_x"/>
                                          </p:val>
                                        </p:tav>
                                        <p:tav tm="100000">
                                          <p:val>
                                            <p:strVal val="ppt_x"/>
                                          </p:val>
                                        </p:tav>
                                      </p:tavLst>
                                    </p:anim>
                                    <p:anim calcmode="lin" valueType="num">
                                      <p:cBhvr additive="base">
                                        <p:cTn id="60" dur="500"/>
                                        <p:tgtEl>
                                          <p:spTgt spid="11"/>
                                        </p:tgtEl>
                                        <p:attrNameLst>
                                          <p:attrName>ppt_y</p:attrName>
                                        </p:attrNameLst>
                                      </p:cBhvr>
                                      <p:tavLst>
                                        <p:tav tm="0">
                                          <p:val>
                                            <p:strVal val="ppt_y"/>
                                          </p:val>
                                        </p:tav>
                                        <p:tav tm="100000">
                                          <p:val>
                                            <p:strVal val="1+ppt_h/2"/>
                                          </p:val>
                                        </p:tav>
                                      </p:tavLst>
                                    </p:anim>
                                    <p:set>
                                      <p:cBhvr>
                                        <p:cTn id="61" dur="1" fill="hold">
                                          <p:stCondLst>
                                            <p:cond delay="499"/>
                                          </p:stCondLst>
                                        </p:cTn>
                                        <p:tgtEl>
                                          <p:spTgt spid="11"/>
                                        </p:tgtEl>
                                        <p:attrNameLst>
                                          <p:attrName>style.visibility</p:attrName>
                                        </p:attrNameLst>
                                      </p:cBhvr>
                                      <p:to>
                                        <p:strVal val="hidden"/>
                                      </p:to>
                                    </p:set>
                                  </p:childTnLst>
                                </p:cTn>
                              </p:par>
                              <p:par>
                                <p:cTn id="62" presetID="2" presetClass="exit" presetSubtype="4" fill="hold" grpId="1" nodeType="withEffect">
                                  <p:stCondLst>
                                    <p:cond delay="0"/>
                                  </p:stCondLst>
                                  <p:childTnLst>
                                    <p:anim calcmode="lin" valueType="num">
                                      <p:cBhvr additive="base">
                                        <p:cTn id="63" dur="500"/>
                                        <p:tgtEl>
                                          <p:spTgt spid="4"/>
                                        </p:tgtEl>
                                        <p:attrNameLst>
                                          <p:attrName>ppt_x</p:attrName>
                                        </p:attrNameLst>
                                      </p:cBhvr>
                                      <p:tavLst>
                                        <p:tav tm="0">
                                          <p:val>
                                            <p:strVal val="ppt_x"/>
                                          </p:val>
                                        </p:tav>
                                        <p:tav tm="100000">
                                          <p:val>
                                            <p:strVal val="ppt_x"/>
                                          </p:val>
                                        </p:tav>
                                      </p:tavLst>
                                    </p:anim>
                                    <p:anim calcmode="lin" valueType="num">
                                      <p:cBhvr additive="base">
                                        <p:cTn id="64" dur="500"/>
                                        <p:tgtEl>
                                          <p:spTgt spid="4"/>
                                        </p:tgtEl>
                                        <p:attrNameLst>
                                          <p:attrName>ppt_y</p:attrName>
                                        </p:attrNameLst>
                                      </p:cBhvr>
                                      <p:tavLst>
                                        <p:tav tm="0">
                                          <p:val>
                                            <p:strVal val="ppt_y"/>
                                          </p:val>
                                        </p:tav>
                                        <p:tav tm="100000">
                                          <p:val>
                                            <p:strVal val="1+ppt_h/2"/>
                                          </p:val>
                                        </p:tav>
                                      </p:tavLst>
                                    </p:anim>
                                    <p:set>
                                      <p:cBhvr>
                                        <p:cTn id="65" dur="1" fill="hold">
                                          <p:stCondLst>
                                            <p:cond delay="499"/>
                                          </p:stCondLst>
                                        </p:cTn>
                                        <p:tgtEl>
                                          <p:spTgt spid="4"/>
                                        </p:tgtEl>
                                        <p:attrNameLst>
                                          <p:attrName>style.visibility</p:attrName>
                                        </p:attrNameLst>
                                      </p:cBhvr>
                                      <p:to>
                                        <p:strVal val="hidden"/>
                                      </p:to>
                                    </p:set>
                                  </p:childTnLst>
                                </p:cTn>
                              </p:par>
                              <p:par>
                                <p:cTn id="66" presetID="2" presetClass="exit" presetSubtype="4" fill="hold" nodeType="withEffect">
                                  <p:stCondLst>
                                    <p:cond delay="0"/>
                                  </p:stCondLst>
                                  <p:childTnLst>
                                    <p:anim calcmode="lin" valueType="num">
                                      <p:cBhvr additive="base">
                                        <p:cTn id="67" dur="500"/>
                                        <p:tgtEl>
                                          <p:spTgt spid="8195"/>
                                        </p:tgtEl>
                                        <p:attrNameLst>
                                          <p:attrName>ppt_x</p:attrName>
                                        </p:attrNameLst>
                                      </p:cBhvr>
                                      <p:tavLst>
                                        <p:tav tm="0">
                                          <p:val>
                                            <p:strVal val="ppt_x"/>
                                          </p:val>
                                        </p:tav>
                                        <p:tav tm="100000">
                                          <p:val>
                                            <p:strVal val="ppt_x"/>
                                          </p:val>
                                        </p:tav>
                                      </p:tavLst>
                                    </p:anim>
                                    <p:anim calcmode="lin" valueType="num">
                                      <p:cBhvr additive="base">
                                        <p:cTn id="68" dur="500"/>
                                        <p:tgtEl>
                                          <p:spTgt spid="8195"/>
                                        </p:tgtEl>
                                        <p:attrNameLst>
                                          <p:attrName>ppt_y</p:attrName>
                                        </p:attrNameLst>
                                      </p:cBhvr>
                                      <p:tavLst>
                                        <p:tav tm="0">
                                          <p:val>
                                            <p:strVal val="ppt_y"/>
                                          </p:val>
                                        </p:tav>
                                        <p:tav tm="100000">
                                          <p:val>
                                            <p:strVal val="1+ppt_h/2"/>
                                          </p:val>
                                        </p:tav>
                                      </p:tavLst>
                                    </p:anim>
                                    <p:set>
                                      <p:cBhvr>
                                        <p:cTn id="69" dur="1" fill="hold">
                                          <p:stCondLst>
                                            <p:cond delay="499"/>
                                          </p:stCondLst>
                                        </p:cTn>
                                        <p:tgtEl>
                                          <p:spTgt spid="8195"/>
                                        </p:tgtEl>
                                        <p:attrNameLst>
                                          <p:attrName>style.visibility</p:attrName>
                                        </p:attrNameLst>
                                      </p:cBhvr>
                                      <p:to>
                                        <p:strVal val="hidden"/>
                                      </p:to>
                                    </p:set>
                                  </p:childTnLst>
                                </p:cTn>
                              </p:par>
                              <p:par>
                                <p:cTn id="70" presetID="2" presetClass="exit" presetSubtype="4" fill="hold" nodeType="withEffect">
                                  <p:stCondLst>
                                    <p:cond delay="0"/>
                                  </p:stCondLst>
                                  <p:childTnLst>
                                    <p:anim calcmode="lin" valueType="num">
                                      <p:cBhvr additive="base">
                                        <p:cTn id="71" dur="500"/>
                                        <p:tgtEl>
                                          <p:spTgt spid="8196"/>
                                        </p:tgtEl>
                                        <p:attrNameLst>
                                          <p:attrName>ppt_x</p:attrName>
                                        </p:attrNameLst>
                                      </p:cBhvr>
                                      <p:tavLst>
                                        <p:tav tm="0">
                                          <p:val>
                                            <p:strVal val="ppt_x"/>
                                          </p:val>
                                        </p:tav>
                                        <p:tav tm="100000">
                                          <p:val>
                                            <p:strVal val="ppt_x"/>
                                          </p:val>
                                        </p:tav>
                                      </p:tavLst>
                                    </p:anim>
                                    <p:anim calcmode="lin" valueType="num">
                                      <p:cBhvr additive="base">
                                        <p:cTn id="72" dur="500"/>
                                        <p:tgtEl>
                                          <p:spTgt spid="8196"/>
                                        </p:tgtEl>
                                        <p:attrNameLst>
                                          <p:attrName>ppt_y</p:attrName>
                                        </p:attrNameLst>
                                      </p:cBhvr>
                                      <p:tavLst>
                                        <p:tav tm="0">
                                          <p:val>
                                            <p:strVal val="ppt_y"/>
                                          </p:val>
                                        </p:tav>
                                        <p:tav tm="100000">
                                          <p:val>
                                            <p:strVal val="1+ppt_h/2"/>
                                          </p:val>
                                        </p:tav>
                                      </p:tavLst>
                                    </p:anim>
                                    <p:set>
                                      <p:cBhvr>
                                        <p:cTn id="73" dur="1" fill="hold">
                                          <p:stCondLst>
                                            <p:cond delay="499"/>
                                          </p:stCondLst>
                                        </p:cTn>
                                        <p:tgtEl>
                                          <p:spTgt spid="8196"/>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blinds(horizontal)">
                                      <p:cBhvr>
                                        <p:cTn id="78" dur="500"/>
                                        <p:tgtEl>
                                          <p:spTgt spid="2"/>
                                        </p:tgtEl>
                                      </p:cBhvr>
                                    </p:animEffect>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nodeType="clickEffect">
                                  <p:stCondLst>
                                    <p:cond delay="0"/>
                                  </p:stCondLst>
                                  <p:childTnLst>
                                    <p:set>
                                      <p:cBhvr>
                                        <p:cTn id="82" dur="1" fill="hold">
                                          <p:stCondLst>
                                            <p:cond delay="0"/>
                                          </p:stCondLst>
                                        </p:cTn>
                                        <p:tgtEl>
                                          <p:spTgt spid="8197"/>
                                        </p:tgtEl>
                                        <p:attrNameLst>
                                          <p:attrName>style.visibility</p:attrName>
                                        </p:attrNameLst>
                                      </p:cBhvr>
                                      <p:to>
                                        <p:strVal val="visible"/>
                                      </p:to>
                                    </p:set>
                                    <p:animEffect transition="in" filter="fade">
                                      <p:cBhvr>
                                        <p:cTn id="83" dur="1000"/>
                                        <p:tgtEl>
                                          <p:spTgt spid="8197"/>
                                        </p:tgtEl>
                                      </p:cBhvr>
                                    </p:animEffect>
                                    <p:anim calcmode="lin" valueType="num">
                                      <p:cBhvr>
                                        <p:cTn id="84" dur="1000" fill="hold"/>
                                        <p:tgtEl>
                                          <p:spTgt spid="8197"/>
                                        </p:tgtEl>
                                        <p:attrNameLst>
                                          <p:attrName>ppt_x</p:attrName>
                                        </p:attrNameLst>
                                      </p:cBhvr>
                                      <p:tavLst>
                                        <p:tav tm="0">
                                          <p:val>
                                            <p:strVal val="#ppt_x"/>
                                          </p:val>
                                        </p:tav>
                                        <p:tav tm="100000">
                                          <p:val>
                                            <p:strVal val="#ppt_x"/>
                                          </p:val>
                                        </p:tav>
                                      </p:tavLst>
                                    </p:anim>
                                    <p:anim calcmode="lin" valueType="num">
                                      <p:cBhvr>
                                        <p:cTn id="85" dur="1000" fill="hold"/>
                                        <p:tgtEl>
                                          <p:spTgt spid="8197"/>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nodeType="clickEffect">
                                  <p:stCondLst>
                                    <p:cond delay="0"/>
                                  </p:stCondLst>
                                  <p:childTnLst>
                                    <p:set>
                                      <p:cBhvr>
                                        <p:cTn id="89" dur="1" fill="hold">
                                          <p:stCondLst>
                                            <p:cond delay="0"/>
                                          </p:stCondLst>
                                        </p:cTn>
                                        <p:tgtEl>
                                          <p:spTgt spid="8198"/>
                                        </p:tgtEl>
                                        <p:attrNameLst>
                                          <p:attrName>style.visibility</p:attrName>
                                        </p:attrNameLst>
                                      </p:cBhvr>
                                      <p:to>
                                        <p:strVal val="visible"/>
                                      </p:to>
                                    </p:set>
                                    <p:animEffect transition="in" filter="fade">
                                      <p:cBhvr>
                                        <p:cTn id="90" dur="1000"/>
                                        <p:tgtEl>
                                          <p:spTgt spid="8198"/>
                                        </p:tgtEl>
                                      </p:cBhvr>
                                    </p:animEffect>
                                    <p:anim calcmode="lin" valueType="num">
                                      <p:cBhvr>
                                        <p:cTn id="91" dur="1000" fill="hold"/>
                                        <p:tgtEl>
                                          <p:spTgt spid="8198"/>
                                        </p:tgtEl>
                                        <p:attrNameLst>
                                          <p:attrName>ppt_x</p:attrName>
                                        </p:attrNameLst>
                                      </p:cBhvr>
                                      <p:tavLst>
                                        <p:tav tm="0">
                                          <p:val>
                                            <p:strVal val="#ppt_x"/>
                                          </p:val>
                                        </p:tav>
                                        <p:tav tm="100000">
                                          <p:val>
                                            <p:strVal val="#ppt_x"/>
                                          </p:val>
                                        </p:tav>
                                      </p:tavLst>
                                    </p:anim>
                                    <p:anim calcmode="lin" valueType="num">
                                      <p:cBhvr>
                                        <p:cTn id="92" dur="1000" fill="hold"/>
                                        <p:tgtEl>
                                          <p:spTgt spid="8198"/>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nodeType="clickEffect">
                                  <p:stCondLst>
                                    <p:cond delay="0"/>
                                  </p:stCondLst>
                                  <p:childTnLst>
                                    <p:set>
                                      <p:cBhvr>
                                        <p:cTn id="96" dur="1" fill="hold">
                                          <p:stCondLst>
                                            <p:cond delay="0"/>
                                          </p:stCondLst>
                                        </p:cTn>
                                        <p:tgtEl>
                                          <p:spTgt spid="8199"/>
                                        </p:tgtEl>
                                        <p:attrNameLst>
                                          <p:attrName>style.visibility</p:attrName>
                                        </p:attrNameLst>
                                      </p:cBhvr>
                                      <p:to>
                                        <p:strVal val="visible"/>
                                      </p:to>
                                    </p:set>
                                    <p:animEffect transition="in" filter="fade">
                                      <p:cBhvr>
                                        <p:cTn id="97" dur="1000"/>
                                        <p:tgtEl>
                                          <p:spTgt spid="8199"/>
                                        </p:tgtEl>
                                      </p:cBhvr>
                                    </p:animEffect>
                                    <p:anim calcmode="lin" valueType="num">
                                      <p:cBhvr>
                                        <p:cTn id="98" dur="1000" fill="hold"/>
                                        <p:tgtEl>
                                          <p:spTgt spid="8199"/>
                                        </p:tgtEl>
                                        <p:attrNameLst>
                                          <p:attrName>ppt_x</p:attrName>
                                        </p:attrNameLst>
                                      </p:cBhvr>
                                      <p:tavLst>
                                        <p:tav tm="0">
                                          <p:val>
                                            <p:strVal val="#ppt_x"/>
                                          </p:val>
                                        </p:tav>
                                        <p:tav tm="100000">
                                          <p:val>
                                            <p:strVal val="#ppt_x"/>
                                          </p:val>
                                        </p:tav>
                                      </p:tavLst>
                                    </p:anim>
                                    <p:anim calcmode="lin" valueType="num">
                                      <p:cBhvr>
                                        <p:cTn id="99" dur="1000" fill="hold"/>
                                        <p:tgtEl>
                                          <p:spTgt spid="81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P spid="4" grpId="0"/>
      <p:bldP spid="4" grpId="1"/>
      <p:bldP spid="10" grpId="0"/>
      <p:bldP spid="10" grpId="1"/>
      <p:bldP spid="11" grpId="0"/>
      <p:bldP spid="1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32040" y="299275"/>
            <a:ext cx="4032448" cy="477054"/>
          </a:xfrm>
          <a:prstGeom prst="rect">
            <a:avLst/>
          </a:prstGeom>
          <a:noFill/>
        </p:spPr>
        <p:txBody>
          <a:bodyPr wrap="square" rtlCol="1">
            <a:spAutoFit/>
          </a:bodyPr>
          <a:lstStyle/>
          <a:p>
            <a:r>
              <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باغ تویلری در طول انقلاب فرانسه:</a:t>
            </a:r>
          </a:p>
        </p:txBody>
      </p:sp>
      <p:sp>
        <p:nvSpPr>
          <p:cNvPr id="3" name="TextBox 2"/>
          <p:cNvSpPr txBox="1"/>
          <p:nvPr/>
        </p:nvSpPr>
        <p:spPr>
          <a:xfrm>
            <a:off x="2555776" y="757627"/>
            <a:ext cx="6413641" cy="1446550"/>
          </a:xfrm>
          <a:prstGeom prst="rect">
            <a:avLst/>
          </a:prstGeom>
          <a:noFill/>
        </p:spPr>
        <p:txBody>
          <a:bodyPr wrap="square" rtlCol="1">
            <a:spAutoFit/>
          </a:bodyPr>
          <a:lstStyle/>
          <a:p>
            <a:r>
              <a:rPr lang="fa-IR" sz="2200" dirty="0">
                <a:cs typeface="B Nazanin" pitchFamily="2" charset="-78"/>
              </a:rPr>
              <a:t>در 6 اکتبر سال 1789در حالیکه انقلاب فرانسه شروع </a:t>
            </a:r>
            <a:r>
              <a:rPr lang="fa-IR" sz="2200" dirty="0" smtClean="0">
                <a:cs typeface="B Nazanin" pitchFamily="2" charset="-78"/>
              </a:rPr>
              <a:t>شد،پادشاه </a:t>
            </a:r>
            <a:r>
              <a:rPr lang="en-US" sz="2200" dirty="0">
                <a:cs typeface="B Nazanin" pitchFamily="2" charset="-78"/>
              </a:rPr>
              <a:t>Louis </a:t>
            </a:r>
            <a:r>
              <a:rPr lang="en-US" sz="2200" dirty="0" smtClean="0">
                <a:cs typeface="B Nazanin" pitchFamily="2" charset="-78"/>
              </a:rPr>
              <a:t>XVI</a:t>
            </a:r>
            <a:r>
              <a:rPr lang="fa-IR" sz="2200" dirty="0">
                <a:cs typeface="B Nazanin" pitchFamily="2" charset="-78"/>
              </a:rPr>
              <a:t> بر خلاف میلش به کاخ </a:t>
            </a:r>
            <a:r>
              <a:rPr lang="fa-IR" sz="2200" dirty="0" smtClean="0">
                <a:cs typeface="B Nazanin" pitchFamily="2" charset="-78"/>
              </a:rPr>
              <a:t>تویلری </a:t>
            </a:r>
            <a:r>
              <a:rPr lang="fa-IR" sz="2200" dirty="0">
                <a:cs typeface="B Nazanin" pitchFamily="2" charset="-78"/>
              </a:rPr>
              <a:t>ورده شد.باغ به جز بعد از ظهرها به روی عموم بسته بود.</a:t>
            </a:r>
            <a:r>
              <a:rPr lang="fa-IR" sz="2200" dirty="0" smtClean="0">
                <a:cs typeface="B Nazanin" pitchFamily="2" charset="-78"/>
              </a:rPr>
              <a:t> </a:t>
            </a:r>
            <a:endParaRPr lang="fa-IR" sz="2200" dirty="0">
              <a:cs typeface="B Nazanin" pitchFamily="2" charset="-78"/>
            </a:endParaRPr>
          </a:p>
          <a:p>
            <a:endParaRPr lang="fa-IR" sz="2200" dirty="0">
              <a:cs typeface="B Nazanin" pitchFamily="2" charset="-78"/>
            </a:endParaRPr>
          </a:p>
        </p:txBody>
      </p:sp>
      <p:pic>
        <p:nvPicPr>
          <p:cNvPr id="4" name="Picture 2" descr="C:\Users\Borna\Pictures\425PX-~1.JPG"/>
          <p:cNvPicPr>
            <a:picLocks noChangeAspect="1" noChangeArrowheads="1"/>
          </p:cNvPicPr>
          <p:nvPr/>
        </p:nvPicPr>
        <p:blipFill>
          <a:blip r:embed="rId2"/>
          <a:srcRect/>
          <a:stretch>
            <a:fillRect/>
          </a:stretch>
        </p:blipFill>
        <p:spPr bwMode="auto">
          <a:xfrm>
            <a:off x="668280" y="299275"/>
            <a:ext cx="1784149" cy="16663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4589666" y="2234938"/>
            <a:ext cx="4392488" cy="769441"/>
          </a:xfrm>
          <a:prstGeom prst="rect">
            <a:avLst/>
          </a:prstGeom>
          <a:noFill/>
        </p:spPr>
        <p:txBody>
          <a:bodyPr wrap="square" rtlCol="1">
            <a:spAutoFit/>
          </a:bodyPr>
          <a:lstStyle/>
          <a:p>
            <a:r>
              <a:rPr lang="fa-IR" sz="2200" dirty="0">
                <a:cs typeface="B Nazanin" pitchFamily="2" charset="-78"/>
              </a:rPr>
              <a:t>به </a:t>
            </a:r>
            <a:r>
              <a:rPr lang="fa-IR" sz="2200" dirty="0" smtClean="0">
                <a:cs typeface="B Nazanin" pitchFamily="2" charset="-78"/>
              </a:rPr>
              <a:t>ملکه </a:t>
            </a:r>
            <a:r>
              <a:rPr lang="en-US" sz="2200" dirty="0">
                <a:cs typeface="B Nazanin" pitchFamily="2" charset="-78"/>
              </a:rPr>
              <a:t>Marie Antoinette </a:t>
            </a:r>
            <a:r>
              <a:rPr lang="fa-IR" sz="2200" dirty="0">
                <a:cs typeface="B Nazanin" pitchFamily="2" charset="-78"/>
              </a:rPr>
              <a:t>یک قسمت از باغ برای استفاده ی خصوصی اش داده شد.</a:t>
            </a:r>
          </a:p>
        </p:txBody>
      </p:sp>
      <p:pic>
        <p:nvPicPr>
          <p:cNvPr id="6" name="Picture 5" descr="2269E1~1.JPG"/>
          <p:cNvPicPr>
            <a:picLocks noChangeAspect="1"/>
          </p:cNvPicPr>
          <p:nvPr/>
        </p:nvPicPr>
        <p:blipFill>
          <a:blip r:embed="rId3"/>
          <a:stretch>
            <a:fillRect/>
          </a:stretch>
        </p:blipFill>
        <p:spPr>
          <a:xfrm>
            <a:off x="1835696" y="2129696"/>
            <a:ext cx="1755953" cy="15704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p:cNvSpPr txBox="1"/>
          <p:nvPr/>
        </p:nvSpPr>
        <p:spPr>
          <a:xfrm>
            <a:off x="539552" y="3645024"/>
            <a:ext cx="8424936" cy="2123658"/>
          </a:xfrm>
          <a:prstGeom prst="rect">
            <a:avLst/>
          </a:prstGeom>
          <a:noFill/>
        </p:spPr>
        <p:txBody>
          <a:bodyPr wrap="square" rtlCol="1">
            <a:spAutoFit/>
          </a:bodyPr>
          <a:lstStyle/>
          <a:p>
            <a:r>
              <a:rPr lang="fa-IR" sz="2200" dirty="0">
                <a:cs typeface="B Nazanin" pitchFamily="2" charset="-78"/>
              </a:rPr>
              <a:t>در 10 آگوست 1792،جمعیت انبوه مردم کاخ را تخریب کردند.</a:t>
            </a:r>
          </a:p>
          <a:p>
            <a:r>
              <a:rPr lang="en-US" sz="2200" dirty="0">
                <a:cs typeface="B Nazanin" pitchFamily="2" charset="-78"/>
              </a:rPr>
              <a:t>(Jardin </a:t>
            </a:r>
            <a:r>
              <a:rPr lang="en-US" sz="2200" dirty="0" smtClean="0">
                <a:cs typeface="B Nazanin" pitchFamily="2" charset="-78"/>
              </a:rPr>
              <a:t>National</a:t>
            </a:r>
            <a:r>
              <a:rPr lang="fa-IR" sz="2200" dirty="0">
                <a:cs typeface="B Nazanin" pitchFamily="2" charset="-78"/>
              </a:rPr>
              <a:t> بعد از عزل پادشاه از قدرت،باغ تویلری باغ ملی جمهوری جدید فرانسه شد</a:t>
            </a:r>
            <a:r>
              <a:rPr lang="fa-IR" sz="2200" dirty="0" smtClean="0">
                <a:cs typeface="B Nazanin" pitchFamily="2" charset="-78"/>
              </a:rPr>
              <a:t>.</a:t>
            </a:r>
            <a:r>
              <a:rPr lang="fa-IR" sz="2200" dirty="0">
                <a:cs typeface="B Nazanin" pitchFamily="2" charset="-78"/>
              </a:rPr>
              <a:t> در سال 1794 دولت جدید بازسازی باغ را به نقاشی به نام </a:t>
            </a:r>
            <a:r>
              <a:rPr lang="en-US" sz="2200" dirty="0">
                <a:cs typeface="B Nazanin" pitchFamily="2" charset="-78"/>
              </a:rPr>
              <a:t>Jacques-Louis David </a:t>
            </a:r>
            <a:r>
              <a:rPr lang="fa-IR" sz="2200" dirty="0">
                <a:cs typeface="B Nazanin" pitchFamily="2" charset="-78"/>
              </a:rPr>
              <a:t>و معماری به </a:t>
            </a:r>
            <a:r>
              <a:rPr lang="fa-IR" sz="2200" dirty="0" smtClean="0">
                <a:cs typeface="B Nazanin" pitchFamily="2" charset="-78"/>
              </a:rPr>
              <a:t>نام</a:t>
            </a:r>
            <a:r>
              <a:rPr lang="en-US" sz="2200" dirty="0">
                <a:cs typeface="B Nazanin" pitchFamily="2" charset="-78"/>
              </a:rPr>
              <a:t> August Cheval de </a:t>
            </a:r>
            <a:r>
              <a:rPr lang="en-US" sz="2200" dirty="0" smtClean="0">
                <a:cs typeface="B Nazanin" pitchFamily="2" charset="-78"/>
              </a:rPr>
              <a:t>Saint-Hubert</a:t>
            </a:r>
            <a:r>
              <a:rPr lang="fa-IR" sz="2200" dirty="0">
                <a:cs typeface="B Nazanin" pitchFamily="2" charset="-78"/>
              </a:rPr>
              <a:t> واگذار شد.پروژه ی </a:t>
            </a:r>
            <a:r>
              <a:rPr lang="en-US" sz="2200" dirty="0" smtClean="0">
                <a:cs typeface="B Nazanin" pitchFamily="2" charset="-78"/>
              </a:rPr>
              <a:t>Saint-Hubert</a:t>
            </a:r>
            <a:r>
              <a:rPr lang="fa-IR" sz="2200" dirty="0">
                <a:cs typeface="B Nazanin" pitchFamily="2" charset="-78"/>
              </a:rPr>
              <a:t> </a:t>
            </a:r>
            <a:r>
              <a:rPr lang="fa-IR" sz="2200" dirty="0" smtClean="0">
                <a:cs typeface="B Nazanin" pitchFamily="2" charset="-78"/>
              </a:rPr>
              <a:t>و</a:t>
            </a:r>
            <a:r>
              <a:rPr lang="en-US" sz="2200" dirty="0">
                <a:cs typeface="B Nazanin" pitchFamily="2" charset="-78"/>
              </a:rPr>
              <a:t> </a:t>
            </a:r>
            <a:r>
              <a:rPr lang="en-US" sz="2200" dirty="0" smtClean="0">
                <a:cs typeface="B Nazanin" pitchFamily="2" charset="-78"/>
              </a:rPr>
              <a:t>David</a:t>
            </a:r>
            <a:r>
              <a:rPr lang="fa-IR" sz="2200" dirty="0">
                <a:cs typeface="B Nazanin" pitchFamily="2" charset="-78"/>
              </a:rPr>
              <a:t> هرگز کامل نشد</a:t>
            </a:r>
            <a:r>
              <a:rPr lang="fa-IR" sz="2200" dirty="0" smtClean="0">
                <a:cs typeface="B Nazanin" pitchFamily="2" charset="-78"/>
              </a:rPr>
              <a:t>.</a:t>
            </a:r>
            <a:r>
              <a:rPr lang="fa-IR" sz="2200" dirty="0">
                <a:cs typeface="B Nazanin" pitchFamily="2" charset="-78"/>
              </a:rPr>
              <a:t> باغ همچنین برای تعطیلات و جشن های انقلابی استفاده می شد.</a:t>
            </a:r>
          </a:p>
          <a:p>
            <a:endParaRPr lang="fa-IR" sz="2200" dirty="0">
              <a:cs typeface="B Nazanin" pitchFamily="2" charset="-78"/>
            </a:endParaRPr>
          </a:p>
        </p:txBody>
      </p:sp>
      <p:pic>
        <p:nvPicPr>
          <p:cNvPr id="8" name="Picture 7" descr="220px-David_Self_Portrait.jpg"/>
          <p:cNvPicPr>
            <a:picLocks noChangeAspect="1"/>
          </p:cNvPicPr>
          <p:nvPr/>
        </p:nvPicPr>
        <p:blipFill>
          <a:blip r:embed="rId4"/>
          <a:stretch>
            <a:fillRect/>
          </a:stretch>
        </p:blipFill>
        <p:spPr>
          <a:xfrm>
            <a:off x="297097" y="5030899"/>
            <a:ext cx="1538599" cy="15447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293562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linds(horizont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linds(horizontal)">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66153" y="202311"/>
            <a:ext cx="3096344" cy="477054"/>
          </a:xfrm>
          <a:prstGeom prst="rect">
            <a:avLst/>
          </a:prstGeom>
          <a:noFill/>
        </p:spPr>
        <p:txBody>
          <a:bodyPr wrap="square" rtlCol="1">
            <a:spAutoFit/>
          </a:bodyPr>
          <a:lstStyle/>
          <a:p>
            <a:r>
              <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باغ تویلری در قرن نوزدهم:</a:t>
            </a:r>
          </a:p>
        </p:txBody>
      </p:sp>
      <p:sp>
        <p:nvSpPr>
          <p:cNvPr id="3" name="TextBox 2"/>
          <p:cNvSpPr txBox="1"/>
          <p:nvPr/>
        </p:nvSpPr>
        <p:spPr>
          <a:xfrm>
            <a:off x="179512" y="692696"/>
            <a:ext cx="8882985" cy="1107996"/>
          </a:xfrm>
          <a:prstGeom prst="rect">
            <a:avLst/>
          </a:prstGeom>
          <a:noFill/>
        </p:spPr>
        <p:txBody>
          <a:bodyPr wrap="square" rtlCol="1">
            <a:spAutoFit/>
          </a:bodyPr>
          <a:lstStyle/>
          <a:p>
            <a:r>
              <a:rPr lang="fa-IR" sz="2200" dirty="0">
                <a:cs typeface="B Nazanin" pitchFamily="2" charset="-78"/>
              </a:rPr>
              <a:t>در قرن نوزدهم باغ تویلری مکانی بود که مردم عادی به آن جا می </a:t>
            </a:r>
            <a:r>
              <a:rPr lang="fa-IR" sz="2200" dirty="0" smtClean="0">
                <a:cs typeface="B Nazanin" pitchFamily="2" charset="-78"/>
              </a:rPr>
              <a:t>رفتند.ناپلئون </a:t>
            </a:r>
            <a:r>
              <a:rPr lang="fa-IR" sz="2200" dirty="0">
                <a:cs typeface="B Nazanin" pitchFamily="2" charset="-78"/>
              </a:rPr>
              <a:t>بناپارت در 19 فوریه سال 1800 به کاخ تویلری نقل مکان کرد.</a:t>
            </a:r>
          </a:p>
          <a:p>
            <a:endParaRPr lang="fa-IR" sz="2200" dirty="0">
              <a:cs typeface="B Nazanin" pitchFamily="2" charset="-78"/>
            </a:endParaRPr>
          </a:p>
        </p:txBody>
      </p:sp>
      <p:sp>
        <p:nvSpPr>
          <p:cNvPr id="4" name="TextBox 3"/>
          <p:cNvSpPr txBox="1"/>
          <p:nvPr/>
        </p:nvSpPr>
        <p:spPr>
          <a:xfrm>
            <a:off x="6830249" y="1624773"/>
            <a:ext cx="2232248" cy="477054"/>
          </a:xfrm>
          <a:prstGeom prst="rect">
            <a:avLst/>
          </a:prstGeom>
          <a:noFill/>
        </p:spPr>
        <p:txBody>
          <a:bodyPr wrap="square" rtlCol="1">
            <a:spAutoFit/>
          </a:bodyPr>
          <a:lstStyle/>
          <a:p>
            <a:r>
              <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اصلاحات ناپلئون</a:t>
            </a:r>
            <a:r>
              <a:rPr lang="fa-IR" sz="2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a:t>
            </a:r>
            <a:endPar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endParaRPr>
          </a:p>
        </p:txBody>
      </p:sp>
      <p:sp>
        <p:nvSpPr>
          <p:cNvPr id="5" name="TextBox 4"/>
          <p:cNvSpPr txBox="1"/>
          <p:nvPr/>
        </p:nvSpPr>
        <p:spPr>
          <a:xfrm>
            <a:off x="3445873" y="2175844"/>
            <a:ext cx="5616624" cy="430887"/>
          </a:xfrm>
          <a:prstGeom prst="rect">
            <a:avLst/>
          </a:prstGeom>
          <a:noFill/>
        </p:spPr>
        <p:txBody>
          <a:bodyPr wrap="square" rtlCol="1">
            <a:spAutoFit/>
          </a:bodyPr>
          <a:lstStyle/>
          <a:p>
            <a:r>
              <a:rPr lang="fa-IR" sz="2200" dirty="0">
                <a:cs typeface="B Nazanin" pitchFamily="2" charset="-78"/>
              </a:rPr>
              <a:t>یک خیابان جدید بین لوور و </a:t>
            </a:r>
            <a:r>
              <a:rPr lang="fa-IR" sz="2200" dirty="0" smtClean="0">
                <a:cs typeface="B Nazanin" pitchFamily="2" charset="-78"/>
              </a:rPr>
              <a:t>میدان</a:t>
            </a:r>
            <a:r>
              <a:rPr lang="en-US" sz="2200" dirty="0">
                <a:cs typeface="B Nazanin" pitchFamily="2" charset="-78"/>
              </a:rPr>
              <a:t> du Caroussel</a:t>
            </a:r>
            <a:r>
              <a:rPr lang="fa-IR" sz="2200" dirty="0">
                <a:cs typeface="B Nazanin" pitchFamily="2" charset="-78"/>
              </a:rPr>
              <a:t> ساخت.</a:t>
            </a:r>
          </a:p>
        </p:txBody>
      </p:sp>
      <p:pic>
        <p:nvPicPr>
          <p:cNvPr id="6" name="Picture 5" descr="800px-P1080638_Paris_Ier_place_du_Carrousel_rwk.jpg"/>
          <p:cNvPicPr>
            <a:picLocks noChangeAspect="1"/>
          </p:cNvPicPr>
          <p:nvPr/>
        </p:nvPicPr>
        <p:blipFill>
          <a:blip r:embed="rId2" cstate="print"/>
          <a:stretch>
            <a:fillRect/>
          </a:stretch>
        </p:blipFill>
        <p:spPr>
          <a:xfrm>
            <a:off x="179512" y="44624"/>
            <a:ext cx="4926650" cy="21658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p:cNvSpPr txBox="1"/>
          <p:nvPr/>
        </p:nvSpPr>
        <p:spPr>
          <a:xfrm>
            <a:off x="395536" y="3156599"/>
            <a:ext cx="8542951" cy="1107996"/>
          </a:xfrm>
          <a:prstGeom prst="rect">
            <a:avLst/>
          </a:prstGeom>
          <a:noFill/>
        </p:spPr>
        <p:txBody>
          <a:bodyPr wrap="square" rtlCol="1">
            <a:spAutoFit/>
          </a:bodyPr>
          <a:lstStyle/>
          <a:p>
            <a:r>
              <a:rPr lang="fa-IR" sz="2200" dirty="0">
                <a:cs typeface="B Nazanin" pitchFamily="2" charset="-78"/>
              </a:rPr>
              <a:t>یک آرک کوچک به </a:t>
            </a:r>
            <a:r>
              <a:rPr lang="fa-IR" sz="2200" dirty="0" smtClean="0">
                <a:cs typeface="B Nazanin" pitchFamily="2" charset="-78"/>
              </a:rPr>
              <a:t>نام</a:t>
            </a:r>
            <a:r>
              <a:rPr lang="en-US" sz="2200" dirty="0">
                <a:cs typeface="B Nazanin" pitchFamily="2" charset="-78"/>
              </a:rPr>
              <a:t> Arc de Triomphe</a:t>
            </a:r>
            <a:r>
              <a:rPr lang="fa-IR" sz="2200" dirty="0">
                <a:cs typeface="B Nazanin" pitchFamily="2" charset="-78"/>
              </a:rPr>
              <a:t> که نماد پیروزی بود،در وسط میدان </a:t>
            </a:r>
            <a:r>
              <a:rPr lang="en-US" sz="2200" dirty="0">
                <a:cs typeface="B Nazanin" pitchFamily="2" charset="-78"/>
              </a:rPr>
              <a:t>du Caroussel</a:t>
            </a:r>
            <a:r>
              <a:rPr lang="fa-IR" sz="2200" dirty="0">
                <a:cs typeface="B Nazanin" pitchFamily="2" charset="-78"/>
              </a:rPr>
              <a:t> به عنوان ورودی تشریفاتی در کاخش ساخت.</a:t>
            </a:r>
          </a:p>
          <a:p>
            <a:endParaRPr lang="fa-IR" sz="2200" dirty="0">
              <a:cs typeface="B Nazanin" pitchFamily="2" charset="-78"/>
            </a:endParaRPr>
          </a:p>
        </p:txBody>
      </p:sp>
      <p:pic>
        <p:nvPicPr>
          <p:cNvPr id="8" name="Picture 7" descr="arc.jpg"/>
          <p:cNvPicPr>
            <a:picLocks noChangeAspect="1"/>
          </p:cNvPicPr>
          <p:nvPr/>
        </p:nvPicPr>
        <p:blipFill>
          <a:blip r:embed="rId3" cstate="print"/>
          <a:stretch>
            <a:fillRect/>
          </a:stretch>
        </p:blipFill>
        <p:spPr>
          <a:xfrm>
            <a:off x="3296845" y="832529"/>
            <a:ext cx="2648318" cy="22896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p:cNvSpPr txBox="1"/>
          <p:nvPr/>
        </p:nvSpPr>
        <p:spPr>
          <a:xfrm>
            <a:off x="1763688" y="4266185"/>
            <a:ext cx="7174799" cy="769441"/>
          </a:xfrm>
          <a:prstGeom prst="rect">
            <a:avLst/>
          </a:prstGeom>
          <a:noFill/>
        </p:spPr>
        <p:txBody>
          <a:bodyPr wrap="square" rtlCol="1">
            <a:spAutoFit/>
          </a:bodyPr>
          <a:lstStyle/>
          <a:p>
            <a:r>
              <a:rPr lang="fa-IR" sz="2200" dirty="0">
                <a:cs typeface="B Nazanin" pitchFamily="2" charset="-78"/>
              </a:rPr>
              <a:t>در سال 1801،ناپلئون دستور ساخت یک خیابان جدید در امتداد لبه ی شمالی تویلری را داد.این خیابان جدید به </a:t>
            </a:r>
            <a:r>
              <a:rPr lang="fa-IR" sz="2200" dirty="0" smtClean="0">
                <a:cs typeface="B Nazanin" pitchFamily="2" charset="-78"/>
              </a:rPr>
              <a:t>نام</a:t>
            </a:r>
            <a:r>
              <a:rPr lang="en-US" sz="2200" dirty="0">
                <a:cs typeface="B Nazanin" pitchFamily="2" charset="-78"/>
              </a:rPr>
              <a:t> Rue de Rivoli </a:t>
            </a:r>
            <a:r>
              <a:rPr lang="fa-IR" sz="2200" dirty="0">
                <a:cs typeface="B Nazanin" pitchFamily="2" charset="-78"/>
              </a:rPr>
              <a:t>بود</a:t>
            </a:r>
            <a:r>
              <a:rPr lang="fa-IR" sz="2200" dirty="0" smtClean="0">
                <a:cs typeface="B Nazanin" pitchFamily="2" charset="-78"/>
              </a:rPr>
              <a:t>.</a:t>
            </a:r>
            <a:endParaRPr lang="fa-IR" sz="2200" dirty="0">
              <a:cs typeface="B Nazanin" pitchFamily="2" charset="-78"/>
            </a:endParaRPr>
          </a:p>
        </p:txBody>
      </p:sp>
      <p:pic>
        <p:nvPicPr>
          <p:cNvPr id="10" name="Picture 9" descr="ru-Rivoli_Afternoon.jpg"/>
          <p:cNvPicPr>
            <a:picLocks noChangeAspect="1"/>
          </p:cNvPicPr>
          <p:nvPr/>
        </p:nvPicPr>
        <p:blipFill>
          <a:blip r:embed="rId4" cstate="print"/>
          <a:stretch>
            <a:fillRect/>
          </a:stretch>
        </p:blipFill>
        <p:spPr>
          <a:xfrm>
            <a:off x="683567" y="4797152"/>
            <a:ext cx="2762305" cy="14465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TextBox 10"/>
          <p:cNvSpPr txBox="1"/>
          <p:nvPr/>
        </p:nvSpPr>
        <p:spPr>
          <a:xfrm>
            <a:off x="3558876" y="5436173"/>
            <a:ext cx="5379611" cy="1446550"/>
          </a:xfrm>
          <a:prstGeom prst="rect">
            <a:avLst/>
          </a:prstGeom>
          <a:noFill/>
        </p:spPr>
        <p:txBody>
          <a:bodyPr wrap="square" rtlCol="1">
            <a:spAutoFit/>
          </a:bodyPr>
          <a:lstStyle/>
          <a:p>
            <a:r>
              <a:rPr lang="fa-IR" sz="2200" dirty="0">
                <a:cs typeface="B Nazanin" pitchFamily="2" charset="-78"/>
              </a:rPr>
              <a:t>او تغییرات اندکی را در بخش داخلی باغ ایجاد </a:t>
            </a:r>
            <a:r>
              <a:rPr lang="fa-IR" sz="2200" dirty="0" smtClean="0">
                <a:cs typeface="B Nazanin" pitchFamily="2" charset="-78"/>
              </a:rPr>
              <a:t>کرد.بعد </a:t>
            </a:r>
            <a:r>
              <a:rPr lang="fa-IR" sz="2200" dirty="0">
                <a:cs typeface="B Nazanin" pitchFamily="2" charset="-78"/>
              </a:rPr>
              <a:t>از سقوط ناپلئون،باغ اردوگاه سربازان روسی و اطریشی اشغال کننده شد.</a:t>
            </a:r>
            <a:endParaRPr lang="en-US" sz="2200" dirty="0">
              <a:cs typeface="B Nazanin" pitchFamily="2" charset="-78"/>
            </a:endParaRPr>
          </a:p>
          <a:p>
            <a:endParaRPr lang="fa-IR" sz="2200" dirty="0">
              <a:cs typeface="B Nazanin" pitchFamily="2" charset="-78"/>
            </a:endParaRPr>
          </a:p>
        </p:txBody>
      </p:sp>
    </p:spTree>
    <p:extLst>
      <p:ext uri="{BB962C8B-B14F-4D97-AF65-F5344CB8AC3E}">
        <p14:creationId xmlns:p14="http://schemas.microsoft.com/office/powerpoint/2010/main" val="2692388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blinds(horizontal)">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anim calcmode="lin" valueType="num">
                                      <p:cBhvr>
                                        <p:cTn id="45" dur="1000" fill="hold"/>
                                        <p:tgtEl>
                                          <p:spTgt spid="8"/>
                                        </p:tgtEl>
                                        <p:attrNameLst>
                                          <p:attrName>ppt_x</p:attrName>
                                        </p:attrNameLst>
                                      </p:cBhvr>
                                      <p:tavLst>
                                        <p:tav tm="0">
                                          <p:val>
                                            <p:strVal val="#ppt_x"/>
                                          </p:val>
                                        </p:tav>
                                        <p:tav tm="100000">
                                          <p:val>
                                            <p:strVal val="#ppt_x"/>
                                          </p:val>
                                        </p:tav>
                                      </p:tavLst>
                                    </p:anim>
                                    <p:anim calcmode="lin" valueType="num">
                                      <p:cBhvr>
                                        <p:cTn id="4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nodeType="clickEffect">
                                  <p:stCondLst>
                                    <p:cond delay="0"/>
                                  </p:stCondLst>
                                  <p:childTnLst>
                                    <p:animEffect transition="out" filter="fade">
                                      <p:cBhvr>
                                        <p:cTn id="50" dur="500"/>
                                        <p:tgtEl>
                                          <p:spTgt spid="8"/>
                                        </p:tgtEl>
                                      </p:cBhvr>
                                    </p:animEffect>
                                    <p:set>
                                      <p:cBhvr>
                                        <p:cTn id="51" dur="1" fill="hold">
                                          <p:stCondLst>
                                            <p:cond delay="499"/>
                                          </p:stCondLst>
                                        </p:cTn>
                                        <p:tgtEl>
                                          <p:spTgt spid="8"/>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blinds(horizontal)">
                                      <p:cBhvr>
                                        <p:cTn id="56" dur="500"/>
                                        <p:tgtEl>
                                          <p:spTgt spid="9"/>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anim calcmode="lin" valueType="num">
                                      <p:cBhvr>
                                        <p:cTn id="62" dur="1000" fill="hold"/>
                                        <p:tgtEl>
                                          <p:spTgt spid="10"/>
                                        </p:tgtEl>
                                        <p:attrNameLst>
                                          <p:attrName>ppt_x</p:attrName>
                                        </p:attrNameLst>
                                      </p:cBhvr>
                                      <p:tavLst>
                                        <p:tav tm="0">
                                          <p:val>
                                            <p:strVal val="#ppt_x"/>
                                          </p:val>
                                        </p:tav>
                                        <p:tav tm="100000">
                                          <p:val>
                                            <p:strVal val="#ppt_x"/>
                                          </p:val>
                                        </p:tav>
                                      </p:tavLst>
                                    </p:anim>
                                    <p:anim calcmode="lin" valueType="num">
                                      <p:cBhvr>
                                        <p:cTn id="6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nodeType="clickEffect">
                                  <p:stCondLst>
                                    <p:cond delay="0"/>
                                  </p:stCondLst>
                                  <p:childTnLst>
                                    <p:animEffect transition="out" filter="fade">
                                      <p:cBhvr>
                                        <p:cTn id="67" dur="500"/>
                                        <p:tgtEl>
                                          <p:spTgt spid="10"/>
                                        </p:tgtEl>
                                      </p:cBhvr>
                                    </p:animEffect>
                                    <p:set>
                                      <p:cBhvr>
                                        <p:cTn id="68" dur="1" fill="hold">
                                          <p:stCondLst>
                                            <p:cond delay="499"/>
                                          </p:stCondLst>
                                        </p:cTn>
                                        <p:tgtEl>
                                          <p:spTgt spid="10"/>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blinds(horizontal)">
                                      <p:cBhvr>
                                        <p:cTn id="7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p:bldP spid="9"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63688" y="332656"/>
            <a:ext cx="7128792" cy="1107996"/>
          </a:xfrm>
          <a:prstGeom prst="rect">
            <a:avLst/>
          </a:prstGeom>
          <a:noFill/>
        </p:spPr>
        <p:txBody>
          <a:bodyPr wrap="square" rtlCol="1">
            <a:spAutoFit/>
          </a:bodyPr>
          <a:lstStyle/>
          <a:p>
            <a:r>
              <a:rPr lang="fa-IR" sz="2200" dirty="0">
                <a:cs typeface="B Nazanin" pitchFamily="2" charset="-78"/>
              </a:rPr>
              <a:t>در سال 1830 بعد از انقلاب کوتاه،پادشاه </a:t>
            </a:r>
            <a:r>
              <a:rPr lang="fa-IR" sz="2200" dirty="0" smtClean="0">
                <a:cs typeface="B Nazanin" pitchFamily="2" charset="-78"/>
              </a:rPr>
              <a:t>جدید</a:t>
            </a:r>
            <a:r>
              <a:rPr lang="en-US" sz="2200" dirty="0">
                <a:cs typeface="B Nazanin" pitchFamily="2" charset="-78"/>
              </a:rPr>
              <a:t> Lous </a:t>
            </a:r>
            <a:r>
              <a:rPr lang="en-US" sz="2200" dirty="0" smtClean="0">
                <a:cs typeface="B Nazanin" pitchFamily="2" charset="-78"/>
              </a:rPr>
              <a:t>Philippe</a:t>
            </a:r>
            <a:r>
              <a:rPr lang="fa-IR" sz="2200" dirty="0">
                <a:cs typeface="B Nazanin" pitchFamily="2" charset="-78"/>
              </a:rPr>
              <a:t> صاحب باغ شد</a:t>
            </a:r>
            <a:r>
              <a:rPr lang="fa-IR" sz="2200" dirty="0" smtClean="0">
                <a:cs typeface="B Nazanin" pitchFamily="2" charset="-78"/>
              </a:rPr>
              <a:t>.</a:t>
            </a:r>
          </a:p>
          <a:p>
            <a:r>
              <a:rPr lang="fa-IR" sz="2200" dirty="0" smtClean="0">
                <a:cs typeface="B Nazanin" pitchFamily="2" charset="-78"/>
              </a:rPr>
              <a:t>او </a:t>
            </a:r>
            <a:r>
              <a:rPr lang="fa-IR" sz="2200" dirty="0">
                <a:cs typeface="B Nazanin" pitchFamily="2" charset="-78"/>
              </a:rPr>
              <a:t>یک باغ خصوصی درون تویلری می خواست.</a:t>
            </a:r>
          </a:p>
          <a:p>
            <a:endParaRPr lang="fa-IR" sz="2200" dirty="0">
              <a:cs typeface="B Nazanin" pitchFamily="2" charset="-78"/>
            </a:endParaRPr>
          </a:p>
        </p:txBody>
      </p:sp>
      <p:pic>
        <p:nvPicPr>
          <p:cNvPr id="3" name="Picture 2" descr="C:\Users\Borna\Pictures\Louis_Philippe.jpg"/>
          <p:cNvPicPr>
            <a:picLocks noChangeAspect="1" noChangeArrowheads="1"/>
          </p:cNvPicPr>
          <p:nvPr/>
        </p:nvPicPr>
        <p:blipFill>
          <a:blip r:embed="rId2" cstate="print"/>
          <a:srcRect/>
          <a:stretch>
            <a:fillRect/>
          </a:stretch>
        </p:blipFill>
        <p:spPr bwMode="auto">
          <a:xfrm>
            <a:off x="358675" y="332656"/>
            <a:ext cx="1431032" cy="19934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p:cNvSpPr txBox="1"/>
          <p:nvPr/>
        </p:nvSpPr>
        <p:spPr>
          <a:xfrm>
            <a:off x="1907704" y="1385788"/>
            <a:ext cx="7016483" cy="1107996"/>
          </a:xfrm>
          <a:prstGeom prst="rect">
            <a:avLst/>
          </a:prstGeom>
          <a:noFill/>
        </p:spPr>
        <p:txBody>
          <a:bodyPr wrap="square" rtlCol="1">
            <a:spAutoFit/>
          </a:bodyPr>
          <a:lstStyle/>
          <a:p>
            <a:r>
              <a:rPr lang="fa-IR" sz="2200" dirty="0">
                <a:cs typeface="B Nazanin" pitchFamily="2" charset="-78"/>
              </a:rPr>
              <a:t>یک خندق کوچک،طبقه هایی از گل و 8 مجسمه ی جدید باغ خصوصی جدید را تزئین کرد.</a:t>
            </a:r>
          </a:p>
          <a:p>
            <a:endParaRPr lang="fa-IR" sz="2200" dirty="0">
              <a:cs typeface="B Nazanin" pitchFamily="2" charset="-78"/>
            </a:endParaRPr>
          </a:p>
        </p:txBody>
      </p:sp>
      <p:sp>
        <p:nvSpPr>
          <p:cNvPr id="5" name="TextBox 4"/>
          <p:cNvSpPr txBox="1"/>
          <p:nvPr/>
        </p:nvSpPr>
        <p:spPr>
          <a:xfrm>
            <a:off x="5209925" y="2160732"/>
            <a:ext cx="3672408" cy="769441"/>
          </a:xfrm>
          <a:prstGeom prst="rect">
            <a:avLst/>
          </a:prstGeom>
          <a:noFill/>
        </p:spPr>
        <p:txBody>
          <a:bodyPr wrap="square" rtlCol="1">
            <a:spAutoFit/>
          </a:bodyPr>
          <a:lstStyle/>
          <a:p>
            <a:r>
              <a:rPr lang="fa-IR" sz="2200" dirty="0">
                <a:cs typeface="B Nazanin" pitchFamily="2" charset="-78"/>
              </a:rPr>
              <a:t>در سال 1852 یک امپراطور جدید به نام </a:t>
            </a:r>
          </a:p>
          <a:p>
            <a:r>
              <a:rPr lang="en-US" sz="2200" dirty="0">
                <a:cs typeface="B Nazanin" pitchFamily="2" charset="-78"/>
              </a:rPr>
              <a:t>Louis </a:t>
            </a:r>
            <a:r>
              <a:rPr lang="en-US" sz="2200" dirty="0" smtClean="0">
                <a:cs typeface="B Nazanin" pitchFamily="2" charset="-78"/>
              </a:rPr>
              <a:t>Napleon</a:t>
            </a:r>
            <a:r>
              <a:rPr lang="fa-IR" sz="2200" dirty="0">
                <a:cs typeface="B Nazanin" pitchFamily="2" charset="-78"/>
              </a:rPr>
              <a:t> صاحب باغ شد.</a:t>
            </a:r>
          </a:p>
        </p:txBody>
      </p:sp>
      <p:pic>
        <p:nvPicPr>
          <p:cNvPr id="6" name="Picture 5" descr="431px-Alexandre_Cabanel_002.jpg"/>
          <p:cNvPicPr>
            <a:picLocks noChangeAspect="1"/>
          </p:cNvPicPr>
          <p:nvPr/>
        </p:nvPicPr>
        <p:blipFill>
          <a:blip r:embed="rId3" cstate="print"/>
          <a:stretch>
            <a:fillRect/>
          </a:stretch>
        </p:blipFill>
        <p:spPr>
          <a:xfrm>
            <a:off x="3059832" y="1916832"/>
            <a:ext cx="1459230" cy="15773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p:cNvSpPr txBox="1"/>
          <p:nvPr/>
        </p:nvSpPr>
        <p:spPr>
          <a:xfrm>
            <a:off x="5503807" y="2997100"/>
            <a:ext cx="3420380" cy="477054"/>
          </a:xfrm>
          <a:prstGeom prst="rect">
            <a:avLst/>
          </a:prstGeom>
          <a:noFill/>
        </p:spPr>
        <p:txBody>
          <a:bodyPr wrap="square" rtlCol="1">
            <a:spAutoFit/>
          </a:bodyPr>
          <a:lstStyle/>
          <a:p>
            <a:r>
              <a:rPr lang="fa-IR" sz="2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اقدامات</a:t>
            </a:r>
            <a:r>
              <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 </a:t>
            </a:r>
            <a:r>
              <a:rPr lang="en-US" sz="2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Louis Napleon </a:t>
            </a:r>
            <a:endPar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endParaRPr>
          </a:p>
        </p:txBody>
      </p:sp>
      <p:sp>
        <p:nvSpPr>
          <p:cNvPr id="8" name="TextBox 7"/>
          <p:cNvSpPr txBox="1"/>
          <p:nvPr/>
        </p:nvSpPr>
        <p:spPr>
          <a:xfrm>
            <a:off x="316821" y="3494184"/>
            <a:ext cx="8565512" cy="3631763"/>
          </a:xfrm>
          <a:prstGeom prst="rect">
            <a:avLst/>
          </a:prstGeom>
          <a:noFill/>
        </p:spPr>
        <p:txBody>
          <a:bodyPr wrap="square" rtlCol="1">
            <a:spAutoFit/>
          </a:bodyPr>
          <a:lstStyle/>
          <a:p>
            <a:r>
              <a:rPr lang="fa-IR" sz="2200" dirty="0" smtClean="0">
                <a:cs typeface="B Nazanin" pitchFamily="2" charset="-78"/>
              </a:rPr>
              <a:t>-او </a:t>
            </a:r>
            <a:r>
              <a:rPr lang="fa-IR" sz="2200" dirty="0">
                <a:cs typeface="B Nazanin" pitchFamily="2" charset="-78"/>
              </a:rPr>
              <a:t>ملک خصوصی خود را درون باغ به سمت غرب توسعه داد</a:t>
            </a:r>
            <a:r>
              <a:rPr lang="fa-IR" sz="2200" dirty="0" smtClean="0">
                <a:cs typeface="B Nazanin" pitchFamily="2" charset="-78"/>
              </a:rPr>
              <a:t>.</a:t>
            </a:r>
            <a:r>
              <a:rPr lang="fa-IR" sz="2200" dirty="0">
                <a:cs typeface="B Nazanin" pitchFamily="2" charset="-78"/>
              </a:rPr>
              <a:t> او باغ جدید خود را با طبقه هایی از گیاهان،گل های غیر بومی و مجسمه های جدید تتزئین کرد</a:t>
            </a:r>
            <a:r>
              <a:rPr lang="fa-IR" sz="2200" dirty="0" smtClean="0">
                <a:cs typeface="B Nazanin" pitchFamily="2" charset="-78"/>
              </a:rPr>
              <a:t>.</a:t>
            </a:r>
          </a:p>
          <a:p>
            <a:r>
              <a:rPr lang="fa-IR" sz="2200" dirty="0" smtClean="0">
                <a:cs typeface="B Nazanin" pitchFamily="2" charset="-78"/>
              </a:rPr>
              <a:t>-او </a:t>
            </a:r>
            <a:r>
              <a:rPr lang="fa-IR" sz="2200" dirty="0">
                <a:cs typeface="B Nazanin" pitchFamily="2" charset="-78"/>
              </a:rPr>
              <a:t>همچنین عمارت کلاه فرنگی دو قلو را به نام </a:t>
            </a:r>
            <a:r>
              <a:rPr lang="en-US" sz="2200" dirty="0">
                <a:cs typeface="B Nazanin" pitchFamily="2" charset="-78"/>
              </a:rPr>
              <a:t>Jeu de Paume</a:t>
            </a:r>
            <a:r>
              <a:rPr lang="fa-IR" sz="2200" dirty="0">
                <a:cs typeface="B Nazanin" pitchFamily="2" charset="-78"/>
              </a:rPr>
              <a:t> و </a:t>
            </a:r>
            <a:r>
              <a:rPr lang="en-US" sz="2200" dirty="0" smtClean="0">
                <a:cs typeface="B Nazanin" pitchFamily="2" charset="-78"/>
              </a:rPr>
              <a:t>Orangerie</a:t>
            </a:r>
            <a:r>
              <a:rPr lang="fa-IR" sz="2200" dirty="0">
                <a:cs typeface="B Nazanin" pitchFamily="2" charset="-78"/>
              </a:rPr>
              <a:t> در انتهای غربی باغ ساخت</a:t>
            </a:r>
            <a:r>
              <a:rPr lang="fa-IR" sz="2200" dirty="0" smtClean="0">
                <a:cs typeface="B Nazanin" pitchFamily="2" charset="-78"/>
              </a:rPr>
              <a:t>.</a:t>
            </a:r>
          </a:p>
          <a:p>
            <a:r>
              <a:rPr lang="fa-IR" sz="2400" dirty="0" smtClean="0">
                <a:cs typeface="B Nazanin" pitchFamily="2" charset="-78"/>
              </a:rPr>
              <a:t>-یک </a:t>
            </a:r>
            <a:r>
              <a:rPr lang="fa-IR" sz="2400" dirty="0">
                <a:cs typeface="B Nazanin" pitchFamily="2" charset="-78"/>
              </a:rPr>
              <a:t>نرده ی جدید در ورودی غربی از سنگ ساخت</a:t>
            </a:r>
            <a:r>
              <a:rPr lang="fa-IR" sz="2400" dirty="0" smtClean="0">
                <a:cs typeface="B Nazanin" pitchFamily="2" charset="-78"/>
              </a:rPr>
              <a:t>.</a:t>
            </a:r>
          </a:p>
          <a:p>
            <a:r>
              <a:rPr lang="fa-IR" sz="2400" dirty="0" smtClean="0">
                <a:cs typeface="B Nazanin" pitchFamily="2" charset="-78"/>
              </a:rPr>
              <a:t>-در </a:t>
            </a:r>
            <a:r>
              <a:rPr lang="fa-IR" sz="2400" dirty="0">
                <a:cs typeface="B Nazanin" pitchFamily="2" charset="-78"/>
              </a:rPr>
              <a:t>سال 1870امپراطور </a:t>
            </a:r>
            <a:r>
              <a:rPr lang="en-US" sz="2400" dirty="0">
                <a:cs typeface="B Nazanin" pitchFamily="2" charset="-78"/>
              </a:rPr>
              <a:t>Louis </a:t>
            </a:r>
            <a:r>
              <a:rPr lang="en-US" sz="2400" dirty="0" smtClean="0">
                <a:cs typeface="B Nazanin" pitchFamily="2" charset="-78"/>
              </a:rPr>
              <a:t>Napoleon</a:t>
            </a:r>
            <a:r>
              <a:rPr lang="fa-IR" sz="2400" dirty="0">
                <a:cs typeface="B Nazanin" pitchFamily="2" charset="-78"/>
              </a:rPr>
              <a:t> به وسیله ی آلمانی ها شکست خورد و دستگیر شد.گروهی عمدا </a:t>
            </a:r>
            <a:r>
              <a:rPr lang="en-US" sz="2400" dirty="0">
                <a:cs typeface="B Nazanin" pitchFamily="2" charset="-78"/>
              </a:rPr>
              <a:t>  Louis Napoleon</a:t>
            </a:r>
            <a:r>
              <a:rPr lang="fa-IR" sz="2400" dirty="0">
                <a:cs typeface="B Nazanin" pitchFamily="2" charset="-78"/>
              </a:rPr>
              <a:t>در سال 1870امپراطور </a:t>
            </a:r>
          </a:p>
          <a:p>
            <a:r>
              <a:rPr lang="fa-IR" sz="2400" dirty="0">
                <a:cs typeface="B Nazanin" pitchFamily="2" charset="-78"/>
              </a:rPr>
              <a:t>کاخ تویلری را سوزاندند و سعی داشتند لوور را هم بسوزانند.تخریب ها تا سال 1883 تمام نشد.</a:t>
            </a:r>
            <a:endParaRPr lang="fa-IR" sz="2200" dirty="0">
              <a:cs typeface="B Nazanin" pitchFamily="2" charset="-78"/>
            </a:endParaRPr>
          </a:p>
          <a:p>
            <a:endParaRPr lang="fa-IR" sz="2200" dirty="0">
              <a:cs typeface="B Nazanin" pitchFamily="2" charset="-78"/>
            </a:endParaRPr>
          </a:p>
        </p:txBody>
      </p:sp>
    </p:spTree>
    <p:extLst>
      <p:ext uri="{BB962C8B-B14F-4D97-AF65-F5344CB8AC3E}">
        <p14:creationId xmlns:p14="http://schemas.microsoft.com/office/powerpoint/2010/main" val="3744875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linds(horizont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linds(horizontal)">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linds(horizontal)">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72200" y="188640"/>
            <a:ext cx="2592288" cy="861774"/>
          </a:xfrm>
          <a:prstGeom prst="rect">
            <a:avLst/>
          </a:prstGeom>
          <a:noFill/>
        </p:spPr>
        <p:txBody>
          <a:bodyPr wrap="square" rtlCol="1">
            <a:spAutoFit/>
          </a:bodyPr>
          <a:lstStyle/>
          <a:p>
            <a:r>
              <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باغ تویلری در قرن 20:</a:t>
            </a:r>
          </a:p>
          <a:p>
            <a:endPar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endParaRPr>
          </a:p>
        </p:txBody>
      </p:sp>
      <p:sp>
        <p:nvSpPr>
          <p:cNvPr id="3" name="TextBox 2"/>
          <p:cNvSpPr txBox="1"/>
          <p:nvPr/>
        </p:nvSpPr>
        <p:spPr>
          <a:xfrm>
            <a:off x="288032" y="692696"/>
            <a:ext cx="8676456" cy="1107996"/>
          </a:xfrm>
          <a:prstGeom prst="rect">
            <a:avLst/>
          </a:prstGeom>
          <a:noFill/>
        </p:spPr>
        <p:txBody>
          <a:bodyPr wrap="square" rtlCol="1">
            <a:spAutoFit/>
          </a:bodyPr>
          <a:lstStyle/>
          <a:p>
            <a:r>
              <a:rPr lang="fa-IR" sz="2200" dirty="0">
                <a:cs typeface="B Nazanin" pitchFamily="2" charset="-78"/>
              </a:rPr>
              <a:t>در پایان قرن 19 و شروع قرن 20در باغ تویلری مهمانی ها و سرگرمی هایی برپا می شد.</a:t>
            </a:r>
          </a:p>
          <a:p>
            <a:r>
              <a:rPr lang="fa-IR" sz="2200" dirty="0">
                <a:cs typeface="B Nazanin" pitchFamily="2" charset="-78"/>
              </a:rPr>
              <a:t>آرامش موجود در باغ به وسیله ی جنگ جهانی اول در سال 1914متوقف شده بود.</a:t>
            </a:r>
          </a:p>
          <a:p>
            <a:endParaRPr lang="fa-IR" sz="2200" dirty="0">
              <a:cs typeface="B Nazanin" pitchFamily="2" charset="-78"/>
            </a:endParaRPr>
          </a:p>
        </p:txBody>
      </p:sp>
      <p:sp>
        <p:nvSpPr>
          <p:cNvPr id="4" name="TextBox 3"/>
          <p:cNvSpPr txBox="1"/>
          <p:nvPr/>
        </p:nvSpPr>
        <p:spPr>
          <a:xfrm>
            <a:off x="3275856" y="1844824"/>
            <a:ext cx="5688632" cy="1446550"/>
          </a:xfrm>
          <a:prstGeom prst="rect">
            <a:avLst/>
          </a:prstGeom>
          <a:noFill/>
        </p:spPr>
        <p:txBody>
          <a:bodyPr wrap="square" rtlCol="1">
            <a:spAutoFit/>
          </a:bodyPr>
          <a:lstStyle/>
          <a:p>
            <a:r>
              <a:rPr lang="fa-IR" sz="2200" dirty="0">
                <a:cs typeface="B Nazanin" pitchFamily="2" charset="-78"/>
              </a:rPr>
              <a:t>در سال های بین دو جنگ،</a:t>
            </a:r>
          </a:p>
          <a:p>
            <a:r>
              <a:rPr lang="en-US" sz="2200" dirty="0">
                <a:cs typeface="B Nazanin" pitchFamily="2" charset="-78"/>
              </a:rPr>
              <a:t>Jeu de </a:t>
            </a:r>
            <a:r>
              <a:rPr lang="en-US" sz="2200" dirty="0" smtClean="0">
                <a:cs typeface="B Nazanin" pitchFamily="2" charset="-78"/>
              </a:rPr>
              <a:t>paume</a:t>
            </a:r>
            <a:r>
              <a:rPr lang="fa-IR" sz="2200" dirty="0">
                <a:cs typeface="B Nazanin" pitchFamily="2" charset="-78"/>
              </a:rPr>
              <a:t> به یک گالری تبدیل شد</a:t>
            </a:r>
            <a:r>
              <a:rPr lang="fa-IR" sz="2200" dirty="0" smtClean="0">
                <a:cs typeface="B Nazanin" pitchFamily="2" charset="-78"/>
              </a:rPr>
              <a:t>.</a:t>
            </a:r>
            <a:r>
              <a:rPr lang="en-US" sz="2200" dirty="0">
                <a:cs typeface="B Nazanin" pitchFamily="2" charset="-78"/>
              </a:rPr>
              <a:t> </a:t>
            </a:r>
            <a:r>
              <a:rPr lang="en-US" sz="2200" dirty="0" smtClean="0">
                <a:cs typeface="B Nazanin" pitchFamily="2" charset="-78"/>
              </a:rPr>
              <a:t>Orangerie</a:t>
            </a:r>
            <a:r>
              <a:rPr lang="fa-IR" sz="2200" dirty="0">
                <a:cs typeface="B Nazanin" pitchFamily="2" charset="-78"/>
              </a:rPr>
              <a:t> گالری هنرهای </a:t>
            </a:r>
            <a:r>
              <a:rPr lang="fa-IR" sz="2200" dirty="0" smtClean="0">
                <a:cs typeface="B Nazanin" pitchFamily="2" charset="-78"/>
              </a:rPr>
              <a:t>معاصر</a:t>
            </a:r>
            <a:r>
              <a:rPr lang="fa-IR" sz="2200" dirty="0">
                <a:cs typeface="B Nazanin" pitchFamily="2" charset="-78"/>
              </a:rPr>
              <a:t>غربی شد.</a:t>
            </a:r>
          </a:p>
          <a:p>
            <a:endParaRPr lang="fa-IR" sz="2200" dirty="0">
              <a:cs typeface="B Nazanin" pitchFamily="2" charset="-78"/>
            </a:endParaRPr>
          </a:p>
        </p:txBody>
      </p:sp>
      <p:pic>
        <p:nvPicPr>
          <p:cNvPr id="5" name="Picture 4" descr="800px-Galerie_nationale_du_Jeu_de_Paume.jpg"/>
          <p:cNvPicPr>
            <a:picLocks noChangeAspect="1"/>
          </p:cNvPicPr>
          <p:nvPr/>
        </p:nvPicPr>
        <p:blipFill>
          <a:blip r:embed="rId2" cstate="print"/>
          <a:stretch>
            <a:fillRect/>
          </a:stretch>
        </p:blipFill>
        <p:spPr>
          <a:xfrm>
            <a:off x="467544" y="1447800"/>
            <a:ext cx="3229297" cy="2341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p:cNvSpPr txBox="1"/>
          <p:nvPr/>
        </p:nvSpPr>
        <p:spPr>
          <a:xfrm>
            <a:off x="6084168" y="3359314"/>
            <a:ext cx="2880320" cy="861774"/>
          </a:xfrm>
          <a:prstGeom prst="rect">
            <a:avLst/>
          </a:prstGeom>
          <a:noFill/>
        </p:spPr>
        <p:txBody>
          <a:bodyPr wrap="square" rtlCol="1">
            <a:spAutoFit/>
          </a:bodyPr>
          <a:lstStyle/>
          <a:p>
            <a:r>
              <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باغ تویلری در قرن 21:</a:t>
            </a:r>
          </a:p>
          <a:p>
            <a:endPar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endParaRPr>
          </a:p>
        </p:txBody>
      </p:sp>
      <p:sp>
        <p:nvSpPr>
          <p:cNvPr id="7" name="TextBox 6"/>
          <p:cNvSpPr txBox="1"/>
          <p:nvPr/>
        </p:nvSpPr>
        <p:spPr>
          <a:xfrm>
            <a:off x="755576" y="3905180"/>
            <a:ext cx="8208912" cy="1107996"/>
          </a:xfrm>
          <a:prstGeom prst="rect">
            <a:avLst/>
          </a:prstGeom>
          <a:noFill/>
        </p:spPr>
        <p:txBody>
          <a:bodyPr wrap="square" rtlCol="1">
            <a:spAutoFit/>
          </a:bodyPr>
          <a:lstStyle/>
          <a:p>
            <a:r>
              <a:rPr lang="fa-IR" sz="2200" dirty="0">
                <a:cs typeface="B Nazanin" pitchFamily="2" charset="-78"/>
              </a:rPr>
              <a:t>در شروع قرن 21،معمارهای منظر فرانسوی به </a:t>
            </a:r>
            <a:r>
              <a:rPr lang="fa-IR" sz="2200" dirty="0" smtClean="0">
                <a:cs typeface="B Nazanin" pitchFamily="2" charset="-78"/>
              </a:rPr>
              <a:t>نام</a:t>
            </a:r>
            <a:r>
              <a:rPr lang="en-US" sz="2200" dirty="0">
                <a:cs typeface="B Nazanin" pitchFamily="2" charset="-78"/>
              </a:rPr>
              <a:t> Pascal </a:t>
            </a:r>
            <a:r>
              <a:rPr lang="en-US" sz="2200" dirty="0" smtClean="0">
                <a:cs typeface="B Nazanin" pitchFamily="2" charset="-78"/>
              </a:rPr>
              <a:t>Cribier</a:t>
            </a:r>
            <a:r>
              <a:rPr lang="fa-IR" sz="2200" dirty="0">
                <a:cs typeface="B Nazanin" pitchFamily="2" charset="-78"/>
              </a:rPr>
              <a:t> </a:t>
            </a:r>
            <a:r>
              <a:rPr lang="fa-IR" sz="2200" dirty="0" smtClean="0">
                <a:cs typeface="B Nazanin" pitchFamily="2" charset="-78"/>
              </a:rPr>
              <a:t>و</a:t>
            </a:r>
            <a:r>
              <a:rPr lang="en-US" sz="2200" dirty="0">
                <a:cs typeface="B Nazanin" pitchFamily="2" charset="-78"/>
              </a:rPr>
              <a:t> Louis Bened</a:t>
            </a:r>
            <a:r>
              <a:rPr lang="fa-IR" sz="2200" dirty="0">
                <a:cs typeface="B Nazanin" pitchFamily="2" charset="-78"/>
              </a:rPr>
              <a:t> روی ترمیم بعضی </a:t>
            </a:r>
            <a:r>
              <a:rPr lang="fa-IR" sz="2200" dirty="0" smtClean="0">
                <a:cs typeface="B Nazanin" pitchFamily="2" charset="-78"/>
              </a:rPr>
              <a:t>از</a:t>
            </a:r>
            <a:r>
              <a:rPr lang="fa-IR" sz="2200" dirty="0">
                <a:cs typeface="B Nazanin" pitchFamily="2" charset="-78"/>
              </a:rPr>
              <a:t>ویژگی های اولیه باغ آندره لونوتر کار می کردند.</a:t>
            </a:r>
            <a:endParaRPr lang="en-US" sz="2200" dirty="0">
              <a:cs typeface="B Nazanin" pitchFamily="2" charset="-78"/>
            </a:endParaRPr>
          </a:p>
          <a:p>
            <a:endParaRPr lang="fa-IR" sz="2200" dirty="0">
              <a:cs typeface="B Nazanin" pitchFamily="2" charset="-78"/>
            </a:endParaRPr>
          </a:p>
        </p:txBody>
      </p:sp>
      <p:pic>
        <p:nvPicPr>
          <p:cNvPr id="8" name="Picture 7" descr="Tuileries_gardenview.jpg"/>
          <p:cNvPicPr>
            <a:picLocks noChangeAspect="1"/>
          </p:cNvPicPr>
          <p:nvPr/>
        </p:nvPicPr>
        <p:blipFill>
          <a:blip r:embed="rId3"/>
          <a:stretch>
            <a:fillRect/>
          </a:stretch>
        </p:blipFill>
        <p:spPr>
          <a:xfrm>
            <a:off x="240096" y="692696"/>
            <a:ext cx="3970315" cy="2810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descr="Tuileries_panorama.jpg"/>
          <p:cNvPicPr>
            <a:picLocks noChangeAspect="1"/>
          </p:cNvPicPr>
          <p:nvPr/>
        </p:nvPicPr>
        <p:blipFill>
          <a:blip r:embed="rId4" cstate="print"/>
          <a:stretch>
            <a:fillRect/>
          </a:stretch>
        </p:blipFill>
        <p:spPr>
          <a:xfrm>
            <a:off x="4626260" y="692696"/>
            <a:ext cx="3747511" cy="2810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696445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
                                        </p:tgtEl>
                                      </p:cBhvr>
                                    </p:animEffect>
                                    <p:set>
                                      <p:cBhvr>
                                        <p:cTn id="29" dur="1" fill="hold">
                                          <p:stCondLst>
                                            <p:cond delay="499"/>
                                          </p:stCondLst>
                                        </p:cTn>
                                        <p:tgtEl>
                                          <p:spTgt spid="2"/>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blinds(horizontal)">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blinds(horizontal)">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1000"/>
                                        <p:tgtEl>
                                          <p:spTgt spid="8"/>
                                        </p:tgtEl>
                                      </p:cBhvr>
                                    </p:animEffect>
                                    <p:anim calcmode="lin" valueType="num">
                                      <p:cBhvr>
                                        <p:cTn id="61" dur="1000" fill="hold"/>
                                        <p:tgtEl>
                                          <p:spTgt spid="8"/>
                                        </p:tgtEl>
                                        <p:attrNameLst>
                                          <p:attrName>ppt_x</p:attrName>
                                        </p:attrNameLst>
                                      </p:cBhvr>
                                      <p:tavLst>
                                        <p:tav tm="0">
                                          <p:val>
                                            <p:strVal val="#ppt_x"/>
                                          </p:val>
                                        </p:tav>
                                        <p:tav tm="100000">
                                          <p:val>
                                            <p:strVal val="#ppt_x"/>
                                          </p:val>
                                        </p:tav>
                                      </p:tavLst>
                                    </p:anim>
                                    <p:anim calcmode="lin" valueType="num">
                                      <p:cBhvr>
                                        <p:cTn id="6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39269" y="414079"/>
            <a:ext cx="926857" cy="646331"/>
          </a:xfrm>
          <a:prstGeom prst="rect">
            <a:avLst/>
          </a:prstGeom>
          <a:noFill/>
        </p:spPr>
        <p:txBody>
          <a:bodyPr wrap="none" lIns="91440" tIns="45720" rIns="91440" bIns="45720">
            <a:spAutoFit/>
          </a:bodyPr>
          <a:lstStyle/>
          <a:p>
            <a:pPr algn="ctr"/>
            <a:r>
              <a:rPr lang="fa-IR"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cs typeface="2  Baran" pitchFamily="2" charset="-78"/>
              </a:rPr>
              <a:t>منابع:</a:t>
            </a:r>
            <a:endParaRPr lang="en-US" sz="36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cs typeface="2  Baran" pitchFamily="2" charset="-78"/>
            </a:endParaRPr>
          </a:p>
        </p:txBody>
      </p:sp>
      <p:sp>
        <p:nvSpPr>
          <p:cNvPr id="5" name="TextBox 4"/>
          <p:cNvSpPr txBox="1"/>
          <p:nvPr/>
        </p:nvSpPr>
        <p:spPr>
          <a:xfrm>
            <a:off x="4211960" y="1412776"/>
            <a:ext cx="4143934" cy="646331"/>
          </a:xfrm>
          <a:prstGeom prst="rect">
            <a:avLst/>
          </a:prstGeom>
          <a:noFill/>
        </p:spPr>
        <p:txBody>
          <a:bodyPr wrap="square" rtlCol="1">
            <a:spAutoFit/>
          </a:bodyPr>
          <a:lstStyle/>
          <a:p>
            <a:pPr marL="285750" indent="-285750">
              <a:buFont typeface="Wingdings" pitchFamily="2" charset="2"/>
              <a:buChar char="v"/>
            </a:pPr>
            <a:r>
              <a:rPr lang="fa-IR" dirty="0" smtClean="0">
                <a:cs typeface="B Nazanin" pitchFamily="2" charset="-78"/>
              </a:rPr>
              <a:t>تاریخ شکل شهرتا انقلاب صنعتی</a:t>
            </a:r>
            <a:r>
              <a:rPr lang="fa-IR" dirty="0" smtClean="0">
                <a:latin typeface="Times New Roman"/>
                <a:cs typeface="B Nazanin" pitchFamily="2" charset="-78"/>
              </a:rPr>
              <a:t>،جیمز موریس</a:t>
            </a:r>
          </a:p>
          <a:p>
            <a:pPr marL="285750" indent="-285750">
              <a:buFont typeface="Wingdings" pitchFamily="2" charset="2"/>
              <a:buChar char="v"/>
            </a:pPr>
            <a:r>
              <a:rPr lang="fa-IR" dirty="0" smtClean="0">
                <a:latin typeface="Times New Roman"/>
                <a:cs typeface="B Nazanin" pitchFamily="2" charset="-78"/>
              </a:rPr>
              <a:t>فضا ،زمان  ومعماری، زیگفرید گیدیون</a:t>
            </a:r>
            <a:endParaRPr lang="fa-IR" dirty="0">
              <a:cs typeface="B Nazanin" pitchFamily="2" charset="-78"/>
            </a:endParaRPr>
          </a:p>
        </p:txBody>
      </p:sp>
      <p:sp>
        <p:nvSpPr>
          <p:cNvPr id="6" name="TextBox 5"/>
          <p:cNvSpPr txBox="1"/>
          <p:nvPr/>
        </p:nvSpPr>
        <p:spPr>
          <a:xfrm>
            <a:off x="855488" y="2465936"/>
            <a:ext cx="6912768" cy="707886"/>
          </a:xfrm>
          <a:prstGeom prst="rect">
            <a:avLst/>
          </a:prstGeom>
          <a:noFill/>
        </p:spPr>
        <p:txBody>
          <a:bodyPr wrap="square" rtlCol="1">
            <a:spAutoFit/>
          </a:bodyPr>
          <a:lstStyle/>
          <a:p>
            <a:pPr algn="l"/>
            <a:r>
              <a:rPr lang="en-US" sz="2000" b="1" dirty="0">
                <a:effectLst>
                  <a:outerShdw blurRad="38100" dist="38100" dir="2700000" algn="tl">
                    <a:srgbClr val="000000">
                      <a:alpha val="43137"/>
                    </a:srgbClr>
                  </a:outerShdw>
                </a:effectLst>
                <a:hlinkClick r:id="rId2"/>
              </a:rPr>
              <a:t>http://</a:t>
            </a:r>
            <a:r>
              <a:rPr lang="en-US" sz="2000" b="1" dirty="0" smtClean="0">
                <a:effectLst>
                  <a:outerShdw blurRad="38100" dist="38100" dir="2700000" algn="tl">
                    <a:srgbClr val="000000">
                      <a:alpha val="43137"/>
                    </a:srgbClr>
                  </a:outerShdw>
                </a:effectLst>
                <a:hlinkClick r:id="rId2"/>
              </a:rPr>
              <a:t>en.wikipedia.org</a:t>
            </a:r>
            <a:endParaRPr lang="en-US" sz="2000" b="1" dirty="0" smtClean="0">
              <a:effectLst>
                <a:outerShdw blurRad="38100" dist="38100" dir="2700000" algn="tl">
                  <a:srgbClr val="000000">
                    <a:alpha val="43137"/>
                  </a:srgbClr>
                </a:outerShdw>
              </a:effectLst>
            </a:endParaRPr>
          </a:p>
          <a:p>
            <a:pPr algn="l"/>
            <a:r>
              <a:rPr lang="en-US" sz="2000" b="1" dirty="0">
                <a:effectLst>
                  <a:outerShdw blurRad="38100" dist="38100" dir="2700000" algn="tl">
                    <a:srgbClr val="000000">
                      <a:alpha val="43137"/>
                    </a:srgbClr>
                  </a:outerShdw>
                </a:effectLst>
              </a:rPr>
              <a:t>http://www.france-for-visitors.com/paris/tuileries-gardens.html</a:t>
            </a:r>
            <a:endParaRPr lang="fa-IR" sz="2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227701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764704"/>
            <a:ext cx="8280920" cy="2554545"/>
          </a:xfrm>
          <a:prstGeom prst="rect">
            <a:avLst/>
          </a:prstGeom>
          <a:noFill/>
        </p:spPr>
        <p:txBody>
          <a:bodyPr wrap="square" rtlCol="1">
            <a:spAutoFit/>
          </a:bodyPr>
          <a:lstStyle/>
          <a:p>
            <a:r>
              <a:rPr lang="fa-IR" sz="2000" dirty="0" smtClean="0">
                <a:cs typeface="B Nazanin" pitchFamily="2" charset="-78"/>
              </a:rPr>
              <a:t>باغ تویلری حدود 63 ایکر را پوشش می دهد و هنوز تا حدود زیادی از یک طرح که توسط یک معمار منظر شاهانه به نام آندره لونوتر در سال 1664 طراحی شد پیروی می کند. این باغ توسط موزه لوور (در جنوب)،میدان دلاکنکورد(در غرب)،خیابان </a:t>
            </a:r>
            <a:r>
              <a:rPr lang="en-US" sz="2000" dirty="0" smtClean="0">
                <a:cs typeface="B Nazanin" pitchFamily="2" charset="-78"/>
              </a:rPr>
              <a:t>ru de </a:t>
            </a:r>
            <a:r>
              <a:rPr lang="en-US" sz="2000" dirty="0" err="1" smtClean="0">
                <a:cs typeface="B Nazanin" pitchFamily="2" charset="-78"/>
              </a:rPr>
              <a:t>rivoli</a:t>
            </a:r>
            <a:r>
              <a:rPr lang="fa-IR" sz="2000" dirty="0" smtClean="0">
                <a:cs typeface="B Nazanin" pitchFamily="2" charset="-78"/>
              </a:rPr>
              <a:t> (شرق) و رود سن(در شمال)احاطه شده</a:t>
            </a:r>
            <a:r>
              <a:rPr lang="fa-IR" sz="2000" dirty="0">
                <a:cs typeface="B Nazanin" pitchFamily="2" charset="-78"/>
              </a:rPr>
              <a:t>. این باغ توسط کاترین دو مدیچی به عنوان به عنوان باغ کاخ تویلری در سال 1564ساخته شده است.در ابتدا این باغ در سال 1667به عموم مردم باز بوده.در قرن 19 و 20 این باغ مکانی بود که در آن پاریسی ها جشن می گرفتند،همدیگر را ملاقات می کردند،گردش و استراحت می کردند.</a:t>
            </a:r>
          </a:p>
          <a:p>
            <a:endParaRPr lang="fa-IR" sz="2000" dirty="0" smtClean="0">
              <a:cs typeface="B Nazanin" pitchFamily="2" charset="-78"/>
            </a:endParaRPr>
          </a:p>
          <a:p>
            <a:endParaRPr lang="fa-IR" sz="2000" dirty="0" smtClean="0">
              <a:cs typeface="B Nazanin" pitchFamily="2" charset="-78"/>
            </a:endParaRPr>
          </a:p>
        </p:txBody>
      </p:sp>
      <p:sp>
        <p:nvSpPr>
          <p:cNvPr id="4" name="TextBox 3"/>
          <p:cNvSpPr txBox="1"/>
          <p:nvPr/>
        </p:nvSpPr>
        <p:spPr>
          <a:xfrm>
            <a:off x="5508104" y="265464"/>
            <a:ext cx="3312368" cy="477054"/>
          </a:xfrm>
          <a:prstGeom prst="rect">
            <a:avLst/>
          </a:prstGeom>
          <a:noFill/>
        </p:spPr>
        <p:txBody>
          <a:bodyPr wrap="square" rtlCol="1">
            <a:spAutoFit/>
          </a:bodyPr>
          <a:lstStyle/>
          <a:p>
            <a:r>
              <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باغ تویلری به اختصار:</a:t>
            </a:r>
          </a:p>
        </p:txBody>
      </p:sp>
      <p:pic>
        <p:nvPicPr>
          <p:cNvPr id="5" name="Picture 4"/>
          <p:cNvPicPr>
            <a:picLocks noChangeAspect="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5076056" y="2871580"/>
            <a:ext cx="3538798" cy="33055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675" y="2618239"/>
            <a:ext cx="4031357" cy="4239761"/>
          </a:xfrm>
          <a:prstGeom prst="rect">
            <a:avLst/>
          </a:prstGeom>
        </p:spPr>
      </p:pic>
      <p:cxnSp>
        <p:nvCxnSpPr>
          <p:cNvPr id="8" name="Straight Arrow Connector 7"/>
          <p:cNvCxnSpPr/>
          <p:nvPr/>
        </p:nvCxnSpPr>
        <p:spPr>
          <a:xfrm>
            <a:off x="1403648" y="4524369"/>
            <a:ext cx="576064" cy="128767"/>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0" name="Straight Arrow Connector 9"/>
          <p:cNvCxnSpPr/>
          <p:nvPr/>
        </p:nvCxnSpPr>
        <p:spPr>
          <a:xfrm>
            <a:off x="1403648" y="5373216"/>
            <a:ext cx="0" cy="57606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2" name="Straight Arrow Connector 11"/>
          <p:cNvCxnSpPr/>
          <p:nvPr/>
        </p:nvCxnSpPr>
        <p:spPr>
          <a:xfrm flipV="1">
            <a:off x="1115616" y="3429000"/>
            <a:ext cx="432048" cy="50405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233729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10"/>
                                        </p:tgtEl>
                                      </p:cBhvr>
                                    </p:animEffect>
                                    <p:set>
                                      <p:cBhvr>
                                        <p:cTn id="39" dur="1" fill="hold">
                                          <p:stCondLst>
                                            <p:cond delay="499"/>
                                          </p:stCondLst>
                                        </p:cTn>
                                        <p:tgtEl>
                                          <p:spTgt spid="10"/>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arn(inVertical)">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nodeType="clickEffect">
                                  <p:stCondLst>
                                    <p:cond delay="0"/>
                                  </p:stCondLst>
                                  <p:childTnLst>
                                    <p:animEffect transition="out" filter="fade">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743497"/>
            <a:ext cx="8640960" cy="1785104"/>
          </a:xfrm>
          <a:prstGeom prst="rect">
            <a:avLst/>
          </a:prstGeom>
          <a:noFill/>
        </p:spPr>
        <p:txBody>
          <a:bodyPr wrap="square" rtlCol="1">
            <a:spAutoFit/>
          </a:bodyPr>
          <a:lstStyle/>
          <a:p>
            <a:endParaRPr lang="fa-IR" sz="2200" dirty="0" smtClean="0">
              <a:cs typeface="B Nazanin" pitchFamily="2" charset="-78"/>
            </a:endParaRPr>
          </a:p>
          <a:p>
            <a:r>
              <a:rPr lang="fa-IR" sz="2200" dirty="0" smtClean="0">
                <a:cs typeface="B Nazanin" pitchFamily="2" charset="-78"/>
              </a:rPr>
              <a:t>ملکه کاترین دومدیچی  در ژولای 1559 بعد از مرگ شوهرش  هنری دوم، تصمیم می گیرد تا از سکونتگاه خود </a:t>
            </a:r>
            <a:r>
              <a:rPr lang="en-US" sz="2200" dirty="0">
                <a:cs typeface="B Nazanin" pitchFamily="2" charset="-78"/>
              </a:rPr>
              <a:t>Chateau de la tournelle</a:t>
            </a:r>
            <a:r>
              <a:rPr lang="fa-IR" sz="2200" dirty="0">
                <a:cs typeface="B Nazanin" pitchFamily="2" charset="-78"/>
              </a:rPr>
              <a:t> به </a:t>
            </a:r>
            <a:r>
              <a:rPr lang="fa-IR" sz="2200" dirty="0" smtClean="0">
                <a:cs typeface="B Nazanin" pitchFamily="2" charset="-78"/>
              </a:rPr>
              <a:t>همراه پسرش(پادشاه جدید</a:t>
            </a:r>
            <a:r>
              <a:rPr lang="fa-IR" sz="2200" dirty="0" smtClean="0">
                <a:latin typeface="Times New Roman"/>
                <a:cs typeface="B Nazanin" pitchFamily="2" charset="-78"/>
              </a:rPr>
              <a:t>،</a:t>
            </a:r>
            <a:r>
              <a:rPr lang="en-US" sz="2200" dirty="0" smtClean="0">
                <a:latin typeface="Times New Roman"/>
                <a:cs typeface="B Nazanin" pitchFamily="2" charset="-78"/>
              </a:rPr>
              <a:t>(  Francios</a:t>
            </a:r>
            <a:r>
              <a:rPr lang="en-US" sz="2200" dirty="0" smtClean="0">
                <a:cs typeface="B Nazanin" pitchFamily="2" charset="-78"/>
              </a:rPr>
              <a:t>II</a:t>
            </a:r>
            <a:r>
              <a:rPr lang="en-US" sz="2200" dirty="0" smtClean="0">
                <a:latin typeface="Times New Roman"/>
                <a:cs typeface="B Nazanin" pitchFamily="2" charset="-78"/>
              </a:rPr>
              <a:t>  </a:t>
            </a:r>
            <a:r>
              <a:rPr lang="fa-IR" sz="2200" dirty="0" smtClean="0">
                <a:latin typeface="Times New Roman"/>
                <a:cs typeface="B Nazanin" pitchFamily="2" charset="-78"/>
              </a:rPr>
              <a:t>به کاخ لوور برود.</a:t>
            </a:r>
          </a:p>
          <a:p>
            <a:endParaRPr lang="fa-IR" sz="2200" dirty="0">
              <a:cs typeface="B Nazanin" pitchFamily="2" charset="-78"/>
            </a:endParaRPr>
          </a:p>
        </p:txBody>
      </p:sp>
      <p:pic>
        <p:nvPicPr>
          <p:cNvPr id="2050" name="Picture 2" descr="chateau de la tournel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044377"/>
            <a:ext cx="2590800" cy="37988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3591" y="2348880"/>
            <a:ext cx="1540457" cy="25177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9765" y="2780928"/>
            <a:ext cx="1672854" cy="25879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7451" y="2246065"/>
            <a:ext cx="1701477" cy="27671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180584" y="6054328"/>
            <a:ext cx="7668344" cy="400110"/>
          </a:xfrm>
          <a:prstGeom prst="rect">
            <a:avLst/>
          </a:prstGeom>
          <a:noFill/>
        </p:spPr>
        <p:txBody>
          <a:bodyPr wrap="square" rtlCol="1">
            <a:spAutoFit/>
          </a:bodyPr>
          <a:lstStyle/>
          <a:p>
            <a:r>
              <a:rPr lang="fa-IR" sz="2000" dirty="0" smtClean="0">
                <a:cs typeface="B Nazanin" pitchFamily="2" charset="-78"/>
              </a:rPr>
              <a:t>از قرن 13 این مکان توسط کارگاه هایی که به نام  </a:t>
            </a:r>
            <a:r>
              <a:rPr lang="en-US" sz="2000" dirty="0" smtClean="0">
                <a:cs typeface="B Nazanin" pitchFamily="2" charset="-78"/>
              </a:rPr>
              <a:t>Tuileries</a:t>
            </a:r>
            <a:r>
              <a:rPr lang="fa-IR" sz="2000" dirty="0" smtClean="0">
                <a:cs typeface="B Nazanin" pitchFamily="2" charset="-78"/>
              </a:rPr>
              <a:t>خوانده میشدند اشغال شده بود.</a:t>
            </a:r>
            <a:endParaRPr lang="fa-IR" sz="2000" dirty="0">
              <a:cs typeface="B Nazanin" pitchFamily="2" charset="-78"/>
            </a:endParaRPr>
          </a:p>
        </p:txBody>
      </p:sp>
      <p:sp>
        <p:nvSpPr>
          <p:cNvPr id="8" name="TextBox 7"/>
          <p:cNvSpPr txBox="1"/>
          <p:nvPr/>
        </p:nvSpPr>
        <p:spPr>
          <a:xfrm>
            <a:off x="6084168" y="504970"/>
            <a:ext cx="2736304" cy="477054"/>
          </a:xfrm>
          <a:prstGeom prst="rect">
            <a:avLst/>
          </a:prstGeom>
          <a:noFill/>
        </p:spPr>
        <p:txBody>
          <a:bodyPr wrap="square" rtlCol="1">
            <a:spAutoFit/>
          </a:bodyPr>
          <a:lstStyle/>
          <a:p>
            <a:r>
              <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باغ کاترین دو مدیچی:</a:t>
            </a:r>
          </a:p>
        </p:txBody>
      </p:sp>
      <p:sp>
        <p:nvSpPr>
          <p:cNvPr id="9" name="TextBox 8"/>
          <p:cNvSpPr txBox="1"/>
          <p:nvPr/>
        </p:nvSpPr>
        <p:spPr>
          <a:xfrm>
            <a:off x="6660232" y="5566265"/>
            <a:ext cx="2160240" cy="477054"/>
          </a:xfrm>
          <a:prstGeom prst="rect">
            <a:avLst/>
          </a:prstGeom>
          <a:noFill/>
        </p:spPr>
        <p:txBody>
          <a:bodyPr wrap="square" rtlCol="1">
            <a:spAutoFit/>
          </a:bodyPr>
          <a:lstStyle/>
          <a:p>
            <a:r>
              <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علت نام گذاری:</a:t>
            </a:r>
          </a:p>
        </p:txBody>
      </p:sp>
    </p:spTree>
    <p:extLst>
      <p:ext uri="{BB962C8B-B14F-4D97-AF65-F5344CB8AC3E}">
        <p14:creationId xmlns:p14="http://schemas.microsoft.com/office/powerpoint/2010/main" val="3796467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053"/>
                                        </p:tgtEl>
                                        <p:attrNameLst>
                                          <p:attrName>style.visibility</p:attrName>
                                        </p:attrNameLst>
                                      </p:cBhvr>
                                      <p:to>
                                        <p:strVal val="visible"/>
                                      </p:to>
                                    </p:set>
                                    <p:animEffect transition="in" filter="fade">
                                      <p:cBhvr>
                                        <p:cTn id="17" dur="1000"/>
                                        <p:tgtEl>
                                          <p:spTgt spid="2053"/>
                                        </p:tgtEl>
                                      </p:cBhvr>
                                    </p:animEffect>
                                    <p:anim calcmode="lin" valueType="num">
                                      <p:cBhvr>
                                        <p:cTn id="18" dur="1000" fill="hold"/>
                                        <p:tgtEl>
                                          <p:spTgt spid="2053"/>
                                        </p:tgtEl>
                                        <p:attrNameLst>
                                          <p:attrName>ppt_x</p:attrName>
                                        </p:attrNameLst>
                                      </p:cBhvr>
                                      <p:tavLst>
                                        <p:tav tm="0">
                                          <p:val>
                                            <p:strVal val="#ppt_x"/>
                                          </p:val>
                                        </p:tav>
                                        <p:tav tm="100000">
                                          <p:val>
                                            <p:strVal val="#ppt_x"/>
                                          </p:val>
                                        </p:tav>
                                      </p:tavLst>
                                    </p:anim>
                                    <p:anim calcmode="lin" valueType="num">
                                      <p:cBhvr>
                                        <p:cTn id="19" dur="1000" fill="hold"/>
                                        <p:tgtEl>
                                          <p:spTgt spid="205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052"/>
                                        </p:tgtEl>
                                        <p:attrNameLst>
                                          <p:attrName>style.visibility</p:attrName>
                                        </p:attrNameLst>
                                      </p:cBhvr>
                                      <p:to>
                                        <p:strVal val="visible"/>
                                      </p:to>
                                    </p:set>
                                    <p:animEffect transition="in" filter="fade">
                                      <p:cBhvr>
                                        <p:cTn id="24" dur="1000"/>
                                        <p:tgtEl>
                                          <p:spTgt spid="2052"/>
                                        </p:tgtEl>
                                      </p:cBhvr>
                                    </p:animEffect>
                                    <p:anim calcmode="lin" valueType="num">
                                      <p:cBhvr>
                                        <p:cTn id="25" dur="1000" fill="hold"/>
                                        <p:tgtEl>
                                          <p:spTgt spid="2052"/>
                                        </p:tgtEl>
                                        <p:attrNameLst>
                                          <p:attrName>ppt_x</p:attrName>
                                        </p:attrNameLst>
                                      </p:cBhvr>
                                      <p:tavLst>
                                        <p:tav tm="0">
                                          <p:val>
                                            <p:strVal val="#ppt_x"/>
                                          </p:val>
                                        </p:tav>
                                        <p:tav tm="100000">
                                          <p:val>
                                            <p:strVal val="#ppt_x"/>
                                          </p:val>
                                        </p:tav>
                                      </p:tavLst>
                                    </p:anim>
                                    <p:anim calcmode="lin" valueType="num">
                                      <p:cBhvr>
                                        <p:cTn id="26"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050"/>
                                        </p:tgtEl>
                                        <p:attrNameLst>
                                          <p:attrName>style.visibility</p:attrName>
                                        </p:attrNameLst>
                                      </p:cBhvr>
                                      <p:to>
                                        <p:strVal val="visible"/>
                                      </p:to>
                                    </p:set>
                                    <p:animEffect transition="in" filter="fade">
                                      <p:cBhvr>
                                        <p:cTn id="31" dur="1000"/>
                                        <p:tgtEl>
                                          <p:spTgt spid="2050"/>
                                        </p:tgtEl>
                                      </p:cBhvr>
                                    </p:animEffect>
                                    <p:anim calcmode="lin" valueType="num">
                                      <p:cBhvr>
                                        <p:cTn id="32" dur="1000" fill="hold"/>
                                        <p:tgtEl>
                                          <p:spTgt spid="2050"/>
                                        </p:tgtEl>
                                        <p:attrNameLst>
                                          <p:attrName>ppt_x</p:attrName>
                                        </p:attrNameLst>
                                      </p:cBhvr>
                                      <p:tavLst>
                                        <p:tav tm="0">
                                          <p:val>
                                            <p:strVal val="#ppt_x"/>
                                          </p:val>
                                        </p:tav>
                                        <p:tav tm="100000">
                                          <p:val>
                                            <p:strVal val="#ppt_x"/>
                                          </p:val>
                                        </p:tav>
                                      </p:tavLst>
                                    </p:anim>
                                    <p:anim calcmode="lin" valueType="num">
                                      <p:cBhvr>
                                        <p:cTn id="33"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2051"/>
                                        </p:tgtEl>
                                        <p:attrNameLst>
                                          <p:attrName>style.visibility</p:attrName>
                                        </p:attrNameLst>
                                      </p:cBhvr>
                                      <p:to>
                                        <p:strVal val="visible"/>
                                      </p:to>
                                    </p:set>
                                    <p:animEffect transition="in" filter="fade">
                                      <p:cBhvr>
                                        <p:cTn id="38" dur="1000"/>
                                        <p:tgtEl>
                                          <p:spTgt spid="2051"/>
                                        </p:tgtEl>
                                      </p:cBhvr>
                                    </p:animEffect>
                                    <p:anim calcmode="lin" valueType="num">
                                      <p:cBhvr>
                                        <p:cTn id="39" dur="1000" fill="hold"/>
                                        <p:tgtEl>
                                          <p:spTgt spid="2051"/>
                                        </p:tgtEl>
                                        <p:attrNameLst>
                                          <p:attrName>ppt_x</p:attrName>
                                        </p:attrNameLst>
                                      </p:cBhvr>
                                      <p:tavLst>
                                        <p:tav tm="0">
                                          <p:val>
                                            <p:strVal val="#ppt_x"/>
                                          </p:val>
                                        </p:tav>
                                        <p:tav tm="100000">
                                          <p:val>
                                            <p:strVal val="#ppt_x"/>
                                          </p:val>
                                        </p:tav>
                                      </p:tavLst>
                                    </p:anim>
                                    <p:anim calcmode="lin" valueType="num">
                                      <p:cBhvr>
                                        <p:cTn id="40"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blinds(horizontal)">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blinds(horizontal)">
                                      <p:cBhvr>
                                        <p:cTn id="5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7875" y="1340768"/>
            <a:ext cx="8352928" cy="2800767"/>
          </a:xfrm>
          <a:prstGeom prst="rect">
            <a:avLst/>
          </a:prstGeom>
          <a:noFill/>
        </p:spPr>
        <p:txBody>
          <a:bodyPr wrap="square" rtlCol="1">
            <a:spAutoFit/>
          </a:bodyPr>
          <a:lstStyle/>
          <a:p>
            <a:r>
              <a:rPr lang="fa-IR" sz="2200" dirty="0" smtClean="0">
                <a:cs typeface="B Nazanin" pitchFamily="2" charset="-78"/>
              </a:rPr>
              <a:t>کاترین یک معمار منظر از فلورانس به نام</a:t>
            </a:r>
            <a:r>
              <a:rPr lang="en-US" sz="2200" dirty="0" smtClean="0">
                <a:cs typeface="B Nazanin" pitchFamily="2" charset="-78"/>
              </a:rPr>
              <a:t>Bernard de carnesse</a:t>
            </a:r>
            <a:r>
              <a:rPr lang="fa-IR" sz="2200" dirty="0" smtClean="0">
                <a:cs typeface="B Nazanin" pitchFamily="2" charset="-78"/>
              </a:rPr>
              <a:t>را مأمور ساخت یک باغ ایتالیایی رنسانسی کرد.این باغ با فواره ها،با یک طرح مارپیچ ویک </a:t>
            </a:r>
            <a:r>
              <a:rPr lang="en-US" sz="2200" dirty="0" smtClean="0">
                <a:cs typeface="B Nazanin" pitchFamily="2" charset="-78"/>
              </a:rPr>
              <a:t>grotto</a:t>
            </a:r>
            <a:r>
              <a:rPr lang="fa-IR" sz="2200" dirty="0" smtClean="0">
                <a:cs typeface="B Nazanin" pitchFamily="2" charset="-78"/>
              </a:rPr>
              <a:t> که به وسیله ی تصویرهایی از حیوانات و و گیاهان بر روی کاشی هایی از جنس چینی توسط </a:t>
            </a:r>
            <a:r>
              <a:rPr lang="en-US" sz="2200" dirty="0" smtClean="0">
                <a:cs typeface="B Nazanin" pitchFamily="2" charset="-78"/>
              </a:rPr>
              <a:t>Bernard Pallissy</a:t>
            </a:r>
            <a:r>
              <a:rPr lang="fa-IR" sz="2200" dirty="0" smtClean="0">
                <a:cs typeface="B Nazanin" pitchFamily="2" charset="-78"/>
              </a:rPr>
              <a:t>تزئین شده بود </a:t>
            </a:r>
            <a:r>
              <a:rPr lang="fa-IR" sz="2200" dirty="0" smtClean="0">
                <a:latin typeface="Times New Roman"/>
                <a:cs typeface="B Nazanin" pitchFamily="2" charset="-78"/>
              </a:rPr>
              <a:t>،</a:t>
            </a:r>
            <a:r>
              <a:rPr lang="fa-IR" sz="2200" dirty="0" smtClean="0">
                <a:cs typeface="B Nazanin" pitchFamily="2" charset="-78"/>
              </a:rPr>
              <a:t>ساخته شد</a:t>
            </a:r>
            <a:r>
              <a:rPr lang="fa-IR" sz="2200" dirty="0">
                <a:cs typeface="B Nazanin" pitchFamily="2" charset="-78"/>
              </a:rPr>
              <a:t>. باغ کاترین دو مدیچی یک فضای محصور به طول 5000و عرض 3000متر بود.این باغ توسط 6 کوچه به قسمت های مستطیل شکلی تقسیم شده بود.این باغ در آن زمان بزرگترین و زیباترین باغ در پاریس بود.</a:t>
            </a:r>
          </a:p>
          <a:p>
            <a:endParaRPr lang="fa-IR" sz="2200" dirty="0" smtClean="0">
              <a:cs typeface="B Nazanin" pitchFamily="2" charset="-78"/>
            </a:endParaRPr>
          </a:p>
          <a:p>
            <a:endParaRPr lang="fa-IR" sz="2200" dirty="0">
              <a:cs typeface="B Nazanin" pitchFamily="2" charset="-78"/>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3645024"/>
            <a:ext cx="2066925" cy="228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007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1000"/>
                                        <p:tgtEl>
                                          <p:spTgt spid="3074"/>
                                        </p:tgtEl>
                                      </p:cBhvr>
                                    </p:animEffect>
                                    <p:anim calcmode="lin" valueType="num">
                                      <p:cBhvr>
                                        <p:cTn id="13" dur="1000" fill="hold"/>
                                        <p:tgtEl>
                                          <p:spTgt spid="3074"/>
                                        </p:tgtEl>
                                        <p:attrNameLst>
                                          <p:attrName>ppt_x</p:attrName>
                                        </p:attrNameLst>
                                      </p:cBhvr>
                                      <p:tavLst>
                                        <p:tav tm="0">
                                          <p:val>
                                            <p:strVal val="#ppt_x"/>
                                          </p:val>
                                        </p:tav>
                                        <p:tav tm="100000">
                                          <p:val>
                                            <p:strVal val="#ppt_x"/>
                                          </p:val>
                                        </p:tav>
                                      </p:tavLst>
                                    </p:anim>
                                    <p:anim calcmode="lin" valueType="num">
                                      <p:cBhvr>
                                        <p:cTn id="1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764704"/>
            <a:ext cx="7920880" cy="1785104"/>
          </a:xfrm>
          <a:prstGeom prst="rect">
            <a:avLst/>
          </a:prstGeom>
          <a:noFill/>
        </p:spPr>
        <p:txBody>
          <a:bodyPr wrap="square" rtlCol="1">
            <a:spAutoFit/>
          </a:bodyPr>
          <a:lstStyle/>
          <a:p>
            <a:r>
              <a:rPr lang="fa-IR" sz="2200" dirty="0" smtClean="0">
                <a:cs typeface="B Nazanin" pitchFamily="2" charset="-78"/>
              </a:rPr>
              <a:t>پادشاه هنری سوم مجبور شده بود که در سال 1588به سرعت به پاریس برود.در حالیکه باغ در آن زمان خراب شده بود و نیاز به بازسازی داشت،جانشین او هنری چهارم و باغبانش به نام </a:t>
            </a:r>
            <a:r>
              <a:rPr lang="en-US" sz="2200" dirty="0" smtClean="0">
                <a:cs typeface="B Nazanin" pitchFamily="2" charset="-78"/>
              </a:rPr>
              <a:t>claude Mollet </a:t>
            </a:r>
            <a:r>
              <a:rPr lang="fa-IR" sz="2200" dirty="0" smtClean="0">
                <a:cs typeface="B Nazanin" pitchFamily="2" charset="-78"/>
              </a:rPr>
              <a:t>باغ را بازسازی کردند.گرچه هنری چهارم هرگز در کاخ تویلری زندگی نکرد اما از باغ تویلری برای استراحت و مانورهای نظامی استفاده کرد.</a:t>
            </a:r>
          </a:p>
          <a:p>
            <a:endParaRPr lang="fa-IR" sz="2200" dirty="0">
              <a:cs typeface="B Nazanin" pitchFamily="2" charset="-78"/>
            </a:endParaRPr>
          </a:p>
        </p:txBody>
      </p:sp>
      <p:sp>
        <p:nvSpPr>
          <p:cNvPr id="3" name="TextBox 2"/>
          <p:cNvSpPr txBox="1"/>
          <p:nvPr/>
        </p:nvSpPr>
        <p:spPr>
          <a:xfrm>
            <a:off x="1331640" y="4955494"/>
            <a:ext cx="7632848" cy="1446550"/>
          </a:xfrm>
          <a:prstGeom prst="rect">
            <a:avLst/>
          </a:prstGeom>
          <a:noFill/>
        </p:spPr>
        <p:txBody>
          <a:bodyPr wrap="square" rtlCol="1">
            <a:spAutoFit/>
          </a:bodyPr>
          <a:lstStyle/>
          <a:p>
            <a:pPr marL="342900" indent="-342900">
              <a:buFont typeface="Arial" pitchFamily="34" charset="0"/>
              <a:buChar char="•"/>
            </a:pPr>
            <a:r>
              <a:rPr lang="fa-IR" sz="2200" dirty="0" smtClean="0">
                <a:cs typeface="B Nazanin" pitchFamily="2" charset="-78"/>
              </a:rPr>
              <a:t>-یک گردشگاه سرپوشیده در طول باغ ساخته شد.</a:t>
            </a:r>
          </a:p>
          <a:p>
            <a:pPr marL="342900" indent="-342900">
              <a:buFont typeface="Arial" pitchFamily="34" charset="0"/>
              <a:buChar char="•"/>
            </a:pPr>
            <a:r>
              <a:rPr lang="fa-IR" sz="2200" dirty="0" smtClean="0">
                <a:cs typeface="B Nazanin" pitchFamily="2" charset="-78"/>
              </a:rPr>
              <a:t>-یک خیابان درخت کاری شده با درختان شاه توت موازی با گردشگاه ساخته شد.</a:t>
            </a:r>
          </a:p>
          <a:p>
            <a:pPr marL="342900" indent="-342900">
              <a:buFont typeface="Arial" pitchFamily="34" charset="0"/>
              <a:buChar char="•"/>
            </a:pPr>
            <a:r>
              <a:rPr lang="fa-IR" sz="2200" dirty="0" smtClean="0">
                <a:cs typeface="B Nazanin" pitchFamily="2" charset="-78"/>
              </a:rPr>
              <a:t>-یک حوض مستطیل شکل به به عرض 45 و طول 65 بع همراه یک فواره ساخته شد.</a:t>
            </a:r>
            <a:endParaRPr lang="fa-IR" sz="2200" dirty="0">
              <a:cs typeface="B Nazanin" pitchFamily="2" charset="-78"/>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871" y="2261584"/>
            <a:ext cx="1470025" cy="1993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1824" y="2276872"/>
            <a:ext cx="1524000" cy="1993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760" y="2708920"/>
            <a:ext cx="1524000" cy="19442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273824" y="269940"/>
            <a:ext cx="3330624" cy="477054"/>
          </a:xfrm>
          <a:prstGeom prst="rect">
            <a:avLst/>
          </a:prstGeom>
          <a:noFill/>
        </p:spPr>
        <p:txBody>
          <a:bodyPr wrap="square" rtlCol="1">
            <a:spAutoFit/>
          </a:bodyPr>
          <a:lstStyle/>
          <a:p>
            <a:r>
              <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باغبان هنری چهارم:</a:t>
            </a:r>
          </a:p>
        </p:txBody>
      </p:sp>
      <p:sp>
        <p:nvSpPr>
          <p:cNvPr id="5" name="TextBox 4"/>
          <p:cNvSpPr txBox="1"/>
          <p:nvPr/>
        </p:nvSpPr>
        <p:spPr>
          <a:xfrm>
            <a:off x="6876256" y="4414609"/>
            <a:ext cx="1728192" cy="477054"/>
          </a:xfrm>
          <a:prstGeom prst="rect">
            <a:avLst/>
          </a:prstGeom>
          <a:noFill/>
        </p:spPr>
        <p:txBody>
          <a:bodyPr wrap="square" rtlCol="1">
            <a:spAutoFit/>
          </a:bodyPr>
          <a:lstStyle/>
          <a:p>
            <a:r>
              <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بازسازی باغ:</a:t>
            </a:r>
          </a:p>
        </p:txBody>
      </p:sp>
    </p:spTree>
    <p:extLst>
      <p:ext uri="{BB962C8B-B14F-4D97-AF65-F5344CB8AC3E}">
        <p14:creationId xmlns:p14="http://schemas.microsoft.com/office/powerpoint/2010/main" val="60772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fade">
                                      <p:cBhvr>
                                        <p:cTn id="17" dur="1000"/>
                                        <p:tgtEl>
                                          <p:spTgt spid="4098"/>
                                        </p:tgtEl>
                                      </p:cBhvr>
                                    </p:animEffect>
                                    <p:anim calcmode="lin" valueType="num">
                                      <p:cBhvr>
                                        <p:cTn id="18" dur="1000" fill="hold"/>
                                        <p:tgtEl>
                                          <p:spTgt spid="4098"/>
                                        </p:tgtEl>
                                        <p:attrNameLst>
                                          <p:attrName>ppt_x</p:attrName>
                                        </p:attrNameLst>
                                      </p:cBhvr>
                                      <p:tavLst>
                                        <p:tav tm="0">
                                          <p:val>
                                            <p:strVal val="#ppt_x"/>
                                          </p:val>
                                        </p:tav>
                                        <p:tav tm="100000">
                                          <p:val>
                                            <p:strVal val="#ppt_x"/>
                                          </p:val>
                                        </p:tav>
                                      </p:tavLst>
                                    </p:anim>
                                    <p:anim calcmode="lin" valueType="num">
                                      <p:cBhvr>
                                        <p:cTn id="1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099"/>
                                        </p:tgtEl>
                                        <p:attrNameLst>
                                          <p:attrName>style.visibility</p:attrName>
                                        </p:attrNameLst>
                                      </p:cBhvr>
                                      <p:to>
                                        <p:strVal val="visible"/>
                                      </p:to>
                                    </p:set>
                                    <p:animEffect transition="in" filter="fade">
                                      <p:cBhvr>
                                        <p:cTn id="24" dur="1000"/>
                                        <p:tgtEl>
                                          <p:spTgt spid="4099"/>
                                        </p:tgtEl>
                                      </p:cBhvr>
                                    </p:animEffect>
                                    <p:anim calcmode="lin" valueType="num">
                                      <p:cBhvr>
                                        <p:cTn id="25" dur="1000" fill="hold"/>
                                        <p:tgtEl>
                                          <p:spTgt spid="4099"/>
                                        </p:tgtEl>
                                        <p:attrNameLst>
                                          <p:attrName>ppt_x</p:attrName>
                                        </p:attrNameLst>
                                      </p:cBhvr>
                                      <p:tavLst>
                                        <p:tav tm="0">
                                          <p:val>
                                            <p:strVal val="#ppt_x"/>
                                          </p:val>
                                        </p:tav>
                                        <p:tav tm="100000">
                                          <p:val>
                                            <p:strVal val="#ppt_x"/>
                                          </p:val>
                                        </p:tav>
                                      </p:tavLst>
                                    </p:anim>
                                    <p:anim calcmode="lin" valueType="num">
                                      <p:cBhvr>
                                        <p:cTn id="26"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4100"/>
                                        </p:tgtEl>
                                        <p:attrNameLst>
                                          <p:attrName>style.visibility</p:attrName>
                                        </p:attrNameLst>
                                      </p:cBhvr>
                                      <p:to>
                                        <p:strVal val="visible"/>
                                      </p:to>
                                    </p:set>
                                    <p:animEffect transition="in" filter="fade">
                                      <p:cBhvr>
                                        <p:cTn id="31" dur="1000"/>
                                        <p:tgtEl>
                                          <p:spTgt spid="4100"/>
                                        </p:tgtEl>
                                      </p:cBhvr>
                                    </p:animEffect>
                                    <p:anim calcmode="lin" valueType="num">
                                      <p:cBhvr>
                                        <p:cTn id="32" dur="1000" fill="hold"/>
                                        <p:tgtEl>
                                          <p:spTgt spid="4100"/>
                                        </p:tgtEl>
                                        <p:attrNameLst>
                                          <p:attrName>ppt_x</p:attrName>
                                        </p:attrNameLst>
                                      </p:cBhvr>
                                      <p:tavLst>
                                        <p:tav tm="0">
                                          <p:val>
                                            <p:strVal val="#ppt_x"/>
                                          </p:val>
                                        </p:tav>
                                        <p:tav tm="100000">
                                          <p:val>
                                            <p:strVal val="#ppt_x"/>
                                          </p:val>
                                        </p:tav>
                                      </p:tavLst>
                                    </p:anim>
                                    <p:anim calcmode="lin" valueType="num">
                                      <p:cBhvr>
                                        <p:cTn id="33"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blinds(horizontal)">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blinds(horizontal)">
                                      <p:cBhvr>
                                        <p:cTn id="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620688"/>
            <a:ext cx="8601973" cy="2123658"/>
          </a:xfrm>
          <a:prstGeom prst="rect">
            <a:avLst/>
          </a:prstGeom>
          <a:noFill/>
        </p:spPr>
        <p:txBody>
          <a:bodyPr wrap="square" rtlCol="1">
            <a:spAutoFit/>
          </a:bodyPr>
          <a:lstStyle/>
          <a:p>
            <a:r>
              <a:rPr lang="fa-IR" sz="2200" dirty="0" smtClean="0">
                <a:cs typeface="B Nazanin" pitchFamily="2" charset="-78"/>
              </a:rPr>
              <a:t>در سال 1610این باغ محل تفریح و زمین بازی عظیم</a:t>
            </a:r>
            <a:r>
              <a:rPr lang="en-US" sz="2200" dirty="0" smtClean="0">
                <a:cs typeface="B Nazanin" pitchFamily="2" charset="-78"/>
              </a:rPr>
              <a:t>Louis XIII </a:t>
            </a:r>
            <a:r>
              <a:rPr lang="fa-IR" sz="2200" dirty="0" smtClean="0">
                <a:cs typeface="B Nazanin" pitchFamily="2" charset="-78"/>
              </a:rPr>
              <a:t> شد.</a:t>
            </a:r>
            <a:endParaRPr lang="en-US" sz="2200" dirty="0" smtClean="0">
              <a:cs typeface="B Nazanin" pitchFamily="2" charset="-78"/>
            </a:endParaRPr>
          </a:p>
          <a:p>
            <a:r>
              <a:rPr lang="en-US" sz="2200" dirty="0" smtClean="0">
                <a:cs typeface="B Nazanin" pitchFamily="2" charset="-78"/>
              </a:rPr>
              <a:t>  </a:t>
            </a:r>
            <a:r>
              <a:rPr lang="fa-IR" sz="2200" dirty="0" smtClean="0">
                <a:cs typeface="B Nazanin" pitchFamily="2" charset="-78"/>
              </a:rPr>
              <a:t>در شمال باغ،ماری دو مدیچی یک مدرسه ی اسب سواری،چند اصطبل و یک محل تربیت اسب ها برای تمرین دادن به آن ها تأسیس کرد.</a:t>
            </a:r>
          </a:p>
          <a:p>
            <a:r>
              <a:rPr lang="fa-IR" sz="2200" dirty="0" smtClean="0">
                <a:cs typeface="B Nazanin" pitchFamily="2" charset="-78"/>
              </a:rPr>
              <a:t>زمانی که پادشاه و درباریانش از پاریس غایب بودند،باغ تبدیل به یک محل خوشایند برای طبقه ی اعیان شد.</a:t>
            </a:r>
          </a:p>
          <a:p>
            <a:endParaRPr lang="fa-IR" sz="2200" dirty="0">
              <a:cs typeface="B Nazanin" pitchFamily="2" charset="-78"/>
            </a:endParaRPr>
          </a:p>
        </p:txBody>
      </p:sp>
      <p:sp>
        <p:nvSpPr>
          <p:cNvPr id="3" name="TextBox 2"/>
          <p:cNvSpPr txBox="1"/>
          <p:nvPr/>
        </p:nvSpPr>
        <p:spPr>
          <a:xfrm>
            <a:off x="683568" y="3789040"/>
            <a:ext cx="8208912" cy="1107996"/>
          </a:xfrm>
          <a:prstGeom prst="rect">
            <a:avLst/>
          </a:prstGeom>
          <a:noFill/>
        </p:spPr>
        <p:txBody>
          <a:bodyPr wrap="square" rtlCol="1">
            <a:spAutoFit/>
          </a:bodyPr>
          <a:lstStyle/>
          <a:p>
            <a:r>
              <a:rPr lang="fa-IR" sz="2200" dirty="0" smtClean="0">
                <a:cs typeface="B Nazanin" pitchFamily="2" charset="-78"/>
              </a:rPr>
              <a:t>پادشاه جدید به سرعت دستورالعمل ها و سبک معماری خودش را به باغ تویلری تحمیل کرد.معماران او به نام </a:t>
            </a:r>
            <a:r>
              <a:rPr lang="en-US" sz="2200" dirty="0" smtClean="0">
                <a:cs typeface="B Nazanin" pitchFamily="2" charset="-78"/>
              </a:rPr>
              <a:t>Louis Le Vau </a:t>
            </a:r>
            <a:r>
              <a:rPr lang="fa-IR" sz="2200" dirty="0" smtClean="0">
                <a:cs typeface="B Nazanin" pitchFamily="2" charset="-78"/>
              </a:rPr>
              <a:t>و</a:t>
            </a:r>
            <a:r>
              <a:rPr lang="en-US" sz="2200" dirty="0" smtClean="0">
                <a:cs typeface="B Nazanin" pitchFamily="2" charset="-78"/>
              </a:rPr>
              <a:t>Francois d'Orbay </a:t>
            </a:r>
            <a:r>
              <a:rPr lang="en-US" sz="2200" dirty="0">
                <a:cs typeface="B Nazanin" pitchFamily="2" charset="-78"/>
              </a:rPr>
              <a:t> </a:t>
            </a:r>
            <a:r>
              <a:rPr lang="fa-IR" sz="2200" dirty="0" smtClean="0">
                <a:cs typeface="B Nazanin" pitchFamily="2" charset="-78"/>
              </a:rPr>
              <a:t>نهایتا کاخ تویلری را به اتمام رساندند و یک سکونتگاه شاهانه ی مناسب ساختند.</a:t>
            </a:r>
            <a:endParaRPr lang="en-US" sz="2200" dirty="0" smtClean="0">
              <a:cs typeface="B Nazanin" pitchFamily="2" charset="-78"/>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281" y="2132856"/>
            <a:ext cx="3672408" cy="1512168"/>
          </a:xfrm>
          <a:prstGeom prst="rect">
            <a:avLst/>
          </a:prstGeom>
          <a:ln>
            <a:noFill/>
          </a:ln>
          <a:effectLst>
            <a:outerShdw blurRad="292100" dist="139700" dir="2700000" algn="tl" rotWithShape="0">
              <a:srgbClr val="333333">
                <a:alpha val="65000"/>
              </a:srgbClr>
            </a:outerShdw>
          </a:effectLst>
          <a:extLs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772" y="4653136"/>
            <a:ext cx="3599105" cy="1816353"/>
          </a:xfrm>
          <a:prstGeom prst="rect">
            <a:avLst/>
          </a:prstGeom>
          <a:ln>
            <a:noFill/>
          </a:ln>
          <a:effectLst>
            <a:outerShdw blurRad="292100" dist="139700" dir="2700000" algn="tl" rotWithShape="0">
              <a:srgbClr val="333333">
                <a:alpha val="65000"/>
              </a:srgbClr>
            </a:outerShdw>
          </a:effectLst>
          <a:extLs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588224" y="188640"/>
            <a:ext cx="2160240" cy="477054"/>
          </a:xfrm>
          <a:prstGeom prst="rect">
            <a:avLst/>
          </a:prstGeom>
          <a:noFill/>
        </p:spPr>
        <p:txBody>
          <a:bodyPr wrap="square" rtlCol="1">
            <a:spAutoFit/>
          </a:bodyPr>
          <a:lstStyle/>
          <a:p>
            <a:r>
              <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باغ:</a:t>
            </a:r>
            <a:r>
              <a:rPr lang="en-US"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Louis XIII</a:t>
            </a:r>
          </a:p>
        </p:txBody>
      </p:sp>
      <p:sp>
        <p:nvSpPr>
          <p:cNvPr id="5" name="TextBox 4"/>
          <p:cNvSpPr txBox="1"/>
          <p:nvPr/>
        </p:nvSpPr>
        <p:spPr>
          <a:xfrm>
            <a:off x="6516216" y="3311986"/>
            <a:ext cx="2232248" cy="477054"/>
          </a:xfrm>
          <a:prstGeom prst="rect">
            <a:avLst/>
          </a:prstGeom>
          <a:noFill/>
        </p:spPr>
        <p:txBody>
          <a:bodyPr wrap="square" rtlCol="1">
            <a:spAutoFit/>
          </a:bodyPr>
          <a:lstStyle/>
          <a:p>
            <a:r>
              <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باغ :</a:t>
            </a:r>
            <a:r>
              <a:rPr lang="en-US"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Louis XIV </a:t>
            </a:r>
          </a:p>
        </p:txBody>
      </p:sp>
    </p:spTree>
    <p:extLst>
      <p:ext uri="{BB962C8B-B14F-4D97-AF65-F5344CB8AC3E}">
        <p14:creationId xmlns:p14="http://schemas.microsoft.com/office/powerpoint/2010/main" val="1746451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122"/>
                                        </p:tgtEl>
                                        <p:attrNameLst>
                                          <p:attrName>style.visibility</p:attrName>
                                        </p:attrNameLst>
                                      </p:cBhvr>
                                      <p:to>
                                        <p:strVal val="visible"/>
                                      </p:to>
                                    </p:set>
                                    <p:animEffect transition="in" filter="fade">
                                      <p:cBhvr>
                                        <p:cTn id="17" dur="1000"/>
                                        <p:tgtEl>
                                          <p:spTgt spid="5122"/>
                                        </p:tgtEl>
                                      </p:cBhvr>
                                    </p:animEffect>
                                    <p:anim calcmode="lin" valueType="num">
                                      <p:cBhvr>
                                        <p:cTn id="18" dur="1000" fill="hold"/>
                                        <p:tgtEl>
                                          <p:spTgt spid="5122"/>
                                        </p:tgtEl>
                                        <p:attrNameLst>
                                          <p:attrName>ppt_x</p:attrName>
                                        </p:attrNameLst>
                                      </p:cBhvr>
                                      <p:tavLst>
                                        <p:tav tm="0">
                                          <p:val>
                                            <p:strVal val="#ppt_x"/>
                                          </p:val>
                                        </p:tav>
                                        <p:tav tm="100000">
                                          <p:val>
                                            <p:strVal val="#ppt_x"/>
                                          </p:val>
                                        </p:tav>
                                      </p:tavLst>
                                    </p:anim>
                                    <p:anim calcmode="lin" valueType="num">
                                      <p:cBhvr>
                                        <p:cTn id="19"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linds(horizont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linds(horizontal)">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5123"/>
                                        </p:tgtEl>
                                        <p:attrNameLst>
                                          <p:attrName>style.visibility</p:attrName>
                                        </p:attrNameLst>
                                      </p:cBhvr>
                                      <p:to>
                                        <p:strVal val="visible"/>
                                      </p:to>
                                    </p:set>
                                    <p:animEffect transition="in" filter="fade">
                                      <p:cBhvr>
                                        <p:cTn id="34" dur="1000"/>
                                        <p:tgtEl>
                                          <p:spTgt spid="5123"/>
                                        </p:tgtEl>
                                      </p:cBhvr>
                                    </p:animEffect>
                                    <p:anim calcmode="lin" valueType="num">
                                      <p:cBhvr>
                                        <p:cTn id="35" dur="1000" fill="hold"/>
                                        <p:tgtEl>
                                          <p:spTgt spid="5123"/>
                                        </p:tgtEl>
                                        <p:attrNameLst>
                                          <p:attrName>ppt_x</p:attrName>
                                        </p:attrNameLst>
                                      </p:cBhvr>
                                      <p:tavLst>
                                        <p:tav tm="0">
                                          <p:val>
                                            <p:strVal val="#ppt_x"/>
                                          </p:val>
                                        </p:tav>
                                        <p:tav tm="100000">
                                          <p:val>
                                            <p:strVal val="#ppt_x"/>
                                          </p:val>
                                        </p:tav>
                                      </p:tavLst>
                                    </p:anim>
                                    <p:anim calcmode="lin" valueType="num">
                                      <p:cBhvr>
                                        <p:cTn id="36"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691493"/>
            <a:ext cx="8496944" cy="1107996"/>
          </a:xfrm>
          <a:prstGeom prst="rect">
            <a:avLst/>
          </a:prstGeom>
          <a:noFill/>
        </p:spPr>
        <p:txBody>
          <a:bodyPr wrap="square" rtlCol="1">
            <a:spAutoFit/>
          </a:bodyPr>
          <a:lstStyle/>
          <a:p>
            <a:r>
              <a:rPr lang="fa-IR" sz="2200" dirty="0" smtClean="0">
                <a:cs typeface="B Nazanin" pitchFamily="2" charset="-78"/>
              </a:rPr>
              <a:t>در سال،</a:t>
            </a:r>
            <a:r>
              <a:rPr lang="en-US" sz="2200" dirty="0" smtClean="0">
                <a:cs typeface="B Nazanin" pitchFamily="2" charset="-78"/>
              </a:rPr>
              <a:t> </a:t>
            </a:r>
            <a:r>
              <a:rPr lang="en-US" sz="2200" dirty="0" err="1">
                <a:cs typeface="B Nazanin" pitchFamily="2" charset="-78"/>
              </a:rPr>
              <a:t>G</a:t>
            </a:r>
            <a:r>
              <a:rPr lang="en-US" sz="2200" dirty="0" err="1" smtClean="0">
                <a:cs typeface="B Nazanin" pitchFamily="2" charset="-78"/>
              </a:rPr>
              <a:t>olbert</a:t>
            </a:r>
            <a:r>
              <a:rPr lang="en-US" sz="2200" dirty="0" smtClean="0">
                <a:cs typeface="B Nazanin" pitchFamily="2" charset="-78"/>
              </a:rPr>
              <a:t> 1664 </a:t>
            </a:r>
            <a:r>
              <a:rPr lang="fa-IR" sz="2200" dirty="0" smtClean="0">
                <a:cs typeface="B Nazanin" pitchFamily="2" charset="-78"/>
              </a:rPr>
              <a:t>معمار منظر به نام </a:t>
            </a:r>
            <a:r>
              <a:rPr lang="en-US" sz="2200" dirty="0" smtClean="0">
                <a:cs typeface="B Nazanin" pitchFamily="2" charset="-78"/>
              </a:rPr>
              <a:t>   André Le Nôtre</a:t>
            </a:r>
            <a:r>
              <a:rPr lang="fa-IR" sz="2200" dirty="0" smtClean="0">
                <a:cs typeface="B Nazanin" pitchFamily="2" charset="-78"/>
              </a:rPr>
              <a:t>را</a:t>
            </a:r>
            <a:r>
              <a:rPr lang="en-US" sz="2200" dirty="0" smtClean="0">
                <a:cs typeface="B Nazanin" pitchFamily="2" charset="-78"/>
              </a:rPr>
              <a:t>  </a:t>
            </a:r>
            <a:r>
              <a:rPr lang="fa-IR" sz="2200" dirty="0" smtClean="0">
                <a:cs typeface="B Nazanin" pitchFamily="2" charset="-78"/>
              </a:rPr>
              <a:t>به کار گماشت تا کل باغ را مجددا طراحی کند.او فورا شروع به تبدیل تویلری به یک باغ رسمی فرانسوی</a:t>
            </a:r>
            <a:r>
              <a:rPr lang="en-US" sz="2200" dirty="0" smtClean="0">
                <a:cs typeface="B Nazanin" pitchFamily="2" charset="-78"/>
              </a:rPr>
              <a:t>garden à la française )</a:t>
            </a:r>
            <a:r>
              <a:rPr lang="fa-IR" sz="2200" dirty="0" smtClean="0">
                <a:cs typeface="B Nazanin" pitchFamily="2" charset="-78"/>
              </a:rPr>
              <a:t>)کرد.</a:t>
            </a:r>
            <a:endParaRPr lang="fa-IR" sz="2200" dirty="0">
              <a:cs typeface="B Nazanin" pitchFamily="2" charset="-78"/>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453950"/>
            <a:ext cx="1616075" cy="2133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386383" y="3532979"/>
            <a:ext cx="7632848" cy="769441"/>
          </a:xfrm>
          <a:prstGeom prst="rect">
            <a:avLst/>
          </a:prstGeom>
          <a:noFill/>
        </p:spPr>
        <p:txBody>
          <a:bodyPr wrap="square" rtlCol="1">
            <a:spAutoFit/>
          </a:bodyPr>
          <a:lstStyle/>
          <a:p>
            <a:r>
              <a:rPr lang="fa-IR" sz="2200" dirty="0" smtClean="0">
                <a:cs typeface="B Nazanin" pitchFamily="2" charset="-78"/>
              </a:rPr>
              <a:t>سبکی که او برای اولین بار در </a:t>
            </a:r>
            <a:r>
              <a:rPr lang="en-US" sz="2200" dirty="0" smtClean="0">
                <a:cs typeface="B Nazanin" pitchFamily="2" charset="-78"/>
              </a:rPr>
              <a:t>Vaux-le-</a:t>
            </a:r>
            <a:r>
              <a:rPr lang="en-US" sz="2200" dirty="0" err="1" smtClean="0">
                <a:cs typeface="B Nazanin" pitchFamily="2" charset="-78"/>
              </a:rPr>
              <a:t>Vicomte</a:t>
            </a:r>
            <a:r>
              <a:rPr lang="fa-IR" sz="2200" dirty="0">
                <a:cs typeface="B Nazanin" pitchFamily="2" charset="-78"/>
              </a:rPr>
              <a:t>ایجاد کرد و در </a:t>
            </a:r>
            <a:r>
              <a:rPr lang="en-US" sz="2200" dirty="0" smtClean="0">
                <a:cs typeface="B Nazanin" pitchFamily="2" charset="-78"/>
              </a:rPr>
              <a:t>Versailles</a:t>
            </a:r>
            <a:r>
              <a:rPr lang="fa-IR" sz="2200" dirty="0">
                <a:cs typeface="B Nazanin" pitchFamily="2" charset="-78"/>
              </a:rPr>
              <a:t>کامل کرد بر </a:t>
            </a:r>
            <a:r>
              <a:rPr lang="fa-IR" sz="2200" dirty="0" smtClean="0">
                <a:cs typeface="B Nazanin" pitchFamily="2" charset="-78"/>
              </a:rPr>
              <a:t>اساس قرینه </a:t>
            </a:r>
            <a:r>
              <a:rPr lang="fa-IR" sz="2200" dirty="0">
                <a:cs typeface="B Nazanin" pitchFamily="2" charset="-78"/>
              </a:rPr>
              <a:t>سازی،نظم و پرسپکتیوهای طولانی بود.</a:t>
            </a: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0866" y="4437112"/>
            <a:ext cx="3843622" cy="2016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6422" y="4437112"/>
            <a:ext cx="3895578" cy="2016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0137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fade">
                                      <p:cBhvr>
                                        <p:cTn id="12" dur="1000"/>
                                        <p:tgtEl>
                                          <p:spTgt spid="6146"/>
                                        </p:tgtEl>
                                      </p:cBhvr>
                                    </p:animEffect>
                                    <p:anim calcmode="lin" valueType="num">
                                      <p:cBhvr>
                                        <p:cTn id="13" dur="1000" fill="hold"/>
                                        <p:tgtEl>
                                          <p:spTgt spid="6146"/>
                                        </p:tgtEl>
                                        <p:attrNameLst>
                                          <p:attrName>ppt_x</p:attrName>
                                        </p:attrNameLst>
                                      </p:cBhvr>
                                      <p:tavLst>
                                        <p:tav tm="0">
                                          <p:val>
                                            <p:strVal val="#ppt_x"/>
                                          </p:val>
                                        </p:tav>
                                        <p:tav tm="100000">
                                          <p:val>
                                            <p:strVal val="#ppt_x"/>
                                          </p:val>
                                        </p:tav>
                                      </p:tavLst>
                                    </p:anim>
                                    <p:anim calcmode="lin" valueType="num">
                                      <p:cBhvr>
                                        <p:cTn id="14"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6147"/>
                                        </p:tgtEl>
                                        <p:attrNameLst>
                                          <p:attrName>style.visibility</p:attrName>
                                        </p:attrNameLst>
                                      </p:cBhvr>
                                      <p:to>
                                        <p:strVal val="visible"/>
                                      </p:to>
                                    </p:set>
                                    <p:animEffect transition="in" filter="fade">
                                      <p:cBhvr>
                                        <p:cTn id="24" dur="1000"/>
                                        <p:tgtEl>
                                          <p:spTgt spid="6147"/>
                                        </p:tgtEl>
                                      </p:cBhvr>
                                    </p:animEffect>
                                    <p:anim calcmode="lin" valueType="num">
                                      <p:cBhvr>
                                        <p:cTn id="25" dur="1000" fill="hold"/>
                                        <p:tgtEl>
                                          <p:spTgt spid="6147"/>
                                        </p:tgtEl>
                                        <p:attrNameLst>
                                          <p:attrName>ppt_x</p:attrName>
                                        </p:attrNameLst>
                                      </p:cBhvr>
                                      <p:tavLst>
                                        <p:tav tm="0">
                                          <p:val>
                                            <p:strVal val="#ppt_x"/>
                                          </p:val>
                                        </p:tav>
                                        <p:tav tm="100000">
                                          <p:val>
                                            <p:strVal val="#ppt_x"/>
                                          </p:val>
                                        </p:tav>
                                      </p:tavLst>
                                    </p:anim>
                                    <p:anim calcmode="lin" valueType="num">
                                      <p:cBhvr>
                                        <p:cTn id="26" dur="1000" fill="hold"/>
                                        <p:tgtEl>
                                          <p:spTgt spid="614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6148"/>
                                        </p:tgtEl>
                                        <p:attrNameLst>
                                          <p:attrName>style.visibility</p:attrName>
                                        </p:attrNameLst>
                                      </p:cBhvr>
                                      <p:to>
                                        <p:strVal val="visible"/>
                                      </p:to>
                                    </p:set>
                                    <p:animEffect transition="in" filter="fade">
                                      <p:cBhvr>
                                        <p:cTn id="31" dur="1000"/>
                                        <p:tgtEl>
                                          <p:spTgt spid="6148"/>
                                        </p:tgtEl>
                                      </p:cBhvr>
                                    </p:animEffect>
                                    <p:anim calcmode="lin" valueType="num">
                                      <p:cBhvr>
                                        <p:cTn id="32" dur="1000" fill="hold"/>
                                        <p:tgtEl>
                                          <p:spTgt spid="6148"/>
                                        </p:tgtEl>
                                        <p:attrNameLst>
                                          <p:attrName>ppt_x</p:attrName>
                                        </p:attrNameLst>
                                      </p:cBhvr>
                                      <p:tavLst>
                                        <p:tav tm="0">
                                          <p:val>
                                            <p:strVal val="#ppt_x"/>
                                          </p:val>
                                        </p:tav>
                                        <p:tav tm="100000">
                                          <p:val>
                                            <p:strVal val="#ppt_x"/>
                                          </p:val>
                                        </p:tav>
                                      </p:tavLst>
                                    </p:anim>
                                    <p:anim calcmode="lin" valueType="num">
                                      <p:cBhvr>
                                        <p:cTn id="33" dur="1000" fill="hold"/>
                                        <p:tgtEl>
                                          <p:spTgt spid="61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55976" y="94129"/>
            <a:ext cx="4680520" cy="477054"/>
          </a:xfrm>
          <a:prstGeom prst="rect">
            <a:avLst/>
          </a:prstGeom>
          <a:noFill/>
        </p:spPr>
        <p:txBody>
          <a:bodyPr wrap="square" rtlCol="1">
            <a:spAutoFit/>
          </a:bodyPr>
          <a:lstStyle/>
          <a:p>
            <a:r>
              <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طرح :</a:t>
            </a:r>
            <a:r>
              <a:rPr lang="en-US"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André Le Nôtre</a:t>
            </a:r>
          </a:p>
        </p:txBody>
      </p:sp>
      <p:sp>
        <p:nvSpPr>
          <p:cNvPr id="3" name="TextBox 2"/>
          <p:cNvSpPr txBox="1"/>
          <p:nvPr/>
        </p:nvSpPr>
        <p:spPr>
          <a:xfrm>
            <a:off x="1763688" y="560874"/>
            <a:ext cx="7344816" cy="707886"/>
          </a:xfrm>
          <a:prstGeom prst="rect">
            <a:avLst/>
          </a:prstGeom>
          <a:noFill/>
        </p:spPr>
        <p:txBody>
          <a:bodyPr wrap="square" rtlCol="1">
            <a:spAutoFit/>
          </a:bodyPr>
          <a:lstStyle/>
          <a:p>
            <a:pPr marL="342900" indent="-342900">
              <a:buFont typeface="Courier New" pitchFamily="49" charset="0"/>
              <a:buChar char="o"/>
            </a:pPr>
            <a:r>
              <a:rPr lang="fa-IR" sz="2000" dirty="0">
                <a:cs typeface="B Nazanin" pitchFamily="2" charset="-78"/>
              </a:rPr>
              <a:t>او خیابانی که کاخ را از باغ جدا می کرد،حذف کرد و به جای آن ردیف خانه های به هم پیوسته رو به باغچه های گل کاری شده قرار داد.</a:t>
            </a:r>
          </a:p>
        </p:txBody>
      </p:sp>
      <p:sp>
        <p:nvSpPr>
          <p:cNvPr id="4" name="TextBox 3"/>
          <p:cNvSpPr txBox="1"/>
          <p:nvPr/>
        </p:nvSpPr>
        <p:spPr>
          <a:xfrm>
            <a:off x="3635896" y="1352962"/>
            <a:ext cx="5472608" cy="707886"/>
          </a:xfrm>
          <a:prstGeom prst="rect">
            <a:avLst/>
          </a:prstGeom>
          <a:noFill/>
        </p:spPr>
        <p:txBody>
          <a:bodyPr wrap="square" rtlCol="1">
            <a:spAutoFit/>
          </a:bodyPr>
          <a:lstStyle/>
          <a:p>
            <a:pPr marL="342900" indent="-342900">
              <a:buFont typeface="Courier New" pitchFamily="49" charset="0"/>
              <a:buChar char="o"/>
            </a:pPr>
            <a:r>
              <a:rPr lang="fa-IR" sz="2000" dirty="0">
                <a:cs typeface="B Nazanin" pitchFamily="2" charset="-78"/>
              </a:rPr>
              <a:t>در مرکز باغچه های گل کاری شده سه حوض با فواره هایی قرار </a:t>
            </a:r>
            <a:r>
              <a:rPr lang="fa-IR" sz="2000" dirty="0" smtClean="0">
                <a:cs typeface="B Nazanin" pitchFamily="2" charset="-78"/>
              </a:rPr>
              <a:t>داد0</a:t>
            </a:r>
            <a:endParaRPr lang="fa-IR" sz="2000" dirty="0">
              <a:cs typeface="B Nazanin"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3414" y="914817"/>
            <a:ext cx="3180548" cy="4835402"/>
          </a:xfrm>
          <a:prstGeom prst="rect">
            <a:avLst/>
          </a:prstGeom>
        </p:spPr>
      </p:pic>
      <p:sp>
        <p:nvSpPr>
          <p:cNvPr id="7" name="TextBox 6"/>
          <p:cNvSpPr txBox="1"/>
          <p:nvPr/>
        </p:nvSpPr>
        <p:spPr>
          <a:xfrm>
            <a:off x="1691680" y="3573016"/>
            <a:ext cx="222122" cy="646331"/>
          </a:xfrm>
          <a:prstGeom prst="rect">
            <a:avLst/>
          </a:prstGeom>
          <a:noFill/>
          <a:ln>
            <a:noFill/>
          </a:ln>
        </p:spPr>
        <p:txBody>
          <a:bodyPr wrap="square" rtlCol="1">
            <a:spAutoFit/>
          </a:bodyPr>
          <a:lstStyle/>
          <a:p>
            <a:r>
              <a:rPr lang="en-US" sz="3600" b="1" dirty="0">
                <a:solidFill>
                  <a:srgbClr val="002060"/>
                </a:solidFill>
                <a:cs typeface="B Nazanin" pitchFamily="2" charset="-78"/>
              </a:rPr>
              <a:t>1</a:t>
            </a:r>
            <a:endParaRPr lang="fa-IR" sz="3600" b="1" dirty="0">
              <a:solidFill>
                <a:srgbClr val="002060"/>
              </a:solidFill>
              <a:cs typeface="B Nazanin" pitchFamily="2" charset="-78"/>
            </a:endParaRPr>
          </a:p>
        </p:txBody>
      </p:sp>
      <p:sp>
        <p:nvSpPr>
          <p:cNvPr id="8" name="TextBox 7"/>
          <p:cNvSpPr txBox="1"/>
          <p:nvPr/>
        </p:nvSpPr>
        <p:spPr>
          <a:xfrm>
            <a:off x="1187624" y="3934797"/>
            <a:ext cx="288032" cy="646331"/>
          </a:xfrm>
          <a:prstGeom prst="rect">
            <a:avLst/>
          </a:prstGeom>
          <a:noFill/>
        </p:spPr>
        <p:txBody>
          <a:bodyPr wrap="square" rtlCol="1">
            <a:spAutoFit/>
          </a:bodyPr>
          <a:lstStyle/>
          <a:p>
            <a:r>
              <a:rPr lang="en-US" sz="3600" b="1" dirty="0" smtClean="0">
                <a:solidFill>
                  <a:srgbClr val="002060"/>
                </a:solidFill>
                <a:cs typeface="B Nazanin" pitchFamily="2" charset="-78"/>
              </a:rPr>
              <a:t>2</a:t>
            </a:r>
            <a:endParaRPr lang="fa-IR" sz="3600" b="1" dirty="0">
              <a:solidFill>
                <a:srgbClr val="002060"/>
              </a:solidFill>
              <a:cs typeface="B Nazanin" pitchFamily="2" charset="-78"/>
            </a:endParaRPr>
          </a:p>
        </p:txBody>
      </p:sp>
      <p:sp>
        <p:nvSpPr>
          <p:cNvPr id="9" name="TextBox 8"/>
          <p:cNvSpPr txBox="1"/>
          <p:nvPr/>
        </p:nvSpPr>
        <p:spPr>
          <a:xfrm>
            <a:off x="1907704" y="3933056"/>
            <a:ext cx="386897" cy="646331"/>
          </a:xfrm>
          <a:prstGeom prst="rect">
            <a:avLst/>
          </a:prstGeom>
          <a:noFill/>
        </p:spPr>
        <p:txBody>
          <a:bodyPr wrap="square" rtlCol="1">
            <a:spAutoFit/>
          </a:bodyPr>
          <a:lstStyle/>
          <a:p>
            <a:r>
              <a:rPr lang="en-US" sz="3600" b="1" dirty="0" smtClean="0">
                <a:solidFill>
                  <a:srgbClr val="002060"/>
                </a:solidFill>
                <a:cs typeface="B Nazanin" pitchFamily="2" charset="-78"/>
              </a:rPr>
              <a:t>3</a:t>
            </a:r>
            <a:endParaRPr lang="fa-IR" sz="3600" b="1" dirty="0">
              <a:solidFill>
                <a:srgbClr val="002060"/>
              </a:solidFill>
              <a:cs typeface="B Nazanin" pitchFamily="2" charset="-78"/>
            </a:endParaRPr>
          </a:p>
        </p:txBody>
      </p:sp>
      <p:sp>
        <p:nvSpPr>
          <p:cNvPr id="11" name="TextBox 10"/>
          <p:cNvSpPr txBox="1"/>
          <p:nvPr/>
        </p:nvSpPr>
        <p:spPr>
          <a:xfrm>
            <a:off x="3851920" y="1909281"/>
            <a:ext cx="5256584" cy="1015663"/>
          </a:xfrm>
          <a:prstGeom prst="rect">
            <a:avLst/>
          </a:prstGeom>
          <a:noFill/>
        </p:spPr>
        <p:txBody>
          <a:bodyPr wrap="square" rtlCol="1">
            <a:spAutoFit/>
          </a:bodyPr>
          <a:lstStyle/>
          <a:p>
            <a:pPr marL="342900" indent="-342900">
              <a:buFont typeface="Courier New" pitchFamily="49" charset="0"/>
              <a:buChar char="o"/>
            </a:pPr>
            <a:r>
              <a:rPr lang="fa-IR" sz="2000" dirty="0">
                <a:cs typeface="B Nazanin" pitchFamily="2" charset="-78"/>
              </a:rPr>
              <a:t>در مقابل بخش مرکزی و اولین فواره،او یک کوچه ی بزرگ </a:t>
            </a:r>
            <a:r>
              <a:rPr lang="fa-IR" sz="2000" dirty="0" smtClean="0">
                <a:cs typeface="B Nazanin" pitchFamily="2" charset="-78"/>
              </a:rPr>
              <a:t>و مجللی </a:t>
            </a:r>
            <a:r>
              <a:rPr lang="fa-IR" sz="2000" dirty="0">
                <a:cs typeface="B Nazanin" pitchFamily="2" charset="-78"/>
              </a:rPr>
              <a:t>به نام </a:t>
            </a:r>
            <a:r>
              <a:rPr lang="en-US" sz="2000" dirty="0">
                <a:cs typeface="B Nazanin" pitchFamily="2" charset="-78"/>
              </a:rPr>
              <a:t>Grande Allée</a:t>
            </a:r>
            <a:r>
              <a:rPr lang="fa-IR" sz="2000" dirty="0">
                <a:cs typeface="B Nazanin" pitchFamily="2" charset="-78"/>
              </a:rPr>
              <a:t>که به اندازه ی 350 متر ادامه پیدا کرده بود طراحی کرد.</a:t>
            </a:r>
          </a:p>
        </p:txBody>
      </p:sp>
      <p:sp>
        <p:nvSpPr>
          <p:cNvPr id="12" name="TextBox 11"/>
          <p:cNvSpPr txBox="1"/>
          <p:nvPr/>
        </p:nvSpPr>
        <p:spPr>
          <a:xfrm>
            <a:off x="5076056" y="2884874"/>
            <a:ext cx="4032448" cy="400110"/>
          </a:xfrm>
          <a:prstGeom prst="rect">
            <a:avLst/>
          </a:prstGeom>
          <a:noFill/>
        </p:spPr>
        <p:txBody>
          <a:bodyPr wrap="square" rtlCol="1">
            <a:spAutoFit/>
          </a:bodyPr>
          <a:lstStyle/>
          <a:p>
            <a:pPr marL="342900" indent="-342900">
              <a:buFont typeface="Courier New" pitchFamily="49" charset="0"/>
              <a:buChar char="o"/>
            </a:pPr>
            <a:r>
              <a:rPr lang="fa-IR" sz="2000" dirty="0">
                <a:cs typeface="B Nazanin" pitchFamily="2" charset="-78"/>
              </a:rPr>
              <a:t>او دو کوچه ی دیگر در سمت دیگر ساخت.</a:t>
            </a:r>
          </a:p>
        </p:txBody>
      </p:sp>
      <p:cxnSp>
        <p:nvCxnSpPr>
          <p:cNvPr id="14" name="Straight Connector 13"/>
          <p:cNvCxnSpPr/>
          <p:nvPr/>
        </p:nvCxnSpPr>
        <p:spPr>
          <a:xfrm>
            <a:off x="1691680" y="2204864"/>
            <a:ext cx="6098" cy="1368152"/>
          </a:xfrm>
          <a:prstGeom prst="line">
            <a:avLst/>
          </a:prstGeom>
          <a:ln/>
        </p:spPr>
        <p:style>
          <a:lnRef idx="3">
            <a:schemeClr val="dk1"/>
          </a:lnRef>
          <a:fillRef idx="0">
            <a:schemeClr val="dk1"/>
          </a:fillRef>
          <a:effectRef idx="2">
            <a:schemeClr val="dk1"/>
          </a:effectRef>
          <a:fontRef idx="minor">
            <a:schemeClr val="tx1"/>
          </a:fontRef>
        </p:style>
      </p:cxnSp>
      <p:cxnSp>
        <p:nvCxnSpPr>
          <p:cNvPr id="18" name="Straight Connector 17"/>
          <p:cNvCxnSpPr/>
          <p:nvPr/>
        </p:nvCxnSpPr>
        <p:spPr>
          <a:xfrm>
            <a:off x="2051720" y="1844824"/>
            <a:ext cx="333183" cy="0"/>
          </a:xfrm>
          <a:prstGeom prst="line">
            <a:avLst/>
          </a:prstGeom>
        </p:spPr>
        <p:style>
          <a:lnRef idx="3">
            <a:schemeClr val="dk1"/>
          </a:lnRef>
          <a:fillRef idx="0">
            <a:schemeClr val="dk1"/>
          </a:fillRef>
          <a:effectRef idx="2">
            <a:schemeClr val="dk1"/>
          </a:effectRef>
          <a:fontRef idx="minor">
            <a:schemeClr val="tx1"/>
          </a:fontRef>
        </p:style>
      </p:cxnSp>
      <p:cxnSp>
        <p:nvCxnSpPr>
          <p:cNvPr id="20" name="Straight Connector 19"/>
          <p:cNvCxnSpPr/>
          <p:nvPr/>
        </p:nvCxnSpPr>
        <p:spPr>
          <a:xfrm flipH="1">
            <a:off x="1115616" y="1844824"/>
            <a:ext cx="288032" cy="0"/>
          </a:xfrm>
          <a:prstGeom prst="line">
            <a:avLst/>
          </a:prstGeom>
        </p:spPr>
        <p:style>
          <a:lnRef idx="3">
            <a:schemeClr val="dk1"/>
          </a:lnRef>
          <a:fillRef idx="0">
            <a:schemeClr val="dk1"/>
          </a:fillRef>
          <a:effectRef idx="2">
            <a:schemeClr val="dk1"/>
          </a:effectRef>
          <a:fontRef idx="minor">
            <a:schemeClr val="tx1"/>
          </a:fontRef>
        </p:style>
      </p:cxnSp>
      <p:sp>
        <p:nvSpPr>
          <p:cNvPr id="21" name="TextBox 20"/>
          <p:cNvSpPr txBox="1"/>
          <p:nvPr/>
        </p:nvSpPr>
        <p:spPr>
          <a:xfrm>
            <a:off x="3059831" y="3329697"/>
            <a:ext cx="6048673" cy="1323439"/>
          </a:xfrm>
          <a:prstGeom prst="rect">
            <a:avLst/>
          </a:prstGeom>
          <a:noFill/>
        </p:spPr>
        <p:txBody>
          <a:bodyPr wrap="square" rtlCol="1">
            <a:spAutoFit/>
          </a:bodyPr>
          <a:lstStyle/>
          <a:p>
            <a:pPr marL="342900" indent="-342900">
              <a:buFont typeface="Courier New" pitchFamily="49" charset="0"/>
              <a:buChar char="o"/>
            </a:pPr>
            <a:r>
              <a:rPr lang="fa-IR" sz="2000" dirty="0">
                <a:cs typeface="B Nazanin" pitchFamily="2" charset="-78"/>
              </a:rPr>
              <a:t>در بخش جنوبی پارک(در کنار رود سن) یک ردیف خانه </a:t>
            </a:r>
            <a:r>
              <a:rPr lang="fa-IR" sz="2000" dirty="0" smtClean="0">
                <a:cs typeface="B Nazanin" pitchFamily="2" charset="-78"/>
              </a:rPr>
              <a:t>های به هم </a:t>
            </a:r>
            <a:r>
              <a:rPr lang="fa-IR" sz="2000" dirty="0">
                <a:cs typeface="B Nazanin" pitchFamily="2" charset="-78"/>
              </a:rPr>
              <a:t>پیوسته ی طولانی به نام               </a:t>
            </a:r>
            <a:r>
              <a:rPr lang="fa-IR" sz="2000" dirty="0" smtClean="0">
                <a:cs typeface="B Nazanin" pitchFamily="2" charset="-78"/>
              </a:rPr>
              <a:t>    </a:t>
            </a:r>
            <a:endParaRPr lang="fa-IR" sz="2000" dirty="0">
              <a:cs typeface="B Nazanin" pitchFamily="2" charset="-78"/>
            </a:endParaRPr>
          </a:p>
          <a:p>
            <a:r>
              <a:rPr lang="en-US" sz="2000" dirty="0">
                <a:cs typeface="B Nazanin" pitchFamily="2" charset="-78"/>
              </a:rPr>
              <a:t>la terrasse du </a:t>
            </a:r>
            <a:r>
              <a:rPr lang="en-US" sz="2000" dirty="0" smtClean="0">
                <a:cs typeface="B Nazanin" pitchFamily="2" charset="-78"/>
              </a:rPr>
              <a:t>Bord-de-</a:t>
            </a:r>
            <a:r>
              <a:rPr lang="en-US" sz="2000" dirty="0" err="1" smtClean="0">
                <a:cs typeface="B Nazanin" pitchFamily="2" charset="-78"/>
              </a:rPr>
              <a:t>L'eau</a:t>
            </a:r>
            <a:r>
              <a:rPr lang="en-US" sz="2000" dirty="0" smtClean="0">
                <a:cs typeface="B Nazanin" pitchFamily="2" charset="-78"/>
              </a:rPr>
              <a:t>)</a:t>
            </a:r>
            <a:r>
              <a:rPr lang="fa-IR" sz="2000" dirty="0" smtClean="0">
                <a:cs typeface="B Nazanin" pitchFamily="2" charset="-78"/>
              </a:rPr>
              <a:t> )  ساخت</a:t>
            </a:r>
            <a:r>
              <a:rPr lang="fa-IR" sz="2000" dirty="0">
                <a:cs typeface="B Nazanin" pitchFamily="2" charset="-78"/>
              </a:rPr>
              <a:t>.</a:t>
            </a:r>
          </a:p>
          <a:p>
            <a:endParaRPr lang="fa-IR" sz="2000" dirty="0">
              <a:cs typeface="B Nazanin" pitchFamily="2" charset="-78"/>
            </a:endParaRPr>
          </a:p>
        </p:txBody>
      </p:sp>
      <p:sp>
        <p:nvSpPr>
          <p:cNvPr id="22" name="TextBox 21"/>
          <p:cNvSpPr txBox="1"/>
          <p:nvPr/>
        </p:nvSpPr>
        <p:spPr>
          <a:xfrm>
            <a:off x="3203848" y="4265801"/>
            <a:ext cx="5904656" cy="1323439"/>
          </a:xfrm>
          <a:prstGeom prst="rect">
            <a:avLst/>
          </a:prstGeom>
          <a:noFill/>
        </p:spPr>
        <p:txBody>
          <a:bodyPr wrap="square" rtlCol="1">
            <a:spAutoFit/>
          </a:bodyPr>
          <a:lstStyle/>
          <a:p>
            <a:pPr marL="342900" indent="-342900">
              <a:buFont typeface="Courier New" pitchFamily="49" charset="0"/>
              <a:buChar char="o"/>
            </a:pPr>
            <a:r>
              <a:rPr lang="fa-IR" sz="2000" dirty="0">
                <a:cs typeface="B Nazanin" pitchFamily="2" charset="-78"/>
              </a:rPr>
              <a:t>با یک دید به رودخانه او دومین ردیف خانه ها ی به هم پیوسته را در بخش شمالی مشرف به باغ  به نام   </a:t>
            </a:r>
            <a:r>
              <a:rPr lang="en-US" sz="2000" dirty="0">
                <a:cs typeface="B Nazanin" pitchFamily="2" charset="-78"/>
              </a:rPr>
              <a:t>Terrasse des Feuillants </a:t>
            </a:r>
            <a:r>
              <a:rPr lang="fa-IR" sz="2000" dirty="0">
                <a:cs typeface="B Nazanin" pitchFamily="2" charset="-78"/>
              </a:rPr>
              <a:t>ساخت.</a:t>
            </a:r>
          </a:p>
          <a:p>
            <a:endParaRPr lang="fa-IR" sz="2000" dirty="0">
              <a:cs typeface="B Nazanin" pitchFamily="2" charset="-78"/>
            </a:endParaRPr>
          </a:p>
        </p:txBody>
      </p:sp>
      <p:sp>
        <p:nvSpPr>
          <p:cNvPr id="23" name="TextBox 22"/>
          <p:cNvSpPr txBox="1"/>
          <p:nvPr/>
        </p:nvSpPr>
        <p:spPr>
          <a:xfrm>
            <a:off x="4355976" y="5189130"/>
            <a:ext cx="4680520" cy="400110"/>
          </a:xfrm>
          <a:prstGeom prst="rect">
            <a:avLst/>
          </a:prstGeom>
          <a:noFill/>
        </p:spPr>
        <p:txBody>
          <a:bodyPr wrap="square" rtlCol="1">
            <a:spAutoFit/>
          </a:bodyPr>
          <a:lstStyle/>
          <a:p>
            <a:pPr marL="342900" indent="-342900">
              <a:buFont typeface="Courier New" pitchFamily="49" charset="0"/>
              <a:buChar char="o"/>
            </a:pPr>
            <a:r>
              <a:rPr lang="fa-IR" sz="2000" dirty="0">
                <a:cs typeface="B Nazanin" pitchFamily="2" charset="-78"/>
              </a:rPr>
              <a:t>در بخش غربی باغ 2رمپ به شکل نعل اسب ساخت.</a:t>
            </a:r>
          </a:p>
        </p:txBody>
      </p:sp>
      <p:sp>
        <p:nvSpPr>
          <p:cNvPr id="28" name="Left Arrow 27"/>
          <p:cNvSpPr/>
          <p:nvPr/>
        </p:nvSpPr>
        <p:spPr>
          <a:xfrm>
            <a:off x="2309000" y="1196752"/>
            <a:ext cx="413367" cy="35394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82229" y="1179220"/>
            <a:ext cx="433387"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Box 28"/>
          <p:cNvSpPr txBox="1"/>
          <p:nvPr/>
        </p:nvSpPr>
        <p:spPr>
          <a:xfrm>
            <a:off x="1547664" y="5745450"/>
            <a:ext cx="7488832" cy="707886"/>
          </a:xfrm>
          <a:prstGeom prst="rect">
            <a:avLst/>
          </a:prstGeom>
          <a:noFill/>
        </p:spPr>
        <p:txBody>
          <a:bodyPr wrap="square" rtlCol="1">
            <a:spAutoFit/>
          </a:bodyPr>
          <a:lstStyle/>
          <a:p>
            <a:pPr marL="342900" indent="-342900">
              <a:buFont typeface="Courier New" pitchFamily="49" charset="0"/>
              <a:buChar char="o"/>
            </a:pPr>
            <a:r>
              <a:rPr lang="fa-IR" sz="2000" dirty="0">
                <a:cs typeface="B Nazanin" pitchFamily="2" charset="-78"/>
              </a:rPr>
              <a:t>2 ردیف خانه های تراس دار مشرف به یک حوض آب (به شکل 8 ضلعی که 60 متر قطر آن </a:t>
            </a:r>
          </a:p>
          <a:p>
            <a:r>
              <a:rPr lang="fa-IR" sz="2000" dirty="0">
                <a:cs typeface="B Nazanin" pitchFamily="2" charset="-78"/>
              </a:rPr>
              <a:t> است با یک فواره در مرکز آن)ساخت.این خانه های ردیفی ورودی غربی باغ را شکل می دادند</a:t>
            </a:r>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3857" y="1179220"/>
            <a:ext cx="4674467" cy="3507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8160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circle(in)">
                                      <p:cBhvr>
                                        <p:cTn id="30" dur="750"/>
                                        <p:tgtEl>
                                          <p:spTgt spid="7"/>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circle(in)">
                                      <p:cBhvr>
                                        <p:cTn id="33" dur="750"/>
                                        <p:tgtEl>
                                          <p:spTgt spid="8"/>
                                        </p:tgtEl>
                                      </p:cBhvr>
                                    </p:animEffect>
                                  </p:childTnLst>
                                </p:cTn>
                              </p:par>
                              <p:par>
                                <p:cTn id="34" presetID="6"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circle(in)">
                                      <p:cBhvr>
                                        <p:cTn id="36" dur="75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linds(horizontal)">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barn(inVertical)">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linds(horizontal)">
                                      <p:cBhvr>
                                        <p:cTn id="51" dur="5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nodeType="click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barn(inVertical)">
                                      <p:cBhvr>
                                        <p:cTn id="56" dur="500"/>
                                        <p:tgtEl>
                                          <p:spTgt spid="18"/>
                                        </p:tgtEl>
                                      </p:cBhvr>
                                    </p:animEffect>
                                  </p:childTnLst>
                                </p:cTn>
                              </p:par>
                              <p:par>
                                <p:cTn id="57" presetID="16" presetClass="entr" presetSubtype="21"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barn(inVertical)">
                                      <p:cBhvr>
                                        <p:cTn id="59" dur="500"/>
                                        <p:tgtEl>
                                          <p:spTgt spid="20"/>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linds(horizontal)">
                                      <p:cBhvr>
                                        <p:cTn id="64" dur="500"/>
                                        <p:tgtEl>
                                          <p:spTgt spid="21"/>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blinds(horizontal)">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nodeType="clickEffect">
                                  <p:stCondLst>
                                    <p:cond delay="0"/>
                                  </p:stCondLst>
                                  <p:childTnLst>
                                    <p:set>
                                      <p:cBhvr>
                                        <p:cTn id="73" dur="1" fill="hold">
                                          <p:stCondLst>
                                            <p:cond delay="0"/>
                                          </p:stCondLst>
                                        </p:cTn>
                                        <p:tgtEl>
                                          <p:spTgt spid="23">
                                            <p:txEl>
                                              <p:pRg st="0" end="0"/>
                                            </p:txEl>
                                          </p:spTgt>
                                        </p:tgtEl>
                                        <p:attrNameLst>
                                          <p:attrName>style.visibility</p:attrName>
                                        </p:attrNameLst>
                                      </p:cBhvr>
                                      <p:to>
                                        <p:strVal val="visible"/>
                                      </p:to>
                                    </p:set>
                                    <p:animEffect transition="in" filter="blinds(horizontal)">
                                      <p:cBhvr>
                                        <p:cTn id="74" dur="500"/>
                                        <p:tgtEl>
                                          <p:spTgt spid="23">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nodeType="clickEffect">
                                  <p:stCondLst>
                                    <p:cond delay="0"/>
                                  </p:stCondLst>
                                  <p:childTnLst>
                                    <p:set>
                                      <p:cBhvr>
                                        <p:cTn id="78" dur="1" fill="hold">
                                          <p:stCondLst>
                                            <p:cond delay="0"/>
                                          </p:stCondLst>
                                        </p:cTn>
                                        <p:tgtEl>
                                          <p:spTgt spid="1026"/>
                                        </p:tgtEl>
                                        <p:attrNameLst>
                                          <p:attrName>style.visibility</p:attrName>
                                        </p:attrNameLst>
                                      </p:cBhvr>
                                      <p:to>
                                        <p:strVal val="visible"/>
                                      </p:to>
                                    </p:set>
                                    <p:animEffect transition="in" filter="barn(inVertical)">
                                      <p:cBhvr>
                                        <p:cTn id="79" dur="500"/>
                                        <p:tgtEl>
                                          <p:spTgt spid="1026"/>
                                        </p:tgtEl>
                                      </p:cBhvr>
                                    </p:animEffect>
                                  </p:childTnLst>
                                </p:cTn>
                              </p:par>
                              <p:par>
                                <p:cTn id="80" presetID="16" presetClass="entr" presetSubtype="21"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barn(inVertical)">
                                      <p:cBhvr>
                                        <p:cTn id="82" dur="500"/>
                                        <p:tgtEl>
                                          <p:spTgt spid="28"/>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blinds(horizontal)">
                                      <p:cBhvr>
                                        <p:cTn id="87" dur="500"/>
                                        <p:tgtEl>
                                          <p:spTgt spid="29"/>
                                        </p:tgtEl>
                                      </p:cBhvr>
                                    </p:animEffect>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nodeType="clickEffect">
                                  <p:stCondLst>
                                    <p:cond delay="0"/>
                                  </p:stCondLst>
                                  <p:childTnLst>
                                    <p:set>
                                      <p:cBhvr>
                                        <p:cTn id="91" dur="1" fill="hold">
                                          <p:stCondLst>
                                            <p:cond delay="0"/>
                                          </p:stCondLst>
                                        </p:cTn>
                                        <p:tgtEl>
                                          <p:spTgt spid="1028"/>
                                        </p:tgtEl>
                                        <p:attrNameLst>
                                          <p:attrName>style.visibility</p:attrName>
                                        </p:attrNameLst>
                                      </p:cBhvr>
                                      <p:to>
                                        <p:strVal val="visible"/>
                                      </p:to>
                                    </p:set>
                                    <p:animEffect transition="in" filter="fade">
                                      <p:cBhvr>
                                        <p:cTn id="92" dur="1000"/>
                                        <p:tgtEl>
                                          <p:spTgt spid="1028"/>
                                        </p:tgtEl>
                                      </p:cBhvr>
                                    </p:animEffect>
                                    <p:anim calcmode="lin" valueType="num">
                                      <p:cBhvr>
                                        <p:cTn id="93" dur="1000" fill="hold"/>
                                        <p:tgtEl>
                                          <p:spTgt spid="1028"/>
                                        </p:tgtEl>
                                        <p:attrNameLst>
                                          <p:attrName>ppt_x</p:attrName>
                                        </p:attrNameLst>
                                      </p:cBhvr>
                                      <p:tavLst>
                                        <p:tav tm="0">
                                          <p:val>
                                            <p:strVal val="#ppt_x"/>
                                          </p:val>
                                        </p:tav>
                                        <p:tav tm="100000">
                                          <p:val>
                                            <p:strVal val="#ppt_x"/>
                                          </p:val>
                                        </p:tav>
                                      </p:tavLst>
                                    </p:anim>
                                    <p:anim calcmode="lin" valueType="num">
                                      <p:cBhvr>
                                        <p:cTn id="94"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P spid="8" grpId="0"/>
      <p:bldP spid="9" grpId="0"/>
      <p:bldP spid="11" grpId="0"/>
      <p:bldP spid="12" grpId="0"/>
      <p:bldP spid="21" grpId="0"/>
      <p:bldP spid="22" grpId="0"/>
      <p:bldP spid="28" grpId="0" animBg="1"/>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475853"/>
            <a:ext cx="8064896" cy="861774"/>
          </a:xfrm>
          <a:prstGeom prst="rect">
            <a:avLst/>
          </a:prstGeom>
          <a:noFill/>
        </p:spPr>
        <p:txBody>
          <a:bodyPr wrap="square" rtlCol="1">
            <a:spAutoFit/>
          </a:bodyPr>
          <a:lstStyle/>
          <a:p>
            <a:r>
              <a:rPr lang="fa-IR" sz="2500" dirty="0" smtClean="0">
                <a:cs typeface="B Nazanin" pitchFamily="2" charset="-78"/>
              </a:rPr>
              <a:t>هدف تغییر ماهیت طرح باغ تویلری از حالتی ایستا به پویا به کمک محوری بود که از باغ آغاز شده و در امتداد خیابان تویلری یا شانزه لیزه امروزی ادامه می یافت.</a:t>
            </a:r>
            <a:endParaRPr lang="fa-IR" sz="2500" dirty="0">
              <a:cs typeface="B Nazanin" pitchFamily="2" charset="-78"/>
            </a:endParaRPr>
          </a:p>
        </p:txBody>
      </p:sp>
      <p:sp>
        <p:nvSpPr>
          <p:cNvPr id="3" name="TextBox 2"/>
          <p:cNvSpPr txBox="1"/>
          <p:nvPr/>
        </p:nvSpPr>
        <p:spPr>
          <a:xfrm>
            <a:off x="4073785" y="404664"/>
            <a:ext cx="4824536" cy="861774"/>
          </a:xfrm>
          <a:prstGeom prst="rect">
            <a:avLst/>
          </a:prstGeom>
          <a:noFill/>
        </p:spPr>
        <p:txBody>
          <a:bodyPr wrap="square" rtlCol="1">
            <a:spAutoFit/>
          </a:bodyPr>
          <a:lstStyle/>
          <a:p>
            <a:r>
              <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Nazanin" pitchFamily="2" charset="-78"/>
              </a:rPr>
              <a:t>نتایج طرح لونتر از دیدگاه ادموند بیکن:</a:t>
            </a:r>
          </a:p>
          <a:p>
            <a:endParaRPr lang="fa-IR" sz="2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7704" y="2852936"/>
            <a:ext cx="5610200" cy="38884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504280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tint val="100000"/>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docProps/app.xml><?xml version="1.0" encoding="utf-8"?>
<Properties xmlns="http://schemas.openxmlformats.org/officeDocument/2006/extended-properties" xmlns:vt="http://schemas.openxmlformats.org/officeDocument/2006/docPropsVTypes">
  <Template>Ion</Template>
  <TotalTime>550</TotalTime>
  <Words>1504</Words>
  <Application>Microsoft Office PowerPoint</Application>
  <PresentationFormat>On-screen Show (4:3)</PresentationFormat>
  <Paragraphs>94</Paragraphs>
  <Slides>15</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15</vt:i4>
      </vt:variant>
    </vt:vector>
  </HeadingPairs>
  <TitlesOfParts>
    <vt:vector size="26" baseType="lpstr">
      <vt:lpstr>2  Baran</vt:lpstr>
      <vt:lpstr>Arial</vt:lpstr>
      <vt:lpstr>B Nazanin</vt:lpstr>
      <vt:lpstr>B Rose</vt:lpstr>
      <vt:lpstr>Baskerville Old Face</vt:lpstr>
      <vt:lpstr>Century Gothic</vt:lpstr>
      <vt:lpstr>Courier New</vt:lpstr>
      <vt:lpstr>Times New Roman</vt:lpstr>
      <vt:lpstr>Wingdings</vt:lpstr>
      <vt:lpstr>Wingdings 3</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KaDo0s</dc:creator>
  <cp:lastModifiedBy>Mohammad</cp:lastModifiedBy>
  <cp:revision>65</cp:revision>
  <dcterms:created xsi:type="dcterms:W3CDTF">2012-11-16T17:40:57Z</dcterms:created>
  <dcterms:modified xsi:type="dcterms:W3CDTF">2019-12-18T17:24:26Z</dcterms:modified>
</cp:coreProperties>
</file>