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75" r:id="rId2"/>
    <p:sldId id="270" r:id="rId3"/>
    <p:sldId id="272" r:id="rId4"/>
    <p:sldId id="256" r:id="rId5"/>
    <p:sldId id="271" r:id="rId6"/>
    <p:sldId id="259" r:id="rId7"/>
    <p:sldId id="260" r:id="rId8"/>
    <p:sldId id="262" r:id="rId9"/>
    <p:sldId id="263" r:id="rId10"/>
    <p:sldId id="266" r:id="rId11"/>
    <p:sldId id="267" r:id="rId12"/>
    <p:sldId id="273" r:id="rId13"/>
    <p:sldId id="268" r:id="rId14"/>
    <p:sldId id="276" r:id="rId15"/>
    <p:sldId id="277" r:id="rId16"/>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202" autoAdjust="0"/>
    <p:restoredTop sz="94660"/>
  </p:normalViewPr>
  <p:slideViewPr>
    <p:cSldViewPr snapToGrid="0">
      <p:cViewPr varScale="1">
        <p:scale>
          <a:sx n="79" d="100"/>
          <a:sy n="79" d="100"/>
        </p:scale>
        <p:origin x="11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D9D552-C30E-4568-9DF8-ABB04B39FA72}"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5443C36-F2EB-43B5-A5E0-3842E3732632}" type="slidenum">
              <a:rPr lang="fa-IR" smtClean="0"/>
              <a:t>‹#›</a:t>
            </a:fld>
            <a:endParaRPr lang="fa-IR"/>
          </a:p>
        </p:txBody>
      </p:sp>
    </p:spTree>
    <p:extLst>
      <p:ext uri="{BB962C8B-B14F-4D97-AF65-F5344CB8AC3E}">
        <p14:creationId xmlns:p14="http://schemas.microsoft.com/office/powerpoint/2010/main" val="223094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D9D552-C30E-4568-9DF8-ABB04B39FA72}"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5443C36-F2EB-43B5-A5E0-3842E3732632}" type="slidenum">
              <a:rPr lang="fa-IR" smtClean="0"/>
              <a:t>‹#›</a:t>
            </a:fld>
            <a:endParaRPr lang="fa-IR"/>
          </a:p>
        </p:txBody>
      </p:sp>
    </p:spTree>
    <p:extLst>
      <p:ext uri="{BB962C8B-B14F-4D97-AF65-F5344CB8AC3E}">
        <p14:creationId xmlns:p14="http://schemas.microsoft.com/office/powerpoint/2010/main" val="1098469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D9D552-C30E-4568-9DF8-ABB04B39FA72}"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5443C36-F2EB-43B5-A5E0-3842E3732632}" type="slidenum">
              <a:rPr lang="fa-IR" smtClean="0"/>
              <a:t>‹#›</a:t>
            </a:fld>
            <a:endParaRPr lang="fa-IR"/>
          </a:p>
        </p:txBody>
      </p:sp>
    </p:spTree>
    <p:extLst>
      <p:ext uri="{BB962C8B-B14F-4D97-AF65-F5344CB8AC3E}">
        <p14:creationId xmlns:p14="http://schemas.microsoft.com/office/powerpoint/2010/main" val="3737829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D9D552-C30E-4568-9DF8-ABB04B39FA72}"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5443C36-F2EB-43B5-A5E0-3842E3732632}" type="slidenum">
              <a:rPr lang="fa-IR" smtClean="0"/>
              <a:t>‹#›</a:t>
            </a:fld>
            <a:endParaRPr lang="fa-IR"/>
          </a:p>
        </p:txBody>
      </p:sp>
    </p:spTree>
    <p:extLst>
      <p:ext uri="{BB962C8B-B14F-4D97-AF65-F5344CB8AC3E}">
        <p14:creationId xmlns:p14="http://schemas.microsoft.com/office/powerpoint/2010/main" val="2820308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D9D552-C30E-4568-9DF8-ABB04B39FA72}"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5443C36-F2EB-43B5-A5E0-3842E3732632}" type="slidenum">
              <a:rPr lang="fa-IR" smtClean="0"/>
              <a:t>‹#›</a:t>
            </a:fld>
            <a:endParaRPr lang="fa-IR"/>
          </a:p>
        </p:txBody>
      </p:sp>
    </p:spTree>
    <p:extLst>
      <p:ext uri="{BB962C8B-B14F-4D97-AF65-F5344CB8AC3E}">
        <p14:creationId xmlns:p14="http://schemas.microsoft.com/office/powerpoint/2010/main" val="6500799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D9D552-C30E-4568-9DF8-ABB04B39FA72}" type="datetimeFigureOut">
              <a:rPr lang="fa-IR" smtClean="0"/>
              <a:t>21/04/1441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5443C36-F2EB-43B5-A5E0-3842E3732632}" type="slidenum">
              <a:rPr lang="fa-IR" smtClean="0"/>
              <a:t>‹#›</a:t>
            </a:fld>
            <a:endParaRPr lang="fa-IR"/>
          </a:p>
        </p:txBody>
      </p:sp>
    </p:spTree>
    <p:extLst>
      <p:ext uri="{BB962C8B-B14F-4D97-AF65-F5344CB8AC3E}">
        <p14:creationId xmlns:p14="http://schemas.microsoft.com/office/powerpoint/2010/main" val="42025810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D9D552-C30E-4568-9DF8-ABB04B39FA72}" type="datetimeFigureOut">
              <a:rPr lang="fa-IR" smtClean="0"/>
              <a:t>21/04/1441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15443C36-F2EB-43B5-A5E0-3842E3732632}" type="slidenum">
              <a:rPr lang="fa-IR" smtClean="0"/>
              <a:t>‹#›</a:t>
            </a:fld>
            <a:endParaRPr lang="fa-IR"/>
          </a:p>
        </p:txBody>
      </p:sp>
    </p:spTree>
    <p:extLst>
      <p:ext uri="{BB962C8B-B14F-4D97-AF65-F5344CB8AC3E}">
        <p14:creationId xmlns:p14="http://schemas.microsoft.com/office/powerpoint/2010/main" val="2979885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D9D552-C30E-4568-9DF8-ABB04B39FA72}" type="datetimeFigureOut">
              <a:rPr lang="fa-IR" smtClean="0"/>
              <a:t>21/04/1441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15443C36-F2EB-43B5-A5E0-3842E3732632}" type="slidenum">
              <a:rPr lang="fa-IR" smtClean="0"/>
              <a:t>‹#›</a:t>
            </a:fld>
            <a:endParaRPr lang="fa-IR"/>
          </a:p>
        </p:txBody>
      </p:sp>
    </p:spTree>
    <p:extLst>
      <p:ext uri="{BB962C8B-B14F-4D97-AF65-F5344CB8AC3E}">
        <p14:creationId xmlns:p14="http://schemas.microsoft.com/office/powerpoint/2010/main" val="146289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D9D552-C30E-4568-9DF8-ABB04B39FA72}" type="datetimeFigureOut">
              <a:rPr lang="fa-IR" smtClean="0"/>
              <a:t>21/04/1441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15443C36-F2EB-43B5-A5E0-3842E3732632}" type="slidenum">
              <a:rPr lang="fa-IR" smtClean="0"/>
              <a:t>‹#›</a:t>
            </a:fld>
            <a:endParaRPr lang="fa-IR"/>
          </a:p>
        </p:txBody>
      </p:sp>
    </p:spTree>
    <p:extLst>
      <p:ext uri="{BB962C8B-B14F-4D97-AF65-F5344CB8AC3E}">
        <p14:creationId xmlns:p14="http://schemas.microsoft.com/office/powerpoint/2010/main" val="17398036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D9D552-C30E-4568-9DF8-ABB04B39FA72}" type="datetimeFigureOut">
              <a:rPr lang="fa-IR" smtClean="0"/>
              <a:t>21/04/1441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5443C36-F2EB-43B5-A5E0-3842E3732632}" type="slidenum">
              <a:rPr lang="fa-IR" smtClean="0"/>
              <a:t>‹#›</a:t>
            </a:fld>
            <a:endParaRPr lang="fa-IR"/>
          </a:p>
        </p:txBody>
      </p:sp>
    </p:spTree>
    <p:extLst>
      <p:ext uri="{BB962C8B-B14F-4D97-AF65-F5344CB8AC3E}">
        <p14:creationId xmlns:p14="http://schemas.microsoft.com/office/powerpoint/2010/main" val="25750144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D9D552-C30E-4568-9DF8-ABB04B39FA72}" type="datetimeFigureOut">
              <a:rPr lang="fa-IR" smtClean="0"/>
              <a:t>21/04/1441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5443C36-F2EB-43B5-A5E0-3842E3732632}" type="slidenum">
              <a:rPr lang="fa-IR" smtClean="0"/>
              <a:t>‹#›</a:t>
            </a:fld>
            <a:endParaRPr lang="fa-IR"/>
          </a:p>
        </p:txBody>
      </p:sp>
    </p:spTree>
    <p:extLst>
      <p:ext uri="{BB962C8B-B14F-4D97-AF65-F5344CB8AC3E}">
        <p14:creationId xmlns:p14="http://schemas.microsoft.com/office/powerpoint/2010/main" val="6161280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2"/>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D9D552-C30E-4568-9DF8-ABB04B39FA72}" type="datetimeFigureOut">
              <a:rPr lang="fa-IR" smtClean="0"/>
              <a:t>21/04/1441</a:t>
            </a:fld>
            <a:endParaRPr lang="fa-I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2"/>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15443C36-F2EB-43B5-A5E0-3842E3732632}" type="slidenum">
              <a:rPr lang="fa-IR" smtClean="0"/>
              <a:t>‹#›</a:t>
            </a:fld>
            <a:endParaRPr lang="fa-IR"/>
          </a:p>
        </p:txBody>
      </p:sp>
    </p:spTree>
    <p:extLst>
      <p:ext uri="{BB962C8B-B14F-4D97-AF65-F5344CB8AC3E}">
        <p14:creationId xmlns:p14="http://schemas.microsoft.com/office/powerpoint/2010/main" val="22648920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89715" y="2724871"/>
            <a:ext cx="10515600" cy="2126602"/>
          </a:xfrm>
        </p:spPr>
        <p:txBody>
          <a:bodyPr>
            <a:normAutofit/>
          </a:bodyPr>
          <a:lstStyle/>
          <a:p>
            <a:pPr marL="0" indent="0" algn="ctr">
              <a:buNone/>
            </a:pPr>
            <a:r>
              <a:rPr lang="fa-IR" sz="6000" b="1" dirty="0" smtClean="0">
                <a:cs typeface="+mj-cs"/>
              </a:rPr>
              <a:t>باغ فرانسوی</a:t>
            </a:r>
            <a:endParaRPr lang="en-US" sz="6000" b="1" dirty="0">
              <a:cs typeface="+mj-cs"/>
            </a:endParaRPr>
          </a:p>
        </p:txBody>
      </p:sp>
      <p:sp>
        <p:nvSpPr>
          <p:cNvPr id="9" name="Title 1"/>
          <p:cNvSpPr txBox="1">
            <a:spLocks/>
          </p:cNvSpPr>
          <p:nvPr/>
        </p:nvSpPr>
        <p:spPr>
          <a:xfrm>
            <a:off x="1008845" y="401111"/>
            <a:ext cx="10515600" cy="757481"/>
          </a:xfrm>
          <a:prstGeom prst="rect">
            <a:avLst/>
          </a:prstGeom>
        </p:spPr>
        <p:txBody>
          <a:bodyPr vert="horz" lIns="91440" tIns="45720" rIns="91440" bIns="45720" rtlCol="1" anchor="ctr">
            <a:no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6500" b="1" dirty="0" smtClean="0"/>
              <a:t>به نام خدا</a:t>
            </a:r>
            <a:endParaRPr lang="fa-IR" sz="6500" b="1" dirty="0"/>
          </a:p>
        </p:txBody>
      </p:sp>
    </p:spTree>
    <p:extLst>
      <p:ext uri="{BB962C8B-B14F-4D97-AF65-F5344CB8AC3E}">
        <p14:creationId xmlns:p14="http://schemas.microsoft.com/office/powerpoint/2010/main" val="23607096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2251423"/>
            <a:ext cx="10515600" cy="2719823"/>
          </a:xfrm>
        </p:spPr>
        <p:txBody>
          <a:bodyPr>
            <a:normAutofit/>
          </a:bodyPr>
          <a:lstStyle/>
          <a:p>
            <a:pPr marL="0" indent="0" algn="just">
              <a:buNone/>
            </a:pPr>
            <a:r>
              <a:rPr lang="fa-IR" sz="1600" dirty="0"/>
              <a:t>در اواخر قرن هجدهم که انقلاب سلیقه در سرتاسر اروپا در حال گسترش بود.فرانسوی ها ارتباطی میان باغ چینی و باغ انگلیسی را یافتند که ناشی از واژگان مشابه  آنها در مسیرهای مارپیچی و دریاچه ای با شکل نامنظم بود.ترکیبی که با نام انگلیسی – چینی شناخته میشد در فرانسه و آلمان محبوببت پیدا کرد.</a:t>
            </a:r>
            <a:endParaRPr lang="en-US" sz="1600" dirty="0"/>
          </a:p>
          <a:p>
            <a:pPr marL="0" indent="0" algn="just">
              <a:buNone/>
            </a:pPr>
            <a:r>
              <a:rPr lang="fa-IR" sz="1600" dirty="0"/>
              <a:t>جذابیت طبیعت دست نخورده  در درون جامعه ی فرانسوی قرن هجدهم نیز احساس میشد.ژان ژک روسونویسنده فرانسوی رمانی نوشت با نام الئیز جدید و در آن باغی توصیف کرد که در آن هیچ رد پایی از مداخله انسان نمیتوان یافت.این کتاب تاثیر عمیقی بر ژراردین بر جای گذاشت.او کسی بود که یکی از بهترین نمونه های باغ انگلیسی در ارمنوویل فرانسه خلق کرد.عنوان کامل مقاله ای که در سال 1777 منتشر و در آن  اهداف طراحیش را تشریح کرد این بود : ترکیب مناظر یا روش هایی برای پیراستن مین پیرامون خانه با برقراری پیوند میان لذت بخشی و سود مندی.ارمنوویل ،نمونه ی مشابه خلوتگاه های روستایی و عناصر روستایی از قبیل آسیاب ها ، آبشار ها ، گور ها و پرستشگاه ها را در خود جای داده بود.زمین ها شامل 4 فضای مجزا بودند:پارک بزرگ،پارک کوچک،مزرعه و طبیعت بکر که به آن دشت یا صحرا میگفتند.الگوی زمین ژراردین هم عملکردی بود هم تزیینی.جنبه سودگرای آن به ایجاد علاقه برای کشاوری واقعی در فرانسه کمک میکرد.</a:t>
            </a:r>
            <a:endParaRPr lang="en-US" sz="1600" dirty="0"/>
          </a:p>
          <a:p>
            <a:pPr marL="0" indent="0" algn="just">
              <a:buNone/>
            </a:pPr>
            <a:r>
              <a:rPr lang="fa-IR" sz="1600" dirty="0"/>
              <a:t>امروزه باغ منظره ای همچنان دارای نفوذ و قدرت بسیار زیادی است .این سبک که به اندازه فرمالیسم فرانسوی ،مصنوعی و طرح ریزی شده بود برای بسیاری از مردم مترادف طبیعت است.</a:t>
            </a:r>
            <a:endParaRPr lang="en-US" sz="1600" dirty="0"/>
          </a:p>
        </p:txBody>
      </p:sp>
      <p:sp>
        <p:nvSpPr>
          <p:cNvPr id="6" name="Title 1"/>
          <p:cNvSpPr txBox="1">
            <a:spLocks/>
          </p:cNvSpPr>
          <p:nvPr/>
        </p:nvSpPr>
        <p:spPr>
          <a:xfrm>
            <a:off x="990600" y="1202088"/>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3500" dirty="0" smtClean="0"/>
              <a:t>باغ منظره ای در فرانسه</a:t>
            </a:r>
            <a:endParaRPr lang="fa-IR" sz="3500" dirty="0"/>
          </a:p>
        </p:txBody>
      </p:sp>
      <p:pic>
        <p:nvPicPr>
          <p:cNvPr id="8" name="Picture 7"/>
          <p:cNvPicPr>
            <a:picLocks noChangeAspect="1"/>
          </p:cNvPicPr>
          <p:nvPr/>
        </p:nvPicPr>
        <p:blipFill>
          <a:blip r:embed="rId2"/>
          <a:stretch>
            <a:fillRect/>
          </a:stretch>
        </p:blipFill>
        <p:spPr>
          <a:xfrm>
            <a:off x="3710763" y="1392300"/>
            <a:ext cx="4611633" cy="5209043"/>
          </a:xfrm>
          <a:prstGeom prst="rect">
            <a:avLst/>
          </a:prstGeom>
        </p:spPr>
      </p:pic>
      <p:sp>
        <p:nvSpPr>
          <p:cNvPr id="7" name="Title 1"/>
          <p:cNvSpPr txBox="1">
            <a:spLocks/>
          </p:cNvSpPr>
          <p:nvPr/>
        </p:nvSpPr>
        <p:spPr>
          <a:xfrm>
            <a:off x="1008845" y="401111"/>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smtClean="0"/>
              <a:t>قرن هجدهم</a:t>
            </a:r>
            <a:endParaRPr lang="fa-IR" sz="4000" b="1" dirty="0"/>
          </a:p>
        </p:txBody>
      </p:sp>
      <p:sp>
        <p:nvSpPr>
          <p:cNvPr id="9" name="Right Arrow 8"/>
          <p:cNvSpPr/>
          <p:nvPr/>
        </p:nvSpPr>
        <p:spPr>
          <a:xfrm rot="10800000">
            <a:off x="11524445" y="1392300"/>
            <a:ext cx="474373" cy="377056"/>
          </a:xfrm>
          <a:prstGeom prst="rightArrow">
            <a:avLst/>
          </a:prstGeom>
          <a:solidFill>
            <a:schemeClr val="accent5">
              <a:lumMod val="75000"/>
            </a:schemeClr>
          </a:solidFill>
          <a:ln>
            <a:solidFill>
              <a:schemeClr val="tx1"/>
            </a:solidFill>
          </a:ln>
        </p:spPr>
        <p:style>
          <a:lnRef idx="1">
            <a:schemeClr val="accent2"/>
          </a:lnRef>
          <a:fillRef idx="3">
            <a:schemeClr val="accent2"/>
          </a:fillRef>
          <a:effectRef idx="2">
            <a:schemeClr val="accent2"/>
          </a:effectRef>
          <a:fontRef idx="minor">
            <a:schemeClr val="lt1"/>
          </a:fontRef>
        </p:style>
        <p:txBody>
          <a:bodyPr rtlCol="1" anchor="ctr"/>
          <a:lstStyle/>
          <a:p>
            <a:pPr algn="ctr"/>
            <a:endParaRPr lang="fa-IR"/>
          </a:p>
        </p:txBody>
      </p:sp>
      <p:sp>
        <p:nvSpPr>
          <p:cNvPr id="10" name="TextBox 9"/>
          <p:cNvSpPr txBox="1"/>
          <p:nvPr/>
        </p:nvSpPr>
        <p:spPr>
          <a:xfrm>
            <a:off x="7820534" y="4485328"/>
            <a:ext cx="2202287" cy="307777"/>
          </a:xfrm>
          <a:prstGeom prst="rect">
            <a:avLst/>
          </a:prstGeom>
          <a:noFill/>
        </p:spPr>
        <p:txBody>
          <a:bodyPr wrap="square" rtlCol="0">
            <a:spAutoFit/>
          </a:bodyPr>
          <a:lstStyle/>
          <a:p>
            <a:r>
              <a:rPr lang="fa-IR" sz="1400" dirty="0" smtClean="0"/>
              <a:t>(الیزابت بولتز،1393 ، 164 )</a:t>
            </a:r>
            <a:endParaRPr lang="en-US" sz="1400" dirty="0"/>
          </a:p>
        </p:txBody>
      </p:sp>
    </p:spTree>
    <p:extLst>
      <p:ext uri="{BB962C8B-B14F-4D97-AF65-F5344CB8AC3E}">
        <p14:creationId xmlns:p14="http://schemas.microsoft.com/office/powerpoint/2010/main" val="1128868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2251423"/>
            <a:ext cx="10515600" cy="2719823"/>
          </a:xfrm>
        </p:spPr>
        <p:txBody>
          <a:bodyPr>
            <a:normAutofit/>
          </a:bodyPr>
          <a:lstStyle/>
          <a:p>
            <a:pPr marL="0" indent="0" algn="justLow">
              <a:buNone/>
            </a:pPr>
            <a:r>
              <a:rPr lang="fa-IR" sz="1600" dirty="0"/>
              <a:t>هوسمان در سال 1853 توسط ناپلئون سوم به سمت فرماندهی سن(مباشر شهر) گماشته شد.او طرح امپراطور برای مدرن سازی شهر را که ارتقای زیر ساخت های موجود و افزایش بلوار های جدید با ردیف درخت کاری ،تقاطع خیابان ها ، میدان های سبز و پارک ها را در نظر میگرفت،محقق کرد.این رشته عملیات نوسازی در شهر منجر به تخریب محله های طبقه کارگر گردید.به کنایه میتوان گفت این ایده ی اصلاح اجتماعی به تبعید فقرا و کوچ اجباری آن ها به خارج از مرز های شهر انجامید.همان گونه که پاپ سیکستوس پنجم با ایجاد یک شبکه مکان های با اهمیت دوره ی رنسانس در رم را به هم مرتبط ساخت ،امپراتور و هوسمان نیز نظام هندسی فرمال را بر استخوان بندی قرون وسطایی شهر پیاده کردند.نقشه ی جدید خیابان ها ، حمل و نقل و تجارت مدرن را راحتتر میکرد. اما در حین حال روشی برای کنترل اجتماعی نیز محسوب میشد.بلوار های عریض،شهر را به مناطق قابل مدیریت تقسیم میکردند و فضا های باز و میدان ها در حکم گره ترافیکی بودند.دستورالعمل های ساختمانی ،ارتفاع های همسانی را برای ساختمان های جدید تعیین میکرد.خانه ی بزرگ اپرا و سایر موسسات فرهنگی نیز به عنوان بخشی از طرح هوسمان ساخته شدند.</a:t>
            </a:r>
            <a:endParaRPr lang="en-US" sz="1600" dirty="0"/>
          </a:p>
          <a:p>
            <a:pPr marL="0" indent="0" algn="justLow">
              <a:buNone/>
            </a:pPr>
            <a:r>
              <a:rPr lang="fa-IR" sz="1600" dirty="0"/>
              <a:t>نخستین اقدام هوسمان در چشم انداز شهر پاریس،نوسازی خیابان شانزه لیزه بود.در سال 1836 این خیابان از تویلری تا طاق ترمیوف گسترش یافت  و آبنماها ،روشنایی های خیابان ونیمکت ها پیرایش شد.تئاترها و رستوران ها نیز در آن جانمایی شدند.در سال 1858 هوسمان این خیابان را تا پارک بوا دو بولون امتداد </a:t>
            </a:r>
            <a:r>
              <a:rPr lang="fa-IR" sz="1600" dirty="0" smtClean="0"/>
              <a:t>داد.</a:t>
            </a:r>
            <a:endParaRPr lang="en-US" sz="1600" dirty="0"/>
          </a:p>
        </p:txBody>
      </p:sp>
      <p:sp>
        <p:nvSpPr>
          <p:cNvPr id="6" name="Title 1"/>
          <p:cNvSpPr txBox="1">
            <a:spLocks/>
          </p:cNvSpPr>
          <p:nvPr/>
        </p:nvSpPr>
        <p:spPr>
          <a:xfrm>
            <a:off x="990600" y="1202088"/>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3500" dirty="0" smtClean="0"/>
              <a:t>الگوی هوسمانی</a:t>
            </a:r>
            <a:endParaRPr lang="fa-IR" sz="3500" dirty="0"/>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21314"/>
          <a:stretch/>
        </p:blipFill>
        <p:spPr>
          <a:xfrm>
            <a:off x="2416942" y="1202088"/>
            <a:ext cx="7328065" cy="5396248"/>
          </a:xfrm>
          <a:prstGeom prst="rect">
            <a:avLst/>
          </a:prstGeom>
        </p:spPr>
      </p:pic>
      <p:sp>
        <p:nvSpPr>
          <p:cNvPr id="9" name="Title 1"/>
          <p:cNvSpPr txBox="1">
            <a:spLocks/>
          </p:cNvSpPr>
          <p:nvPr/>
        </p:nvSpPr>
        <p:spPr>
          <a:xfrm>
            <a:off x="1008845" y="401111"/>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smtClean="0"/>
              <a:t>قرن نوزدهم</a:t>
            </a:r>
            <a:endParaRPr lang="fa-IR" sz="4000" b="1" dirty="0"/>
          </a:p>
        </p:txBody>
      </p:sp>
      <p:sp>
        <p:nvSpPr>
          <p:cNvPr id="7" name="Right Arrow 6"/>
          <p:cNvSpPr/>
          <p:nvPr/>
        </p:nvSpPr>
        <p:spPr>
          <a:xfrm rot="10800000">
            <a:off x="11524445" y="1392300"/>
            <a:ext cx="474373" cy="377056"/>
          </a:xfrm>
          <a:prstGeom prst="rightArrow">
            <a:avLst/>
          </a:prstGeom>
          <a:solidFill>
            <a:schemeClr val="accent5">
              <a:lumMod val="75000"/>
            </a:schemeClr>
          </a:solidFill>
          <a:ln>
            <a:solidFill>
              <a:schemeClr val="tx1"/>
            </a:solidFill>
          </a:ln>
        </p:spPr>
        <p:style>
          <a:lnRef idx="1">
            <a:schemeClr val="accent2"/>
          </a:lnRef>
          <a:fillRef idx="3">
            <a:schemeClr val="accent2"/>
          </a:fillRef>
          <a:effectRef idx="2">
            <a:schemeClr val="accent2"/>
          </a:effectRef>
          <a:fontRef idx="minor">
            <a:schemeClr val="lt1"/>
          </a:fontRef>
        </p:style>
        <p:txBody>
          <a:bodyPr rtlCol="1" anchor="ctr"/>
          <a:lstStyle/>
          <a:p>
            <a:pPr algn="ctr"/>
            <a:endParaRPr lang="fa-IR"/>
          </a:p>
        </p:txBody>
      </p:sp>
      <p:sp>
        <p:nvSpPr>
          <p:cNvPr id="8" name="TextBox 7"/>
          <p:cNvSpPr txBox="1"/>
          <p:nvPr/>
        </p:nvSpPr>
        <p:spPr>
          <a:xfrm>
            <a:off x="378725" y="4386855"/>
            <a:ext cx="2202287" cy="307777"/>
          </a:xfrm>
          <a:prstGeom prst="rect">
            <a:avLst/>
          </a:prstGeom>
          <a:noFill/>
        </p:spPr>
        <p:txBody>
          <a:bodyPr wrap="square" rtlCol="0">
            <a:spAutoFit/>
          </a:bodyPr>
          <a:lstStyle/>
          <a:p>
            <a:r>
              <a:rPr lang="fa-IR" sz="1400" dirty="0" smtClean="0"/>
              <a:t>(الیزابت بولتز،1393،ص186 )</a:t>
            </a:r>
            <a:endParaRPr lang="en-US" sz="1400" dirty="0"/>
          </a:p>
        </p:txBody>
      </p:sp>
    </p:spTree>
    <p:extLst>
      <p:ext uri="{BB962C8B-B14F-4D97-AF65-F5344CB8AC3E}">
        <p14:creationId xmlns:p14="http://schemas.microsoft.com/office/powerpoint/2010/main" val="4173070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2251423"/>
            <a:ext cx="10515600" cy="998673"/>
          </a:xfrm>
        </p:spPr>
        <p:txBody>
          <a:bodyPr>
            <a:normAutofit/>
          </a:bodyPr>
          <a:lstStyle/>
          <a:p>
            <a:pPr marL="0" indent="0" algn="justLow">
              <a:buNone/>
            </a:pPr>
            <a:r>
              <a:rPr lang="fa-IR" sz="1600" dirty="0"/>
              <a:t>در شکل زیر ماشینی را مشاهده میکنیم که برای از ریشه کندن درختان و انتقال آنان به جای دیگر استفاده میشد . با استفاده از این چنین وسایلی در کنار بلوار ها درخت های کهن سی ساله میکاشتند.درخت های کهن خیابان شانزه لیزه با استفاده از همین دستگاه کنده و به آنجا انتقال می یافت.</a:t>
            </a:r>
            <a:endParaRPr lang="en-US" sz="1600" dirty="0"/>
          </a:p>
        </p:txBody>
      </p:sp>
      <p:sp>
        <p:nvSpPr>
          <p:cNvPr id="6" name="Title 1"/>
          <p:cNvSpPr txBox="1">
            <a:spLocks/>
          </p:cNvSpPr>
          <p:nvPr/>
        </p:nvSpPr>
        <p:spPr>
          <a:xfrm>
            <a:off x="990600" y="1202088"/>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3500" dirty="0" smtClean="0"/>
              <a:t>ماشین درخت کنی</a:t>
            </a:r>
            <a:endParaRPr lang="fa-IR" sz="3500" dirty="0"/>
          </a:p>
        </p:txBody>
      </p:sp>
      <p:pic>
        <p:nvPicPr>
          <p:cNvPr id="5" name="Picture 4"/>
          <p:cNvPicPr>
            <a:picLocks noChangeAspect="1"/>
          </p:cNvPicPr>
          <p:nvPr/>
        </p:nvPicPr>
        <p:blipFill>
          <a:blip r:embed="rId2"/>
          <a:stretch>
            <a:fillRect/>
          </a:stretch>
        </p:blipFill>
        <p:spPr>
          <a:xfrm>
            <a:off x="4268826" y="2750759"/>
            <a:ext cx="3959148" cy="3973878"/>
          </a:xfrm>
          <a:prstGeom prst="rect">
            <a:avLst/>
          </a:prstGeom>
        </p:spPr>
      </p:pic>
      <p:sp>
        <p:nvSpPr>
          <p:cNvPr id="7" name="Title 1"/>
          <p:cNvSpPr txBox="1">
            <a:spLocks/>
          </p:cNvSpPr>
          <p:nvPr/>
        </p:nvSpPr>
        <p:spPr>
          <a:xfrm>
            <a:off x="1008845" y="401111"/>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smtClean="0"/>
              <a:t>قرن نوزدهم</a:t>
            </a:r>
            <a:endParaRPr lang="fa-IR" sz="4000" b="1" dirty="0"/>
          </a:p>
        </p:txBody>
      </p:sp>
      <p:sp>
        <p:nvSpPr>
          <p:cNvPr id="8" name="Right Arrow 7"/>
          <p:cNvSpPr/>
          <p:nvPr/>
        </p:nvSpPr>
        <p:spPr>
          <a:xfrm rot="10800000">
            <a:off x="11524445" y="1392300"/>
            <a:ext cx="474373" cy="377056"/>
          </a:xfrm>
          <a:prstGeom prst="rightArrow">
            <a:avLst/>
          </a:prstGeom>
          <a:solidFill>
            <a:schemeClr val="accent5">
              <a:lumMod val="75000"/>
            </a:schemeClr>
          </a:solidFill>
          <a:ln>
            <a:solidFill>
              <a:schemeClr val="tx1"/>
            </a:solidFill>
          </a:ln>
        </p:spPr>
        <p:style>
          <a:lnRef idx="1">
            <a:schemeClr val="accent2"/>
          </a:lnRef>
          <a:fillRef idx="3">
            <a:schemeClr val="accent2"/>
          </a:fillRef>
          <a:effectRef idx="2">
            <a:schemeClr val="accent2"/>
          </a:effectRef>
          <a:fontRef idx="minor">
            <a:schemeClr val="lt1"/>
          </a:fontRef>
        </p:style>
        <p:txBody>
          <a:bodyPr rtlCol="1" anchor="ctr"/>
          <a:lstStyle/>
          <a:p>
            <a:pPr algn="ctr"/>
            <a:endParaRPr lang="fa-IR"/>
          </a:p>
        </p:txBody>
      </p:sp>
      <p:sp>
        <p:nvSpPr>
          <p:cNvPr id="9" name="TextBox 8"/>
          <p:cNvSpPr txBox="1"/>
          <p:nvPr/>
        </p:nvSpPr>
        <p:spPr>
          <a:xfrm>
            <a:off x="1227433" y="2442982"/>
            <a:ext cx="2202287" cy="307777"/>
          </a:xfrm>
          <a:prstGeom prst="rect">
            <a:avLst/>
          </a:prstGeom>
          <a:noFill/>
        </p:spPr>
        <p:txBody>
          <a:bodyPr wrap="square" rtlCol="0">
            <a:spAutoFit/>
          </a:bodyPr>
          <a:lstStyle/>
          <a:p>
            <a:r>
              <a:rPr lang="fa-IR" sz="1400" dirty="0" smtClean="0"/>
              <a:t>(زیگفرید گیدئون،1386، ص595 )</a:t>
            </a:r>
            <a:endParaRPr lang="en-US" sz="1400" dirty="0"/>
          </a:p>
        </p:txBody>
      </p:sp>
    </p:spTree>
    <p:extLst>
      <p:ext uri="{BB962C8B-B14F-4D97-AF65-F5344CB8AC3E}">
        <p14:creationId xmlns:p14="http://schemas.microsoft.com/office/powerpoint/2010/main" val="27420553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2251423"/>
            <a:ext cx="10515600" cy="4033467"/>
          </a:xfrm>
        </p:spPr>
        <p:txBody>
          <a:bodyPr>
            <a:normAutofit/>
          </a:bodyPr>
          <a:lstStyle/>
          <a:p>
            <a:pPr marL="0" indent="0" algn="just">
              <a:buNone/>
            </a:pPr>
            <a:r>
              <a:rPr lang="fa-IR" sz="1600" dirty="0"/>
              <a:t>طرح هوسمان پارک های عمومی را به جغرافیای شهر پیوند می زد: بوا دو بولون در غرب و بوا دو ون سن در شرق ، پارک بوت شومونت در شمال و پارک مون سوری در جنوب .</a:t>
            </a:r>
            <a:endParaRPr lang="en-US" sz="1600" dirty="0"/>
          </a:p>
          <a:p>
            <a:pPr marL="0" indent="0" algn="just">
              <a:buNone/>
            </a:pPr>
            <a:r>
              <a:rPr lang="fa-IR" sz="1600" dirty="0"/>
              <a:t>بوادوبولون که تا پیش از آن یک پارک شکارگاهی سلطنتی بود ،در سال 1851 توسط لویی چهاردهم به روی عمومی گشاده و وقف شهر شد.خیابان های شعاعی و نقاط فلکه ای نمونه بارز فرمالیسم فرانسوی هستند. لکه های جنگلی متراکم را مشخص میکردند.پس از انقلاب فرانسه این محل یکی از مکان های گردشگاهی و مد روز بود.</a:t>
            </a:r>
            <a:endParaRPr lang="en-US" sz="1600" dirty="0"/>
          </a:p>
          <a:p>
            <a:pPr marL="0" indent="0" algn="just">
              <a:buNone/>
            </a:pPr>
            <a:r>
              <a:rPr lang="fa-IR" sz="1600" dirty="0"/>
              <a:t>ناپلیون سوم که عمیقا تحت تاثیر پارک های عمومی لندن قرار گرفته بود ،هوسمان را مجبور کرد تا بوآدو بولون را بار دیگر به سبک منظر انگلیسی طراحی کند.این پارک جدید یک جاذبه مردم پسند بود.</a:t>
            </a:r>
            <a:endParaRPr lang="en-US" sz="1600" dirty="0"/>
          </a:p>
          <a:p>
            <a:pPr marL="0" indent="0" algn="just">
              <a:buNone/>
            </a:pPr>
            <a:r>
              <a:rPr lang="fa-IR" sz="1600" dirty="0"/>
              <a:t>هوسمان در سال 1860 ،بوا دو ون سن را که پیش از آن محوطه سان و رژه ارتش بود به پارک عمومی تبدیل کرد. این پارک که در بخش طبقه کارگر و در شرق مرکز شهر واقع شده بود شامل گردشگاه های مشابه بوا دو بولون بود تا مردم عادی بتوانند به پیروی از همسایگان برتر خود، از فرصت های یکسانی برای آموزش و ارتقا خویش برخوردار شوند.</a:t>
            </a:r>
            <a:endParaRPr lang="en-US" sz="1600" dirty="0"/>
          </a:p>
          <a:p>
            <a:pPr marL="0" indent="0" algn="just">
              <a:buNone/>
            </a:pPr>
            <a:r>
              <a:rPr lang="fa-IR" sz="1600" dirty="0"/>
              <a:t>معدن سنگ قدیمی در بخش شمالی شهر ، محلی با ویژگی های یک منظر پیکتورسک طبیعی را برای پارک بوت-شومونت خلق کرده بود. در این پارک که در بین سال های 1864 تا 1867 ساخته شد، یک برآمدگی شیب دار وجود دارد که از دریاچه مرکزی بیرون زده است.</a:t>
            </a:r>
            <a:endParaRPr lang="en-US" sz="1600" dirty="0"/>
          </a:p>
          <a:p>
            <a:pPr marL="0" indent="0" algn="just">
              <a:buNone/>
            </a:pPr>
            <a:r>
              <a:rPr lang="fa-IR" sz="1600" dirty="0"/>
              <a:t>یک پل معلق جزیره را به لبه های آب متصل میکند.بر فراز این پرتگاه یک معبد مدور قرار داشت.فولی هایی با مضامین کلاسیک در همزیستی با سرداب ها و آبشار ها به سر میبردند.</a:t>
            </a:r>
            <a:endParaRPr lang="en-US" sz="1600" dirty="0"/>
          </a:p>
        </p:txBody>
      </p:sp>
      <p:sp>
        <p:nvSpPr>
          <p:cNvPr id="6" name="Title 1"/>
          <p:cNvSpPr txBox="1">
            <a:spLocks/>
          </p:cNvSpPr>
          <p:nvPr/>
        </p:nvSpPr>
        <p:spPr>
          <a:xfrm>
            <a:off x="990600" y="1202088"/>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3500" dirty="0" smtClean="0"/>
              <a:t>پارک های پاریس</a:t>
            </a:r>
            <a:endParaRPr lang="fa-IR" sz="3500" dirty="0"/>
          </a:p>
        </p:txBody>
      </p:sp>
      <p:pic>
        <p:nvPicPr>
          <p:cNvPr id="2" name="Picture 1"/>
          <p:cNvPicPr>
            <a:picLocks noChangeAspect="1"/>
          </p:cNvPicPr>
          <p:nvPr/>
        </p:nvPicPr>
        <p:blipFill>
          <a:blip r:embed="rId2"/>
          <a:stretch>
            <a:fillRect/>
          </a:stretch>
        </p:blipFill>
        <p:spPr>
          <a:xfrm>
            <a:off x="3935362" y="811332"/>
            <a:ext cx="4662565" cy="3682386"/>
          </a:xfrm>
          <a:prstGeom prst="rect">
            <a:avLst/>
          </a:prstGeom>
        </p:spPr>
      </p:pic>
      <p:pic>
        <p:nvPicPr>
          <p:cNvPr id="5" name="Picture 4"/>
          <p:cNvPicPr>
            <a:picLocks noChangeAspect="1"/>
          </p:cNvPicPr>
          <p:nvPr/>
        </p:nvPicPr>
        <p:blipFill rotWithShape="1">
          <a:blip r:embed="rId3"/>
          <a:srcRect l="8819" b="15472"/>
          <a:stretch/>
        </p:blipFill>
        <p:spPr>
          <a:xfrm>
            <a:off x="4973024" y="3745356"/>
            <a:ext cx="2550752" cy="3112644"/>
          </a:xfrm>
          <a:prstGeom prst="rect">
            <a:avLst/>
          </a:prstGeom>
        </p:spPr>
      </p:pic>
      <p:sp>
        <p:nvSpPr>
          <p:cNvPr id="7" name="Title 1"/>
          <p:cNvSpPr txBox="1">
            <a:spLocks/>
          </p:cNvSpPr>
          <p:nvPr/>
        </p:nvSpPr>
        <p:spPr>
          <a:xfrm>
            <a:off x="1008845" y="401111"/>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smtClean="0"/>
              <a:t>قرن نوزدهم</a:t>
            </a:r>
            <a:endParaRPr lang="fa-IR" sz="4000" b="1" dirty="0"/>
          </a:p>
        </p:txBody>
      </p:sp>
      <p:sp>
        <p:nvSpPr>
          <p:cNvPr id="8" name="Right Arrow 7"/>
          <p:cNvSpPr/>
          <p:nvPr/>
        </p:nvSpPr>
        <p:spPr>
          <a:xfrm rot="10800000">
            <a:off x="11524445" y="1392300"/>
            <a:ext cx="474373" cy="377056"/>
          </a:xfrm>
          <a:prstGeom prst="rightArrow">
            <a:avLst/>
          </a:prstGeom>
          <a:solidFill>
            <a:schemeClr val="accent5">
              <a:lumMod val="75000"/>
            </a:schemeClr>
          </a:solidFill>
          <a:ln>
            <a:solidFill>
              <a:schemeClr val="tx1"/>
            </a:solidFill>
          </a:ln>
        </p:spPr>
        <p:style>
          <a:lnRef idx="1">
            <a:schemeClr val="accent2"/>
          </a:lnRef>
          <a:fillRef idx="3">
            <a:schemeClr val="accent2"/>
          </a:fillRef>
          <a:effectRef idx="2">
            <a:schemeClr val="accent2"/>
          </a:effectRef>
          <a:fontRef idx="minor">
            <a:schemeClr val="lt1"/>
          </a:fontRef>
        </p:style>
        <p:txBody>
          <a:bodyPr rtlCol="1" anchor="ctr"/>
          <a:lstStyle/>
          <a:p>
            <a:pPr algn="ctr"/>
            <a:endParaRPr lang="fa-IR"/>
          </a:p>
        </p:txBody>
      </p:sp>
      <p:sp>
        <p:nvSpPr>
          <p:cNvPr id="9" name="TextBox 8"/>
          <p:cNvSpPr txBox="1"/>
          <p:nvPr/>
        </p:nvSpPr>
        <p:spPr>
          <a:xfrm>
            <a:off x="8413844" y="5526338"/>
            <a:ext cx="2202287" cy="307777"/>
          </a:xfrm>
          <a:prstGeom prst="rect">
            <a:avLst/>
          </a:prstGeom>
          <a:noFill/>
        </p:spPr>
        <p:txBody>
          <a:bodyPr wrap="square" rtlCol="0">
            <a:spAutoFit/>
          </a:bodyPr>
          <a:lstStyle/>
          <a:p>
            <a:r>
              <a:rPr lang="fa-IR" sz="1400" dirty="0" smtClean="0"/>
              <a:t>(الیزابت بولتز،1393 ، 186و187 )</a:t>
            </a:r>
            <a:endParaRPr lang="en-US" sz="1400" dirty="0"/>
          </a:p>
        </p:txBody>
      </p:sp>
    </p:spTree>
    <p:extLst>
      <p:ext uri="{BB962C8B-B14F-4D97-AF65-F5344CB8AC3E}">
        <p14:creationId xmlns:p14="http://schemas.microsoft.com/office/powerpoint/2010/main" val="3477412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2251423"/>
            <a:ext cx="10515600" cy="998673"/>
          </a:xfrm>
        </p:spPr>
        <p:txBody>
          <a:bodyPr>
            <a:normAutofit/>
          </a:bodyPr>
          <a:lstStyle/>
          <a:p>
            <a:pPr marL="0" indent="0">
              <a:buNone/>
            </a:pPr>
            <a:r>
              <a:rPr lang="fa-IR" sz="1600" dirty="0"/>
              <a:t>خطوط مستقیم ! در قرن هفدهم منظر با هندسه ای که بیان کننده قدرت و سلطه ی انسان بر طبیعت بود ، نظم میگرفت.باغ های این دوره چه با محور های یزرگ و خطوط مثل چهار باغ چه با مناظر وام گرفته، در پیوند نمایی و شکلی با منظر قرار داشتند.</a:t>
            </a:r>
            <a:endParaRPr lang="en-US" sz="1600" dirty="0"/>
          </a:p>
        </p:txBody>
      </p:sp>
      <p:sp>
        <p:nvSpPr>
          <p:cNvPr id="7" name="Title 1"/>
          <p:cNvSpPr txBox="1">
            <a:spLocks/>
          </p:cNvSpPr>
          <p:nvPr/>
        </p:nvSpPr>
        <p:spPr>
          <a:xfrm>
            <a:off x="1008845" y="401111"/>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smtClean="0"/>
              <a:t>نظر شخصی</a:t>
            </a:r>
            <a:endParaRPr lang="fa-IR" sz="4000" b="1" dirty="0"/>
          </a:p>
        </p:txBody>
      </p:sp>
    </p:spTree>
    <p:extLst>
      <p:ext uri="{BB962C8B-B14F-4D97-AF65-F5344CB8AC3E}">
        <p14:creationId xmlns:p14="http://schemas.microsoft.com/office/powerpoint/2010/main" val="21141672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2251423"/>
            <a:ext cx="10515600" cy="998673"/>
          </a:xfrm>
        </p:spPr>
        <p:txBody>
          <a:bodyPr>
            <a:normAutofit lnSpcReduction="10000"/>
          </a:bodyPr>
          <a:lstStyle/>
          <a:p>
            <a:pPr algn="justLow"/>
            <a:r>
              <a:rPr lang="fa-IR" sz="1600" dirty="0" smtClean="0"/>
              <a:t>الیزابت بولتز – چیپ سالیوان ، تاریخ مصور طراحی،ترجمه گلنار محبعلی،1393 ، انتشارات آذرخش</a:t>
            </a:r>
          </a:p>
          <a:p>
            <a:pPr algn="justLow"/>
            <a:r>
              <a:rPr lang="fa-IR" sz="1600" dirty="0" smtClean="0"/>
              <a:t>زیگفرید گیدیون ، فضا زمان معماری ، ترجمه منوچهر مزینی ، 1386 ، انتشارات علمی و فرهنگی</a:t>
            </a:r>
          </a:p>
          <a:p>
            <a:pPr algn="justLow"/>
            <a:r>
              <a:rPr lang="en-US" sz="1600" dirty="0" smtClean="0"/>
              <a:t>www.en.Wikipedia.com</a:t>
            </a:r>
            <a:endParaRPr lang="en-US" sz="1600" dirty="0"/>
          </a:p>
        </p:txBody>
      </p:sp>
      <p:sp>
        <p:nvSpPr>
          <p:cNvPr id="7" name="Title 1"/>
          <p:cNvSpPr txBox="1">
            <a:spLocks/>
          </p:cNvSpPr>
          <p:nvPr/>
        </p:nvSpPr>
        <p:spPr>
          <a:xfrm>
            <a:off x="1008845" y="401111"/>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smtClean="0"/>
              <a:t>منابع</a:t>
            </a:r>
            <a:endParaRPr lang="fa-IR" sz="4000" b="1" dirty="0"/>
          </a:p>
        </p:txBody>
      </p:sp>
    </p:spTree>
    <p:extLst>
      <p:ext uri="{BB962C8B-B14F-4D97-AF65-F5344CB8AC3E}">
        <p14:creationId xmlns:p14="http://schemas.microsoft.com/office/powerpoint/2010/main" val="40123393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6836" y="1275009"/>
            <a:ext cx="10515600" cy="2126602"/>
          </a:xfrm>
        </p:spPr>
        <p:txBody>
          <a:bodyPr>
            <a:normAutofit/>
          </a:bodyPr>
          <a:lstStyle/>
          <a:p>
            <a:pPr marL="0" indent="0" algn="justLow">
              <a:buNone/>
            </a:pPr>
            <a:r>
              <a:rPr lang="fa-IR" sz="1600" dirty="0"/>
              <a:t>دره ی لوار در قیاس با منظر پیرامون شهر رم و توسکانی ، زمینی مسطحتر داشت و جنگل های آن انبوه تر و وسیعتر بودند . باغ های فرانسوی، بیپروا و با چیدمان های پیچیده ، بر بستر عوارض زمین گسترش می یافتند. خندق های حفاظتی دور تا دور قصر دره ی لوار را احاطه کرده بودند.هنگامی که با اختراع باروت قصر ها متروک و غیرقابل دفاع شدند، این خندق ها همچنان برای زه کشی مورد استفاده قرار میگرفتند و در باغ ها نیز به عنوان نهر های تزیئنی کاربرد داشتند.</a:t>
            </a:r>
            <a:endParaRPr lang="en-US" sz="1600" dirty="0"/>
          </a:p>
          <a:p>
            <a:pPr marL="0" indent="0" algn="justLow">
              <a:buNone/>
            </a:pPr>
            <a:r>
              <a:rPr lang="fa-IR" sz="1600" dirty="0"/>
              <a:t>باغ های دوره رنسانس در فرانسه عمدتا به قصر های قرون وسطایی موجود اضافه میشدند ، این قصر ها در تمام طول سال مورد استفاده قرار میگرفتند و فقط خلوتگاه های تابستانی نبودند. فضا محدود بود و فرم خندق ها و آرایش فضایی استحکامات قصر {به باغ} تحمیل میشد . چیدمان محوری باغ های ایتالیایی با این فضاهای نامنظم قابل انطباق بود.صاحبان زمین ها ريا، باغ ها را با هویت های مستقل و مجزا گسترش میدادند به نحوی که صرفا در مجاورت املاک ها بودند و ارتباط مستقیمی با آن نداشتند.</a:t>
            </a:r>
            <a:endParaRPr lang="en-US" sz="1600" dirty="0"/>
          </a:p>
          <a:p>
            <a:pPr marL="0" indent="0" algn="justLow">
              <a:buNone/>
            </a:pPr>
            <a:r>
              <a:rPr lang="fa-IR" sz="1600" dirty="0"/>
              <a:t>طراحی باغ های فرانسوی این دوره از طریق نقاشی های ژاک آندره سرسو شناخته میشود.</a:t>
            </a:r>
            <a:endParaRPr lang="en-US" sz="1600" dirty="0"/>
          </a:p>
        </p:txBody>
      </p:sp>
      <p:sp>
        <p:nvSpPr>
          <p:cNvPr id="5" name="Content Placeholder 2"/>
          <p:cNvSpPr txBox="1">
            <a:spLocks/>
          </p:cNvSpPr>
          <p:nvPr/>
        </p:nvSpPr>
        <p:spPr>
          <a:xfrm>
            <a:off x="877775" y="3611241"/>
            <a:ext cx="10515600" cy="1831975"/>
          </a:xfrm>
          <a:prstGeom prst="rect">
            <a:avLst/>
          </a:prstGeom>
        </p:spPr>
        <p:txBody>
          <a:bodyPr vert="horz" lIns="91440" tIns="45720" rIns="91440" bIns="45720" rtlCol="1">
            <a:no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fa-IR" sz="1600" b="1" dirty="0" smtClean="0"/>
              <a:t>در قرن شانزدهم چند مورد نمونه ای خوب مانند باغ آمبوآ،بلوا،آنت، فونتن بلو و شنونسو وجود داشت که در ادامه به بررسی سه مورد از آن ها میپردازیم:</a:t>
            </a:r>
            <a:endParaRPr lang="en-US" sz="1600" b="1" dirty="0"/>
          </a:p>
        </p:txBody>
      </p:sp>
      <p:sp>
        <p:nvSpPr>
          <p:cNvPr id="7" name="Title 1"/>
          <p:cNvSpPr txBox="1">
            <a:spLocks/>
          </p:cNvSpPr>
          <p:nvPr/>
        </p:nvSpPr>
        <p:spPr>
          <a:xfrm>
            <a:off x="871469" y="4086171"/>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3500" dirty="0" smtClean="0"/>
              <a:t>آمبوآ</a:t>
            </a:r>
            <a:endParaRPr lang="fa-IR" sz="3500" dirty="0"/>
          </a:p>
        </p:txBody>
      </p:sp>
      <p:sp>
        <p:nvSpPr>
          <p:cNvPr id="8" name="Content Placeholder 2"/>
          <p:cNvSpPr txBox="1">
            <a:spLocks/>
          </p:cNvSpPr>
          <p:nvPr/>
        </p:nvSpPr>
        <p:spPr>
          <a:xfrm>
            <a:off x="745902" y="5053282"/>
            <a:ext cx="10515600" cy="2126602"/>
          </a:xfrm>
          <a:prstGeom prst="rect">
            <a:avLst/>
          </a:prstGeom>
        </p:spPr>
        <p:txBody>
          <a:bodyPr vert="horz" lIns="91440" tIns="45720" rIns="91440" bIns="45720" rtlCol="1">
            <a:norm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fa-IR" sz="1600" dirty="0"/>
              <a:t>شارل هشتم پادشاه فرانسه در سال 1494 برای پادشاهی بر ناپل به جنوب ایتالیا حمله کرد.پیروزی دستاورد سیاسی اندکی محسوب میشد.اما تاثیر عظیمی بر ورود ایده های طراحی رنسانس ایتالیایی به فرانسه برجای گذاشت.شارل هشتم باغ خود در آمبوآ را براساس سبک جدید گسترش داد و به آن 10 فضای جدید و یک محور آب مرکزی در امتداد تراس مرتفع درون دیوار های قصر اضافه کرد.دالانی در امتداد طول پلان مستطیلی شکل ، لبه ی باغ را مشخص و چشم انداز هایی به دره لوار را ایجاد کرد.</a:t>
            </a:r>
            <a:endParaRPr lang="en-US" sz="1600" dirty="0"/>
          </a:p>
        </p:txBody>
      </p:sp>
      <p:sp>
        <p:nvSpPr>
          <p:cNvPr id="9" name="Title 1"/>
          <p:cNvSpPr txBox="1">
            <a:spLocks/>
          </p:cNvSpPr>
          <p:nvPr/>
        </p:nvSpPr>
        <p:spPr>
          <a:xfrm>
            <a:off x="1008845" y="401111"/>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smtClean="0"/>
              <a:t>قرن شانزدهم</a:t>
            </a:r>
            <a:endParaRPr lang="fa-IR" sz="4000" b="1" dirty="0"/>
          </a:p>
        </p:txBody>
      </p:sp>
      <p:sp>
        <p:nvSpPr>
          <p:cNvPr id="2" name="Right Arrow 1"/>
          <p:cNvSpPr/>
          <p:nvPr/>
        </p:nvSpPr>
        <p:spPr>
          <a:xfrm rot="10800000">
            <a:off x="11355677" y="4276383"/>
            <a:ext cx="474373" cy="377056"/>
          </a:xfrm>
          <a:prstGeom prst="rightArrow">
            <a:avLst/>
          </a:prstGeom>
          <a:solidFill>
            <a:schemeClr val="accent5">
              <a:lumMod val="75000"/>
            </a:schemeClr>
          </a:solidFill>
          <a:ln>
            <a:solidFill>
              <a:schemeClr val="tx1"/>
            </a:solidFill>
          </a:ln>
        </p:spPr>
        <p:style>
          <a:lnRef idx="1">
            <a:schemeClr val="accent2"/>
          </a:lnRef>
          <a:fillRef idx="3">
            <a:schemeClr val="accent2"/>
          </a:fillRef>
          <a:effectRef idx="2">
            <a:schemeClr val="accent2"/>
          </a:effectRef>
          <a:fontRef idx="minor">
            <a:schemeClr val="lt1"/>
          </a:fontRef>
        </p:style>
        <p:txBody>
          <a:bodyPr rtlCol="1" anchor="ctr"/>
          <a:lstStyle/>
          <a:p>
            <a:pPr algn="ctr"/>
            <a:endParaRPr lang="fa-IR"/>
          </a:p>
        </p:txBody>
      </p:sp>
      <p:sp>
        <p:nvSpPr>
          <p:cNvPr id="4" name="TextBox 3"/>
          <p:cNvSpPr txBox="1"/>
          <p:nvPr/>
        </p:nvSpPr>
        <p:spPr>
          <a:xfrm>
            <a:off x="3624512" y="2857788"/>
            <a:ext cx="2202287" cy="307777"/>
          </a:xfrm>
          <a:prstGeom prst="rect">
            <a:avLst/>
          </a:prstGeom>
          <a:noFill/>
        </p:spPr>
        <p:txBody>
          <a:bodyPr wrap="square" rtlCol="0">
            <a:spAutoFit/>
          </a:bodyPr>
          <a:lstStyle/>
          <a:p>
            <a:r>
              <a:rPr lang="fa-IR" sz="1400" dirty="0" smtClean="0"/>
              <a:t>(الیزابت بولتز،1393 ، 93 )</a:t>
            </a:r>
            <a:endParaRPr lang="en-US" sz="1400" dirty="0"/>
          </a:p>
        </p:txBody>
      </p:sp>
      <p:sp>
        <p:nvSpPr>
          <p:cNvPr id="10" name="TextBox 9"/>
          <p:cNvSpPr txBox="1"/>
          <p:nvPr/>
        </p:nvSpPr>
        <p:spPr>
          <a:xfrm>
            <a:off x="8656024" y="5764257"/>
            <a:ext cx="2202287" cy="307777"/>
          </a:xfrm>
          <a:prstGeom prst="rect">
            <a:avLst/>
          </a:prstGeom>
          <a:noFill/>
        </p:spPr>
        <p:txBody>
          <a:bodyPr wrap="square" rtlCol="0">
            <a:spAutoFit/>
          </a:bodyPr>
          <a:lstStyle/>
          <a:p>
            <a:r>
              <a:rPr lang="fa-IR" sz="1400" dirty="0" smtClean="0"/>
              <a:t>(الیزابت بولتز،1393 </a:t>
            </a:r>
            <a:r>
              <a:rPr lang="fa-IR" sz="1400" dirty="0"/>
              <a:t>،</a:t>
            </a:r>
            <a:r>
              <a:rPr lang="fa-IR" sz="1400" dirty="0" smtClean="0"/>
              <a:t> 94 )</a:t>
            </a:r>
            <a:endParaRPr lang="en-US" sz="1400" dirty="0"/>
          </a:p>
        </p:txBody>
      </p:sp>
    </p:spTree>
    <p:extLst>
      <p:ext uri="{BB962C8B-B14F-4D97-AF65-F5344CB8AC3E}">
        <p14:creationId xmlns:p14="http://schemas.microsoft.com/office/powerpoint/2010/main" val="8075270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2251" y="1907269"/>
            <a:ext cx="10515600" cy="2126602"/>
          </a:xfrm>
        </p:spPr>
        <p:txBody>
          <a:bodyPr>
            <a:normAutofit lnSpcReduction="10000"/>
          </a:bodyPr>
          <a:lstStyle/>
          <a:p>
            <a:pPr marL="0" indent="0" algn="just">
              <a:buNone/>
            </a:pPr>
            <a:r>
              <a:rPr lang="fa-IR" sz="1600" dirty="0"/>
              <a:t>هنگامی که فرانسوای اول پس از مرگ عموی خود لویی دوازدهم در سال 1515 بر تخت پادشاهی نشست ، به قصد کم‏اهمیت جلوه دادن املاک بیرون شهر در دره‏ی لوار بارگاه خود را به فونتن بلو در نزدیکی پاریس منتقل کرد. بازسازی قصر او زمان زیادی به طول انجامید، اما استخوان‏بندی اصلی آن در این دوره بنا شد. تفاوت در مقیاس و تنوع در منظر خصوصا آنها که با آب تعریف شده بودند، تحول جدیدی را در طراحی باغ‏های فرانسوی ایجاد کرد.</a:t>
            </a:r>
            <a:endParaRPr lang="en-US" sz="1600" dirty="0"/>
          </a:p>
          <a:p>
            <a:pPr marL="0" indent="0" algn="just">
              <a:buNone/>
            </a:pPr>
            <a:r>
              <a:rPr lang="fa-IR" sz="1600" dirty="0"/>
              <a:t>حیاط فونتن که با یک قلعه‏ی قدیمی احاطه شده بود، در مقابل بازوی متقاطع جدید امتداد می‏یافت. درست در مقابل حیاط یک دریاچه‏ی ذوزنقه‏ای شکل بزرگ قرار داشت. گذر نارون در یک طرف دریاچه، مرز باغ میوه و زمین‏های تفریحی را مشخص می‏کرد. در طرف دیگر دریاچه بخش‏های مختلف باغ شامل گیاهان تزئینی و سودبخش بود.</a:t>
            </a:r>
            <a:endParaRPr lang="en-US" sz="1600" dirty="0"/>
          </a:p>
          <a:p>
            <a:pPr marL="0" indent="0" algn="just">
              <a:buNone/>
            </a:pPr>
            <a:r>
              <a:rPr lang="fa-IR" sz="1600" dirty="0"/>
              <a:t>سلطنت فرانسوای اول همزمان با موج دوم تاثیرات ایتالیا بر فرانسه بود. بارگاه فرانسه به صورت یک مرکز فرهنگی توسعه پیدا کرد که بساری از هنرمندان بزرگ تایتالیایی  دوره‏ی رنسانس را به خود جذب کرد بود. از جمله سرلیو (</a:t>
            </a:r>
            <a:r>
              <a:rPr lang="en-US" sz="1600" dirty="0" err="1"/>
              <a:t>Serlio</a:t>
            </a:r>
            <a:r>
              <a:rPr lang="fa-IR" sz="1600" dirty="0"/>
              <a:t>)، وینیولا، پریماتیچو (</a:t>
            </a:r>
            <a:r>
              <a:rPr lang="en-US" sz="1600" dirty="0" err="1"/>
              <a:t>Primaticcio</a:t>
            </a:r>
            <a:r>
              <a:rPr lang="fa-IR" sz="1600" dirty="0"/>
              <a:t>) و لئوناردو داوینچی که در سال 1519 در فرانسه چشم  از جهان فرو بست. تغییراتی که در فونتن بلو اعمال شد، خصوصا آنها که در قرن هفدهم اتفاق افتاد از تغییر در سبک‏ها و علایق پادشاهان حکایت می‏کرد.</a:t>
            </a:r>
            <a:endParaRPr lang="en-US" sz="1600" dirty="0"/>
          </a:p>
        </p:txBody>
      </p:sp>
      <p:sp>
        <p:nvSpPr>
          <p:cNvPr id="7" name="Title 1"/>
          <p:cNvSpPr txBox="1">
            <a:spLocks/>
          </p:cNvSpPr>
          <p:nvPr/>
        </p:nvSpPr>
        <p:spPr>
          <a:xfrm>
            <a:off x="912251" y="1149788"/>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3500" dirty="0" smtClean="0"/>
              <a:t>فونتن بلو</a:t>
            </a:r>
            <a:endParaRPr lang="fa-IR" sz="3500" dirty="0"/>
          </a:p>
        </p:txBody>
      </p:sp>
      <p:sp>
        <p:nvSpPr>
          <p:cNvPr id="8" name="Content Placeholder 2"/>
          <p:cNvSpPr txBox="1">
            <a:spLocks/>
          </p:cNvSpPr>
          <p:nvPr/>
        </p:nvSpPr>
        <p:spPr>
          <a:xfrm>
            <a:off x="807075" y="4791352"/>
            <a:ext cx="10515600" cy="2126602"/>
          </a:xfrm>
          <a:prstGeom prst="rect">
            <a:avLst/>
          </a:prstGeom>
        </p:spPr>
        <p:txBody>
          <a:bodyPr vert="horz" lIns="91440" tIns="45720" rIns="91440" bIns="45720" rtlCol="1">
            <a:norm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a-IR" sz="1600" dirty="0"/>
              <a:t>دایان دو پوآتیه در شنونسو سکونت داشت.شنونسو مستقیما بر روی رودخانه شر واقع شده بود.در دوره ی سلطنت هانری دوم ، فیلبرت دو لورم پلی ساخت تا از طریق آن ارتباط میان قصر وکرانه جنوبی رودخانه را برقرار سازد؛ گذر طویلی با درختان نارون که تا قلعه ادامه داشت و در این دوره باغی نیز در کرانه مقابل آن طراحی شد.دایان در جبهه شمالی رودخانه تا شرق حیاط اصلی ، تراس باغ بزرگی با تقسیماتی از گل ، سبزیجات و درختان میوه ایجاد کرد.زمانی که هانری در سال 1559 در گذشت ، همسر او کاترین دومدیچی قصر از دایان گرفت.کاترین توسعه شنونسو را ادامه داد.راهرو دو طبقه ای به پل اضافه شد که ترکیبات جالب توجهی در منظر امروز آن پدید آورده است.او همچنین تراس باغی در بخش غربی حیاط مرکزی ایجاد کرد. میراث کاترین شامل باز تاسیس باغ به مثابه عرصه نمایش و سرگرمی های نمایشی بود.میهمان های فراوان او که اغلب آنها جبهه سیاسی داشتند ، به دقت به ثبت رسیده است، در قرن 17 ام ایده باغ به عنوان تئاتر رفته رفته نزد طبقه اشراف گسترش یافت.</a:t>
            </a:r>
            <a:endParaRPr lang="en-US" sz="1600" dirty="0"/>
          </a:p>
        </p:txBody>
      </p:sp>
      <p:sp>
        <p:nvSpPr>
          <p:cNvPr id="13" name="Title 1"/>
          <p:cNvSpPr txBox="1">
            <a:spLocks/>
          </p:cNvSpPr>
          <p:nvPr/>
        </p:nvSpPr>
        <p:spPr>
          <a:xfrm>
            <a:off x="814587" y="4035067"/>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3500" dirty="0" smtClean="0"/>
              <a:t>شنونسو</a:t>
            </a:r>
            <a:endParaRPr lang="fa-IR" sz="3500" dirty="0"/>
          </a:p>
        </p:txBody>
      </p:sp>
      <p:sp>
        <p:nvSpPr>
          <p:cNvPr id="14" name="Title 1"/>
          <p:cNvSpPr txBox="1">
            <a:spLocks/>
          </p:cNvSpPr>
          <p:nvPr/>
        </p:nvSpPr>
        <p:spPr>
          <a:xfrm>
            <a:off x="1008845" y="401111"/>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smtClean="0"/>
              <a:t>قرن شانزدهم</a:t>
            </a:r>
            <a:endParaRPr lang="fa-IR" sz="4000" b="1" dirty="0"/>
          </a:p>
        </p:txBody>
      </p:sp>
      <p:sp>
        <p:nvSpPr>
          <p:cNvPr id="9" name="Right Arrow 8"/>
          <p:cNvSpPr/>
          <p:nvPr/>
        </p:nvSpPr>
        <p:spPr>
          <a:xfrm rot="10800000">
            <a:off x="11347088" y="4225279"/>
            <a:ext cx="474373" cy="377056"/>
          </a:xfrm>
          <a:prstGeom prst="rightArrow">
            <a:avLst/>
          </a:prstGeom>
          <a:solidFill>
            <a:schemeClr val="accent5">
              <a:lumMod val="75000"/>
            </a:schemeClr>
          </a:solidFill>
          <a:ln>
            <a:solidFill>
              <a:schemeClr val="tx1"/>
            </a:solidFill>
          </a:ln>
        </p:spPr>
        <p:style>
          <a:lnRef idx="1">
            <a:schemeClr val="accent2"/>
          </a:lnRef>
          <a:fillRef idx="3">
            <a:schemeClr val="accent2"/>
          </a:fillRef>
          <a:effectRef idx="2">
            <a:schemeClr val="accent2"/>
          </a:effectRef>
          <a:fontRef idx="minor">
            <a:schemeClr val="lt1"/>
          </a:fontRef>
        </p:style>
        <p:txBody>
          <a:bodyPr rtlCol="1" anchor="ctr"/>
          <a:lstStyle/>
          <a:p>
            <a:pPr algn="ctr"/>
            <a:endParaRPr lang="fa-IR"/>
          </a:p>
        </p:txBody>
      </p:sp>
      <p:sp>
        <p:nvSpPr>
          <p:cNvPr id="10" name="Right Arrow 9"/>
          <p:cNvSpPr/>
          <p:nvPr/>
        </p:nvSpPr>
        <p:spPr>
          <a:xfrm rot="10800000">
            <a:off x="11401826" y="1342283"/>
            <a:ext cx="474373" cy="377056"/>
          </a:xfrm>
          <a:prstGeom prst="rightArrow">
            <a:avLst/>
          </a:prstGeom>
          <a:solidFill>
            <a:schemeClr val="accent5">
              <a:lumMod val="75000"/>
            </a:schemeClr>
          </a:solidFill>
          <a:ln>
            <a:solidFill>
              <a:schemeClr val="tx1"/>
            </a:solidFill>
          </a:ln>
        </p:spPr>
        <p:style>
          <a:lnRef idx="1">
            <a:schemeClr val="accent2"/>
          </a:lnRef>
          <a:fillRef idx="3">
            <a:schemeClr val="accent2"/>
          </a:fillRef>
          <a:effectRef idx="2">
            <a:schemeClr val="accent2"/>
          </a:effectRef>
          <a:fontRef idx="minor">
            <a:schemeClr val="lt1"/>
          </a:fontRef>
        </p:style>
        <p:txBody>
          <a:bodyPr rtlCol="1" anchor="ctr"/>
          <a:lstStyle/>
          <a:p>
            <a:pPr algn="ctr"/>
            <a:endParaRPr lang="fa-IR"/>
          </a:p>
        </p:txBody>
      </p:sp>
      <p:pic>
        <p:nvPicPr>
          <p:cNvPr id="2" name="Picture 1"/>
          <p:cNvPicPr>
            <a:picLocks noChangeAspect="1"/>
          </p:cNvPicPr>
          <p:nvPr/>
        </p:nvPicPr>
        <p:blipFill>
          <a:blip r:embed="rId2"/>
          <a:stretch>
            <a:fillRect/>
          </a:stretch>
        </p:blipFill>
        <p:spPr>
          <a:xfrm>
            <a:off x="4165367" y="1149788"/>
            <a:ext cx="4107031" cy="2736200"/>
          </a:xfrm>
          <a:prstGeom prst="rect">
            <a:avLst/>
          </a:prstGeom>
        </p:spPr>
      </p:pic>
      <p:pic>
        <p:nvPicPr>
          <p:cNvPr id="4" name="Picture 3"/>
          <p:cNvPicPr>
            <a:picLocks noChangeAspect="1"/>
          </p:cNvPicPr>
          <p:nvPr/>
        </p:nvPicPr>
        <p:blipFill>
          <a:blip r:embed="rId3"/>
          <a:stretch>
            <a:fillRect/>
          </a:stretch>
        </p:blipFill>
        <p:spPr>
          <a:xfrm>
            <a:off x="4166663" y="4073918"/>
            <a:ext cx="4105735" cy="2736200"/>
          </a:xfrm>
          <a:prstGeom prst="rect">
            <a:avLst/>
          </a:prstGeom>
        </p:spPr>
      </p:pic>
      <p:sp>
        <p:nvSpPr>
          <p:cNvPr id="11" name="TextBox 10"/>
          <p:cNvSpPr txBox="1"/>
          <p:nvPr/>
        </p:nvSpPr>
        <p:spPr>
          <a:xfrm>
            <a:off x="336522" y="3725673"/>
            <a:ext cx="2202287" cy="307777"/>
          </a:xfrm>
          <a:prstGeom prst="rect">
            <a:avLst/>
          </a:prstGeom>
          <a:noFill/>
        </p:spPr>
        <p:txBody>
          <a:bodyPr wrap="square" rtlCol="0">
            <a:spAutoFit/>
          </a:bodyPr>
          <a:lstStyle/>
          <a:p>
            <a:r>
              <a:rPr lang="fa-IR" sz="1400" dirty="0" smtClean="0"/>
              <a:t>(الیزابت بولتز،1393 ، 95 )</a:t>
            </a:r>
            <a:endParaRPr lang="en-US" sz="1400" dirty="0"/>
          </a:p>
        </p:txBody>
      </p:sp>
      <p:sp>
        <p:nvSpPr>
          <p:cNvPr id="12" name="TextBox 11"/>
          <p:cNvSpPr txBox="1"/>
          <p:nvPr/>
        </p:nvSpPr>
        <p:spPr>
          <a:xfrm>
            <a:off x="336522" y="6096877"/>
            <a:ext cx="2202287" cy="307777"/>
          </a:xfrm>
          <a:prstGeom prst="rect">
            <a:avLst/>
          </a:prstGeom>
          <a:noFill/>
        </p:spPr>
        <p:txBody>
          <a:bodyPr wrap="square" rtlCol="0">
            <a:spAutoFit/>
          </a:bodyPr>
          <a:lstStyle/>
          <a:p>
            <a:r>
              <a:rPr lang="fa-IR" sz="1400" dirty="0" smtClean="0"/>
              <a:t>(الیزابت بولتز،1393 ، 96 )</a:t>
            </a:r>
            <a:endParaRPr lang="en-US" sz="1400" dirty="0"/>
          </a:p>
        </p:txBody>
      </p:sp>
    </p:spTree>
    <p:extLst>
      <p:ext uri="{BB962C8B-B14F-4D97-AF65-F5344CB8AC3E}">
        <p14:creationId xmlns:p14="http://schemas.microsoft.com/office/powerpoint/2010/main" val="3916774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7"/>
                                        </p:tgtEl>
                                        <p:attrNameLst>
                                          <p:attrName>ppt_x</p:attrName>
                                        </p:attrNameLst>
                                      </p:cBhvr>
                                      <p:tavLst>
                                        <p:tav tm="0">
                                          <p:val>
                                            <p:strVal val="ppt_x"/>
                                          </p:val>
                                        </p:tav>
                                        <p:tav tm="100000">
                                          <p:val>
                                            <p:strVal val="ppt_x"/>
                                          </p:val>
                                        </p:tav>
                                      </p:tavLst>
                                    </p:anim>
                                    <p:anim calcmode="lin" valueType="num">
                                      <p:cBhvr additive="base">
                                        <p:cTn id="7" dur="500"/>
                                        <p:tgtEl>
                                          <p:spTgt spid="7"/>
                                        </p:tgtEl>
                                        <p:attrNameLst>
                                          <p:attrName>ppt_y</p:attrName>
                                        </p:attrNameLst>
                                      </p:cBhvr>
                                      <p:tavLst>
                                        <p:tav tm="0">
                                          <p:val>
                                            <p:strVal val="ppt_y"/>
                                          </p:val>
                                        </p:tav>
                                        <p:tav tm="100000">
                                          <p:val>
                                            <p:strVal val="1+ppt_h/2"/>
                                          </p:val>
                                        </p:tav>
                                      </p:tavLst>
                                    </p:anim>
                                    <p:set>
                                      <p:cBhvr>
                                        <p:cTn id="8" dur="1" fill="hold">
                                          <p:stCondLst>
                                            <p:cond delay="499"/>
                                          </p:stCondLst>
                                        </p:cTn>
                                        <p:tgtEl>
                                          <p:spTgt spid="7"/>
                                        </p:tgtEl>
                                        <p:attrNameLst>
                                          <p:attrName>style.visibility</p:attrName>
                                        </p:attrNameLst>
                                      </p:cBhvr>
                                      <p:to>
                                        <p:strVal val="hidden"/>
                                      </p:to>
                                    </p:set>
                                  </p:childTnLst>
                                </p:cTn>
                              </p:par>
                              <p:par>
                                <p:cTn id="9" presetID="2" presetClass="exit" presetSubtype="4" fill="hold" grpId="0" nodeType="withEffect">
                                  <p:stCondLst>
                                    <p:cond delay="0"/>
                                  </p:stCondLst>
                                  <p:childTnLst>
                                    <p:anim calcmode="lin" valueType="num">
                                      <p:cBhvr additive="base">
                                        <p:cTn id="10" dur="500"/>
                                        <p:tgtEl>
                                          <p:spTgt spid="10"/>
                                        </p:tgtEl>
                                        <p:attrNameLst>
                                          <p:attrName>ppt_x</p:attrName>
                                        </p:attrNameLst>
                                      </p:cBhvr>
                                      <p:tavLst>
                                        <p:tav tm="0">
                                          <p:val>
                                            <p:strVal val="ppt_x"/>
                                          </p:val>
                                        </p:tav>
                                        <p:tav tm="100000">
                                          <p:val>
                                            <p:strVal val="ppt_x"/>
                                          </p:val>
                                        </p:tav>
                                      </p:tavLst>
                                    </p:anim>
                                    <p:anim calcmode="lin" valueType="num">
                                      <p:cBhvr additive="base">
                                        <p:cTn id="11" dur="500"/>
                                        <p:tgtEl>
                                          <p:spTgt spid="10"/>
                                        </p:tgtEl>
                                        <p:attrNameLst>
                                          <p:attrName>ppt_y</p:attrName>
                                        </p:attrNameLst>
                                      </p:cBhvr>
                                      <p:tavLst>
                                        <p:tav tm="0">
                                          <p:val>
                                            <p:strVal val="ppt_y"/>
                                          </p:val>
                                        </p:tav>
                                        <p:tav tm="100000">
                                          <p:val>
                                            <p:strVal val="1+ppt_h/2"/>
                                          </p:val>
                                        </p:tav>
                                      </p:tavLst>
                                    </p:anim>
                                    <p:set>
                                      <p:cBhvr>
                                        <p:cTn id="12" dur="1" fill="hold">
                                          <p:stCondLst>
                                            <p:cond delay="499"/>
                                          </p:stCondLst>
                                        </p:cTn>
                                        <p:tgtEl>
                                          <p:spTgt spid="10"/>
                                        </p:tgtEl>
                                        <p:attrNameLst>
                                          <p:attrName>style.visibility</p:attrName>
                                        </p:attrNameLst>
                                      </p:cBhvr>
                                      <p:to>
                                        <p:strVal val="hidden"/>
                                      </p:to>
                                    </p:set>
                                  </p:childTnLst>
                                </p:cTn>
                              </p:par>
                              <p:par>
                                <p:cTn id="13" presetID="2" presetClass="exit" presetSubtype="4" fill="hold" grpId="0" nodeType="withEffect">
                                  <p:stCondLst>
                                    <p:cond delay="0"/>
                                  </p:stCondLst>
                                  <p:childTnLst>
                                    <p:anim calcmode="lin" valueType="num">
                                      <p:cBhvr additive="base">
                                        <p:cTn id="14"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p:tgtEl>
                                          <p:spTgt spid="3">
                                            <p:txEl>
                                              <p:pRg st="0" end="0"/>
                                            </p:txEl>
                                          </p:spTgt>
                                        </p:tgtEl>
                                        <p:attrNameLst>
                                          <p:attrName>ppt_y</p:attrName>
                                        </p:attrNameLst>
                                      </p:cBhvr>
                                      <p:tavLst>
                                        <p:tav tm="0">
                                          <p:val>
                                            <p:strVal val="ppt_y"/>
                                          </p:val>
                                        </p:tav>
                                        <p:tav tm="100000">
                                          <p:val>
                                            <p:strVal val="1+ppt_h/2"/>
                                          </p:val>
                                        </p:tav>
                                      </p:tavLst>
                                    </p:anim>
                                    <p:set>
                                      <p:cBhvr>
                                        <p:cTn id="16" dur="1" fill="hold">
                                          <p:stCondLst>
                                            <p:cond delay="499"/>
                                          </p:stCondLst>
                                        </p:cTn>
                                        <p:tgtEl>
                                          <p:spTgt spid="3">
                                            <p:txEl>
                                              <p:pRg st="0" end="0"/>
                                            </p:txEl>
                                          </p:spTgt>
                                        </p:tgtEl>
                                        <p:attrNameLst>
                                          <p:attrName>style.visibility</p:attrName>
                                        </p:attrNameLst>
                                      </p:cBhvr>
                                      <p:to>
                                        <p:strVal val="hidden"/>
                                      </p:to>
                                    </p:set>
                                  </p:childTnLst>
                                </p:cTn>
                              </p:par>
                            </p:childTnLst>
                          </p:cTn>
                        </p:par>
                        <p:par>
                          <p:cTn id="17" fill="hold">
                            <p:stCondLst>
                              <p:cond delay="500"/>
                            </p:stCondLst>
                            <p:childTnLst>
                              <p:par>
                                <p:cTn id="18" presetID="2" presetClass="exit" presetSubtype="4" fill="hold" grpId="0" nodeType="afterEffect">
                                  <p:stCondLst>
                                    <p:cond delay="0"/>
                                  </p:stCondLst>
                                  <p:childTnLst>
                                    <p:anim calcmode="lin" valueType="num">
                                      <p:cBhvr additive="base">
                                        <p:cTn id="19" dur="5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p:tgtEl>
                                          <p:spTgt spid="3">
                                            <p:txEl>
                                              <p:pRg st="1" end="1"/>
                                            </p:txEl>
                                          </p:spTgt>
                                        </p:tgtEl>
                                        <p:attrNameLst>
                                          <p:attrName>ppt_y</p:attrName>
                                        </p:attrNameLst>
                                      </p:cBhvr>
                                      <p:tavLst>
                                        <p:tav tm="0">
                                          <p:val>
                                            <p:strVal val="ppt_y"/>
                                          </p:val>
                                        </p:tav>
                                        <p:tav tm="100000">
                                          <p:val>
                                            <p:strVal val="1+ppt_h/2"/>
                                          </p:val>
                                        </p:tav>
                                      </p:tavLst>
                                    </p:anim>
                                    <p:set>
                                      <p:cBhvr>
                                        <p:cTn id="21" dur="1" fill="hold">
                                          <p:stCondLst>
                                            <p:cond delay="499"/>
                                          </p:stCondLst>
                                        </p:cTn>
                                        <p:tgtEl>
                                          <p:spTgt spid="3">
                                            <p:txEl>
                                              <p:pRg st="1" end="1"/>
                                            </p:txEl>
                                          </p:spTgt>
                                        </p:tgtEl>
                                        <p:attrNameLst>
                                          <p:attrName>style.visibility</p:attrName>
                                        </p:attrNameLst>
                                      </p:cBhvr>
                                      <p:to>
                                        <p:strVal val="hidden"/>
                                      </p:to>
                                    </p:set>
                                  </p:childTnLst>
                                </p:cTn>
                              </p:par>
                            </p:childTnLst>
                          </p:cTn>
                        </p:par>
                        <p:par>
                          <p:cTn id="22" fill="hold">
                            <p:stCondLst>
                              <p:cond delay="1000"/>
                            </p:stCondLst>
                            <p:childTnLst>
                              <p:par>
                                <p:cTn id="23" presetID="2" presetClass="exit" presetSubtype="4" fill="hold" grpId="0" nodeType="afterEffect">
                                  <p:stCondLst>
                                    <p:cond delay="0"/>
                                  </p:stCondLst>
                                  <p:childTnLst>
                                    <p:anim calcmode="lin" valueType="num">
                                      <p:cBhvr additive="base">
                                        <p:cTn id="24" dur="500"/>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p:tgtEl>
                                          <p:spTgt spid="3">
                                            <p:txEl>
                                              <p:pRg st="2" end="2"/>
                                            </p:txEl>
                                          </p:spTgt>
                                        </p:tgtEl>
                                        <p:attrNameLst>
                                          <p:attrName>ppt_y</p:attrName>
                                        </p:attrNameLst>
                                      </p:cBhvr>
                                      <p:tavLst>
                                        <p:tav tm="0">
                                          <p:val>
                                            <p:strVal val="ppt_y"/>
                                          </p:val>
                                        </p:tav>
                                        <p:tav tm="100000">
                                          <p:val>
                                            <p:strVal val="1+ppt_h/2"/>
                                          </p:val>
                                        </p:tav>
                                      </p:tavLst>
                                    </p:anim>
                                    <p:set>
                                      <p:cBhvr>
                                        <p:cTn id="26" dur="1" fill="hold">
                                          <p:stCondLst>
                                            <p:cond delay="499"/>
                                          </p:stCondLst>
                                        </p:cTn>
                                        <p:tgtEl>
                                          <p:spTgt spid="3">
                                            <p:txEl>
                                              <p:pRg st="2" end="2"/>
                                            </p:txEl>
                                          </p:spTgt>
                                        </p:tgtEl>
                                        <p:attrNameLst>
                                          <p:attrName>style.visibility</p:attrName>
                                        </p:attrNameLst>
                                      </p:cBhvr>
                                      <p:to>
                                        <p:strVal val="hidden"/>
                                      </p:to>
                                    </p:set>
                                  </p:childTnLst>
                                </p:cTn>
                              </p:par>
                              <p:par>
                                <p:cTn id="27" presetID="2" presetClass="exit" presetSubtype="4" fill="hold" nodeType="withEffect">
                                  <p:stCondLst>
                                    <p:cond delay="0"/>
                                  </p:stCondLst>
                                  <p:childTnLst>
                                    <p:anim calcmode="lin" valueType="num">
                                      <p:cBhvr additive="base">
                                        <p:cTn id="28" dur="500"/>
                                        <p:tgtEl>
                                          <p:spTgt spid="4"/>
                                        </p:tgtEl>
                                        <p:attrNameLst>
                                          <p:attrName>ppt_x</p:attrName>
                                        </p:attrNameLst>
                                      </p:cBhvr>
                                      <p:tavLst>
                                        <p:tav tm="0">
                                          <p:val>
                                            <p:strVal val="ppt_x"/>
                                          </p:val>
                                        </p:tav>
                                        <p:tav tm="100000">
                                          <p:val>
                                            <p:strVal val="ppt_x"/>
                                          </p:val>
                                        </p:tav>
                                      </p:tavLst>
                                    </p:anim>
                                    <p:anim calcmode="lin" valueType="num">
                                      <p:cBhvr additive="base">
                                        <p:cTn id="29" dur="500"/>
                                        <p:tgtEl>
                                          <p:spTgt spid="4"/>
                                        </p:tgtEl>
                                        <p:attrNameLst>
                                          <p:attrName>ppt_y</p:attrName>
                                        </p:attrNameLst>
                                      </p:cBhvr>
                                      <p:tavLst>
                                        <p:tav tm="0">
                                          <p:val>
                                            <p:strVal val="ppt_y"/>
                                          </p:val>
                                        </p:tav>
                                        <p:tav tm="100000">
                                          <p:val>
                                            <p:strVal val="1+ppt_h/2"/>
                                          </p:val>
                                        </p:tav>
                                      </p:tavLst>
                                    </p:anim>
                                    <p:set>
                                      <p:cBhvr>
                                        <p:cTn id="30" dur="1" fill="hold">
                                          <p:stCondLst>
                                            <p:cond delay="499"/>
                                          </p:stCondLst>
                                        </p:cTn>
                                        <p:tgtEl>
                                          <p:spTgt spid="4"/>
                                        </p:tgtEl>
                                        <p:attrNameLst>
                                          <p:attrName>style.visibility</p:attrName>
                                        </p:attrNameLst>
                                      </p:cBhvr>
                                      <p:to>
                                        <p:strVal val="hidden"/>
                                      </p:to>
                                    </p:set>
                                  </p:childTnLst>
                                </p:cTn>
                              </p:par>
                              <p:par>
                                <p:cTn id="31" presetID="2" presetClass="exit" presetSubtype="4" fill="hold" grpId="0" nodeType="withEffect">
                                  <p:stCondLst>
                                    <p:cond delay="0"/>
                                  </p:stCondLst>
                                  <p:childTnLst>
                                    <p:anim calcmode="lin" valueType="num">
                                      <p:cBhvr additive="base">
                                        <p:cTn id="32" dur="500"/>
                                        <p:tgtEl>
                                          <p:spTgt spid="11"/>
                                        </p:tgtEl>
                                        <p:attrNameLst>
                                          <p:attrName>ppt_x</p:attrName>
                                        </p:attrNameLst>
                                      </p:cBhvr>
                                      <p:tavLst>
                                        <p:tav tm="0">
                                          <p:val>
                                            <p:strVal val="ppt_x"/>
                                          </p:val>
                                        </p:tav>
                                        <p:tav tm="100000">
                                          <p:val>
                                            <p:strVal val="ppt_x"/>
                                          </p:val>
                                        </p:tav>
                                      </p:tavLst>
                                    </p:anim>
                                    <p:anim calcmode="lin" valueType="num">
                                      <p:cBhvr additive="base">
                                        <p:cTn id="33" dur="500"/>
                                        <p:tgtEl>
                                          <p:spTgt spid="11"/>
                                        </p:tgtEl>
                                        <p:attrNameLst>
                                          <p:attrName>ppt_y</p:attrName>
                                        </p:attrNameLst>
                                      </p:cBhvr>
                                      <p:tavLst>
                                        <p:tav tm="0">
                                          <p:val>
                                            <p:strVal val="ppt_y"/>
                                          </p:val>
                                        </p:tav>
                                        <p:tav tm="100000">
                                          <p:val>
                                            <p:strVal val="1+ppt_h/2"/>
                                          </p:val>
                                        </p:tav>
                                      </p:tavLst>
                                    </p:anim>
                                    <p:set>
                                      <p:cBhvr>
                                        <p:cTn id="34" dur="1" fill="hold">
                                          <p:stCondLst>
                                            <p:cond delay="499"/>
                                          </p:stCondLst>
                                        </p:cTn>
                                        <p:tgtEl>
                                          <p:spTgt spid="11"/>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p:bldP spid="8" grpId="0"/>
      <p:bldP spid="13" grpId="0"/>
      <p:bldP spid="9" grpId="0" animBg="1"/>
      <p:bldP spid="10" grpId="0" animBg="1"/>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32005" y="2875415"/>
            <a:ext cx="2601532" cy="754431"/>
          </a:xfrm>
        </p:spPr>
        <p:txBody>
          <a:bodyPr>
            <a:normAutofit/>
          </a:bodyPr>
          <a:lstStyle/>
          <a:p>
            <a:r>
              <a:rPr lang="fa-IR" sz="3500" dirty="0" smtClean="0"/>
              <a:t>افق های بی پایان</a:t>
            </a:r>
            <a:endParaRPr lang="fa-IR" sz="3500" dirty="0"/>
          </a:p>
        </p:txBody>
      </p:sp>
      <p:sp>
        <p:nvSpPr>
          <p:cNvPr id="3" name="Subtitle 2"/>
          <p:cNvSpPr>
            <a:spLocks noGrp="1"/>
          </p:cNvSpPr>
          <p:nvPr>
            <p:ph type="subTitle" idx="1"/>
          </p:nvPr>
        </p:nvSpPr>
        <p:spPr>
          <a:xfrm>
            <a:off x="459343" y="1829268"/>
            <a:ext cx="11217498" cy="879810"/>
          </a:xfrm>
        </p:spPr>
        <p:txBody>
          <a:bodyPr>
            <a:normAutofit/>
          </a:bodyPr>
          <a:lstStyle/>
          <a:p>
            <a:pPr algn="just"/>
            <a:r>
              <a:rPr lang="fa-IR" sz="1600" dirty="0"/>
              <a:t>در فرانسه قرن 17 ، شیوه برخورد مردم با طبیعت تغییر کرد.دیگر طبییعت زیبا انگاشته نمیشد مگر آنکه انسان نظم را برآن اعمال کند ، درختان به نحوی پیراسته میشدند ک پرچین ها را شکل بدهند.پستی ها و بلندی ها با دقت درجه بندی میشدند.مسیر رودخانه ها منحرف میشد.مسیرهای مستقیم بر زمین نقش میبستند و تمام سطح زمین با پارترهایی از طرح های قلاب دوزی تزیین میشد.پارترها از یک نقطه ی دید مناسب به خوبی رویت میشدند.از این رو خانه به عنوان نمادی از مهار بصری در باغ،قدرت جدیدی می یافت. </a:t>
            </a:r>
            <a:endParaRPr lang="en-US" sz="1600" dirty="0"/>
          </a:p>
          <a:p>
            <a:endParaRPr lang="fa-IR" dirty="0"/>
          </a:p>
        </p:txBody>
      </p:sp>
      <p:sp>
        <p:nvSpPr>
          <p:cNvPr id="4" name="Title 1"/>
          <p:cNvSpPr txBox="1">
            <a:spLocks/>
          </p:cNvSpPr>
          <p:nvPr/>
        </p:nvSpPr>
        <p:spPr>
          <a:xfrm>
            <a:off x="10150697" y="992778"/>
            <a:ext cx="1682840" cy="1142253"/>
          </a:xfrm>
          <a:prstGeom prst="rect">
            <a:avLst/>
          </a:prstGeom>
        </p:spPr>
        <p:txBody>
          <a:bodyPr vert="horz" lIns="91440" tIns="45720" rIns="91440" bIns="45720" rtlCol="1" anchor="b">
            <a:noAutofit/>
          </a:bodyPr>
          <a:lstStyle>
            <a:lvl1pPr algn="ctr" defTabSz="914400" rtl="1" eaLnBrk="1" latinLnBrk="0" hangingPunct="1">
              <a:lnSpc>
                <a:spcPct val="90000"/>
              </a:lnSpc>
              <a:spcBef>
                <a:spcPct val="0"/>
              </a:spcBef>
              <a:buNone/>
              <a:defRPr sz="6000" kern="1200">
                <a:solidFill>
                  <a:schemeClr val="tx1"/>
                </a:solidFill>
                <a:latin typeface="+mj-lt"/>
                <a:ea typeface="+mj-ea"/>
                <a:cs typeface="+mj-cs"/>
              </a:defRPr>
            </a:lvl1pPr>
          </a:lstStyle>
          <a:p>
            <a:r>
              <a:rPr lang="fa-IR" sz="3500" dirty="0"/>
              <a:t>مهار طبیعت</a:t>
            </a:r>
            <a:r>
              <a:rPr lang="en-US" sz="3500" dirty="0"/>
              <a:t/>
            </a:r>
            <a:br>
              <a:rPr lang="en-US" sz="3500" dirty="0"/>
            </a:br>
            <a:endParaRPr lang="fa-IR" sz="3500" dirty="0"/>
          </a:p>
        </p:txBody>
      </p:sp>
      <p:sp>
        <p:nvSpPr>
          <p:cNvPr id="5" name="Subtitle 2"/>
          <p:cNvSpPr txBox="1">
            <a:spLocks/>
          </p:cNvSpPr>
          <p:nvPr/>
        </p:nvSpPr>
        <p:spPr>
          <a:xfrm>
            <a:off x="459343" y="3796183"/>
            <a:ext cx="11217498" cy="2626328"/>
          </a:xfrm>
          <a:prstGeom prst="rect">
            <a:avLst/>
          </a:prstGeom>
        </p:spPr>
        <p:txBody>
          <a:bodyPr vert="horz" lIns="91440" tIns="45720" rIns="91440" bIns="45720" rtlCol="1">
            <a:noAutofit/>
          </a:bodyPr>
          <a:lstStyle>
            <a:lvl1pPr marL="0" indent="0" algn="ctr" defTabSz="914400" rtl="1"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1"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1"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1"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fa-IR" sz="1600" dirty="0" smtClean="0"/>
              <a:t>امتداد </a:t>
            </a:r>
            <a:r>
              <a:rPr lang="fa-IR" sz="1600" dirty="0"/>
              <a:t>محوری در درون منظر رابطه ی جدیدی را میان ساختمان ، باغ و منظر خلق کرد یا دستاوردهای جدید در زمینه ی فیزیک و ریاضی،پویایی فضا بیشتر شد.افق به عنوان متغیری وابسته به نقطه ی دید شخص به رسمیت شناخته </a:t>
            </a:r>
            <a:r>
              <a:rPr lang="fa-IR" sz="1600" dirty="0" smtClean="0"/>
              <a:t>شد.طراحان </a:t>
            </a:r>
            <a:r>
              <a:rPr lang="fa-IR" sz="1600" dirty="0"/>
              <a:t>منظر ، علم نورشناسی را بکار گرفتند تا فضای پرسپکتیوی را خلق کنند که بیان کننده حد غایی کنترل  و قدرا انسان بر طبیعت بود.</a:t>
            </a:r>
            <a:endParaRPr lang="en-US" sz="1600" dirty="0"/>
          </a:p>
          <a:p>
            <a:pPr algn="just"/>
            <a:r>
              <a:rPr lang="fa-IR" sz="1600" dirty="0"/>
              <a:t>این مناظر بزرگ مقیاس طراحی شده که مشخص کننده </a:t>
            </a:r>
            <a:r>
              <a:rPr lang="fa-IR" sz="1600" dirty="0" smtClean="0"/>
              <a:t>ی </a:t>
            </a:r>
            <a:r>
              <a:rPr lang="fa-IR" sz="1600" dirty="0"/>
              <a:t>باغ های کلاسیک فرانسوی بود، در نظریه و عمل وجوه اشتراک بسیاری با </a:t>
            </a:r>
            <a:r>
              <a:rPr lang="fa-IR" sz="1600" dirty="0" smtClean="0"/>
              <a:t>مهندسی </a:t>
            </a:r>
            <a:r>
              <a:rPr lang="fa-IR" sz="1600" dirty="0"/>
              <a:t>نظامی در قرن 17 داشت.مهندسان نظامی فرانسه اولین کسانی بودند که با پشته های عظیم خاک سر </a:t>
            </a:r>
            <a:r>
              <a:rPr lang="fa-IR" sz="1600" dirty="0" smtClean="0"/>
              <a:t>وکار </a:t>
            </a:r>
            <a:r>
              <a:rPr lang="fa-IR" sz="1600" dirty="0"/>
              <a:t>داشتند.آنها دریافتند </a:t>
            </a:r>
            <a:r>
              <a:rPr lang="fa-IR" sz="1600" dirty="0" smtClean="0"/>
              <a:t>که </a:t>
            </a:r>
            <a:r>
              <a:rPr lang="fa-IR" sz="1600" dirty="0"/>
              <a:t>قلعه نظامی مانند باغ ،فضایی با هندسه مهار شده است.برای ایجاد حس امنیت ، </a:t>
            </a:r>
            <a:r>
              <a:rPr lang="fa-IR" sz="1600" dirty="0" smtClean="0"/>
              <a:t>همه ی </a:t>
            </a:r>
            <a:r>
              <a:rPr lang="fa-IR" sz="1600" dirty="0"/>
              <a:t>بخش ها باید در هماهنگی با یکدیگر باشند ، حتی یک نقطه ضعیف هم نباید در استحکامات وجود داشته باشد.به علاوه هنگامی که فاصبله بسیار زیاد میشود، انجام محاسبات دشوار میگردد.دقت باور نکردنی که طراحان منظر در ایجاد تراس های مسطح و کانال ها </a:t>
            </a:r>
            <a:r>
              <a:rPr lang="fa-IR" sz="1600" dirty="0" smtClean="0"/>
              <a:t>به </a:t>
            </a:r>
            <a:r>
              <a:rPr lang="fa-IR" sz="1600" dirty="0"/>
              <a:t>کار </a:t>
            </a:r>
            <a:r>
              <a:rPr lang="fa-IR" sz="1600" dirty="0" smtClean="0"/>
              <a:t>بردند به </a:t>
            </a:r>
            <a:r>
              <a:rPr lang="fa-IR" sz="1600" dirty="0"/>
              <a:t>کمک تجهیزات و ریاضیات مهندسان نظامی میسر شده بود.</a:t>
            </a:r>
            <a:endParaRPr lang="en-US" sz="1600" dirty="0"/>
          </a:p>
          <a:p>
            <a:pPr algn="just"/>
            <a:r>
              <a:rPr lang="fa-IR" sz="1600" dirty="0"/>
              <a:t>محبوبیت سبک ایتالیاییی باروک در دوران نهضت اصلاح دینی در حوالی رم باقی </a:t>
            </a:r>
            <a:r>
              <a:rPr lang="fa-IR" sz="1600" dirty="0" smtClean="0"/>
              <a:t>ماند.سیر </a:t>
            </a:r>
            <a:r>
              <a:rPr lang="fa-IR" sz="1600" dirty="0"/>
              <a:t>پایتخت های اروپایی نیز با اقتباس الفبای طراحی باروک در صدد مطرح کردن پویایی جهان بودند.از سوی دیگر باغ فرانسوی قرن 17 ام از </a:t>
            </a:r>
            <a:r>
              <a:rPr lang="fa-IR" sz="1600" dirty="0" smtClean="0"/>
              <a:t>شکوه </a:t>
            </a:r>
            <a:r>
              <a:rPr lang="fa-IR" sz="1600" dirty="0"/>
              <a:t>و عظمت آرمانی تمدن کلاسیک الهام گرفته بود.لویی چهاردم خورد را با آگوستوس(امپراطور روم )مقایسه میکرد ، او قصد داشت روم جدیدی بسازد.</a:t>
            </a:r>
            <a:endParaRPr lang="en-US" sz="1600" dirty="0"/>
          </a:p>
          <a:p>
            <a:pPr algn="just"/>
            <a:endParaRPr lang="fa-IR" sz="1600"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3496" y="192078"/>
            <a:ext cx="4666297" cy="6664817"/>
          </a:xfrm>
          <a:prstGeom prst="rect">
            <a:avLst/>
          </a:prstGeom>
        </p:spPr>
      </p:pic>
      <p:sp>
        <p:nvSpPr>
          <p:cNvPr id="10" name="Title 1"/>
          <p:cNvSpPr txBox="1">
            <a:spLocks/>
          </p:cNvSpPr>
          <p:nvPr/>
        </p:nvSpPr>
        <p:spPr>
          <a:xfrm>
            <a:off x="1008845" y="401111"/>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smtClean="0"/>
              <a:t>قرن هفدهم</a:t>
            </a:r>
            <a:endParaRPr lang="fa-IR" sz="4000" b="1" dirty="0"/>
          </a:p>
        </p:txBody>
      </p:sp>
      <p:sp>
        <p:nvSpPr>
          <p:cNvPr id="9" name="Right Arrow 8"/>
          <p:cNvSpPr/>
          <p:nvPr/>
        </p:nvSpPr>
        <p:spPr>
          <a:xfrm rot="10800000">
            <a:off x="11675495" y="3147431"/>
            <a:ext cx="474373" cy="377056"/>
          </a:xfrm>
          <a:prstGeom prst="rightArrow">
            <a:avLst/>
          </a:prstGeom>
          <a:solidFill>
            <a:schemeClr val="accent5">
              <a:lumMod val="75000"/>
            </a:schemeClr>
          </a:solidFill>
          <a:ln>
            <a:solidFill>
              <a:schemeClr val="tx1"/>
            </a:solidFill>
          </a:ln>
        </p:spPr>
        <p:style>
          <a:lnRef idx="1">
            <a:schemeClr val="accent2"/>
          </a:lnRef>
          <a:fillRef idx="3">
            <a:schemeClr val="accent2"/>
          </a:fillRef>
          <a:effectRef idx="2">
            <a:schemeClr val="accent2"/>
          </a:effectRef>
          <a:fontRef idx="minor">
            <a:schemeClr val="lt1"/>
          </a:fontRef>
        </p:style>
        <p:txBody>
          <a:bodyPr rtlCol="1" anchor="ctr"/>
          <a:lstStyle/>
          <a:p>
            <a:pPr algn="ctr"/>
            <a:endParaRPr lang="fa-IR"/>
          </a:p>
        </p:txBody>
      </p:sp>
      <p:sp>
        <p:nvSpPr>
          <p:cNvPr id="11" name="Right Arrow 10"/>
          <p:cNvSpPr/>
          <p:nvPr/>
        </p:nvSpPr>
        <p:spPr>
          <a:xfrm rot="10800000">
            <a:off x="11675496" y="1222495"/>
            <a:ext cx="474373" cy="377056"/>
          </a:xfrm>
          <a:prstGeom prst="rightArrow">
            <a:avLst/>
          </a:prstGeom>
          <a:solidFill>
            <a:schemeClr val="accent5">
              <a:lumMod val="75000"/>
            </a:schemeClr>
          </a:solidFill>
          <a:ln>
            <a:solidFill>
              <a:schemeClr val="tx1"/>
            </a:solidFill>
          </a:ln>
        </p:spPr>
        <p:style>
          <a:lnRef idx="1">
            <a:schemeClr val="accent2"/>
          </a:lnRef>
          <a:fillRef idx="3">
            <a:schemeClr val="accent2"/>
          </a:fillRef>
          <a:effectRef idx="2">
            <a:schemeClr val="accent2"/>
          </a:effectRef>
          <a:fontRef idx="minor">
            <a:schemeClr val="lt1"/>
          </a:fontRef>
        </p:style>
        <p:txBody>
          <a:bodyPr rtlCol="1" anchor="ctr"/>
          <a:lstStyle/>
          <a:p>
            <a:pPr algn="ctr"/>
            <a:endParaRPr lang="fa-IR"/>
          </a:p>
        </p:txBody>
      </p:sp>
      <p:sp>
        <p:nvSpPr>
          <p:cNvPr id="12" name="TextBox 11"/>
          <p:cNvSpPr txBox="1"/>
          <p:nvPr/>
        </p:nvSpPr>
        <p:spPr>
          <a:xfrm>
            <a:off x="-92300" y="2484469"/>
            <a:ext cx="2202287" cy="307777"/>
          </a:xfrm>
          <a:prstGeom prst="rect">
            <a:avLst/>
          </a:prstGeom>
          <a:noFill/>
        </p:spPr>
        <p:txBody>
          <a:bodyPr wrap="square" rtlCol="0">
            <a:spAutoFit/>
          </a:bodyPr>
          <a:lstStyle/>
          <a:p>
            <a:r>
              <a:rPr lang="fa-IR" sz="1400" dirty="0" smtClean="0"/>
              <a:t>(الیزابت بولتز،1393 ، 136 )</a:t>
            </a:r>
            <a:endParaRPr lang="en-US" sz="1400" dirty="0"/>
          </a:p>
        </p:txBody>
      </p:sp>
      <p:sp>
        <p:nvSpPr>
          <p:cNvPr id="13" name="TextBox 12"/>
          <p:cNvSpPr txBox="1"/>
          <p:nvPr/>
        </p:nvSpPr>
        <p:spPr>
          <a:xfrm>
            <a:off x="7859831" y="6114734"/>
            <a:ext cx="2202287" cy="307777"/>
          </a:xfrm>
          <a:prstGeom prst="rect">
            <a:avLst/>
          </a:prstGeom>
          <a:noFill/>
        </p:spPr>
        <p:txBody>
          <a:bodyPr wrap="square" rtlCol="0">
            <a:spAutoFit/>
          </a:bodyPr>
          <a:lstStyle/>
          <a:p>
            <a:r>
              <a:rPr lang="fa-IR" sz="1400" dirty="0" smtClean="0"/>
              <a:t>(الیزابت بولتز،1393 </a:t>
            </a:r>
            <a:r>
              <a:rPr lang="fa-IR" sz="1400" dirty="0"/>
              <a:t>،</a:t>
            </a:r>
            <a:r>
              <a:rPr lang="fa-IR" sz="1400" dirty="0" smtClean="0"/>
              <a:t> 136 )</a:t>
            </a:r>
            <a:endParaRPr lang="en-US" sz="1400" dirty="0"/>
          </a:p>
        </p:txBody>
      </p:sp>
    </p:spTree>
    <p:extLst>
      <p:ext uri="{BB962C8B-B14F-4D97-AF65-F5344CB8AC3E}">
        <p14:creationId xmlns:p14="http://schemas.microsoft.com/office/powerpoint/2010/main" val="999105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311549"/>
            <a:ext cx="10515600" cy="848418"/>
          </a:xfrm>
        </p:spPr>
        <p:txBody>
          <a:bodyPr>
            <a:normAutofit/>
          </a:bodyPr>
          <a:lstStyle/>
          <a:p>
            <a:r>
              <a:rPr lang="fa-IR" sz="3500" dirty="0" smtClean="0"/>
              <a:t>آندره لونوتر</a:t>
            </a:r>
            <a:endParaRPr lang="fa-IR" sz="3500" dirty="0"/>
          </a:p>
        </p:txBody>
      </p:sp>
      <p:sp>
        <p:nvSpPr>
          <p:cNvPr id="3" name="Content Placeholder 2"/>
          <p:cNvSpPr>
            <a:spLocks noGrp="1"/>
          </p:cNvSpPr>
          <p:nvPr>
            <p:ph idx="1"/>
          </p:nvPr>
        </p:nvSpPr>
        <p:spPr>
          <a:xfrm>
            <a:off x="950352" y="1984480"/>
            <a:ext cx="10515600" cy="1831975"/>
          </a:xfrm>
        </p:spPr>
        <p:txBody>
          <a:bodyPr>
            <a:normAutofit/>
          </a:bodyPr>
          <a:lstStyle/>
          <a:p>
            <a:pPr marL="0" indent="0" algn="justLow">
              <a:buNone/>
            </a:pPr>
            <a:r>
              <a:rPr lang="fa-IR" sz="1600" dirty="0"/>
              <a:t>در سال 1648 که صلح وستفالیا به جنگ سی ساله پایان داد ، </a:t>
            </a:r>
            <a:r>
              <a:rPr lang="fa-IR" sz="1600" dirty="0" smtClean="0"/>
              <a:t>لویی چهاردهم </a:t>
            </a:r>
            <a:r>
              <a:rPr lang="fa-IR" sz="1600" dirty="0"/>
              <a:t>مخالفان را مطیع خود ساخت و حکومتی استبدادی ایجاد نمود.باغ ورسای نشانه هایی از همین قدرت وی بود.پادشاه کل دربار را تحت تاثیر خور قرار میداد و همه اشراف را کنترل میکرد و قدرتش را به آنها دیکته میکرد.منظر هم ار این ایده پ</a:t>
            </a:r>
            <a:r>
              <a:rPr lang="fa-IR" sz="1600" dirty="0" smtClean="0"/>
              <a:t>یروی </a:t>
            </a:r>
            <a:r>
              <a:rPr lang="fa-IR" sz="1600" dirty="0"/>
              <a:t>میکرد،باغ های رسمی رفتار های رسمی را اقتضا میکردند.باغ به صحنه ای برای نمایش های اجتماعی وسیاسی در قرن هفدهم فرانسه تبدیل شد.</a:t>
            </a:r>
            <a:endParaRPr lang="en-US" sz="1600" dirty="0"/>
          </a:p>
          <a:p>
            <a:pPr marL="0" indent="0" algn="justLow">
              <a:buNone/>
            </a:pPr>
            <a:r>
              <a:rPr lang="fa-IR" sz="1600" dirty="0"/>
              <a:t>باغ ها و قصر های این دوره بسیار با عظمت ساخته میشدند تا بتوانند تمامی اشراف و ملازمان را در خود جای دهند.سطوح گسترده ای از فضای خالی در دل جنگل ها ایجاد </a:t>
            </a:r>
            <a:r>
              <a:rPr lang="fa-IR" sz="1600" dirty="0" smtClean="0"/>
              <a:t>شدند.</a:t>
            </a:r>
            <a:endParaRPr lang="fa-IR" sz="1600" dirty="0"/>
          </a:p>
        </p:txBody>
      </p:sp>
      <p:sp>
        <p:nvSpPr>
          <p:cNvPr id="4" name="Title 1"/>
          <p:cNvSpPr txBox="1">
            <a:spLocks/>
          </p:cNvSpPr>
          <p:nvPr/>
        </p:nvSpPr>
        <p:spPr>
          <a:xfrm>
            <a:off x="990600" y="1070828"/>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3500" dirty="0" smtClean="0"/>
              <a:t>لویی چهاردهم</a:t>
            </a:r>
            <a:endParaRPr lang="fa-IR" sz="3500" dirty="0"/>
          </a:p>
        </p:txBody>
      </p:sp>
      <p:sp>
        <p:nvSpPr>
          <p:cNvPr id="5" name="Content Placeholder 2"/>
          <p:cNvSpPr txBox="1">
            <a:spLocks/>
          </p:cNvSpPr>
          <p:nvPr/>
        </p:nvSpPr>
        <p:spPr>
          <a:xfrm>
            <a:off x="910106" y="3995058"/>
            <a:ext cx="10515600" cy="2775856"/>
          </a:xfrm>
          <a:prstGeom prst="rect">
            <a:avLst/>
          </a:prstGeom>
        </p:spPr>
        <p:txBody>
          <a:bodyPr vert="horz" lIns="91440" tIns="45720" rIns="91440" bIns="45720" rtlCol="1">
            <a:no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Low">
              <a:buNone/>
            </a:pPr>
            <a:r>
              <a:rPr lang="fa-IR" sz="1600" dirty="0"/>
              <a:t>لونوتر در پاریس جایی که پدرش سرپرست باغ های سلطنتی در توییلری بود بزرگ </a:t>
            </a:r>
            <a:r>
              <a:rPr lang="fa-IR" sz="1600" dirty="0" smtClean="0"/>
              <a:t>شد.</a:t>
            </a:r>
            <a:endParaRPr lang="en-US" sz="1600" dirty="0"/>
          </a:p>
          <a:p>
            <a:pPr marL="0" indent="0" algn="justLow">
              <a:buNone/>
            </a:pPr>
            <a:r>
              <a:rPr lang="fa-IR" sz="1600" dirty="0"/>
              <a:t>او در کارگاه هنری یکی از نخستین حامیان سبک کلاسیک فرانسوی به نام سیمون وویه نقاشی خواند و در آنجا با همشاگردیش شارل لو برن اشنا شد. </a:t>
            </a:r>
            <a:endParaRPr lang="en-US" sz="1600" dirty="0"/>
          </a:p>
          <a:p>
            <a:pPr marL="0" indent="0" algn="justLow">
              <a:buNone/>
            </a:pPr>
            <a:r>
              <a:rPr lang="fa-IR" sz="1600" dirty="0"/>
              <a:t>لونوتر جوان با کار در تیوولی و فونتن بلو ،سنت های با ارزش بجا مانده از کلود موله و بویسوو را </a:t>
            </a:r>
            <a:r>
              <a:rPr lang="fa-IR" sz="1600" dirty="0" smtClean="0"/>
              <a:t>ادامه </a:t>
            </a:r>
            <a:r>
              <a:rPr lang="fa-IR" sz="1600" dirty="0"/>
              <a:t>داد.او پس از پدرش </a:t>
            </a:r>
            <a:r>
              <a:rPr lang="fa-IR" sz="1600" dirty="0" smtClean="0"/>
              <a:t>سرپرستی </a:t>
            </a:r>
            <a:r>
              <a:rPr lang="fa-IR" sz="1600" dirty="0"/>
              <a:t>باغ های سلطنتی را برعهده گرفت.لونوتر فضا را به صورت انتزاعی درک میکرد وقادر بود وضوح و وحدت بیشتری به کار پیشینیان اش بیافزاید.مبنای کار او هندسه منظم و مبتنی برمنطق دکارتی بود </a:t>
            </a:r>
            <a:r>
              <a:rPr lang="fa-IR" sz="1600" dirty="0" smtClean="0"/>
              <a:t>.او معتقد </a:t>
            </a:r>
            <a:r>
              <a:rPr lang="fa-IR" sz="1600" dirty="0"/>
              <a:t>بود در هنگام طراحی منظر انسان خود را در جایگاه خداوندگار کوچکی مینشاند.او با هدف، طبیعت را شکل میداد</a:t>
            </a:r>
            <a:r>
              <a:rPr lang="fa-IR" sz="1600" dirty="0" smtClean="0"/>
              <a:t>.</a:t>
            </a:r>
          </a:p>
          <a:p>
            <a:pPr marL="0" indent="0" algn="justLow">
              <a:buNone/>
            </a:pPr>
            <a:r>
              <a:rPr lang="fa-IR" sz="1600" dirty="0"/>
              <a:t>یکی از اولین همکاری های برجسته ی </a:t>
            </a:r>
            <a:r>
              <a:rPr lang="fa-IR" sz="1600" dirty="0" smtClean="0"/>
              <a:t>لوبرن و لونوتر، وو-لو-ویکونت </a:t>
            </a:r>
            <a:r>
              <a:rPr lang="fa-IR" sz="1600" dirty="0"/>
              <a:t>بود که در بهتر کردن روح باغ های رسمی فرانسه قرن 17 ام تاثیر بسزایی داشت.وضوح سبک فرمال فرانسوی که در کارهای او قابل درک بود در بخش های مختلف اروپا تقلید میشد.کتاب تیوری و عمل در باغ سازی اثر آنتوان ژوزف دزالیه که در سال 1709 نوشت شد،عناصر باغ کلاسیک فرانسوی را مبتنی بر کار های لونوتر بیان میکند.این کتاب بسیار مورد استقبال عموم قرار گرفت و آوازه ی این سبک در سرتاسر اروپا پخش شد.</a:t>
            </a:r>
            <a:endParaRPr lang="en-US" sz="1600" dirty="0"/>
          </a:p>
          <a:p>
            <a:pPr marL="0" indent="0" algn="justLow">
              <a:buNone/>
            </a:pPr>
            <a:endParaRPr lang="en-US" sz="1600" dirty="0"/>
          </a:p>
        </p:txBody>
      </p:sp>
      <p:sp>
        <p:nvSpPr>
          <p:cNvPr id="6" name="Title 1"/>
          <p:cNvSpPr txBox="1">
            <a:spLocks/>
          </p:cNvSpPr>
          <p:nvPr/>
        </p:nvSpPr>
        <p:spPr>
          <a:xfrm>
            <a:off x="1008845" y="401111"/>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smtClean="0"/>
              <a:t>قرن هفدهم</a:t>
            </a:r>
            <a:endParaRPr lang="fa-IR" sz="4000" b="1" dirty="0"/>
          </a:p>
        </p:txBody>
      </p:sp>
      <p:sp>
        <p:nvSpPr>
          <p:cNvPr id="7" name="Right Arrow 6"/>
          <p:cNvSpPr/>
          <p:nvPr/>
        </p:nvSpPr>
        <p:spPr>
          <a:xfrm rot="10800000">
            <a:off x="11506199" y="3547230"/>
            <a:ext cx="474373" cy="377056"/>
          </a:xfrm>
          <a:prstGeom prst="rightArrow">
            <a:avLst/>
          </a:prstGeom>
          <a:solidFill>
            <a:schemeClr val="accent5">
              <a:lumMod val="75000"/>
            </a:schemeClr>
          </a:solidFill>
          <a:ln>
            <a:solidFill>
              <a:schemeClr val="tx1"/>
            </a:solidFill>
          </a:ln>
        </p:spPr>
        <p:style>
          <a:lnRef idx="1">
            <a:schemeClr val="accent2"/>
          </a:lnRef>
          <a:fillRef idx="3">
            <a:schemeClr val="accent2"/>
          </a:fillRef>
          <a:effectRef idx="2">
            <a:schemeClr val="accent2"/>
          </a:effectRef>
          <a:fontRef idx="minor">
            <a:schemeClr val="lt1"/>
          </a:fontRef>
        </p:style>
        <p:txBody>
          <a:bodyPr rtlCol="1" anchor="ctr"/>
          <a:lstStyle/>
          <a:p>
            <a:pPr algn="ctr"/>
            <a:endParaRPr lang="fa-IR"/>
          </a:p>
        </p:txBody>
      </p:sp>
      <p:sp>
        <p:nvSpPr>
          <p:cNvPr id="8" name="Right Arrow 7"/>
          <p:cNvSpPr/>
          <p:nvPr/>
        </p:nvSpPr>
        <p:spPr>
          <a:xfrm rot="10800000">
            <a:off x="11506200" y="1295381"/>
            <a:ext cx="474373" cy="377056"/>
          </a:xfrm>
          <a:prstGeom prst="rightArrow">
            <a:avLst/>
          </a:prstGeom>
          <a:solidFill>
            <a:schemeClr val="accent5">
              <a:lumMod val="75000"/>
            </a:schemeClr>
          </a:solidFill>
          <a:ln>
            <a:solidFill>
              <a:schemeClr val="tx1"/>
            </a:solidFill>
          </a:ln>
        </p:spPr>
        <p:style>
          <a:lnRef idx="1">
            <a:schemeClr val="accent2"/>
          </a:lnRef>
          <a:fillRef idx="3">
            <a:schemeClr val="accent2"/>
          </a:fillRef>
          <a:effectRef idx="2">
            <a:schemeClr val="accent2"/>
          </a:effectRef>
          <a:fontRef idx="minor">
            <a:schemeClr val="lt1"/>
          </a:fontRef>
        </p:style>
        <p:txBody>
          <a:bodyPr rtlCol="1" anchor="ctr"/>
          <a:lstStyle/>
          <a:p>
            <a:pPr algn="ctr"/>
            <a:endParaRPr lang="fa-IR"/>
          </a:p>
        </p:txBody>
      </p:sp>
      <p:sp>
        <p:nvSpPr>
          <p:cNvPr id="9" name="TextBox 8"/>
          <p:cNvSpPr txBox="1"/>
          <p:nvPr/>
        </p:nvSpPr>
        <p:spPr>
          <a:xfrm>
            <a:off x="8425445" y="2979894"/>
            <a:ext cx="2202287" cy="307777"/>
          </a:xfrm>
          <a:prstGeom prst="rect">
            <a:avLst/>
          </a:prstGeom>
          <a:noFill/>
        </p:spPr>
        <p:txBody>
          <a:bodyPr wrap="square" rtlCol="0">
            <a:spAutoFit/>
          </a:bodyPr>
          <a:lstStyle/>
          <a:p>
            <a:r>
              <a:rPr lang="fa-IR" sz="1400" dirty="0" smtClean="0"/>
              <a:t>(الیزابت بولتز،1393 ، 137 )</a:t>
            </a:r>
            <a:endParaRPr lang="en-US" sz="1400" dirty="0"/>
          </a:p>
        </p:txBody>
      </p:sp>
      <p:sp>
        <p:nvSpPr>
          <p:cNvPr id="10" name="TextBox 9"/>
          <p:cNvSpPr txBox="1"/>
          <p:nvPr/>
        </p:nvSpPr>
        <p:spPr>
          <a:xfrm>
            <a:off x="505333" y="6271926"/>
            <a:ext cx="2202287" cy="307777"/>
          </a:xfrm>
          <a:prstGeom prst="rect">
            <a:avLst/>
          </a:prstGeom>
          <a:noFill/>
        </p:spPr>
        <p:txBody>
          <a:bodyPr wrap="square" rtlCol="0">
            <a:spAutoFit/>
          </a:bodyPr>
          <a:lstStyle/>
          <a:p>
            <a:r>
              <a:rPr lang="fa-IR" sz="1400" dirty="0" smtClean="0"/>
              <a:t>(الیزابت بولتز،1393،  137 )</a:t>
            </a:r>
            <a:endParaRPr lang="en-US" sz="1400" dirty="0"/>
          </a:p>
        </p:txBody>
      </p:sp>
    </p:spTree>
    <p:extLst>
      <p:ext uri="{BB962C8B-B14F-4D97-AF65-F5344CB8AC3E}">
        <p14:creationId xmlns:p14="http://schemas.microsoft.com/office/powerpoint/2010/main" val="42002311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0085" y="1690518"/>
            <a:ext cx="10515600" cy="4459264"/>
          </a:xfrm>
        </p:spPr>
        <p:txBody>
          <a:bodyPr>
            <a:normAutofit/>
          </a:bodyPr>
          <a:lstStyle/>
          <a:p>
            <a:pPr marL="0" indent="0" algn="justLow">
              <a:buNone/>
            </a:pPr>
            <a:r>
              <a:rPr lang="fa-IR" sz="1600" dirty="0"/>
              <a:t>نیکلا فوکه که سرپرست دارایی های سلطنتی بود، تیمی متشکل از لونوتر،لوبرن و لوو را برای طراحی قصر جدید در منسی استخدام کرد.نخستین اقدام برای برای اجرای این طرح ،تخریب سه روستا </a:t>
            </a:r>
            <a:r>
              <a:rPr lang="fa-IR" sz="1600" dirty="0" smtClean="0"/>
              <a:t>بود.</a:t>
            </a:r>
            <a:endParaRPr lang="en-US" sz="1600" dirty="0" smtClean="0"/>
          </a:p>
          <a:p>
            <a:pPr marL="0" indent="0" algn="justLow">
              <a:buNone/>
            </a:pPr>
            <a:r>
              <a:rPr lang="fa-IR" sz="1600" dirty="0" smtClean="0"/>
              <a:t>وو-لو-ویکونت در درون جنگل جانمایی شده است.محوطه ای نیم دایره ای پاک سازی شده در مقابل دروازه آهنی ، شخص را به سمت قصر که در خندقی قرار گرفته هدایت میکند.باز دید کننده از محوطه تشریفات عبور میکند.دو پارتر جبهه شرقی و غربی قصر را احاطه کرده اند.از تراس پشت قصر ،باغ خود را تا منظر دوردست جلو میبرد.این فضا در درون جنگل تراشیده شده است..بوسکت ها یا بیشه ها  محل های تسطیح شده و مسیر هایی هستند که درختزارهای تزیینی پنهان شده و فضا های صمیمی ایجاد کرده اند.</a:t>
            </a:r>
            <a:endParaRPr lang="en-US" sz="1600" dirty="0" smtClean="0"/>
          </a:p>
          <a:p>
            <a:pPr marL="0" indent="0" algn="justLow">
              <a:buNone/>
            </a:pPr>
            <a:r>
              <a:rPr lang="fa-IR" sz="1600" dirty="0" smtClean="0"/>
              <a:t>کل </a:t>
            </a:r>
            <a:r>
              <a:rPr lang="fa-IR" sz="1600" dirty="0"/>
              <a:t>باغ از یک نقطه ی واحد پرسپکتیوی در پشت قصر قابل درک است.اما هنگامی که کسی درون باغ حرکت میکند،اندازه واقعی و پیچیدگیشان فاش </a:t>
            </a:r>
            <a:r>
              <a:rPr lang="fa-IR" sz="1600" dirty="0" smtClean="0"/>
              <a:t>زمین تنها یک </a:t>
            </a:r>
            <a:r>
              <a:rPr lang="fa-IR" sz="1600" dirty="0"/>
              <a:t>سطح صاف ومسطح نیست،بلکه مجموعه ای از تغییرات ارتفاعی و سراشیبی های ماهرانه ،پله هل را بهم مرتبط میکند.استخر بیضوی در حقیقت دایره ای شکل است .یک کانال محور اصلی را قطع میکند..استخر دوم مربعی شکل است نه مستطیل.غاز قوسی شکل که از قصر دیده میشود،در سطح پایینتر و در منتهی الیه کانال طویلتری با جهت عکس قرار دارد.این غار </a:t>
            </a:r>
            <a:r>
              <a:rPr lang="fa-IR" sz="1600" dirty="0" smtClean="0"/>
              <a:t>مبنا </a:t>
            </a:r>
            <a:r>
              <a:rPr lang="fa-IR" sz="1600" dirty="0"/>
              <a:t>ساخت تراس بالایی را شکل میدهد.اما شخص نه با دیدن </a:t>
            </a:r>
            <a:r>
              <a:rPr lang="fa-IR" sz="1600" dirty="0" smtClean="0"/>
              <a:t>غار </a:t>
            </a:r>
            <a:r>
              <a:rPr lang="fa-IR" sz="1600" dirty="0"/>
              <a:t>بلکه با یافتن یک جلوه ی دیگر از آب که پنهان از دید است و به نام آبشار های </a:t>
            </a:r>
            <a:r>
              <a:rPr lang="fa-IR" sz="1600" dirty="0" smtClean="0"/>
              <a:t>شکوهمند شهرت </a:t>
            </a:r>
            <a:r>
              <a:rPr lang="fa-IR" sz="1600" dirty="0"/>
              <a:t>دارد ،شگفت زده میشود.در انتهای محور بر روی محوطه چمنک </a:t>
            </a:r>
            <a:r>
              <a:rPr lang="fa-IR" sz="1600" dirty="0" smtClean="0"/>
              <a:t>کاری شده ی </a:t>
            </a:r>
            <a:r>
              <a:rPr lang="fa-IR" sz="1600" dirty="0"/>
              <a:t>شیب دار ،با فرش سبز، بازدیدی کننده میتواند با چرخش صورت در جهت دیگر قصر را ببیند که عنصر میانی روی خط افق است.در ایت دو دید متقابل فاصله ها کوچکتر و باغ ها بار دیگر مسطح به نظر میرسند.نقاط دید به نقاط عطف تبدیل میشود، باغ یک نظام محصور را شکل میدهد.</a:t>
            </a:r>
            <a:endParaRPr lang="en-US" sz="1600" dirty="0"/>
          </a:p>
          <a:p>
            <a:pPr marL="0" indent="0" algn="justLow">
              <a:buNone/>
            </a:pPr>
            <a:r>
              <a:rPr lang="fa-IR" sz="1600" dirty="0"/>
              <a:t>وو- لو – </a:t>
            </a:r>
            <a:r>
              <a:rPr lang="fa-IR" sz="1600" dirty="0" smtClean="0"/>
              <a:t>ویکونت </a:t>
            </a:r>
            <a:r>
              <a:rPr lang="fa-IR" sz="1600" dirty="0"/>
              <a:t>درک لونوتر از قوانین بصری و پرسپکتیو را که توسط اقلیدس و دکارت مطرح شده بود </a:t>
            </a:r>
            <a:r>
              <a:rPr lang="fa-IR" sz="1600" dirty="0" smtClean="0"/>
              <a:t>،به </a:t>
            </a:r>
            <a:r>
              <a:rPr lang="fa-IR" sz="1600" dirty="0"/>
              <a:t>نمایش میگذارد.به عنوان بخشی از باغ ، لونوتر این واقعیت را فاش میسازدکه حقیقت خود وهم و خیال باطل است، و برای این جلوه ها ی بصری توجیهات منطقی وجود دارد.فوکه جشن بزرگی را به مناسبت پایان کار ساخت ترتیب داد  که شاه در آن حضور نداشت.اگرچه شکوه و عظمت باغ چنان پخش شد که فوکه به ناچار میهمانی دیگر برای شاه و هزاران نفر برپا </a:t>
            </a:r>
            <a:r>
              <a:rPr lang="fa-IR" sz="1600" dirty="0" smtClean="0"/>
              <a:t>کرد.ولخرجی </a:t>
            </a:r>
            <a:r>
              <a:rPr lang="fa-IR" sz="1600" dirty="0"/>
              <a:t>های بسیار زیاد او از ثروت مملکت موجب به برکناریش شد.او اندکی پس از جشن به جرم دزدی از خزانه به زندان افتاد.این ملک توسط لویی چهاردم به تاراج رفت و گنجینه ای تندیسی و درخت های آن را به ورسای منتقل </a:t>
            </a:r>
            <a:r>
              <a:rPr lang="fa-IR" sz="1600" dirty="0" smtClean="0"/>
              <a:t>کرد.</a:t>
            </a:r>
            <a:endParaRPr lang="fa-IR" sz="1600" dirty="0"/>
          </a:p>
        </p:txBody>
      </p:sp>
      <p:sp>
        <p:nvSpPr>
          <p:cNvPr id="6" name="Title 1"/>
          <p:cNvSpPr txBox="1">
            <a:spLocks/>
          </p:cNvSpPr>
          <p:nvPr/>
        </p:nvSpPr>
        <p:spPr>
          <a:xfrm>
            <a:off x="9239903" y="860116"/>
            <a:ext cx="2601532" cy="754431"/>
          </a:xfrm>
          <a:prstGeom prst="rect">
            <a:avLst/>
          </a:prstGeom>
        </p:spPr>
        <p:txBody>
          <a:bodyPr vert="horz" lIns="91440" tIns="45720" rIns="91440" bIns="45720" rtlCol="1" anchor="b">
            <a:normAutofit/>
          </a:bodyPr>
          <a:lstStyle>
            <a:lvl1pPr algn="ctr" defTabSz="914400" rtl="1" eaLnBrk="1" latinLnBrk="0" hangingPunct="1">
              <a:lnSpc>
                <a:spcPct val="90000"/>
              </a:lnSpc>
              <a:spcBef>
                <a:spcPct val="0"/>
              </a:spcBef>
              <a:buNone/>
              <a:defRPr sz="6000" kern="1200">
                <a:solidFill>
                  <a:schemeClr val="tx1"/>
                </a:solidFill>
                <a:latin typeface="+mj-lt"/>
                <a:ea typeface="+mj-ea"/>
                <a:cs typeface="+mj-cs"/>
              </a:defRPr>
            </a:lvl1pPr>
          </a:lstStyle>
          <a:p>
            <a:r>
              <a:rPr lang="fa-IR" sz="3600" dirty="0"/>
              <a:t>وو-لو-ویکونت</a:t>
            </a:r>
            <a:endParaRPr lang="en-US" sz="3600" dirty="0"/>
          </a:p>
        </p:txBody>
      </p:sp>
      <p:sp>
        <p:nvSpPr>
          <p:cNvPr id="15" name="Title 1"/>
          <p:cNvSpPr txBox="1">
            <a:spLocks/>
          </p:cNvSpPr>
          <p:nvPr/>
        </p:nvSpPr>
        <p:spPr>
          <a:xfrm>
            <a:off x="1008845" y="401111"/>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smtClean="0"/>
              <a:t>قرن هفدهم</a:t>
            </a:r>
            <a:endParaRPr lang="fa-IR" sz="4000" b="1" dirty="0"/>
          </a:p>
        </p:txBody>
      </p:sp>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3816" y="137631"/>
            <a:ext cx="4178511" cy="6591579"/>
          </a:xfrm>
          <a:prstGeom prst="rect">
            <a:avLst/>
          </a:prstGeom>
        </p:spPr>
      </p:pic>
      <p:sp>
        <p:nvSpPr>
          <p:cNvPr id="17" name="Right Arrow 16"/>
          <p:cNvSpPr/>
          <p:nvPr/>
        </p:nvSpPr>
        <p:spPr>
          <a:xfrm rot="10800000">
            <a:off x="11524445" y="1158592"/>
            <a:ext cx="474373" cy="377056"/>
          </a:xfrm>
          <a:prstGeom prst="rightArrow">
            <a:avLst/>
          </a:prstGeom>
          <a:solidFill>
            <a:schemeClr val="accent5">
              <a:lumMod val="75000"/>
            </a:schemeClr>
          </a:solidFill>
          <a:ln>
            <a:solidFill>
              <a:schemeClr val="tx1"/>
            </a:solidFill>
          </a:ln>
        </p:spPr>
        <p:style>
          <a:lnRef idx="1">
            <a:schemeClr val="accent2"/>
          </a:lnRef>
          <a:fillRef idx="3">
            <a:schemeClr val="accent2"/>
          </a:fillRef>
          <a:effectRef idx="2">
            <a:schemeClr val="accent2"/>
          </a:effectRef>
          <a:fontRef idx="minor">
            <a:schemeClr val="lt1"/>
          </a:fontRef>
        </p:style>
        <p:txBody>
          <a:bodyPr rtlCol="1" anchor="ctr"/>
          <a:lstStyle/>
          <a:p>
            <a:pPr algn="ctr"/>
            <a:endParaRPr lang="fa-IR"/>
          </a:p>
        </p:txBody>
      </p:sp>
      <p:sp>
        <p:nvSpPr>
          <p:cNvPr id="7" name="TextBox 6"/>
          <p:cNvSpPr txBox="1"/>
          <p:nvPr/>
        </p:nvSpPr>
        <p:spPr>
          <a:xfrm>
            <a:off x="7792399" y="6131718"/>
            <a:ext cx="2202287" cy="307777"/>
          </a:xfrm>
          <a:prstGeom prst="rect">
            <a:avLst/>
          </a:prstGeom>
          <a:noFill/>
        </p:spPr>
        <p:txBody>
          <a:bodyPr wrap="square" rtlCol="0">
            <a:spAutoFit/>
          </a:bodyPr>
          <a:lstStyle/>
          <a:p>
            <a:r>
              <a:rPr lang="fa-IR" sz="1400" dirty="0" smtClean="0"/>
              <a:t>(الیزابت بولتز،1393 ، 138 )</a:t>
            </a:r>
            <a:endParaRPr lang="en-US" sz="1400" dirty="0"/>
          </a:p>
        </p:txBody>
      </p:sp>
    </p:spTree>
    <p:extLst>
      <p:ext uri="{BB962C8B-B14F-4D97-AF65-F5344CB8AC3E}">
        <p14:creationId xmlns:p14="http://schemas.microsoft.com/office/powerpoint/2010/main" val="2195943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035786" y="4623811"/>
            <a:ext cx="3355855" cy="2234189"/>
          </a:xfrm>
          <a:prstGeom prst="rect">
            <a:avLst/>
          </a:prstGeom>
        </p:spPr>
      </p:pic>
      <p:pic>
        <p:nvPicPr>
          <p:cNvPr id="6" name="Picture 5"/>
          <p:cNvPicPr>
            <a:picLocks noChangeAspect="1"/>
          </p:cNvPicPr>
          <p:nvPr/>
        </p:nvPicPr>
        <p:blipFill>
          <a:blip r:embed="rId3"/>
          <a:stretch>
            <a:fillRect/>
          </a:stretch>
        </p:blipFill>
        <p:spPr>
          <a:xfrm>
            <a:off x="7758928" y="4629906"/>
            <a:ext cx="3398527" cy="2221997"/>
          </a:xfrm>
          <a:prstGeom prst="rect">
            <a:avLst/>
          </a:prstGeom>
        </p:spPr>
      </p:pic>
      <p:pic>
        <p:nvPicPr>
          <p:cNvPr id="7" name="Picture 6"/>
          <p:cNvPicPr>
            <a:picLocks noChangeAspect="1"/>
          </p:cNvPicPr>
          <p:nvPr/>
        </p:nvPicPr>
        <p:blipFill>
          <a:blip r:embed="rId4"/>
          <a:stretch>
            <a:fillRect/>
          </a:stretch>
        </p:blipFill>
        <p:spPr>
          <a:xfrm>
            <a:off x="6161592" y="2466591"/>
            <a:ext cx="3386335" cy="2191516"/>
          </a:xfrm>
          <a:prstGeom prst="rect">
            <a:avLst/>
          </a:prstGeom>
        </p:spPr>
      </p:pic>
      <p:pic>
        <p:nvPicPr>
          <p:cNvPr id="8" name="Picture 7"/>
          <p:cNvPicPr>
            <a:picLocks noChangeAspect="1"/>
          </p:cNvPicPr>
          <p:nvPr/>
        </p:nvPicPr>
        <p:blipFill>
          <a:blip r:embed="rId5"/>
          <a:stretch>
            <a:fillRect/>
          </a:stretch>
        </p:blipFill>
        <p:spPr>
          <a:xfrm>
            <a:off x="7758928" y="261825"/>
            <a:ext cx="3392431" cy="2142748"/>
          </a:xfrm>
          <a:prstGeom prst="rect">
            <a:avLst/>
          </a:prstGeom>
        </p:spPr>
      </p:pic>
      <p:pic>
        <p:nvPicPr>
          <p:cNvPr id="9" name="Picture 8"/>
          <p:cNvPicPr>
            <a:picLocks noChangeAspect="1"/>
          </p:cNvPicPr>
          <p:nvPr/>
        </p:nvPicPr>
        <p:blipFill>
          <a:blip r:embed="rId6"/>
          <a:stretch>
            <a:fillRect/>
          </a:stretch>
        </p:blipFill>
        <p:spPr>
          <a:xfrm>
            <a:off x="4369574" y="4626857"/>
            <a:ext cx="3331471" cy="2228093"/>
          </a:xfrm>
          <a:prstGeom prst="rect">
            <a:avLst/>
          </a:prstGeom>
        </p:spPr>
      </p:pic>
      <p:pic>
        <p:nvPicPr>
          <p:cNvPr id="10" name="Picture 9"/>
          <p:cNvPicPr>
            <a:picLocks noChangeAspect="1"/>
          </p:cNvPicPr>
          <p:nvPr/>
        </p:nvPicPr>
        <p:blipFill>
          <a:blip r:embed="rId7"/>
          <a:stretch>
            <a:fillRect/>
          </a:stretch>
        </p:blipFill>
        <p:spPr>
          <a:xfrm>
            <a:off x="4439649" y="283690"/>
            <a:ext cx="3319279" cy="2161036"/>
          </a:xfrm>
          <a:prstGeom prst="rect">
            <a:avLst/>
          </a:prstGeom>
        </p:spPr>
      </p:pic>
      <p:pic>
        <p:nvPicPr>
          <p:cNvPr id="11" name="Picture 10"/>
          <p:cNvPicPr>
            <a:picLocks noChangeAspect="1"/>
          </p:cNvPicPr>
          <p:nvPr/>
        </p:nvPicPr>
        <p:blipFill>
          <a:blip r:embed="rId8"/>
          <a:stretch>
            <a:fillRect/>
          </a:stretch>
        </p:blipFill>
        <p:spPr>
          <a:xfrm>
            <a:off x="2820246" y="2417053"/>
            <a:ext cx="3349759" cy="2203708"/>
          </a:xfrm>
          <a:prstGeom prst="rect">
            <a:avLst/>
          </a:prstGeom>
        </p:spPr>
      </p:pic>
      <p:pic>
        <p:nvPicPr>
          <p:cNvPr id="12" name="Picture 11"/>
          <p:cNvPicPr>
            <a:picLocks noChangeAspect="1"/>
          </p:cNvPicPr>
          <p:nvPr/>
        </p:nvPicPr>
        <p:blipFill>
          <a:blip r:embed="rId9"/>
          <a:stretch>
            <a:fillRect/>
          </a:stretch>
        </p:blipFill>
        <p:spPr>
          <a:xfrm>
            <a:off x="1072362" y="195056"/>
            <a:ext cx="3319279" cy="2215901"/>
          </a:xfrm>
          <a:prstGeom prst="rect">
            <a:avLst/>
          </a:prstGeom>
        </p:spPr>
      </p:pic>
      <p:sp>
        <p:nvSpPr>
          <p:cNvPr id="13" name="Title 1"/>
          <p:cNvSpPr txBox="1">
            <a:spLocks/>
          </p:cNvSpPr>
          <p:nvPr/>
        </p:nvSpPr>
        <p:spPr>
          <a:xfrm>
            <a:off x="1008845" y="401111"/>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smtClean="0"/>
              <a:t>قرن هفدهم</a:t>
            </a:r>
            <a:endParaRPr lang="fa-IR" sz="4000" b="1" dirty="0"/>
          </a:p>
        </p:txBody>
      </p:sp>
      <p:sp>
        <p:nvSpPr>
          <p:cNvPr id="14" name="Title 1"/>
          <p:cNvSpPr txBox="1">
            <a:spLocks/>
          </p:cNvSpPr>
          <p:nvPr/>
        </p:nvSpPr>
        <p:spPr>
          <a:xfrm>
            <a:off x="-2114183" y="3129114"/>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smtClean="0"/>
              <a:t>طراحی مصور وو-لو-ویکونت</a:t>
            </a:r>
            <a:endParaRPr lang="fa-IR" sz="4000" b="1" dirty="0"/>
          </a:p>
        </p:txBody>
      </p:sp>
    </p:spTree>
    <p:extLst>
      <p:ext uri="{BB962C8B-B14F-4D97-AF65-F5344CB8AC3E}">
        <p14:creationId xmlns:p14="http://schemas.microsoft.com/office/powerpoint/2010/main" val="834417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14"/>
                                        </p:tgtEl>
                                        <p:attrNameLst>
                                          <p:attrName>ppt_w</p:attrName>
                                        </p:attrNameLst>
                                      </p:cBhvr>
                                      <p:tavLst>
                                        <p:tav tm="0">
                                          <p:val>
                                            <p:strVal val="ppt_w"/>
                                          </p:val>
                                        </p:tav>
                                        <p:tav tm="100000">
                                          <p:val>
                                            <p:fltVal val="0"/>
                                          </p:val>
                                        </p:tav>
                                      </p:tavLst>
                                    </p:anim>
                                    <p:anim calcmode="lin" valueType="num">
                                      <p:cBhvr>
                                        <p:cTn id="7" dur="500"/>
                                        <p:tgtEl>
                                          <p:spTgt spid="14"/>
                                        </p:tgtEl>
                                        <p:attrNameLst>
                                          <p:attrName>ppt_h</p:attrName>
                                        </p:attrNameLst>
                                      </p:cBhvr>
                                      <p:tavLst>
                                        <p:tav tm="0">
                                          <p:val>
                                            <p:strVal val="ppt_h"/>
                                          </p:val>
                                        </p:tav>
                                        <p:tav tm="100000">
                                          <p:val>
                                            <p:fltVal val="0"/>
                                          </p:val>
                                        </p:tav>
                                      </p:tavLst>
                                    </p:anim>
                                    <p:animEffect transition="out" filter="fade">
                                      <p:cBhvr>
                                        <p:cTn id="8" dur="500"/>
                                        <p:tgtEl>
                                          <p:spTgt spid="14"/>
                                        </p:tgtEl>
                                      </p:cBhvr>
                                    </p:animEffect>
                                    <p:set>
                                      <p:cBhvr>
                                        <p:cTn id="9" dur="1" fill="hold">
                                          <p:stCondLst>
                                            <p:cond delay="499"/>
                                          </p:stCondLst>
                                        </p:cTn>
                                        <p:tgtEl>
                                          <p:spTgt spid="14"/>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ppt_x"/>
                                          </p:val>
                                        </p:tav>
                                        <p:tav tm="100000">
                                          <p:val>
                                            <p:strVal val="#ppt_x"/>
                                          </p:val>
                                        </p:tav>
                                      </p:tavLst>
                                    </p:anim>
                                    <p:anim calcmode="lin" valueType="num">
                                      <p:cBhvr additive="base">
                                        <p:cTn id="1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1000"/>
                                        <p:tgtEl>
                                          <p:spTgt spid="5"/>
                                        </p:tgtEl>
                                      </p:cBhvr>
                                    </p:animEffect>
                                    <p:anim calcmode="lin" valueType="num">
                                      <p:cBhvr>
                                        <p:cTn id="57" dur="1000" fill="hold"/>
                                        <p:tgtEl>
                                          <p:spTgt spid="5"/>
                                        </p:tgtEl>
                                        <p:attrNameLst>
                                          <p:attrName>ppt_x</p:attrName>
                                        </p:attrNameLst>
                                      </p:cBhvr>
                                      <p:tavLst>
                                        <p:tav tm="0">
                                          <p:val>
                                            <p:strVal val="#ppt_x"/>
                                          </p:val>
                                        </p:tav>
                                        <p:tav tm="100000">
                                          <p:val>
                                            <p:strVal val="#ppt_x"/>
                                          </p:val>
                                        </p:tav>
                                      </p:tavLst>
                                    </p:anim>
                                    <p:anim calcmode="lin" valueType="num">
                                      <p:cBhvr>
                                        <p:cTn id="5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7873" y="1800668"/>
            <a:ext cx="10515600" cy="5280338"/>
          </a:xfrm>
        </p:spPr>
        <p:txBody>
          <a:bodyPr>
            <a:normAutofit/>
          </a:bodyPr>
          <a:lstStyle/>
          <a:p>
            <a:pPr marL="0" indent="0" algn="justLow">
              <a:buNone/>
            </a:pPr>
            <a:r>
              <a:rPr lang="fa-IR" sz="1600" dirty="0"/>
              <a:t>لویی چهاردهم همین سه نفر یعنی لونوتر ، لوبرن و لوو را برای تبدیل کلبه ی شکاری پدرش به یک ویلای تفریحی و بعد ها تبدیل به یک قصر سلطنتی استخدام </a:t>
            </a:r>
            <a:r>
              <a:rPr lang="fa-IR" sz="1600" dirty="0" smtClean="0"/>
              <a:t>کرد.لونوتر </a:t>
            </a:r>
            <a:r>
              <a:rPr lang="fa-IR" sz="1600" dirty="0"/>
              <a:t>کار خود را با پرتر اصلی که ژاک بویوسوو درست در پشت قصر طراحی کرده بود و ساختاری محوری و هندسه ی یک پارک کوچک را داشت،آغاز کرد.ورسای که در فاصله 24 کیلومتری پاریس قرار دارد ، در سال 1682 به کاخ سلطنتی تبدیل شد.ساخت و ساز های جدید نیز برای گسترش قصر به منظور اسکان حدود 5000 نفر از درباریان در آن صورت گرفت.محور اصلی از تقسیمات بزرگ مقیاسی عبور میکند که بعد ها  کانالی به طول 1.6 کیلومتر نیز به آن افزوده شده است.نقطه  ی محو در ورسای تا بینهایت و فراتر از دسترسی آدمی ادامه می یافت.</a:t>
            </a:r>
            <a:endParaRPr lang="en-US" sz="1600" dirty="0"/>
          </a:p>
          <a:p>
            <a:pPr marL="0" indent="0" algn="justLow">
              <a:buNone/>
            </a:pPr>
            <a:r>
              <a:rPr lang="fa-IR" sz="1600" dirty="0" smtClean="0"/>
              <a:t>لویی، عنوان </a:t>
            </a:r>
            <a:r>
              <a:rPr lang="fa-IR" sz="1600" dirty="0"/>
              <a:t>پادشاه خورشید را برای خود برگزید.پیکر نگاری با محوریت خورشید و استفاده از تندیسی از آپولو یا همان الهه ی خورشید در ورسای بسیار برجسته است . چیدمان باغ ها در امتداد محور شرقی-غربی نمادی از گذرگاه خورشید است.اتاق های شاه در درون قصر بیشترین بخش های محور را اشغال کرده اند. چیدمان آبنماها و مجسمه ها نیز پیرو همین موضوع صورت گرفته است.ورسای که بر روی زمین پست و کم ارتفاع  تالابی قرار گرفته ،جلوه های متنوعی از آب و آبنما را در خود جای داده است.کانال های با شکوه تنها عناصر مهم طرح تزیینی نبودند،بلکه به زه کشی تالاب نیز کمک میکردند. با این وجود  از آنجا که حجم آب ذخیره شده فشار ان هیچگاه برای کار کردن تمام تاسیسات آبی به طور همزمان کافی نبود، باغبان و نگهبانان آبنما ها با استقرار در امتداد مسیر عبور شاه موظف بودند تا به هنگام گذر شاه ،آبنماها را خاموش و روشن کند..</a:t>
            </a:r>
            <a:endParaRPr lang="en-US" sz="1600" dirty="0"/>
          </a:p>
          <a:p>
            <a:pPr marL="0" indent="0" algn="justLow">
              <a:buNone/>
            </a:pPr>
            <a:r>
              <a:rPr lang="fa-IR" sz="1600" dirty="0"/>
              <a:t>در سال 1688 ماشین هیدرولیکی </a:t>
            </a:r>
            <a:r>
              <a:rPr lang="fa-IR" sz="1600" dirty="0" smtClean="0"/>
              <a:t>بنام </a:t>
            </a:r>
            <a:r>
              <a:rPr lang="fa-IR" sz="1600" dirty="0"/>
              <a:t>مارلی ساخته شد که بالا کشیدن آب از رودخانه سن ، از فاصله 4 مایلی و تحت تاثیر نیروی ثقل زمین آبنماها را تغذیه میکرد.اما ماشین مارلی هم پاسخ گو نبود و عمدتا تنها آب مورد نیاز خلوتگاه خصوصی لویی چهاردهم در مارلی تامین میکرد.</a:t>
            </a:r>
            <a:endParaRPr lang="en-US" sz="1600" dirty="0"/>
          </a:p>
          <a:p>
            <a:pPr marL="0" indent="0" algn="justLow">
              <a:buNone/>
            </a:pPr>
            <a:r>
              <a:rPr lang="fa-IR" sz="1600" dirty="0"/>
              <a:t>میهمانی ،ضیافت ها  و باله و رقص ، همه ی اتفاقات و نمایش ها در این جنگل کوچک به روی صحنه میرفت ،اتاق های باغ با الگوهای هندسی متفاوت از درون درختزار ها تراشیده شده بودند.</a:t>
            </a:r>
            <a:endParaRPr lang="en-US" sz="1600" dirty="0"/>
          </a:p>
          <a:p>
            <a:pPr marL="0" indent="0" algn="justLow">
              <a:buNone/>
            </a:pPr>
            <a:r>
              <a:rPr lang="fa-IR" sz="1600" dirty="0"/>
              <a:t> </a:t>
            </a:r>
            <a:r>
              <a:rPr lang="fa-IR" sz="1600" dirty="0" smtClean="0"/>
              <a:t>یک </a:t>
            </a:r>
            <a:r>
              <a:rPr lang="fa-IR" sz="1600" dirty="0"/>
              <a:t>تئاتر آب تماشایی که در سال 1617 در این درختزار ساخته و در قرن هجدهم تخریب شد نیز از صد فوار ه ی منفرد تشکیل شده بود که جلوه های ترکیبی متفاوتی را خلق میکردند</a:t>
            </a:r>
            <a:r>
              <a:rPr lang="fa-IR" sz="1600" dirty="0" smtClean="0"/>
              <a:t>.</a:t>
            </a:r>
            <a:endParaRPr lang="en-US" sz="1600" dirty="0"/>
          </a:p>
        </p:txBody>
      </p:sp>
      <p:sp>
        <p:nvSpPr>
          <p:cNvPr id="4" name="Title 1"/>
          <p:cNvSpPr txBox="1">
            <a:spLocks/>
          </p:cNvSpPr>
          <p:nvPr/>
        </p:nvSpPr>
        <p:spPr>
          <a:xfrm>
            <a:off x="968319" y="1038325"/>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3500" dirty="0" smtClean="0"/>
              <a:t>باغ ورسای</a:t>
            </a:r>
            <a:endParaRPr lang="fa-IR" sz="3500"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30520" y="1644349"/>
            <a:ext cx="4557780" cy="4336810"/>
          </a:xfrm>
          <a:prstGeom prst="rect">
            <a:avLst/>
          </a:prstGeom>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21096"/>
          <a:stretch/>
        </p:blipFill>
        <p:spPr>
          <a:xfrm>
            <a:off x="1067873" y="1795806"/>
            <a:ext cx="4557780" cy="4336810"/>
          </a:xfrm>
          <a:prstGeom prst="rect">
            <a:avLst/>
          </a:prstGeom>
        </p:spPr>
      </p:pic>
      <p:sp>
        <p:nvSpPr>
          <p:cNvPr id="6" name="Title 1"/>
          <p:cNvSpPr txBox="1">
            <a:spLocks/>
          </p:cNvSpPr>
          <p:nvPr/>
        </p:nvSpPr>
        <p:spPr>
          <a:xfrm>
            <a:off x="1008845" y="401111"/>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smtClean="0"/>
              <a:t>قرن هفدهم</a:t>
            </a:r>
            <a:endParaRPr lang="fa-IR" sz="4000" b="1" dirty="0"/>
          </a:p>
        </p:txBody>
      </p:sp>
      <p:sp>
        <p:nvSpPr>
          <p:cNvPr id="8" name="Right Arrow 7"/>
          <p:cNvSpPr/>
          <p:nvPr/>
        </p:nvSpPr>
        <p:spPr>
          <a:xfrm rot="10800000">
            <a:off x="11524445" y="1228537"/>
            <a:ext cx="474373" cy="377056"/>
          </a:xfrm>
          <a:prstGeom prst="rightArrow">
            <a:avLst/>
          </a:prstGeom>
          <a:solidFill>
            <a:schemeClr val="accent5">
              <a:lumMod val="75000"/>
            </a:schemeClr>
          </a:solidFill>
          <a:ln>
            <a:solidFill>
              <a:schemeClr val="tx1"/>
            </a:solidFill>
          </a:ln>
        </p:spPr>
        <p:style>
          <a:lnRef idx="1">
            <a:schemeClr val="accent2"/>
          </a:lnRef>
          <a:fillRef idx="3">
            <a:schemeClr val="accent2"/>
          </a:fillRef>
          <a:effectRef idx="2">
            <a:schemeClr val="accent2"/>
          </a:effectRef>
          <a:fontRef idx="minor">
            <a:schemeClr val="lt1"/>
          </a:fontRef>
        </p:style>
        <p:txBody>
          <a:bodyPr rtlCol="1" anchor="ctr"/>
          <a:lstStyle/>
          <a:p>
            <a:pPr algn="ctr"/>
            <a:endParaRPr lang="fa-IR"/>
          </a:p>
        </p:txBody>
      </p:sp>
      <p:sp>
        <p:nvSpPr>
          <p:cNvPr id="10" name="TextBox 9"/>
          <p:cNvSpPr txBox="1"/>
          <p:nvPr/>
        </p:nvSpPr>
        <p:spPr>
          <a:xfrm>
            <a:off x="8017482" y="5824839"/>
            <a:ext cx="2202287" cy="307777"/>
          </a:xfrm>
          <a:prstGeom prst="rect">
            <a:avLst/>
          </a:prstGeom>
          <a:noFill/>
        </p:spPr>
        <p:txBody>
          <a:bodyPr wrap="square" rtlCol="0">
            <a:spAutoFit/>
          </a:bodyPr>
          <a:lstStyle/>
          <a:p>
            <a:r>
              <a:rPr lang="fa-IR" sz="1400" dirty="0" smtClean="0"/>
              <a:t>(الیزابت بولتز،1393، 140و141 )</a:t>
            </a:r>
            <a:endParaRPr lang="en-US" sz="1400" dirty="0"/>
          </a:p>
        </p:txBody>
      </p:sp>
    </p:spTree>
    <p:extLst>
      <p:ext uri="{BB962C8B-B14F-4D97-AF65-F5344CB8AC3E}">
        <p14:creationId xmlns:p14="http://schemas.microsoft.com/office/powerpoint/2010/main" val="1487501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11850" y="827743"/>
            <a:ext cx="10515600" cy="2728501"/>
          </a:xfrm>
        </p:spPr>
        <p:txBody>
          <a:bodyPr>
            <a:noAutofit/>
          </a:bodyPr>
          <a:lstStyle/>
          <a:p>
            <a:pPr marL="0" indent="0" algn="just">
              <a:buNone/>
            </a:pPr>
            <a:r>
              <a:rPr lang="fa-IR" sz="1800" dirty="0"/>
              <a:t>بازوی مقابل کانال بزرگ از شمال به دهکده تریانون و از جنوب به محل نگه داری دام منتهی میشد.تریانون محلی بود که لویی در هنگام نیاز به گریختن از جو عمومی حاکم بر قصر به آنجا میرفت.در سال 1671 تریانون دو پورسلن برای همسر لویی ، مادام دو مونتسپان ساخته شد.در سال 1687 با تریانون بزرگ که به افتخار معشوقه ی جدیدش مادام دومنتنتون بنا شده بود ، جایگزین این ساختمان گردید . انواع گل ها در این زمین کاشته میشدند به نحوی که لویی در تمام طول سال شاهد شکوفایی گل ها در باغش بود.</a:t>
            </a:r>
            <a:endParaRPr lang="en-US" sz="1800" dirty="0"/>
          </a:p>
          <a:p>
            <a:pPr marL="0" indent="0" algn="just">
              <a:buNone/>
            </a:pPr>
            <a:r>
              <a:rPr lang="fa-IR" sz="1800" dirty="0"/>
              <a:t>خلوتگاه مارلی که در سال 1677 طراحی شد از تریانون نیز منزوی تر بود.موقعیت تپه امکان ساخت آبشار یا همان رود خانه با 53 پله از سنگ مرمر رنگی را میسر کرده بود.همانند تریانون این خانه نیز در مرکز هندسی پارتر ها قرار گرفت.مسیر ها ،پرچین ها و تندیس های باغ را زینت می </a:t>
            </a:r>
            <a:r>
              <a:rPr lang="fa-IR" sz="1800" dirty="0" smtClean="0"/>
              <a:t>بخشیدند</a:t>
            </a:r>
            <a:r>
              <a:rPr lang="fa-IR" sz="1800" dirty="0"/>
              <a:t>. در پایین آبشار در مارلی یک پارتر کوچکتر بود. در مقابل سلختمان اصلی، پارتر بزرگتر جا داشت که در آن 12 عمارت ، 6 تا برای مردان و 6 تا برای زنان، در دو طرف استخر جا نمایی شده بودند.</a:t>
            </a:r>
            <a:endParaRPr lang="en-US" sz="1800" dirty="0"/>
          </a:p>
          <a:p>
            <a:pPr marL="0" indent="0" algn="just">
              <a:buNone/>
            </a:pPr>
            <a:r>
              <a:rPr lang="fa-IR" sz="1800" dirty="0"/>
              <a:t> </a:t>
            </a:r>
            <a:r>
              <a:rPr lang="fa-IR" sz="1800" dirty="0" smtClean="0"/>
              <a:t>با </a:t>
            </a:r>
            <a:r>
              <a:rPr lang="fa-IR" sz="1800" dirty="0"/>
              <a:t>وجود اینکه باغ ورسای نیز همانند باغ وو-لو-ویکونت در اطراف محور مرکزی سازمان یافته اند ،اما این باغ ها بسیار بزرگ است ، جذاب و متعدد بودند و هیچ منطق روشنی شخص را درون این فضا هدایت نمیکرد .هنگامی که لویی به میان سالی رسید ،شرایط سیاسی و خانوادگی او را از ایفای بسیاری از نقش های دوران جوانی اش دلسرد کرد.او که از پرسه زدن در باغ ها لذت میبرد ،برنامه مشخصی برای دیدن از آن ها تدوین کرده بود.</a:t>
            </a:r>
            <a:endParaRPr lang="en-US" sz="1800" dirty="0"/>
          </a:p>
        </p:txBody>
      </p:sp>
      <p:sp>
        <p:nvSpPr>
          <p:cNvPr id="4" name="Title 1"/>
          <p:cNvSpPr txBox="1">
            <a:spLocks/>
          </p:cNvSpPr>
          <p:nvPr/>
        </p:nvSpPr>
        <p:spPr>
          <a:xfrm>
            <a:off x="1008845" y="210322"/>
            <a:ext cx="10515600" cy="757481"/>
          </a:xfrm>
          <a:prstGeom prst="rect">
            <a:avLst/>
          </a:prstGeom>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smtClean="0"/>
              <a:t>قرن هفدهم</a:t>
            </a:r>
            <a:endParaRPr lang="fa-IR" sz="4000" b="1"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9302" y="3887093"/>
            <a:ext cx="4026794" cy="2488490"/>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t="14111"/>
          <a:stretch/>
        </p:blipFill>
        <p:spPr>
          <a:xfrm>
            <a:off x="7293735" y="3887093"/>
            <a:ext cx="4026794" cy="2488490"/>
          </a:xfrm>
          <a:prstGeom prst="rect">
            <a:avLst/>
          </a:prstGeom>
        </p:spPr>
      </p:pic>
      <p:sp>
        <p:nvSpPr>
          <p:cNvPr id="6" name="TextBox 5"/>
          <p:cNvSpPr txBox="1"/>
          <p:nvPr/>
        </p:nvSpPr>
        <p:spPr>
          <a:xfrm>
            <a:off x="2840571" y="3416184"/>
            <a:ext cx="2202287" cy="307777"/>
          </a:xfrm>
          <a:prstGeom prst="rect">
            <a:avLst/>
          </a:prstGeom>
          <a:noFill/>
        </p:spPr>
        <p:txBody>
          <a:bodyPr wrap="square" rtlCol="0">
            <a:spAutoFit/>
          </a:bodyPr>
          <a:lstStyle/>
          <a:p>
            <a:r>
              <a:rPr lang="fa-IR" sz="1400" dirty="0" smtClean="0"/>
              <a:t>(الیزابت بولتز،1393 ، 141و142)</a:t>
            </a:r>
            <a:endParaRPr lang="en-US" sz="1400" dirty="0"/>
          </a:p>
        </p:txBody>
      </p:sp>
      <p:sp>
        <p:nvSpPr>
          <p:cNvPr id="7" name="TextBox 6"/>
          <p:cNvSpPr txBox="1"/>
          <p:nvPr/>
        </p:nvSpPr>
        <p:spPr>
          <a:xfrm>
            <a:off x="8425445" y="6461705"/>
            <a:ext cx="2202287" cy="307777"/>
          </a:xfrm>
          <a:prstGeom prst="rect">
            <a:avLst/>
          </a:prstGeom>
          <a:noFill/>
        </p:spPr>
        <p:txBody>
          <a:bodyPr wrap="square" rtlCol="0">
            <a:spAutoFit/>
          </a:bodyPr>
          <a:lstStyle/>
          <a:p>
            <a:r>
              <a:rPr lang="en-US" sz="1400" dirty="0" smtClean="0"/>
              <a:t>www.en.Wikipedia.com</a:t>
            </a:r>
            <a:endParaRPr lang="en-US" sz="1400" dirty="0"/>
          </a:p>
        </p:txBody>
      </p:sp>
      <p:sp>
        <p:nvSpPr>
          <p:cNvPr id="8" name="TextBox 7"/>
          <p:cNvSpPr txBox="1"/>
          <p:nvPr/>
        </p:nvSpPr>
        <p:spPr>
          <a:xfrm>
            <a:off x="2191555" y="6461705"/>
            <a:ext cx="2202287" cy="307777"/>
          </a:xfrm>
          <a:prstGeom prst="rect">
            <a:avLst/>
          </a:prstGeom>
          <a:noFill/>
        </p:spPr>
        <p:txBody>
          <a:bodyPr wrap="square" rtlCol="0">
            <a:spAutoFit/>
          </a:bodyPr>
          <a:lstStyle/>
          <a:p>
            <a:r>
              <a:rPr lang="en-US" sz="1400" dirty="0" smtClean="0"/>
              <a:t>www.en.Wikipedia.com</a:t>
            </a:r>
            <a:endParaRPr lang="en-US" sz="1400" dirty="0"/>
          </a:p>
        </p:txBody>
      </p:sp>
    </p:spTree>
    <p:extLst>
      <p:ext uri="{BB962C8B-B14F-4D97-AF65-F5344CB8AC3E}">
        <p14:creationId xmlns:p14="http://schemas.microsoft.com/office/powerpoint/2010/main" val="131429514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2">
      <a:majorFont>
        <a:latin typeface="Calibri Light"/>
        <a:ea typeface=""/>
        <a:cs typeface="B Kamran"/>
      </a:majorFont>
      <a:minorFont>
        <a:latin typeface="Calibri"/>
        <a:ea typeface=""/>
        <a:cs typeface="B Nazani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582</TotalTime>
  <Words>3616</Words>
  <Application>Microsoft Office PowerPoint</Application>
  <PresentationFormat>Widescreen</PresentationFormat>
  <Paragraphs>94</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B Kamran</vt:lpstr>
      <vt:lpstr>B Nazanin</vt:lpstr>
      <vt:lpstr>Calibri</vt:lpstr>
      <vt:lpstr>Calibri Light</vt:lpstr>
      <vt:lpstr>Office Theme</vt:lpstr>
      <vt:lpstr>PowerPoint Presentation</vt:lpstr>
      <vt:lpstr>PowerPoint Presentation</vt:lpstr>
      <vt:lpstr>PowerPoint Presentation</vt:lpstr>
      <vt:lpstr>افق های بی پایان</vt:lpstr>
      <vt:lpstr>آندره لونوتر</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مهار طبیعت</dc:title>
  <dc:creator>Digit Crom</dc:creator>
  <cp:lastModifiedBy>Mohammad</cp:lastModifiedBy>
  <cp:revision>83</cp:revision>
  <dcterms:created xsi:type="dcterms:W3CDTF">2015-11-10T04:49:43Z</dcterms:created>
  <dcterms:modified xsi:type="dcterms:W3CDTF">2019-12-18T17:27:19Z</dcterms:modified>
</cp:coreProperties>
</file>