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974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86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8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0240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57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266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05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595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81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6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27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2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614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4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820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7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3A461-D001-4877-B678-9F42EC37E1EC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BE18-ECCC-478D-8D55-65BFC746A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101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2754" y="854243"/>
            <a:ext cx="8229600" cy="1074037"/>
          </a:xfrm>
        </p:spPr>
        <p:txBody>
          <a:bodyPr>
            <a:noAutofit/>
          </a:bodyPr>
          <a:lstStyle/>
          <a:p>
            <a:pPr algn="ctr"/>
            <a:r>
              <a:rPr lang="fa-IR" sz="60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lham" pitchFamily="2" charset="-78"/>
                <a:cs typeface="B Homa" panose="00000400000000000000" pitchFamily="2" charset="-78"/>
              </a:rPr>
              <a:t>معرفی و بررسی باغ </a:t>
            </a:r>
            <a:r>
              <a:rPr lang="fa-IR" sz="6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lham" pitchFamily="2" charset="-78"/>
                <a:cs typeface="B Homa" panose="00000400000000000000" pitchFamily="2" charset="-78"/>
              </a:rPr>
              <a:t>دولت آباد</a:t>
            </a:r>
            <a:endParaRPr lang="en-US" sz="60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Elham" pitchFamily="2" charset="-78"/>
              <a:cs typeface="B Homa" panose="00000400000000000000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60959" y="2569223"/>
            <a:ext cx="4587512" cy="3711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موقعیت باغ 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تاریخچه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عناصر تشکیل دهنده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شناخت سازمان فضایی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معماری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مرمت و بازسازی</a:t>
            </a:r>
          </a:p>
          <a:p>
            <a:pPr marL="342900" indent="-342900" algn="r" rtl="1">
              <a:buFont typeface="Wingdings" panose="05000000000000000000" pitchFamily="2" charset="2"/>
              <a:buChar char="v"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منابع</a:t>
            </a:r>
            <a:endParaRPr lang="fa-I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457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معماری باغ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46237"/>
            <a:ext cx="8686800" cy="4526280"/>
          </a:xfrm>
        </p:spPr>
        <p:txBody>
          <a:bodyPr>
            <a:normAutofit/>
          </a:bodyPr>
          <a:lstStyle/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در باغ دولت آباد یزد كه بنایی در بالای باغ با یك بادگیر، و بعد از آن یك هشتی و سه اتاق در بالا و طرفین آن، و یك بنا در سمت راست و یك بنا در سمت چپ و یك سردر دارد، معمار با بازی وصف ناپذیری بارها آب را به درون زمین برده و بیرون آورده است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از وسط هشتی به سه حوض كشیده دراز در سه شاه‌نشین می‌رود.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آب از هر سینه كبكی وارد یك حوض كلگی می‌شود، و از آنجا در جوی هایی در دو طرف میان كرت جاری می‌شود و به سردر می‌رسد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بعد از آن آب از زیر سردر عمارت بیرون می‌رفت و به یك استخر بزرگ 12 ضلعی می‌رسید 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2794" y="3143248"/>
            <a:ext cx="5250574" cy="350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1818" y="3143248"/>
            <a:ext cx="35719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520" y="3181859"/>
            <a:ext cx="2429093" cy="34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38610" y="3184008"/>
            <a:ext cx="2643208" cy="34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5612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4400" dirty="0">
                <a:solidFill>
                  <a:schemeClr val="tx1"/>
                </a:solidFill>
                <a:cs typeface="B Homa" panose="00000400000000000000" pitchFamily="2" charset="-78"/>
              </a:rPr>
              <a:t>معماری باغ</a:t>
            </a:r>
            <a:endParaRPr lang="en-US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48" y="1646237"/>
            <a:ext cx="4857752" cy="4526280"/>
          </a:xfrm>
        </p:spPr>
        <p:txBody>
          <a:bodyPr>
            <a:normAutofit fontScale="85000" lnSpcReduction="10000"/>
          </a:bodyPr>
          <a:lstStyle/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از مصالح شاخصی كه در بناهای این باغ به كار رفته سنگ مرمر است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كاربندی های بسیار ظریف سقف هشتی اثر استاد حاجی علی اكبر آخوند است كه با سیم گل و دم گیری گچی به طرزی بسیار ماهرانه اجرا شده است. در ارسی مشبك به شیشه‌های رنگی نیز كه مرمت شده است به زیبایی بنا اضافه نموده است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 </a:t>
            </a: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از ردیف‌‌ كاری درختان مختلف برخوردار است. 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هر بخش از باغ به مربع های کوچک تقسیم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شده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و در هر راس این شبکه مربعی یک درخت که عمر طولانی تر دارد کاشته 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شده است.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439" y="2643182"/>
            <a:ext cx="3644825" cy="380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24" y="2643183"/>
            <a:ext cx="3028274" cy="376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738282" y="1643050"/>
            <a:ext cx="8686800" cy="114300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92100" indent="-292100" algn="justLow" rtl="1">
              <a:buClr>
                <a:srgbClr val="93A299"/>
              </a:buClr>
              <a:buSzPct val="70000"/>
              <a:defRPr/>
            </a:pP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       </a:t>
            </a:r>
            <a:r>
              <a:rPr lang="ar-SA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بادگیر باغ دولت آباد به شکل منشوری ساخته شده است </a:t>
            </a: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و</a:t>
            </a:r>
            <a:r>
              <a:rPr lang="ar-SA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 ارتفاع </a:t>
            </a: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آن ۳۳</a:t>
            </a:r>
            <a:r>
              <a:rPr lang="ar-SA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 متر و </a:t>
            </a: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۸۰ </a:t>
            </a:r>
            <a:r>
              <a:rPr lang="ar-SA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سانتیمتر</a:t>
            </a: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می باشد.</a:t>
            </a:r>
          </a:p>
          <a:p>
            <a:pPr marL="292100" indent="-292100" algn="justLow" rtl="1">
              <a:buClr>
                <a:srgbClr val="93A299"/>
              </a:buClr>
              <a:buSzPct val="70000"/>
              <a:defRPr/>
            </a:pP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       </a:t>
            </a:r>
            <a:endParaRPr lang="en-US" sz="2400" dirty="0">
              <a:solidFill>
                <a:srgbClr val="292934"/>
              </a:solidFill>
              <a:effectLst>
                <a:glow rad="63500">
                  <a:srgbClr val="79463D">
                    <a:satMod val="175000"/>
                    <a:alpha val="40000"/>
                  </a:srgbClr>
                </a:glow>
              </a:effectLst>
              <a:cs typeface="B Homa" panose="00000400000000000000" pitchFamily="2" charset="-78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21" y="1785926"/>
            <a:ext cx="3286386" cy="219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 descr="D:\arefe\najme\dolat abad\image_galler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9721" y="4000505"/>
            <a:ext cx="3299581" cy="2118511"/>
          </a:xfrm>
          <a:prstGeom prst="rect">
            <a:avLst/>
          </a:prstGeom>
          <a:noFill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095473" y="1857364"/>
            <a:ext cx="257176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09720" y="3357562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561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4400" dirty="0">
                <a:solidFill>
                  <a:schemeClr val="tx1"/>
                </a:solidFill>
                <a:cs typeface="B Homa" panose="00000400000000000000" pitchFamily="2" charset="-78"/>
              </a:rPr>
              <a:t>معماری باغ</a:t>
            </a:r>
            <a:endParaRPr lang="en-US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46238"/>
            <a:ext cx="8686800" cy="1354135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fa-IR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      روشنایی باغ در شب توسط لامپ‌هایی که در داخل فانوس گذاشته شده و به فواصل معین در اطراف قرار گرفته‌اند تامین می‌شود </a:t>
            </a:r>
            <a:r>
              <a:rPr lang="en-US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.</a:t>
            </a:r>
            <a:r>
              <a:rPr lang="fa-IR" sz="1600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(باغ ایرانی،انصاری1385)</a:t>
            </a:r>
            <a:endParaRPr lang="en-US" sz="1600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Homa" panose="00000400000000000000" pitchFamily="2" charset="-78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066" y="4331224"/>
            <a:ext cx="3571900" cy="238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8" y="4196960"/>
            <a:ext cx="3357585" cy="251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5934" y="1643051"/>
            <a:ext cx="3643338" cy="243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D:\arefe\najme\dolat abad\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9720" y="4214819"/>
            <a:ext cx="1643074" cy="2464611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238348" y="4643447"/>
            <a:ext cx="8686800" cy="135413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indent="-292100" algn="r" rtl="1">
              <a:buClr>
                <a:srgbClr val="93A299"/>
              </a:buClr>
              <a:buSzPct val="70000"/>
              <a:defRPr/>
            </a:pPr>
            <a:endParaRPr lang="en-US" sz="2400" dirty="0">
              <a:solidFill>
                <a:srgbClr val="FFFF66"/>
              </a:solidFill>
              <a:effectLst>
                <a:glow rad="63500">
                  <a:srgbClr val="79463D">
                    <a:satMod val="175000"/>
                    <a:alpha val="40000"/>
                  </a:srgbClr>
                </a:glow>
              </a:effectLst>
              <a:cs typeface="B Homa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53058" y="471488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Low" rtl="1"/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درهای ساختمان اصلی از چوب و به صورت کنده کاری دیده می‌شود و در داخل بنا اتاق‌های متعددی قرار دارد که در اکثر این اتاق‌ها حوضی قرار گرفته</a:t>
            </a:r>
            <a:r>
              <a:rPr lang="en-US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  </a:t>
            </a: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است.</a:t>
            </a:r>
            <a:endParaRPr lang="en-US" sz="2400" dirty="0">
              <a:solidFill>
                <a:srgbClr val="292934"/>
              </a:solidFill>
              <a:effectLst>
                <a:glow rad="63500">
                  <a:srgbClr val="79463D">
                    <a:satMod val="175000"/>
                    <a:alpha val="40000"/>
                  </a:srgbClr>
                </a:glow>
              </a:effectLst>
              <a:cs typeface="B Homa" panose="00000400000000000000" pitchFamily="2" charset="-78"/>
            </a:endParaRPr>
          </a:p>
        </p:txBody>
      </p:sp>
      <p:pic>
        <p:nvPicPr>
          <p:cNvPr id="4" name="Picture 2" descr="D:\arefe\najme\mostafa\2012-08-20-15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24034" y="1643051"/>
            <a:ext cx="3259828" cy="24447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866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مرمت و بازسازی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2662" y="1643050"/>
            <a:ext cx="7643866" cy="4526280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عملیات مرمت و بازسازی باغ دولت آباد از سال 1348 توسط دفتر فنی سازمان ملی حفاظت آثار باستانی آغاز شد و تا سال 13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61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ادامه داشته است. 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همچنین در فاصله سال های 1355 تا 1361 عملیات باغسازی و محوطه سازی در این باغ تاریخی صورت پذیرفت.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44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منابع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560" y="1340768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fa-IR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ایرانی و کوشک های آن،ویبلر دونالد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ایرانی،حکمت کهن منظر جدید،1383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ایرانی،انصاری1385</a:t>
            </a:r>
          </a:p>
          <a:p>
            <a:pPr algn="r" rtl="1">
              <a:lnSpc>
                <a:spcPct val="150000"/>
              </a:lnSpc>
              <a:buNone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www.atlasy.ir</a:t>
            </a:r>
            <a:endParaRPr lang="fa-IR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www.tebyan.ir</a:t>
            </a:r>
            <a:endParaRPr lang="fa-IR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www.dolatabad.com</a:t>
            </a:r>
            <a:endParaRPr lang="fa-IR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www.vefagh.co.ir</a:t>
            </a:r>
          </a:p>
        </p:txBody>
      </p:sp>
    </p:spTree>
    <p:extLst>
      <p:ext uri="{BB962C8B-B14F-4D97-AF65-F5344CB8AC3E}">
        <p14:creationId xmlns:p14="http://schemas.microsoft.com/office/powerpoint/2010/main" val="34680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موقعيت باغ دولت آباد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5934" y="1571612"/>
            <a:ext cx="5072066" cy="3143272"/>
          </a:xfrm>
        </p:spPr>
        <p:txBody>
          <a:bodyPr>
            <a:normAutofit fontScale="85000" lnSpcReduction="20000"/>
          </a:bodyPr>
          <a:lstStyle/>
          <a:p>
            <a:pPr algn="justLow" rtl="1">
              <a:buNone/>
            </a:pPr>
            <a:r>
              <a:rPr lang="fa-IR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        </a:t>
            </a:r>
            <a:r>
              <a:rPr lang="ar-SA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استان یزد با شرایط آب و هوایی بیابانی گرم و خشك </a:t>
            </a:r>
            <a:r>
              <a:rPr lang="fa-IR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، </a:t>
            </a:r>
            <a:r>
              <a:rPr lang="ar-SA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یكی از خشكترین استانهای كشور به شمار میرود.</a:t>
            </a:r>
            <a:endParaRPr lang="fa-IR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        </a:t>
            </a:r>
            <a:r>
              <a:rPr lang="ar-SA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باغ دولت آباد یزد از مشهورترین و زیباترین باغهای شهر یزد محسوب میشود. </a:t>
            </a:r>
            <a:endParaRPr lang="fa-IR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cs typeface="B Homa" panose="00000400000000000000" pitchFamily="2" charset="-78"/>
              </a:rPr>
              <a:t>        </a:t>
            </a:r>
            <a:endParaRPr lang="en-US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cs typeface="B Homa" panose="00000400000000000000" pitchFamily="2" charset="-78"/>
            </a:endParaRPr>
          </a:p>
        </p:txBody>
      </p:sp>
      <p:pic>
        <p:nvPicPr>
          <p:cNvPr id="1026" name="Picture 2" descr="D:\arefe\najme\dolat abad\yazd-sky-line-from-jemah-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4030" y="1500175"/>
            <a:ext cx="3157525" cy="2368144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38282" y="5643578"/>
            <a:ext cx="8929718" cy="10258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indent="-292100" algn="justLow" rtl="1">
              <a:buClr>
                <a:srgbClr val="93A299"/>
              </a:buClr>
              <a:buSzPct val="70000"/>
              <a:defRPr/>
            </a:pP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       </a:t>
            </a:r>
            <a:r>
              <a:rPr lang="ar-SA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مهمترین مسأله برای حیات بخشیدن به باغ رساندن آب از راههای دور دست به آنجا بوده است</a:t>
            </a:r>
            <a:r>
              <a:rPr lang="fa-IR" sz="2400" dirty="0">
                <a:solidFill>
                  <a:srgbClr val="292934"/>
                </a:solidFill>
                <a:effectLst>
                  <a:glow rad="63500">
                    <a:srgbClr val="79463D">
                      <a:satMod val="175000"/>
                      <a:alpha val="40000"/>
                    </a:srgbClr>
                  </a:glow>
                </a:effectLst>
                <a:cs typeface="B Homa" panose="00000400000000000000" pitchFamily="2" charset="-78"/>
              </a:rPr>
              <a:t>.     </a:t>
            </a:r>
            <a:endParaRPr lang="en-US" sz="1600" dirty="0">
              <a:solidFill>
                <a:srgbClr val="292934"/>
              </a:solidFill>
              <a:effectLst>
                <a:glow rad="63500">
                  <a:srgbClr val="79463D">
                    <a:satMod val="175000"/>
                    <a:alpha val="40000"/>
                  </a:srgbClr>
                </a:glow>
              </a:effectLst>
              <a:cs typeface="B Homa" panose="00000400000000000000" pitchFamily="2" charset="-78"/>
            </a:endParaRPr>
          </a:p>
        </p:txBody>
      </p:sp>
      <p:pic>
        <p:nvPicPr>
          <p:cNvPr id="3074" name="Picture 2" descr="C:\Users\Dell\Documents\Bluetooth Exchange Folder\data=ylu90eVwsmsbgnffx765df43bS_lqq9j5sQ4OmSLvDcn9n--9ZkRyz_fJYQMQOHvXme05b-qU88w9PRcYdWoJg6xmc-TjSVtbQ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44" y="3857628"/>
            <a:ext cx="3214710" cy="19335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27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634" y="89129"/>
            <a:ext cx="9905998" cy="1478570"/>
          </a:xfrm>
        </p:spPr>
        <p:txBody>
          <a:bodyPr>
            <a:normAutofit/>
          </a:bodyPr>
          <a:lstStyle/>
          <a:p>
            <a:pPr algn="r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تاريخچه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844" y="1214446"/>
            <a:ext cx="8715404" cy="5500702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 باغ دولت آباد  در اواخر دوره افشاریه و درسال 1160 ه.ق توسط محمد تقی خان که وی سرسلسله خاندان خوانین یزد بود احداث گردید.</a:t>
            </a:r>
          </a:p>
          <a:p>
            <a:pPr algn="justLow" rtl="1">
              <a:lnSpc>
                <a:spcPct val="150000"/>
              </a:lnSpc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 محمد تقی خان ابتدا قنات و سپس دارالحکومه خود را در اینجا بنا کرد. این دارالحکومه ۲۶۰ سال قدمت داشته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و در دوره زندیه و قاجار یه در شمار زیباترین باغها بوده و اکنون نیز وجود دارد.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  <p:pic>
        <p:nvPicPr>
          <p:cNvPr id="2050" name="Picture 2" descr="D:\arefe\najme\dolat abad\yazd_dowlat_abad_garden_badgir_hashti_p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44" y="3857648"/>
            <a:ext cx="47625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141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792" y="215793"/>
            <a:ext cx="9905998" cy="1478570"/>
          </a:xfrm>
        </p:spPr>
        <p:txBody>
          <a:bodyPr>
            <a:normAutofit/>
          </a:bodyPr>
          <a:lstStyle/>
          <a:p>
            <a:pPr algn="r" rtl="1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عناصر تشکيل دهنده باغ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652" y="1694363"/>
            <a:ext cx="8472518" cy="4711721"/>
          </a:xfrm>
        </p:spPr>
        <p:txBody>
          <a:bodyPr>
            <a:noAutofit/>
          </a:bodyPr>
          <a:lstStyle/>
          <a:p>
            <a:pPr algn="justLow" rtl="1">
              <a:buNone/>
            </a:pPr>
            <a:r>
              <a:rPr lang="fa-IR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</a:t>
            </a: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دولت آباد از نقطه نظر گونه شناسی عملکردی ، باغ”سکونتگاهی- حکومتی” می باشد.</a:t>
            </a:r>
            <a:endParaRPr lang="fa-IR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سطح باغ  به دو بخش تقسیم شده </a:t>
            </a:r>
            <a:r>
              <a:rPr lang="fa-IR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ا</a:t>
            </a: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ست:</a:t>
            </a:r>
            <a:endParaRPr lang="fa-IR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</a:t>
            </a:r>
            <a:r>
              <a:rPr lang="fa-IR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بیرونی:</a:t>
            </a:r>
          </a:p>
          <a:p>
            <a:pPr algn="justLow" rtl="1">
              <a:buNone/>
            </a:pP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محل انجام تشریفات حکومتی ، مراسم ورزشی</a:t>
            </a:r>
            <a:endParaRPr lang="fa-IR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و اداره امور شهر بوده است</a:t>
            </a:r>
            <a:r>
              <a:rPr lang="fa-IR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</a:p>
          <a:p>
            <a:pPr algn="justLow" rtl="1">
              <a:buNone/>
            </a:pPr>
            <a:r>
              <a:rPr lang="fa-IR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</a:t>
            </a:r>
            <a:r>
              <a:rPr lang="fa-IR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اندرونی:</a:t>
            </a:r>
          </a:p>
          <a:p>
            <a:pPr algn="justLow" rtl="1">
              <a:buNone/>
            </a:pP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اندرونی،بخش خصوصی و اقامتگاهی مجموعه </a:t>
            </a:r>
            <a:endParaRPr lang="fa-IR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به شمار می رفته است</a:t>
            </a:r>
            <a:r>
              <a:rPr lang="en-U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</a:p>
          <a:p>
            <a:pPr algn="justLow" rtl="1">
              <a:buNone/>
            </a:pPr>
            <a:r>
              <a:rPr lang="ar-SA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از </a:t>
            </a:r>
            <a:r>
              <a:rPr lang="ar-SA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دیدگاه گونه شناسی کالبدی ، دولت آباد از نوع “باغ-حیاط” به شمار می رود</a:t>
            </a:r>
            <a:r>
              <a:rPr lang="fa-IR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  <a:endParaRPr lang="en-US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en-US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  <p:pic>
        <p:nvPicPr>
          <p:cNvPr id="1026" name="Picture 2" descr="D:\arefe\najme\mostafa\Untitled.jp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5582" y="2428868"/>
            <a:ext cx="3357586" cy="29765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61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400" dirty="0">
                <a:solidFill>
                  <a:schemeClr val="tx1"/>
                </a:solidFill>
                <a:cs typeface="B Homa" panose="00000400000000000000" pitchFamily="2" charset="-78"/>
              </a:rPr>
              <a:t>عناصر تشکيل دهنده باغ</a:t>
            </a:r>
            <a:endParaRPr lang="en-US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2274" y="1714488"/>
            <a:ext cx="5114932" cy="4672343"/>
          </a:xfrm>
        </p:spPr>
        <p:txBody>
          <a:bodyPr>
            <a:normAutofit fontScale="77500" lnSpcReduction="20000"/>
          </a:bodyPr>
          <a:lstStyle/>
          <a:p>
            <a:pPr algn="r" rtl="1">
              <a:buNone/>
            </a:pPr>
            <a:r>
              <a:rPr lang="ar-SA" dirty="0">
                <a:cs typeface="B Homa" panose="00000400000000000000" pitchFamily="2" charset="-78"/>
              </a:rPr>
              <a:t>بخش اندرونی :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None/>
            </a:pP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 ساختمان های هشتی(بادگیر تابستانه)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بهشت آئین (زمستانه)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حرمخانه(حرمسرا)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مطبخ </a:t>
            </a:r>
            <a:r>
              <a:rPr lang="fa-IR" dirty="0">
                <a:cs typeface="B Homa" panose="00000400000000000000" pitchFamily="2" charset="-78"/>
              </a:rPr>
              <a:t>(</a:t>
            </a:r>
            <a:r>
              <a:rPr lang="ar-SA" dirty="0">
                <a:cs typeface="B Homa" panose="00000400000000000000" pitchFamily="2" charset="-78"/>
              </a:rPr>
              <a:t>آشپزخانه)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اتاقهای خدمه،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اصطبل های تابستانه و زمستانه،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درشکه خانه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یک  برج دیده بانی </a:t>
            </a:r>
            <a:endParaRPr lang="fa-IR" dirty="0">
              <a:cs typeface="B Homa" panose="00000400000000000000" pitchFamily="2" charset="-78"/>
            </a:endParaRPr>
          </a:p>
          <a:p>
            <a:pPr algn="r" rtl="1">
              <a:buClr>
                <a:srgbClr val="16D8CF"/>
              </a:buClr>
              <a:buSzPct val="83000"/>
              <a:buFont typeface="Wingdings" pitchFamily="2" charset="2"/>
              <a:buChar char="Ø"/>
            </a:pPr>
            <a:r>
              <a:rPr lang="ar-SA" dirty="0">
                <a:cs typeface="B Homa" panose="00000400000000000000" pitchFamily="2" charset="-78"/>
              </a:rPr>
              <a:t>آب انبار خصوصی </a:t>
            </a:r>
            <a:endParaRPr lang="fa-IR" dirty="0">
              <a:cs typeface="B Homa" panose="00000400000000000000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1413" y="1714488"/>
            <a:ext cx="2786081" cy="480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3167042" y="5715016"/>
            <a:ext cx="714380" cy="7858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381224" y="5929330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167042" y="3429000"/>
            <a:ext cx="71438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38612" y="5572140"/>
            <a:ext cx="285752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83" y="2214555"/>
            <a:ext cx="2814646" cy="364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3246" y="2786058"/>
            <a:ext cx="291818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3876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4400" dirty="0">
                <a:solidFill>
                  <a:schemeClr val="tx1"/>
                </a:solidFill>
                <a:cs typeface="B Homa" panose="00000400000000000000" pitchFamily="2" charset="-78"/>
              </a:rPr>
              <a:t>عناصر تشکيل دهنده باغ</a:t>
            </a:r>
            <a:endParaRPr lang="en-US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53068" y="1714488"/>
            <a:ext cx="4900650" cy="51435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indent="-292100" algn="r" rtl="1">
              <a:buClr>
                <a:srgbClr val="93A299"/>
              </a:buClr>
              <a:buSzPct val="70000"/>
              <a:defRPr/>
            </a:pP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/>
            </a:r>
            <a:b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بخش بیرونی : 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93A299"/>
              </a:buClr>
              <a:buSzPct val="70000"/>
              <a:defRPr/>
            </a:pP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ساختمان های تالارآئینه 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عمارت  </a:t>
            </a: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تهرانی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ساختمان سردر اصلی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دو بازارچه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دو برج دیدبانی 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آب انبار عمومی 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buFont typeface="Wingdings" pitchFamily="2" charset="2"/>
              <a:buChar char="Ø"/>
              <a:defRPr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دیوانخانه</a:t>
            </a: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defRPr/>
            </a:pPr>
            <a:endParaRPr lang="fa-IR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defRPr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defRPr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25E7E7"/>
              </a:buClr>
              <a:buSzPct val="70000"/>
              <a:defRPr/>
            </a:pPr>
            <a:endParaRPr lang="fa-I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marL="292100" indent="-292100" algn="r" rtl="1">
              <a:buClr>
                <a:srgbClr val="93A299"/>
              </a:buClr>
              <a:buSzPct val="70000"/>
              <a:defRPr/>
            </a:pP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6910" y="1714489"/>
            <a:ext cx="2786082" cy="480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2309786" y="2928934"/>
            <a:ext cx="500066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238612" y="2928934"/>
            <a:ext cx="500066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095604" y="2000240"/>
            <a:ext cx="85725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38612" y="3571876"/>
            <a:ext cx="723904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050" name="Picture 2" descr="D:\arefe\najme\mostafa\2012-08-20-2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4430" y="3286124"/>
            <a:ext cx="2810052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265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918" y="125223"/>
            <a:ext cx="9905998" cy="1478570"/>
          </a:xfrm>
        </p:spPr>
        <p:txBody>
          <a:bodyPr>
            <a:normAutofit/>
          </a:bodyPr>
          <a:lstStyle/>
          <a:p>
            <a:pPr algn="r" rtl="1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ويژگی باغ های ايرانی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1191" y="1164974"/>
            <a:ext cx="8229600" cy="5211763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/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ویژگی باغها :</a:t>
            </a:r>
          </a:p>
          <a:p>
            <a:pPr algn="r" rtl="1">
              <a:buNone/>
            </a:pPr>
            <a:r>
              <a:rPr lang="fa-I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/>
            </a:r>
            <a:br>
              <a:rPr lang="fa-I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1- 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دیوار محصور دورشان دارند 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2- هندسی بودن ساماندهی فضایی آن 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3- وجود سر در بصورت ساختمان 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4- دارای برج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5- شبکه خیابان بندی راست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6- شبکه آب نماها و آبیاری راست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7- ساختمان کانونی ( کاخ ، کوشک ، کلاه فرنگی و ... )</a:t>
            </a:r>
            <a:b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</a:b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8- باغچه های چهارپهلو پر از درختان و گلها</a:t>
            </a:r>
          </a:p>
          <a:p>
            <a:pPr algn="r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59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800" dirty="0">
                <a:solidFill>
                  <a:schemeClr val="tx1"/>
                </a:solidFill>
                <a:cs typeface="B Homa" panose="00000400000000000000" pitchFamily="2" charset="-78"/>
              </a:rPr>
              <a:t>شناخت سازمان فضايی باغ</a:t>
            </a:r>
            <a:endParaRPr lang="en-US" sz="48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596" y="1646238"/>
            <a:ext cx="8715404" cy="5211763"/>
          </a:xfrm>
        </p:spPr>
        <p:txBody>
          <a:bodyPr>
            <a:normAutofit fontScale="85000" lnSpcReduction="20000"/>
          </a:bodyPr>
          <a:lstStyle/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هندسه باغ یک هندسه ی منظم است که سطح باغ را به دو بخش مستطیلی شکل عمود بر هم (باغ بیرونی و باغ اندرونی) تفکیک کرده است. 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در واقع این محور، همان محوری است که عمارت سردر را به عمارت هشتی متصل می کند.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آبنما که دقیقا بر محور تقارن باغ اندرونی منطبق می باشد سطح باغ را به دو کرت مستطیلی متقارن تقسیم می کند.</a:t>
            </a:r>
            <a:r>
              <a:rPr 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)</a:t>
            </a:r>
            <a:r>
              <a:rPr lang="fa-I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باغ ایرانی،حکمت کهن منظر جدید،1383)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36" y="3143248"/>
            <a:ext cx="39259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D:\arefe\najme\dolat abad\0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24629" y="2928942"/>
            <a:ext cx="2500315" cy="2762249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1290" y="2928934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936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4400" dirty="0">
                <a:solidFill>
                  <a:schemeClr val="tx1"/>
                </a:solidFill>
                <a:cs typeface="B Homa" panose="00000400000000000000" pitchFamily="2" charset="-78"/>
              </a:rPr>
              <a:t>شناخت سازمان فضايی باغ</a:t>
            </a:r>
            <a:endParaRPr lang="en-US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46237"/>
            <a:ext cx="8686800" cy="5211763"/>
          </a:xfrm>
        </p:spPr>
        <p:txBody>
          <a:bodyPr>
            <a:normAutofit fontScale="85000" lnSpcReduction="20000"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نکته ای که در اینجا حائز اهمیت می باشد این است که در باغ فـین کاشان هم همانند باغ دولـت آباد، یک محور اصلی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(شمالی- جنوبی) 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وجود دارد</a:t>
            </a:r>
            <a:r>
              <a:rPr lang="fa-I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.</a:t>
            </a:r>
            <a:r>
              <a:rPr lang="ar-SA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</a:t>
            </a: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endParaRPr lang="fa-IR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Homa" panose="00000400000000000000" pitchFamily="2" charset="-78"/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fa-IR" sz="1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Homa" panose="00000400000000000000" pitchFamily="2" charset="-78"/>
              </a:rPr>
              <a:t>           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472" y="3000372"/>
            <a:ext cx="35719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7606" y="2786082"/>
            <a:ext cx="2622445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D:\arefe\najme\dolat abad\dolatabb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24562" y="3000372"/>
            <a:ext cx="4069800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275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17</TotalTime>
  <Words>665</Words>
  <Application>Microsoft Office PowerPoint</Application>
  <PresentationFormat>Widescreen</PresentationFormat>
  <Paragraphs>108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 Homa</vt:lpstr>
      <vt:lpstr>Elham</vt:lpstr>
      <vt:lpstr>Trebuchet MS</vt:lpstr>
      <vt:lpstr>Tw Cen MT</vt:lpstr>
      <vt:lpstr>Wingdings</vt:lpstr>
      <vt:lpstr>Circuit</vt:lpstr>
      <vt:lpstr>معرفی و بررسی باغ دولت آباد</vt:lpstr>
      <vt:lpstr>موقعيت باغ دولت آباد</vt:lpstr>
      <vt:lpstr>تاريخچه</vt:lpstr>
      <vt:lpstr>عناصر تشکيل دهنده باغ</vt:lpstr>
      <vt:lpstr>عناصر تشکيل دهنده باغ</vt:lpstr>
      <vt:lpstr>عناصر تشکيل دهنده باغ</vt:lpstr>
      <vt:lpstr>ويژگی باغ های ايرانی</vt:lpstr>
      <vt:lpstr>شناخت سازمان فضايی باغ</vt:lpstr>
      <vt:lpstr>شناخت سازمان فضايی باغ</vt:lpstr>
      <vt:lpstr>معماری باغ</vt:lpstr>
      <vt:lpstr>معماری باغ</vt:lpstr>
      <vt:lpstr>معماری باغ</vt:lpstr>
      <vt:lpstr>مرمت و بازسازی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Sajjad</dc:creator>
  <cp:lastModifiedBy>Mohammad</cp:lastModifiedBy>
  <cp:revision>4</cp:revision>
  <dcterms:created xsi:type="dcterms:W3CDTF">2019-06-09T11:18:16Z</dcterms:created>
  <dcterms:modified xsi:type="dcterms:W3CDTF">2019-12-18T17:35:17Z</dcterms:modified>
</cp:coreProperties>
</file>