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69"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906F796-2489-4DEF-8AC5-85AF21A19D56}" type="datetimeFigureOut">
              <a:rPr lang="en-US" smtClean="0"/>
              <a:pPr/>
              <a:t>6/9/2019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98899582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1556717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2157751800"/>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906F796-2489-4DEF-8AC5-85AF21A19D56}" type="datetimeFigureOut">
              <a:rPr lang="en-US" smtClean="0"/>
              <a:pPr/>
              <a:t>6/9/2019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54211767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089372718"/>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85986442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87293770"/>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906F796-2489-4DEF-8AC5-85AF21A19D56}" type="datetimeFigureOut">
              <a:rPr lang="en-US" smtClean="0"/>
              <a:pPr/>
              <a:t>6/9/2019</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1831656296"/>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06F796-2489-4DEF-8AC5-85AF21A19D56}" type="datetimeFigureOut">
              <a:rPr lang="en-US" smtClean="0"/>
              <a:pPr/>
              <a:t>6/9/2019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2971859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 name="Date Placeholder 1"/>
          <p:cNvSpPr>
            <a:spLocks noGrp="1"/>
          </p:cNvSpPr>
          <p:nvPr>
            <p:ph type="dt" sz="half" idx="10"/>
          </p:nvPr>
        </p:nvSpPr>
        <p:spPr/>
        <p:txBody>
          <a:bodyPr/>
          <a:lstStyle/>
          <a:p>
            <a:fld id="{3906F796-2489-4DEF-8AC5-85AF21A19D56}" type="datetimeFigureOut">
              <a:rPr lang="en-US" smtClean="0"/>
              <a:pPr/>
              <a:t>6/9/2019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A58BE5C6-C805-45E1-A2F0-CC283DC72F00}" type="slidenum">
              <a:rPr lang="en-US" smtClean="0"/>
              <a:pPr/>
              <a:t>‹#›</a:t>
            </a:fld>
            <a:endParaRPr lang="en-US"/>
          </a:p>
        </p:txBody>
      </p:sp>
    </p:spTree>
    <p:extLst>
      <p:ext uri="{BB962C8B-B14F-4D97-AF65-F5344CB8AC3E}">
        <p14:creationId xmlns:p14="http://schemas.microsoft.com/office/powerpoint/2010/main" val="448456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Date Placeholder 4"/>
          <p:cNvSpPr>
            <a:spLocks noGrp="1"/>
          </p:cNvSpPr>
          <p:nvPr>
            <p:ph type="dt" sz="half" idx="10"/>
          </p:nvPr>
        </p:nvSpPr>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284603574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41845851"/>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3696411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425820341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a:off x="9221216" y="3009902"/>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2156762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906F796-2489-4DEF-8AC5-85AF21A19D56}" type="datetimeFigureOut">
              <a:rPr lang="en-US" smtClean="0"/>
              <a:pPr/>
              <a:t>6/9/2019</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37994953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95807868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906F796-2489-4DEF-8AC5-85AF21A19D56}" type="datetimeFigureOut">
              <a:rPr lang="en-US" smtClean="0"/>
              <a:pPr/>
              <a:t>6/9/2019</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extLst>
      <p:ext uri="{BB962C8B-B14F-4D97-AF65-F5344CB8AC3E}">
        <p14:creationId xmlns:p14="http://schemas.microsoft.com/office/powerpoint/2010/main" val="36581207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06F796-2489-4DEF-8AC5-85AF21A19D56}" type="datetimeFigureOut">
              <a:rPr lang="en-US" smtClean="0"/>
              <a:pPr/>
              <a:t>6/9/2019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Tree>
    <p:extLst>
      <p:ext uri="{BB962C8B-B14F-4D97-AF65-F5344CB8AC3E}">
        <p14:creationId xmlns:p14="http://schemas.microsoft.com/office/powerpoint/2010/main" val="3519991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 name="Date Placeholder 1"/>
          <p:cNvSpPr>
            <a:spLocks noGrp="1"/>
          </p:cNvSpPr>
          <p:nvPr>
            <p:ph type="dt" sz="half" idx="10"/>
          </p:nvPr>
        </p:nvSpPr>
        <p:spPr/>
        <p:txBody>
          <a:bodyPr/>
          <a:lstStyle/>
          <a:p>
            <a:fld id="{3906F796-2489-4DEF-8AC5-85AF21A19D56}" type="datetimeFigureOut">
              <a:rPr lang="en-US" smtClean="0"/>
              <a:pPr/>
              <a:t>6/9/2019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A58BE5C6-C805-45E1-A2F0-CC283DC72F00}" type="slidenum">
              <a:rPr lang="en-US" smtClean="0"/>
              <a:pPr/>
              <a:t>‹#›</a:t>
            </a:fld>
            <a:endParaRPr lang="en-US"/>
          </a:p>
        </p:txBody>
      </p:sp>
    </p:spTree>
    <p:extLst>
      <p:ext uri="{BB962C8B-B14F-4D97-AF65-F5344CB8AC3E}">
        <p14:creationId xmlns:p14="http://schemas.microsoft.com/office/powerpoint/2010/main" val="53280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Date Placeholder 4"/>
          <p:cNvSpPr>
            <a:spLocks noGrp="1"/>
          </p:cNvSpPr>
          <p:nvPr>
            <p:ph type="dt" sz="half" idx="10"/>
          </p:nvPr>
        </p:nvSpPr>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extLst>
      <p:ext uri="{BB962C8B-B14F-4D97-AF65-F5344CB8AC3E}">
        <p14:creationId xmlns:p14="http://schemas.microsoft.com/office/powerpoint/2010/main" val="360453343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7" name="Slide Number Placeholder 6"/>
          <p:cNvSpPr>
            <a:spLocks noGrp="1"/>
          </p:cNvSpPr>
          <p:nvPr>
            <p:ph type="sldNum" sz="quarter" idx="12"/>
          </p:nvPr>
        </p:nvSpPr>
        <p:spPr>
          <a:xfrm>
            <a:off x="1828800" y="312739"/>
            <a:ext cx="609600" cy="441325"/>
          </a:xfrm>
        </p:spPr>
        <p:txBody>
          <a:body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5" name="Date Placeholder 4"/>
          <p:cNvSpPr>
            <a:spLocks noGrp="1"/>
          </p:cNvSpPr>
          <p:nvPr>
            <p:ph type="dt" sz="half" idx="10"/>
          </p:nvPr>
        </p:nvSpPr>
        <p:spPr>
          <a:xfrm>
            <a:off x="7717536" y="6404984"/>
            <a:ext cx="4059936" cy="365760"/>
          </a:xfrm>
        </p:spPr>
        <p:txBody>
          <a:bodyPr/>
          <a:lstStyle/>
          <a:p>
            <a:fld id="{3906F796-2489-4DEF-8AC5-85AF21A19D56}" type="datetimeFigureOut">
              <a:rPr lang="en-US" smtClean="0"/>
              <a:pPr/>
              <a:t>6/9/2019</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extLst>
      <p:ext uri="{BB962C8B-B14F-4D97-AF65-F5344CB8AC3E}">
        <p14:creationId xmlns:p14="http://schemas.microsoft.com/office/powerpoint/2010/main" val="2750006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3906F796-2489-4DEF-8AC5-85AF21A19D56}" type="datetimeFigureOut">
              <a:rPr lang="en-US" smtClean="0"/>
              <a:pPr/>
              <a:t>6/9/2019</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10831930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3906F796-2489-4DEF-8AC5-85AF21A19D56}" type="datetimeFigureOut">
              <a:rPr lang="en-US" smtClean="0"/>
              <a:pPr/>
              <a:t>6/9/2019</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sz="1800" dirty="0">
              <a:solidFill>
                <a:prstClr val="black"/>
              </a:solidFill>
            </a:endParaRPr>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sz="1800">
              <a:solidFill>
                <a:prstClr val="black"/>
              </a:solidFill>
            </a:endParaRPr>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58BE5C6-C805-45E1-A2F0-CC283DC72F00}" type="slidenum">
              <a:rPr lang="en-US" smtClean="0">
                <a:solidFill>
                  <a:srgbClr val="8CADAE">
                    <a:shade val="75000"/>
                  </a:srgbClr>
                </a:solidFill>
              </a:rPr>
              <a:pPr/>
              <a:t>‹#›</a:t>
            </a:fld>
            <a:endParaRPr lang="en-US">
              <a:solidFill>
                <a:srgbClr val="8CADAE">
                  <a:shade val="75000"/>
                </a:srgbClr>
              </a:solidFill>
            </a:endParaRPr>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14968203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stretch>
            <a:fillRect l="-10000" t="-10000" r="-10000" b="-10000"/>
          </a:stretch>
        </a:blipFill>
        <a:effectLst/>
      </p:bgPr>
    </p:bg>
    <p:spTree>
      <p:nvGrpSpPr>
        <p:cNvPr id="1" name=""/>
        <p:cNvGrpSpPr/>
        <p:nvPr/>
      </p:nvGrpSpPr>
      <p:grpSpPr>
        <a:xfrm>
          <a:off x="0" y="0"/>
          <a:ext cx="0" cy="0"/>
          <a:chOff x="0" y="0"/>
          <a:chExt cx="0" cy="0"/>
        </a:xfrm>
      </p:grpSpPr>
      <p:sp>
        <p:nvSpPr>
          <p:cNvPr id="5" name="TextBox 4"/>
          <p:cNvSpPr txBox="1"/>
          <p:nvPr/>
        </p:nvSpPr>
        <p:spPr>
          <a:xfrm>
            <a:off x="3733800" y="609601"/>
            <a:ext cx="4876800" cy="120032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a-IR" sz="7200" b="1" cap="all" dirty="0">
                <a:ln w="0">
                  <a:solidFill>
                    <a:srgbClr val="C5D1D7">
                      <a:lumMod val="10000"/>
                    </a:srgbClr>
                  </a:solidFill>
                </a:ln>
                <a:solidFill>
                  <a:srgbClr val="83C937"/>
                </a:solidFill>
                <a:effectLst>
                  <a:reflection blurRad="12700" stA="50000" endPos="50000" dist="5000" dir="5400000" sy="-100000" rotWithShape="0"/>
                </a:effectLst>
                <a:cs typeface="Mj_Adell" pitchFamily="2" charset="-78"/>
              </a:rPr>
              <a:t>باغ فين کاشان</a:t>
            </a:r>
            <a:endParaRPr lang="en-US" sz="7200" b="1" cap="all" dirty="0">
              <a:ln w="0">
                <a:solidFill>
                  <a:srgbClr val="C5D1D7">
                    <a:lumMod val="10000"/>
                  </a:srgbClr>
                </a:solidFill>
              </a:ln>
              <a:solidFill>
                <a:srgbClr val="83C937"/>
              </a:solidFill>
              <a:effectLst>
                <a:reflection blurRad="12700" stA="50000" endPos="50000" dist="5000" dir="5400000" sy="-100000" rotWithShape="0"/>
              </a:effectLst>
              <a:cs typeface="Mj_Adell" pitchFamily="2" charset="-78"/>
            </a:endParaRPr>
          </a:p>
        </p:txBody>
      </p:sp>
    </p:spTree>
    <p:extLst>
      <p:ext uri="{BB962C8B-B14F-4D97-AF65-F5344CB8AC3E}">
        <p14:creationId xmlns:p14="http://schemas.microsoft.com/office/powerpoint/2010/main" val="12243695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29400" y="228601"/>
            <a:ext cx="35814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ساختار فضایی کالبدی</a:t>
            </a:r>
          </a:p>
        </p:txBody>
      </p:sp>
      <p:sp>
        <p:nvSpPr>
          <p:cNvPr id="5" name="Rectangle 4"/>
          <p:cNvSpPr/>
          <p:nvPr/>
        </p:nvSpPr>
        <p:spPr>
          <a:xfrm>
            <a:off x="6362700" y="1707966"/>
            <a:ext cx="4114800" cy="1631216"/>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smtClean="0">
                <a:solidFill>
                  <a:prstClr val="white"/>
                </a:solidFill>
                <a:cs typeface="Mj_Vanilla" pitchFamily="2" charset="-78"/>
              </a:rPr>
              <a:t>چارچوب </a:t>
            </a:r>
            <a:r>
              <a:rPr lang="fa-IR" sz="2000" dirty="0">
                <a:solidFill>
                  <a:prstClr val="white"/>
                </a:solidFill>
                <a:cs typeface="Mj_Vanilla" pitchFamily="2" charset="-78"/>
              </a:rPr>
              <a:t>کلی و ساختار اصلی باغ، فضایی هندسی و خالص است. </a:t>
            </a:r>
            <a:r>
              <a:rPr lang="fa-IR" sz="2000" dirty="0">
                <a:solidFill>
                  <a:prstClr val="white"/>
                </a:solidFill>
                <a:cs typeface="Mj_Vanilla" pitchFamily="2" charset="-78"/>
              </a:rPr>
              <a:t>در نقطه ای در میانه آن،کوشکی قرار دارد که شتر گلوی صفوی نامیده می شود و محل تلاقی محورهای اصلی باغ است. صحن باغ خود از اجزایی تشکیل شده است. ازجمله این اجزاء می توان به کرت ها، محورهای دسترسی، آبنماها، کوشک و ... اشاره کرد.</a:t>
            </a:r>
            <a:endParaRPr lang="fa-IR" sz="2000" dirty="0">
              <a:solidFill>
                <a:prstClr val="white"/>
              </a:solidFill>
              <a:cs typeface="Mj_Vanilla" pitchFamily="2" charset="-78"/>
            </a:endParaRPr>
          </a:p>
        </p:txBody>
      </p:sp>
      <p:pic>
        <p:nvPicPr>
          <p:cNvPr id="2051" name="Picture 3" descr="C:\Users\MOH3N\Desktop\باغ فین\07.JPG"/>
          <p:cNvPicPr>
            <a:picLocks noChangeAspect="1" noChangeArrowheads="1"/>
          </p:cNvPicPr>
          <p:nvPr/>
        </p:nvPicPr>
        <p:blipFill rotWithShape="1">
          <a:blip r:embed="rId2">
            <a:extLst>
              <a:ext uri="{28A0092B-C50C-407E-A947-70E740481C1C}">
                <a14:useLocalDpi xmlns:a14="http://schemas.microsoft.com/office/drawing/2010/main" val="0"/>
              </a:ext>
            </a:extLst>
          </a:blip>
          <a:srcRect t="414" b="5591"/>
          <a:stretch/>
        </p:blipFill>
        <p:spPr bwMode="auto">
          <a:xfrm>
            <a:off x="1051560" y="1373312"/>
            <a:ext cx="4343400" cy="49501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64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2051"/>
                                        </p:tgtEl>
                                        <p:attrNameLst>
                                          <p:attrName>style.visibility</p:attrName>
                                        </p:attrNameLst>
                                      </p:cBhvr>
                                      <p:to>
                                        <p:strVal val="visible"/>
                                      </p:to>
                                    </p:set>
                                    <p:anim calcmode="lin" valueType="num">
                                      <p:cBhvr>
                                        <p:cTn id="20" dur="500" fill="hold"/>
                                        <p:tgtEl>
                                          <p:spTgt spid="2051"/>
                                        </p:tgtEl>
                                        <p:attrNameLst>
                                          <p:attrName>ppt_w</p:attrName>
                                        </p:attrNameLst>
                                      </p:cBhvr>
                                      <p:tavLst>
                                        <p:tav tm="0">
                                          <p:val>
                                            <p:fltVal val="0"/>
                                          </p:val>
                                        </p:tav>
                                        <p:tav tm="100000">
                                          <p:val>
                                            <p:strVal val="#ppt_w"/>
                                          </p:val>
                                        </p:tav>
                                      </p:tavLst>
                                    </p:anim>
                                    <p:anim calcmode="lin" valueType="num">
                                      <p:cBhvr>
                                        <p:cTn id="21" dur="500" fill="hold"/>
                                        <p:tgtEl>
                                          <p:spTgt spid="2051"/>
                                        </p:tgtEl>
                                        <p:attrNameLst>
                                          <p:attrName>ppt_h</p:attrName>
                                        </p:attrNameLst>
                                      </p:cBhvr>
                                      <p:tavLst>
                                        <p:tav tm="0">
                                          <p:val>
                                            <p:fltVal val="0"/>
                                          </p:val>
                                        </p:tav>
                                        <p:tav tm="100000">
                                          <p:val>
                                            <p:strVal val="#ppt_h"/>
                                          </p:val>
                                        </p:tav>
                                      </p:tavLst>
                                    </p:anim>
                                    <p:animEffect transition="in" filter="fade">
                                      <p:cBhvr>
                                        <p:cTn id="22"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867400" y="1924934"/>
            <a:ext cx="4572000" cy="1631216"/>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محور </a:t>
            </a:r>
            <a:r>
              <a:rPr lang="fa-IR" sz="2000" dirty="0">
                <a:solidFill>
                  <a:prstClr val="white"/>
                </a:solidFill>
                <a:cs typeface="Mj_Vanilla" pitchFamily="2" charset="-78"/>
              </a:rPr>
              <a:t>عرضی:</a:t>
            </a:r>
          </a:p>
          <a:p>
            <a:pPr algn="just" rtl="1"/>
            <a:r>
              <a:rPr lang="fa-IR" sz="2000" dirty="0">
                <a:solidFill>
                  <a:prstClr val="white"/>
                </a:solidFill>
                <a:cs typeface="Mj_Vanilla" pitchFamily="2" charset="-78"/>
              </a:rPr>
              <a:t>باغ </a:t>
            </a:r>
            <a:r>
              <a:rPr lang="fa-IR" sz="2000" dirty="0">
                <a:solidFill>
                  <a:prstClr val="white"/>
                </a:solidFill>
                <a:cs typeface="Mj_Vanilla" pitchFamily="2" charset="-78"/>
              </a:rPr>
              <a:t>دارای یک محور عرضی اصلی است که در محل تقاطع آن با محور اصلی، کوشک باغ بنا شده است. در یک سر این محور عرضی کتابخانه و در آن سوی آن، ساختمان موزه که در خارج از حصار اصلی باغ قرار دارد، واقع شده است.</a:t>
            </a:r>
          </a:p>
        </p:txBody>
      </p:sp>
      <p:sp>
        <p:nvSpPr>
          <p:cNvPr id="5" name="Rectangle 4"/>
          <p:cNvSpPr/>
          <p:nvPr/>
        </p:nvSpPr>
        <p:spPr>
          <a:xfrm>
            <a:off x="6096000" y="1563231"/>
            <a:ext cx="4114800" cy="3170099"/>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محور اصلی: باغ فین دارای یک خیابان (محور) است که از بنای سردر خانه که فضای مشخص برای ورود به باغ است به تالار شاه نشین ختم می شود و در بین این فضا کوشک میانی باغ قرار دارد. ردیف درختان سایه گستر جداره های خیابان، به همراه جوی میان آن و همچنین قدمت برخی درختان جداره خیابان فعلی که شامل گونه های سرو و چنار است شکل فعلی این خیابان را تایید می </a:t>
            </a:r>
            <a:r>
              <a:rPr lang="fa-IR" sz="2000" dirty="0">
                <a:solidFill>
                  <a:prstClr val="white"/>
                </a:solidFill>
                <a:cs typeface="Mj_Vanilla" pitchFamily="2" charset="-78"/>
              </a:rPr>
              <a:t>کند. با </a:t>
            </a:r>
            <a:r>
              <a:rPr lang="fa-IR" sz="2000" dirty="0">
                <a:solidFill>
                  <a:prstClr val="white"/>
                </a:solidFill>
                <a:cs typeface="Mj_Vanilla" pitchFamily="2" charset="-78"/>
              </a:rPr>
              <a:t>توجه به موارد ذکر شده، عریض تر بودن این محور نسبت به دیگر محورها و همچنین قرار گرفتن منظر اصلی باغ در امتداد آن،این محور محور اصلی باغ فین می باشد.</a:t>
            </a:r>
          </a:p>
          <a:p>
            <a:pPr algn="just" rtl="1"/>
            <a:endParaRPr lang="fa-IR" sz="2000" dirty="0">
              <a:solidFill>
                <a:prstClr val="white"/>
              </a:solidFill>
              <a:cs typeface="Mj_Vanilla" pitchFamily="2" charset="-78"/>
            </a:endParaRPr>
          </a:p>
        </p:txBody>
      </p:sp>
      <p:sp>
        <p:nvSpPr>
          <p:cNvPr id="8" name="Rectangle 7"/>
          <p:cNvSpPr/>
          <p:nvPr/>
        </p:nvSpPr>
        <p:spPr>
          <a:xfrm>
            <a:off x="7671582" y="1604695"/>
            <a:ext cx="4114800" cy="2862322"/>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در امتداد خیابان اصلی و در آن سوی کوشک، فضای گشوده ای به چشم می خورد که از نظر ساختار فضایی باغ، امتداد خیابان اصلی به شمار می رود. این خیابان از نظر حضور آب و جلوه های بصری،شکل تازه ای یافته است. حوض جوش و حوض دوازده فواره در آن واقع شده اند و در انتهای آن تالار شاه نشین قرار دارد که در زمان فتحعلی شاه ساخته شده است. این رابطه سلسله مراتبی از سردر خانه تا کوشک، تداوم فضایی زیبایی را به وجود آورده است.</a:t>
            </a:r>
          </a:p>
          <a:p>
            <a:pPr algn="just" rtl="1"/>
            <a:endParaRPr lang="fa-IR" sz="2000" dirty="0">
              <a:solidFill>
                <a:prstClr val="white"/>
              </a:solidFill>
              <a:cs typeface="Mj_Vanilla" pitchFamily="2" charset="-78"/>
            </a:endParaRPr>
          </a:p>
        </p:txBody>
      </p:sp>
      <p:sp>
        <p:nvSpPr>
          <p:cNvPr id="12" name="Rectangle 11"/>
          <p:cNvSpPr/>
          <p:nvPr/>
        </p:nvSpPr>
        <p:spPr>
          <a:xfrm>
            <a:off x="5867400" y="1678200"/>
            <a:ext cx="4572000" cy="4093428"/>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خیابان فتحعلی </a:t>
            </a:r>
            <a:r>
              <a:rPr lang="fa-IR" sz="2000" dirty="0">
                <a:solidFill>
                  <a:prstClr val="white"/>
                </a:solidFill>
                <a:cs typeface="Mj_Vanilla" pitchFamily="2" charset="-78"/>
              </a:rPr>
              <a:t>شاه:</a:t>
            </a:r>
          </a:p>
          <a:p>
            <a:pPr algn="just" rtl="1"/>
            <a:r>
              <a:rPr lang="fa-IR" sz="2000" dirty="0">
                <a:solidFill>
                  <a:prstClr val="white"/>
                </a:solidFill>
                <a:cs typeface="Mj_Vanilla" pitchFamily="2" charset="-78"/>
              </a:rPr>
              <a:t>خیابان </a:t>
            </a:r>
            <a:r>
              <a:rPr lang="fa-IR" sz="2000" dirty="0">
                <a:solidFill>
                  <a:prstClr val="white"/>
                </a:solidFill>
                <a:cs typeface="Mj_Vanilla" pitchFamily="2" charset="-78"/>
              </a:rPr>
              <a:t>مهم دیگر باغ، خیابان مقابل شترگلوی فتحعلی شاه است که مقارن با ساخت حوضخانه بنا شده است. (این حوضخانه در زمان فتحعلی شاه قاجار ساخته شده است که به دلیل کارکرد آن در تاسیسات آبرسانی شترگلوی فتحعلی شاه نامیده می شود</a:t>
            </a:r>
            <a:r>
              <a:rPr lang="fa-IR" sz="2000" dirty="0">
                <a:solidFill>
                  <a:prstClr val="white"/>
                </a:solidFill>
                <a:cs typeface="Mj_Vanilla" pitchFamily="2" charset="-78"/>
              </a:rPr>
              <a:t>.)</a:t>
            </a:r>
          </a:p>
          <a:p>
            <a:pPr algn="just" rtl="1"/>
            <a:r>
              <a:rPr lang="fa-IR" sz="2000" dirty="0">
                <a:solidFill>
                  <a:prstClr val="white"/>
                </a:solidFill>
                <a:cs typeface="Mj_Vanilla" pitchFamily="2" charset="-78"/>
              </a:rPr>
              <a:t>در </a:t>
            </a:r>
            <a:r>
              <a:rPr lang="fa-IR" sz="2000" dirty="0">
                <a:solidFill>
                  <a:prstClr val="white"/>
                </a:solidFill>
                <a:cs typeface="Mj_Vanilla" pitchFamily="2" charset="-78"/>
              </a:rPr>
              <a:t>واقع در این دوره تغییری در محورهای فرعی باغ ایجاد شد و محور فرعی سمت چپ عریض تر گردید و جوی آبی که به شترگلوی فتحعلی شاه ختم می شود در آن ساخته شد. این خیابان که موجب ایجاد عدم تقارن در پلان باغ شده است خود را به عنصری مهم در ساختار فضایی باغ تبدیل کرده است و به ویژه از دیدگاه منظر ژرف و طولانی که پیش پای می گذارد، قابل توجه است. در واقع حوضخانه فتحعلی شاه به همراه خیابان مقابلش، نقش مهمی در ارائه تصویر تغییر یافته باغ در طی دوران حیات خود داشه است</a:t>
            </a:r>
            <a:r>
              <a:rPr lang="fa-IR" sz="2000" dirty="0">
                <a:solidFill>
                  <a:prstClr val="white"/>
                </a:solidFill>
                <a:cs typeface="Mj_Vanilla" pitchFamily="2" charset="-78"/>
              </a:rPr>
              <a:t>.</a:t>
            </a:r>
            <a:endParaRPr lang="fa-IR" sz="2000" dirty="0">
              <a:solidFill>
                <a:prstClr val="white"/>
              </a:solidFill>
              <a:cs typeface="Mj_Vanilla" pitchFamily="2" charset="-78"/>
            </a:endParaRPr>
          </a:p>
        </p:txBody>
      </p:sp>
      <p:sp>
        <p:nvSpPr>
          <p:cNvPr id="4" name="TextBox 3"/>
          <p:cNvSpPr txBox="1"/>
          <p:nvPr/>
        </p:nvSpPr>
        <p:spPr>
          <a:xfrm>
            <a:off x="7010400" y="228601"/>
            <a:ext cx="32004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محورهای دسترسی</a:t>
            </a:r>
          </a:p>
        </p:txBody>
      </p:sp>
      <p:pic>
        <p:nvPicPr>
          <p:cNvPr id="10" name="Picture 2" descr="C:\Users\MOH3N\Desktop\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947678"/>
            <a:ext cx="3588674" cy="440120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Tree>
    <p:extLst>
      <p:ext uri="{BB962C8B-B14F-4D97-AF65-F5344CB8AC3E}">
        <p14:creationId xmlns:p14="http://schemas.microsoft.com/office/powerpoint/2010/main" val="3072231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5"/>
                                        </p:tgtEl>
                                      </p:cBhvr>
                                    </p:animEffect>
                                    <p:set>
                                      <p:cBhvr>
                                        <p:cTn id="29" dur="1" fill="hold">
                                          <p:stCondLst>
                                            <p:cond delay="499"/>
                                          </p:stCondLst>
                                        </p:cTn>
                                        <p:tgtEl>
                                          <p:spTgt spid="5"/>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12"/>
                                        </p:tgtEl>
                                      </p:cBhvr>
                                    </p:animEffect>
                                    <p:set>
                                      <p:cBhvr>
                                        <p:cTn id="53" dur="1" fill="hold">
                                          <p:stCondLst>
                                            <p:cond delay="499"/>
                                          </p:stCondLst>
                                        </p:cTn>
                                        <p:tgtEl>
                                          <p:spTgt spid="12"/>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5" grpId="1" animBg="1"/>
      <p:bldP spid="8" grpId="0" animBg="1"/>
      <p:bldP spid="8" grpId="1" animBg="1"/>
      <p:bldP spid="12" grpId="0" animBg="1"/>
      <p:bldP spid="12" grpId="1"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0" y="228601"/>
            <a:ext cx="10668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منابع</a:t>
            </a:r>
          </a:p>
        </p:txBody>
      </p:sp>
      <p:sp>
        <p:nvSpPr>
          <p:cNvPr id="5" name="Rectangle 4"/>
          <p:cNvSpPr/>
          <p:nvPr/>
        </p:nvSpPr>
        <p:spPr>
          <a:xfrm>
            <a:off x="3273084" y="1862711"/>
            <a:ext cx="8077200" cy="1938992"/>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marL="342900" indent="-342900" algn="just" rtl="1">
              <a:buClr>
                <a:srgbClr val="8CADAE"/>
              </a:buClr>
              <a:buFont typeface="Wingdings" pitchFamily="2" charset="2"/>
              <a:buChar char="v"/>
            </a:pPr>
            <a:endParaRPr lang="fa-IR" sz="2000" dirty="0">
              <a:solidFill>
                <a:prstClr val="white"/>
              </a:solidFill>
              <a:cs typeface="Mj_Vanilla" pitchFamily="2" charset="-78"/>
            </a:endParaRPr>
          </a:p>
          <a:p>
            <a:pPr marL="342900" indent="-342900" algn="just" rtl="1">
              <a:buClr>
                <a:srgbClr val="8CADAE"/>
              </a:buClr>
              <a:buFont typeface="Wingdings" pitchFamily="2" charset="2"/>
              <a:buChar char="v"/>
            </a:pPr>
            <a:endParaRPr lang="en-US" sz="2000" dirty="0">
              <a:solidFill>
                <a:prstClr val="white"/>
              </a:solidFill>
              <a:cs typeface="Mj_Vanilla" pitchFamily="2" charset="-78"/>
            </a:endParaRPr>
          </a:p>
          <a:p>
            <a:pPr marL="342900" indent="-342900" algn="just" rtl="1">
              <a:buClr>
                <a:srgbClr val="8CADAE"/>
              </a:buClr>
              <a:buFont typeface="Wingdings" pitchFamily="2" charset="2"/>
              <a:buChar char="v"/>
            </a:pPr>
            <a:r>
              <a:rPr lang="fa-IR" sz="2000" dirty="0">
                <a:solidFill>
                  <a:prstClr val="white"/>
                </a:solidFill>
                <a:cs typeface="Mj_Vanilla" pitchFamily="2" charset="-78"/>
              </a:rPr>
              <a:t>ویکی پدیا</a:t>
            </a:r>
          </a:p>
          <a:p>
            <a:pPr marL="342900" indent="-342900" algn="just" rtl="1">
              <a:buClr>
                <a:srgbClr val="8CADAE"/>
              </a:buClr>
              <a:buFont typeface="Wingdings" pitchFamily="2" charset="2"/>
              <a:buChar char="v"/>
            </a:pPr>
            <a:endParaRPr lang="en-US" sz="2000" dirty="0">
              <a:solidFill>
                <a:prstClr val="white"/>
              </a:solidFill>
              <a:cs typeface="Mj_Vanilla" pitchFamily="2" charset="-78"/>
            </a:endParaRPr>
          </a:p>
          <a:p>
            <a:pPr marL="342900" indent="-342900" algn="just" rtl="1">
              <a:buClr>
                <a:srgbClr val="8CADAE"/>
              </a:buClr>
              <a:buFont typeface="Wingdings" pitchFamily="2" charset="2"/>
              <a:buChar char="v"/>
            </a:pPr>
            <a:r>
              <a:rPr lang="fa-IR" sz="2000" dirty="0">
                <a:solidFill>
                  <a:prstClr val="white"/>
                </a:solidFill>
                <a:cs typeface="Mj_Vanilla" pitchFamily="2" charset="-78"/>
              </a:rPr>
              <a:t>باغ فین، جیحانی, حمیدرضا; عمرانی, سید محمد علی; تدوين ابراهیمیان. تهران: پژوهشگاه میراث فرهنگی،صنایع دستی و گردشگری, </a:t>
            </a:r>
            <a:r>
              <a:rPr lang="fa-IR" sz="2000" dirty="0">
                <a:solidFill>
                  <a:prstClr val="white"/>
                </a:solidFill>
                <a:cs typeface="Mj_Vanilla" pitchFamily="2" charset="-78"/>
              </a:rPr>
              <a:t>1386</a:t>
            </a:r>
          </a:p>
        </p:txBody>
      </p:sp>
    </p:spTree>
    <p:extLst>
      <p:ext uri="{BB962C8B-B14F-4D97-AF65-F5344CB8AC3E}">
        <p14:creationId xmlns:p14="http://schemas.microsoft.com/office/powerpoint/2010/main" val="221064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1632398"/>
            <a:ext cx="8305800" cy="1323439"/>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باغ ایرانی به ساختار و </a:t>
            </a:r>
            <a:r>
              <a:rPr lang="fa-IR" sz="2000" dirty="0" smtClean="0">
                <a:solidFill>
                  <a:prstClr val="white"/>
                </a:solidFill>
                <a:cs typeface="Mj_Vanilla" pitchFamily="2" charset="-78"/>
              </a:rPr>
              <a:t>طراحی </a:t>
            </a:r>
            <a:r>
              <a:rPr lang="fa-IR" sz="2000" dirty="0">
                <a:solidFill>
                  <a:prstClr val="white"/>
                </a:solidFill>
                <a:cs typeface="Mj_Vanilla" pitchFamily="2" charset="-78"/>
              </a:rPr>
              <a:t>منحصر به فرد آن اشاره دارد. </a:t>
            </a:r>
            <a:r>
              <a:rPr lang="fa-IR" sz="2000" dirty="0">
                <a:solidFill>
                  <a:prstClr val="white"/>
                </a:solidFill>
                <a:cs typeface="Mj_Vanilla" pitchFamily="2" charset="-78"/>
              </a:rPr>
              <a:t>باغ ایرانی پاسارگاد را ریشه معماری این باغ‌ها دانسته‌اند. کوروش کبیر شخصاً دستور داده بود که باغ پاسارگاد چگونه ایجاد شود و درخت‌ها نیز به چه شکل کاشته شوند و در واقع هندسی‌سازی باغ و شکل و شمایل آن از دیدگاه کوروش به باغ ایرانی گرفته شده‌است. در دوره ساسانیان نیز باغ‌ها در جلوی کاخ‌ها و معابد شکل گرفتند و این موضوع در دوره اسلامی نیز ادامه یافت.</a:t>
            </a:r>
          </a:p>
        </p:txBody>
      </p:sp>
      <p:sp>
        <p:nvSpPr>
          <p:cNvPr id="5" name="TextBox 4"/>
          <p:cNvSpPr txBox="1"/>
          <p:nvPr/>
        </p:nvSpPr>
        <p:spPr>
          <a:xfrm>
            <a:off x="8382000" y="228601"/>
            <a:ext cx="18288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 باغ ایرانی</a:t>
            </a:r>
          </a:p>
        </p:txBody>
      </p:sp>
      <p:sp>
        <p:nvSpPr>
          <p:cNvPr id="6" name="Rectangle 5"/>
          <p:cNvSpPr/>
          <p:nvPr/>
        </p:nvSpPr>
        <p:spPr>
          <a:xfrm>
            <a:off x="1905000" y="3048001"/>
            <a:ext cx="8305800" cy="1015663"/>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این باغ‌ها بعنوان یک ساختار کامل، بیانگر رابطه تنگاتنگ میان بستر فرهنگی و طبیعی است و نشانه‌ای از سازگار نمودن و همسو کردن نیازهای انسان و طبیعت است. در گذشته باغ ایرانی بروز توان نهفته محیط و ادراک پیچیدگی‌های آن بود. خالق باغ با اتکا به دانش تجربی خود فضایی را ایجاد می‌کرد که باعث بقاء و پویایی بستر طبیعی می‌شد.</a:t>
            </a:r>
          </a:p>
        </p:txBody>
      </p:sp>
      <p:pic>
        <p:nvPicPr>
          <p:cNvPr id="1026" name="Picture 2" descr="C:\Users\MOH3N\Desktop\300px-Persepolis_T_Chipie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4191" y="4572000"/>
            <a:ext cx="3187418" cy="2080676"/>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47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86800" y="228601"/>
            <a:ext cx="15240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 باغ فین</a:t>
            </a:r>
          </a:p>
        </p:txBody>
      </p:sp>
      <p:sp>
        <p:nvSpPr>
          <p:cNvPr id="5" name="Rectangle 4"/>
          <p:cNvSpPr/>
          <p:nvPr/>
        </p:nvSpPr>
        <p:spPr>
          <a:xfrm>
            <a:off x="7579217" y="2007953"/>
            <a:ext cx="3352800" cy="2862322"/>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باغ فین کاشان، نام یک باغ ایرانی است که حمام فین نیز در آن قرار دارد. </a:t>
            </a:r>
          </a:p>
          <a:p>
            <a:pPr algn="just" rtl="1"/>
            <a:r>
              <a:rPr lang="fa-IR" sz="2000" dirty="0">
                <a:solidFill>
                  <a:prstClr val="white"/>
                </a:solidFill>
                <a:cs typeface="Mj_Vanilla" pitchFamily="2" charset="-78"/>
              </a:rPr>
              <a:t>سابقه و قدمت باغ فین و بناهای آن به دوره صفویه بازمی‌گردد.</a:t>
            </a:r>
          </a:p>
          <a:p>
            <a:pPr algn="just" rtl="1"/>
            <a:r>
              <a:rPr lang="fa-IR" sz="2000" dirty="0">
                <a:solidFill>
                  <a:prstClr val="white"/>
                </a:solidFill>
                <a:cs typeface="Mj_Vanilla" pitchFamily="2" charset="-78"/>
              </a:rPr>
              <a:t>وسعت باغ بالغ بر ۲۳ هزار مترمربع و شامل یک حیاط مرکزی است که به وسیله دیوار، بارو و برجهای استوانه شکل محصور شده‌است. در مقایسه با بسیاری از باغ‌های ایرانی مشابه، باغ فین با آب قابل توجهی مشروب می‌شود.</a:t>
            </a:r>
          </a:p>
        </p:txBody>
      </p:sp>
      <p:pic>
        <p:nvPicPr>
          <p:cNvPr id="2051" name="Picture 3" descr="C:\Users\MOH3N\Desktop\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25028"/>
            <a:ext cx="5043055" cy="62281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92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anim calcmode="lin" valueType="num">
                                      <p:cBhvr>
                                        <p:cTn id="15" dur="500" fill="hold"/>
                                        <p:tgtEl>
                                          <p:spTgt spid="2051"/>
                                        </p:tgtEl>
                                        <p:attrNameLst>
                                          <p:attrName>ppt_w</p:attrName>
                                        </p:attrNameLst>
                                      </p:cBhvr>
                                      <p:tavLst>
                                        <p:tav tm="0">
                                          <p:val>
                                            <p:fltVal val="0"/>
                                          </p:val>
                                        </p:tav>
                                        <p:tav tm="100000">
                                          <p:val>
                                            <p:strVal val="#ppt_w"/>
                                          </p:val>
                                        </p:tav>
                                      </p:tavLst>
                                    </p:anim>
                                    <p:anim calcmode="lin" valueType="num">
                                      <p:cBhvr>
                                        <p:cTn id="16" dur="500" fill="hold"/>
                                        <p:tgtEl>
                                          <p:spTgt spid="2051"/>
                                        </p:tgtEl>
                                        <p:attrNameLst>
                                          <p:attrName>ppt_h</p:attrName>
                                        </p:attrNameLst>
                                      </p:cBhvr>
                                      <p:tavLst>
                                        <p:tav tm="0">
                                          <p:val>
                                            <p:fltVal val="0"/>
                                          </p:val>
                                        </p:tav>
                                        <p:tav tm="100000">
                                          <p:val>
                                            <p:strVal val="#ppt_h"/>
                                          </p:val>
                                        </p:tav>
                                      </p:tavLst>
                                    </p:anim>
                                    <p:animEffect transition="in" filter="fade">
                                      <p:cBhvr>
                                        <p:cTn id="17" dur="500"/>
                                        <p:tgtEl>
                                          <p:spTgt spid="205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86800" y="228601"/>
            <a:ext cx="15240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تاریخچه</a:t>
            </a:r>
          </a:p>
        </p:txBody>
      </p:sp>
      <p:sp>
        <p:nvSpPr>
          <p:cNvPr id="5" name="Rectangle 4"/>
          <p:cNvSpPr/>
          <p:nvPr/>
        </p:nvSpPr>
        <p:spPr>
          <a:xfrm>
            <a:off x="1905000" y="1569077"/>
            <a:ext cx="8305800" cy="4708981"/>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marL="342900" indent="-342900" algn="just" rtl="1">
              <a:buClr>
                <a:srgbClr val="92D050"/>
              </a:buClr>
              <a:buFont typeface="Wingdings" pitchFamily="2" charset="2"/>
              <a:buChar char="v"/>
            </a:pPr>
            <a:r>
              <a:rPr lang="fa-IR" sz="2000" dirty="0">
                <a:solidFill>
                  <a:prstClr val="white"/>
                </a:solidFill>
                <a:cs typeface="Mj_Vanilla" pitchFamily="2" charset="-78"/>
              </a:rPr>
              <a:t>ساختمان باغ فین فعلی به دوران شاه‌عباس اول نسبت داده شده است.</a:t>
            </a:r>
          </a:p>
          <a:p>
            <a:pPr marL="342900" indent="-342900" algn="just" rtl="1">
              <a:buClr>
                <a:srgbClr val="92D050"/>
              </a:buClr>
              <a:buFont typeface="Wingdings" pitchFamily="2" charset="2"/>
              <a:buChar char="v"/>
            </a:pPr>
            <a:endParaRPr lang="fa-IR" sz="2000" dirty="0">
              <a:solidFill>
                <a:prstClr val="white"/>
              </a:solidFill>
              <a:cs typeface="Mj_Vanilla" pitchFamily="2" charset="-78"/>
            </a:endParaRPr>
          </a:p>
          <a:p>
            <a:pPr marL="342900" indent="-342900" algn="just" rtl="1">
              <a:buClr>
                <a:srgbClr val="92D050"/>
              </a:buClr>
              <a:buFont typeface="Wingdings" pitchFamily="2" charset="2"/>
              <a:buChar char="v"/>
            </a:pPr>
            <a:r>
              <a:rPr lang="fa-IR" sz="2000" dirty="0">
                <a:solidFill>
                  <a:prstClr val="white"/>
                </a:solidFill>
                <a:cs typeface="Mj_Vanilla" pitchFamily="2" charset="-78"/>
              </a:rPr>
              <a:t>کار ساخت و توسعه عمرانی باغ در دوره شاه صفی و شاه‌عباس دوم نیز ادامه یافت و به اوج رسید. بناهای سردر ورودی، کوشک صفوی و یکی از حمام‌ها محصول این دوره بوده‌اند.</a:t>
            </a:r>
          </a:p>
          <a:p>
            <a:pPr marL="342900" indent="-342900" algn="just" rtl="1">
              <a:buClr>
                <a:srgbClr val="92D050"/>
              </a:buClr>
              <a:buFont typeface="Wingdings" pitchFamily="2" charset="2"/>
              <a:buChar char="v"/>
            </a:pPr>
            <a:endParaRPr lang="fa-IR" sz="2000" dirty="0">
              <a:solidFill>
                <a:prstClr val="white"/>
              </a:solidFill>
              <a:cs typeface="Mj_Vanilla" pitchFamily="2" charset="-78"/>
            </a:endParaRPr>
          </a:p>
          <a:p>
            <a:pPr marL="342900" indent="-342900" algn="just" rtl="1">
              <a:buClr>
                <a:srgbClr val="92D050"/>
              </a:buClr>
              <a:buFont typeface="Wingdings" pitchFamily="2" charset="2"/>
              <a:buChar char="v"/>
            </a:pPr>
            <a:r>
              <a:rPr lang="fa-IR" sz="2000" dirty="0">
                <a:solidFill>
                  <a:prstClr val="white"/>
                </a:solidFill>
                <a:cs typeface="Mj_Vanilla" pitchFamily="2" charset="-78"/>
              </a:rPr>
              <a:t>از اواخر دوره صفویه تا دوره زندیه و همزمان با حمله افغان و لشکرکشی‌های نادر شاه، توجهی به باغ نشده‌است.</a:t>
            </a:r>
          </a:p>
          <a:p>
            <a:pPr marL="342900" indent="-342900" algn="just" rtl="1">
              <a:buClr>
                <a:srgbClr val="92D050"/>
              </a:buClr>
              <a:buFont typeface="Wingdings" pitchFamily="2" charset="2"/>
              <a:buChar char="v"/>
            </a:pPr>
            <a:endParaRPr lang="fa-IR" sz="2000" dirty="0">
              <a:solidFill>
                <a:prstClr val="white"/>
              </a:solidFill>
              <a:cs typeface="Mj_Vanilla" pitchFamily="2" charset="-78"/>
            </a:endParaRPr>
          </a:p>
          <a:p>
            <a:pPr marL="342900" indent="-342900" algn="just" rtl="1">
              <a:buClr>
                <a:srgbClr val="92D050"/>
              </a:buClr>
              <a:buFont typeface="Wingdings" pitchFamily="2" charset="2"/>
              <a:buChar char="v"/>
            </a:pPr>
            <a:r>
              <a:rPr lang="fa-IR" sz="2000" dirty="0">
                <a:solidFill>
                  <a:prstClr val="white"/>
                </a:solidFill>
                <a:cs typeface="Mj_Vanilla" pitchFamily="2" charset="-78"/>
              </a:rPr>
              <a:t>در دوره کریمخان زند و همزمان با وقوع چند زلزله پیاپی، باغ و ابنیه موجود در آن مورد مرمت قرار گرفت و بنای خلوت کریمخانی به آن افزوده گشت.</a:t>
            </a:r>
          </a:p>
          <a:p>
            <a:pPr marL="342900" indent="-342900" algn="just" rtl="1">
              <a:buClr>
                <a:srgbClr val="92D050"/>
              </a:buClr>
              <a:buFont typeface="Wingdings" pitchFamily="2" charset="2"/>
              <a:buChar char="v"/>
            </a:pPr>
            <a:endParaRPr lang="fa-IR" sz="2000" dirty="0">
              <a:solidFill>
                <a:prstClr val="white"/>
              </a:solidFill>
              <a:cs typeface="Mj_Vanilla" pitchFamily="2" charset="-78"/>
            </a:endParaRPr>
          </a:p>
          <a:p>
            <a:pPr marL="342900" indent="-342900" algn="just" rtl="1">
              <a:buClr>
                <a:srgbClr val="92D050"/>
              </a:buClr>
              <a:buFont typeface="Wingdings" pitchFamily="2" charset="2"/>
              <a:buChar char="v"/>
            </a:pPr>
            <a:r>
              <a:rPr lang="fa-IR" sz="2000" dirty="0">
                <a:solidFill>
                  <a:prstClr val="white"/>
                </a:solidFill>
                <a:cs typeface="Mj_Vanilla" pitchFamily="2" charset="-78"/>
              </a:rPr>
              <a:t>در دوره سلطنت فتحعلی‌شاه قاجار، بخش‌هایی زیادی به ابنیه باغ افزوده شد. تقریبا مابقی ابنیه موجود در باغ، همگی محصول این دوران است. ولی با مرگ فتحعلی‌شاه، کار رسیدگی به باغ و درختان آن رها شد و حتی بخش‌هایی از باغ از میان رفت.</a:t>
            </a:r>
          </a:p>
          <a:p>
            <a:pPr marL="342900" indent="-342900" algn="just" rtl="1">
              <a:buClr>
                <a:srgbClr val="92D050"/>
              </a:buClr>
              <a:buFont typeface="Wingdings" pitchFamily="2" charset="2"/>
              <a:buChar char="v"/>
            </a:pPr>
            <a:endParaRPr lang="fa-IR" sz="2000" dirty="0">
              <a:solidFill>
                <a:prstClr val="white"/>
              </a:solidFill>
              <a:cs typeface="Mj_Vanilla" pitchFamily="2" charset="-78"/>
            </a:endParaRPr>
          </a:p>
          <a:p>
            <a:pPr marL="342900" indent="-342900" algn="just" rtl="1">
              <a:buClr>
                <a:srgbClr val="92D050"/>
              </a:buClr>
              <a:buFont typeface="Wingdings" pitchFamily="2" charset="2"/>
              <a:buChar char="v"/>
            </a:pPr>
            <a:r>
              <a:rPr lang="fa-IR" sz="2000" dirty="0">
                <a:solidFill>
                  <a:prstClr val="white"/>
                </a:solidFill>
                <a:cs typeface="Mj_Vanilla" pitchFamily="2" charset="-78"/>
              </a:rPr>
              <a:t>در دوره پهلوی بنای موزه ملی کاشان بر خرابه‌های خلوت نظام‌الدوله و همچنین بنایی در حدفاصل کتابخانه و حمامها ساخته شد و سایر ابنیه نیز مورد مرمت قرار گرفت.</a:t>
            </a:r>
          </a:p>
        </p:txBody>
      </p:sp>
    </p:spTree>
    <p:extLst>
      <p:ext uri="{BB962C8B-B14F-4D97-AF65-F5344CB8AC3E}">
        <p14:creationId xmlns:p14="http://schemas.microsoft.com/office/powerpoint/2010/main" val="326100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1000"/>
                                        <p:tgtEl>
                                          <p:spTgt spid="5">
                                            <p:txEl>
                                              <p:pRg st="2" end="2"/>
                                            </p:txEl>
                                          </p:spTgt>
                                        </p:tgtEl>
                                      </p:cBhvr>
                                    </p:animEffect>
                                    <p:anim calcmode="lin" valueType="num">
                                      <p:cBhvr>
                                        <p:cTn id="2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1000"/>
                                        <p:tgtEl>
                                          <p:spTgt spid="5">
                                            <p:txEl>
                                              <p:pRg st="4" end="4"/>
                                            </p:txEl>
                                          </p:spTgt>
                                        </p:tgtEl>
                                      </p:cBhvr>
                                    </p:animEffect>
                                    <p:anim calcmode="lin" valueType="num">
                                      <p:cBhvr>
                                        <p:cTn id="3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1000"/>
                                        <p:tgtEl>
                                          <p:spTgt spid="5">
                                            <p:txEl>
                                              <p:pRg st="6" end="6"/>
                                            </p:txEl>
                                          </p:spTgt>
                                        </p:tgtEl>
                                      </p:cBhvr>
                                    </p:animEffect>
                                    <p:anim calcmode="lin" valueType="num">
                                      <p:cBhvr>
                                        <p:cTn id="37"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Effect transition="in" filter="fade">
                                      <p:cBhvr>
                                        <p:cTn id="43" dur="1000"/>
                                        <p:tgtEl>
                                          <p:spTgt spid="5">
                                            <p:txEl>
                                              <p:pRg st="8" end="8"/>
                                            </p:txEl>
                                          </p:spTgt>
                                        </p:tgtEl>
                                      </p:cBhvr>
                                    </p:animEffect>
                                    <p:anim calcmode="lin" valueType="num">
                                      <p:cBhvr>
                                        <p:cTn id="44"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
                                            <p:txEl>
                                              <p:pRg st="10" end="10"/>
                                            </p:txEl>
                                          </p:spTgt>
                                        </p:tgtEl>
                                        <p:attrNameLst>
                                          <p:attrName>style.visibility</p:attrName>
                                        </p:attrNameLst>
                                      </p:cBhvr>
                                      <p:to>
                                        <p:strVal val="visible"/>
                                      </p:to>
                                    </p:set>
                                    <p:animEffect transition="in" filter="fade">
                                      <p:cBhvr>
                                        <p:cTn id="50" dur="1000"/>
                                        <p:tgtEl>
                                          <p:spTgt spid="5">
                                            <p:txEl>
                                              <p:pRg st="10" end="10"/>
                                            </p:txEl>
                                          </p:spTgt>
                                        </p:tgtEl>
                                      </p:cBhvr>
                                    </p:animEffect>
                                    <p:anim calcmode="lin" valueType="num">
                                      <p:cBhvr>
                                        <p:cTn id="51"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91200" y="228601"/>
            <a:ext cx="44196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موقعیت و کاربرد فعلی باغ</a:t>
            </a:r>
          </a:p>
        </p:txBody>
      </p:sp>
      <p:sp>
        <p:nvSpPr>
          <p:cNvPr id="5" name="Rectangle 4"/>
          <p:cNvSpPr/>
          <p:nvPr/>
        </p:nvSpPr>
        <p:spPr>
          <a:xfrm>
            <a:off x="2038841" y="1482009"/>
            <a:ext cx="8153400" cy="1323439"/>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باغ </a:t>
            </a:r>
            <a:r>
              <a:rPr lang="fa-IR" sz="2000" dirty="0">
                <a:solidFill>
                  <a:prstClr val="white"/>
                </a:solidFill>
                <a:cs typeface="Mj_Vanilla" pitchFamily="2" charset="-78"/>
              </a:rPr>
              <a:t>فین در بالادست دشتی شیب دار و در نزدیکی مظهر چشمه سلیمانیه واقع شده است،و شیب آن بصورت ملایم از جنوب به شمال می باشد</a:t>
            </a:r>
            <a:r>
              <a:rPr lang="fa-IR" sz="2000" dirty="0">
                <a:solidFill>
                  <a:prstClr val="white"/>
                </a:solidFill>
                <a:cs typeface="Mj_Vanilla" pitchFamily="2" charset="-78"/>
              </a:rPr>
              <a:t>. این </a:t>
            </a:r>
            <a:r>
              <a:rPr lang="fa-IR" sz="2000" dirty="0">
                <a:solidFill>
                  <a:prstClr val="white"/>
                </a:solidFill>
                <a:cs typeface="Mj_Vanilla" pitchFamily="2" charset="-78"/>
              </a:rPr>
              <a:t>شیب طبیعی در سطح باغ به عنوان عاملی جهت گردش آب،از اهمیت ویژه ای برخوردار </a:t>
            </a:r>
            <a:r>
              <a:rPr lang="fa-IR" sz="2000" dirty="0">
                <a:solidFill>
                  <a:prstClr val="white"/>
                </a:solidFill>
                <a:cs typeface="Mj_Vanilla" pitchFamily="2" charset="-78"/>
              </a:rPr>
              <a:t>است.</a:t>
            </a:r>
          </a:p>
          <a:p>
            <a:pPr algn="just" rtl="1"/>
            <a:r>
              <a:rPr lang="fa-IR" sz="2000" dirty="0">
                <a:solidFill>
                  <a:prstClr val="white"/>
                </a:solidFill>
                <a:cs typeface="Mj_Vanilla" pitchFamily="2" charset="-78"/>
              </a:rPr>
              <a:t>در </a:t>
            </a:r>
            <a:r>
              <a:rPr lang="fa-IR" sz="2000" dirty="0">
                <a:solidFill>
                  <a:prstClr val="white"/>
                </a:solidFill>
                <a:cs typeface="Mj_Vanilla" pitchFamily="2" charset="-78"/>
              </a:rPr>
              <a:t>حال حاضر بخشی از ابنیه موجود به چای‌خانه و کباب‌خانه اختصاص </a:t>
            </a:r>
            <a:r>
              <a:rPr lang="fa-IR" sz="2000" dirty="0">
                <a:solidFill>
                  <a:prstClr val="white"/>
                </a:solidFill>
                <a:cs typeface="Mj_Vanilla" pitchFamily="2" charset="-78"/>
              </a:rPr>
              <a:t>دارد.</a:t>
            </a:r>
          </a:p>
          <a:p>
            <a:pPr algn="just" rtl="1"/>
            <a:r>
              <a:rPr lang="fa-IR" sz="2000" dirty="0">
                <a:solidFill>
                  <a:prstClr val="white"/>
                </a:solidFill>
                <a:cs typeface="Mj_Vanilla" pitchFamily="2" charset="-78"/>
              </a:rPr>
              <a:t>دسترسی </a:t>
            </a:r>
            <a:r>
              <a:rPr lang="fa-IR" sz="2000" dirty="0">
                <a:solidFill>
                  <a:prstClr val="white"/>
                </a:solidFill>
                <a:cs typeface="Mj_Vanilla" pitchFamily="2" charset="-78"/>
              </a:rPr>
              <a:t>به باغ فین از طریق خیابان امیرکبیر صورت می‌پذیرد.</a:t>
            </a:r>
            <a:endParaRPr lang="fa-IR" sz="2000" dirty="0">
              <a:solidFill>
                <a:prstClr val="white"/>
              </a:solidFill>
              <a:cs typeface="Mj_Vanilla" pitchFamily="2" charset="-78"/>
            </a:endParaRPr>
          </a:p>
        </p:txBody>
      </p:sp>
      <p:pic>
        <p:nvPicPr>
          <p:cNvPr id="1027" name="Picture 3" descr="C:\Users\MOH3N\Desktop\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1" y="2895601"/>
            <a:ext cx="5677881" cy="35099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549820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fill="hold"/>
                                        <p:tgtEl>
                                          <p:spTgt spid="1027"/>
                                        </p:tgtEl>
                                        <p:attrNameLst>
                                          <p:attrName>ppt_w</p:attrName>
                                        </p:attrNameLst>
                                      </p:cBhvr>
                                      <p:tavLst>
                                        <p:tav tm="0">
                                          <p:val>
                                            <p:fltVal val="0"/>
                                          </p:val>
                                        </p:tav>
                                        <p:tav tm="100000">
                                          <p:val>
                                            <p:strVal val="#ppt_w"/>
                                          </p:val>
                                        </p:tav>
                                      </p:tavLst>
                                    </p:anim>
                                    <p:anim calcmode="lin" valueType="num">
                                      <p:cBhvr>
                                        <p:cTn id="20" dur="500" fill="hold"/>
                                        <p:tgtEl>
                                          <p:spTgt spid="1027"/>
                                        </p:tgtEl>
                                        <p:attrNameLst>
                                          <p:attrName>ppt_h</p:attrName>
                                        </p:attrNameLst>
                                      </p:cBhvr>
                                      <p:tavLst>
                                        <p:tav tm="0">
                                          <p:val>
                                            <p:fltVal val="0"/>
                                          </p:val>
                                        </p:tav>
                                        <p:tav tm="100000">
                                          <p:val>
                                            <p:strVal val="#ppt_h"/>
                                          </p:val>
                                        </p:tav>
                                      </p:tavLst>
                                    </p:anim>
                                    <p:animEffect transition="in" filter="fade">
                                      <p:cBhvr>
                                        <p:cTn id="21"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153400" y="228601"/>
            <a:ext cx="20574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معماری باغ</a:t>
            </a:r>
          </a:p>
        </p:txBody>
      </p:sp>
      <p:sp>
        <p:nvSpPr>
          <p:cNvPr id="5" name="Rectangle 4"/>
          <p:cNvSpPr/>
          <p:nvPr/>
        </p:nvSpPr>
        <p:spPr>
          <a:xfrm>
            <a:off x="6939566" y="1628155"/>
            <a:ext cx="3657600" cy="4401205"/>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باغ فین در میان شش برج و تعداد زیادی بارو محصور شده است، این برج و باروهای ستبر از خشت و چینه ساخته شده اند و ازمهم ترین عناصر معمارانه ای است که در شکل گیری باغ تاثیر داشته است. </a:t>
            </a:r>
            <a:r>
              <a:rPr lang="fa-IR" sz="2000" dirty="0">
                <a:solidFill>
                  <a:prstClr val="white"/>
                </a:solidFill>
                <a:cs typeface="Mj_Vanilla" pitchFamily="2" charset="-78"/>
              </a:rPr>
              <a:t>بدون </a:t>
            </a:r>
            <a:r>
              <a:rPr lang="fa-IR" sz="2000" dirty="0">
                <a:solidFill>
                  <a:prstClr val="white"/>
                </a:solidFill>
                <a:cs typeface="Mj_Vanilla" pitchFamily="2" charset="-78"/>
              </a:rPr>
              <a:t>شک انتخاب این الگوی محصور در پناه دیوارهای بلند بی ارتباط به استفاده شاهانه از آن نیست؛از این رو باغ فین یک باغ قلعه ی سلطنتی می باشد</a:t>
            </a:r>
            <a:r>
              <a:rPr lang="fa-IR" sz="2000" dirty="0">
                <a:solidFill>
                  <a:prstClr val="white"/>
                </a:solidFill>
                <a:cs typeface="Mj_Vanilla" pitchFamily="2" charset="-78"/>
              </a:rPr>
              <a:t>.</a:t>
            </a:r>
          </a:p>
          <a:p>
            <a:pPr algn="just" rtl="1"/>
            <a:endParaRPr lang="fa-IR" sz="2000" dirty="0">
              <a:solidFill>
                <a:prstClr val="white"/>
              </a:solidFill>
              <a:cs typeface="Mj_Vanilla" pitchFamily="2" charset="-78"/>
            </a:endParaRPr>
          </a:p>
          <a:p>
            <a:pPr algn="just" rtl="1"/>
            <a:r>
              <a:rPr lang="fa-IR" sz="2000" dirty="0">
                <a:solidFill>
                  <a:prstClr val="white"/>
                </a:solidFill>
                <a:cs typeface="Mj_Vanilla" pitchFamily="2" charset="-78"/>
              </a:rPr>
              <a:t>وجود عناصر آب و درخت که عناصری پویا هستند در کنار ابنیه که عناصر ثابت معماری هستند، هویتی زنده به این اثر فرهنگی و تاریخی بخشیده‌است. باغ فین یکی از مهمترین نمونه باغ‌های ایرانی است که همچنان زنده و پابرجاست. همچنین این باغ به خوبی روش ایجاد منظر فرهنگی را معرفی می‌کند.</a:t>
            </a:r>
          </a:p>
        </p:txBody>
      </p:sp>
      <p:pic>
        <p:nvPicPr>
          <p:cNvPr id="3077" name="Picture 5" descr="C:\Users\MOH3N\Downloads\www.toca.ir_16381671_,_3605_2848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087" y="152401"/>
            <a:ext cx="4802913" cy="65523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88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1000"/>
                                        <p:tgtEl>
                                          <p:spTgt spid="5">
                                            <p:txEl>
                                              <p:pRg st="2" end="2"/>
                                            </p:txEl>
                                          </p:spTgt>
                                        </p:tgtEl>
                                      </p:cBhvr>
                                    </p:animEffect>
                                    <p:anim calcmode="lin" valueType="num">
                                      <p:cBhvr>
                                        <p:cTn id="2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3077"/>
                                        </p:tgtEl>
                                        <p:attrNameLst>
                                          <p:attrName>style.visibility</p:attrName>
                                        </p:attrNameLst>
                                      </p:cBhvr>
                                      <p:to>
                                        <p:strVal val="visible"/>
                                      </p:to>
                                    </p:set>
                                    <p:anim calcmode="lin" valueType="num">
                                      <p:cBhvr>
                                        <p:cTn id="27" dur="500" fill="hold"/>
                                        <p:tgtEl>
                                          <p:spTgt spid="3077"/>
                                        </p:tgtEl>
                                        <p:attrNameLst>
                                          <p:attrName>ppt_w</p:attrName>
                                        </p:attrNameLst>
                                      </p:cBhvr>
                                      <p:tavLst>
                                        <p:tav tm="0">
                                          <p:val>
                                            <p:fltVal val="0"/>
                                          </p:val>
                                        </p:tav>
                                        <p:tav tm="100000">
                                          <p:val>
                                            <p:strVal val="#ppt_w"/>
                                          </p:val>
                                        </p:tav>
                                      </p:tavLst>
                                    </p:anim>
                                    <p:anim calcmode="lin" valueType="num">
                                      <p:cBhvr>
                                        <p:cTn id="28" dur="500" fill="hold"/>
                                        <p:tgtEl>
                                          <p:spTgt spid="3077"/>
                                        </p:tgtEl>
                                        <p:attrNameLst>
                                          <p:attrName>ppt_h</p:attrName>
                                        </p:attrNameLst>
                                      </p:cBhvr>
                                      <p:tavLst>
                                        <p:tav tm="0">
                                          <p:val>
                                            <p:fltVal val="0"/>
                                          </p:val>
                                        </p:tav>
                                        <p:tav tm="100000">
                                          <p:val>
                                            <p:strVal val="#ppt_h"/>
                                          </p:val>
                                        </p:tav>
                                      </p:tavLst>
                                    </p:anim>
                                    <p:animEffect transition="in" filter="fade">
                                      <p:cBhvr>
                                        <p:cTn id="29"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93371" y="4138563"/>
            <a:ext cx="4825985" cy="2246769"/>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آب جاری در جوی‌ها، استخرها و حوضهای باغ از چشمه سلیمانیه تامین می‌شود</a:t>
            </a:r>
            <a:r>
              <a:rPr lang="fa-IR" sz="2000" dirty="0">
                <a:solidFill>
                  <a:prstClr val="white"/>
                </a:solidFill>
                <a:cs typeface="Mj_Vanilla" pitchFamily="2" charset="-78"/>
              </a:rPr>
              <a:t>. </a:t>
            </a:r>
            <a:r>
              <a:rPr lang="fa-IR" sz="2000" dirty="0">
                <a:solidFill>
                  <a:prstClr val="white"/>
                </a:solidFill>
                <a:cs typeface="Mj_Vanilla" pitchFamily="2" charset="-78"/>
              </a:rPr>
              <a:t>آب این چشمه ابتدا در استخری در پشت باغ جمع می‌شود. اختلاف ارتفاع این استخر نسبت به سطح جوی‌ها، ایجاد فوارههایی را امکان‌پذیر کرده‌است که به روش ثقلی آب را به بالا پرتاب می‌کنند</a:t>
            </a:r>
            <a:r>
              <a:rPr lang="fa-IR" sz="2000" dirty="0">
                <a:solidFill>
                  <a:prstClr val="white"/>
                </a:solidFill>
                <a:cs typeface="Mj_Vanilla" pitchFamily="2" charset="-78"/>
              </a:rPr>
              <a:t>.</a:t>
            </a:r>
            <a:endParaRPr lang="fa-IR" sz="2000" dirty="0">
              <a:solidFill>
                <a:prstClr val="white"/>
              </a:solidFill>
              <a:cs typeface="Mj_Vanilla" pitchFamily="2" charset="-78"/>
            </a:endParaRPr>
          </a:p>
          <a:p>
            <a:pPr algn="just" rtl="1"/>
            <a:r>
              <a:rPr lang="fa-IR" sz="2000" dirty="0">
                <a:solidFill>
                  <a:prstClr val="white"/>
                </a:solidFill>
                <a:cs typeface="Mj_Vanilla" pitchFamily="2" charset="-78"/>
              </a:rPr>
              <a:t>آب حوض اصلی از دوازده چشمه داخل آن می‌جوشد که به آن حوض جوش گفته می‌شود</a:t>
            </a:r>
            <a:r>
              <a:rPr lang="fa-IR" sz="2000" dirty="0">
                <a:solidFill>
                  <a:prstClr val="white"/>
                </a:solidFill>
                <a:cs typeface="Mj_Vanilla" pitchFamily="2" charset="-78"/>
              </a:rPr>
              <a:t>. از </a:t>
            </a:r>
            <a:r>
              <a:rPr lang="fa-IR" sz="2000" dirty="0">
                <a:solidFill>
                  <a:prstClr val="white"/>
                </a:solidFill>
                <a:cs typeface="Mj_Vanilla" pitchFamily="2" charset="-78"/>
              </a:rPr>
              <a:t>آن به بعد، آب در جوی‌هایی با کاشی‌های فیروزه‌ای جریان می‌یابد. رنگی که با رنگ خاکی صحراهای اطراف در تضاد است.</a:t>
            </a:r>
            <a:endParaRPr lang="fa-IR" sz="2000" dirty="0">
              <a:solidFill>
                <a:prstClr val="white"/>
              </a:solidFill>
              <a:cs typeface="Mj_Vanilla" pitchFamily="2" charset="-78"/>
            </a:endParaRPr>
          </a:p>
        </p:txBody>
      </p:sp>
      <p:sp>
        <p:nvSpPr>
          <p:cNvPr id="5" name="TextBox 4"/>
          <p:cNvSpPr txBox="1"/>
          <p:nvPr/>
        </p:nvSpPr>
        <p:spPr>
          <a:xfrm>
            <a:off x="8610600" y="228601"/>
            <a:ext cx="16002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عنصر آ</a:t>
            </a:r>
            <a:r>
              <a:rPr lang="fa-IR" sz="3200" b="1" spc="200" dirty="0" smtClean="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ب</a:t>
            </a:r>
            <a:endPar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endParaRPr>
          </a:p>
        </p:txBody>
      </p:sp>
      <p:sp>
        <p:nvSpPr>
          <p:cNvPr id="6" name="Rectangle 5"/>
          <p:cNvSpPr/>
          <p:nvPr/>
        </p:nvSpPr>
        <p:spPr>
          <a:xfrm>
            <a:off x="6250010" y="1712273"/>
            <a:ext cx="4152900" cy="2246769"/>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در طراحی باغ فین، آب اساسی ترین عنصر بوده‌است. آب در باغ فین به صورت‌های مختلف حضور دارد. هریک از اشکال گوناگون آب در این باغ، مفهومی خاص را تداعی می‌کند. </a:t>
            </a:r>
          </a:p>
          <a:p>
            <a:pPr algn="just" rtl="1"/>
            <a:r>
              <a:rPr lang="fa-IR" sz="2000" dirty="0">
                <a:solidFill>
                  <a:prstClr val="white"/>
                </a:solidFill>
                <a:cs typeface="Mj_Vanilla" pitchFamily="2" charset="-78"/>
              </a:rPr>
              <a:t>آب فراوان و جریان آن در جوی‌هایی با کاشی فیروزه‌ای، در محیطی که آب واقعا کمیاب است و درختانی با سایه گسترده در تضادی بزرگ با کویر خشک و طبیعتی نامهربان است که در پشت دیوارهای باغ گسترده‌است.</a:t>
            </a:r>
          </a:p>
        </p:txBody>
      </p:sp>
      <p:pic>
        <p:nvPicPr>
          <p:cNvPr id="4099" name="Picture 3" descr="C:\Users\MOH3N\Desktop\باغ فین\173785_108.jpg"/>
          <p:cNvPicPr>
            <a:picLocks noChangeAspect="1" noChangeArrowheads="1"/>
          </p:cNvPicPr>
          <p:nvPr/>
        </p:nvPicPr>
        <p:blipFill rotWithShape="1">
          <a:blip r:embed="rId2">
            <a:extLst>
              <a:ext uri="{28A0092B-C50C-407E-A947-70E740481C1C}">
                <a14:useLocalDpi xmlns:a14="http://schemas.microsoft.com/office/drawing/2010/main" val="0"/>
              </a:ext>
            </a:extLst>
          </a:blip>
          <a:srcRect t="8691" b="10899"/>
          <a:stretch/>
        </p:blipFill>
        <p:spPr bwMode="auto">
          <a:xfrm>
            <a:off x="6118014" y="4138563"/>
            <a:ext cx="4284896" cy="22998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100" name="Picture 4" descr="C:\Users\MOH3N\Desktop\باغ فین\173792_38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828" y="1532754"/>
            <a:ext cx="3839528" cy="26058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73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4100"/>
                                        </p:tgtEl>
                                        <p:attrNameLst>
                                          <p:attrName>style.visibility</p:attrName>
                                        </p:attrNameLst>
                                      </p:cBhvr>
                                      <p:to>
                                        <p:strVal val="visible"/>
                                      </p:to>
                                    </p:set>
                                    <p:anim calcmode="lin" valueType="num">
                                      <p:cBhvr>
                                        <p:cTn id="22" dur="1000" fill="hold"/>
                                        <p:tgtEl>
                                          <p:spTgt spid="4100"/>
                                        </p:tgtEl>
                                        <p:attrNameLst>
                                          <p:attrName>ppt_w</p:attrName>
                                        </p:attrNameLst>
                                      </p:cBhvr>
                                      <p:tavLst>
                                        <p:tav tm="0">
                                          <p:val>
                                            <p:fltVal val="0"/>
                                          </p:val>
                                        </p:tav>
                                        <p:tav tm="100000">
                                          <p:val>
                                            <p:strVal val="#ppt_w"/>
                                          </p:val>
                                        </p:tav>
                                      </p:tavLst>
                                    </p:anim>
                                    <p:anim calcmode="lin" valueType="num">
                                      <p:cBhvr>
                                        <p:cTn id="23" dur="1000" fill="hold"/>
                                        <p:tgtEl>
                                          <p:spTgt spid="4100"/>
                                        </p:tgtEl>
                                        <p:attrNameLst>
                                          <p:attrName>ppt_h</p:attrName>
                                        </p:attrNameLst>
                                      </p:cBhvr>
                                      <p:tavLst>
                                        <p:tav tm="0">
                                          <p:val>
                                            <p:fltVal val="0"/>
                                          </p:val>
                                        </p:tav>
                                        <p:tav tm="100000">
                                          <p:val>
                                            <p:strVal val="#ppt_h"/>
                                          </p:val>
                                        </p:tav>
                                      </p:tavLst>
                                    </p:anim>
                                    <p:anim calcmode="lin" valueType="num">
                                      <p:cBhvr>
                                        <p:cTn id="24" dur="1000" fill="hold"/>
                                        <p:tgtEl>
                                          <p:spTgt spid="4100"/>
                                        </p:tgtEl>
                                        <p:attrNameLst>
                                          <p:attrName>style.rotation</p:attrName>
                                        </p:attrNameLst>
                                      </p:cBhvr>
                                      <p:tavLst>
                                        <p:tav tm="0">
                                          <p:val>
                                            <p:fltVal val="90"/>
                                          </p:val>
                                        </p:tav>
                                        <p:tav tm="100000">
                                          <p:val>
                                            <p:fltVal val="0"/>
                                          </p:val>
                                        </p:tav>
                                      </p:tavLst>
                                    </p:anim>
                                    <p:animEffect transition="in" filter="fade">
                                      <p:cBhvr>
                                        <p:cTn id="25" dur="1000"/>
                                        <p:tgtEl>
                                          <p:spTgt spid="4100"/>
                                        </p:tgtEl>
                                      </p:cBhvr>
                                    </p:animEffect>
                                  </p:childTnLst>
                                </p:cTn>
                              </p:par>
                              <p:par>
                                <p:cTn id="26" presetID="31" presetClass="entr" presetSubtype="0" fill="hold" nodeType="withEffect">
                                  <p:stCondLst>
                                    <p:cond delay="0"/>
                                  </p:stCondLst>
                                  <p:childTnLst>
                                    <p:set>
                                      <p:cBhvr>
                                        <p:cTn id="27" dur="1" fill="hold">
                                          <p:stCondLst>
                                            <p:cond delay="0"/>
                                          </p:stCondLst>
                                        </p:cTn>
                                        <p:tgtEl>
                                          <p:spTgt spid="4099"/>
                                        </p:tgtEl>
                                        <p:attrNameLst>
                                          <p:attrName>style.visibility</p:attrName>
                                        </p:attrNameLst>
                                      </p:cBhvr>
                                      <p:to>
                                        <p:strVal val="visible"/>
                                      </p:to>
                                    </p:set>
                                    <p:anim calcmode="lin" valueType="num">
                                      <p:cBhvr>
                                        <p:cTn id="28" dur="1000" fill="hold"/>
                                        <p:tgtEl>
                                          <p:spTgt spid="4099"/>
                                        </p:tgtEl>
                                        <p:attrNameLst>
                                          <p:attrName>ppt_w</p:attrName>
                                        </p:attrNameLst>
                                      </p:cBhvr>
                                      <p:tavLst>
                                        <p:tav tm="0">
                                          <p:val>
                                            <p:fltVal val="0"/>
                                          </p:val>
                                        </p:tav>
                                        <p:tav tm="100000">
                                          <p:val>
                                            <p:strVal val="#ppt_w"/>
                                          </p:val>
                                        </p:tav>
                                      </p:tavLst>
                                    </p:anim>
                                    <p:anim calcmode="lin" valueType="num">
                                      <p:cBhvr>
                                        <p:cTn id="29" dur="1000" fill="hold"/>
                                        <p:tgtEl>
                                          <p:spTgt spid="4099"/>
                                        </p:tgtEl>
                                        <p:attrNameLst>
                                          <p:attrName>ppt_h</p:attrName>
                                        </p:attrNameLst>
                                      </p:cBhvr>
                                      <p:tavLst>
                                        <p:tav tm="0">
                                          <p:val>
                                            <p:fltVal val="0"/>
                                          </p:val>
                                        </p:tav>
                                        <p:tav tm="100000">
                                          <p:val>
                                            <p:strVal val="#ppt_h"/>
                                          </p:val>
                                        </p:tav>
                                      </p:tavLst>
                                    </p:anim>
                                    <p:anim calcmode="lin" valueType="num">
                                      <p:cBhvr>
                                        <p:cTn id="30" dur="1000" fill="hold"/>
                                        <p:tgtEl>
                                          <p:spTgt spid="4099"/>
                                        </p:tgtEl>
                                        <p:attrNameLst>
                                          <p:attrName>style.rotation</p:attrName>
                                        </p:attrNameLst>
                                      </p:cBhvr>
                                      <p:tavLst>
                                        <p:tav tm="0">
                                          <p:val>
                                            <p:fltVal val="90"/>
                                          </p:val>
                                        </p:tav>
                                        <p:tav tm="100000">
                                          <p:val>
                                            <p:fltVal val="0"/>
                                          </p:val>
                                        </p:tav>
                                      </p:tavLst>
                                    </p:anim>
                                    <p:animEffect transition="in" filter="fade">
                                      <p:cBhvr>
                                        <p:cTn id="31" dur="1000"/>
                                        <p:tgtEl>
                                          <p:spTgt spid="409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6" grpId="0" animBg="1"/>
      <p:bldP spid="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MOH3N\Downloads\1318143161166215112129123591672304020056132.jpg"/>
          <p:cNvPicPr>
            <a:picLocks noChangeAspect="1" noChangeArrowheads="1"/>
          </p:cNvPicPr>
          <p:nvPr/>
        </p:nvPicPr>
        <p:blipFill rotWithShape="1">
          <a:blip r:embed="rId2">
            <a:extLst>
              <a:ext uri="{28A0092B-C50C-407E-A947-70E740481C1C}">
                <a14:useLocalDpi xmlns:a14="http://schemas.microsoft.com/office/drawing/2010/main" val="0"/>
              </a:ext>
            </a:extLst>
          </a:blip>
          <a:srcRect b="19402"/>
          <a:stretch/>
        </p:blipFill>
        <p:spPr bwMode="auto">
          <a:xfrm>
            <a:off x="1382354" y="228601"/>
            <a:ext cx="3636092" cy="4343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2" name="Picture 2" descr="C:\Users\MOH3N\Downloads\7.jpg"/>
          <p:cNvPicPr>
            <a:picLocks noChangeAspect="1" noChangeArrowheads="1"/>
          </p:cNvPicPr>
          <p:nvPr/>
        </p:nvPicPr>
        <p:blipFill rotWithShape="1">
          <a:blip r:embed="rId3">
            <a:extLst>
              <a:ext uri="{28A0092B-C50C-407E-A947-70E740481C1C}">
                <a14:useLocalDpi xmlns:a14="http://schemas.microsoft.com/office/drawing/2010/main" val="0"/>
              </a:ext>
            </a:extLst>
          </a:blip>
          <a:srcRect b="28539"/>
          <a:stretch/>
        </p:blipFill>
        <p:spPr bwMode="auto">
          <a:xfrm>
            <a:off x="5565701" y="3460390"/>
            <a:ext cx="5130009" cy="2785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001000" y="228601"/>
            <a:ext cx="22098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عنصر درخت</a:t>
            </a:r>
          </a:p>
        </p:txBody>
      </p:sp>
      <p:sp>
        <p:nvSpPr>
          <p:cNvPr id="5" name="Rectangle 4"/>
          <p:cNvSpPr/>
          <p:nvPr/>
        </p:nvSpPr>
        <p:spPr>
          <a:xfrm>
            <a:off x="5565701" y="1784804"/>
            <a:ext cx="4800600" cy="1631216"/>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مهمترین گیاهان باغ فین، شامل ۵۷۹ اصله درخت سرو و ۱۱ اصله درخت چنار </a:t>
            </a:r>
            <a:r>
              <a:rPr lang="fa-IR" sz="2000" dirty="0">
                <a:solidFill>
                  <a:prstClr val="white"/>
                </a:solidFill>
                <a:cs typeface="Mj_Vanilla" pitchFamily="2" charset="-78"/>
              </a:rPr>
              <a:t>است. با </a:t>
            </a:r>
            <a:r>
              <a:rPr lang="fa-IR" sz="2000" dirty="0">
                <a:solidFill>
                  <a:prstClr val="white"/>
                </a:solidFill>
                <a:cs typeface="Mj_Vanilla" pitchFamily="2" charset="-78"/>
              </a:rPr>
              <a:t>توجه به قدمت این درختان، به نظر می‌رسد که درخت سایه گستر و همیشه سبز سرو در طراحی باغ نقش کالبدی داشته و کاشت معدود درختان خزان دار چنار موجود در باغ، فقط به منظور افزایش کیفیت بصری صورت گرفته‌است.</a:t>
            </a:r>
            <a:endParaRPr lang="fa-IR" sz="2000" dirty="0">
              <a:solidFill>
                <a:prstClr val="white"/>
              </a:solidFill>
              <a:cs typeface="Mj_Vanilla" pitchFamily="2" charset="-78"/>
            </a:endParaRPr>
          </a:p>
        </p:txBody>
      </p:sp>
      <p:sp>
        <p:nvSpPr>
          <p:cNvPr id="6" name="Rectangle 5"/>
          <p:cNvSpPr/>
          <p:nvPr/>
        </p:nvSpPr>
        <p:spPr>
          <a:xfrm>
            <a:off x="1676400" y="4614208"/>
            <a:ext cx="3048000" cy="1631216"/>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طی پانزده سال گذشته و بخصوص بعد از سال ۱۳۸۶، مجموعه‌ای از عوامل موجب گردید تا حداقل ۱۱۲ درخت تاریخی به طور کامل خشک شده و تعداد زیادی هم بین ۳۰ تا ۵۰ درصد آسیب ببینند.</a:t>
            </a:r>
            <a:endParaRPr lang="fa-IR" sz="2000" dirty="0">
              <a:solidFill>
                <a:prstClr val="white"/>
              </a:solidFill>
              <a:cs typeface="Mj_Vanilla" pitchFamily="2" charset="-78"/>
            </a:endParaRPr>
          </a:p>
        </p:txBody>
      </p:sp>
    </p:spTree>
    <p:extLst>
      <p:ext uri="{BB962C8B-B14F-4D97-AF65-F5344CB8AC3E}">
        <p14:creationId xmlns:p14="http://schemas.microsoft.com/office/powerpoint/2010/main" val="3883752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31" presetClass="entr" presetSubtype="0" fill="hold" nodeType="withEffect">
                                  <p:stCondLst>
                                    <p:cond delay="0"/>
                                  </p:stCondLst>
                                  <p:childTnLst>
                                    <p:set>
                                      <p:cBhvr>
                                        <p:cTn id="19" dur="1" fill="hold">
                                          <p:stCondLst>
                                            <p:cond delay="0"/>
                                          </p:stCondLst>
                                        </p:cTn>
                                        <p:tgtEl>
                                          <p:spTgt spid="5123"/>
                                        </p:tgtEl>
                                        <p:attrNameLst>
                                          <p:attrName>style.visibility</p:attrName>
                                        </p:attrNameLst>
                                      </p:cBhvr>
                                      <p:to>
                                        <p:strVal val="visible"/>
                                      </p:to>
                                    </p:set>
                                    <p:anim calcmode="lin" valueType="num">
                                      <p:cBhvr>
                                        <p:cTn id="20" dur="1000" fill="hold"/>
                                        <p:tgtEl>
                                          <p:spTgt spid="5123"/>
                                        </p:tgtEl>
                                        <p:attrNameLst>
                                          <p:attrName>ppt_w</p:attrName>
                                        </p:attrNameLst>
                                      </p:cBhvr>
                                      <p:tavLst>
                                        <p:tav tm="0">
                                          <p:val>
                                            <p:fltVal val="0"/>
                                          </p:val>
                                        </p:tav>
                                        <p:tav tm="100000">
                                          <p:val>
                                            <p:strVal val="#ppt_w"/>
                                          </p:val>
                                        </p:tav>
                                      </p:tavLst>
                                    </p:anim>
                                    <p:anim calcmode="lin" valueType="num">
                                      <p:cBhvr>
                                        <p:cTn id="21" dur="1000" fill="hold"/>
                                        <p:tgtEl>
                                          <p:spTgt spid="5123"/>
                                        </p:tgtEl>
                                        <p:attrNameLst>
                                          <p:attrName>ppt_h</p:attrName>
                                        </p:attrNameLst>
                                      </p:cBhvr>
                                      <p:tavLst>
                                        <p:tav tm="0">
                                          <p:val>
                                            <p:fltVal val="0"/>
                                          </p:val>
                                        </p:tav>
                                        <p:tav tm="100000">
                                          <p:val>
                                            <p:strVal val="#ppt_h"/>
                                          </p:val>
                                        </p:tav>
                                      </p:tavLst>
                                    </p:anim>
                                    <p:anim calcmode="lin" valueType="num">
                                      <p:cBhvr>
                                        <p:cTn id="22" dur="1000" fill="hold"/>
                                        <p:tgtEl>
                                          <p:spTgt spid="5123"/>
                                        </p:tgtEl>
                                        <p:attrNameLst>
                                          <p:attrName>style.rotation</p:attrName>
                                        </p:attrNameLst>
                                      </p:cBhvr>
                                      <p:tavLst>
                                        <p:tav tm="0">
                                          <p:val>
                                            <p:fltVal val="90"/>
                                          </p:val>
                                        </p:tav>
                                        <p:tav tm="100000">
                                          <p:val>
                                            <p:fltVal val="0"/>
                                          </p:val>
                                        </p:tav>
                                      </p:tavLst>
                                    </p:anim>
                                    <p:animEffect transition="in" filter="fade">
                                      <p:cBhvr>
                                        <p:cTn id="23" dur="1000"/>
                                        <p:tgtEl>
                                          <p:spTgt spid="5123"/>
                                        </p:tgtEl>
                                      </p:cBhvr>
                                    </p:animEffect>
                                  </p:childTnLst>
                                </p:cTn>
                              </p:par>
                              <p:par>
                                <p:cTn id="24" presetID="31" presetClass="entr" presetSubtype="0" fill="hold" nodeType="withEffect">
                                  <p:stCondLst>
                                    <p:cond delay="0"/>
                                  </p:stCondLst>
                                  <p:childTnLst>
                                    <p:set>
                                      <p:cBhvr>
                                        <p:cTn id="25" dur="1" fill="hold">
                                          <p:stCondLst>
                                            <p:cond delay="0"/>
                                          </p:stCondLst>
                                        </p:cTn>
                                        <p:tgtEl>
                                          <p:spTgt spid="5122"/>
                                        </p:tgtEl>
                                        <p:attrNameLst>
                                          <p:attrName>style.visibility</p:attrName>
                                        </p:attrNameLst>
                                      </p:cBhvr>
                                      <p:to>
                                        <p:strVal val="visible"/>
                                      </p:to>
                                    </p:set>
                                    <p:anim calcmode="lin" valueType="num">
                                      <p:cBhvr>
                                        <p:cTn id="26" dur="1000" fill="hold"/>
                                        <p:tgtEl>
                                          <p:spTgt spid="5122"/>
                                        </p:tgtEl>
                                        <p:attrNameLst>
                                          <p:attrName>ppt_w</p:attrName>
                                        </p:attrNameLst>
                                      </p:cBhvr>
                                      <p:tavLst>
                                        <p:tav tm="0">
                                          <p:val>
                                            <p:fltVal val="0"/>
                                          </p:val>
                                        </p:tav>
                                        <p:tav tm="100000">
                                          <p:val>
                                            <p:strVal val="#ppt_w"/>
                                          </p:val>
                                        </p:tav>
                                      </p:tavLst>
                                    </p:anim>
                                    <p:anim calcmode="lin" valueType="num">
                                      <p:cBhvr>
                                        <p:cTn id="27" dur="1000" fill="hold"/>
                                        <p:tgtEl>
                                          <p:spTgt spid="5122"/>
                                        </p:tgtEl>
                                        <p:attrNameLst>
                                          <p:attrName>ppt_h</p:attrName>
                                        </p:attrNameLst>
                                      </p:cBhvr>
                                      <p:tavLst>
                                        <p:tav tm="0">
                                          <p:val>
                                            <p:fltVal val="0"/>
                                          </p:val>
                                        </p:tav>
                                        <p:tav tm="100000">
                                          <p:val>
                                            <p:strVal val="#ppt_h"/>
                                          </p:val>
                                        </p:tav>
                                      </p:tavLst>
                                    </p:anim>
                                    <p:anim calcmode="lin" valueType="num">
                                      <p:cBhvr>
                                        <p:cTn id="28" dur="1000" fill="hold"/>
                                        <p:tgtEl>
                                          <p:spTgt spid="5122"/>
                                        </p:tgtEl>
                                        <p:attrNameLst>
                                          <p:attrName>style.rotation</p:attrName>
                                        </p:attrNameLst>
                                      </p:cBhvr>
                                      <p:tavLst>
                                        <p:tav tm="0">
                                          <p:val>
                                            <p:fltVal val="90"/>
                                          </p:val>
                                        </p:tav>
                                        <p:tav tm="100000">
                                          <p:val>
                                            <p:fltVal val="0"/>
                                          </p:val>
                                        </p:tav>
                                      </p:tavLst>
                                    </p:anim>
                                    <p:animEffect transition="in" filter="fade">
                                      <p:cBhvr>
                                        <p:cTn id="29" dur="1000"/>
                                        <p:tgtEl>
                                          <p:spTgt spid="5122"/>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29600" y="228601"/>
            <a:ext cx="1981200"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r" rtl="1"/>
            <a:r>
              <a:rPr lang="fa-IR" sz="3200" b="1" spc="200" dirty="0">
                <a:ln w="29210">
                  <a:solidFill>
                    <a:srgbClr val="8CADAE">
                      <a:tint val="10000"/>
                    </a:srgbClr>
                  </a:solidFill>
                </a:ln>
                <a:solidFill>
                  <a:srgbClr val="8CADAE">
                    <a:satMod val="200000"/>
                    <a:alpha val="50000"/>
                  </a:srgbClr>
                </a:solidFill>
                <a:effectLst>
                  <a:innerShdw blurRad="50800" dist="50800" dir="8100000">
                    <a:srgbClr val="7D7D7D">
                      <a:alpha val="73000"/>
                    </a:srgbClr>
                  </a:innerShdw>
                </a:effectLst>
                <a:cs typeface="Mj_Vanilla" pitchFamily="2" charset="-78"/>
              </a:rPr>
              <a:t>عنصر ابنیه</a:t>
            </a:r>
          </a:p>
        </p:txBody>
      </p:sp>
      <p:sp>
        <p:nvSpPr>
          <p:cNvPr id="5" name="Rectangle 4"/>
          <p:cNvSpPr/>
          <p:nvPr/>
        </p:nvSpPr>
        <p:spPr>
          <a:xfrm>
            <a:off x="7105357" y="1549757"/>
            <a:ext cx="3429000" cy="4093428"/>
          </a:xfrm>
          <a:prstGeom prst="rect">
            <a:avLst/>
          </a:prstGeom>
          <a:solidFill>
            <a:schemeClr val="bg2">
              <a:lumMod val="50000"/>
              <a:alpha val="50000"/>
            </a:schemeClr>
          </a:solidFill>
        </p:spPr>
        <p:style>
          <a:lnRef idx="0">
            <a:schemeClr val="accent3"/>
          </a:lnRef>
          <a:fillRef idx="3">
            <a:schemeClr val="accent3"/>
          </a:fillRef>
          <a:effectRef idx="3">
            <a:schemeClr val="accent3"/>
          </a:effectRef>
          <a:fontRef idx="minor">
            <a:schemeClr val="lt1"/>
          </a:fontRef>
        </p:style>
        <p:txBody>
          <a:bodyPr wrap="square">
            <a:spAutoFit/>
          </a:bodyPr>
          <a:lstStyle/>
          <a:p>
            <a:pPr algn="just" rtl="1"/>
            <a:r>
              <a:rPr lang="fa-IR" sz="2000" dirty="0">
                <a:solidFill>
                  <a:prstClr val="white"/>
                </a:solidFill>
                <a:cs typeface="Mj_Vanilla" pitchFamily="2" charset="-78"/>
              </a:rPr>
              <a:t>در طراحی اولیه باغ، حفظ تقارن اهمیت ویژه‌ای داشته‌است. به تدریج و با دخالت شاهان، از این تقارن کاسته شده‌است. این خروج از تقارن هم در محورهای تردد در باغ و هم در ابنیه اضافه شده پس از دوره صفویه به چشم </a:t>
            </a:r>
            <a:r>
              <a:rPr lang="fa-IR" sz="2000" dirty="0">
                <a:solidFill>
                  <a:prstClr val="white"/>
                </a:solidFill>
                <a:cs typeface="Mj_Vanilla" pitchFamily="2" charset="-78"/>
              </a:rPr>
              <a:t>می‌خورد.</a:t>
            </a:r>
            <a:endParaRPr lang="fa-IR" sz="2000" dirty="0">
              <a:solidFill>
                <a:prstClr val="white"/>
              </a:solidFill>
              <a:cs typeface="Mj_Vanilla" pitchFamily="2" charset="-78"/>
            </a:endParaRPr>
          </a:p>
          <a:p>
            <a:pPr algn="just" rtl="1"/>
            <a:endParaRPr lang="fa-IR" sz="2000" dirty="0">
              <a:solidFill>
                <a:prstClr val="white"/>
              </a:solidFill>
              <a:cs typeface="Mj_Vanilla" pitchFamily="2" charset="-78"/>
            </a:endParaRPr>
          </a:p>
          <a:p>
            <a:pPr algn="just" rtl="1"/>
            <a:r>
              <a:rPr lang="fa-IR" sz="2000" dirty="0">
                <a:solidFill>
                  <a:prstClr val="white"/>
                </a:solidFill>
                <a:cs typeface="Mj_Vanilla" pitchFamily="2" charset="-78"/>
              </a:rPr>
              <a:t>در مرکز باغ، کوشک صفوی قرار دارد. حمام کوچک و عمارت سردر سایر ابنیه دوره صفوی را تشکیل می‌دهند. کوشک قاجاری با نقاشی‌های زیبای سقفی و دیواری نیز در انتهای باغ و خارج از محور تقارن باغ واقع است. حمام سلطنتی، موزه ملی، خلوت کریمخانی و اتاق شاه‌نشین ابنیه‌ای هستند که پس از دوران صفویه به ابنیه باغ افزوده شده‌اند</a:t>
            </a:r>
            <a:endParaRPr lang="fa-IR" sz="2000" dirty="0">
              <a:solidFill>
                <a:prstClr val="white"/>
              </a:solidFill>
              <a:cs typeface="Mj_Vanilla" pitchFamily="2" charset="-78"/>
            </a:endParaRPr>
          </a:p>
        </p:txBody>
      </p:sp>
      <p:pic>
        <p:nvPicPr>
          <p:cNvPr id="1026" name="Picture 2" descr="C:\Users\MOH3N\Desktop\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947678"/>
            <a:ext cx="3588674" cy="440120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pic>
        <p:nvPicPr>
          <p:cNvPr id="1028" name="Picture 4" descr="C:\Users\MOH3N\Desktop\باغ فین\173782_5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3273" y="1520372"/>
            <a:ext cx="5130348" cy="34245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9" name="Picture 5" descr="C:\Users\MOH3N\Downloads\1280px-Picture_21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2155" y="1485736"/>
            <a:ext cx="4800600" cy="36004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C:\Users\MOH3N\Downloads\Image23009.jpg"/>
          <p:cNvPicPr>
            <a:picLocks noChangeAspect="1" noChangeArrowheads="1"/>
          </p:cNvPicPr>
          <p:nvPr/>
        </p:nvPicPr>
        <p:blipFill rotWithShape="1">
          <a:blip r:embed="rId5">
            <a:extLst>
              <a:ext uri="{28A0092B-C50C-407E-A947-70E740481C1C}">
                <a14:useLocalDpi xmlns:a14="http://schemas.microsoft.com/office/drawing/2010/main" val="0"/>
              </a:ext>
            </a:extLst>
          </a:blip>
          <a:srcRect l="13750" r="14345"/>
          <a:stretch/>
        </p:blipFill>
        <p:spPr bwMode="auto">
          <a:xfrm>
            <a:off x="1747047" y="1121763"/>
            <a:ext cx="4570626" cy="42409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5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1026"/>
                                        </p:tgtEl>
                                        <p:attrNameLst>
                                          <p:attrName>style.visibility</p:attrName>
                                        </p:attrNameLst>
                                      </p:cBhvr>
                                      <p:to>
                                        <p:strVal val="visible"/>
                                      </p:to>
                                    </p:set>
                                    <p:anim calcmode="lin" valueType="num">
                                      <p:cBhvr>
                                        <p:cTn id="20" dur="1100" fill="hold"/>
                                        <p:tgtEl>
                                          <p:spTgt spid="1026"/>
                                        </p:tgtEl>
                                        <p:attrNameLst>
                                          <p:attrName>ppt_w</p:attrName>
                                        </p:attrNameLst>
                                      </p:cBhvr>
                                      <p:tavLst>
                                        <p:tav tm="0">
                                          <p:val>
                                            <p:fltVal val="0"/>
                                          </p:val>
                                        </p:tav>
                                        <p:tav tm="100000">
                                          <p:val>
                                            <p:strVal val="#ppt_w"/>
                                          </p:val>
                                        </p:tav>
                                      </p:tavLst>
                                    </p:anim>
                                    <p:anim calcmode="lin" valueType="num">
                                      <p:cBhvr>
                                        <p:cTn id="21" dur="1100" fill="hold"/>
                                        <p:tgtEl>
                                          <p:spTgt spid="1026"/>
                                        </p:tgtEl>
                                        <p:attrNameLst>
                                          <p:attrName>ppt_h</p:attrName>
                                        </p:attrNameLst>
                                      </p:cBhvr>
                                      <p:tavLst>
                                        <p:tav tm="0">
                                          <p:val>
                                            <p:fltVal val="0"/>
                                          </p:val>
                                        </p:tav>
                                        <p:tav tm="100000">
                                          <p:val>
                                            <p:strVal val="#ppt_h"/>
                                          </p:val>
                                        </p:tav>
                                      </p:tavLst>
                                    </p:anim>
                                    <p:animEffect transition="in" filter="fade">
                                      <p:cBhvr>
                                        <p:cTn id="22" dur="11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30" presetID="10" presetClass="exit" presetSubtype="0" fill="hold" nodeType="withEffect">
                                  <p:stCondLst>
                                    <p:cond delay="0"/>
                                  </p:stCondLst>
                                  <p:childTnLst>
                                    <p:animEffect transition="out" filter="fade">
                                      <p:cBhvr>
                                        <p:cTn id="31" dur="500"/>
                                        <p:tgtEl>
                                          <p:spTgt spid="1026"/>
                                        </p:tgtEl>
                                      </p:cBhvr>
                                    </p:animEffect>
                                    <p:set>
                                      <p:cBhvr>
                                        <p:cTn id="32" dur="1" fill="hold">
                                          <p:stCondLst>
                                            <p:cond delay="499"/>
                                          </p:stCondLst>
                                        </p:cTn>
                                        <p:tgtEl>
                                          <p:spTgt spid="1026"/>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animEffect transition="in" filter="fade">
                                      <p:cBhvr>
                                        <p:cTn id="35" dur="500"/>
                                        <p:tgtEl>
                                          <p:spTgt spid="103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1030"/>
                                        </p:tgtEl>
                                      </p:cBhvr>
                                    </p:animEffect>
                                    <p:set>
                                      <p:cBhvr>
                                        <p:cTn id="40" dur="1" fill="hold">
                                          <p:stCondLst>
                                            <p:cond delay="499"/>
                                          </p:stCondLst>
                                        </p:cTn>
                                        <p:tgtEl>
                                          <p:spTgt spid="1030"/>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animEffect transition="in" filter="fade">
                                      <p:cBhvr>
                                        <p:cTn id="43" dur="500"/>
                                        <p:tgtEl>
                                          <p:spTgt spid="102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1028"/>
                                        </p:tgtEl>
                                      </p:cBhvr>
                                    </p:animEffect>
                                    <p:set>
                                      <p:cBhvr>
                                        <p:cTn id="48" dur="1" fill="hold">
                                          <p:stCondLst>
                                            <p:cond delay="499"/>
                                          </p:stCondLst>
                                        </p:cTn>
                                        <p:tgtEl>
                                          <p:spTgt spid="1028"/>
                                        </p:tgtEl>
                                        <p:attrNameLst>
                                          <p:attrName>style.visibility</p:attrName>
                                        </p:attrNameLst>
                                      </p:cBhvr>
                                      <p:to>
                                        <p:strVal val="hidden"/>
                                      </p:to>
                                    </p:set>
                                  </p:childTnLst>
                                </p:cTn>
                              </p:par>
                              <p:par>
                                <p:cTn id="49" presetID="10" presetClass="entr" presetSubtype="0" fill="hold" nodeType="withEffect">
                                  <p:stCondLst>
                                    <p:cond delay="0"/>
                                  </p:stCondLst>
                                  <p:childTnLst>
                                    <p:set>
                                      <p:cBhvr>
                                        <p:cTn id="50" dur="1" fill="hold">
                                          <p:stCondLst>
                                            <p:cond delay="0"/>
                                          </p:stCondLst>
                                        </p:cTn>
                                        <p:tgtEl>
                                          <p:spTgt spid="1029"/>
                                        </p:tgtEl>
                                        <p:attrNameLst>
                                          <p:attrName>style.visibility</p:attrName>
                                        </p:attrNameLst>
                                      </p:cBhvr>
                                      <p:to>
                                        <p:strVal val="visible"/>
                                      </p:to>
                                    </p:set>
                                    <p:animEffect transition="in" filter="fade">
                                      <p:cBhvr>
                                        <p:cTn id="51"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1528</Words>
  <Application>Microsoft Office PowerPoint</Application>
  <PresentationFormat>Widescreen</PresentationFormat>
  <Paragraphs>56</Paragraphs>
  <Slides>12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Georgia</vt:lpstr>
      <vt:lpstr>Mj_Adell</vt:lpstr>
      <vt:lpstr>Mj_Vanilla</vt:lpstr>
      <vt:lpstr>Wingdings</vt:lpstr>
      <vt:lpstr>Wingdings 2</vt:lpstr>
      <vt:lpstr>Civic</vt:lpstr>
      <vt:lpstr>1_Civic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Sajjad</dc:creator>
  <cp:lastModifiedBy>Sajjad</cp:lastModifiedBy>
  <cp:revision>4</cp:revision>
  <dcterms:created xsi:type="dcterms:W3CDTF">2019-06-09T15:36:25Z</dcterms:created>
  <dcterms:modified xsi:type="dcterms:W3CDTF">2019-06-09T15:53:56Z</dcterms:modified>
</cp:coreProperties>
</file>