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44" r:id="rId1"/>
  </p:sldMasterIdLst>
  <p:sldIdLst>
    <p:sldId id="256" r:id="rId2"/>
    <p:sldId id="258" r:id="rId3"/>
    <p:sldId id="259" r:id="rId4"/>
    <p:sldId id="265" r:id="rId5"/>
    <p:sldId id="260" r:id="rId6"/>
    <p:sldId id="262" r:id="rId7"/>
    <p:sldId id="261" r:id="rId8"/>
    <p:sldId id="263" r:id="rId9"/>
    <p:sldId id="264" r:id="rId10"/>
    <p:sldId id="267"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08" autoAdjust="0"/>
    <p:restoredTop sz="94660"/>
  </p:normalViewPr>
  <p:slideViewPr>
    <p:cSldViewPr>
      <p:cViewPr varScale="1">
        <p:scale>
          <a:sx n="70" d="100"/>
          <a:sy n="70" d="100"/>
        </p:scale>
        <p:origin x="1320"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6/9/2019</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B6F15528-21DE-4FAA-801E-634DDDAF4B2B}"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transition>
    <p:cut thruBlk="1"/>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6/9/2019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cut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6/9/2019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cut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6/9/2019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cut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cut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6/9/2019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cut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6/9/2019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cut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6/9/2019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cut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cut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6/9/2019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cut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cut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1D8BD707-D9CF-40AE-B4C6-C98DA3205C09}" type="datetimeFigureOut">
              <a:rPr lang="en-US" smtClean="0"/>
              <a:pPr/>
              <a:t>6/9/2019</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 id="2147484055" r:id="rId11"/>
  </p:sldLayoutIdLst>
  <p:transition>
    <p:cut thruBlk="1"/>
  </p:transition>
  <p:timing>
    <p:tnLst>
      <p:par>
        <p:cTn id="1" dur="indefinite" restart="never" nodeType="tmRoot"/>
      </p:par>
    </p:tnLst>
  </p:timing>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gardenvisits.com/" TargetMode="External"/><Relationship Id="rId2" Type="http://schemas.openxmlformats.org/officeDocument/2006/relationships/hyperlink" Target="http://www.wikipedia.eng.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 Id="rId9" Type="http://schemas.openxmlformats.org/officeDocument/2006/relationships/image" Target="../media/image20.jpeg"/></Relationships>
</file>

<file path=ppt/slides/_rels/slide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31845"/>
            <a:ext cx="8229600" cy="1295400"/>
          </a:xfrm>
        </p:spPr>
        <p:txBody>
          <a:bodyPr anchor="ctr">
            <a:normAutofit/>
          </a:bodyPr>
          <a:lstStyle/>
          <a:p>
            <a:r>
              <a:rPr lang="fa-IR" sz="6000" dirty="0" smtClean="0">
                <a:solidFill>
                  <a:srgbClr val="00B050"/>
                </a:solidFill>
                <a:cs typeface="2  Davat" pitchFamily="2" charset="-78"/>
              </a:rPr>
              <a:t>باغ لوکزامبورگ</a:t>
            </a:r>
            <a:endParaRPr lang="en-US" sz="6000" dirty="0">
              <a:solidFill>
                <a:srgbClr val="00B050"/>
              </a:solidFill>
              <a:cs typeface="2  Davat" pitchFamily="2" charset="-78"/>
            </a:endParaRPr>
          </a:p>
        </p:txBody>
      </p:sp>
      <p:sp>
        <p:nvSpPr>
          <p:cNvPr id="3" name="Content Placeholder 2"/>
          <p:cNvSpPr txBox="1">
            <a:spLocks/>
          </p:cNvSpPr>
          <p:nvPr/>
        </p:nvSpPr>
        <p:spPr>
          <a:xfrm>
            <a:off x="5334000" y="1752600"/>
            <a:ext cx="3352800" cy="4556760"/>
          </a:xfrm>
          <a:prstGeom prst="rect">
            <a:avLst/>
          </a:prstGeom>
        </p:spPr>
        <p:txBody>
          <a:bodyPr vert="horz">
            <a:normAutofit fontScale="92500" lnSpcReduction="10000"/>
          </a:bodyPr>
          <a:lstStyle>
            <a:lvl1pPr marL="0" indent="0" algn="ctr" rtl="0" eaLnBrk="1" latinLnBrk="0" hangingPunct="1">
              <a:spcBef>
                <a:spcPct val="20000"/>
              </a:spcBef>
              <a:buClr>
                <a:schemeClr val="tx1">
                  <a:shade val="95000"/>
                </a:schemeClr>
              </a:buClr>
              <a:buSzPct val="65000"/>
              <a:buFont typeface="Wingdings 2"/>
              <a:buNone/>
              <a:defRPr kumimoji="0" sz="2800" kern="1200">
                <a:solidFill>
                  <a:schemeClr val="tx1"/>
                </a:solidFill>
                <a:latin typeface="+mn-lt"/>
                <a:ea typeface="+mn-ea"/>
                <a:cs typeface="+mn-cs"/>
              </a:defRPr>
            </a:lvl1pPr>
            <a:lvl2pPr marL="457200" indent="0" algn="ctr" rtl="0" eaLnBrk="1" latinLnBrk="0" hangingPunct="1">
              <a:spcBef>
                <a:spcPct val="20000"/>
              </a:spcBef>
              <a:buClr>
                <a:schemeClr val="tx1"/>
              </a:buClr>
              <a:buSzPct val="80000"/>
              <a:buFont typeface="Wingdings 2"/>
              <a:buNone/>
              <a:defRPr kumimoji="0" sz="2400" kern="1200">
                <a:solidFill>
                  <a:schemeClr val="tx1"/>
                </a:solidFill>
                <a:latin typeface="+mn-lt"/>
                <a:ea typeface="+mn-ea"/>
                <a:cs typeface="+mn-cs"/>
              </a:defRPr>
            </a:lvl2pPr>
            <a:lvl3pPr marL="914400" indent="0" algn="ctr" rtl="0" eaLnBrk="1" latinLnBrk="0" hangingPunct="1">
              <a:spcBef>
                <a:spcPct val="20000"/>
              </a:spcBef>
              <a:buClr>
                <a:schemeClr val="tx1"/>
              </a:buClr>
              <a:buSzPct val="95000"/>
              <a:buFont typeface="Wingdings"/>
              <a:buNone/>
              <a:defRPr kumimoji="0" sz="2200" kern="1200">
                <a:solidFill>
                  <a:schemeClr val="tx1"/>
                </a:solidFill>
                <a:latin typeface="+mn-lt"/>
                <a:ea typeface="+mn-ea"/>
                <a:cs typeface="+mn-cs"/>
              </a:defRPr>
            </a:lvl3pPr>
            <a:lvl4pPr marL="1371600" indent="0" algn="ctr" rtl="0" eaLnBrk="1" latinLnBrk="0" hangingPunct="1">
              <a:spcBef>
                <a:spcPct val="20000"/>
              </a:spcBef>
              <a:buClr>
                <a:schemeClr val="tx1"/>
              </a:buClr>
              <a:buSzPct val="100000"/>
              <a:buFont typeface="Wingdings 3"/>
              <a:buNone/>
              <a:defRPr kumimoji="0" sz="2000" kern="1200">
                <a:solidFill>
                  <a:schemeClr val="tx1"/>
                </a:solidFill>
                <a:latin typeface="+mn-lt"/>
                <a:ea typeface="+mn-ea"/>
                <a:cs typeface="+mn-cs"/>
              </a:defRPr>
            </a:lvl4pPr>
            <a:lvl5pPr marL="1828800" indent="0" algn="ctr" rtl="0" eaLnBrk="1" latinLnBrk="0" hangingPunct="1">
              <a:spcBef>
                <a:spcPct val="20000"/>
              </a:spcBef>
              <a:buClr>
                <a:schemeClr val="tx1"/>
              </a:buClr>
              <a:buFont typeface="Wingdings 2"/>
              <a:buNone/>
              <a:defRPr kumimoji="0" sz="2000" kern="1200">
                <a:solidFill>
                  <a:schemeClr val="tx1"/>
                </a:solidFill>
                <a:latin typeface="+mn-lt"/>
                <a:ea typeface="+mn-ea"/>
                <a:cs typeface="+mn-cs"/>
              </a:defRPr>
            </a:lvl5pPr>
            <a:lvl6pPr marL="2286000" indent="0" algn="ctr" rtl="0" eaLnBrk="1" latinLnBrk="0" hangingPunct="1">
              <a:spcBef>
                <a:spcPct val="20000"/>
              </a:spcBef>
              <a:buClr>
                <a:schemeClr val="tx1"/>
              </a:buClr>
              <a:buFont typeface="Wingdings 3"/>
              <a:buNone/>
              <a:defRPr kumimoji="0" sz="1800" kern="1200">
                <a:solidFill>
                  <a:schemeClr val="tx1"/>
                </a:solidFill>
                <a:latin typeface="+mn-lt"/>
                <a:ea typeface="+mn-ea"/>
                <a:cs typeface="+mn-cs"/>
              </a:defRPr>
            </a:lvl6pPr>
            <a:lvl7pPr marL="2743200" indent="0" algn="ctr" rtl="0" eaLnBrk="1" latinLnBrk="0" hangingPunct="1">
              <a:spcBef>
                <a:spcPct val="20000"/>
              </a:spcBef>
              <a:buClr>
                <a:schemeClr val="tx1"/>
              </a:buClr>
              <a:buFont typeface="Wingdings 2"/>
              <a:buNone/>
              <a:defRPr kumimoji="0" sz="1600" kern="1200">
                <a:solidFill>
                  <a:schemeClr val="tx1"/>
                </a:solidFill>
                <a:latin typeface="+mn-lt"/>
                <a:ea typeface="+mn-ea"/>
                <a:cs typeface="+mn-cs"/>
              </a:defRPr>
            </a:lvl7pPr>
            <a:lvl8pPr marL="3200400" indent="0" algn="ctr" rtl="0" eaLnBrk="1" latinLnBrk="0" hangingPunct="1">
              <a:spcBef>
                <a:spcPct val="20000"/>
              </a:spcBef>
              <a:buClr>
                <a:schemeClr val="tx1"/>
              </a:buClr>
              <a:buFont typeface="Wingdings 2"/>
              <a:buNone/>
              <a:defRPr kumimoji="0" sz="1400" kern="1200">
                <a:solidFill>
                  <a:schemeClr val="tx1"/>
                </a:solidFill>
                <a:latin typeface="+mn-lt"/>
                <a:ea typeface="+mn-ea"/>
                <a:cs typeface="+mn-cs"/>
              </a:defRPr>
            </a:lvl8pPr>
            <a:lvl9pPr marL="3657600" indent="0" algn="ctr" rtl="0" eaLnBrk="1" latinLnBrk="0" hangingPunct="1">
              <a:spcBef>
                <a:spcPct val="20000"/>
              </a:spcBef>
              <a:buClr>
                <a:schemeClr val="tx1"/>
              </a:buClr>
              <a:buFont typeface="Wingdings 2"/>
              <a:buNone/>
              <a:defRPr kumimoji="0" sz="1400" kern="1200" baseline="0">
                <a:solidFill>
                  <a:schemeClr val="tx1"/>
                </a:solidFill>
                <a:latin typeface="+mn-lt"/>
                <a:ea typeface="+mn-ea"/>
                <a:cs typeface="+mn-cs"/>
              </a:defRPr>
            </a:lvl9pPr>
          </a:lstStyle>
          <a:p>
            <a:pPr marL="457200" indent="-457200" algn="r" rtl="1">
              <a:buFont typeface="Wingdings" panose="05000000000000000000" pitchFamily="2" charset="2"/>
              <a:buChar char="Ø"/>
            </a:pPr>
            <a:r>
              <a:rPr lang="fa-IR" b="1" dirty="0" smtClean="0">
                <a:solidFill>
                  <a:srgbClr val="FFC000"/>
                </a:solidFill>
                <a:cs typeface="2  Baran" pitchFamily="2" charset="-78"/>
              </a:rPr>
              <a:t>معرفی </a:t>
            </a:r>
          </a:p>
          <a:p>
            <a:pPr marL="457200" indent="-457200" algn="r" rtl="1">
              <a:buFont typeface="Wingdings" panose="05000000000000000000" pitchFamily="2" charset="2"/>
              <a:buChar char="Ø"/>
            </a:pPr>
            <a:r>
              <a:rPr lang="fa-IR" b="1" dirty="0" smtClean="0">
                <a:solidFill>
                  <a:srgbClr val="FFC000"/>
                </a:solidFill>
                <a:cs typeface="2  Baran" pitchFamily="2" charset="-78"/>
              </a:rPr>
              <a:t>تاریخچه </a:t>
            </a:r>
          </a:p>
          <a:p>
            <a:pPr marL="457200" indent="-457200" algn="r" rtl="1">
              <a:buFont typeface="Wingdings" panose="05000000000000000000" pitchFamily="2" charset="2"/>
              <a:buChar char="Ø"/>
            </a:pPr>
            <a:r>
              <a:rPr lang="fa-IR" b="1" dirty="0" smtClean="0">
                <a:solidFill>
                  <a:srgbClr val="FFC000"/>
                </a:solidFill>
                <a:cs typeface="2  Baran" pitchFamily="2" charset="-78"/>
              </a:rPr>
              <a:t>طرح کلی</a:t>
            </a:r>
          </a:p>
          <a:p>
            <a:pPr marL="457200" indent="-457200" algn="r" rtl="1">
              <a:buFont typeface="Wingdings" panose="05000000000000000000" pitchFamily="2" charset="2"/>
              <a:buChar char="Ø"/>
            </a:pPr>
            <a:r>
              <a:rPr lang="fa-IR" b="1" dirty="0" smtClean="0">
                <a:solidFill>
                  <a:srgbClr val="FFC000"/>
                </a:solidFill>
                <a:cs typeface="2  Baran" pitchFamily="2" charset="-78"/>
              </a:rPr>
              <a:t>کاخ لوکزامبورگ</a:t>
            </a:r>
          </a:p>
          <a:p>
            <a:pPr marL="457200" indent="-457200" algn="r" rtl="1">
              <a:buFont typeface="Wingdings" panose="05000000000000000000" pitchFamily="2" charset="2"/>
              <a:buChar char="Ø"/>
            </a:pPr>
            <a:r>
              <a:rPr lang="fa-IR" b="1" dirty="0" smtClean="0">
                <a:solidFill>
                  <a:srgbClr val="FFC000"/>
                </a:solidFill>
                <a:cs typeface="2  Baran" pitchFamily="2" charset="-78"/>
              </a:rPr>
              <a:t>اجزای کلی باغ:</a:t>
            </a:r>
          </a:p>
          <a:p>
            <a:pPr marL="457200" indent="-457200" algn="r" rtl="1">
              <a:buFont typeface="Wingdings" panose="05000000000000000000" pitchFamily="2" charset="2"/>
              <a:buChar char="Ø"/>
            </a:pPr>
            <a:r>
              <a:rPr lang="fa-IR" b="1" dirty="0" smtClean="0">
                <a:solidFill>
                  <a:srgbClr val="FFC000"/>
                </a:solidFill>
                <a:cs typeface="2  Baran" pitchFamily="2" charset="-78"/>
              </a:rPr>
              <a:t>فواره ی مدیچی</a:t>
            </a:r>
          </a:p>
          <a:p>
            <a:pPr marL="457200" indent="-457200" algn="r" rtl="1">
              <a:buFont typeface="Wingdings" panose="05000000000000000000" pitchFamily="2" charset="2"/>
              <a:buChar char="Ø"/>
            </a:pPr>
            <a:r>
              <a:rPr lang="fa-IR" b="1" dirty="0" smtClean="0">
                <a:solidFill>
                  <a:srgbClr val="FFC000"/>
                </a:solidFill>
                <a:cs typeface="2  Baran" pitchFamily="2" charset="-78"/>
              </a:rPr>
              <a:t>فواره ی </a:t>
            </a:r>
            <a:r>
              <a:rPr lang="en-US" b="1" dirty="0" err="1" smtClean="0">
                <a:solidFill>
                  <a:srgbClr val="FFC000"/>
                </a:solidFill>
                <a:latin typeface="+mj-lt"/>
                <a:cs typeface="2  Baran" pitchFamily="2" charset="-78"/>
              </a:rPr>
              <a:t>observatore</a:t>
            </a:r>
            <a:endParaRPr lang="fa-IR" b="1" dirty="0" smtClean="0">
              <a:solidFill>
                <a:srgbClr val="FFC000"/>
              </a:solidFill>
              <a:latin typeface="+mj-lt"/>
              <a:cs typeface="2  Baran" pitchFamily="2" charset="-78"/>
            </a:endParaRPr>
          </a:p>
          <a:p>
            <a:pPr marL="457200" indent="-457200" algn="r" rtl="1">
              <a:buFont typeface="Wingdings" panose="05000000000000000000" pitchFamily="2" charset="2"/>
              <a:buChar char="Ø"/>
            </a:pPr>
            <a:r>
              <a:rPr lang="fa-IR" b="1" dirty="0" smtClean="0">
                <a:solidFill>
                  <a:srgbClr val="FFC000"/>
                </a:solidFill>
                <a:cs typeface="2  Baran" pitchFamily="2" charset="-78"/>
              </a:rPr>
              <a:t>مجسمه ها</a:t>
            </a:r>
          </a:p>
          <a:p>
            <a:pPr marL="457200" indent="-457200" algn="r" rtl="1">
              <a:buFont typeface="Wingdings" panose="05000000000000000000" pitchFamily="2" charset="2"/>
              <a:buChar char="Ø"/>
            </a:pPr>
            <a:r>
              <a:rPr lang="fa-IR" b="1" dirty="0" smtClean="0">
                <a:solidFill>
                  <a:srgbClr val="FFC000"/>
                </a:solidFill>
                <a:cs typeface="2  Baran" pitchFamily="2" charset="-78"/>
              </a:rPr>
              <a:t>قوانین باغ داری فرانسوی</a:t>
            </a:r>
          </a:p>
          <a:p>
            <a:pPr marL="457200" indent="-457200" algn="r" rtl="1">
              <a:buFont typeface="Wingdings" panose="05000000000000000000" pitchFamily="2" charset="2"/>
              <a:buChar char="Ø"/>
            </a:pPr>
            <a:r>
              <a:rPr lang="fa-IR" b="1" dirty="0" smtClean="0">
                <a:solidFill>
                  <a:srgbClr val="FFC000"/>
                </a:solidFill>
                <a:cs typeface="2  Baran" pitchFamily="2" charset="-78"/>
              </a:rPr>
              <a:t>منابع</a:t>
            </a:r>
            <a:endParaRPr lang="fa-IR" b="1" dirty="0" smtClean="0">
              <a:solidFill>
                <a:srgbClr val="FFC000"/>
              </a:solidFill>
              <a:cs typeface="2  Baran" pitchFamily="2" charset="-78"/>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5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fade">
                                      <p:cBhvr>
                                        <p:cTn id="52" dur="500"/>
                                        <p:tgtEl>
                                          <p:spTgt spid="3">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Effect transition="in" filter="fade">
                                      <p:cBhvr>
                                        <p:cTn id="5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rtl="1"/>
            <a:r>
              <a:rPr lang="fa-IR" sz="3600" dirty="0" smtClean="0">
                <a:solidFill>
                  <a:schemeClr val="accent2">
                    <a:lumMod val="60000"/>
                    <a:lumOff val="40000"/>
                  </a:schemeClr>
                </a:solidFill>
              </a:rPr>
              <a:t>منابع</a:t>
            </a:r>
            <a:endParaRPr lang="en-US" sz="3600" dirty="0">
              <a:solidFill>
                <a:schemeClr val="accent2">
                  <a:lumMod val="60000"/>
                  <a:lumOff val="40000"/>
                </a:schemeClr>
              </a:solidFill>
            </a:endParaRPr>
          </a:p>
        </p:txBody>
      </p:sp>
      <p:sp>
        <p:nvSpPr>
          <p:cNvPr id="3" name="Content Placeholder 2"/>
          <p:cNvSpPr>
            <a:spLocks noGrp="1"/>
          </p:cNvSpPr>
          <p:nvPr>
            <p:ph idx="1"/>
          </p:nvPr>
        </p:nvSpPr>
        <p:spPr/>
        <p:txBody>
          <a:bodyPr/>
          <a:lstStyle/>
          <a:p>
            <a:pPr marL="0" indent="0" algn="r" rtl="1">
              <a:buNone/>
            </a:pPr>
            <a:r>
              <a:rPr lang="en-US" dirty="0" smtClean="0">
                <a:solidFill>
                  <a:schemeClr val="bg1"/>
                </a:solidFill>
                <a:hlinkClick r:id="rId2"/>
              </a:rPr>
              <a:t>www.wikipedia.eng.com</a:t>
            </a:r>
            <a:endParaRPr lang="en-US" dirty="0" smtClean="0">
              <a:solidFill>
                <a:schemeClr val="bg1"/>
              </a:solidFill>
            </a:endParaRPr>
          </a:p>
          <a:p>
            <a:pPr marL="0" indent="0" algn="r" rtl="1">
              <a:buNone/>
            </a:pPr>
            <a:r>
              <a:rPr lang="en-US" dirty="0" smtClean="0">
                <a:solidFill>
                  <a:schemeClr val="bg1"/>
                </a:solidFill>
                <a:hlinkClick r:id="rId3"/>
              </a:rPr>
              <a:t>www.gardenvisits.com</a:t>
            </a:r>
            <a:endParaRPr lang="en-US" dirty="0" smtClean="0">
              <a:solidFill>
                <a:schemeClr val="bg1"/>
              </a:solidFill>
            </a:endParaRPr>
          </a:p>
          <a:p>
            <a:pPr marL="0" indent="0" algn="r" rtl="1">
              <a:buNone/>
            </a:pPr>
            <a:endParaRPr lang="en-US" dirty="0">
              <a:solidFill>
                <a:schemeClr val="bg1"/>
              </a:solidFill>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600" dirty="0" smtClean="0">
                <a:solidFill>
                  <a:schemeClr val="accent2">
                    <a:lumMod val="60000"/>
                    <a:lumOff val="40000"/>
                  </a:schemeClr>
                </a:solidFill>
              </a:rPr>
              <a:t>معرفی باغ</a:t>
            </a:r>
            <a:endParaRPr lang="en-US" sz="3600" dirty="0">
              <a:solidFill>
                <a:schemeClr val="accent2">
                  <a:lumMod val="60000"/>
                  <a:lumOff val="40000"/>
                </a:schemeClr>
              </a:solidFill>
            </a:endParaRPr>
          </a:p>
        </p:txBody>
      </p:sp>
      <p:sp>
        <p:nvSpPr>
          <p:cNvPr id="3" name="Content Placeholder 2"/>
          <p:cNvSpPr>
            <a:spLocks noGrp="1"/>
          </p:cNvSpPr>
          <p:nvPr>
            <p:ph idx="1"/>
          </p:nvPr>
        </p:nvSpPr>
        <p:spPr>
          <a:xfrm>
            <a:off x="990600" y="1600200"/>
            <a:ext cx="7162800" cy="4709160"/>
          </a:xfrm>
        </p:spPr>
        <p:txBody>
          <a:bodyPr>
            <a:normAutofit/>
          </a:bodyPr>
          <a:lstStyle/>
          <a:p>
            <a:pPr marL="0" indent="0" algn="just" rtl="1">
              <a:buNone/>
            </a:pPr>
            <a:r>
              <a:rPr lang="fa-IR" sz="1600" b="1" dirty="0" smtClean="0">
                <a:solidFill>
                  <a:schemeClr val="bg1"/>
                </a:solidFill>
                <a:cs typeface="+mj-cs"/>
              </a:rPr>
              <a:t>باغ لوکزامبورگ دومین پارک بزرگ در پاریس است که در منطقه شش آن قرار دارد 22 هکتار مساحت دارد وکاخ لوکزامبورگ در آن قرار دارد که هم اکنون مجلس سنای فرانسه است.این باغ مورد علاقه پاریسی هاست و هرساله هزاران گردشگر از سرتاسر جهان جذب می کند.این به دلیل نزدیکی به دانشگاه سوربن و بسیاری از دانشسراهای پاریس محل تجمع روشنفکران است.</a:t>
            </a:r>
          </a:p>
          <a:p>
            <a:pPr algn="just" rtl="1">
              <a:buNone/>
            </a:pPr>
            <a:endParaRPr lang="en-US" sz="1600" b="1" dirty="0">
              <a:solidFill>
                <a:schemeClr val="bg1"/>
              </a:solidFill>
              <a:cs typeface="+mj-cs"/>
            </a:endParaRPr>
          </a:p>
        </p:txBody>
      </p:sp>
      <p:pic>
        <p:nvPicPr>
          <p:cNvPr id="1026" name="Picture 2" descr="H:\باغ لوکزامبورگ\800px-LuxembourgMontparnasse.jpg"/>
          <p:cNvPicPr>
            <a:picLocks noChangeAspect="1" noChangeArrowheads="1"/>
          </p:cNvPicPr>
          <p:nvPr/>
        </p:nvPicPr>
        <p:blipFill>
          <a:blip r:embed="rId2" cstate="print"/>
          <a:srcRect/>
          <a:stretch>
            <a:fillRect/>
          </a:stretch>
        </p:blipFill>
        <p:spPr bwMode="auto">
          <a:xfrm>
            <a:off x="381000" y="3200400"/>
            <a:ext cx="5043487" cy="33791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 calcmode="lin" valueType="num">
                                      <p:cBhvr additive="base">
                                        <p:cTn id="17" dur="500" fill="hold"/>
                                        <p:tgtEl>
                                          <p:spTgt spid="1026"/>
                                        </p:tgtEl>
                                        <p:attrNameLst>
                                          <p:attrName>ppt_x</p:attrName>
                                        </p:attrNameLst>
                                      </p:cBhvr>
                                      <p:tavLst>
                                        <p:tav tm="0">
                                          <p:val>
                                            <p:strVal val="#ppt_x"/>
                                          </p:val>
                                        </p:tav>
                                        <p:tav tm="100000">
                                          <p:val>
                                            <p:strVal val="#ppt_x"/>
                                          </p:val>
                                        </p:tav>
                                      </p:tavLst>
                                    </p:anim>
                                    <p:anim calcmode="lin" valueType="num">
                                      <p:cBhvr additive="base">
                                        <p:cTn id="1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pPr algn="r"/>
            <a:r>
              <a:rPr lang="fa-IR" sz="3600" dirty="0" smtClean="0">
                <a:solidFill>
                  <a:schemeClr val="tx2">
                    <a:lumMod val="75000"/>
                  </a:schemeClr>
                </a:solidFill>
              </a:rPr>
              <a:t>تاریخچه</a:t>
            </a:r>
            <a:endParaRPr lang="en-US" sz="3600" dirty="0">
              <a:solidFill>
                <a:schemeClr val="tx2">
                  <a:lumMod val="75000"/>
                </a:schemeClr>
              </a:solidFill>
            </a:endParaRPr>
          </a:p>
        </p:txBody>
      </p:sp>
      <p:sp>
        <p:nvSpPr>
          <p:cNvPr id="5" name="Content Placeholder 2"/>
          <p:cNvSpPr>
            <a:spLocks noGrp="1"/>
          </p:cNvSpPr>
          <p:nvPr>
            <p:ph idx="1"/>
          </p:nvPr>
        </p:nvSpPr>
        <p:spPr>
          <a:xfrm>
            <a:off x="457200" y="1143000"/>
            <a:ext cx="8229600" cy="5166360"/>
          </a:xfrm>
          <a:ln>
            <a:solidFill>
              <a:schemeClr val="bg1"/>
            </a:solidFill>
          </a:ln>
        </p:spPr>
        <p:txBody>
          <a:bodyPr>
            <a:normAutofit/>
          </a:bodyPr>
          <a:lstStyle/>
          <a:p>
            <a:pPr marL="0" lvl="1" indent="0" algn="justLow" rtl="1">
              <a:spcBef>
                <a:spcPts val="0"/>
              </a:spcBef>
              <a:buNone/>
            </a:pPr>
            <a:r>
              <a:rPr lang="fa-IR" sz="1600" b="1" dirty="0" smtClean="0">
                <a:solidFill>
                  <a:schemeClr val="bg1"/>
                </a:solidFill>
                <a:cs typeface="+mj-cs"/>
              </a:rPr>
              <a:t>در سال 1611 ملکه ماری مدیچی تصمیم به ساخت کاخی همانند کاخ پیتی در زادگاهش فلورانس کرد.  </a:t>
            </a:r>
          </a:p>
          <a:p>
            <a:pPr marL="0" lvl="1" indent="0" algn="justLow" rtl="1">
              <a:spcBef>
                <a:spcPts val="0"/>
              </a:spcBef>
              <a:buNone/>
            </a:pPr>
            <a:r>
              <a:rPr lang="fa-IR" sz="1600" b="1" dirty="0" smtClean="0">
                <a:solidFill>
                  <a:schemeClr val="bg1"/>
                </a:solidFill>
                <a:cs typeface="+mj-cs"/>
              </a:rPr>
              <a:t>در سال 1612 او 2000راس درخت کاشت.توماسو فرانچینی دو تا تراس و یک ردیف</a:t>
            </a:r>
            <a:r>
              <a:rPr lang="en-US" sz="1600" b="1" dirty="0" smtClean="0">
                <a:solidFill>
                  <a:schemeClr val="bg1"/>
                </a:solidFill>
                <a:cs typeface="+mj-cs"/>
              </a:rPr>
              <a:t> </a:t>
            </a:r>
            <a:r>
              <a:rPr lang="fa-IR" sz="1600" b="1" dirty="0" smtClean="0">
                <a:solidFill>
                  <a:schemeClr val="bg1"/>
                </a:solidFill>
                <a:cs typeface="+mj-cs"/>
              </a:rPr>
              <a:t> نرده ی طولانی طراحی کرد و همچنین یک حوضچه ی دایره ای شکل در وسط باغ.او فواره ی مدیچی را در قسمت شرقی باغ و یک غار و چشمه ی مصنوعی نیز ساخت.</a:t>
            </a:r>
          </a:p>
          <a:p>
            <a:pPr marL="0" lvl="1" indent="0" algn="just" rtl="1">
              <a:spcBef>
                <a:spcPts val="0"/>
              </a:spcBef>
              <a:buNone/>
            </a:pPr>
            <a:r>
              <a:rPr lang="fa-IR" sz="1600" b="1" dirty="0" smtClean="0">
                <a:solidFill>
                  <a:schemeClr val="bg1"/>
                </a:solidFill>
                <a:cs typeface="+mj-cs"/>
              </a:rPr>
              <a:t>در سال 1630 ملکه زمین های اطراف را خرید و باغ را به 30 هکتار افزایش دادو </a:t>
            </a:r>
            <a:r>
              <a:rPr lang="ar-SA" sz="1600" b="1" dirty="0" smtClean="0">
                <a:solidFill>
                  <a:schemeClr val="bg1"/>
                </a:solidFill>
                <a:cs typeface="+mj-cs"/>
              </a:rPr>
              <a:t>بویسیو، سیور دلا بارادریک را مدیر اداره ی کار ها کرد.</a:t>
            </a:r>
            <a:r>
              <a:rPr lang="ar-SA" sz="1600" dirty="0" smtClean="0"/>
              <a:t> </a:t>
            </a:r>
            <a:r>
              <a:rPr lang="ar-SA" sz="1600" b="1" dirty="0" smtClean="0">
                <a:solidFill>
                  <a:schemeClr val="bg1"/>
                </a:solidFill>
                <a:cs typeface="+mj-cs"/>
              </a:rPr>
              <a:t>او یک سری میدانک هایی در دو گذز شرق و غرب قرار داده که گذر شرقی به فواره ی مدیچی ختم می شود و یک میدان مستطیل شکل گلکاری شده به وجود آورد و در وسط</a:t>
            </a:r>
            <a:r>
              <a:rPr lang="fa-IR" sz="1600" b="1" dirty="0" smtClean="0">
                <a:solidFill>
                  <a:schemeClr val="bg1"/>
                </a:solidFill>
                <a:cs typeface="+mj-cs"/>
              </a:rPr>
              <a:t> این</a:t>
            </a:r>
            <a:r>
              <a:rPr lang="ar-SA" sz="1600" b="1" dirty="0" smtClean="0">
                <a:solidFill>
                  <a:schemeClr val="bg1"/>
                </a:solidFill>
                <a:cs typeface="+mj-cs"/>
              </a:rPr>
              <a:t> مکان یک حوض 8ضلعی و فواره قرار داد که نشانه انتهایی پرسپکتیو محسوب می شود و هم اکنون مکان رصد خانه پاریس است.</a:t>
            </a:r>
            <a:endParaRPr lang="fa-IR" sz="1600" b="1" dirty="0" smtClean="0">
              <a:solidFill>
                <a:schemeClr val="bg1"/>
              </a:solidFill>
              <a:cs typeface="+mj-cs"/>
            </a:endParaRPr>
          </a:p>
          <a:p>
            <a:pPr marL="0" lvl="1" indent="0" algn="just" rtl="1">
              <a:spcBef>
                <a:spcPts val="0"/>
              </a:spcBef>
              <a:buNone/>
            </a:pPr>
            <a:r>
              <a:rPr lang="ar-SA" sz="1600" b="1" dirty="0" smtClean="0">
                <a:solidFill>
                  <a:schemeClr val="bg1"/>
                </a:solidFill>
                <a:cs typeface="+mj-cs"/>
              </a:rPr>
              <a:t>با وقوع انقلاب فرانسه رهبران آن باغ را40 هکتار افزایش دادند.جین چارلین معمار طاق تریموف وظیفه ی بازسازی باغ را بر عهده گرفت.او فواره ی مدیچی را تعمیر کرد و پرسپکتیو را از کاخ تا رصد خانه ادامه داد وگلخانه ها و تاکستان قدیمی را به روش باغداری فرانسوی نگه داری کرد.</a:t>
            </a:r>
            <a:endParaRPr lang="fa-IR" sz="1600" b="1" dirty="0" smtClean="0">
              <a:solidFill>
                <a:schemeClr val="bg1"/>
              </a:solidFill>
              <a:cs typeface="+mj-cs"/>
            </a:endParaRPr>
          </a:p>
          <a:p>
            <a:pPr marL="0" lvl="1" indent="0" algn="just" rtl="1">
              <a:spcBef>
                <a:spcPts val="0"/>
              </a:spcBef>
              <a:buNone/>
            </a:pPr>
            <a:r>
              <a:rPr lang="ar-SA" sz="1600" b="1" dirty="0" smtClean="0">
                <a:solidFill>
                  <a:schemeClr val="bg1"/>
                </a:solidFill>
                <a:cs typeface="+mj-cs"/>
              </a:rPr>
              <a:t>در سال 1848 باغ محلی برای تجمع مجسمه ها شد</a:t>
            </a:r>
            <a:r>
              <a:rPr lang="fa-IR" sz="1600" b="1" dirty="0" smtClean="0">
                <a:solidFill>
                  <a:schemeClr val="bg1"/>
                </a:solidFill>
                <a:cs typeface="+mj-cs"/>
              </a:rPr>
              <a:t>.</a:t>
            </a:r>
          </a:p>
          <a:p>
            <a:pPr marL="0" lvl="1" indent="0" algn="justLow" rtl="1">
              <a:spcBef>
                <a:spcPts val="0"/>
              </a:spcBef>
              <a:buNone/>
            </a:pPr>
            <a:r>
              <a:rPr lang="ar-SA" sz="1600" b="1" dirty="0" smtClean="0">
                <a:solidFill>
                  <a:schemeClr val="bg1"/>
                </a:solidFill>
                <a:cs typeface="+mj-cs"/>
              </a:rPr>
              <a:t>در زمان لوئیس ناپلئون حدود 15 هکتار از زمین های باغ به خصوص تاکستان قدیمی جدا شد ه ودر این مکان شروع به ساخت بلوارهایی برای راحتی رفت آمد و بازسازی فواره ی مدیچی کردند.</a:t>
            </a:r>
            <a:r>
              <a:rPr lang="fa-IR" sz="1600" b="1" dirty="0" smtClean="0">
                <a:solidFill>
                  <a:schemeClr val="bg1"/>
                </a:solidFill>
                <a:cs typeface="+mj-cs"/>
              </a:rPr>
              <a:t>در این دوره بازسازی گابریل دویود دروازه های تزیینی و حصاری دور باغ کشید </a:t>
            </a:r>
            <a:r>
              <a:rPr lang="en-US" sz="1600" b="1" dirty="0" smtClean="0">
                <a:solidFill>
                  <a:schemeClr val="bg1"/>
                </a:solidFill>
                <a:cs typeface="+mj-cs"/>
              </a:rPr>
              <a:t>.</a:t>
            </a:r>
            <a:endParaRPr lang="en-US" sz="1600" b="1" dirty="0">
              <a:solidFill>
                <a:schemeClr val="bg1"/>
              </a:solidFill>
              <a:cs typeface="+mj-cs"/>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0600" y="1523998"/>
            <a:ext cx="2667000" cy="32610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8600" y="3429000"/>
            <a:ext cx="2516444" cy="3308402"/>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020" y="1155700"/>
            <a:ext cx="4328160" cy="2813304"/>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10200" y="990600"/>
            <a:ext cx="3467100" cy="3467100"/>
          </a:xfrm>
          <a:prstGeom prst="rect">
            <a:avLst/>
          </a:prstGeom>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59444" y="1676400"/>
            <a:ext cx="2895600" cy="43592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animEffect transition="in" filter="fade">
                                      <p:cBhvr>
                                        <p:cTn id="27" dur="500"/>
                                        <p:tgtEl>
                                          <p:spTgt spid="5">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fade">
                                      <p:cBhvr>
                                        <p:cTn id="32" dur="500"/>
                                        <p:tgtEl>
                                          <p:spTgt spid="5">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par>
                                <p:cTn id="41" presetID="10" presetClass="entr" presetSubtype="0"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8"/>
                                        </p:tgtEl>
                                      </p:cBhvr>
                                    </p:animEffect>
                                    <p:set>
                                      <p:cBhvr>
                                        <p:cTn id="48" dur="1" fill="hold">
                                          <p:stCondLst>
                                            <p:cond delay="499"/>
                                          </p:stCondLst>
                                        </p:cTn>
                                        <p:tgtEl>
                                          <p:spTgt spid="8"/>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6"/>
                                        </p:tgtEl>
                                      </p:cBhvr>
                                    </p:animEffect>
                                    <p:set>
                                      <p:cBhvr>
                                        <p:cTn id="51" dur="1" fill="hold">
                                          <p:stCondLst>
                                            <p:cond delay="499"/>
                                          </p:stCondLst>
                                        </p:cTn>
                                        <p:tgtEl>
                                          <p:spTgt spid="6"/>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7"/>
                                        </p:tgtEl>
                                      </p:cBhvr>
                                    </p:animEffect>
                                    <p:set>
                                      <p:cBhvr>
                                        <p:cTn id="54" dur="1" fill="hold">
                                          <p:stCondLst>
                                            <p:cond delay="499"/>
                                          </p:stCondLst>
                                        </p:cTn>
                                        <p:tgtEl>
                                          <p:spTgt spid="7"/>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5">
                                            <p:txEl>
                                              <p:pRg st="3" end="3"/>
                                            </p:txEl>
                                          </p:spTgt>
                                        </p:tgtEl>
                                        <p:attrNameLst>
                                          <p:attrName>style.visibility</p:attrName>
                                        </p:attrNameLst>
                                      </p:cBhvr>
                                      <p:to>
                                        <p:strVal val="visible"/>
                                      </p:to>
                                    </p:set>
                                    <p:animEffect transition="in" filter="fade">
                                      <p:cBhvr>
                                        <p:cTn id="59" dur="500"/>
                                        <p:tgtEl>
                                          <p:spTgt spid="5">
                                            <p:txEl>
                                              <p:pRg st="3" end="3"/>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5">
                                            <p:txEl>
                                              <p:pRg st="4" end="4"/>
                                            </p:txEl>
                                          </p:spTgt>
                                        </p:tgtEl>
                                        <p:attrNameLst>
                                          <p:attrName>style.visibility</p:attrName>
                                        </p:attrNameLst>
                                      </p:cBhvr>
                                      <p:to>
                                        <p:strVal val="visible"/>
                                      </p:to>
                                    </p:set>
                                    <p:animEffect transition="in" filter="fade">
                                      <p:cBhvr>
                                        <p:cTn id="64" dur="500"/>
                                        <p:tgtEl>
                                          <p:spTgt spid="5">
                                            <p:txEl>
                                              <p:pRg st="4" end="4"/>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1026"/>
                                        </p:tgtEl>
                                        <p:attrNameLst>
                                          <p:attrName>style.visibility</p:attrName>
                                        </p:attrNameLst>
                                      </p:cBhvr>
                                      <p:to>
                                        <p:strVal val="visible"/>
                                      </p:to>
                                    </p:set>
                                    <p:animEffect transition="in" filter="fade">
                                      <p:cBhvr>
                                        <p:cTn id="69" dur="500"/>
                                        <p:tgtEl>
                                          <p:spTgt spid="1026"/>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xit" presetSubtype="0" fill="hold" nodeType="clickEffect">
                                  <p:stCondLst>
                                    <p:cond delay="0"/>
                                  </p:stCondLst>
                                  <p:childTnLst>
                                    <p:animEffect transition="out" filter="fade">
                                      <p:cBhvr>
                                        <p:cTn id="73" dur="500"/>
                                        <p:tgtEl>
                                          <p:spTgt spid="1026"/>
                                        </p:tgtEl>
                                      </p:cBhvr>
                                    </p:animEffect>
                                    <p:set>
                                      <p:cBhvr>
                                        <p:cTn id="74" dur="1" fill="hold">
                                          <p:stCondLst>
                                            <p:cond delay="499"/>
                                          </p:stCondLst>
                                        </p:cTn>
                                        <p:tgtEl>
                                          <p:spTgt spid="1026"/>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0" presetClass="exit" presetSubtype="0" fill="hold" nodeType="clickEffect">
                                  <p:stCondLst>
                                    <p:cond delay="0"/>
                                  </p:stCondLst>
                                  <p:childTnLst>
                                    <p:animEffect transition="out" filter="fade">
                                      <p:cBhvr>
                                        <p:cTn id="78" dur="500"/>
                                        <p:tgtEl>
                                          <p:spTgt spid="1026"/>
                                        </p:tgtEl>
                                      </p:cBhvr>
                                    </p:animEffect>
                                    <p:set>
                                      <p:cBhvr>
                                        <p:cTn id="79" dur="1" fill="hold">
                                          <p:stCondLst>
                                            <p:cond delay="499"/>
                                          </p:stCondLst>
                                        </p:cTn>
                                        <p:tgtEl>
                                          <p:spTgt spid="1026"/>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5">
                                            <p:txEl>
                                              <p:pRg st="5" end="5"/>
                                            </p:txEl>
                                          </p:spTgt>
                                        </p:tgtEl>
                                        <p:attrNameLst>
                                          <p:attrName>style.visibility</p:attrName>
                                        </p:attrNameLst>
                                      </p:cBhvr>
                                      <p:to>
                                        <p:strVal val="visible"/>
                                      </p:to>
                                    </p:set>
                                    <p:animEffect transition="in" filter="fade">
                                      <p:cBhvr>
                                        <p:cTn id="84"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rtl="1"/>
            <a:r>
              <a:rPr lang="fa-IR" sz="3600" dirty="0" smtClean="0">
                <a:solidFill>
                  <a:schemeClr val="accent2">
                    <a:lumMod val="60000"/>
                    <a:lumOff val="40000"/>
                  </a:schemeClr>
                </a:solidFill>
              </a:rPr>
              <a:t>طرح کلی</a:t>
            </a:r>
            <a:endParaRPr lang="en-US" sz="3600" dirty="0">
              <a:solidFill>
                <a:schemeClr val="accent2">
                  <a:lumMod val="60000"/>
                  <a:lumOff val="40000"/>
                </a:schemeClr>
              </a:solidFill>
            </a:endParaRPr>
          </a:p>
        </p:txBody>
      </p:sp>
      <p:sp>
        <p:nvSpPr>
          <p:cNvPr id="3" name="Content Placeholder 2"/>
          <p:cNvSpPr>
            <a:spLocks noGrp="1"/>
          </p:cNvSpPr>
          <p:nvPr>
            <p:ph idx="1"/>
          </p:nvPr>
        </p:nvSpPr>
        <p:spPr>
          <a:xfrm>
            <a:off x="990600" y="1600200"/>
            <a:ext cx="7696200" cy="4709160"/>
          </a:xfrm>
        </p:spPr>
        <p:txBody>
          <a:bodyPr>
            <a:normAutofit/>
          </a:bodyPr>
          <a:lstStyle/>
          <a:p>
            <a:pPr marL="0" indent="0" algn="just" rtl="1">
              <a:buNone/>
            </a:pPr>
            <a:r>
              <a:rPr lang="fa-IR" sz="1600" b="1" dirty="0" smtClean="0">
                <a:solidFill>
                  <a:schemeClr val="bg1"/>
                </a:solidFill>
                <a:cs typeface="+mj-cs"/>
              </a:rPr>
              <a:t>قسمت بزرگی از باغ توسط باغچه های گلکاری و شن کاری و چمن کاری شده که در وسط آنها مجسمه ها قرار دارند و در وسط باغ یک حوض هشت ضلعی است که محل بازی بچه هاست.محور باغ عمود بر کاخ است.مجسمه ها ،بناهای یاد بودی و ابنما ها دور این محور قرار دارند.</a:t>
            </a:r>
            <a:endParaRPr lang="en-US" sz="1600" b="1" dirty="0">
              <a:solidFill>
                <a:schemeClr val="bg1"/>
              </a:solidFill>
              <a:cs typeface="+mj-cs"/>
            </a:endParaRPr>
          </a:p>
        </p:txBody>
      </p:sp>
      <p:pic>
        <p:nvPicPr>
          <p:cNvPr id="7170" name="Picture 2" descr="H:\باغ لوکزامبورگ\Queens_of_France_-_Luxembourg.jpg"/>
          <p:cNvPicPr>
            <a:picLocks noChangeAspect="1" noChangeArrowheads="1"/>
          </p:cNvPicPr>
          <p:nvPr/>
        </p:nvPicPr>
        <p:blipFill>
          <a:blip r:embed="rId2" cstate="print"/>
          <a:srcRect/>
          <a:stretch>
            <a:fillRect/>
          </a:stretch>
        </p:blipFill>
        <p:spPr bwMode="auto">
          <a:xfrm>
            <a:off x="381000" y="2667000"/>
            <a:ext cx="5105400" cy="382905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7170"/>
                                        </p:tgtEl>
                                        <p:attrNameLst>
                                          <p:attrName>style.visibility</p:attrName>
                                        </p:attrNameLst>
                                      </p:cBhvr>
                                      <p:to>
                                        <p:strVal val="visible"/>
                                      </p:to>
                                    </p:set>
                                    <p:animEffect transition="in" filter="fade">
                                      <p:cBhvr>
                                        <p:cTn id="17" dur="1000"/>
                                        <p:tgtEl>
                                          <p:spTgt spid="7170"/>
                                        </p:tgtEl>
                                      </p:cBhvr>
                                    </p:animEffect>
                                    <p:anim calcmode="lin" valueType="num">
                                      <p:cBhvr>
                                        <p:cTn id="18" dur="1000" fill="hold"/>
                                        <p:tgtEl>
                                          <p:spTgt spid="7170"/>
                                        </p:tgtEl>
                                        <p:attrNameLst>
                                          <p:attrName>ppt_x</p:attrName>
                                        </p:attrNameLst>
                                      </p:cBhvr>
                                      <p:tavLst>
                                        <p:tav tm="0">
                                          <p:val>
                                            <p:strVal val="#ppt_x"/>
                                          </p:val>
                                        </p:tav>
                                        <p:tav tm="100000">
                                          <p:val>
                                            <p:strVal val="#ppt_x"/>
                                          </p:val>
                                        </p:tav>
                                      </p:tavLst>
                                    </p:anim>
                                    <p:anim calcmode="lin" valueType="num">
                                      <p:cBhvr>
                                        <p:cTn id="19"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600" dirty="0" smtClean="0">
                <a:solidFill>
                  <a:schemeClr val="accent2">
                    <a:lumMod val="60000"/>
                    <a:lumOff val="40000"/>
                  </a:schemeClr>
                </a:solidFill>
              </a:rPr>
              <a:t>کاخ لوکزامبورگ</a:t>
            </a:r>
            <a:endParaRPr lang="en-US" sz="3600" dirty="0">
              <a:solidFill>
                <a:schemeClr val="accent2">
                  <a:lumMod val="60000"/>
                  <a:lumOff val="40000"/>
                </a:schemeClr>
              </a:solidFill>
            </a:endParaRPr>
          </a:p>
        </p:txBody>
      </p:sp>
      <p:sp>
        <p:nvSpPr>
          <p:cNvPr id="3" name="Content Placeholder 2"/>
          <p:cNvSpPr>
            <a:spLocks noGrp="1"/>
          </p:cNvSpPr>
          <p:nvPr>
            <p:ph idx="1"/>
          </p:nvPr>
        </p:nvSpPr>
        <p:spPr>
          <a:xfrm>
            <a:off x="457200" y="1371600"/>
            <a:ext cx="8229600" cy="4937760"/>
          </a:xfrm>
        </p:spPr>
        <p:txBody>
          <a:bodyPr>
            <a:normAutofit/>
          </a:bodyPr>
          <a:lstStyle/>
          <a:p>
            <a:pPr marL="0" indent="0" algn="just" rtl="1">
              <a:spcBef>
                <a:spcPts val="0"/>
              </a:spcBef>
              <a:buNone/>
            </a:pPr>
            <a:r>
              <a:rPr lang="fa-IR" sz="1600" b="1" dirty="0" smtClean="0">
                <a:solidFill>
                  <a:schemeClr val="bg1"/>
                </a:solidFill>
                <a:cs typeface="+mj-cs"/>
              </a:rPr>
              <a:t>ماریا د مدیچی بعد از مرگ همسرش هنری چهارم قصر سلطنتی لوور را ترک کرد و برای زندگی قصر لوکزامبورگ را خریداری کرد.</a:t>
            </a:r>
            <a:r>
              <a:rPr lang="ar-SA" sz="1600" b="1" dirty="0" smtClean="0">
                <a:solidFill>
                  <a:schemeClr val="bg1"/>
                </a:solidFill>
                <a:cs typeface="+mj-cs"/>
              </a:rPr>
              <a:t> اوبرای ساخت قصرش مدل هایی  از کشور خودش را یعنی قصر پیتی و باغ بوبولی به معمارش پیشنهاد داد</a:t>
            </a:r>
            <a:r>
              <a:rPr lang="fa-IR" sz="1600" b="1" dirty="0" smtClean="0">
                <a:solidFill>
                  <a:schemeClr val="bg1"/>
                </a:solidFill>
                <a:cs typeface="+mj-cs"/>
              </a:rPr>
              <a:t> </a:t>
            </a:r>
            <a:r>
              <a:rPr lang="ar-SA" sz="1600" b="1" dirty="0" smtClean="0">
                <a:solidFill>
                  <a:schemeClr val="bg1"/>
                </a:solidFill>
                <a:cs typeface="+mj-cs"/>
              </a:rPr>
              <a:t>اما معمارش سالامون بروس ترکیبات شلوغ ساده کرد و تمرینات معاصر را انجام داد</a:t>
            </a:r>
            <a:r>
              <a:rPr lang="fa-IR" sz="1600" b="1" dirty="0" smtClean="0">
                <a:solidFill>
                  <a:schemeClr val="bg1"/>
                </a:solidFill>
                <a:cs typeface="+mj-cs"/>
              </a:rPr>
              <a:t>.</a:t>
            </a:r>
            <a:r>
              <a:rPr lang="ar-SA" sz="1600" b="1" dirty="0" smtClean="0">
                <a:solidFill>
                  <a:schemeClr val="bg1"/>
                </a:solidFill>
                <a:cs typeface="+mj-cs"/>
              </a:rPr>
              <a:t>نیروی محرک برنامه اغلب با پاازو پیتی ، فلورنس دنبال می شود که ملکه مدیسی، جوانی خود را در آن گذراند</a:t>
            </a:r>
            <a:r>
              <a:rPr lang="en-US" sz="1600" b="1" dirty="0" smtClean="0">
                <a:solidFill>
                  <a:schemeClr val="bg1"/>
                </a:solidFill>
                <a:cs typeface="+mj-cs"/>
              </a:rPr>
              <a:t>.</a:t>
            </a:r>
            <a:r>
              <a:rPr lang="ar-SA" sz="1600" b="1" dirty="0" smtClean="0">
                <a:solidFill>
                  <a:schemeClr val="bg1"/>
                </a:solidFill>
                <a:cs typeface="+mj-cs"/>
              </a:rPr>
              <a:t> تلاش بسیاری کرد تا خانم را همیشه راضی نگه دارد علی رغم سر در خانه که یاد آور قصر آماناتی است. در زمان سلطنت لویی 13، فرانسینی در خدمت مادر ملکه ماری مدیسی باقی ماند . او با سالومون کار کرد و برای آوردن آب از رود خانه کوچک رونجیز به باغستان ها و فواره های مدی سی مهندسی کرد و در باغستان های لوکزامبورک قصر لوکزامبورک به طور گروهی غار زیر زمینی بنا کرد. الساندرو فرانسینی تصویری از فواره ها را نقش بست، و معماری زنده را در سال 1631 ابداع کرد و بسیاری از راه رو های جالب و دروازه ها را مشخص کرد.</a:t>
            </a:r>
            <a:endParaRPr lang="en-US" sz="1600" b="1" dirty="0">
              <a:solidFill>
                <a:schemeClr val="bg1"/>
              </a:solidFill>
              <a:cs typeface="+mj-cs"/>
            </a:endParaRPr>
          </a:p>
        </p:txBody>
      </p:sp>
      <p:pic>
        <p:nvPicPr>
          <p:cNvPr id="3074" name="Picture 2" descr="H:\باغ لوکزامبورگ\800px-Luxembourg_Palace.jpg"/>
          <p:cNvPicPr>
            <a:picLocks noChangeAspect="1" noChangeArrowheads="1"/>
          </p:cNvPicPr>
          <p:nvPr/>
        </p:nvPicPr>
        <p:blipFill>
          <a:blip r:embed="rId2" cstate="print"/>
          <a:srcRect/>
          <a:stretch>
            <a:fillRect/>
          </a:stretch>
        </p:blipFill>
        <p:spPr bwMode="auto">
          <a:xfrm>
            <a:off x="152400" y="2362200"/>
            <a:ext cx="4800600" cy="36004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5" name="Picture 3" descr="H:\باغ لوکزامبورگ\800px-Arrangement_floral_dans_le_jardin_du_Luxembourg.jpg"/>
          <p:cNvPicPr>
            <a:picLocks noChangeAspect="1" noChangeArrowheads="1"/>
          </p:cNvPicPr>
          <p:nvPr/>
        </p:nvPicPr>
        <p:blipFill>
          <a:blip r:embed="rId3" cstate="print"/>
          <a:srcRect/>
          <a:stretch>
            <a:fillRect/>
          </a:stretch>
        </p:blipFill>
        <p:spPr bwMode="auto">
          <a:xfrm>
            <a:off x="5181600" y="3886200"/>
            <a:ext cx="3657600" cy="27432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074"/>
                                        </p:tgtEl>
                                        <p:attrNameLst>
                                          <p:attrName>style.visibility</p:attrName>
                                        </p:attrNameLst>
                                      </p:cBhvr>
                                      <p:to>
                                        <p:strVal val="visible"/>
                                      </p:to>
                                    </p:set>
                                    <p:anim calcmode="lin" valueType="num">
                                      <p:cBhvr additive="base">
                                        <p:cTn id="21" dur="500" fill="hold"/>
                                        <p:tgtEl>
                                          <p:spTgt spid="3074"/>
                                        </p:tgtEl>
                                        <p:attrNameLst>
                                          <p:attrName>ppt_x</p:attrName>
                                        </p:attrNameLst>
                                      </p:cBhvr>
                                      <p:tavLst>
                                        <p:tav tm="0">
                                          <p:val>
                                            <p:strVal val="#ppt_x"/>
                                          </p:val>
                                        </p:tav>
                                        <p:tav tm="100000">
                                          <p:val>
                                            <p:strVal val="#ppt_x"/>
                                          </p:val>
                                        </p:tav>
                                      </p:tavLst>
                                    </p:anim>
                                    <p:anim calcmode="lin" valueType="num">
                                      <p:cBhvr additive="base">
                                        <p:cTn id="22" dur="500" fill="hold"/>
                                        <p:tgtEl>
                                          <p:spTgt spid="3074"/>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075"/>
                                        </p:tgtEl>
                                        <p:attrNameLst>
                                          <p:attrName>style.visibility</p:attrName>
                                        </p:attrNameLst>
                                      </p:cBhvr>
                                      <p:to>
                                        <p:strVal val="visible"/>
                                      </p:to>
                                    </p:set>
                                    <p:anim calcmode="lin" valueType="num">
                                      <p:cBhvr additive="base">
                                        <p:cTn id="25" dur="500" fill="hold"/>
                                        <p:tgtEl>
                                          <p:spTgt spid="3075"/>
                                        </p:tgtEl>
                                        <p:attrNameLst>
                                          <p:attrName>ppt_x</p:attrName>
                                        </p:attrNameLst>
                                      </p:cBhvr>
                                      <p:tavLst>
                                        <p:tav tm="0">
                                          <p:val>
                                            <p:strVal val="#ppt_x"/>
                                          </p:val>
                                        </p:tav>
                                        <p:tav tm="100000">
                                          <p:val>
                                            <p:strVal val="#ppt_x"/>
                                          </p:val>
                                        </p:tav>
                                      </p:tavLst>
                                    </p:anim>
                                    <p:anim calcmode="lin" valueType="num">
                                      <p:cBhvr additive="base">
                                        <p:cTn id="26"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600" dirty="0" smtClean="0">
                <a:solidFill>
                  <a:schemeClr val="accent2">
                    <a:lumMod val="60000"/>
                    <a:lumOff val="40000"/>
                  </a:schemeClr>
                </a:solidFill>
              </a:rPr>
              <a:t>فواره ی مدیچی</a:t>
            </a:r>
            <a:endParaRPr lang="en-US" sz="3600" dirty="0">
              <a:solidFill>
                <a:schemeClr val="accent2">
                  <a:lumMod val="60000"/>
                  <a:lumOff val="40000"/>
                </a:schemeClr>
              </a:solidFill>
            </a:endParaRPr>
          </a:p>
        </p:txBody>
      </p:sp>
      <p:sp>
        <p:nvSpPr>
          <p:cNvPr id="3" name="Content Placeholder 2"/>
          <p:cNvSpPr>
            <a:spLocks noGrp="1"/>
          </p:cNvSpPr>
          <p:nvPr>
            <p:ph idx="1"/>
          </p:nvPr>
        </p:nvSpPr>
        <p:spPr/>
        <p:txBody>
          <a:bodyPr>
            <a:normAutofit/>
          </a:bodyPr>
          <a:lstStyle/>
          <a:p>
            <a:pPr marL="0" indent="0" algn="just" rtl="1">
              <a:spcBef>
                <a:spcPts val="0"/>
              </a:spcBef>
              <a:buNone/>
            </a:pPr>
            <a:r>
              <a:rPr lang="fa-IR" sz="1600" b="1" dirty="0" smtClean="0">
                <a:solidFill>
                  <a:schemeClr val="bg1"/>
                </a:solidFill>
                <a:cs typeface="+mj-cs"/>
              </a:rPr>
              <a:t>این فواره در دوره ی پادشاهی هنری چهارم به وسیله ی توماس فرانسینی فواره ساز و مهندس آب ساخته شد.فرانسینی کسی است که این هنر را از فلورانس به فرانسه آورد.این فواره شکل یک غار می باشد و طرح کلی آن بر گرفته از باغ ایتالیایی رنیسنس است.این فواره در قرن 18ام رو به ویرانی رفت اما در سال 1811 در دوره ی ناپلئون بناپارت توسط جین چارلین دوباره حیات خود را بازیافت.در سال1864-1866 چشمه از جای قبلیش به قسمت شرقی باغ تغییر مکان داد.یک حوض عمیق پر ار آب ساخته شد و دور تا دور ان درخت کاری شد.</a:t>
            </a:r>
            <a:endParaRPr lang="en-US" sz="1600" b="1" dirty="0" smtClean="0">
              <a:solidFill>
                <a:schemeClr val="bg1"/>
              </a:solidFill>
              <a:cs typeface="+mj-cs"/>
            </a:endParaRPr>
          </a:p>
          <a:p>
            <a:pPr marL="0" indent="0" algn="r" rtl="1">
              <a:spcBef>
                <a:spcPts val="0"/>
              </a:spcBef>
              <a:buNone/>
            </a:pPr>
            <a:endParaRPr lang="en-US" dirty="0"/>
          </a:p>
        </p:txBody>
      </p:sp>
      <p:pic>
        <p:nvPicPr>
          <p:cNvPr id="5122" name="Picture 2" descr="H:\باغ لوکزامبورگ\80ABFC~1.JPG"/>
          <p:cNvPicPr>
            <a:picLocks noChangeAspect="1" noChangeArrowheads="1"/>
          </p:cNvPicPr>
          <p:nvPr/>
        </p:nvPicPr>
        <p:blipFill>
          <a:blip r:embed="rId2" cstate="print"/>
          <a:srcRect/>
          <a:stretch>
            <a:fillRect/>
          </a:stretch>
        </p:blipFill>
        <p:spPr bwMode="auto">
          <a:xfrm>
            <a:off x="304801" y="1219200"/>
            <a:ext cx="4495800" cy="5410200"/>
          </a:xfrm>
          <a:prstGeom prst="rect">
            <a:avLst/>
          </a:prstGeom>
          <a:noFill/>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122"/>
                                        </p:tgtEl>
                                        <p:attrNameLst>
                                          <p:attrName>style.visibility</p:attrName>
                                        </p:attrNameLst>
                                      </p:cBhvr>
                                      <p:to>
                                        <p:strVal val="visible"/>
                                      </p:to>
                                    </p:set>
                                    <p:anim calcmode="lin" valueType="num">
                                      <p:cBhvr additive="base">
                                        <p:cTn id="17" dur="500" fill="hold"/>
                                        <p:tgtEl>
                                          <p:spTgt spid="5122"/>
                                        </p:tgtEl>
                                        <p:attrNameLst>
                                          <p:attrName>ppt_x</p:attrName>
                                        </p:attrNameLst>
                                      </p:cBhvr>
                                      <p:tavLst>
                                        <p:tav tm="0">
                                          <p:val>
                                            <p:strVal val="#ppt_x"/>
                                          </p:val>
                                        </p:tav>
                                        <p:tav tm="100000">
                                          <p:val>
                                            <p:strVal val="#ppt_x"/>
                                          </p:val>
                                        </p:tav>
                                      </p:tavLst>
                                    </p:anim>
                                    <p:anim calcmode="lin" valueType="num">
                                      <p:cBhvr additive="base">
                                        <p:cTn id="1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en-US" sz="3600" dirty="0" err="1" smtClean="0">
                <a:solidFill>
                  <a:schemeClr val="accent2">
                    <a:lumMod val="60000"/>
                    <a:lumOff val="40000"/>
                  </a:schemeClr>
                </a:solidFill>
              </a:rPr>
              <a:t>observatore</a:t>
            </a:r>
            <a:r>
              <a:rPr lang="fa-IR" sz="3600" dirty="0" smtClean="0">
                <a:solidFill>
                  <a:schemeClr val="accent2">
                    <a:lumMod val="60000"/>
                    <a:lumOff val="40000"/>
                  </a:schemeClr>
                </a:solidFill>
              </a:rPr>
              <a:t> فواره ی </a:t>
            </a:r>
            <a:endParaRPr lang="en-US" sz="3600" dirty="0">
              <a:solidFill>
                <a:schemeClr val="accent2">
                  <a:lumMod val="60000"/>
                  <a:lumOff val="40000"/>
                </a:schemeClr>
              </a:solidFill>
            </a:endParaRPr>
          </a:p>
        </p:txBody>
      </p:sp>
      <p:sp>
        <p:nvSpPr>
          <p:cNvPr id="3" name="Content Placeholder 2"/>
          <p:cNvSpPr>
            <a:spLocks noGrp="1"/>
          </p:cNvSpPr>
          <p:nvPr>
            <p:ph idx="1"/>
          </p:nvPr>
        </p:nvSpPr>
        <p:spPr/>
        <p:txBody>
          <a:bodyPr>
            <a:normAutofit/>
          </a:bodyPr>
          <a:lstStyle/>
          <a:p>
            <a:pPr marL="0" indent="0" algn="just" rtl="1">
              <a:spcBef>
                <a:spcPts val="0"/>
              </a:spcBef>
              <a:buNone/>
            </a:pPr>
            <a:r>
              <a:rPr lang="fa-IR" sz="1600" b="1" dirty="0" smtClean="0">
                <a:solidFill>
                  <a:schemeClr val="bg1"/>
                </a:solidFill>
                <a:cs typeface="+mj-cs"/>
              </a:rPr>
              <a:t>فواره </a:t>
            </a:r>
            <a:r>
              <a:rPr lang="en-US" sz="1600" b="1" dirty="0" smtClean="0">
                <a:solidFill>
                  <a:schemeClr val="bg1"/>
                </a:solidFill>
                <a:cs typeface="+mj-cs"/>
              </a:rPr>
              <a:t>l </a:t>
            </a:r>
            <a:r>
              <a:rPr lang="en-US" sz="1600" b="1" dirty="0" err="1" smtClean="0">
                <a:solidFill>
                  <a:schemeClr val="bg1"/>
                </a:solidFill>
                <a:cs typeface="+mj-cs"/>
              </a:rPr>
              <a:t>observatore</a:t>
            </a:r>
            <a:r>
              <a:rPr lang="fa-IR" sz="1600" b="1" dirty="0" smtClean="0">
                <a:solidFill>
                  <a:schemeClr val="bg1"/>
                </a:solidFill>
                <a:cs typeface="+mj-cs"/>
              </a:rPr>
              <a:t> یک فواره تاریخی است و سنگ تراشه های آن توسط کارپوکس انجام شد. . در سال 1874شروع به ساخت این آبنما کردند. </a:t>
            </a:r>
            <a:r>
              <a:rPr lang="ar-SA" sz="1600" b="1" dirty="0" smtClean="0">
                <a:solidFill>
                  <a:schemeClr val="bg1"/>
                </a:solidFill>
                <a:cs typeface="+mj-cs"/>
              </a:rPr>
              <a:t>هم چنین به عنوان فواره کواتر پارتیز دو مونده معروف است که 4 بخش جهان با شکل های زنانه یا فواره های ساده کارپئوس شکل داده شده است. فواره اولین بار در سال 1866 به عنوان بخشی از ایجاد خیابان جدید گرند لوکزامبورک پیشنهاد شد، یکی از پروژه های اصلی بارون هاس من برای بازسازی بود</a:t>
            </a:r>
            <a:r>
              <a:rPr lang="fa-IR" sz="1600" b="1" dirty="0" smtClean="0">
                <a:solidFill>
                  <a:schemeClr val="bg1"/>
                </a:solidFill>
                <a:cs typeface="+mj-cs"/>
              </a:rPr>
              <a:t>. در اولین طرح هایش شکل 4 زن بوده که نشان دهنده چهار نقطه از قطب نما است که فضای کیهانی را در سرشان دارند ولی معمارش از عدم تحرک شکل ها نا راضی بود. در مدل های بعدی آن زن به نمایشی از 4 بخش جهانی ، اروپا، آسیا، آمریکا و آفریقا تبدیل شده که بدن شان را به سمت کره برده و باعث حرکت تندیس می شود. </a:t>
            </a:r>
            <a:endParaRPr lang="en-US" sz="1600" b="1" dirty="0" smtClean="0">
              <a:solidFill>
                <a:schemeClr val="bg1"/>
              </a:solidFill>
              <a:cs typeface="+mj-cs"/>
            </a:endParaRPr>
          </a:p>
          <a:p>
            <a:pPr marL="0" indent="0" algn="just" rtl="1">
              <a:spcBef>
                <a:spcPts val="0"/>
              </a:spcBef>
              <a:buNone/>
            </a:pPr>
            <a:endParaRPr lang="en-US" sz="1600" b="1" dirty="0">
              <a:solidFill>
                <a:schemeClr val="bg1"/>
              </a:solidFill>
              <a:cs typeface="+mj-cs"/>
            </a:endParaRPr>
          </a:p>
        </p:txBody>
      </p:sp>
      <p:pic>
        <p:nvPicPr>
          <p:cNvPr id="4098" name="Picture 2" descr="H:\باغ لوکزامبورگ\404px-Jardluc.jpg"/>
          <p:cNvPicPr>
            <a:picLocks noChangeAspect="1" noChangeArrowheads="1"/>
          </p:cNvPicPr>
          <p:nvPr/>
        </p:nvPicPr>
        <p:blipFill>
          <a:blip r:embed="rId2" cstate="print"/>
          <a:srcRect/>
          <a:stretch>
            <a:fillRect/>
          </a:stretch>
        </p:blipFill>
        <p:spPr bwMode="auto">
          <a:xfrm>
            <a:off x="381000" y="1295400"/>
            <a:ext cx="3573462" cy="529572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fade">
                                      <p:cBhvr>
                                        <p:cTn id="17" dur="1000"/>
                                        <p:tgtEl>
                                          <p:spTgt spid="4098"/>
                                        </p:tgtEl>
                                      </p:cBhvr>
                                    </p:animEffect>
                                    <p:anim calcmode="lin" valueType="num">
                                      <p:cBhvr>
                                        <p:cTn id="18" dur="1000" fill="hold"/>
                                        <p:tgtEl>
                                          <p:spTgt spid="4098"/>
                                        </p:tgtEl>
                                        <p:attrNameLst>
                                          <p:attrName>ppt_x</p:attrName>
                                        </p:attrNameLst>
                                      </p:cBhvr>
                                      <p:tavLst>
                                        <p:tav tm="0">
                                          <p:val>
                                            <p:strVal val="#ppt_x"/>
                                          </p:val>
                                        </p:tav>
                                        <p:tav tm="100000">
                                          <p:val>
                                            <p:strVal val="#ppt_x"/>
                                          </p:val>
                                        </p:tav>
                                      </p:tavLst>
                                    </p:anim>
                                    <p:anim calcmode="lin" valueType="num">
                                      <p:cBhvr>
                                        <p:cTn id="1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600" dirty="0" smtClean="0">
                <a:solidFill>
                  <a:schemeClr val="accent2">
                    <a:lumMod val="60000"/>
                    <a:lumOff val="40000"/>
                  </a:schemeClr>
                </a:solidFill>
              </a:rPr>
              <a:t>مجسمه ها</a:t>
            </a:r>
            <a:endParaRPr lang="en-US" sz="3600" dirty="0">
              <a:solidFill>
                <a:schemeClr val="accent2">
                  <a:lumMod val="60000"/>
                  <a:lumOff val="40000"/>
                </a:schemeClr>
              </a:solidFill>
            </a:endParaRPr>
          </a:p>
        </p:txBody>
      </p:sp>
      <p:sp>
        <p:nvSpPr>
          <p:cNvPr id="3" name="Content Placeholder 2"/>
          <p:cNvSpPr>
            <a:spLocks noGrp="1"/>
          </p:cNvSpPr>
          <p:nvPr>
            <p:ph idx="1"/>
          </p:nvPr>
        </p:nvSpPr>
        <p:spPr/>
        <p:txBody>
          <a:bodyPr>
            <a:normAutofit/>
          </a:bodyPr>
          <a:lstStyle/>
          <a:p>
            <a:pPr marL="0" indent="0" algn="just" rtl="1">
              <a:buNone/>
            </a:pPr>
            <a:r>
              <a:rPr lang="fa-IR" sz="1600" b="1" dirty="0" smtClean="0">
                <a:solidFill>
                  <a:schemeClr val="bg1"/>
                </a:solidFill>
                <a:cs typeface="+mj-cs"/>
              </a:rPr>
              <a:t>دور تا دور باغ بالغ بر بیش از 100 مجسمه،بناهای یادمانی و فواره ها وجود دارد.در گوشه ای از باغ در یک فضای سبز به صورت دایر های 12 مجسمه از ملکه ها و زنان معروف فرانسه روی پایه هایی قرار دارد .</a:t>
            </a:r>
            <a:endParaRPr lang="en-US" sz="1600" b="1" dirty="0" smtClean="0">
              <a:solidFill>
                <a:schemeClr val="bg1"/>
              </a:solidFill>
              <a:cs typeface="+mj-cs"/>
            </a:endParaRPr>
          </a:p>
          <a:p>
            <a:pPr marL="0" indent="0" algn="just" rtl="1">
              <a:buNone/>
            </a:pPr>
            <a:endParaRPr lang="en-US" sz="1600" b="1" dirty="0">
              <a:solidFill>
                <a:schemeClr val="bg1"/>
              </a:solidFill>
              <a:cs typeface="+mj-cs"/>
            </a:endParaRPr>
          </a:p>
        </p:txBody>
      </p:sp>
      <p:pic>
        <p:nvPicPr>
          <p:cNvPr id="6146" name="Picture 2" descr="H:\باغ لوکزامبورگ\400PX-~1.JPG"/>
          <p:cNvPicPr>
            <a:picLocks noChangeAspect="1" noChangeArrowheads="1"/>
          </p:cNvPicPr>
          <p:nvPr/>
        </p:nvPicPr>
        <p:blipFill>
          <a:blip r:embed="rId2" cstate="print"/>
          <a:srcRect/>
          <a:stretch>
            <a:fillRect/>
          </a:stretch>
        </p:blipFill>
        <p:spPr bwMode="auto">
          <a:xfrm>
            <a:off x="2590800" y="1943100"/>
            <a:ext cx="3200400" cy="4800600"/>
          </a:xfrm>
          <a:prstGeom prst="rect">
            <a:avLst/>
          </a:prstGeom>
          <a:ln>
            <a:noFill/>
          </a:ln>
          <a:effectLst>
            <a:outerShdw blurRad="292100" dist="139700" dir="2700000" algn="tl" rotWithShape="0">
              <a:srgbClr val="333333">
                <a:alpha val="65000"/>
              </a:srgbClr>
            </a:outerShdw>
          </a:effectLst>
        </p:spPr>
      </p:pic>
      <p:pic>
        <p:nvPicPr>
          <p:cNvPr id="6147" name="Picture 3" descr="H:\باغ لوکزامبورگ\450px-Blanchard.jpg"/>
          <p:cNvPicPr>
            <a:picLocks noChangeAspect="1" noChangeArrowheads="1"/>
          </p:cNvPicPr>
          <p:nvPr/>
        </p:nvPicPr>
        <p:blipFill>
          <a:blip r:embed="rId3" cstate="print"/>
          <a:srcRect/>
          <a:stretch>
            <a:fillRect/>
          </a:stretch>
        </p:blipFill>
        <p:spPr bwMode="auto">
          <a:xfrm>
            <a:off x="3505200" y="1828800"/>
            <a:ext cx="3276600" cy="4368800"/>
          </a:xfrm>
          <a:prstGeom prst="rect">
            <a:avLst/>
          </a:prstGeom>
          <a:ln>
            <a:noFill/>
          </a:ln>
          <a:effectLst>
            <a:outerShdw blurRad="292100" dist="139700" dir="2700000" algn="tl" rotWithShape="0">
              <a:srgbClr val="333333">
                <a:alpha val="65000"/>
              </a:srgbClr>
            </a:outerShdw>
          </a:effectLst>
        </p:spPr>
      </p:pic>
      <p:pic>
        <p:nvPicPr>
          <p:cNvPr id="6148" name="Picture 4" descr="H:\باغ لوکزامبورگ\552PX-~1.JPG"/>
          <p:cNvPicPr>
            <a:picLocks noChangeAspect="1" noChangeArrowheads="1"/>
          </p:cNvPicPr>
          <p:nvPr/>
        </p:nvPicPr>
        <p:blipFill>
          <a:blip r:embed="rId4" cstate="print"/>
          <a:srcRect/>
          <a:stretch>
            <a:fillRect/>
          </a:stretch>
        </p:blipFill>
        <p:spPr bwMode="auto">
          <a:xfrm>
            <a:off x="2220468" y="1498600"/>
            <a:ext cx="4626864" cy="5029200"/>
          </a:xfrm>
          <a:prstGeom prst="rect">
            <a:avLst/>
          </a:prstGeom>
          <a:ln>
            <a:noFill/>
          </a:ln>
          <a:effectLst>
            <a:outerShdw blurRad="292100" dist="139700" dir="2700000" algn="tl" rotWithShape="0">
              <a:srgbClr val="333333">
                <a:alpha val="65000"/>
              </a:srgbClr>
            </a:outerShdw>
          </a:effectLst>
        </p:spPr>
      </p:pic>
      <p:pic>
        <p:nvPicPr>
          <p:cNvPr id="6150" name="Picture 6" descr="H:\باغ لوکزامبورگ\796px-FontaineDelacroix.jpg"/>
          <p:cNvPicPr>
            <a:picLocks noChangeAspect="1" noChangeArrowheads="1"/>
          </p:cNvPicPr>
          <p:nvPr/>
        </p:nvPicPr>
        <p:blipFill>
          <a:blip r:embed="rId5" cstate="print"/>
          <a:srcRect/>
          <a:stretch>
            <a:fillRect/>
          </a:stretch>
        </p:blipFill>
        <p:spPr bwMode="auto">
          <a:xfrm>
            <a:off x="1295400" y="1653776"/>
            <a:ext cx="6477000" cy="4874024"/>
          </a:xfrm>
          <a:prstGeom prst="rect">
            <a:avLst/>
          </a:prstGeom>
          <a:ln>
            <a:noFill/>
          </a:ln>
          <a:effectLst>
            <a:outerShdw blurRad="292100" dist="139700" dir="2700000" algn="tl" rotWithShape="0">
              <a:srgbClr val="333333">
                <a:alpha val="65000"/>
              </a:srgbClr>
            </a:outerShdw>
          </a:effectLst>
        </p:spPr>
      </p:pic>
      <p:pic>
        <p:nvPicPr>
          <p:cNvPr id="6151" name="Picture 7" descr="H:\باغ لوکزامبورگ\800px-Le_Marchand_de_Masques_par_Zacharie_Astruc_2.jpg"/>
          <p:cNvPicPr>
            <a:picLocks noChangeAspect="1" noChangeArrowheads="1"/>
          </p:cNvPicPr>
          <p:nvPr/>
        </p:nvPicPr>
        <p:blipFill>
          <a:blip r:embed="rId6" cstate="print"/>
          <a:srcRect/>
          <a:stretch>
            <a:fillRect/>
          </a:stretch>
        </p:blipFill>
        <p:spPr bwMode="auto">
          <a:xfrm>
            <a:off x="874227" y="1803400"/>
            <a:ext cx="6633546" cy="4419600"/>
          </a:xfrm>
          <a:prstGeom prst="rect">
            <a:avLst/>
          </a:prstGeom>
          <a:ln>
            <a:noFill/>
          </a:ln>
          <a:effectLst>
            <a:outerShdw blurRad="292100" dist="139700" dir="2700000" algn="tl" rotWithShape="0">
              <a:srgbClr val="333333">
                <a:alpha val="65000"/>
              </a:srgbClr>
            </a:outerShdw>
          </a:effectLst>
        </p:spPr>
      </p:pic>
      <p:pic>
        <p:nvPicPr>
          <p:cNvPr id="6152" name="Picture 8" descr="H:\باغ لوکزامبورگ\800px-Philippe_Joseph_Henri_Lemaire-Archidamas-_Jardin_du_Luxembourg.jpg"/>
          <p:cNvPicPr>
            <a:picLocks noChangeAspect="1" noChangeArrowheads="1"/>
          </p:cNvPicPr>
          <p:nvPr/>
        </p:nvPicPr>
        <p:blipFill>
          <a:blip r:embed="rId7" cstate="print"/>
          <a:srcRect/>
          <a:stretch>
            <a:fillRect/>
          </a:stretch>
        </p:blipFill>
        <p:spPr bwMode="auto">
          <a:xfrm>
            <a:off x="1752600" y="2563776"/>
            <a:ext cx="5562600" cy="4171950"/>
          </a:xfrm>
          <a:prstGeom prst="rect">
            <a:avLst/>
          </a:prstGeom>
          <a:ln>
            <a:noFill/>
          </a:ln>
          <a:effectLst>
            <a:outerShdw blurRad="292100" dist="139700" dir="2700000" algn="tl" rotWithShape="0">
              <a:srgbClr val="333333">
                <a:alpha val="65000"/>
              </a:srgbClr>
            </a:outerShdw>
          </a:effectLst>
        </p:spPr>
      </p:pic>
      <p:pic>
        <p:nvPicPr>
          <p:cNvPr id="6153" name="Picture 9" descr="H:\باغ لوکزامبورگ\800px-Statue_de_Diane_Chasseresse_.jpg"/>
          <p:cNvPicPr>
            <a:picLocks noChangeAspect="1" noChangeArrowheads="1"/>
          </p:cNvPicPr>
          <p:nvPr/>
        </p:nvPicPr>
        <p:blipFill>
          <a:blip r:embed="rId8" cstate="print"/>
          <a:srcRect/>
          <a:stretch>
            <a:fillRect/>
          </a:stretch>
        </p:blipFill>
        <p:spPr bwMode="auto">
          <a:xfrm>
            <a:off x="4116572" y="1738037"/>
            <a:ext cx="5029200" cy="2986088"/>
          </a:xfrm>
          <a:prstGeom prst="rect">
            <a:avLst/>
          </a:prstGeom>
          <a:ln>
            <a:noFill/>
          </a:ln>
          <a:effectLst>
            <a:outerShdw blurRad="292100" dist="139700" dir="2700000" algn="tl" rotWithShape="0">
              <a:srgbClr val="333333">
                <a:alpha val="65000"/>
              </a:srgbClr>
            </a:outerShdw>
          </a:effectLst>
        </p:spPr>
      </p:pic>
      <p:pic>
        <p:nvPicPr>
          <p:cNvPr id="15" name="Picture 10" descr="H:\باغ لوکزامبورگ\jardin_du_luxembourg_1555_jpg_384x.jpg"/>
          <p:cNvPicPr>
            <a:picLocks noChangeAspect="1" noChangeArrowheads="1"/>
          </p:cNvPicPr>
          <p:nvPr/>
        </p:nvPicPr>
        <p:blipFill>
          <a:blip r:embed="rId9" cstate="print"/>
          <a:srcRect/>
          <a:stretch>
            <a:fillRect/>
          </a:stretch>
        </p:blipFill>
        <p:spPr bwMode="auto">
          <a:xfrm>
            <a:off x="0" y="2193139"/>
            <a:ext cx="3505200" cy="262961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146"/>
                                        </p:tgtEl>
                                        <p:attrNameLst>
                                          <p:attrName>style.visibility</p:attrName>
                                        </p:attrNameLst>
                                      </p:cBhvr>
                                      <p:to>
                                        <p:strVal val="visible"/>
                                      </p:to>
                                    </p:set>
                                    <p:anim calcmode="lin" valueType="num">
                                      <p:cBhvr additive="base">
                                        <p:cTn id="17" dur="500" fill="hold"/>
                                        <p:tgtEl>
                                          <p:spTgt spid="6146"/>
                                        </p:tgtEl>
                                        <p:attrNameLst>
                                          <p:attrName>ppt_x</p:attrName>
                                        </p:attrNameLst>
                                      </p:cBhvr>
                                      <p:tavLst>
                                        <p:tav tm="0">
                                          <p:val>
                                            <p:strVal val="#ppt_x"/>
                                          </p:val>
                                        </p:tav>
                                        <p:tav tm="100000">
                                          <p:val>
                                            <p:strVal val="#ppt_x"/>
                                          </p:val>
                                        </p:tav>
                                      </p:tavLst>
                                    </p:anim>
                                    <p:anim calcmode="lin" valueType="num">
                                      <p:cBhvr additive="base">
                                        <p:cTn id="1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6146"/>
                                        </p:tgtEl>
                                      </p:cBhvr>
                                    </p:animEffect>
                                    <p:set>
                                      <p:cBhvr>
                                        <p:cTn id="23" dur="1" fill="hold">
                                          <p:stCondLst>
                                            <p:cond delay="499"/>
                                          </p:stCondLst>
                                        </p:cTn>
                                        <p:tgtEl>
                                          <p:spTgt spid="6146"/>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15"/>
                                        </p:tgtEl>
                                      </p:cBhvr>
                                    </p:animEffect>
                                    <p:set>
                                      <p:cBhvr>
                                        <p:cTn id="35" dur="1" fill="hold">
                                          <p:stCondLst>
                                            <p:cond delay="499"/>
                                          </p:stCondLst>
                                        </p:cTn>
                                        <p:tgtEl>
                                          <p:spTgt spid="15"/>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6152"/>
                                        </p:tgtEl>
                                        <p:attrNameLst>
                                          <p:attrName>style.visibility</p:attrName>
                                        </p:attrNameLst>
                                      </p:cBhvr>
                                      <p:to>
                                        <p:strVal val="visible"/>
                                      </p:to>
                                    </p:set>
                                    <p:animEffect transition="in" filter="fade">
                                      <p:cBhvr>
                                        <p:cTn id="40" dur="500"/>
                                        <p:tgtEl>
                                          <p:spTgt spid="6152"/>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xit" presetSubtype="4" fill="hold" nodeType="clickEffect">
                                  <p:stCondLst>
                                    <p:cond delay="0"/>
                                  </p:stCondLst>
                                  <p:childTnLst>
                                    <p:anim calcmode="lin" valueType="num">
                                      <p:cBhvr additive="base">
                                        <p:cTn id="44" dur="500"/>
                                        <p:tgtEl>
                                          <p:spTgt spid="6152"/>
                                        </p:tgtEl>
                                        <p:attrNameLst>
                                          <p:attrName>ppt_x</p:attrName>
                                        </p:attrNameLst>
                                      </p:cBhvr>
                                      <p:tavLst>
                                        <p:tav tm="0">
                                          <p:val>
                                            <p:strVal val="ppt_x"/>
                                          </p:val>
                                        </p:tav>
                                        <p:tav tm="100000">
                                          <p:val>
                                            <p:strVal val="ppt_x"/>
                                          </p:val>
                                        </p:tav>
                                      </p:tavLst>
                                    </p:anim>
                                    <p:anim calcmode="lin" valueType="num">
                                      <p:cBhvr additive="base">
                                        <p:cTn id="45" dur="500"/>
                                        <p:tgtEl>
                                          <p:spTgt spid="6152"/>
                                        </p:tgtEl>
                                        <p:attrNameLst>
                                          <p:attrName>ppt_y</p:attrName>
                                        </p:attrNameLst>
                                      </p:cBhvr>
                                      <p:tavLst>
                                        <p:tav tm="0">
                                          <p:val>
                                            <p:strVal val="ppt_y"/>
                                          </p:val>
                                        </p:tav>
                                        <p:tav tm="100000">
                                          <p:val>
                                            <p:strVal val="1+ppt_h/2"/>
                                          </p:val>
                                        </p:tav>
                                      </p:tavLst>
                                    </p:anim>
                                    <p:set>
                                      <p:cBhvr>
                                        <p:cTn id="46" dur="1" fill="hold">
                                          <p:stCondLst>
                                            <p:cond delay="499"/>
                                          </p:stCondLst>
                                        </p:cTn>
                                        <p:tgtEl>
                                          <p:spTgt spid="6152"/>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6153"/>
                                        </p:tgtEl>
                                        <p:attrNameLst>
                                          <p:attrName>style.visibility</p:attrName>
                                        </p:attrNameLst>
                                      </p:cBhvr>
                                      <p:to>
                                        <p:strVal val="visible"/>
                                      </p:to>
                                    </p:set>
                                    <p:anim calcmode="lin" valueType="num">
                                      <p:cBhvr additive="base">
                                        <p:cTn id="51" dur="500" fill="hold"/>
                                        <p:tgtEl>
                                          <p:spTgt spid="6153"/>
                                        </p:tgtEl>
                                        <p:attrNameLst>
                                          <p:attrName>ppt_x</p:attrName>
                                        </p:attrNameLst>
                                      </p:cBhvr>
                                      <p:tavLst>
                                        <p:tav tm="0">
                                          <p:val>
                                            <p:strVal val="#ppt_x"/>
                                          </p:val>
                                        </p:tav>
                                        <p:tav tm="100000">
                                          <p:val>
                                            <p:strVal val="#ppt_x"/>
                                          </p:val>
                                        </p:tav>
                                      </p:tavLst>
                                    </p:anim>
                                    <p:anim calcmode="lin" valueType="num">
                                      <p:cBhvr additive="base">
                                        <p:cTn id="52" dur="500" fill="hold"/>
                                        <p:tgtEl>
                                          <p:spTgt spid="6153"/>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nodeType="clickEffect">
                                  <p:stCondLst>
                                    <p:cond delay="0"/>
                                  </p:stCondLst>
                                  <p:childTnLst>
                                    <p:anim calcmode="lin" valueType="num">
                                      <p:cBhvr additive="base">
                                        <p:cTn id="56" dur="500"/>
                                        <p:tgtEl>
                                          <p:spTgt spid="6153"/>
                                        </p:tgtEl>
                                        <p:attrNameLst>
                                          <p:attrName>ppt_x</p:attrName>
                                        </p:attrNameLst>
                                      </p:cBhvr>
                                      <p:tavLst>
                                        <p:tav tm="0">
                                          <p:val>
                                            <p:strVal val="ppt_x"/>
                                          </p:val>
                                        </p:tav>
                                        <p:tav tm="100000">
                                          <p:val>
                                            <p:strVal val="ppt_x"/>
                                          </p:val>
                                        </p:tav>
                                      </p:tavLst>
                                    </p:anim>
                                    <p:anim calcmode="lin" valueType="num">
                                      <p:cBhvr additive="base">
                                        <p:cTn id="57" dur="500"/>
                                        <p:tgtEl>
                                          <p:spTgt spid="6153"/>
                                        </p:tgtEl>
                                        <p:attrNameLst>
                                          <p:attrName>ppt_y</p:attrName>
                                        </p:attrNameLst>
                                      </p:cBhvr>
                                      <p:tavLst>
                                        <p:tav tm="0">
                                          <p:val>
                                            <p:strVal val="ppt_y"/>
                                          </p:val>
                                        </p:tav>
                                        <p:tav tm="100000">
                                          <p:val>
                                            <p:strVal val="1+ppt_h/2"/>
                                          </p:val>
                                        </p:tav>
                                      </p:tavLst>
                                    </p:anim>
                                    <p:set>
                                      <p:cBhvr>
                                        <p:cTn id="58" dur="1" fill="hold">
                                          <p:stCondLst>
                                            <p:cond delay="499"/>
                                          </p:stCondLst>
                                        </p:cTn>
                                        <p:tgtEl>
                                          <p:spTgt spid="6153"/>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6147"/>
                                        </p:tgtEl>
                                        <p:attrNameLst>
                                          <p:attrName>style.visibility</p:attrName>
                                        </p:attrNameLst>
                                      </p:cBhvr>
                                      <p:to>
                                        <p:strVal val="visible"/>
                                      </p:to>
                                    </p:set>
                                    <p:animEffect transition="in" filter="fade">
                                      <p:cBhvr>
                                        <p:cTn id="63" dur="500"/>
                                        <p:tgtEl>
                                          <p:spTgt spid="6147"/>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nodeType="clickEffect">
                                  <p:stCondLst>
                                    <p:cond delay="0"/>
                                  </p:stCondLst>
                                  <p:childTnLst>
                                    <p:anim calcmode="lin" valueType="num">
                                      <p:cBhvr additive="base">
                                        <p:cTn id="67" dur="500"/>
                                        <p:tgtEl>
                                          <p:spTgt spid="6147"/>
                                        </p:tgtEl>
                                        <p:attrNameLst>
                                          <p:attrName>ppt_x</p:attrName>
                                        </p:attrNameLst>
                                      </p:cBhvr>
                                      <p:tavLst>
                                        <p:tav tm="0">
                                          <p:val>
                                            <p:strVal val="ppt_x"/>
                                          </p:val>
                                        </p:tav>
                                        <p:tav tm="100000">
                                          <p:val>
                                            <p:strVal val="ppt_x"/>
                                          </p:val>
                                        </p:tav>
                                      </p:tavLst>
                                    </p:anim>
                                    <p:anim calcmode="lin" valueType="num">
                                      <p:cBhvr additive="base">
                                        <p:cTn id="68" dur="500"/>
                                        <p:tgtEl>
                                          <p:spTgt spid="6147"/>
                                        </p:tgtEl>
                                        <p:attrNameLst>
                                          <p:attrName>ppt_y</p:attrName>
                                        </p:attrNameLst>
                                      </p:cBhvr>
                                      <p:tavLst>
                                        <p:tav tm="0">
                                          <p:val>
                                            <p:strVal val="ppt_y"/>
                                          </p:val>
                                        </p:tav>
                                        <p:tav tm="100000">
                                          <p:val>
                                            <p:strVal val="1+ppt_h/2"/>
                                          </p:val>
                                        </p:tav>
                                      </p:tavLst>
                                    </p:anim>
                                    <p:set>
                                      <p:cBhvr>
                                        <p:cTn id="69" dur="1" fill="hold">
                                          <p:stCondLst>
                                            <p:cond delay="499"/>
                                          </p:stCondLst>
                                        </p:cTn>
                                        <p:tgtEl>
                                          <p:spTgt spid="6147"/>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6148"/>
                                        </p:tgtEl>
                                        <p:attrNameLst>
                                          <p:attrName>style.visibility</p:attrName>
                                        </p:attrNameLst>
                                      </p:cBhvr>
                                      <p:to>
                                        <p:strVal val="visible"/>
                                      </p:to>
                                    </p:set>
                                    <p:animEffect transition="in" filter="fade">
                                      <p:cBhvr>
                                        <p:cTn id="74" dur="500"/>
                                        <p:tgtEl>
                                          <p:spTgt spid="6148"/>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xit" presetSubtype="4" fill="hold" nodeType="clickEffect">
                                  <p:stCondLst>
                                    <p:cond delay="0"/>
                                  </p:stCondLst>
                                  <p:childTnLst>
                                    <p:anim calcmode="lin" valueType="num">
                                      <p:cBhvr additive="base">
                                        <p:cTn id="78" dur="500"/>
                                        <p:tgtEl>
                                          <p:spTgt spid="6148"/>
                                        </p:tgtEl>
                                        <p:attrNameLst>
                                          <p:attrName>ppt_x</p:attrName>
                                        </p:attrNameLst>
                                      </p:cBhvr>
                                      <p:tavLst>
                                        <p:tav tm="0">
                                          <p:val>
                                            <p:strVal val="ppt_x"/>
                                          </p:val>
                                        </p:tav>
                                        <p:tav tm="100000">
                                          <p:val>
                                            <p:strVal val="ppt_x"/>
                                          </p:val>
                                        </p:tav>
                                      </p:tavLst>
                                    </p:anim>
                                    <p:anim calcmode="lin" valueType="num">
                                      <p:cBhvr additive="base">
                                        <p:cTn id="79" dur="500"/>
                                        <p:tgtEl>
                                          <p:spTgt spid="6148"/>
                                        </p:tgtEl>
                                        <p:attrNameLst>
                                          <p:attrName>ppt_y</p:attrName>
                                        </p:attrNameLst>
                                      </p:cBhvr>
                                      <p:tavLst>
                                        <p:tav tm="0">
                                          <p:val>
                                            <p:strVal val="ppt_y"/>
                                          </p:val>
                                        </p:tav>
                                        <p:tav tm="100000">
                                          <p:val>
                                            <p:strVal val="1+ppt_h/2"/>
                                          </p:val>
                                        </p:tav>
                                      </p:tavLst>
                                    </p:anim>
                                    <p:set>
                                      <p:cBhvr>
                                        <p:cTn id="80" dur="1" fill="hold">
                                          <p:stCondLst>
                                            <p:cond delay="499"/>
                                          </p:stCondLst>
                                        </p:cTn>
                                        <p:tgtEl>
                                          <p:spTgt spid="6148"/>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6150"/>
                                        </p:tgtEl>
                                        <p:attrNameLst>
                                          <p:attrName>style.visibility</p:attrName>
                                        </p:attrNameLst>
                                      </p:cBhvr>
                                      <p:to>
                                        <p:strVal val="visible"/>
                                      </p:to>
                                    </p:set>
                                    <p:animEffect transition="in" filter="fade">
                                      <p:cBhvr>
                                        <p:cTn id="85" dur="500"/>
                                        <p:tgtEl>
                                          <p:spTgt spid="6150"/>
                                        </p:tgtEl>
                                      </p:cBhvr>
                                    </p:animEffect>
                                  </p:childTnLst>
                                </p:cTn>
                              </p:par>
                            </p:childTnLst>
                          </p:cTn>
                        </p:par>
                      </p:childTnLst>
                    </p:cTn>
                  </p:par>
                  <p:par>
                    <p:cTn id="86" fill="hold">
                      <p:stCondLst>
                        <p:cond delay="indefinite"/>
                      </p:stCondLst>
                      <p:childTnLst>
                        <p:par>
                          <p:cTn id="87" fill="hold">
                            <p:stCondLst>
                              <p:cond delay="0"/>
                            </p:stCondLst>
                            <p:childTnLst>
                              <p:par>
                                <p:cTn id="88" presetID="2" presetClass="exit" presetSubtype="4" fill="hold" nodeType="clickEffect">
                                  <p:stCondLst>
                                    <p:cond delay="0"/>
                                  </p:stCondLst>
                                  <p:childTnLst>
                                    <p:anim calcmode="lin" valueType="num">
                                      <p:cBhvr additive="base">
                                        <p:cTn id="89" dur="500"/>
                                        <p:tgtEl>
                                          <p:spTgt spid="6150"/>
                                        </p:tgtEl>
                                        <p:attrNameLst>
                                          <p:attrName>ppt_x</p:attrName>
                                        </p:attrNameLst>
                                      </p:cBhvr>
                                      <p:tavLst>
                                        <p:tav tm="0">
                                          <p:val>
                                            <p:strVal val="ppt_x"/>
                                          </p:val>
                                        </p:tav>
                                        <p:tav tm="100000">
                                          <p:val>
                                            <p:strVal val="ppt_x"/>
                                          </p:val>
                                        </p:tav>
                                      </p:tavLst>
                                    </p:anim>
                                    <p:anim calcmode="lin" valueType="num">
                                      <p:cBhvr additive="base">
                                        <p:cTn id="90" dur="500"/>
                                        <p:tgtEl>
                                          <p:spTgt spid="6150"/>
                                        </p:tgtEl>
                                        <p:attrNameLst>
                                          <p:attrName>ppt_y</p:attrName>
                                        </p:attrNameLst>
                                      </p:cBhvr>
                                      <p:tavLst>
                                        <p:tav tm="0">
                                          <p:val>
                                            <p:strVal val="ppt_y"/>
                                          </p:val>
                                        </p:tav>
                                        <p:tav tm="100000">
                                          <p:val>
                                            <p:strVal val="1+ppt_h/2"/>
                                          </p:val>
                                        </p:tav>
                                      </p:tavLst>
                                    </p:anim>
                                    <p:set>
                                      <p:cBhvr>
                                        <p:cTn id="91" dur="1" fill="hold">
                                          <p:stCondLst>
                                            <p:cond delay="499"/>
                                          </p:stCondLst>
                                        </p:cTn>
                                        <p:tgtEl>
                                          <p:spTgt spid="6150"/>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6151"/>
                                        </p:tgtEl>
                                        <p:attrNameLst>
                                          <p:attrName>style.visibility</p:attrName>
                                        </p:attrNameLst>
                                      </p:cBhvr>
                                      <p:to>
                                        <p:strVal val="visible"/>
                                      </p:to>
                                    </p:set>
                                    <p:animEffect transition="in" filter="fade">
                                      <p:cBhvr>
                                        <p:cTn id="96" dur="500"/>
                                        <p:tgtEl>
                                          <p:spTgt spid="6151"/>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xit" presetSubtype="0" fill="hold" nodeType="clickEffect">
                                  <p:stCondLst>
                                    <p:cond delay="0"/>
                                  </p:stCondLst>
                                  <p:childTnLst>
                                    <p:animEffect transition="out" filter="fade">
                                      <p:cBhvr>
                                        <p:cTn id="100" dur="500"/>
                                        <p:tgtEl>
                                          <p:spTgt spid="6151"/>
                                        </p:tgtEl>
                                      </p:cBhvr>
                                    </p:animEffect>
                                    <p:set>
                                      <p:cBhvr>
                                        <p:cTn id="101" dur="1" fill="hold">
                                          <p:stCondLst>
                                            <p:cond delay="499"/>
                                          </p:stCondLst>
                                        </p:cTn>
                                        <p:tgtEl>
                                          <p:spTgt spid="61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7315200" cy="715962"/>
          </a:xfrm>
        </p:spPr>
        <p:txBody>
          <a:bodyPr>
            <a:normAutofit/>
          </a:bodyPr>
          <a:lstStyle/>
          <a:p>
            <a:pPr algn="r"/>
            <a:r>
              <a:rPr lang="fa-IR" sz="3600" dirty="0" smtClean="0">
                <a:solidFill>
                  <a:schemeClr val="accent2">
                    <a:lumMod val="60000"/>
                    <a:lumOff val="40000"/>
                  </a:schemeClr>
                </a:solidFill>
              </a:rPr>
              <a:t>قوانین باغ </a:t>
            </a:r>
            <a:r>
              <a:rPr lang="fa-IR" sz="3600" dirty="0" smtClean="0">
                <a:solidFill>
                  <a:schemeClr val="accent2">
                    <a:lumMod val="60000"/>
                    <a:lumOff val="40000"/>
                  </a:schemeClr>
                </a:solidFill>
                <a:effectLst>
                  <a:outerShdw blurRad="38100" dist="38100" dir="2700000" algn="tl">
                    <a:srgbClr val="000000">
                      <a:alpha val="43137"/>
                    </a:srgbClr>
                  </a:outerShdw>
                </a:effectLst>
              </a:rPr>
              <a:t>آرایی</a:t>
            </a:r>
            <a:r>
              <a:rPr lang="fa-IR" sz="3600" dirty="0" smtClean="0">
                <a:solidFill>
                  <a:schemeClr val="accent2">
                    <a:lumMod val="60000"/>
                    <a:lumOff val="40000"/>
                  </a:schemeClr>
                </a:solidFill>
              </a:rPr>
              <a:t> فرانسوی</a:t>
            </a:r>
            <a:endParaRPr lang="en-US" sz="3600" dirty="0">
              <a:solidFill>
                <a:schemeClr val="accent2">
                  <a:lumMod val="60000"/>
                  <a:lumOff val="40000"/>
                </a:schemeClr>
              </a:solidFill>
            </a:endParaRPr>
          </a:p>
        </p:txBody>
      </p:sp>
      <p:sp>
        <p:nvSpPr>
          <p:cNvPr id="3" name="Content Placeholder 2"/>
          <p:cNvSpPr>
            <a:spLocks noGrp="1"/>
          </p:cNvSpPr>
          <p:nvPr>
            <p:ph idx="1"/>
          </p:nvPr>
        </p:nvSpPr>
        <p:spPr>
          <a:xfrm>
            <a:off x="457200" y="1524000"/>
            <a:ext cx="8382000" cy="4953000"/>
          </a:xfrm>
        </p:spPr>
        <p:txBody>
          <a:bodyPr>
            <a:noAutofit/>
          </a:bodyPr>
          <a:lstStyle/>
          <a:p>
            <a:pPr marL="0" lvl="0" indent="0" algn="just" rtl="1">
              <a:buClrTx/>
              <a:buNone/>
            </a:pPr>
            <a:r>
              <a:rPr lang="fa-IR" sz="1600" b="1" dirty="0" smtClean="0">
                <a:solidFill>
                  <a:schemeClr val="bg1"/>
                </a:solidFill>
                <a:cs typeface="+mj-cs"/>
              </a:rPr>
              <a:t>استفاده از قوانین هندسی با استفاده از جدید ترین کشفیات نوری و منظره ای</a:t>
            </a:r>
            <a:endParaRPr lang="en-US" sz="1600" b="1" dirty="0" smtClean="0">
              <a:solidFill>
                <a:schemeClr val="bg1"/>
              </a:solidFill>
              <a:cs typeface="+mj-cs"/>
            </a:endParaRPr>
          </a:p>
          <a:p>
            <a:pPr marL="0" indent="0" algn="just" rtl="1">
              <a:buClrTx/>
              <a:buSzPct val="69000"/>
              <a:buNone/>
            </a:pPr>
            <a:r>
              <a:rPr lang="ar-SA" sz="1600" b="1" dirty="0" smtClean="0">
                <a:solidFill>
                  <a:schemeClr val="bg1"/>
                </a:solidFill>
                <a:cs typeface="+mj-cs"/>
              </a:rPr>
              <a:t>گل کاری باغ ها به بیننده اجازه می دهد تا کل باغ را در یک نگاه ببیند</a:t>
            </a:r>
            <a:endParaRPr lang="en-US" sz="1600" b="1" dirty="0" smtClean="0">
              <a:solidFill>
                <a:schemeClr val="bg1"/>
              </a:solidFill>
              <a:cs typeface="+mj-cs"/>
            </a:endParaRPr>
          </a:p>
          <a:p>
            <a:pPr marL="0" indent="0" algn="just" rtl="1">
              <a:buClrTx/>
              <a:buNone/>
            </a:pPr>
            <a:r>
              <a:rPr lang="ar-SA" sz="1600" b="1" dirty="0" smtClean="0">
                <a:solidFill>
                  <a:schemeClr val="bg1"/>
                </a:solidFill>
                <a:cs typeface="+mj-cs"/>
              </a:rPr>
              <a:t>تمام سبزیجات و گیاهان کاشتنی، محدود و جهت دار است تا سلطه انسان به طبیعت را اثبات کند.</a:t>
            </a:r>
            <a:endParaRPr lang="en-US" sz="1600" b="1" dirty="0" smtClean="0">
              <a:solidFill>
                <a:schemeClr val="bg1"/>
              </a:solidFill>
              <a:cs typeface="+mj-cs"/>
            </a:endParaRPr>
          </a:p>
          <a:p>
            <a:pPr marL="0" indent="0" algn="just" rtl="1">
              <a:buClrTx/>
              <a:buNone/>
            </a:pPr>
            <a:r>
              <a:rPr lang="ar-SA" sz="1600" b="1" dirty="0" smtClean="0">
                <a:solidFill>
                  <a:schemeClr val="bg1"/>
                </a:solidFill>
                <a:cs typeface="+mj-cs"/>
              </a:rPr>
              <a:t>اقامت گاه یا استراحت گاه به عنوان نقطه مرکزی باغ در نظر گرفته شده</a:t>
            </a:r>
            <a:endParaRPr lang="en-US" sz="1600" b="1" dirty="0" smtClean="0">
              <a:solidFill>
                <a:schemeClr val="bg1"/>
              </a:solidFill>
              <a:cs typeface="+mj-cs"/>
            </a:endParaRPr>
          </a:p>
          <a:p>
            <a:pPr marL="0" indent="0" algn="just" rtl="1">
              <a:buClrTx/>
              <a:buNone/>
            </a:pPr>
            <a:r>
              <a:rPr lang="ar-SA" sz="1600" b="1" dirty="0" smtClean="0">
                <a:solidFill>
                  <a:schemeClr val="bg1"/>
                </a:solidFill>
                <a:cs typeface="+mj-cs"/>
              </a:rPr>
              <a:t>محور اصلی یا چشم انداز عمود به سر در و نمای خانه است</a:t>
            </a:r>
            <a:endParaRPr lang="en-US" sz="1600" b="1" dirty="0" smtClean="0">
              <a:solidFill>
                <a:schemeClr val="bg1"/>
              </a:solidFill>
              <a:cs typeface="+mj-cs"/>
            </a:endParaRPr>
          </a:p>
          <a:p>
            <a:pPr marL="0" indent="0" algn="just" rtl="1">
              <a:buClrTx/>
              <a:buNone/>
            </a:pPr>
            <a:r>
              <a:rPr lang="ar-SA" sz="1600" b="1" dirty="0" smtClean="0">
                <a:solidFill>
                  <a:schemeClr val="bg1"/>
                </a:solidFill>
                <a:cs typeface="+mj-cs"/>
              </a:rPr>
              <a:t>محدوده ای آبی داشته که با درختان مرز بندی شده است. محور اصلی از یک یا چند چشم انداز عمود و کوچه عبور می کند.</a:t>
            </a:r>
            <a:endParaRPr lang="en-US" sz="1600" b="1" dirty="0" smtClean="0">
              <a:solidFill>
                <a:schemeClr val="bg1"/>
              </a:solidFill>
              <a:cs typeface="+mj-cs"/>
            </a:endParaRPr>
          </a:p>
          <a:p>
            <a:pPr marL="0" indent="0" algn="just" rtl="1">
              <a:buClrTx/>
              <a:buNone/>
            </a:pPr>
            <a:r>
              <a:rPr lang="ar-SA" sz="1600" b="1" dirty="0" smtClean="0">
                <a:solidFill>
                  <a:schemeClr val="bg1"/>
                </a:solidFill>
                <a:cs typeface="+mj-cs"/>
              </a:rPr>
              <a:t>مهمترین گل کاری یا بستر های گیاه کاری شده به شکل مربع، دایره یا پیچ دار است و با نظم هندسی و منظم نزدیک خانه قرار گرفته است. </a:t>
            </a:r>
            <a:endParaRPr lang="en-US" sz="1600" b="1" dirty="0" smtClean="0">
              <a:solidFill>
                <a:schemeClr val="bg1"/>
              </a:solidFill>
              <a:cs typeface="+mj-cs"/>
            </a:endParaRPr>
          </a:p>
          <a:p>
            <a:pPr marL="0" indent="0" algn="just" rtl="1">
              <a:buClrTx/>
              <a:buNone/>
            </a:pPr>
            <a:r>
              <a:rPr lang="ar-SA" sz="1600" b="1" dirty="0" smtClean="0">
                <a:solidFill>
                  <a:schemeClr val="bg1"/>
                </a:solidFill>
                <a:cs typeface="+mj-cs"/>
              </a:rPr>
              <a:t>دور تر از خانه، گل ها را با گل های ساده تر جایگزین می کنند، و با چمن پر شده و اغلب شامل فواره یا حوض چه های آبی است</a:t>
            </a:r>
            <a:r>
              <a:rPr lang="fa-IR" sz="1600" b="1" dirty="0" smtClean="0">
                <a:solidFill>
                  <a:schemeClr val="bg1"/>
                </a:solidFill>
                <a:cs typeface="+mj-cs"/>
              </a:rPr>
              <a:t>.</a:t>
            </a:r>
          </a:p>
          <a:p>
            <a:pPr marL="0" indent="0" algn="just" rtl="1">
              <a:buClrTx/>
              <a:buNone/>
            </a:pPr>
            <a:r>
              <a:rPr lang="ar-SA" sz="1600" b="1" dirty="0" smtClean="0">
                <a:solidFill>
                  <a:schemeClr val="bg1"/>
                </a:solidFill>
                <a:cs typeface="+mj-cs"/>
              </a:rPr>
              <a:t>مکانی کامل برای قدم زدن، تئاتر ها</a:t>
            </a:r>
            <a:r>
              <a:rPr lang="fa-IR" sz="1600" b="1" dirty="0" smtClean="0">
                <a:solidFill>
                  <a:schemeClr val="bg1"/>
                </a:solidFill>
                <a:cs typeface="+mj-cs"/>
              </a:rPr>
              <a:t>،</a:t>
            </a:r>
            <a:r>
              <a:rPr lang="ar-SA" sz="1600" b="1" dirty="0" smtClean="0">
                <a:solidFill>
                  <a:schemeClr val="bg1"/>
                </a:solidFill>
                <a:cs typeface="+mj-cs"/>
              </a:rPr>
              <a:t> گلخانه</a:t>
            </a:r>
            <a:r>
              <a:rPr lang="fa-IR" sz="1600" b="1" dirty="0" smtClean="0">
                <a:solidFill>
                  <a:schemeClr val="bg1"/>
                </a:solidFill>
                <a:cs typeface="+mj-cs"/>
              </a:rPr>
              <a:t>ها</a:t>
            </a:r>
            <a:r>
              <a:rPr lang="ar-SA" sz="1600" b="1" dirty="0" smtClean="0">
                <a:solidFill>
                  <a:schemeClr val="bg1"/>
                </a:solidFill>
                <a:cs typeface="+mj-cs"/>
              </a:rPr>
              <a:t>، گالری ها، فضا هایی برای توپ بازی و جشن ها می باشد.</a:t>
            </a:r>
            <a:endParaRPr lang="en-US" sz="1600" b="1" dirty="0" smtClean="0">
              <a:solidFill>
                <a:schemeClr val="bg1"/>
              </a:solidFill>
              <a:cs typeface="+mj-cs"/>
            </a:endParaRPr>
          </a:p>
          <a:p>
            <a:pPr marL="0" indent="0" algn="just" rtl="1">
              <a:buClrTx/>
              <a:buNone/>
            </a:pPr>
            <a:r>
              <a:rPr lang="ar-SA" sz="1600" b="1" dirty="0" smtClean="0">
                <a:solidFill>
                  <a:schemeClr val="bg1"/>
                </a:solidFill>
                <a:cs typeface="+mj-cs"/>
              </a:rPr>
              <a:t>بخش ها و کانال های آبی به عنوان آیینه هایی به کار می رود که دو برابر اندازه خانه یا درخت است.</a:t>
            </a:r>
            <a:endParaRPr lang="en-US" sz="1600" b="1" dirty="0" smtClean="0">
              <a:solidFill>
                <a:schemeClr val="bg1"/>
              </a:solidFill>
              <a:cs typeface="+mj-cs"/>
            </a:endParaRPr>
          </a:p>
          <a:p>
            <a:pPr marL="0" indent="0" algn="just" rtl="1">
              <a:buClrTx/>
              <a:buNone/>
            </a:pPr>
            <a:r>
              <a:rPr lang="ar-SA" sz="1600" b="1" dirty="0" smtClean="0">
                <a:solidFill>
                  <a:schemeClr val="bg1"/>
                </a:solidFill>
                <a:cs typeface="+mj-cs"/>
              </a:rPr>
              <a:t>باغچه با تکه های سنگ تراشی و معمولا با طرح افسانه ای روح داده شده</a:t>
            </a:r>
            <a:r>
              <a:rPr lang="fa-IR" sz="1600" b="1" dirty="0" smtClean="0">
                <a:solidFill>
                  <a:schemeClr val="bg1"/>
                </a:solidFill>
                <a:cs typeface="+mj-cs"/>
              </a:rPr>
              <a:t> است.</a:t>
            </a:r>
            <a:endParaRPr lang="en-US" sz="1600" b="1" dirty="0" smtClean="0">
              <a:solidFill>
                <a:schemeClr val="bg1"/>
              </a:solidFill>
              <a:cs typeface="+mj-cs"/>
            </a:endParaRPr>
          </a:p>
        </p:txBody>
      </p:sp>
      <p:pic>
        <p:nvPicPr>
          <p:cNvPr id="2050" name="Picture 2" descr="H:\باغ لوکزامبورگ\800px-Jardin_du_Petit_Luxembour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905000"/>
            <a:ext cx="4953000" cy="37147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050"/>
                                        </p:tgtEl>
                                        <p:attrNameLst>
                                          <p:attrName>style.visibility</p:attrName>
                                        </p:attrNameLst>
                                      </p:cBhvr>
                                      <p:to>
                                        <p:strVal val="visible"/>
                                      </p:to>
                                    </p:set>
                                    <p:animEffect transition="in" filter="fade">
                                      <p:cBhvr>
                                        <p:cTn id="25" dur="500"/>
                                        <p:tgtEl>
                                          <p:spTgt spid="2050"/>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2050"/>
                                        </p:tgtEl>
                                        <p:attrNameLst>
                                          <p:attrName>ppt_x</p:attrName>
                                        </p:attrNameLst>
                                      </p:cBhvr>
                                      <p:tavLst>
                                        <p:tav tm="0">
                                          <p:val>
                                            <p:strVal val="ppt_x"/>
                                          </p:val>
                                        </p:tav>
                                        <p:tav tm="100000">
                                          <p:val>
                                            <p:strVal val="ppt_x"/>
                                          </p:val>
                                        </p:tav>
                                      </p:tavLst>
                                    </p:anim>
                                    <p:anim calcmode="lin" valueType="num">
                                      <p:cBhvr additive="base">
                                        <p:cTn id="30" dur="500"/>
                                        <p:tgtEl>
                                          <p:spTgt spid="2050"/>
                                        </p:tgtEl>
                                        <p:attrNameLst>
                                          <p:attrName>ppt_y</p:attrName>
                                        </p:attrNameLst>
                                      </p:cBhvr>
                                      <p:tavLst>
                                        <p:tav tm="0">
                                          <p:val>
                                            <p:strVal val="ppt_y"/>
                                          </p:val>
                                        </p:tav>
                                        <p:tav tm="100000">
                                          <p:val>
                                            <p:strVal val="1+ppt_h/2"/>
                                          </p:val>
                                        </p:tav>
                                      </p:tavLst>
                                    </p:anim>
                                    <p:set>
                                      <p:cBhvr>
                                        <p:cTn id="31" dur="1" fill="hold">
                                          <p:stCondLst>
                                            <p:cond delay="499"/>
                                          </p:stCondLst>
                                        </p:cTn>
                                        <p:tgtEl>
                                          <p:spTgt spid="2050"/>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fade">
                                      <p:cBhvr>
                                        <p:cTn id="36" dur="500"/>
                                        <p:tgtEl>
                                          <p:spTgt spid="3">
                                            <p:txEl>
                                              <p:pRg st="3" end="3"/>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500"/>
                                        <p:tgtEl>
                                          <p:spTgt spid="3">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Effect transition="in" filter="fade">
                                      <p:cBhvr>
                                        <p:cTn id="44" dur="500"/>
                                        <p:tgtEl>
                                          <p:spTgt spid="3">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500"/>
                                        <p:tgtEl>
                                          <p:spTgt spid="3">
                                            <p:txEl>
                                              <p:pRg st="6" end="6"/>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Effect transition="in" filter="fade">
                                      <p:cBhvr>
                                        <p:cTn id="54" dur="500"/>
                                        <p:tgtEl>
                                          <p:spTgt spid="3">
                                            <p:txEl>
                                              <p:pRg st="7" end="7"/>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3">
                                            <p:txEl>
                                              <p:pRg st="8" end="8"/>
                                            </p:txEl>
                                          </p:spTgt>
                                        </p:tgtEl>
                                        <p:attrNameLst>
                                          <p:attrName>style.visibility</p:attrName>
                                        </p:attrNameLst>
                                      </p:cBhvr>
                                      <p:to>
                                        <p:strVal val="visible"/>
                                      </p:to>
                                    </p:set>
                                    <p:animEffect transition="in" filter="fade">
                                      <p:cBhvr>
                                        <p:cTn id="59" dur="500"/>
                                        <p:tgtEl>
                                          <p:spTgt spid="3">
                                            <p:txEl>
                                              <p:pRg st="8" end="8"/>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3">
                                            <p:txEl>
                                              <p:pRg st="9" end="9"/>
                                            </p:txEl>
                                          </p:spTgt>
                                        </p:tgtEl>
                                        <p:attrNameLst>
                                          <p:attrName>style.visibility</p:attrName>
                                        </p:attrNameLst>
                                      </p:cBhvr>
                                      <p:to>
                                        <p:strVal val="visible"/>
                                      </p:to>
                                    </p:set>
                                    <p:animEffect transition="in" filter="fade">
                                      <p:cBhvr>
                                        <p:cTn id="64" dur="500"/>
                                        <p:tgtEl>
                                          <p:spTgt spid="3">
                                            <p:txEl>
                                              <p:pRg st="9" end="9"/>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3">
                                            <p:txEl>
                                              <p:pRg st="10" end="10"/>
                                            </p:txEl>
                                          </p:spTgt>
                                        </p:tgtEl>
                                        <p:attrNameLst>
                                          <p:attrName>style.visibility</p:attrName>
                                        </p:attrNameLst>
                                      </p:cBhvr>
                                      <p:to>
                                        <p:strVal val="visible"/>
                                      </p:to>
                                    </p:set>
                                    <p:animEffect transition="in" filter="fade">
                                      <p:cBhvr>
                                        <p:cTn id="69"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580</TotalTime>
  <Words>1165</Words>
  <Application>Microsoft Office PowerPoint</Application>
  <PresentationFormat>On-screen Show (4:3)</PresentationFormat>
  <Paragraphs>45</Paragraphs>
  <Slides>10</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10</vt:i4>
      </vt:variant>
    </vt:vector>
  </HeadingPairs>
  <TitlesOfParts>
    <vt:vector size="20" baseType="lpstr">
      <vt:lpstr>2  Baran</vt:lpstr>
      <vt:lpstr>2  Davat</vt:lpstr>
      <vt:lpstr>Book Antiqua</vt:lpstr>
      <vt:lpstr>Lucida Sans</vt:lpstr>
      <vt:lpstr>Tahoma</vt:lpstr>
      <vt:lpstr>Times New Roman</vt:lpstr>
      <vt:lpstr>Wingdings</vt:lpstr>
      <vt:lpstr>Wingdings 2</vt:lpstr>
      <vt:lpstr>Wingdings 3</vt:lpstr>
      <vt:lpstr>Apex</vt:lpstr>
      <vt:lpstr>باغ لوکزامبورگ</vt:lpstr>
      <vt:lpstr>معرفی باغ</vt:lpstr>
      <vt:lpstr>تاریخچه</vt:lpstr>
      <vt:lpstr>طرح کلی</vt:lpstr>
      <vt:lpstr>کاخ لوکزامبورگ</vt:lpstr>
      <vt:lpstr>فواره ی مدیچی</vt:lpstr>
      <vt:lpstr>observatore فواره ی </vt:lpstr>
      <vt:lpstr>مجسمه ها</vt:lpstr>
      <vt:lpstr>قوانین باغ آرایی فرانسوی</vt:lpstr>
      <vt:lpstr>منابع</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sajjad</dc:creator>
  <cp:lastModifiedBy>Sajjad</cp:lastModifiedBy>
  <cp:revision>87</cp:revision>
  <dcterms:created xsi:type="dcterms:W3CDTF">2006-08-16T00:00:00Z</dcterms:created>
  <dcterms:modified xsi:type="dcterms:W3CDTF">2019-06-09T16:10:54Z</dcterms:modified>
</cp:coreProperties>
</file>