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36" r:id="rId1"/>
  </p:sldMasterIdLst>
  <p:sldIdLst>
    <p:sldId id="256" r:id="rId2"/>
    <p:sldId id="258" r:id="rId3"/>
    <p:sldId id="259" r:id="rId4"/>
    <p:sldId id="265" r:id="rId5"/>
    <p:sldId id="260" r:id="rId6"/>
    <p:sldId id="262" r:id="rId7"/>
    <p:sldId id="261" r:id="rId8"/>
    <p:sldId id="263" r:id="rId9"/>
    <p:sldId id="264"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108" autoAdjust="0"/>
    <p:restoredTop sz="94660"/>
  </p:normalViewPr>
  <p:slideViewPr>
    <p:cSldViewPr>
      <p:cViewPr varScale="1">
        <p:scale>
          <a:sx n="75" d="100"/>
          <a:sy n="75" d="100"/>
        </p:scale>
        <p:origin x="1020" y="5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2" name="Picture 2" descr="\\DROBO-FS\QuickDrops\JB\PPTX NG\Droplets\LightingOverlay.png"/>
          <p:cNvPicPr>
            <a:picLocks noChangeAspect="1" noChangeArrowheads="1"/>
          </p:cNvPicPr>
          <p:nvPr/>
        </p:nvPicPr>
        <p:blipFill>
          <a:blip r:embed="rId2">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66" name="Group 65"/>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67"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68"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9"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0"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71"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2"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3"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4"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5"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6"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7"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8"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9"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0"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1"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2"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3"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4"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5"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6"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7"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8"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9"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0"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1"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2"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3"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4"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5"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96"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7"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8"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9"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0"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1"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2"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3"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4"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5"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6"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7"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08"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9"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0"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1"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2"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3"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4"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5"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6"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7"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8"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9"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0"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900238" y="1122363"/>
            <a:ext cx="6593681"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900238" y="3602038"/>
            <a:ext cx="6593681"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5801052" y="5410202"/>
            <a:ext cx="2057400" cy="365125"/>
          </a:xfrm>
        </p:spPr>
        <p:txBody>
          <a:bodyPr/>
          <a:lstStyle/>
          <a:p>
            <a:fld id="{1D8BD707-D9CF-40AE-B4C6-C98DA3205C09}" type="datetimeFigureOut">
              <a:rPr lang="en-US" smtClean="0"/>
              <a:pPr/>
              <a:t>12/18/2019</a:t>
            </a:fld>
            <a:endParaRPr lang="en-US"/>
          </a:p>
        </p:txBody>
      </p:sp>
      <p:sp>
        <p:nvSpPr>
          <p:cNvPr id="5" name="Footer Placeholder 4"/>
          <p:cNvSpPr>
            <a:spLocks noGrp="1"/>
          </p:cNvSpPr>
          <p:nvPr>
            <p:ph type="ftr" sz="quarter" idx="11"/>
          </p:nvPr>
        </p:nvSpPr>
        <p:spPr>
          <a:xfrm>
            <a:off x="1900237" y="5410202"/>
            <a:ext cx="3843665" cy="365125"/>
          </a:xfrm>
        </p:spPr>
        <p:txBody>
          <a:bodyPr/>
          <a:lstStyle/>
          <a:p>
            <a:endParaRPr lang="en-US"/>
          </a:p>
        </p:txBody>
      </p:sp>
      <p:sp>
        <p:nvSpPr>
          <p:cNvPr id="6" name="Slide Number Placeholder 5"/>
          <p:cNvSpPr>
            <a:spLocks noGrp="1"/>
          </p:cNvSpPr>
          <p:nvPr>
            <p:ph type="sldNum" sz="quarter" idx="12"/>
          </p:nvPr>
        </p:nvSpPr>
        <p:spPr>
          <a:xfrm>
            <a:off x="7915603" y="5410200"/>
            <a:ext cx="578317"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492832353"/>
      </p:ext>
    </p:extLst>
  </p:cSld>
  <p:clrMapOvr>
    <a:masterClrMapping/>
  </p:clrMapOvr>
  <p:transition>
    <p:cut thruBlk="1"/>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58" y="4304665"/>
            <a:ext cx="7434266"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56058" y="606426"/>
            <a:ext cx="7434266" cy="3299778"/>
          </a:xfrm>
          <a:prstGeom prst="round2DiagRect">
            <a:avLst>
              <a:gd name="adj1" fmla="val 5101"/>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856024" y="5124020"/>
            <a:ext cx="7433144"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891954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93" y="609600"/>
            <a:ext cx="7429466"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856058" y="4419600"/>
            <a:ext cx="7428344"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60300487"/>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856058" y="4309919"/>
            <a:ext cx="74295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2" name="TextBox 51"/>
          <p:cNvSpPr txBox="1"/>
          <p:nvPr/>
        </p:nvSpPr>
        <p:spPr>
          <a:xfrm>
            <a:off x="696579" y="718458"/>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53" name="TextBox 52"/>
          <p:cNvSpPr txBox="1"/>
          <p:nvPr/>
        </p:nvSpPr>
        <p:spPr>
          <a:xfrm>
            <a:off x="7817473" y="276497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Tree>
    <p:extLst>
      <p:ext uri="{BB962C8B-B14F-4D97-AF65-F5344CB8AC3E}">
        <p14:creationId xmlns:p14="http://schemas.microsoft.com/office/powerpoint/2010/main" val="50891833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058" y="2134042"/>
            <a:ext cx="74295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856023" y="4657655"/>
            <a:ext cx="7428379"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344498204"/>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56060" y="609600"/>
            <a:ext cx="7429499"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856058" y="2674463"/>
            <a:ext cx="2397674"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856059" y="3360263"/>
            <a:ext cx="2396432"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86075" y="2677635"/>
            <a:ext cx="2388289"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86075" y="3363435"/>
            <a:ext cx="238895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889332" y="2674463"/>
            <a:ext cx="2396226"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889332" y="3360263"/>
            <a:ext cx="2396226"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pPr/>
              <a:t>12/18/2019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12723753"/>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56059" y="609600"/>
            <a:ext cx="74294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856060" y="4404596"/>
            <a:ext cx="239643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856060" y="2666998"/>
            <a:ext cx="239643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856060" y="4980859"/>
            <a:ext cx="239643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366790" y="4404596"/>
            <a:ext cx="24003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366790" y="2666998"/>
            <a:ext cx="2399205"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3365695" y="4980857"/>
            <a:ext cx="24003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889426" y="4404595"/>
            <a:ext cx="2393056"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889332" y="2666998"/>
            <a:ext cx="239622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5889332" y="4980855"/>
            <a:ext cx="2396226"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1D8BD707-D9CF-40AE-B4C6-C98DA3205C09}" type="datetimeFigureOut">
              <a:rPr lang="en-US" smtClean="0"/>
              <a:pPr/>
              <a:t>12/18/2019</a:t>
            </a:fld>
            <a:endParaRPr lang="en-US"/>
          </a:p>
        </p:txBody>
      </p:sp>
      <p:sp>
        <p:nvSpPr>
          <p:cNvPr id="4" name="Footer Placeholder 3"/>
          <p:cNvSpPr>
            <a:spLocks noGrp="1"/>
          </p:cNvSpPr>
          <p:nvPr>
            <p:ph type="ftr" sz="quarter" idx="11"/>
          </p:nvPr>
        </p:nvSpPr>
        <p:spPr/>
        <p:txBody>
          <a:bodyPr/>
          <a:lstStyle>
            <a:lvl1pPr>
              <a:defRPr cap="all" baseline="0"/>
            </a:lvl1p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0192477"/>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45570540"/>
      </p:ext>
    </p:extLst>
  </p:cSld>
  <p:clrMapOvr>
    <a:masterClrMapping/>
  </p:clrMapOvr>
  <p:transition>
    <p:cut thruBlk="1"/>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1" y="609600"/>
            <a:ext cx="1503758"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56057" y="609600"/>
            <a:ext cx="5811443"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12/18/2019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47018644"/>
      </p:ext>
    </p:extLst>
  </p:cSld>
  <p:clrMapOvr>
    <a:masterClrMapping/>
  </p:clrMapOvr>
  <p:transition>
    <p:cut thruBlk="1"/>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7" name="Title 1"/>
          <p:cNvSpPr>
            <a:spLocks noGrp="1"/>
          </p:cNvSpPr>
          <p:nvPr>
            <p:ph type="title"/>
          </p:nvPr>
        </p:nvSpPr>
        <p:spPr>
          <a:xfrm>
            <a:off x="856060" y="618518"/>
            <a:ext cx="7429499" cy="1478570"/>
          </a:xfrm>
        </p:spPr>
        <p:txBody>
          <a:bodyPr/>
          <a:lstStyle/>
          <a:p>
            <a:r>
              <a:rPr lang="en-US" smtClean="0"/>
              <a:t>Click to edit Master title style</a:t>
            </a:r>
            <a:endParaRPr lang="en-US" dirty="0"/>
          </a:p>
        </p:txBody>
      </p:sp>
      <p:sp>
        <p:nvSpPr>
          <p:cNvPr id="48" name="Content Placeholder 2"/>
          <p:cNvSpPr>
            <a:spLocks noGrp="1"/>
          </p:cNvSpPr>
          <p:nvPr>
            <p:ph idx="1"/>
          </p:nvPr>
        </p:nvSpPr>
        <p:spPr>
          <a:xfrm>
            <a:off x="856060" y="2249487"/>
            <a:ext cx="742949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9" name="Date Placeholder 3"/>
          <p:cNvSpPr>
            <a:spLocks noGrp="1"/>
          </p:cNvSpPr>
          <p:nvPr>
            <p:ph type="dt" sz="half" idx="10"/>
          </p:nvPr>
        </p:nvSpPr>
        <p:spPr>
          <a:xfrm>
            <a:off x="5592691" y="5883277"/>
            <a:ext cx="2057400" cy="365125"/>
          </a:xfrm>
        </p:spPr>
        <p:txBody>
          <a:bodyPr/>
          <a:lstStyle/>
          <a:p>
            <a:fld id="{1D8BD707-D9CF-40AE-B4C6-C98DA3205C09}" type="datetimeFigureOut">
              <a:rPr lang="en-US" smtClean="0"/>
              <a:pPr/>
              <a:t>12/18/2019</a:t>
            </a:fld>
            <a:endParaRPr lang="en-US"/>
          </a:p>
        </p:txBody>
      </p:sp>
      <p:sp>
        <p:nvSpPr>
          <p:cNvPr id="50" name="Footer Placeholder 4"/>
          <p:cNvSpPr>
            <a:spLocks noGrp="1"/>
          </p:cNvSpPr>
          <p:nvPr>
            <p:ph type="ftr" sz="quarter" idx="11"/>
          </p:nvPr>
        </p:nvSpPr>
        <p:spPr>
          <a:xfrm>
            <a:off x="856059" y="5883276"/>
            <a:ext cx="4679482" cy="365125"/>
          </a:xfrm>
        </p:spPr>
        <p:txBody>
          <a:bodyPr/>
          <a:lstStyle/>
          <a:p>
            <a:endParaRPr lang="en-US"/>
          </a:p>
        </p:txBody>
      </p:sp>
      <p:sp>
        <p:nvSpPr>
          <p:cNvPr id="51" name="Slide Number Placeholder 5"/>
          <p:cNvSpPr>
            <a:spLocks noGrp="1"/>
          </p:cNvSpPr>
          <p:nvPr>
            <p:ph type="sldNum" sz="quarter" idx="12"/>
          </p:nvPr>
        </p:nvSpPr>
        <p:spPr>
          <a:xfrm>
            <a:off x="7707241" y="5883275"/>
            <a:ext cx="578317" cy="365125"/>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78557707"/>
      </p:ext>
    </p:extLst>
  </p:cSld>
  <p:clrMapOvr>
    <a:masterClrMapping/>
  </p:clrMapOvr>
  <p:transition>
    <p:cut thruBlk="1"/>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56058" y="1419227"/>
            <a:ext cx="74295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856058" y="4424362"/>
            <a:ext cx="74295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12/18/2019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350640642"/>
      </p:ext>
    </p:extLst>
  </p:cSld>
  <p:clrMapOvr>
    <a:masterClrMapping/>
  </p:clrMapOvr>
  <p:transition>
    <p:cut thruBlk="1"/>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56058" y="2249486"/>
            <a:ext cx="3658792"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1" y="2249486"/>
            <a:ext cx="3656408"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12/18/2019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125230346"/>
      </p:ext>
    </p:extLst>
  </p:cSld>
  <p:clrMapOvr>
    <a:masterClrMapping/>
  </p:clrMapOvr>
  <p:transition>
    <p:cut thruBlk="1"/>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56058" y="619127"/>
            <a:ext cx="74295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78902" y="2249486"/>
            <a:ext cx="3435949"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56058" y="3073398"/>
            <a:ext cx="3658793"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1992" y="2249485"/>
            <a:ext cx="3433565"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3073398"/>
            <a:ext cx="3656408"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12/18/2019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279079769"/>
      </p:ext>
    </p:extLst>
  </p:cSld>
  <p:clrMapOvr>
    <a:masterClrMapping/>
  </p:clrMapOvr>
  <p:transition>
    <p:cut thruBlk="1"/>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12/18/2019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539527047"/>
      </p:ext>
    </p:extLst>
  </p:cSld>
  <p:clrMapOvr>
    <a:masterClrMapping/>
  </p:clrMapOvr>
  <p:transition>
    <p:cut thruBlk="1"/>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12/18/2019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63720218"/>
      </p:ext>
    </p:extLst>
  </p:cSld>
  <p:clrMapOvr>
    <a:masterClrMapping/>
  </p:clrMapOvr>
  <p:transition>
    <p:cut thruBlk="1"/>
  </p:transition>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029" y="609601"/>
            <a:ext cx="2892028"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67150" y="592666"/>
            <a:ext cx="4418407"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0029" y="2249486"/>
            <a:ext cx="2892028"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094971846"/>
      </p:ext>
    </p:extLst>
  </p:cSld>
  <p:clrMapOvr>
    <a:masterClrMapping/>
  </p:clrMapOvr>
  <p:transition>
    <p:cut thruBlk="1"/>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61" y="609600"/>
            <a:ext cx="3753962"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32866" y="609600"/>
            <a:ext cx="3452693" cy="5181602"/>
          </a:xfrm>
          <a:prstGeom prst="round2DiagRect">
            <a:avLst>
              <a:gd name="adj1" fmla="val 6074"/>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856059" y="2249486"/>
            <a:ext cx="3753964"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12/18/2019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85269777"/>
      </p:ext>
    </p:extLst>
  </p:cSld>
  <p:clrMapOvr>
    <a:masterClrMapping/>
  </p:clrMapOvr>
  <p:transition>
    <p:cut thruBlk="1"/>
  </p:transition>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9041774" cy="6858001"/>
            <a:chOff x="-14288" y="0"/>
            <a:chExt cx="9041774"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8352798"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856060" y="618518"/>
            <a:ext cx="7429499"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56060" y="2249487"/>
            <a:ext cx="74294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92691" y="5883277"/>
            <a:ext cx="20574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1D8BD707-D9CF-40AE-B4C6-C98DA3205C09}" type="datetimeFigureOut">
              <a:rPr lang="en-US" smtClean="0"/>
              <a:pPr/>
              <a:t>12/18/2019</a:t>
            </a:fld>
            <a:endParaRPr lang="en-US"/>
          </a:p>
        </p:txBody>
      </p:sp>
      <p:sp>
        <p:nvSpPr>
          <p:cNvPr id="5" name="Footer Placeholder 4"/>
          <p:cNvSpPr>
            <a:spLocks noGrp="1"/>
          </p:cNvSpPr>
          <p:nvPr>
            <p:ph type="ftr" sz="quarter" idx="3"/>
          </p:nvPr>
        </p:nvSpPr>
        <p:spPr>
          <a:xfrm>
            <a:off x="856059" y="5883276"/>
            <a:ext cx="4679482"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707241" y="5883275"/>
            <a:ext cx="578317"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283288647"/>
      </p:ext>
    </p:extLst>
  </p:cSld>
  <p:clrMap bg1="dk1" tx1="lt1" bg2="dk2" tx2="lt2" accent1="accent1" accent2="accent2" accent3="accent3" accent4="accent4" accent5="accent5" accent6="accent6" hlink="hlink" folHlink="folHlink"/>
  <p:sldLayoutIdLst>
    <p:sldLayoutId id="2147484237" r:id="rId1"/>
    <p:sldLayoutId id="2147484238" r:id="rId2"/>
    <p:sldLayoutId id="2147484239" r:id="rId3"/>
    <p:sldLayoutId id="2147484240" r:id="rId4"/>
    <p:sldLayoutId id="2147484241" r:id="rId5"/>
    <p:sldLayoutId id="2147484242" r:id="rId6"/>
    <p:sldLayoutId id="2147484243" r:id="rId7"/>
    <p:sldLayoutId id="2147484244" r:id="rId8"/>
    <p:sldLayoutId id="2147484245" r:id="rId9"/>
    <p:sldLayoutId id="2147484246" r:id="rId10"/>
    <p:sldLayoutId id="2147484247" r:id="rId11"/>
    <p:sldLayoutId id="2147484248" r:id="rId12"/>
    <p:sldLayoutId id="2147484249" r:id="rId13"/>
    <p:sldLayoutId id="2147484250" r:id="rId14"/>
    <p:sldLayoutId id="2147484251" r:id="rId15"/>
    <p:sldLayoutId id="2147484252" r:id="rId16"/>
    <p:sldLayoutId id="2147484253" r:id="rId17"/>
  </p:sldLayoutIdLst>
  <p:transition>
    <p:cut thruBlk="1"/>
  </p:transition>
  <p:timing>
    <p:tnLst>
      <p:par>
        <p:cTn id="1" dur="indefinite" restart="never" nodeType="tmRoot"/>
      </p:par>
    </p:tnLst>
  </p:timing>
  <p:txStyles>
    <p:titleStyle>
      <a:lvl1pPr algn="l" defTabSz="914400" rtl="1"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r" defTabSz="914400" rtl="1"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r" defTabSz="914400" rtl="1"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ardenvisits.com/" TargetMode="External"/><Relationship Id="rId2" Type="http://schemas.openxmlformats.org/officeDocument/2006/relationships/hyperlink" Target="http://www.wikipedia.eng.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jpeg"/><Relationship Id="rId7" Type="http://schemas.openxmlformats.org/officeDocument/2006/relationships/image" Target="../media/image19.jpeg"/><Relationship Id="rId2" Type="http://schemas.openxmlformats.org/officeDocument/2006/relationships/image" Target="../media/image14.jpeg"/><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 Id="rId9" Type="http://schemas.openxmlformats.org/officeDocument/2006/relationships/image" Target="../media/image21.jpeg"/></Relationships>
</file>

<file path=ppt/slides/_rels/slide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89000" y="457200"/>
            <a:ext cx="8229600" cy="1295400"/>
          </a:xfrm>
        </p:spPr>
        <p:txBody>
          <a:bodyPr anchor="ctr">
            <a:normAutofit fontScale="90000"/>
          </a:bodyPr>
          <a:lstStyle/>
          <a:p>
            <a:r>
              <a:rPr lang="fa-IR" sz="6000" dirty="0" smtClean="0">
                <a:solidFill>
                  <a:schemeClr val="bg1"/>
                </a:solidFill>
                <a:cs typeface="B Homa" panose="00000400000000000000" pitchFamily="2" charset="-78"/>
              </a:rPr>
              <a:t>معرفی و بررسی باغ </a:t>
            </a:r>
            <a:r>
              <a:rPr lang="fa-IR" sz="6000" dirty="0" smtClean="0">
                <a:solidFill>
                  <a:schemeClr val="bg1"/>
                </a:solidFill>
                <a:cs typeface="B Homa" panose="00000400000000000000" pitchFamily="2" charset="-78"/>
              </a:rPr>
              <a:t>لوکزامبورگ</a:t>
            </a:r>
            <a:endParaRPr lang="en-US" sz="6000" dirty="0">
              <a:solidFill>
                <a:schemeClr val="bg1"/>
              </a:solidFill>
              <a:cs typeface="B Homa" panose="00000400000000000000" pitchFamily="2" charset="-78"/>
            </a:endParaRPr>
          </a:p>
        </p:txBody>
      </p:sp>
      <p:sp>
        <p:nvSpPr>
          <p:cNvPr id="3" name="Content Placeholder 2"/>
          <p:cNvSpPr txBox="1">
            <a:spLocks/>
          </p:cNvSpPr>
          <p:nvPr/>
        </p:nvSpPr>
        <p:spPr>
          <a:xfrm>
            <a:off x="5334000" y="1752600"/>
            <a:ext cx="3352800" cy="4556760"/>
          </a:xfrm>
          <a:prstGeom prst="rect">
            <a:avLst/>
          </a:prstGeom>
        </p:spPr>
        <p:txBody>
          <a:bodyPr vert="horz">
            <a:normAutofit fontScale="92500" lnSpcReduction="20000"/>
          </a:bodyPr>
          <a:lstStyle>
            <a:lvl1pPr marL="0" indent="0" algn="ctr" rtl="0" eaLnBrk="1" latinLnBrk="0" hangingPunct="1">
              <a:spcBef>
                <a:spcPct val="20000"/>
              </a:spcBef>
              <a:buClr>
                <a:schemeClr val="tx1">
                  <a:shade val="95000"/>
                </a:schemeClr>
              </a:buClr>
              <a:buSzPct val="65000"/>
              <a:buFont typeface="Wingdings 2"/>
              <a:buNone/>
              <a:defRPr kumimoji="0" sz="2800" kern="1200">
                <a:solidFill>
                  <a:schemeClr val="tx1"/>
                </a:solidFill>
                <a:latin typeface="+mn-lt"/>
                <a:ea typeface="+mn-ea"/>
                <a:cs typeface="+mn-cs"/>
              </a:defRPr>
            </a:lvl1pPr>
            <a:lvl2pPr marL="457200" indent="0" algn="ctr" rtl="0" eaLnBrk="1" latinLnBrk="0" hangingPunct="1">
              <a:spcBef>
                <a:spcPct val="20000"/>
              </a:spcBef>
              <a:buClr>
                <a:schemeClr val="tx1"/>
              </a:buClr>
              <a:buSzPct val="80000"/>
              <a:buFont typeface="Wingdings 2"/>
              <a:buNone/>
              <a:defRPr kumimoji="0" sz="2400" kern="1200">
                <a:solidFill>
                  <a:schemeClr val="tx1"/>
                </a:solidFill>
                <a:latin typeface="+mn-lt"/>
                <a:ea typeface="+mn-ea"/>
                <a:cs typeface="+mn-cs"/>
              </a:defRPr>
            </a:lvl2pPr>
            <a:lvl3pPr marL="914400" indent="0" algn="ctr" rtl="0" eaLnBrk="1" latinLnBrk="0" hangingPunct="1">
              <a:spcBef>
                <a:spcPct val="20000"/>
              </a:spcBef>
              <a:buClr>
                <a:schemeClr val="tx1"/>
              </a:buClr>
              <a:buSzPct val="95000"/>
              <a:buFont typeface="Wingdings"/>
              <a:buNone/>
              <a:defRPr kumimoji="0" sz="2200" kern="1200">
                <a:solidFill>
                  <a:schemeClr val="tx1"/>
                </a:solidFill>
                <a:latin typeface="+mn-lt"/>
                <a:ea typeface="+mn-ea"/>
                <a:cs typeface="+mn-cs"/>
              </a:defRPr>
            </a:lvl3pPr>
            <a:lvl4pPr marL="1371600" indent="0" algn="ctr" rtl="0" eaLnBrk="1" latinLnBrk="0" hangingPunct="1">
              <a:spcBef>
                <a:spcPct val="20000"/>
              </a:spcBef>
              <a:buClr>
                <a:schemeClr val="tx1"/>
              </a:buClr>
              <a:buSzPct val="100000"/>
              <a:buFont typeface="Wingdings 3"/>
              <a:buNone/>
              <a:defRPr kumimoji="0" sz="2000" kern="1200">
                <a:solidFill>
                  <a:schemeClr val="tx1"/>
                </a:solidFill>
                <a:latin typeface="+mn-lt"/>
                <a:ea typeface="+mn-ea"/>
                <a:cs typeface="+mn-cs"/>
              </a:defRPr>
            </a:lvl4pPr>
            <a:lvl5pPr marL="1828800" indent="0" algn="ctr" rtl="0" eaLnBrk="1" latinLnBrk="0" hangingPunct="1">
              <a:spcBef>
                <a:spcPct val="20000"/>
              </a:spcBef>
              <a:buClr>
                <a:schemeClr val="tx1"/>
              </a:buClr>
              <a:buFont typeface="Wingdings 2"/>
              <a:buNone/>
              <a:defRPr kumimoji="0" sz="2000" kern="1200">
                <a:solidFill>
                  <a:schemeClr val="tx1"/>
                </a:solidFill>
                <a:latin typeface="+mn-lt"/>
                <a:ea typeface="+mn-ea"/>
                <a:cs typeface="+mn-cs"/>
              </a:defRPr>
            </a:lvl5pPr>
            <a:lvl6pPr marL="2286000" indent="0" algn="ctr" rtl="0" eaLnBrk="1" latinLnBrk="0" hangingPunct="1">
              <a:spcBef>
                <a:spcPct val="20000"/>
              </a:spcBef>
              <a:buClr>
                <a:schemeClr val="tx1"/>
              </a:buClr>
              <a:buFont typeface="Wingdings 3"/>
              <a:buNone/>
              <a:defRPr kumimoji="0" sz="1800" kern="1200">
                <a:solidFill>
                  <a:schemeClr val="tx1"/>
                </a:solidFill>
                <a:latin typeface="+mn-lt"/>
                <a:ea typeface="+mn-ea"/>
                <a:cs typeface="+mn-cs"/>
              </a:defRPr>
            </a:lvl6pPr>
            <a:lvl7pPr marL="2743200" indent="0" algn="ctr" rtl="0" eaLnBrk="1" latinLnBrk="0" hangingPunct="1">
              <a:spcBef>
                <a:spcPct val="20000"/>
              </a:spcBef>
              <a:buClr>
                <a:schemeClr val="tx1"/>
              </a:buClr>
              <a:buFont typeface="Wingdings 2"/>
              <a:buNone/>
              <a:defRPr kumimoji="0" sz="1600" kern="1200">
                <a:solidFill>
                  <a:schemeClr val="tx1"/>
                </a:solidFill>
                <a:latin typeface="+mn-lt"/>
                <a:ea typeface="+mn-ea"/>
                <a:cs typeface="+mn-cs"/>
              </a:defRPr>
            </a:lvl7pPr>
            <a:lvl8pPr marL="3200400" indent="0" algn="ctr" rtl="0" eaLnBrk="1" latinLnBrk="0" hangingPunct="1">
              <a:spcBef>
                <a:spcPct val="20000"/>
              </a:spcBef>
              <a:buClr>
                <a:schemeClr val="tx1"/>
              </a:buClr>
              <a:buFont typeface="Wingdings 2"/>
              <a:buNone/>
              <a:defRPr kumimoji="0" sz="1400" kern="1200">
                <a:solidFill>
                  <a:schemeClr val="tx1"/>
                </a:solidFill>
                <a:latin typeface="+mn-lt"/>
                <a:ea typeface="+mn-ea"/>
                <a:cs typeface="+mn-cs"/>
              </a:defRPr>
            </a:lvl8pPr>
            <a:lvl9pPr marL="3657600" indent="0" algn="ctr" rtl="0" eaLnBrk="1" latinLnBrk="0" hangingPunct="1">
              <a:spcBef>
                <a:spcPct val="20000"/>
              </a:spcBef>
              <a:buClr>
                <a:schemeClr val="tx1"/>
              </a:buClr>
              <a:buFont typeface="Wingdings 2"/>
              <a:buNone/>
              <a:defRPr kumimoji="0" sz="1400" kern="1200" baseline="0">
                <a:solidFill>
                  <a:schemeClr val="tx1"/>
                </a:solidFill>
                <a:latin typeface="+mn-lt"/>
                <a:ea typeface="+mn-ea"/>
                <a:cs typeface="+mn-cs"/>
              </a:defRPr>
            </a:lvl9pPr>
          </a:lstStyle>
          <a:p>
            <a:pPr marL="457200" indent="-457200" algn="r" rtl="1">
              <a:buFont typeface="Wingdings" panose="05000000000000000000" pitchFamily="2" charset="2"/>
              <a:buChar char="Ø"/>
            </a:pPr>
            <a:r>
              <a:rPr lang="fa-IR" dirty="0" smtClean="0">
                <a:solidFill>
                  <a:srgbClr val="FFC000"/>
                </a:solidFill>
                <a:cs typeface="B Homa" panose="00000400000000000000" pitchFamily="2" charset="-78"/>
              </a:rPr>
              <a:t>معرفی </a:t>
            </a:r>
          </a:p>
          <a:p>
            <a:pPr marL="457200" indent="-457200" algn="r" rtl="1">
              <a:buFont typeface="Wingdings" panose="05000000000000000000" pitchFamily="2" charset="2"/>
              <a:buChar char="Ø"/>
            </a:pPr>
            <a:r>
              <a:rPr lang="fa-IR" dirty="0" smtClean="0">
                <a:solidFill>
                  <a:srgbClr val="FFC000"/>
                </a:solidFill>
                <a:cs typeface="B Homa" panose="00000400000000000000" pitchFamily="2" charset="-78"/>
              </a:rPr>
              <a:t>تاریخچه </a:t>
            </a:r>
          </a:p>
          <a:p>
            <a:pPr marL="457200" indent="-457200" algn="r" rtl="1">
              <a:buFont typeface="Wingdings" panose="05000000000000000000" pitchFamily="2" charset="2"/>
              <a:buChar char="Ø"/>
            </a:pPr>
            <a:r>
              <a:rPr lang="fa-IR" dirty="0" smtClean="0">
                <a:solidFill>
                  <a:srgbClr val="FFC000"/>
                </a:solidFill>
                <a:cs typeface="B Homa" panose="00000400000000000000" pitchFamily="2" charset="-78"/>
              </a:rPr>
              <a:t>طرح کلی</a:t>
            </a:r>
          </a:p>
          <a:p>
            <a:pPr marL="457200" indent="-457200" algn="r" rtl="1">
              <a:buFont typeface="Wingdings" panose="05000000000000000000" pitchFamily="2" charset="2"/>
              <a:buChar char="Ø"/>
            </a:pPr>
            <a:r>
              <a:rPr lang="fa-IR" dirty="0" smtClean="0">
                <a:solidFill>
                  <a:srgbClr val="FFC000"/>
                </a:solidFill>
                <a:cs typeface="B Homa" panose="00000400000000000000" pitchFamily="2" charset="-78"/>
              </a:rPr>
              <a:t>کاخ لوکزامبورگ</a:t>
            </a:r>
          </a:p>
          <a:p>
            <a:pPr marL="457200" indent="-457200" algn="r" rtl="1">
              <a:buFont typeface="Wingdings" panose="05000000000000000000" pitchFamily="2" charset="2"/>
              <a:buChar char="Ø"/>
            </a:pPr>
            <a:r>
              <a:rPr lang="fa-IR" dirty="0" smtClean="0">
                <a:solidFill>
                  <a:srgbClr val="FFC000"/>
                </a:solidFill>
                <a:cs typeface="B Homa" panose="00000400000000000000" pitchFamily="2" charset="-78"/>
              </a:rPr>
              <a:t>اجزای کلی </a:t>
            </a:r>
            <a:r>
              <a:rPr lang="fa-IR" dirty="0" smtClean="0">
                <a:solidFill>
                  <a:srgbClr val="FFC000"/>
                </a:solidFill>
                <a:cs typeface="B Homa" panose="00000400000000000000" pitchFamily="2" charset="-78"/>
              </a:rPr>
              <a:t>باغ</a:t>
            </a:r>
          </a:p>
          <a:p>
            <a:pPr marL="457200" indent="-457200" algn="r" rtl="1">
              <a:buFont typeface="Wingdings" panose="05000000000000000000" pitchFamily="2" charset="2"/>
              <a:buChar char="Ø"/>
            </a:pPr>
            <a:r>
              <a:rPr lang="fa-IR" dirty="0" smtClean="0">
                <a:solidFill>
                  <a:srgbClr val="FFC000"/>
                </a:solidFill>
                <a:cs typeface="B Homa" panose="00000400000000000000" pitchFamily="2" charset="-78"/>
              </a:rPr>
              <a:t>فواره </a:t>
            </a:r>
            <a:r>
              <a:rPr lang="fa-IR" dirty="0" smtClean="0">
                <a:solidFill>
                  <a:srgbClr val="FFC000"/>
                </a:solidFill>
                <a:cs typeface="B Homa" panose="00000400000000000000" pitchFamily="2" charset="-78"/>
              </a:rPr>
              <a:t>ی مدیچی</a:t>
            </a:r>
          </a:p>
          <a:p>
            <a:pPr marL="457200" indent="-457200" algn="r" rtl="1">
              <a:buFont typeface="Wingdings" panose="05000000000000000000" pitchFamily="2" charset="2"/>
              <a:buChar char="Ø"/>
            </a:pPr>
            <a:r>
              <a:rPr lang="fa-IR" dirty="0" smtClean="0">
                <a:solidFill>
                  <a:srgbClr val="FFC000"/>
                </a:solidFill>
                <a:cs typeface="B Homa" panose="00000400000000000000" pitchFamily="2" charset="-78"/>
              </a:rPr>
              <a:t>فواره ی </a:t>
            </a:r>
            <a:r>
              <a:rPr lang="en-US" dirty="0" err="1" smtClean="0">
                <a:solidFill>
                  <a:srgbClr val="FFC000"/>
                </a:solidFill>
                <a:latin typeface="+mj-lt"/>
                <a:cs typeface="B Homa" panose="00000400000000000000" pitchFamily="2" charset="-78"/>
              </a:rPr>
              <a:t>observatore</a:t>
            </a:r>
            <a:endParaRPr lang="fa-IR" dirty="0" smtClean="0">
              <a:solidFill>
                <a:srgbClr val="FFC000"/>
              </a:solidFill>
              <a:latin typeface="+mj-lt"/>
              <a:cs typeface="B Homa" panose="00000400000000000000" pitchFamily="2" charset="-78"/>
            </a:endParaRPr>
          </a:p>
          <a:p>
            <a:pPr marL="457200" indent="-457200" algn="r" rtl="1">
              <a:buFont typeface="Wingdings" panose="05000000000000000000" pitchFamily="2" charset="2"/>
              <a:buChar char="Ø"/>
            </a:pPr>
            <a:r>
              <a:rPr lang="fa-IR" dirty="0" smtClean="0">
                <a:solidFill>
                  <a:srgbClr val="FFC000"/>
                </a:solidFill>
                <a:cs typeface="B Homa" panose="00000400000000000000" pitchFamily="2" charset="-78"/>
              </a:rPr>
              <a:t>مجسمه ها</a:t>
            </a:r>
          </a:p>
          <a:p>
            <a:pPr marL="457200" indent="-457200" algn="r" rtl="1">
              <a:buFont typeface="Wingdings" panose="05000000000000000000" pitchFamily="2" charset="2"/>
              <a:buChar char="Ø"/>
            </a:pPr>
            <a:r>
              <a:rPr lang="fa-IR" dirty="0" smtClean="0">
                <a:solidFill>
                  <a:srgbClr val="FFC000"/>
                </a:solidFill>
                <a:cs typeface="B Homa" panose="00000400000000000000" pitchFamily="2" charset="-78"/>
              </a:rPr>
              <a:t>قوانین باغ داری فرانسوی</a:t>
            </a:r>
          </a:p>
          <a:p>
            <a:pPr marL="457200" indent="-457200" algn="r" rtl="1">
              <a:buFont typeface="Wingdings" panose="05000000000000000000" pitchFamily="2" charset="2"/>
              <a:buChar char="Ø"/>
            </a:pPr>
            <a:r>
              <a:rPr lang="fa-IR" dirty="0" smtClean="0">
                <a:solidFill>
                  <a:srgbClr val="FFC000"/>
                </a:solidFill>
                <a:cs typeface="B Homa" panose="00000400000000000000" pitchFamily="2" charset="-78"/>
              </a:rPr>
              <a:t>منابع</a:t>
            </a: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Effect transition="in" filter="fade">
                                      <p:cBhvr>
                                        <p:cTn id="5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rtl="1"/>
            <a:r>
              <a:rPr lang="fa-IR" sz="3600" dirty="0" smtClean="0">
                <a:solidFill>
                  <a:schemeClr val="accent2">
                    <a:lumMod val="60000"/>
                    <a:lumOff val="40000"/>
                  </a:schemeClr>
                </a:solidFill>
                <a:cs typeface="B Homa" panose="00000400000000000000" pitchFamily="2" charset="-78"/>
              </a:rPr>
              <a:t>منابع</a:t>
            </a:r>
            <a:endParaRPr lang="en-US" sz="3600" dirty="0">
              <a:solidFill>
                <a:schemeClr val="accent2">
                  <a:lumMod val="60000"/>
                  <a:lumOff val="40000"/>
                </a:schemeClr>
              </a:solidFill>
            </a:endParaRPr>
          </a:p>
        </p:txBody>
      </p:sp>
      <p:sp>
        <p:nvSpPr>
          <p:cNvPr id="3" name="Content Placeholder 2"/>
          <p:cNvSpPr>
            <a:spLocks noGrp="1"/>
          </p:cNvSpPr>
          <p:nvPr>
            <p:ph idx="1"/>
          </p:nvPr>
        </p:nvSpPr>
        <p:spPr/>
        <p:txBody>
          <a:bodyPr/>
          <a:lstStyle/>
          <a:p>
            <a:pPr marL="0" indent="0" algn="r" rtl="1">
              <a:buNone/>
            </a:pPr>
            <a:r>
              <a:rPr lang="en-US" dirty="0" smtClean="0">
                <a:solidFill>
                  <a:schemeClr val="bg1"/>
                </a:solidFill>
                <a:hlinkClick r:id="rId2"/>
              </a:rPr>
              <a:t>www.wikipedia.eng.com</a:t>
            </a:r>
            <a:endParaRPr lang="en-US" dirty="0" smtClean="0">
              <a:solidFill>
                <a:schemeClr val="bg1"/>
              </a:solidFill>
            </a:endParaRPr>
          </a:p>
          <a:p>
            <a:pPr marL="0" indent="0" algn="r" rtl="1">
              <a:buNone/>
            </a:pPr>
            <a:r>
              <a:rPr lang="en-US" dirty="0" smtClean="0">
                <a:solidFill>
                  <a:schemeClr val="bg1"/>
                </a:solidFill>
                <a:hlinkClick r:id="rId3"/>
              </a:rPr>
              <a:t>www.gardenvisits.com</a:t>
            </a:r>
            <a:endParaRPr lang="en-US" dirty="0" smtClean="0">
              <a:solidFill>
                <a:schemeClr val="bg1"/>
              </a:solidFill>
            </a:endParaRPr>
          </a:p>
          <a:p>
            <a:pPr marL="0" indent="0" algn="r" rtl="1">
              <a:buNone/>
            </a:pPr>
            <a:endParaRPr lang="en-US" dirty="0">
              <a:solidFill>
                <a:schemeClr val="bg1"/>
              </a:solidFill>
            </a:endParaRPr>
          </a:p>
        </p:txBody>
      </p:sp>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03300" y="83530"/>
            <a:ext cx="7429499" cy="1478570"/>
          </a:xfrm>
        </p:spPr>
        <p:txBody>
          <a:bodyPr>
            <a:normAutofit/>
          </a:bodyPr>
          <a:lstStyle/>
          <a:p>
            <a:pPr algn="r"/>
            <a:r>
              <a:rPr lang="fa-IR" sz="3600" dirty="0" smtClean="0">
                <a:solidFill>
                  <a:schemeClr val="accent2">
                    <a:lumMod val="60000"/>
                    <a:lumOff val="40000"/>
                  </a:schemeClr>
                </a:solidFill>
                <a:cs typeface="B Homa" panose="00000400000000000000" pitchFamily="2" charset="-78"/>
              </a:rPr>
              <a:t>معرفی باغ</a:t>
            </a:r>
            <a:endParaRPr lang="en-US" sz="3600" dirty="0">
              <a:solidFill>
                <a:schemeClr val="accent2">
                  <a:lumMod val="60000"/>
                  <a:lumOff val="40000"/>
                </a:schemeClr>
              </a:solidFill>
            </a:endParaRPr>
          </a:p>
        </p:txBody>
      </p:sp>
      <p:sp>
        <p:nvSpPr>
          <p:cNvPr id="3" name="Content Placeholder 2"/>
          <p:cNvSpPr>
            <a:spLocks noGrp="1"/>
          </p:cNvSpPr>
          <p:nvPr>
            <p:ph idx="1"/>
          </p:nvPr>
        </p:nvSpPr>
        <p:spPr>
          <a:xfrm>
            <a:off x="990600" y="1600200"/>
            <a:ext cx="7162800" cy="4709160"/>
          </a:xfrm>
        </p:spPr>
        <p:txBody>
          <a:bodyPr>
            <a:normAutofit/>
          </a:bodyPr>
          <a:lstStyle/>
          <a:p>
            <a:pPr marL="0" indent="0" algn="just" rtl="1">
              <a:buNone/>
            </a:pPr>
            <a:r>
              <a:rPr lang="fa-IR" sz="1800" b="1" dirty="0" smtClean="0">
                <a:solidFill>
                  <a:schemeClr val="bg1"/>
                </a:solidFill>
                <a:cs typeface="B Homa" panose="00000400000000000000" pitchFamily="2" charset="-78"/>
              </a:rPr>
              <a:t>باغ لوکزامبورگ دومین پارک بزرگ در پاریس است که در منطقه شش آن قرار دارد 22 هکتار مساحت دارد وکاخ لوکزامبورگ در آن قرار دارد که هم اکنون مجلس سنای فرانسه است.این باغ مورد علاقه پاریسی هاست و هرساله هزاران گردشگر از سرتاسر جهان جذب می کند.این به دلیل نزدیکی به دانشگاه سوربن و بسیاری از دانشسراهای پاریس محل تجمع روشنفکران است.</a:t>
            </a:r>
          </a:p>
          <a:p>
            <a:pPr algn="just" rtl="1">
              <a:buNone/>
            </a:pPr>
            <a:endParaRPr lang="en-US" sz="1600" b="1" dirty="0">
              <a:solidFill>
                <a:schemeClr val="bg1"/>
              </a:solidFill>
              <a:cs typeface="+mj-cs"/>
            </a:endParaRPr>
          </a:p>
        </p:txBody>
      </p:sp>
      <p:pic>
        <p:nvPicPr>
          <p:cNvPr id="1026" name="Picture 2" descr="H:\باغ لوکزامبورگ\800px-LuxembourgMontparnasse.jpg"/>
          <p:cNvPicPr>
            <a:picLocks noChangeAspect="1" noChangeArrowheads="1"/>
          </p:cNvPicPr>
          <p:nvPr/>
        </p:nvPicPr>
        <p:blipFill>
          <a:blip r:embed="rId2" cstate="print"/>
          <a:srcRect/>
          <a:stretch>
            <a:fillRect/>
          </a:stretch>
        </p:blipFill>
        <p:spPr bwMode="auto">
          <a:xfrm>
            <a:off x="1016000" y="3276600"/>
            <a:ext cx="5043487" cy="337913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 calcmode="lin" valueType="num">
                                      <p:cBhvr additive="base">
                                        <p:cTn id="17" dur="500" fill="hold"/>
                                        <p:tgtEl>
                                          <p:spTgt spid="1026"/>
                                        </p:tgtEl>
                                        <p:attrNameLst>
                                          <p:attrName>ppt_x</p:attrName>
                                        </p:attrNameLst>
                                      </p:cBhvr>
                                      <p:tavLst>
                                        <p:tav tm="0">
                                          <p:val>
                                            <p:strVal val="#ppt_x"/>
                                          </p:val>
                                        </p:tav>
                                        <p:tav tm="100000">
                                          <p:val>
                                            <p:strVal val="#ppt_x"/>
                                          </p:val>
                                        </p:tav>
                                      </p:tavLst>
                                    </p:anim>
                                    <p:anim calcmode="lin" valueType="num">
                                      <p:cBhvr additive="base">
                                        <p:cTn id="18"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pPr algn="r"/>
            <a:r>
              <a:rPr lang="fa-IR" sz="3600" dirty="0" smtClean="0">
                <a:solidFill>
                  <a:schemeClr val="accent2">
                    <a:lumMod val="60000"/>
                    <a:lumOff val="40000"/>
                  </a:schemeClr>
                </a:solidFill>
                <a:cs typeface="B Homa" panose="00000400000000000000" pitchFamily="2" charset="-78"/>
              </a:rPr>
              <a:t>تاریخچه</a:t>
            </a:r>
            <a:endParaRPr lang="en-US" sz="3600" dirty="0">
              <a:solidFill>
                <a:schemeClr val="accent2">
                  <a:lumMod val="60000"/>
                  <a:lumOff val="40000"/>
                </a:schemeClr>
              </a:solidFill>
            </a:endParaRPr>
          </a:p>
        </p:txBody>
      </p:sp>
      <p:sp>
        <p:nvSpPr>
          <p:cNvPr id="5" name="Content Placeholder 2"/>
          <p:cNvSpPr>
            <a:spLocks noGrp="1"/>
          </p:cNvSpPr>
          <p:nvPr>
            <p:ph idx="1"/>
          </p:nvPr>
        </p:nvSpPr>
        <p:spPr>
          <a:xfrm>
            <a:off x="457200" y="1143000"/>
            <a:ext cx="8229600" cy="5166360"/>
          </a:xfrm>
          <a:ln>
            <a:solidFill>
              <a:schemeClr val="bg1"/>
            </a:solidFill>
          </a:ln>
        </p:spPr>
        <p:txBody>
          <a:bodyPr>
            <a:normAutofit/>
          </a:bodyPr>
          <a:lstStyle/>
          <a:p>
            <a:pPr marL="0" lvl="1" indent="0" algn="justLow" rtl="1">
              <a:spcBef>
                <a:spcPts val="0"/>
              </a:spcBef>
              <a:buNone/>
            </a:pPr>
            <a:r>
              <a:rPr lang="fa-IR" sz="1600" b="1" dirty="0" smtClean="0">
                <a:solidFill>
                  <a:schemeClr val="bg1"/>
                </a:solidFill>
                <a:cs typeface="B Homa" panose="00000400000000000000" pitchFamily="2" charset="-78"/>
              </a:rPr>
              <a:t>در سال 1611 ملکه ماری مدیچی تصمیم به ساخت کاخی همانند کاخ پیتی در زادگاهش فلورانس کرد.  </a:t>
            </a:r>
          </a:p>
          <a:p>
            <a:pPr marL="0" lvl="1" indent="0" algn="justLow" rtl="1">
              <a:spcBef>
                <a:spcPts val="0"/>
              </a:spcBef>
              <a:buNone/>
            </a:pPr>
            <a:r>
              <a:rPr lang="fa-IR" sz="1600" b="1" dirty="0" smtClean="0">
                <a:solidFill>
                  <a:schemeClr val="bg1"/>
                </a:solidFill>
                <a:cs typeface="B Homa" panose="00000400000000000000" pitchFamily="2" charset="-78"/>
              </a:rPr>
              <a:t>در سال 1612 او 2000راس درخت کاشت.توماسو فرانچینی دو تا تراس و یک ردیف</a:t>
            </a:r>
            <a:r>
              <a:rPr lang="en-US" sz="1600" b="1" dirty="0" smtClean="0">
                <a:solidFill>
                  <a:schemeClr val="bg1"/>
                </a:solidFill>
                <a:cs typeface="+mj-cs"/>
              </a:rPr>
              <a:t> </a:t>
            </a:r>
            <a:r>
              <a:rPr lang="fa-IR" sz="1600" b="1" dirty="0" smtClean="0">
                <a:solidFill>
                  <a:schemeClr val="bg1"/>
                </a:solidFill>
                <a:cs typeface="B Homa" panose="00000400000000000000" pitchFamily="2" charset="-78"/>
              </a:rPr>
              <a:t> نرده ی طولانی طراحی کرد و همچنین یک حوضچه ی دایره ای شکل در وسط باغ.او فواره ی مدیچی را در قسمت شرقی باغ و یک غار و چشمه ی مصنوعی نیز ساخت.</a:t>
            </a:r>
          </a:p>
          <a:p>
            <a:pPr marL="0" lvl="1" indent="0" algn="just" rtl="1">
              <a:spcBef>
                <a:spcPts val="0"/>
              </a:spcBef>
              <a:buNone/>
            </a:pPr>
            <a:r>
              <a:rPr lang="fa-IR" sz="1600" b="1" dirty="0" smtClean="0">
                <a:solidFill>
                  <a:schemeClr val="bg1"/>
                </a:solidFill>
                <a:cs typeface="B Homa" panose="00000400000000000000" pitchFamily="2" charset="-78"/>
              </a:rPr>
              <a:t>در سال 1630 ملکه زمین های اطراف را خرید و باغ را به 30 هکتار افزایش دادو </a:t>
            </a:r>
            <a:r>
              <a:rPr lang="ar-SA" sz="1600" b="1" dirty="0" smtClean="0">
                <a:solidFill>
                  <a:schemeClr val="bg1"/>
                </a:solidFill>
                <a:cs typeface="B Homa" panose="00000400000000000000" pitchFamily="2" charset="-78"/>
              </a:rPr>
              <a:t>بویسیو، سیور دلا بارادریک را مدیر اداره ی کار ها کرد.</a:t>
            </a:r>
            <a:r>
              <a:rPr lang="ar-SA" sz="1600" dirty="0" smtClean="0">
                <a:cs typeface="B Homa" panose="00000400000000000000" pitchFamily="2" charset="-78"/>
              </a:rPr>
              <a:t> </a:t>
            </a:r>
            <a:r>
              <a:rPr lang="ar-SA" sz="1600" b="1" dirty="0" smtClean="0">
                <a:solidFill>
                  <a:schemeClr val="bg1"/>
                </a:solidFill>
                <a:cs typeface="B Homa" panose="00000400000000000000" pitchFamily="2" charset="-78"/>
              </a:rPr>
              <a:t>او یک سری میدانک هایی در دو گذز شرق و غرب قرار داده که گذر شرقی به فواره ی مدیچی ختم می شود و یک میدان مستطیل شکل گلکاری شده به وجود آورد و در وسط</a:t>
            </a:r>
            <a:r>
              <a:rPr lang="fa-IR" sz="1600" b="1" dirty="0" smtClean="0">
                <a:solidFill>
                  <a:schemeClr val="bg1"/>
                </a:solidFill>
                <a:cs typeface="B Homa" panose="00000400000000000000" pitchFamily="2" charset="-78"/>
              </a:rPr>
              <a:t> این</a:t>
            </a:r>
            <a:r>
              <a:rPr lang="ar-SA" sz="1600" b="1" dirty="0" smtClean="0">
                <a:solidFill>
                  <a:schemeClr val="bg1"/>
                </a:solidFill>
                <a:cs typeface="B Homa" panose="00000400000000000000" pitchFamily="2" charset="-78"/>
              </a:rPr>
              <a:t> مکان یک حوض 8ضلعی و فواره قرار داد که نشانه انتهایی پرسپکتیو محسوب می شود و هم اکنون مکان رصد خانه پاریس است.</a:t>
            </a:r>
            <a:endParaRPr lang="fa-IR" sz="1600" b="1" dirty="0" smtClean="0">
              <a:solidFill>
                <a:schemeClr val="bg1"/>
              </a:solidFill>
              <a:cs typeface="B Homa" panose="00000400000000000000" pitchFamily="2" charset="-78"/>
            </a:endParaRPr>
          </a:p>
          <a:p>
            <a:pPr marL="0" lvl="1" indent="0" algn="just" rtl="1">
              <a:spcBef>
                <a:spcPts val="0"/>
              </a:spcBef>
              <a:buNone/>
            </a:pPr>
            <a:r>
              <a:rPr lang="ar-SA" sz="1600" b="1" dirty="0" smtClean="0">
                <a:solidFill>
                  <a:schemeClr val="bg1"/>
                </a:solidFill>
                <a:cs typeface="B Homa" panose="00000400000000000000" pitchFamily="2" charset="-78"/>
              </a:rPr>
              <a:t>با وقوع انقلاب فرانسه رهبران آن باغ را40 هکتار افزایش دادند.جین چارلین معمار طاق تریموف وظیفه ی بازسازی باغ را بر عهده گرفت.او فواره ی مدیچی را تعمیر کرد و پرسپکتیو را از کاخ تا رصد خانه ادامه داد وگلخانه ها و تاکستان قدیمی را به روش باغداری فرانسوی نگه داری کرد.</a:t>
            </a:r>
            <a:endParaRPr lang="fa-IR" sz="1600" b="1" dirty="0" smtClean="0">
              <a:solidFill>
                <a:schemeClr val="bg1"/>
              </a:solidFill>
              <a:cs typeface="B Homa" panose="00000400000000000000" pitchFamily="2" charset="-78"/>
            </a:endParaRPr>
          </a:p>
          <a:p>
            <a:pPr marL="0" lvl="1" indent="0" algn="just" rtl="1">
              <a:spcBef>
                <a:spcPts val="0"/>
              </a:spcBef>
              <a:buNone/>
            </a:pPr>
            <a:r>
              <a:rPr lang="ar-SA" sz="1600" b="1" dirty="0" smtClean="0">
                <a:solidFill>
                  <a:schemeClr val="bg1"/>
                </a:solidFill>
                <a:cs typeface="B Homa" panose="00000400000000000000" pitchFamily="2" charset="-78"/>
              </a:rPr>
              <a:t>در سال 1848 باغ محلی برای تجمع مجسمه ها شد</a:t>
            </a:r>
            <a:r>
              <a:rPr lang="fa-IR" sz="1600" b="1" dirty="0" smtClean="0">
                <a:solidFill>
                  <a:schemeClr val="bg1"/>
                </a:solidFill>
                <a:cs typeface="B Homa" panose="00000400000000000000" pitchFamily="2" charset="-78"/>
              </a:rPr>
              <a:t>.</a:t>
            </a:r>
          </a:p>
          <a:p>
            <a:pPr marL="0" lvl="1" indent="0" algn="justLow" rtl="1">
              <a:spcBef>
                <a:spcPts val="0"/>
              </a:spcBef>
              <a:buNone/>
            </a:pPr>
            <a:r>
              <a:rPr lang="ar-SA" sz="1600" b="1" dirty="0" smtClean="0">
                <a:solidFill>
                  <a:schemeClr val="bg1"/>
                </a:solidFill>
                <a:cs typeface="B Homa" panose="00000400000000000000" pitchFamily="2" charset="-78"/>
              </a:rPr>
              <a:t>در زمان لوئیس ناپلئون حدود 15 هکتار از زمین های باغ به خصوص تاکستان قدیمی جدا شد ه ودر این مکان شروع به ساخت بلوارهایی برای راحتی رفت آمد و بازسازی فواره ی مدیچی کردند.</a:t>
            </a:r>
            <a:r>
              <a:rPr lang="fa-IR" sz="1600" b="1" dirty="0" smtClean="0">
                <a:solidFill>
                  <a:schemeClr val="bg1"/>
                </a:solidFill>
                <a:cs typeface="B Homa" panose="00000400000000000000" pitchFamily="2" charset="-78"/>
              </a:rPr>
              <a:t>در این دوره بازسازی گابریل دویود دروازه های تزیینی و حصاری دور باغ کشید </a:t>
            </a:r>
            <a:r>
              <a:rPr lang="en-US" sz="1600" b="1" dirty="0" smtClean="0">
                <a:solidFill>
                  <a:schemeClr val="bg1"/>
                </a:solidFill>
                <a:cs typeface="+mj-cs"/>
              </a:rPr>
              <a:t>.</a:t>
            </a:r>
            <a:endParaRPr lang="en-US" sz="1600" b="1" dirty="0">
              <a:solidFill>
                <a:schemeClr val="bg1"/>
              </a:solidFill>
              <a:cs typeface="+mj-cs"/>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0600" y="1523998"/>
            <a:ext cx="2667000" cy="326101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8600" y="3429000"/>
            <a:ext cx="2516444" cy="3308402"/>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0020" y="1155700"/>
            <a:ext cx="4328160" cy="2813304"/>
          </a:xfrm>
          <a:prstGeom prst="rect">
            <a:avLst/>
          </a:prstGeom>
        </p:spPr>
      </p:pic>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10200" y="990600"/>
            <a:ext cx="3467100" cy="3467100"/>
          </a:xfrm>
          <a:prstGeom prst="rect">
            <a:avLst/>
          </a:prstGeom>
        </p:spPr>
      </p:pic>
      <p:pic>
        <p:nvPicPr>
          <p:cNvPr id="1026"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59444" y="1676400"/>
            <a:ext cx="2895600" cy="435927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xit" presetSubtype="0" fill="hold" nodeType="clickEffect">
                                  <p:stCondLst>
                                    <p:cond delay="0"/>
                                  </p:stCondLst>
                                  <p:childTnLst>
                                    <p:animEffect transition="out" filter="fade">
                                      <p:cBhvr>
                                        <p:cTn id="21" dur="500"/>
                                        <p:tgtEl>
                                          <p:spTgt spid="4"/>
                                        </p:tgtEl>
                                      </p:cBhvr>
                                    </p:animEffect>
                                    <p:set>
                                      <p:cBhvr>
                                        <p:cTn id="22" dur="1" fill="hold">
                                          <p:stCondLst>
                                            <p:cond delay="499"/>
                                          </p:stCondLst>
                                        </p:cTn>
                                        <p:tgtEl>
                                          <p:spTgt spid="4"/>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5">
                                            <p:txEl>
                                              <p:pRg st="1" end="1"/>
                                            </p:txEl>
                                          </p:spTgt>
                                        </p:tgtEl>
                                        <p:attrNameLst>
                                          <p:attrName>style.visibility</p:attrName>
                                        </p:attrNameLst>
                                      </p:cBhvr>
                                      <p:to>
                                        <p:strVal val="visible"/>
                                      </p:to>
                                    </p:set>
                                    <p:animEffect transition="in" filter="fade">
                                      <p:cBhvr>
                                        <p:cTn id="27" dur="500"/>
                                        <p:tgtEl>
                                          <p:spTgt spid="5">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5">
                                            <p:txEl>
                                              <p:pRg st="2" end="2"/>
                                            </p:txEl>
                                          </p:spTgt>
                                        </p:tgtEl>
                                        <p:attrNameLst>
                                          <p:attrName>style.visibility</p:attrName>
                                        </p:attrNameLst>
                                      </p:cBhvr>
                                      <p:to>
                                        <p:strVal val="visible"/>
                                      </p:to>
                                    </p:set>
                                    <p:animEffect transition="in" filter="fade">
                                      <p:cBhvr>
                                        <p:cTn id="32" dur="500"/>
                                        <p:tgtEl>
                                          <p:spTgt spid="5">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nodeType="with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500"/>
                                        <p:tgtEl>
                                          <p:spTgt spid="6"/>
                                        </p:tgtEl>
                                      </p:cBhvr>
                                    </p:animEffect>
                                  </p:childTnLst>
                                </p:cTn>
                              </p:par>
                              <p:par>
                                <p:cTn id="41" presetID="10" presetClass="entr" presetSubtype="0" fill="hold" nodeType="with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fade">
                                      <p:cBhvr>
                                        <p:cTn id="43" dur="500"/>
                                        <p:tgtEl>
                                          <p:spTgt spid="7"/>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xit" presetSubtype="0" fill="hold" nodeType="clickEffect">
                                  <p:stCondLst>
                                    <p:cond delay="0"/>
                                  </p:stCondLst>
                                  <p:childTnLst>
                                    <p:animEffect transition="out" filter="fade">
                                      <p:cBhvr>
                                        <p:cTn id="47" dur="500"/>
                                        <p:tgtEl>
                                          <p:spTgt spid="8"/>
                                        </p:tgtEl>
                                      </p:cBhvr>
                                    </p:animEffect>
                                    <p:set>
                                      <p:cBhvr>
                                        <p:cTn id="48" dur="1" fill="hold">
                                          <p:stCondLst>
                                            <p:cond delay="499"/>
                                          </p:stCondLst>
                                        </p:cTn>
                                        <p:tgtEl>
                                          <p:spTgt spid="8"/>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500"/>
                                        <p:tgtEl>
                                          <p:spTgt spid="6"/>
                                        </p:tgtEl>
                                      </p:cBhvr>
                                    </p:animEffect>
                                    <p:set>
                                      <p:cBhvr>
                                        <p:cTn id="51" dur="1" fill="hold">
                                          <p:stCondLst>
                                            <p:cond delay="499"/>
                                          </p:stCondLst>
                                        </p:cTn>
                                        <p:tgtEl>
                                          <p:spTgt spid="6"/>
                                        </p:tgtEl>
                                        <p:attrNameLst>
                                          <p:attrName>style.visibility</p:attrName>
                                        </p:attrNameLst>
                                      </p:cBhvr>
                                      <p:to>
                                        <p:strVal val="hidden"/>
                                      </p:to>
                                    </p:set>
                                  </p:childTnLst>
                                </p:cTn>
                              </p:par>
                              <p:par>
                                <p:cTn id="52" presetID="10" presetClass="exit" presetSubtype="0" fill="hold" nodeType="withEffect">
                                  <p:stCondLst>
                                    <p:cond delay="0"/>
                                  </p:stCondLst>
                                  <p:childTnLst>
                                    <p:animEffect transition="out" filter="fade">
                                      <p:cBhvr>
                                        <p:cTn id="53" dur="500"/>
                                        <p:tgtEl>
                                          <p:spTgt spid="7"/>
                                        </p:tgtEl>
                                      </p:cBhvr>
                                    </p:animEffect>
                                    <p:set>
                                      <p:cBhvr>
                                        <p:cTn id="54" dur="1" fill="hold">
                                          <p:stCondLst>
                                            <p:cond delay="499"/>
                                          </p:stCondLst>
                                        </p:cTn>
                                        <p:tgtEl>
                                          <p:spTgt spid="7"/>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5">
                                            <p:txEl>
                                              <p:pRg st="3" end="3"/>
                                            </p:txEl>
                                          </p:spTgt>
                                        </p:tgtEl>
                                        <p:attrNameLst>
                                          <p:attrName>style.visibility</p:attrName>
                                        </p:attrNameLst>
                                      </p:cBhvr>
                                      <p:to>
                                        <p:strVal val="visible"/>
                                      </p:to>
                                    </p:set>
                                    <p:animEffect transition="in" filter="fade">
                                      <p:cBhvr>
                                        <p:cTn id="59" dur="500"/>
                                        <p:tgtEl>
                                          <p:spTgt spid="5">
                                            <p:txEl>
                                              <p:pRg st="3" end="3"/>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5">
                                            <p:txEl>
                                              <p:pRg st="4" end="4"/>
                                            </p:txEl>
                                          </p:spTgt>
                                        </p:tgtEl>
                                        <p:attrNameLst>
                                          <p:attrName>style.visibility</p:attrName>
                                        </p:attrNameLst>
                                      </p:cBhvr>
                                      <p:to>
                                        <p:strVal val="visible"/>
                                      </p:to>
                                    </p:set>
                                    <p:animEffect transition="in" filter="fade">
                                      <p:cBhvr>
                                        <p:cTn id="64" dur="500"/>
                                        <p:tgtEl>
                                          <p:spTgt spid="5">
                                            <p:txEl>
                                              <p:pRg st="4" end="4"/>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1026"/>
                                        </p:tgtEl>
                                        <p:attrNameLst>
                                          <p:attrName>style.visibility</p:attrName>
                                        </p:attrNameLst>
                                      </p:cBhvr>
                                      <p:to>
                                        <p:strVal val="visible"/>
                                      </p:to>
                                    </p:set>
                                    <p:animEffect transition="in" filter="fade">
                                      <p:cBhvr>
                                        <p:cTn id="69" dur="500"/>
                                        <p:tgtEl>
                                          <p:spTgt spid="1026"/>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xit" presetSubtype="0" fill="hold" nodeType="clickEffect">
                                  <p:stCondLst>
                                    <p:cond delay="0"/>
                                  </p:stCondLst>
                                  <p:childTnLst>
                                    <p:animEffect transition="out" filter="fade">
                                      <p:cBhvr>
                                        <p:cTn id="73" dur="500"/>
                                        <p:tgtEl>
                                          <p:spTgt spid="1026"/>
                                        </p:tgtEl>
                                      </p:cBhvr>
                                    </p:animEffect>
                                    <p:set>
                                      <p:cBhvr>
                                        <p:cTn id="74" dur="1" fill="hold">
                                          <p:stCondLst>
                                            <p:cond delay="499"/>
                                          </p:stCondLst>
                                        </p:cTn>
                                        <p:tgtEl>
                                          <p:spTgt spid="1026"/>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10" presetClass="exit" presetSubtype="0" fill="hold" nodeType="clickEffect">
                                  <p:stCondLst>
                                    <p:cond delay="0"/>
                                  </p:stCondLst>
                                  <p:childTnLst>
                                    <p:animEffect transition="out" filter="fade">
                                      <p:cBhvr>
                                        <p:cTn id="78" dur="500"/>
                                        <p:tgtEl>
                                          <p:spTgt spid="1026"/>
                                        </p:tgtEl>
                                      </p:cBhvr>
                                    </p:animEffect>
                                    <p:set>
                                      <p:cBhvr>
                                        <p:cTn id="79" dur="1" fill="hold">
                                          <p:stCondLst>
                                            <p:cond delay="499"/>
                                          </p:stCondLst>
                                        </p:cTn>
                                        <p:tgtEl>
                                          <p:spTgt spid="1026"/>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5">
                                            <p:txEl>
                                              <p:pRg st="5" end="5"/>
                                            </p:txEl>
                                          </p:spTgt>
                                        </p:tgtEl>
                                        <p:attrNameLst>
                                          <p:attrName>style.visibility</p:attrName>
                                        </p:attrNameLst>
                                      </p:cBhvr>
                                      <p:to>
                                        <p:strVal val="visible"/>
                                      </p:to>
                                    </p:set>
                                    <p:animEffect transition="in" filter="fade">
                                      <p:cBhvr>
                                        <p:cTn id="84" dur="500"/>
                                        <p:tgtEl>
                                          <p:spTgt spid="5">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just" rtl="1"/>
            <a:r>
              <a:rPr lang="fa-IR" sz="3600" dirty="0" smtClean="0">
                <a:solidFill>
                  <a:schemeClr val="accent2">
                    <a:lumMod val="60000"/>
                    <a:lumOff val="40000"/>
                  </a:schemeClr>
                </a:solidFill>
                <a:cs typeface="B Homa" panose="00000400000000000000" pitchFamily="2" charset="-78"/>
              </a:rPr>
              <a:t>طرح کلی</a:t>
            </a:r>
            <a:endParaRPr lang="en-US" sz="3600" dirty="0">
              <a:solidFill>
                <a:schemeClr val="accent2">
                  <a:lumMod val="60000"/>
                  <a:lumOff val="40000"/>
                </a:schemeClr>
              </a:solidFill>
            </a:endParaRPr>
          </a:p>
        </p:txBody>
      </p:sp>
      <p:sp>
        <p:nvSpPr>
          <p:cNvPr id="3" name="Content Placeholder 2"/>
          <p:cNvSpPr>
            <a:spLocks noGrp="1"/>
          </p:cNvSpPr>
          <p:nvPr>
            <p:ph idx="1"/>
          </p:nvPr>
        </p:nvSpPr>
        <p:spPr>
          <a:xfrm>
            <a:off x="990600" y="1600200"/>
            <a:ext cx="7696200" cy="4709160"/>
          </a:xfrm>
        </p:spPr>
        <p:txBody>
          <a:bodyPr>
            <a:normAutofit/>
          </a:bodyPr>
          <a:lstStyle/>
          <a:p>
            <a:pPr marL="0" indent="0" algn="just" rtl="1">
              <a:buNone/>
            </a:pPr>
            <a:r>
              <a:rPr lang="fa-IR" sz="1600" b="1" dirty="0" smtClean="0">
                <a:solidFill>
                  <a:schemeClr val="bg1"/>
                </a:solidFill>
                <a:cs typeface="B Homa" panose="00000400000000000000" pitchFamily="2" charset="-78"/>
              </a:rPr>
              <a:t>قسمت بزرگی از باغ توسط باغچه های گلکاری و شن کاری و چمن کاری شده که در وسط آنها مجسمه ها قرار دارند و در وسط باغ یک حوض هشت ضلعی است که محل بازی بچه هاست.محور باغ عمود بر کاخ است.مجسمه ها ،بناهای یاد بودی و ابنما ها دور این محور قرار دارند.</a:t>
            </a:r>
            <a:endParaRPr lang="en-US" sz="1600" b="1" dirty="0">
              <a:solidFill>
                <a:schemeClr val="bg1"/>
              </a:solidFill>
              <a:cs typeface="+mj-cs"/>
            </a:endParaRPr>
          </a:p>
        </p:txBody>
      </p:sp>
      <p:pic>
        <p:nvPicPr>
          <p:cNvPr id="7170" name="Picture 2" descr="H:\باغ لوکزامبورگ\Queens_of_France_-_Luxembourg.jpg"/>
          <p:cNvPicPr>
            <a:picLocks noChangeAspect="1" noChangeArrowheads="1"/>
          </p:cNvPicPr>
          <p:nvPr/>
        </p:nvPicPr>
        <p:blipFill>
          <a:blip r:embed="rId2" cstate="print"/>
          <a:srcRect/>
          <a:stretch>
            <a:fillRect/>
          </a:stretch>
        </p:blipFill>
        <p:spPr bwMode="auto">
          <a:xfrm>
            <a:off x="381000" y="2667000"/>
            <a:ext cx="5105400" cy="382905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7170"/>
                                        </p:tgtEl>
                                        <p:attrNameLst>
                                          <p:attrName>style.visibility</p:attrName>
                                        </p:attrNameLst>
                                      </p:cBhvr>
                                      <p:to>
                                        <p:strVal val="visible"/>
                                      </p:to>
                                    </p:set>
                                    <p:animEffect transition="in" filter="fade">
                                      <p:cBhvr>
                                        <p:cTn id="17" dur="1000"/>
                                        <p:tgtEl>
                                          <p:spTgt spid="7170"/>
                                        </p:tgtEl>
                                      </p:cBhvr>
                                    </p:animEffect>
                                    <p:anim calcmode="lin" valueType="num">
                                      <p:cBhvr>
                                        <p:cTn id="18" dur="1000" fill="hold"/>
                                        <p:tgtEl>
                                          <p:spTgt spid="7170"/>
                                        </p:tgtEl>
                                        <p:attrNameLst>
                                          <p:attrName>ppt_x</p:attrName>
                                        </p:attrNameLst>
                                      </p:cBhvr>
                                      <p:tavLst>
                                        <p:tav tm="0">
                                          <p:val>
                                            <p:strVal val="#ppt_x"/>
                                          </p:val>
                                        </p:tav>
                                        <p:tav tm="100000">
                                          <p:val>
                                            <p:strVal val="#ppt_x"/>
                                          </p:val>
                                        </p:tav>
                                      </p:tavLst>
                                    </p:anim>
                                    <p:anim calcmode="lin" valueType="num">
                                      <p:cBhvr>
                                        <p:cTn id="19" dur="1000" fill="hold"/>
                                        <p:tgtEl>
                                          <p:spTgt spid="717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600" dirty="0" smtClean="0">
                <a:solidFill>
                  <a:schemeClr val="accent2">
                    <a:lumMod val="60000"/>
                    <a:lumOff val="40000"/>
                  </a:schemeClr>
                </a:solidFill>
                <a:cs typeface="B Homa" panose="00000400000000000000" pitchFamily="2" charset="-78"/>
              </a:rPr>
              <a:t>کاخ لوکزامبورگ</a:t>
            </a:r>
            <a:endParaRPr lang="en-US" sz="3600" dirty="0">
              <a:solidFill>
                <a:schemeClr val="accent2">
                  <a:lumMod val="60000"/>
                  <a:lumOff val="40000"/>
                </a:schemeClr>
              </a:solidFill>
            </a:endParaRPr>
          </a:p>
        </p:txBody>
      </p:sp>
      <p:sp>
        <p:nvSpPr>
          <p:cNvPr id="3" name="Content Placeholder 2"/>
          <p:cNvSpPr>
            <a:spLocks noGrp="1"/>
          </p:cNvSpPr>
          <p:nvPr>
            <p:ph idx="1"/>
          </p:nvPr>
        </p:nvSpPr>
        <p:spPr>
          <a:xfrm>
            <a:off x="457200" y="1371600"/>
            <a:ext cx="8229600" cy="4937760"/>
          </a:xfrm>
        </p:spPr>
        <p:txBody>
          <a:bodyPr>
            <a:normAutofit/>
          </a:bodyPr>
          <a:lstStyle/>
          <a:p>
            <a:pPr marL="0" indent="0" algn="just" rtl="1">
              <a:spcBef>
                <a:spcPts val="0"/>
              </a:spcBef>
              <a:buNone/>
            </a:pPr>
            <a:r>
              <a:rPr lang="fa-IR" sz="1600" b="1" dirty="0" smtClean="0">
                <a:solidFill>
                  <a:schemeClr val="bg1"/>
                </a:solidFill>
                <a:cs typeface="B Homa" panose="00000400000000000000" pitchFamily="2" charset="-78"/>
              </a:rPr>
              <a:t>ماریا د مدیچی بعد از مرگ همسرش هنری چهارم قصر سلطنتی لوور را ترک کرد و برای زندگی قصر لوکزامبورگ را خریداری کرد.</a:t>
            </a:r>
            <a:r>
              <a:rPr lang="ar-SA" sz="1600" b="1" dirty="0" smtClean="0">
                <a:solidFill>
                  <a:schemeClr val="bg1"/>
                </a:solidFill>
                <a:cs typeface="B Homa" panose="00000400000000000000" pitchFamily="2" charset="-78"/>
              </a:rPr>
              <a:t> اوبرای ساخت قصرش مدل هایی  از کشور خودش را یعنی قصر پیتی و باغ بوبولی به معمارش پیشنهاد داد</a:t>
            </a:r>
            <a:r>
              <a:rPr lang="fa-IR" sz="1600" b="1" dirty="0" smtClean="0">
                <a:solidFill>
                  <a:schemeClr val="bg1"/>
                </a:solidFill>
                <a:cs typeface="B Homa" panose="00000400000000000000" pitchFamily="2" charset="-78"/>
              </a:rPr>
              <a:t> </a:t>
            </a:r>
            <a:r>
              <a:rPr lang="ar-SA" sz="1600" b="1" dirty="0" smtClean="0">
                <a:solidFill>
                  <a:schemeClr val="bg1"/>
                </a:solidFill>
                <a:cs typeface="B Homa" panose="00000400000000000000" pitchFamily="2" charset="-78"/>
              </a:rPr>
              <a:t>اما معمارش سالامون بروس ترکیبات شلوغ ساده کرد و تمرینات معاصر را انجام داد</a:t>
            </a:r>
            <a:r>
              <a:rPr lang="fa-IR" sz="1600" b="1" dirty="0" smtClean="0">
                <a:solidFill>
                  <a:schemeClr val="bg1"/>
                </a:solidFill>
                <a:cs typeface="B Homa" panose="00000400000000000000" pitchFamily="2" charset="-78"/>
              </a:rPr>
              <a:t>.</a:t>
            </a:r>
            <a:r>
              <a:rPr lang="ar-SA" sz="1600" b="1" dirty="0" smtClean="0">
                <a:solidFill>
                  <a:schemeClr val="bg1"/>
                </a:solidFill>
                <a:cs typeface="B Homa" panose="00000400000000000000" pitchFamily="2" charset="-78"/>
              </a:rPr>
              <a:t>نیروی محرک برنامه اغلب با پاازو پیتی ، فلورنس دنبال می شود که ملکه مدیسی، جوانی خود را در آن گذراند</a:t>
            </a:r>
            <a:r>
              <a:rPr lang="en-US" sz="1600" b="1" dirty="0" smtClean="0">
                <a:solidFill>
                  <a:schemeClr val="bg1"/>
                </a:solidFill>
                <a:cs typeface="+mj-cs"/>
              </a:rPr>
              <a:t>.</a:t>
            </a:r>
            <a:r>
              <a:rPr lang="ar-SA" sz="1600" b="1" dirty="0" smtClean="0">
                <a:solidFill>
                  <a:schemeClr val="bg1"/>
                </a:solidFill>
                <a:cs typeface="B Homa" panose="00000400000000000000" pitchFamily="2" charset="-78"/>
              </a:rPr>
              <a:t> تلاش بسیاری کرد تا خانم را همیشه راضی نگه دارد علی رغم سر در خانه که یاد آور قصر آماناتی است. در زمان سلطنت لویی 13، فرانسینی در خدمت مادر ملکه ماری مدیسی باقی ماند . او با سالومون کار کرد و برای آوردن آب از رود خانه کوچک رونجیز به باغستان ها و فواره های مدی سی مهندسی کرد و در باغستان های لوکزامبورک قصر لوکزامبورک به طور گروهی غار زیر زمینی بنا کرد. الساندرو فرانسینی تصویری از فواره ها را نقش بست، و معماری زنده را در سال 1631 ابداع کرد و بسیاری از راه رو های جالب و دروازه ها را مشخص کرد.</a:t>
            </a:r>
            <a:endParaRPr lang="en-US" sz="1600" b="1" dirty="0">
              <a:solidFill>
                <a:schemeClr val="bg1"/>
              </a:solidFill>
              <a:cs typeface="+mj-cs"/>
            </a:endParaRPr>
          </a:p>
        </p:txBody>
      </p:sp>
      <p:pic>
        <p:nvPicPr>
          <p:cNvPr id="3074" name="Picture 2" descr="H:\باغ لوکزامبورگ\800px-Luxembourg_Palace.jpg"/>
          <p:cNvPicPr>
            <a:picLocks noChangeAspect="1" noChangeArrowheads="1"/>
          </p:cNvPicPr>
          <p:nvPr/>
        </p:nvPicPr>
        <p:blipFill>
          <a:blip r:embed="rId2" cstate="print"/>
          <a:srcRect/>
          <a:stretch>
            <a:fillRect/>
          </a:stretch>
        </p:blipFill>
        <p:spPr bwMode="auto">
          <a:xfrm>
            <a:off x="152400" y="2362200"/>
            <a:ext cx="4800600" cy="36004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5" name="Picture 3" descr="H:\باغ لوکزامبورگ\800px-Arrangement_floral_dans_le_jardin_du_Luxembourg.jpg"/>
          <p:cNvPicPr>
            <a:picLocks noChangeAspect="1" noChangeArrowheads="1"/>
          </p:cNvPicPr>
          <p:nvPr/>
        </p:nvPicPr>
        <p:blipFill>
          <a:blip r:embed="rId3" cstate="print"/>
          <a:srcRect/>
          <a:stretch>
            <a:fillRect/>
          </a:stretch>
        </p:blipFill>
        <p:spPr bwMode="auto">
          <a:xfrm>
            <a:off x="5181600" y="3886200"/>
            <a:ext cx="3657600" cy="2743200"/>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074"/>
                                        </p:tgtEl>
                                        <p:attrNameLst>
                                          <p:attrName>style.visibility</p:attrName>
                                        </p:attrNameLst>
                                      </p:cBhvr>
                                      <p:to>
                                        <p:strVal val="visible"/>
                                      </p:to>
                                    </p:set>
                                    <p:anim calcmode="lin" valueType="num">
                                      <p:cBhvr additive="base">
                                        <p:cTn id="21" dur="500" fill="hold"/>
                                        <p:tgtEl>
                                          <p:spTgt spid="3074"/>
                                        </p:tgtEl>
                                        <p:attrNameLst>
                                          <p:attrName>ppt_x</p:attrName>
                                        </p:attrNameLst>
                                      </p:cBhvr>
                                      <p:tavLst>
                                        <p:tav tm="0">
                                          <p:val>
                                            <p:strVal val="#ppt_x"/>
                                          </p:val>
                                        </p:tav>
                                        <p:tav tm="100000">
                                          <p:val>
                                            <p:strVal val="#ppt_x"/>
                                          </p:val>
                                        </p:tav>
                                      </p:tavLst>
                                    </p:anim>
                                    <p:anim calcmode="lin" valueType="num">
                                      <p:cBhvr additive="base">
                                        <p:cTn id="22" dur="500" fill="hold"/>
                                        <p:tgtEl>
                                          <p:spTgt spid="3074"/>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075"/>
                                        </p:tgtEl>
                                        <p:attrNameLst>
                                          <p:attrName>style.visibility</p:attrName>
                                        </p:attrNameLst>
                                      </p:cBhvr>
                                      <p:to>
                                        <p:strVal val="visible"/>
                                      </p:to>
                                    </p:set>
                                    <p:anim calcmode="lin" valueType="num">
                                      <p:cBhvr additive="base">
                                        <p:cTn id="25" dur="500" fill="hold"/>
                                        <p:tgtEl>
                                          <p:spTgt spid="3075"/>
                                        </p:tgtEl>
                                        <p:attrNameLst>
                                          <p:attrName>ppt_x</p:attrName>
                                        </p:attrNameLst>
                                      </p:cBhvr>
                                      <p:tavLst>
                                        <p:tav tm="0">
                                          <p:val>
                                            <p:strVal val="#ppt_x"/>
                                          </p:val>
                                        </p:tav>
                                        <p:tav tm="100000">
                                          <p:val>
                                            <p:strVal val="#ppt_x"/>
                                          </p:val>
                                        </p:tav>
                                      </p:tavLst>
                                    </p:anim>
                                    <p:anim calcmode="lin" valueType="num">
                                      <p:cBhvr additive="base">
                                        <p:cTn id="26" dur="500" fill="hold"/>
                                        <p:tgtEl>
                                          <p:spTgt spid="30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600" dirty="0" smtClean="0">
                <a:solidFill>
                  <a:schemeClr val="accent2">
                    <a:lumMod val="60000"/>
                    <a:lumOff val="40000"/>
                  </a:schemeClr>
                </a:solidFill>
                <a:cs typeface="B Homa" panose="00000400000000000000" pitchFamily="2" charset="-78"/>
              </a:rPr>
              <a:t>فواره ی مدیچی</a:t>
            </a:r>
            <a:endParaRPr lang="en-US" sz="3600" dirty="0">
              <a:solidFill>
                <a:schemeClr val="accent2">
                  <a:lumMod val="60000"/>
                  <a:lumOff val="40000"/>
                </a:schemeClr>
              </a:solidFill>
            </a:endParaRPr>
          </a:p>
        </p:txBody>
      </p:sp>
      <p:sp>
        <p:nvSpPr>
          <p:cNvPr id="3" name="Content Placeholder 2"/>
          <p:cNvSpPr>
            <a:spLocks noGrp="1"/>
          </p:cNvSpPr>
          <p:nvPr>
            <p:ph idx="1"/>
          </p:nvPr>
        </p:nvSpPr>
        <p:spPr/>
        <p:txBody>
          <a:bodyPr>
            <a:normAutofit/>
          </a:bodyPr>
          <a:lstStyle/>
          <a:p>
            <a:pPr marL="0" indent="0" algn="just" rtl="1">
              <a:spcBef>
                <a:spcPts val="0"/>
              </a:spcBef>
              <a:buNone/>
            </a:pPr>
            <a:r>
              <a:rPr lang="fa-IR" sz="1600" b="1" dirty="0" smtClean="0">
                <a:solidFill>
                  <a:schemeClr val="bg1"/>
                </a:solidFill>
                <a:cs typeface="B Homa" panose="00000400000000000000" pitchFamily="2" charset="-78"/>
              </a:rPr>
              <a:t>این فواره در دوره ی پادشاهی هنری چهارم به وسیله ی توماس فرانسینی فواره ساز و مهندس آب ساخته شد.فرانسینی کسی است که این هنر را از فلورانس به فرانسه آورد.این فواره شکل یک غار می باشد و طرح کلی آن بر گرفته از باغ ایتالیایی رنیسنس است.این فواره در قرن 18ام رو به ویرانی رفت اما در سال 1811 در دوره ی ناپلئون بناپارت توسط جین چارلین دوباره حیات خود را بازیافت.در سال1864-1866 چشمه از جای قبلیش به قسمت شرقی باغ تغییر مکان داد.یک حوض عمیق پر ار آب ساخته شد و دور تا دور ان درخت کاری شد.</a:t>
            </a:r>
            <a:endParaRPr lang="en-US" sz="1600" b="1" dirty="0" smtClean="0">
              <a:solidFill>
                <a:schemeClr val="bg1"/>
              </a:solidFill>
              <a:cs typeface="+mj-cs"/>
            </a:endParaRPr>
          </a:p>
          <a:p>
            <a:pPr marL="0" indent="0" algn="r" rtl="1">
              <a:spcBef>
                <a:spcPts val="0"/>
              </a:spcBef>
              <a:buNone/>
            </a:pPr>
            <a:endParaRPr lang="en-US" dirty="0"/>
          </a:p>
        </p:txBody>
      </p:sp>
      <p:pic>
        <p:nvPicPr>
          <p:cNvPr id="5122" name="Picture 2" descr="H:\باغ لوکزامبورگ\80ABFC~1.JPG"/>
          <p:cNvPicPr>
            <a:picLocks noChangeAspect="1" noChangeArrowheads="1"/>
          </p:cNvPicPr>
          <p:nvPr/>
        </p:nvPicPr>
        <p:blipFill>
          <a:blip r:embed="rId2" cstate="print"/>
          <a:srcRect/>
          <a:stretch>
            <a:fillRect/>
          </a:stretch>
        </p:blipFill>
        <p:spPr bwMode="auto">
          <a:xfrm>
            <a:off x="304801" y="1219200"/>
            <a:ext cx="4495800" cy="5410200"/>
          </a:xfrm>
          <a:prstGeom prst="rect">
            <a:avLst/>
          </a:prstGeom>
          <a:noFill/>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122"/>
                                        </p:tgtEl>
                                        <p:attrNameLst>
                                          <p:attrName>style.visibility</p:attrName>
                                        </p:attrNameLst>
                                      </p:cBhvr>
                                      <p:to>
                                        <p:strVal val="visible"/>
                                      </p:to>
                                    </p:set>
                                    <p:anim calcmode="lin" valueType="num">
                                      <p:cBhvr additive="base">
                                        <p:cTn id="17" dur="500" fill="hold"/>
                                        <p:tgtEl>
                                          <p:spTgt spid="5122"/>
                                        </p:tgtEl>
                                        <p:attrNameLst>
                                          <p:attrName>ppt_x</p:attrName>
                                        </p:attrNameLst>
                                      </p:cBhvr>
                                      <p:tavLst>
                                        <p:tav tm="0">
                                          <p:val>
                                            <p:strVal val="#ppt_x"/>
                                          </p:val>
                                        </p:tav>
                                        <p:tav tm="100000">
                                          <p:val>
                                            <p:strVal val="#ppt_x"/>
                                          </p:val>
                                        </p:tav>
                                      </p:tavLst>
                                    </p:anim>
                                    <p:anim calcmode="lin" valueType="num">
                                      <p:cBhvr additive="base">
                                        <p:cTn id="18" dur="500" fill="hold"/>
                                        <p:tgtEl>
                                          <p:spTgt spid="51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93874"/>
            <a:ext cx="7429499" cy="1478570"/>
          </a:xfrm>
        </p:spPr>
        <p:txBody>
          <a:bodyPr>
            <a:normAutofit/>
          </a:bodyPr>
          <a:lstStyle/>
          <a:p>
            <a:pPr algn="r"/>
            <a:r>
              <a:rPr lang="fa-IR" sz="3600" dirty="0" smtClean="0">
                <a:solidFill>
                  <a:schemeClr val="accent2">
                    <a:lumMod val="60000"/>
                    <a:lumOff val="40000"/>
                  </a:schemeClr>
                </a:solidFill>
                <a:cs typeface="B Homa" panose="00000400000000000000" pitchFamily="2" charset="-78"/>
              </a:rPr>
              <a:t>فواره ابزروتوره</a:t>
            </a:r>
            <a:endParaRPr lang="en-US" sz="3600" dirty="0">
              <a:solidFill>
                <a:schemeClr val="accent2">
                  <a:lumMod val="60000"/>
                  <a:lumOff val="40000"/>
                </a:schemeClr>
              </a:solidFill>
              <a:cs typeface="B Homa" panose="00000400000000000000" pitchFamily="2" charset="-78"/>
            </a:endParaRPr>
          </a:p>
        </p:txBody>
      </p:sp>
      <p:sp>
        <p:nvSpPr>
          <p:cNvPr id="3" name="Content Placeholder 2"/>
          <p:cNvSpPr>
            <a:spLocks noGrp="1"/>
          </p:cNvSpPr>
          <p:nvPr>
            <p:ph idx="1"/>
          </p:nvPr>
        </p:nvSpPr>
        <p:spPr/>
        <p:txBody>
          <a:bodyPr>
            <a:normAutofit/>
          </a:bodyPr>
          <a:lstStyle/>
          <a:p>
            <a:pPr marL="0" indent="0" algn="just" rtl="1">
              <a:spcBef>
                <a:spcPts val="0"/>
              </a:spcBef>
              <a:buNone/>
            </a:pPr>
            <a:r>
              <a:rPr lang="fa-IR" sz="1600" b="1" dirty="0" smtClean="0">
                <a:solidFill>
                  <a:schemeClr val="bg1"/>
                </a:solidFill>
                <a:cs typeface="B Homa" panose="00000400000000000000" pitchFamily="2" charset="-78"/>
              </a:rPr>
              <a:t>فواره </a:t>
            </a:r>
            <a:r>
              <a:rPr lang="en-US" sz="1600" b="1" dirty="0" smtClean="0">
                <a:solidFill>
                  <a:schemeClr val="bg1"/>
                </a:solidFill>
                <a:cs typeface="+mj-cs"/>
              </a:rPr>
              <a:t>l </a:t>
            </a:r>
            <a:r>
              <a:rPr lang="en-US" sz="1600" b="1" dirty="0" err="1" smtClean="0">
                <a:solidFill>
                  <a:schemeClr val="bg1"/>
                </a:solidFill>
                <a:cs typeface="+mj-cs"/>
              </a:rPr>
              <a:t>observatore</a:t>
            </a:r>
            <a:r>
              <a:rPr lang="fa-IR" sz="1600" b="1" dirty="0" smtClean="0">
                <a:solidFill>
                  <a:schemeClr val="bg1"/>
                </a:solidFill>
                <a:cs typeface="B Homa" panose="00000400000000000000" pitchFamily="2" charset="-78"/>
              </a:rPr>
              <a:t> یک فواره تاریخی است و سنگ تراشه های آن توسط کارپوکس انجام شد. . در سال 1874شروع به ساخت این آبنما کردند. </a:t>
            </a:r>
            <a:r>
              <a:rPr lang="ar-SA" sz="1600" b="1" dirty="0" smtClean="0">
                <a:solidFill>
                  <a:schemeClr val="bg1"/>
                </a:solidFill>
                <a:cs typeface="B Homa" panose="00000400000000000000" pitchFamily="2" charset="-78"/>
              </a:rPr>
              <a:t>هم چنین به عنوان فواره کواتر پارتیز دو مونده معروف است که 4 بخش جهان با شکل های زنانه یا فواره های ساده کارپئوس شکل داده شده است. فواره اولین بار در سال 1866 به عنوان بخشی از ایجاد خیابان جدید گرند لوکزامبورک پیشنهاد شد، یکی از پروژه های اصلی بارون هاس من برای بازسازی بود</a:t>
            </a:r>
            <a:r>
              <a:rPr lang="fa-IR" sz="1600" b="1" dirty="0" smtClean="0">
                <a:solidFill>
                  <a:schemeClr val="bg1"/>
                </a:solidFill>
                <a:cs typeface="B Homa" panose="00000400000000000000" pitchFamily="2" charset="-78"/>
              </a:rPr>
              <a:t>. در اولین طرح هایش شکل 4 زن بوده که نشان دهنده چهار نقطه از قطب نما است که فضای کیهانی را در سرشان دارند ولی معمارش از عدم تحرک شکل ها نا راضی بود. در مدل های بعدی آن زن به نمایشی از 4 بخش جهانی ، اروپا، آسیا، آمریکا و آفریقا تبدیل شده که بدن شان را به سمت کره برده و باعث حرکت تندیس می شود. </a:t>
            </a:r>
            <a:endParaRPr lang="en-US" sz="1600" b="1" dirty="0" smtClean="0">
              <a:solidFill>
                <a:schemeClr val="bg1"/>
              </a:solidFill>
              <a:cs typeface="+mj-cs"/>
            </a:endParaRPr>
          </a:p>
          <a:p>
            <a:pPr marL="0" indent="0" algn="just" rtl="1">
              <a:spcBef>
                <a:spcPts val="0"/>
              </a:spcBef>
              <a:buNone/>
            </a:pPr>
            <a:endParaRPr lang="en-US" sz="1600" b="1" dirty="0">
              <a:solidFill>
                <a:schemeClr val="bg1"/>
              </a:solidFill>
              <a:cs typeface="+mj-cs"/>
            </a:endParaRPr>
          </a:p>
        </p:txBody>
      </p:sp>
      <p:pic>
        <p:nvPicPr>
          <p:cNvPr id="4098" name="Picture 2" descr="H:\باغ لوکزامبورگ\404px-Jardluc.jpg"/>
          <p:cNvPicPr>
            <a:picLocks noChangeAspect="1" noChangeArrowheads="1"/>
          </p:cNvPicPr>
          <p:nvPr/>
        </p:nvPicPr>
        <p:blipFill>
          <a:blip r:embed="rId2" cstate="print"/>
          <a:srcRect/>
          <a:stretch>
            <a:fillRect/>
          </a:stretch>
        </p:blipFill>
        <p:spPr bwMode="auto">
          <a:xfrm>
            <a:off x="381000" y="1295400"/>
            <a:ext cx="3573462" cy="5295723"/>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4098"/>
                                        </p:tgtEl>
                                        <p:attrNameLst>
                                          <p:attrName>style.visibility</p:attrName>
                                        </p:attrNameLst>
                                      </p:cBhvr>
                                      <p:to>
                                        <p:strVal val="visible"/>
                                      </p:to>
                                    </p:set>
                                    <p:animEffect transition="in" filter="fade">
                                      <p:cBhvr>
                                        <p:cTn id="17" dur="1000"/>
                                        <p:tgtEl>
                                          <p:spTgt spid="4098"/>
                                        </p:tgtEl>
                                      </p:cBhvr>
                                    </p:animEffect>
                                    <p:anim calcmode="lin" valueType="num">
                                      <p:cBhvr>
                                        <p:cTn id="18" dur="1000" fill="hold"/>
                                        <p:tgtEl>
                                          <p:spTgt spid="4098"/>
                                        </p:tgtEl>
                                        <p:attrNameLst>
                                          <p:attrName>ppt_x</p:attrName>
                                        </p:attrNameLst>
                                      </p:cBhvr>
                                      <p:tavLst>
                                        <p:tav tm="0">
                                          <p:val>
                                            <p:strVal val="#ppt_x"/>
                                          </p:val>
                                        </p:tav>
                                        <p:tav tm="100000">
                                          <p:val>
                                            <p:strVal val="#ppt_x"/>
                                          </p:val>
                                        </p:tav>
                                      </p:tavLst>
                                    </p:anim>
                                    <p:anim calcmode="lin" valueType="num">
                                      <p:cBhvr>
                                        <p:cTn id="19" dur="1000" fill="hold"/>
                                        <p:tgtEl>
                                          <p:spTgt spid="409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r"/>
            <a:r>
              <a:rPr lang="fa-IR" sz="3600" dirty="0" smtClean="0">
                <a:solidFill>
                  <a:schemeClr val="accent2">
                    <a:lumMod val="60000"/>
                    <a:lumOff val="40000"/>
                  </a:schemeClr>
                </a:solidFill>
                <a:cs typeface="B Homa" panose="00000400000000000000" pitchFamily="2" charset="-78"/>
              </a:rPr>
              <a:t>مجسمه ها</a:t>
            </a:r>
            <a:endParaRPr lang="en-US" sz="3600" dirty="0">
              <a:solidFill>
                <a:schemeClr val="accent2">
                  <a:lumMod val="60000"/>
                  <a:lumOff val="40000"/>
                </a:schemeClr>
              </a:solidFill>
            </a:endParaRPr>
          </a:p>
        </p:txBody>
      </p:sp>
      <p:sp>
        <p:nvSpPr>
          <p:cNvPr id="3" name="Content Placeholder 2"/>
          <p:cNvSpPr>
            <a:spLocks noGrp="1"/>
          </p:cNvSpPr>
          <p:nvPr>
            <p:ph idx="1"/>
          </p:nvPr>
        </p:nvSpPr>
        <p:spPr/>
        <p:txBody>
          <a:bodyPr>
            <a:normAutofit/>
          </a:bodyPr>
          <a:lstStyle/>
          <a:p>
            <a:pPr marL="0" indent="0" algn="just" rtl="1">
              <a:buNone/>
            </a:pPr>
            <a:r>
              <a:rPr lang="fa-IR" sz="1600" b="1" dirty="0" smtClean="0">
                <a:solidFill>
                  <a:schemeClr val="bg1"/>
                </a:solidFill>
                <a:cs typeface="B Homa" panose="00000400000000000000" pitchFamily="2" charset="-78"/>
              </a:rPr>
              <a:t>دور تا دور باغ بالغ بر بیش از 100 مجسمه،بناهای یادمانی و فواره ها وجود دارد.در گوشه ای از باغ در یک فضای سبز به صورت دایر های 12 مجسمه از ملکه ها و زنان معروف فرانسه روی پایه هایی قرار دارد .</a:t>
            </a:r>
            <a:endParaRPr lang="en-US" sz="1600" b="1" dirty="0" smtClean="0">
              <a:solidFill>
                <a:schemeClr val="bg1"/>
              </a:solidFill>
              <a:cs typeface="+mj-cs"/>
            </a:endParaRPr>
          </a:p>
          <a:p>
            <a:pPr marL="0" indent="0" algn="just" rtl="1">
              <a:buNone/>
            </a:pPr>
            <a:endParaRPr lang="en-US" sz="1600" b="1" dirty="0">
              <a:solidFill>
                <a:schemeClr val="bg1"/>
              </a:solidFill>
              <a:cs typeface="+mj-cs"/>
            </a:endParaRPr>
          </a:p>
        </p:txBody>
      </p:sp>
      <p:pic>
        <p:nvPicPr>
          <p:cNvPr id="6146" name="Picture 2" descr="H:\باغ لوکزامبورگ\400PX-~1.JPG"/>
          <p:cNvPicPr>
            <a:picLocks noChangeAspect="1" noChangeArrowheads="1"/>
          </p:cNvPicPr>
          <p:nvPr/>
        </p:nvPicPr>
        <p:blipFill>
          <a:blip r:embed="rId2" cstate="print"/>
          <a:srcRect/>
          <a:stretch>
            <a:fillRect/>
          </a:stretch>
        </p:blipFill>
        <p:spPr bwMode="auto">
          <a:xfrm>
            <a:off x="2590800" y="1943100"/>
            <a:ext cx="3200400" cy="4800600"/>
          </a:xfrm>
          <a:prstGeom prst="rect">
            <a:avLst/>
          </a:prstGeom>
          <a:ln>
            <a:noFill/>
          </a:ln>
          <a:effectLst>
            <a:outerShdw blurRad="292100" dist="139700" dir="2700000" algn="tl" rotWithShape="0">
              <a:srgbClr val="333333">
                <a:alpha val="65000"/>
              </a:srgbClr>
            </a:outerShdw>
          </a:effectLst>
        </p:spPr>
      </p:pic>
      <p:pic>
        <p:nvPicPr>
          <p:cNvPr id="6147" name="Picture 3" descr="H:\باغ لوکزامبورگ\450px-Blanchard.jpg"/>
          <p:cNvPicPr>
            <a:picLocks noChangeAspect="1" noChangeArrowheads="1"/>
          </p:cNvPicPr>
          <p:nvPr/>
        </p:nvPicPr>
        <p:blipFill>
          <a:blip r:embed="rId3" cstate="print"/>
          <a:srcRect/>
          <a:stretch>
            <a:fillRect/>
          </a:stretch>
        </p:blipFill>
        <p:spPr bwMode="auto">
          <a:xfrm>
            <a:off x="3505200" y="1828800"/>
            <a:ext cx="3276600" cy="4368800"/>
          </a:xfrm>
          <a:prstGeom prst="rect">
            <a:avLst/>
          </a:prstGeom>
          <a:ln>
            <a:noFill/>
          </a:ln>
          <a:effectLst>
            <a:outerShdw blurRad="292100" dist="139700" dir="2700000" algn="tl" rotWithShape="0">
              <a:srgbClr val="333333">
                <a:alpha val="65000"/>
              </a:srgbClr>
            </a:outerShdw>
          </a:effectLst>
        </p:spPr>
      </p:pic>
      <p:pic>
        <p:nvPicPr>
          <p:cNvPr id="6148" name="Picture 4" descr="H:\باغ لوکزامبورگ\552PX-~1.JPG"/>
          <p:cNvPicPr>
            <a:picLocks noChangeAspect="1" noChangeArrowheads="1"/>
          </p:cNvPicPr>
          <p:nvPr/>
        </p:nvPicPr>
        <p:blipFill>
          <a:blip r:embed="rId4" cstate="print"/>
          <a:srcRect/>
          <a:stretch>
            <a:fillRect/>
          </a:stretch>
        </p:blipFill>
        <p:spPr bwMode="auto">
          <a:xfrm>
            <a:off x="2220468" y="1498600"/>
            <a:ext cx="4626864" cy="5029200"/>
          </a:xfrm>
          <a:prstGeom prst="rect">
            <a:avLst/>
          </a:prstGeom>
          <a:ln>
            <a:noFill/>
          </a:ln>
          <a:effectLst>
            <a:outerShdw blurRad="292100" dist="139700" dir="2700000" algn="tl" rotWithShape="0">
              <a:srgbClr val="333333">
                <a:alpha val="65000"/>
              </a:srgbClr>
            </a:outerShdw>
          </a:effectLst>
        </p:spPr>
      </p:pic>
      <p:pic>
        <p:nvPicPr>
          <p:cNvPr id="6150" name="Picture 6" descr="H:\باغ لوکزامبورگ\796px-FontaineDelacroix.jpg"/>
          <p:cNvPicPr>
            <a:picLocks noChangeAspect="1" noChangeArrowheads="1"/>
          </p:cNvPicPr>
          <p:nvPr/>
        </p:nvPicPr>
        <p:blipFill>
          <a:blip r:embed="rId5" cstate="print"/>
          <a:srcRect/>
          <a:stretch>
            <a:fillRect/>
          </a:stretch>
        </p:blipFill>
        <p:spPr bwMode="auto">
          <a:xfrm>
            <a:off x="1295400" y="1653776"/>
            <a:ext cx="6477000" cy="4874024"/>
          </a:xfrm>
          <a:prstGeom prst="rect">
            <a:avLst/>
          </a:prstGeom>
          <a:ln>
            <a:noFill/>
          </a:ln>
          <a:effectLst>
            <a:outerShdw blurRad="292100" dist="139700" dir="2700000" algn="tl" rotWithShape="0">
              <a:srgbClr val="333333">
                <a:alpha val="65000"/>
              </a:srgbClr>
            </a:outerShdw>
          </a:effectLst>
        </p:spPr>
      </p:pic>
      <p:pic>
        <p:nvPicPr>
          <p:cNvPr id="6151" name="Picture 7" descr="H:\باغ لوکزامبورگ\800px-Le_Marchand_de_Masques_par_Zacharie_Astruc_2.jpg"/>
          <p:cNvPicPr>
            <a:picLocks noChangeAspect="1" noChangeArrowheads="1"/>
          </p:cNvPicPr>
          <p:nvPr/>
        </p:nvPicPr>
        <p:blipFill>
          <a:blip r:embed="rId6" cstate="print"/>
          <a:srcRect/>
          <a:stretch>
            <a:fillRect/>
          </a:stretch>
        </p:blipFill>
        <p:spPr bwMode="auto">
          <a:xfrm>
            <a:off x="874227" y="1803400"/>
            <a:ext cx="6633546" cy="4419600"/>
          </a:xfrm>
          <a:prstGeom prst="rect">
            <a:avLst/>
          </a:prstGeom>
          <a:ln>
            <a:noFill/>
          </a:ln>
          <a:effectLst>
            <a:outerShdw blurRad="292100" dist="139700" dir="2700000" algn="tl" rotWithShape="0">
              <a:srgbClr val="333333">
                <a:alpha val="65000"/>
              </a:srgbClr>
            </a:outerShdw>
          </a:effectLst>
        </p:spPr>
      </p:pic>
      <p:pic>
        <p:nvPicPr>
          <p:cNvPr id="6152" name="Picture 8" descr="H:\باغ لوکزامبورگ\800px-Philippe_Joseph_Henri_Lemaire-Archidamas-_Jardin_du_Luxembourg.jpg"/>
          <p:cNvPicPr>
            <a:picLocks noChangeAspect="1" noChangeArrowheads="1"/>
          </p:cNvPicPr>
          <p:nvPr/>
        </p:nvPicPr>
        <p:blipFill>
          <a:blip r:embed="rId7" cstate="print"/>
          <a:srcRect/>
          <a:stretch>
            <a:fillRect/>
          </a:stretch>
        </p:blipFill>
        <p:spPr bwMode="auto">
          <a:xfrm>
            <a:off x="1752600" y="2563776"/>
            <a:ext cx="5562600" cy="4171950"/>
          </a:xfrm>
          <a:prstGeom prst="rect">
            <a:avLst/>
          </a:prstGeom>
          <a:ln>
            <a:noFill/>
          </a:ln>
          <a:effectLst>
            <a:outerShdw blurRad="292100" dist="139700" dir="2700000" algn="tl" rotWithShape="0">
              <a:srgbClr val="333333">
                <a:alpha val="65000"/>
              </a:srgbClr>
            </a:outerShdw>
          </a:effectLst>
        </p:spPr>
      </p:pic>
      <p:pic>
        <p:nvPicPr>
          <p:cNvPr id="6153" name="Picture 9" descr="H:\باغ لوکزامبورگ\800px-Statue_de_Diane_Chasseresse_.jpg"/>
          <p:cNvPicPr>
            <a:picLocks noChangeAspect="1" noChangeArrowheads="1"/>
          </p:cNvPicPr>
          <p:nvPr/>
        </p:nvPicPr>
        <p:blipFill>
          <a:blip r:embed="rId8" cstate="print"/>
          <a:srcRect/>
          <a:stretch>
            <a:fillRect/>
          </a:stretch>
        </p:blipFill>
        <p:spPr bwMode="auto">
          <a:xfrm>
            <a:off x="4116572" y="1738037"/>
            <a:ext cx="5029200" cy="2986088"/>
          </a:xfrm>
          <a:prstGeom prst="rect">
            <a:avLst/>
          </a:prstGeom>
          <a:ln>
            <a:noFill/>
          </a:ln>
          <a:effectLst>
            <a:outerShdw blurRad="292100" dist="139700" dir="2700000" algn="tl" rotWithShape="0">
              <a:srgbClr val="333333">
                <a:alpha val="65000"/>
              </a:srgbClr>
            </a:outerShdw>
          </a:effectLst>
        </p:spPr>
      </p:pic>
      <p:pic>
        <p:nvPicPr>
          <p:cNvPr id="15" name="Picture 10" descr="H:\باغ لوکزامبورگ\jardin_du_luxembourg_1555_jpg_384x.jpg"/>
          <p:cNvPicPr>
            <a:picLocks noChangeAspect="1" noChangeArrowheads="1"/>
          </p:cNvPicPr>
          <p:nvPr/>
        </p:nvPicPr>
        <p:blipFill>
          <a:blip r:embed="rId9" cstate="print"/>
          <a:srcRect/>
          <a:stretch>
            <a:fillRect/>
          </a:stretch>
        </p:blipFill>
        <p:spPr bwMode="auto">
          <a:xfrm>
            <a:off x="0" y="2193139"/>
            <a:ext cx="3505200" cy="2629612"/>
          </a:xfrm>
          <a:prstGeom prst="rect">
            <a:avLst/>
          </a:prstGeom>
          <a:ln>
            <a:noFill/>
          </a:ln>
          <a:effectLst>
            <a:outerShdw blurRad="292100" dist="139700" dir="2700000" algn="tl" rotWithShape="0">
              <a:srgbClr val="333333">
                <a:alpha val="65000"/>
              </a:srgbClr>
            </a:outerShdw>
          </a:effectLst>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146"/>
                                        </p:tgtEl>
                                        <p:attrNameLst>
                                          <p:attrName>style.visibility</p:attrName>
                                        </p:attrNameLst>
                                      </p:cBhvr>
                                      <p:to>
                                        <p:strVal val="visible"/>
                                      </p:to>
                                    </p:set>
                                    <p:anim calcmode="lin" valueType="num">
                                      <p:cBhvr additive="base">
                                        <p:cTn id="17" dur="500" fill="hold"/>
                                        <p:tgtEl>
                                          <p:spTgt spid="6146"/>
                                        </p:tgtEl>
                                        <p:attrNameLst>
                                          <p:attrName>ppt_x</p:attrName>
                                        </p:attrNameLst>
                                      </p:cBhvr>
                                      <p:tavLst>
                                        <p:tav tm="0">
                                          <p:val>
                                            <p:strVal val="#ppt_x"/>
                                          </p:val>
                                        </p:tav>
                                        <p:tav tm="100000">
                                          <p:val>
                                            <p:strVal val="#ppt_x"/>
                                          </p:val>
                                        </p:tav>
                                      </p:tavLst>
                                    </p:anim>
                                    <p:anim calcmode="lin" valueType="num">
                                      <p:cBhvr additive="base">
                                        <p:cTn id="18" dur="500" fill="hold"/>
                                        <p:tgtEl>
                                          <p:spTgt spid="6146"/>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xit" presetSubtype="0" fill="hold" nodeType="clickEffect">
                                  <p:stCondLst>
                                    <p:cond delay="0"/>
                                  </p:stCondLst>
                                  <p:childTnLst>
                                    <p:animEffect transition="out" filter="fade">
                                      <p:cBhvr>
                                        <p:cTn id="22" dur="500"/>
                                        <p:tgtEl>
                                          <p:spTgt spid="6146"/>
                                        </p:tgtEl>
                                      </p:cBhvr>
                                    </p:animEffect>
                                    <p:set>
                                      <p:cBhvr>
                                        <p:cTn id="23" dur="1" fill="hold">
                                          <p:stCondLst>
                                            <p:cond delay="499"/>
                                          </p:stCondLst>
                                        </p:cTn>
                                        <p:tgtEl>
                                          <p:spTgt spid="6146"/>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1000"/>
                                        <p:tgtEl>
                                          <p:spTgt spid="15"/>
                                        </p:tgtEl>
                                      </p:cBhvr>
                                    </p:animEffect>
                                    <p:anim calcmode="lin" valueType="num">
                                      <p:cBhvr>
                                        <p:cTn id="29" dur="1000" fill="hold"/>
                                        <p:tgtEl>
                                          <p:spTgt spid="15"/>
                                        </p:tgtEl>
                                        <p:attrNameLst>
                                          <p:attrName>ppt_x</p:attrName>
                                        </p:attrNameLst>
                                      </p:cBhvr>
                                      <p:tavLst>
                                        <p:tav tm="0">
                                          <p:val>
                                            <p:strVal val="#ppt_x"/>
                                          </p:val>
                                        </p:tav>
                                        <p:tav tm="100000">
                                          <p:val>
                                            <p:strVal val="#ppt_x"/>
                                          </p:val>
                                        </p:tav>
                                      </p:tavLst>
                                    </p:anim>
                                    <p:anim calcmode="lin" valueType="num">
                                      <p:cBhvr>
                                        <p:cTn id="30"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nodeType="clickEffect">
                                  <p:stCondLst>
                                    <p:cond delay="0"/>
                                  </p:stCondLst>
                                  <p:childTnLst>
                                    <p:animEffect transition="out" filter="fade">
                                      <p:cBhvr>
                                        <p:cTn id="34" dur="500"/>
                                        <p:tgtEl>
                                          <p:spTgt spid="15"/>
                                        </p:tgtEl>
                                      </p:cBhvr>
                                    </p:animEffect>
                                    <p:set>
                                      <p:cBhvr>
                                        <p:cTn id="35" dur="1" fill="hold">
                                          <p:stCondLst>
                                            <p:cond delay="499"/>
                                          </p:stCondLst>
                                        </p:cTn>
                                        <p:tgtEl>
                                          <p:spTgt spid="15"/>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6152"/>
                                        </p:tgtEl>
                                        <p:attrNameLst>
                                          <p:attrName>style.visibility</p:attrName>
                                        </p:attrNameLst>
                                      </p:cBhvr>
                                      <p:to>
                                        <p:strVal val="visible"/>
                                      </p:to>
                                    </p:set>
                                    <p:animEffect transition="in" filter="fade">
                                      <p:cBhvr>
                                        <p:cTn id="40" dur="500"/>
                                        <p:tgtEl>
                                          <p:spTgt spid="6152"/>
                                        </p:tgtEl>
                                      </p:cBhvr>
                                    </p:animEffect>
                                  </p:childTnLst>
                                </p:cTn>
                              </p:par>
                            </p:childTnLst>
                          </p:cTn>
                        </p:par>
                      </p:childTnLst>
                    </p:cTn>
                  </p:par>
                  <p:par>
                    <p:cTn id="41" fill="hold">
                      <p:stCondLst>
                        <p:cond delay="indefinite"/>
                      </p:stCondLst>
                      <p:childTnLst>
                        <p:par>
                          <p:cTn id="42" fill="hold">
                            <p:stCondLst>
                              <p:cond delay="0"/>
                            </p:stCondLst>
                            <p:childTnLst>
                              <p:par>
                                <p:cTn id="43" presetID="2" presetClass="exit" presetSubtype="4" fill="hold" nodeType="clickEffect">
                                  <p:stCondLst>
                                    <p:cond delay="0"/>
                                  </p:stCondLst>
                                  <p:childTnLst>
                                    <p:anim calcmode="lin" valueType="num">
                                      <p:cBhvr additive="base">
                                        <p:cTn id="44" dur="500"/>
                                        <p:tgtEl>
                                          <p:spTgt spid="6152"/>
                                        </p:tgtEl>
                                        <p:attrNameLst>
                                          <p:attrName>ppt_x</p:attrName>
                                        </p:attrNameLst>
                                      </p:cBhvr>
                                      <p:tavLst>
                                        <p:tav tm="0">
                                          <p:val>
                                            <p:strVal val="ppt_x"/>
                                          </p:val>
                                        </p:tav>
                                        <p:tav tm="100000">
                                          <p:val>
                                            <p:strVal val="ppt_x"/>
                                          </p:val>
                                        </p:tav>
                                      </p:tavLst>
                                    </p:anim>
                                    <p:anim calcmode="lin" valueType="num">
                                      <p:cBhvr additive="base">
                                        <p:cTn id="45" dur="500"/>
                                        <p:tgtEl>
                                          <p:spTgt spid="6152"/>
                                        </p:tgtEl>
                                        <p:attrNameLst>
                                          <p:attrName>ppt_y</p:attrName>
                                        </p:attrNameLst>
                                      </p:cBhvr>
                                      <p:tavLst>
                                        <p:tav tm="0">
                                          <p:val>
                                            <p:strVal val="ppt_y"/>
                                          </p:val>
                                        </p:tav>
                                        <p:tav tm="100000">
                                          <p:val>
                                            <p:strVal val="1+ppt_h/2"/>
                                          </p:val>
                                        </p:tav>
                                      </p:tavLst>
                                    </p:anim>
                                    <p:set>
                                      <p:cBhvr>
                                        <p:cTn id="46" dur="1" fill="hold">
                                          <p:stCondLst>
                                            <p:cond delay="499"/>
                                          </p:stCondLst>
                                        </p:cTn>
                                        <p:tgtEl>
                                          <p:spTgt spid="6152"/>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6153"/>
                                        </p:tgtEl>
                                        <p:attrNameLst>
                                          <p:attrName>style.visibility</p:attrName>
                                        </p:attrNameLst>
                                      </p:cBhvr>
                                      <p:to>
                                        <p:strVal val="visible"/>
                                      </p:to>
                                    </p:set>
                                    <p:anim calcmode="lin" valueType="num">
                                      <p:cBhvr additive="base">
                                        <p:cTn id="51" dur="500" fill="hold"/>
                                        <p:tgtEl>
                                          <p:spTgt spid="6153"/>
                                        </p:tgtEl>
                                        <p:attrNameLst>
                                          <p:attrName>ppt_x</p:attrName>
                                        </p:attrNameLst>
                                      </p:cBhvr>
                                      <p:tavLst>
                                        <p:tav tm="0">
                                          <p:val>
                                            <p:strVal val="#ppt_x"/>
                                          </p:val>
                                        </p:tav>
                                        <p:tav tm="100000">
                                          <p:val>
                                            <p:strVal val="#ppt_x"/>
                                          </p:val>
                                        </p:tav>
                                      </p:tavLst>
                                    </p:anim>
                                    <p:anim calcmode="lin" valueType="num">
                                      <p:cBhvr additive="base">
                                        <p:cTn id="52" dur="500" fill="hold"/>
                                        <p:tgtEl>
                                          <p:spTgt spid="6153"/>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xit" presetSubtype="4" fill="hold" nodeType="clickEffect">
                                  <p:stCondLst>
                                    <p:cond delay="0"/>
                                  </p:stCondLst>
                                  <p:childTnLst>
                                    <p:anim calcmode="lin" valueType="num">
                                      <p:cBhvr additive="base">
                                        <p:cTn id="56" dur="500"/>
                                        <p:tgtEl>
                                          <p:spTgt spid="6153"/>
                                        </p:tgtEl>
                                        <p:attrNameLst>
                                          <p:attrName>ppt_x</p:attrName>
                                        </p:attrNameLst>
                                      </p:cBhvr>
                                      <p:tavLst>
                                        <p:tav tm="0">
                                          <p:val>
                                            <p:strVal val="ppt_x"/>
                                          </p:val>
                                        </p:tav>
                                        <p:tav tm="100000">
                                          <p:val>
                                            <p:strVal val="ppt_x"/>
                                          </p:val>
                                        </p:tav>
                                      </p:tavLst>
                                    </p:anim>
                                    <p:anim calcmode="lin" valueType="num">
                                      <p:cBhvr additive="base">
                                        <p:cTn id="57" dur="500"/>
                                        <p:tgtEl>
                                          <p:spTgt spid="6153"/>
                                        </p:tgtEl>
                                        <p:attrNameLst>
                                          <p:attrName>ppt_y</p:attrName>
                                        </p:attrNameLst>
                                      </p:cBhvr>
                                      <p:tavLst>
                                        <p:tav tm="0">
                                          <p:val>
                                            <p:strVal val="ppt_y"/>
                                          </p:val>
                                        </p:tav>
                                        <p:tav tm="100000">
                                          <p:val>
                                            <p:strVal val="1+ppt_h/2"/>
                                          </p:val>
                                        </p:tav>
                                      </p:tavLst>
                                    </p:anim>
                                    <p:set>
                                      <p:cBhvr>
                                        <p:cTn id="58" dur="1" fill="hold">
                                          <p:stCondLst>
                                            <p:cond delay="499"/>
                                          </p:stCondLst>
                                        </p:cTn>
                                        <p:tgtEl>
                                          <p:spTgt spid="6153"/>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nodeType="clickEffect">
                                  <p:stCondLst>
                                    <p:cond delay="0"/>
                                  </p:stCondLst>
                                  <p:childTnLst>
                                    <p:set>
                                      <p:cBhvr>
                                        <p:cTn id="62" dur="1" fill="hold">
                                          <p:stCondLst>
                                            <p:cond delay="0"/>
                                          </p:stCondLst>
                                        </p:cTn>
                                        <p:tgtEl>
                                          <p:spTgt spid="6147"/>
                                        </p:tgtEl>
                                        <p:attrNameLst>
                                          <p:attrName>style.visibility</p:attrName>
                                        </p:attrNameLst>
                                      </p:cBhvr>
                                      <p:to>
                                        <p:strVal val="visible"/>
                                      </p:to>
                                    </p:set>
                                    <p:animEffect transition="in" filter="fade">
                                      <p:cBhvr>
                                        <p:cTn id="63" dur="500"/>
                                        <p:tgtEl>
                                          <p:spTgt spid="6147"/>
                                        </p:tgtEl>
                                      </p:cBhvr>
                                    </p:animEffect>
                                  </p:childTnLst>
                                </p:cTn>
                              </p:par>
                            </p:childTnLst>
                          </p:cTn>
                        </p:par>
                      </p:childTnLst>
                    </p:cTn>
                  </p:par>
                  <p:par>
                    <p:cTn id="64" fill="hold">
                      <p:stCondLst>
                        <p:cond delay="indefinite"/>
                      </p:stCondLst>
                      <p:childTnLst>
                        <p:par>
                          <p:cTn id="65" fill="hold">
                            <p:stCondLst>
                              <p:cond delay="0"/>
                            </p:stCondLst>
                            <p:childTnLst>
                              <p:par>
                                <p:cTn id="66" presetID="2" presetClass="exit" presetSubtype="4" fill="hold" nodeType="clickEffect">
                                  <p:stCondLst>
                                    <p:cond delay="0"/>
                                  </p:stCondLst>
                                  <p:childTnLst>
                                    <p:anim calcmode="lin" valueType="num">
                                      <p:cBhvr additive="base">
                                        <p:cTn id="67" dur="500"/>
                                        <p:tgtEl>
                                          <p:spTgt spid="6147"/>
                                        </p:tgtEl>
                                        <p:attrNameLst>
                                          <p:attrName>ppt_x</p:attrName>
                                        </p:attrNameLst>
                                      </p:cBhvr>
                                      <p:tavLst>
                                        <p:tav tm="0">
                                          <p:val>
                                            <p:strVal val="ppt_x"/>
                                          </p:val>
                                        </p:tav>
                                        <p:tav tm="100000">
                                          <p:val>
                                            <p:strVal val="ppt_x"/>
                                          </p:val>
                                        </p:tav>
                                      </p:tavLst>
                                    </p:anim>
                                    <p:anim calcmode="lin" valueType="num">
                                      <p:cBhvr additive="base">
                                        <p:cTn id="68" dur="500"/>
                                        <p:tgtEl>
                                          <p:spTgt spid="6147"/>
                                        </p:tgtEl>
                                        <p:attrNameLst>
                                          <p:attrName>ppt_y</p:attrName>
                                        </p:attrNameLst>
                                      </p:cBhvr>
                                      <p:tavLst>
                                        <p:tav tm="0">
                                          <p:val>
                                            <p:strVal val="ppt_y"/>
                                          </p:val>
                                        </p:tav>
                                        <p:tav tm="100000">
                                          <p:val>
                                            <p:strVal val="1+ppt_h/2"/>
                                          </p:val>
                                        </p:tav>
                                      </p:tavLst>
                                    </p:anim>
                                    <p:set>
                                      <p:cBhvr>
                                        <p:cTn id="69" dur="1" fill="hold">
                                          <p:stCondLst>
                                            <p:cond delay="499"/>
                                          </p:stCondLst>
                                        </p:cTn>
                                        <p:tgtEl>
                                          <p:spTgt spid="6147"/>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nodeType="clickEffect">
                                  <p:stCondLst>
                                    <p:cond delay="0"/>
                                  </p:stCondLst>
                                  <p:childTnLst>
                                    <p:set>
                                      <p:cBhvr>
                                        <p:cTn id="73" dur="1" fill="hold">
                                          <p:stCondLst>
                                            <p:cond delay="0"/>
                                          </p:stCondLst>
                                        </p:cTn>
                                        <p:tgtEl>
                                          <p:spTgt spid="6148"/>
                                        </p:tgtEl>
                                        <p:attrNameLst>
                                          <p:attrName>style.visibility</p:attrName>
                                        </p:attrNameLst>
                                      </p:cBhvr>
                                      <p:to>
                                        <p:strVal val="visible"/>
                                      </p:to>
                                    </p:set>
                                    <p:animEffect transition="in" filter="fade">
                                      <p:cBhvr>
                                        <p:cTn id="74" dur="500"/>
                                        <p:tgtEl>
                                          <p:spTgt spid="6148"/>
                                        </p:tgtEl>
                                      </p:cBhvr>
                                    </p:animEffect>
                                  </p:childTnLst>
                                </p:cTn>
                              </p:par>
                            </p:childTnLst>
                          </p:cTn>
                        </p:par>
                      </p:childTnLst>
                    </p:cTn>
                  </p:par>
                  <p:par>
                    <p:cTn id="75" fill="hold">
                      <p:stCondLst>
                        <p:cond delay="indefinite"/>
                      </p:stCondLst>
                      <p:childTnLst>
                        <p:par>
                          <p:cTn id="76" fill="hold">
                            <p:stCondLst>
                              <p:cond delay="0"/>
                            </p:stCondLst>
                            <p:childTnLst>
                              <p:par>
                                <p:cTn id="77" presetID="2" presetClass="exit" presetSubtype="4" fill="hold" nodeType="clickEffect">
                                  <p:stCondLst>
                                    <p:cond delay="0"/>
                                  </p:stCondLst>
                                  <p:childTnLst>
                                    <p:anim calcmode="lin" valueType="num">
                                      <p:cBhvr additive="base">
                                        <p:cTn id="78" dur="500"/>
                                        <p:tgtEl>
                                          <p:spTgt spid="6148"/>
                                        </p:tgtEl>
                                        <p:attrNameLst>
                                          <p:attrName>ppt_x</p:attrName>
                                        </p:attrNameLst>
                                      </p:cBhvr>
                                      <p:tavLst>
                                        <p:tav tm="0">
                                          <p:val>
                                            <p:strVal val="ppt_x"/>
                                          </p:val>
                                        </p:tav>
                                        <p:tav tm="100000">
                                          <p:val>
                                            <p:strVal val="ppt_x"/>
                                          </p:val>
                                        </p:tav>
                                      </p:tavLst>
                                    </p:anim>
                                    <p:anim calcmode="lin" valueType="num">
                                      <p:cBhvr additive="base">
                                        <p:cTn id="79" dur="500"/>
                                        <p:tgtEl>
                                          <p:spTgt spid="6148"/>
                                        </p:tgtEl>
                                        <p:attrNameLst>
                                          <p:attrName>ppt_y</p:attrName>
                                        </p:attrNameLst>
                                      </p:cBhvr>
                                      <p:tavLst>
                                        <p:tav tm="0">
                                          <p:val>
                                            <p:strVal val="ppt_y"/>
                                          </p:val>
                                        </p:tav>
                                        <p:tav tm="100000">
                                          <p:val>
                                            <p:strVal val="1+ppt_h/2"/>
                                          </p:val>
                                        </p:tav>
                                      </p:tavLst>
                                    </p:anim>
                                    <p:set>
                                      <p:cBhvr>
                                        <p:cTn id="80" dur="1" fill="hold">
                                          <p:stCondLst>
                                            <p:cond delay="499"/>
                                          </p:stCondLst>
                                        </p:cTn>
                                        <p:tgtEl>
                                          <p:spTgt spid="6148"/>
                                        </p:tgtEl>
                                        <p:attrNameLst>
                                          <p:attrName>style.visibility</p:attrName>
                                        </p:attrNameLst>
                                      </p:cBhvr>
                                      <p:to>
                                        <p:strVal val="hidden"/>
                                      </p:to>
                                    </p:se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nodeType="clickEffect">
                                  <p:stCondLst>
                                    <p:cond delay="0"/>
                                  </p:stCondLst>
                                  <p:childTnLst>
                                    <p:set>
                                      <p:cBhvr>
                                        <p:cTn id="84" dur="1" fill="hold">
                                          <p:stCondLst>
                                            <p:cond delay="0"/>
                                          </p:stCondLst>
                                        </p:cTn>
                                        <p:tgtEl>
                                          <p:spTgt spid="6150"/>
                                        </p:tgtEl>
                                        <p:attrNameLst>
                                          <p:attrName>style.visibility</p:attrName>
                                        </p:attrNameLst>
                                      </p:cBhvr>
                                      <p:to>
                                        <p:strVal val="visible"/>
                                      </p:to>
                                    </p:set>
                                    <p:animEffect transition="in" filter="fade">
                                      <p:cBhvr>
                                        <p:cTn id="85" dur="500"/>
                                        <p:tgtEl>
                                          <p:spTgt spid="6150"/>
                                        </p:tgtEl>
                                      </p:cBhvr>
                                    </p:animEffect>
                                  </p:childTnLst>
                                </p:cTn>
                              </p:par>
                            </p:childTnLst>
                          </p:cTn>
                        </p:par>
                      </p:childTnLst>
                    </p:cTn>
                  </p:par>
                  <p:par>
                    <p:cTn id="86" fill="hold">
                      <p:stCondLst>
                        <p:cond delay="indefinite"/>
                      </p:stCondLst>
                      <p:childTnLst>
                        <p:par>
                          <p:cTn id="87" fill="hold">
                            <p:stCondLst>
                              <p:cond delay="0"/>
                            </p:stCondLst>
                            <p:childTnLst>
                              <p:par>
                                <p:cTn id="88" presetID="2" presetClass="exit" presetSubtype="4" fill="hold" nodeType="clickEffect">
                                  <p:stCondLst>
                                    <p:cond delay="0"/>
                                  </p:stCondLst>
                                  <p:childTnLst>
                                    <p:anim calcmode="lin" valueType="num">
                                      <p:cBhvr additive="base">
                                        <p:cTn id="89" dur="500"/>
                                        <p:tgtEl>
                                          <p:spTgt spid="6150"/>
                                        </p:tgtEl>
                                        <p:attrNameLst>
                                          <p:attrName>ppt_x</p:attrName>
                                        </p:attrNameLst>
                                      </p:cBhvr>
                                      <p:tavLst>
                                        <p:tav tm="0">
                                          <p:val>
                                            <p:strVal val="ppt_x"/>
                                          </p:val>
                                        </p:tav>
                                        <p:tav tm="100000">
                                          <p:val>
                                            <p:strVal val="ppt_x"/>
                                          </p:val>
                                        </p:tav>
                                      </p:tavLst>
                                    </p:anim>
                                    <p:anim calcmode="lin" valueType="num">
                                      <p:cBhvr additive="base">
                                        <p:cTn id="90" dur="500"/>
                                        <p:tgtEl>
                                          <p:spTgt spid="6150"/>
                                        </p:tgtEl>
                                        <p:attrNameLst>
                                          <p:attrName>ppt_y</p:attrName>
                                        </p:attrNameLst>
                                      </p:cBhvr>
                                      <p:tavLst>
                                        <p:tav tm="0">
                                          <p:val>
                                            <p:strVal val="ppt_y"/>
                                          </p:val>
                                        </p:tav>
                                        <p:tav tm="100000">
                                          <p:val>
                                            <p:strVal val="1+ppt_h/2"/>
                                          </p:val>
                                        </p:tav>
                                      </p:tavLst>
                                    </p:anim>
                                    <p:set>
                                      <p:cBhvr>
                                        <p:cTn id="91" dur="1" fill="hold">
                                          <p:stCondLst>
                                            <p:cond delay="499"/>
                                          </p:stCondLst>
                                        </p:cTn>
                                        <p:tgtEl>
                                          <p:spTgt spid="6150"/>
                                        </p:tgtEl>
                                        <p:attrNameLst>
                                          <p:attrName>style.visibility</p:attrName>
                                        </p:attrNameLst>
                                      </p:cBhvr>
                                      <p:to>
                                        <p:strVal val="hidden"/>
                                      </p:to>
                                    </p:se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6151"/>
                                        </p:tgtEl>
                                        <p:attrNameLst>
                                          <p:attrName>style.visibility</p:attrName>
                                        </p:attrNameLst>
                                      </p:cBhvr>
                                      <p:to>
                                        <p:strVal val="visible"/>
                                      </p:to>
                                    </p:set>
                                    <p:animEffect transition="in" filter="fade">
                                      <p:cBhvr>
                                        <p:cTn id="96" dur="500"/>
                                        <p:tgtEl>
                                          <p:spTgt spid="6151"/>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xit" presetSubtype="0" fill="hold" nodeType="clickEffect">
                                  <p:stCondLst>
                                    <p:cond delay="0"/>
                                  </p:stCondLst>
                                  <p:childTnLst>
                                    <p:animEffect transition="out" filter="fade">
                                      <p:cBhvr>
                                        <p:cTn id="100" dur="500"/>
                                        <p:tgtEl>
                                          <p:spTgt spid="6151"/>
                                        </p:tgtEl>
                                      </p:cBhvr>
                                    </p:animEffect>
                                    <p:set>
                                      <p:cBhvr>
                                        <p:cTn id="101" dur="1" fill="hold">
                                          <p:stCondLst>
                                            <p:cond delay="499"/>
                                          </p:stCondLst>
                                        </p:cTn>
                                        <p:tgtEl>
                                          <p:spTgt spid="61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533400"/>
            <a:ext cx="7315200" cy="715962"/>
          </a:xfrm>
        </p:spPr>
        <p:txBody>
          <a:bodyPr>
            <a:normAutofit/>
          </a:bodyPr>
          <a:lstStyle/>
          <a:p>
            <a:pPr algn="r"/>
            <a:r>
              <a:rPr lang="fa-IR" sz="3600" cap="none" dirty="0" smtClean="0">
                <a:ln w="0"/>
                <a:solidFill>
                  <a:schemeClr val="accent2">
                    <a:lumMod val="60000"/>
                    <a:lumOff val="40000"/>
                  </a:schemeClr>
                </a:solidFill>
                <a:effectLst>
                  <a:outerShdw blurRad="38100" dist="25400" dir="5400000" algn="ctr" rotWithShape="0">
                    <a:srgbClr val="6E747A">
                      <a:alpha val="43000"/>
                    </a:srgbClr>
                  </a:outerShdw>
                </a:effectLst>
                <a:cs typeface="B Homa" panose="00000400000000000000" pitchFamily="2" charset="-78"/>
              </a:rPr>
              <a:t>قوانین باغ آرایی فرانسوی</a:t>
            </a:r>
            <a:endParaRPr lang="en-US" sz="3600" cap="none" dirty="0">
              <a:ln w="0"/>
              <a:solidFill>
                <a:schemeClr val="accent2">
                  <a:lumMod val="60000"/>
                  <a:lumOff val="40000"/>
                </a:schemeClr>
              </a:solidFill>
              <a:effectLst>
                <a:outerShdw blurRad="38100" dist="25400" dir="5400000" algn="ctr" rotWithShape="0">
                  <a:srgbClr val="6E747A">
                    <a:alpha val="43000"/>
                  </a:srgbClr>
                </a:outerShdw>
              </a:effectLst>
            </a:endParaRPr>
          </a:p>
        </p:txBody>
      </p:sp>
      <p:sp>
        <p:nvSpPr>
          <p:cNvPr id="3" name="Content Placeholder 2"/>
          <p:cNvSpPr>
            <a:spLocks noGrp="1"/>
          </p:cNvSpPr>
          <p:nvPr>
            <p:ph idx="1"/>
          </p:nvPr>
        </p:nvSpPr>
        <p:spPr>
          <a:xfrm>
            <a:off x="457200" y="1524000"/>
            <a:ext cx="8382000" cy="4953000"/>
          </a:xfrm>
        </p:spPr>
        <p:txBody>
          <a:bodyPr>
            <a:noAutofit/>
          </a:bodyPr>
          <a:lstStyle/>
          <a:p>
            <a:pPr marL="0" lvl="0" indent="0" algn="just" rtl="1">
              <a:buClrTx/>
              <a:buNone/>
            </a:pPr>
            <a:r>
              <a:rPr lang="fa-IR" sz="1600" b="1" dirty="0" smtClean="0">
                <a:solidFill>
                  <a:schemeClr val="bg1"/>
                </a:solidFill>
                <a:cs typeface="B Homa" panose="00000400000000000000" pitchFamily="2" charset="-78"/>
              </a:rPr>
              <a:t>استفاده از قوانین هندسی با استفاده از جدید ترین کشفیات نوری و منظره ای</a:t>
            </a:r>
            <a:endParaRPr lang="en-US" sz="1600" b="1" dirty="0" smtClean="0">
              <a:solidFill>
                <a:schemeClr val="bg1"/>
              </a:solidFill>
              <a:cs typeface="+mj-cs"/>
            </a:endParaRPr>
          </a:p>
          <a:p>
            <a:pPr marL="0" indent="0" algn="just" rtl="1">
              <a:buClrTx/>
              <a:buSzPct val="69000"/>
              <a:buNone/>
            </a:pPr>
            <a:r>
              <a:rPr lang="ar-SA" sz="1600" b="1" dirty="0" smtClean="0">
                <a:solidFill>
                  <a:schemeClr val="bg1"/>
                </a:solidFill>
                <a:cs typeface="B Homa" panose="00000400000000000000" pitchFamily="2" charset="-78"/>
              </a:rPr>
              <a:t>گل کاری باغ ها به بیننده اجازه می دهد تا کل باغ را در یک نگاه ببیند</a:t>
            </a:r>
            <a:endParaRPr lang="en-US" sz="1600" b="1" dirty="0" smtClean="0">
              <a:solidFill>
                <a:schemeClr val="bg1"/>
              </a:solidFill>
              <a:cs typeface="+mj-cs"/>
            </a:endParaRPr>
          </a:p>
          <a:p>
            <a:pPr marL="0" indent="0" algn="just" rtl="1">
              <a:buClrTx/>
              <a:buNone/>
            </a:pPr>
            <a:r>
              <a:rPr lang="ar-SA" sz="1600" b="1" dirty="0" smtClean="0">
                <a:solidFill>
                  <a:schemeClr val="bg1"/>
                </a:solidFill>
                <a:cs typeface="B Homa" panose="00000400000000000000" pitchFamily="2" charset="-78"/>
              </a:rPr>
              <a:t>تمام سبزیجات و گیاهان کاشتنی، محدود و جهت دار است تا سلطه انسان به طبیعت را اثبات کند.</a:t>
            </a:r>
            <a:endParaRPr lang="en-US" sz="1600" b="1" dirty="0" smtClean="0">
              <a:solidFill>
                <a:schemeClr val="bg1"/>
              </a:solidFill>
              <a:cs typeface="+mj-cs"/>
            </a:endParaRPr>
          </a:p>
          <a:p>
            <a:pPr marL="0" indent="0" algn="just" rtl="1">
              <a:buClrTx/>
              <a:buNone/>
            </a:pPr>
            <a:r>
              <a:rPr lang="ar-SA" sz="1600" b="1" dirty="0" smtClean="0">
                <a:solidFill>
                  <a:schemeClr val="bg1"/>
                </a:solidFill>
                <a:cs typeface="B Homa" panose="00000400000000000000" pitchFamily="2" charset="-78"/>
              </a:rPr>
              <a:t>اقامت گاه یا استراحت گاه به عنوان نقطه مرکزی باغ در نظر گرفته شده</a:t>
            </a:r>
            <a:endParaRPr lang="en-US" sz="1600" b="1" dirty="0" smtClean="0">
              <a:solidFill>
                <a:schemeClr val="bg1"/>
              </a:solidFill>
              <a:cs typeface="+mj-cs"/>
            </a:endParaRPr>
          </a:p>
          <a:p>
            <a:pPr marL="0" indent="0" algn="just" rtl="1">
              <a:buClrTx/>
              <a:buNone/>
            </a:pPr>
            <a:r>
              <a:rPr lang="ar-SA" sz="1600" b="1" dirty="0" smtClean="0">
                <a:solidFill>
                  <a:schemeClr val="bg1"/>
                </a:solidFill>
                <a:cs typeface="B Homa" panose="00000400000000000000" pitchFamily="2" charset="-78"/>
              </a:rPr>
              <a:t>محور اصلی یا چشم انداز عمود به سر در و نمای خانه است</a:t>
            </a:r>
            <a:endParaRPr lang="en-US" sz="1600" b="1" dirty="0" smtClean="0">
              <a:solidFill>
                <a:schemeClr val="bg1"/>
              </a:solidFill>
              <a:cs typeface="+mj-cs"/>
            </a:endParaRPr>
          </a:p>
          <a:p>
            <a:pPr marL="0" indent="0" algn="just" rtl="1">
              <a:buClrTx/>
              <a:buNone/>
            </a:pPr>
            <a:r>
              <a:rPr lang="ar-SA" sz="1600" b="1" dirty="0" smtClean="0">
                <a:solidFill>
                  <a:schemeClr val="bg1"/>
                </a:solidFill>
                <a:cs typeface="B Homa" panose="00000400000000000000" pitchFamily="2" charset="-78"/>
              </a:rPr>
              <a:t>محدوده ای آبی داشته که با درختان مرز بندی شده است. محور اصلی از یک یا چند چشم انداز عمود و کوچه عبور می کند.</a:t>
            </a:r>
            <a:endParaRPr lang="en-US" sz="1600" b="1" dirty="0" smtClean="0">
              <a:solidFill>
                <a:schemeClr val="bg1"/>
              </a:solidFill>
              <a:cs typeface="+mj-cs"/>
            </a:endParaRPr>
          </a:p>
          <a:p>
            <a:pPr marL="0" indent="0" algn="just" rtl="1">
              <a:buClrTx/>
              <a:buNone/>
            </a:pPr>
            <a:r>
              <a:rPr lang="ar-SA" sz="1600" b="1" dirty="0" smtClean="0">
                <a:solidFill>
                  <a:schemeClr val="bg1"/>
                </a:solidFill>
                <a:cs typeface="B Homa" panose="00000400000000000000" pitchFamily="2" charset="-78"/>
              </a:rPr>
              <a:t>مهمترین گل کاری یا بستر های گیاه کاری شده به شکل مربع، دایره یا پیچ دار است و با نظم هندسی و منظم نزدیک خانه قرار گرفته است. </a:t>
            </a:r>
            <a:endParaRPr lang="en-US" sz="1600" b="1" dirty="0" smtClean="0">
              <a:solidFill>
                <a:schemeClr val="bg1"/>
              </a:solidFill>
              <a:cs typeface="+mj-cs"/>
            </a:endParaRPr>
          </a:p>
          <a:p>
            <a:pPr marL="0" indent="0" algn="just" rtl="1">
              <a:buClrTx/>
              <a:buNone/>
            </a:pPr>
            <a:r>
              <a:rPr lang="ar-SA" sz="1600" b="1" dirty="0" smtClean="0">
                <a:solidFill>
                  <a:schemeClr val="bg1"/>
                </a:solidFill>
                <a:cs typeface="B Homa" panose="00000400000000000000" pitchFamily="2" charset="-78"/>
              </a:rPr>
              <a:t>دور تر از خانه، گل ها را با گل های ساده تر جایگزین می کنند، و با چمن پر شده و اغلب شامل فواره یا حوض چه های آبی است</a:t>
            </a:r>
            <a:r>
              <a:rPr lang="fa-IR" sz="1600" b="1" dirty="0" smtClean="0">
                <a:solidFill>
                  <a:schemeClr val="bg1"/>
                </a:solidFill>
                <a:cs typeface="B Homa" panose="00000400000000000000" pitchFamily="2" charset="-78"/>
              </a:rPr>
              <a:t>.</a:t>
            </a:r>
          </a:p>
          <a:p>
            <a:pPr marL="0" indent="0" algn="just" rtl="1">
              <a:buClrTx/>
              <a:buNone/>
            </a:pPr>
            <a:r>
              <a:rPr lang="ar-SA" sz="1600" b="1" dirty="0" smtClean="0">
                <a:solidFill>
                  <a:schemeClr val="bg1"/>
                </a:solidFill>
                <a:cs typeface="B Homa" panose="00000400000000000000" pitchFamily="2" charset="-78"/>
              </a:rPr>
              <a:t>مکانی کامل برای قدم زدن، تئاتر ها</a:t>
            </a:r>
            <a:r>
              <a:rPr lang="fa-IR" sz="1600" b="1" dirty="0" smtClean="0">
                <a:solidFill>
                  <a:schemeClr val="bg1"/>
                </a:solidFill>
                <a:cs typeface="B Homa" panose="00000400000000000000" pitchFamily="2" charset="-78"/>
              </a:rPr>
              <a:t>،</a:t>
            </a:r>
            <a:r>
              <a:rPr lang="ar-SA" sz="1600" b="1" dirty="0" smtClean="0">
                <a:solidFill>
                  <a:schemeClr val="bg1"/>
                </a:solidFill>
                <a:cs typeface="B Homa" panose="00000400000000000000" pitchFamily="2" charset="-78"/>
              </a:rPr>
              <a:t> گلخانه</a:t>
            </a:r>
            <a:r>
              <a:rPr lang="fa-IR" sz="1600" b="1" dirty="0" smtClean="0">
                <a:solidFill>
                  <a:schemeClr val="bg1"/>
                </a:solidFill>
                <a:cs typeface="B Homa" panose="00000400000000000000" pitchFamily="2" charset="-78"/>
              </a:rPr>
              <a:t>ها</a:t>
            </a:r>
            <a:r>
              <a:rPr lang="ar-SA" sz="1600" b="1" dirty="0" smtClean="0">
                <a:solidFill>
                  <a:schemeClr val="bg1"/>
                </a:solidFill>
                <a:cs typeface="B Homa" panose="00000400000000000000" pitchFamily="2" charset="-78"/>
              </a:rPr>
              <a:t>، گالری ها، فضا هایی برای توپ بازی و جشن ها می باشد.</a:t>
            </a:r>
            <a:endParaRPr lang="en-US" sz="1600" b="1" dirty="0" smtClean="0">
              <a:solidFill>
                <a:schemeClr val="bg1"/>
              </a:solidFill>
              <a:cs typeface="+mj-cs"/>
            </a:endParaRPr>
          </a:p>
          <a:p>
            <a:pPr marL="0" indent="0" algn="just" rtl="1">
              <a:buClrTx/>
              <a:buNone/>
            </a:pPr>
            <a:r>
              <a:rPr lang="ar-SA" sz="1600" b="1" dirty="0" smtClean="0">
                <a:solidFill>
                  <a:schemeClr val="bg1"/>
                </a:solidFill>
                <a:cs typeface="B Homa" panose="00000400000000000000" pitchFamily="2" charset="-78"/>
              </a:rPr>
              <a:t>بخش ها و کانال های آبی به عنوان آیینه هایی به کار می رود که دو برابر اندازه خانه یا درخت است.</a:t>
            </a:r>
            <a:endParaRPr lang="en-US" sz="1600" b="1" dirty="0" smtClean="0">
              <a:solidFill>
                <a:schemeClr val="bg1"/>
              </a:solidFill>
              <a:cs typeface="+mj-cs"/>
            </a:endParaRPr>
          </a:p>
          <a:p>
            <a:pPr marL="0" indent="0" algn="just" rtl="1">
              <a:buClrTx/>
              <a:buNone/>
            </a:pPr>
            <a:r>
              <a:rPr lang="ar-SA" sz="1600" b="1" dirty="0" smtClean="0">
                <a:solidFill>
                  <a:schemeClr val="bg1"/>
                </a:solidFill>
                <a:cs typeface="B Homa" panose="00000400000000000000" pitchFamily="2" charset="-78"/>
              </a:rPr>
              <a:t>باغچه با تکه های سنگ تراشی و معمولا با طرح افسانه ای روح داده شده</a:t>
            </a:r>
            <a:r>
              <a:rPr lang="fa-IR" sz="1600" b="1" dirty="0" smtClean="0">
                <a:solidFill>
                  <a:schemeClr val="bg1"/>
                </a:solidFill>
                <a:cs typeface="B Homa" panose="00000400000000000000" pitchFamily="2" charset="-78"/>
              </a:rPr>
              <a:t> است.</a:t>
            </a:r>
            <a:endParaRPr lang="en-US" sz="1600" b="1" dirty="0" smtClean="0">
              <a:solidFill>
                <a:schemeClr val="bg1"/>
              </a:solidFill>
              <a:cs typeface="+mj-cs"/>
            </a:endParaRPr>
          </a:p>
        </p:txBody>
      </p:sp>
      <p:pic>
        <p:nvPicPr>
          <p:cNvPr id="2050" name="Picture 2" descr="H:\باغ لوکزامبورگ\800px-Jardin_du_Petit_Luxembour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905000"/>
            <a:ext cx="4953000" cy="37147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cSld>
  <p:clrMapOvr>
    <a:masterClrMapping/>
  </p:clrMapOvr>
  <p:transition>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2050"/>
                                        </p:tgtEl>
                                        <p:attrNameLst>
                                          <p:attrName>style.visibility</p:attrName>
                                        </p:attrNameLst>
                                      </p:cBhvr>
                                      <p:to>
                                        <p:strVal val="visible"/>
                                      </p:to>
                                    </p:set>
                                    <p:animEffect transition="in" filter="fade">
                                      <p:cBhvr>
                                        <p:cTn id="25" dur="500"/>
                                        <p:tgtEl>
                                          <p:spTgt spid="2050"/>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xit" presetSubtype="4" fill="hold" nodeType="clickEffect">
                                  <p:stCondLst>
                                    <p:cond delay="0"/>
                                  </p:stCondLst>
                                  <p:childTnLst>
                                    <p:anim calcmode="lin" valueType="num">
                                      <p:cBhvr additive="base">
                                        <p:cTn id="29" dur="500"/>
                                        <p:tgtEl>
                                          <p:spTgt spid="2050"/>
                                        </p:tgtEl>
                                        <p:attrNameLst>
                                          <p:attrName>ppt_x</p:attrName>
                                        </p:attrNameLst>
                                      </p:cBhvr>
                                      <p:tavLst>
                                        <p:tav tm="0">
                                          <p:val>
                                            <p:strVal val="ppt_x"/>
                                          </p:val>
                                        </p:tav>
                                        <p:tav tm="100000">
                                          <p:val>
                                            <p:strVal val="ppt_x"/>
                                          </p:val>
                                        </p:tav>
                                      </p:tavLst>
                                    </p:anim>
                                    <p:anim calcmode="lin" valueType="num">
                                      <p:cBhvr additive="base">
                                        <p:cTn id="30" dur="500"/>
                                        <p:tgtEl>
                                          <p:spTgt spid="2050"/>
                                        </p:tgtEl>
                                        <p:attrNameLst>
                                          <p:attrName>ppt_y</p:attrName>
                                        </p:attrNameLst>
                                      </p:cBhvr>
                                      <p:tavLst>
                                        <p:tav tm="0">
                                          <p:val>
                                            <p:strVal val="ppt_y"/>
                                          </p:val>
                                        </p:tav>
                                        <p:tav tm="100000">
                                          <p:val>
                                            <p:strVal val="1+ppt_h/2"/>
                                          </p:val>
                                        </p:tav>
                                      </p:tavLst>
                                    </p:anim>
                                    <p:set>
                                      <p:cBhvr>
                                        <p:cTn id="31" dur="1" fill="hold">
                                          <p:stCondLst>
                                            <p:cond delay="499"/>
                                          </p:stCondLst>
                                        </p:cTn>
                                        <p:tgtEl>
                                          <p:spTgt spid="2050"/>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3">
                                            <p:txEl>
                                              <p:pRg st="3" end="3"/>
                                            </p:txEl>
                                          </p:spTgt>
                                        </p:tgtEl>
                                        <p:attrNameLst>
                                          <p:attrName>style.visibility</p:attrName>
                                        </p:attrNameLst>
                                      </p:cBhvr>
                                      <p:to>
                                        <p:strVal val="visible"/>
                                      </p:to>
                                    </p:set>
                                    <p:animEffect transition="in" filter="fade">
                                      <p:cBhvr>
                                        <p:cTn id="36" dur="500"/>
                                        <p:tgtEl>
                                          <p:spTgt spid="3">
                                            <p:txEl>
                                              <p:pRg st="3" end="3"/>
                                            </p:txEl>
                                          </p:spTgt>
                                        </p:tgtEl>
                                      </p:cBhvr>
                                    </p:animEffect>
                                  </p:childTnLst>
                                </p:cTn>
                              </p:par>
                              <p:par>
                                <p:cTn id="37" presetID="10" presetClass="entr" presetSubtype="0" fill="hold" nodeType="with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500"/>
                                        <p:tgtEl>
                                          <p:spTgt spid="3">
                                            <p:txEl>
                                              <p:pRg st="4" end="4"/>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3">
                                            <p:txEl>
                                              <p:pRg st="5" end="5"/>
                                            </p:txEl>
                                          </p:spTgt>
                                        </p:tgtEl>
                                        <p:attrNameLst>
                                          <p:attrName>style.visibility</p:attrName>
                                        </p:attrNameLst>
                                      </p:cBhvr>
                                      <p:to>
                                        <p:strVal val="visible"/>
                                      </p:to>
                                    </p:set>
                                    <p:animEffect transition="in" filter="fade">
                                      <p:cBhvr>
                                        <p:cTn id="44" dur="5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Effect transition="in" filter="fade">
                                      <p:cBhvr>
                                        <p:cTn id="49" dur="500"/>
                                        <p:tgtEl>
                                          <p:spTgt spid="3">
                                            <p:txEl>
                                              <p:pRg st="6" end="6"/>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3">
                                            <p:txEl>
                                              <p:pRg st="7" end="7"/>
                                            </p:txEl>
                                          </p:spTgt>
                                        </p:tgtEl>
                                        <p:attrNameLst>
                                          <p:attrName>style.visibility</p:attrName>
                                        </p:attrNameLst>
                                      </p:cBhvr>
                                      <p:to>
                                        <p:strVal val="visible"/>
                                      </p:to>
                                    </p:set>
                                    <p:animEffect transition="in" filter="fade">
                                      <p:cBhvr>
                                        <p:cTn id="54" dur="500"/>
                                        <p:tgtEl>
                                          <p:spTgt spid="3">
                                            <p:txEl>
                                              <p:pRg st="7" end="7"/>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Effect transition="in" filter="fade">
                                      <p:cBhvr>
                                        <p:cTn id="59" dur="500"/>
                                        <p:tgtEl>
                                          <p:spTgt spid="3">
                                            <p:txEl>
                                              <p:pRg st="8" end="8"/>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3">
                                            <p:txEl>
                                              <p:pRg st="9" end="9"/>
                                            </p:txEl>
                                          </p:spTgt>
                                        </p:tgtEl>
                                        <p:attrNameLst>
                                          <p:attrName>style.visibility</p:attrName>
                                        </p:attrNameLst>
                                      </p:cBhvr>
                                      <p:to>
                                        <p:strVal val="visible"/>
                                      </p:to>
                                    </p:set>
                                    <p:animEffect transition="in" filter="fade">
                                      <p:cBhvr>
                                        <p:cTn id="64" dur="500"/>
                                        <p:tgtEl>
                                          <p:spTgt spid="3">
                                            <p:txEl>
                                              <p:pRg st="9" end="9"/>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3">
                                            <p:txEl>
                                              <p:pRg st="10" end="10"/>
                                            </p:txEl>
                                          </p:spTgt>
                                        </p:tgtEl>
                                        <p:attrNameLst>
                                          <p:attrName>style.visibility</p:attrName>
                                        </p:attrNameLst>
                                      </p:cBhvr>
                                      <p:to>
                                        <p:strVal val="visible"/>
                                      </p:to>
                                    </p:set>
                                    <p:animEffect transition="in" filter="fade">
                                      <p:cBhvr>
                                        <p:cTn id="69"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Circuit</Template>
  <TotalTime>585</TotalTime>
  <Words>1166</Words>
  <Application>Microsoft Office PowerPoint</Application>
  <PresentationFormat>On-screen Show (4:3)</PresentationFormat>
  <Paragraphs>45</Paragraphs>
  <Slides>10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10</vt:i4>
      </vt:variant>
    </vt:vector>
  </HeadingPairs>
  <TitlesOfParts>
    <vt:vector size="16" baseType="lpstr">
      <vt:lpstr>Arial</vt:lpstr>
      <vt:lpstr>B Homa</vt:lpstr>
      <vt:lpstr>Trebuchet MS</vt:lpstr>
      <vt:lpstr>Tw Cen MT</vt:lpstr>
      <vt:lpstr>Wingdings</vt:lpstr>
      <vt:lpstr>Circuit</vt:lpstr>
      <vt:lpstr>معرفی و بررسی باغ لوکزامبورگ</vt:lpstr>
      <vt:lpstr>معرفی باغ</vt:lpstr>
      <vt:lpstr>تاریخچه</vt:lpstr>
      <vt:lpstr>طرح کلی</vt:lpstr>
      <vt:lpstr>کاخ لوکزامبورگ</vt:lpstr>
      <vt:lpstr>فواره ی مدیچی</vt:lpstr>
      <vt:lpstr>فواره ابزروتوره</vt:lpstr>
      <vt:lpstr>مجسمه ها</vt:lpstr>
      <vt:lpstr>قوانین باغ آرایی فرانسوی</vt:lpstr>
      <vt:lpstr>منابع</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sajjad</dc:creator>
  <cp:lastModifiedBy>Mohammad</cp:lastModifiedBy>
  <cp:revision>88</cp:revision>
  <dcterms:created xsi:type="dcterms:W3CDTF">2006-08-16T00:00:00Z</dcterms:created>
  <dcterms:modified xsi:type="dcterms:W3CDTF">2019-12-18T17:47:06Z</dcterms:modified>
</cp:coreProperties>
</file>