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792" autoAdjust="0"/>
    <p:restoredTop sz="94660"/>
  </p:normalViewPr>
  <p:slideViewPr>
    <p:cSldViewPr snapToGrid="0">
      <p:cViewPr varScale="1">
        <p:scale>
          <a:sx n="80" d="100"/>
          <a:sy n="80" d="100"/>
        </p:scale>
        <p:origin x="22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E43BD0-C0AB-442B-ADB2-A30BA1CE10FC}" type="datetimeFigureOut">
              <a:rPr lang="en-US" smtClean="0"/>
              <a:t>12/18/2019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1CE1FA-AD6A-4EE1-8A97-A6FD5B6CF635}" type="slidenum">
              <a:rPr lang="en-US" smtClean="0"/>
              <a:t>‹#›</a:t>
            </a:fld>
            <a:endParaRPr lang="en-US"/>
          </a:p>
        </p:txBody>
      </p:sp>
    </p:spTree>
    <p:extLst>
      <p:ext uri="{BB962C8B-B14F-4D97-AF65-F5344CB8AC3E}">
        <p14:creationId xmlns:p14="http://schemas.microsoft.com/office/powerpoint/2010/main" val="30914206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FEFEC42-0D99-4703-9018-66B1776600B4}" type="slidenum">
              <a:rPr lang="fa-IR" smtClean="0">
                <a:solidFill>
                  <a:prstClr val="black"/>
                </a:solidFill>
              </a:rPr>
              <a:pPr/>
              <a:t>10</a:t>
            </a:fld>
            <a:endParaRPr lang="fa-IR">
              <a:solidFill>
                <a:prstClr val="black"/>
              </a:solidFill>
            </a:endParaRPr>
          </a:p>
        </p:txBody>
      </p:sp>
    </p:spTree>
    <p:extLst>
      <p:ext uri="{BB962C8B-B14F-4D97-AF65-F5344CB8AC3E}">
        <p14:creationId xmlns:p14="http://schemas.microsoft.com/office/powerpoint/2010/main" val="33184254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30477"/>
            <a:ext cx="12090400" cy="6889273"/>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A13050B8-2A4B-4ABA-A571-ADC913EA05CD}" type="datetimeFigureOut">
              <a:rPr lang="fa-IR" smtClean="0">
                <a:solidFill>
                  <a:srgbClr val="DFE6D0"/>
                </a:solidFill>
              </a:rPr>
              <a:pPr/>
              <a:t>21/04/1441</a:t>
            </a:fld>
            <a:endParaRPr lang="fa-IR">
              <a:solidFill>
                <a:srgbClr val="DFE6D0"/>
              </a:solidFill>
            </a:endParaRPr>
          </a:p>
        </p:txBody>
      </p:sp>
      <p:sp>
        <p:nvSpPr>
          <p:cNvPr id="5" name="Footer Placeholder 4"/>
          <p:cNvSpPr>
            <a:spLocks noGrp="1"/>
          </p:cNvSpPr>
          <p:nvPr>
            <p:ph type="ftr" sz="quarter" idx="11"/>
          </p:nvPr>
        </p:nvSpPr>
        <p:spPr/>
        <p:txBody>
          <a:bodyPr/>
          <a:lstStyle/>
          <a:p>
            <a:endParaRPr lang="fa-IR">
              <a:solidFill>
                <a:srgbClr val="DFE6D0"/>
              </a:solidFill>
            </a:endParaRPr>
          </a:p>
        </p:txBody>
      </p:sp>
      <p:sp>
        <p:nvSpPr>
          <p:cNvPr id="6" name="Slide Number Placeholder 5"/>
          <p:cNvSpPr>
            <a:spLocks noGrp="1"/>
          </p:cNvSpPr>
          <p:nvPr>
            <p:ph type="sldNum" sz="quarter" idx="12"/>
          </p:nvPr>
        </p:nvSpPr>
        <p:spPr/>
        <p:txBody>
          <a:bodyPr/>
          <a:lstStyle/>
          <a:p>
            <a:fld id="{18C56304-2D24-4B51-B0A9-B93F20C24E23}" type="slidenum">
              <a:rPr lang="fa-IR" smtClean="0">
                <a:solidFill>
                  <a:srgbClr val="DFE6D0"/>
                </a:solidFill>
              </a:rPr>
              <a:pPr/>
              <a:t>‹#›</a:t>
            </a:fld>
            <a:endParaRPr lang="fa-IR">
              <a:solidFill>
                <a:srgbClr val="DFE6D0"/>
              </a:solidFill>
            </a:endParaRPr>
          </a:p>
        </p:txBody>
      </p:sp>
      <p:sp>
        <p:nvSpPr>
          <p:cNvPr id="113" name="Rectangle 112"/>
          <p:cNvSpPr/>
          <p:nvPr/>
        </p:nvSpPr>
        <p:spPr>
          <a:xfrm>
            <a:off x="0" y="1905000"/>
            <a:ext cx="6604000" cy="312420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grpSp>
        <p:nvGrpSpPr>
          <p:cNvPr id="94" name="Group 93"/>
          <p:cNvGrpSpPr/>
          <p:nvPr/>
        </p:nvGrpSpPr>
        <p:grpSpPr>
          <a:xfrm>
            <a:off x="0" y="2057400"/>
            <a:ext cx="6401859" cy="2820988"/>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304800" y="2130426"/>
            <a:ext cx="5892800" cy="1600327"/>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04800" y="3733800"/>
            <a:ext cx="5892800" cy="10668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980689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3050B8-2A4B-4ABA-A571-ADC913EA05CD}" type="datetimeFigureOut">
              <a:rPr lang="fa-IR" smtClean="0">
                <a:solidFill>
                  <a:srgbClr val="DFE6D0"/>
                </a:solidFill>
              </a:rPr>
              <a:pPr/>
              <a:t>21/04/1441</a:t>
            </a:fld>
            <a:endParaRPr lang="fa-IR">
              <a:solidFill>
                <a:srgbClr val="DFE6D0"/>
              </a:solidFill>
            </a:endParaRPr>
          </a:p>
        </p:txBody>
      </p:sp>
      <p:sp>
        <p:nvSpPr>
          <p:cNvPr id="5" name="Footer Placeholder 4"/>
          <p:cNvSpPr>
            <a:spLocks noGrp="1"/>
          </p:cNvSpPr>
          <p:nvPr>
            <p:ph type="ftr" sz="quarter" idx="11"/>
          </p:nvPr>
        </p:nvSpPr>
        <p:spPr/>
        <p:txBody>
          <a:bodyPr/>
          <a:lstStyle/>
          <a:p>
            <a:endParaRPr lang="fa-IR">
              <a:solidFill>
                <a:srgbClr val="DFE6D0"/>
              </a:solidFill>
            </a:endParaRPr>
          </a:p>
        </p:txBody>
      </p:sp>
      <p:sp>
        <p:nvSpPr>
          <p:cNvPr id="6" name="Slide Number Placeholder 5"/>
          <p:cNvSpPr>
            <a:spLocks noGrp="1"/>
          </p:cNvSpPr>
          <p:nvPr>
            <p:ph type="sldNum" sz="quarter" idx="12"/>
          </p:nvPr>
        </p:nvSpPr>
        <p:spPr/>
        <p:txBody>
          <a:bodyPr/>
          <a:lstStyle/>
          <a:p>
            <a:fld id="{18C56304-2D24-4B51-B0A9-B93F20C24E23}" type="slidenum">
              <a:rPr lang="fa-IR" smtClean="0">
                <a:solidFill>
                  <a:srgbClr val="DFE6D0"/>
                </a:solidFill>
              </a:rPr>
              <a:pPr/>
              <a:t>‹#›</a:t>
            </a:fld>
            <a:endParaRPr lang="fa-IR">
              <a:solidFill>
                <a:srgbClr val="DFE6D0"/>
              </a:solidFill>
            </a:endParaRPr>
          </a:p>
        </p:txBody>
      </p:sp>
    </p:spTree>
    <p:extLst>
      <p:ext uri="{BB962C8B-B14F-4D97-AF65-F5344CB8AC3E}">
        <p14:creationId xmlns:p14="http://schemas.microsoft.com/office/powerpoint/2010/main" val="1382555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3050B8-2A4B-4ABA-A571-ADC913EA05CD}" type="datetimeFigureOut">
              <a:rPr lang="fa-IR" smtClean="0">
                <a:solidFill>
                  <a:srgbClr val="DFE6D0"/>
                </a:solidFill>
              </a:rPr>
              <a:pPr/>
              <a:t>21/04/1441</a:t>
            </a:fld>
            <a:endParaRPr lang="fa-IR">
              <a:solidFill>
                <a:srgbClr val="DFE6D0"/>
              </a:solidFill>
            </a:endParaRPr>
          </a:p>
        </p:txBody>
      </p:sp>
      <p:sp>
        <p:nvSpPr>
          <p:cNvPr id="5" name="Footer Placeholder 4"/>
          <p:cNvSpPr>
            <a:spLocks noGrp="1"/>
          </p:cNvSpPr>
          <p:nvPr>
            <p:ph type="ftr" sz="quarter" idx="11"/>
          </p:nvPr>
        </p:nvSpPr>
        <p:spPr/>
        <p:txBody>
          <a:bodyPr/>
          <a:lstStyle/>
          <a:p>
            <a:endParaRPr lang="fa-IR">
              <a:solidFill>
                <a:srgbClr val="DFE6D0"/>
              </a:solidFill>
            </a:endParaRPr>
          </a:p>
        </p:txBody>
      </p:sp>
      <p:sp>
        <p:nvSpPr>
          <p:cNvPr id="6" name="Slide Number Placeholder 5"/>
          <p:cNvSpPr>
            <a:spLocks noGrp="1"/>
          </p:cNvSpPr>
          <p:nvPr>
            <p:ph type="sldNum" sz="quarter" idx="12"/>
          </p:nvPr>
        </p:nvSpPr>
        <p:spPr/>
        <p:txBody>
          <a:bodyPr/>
          <a:lstStyle/>
          <a:p>
            <a:fld id="{18C56304-2D24-4B51-B0A9-B93F20C24E23}" type="slidenum">
              <a:rPr lang="fa-IR" smtClean="0">
                <a:solidFill>
                  <a:srgbClr val="DFE6D0"/>
                </a:solidFill>
              </a:rPr>
              <a:pPr/>
              <a:t>‹#›</a:t>
            </a:fld>
            <a:endParaRPr lang="fa-IR">
              <a:solidFill>
                <a:srgbClr val="DFE6D0"/>
              </a:solidFill>
            </a:endParaRPr>
          </a:p>
        </p:txBody>
      </p:sp>
    </p:spTree>
    <p:extLst>
      <p:ext uri="{BB962C8B-B14F-4D97-AF65-F5344CB8AC3E}">
        <p14:creationId xmlns:p14="http://schemas.microsoft.com/office/powerpoint/2010/main" val="8319574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13050B8-2A4B-4ABA-A571-ADC913EA05CD}" type="datetimeFigureOut">
              <a:rPr lang="fa-IR" smtClean="0">
                <a:solidFill>
                  <a:srgbClr val="DFE6D0"/>
                </a:solidFill>
              </a:rPr>
              <a:pPr/>
              <a:t>21/04/1441</a:t>
            </a:fld>
            <a:endParaRPr lang="fa-IR">
              <a:solidFill>
                <a:srgbClr val="DFE6D0"/>
              </a:solidFill>
            </a:endParaRPr>
          </a:p>
        </p:txBody>
      </p:sp>
      <p:sp>
        <p:nvSpPr>
          <p:cNvPr id="5" name="Footer Placeholder 4"/>
          <p:cNvSpPr>
            <a:spLocks noGrp="1"/>
          </p:cNvSpPr>
          <p:nvPr>
            <p:ph type="ftr" sz="quarter" idx="11"/>
          </p:nvPr>
        </p:nvSpPr>
        <p:spPr/>
        <p:txBody>
          <a:bodyPr/>
          <a:lstStyle/>
          <a:p>
            <a:endParaRPr lang="fa-IR">
              <a:solidFill>
                <a:srgbClr val="DFE6D0"/>
              </a:solidFill>
            </a:endParaRPr>
          </a:p>
        </p:txBody>
      </p:sp>
      <p:sp>
        <p:nvSpPr>
          <p:cNvPr id="6" name="Slide Number Placeholder 5"/>
          <p:cNvSpPr>
            <a:spLocks noGrp="1"/>
          </p:cNvSpPr>
          <p:nvPr>
            <p:ph type="sldNum" sz="quarter" idx="12"/>
          </p:nvPr>
        </p:nvSpPr>
        <p:spPr/>
        <p:txBody>
          <a:bodyPr/>
          <a:lstStyle/>
          <a:p>
            <a:fld id="{18C56304-2D24-4B51-B0A9-B93F20C24E23}" type="slidenum">
              <a:rPr lang="fa-IR" smtClean="0">
                <a:solidFill>
                  <a:srgbClr val="DFE6D0"/>
                </a:solidFill>
              </a:rPr>
              <a:pPr/>
              <a:t>‹#›</a:t>
            </a:fld>
            <a:endParaRPr lang="fa-IR">
              <a:solidFill>
                <a:srgbClr val="DFE6D0"/>
              </a:solidFill>
            </a:endParaRPr>
          </a:p>
        </p:txBody>
      </p:sp>
    </p:spTree>
    <p:extLst>
      <p:ext uri="{BB962C8B-B14F-4D97-AF65-F5344CB8AC3E}">
        <p14:creationId xmlns:p14="http://schemas.microsoft.com/office/powerpoint/2010/main" val="4154670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2" y="-30478"/>
            <a:ext cx="12090399" cy="484632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4311168"/>
            <a:ext cx="12192000" cy="190500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cxnSp>
        <p:nvCxnSpPr>
          <p:cNvPr id="96" name="Straight Connector 95"/>
          <p:cNvCxnSpPr/>
          <p:nvPr/>
        </p:nvCxnSpPr>
        <p:spPr>
          <a:xfrm>
            <a:off x="0" y="4387368"/>
            <a:ext cx="12192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6138380"/>
            <a:ext cx="121920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609600" y="5621365"/>
            <a:ext cx="11074400" cy="414649"/>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609600" y="4463568"/>
            <a:ext cx="11074400" cy="114300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A13050B8-2A4B-4ABA-A571-ADC913EA05CD}" type="datetimeFigureOut">
              <a:rPr lang="fa-IR" smtClean="0">
                <a:solidFill>
                  <a:srgbClr val="1D3641"/>
                </a:solidFill>
              </a:rPr>
              <a:pPr/>
              <a:t>21/04/1441</a:t>
            </a:fld>
            <a:endParaRPr lang="fa-IR">
              <a:solidFill>
                <a:srgbClr val="1D3641"/>
              </a:solidFill>
            </a:endParaRPr>
          </a:p>
        </p:txBody>
      </p:sp>
      <p:sp>
        <p:nvSpPr>
          <p:cNvPr id="91" name="Footer Placeholder 90"/>
          <p:cNvSpPr>
            <a:spLocks noGrp="1"/>
          </p:cNvSpPr>
          <p:nvPr>
            <p:ph type="ftr" sz="quarter" idx="11"/>
          </p:nvPr>
        </p:nvSpPr>
        <p:spPr/>
        <p:txBody>
          <a:bodyPr/>
          <a:lstStyle/>
          <a:p>
            <a:endParaRPr lang="fa-IR">
              <a:solidFill>
                <a:srgbClr val="1D3641"/>
              </a:solidFill>
            </a:endParaRPr>
          </a:p>
        </p:txBody>
      </p:sp>
      <p:sp>
        <p:nvSpPr>
          <p:cNvPr id="92" name="Slide Number Placeholder 91"/>
          <p:cNvSpPr>
            <a:spLocks noGrp="1"/>
          </p:cNvSpPr>
          <p:nvPr>
            <p:ph type="sldNum" sz="quarter" idx="12"/>
          </p:nvPr>
        </p:nvSpPr>
        <p:spPr/>
        <p:txBody>
          <a:bodyPr/>
          <a:lstStyle/>
          <a:p>
            <a:fld id="{18C56304-2D24-4B51-B0A9-B93F20C24E23}" type="slidenum">
              <a:rPr lang="fa-IR" smtClean="0">
                <a:solidFill>
                  <a:srgbClr val="1D3641"/>
                </a:solidFill>
              </a:rPr>
              <a:pPr/>
              <a:t>‹#›</a:t>
            </a:fld>
            <a:endParaRPr lang="fa-IR">
              <a:solidFill>
                <a:srgbClr val="1D3641"/>
              </a:solidFill>
            </a:endParaRPr>
          </a:p>
        </p:txBody>
      </p:sp>
    </p:spTree>
    <p:extLst>
      <p:ext uri="{BB962C8B-B14F-4D97-AF65-F5344CB8AC3E}">
        <p14:creationId xmlns:p14="http://schemas.microsoft.com/office/powerpoint/2010/main" val="1248600121"/>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A13050B8-2A4B-4ABA-A571-ADC913EA05CD}" type="datetimeFigureOut">
              <a:rPr lang="fa-IR" smtClean="0">
                <a:solidFill>
                  <a:srgbClr val="DFE6D0"/>
                </a:solidFill>
              </a:rPr>
              <a:pPr/>
              <a:t>21/04/1441</a:t>
            </a:fld>
            <a:endParaRPr lang="fa-IR">
              <a:solidFill>
                <a:srgbClr val="DFE6D0"/>
              </a:solidFill>
            </a:endParaRPr>
          </a:p>
        </p:txBody>
      </p:sp>
      <p:sp>
        <p:nvSpPr>
          <p:cNvPr id="6" name="Footer Placeholder 5"/>
          <p:cNvSpPr>
            <a:spLocks noGrp="1"/>
          </p:cNvSpPr>
          <p:nvPr>
            <p:ph type="ftr" sz="quarter" idx="11"/>
          </p:nvPr>
        </p:nvSpPr>
        <p:spPr/>
        <p:txBody>
          <a:bodyPr/>
          <a:lstStyle/>
          <a:p>
            <a:endParaRPr lang="fa-IR">
              <a:solidFill>
                <a:srgbClr val="DFE6D0"/>
              </a:solidFill>
            </a:endParaRPr>
          </a:p>
        </p:txBody>
      </p:sp>
      <p:sp>
        <p:nvSpPr>
          <p:cNvPr id="7" name="Slide Number Placeholder 6"/>
          <p:cNvSpPr>
            <a:spLocks noGrp="1"/>
          </p:cNvSpPr>
          <p:nvPr>
            <p:ph type="sldNum" sz="quarter" idx="12"/>
          </p:nvPr>
        </p:nvSpPr>
        <p:spPr/>
        <p:txBody>
          <a:bodyPr/>
          <a:lstStyle/>
          <a:p>
            <a:fld id="{18C56304-2D24-4B51-B0A9-B93F20C24E23}" type="slidenum">
              <a:rPr lang="fa-IR" smtClean="0">
                <a:solidFill>
                  <a:srgbClr val="DFE6D0"/>
                </a:solidFill>
              </a:rPr>
              <a:pPr/>
              <a:t>‹#›</a:t>
            </a:fld>
            <a:endParaRPr lang="fa-IR">
              <a:solidFill>
                <a:srgbClr val="DFE6D0"/>
              </a:solidFill>
            </a:endParaRPr>
          </a:p>
        </p:txBody>
      </p:sp>
    </p:spTree>
    <p:extLst>
      <p:ext uri="{BB962C8B-B14F-4D97-AF65-F5344CB8AC3E}">
        <p14:creationId xmlns:p14="http://schemas.microsoft.com/office/powerpoint/2010/main" val="28552147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600" y="1535113"/>
            <a:ext cx="5386917"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3368" y="1535113"/>
            <a:ext cx="5389033" cy="63976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A13050B8-2A4B-4ABA-A571-ADC913EA05CD}" type="datetimeFigureOut">
              <a:rPr lang="fa-IR" smtClean="0">
                <a:solidFill>
                  <a:srgbClr val="DFE6D0"/>
                </a:solidFill>
              </a:rPr>
              <a:pPr/>
              <a:t>21/04/1441</a:t>
            </a:fld>
            <a:endParaRPr lang="fa-IR">
              <a:solidFill>
                <a:srgbClr val="DFE6D0"/>
              </a:solidFill>
            </a:endParaRPr>
          </a:p>
        </p:txBody>
      </p:sp>
      <p:sp>
        <p:nvSpPr>
          <p:cNvPr id="8" name="Footer Placeholder 7"/>
          <p:cNvSpPr>
            <a:spLocks noGrp="1"/>
          </p:cNvSpPr>
          <p:nvPr>
            <p:ph type="ftr" sz="quarter" idx="11"/>
          </p:nvPr>
        </p:nvSpPr>
        <p:spPr/>
        <p:txBody>
          <a:bodyPr/>
          <a:lstStyle/>
          <a:p>
            <a:endParaRPr lang="fa-IR">
              <a:solidFill>
                <a:srgbClr val="DFE6D0"/>
              </a:solidFill>
            </a:endParaRPr>
          </a:p>
        </p:txBody>
      </p:sp>
      <p:sp>
        <p:nvSpPr>
          <p:cNvPr id="9" name="Slide Number Placeholder 8"/>
          <p:cNvSpPr>
            <a:spLocks noGrp="1"/>
          </p:cNvSpPr>
          <p:nvPr>
            <p:ph type="sldNum" sz="quarter" idx="12"/>
          </p:nvPr>
        </p:nvSpPr>
        <p:spPr/>
        <p:txBody>
          <a:bodyPr/>
          <a:lstStyle/>
          <a:p>
            <a:fld id="{18C56304-2D24-4B51-B0A9-B93F20C24E23}" type="slidenum">
              <a:rPr lang="fa-IR" smtClean="0">
                <a:solidFill>
                  <a:srgbClr val="DFE6D0"/>
                </a:solidFill>
              </a:rPr>
              <a:pPr/>
              <a:t>‹#›</a:t>
            </a:fld>
            <a:endParaRPr lang="fa-IR">
              <a:solidFill>
                <a:srgbClr val="DFE6D0"/>
              </a:solidFill>
            </a:endParaRPr>
          </a:p>
        </p:txBody>
      </p:sp>
    </p:spTree>
    <p:extLst>
      <p:ext uri="{BB962C8B-B14F-4D97-AF65-F5344CB8AC3E}">
        <p14:creationId xmlns:p14="http://schemas.microsoft.com/office/powerpoint/2010/main" val="1020989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13050B8-2A4B-4ABA-A571-ADC913EA05CD}" type="datetimeFigureOut">
              <a:rPr lang="fa-IR" smtClean="0">
                <a:solidFill>
                  <a:srgbClr val="DFE6D0"/>
                </a:solidFill>
              </a:rPr>
              <a:pPr/>
              <a:t>21/04/1441</a:t>
            </a:fld>
            <a:endParaRPr lang="fa-IR">
              <a:solidFill>
                <a:srgbClr val="DFE6D0"/>
              </a:solidFill>
            </a:endParaRPr>
          </a:p>
        </p:txBody>
      </p:sp>
      <p:sp>
        <p:nvSpPr>
          <p:cNvPr id="4" name="Footer Placeholder 3"/>
          <p:cNvSpPr>
            <a:spLocks noGrp="1"/>
          </p:cNvSpPr>
          <p:nvPr>
            <p:ph type="ftr" sz="quarter" idx="11"/>
          </p:nvPr>
        </p:nvSpPr>
        <p:spPr/>
        <p:txBody>
          <a:bodyPr/>
          <a:lstStyle/>
          <a:p>
            <a:endParaRPr lang="fa-IR">
              <a:solidFill>
                <a:srgbClr val="DFE6D0"/>
              </a:solidFill>
            </a:endParaRPr>
          </a:p>
        </p:txBody>
      </p:sp>
      <p:sp>
        <p:nvSpPr>
          <p:cNvPr id="5" name="Slide Number Placeholder 4"/>
          <p:cNvSpPr>
            <a:spLocks noGrp="1"/>
          </p:cNvSpPr>
          <p:nvPr>
            <p:ph type="sldNum" sz="quarter" idx="12"/>
          </p:nvPr>
        </p:nvSpPr>
        <p:spPr/>
        <p:txBody>
          <a:bodyPr/>
          <a:lstStyle/>
          <a:p>
            <a:fld id="{18C56304-2D24-4B51-B0A9-B93F20C24E23}" type="slidenum">
              <a:rPr lang="fa-IR" smtClean="0">
                <a:solidFill>
                  <a:srgbClr val="DFE6D0"/>
                </a:solidFill>
              </a:rPr>
              <a:pPr/>
              <a:t>‹#›</a:t>
            </a:fld>
            <a:endParaRPr lang="fa-IR">
              <a:solidFill>
                <a:srgbClr val="DFE6D0"/>
              </a:solidFill>
            </a:endParaRPr>
          </a:p>
        </p:txBody>
      </p:sp>
    </p:spTree>
    <p:extLst>
      <p:ext uri="{BB962C8B-B14F-4D97-AF65-F5344CB8AC3E}">
        <p14:creationId xmlns:p14="http://schemas.microsoft.com/office/powerpoint/2010/main" val="17212521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3050B8-2A4B-4ABA-A571-ADC913EA05CD}" type="datetimeFigureOut">
              <a:rPr lang="fa-IR" smtClean="0">
                <a:solidFill>
                  <a:srgbClr val="DFE6D0"/>
                </a:solidFill>
              </a:rPr>
              <a:pPr/>
              <a:t>21/04/1441</a:t>
            </a:fld>
            <a:endParaRPr lang="fa-IR">
              <a:solidFill>
                <a:srgbClr val="DFE6D0"/>
              </a:solidFill>
            </a:endParaRPr>
          </a:p>
        </p:txBody>
      </p:sp>
      <p:sp>
        <p:nvSpPr>
          <p:cNvPr id="3" name="Footer Placeholder 2"/>
          <p:cNvSpPr>
            <a:spLocks noGrp="1"/>
          </p:cNvSpPr>
          <p:nvPr>
            <p:ph type="ftr" sz="quarter" idx="11"/>
          </p:nvPr>
        </p:nvSpPr>
        <p:spPr/>
        <p:txBody>
          <a:bodyPr/>
          <a:lstStyle/>
          <a:p>
            <a:endParaRPr lang="fa-IR">
              <a:solidFill>
                <a:srgbClr val="DFE6D0"/>
              </a:solidFill>
            </a:endParaRPr>
          </a:p>
        </p:txBody>
      </p:sp>
      <p:sp>
        <p:nvSpPr>
          <p:cNvPr id="4" name="Slide Number Placeholder 3"/>
          <p:cNvSpPr>
            <a:spLocks noGrp="1"/>
          </p:cNvSpPr>
          <p:nvPr>
            <p:ph type="sldNum" sz="quarter" idx="12"/>
          </p:nvPr>
        </p:nvSpPr>
        <p:spPr/>
        <p:txBody>
          <a:bodyPr/>
          <a:lstStyle/>
          <a:p>
            <a:fld id="{18C56304-2D24-4B51-B0A9-B93F20C24E23}" type="slidenum">
              <a:rPr lang="fa-IR" smtClean="0">
                <a:solidFill>
                  <a:srgbClr val="DFE6D0"/>
                </a:solidFill>
              </a:rPr>
              <a:pPr/>
              <a:t>‹#›</a:t>
            </a:fld>
            <a:endParaRPr lang="fa-IR">
              <a:solidFill>
                <a:srgbClr val="DFE6D0"/>
              </a:solidFill>
            </a:endParaRPr>
          </a:p>
        </p:txBody>
      </p:sp>
    </p:spTree>
    <p:extLst>
      <p:ext uri="{BB962C8B-B14F-4D97-AF65-F5344CB8AC3E}">
        <p14:creationId xmlns:p14="http://schemas.microsoft.com/office/powerpoint/2010/main" val="35556397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267200" y="273051"/>
            <a:ext cx="7315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A13050B8-2A4B-4ABA-A571-ADC913EA05CD}" type="datetimeFigureOut">
              <a:rPr lang="fa-IR" smtClean="0">
                <a:solidFill>
                  <a:srgbClr val="DFE6D0"/>
                </a:solidFill>
              </a:rPr>
              <a:pPr/>
              <a:t>21/04/1441</a:t>
            </a:fld>
            <a:endParaRPr lang="fa-IR">
              <a:solidFill>
                <a:srgbClr val="DFE6D0"/>
              </a:solidFill>
            </a:endParaRPr>
          </a:p>
        </p:txBody>
      </p:sp>
      <p:sp>
        <p:nvSpPr>
          <p:cNvPr id="6" name="Footer Placeholder 5"/>
          <p:cNvSpPr>
            <a:spLocks noGrp="1"/>
          </p:cNvSpPr>
          <p:nvPr>
            <p:ph type="ftr" sz="quarter" idx="11"/>
          </p:nvPr>
        </p:nvSpPr>
        <p:spPr/>
        <p:txBody>
          <a:bodyPr/>
          <a:lstStyle/>
          <a:p>
            <a:endParaRPr lang="fa-IR">
              <a:solidFill>
                <a:srgbClr val="DFE6D0"/>
              </a:solidFill>
            </a:endParaRPr>
          </a:p>
        </p:txBody>
      </p:sp>
      <p:sp>
        <p:nvSpPr>
          <p:cNvPr id="7" name="Slide Number Placeholder 6"/>
          <p:cNvSpPr>
            <a:spLocks noGrp="1"/>
          </p:cNvSpPr>
          <p:nvPr>
            <p:ph type="sldNum" sz="quarter" idx="12"/>
          </p:nvPr>
        </p:nvSpPr>
        <p:spPr/>
        <p:txBody>
          <a:bodyPr/>
          <a:lstStyle/>
          <a:p>
            <a:fld id="{18C56304-2D24-4B51-B0A9-B93F20C24E23}" type="slidenum">
              <a:rPr lang="fa-IR" smtClean="0">
                <a:solidFill>
                  <a:srgbClr val="DFE6D0"/>
                </a:solidFill>
              </a:rPr>
              <a:pPr/>
              <a:t>‹#›</a:t>
            </a:fld>
            <a:endParaRPr lang="fa-IR">
              <a:solidFill>
                <a:srgbClr val="DFE6D0"/>
              </a:solidFill>
            </a:endParaRPr>
          </a:p>
        </p:txBody>
      </p:sp>
      <p:sp>
        <p:nvSpPr>
          <p:cNvPr id="37" name="Rectangle 36"/>
          <p:cNvSpPr/>
          <p:nvPr/>
        </p:nvSpPr>
        <p:spPr>
          <a:xfrm>
            <a:off x="0" y="1563624"/>
            <a:ext cx="3681984"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cxnSp>
        <p:nvCxnSpPr>
          <p:cNvPr id="39" name="Straight Connector 38"/>
          <p:cNvCxnSpPr/>
          <p:nvPr/>
        </p:nvCxnSpPr>
        <p:spPr>
          <a:xfrm rot="5400000">
            <a:off x="2007129" y="3221207"/>
            <a:ext cx="3017520" cy="105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712976"/>
            <a:ext cx="353568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4733544"/>
            <a:ext cx="353568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203200" y="1901952"/>
            <a:ext cx="3169920" cy="13716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203200" y="3273552"/>
            <a:ext cx="316992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79468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4267200" y="381000"/>
            <a:ext cx="7416800" cy="56388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5" name="Date Placeholder 4"/>
          <p:cNvSpPr>
            <a:spLocks noGrp="1"/>
          </p:cNvSpPr>
          <p:nvPr>
            <p:ph type="dt" sz="half" idx="10"/>
          </p:nvPr>
        </p:nvSpPr>
        <p:spPr/>
        <p:txBody>
          <a:bodyPr/>
          <a:lstStyle/>
          <a:p>
            <a:fld id="{A13050B8-2A4B-4ABA-A571-ADC913EA05CD}" type="datetimeFigureOut">
              <a:rPr lang="fa-IR" smtClean="0">
                <a:solidFill>
                  <a:srgbClr val="DFE6D0"/>
                </a:solidFill>
              </a:rPr>
              <a:pPr/>
              <a:t>21/04/1441</a:t>
            </a:fld>
            <a:endParaRPr lang="fa-IR">
              <a:solidFill>
                <a:srgbClr val="DFE6D0"/>
              </a:solidFill>
            </a:endParaRPr>
          </a:p>
        </p:txBody>
      </p:sp>
      <p:sp>
        <p:nvSpPr>
          <p:cNvPr id="6" name="Footer Placeholder 5"/>
          <p:cNvSpPr>
            <a:spLocks noGrp="1"/>
          </p:cNvSpPr>
          <p:nvPr>
            <p:ph type="ftr" sz="quarter" idx="11"/>
          </p:nvPr>
        </p:nvSpPr>
        <p:spPr/>
        <p:txBody>
          <a:bodyPr/>
          <a:lstStyle/>
          <a:p>
            <a:endParaRPr lang="fa-IR">
              <a:solidFill>
                <a:srgbClr val="DFE6D0"/>
              </a:solidFill>
            </a:endParaRPr>
          </a:p>
        </p:txBody>
      </p:sp>
      <p:sp>
        <p:nvSpPr>
          <p:cNvPr id="7" name="Slide Number Placeholder 6"/>
          <p:cNvSpPr>
            <a:spLocks noGrp="1"/>
          </p:cNvSpPr>
          <p:nvPr>
            <p:ph type="sldNum" sz="quarter" idx="12"/>
          </p:nvPr>
        </p:nvSpPr>
        <p:spPr/>
        <p:txBody>
          <a:bodyPr/>
          <a:lstStyle/>
          <a:p>
            <a:fld id="{18C56304-2D24-4B51-B0A9-B93F20C24E23}" type="slidenum">
              <a:rPr lang="fa-IR" smtClean="0">
                <a:solidFill>
                  <a:srgbClr val="DFE6D0"/>
                </a:solidFill>
              </a:rPr>
              <a:pPr/>
              <a:t>‹#›</a:t>
            </a:fld>
            <a:endParaRPr lang="fa-IR">
              <a:solidFill>
                <a:srgbClr val="DFE6D0"/>
              </a:solidFill>
            </a:endParaRPr>
          </a:p>
        </p:txBody>
      </p:sp>
      <p:sp>
        <p:nvSpPr>
          <p:cNvPr id="33" name="Rectangle 32"/>
          <p:cNvSpPr/>
          <p:nvPr/>
        </p:nvSpPr>
        <p:spPr>
          <a:xfrm>
            <a:off x="0" y="1563624"/>
            <a:ext cx="3681984" cy="3313176"/>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cxnSp>
        <p:nvCxnSpPr>
          <p:cNvPr id="34" name="Straight Connector 33"/>
          <p:cNvCxnSpPr/>
          <p:nvPr/>
        </p:nvCxnSpPr>
        <p:spPr>
          <a:xfrm rot="5400000">
            <a:off x="2007129" y="3221207"/>
            <a:ext cx="3017520" cy="105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712976"/>
            <a:ext cx="353568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4733544"/>
            <a:ext cx="353568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207264" y="1905000"/>
            <a:ext cx="3169920" cy="13716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203200" y="3276600"/>
            <a:ext cx="3169920" cy="13716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962133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99136" y="137160"/>
            <a:ext cx="11826240" cy="658368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solidFill>
                <a:prstClr val="white"/>
              </a:solidFill>
            </a:endParaRPr>
          </a:p>
        </p:txBody>
      </p:sp>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09600" y="6312409"/>
            <a:ext cx="2844800" cy="365125"/>
          </a:xfrm>
          <a:prstGeom prst="rect">
            <a:avLst/>
          </a:prstGeom>
        </p:spPr>
        <p:txBody>
          <a:bodyPr vert="horz" lIns="91440" tIns="45720" rIns="91440" bIns="45720" rtlCol="0" anchor="ctr"/>
          <a:lstStyle>
            <a:lvl1pPr algn="l">
              <a:defRPr sz="1200">
                <a:solidFill>
                  <a:schemeClr val="tx2"/>
                </a:solidFill>
              </a:defRPr>
            </a:lvl1pPr>
          </a:lstStyle>
          <a:p>
            <a:pPr rtl="1"/>
            <a:fld id="{A13050B8-2A4B-4ABA-A571-ADC913EA05CD}" type="datetimeFigureOut">
              <a:rPr lang="fa-IR" smtClean="0">
                <a:solidFill>
                  <a:srgbClr val="DFE6D0"/>
                </a:solidFill>
              </a:rPr>
              <a:pPr rtl="1"/>
              <a:t>21/04/1441</a:t>
            </a:fld>
            <a:endParaRPr lang="fa-IR">
              <a:solidFill>
                <a:srgbClr val="DFE6D0"/>
              </a:solidFill>
            </a:endParaRPr>
          </a:p>
        </p:txBody>
      </p:sp>
      <p:sp>
        <p:nvSpPr>
          <p:cNvPr id="5" name="Footer Placeholder 4"/>
          <p:cNvSpPr>
            <a:spLocks noGrp="1"/>
          </p:cNvSpPr>
          <p:nvPr>
            <p:ph type="ftr" sz="quarter" idx="3"/>
          </p:nvPr>
        </p:nvSpPr>
        <p:spPr>
          <a:xfrm>
            <a:off x="3774831" y="6312409"/>
            <a:ext cx="4642339" cy="365125"/>
          </a:xfrm>
          <a:prstGeom prst="rect">
            <a:avLst/>
          </a:prstGeom>
        </p:spPr>
        <p:txBody>
          <a:bodyPr vert="horz" lIns="91440" tIns="45720" rIns="91440" bIns="45720" rtlCol="0" anchor="ctr"/>
          <a:lstStyle>
            <a:lvl1pPr algn="ctr">
              <a:defRPr sz="1200">
                <a:solidFill>
                  <a:schemeClr val="tx2"/>
                </a:solidFill>
              </a:defRPr>
            </a:lvl1pPr>
          </a:lstStyle>
          <a:p>
            <a:pPr rtl="1"/>
            <a:endParaRPr lang="fa-IR">
              <a:solidFill>
                <a:srgbClr val="DFE6D0"/>
              </a:solidFill>
            </a:endParaRPr>
          </a:p>
        </p:txBody>
      </p:sp>
      <p:sp>
        <p:nvSpPr>
          <p:cNvPr id="6" name="Slide Number Placeholder 5"/>
          <p:cNvSpPr>
            <a:spLocks noGrp="1"/>
          </p:cNvSpPr>
          <p:nvPr>
            <p:ph type="sldNum" sz="quarter" idx="4"/>
          </p:nvPr>
        </p:nvSpPr>
        <p:spPr>
          <a:xfrm>
            <a:off x="8737600" y="6312409"/>
            <a:ext cx="2844800" cy="365125"/>
          </a:xfrm>
          <a:prstGeom prst="rect">
            <a:avLst/>
          </a:prstGeom>
        </p:spPr>
        <p:txBody>
          <a:bodyPr vert="horz" lIns="91440" tIns="45720" rIns="91440" bIns="45720" rtlCol="0" anchor="ctr"/>
          <a:lstStyle>
            <a:lvl1pPr algn="r">
              <a:defRPr sz="1200">
                <a:solidFill>
                  <a:schemeClr val="tx2"/>
                </a:solidFill>
              </a:defRPr>
            </a:lvl1pPr>
          </a:lstStyle>
          <a:p>
            <a:pPr rtl="1"/>
            <a:fld id="{18C56304-2D24-4B51-B0A9-B93F20C24E23}" type="slidenum">
              <a:rPr lang="fa-IR" smtClean="0">
                <a:solidFill>
                  <a:srgbClr val="DFE6D0"/>
                </a:solidFill>
              </a:rPr>
              <a:pPr rtl="1"/>
              <a:t>‹#›</a:t>
            </a:fld>
            <a:endParaRPr lang="fa-IR">
              <a:solidFill>
                <a:srgbClr val="DFE6D0"/>
              </a:solidFill>
            </a:endParaRPr>
          </a:p>
        </p:txBody>
      </p:sp>
    </p:spTree>
    <p:extLst>
      <p:ext uri="{BB962C8B-B14F-4D97-AF65-F5344CB8AC3E}">
        <p14:creationId xmlns:p14="http://schemas.microsoft.com/office/powerpoint/2010/main" val="958685268"/>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8.jpeg"/><Relationship Id="rId1" Type="http://schemas.openxmlformats.org/officeDocument/2006/relationships/slideLayout" Target="../slideLayouts/slideLayout2.xml"/><Relationship Id="rId5" Type="http://schemas.openxmlformats.org/officeDocument/2006/relationships/image" Target="../media/image15.jpg"/><Relationship Id="rId4" Type="http://schemas.openxmlformats.org/officeDocument/2006/relationships/image" Target="../media/image19.jpeg"/></Relationships>
</file>

<file path=ppt/slides/_rels/slide12.xml.rels><?xml version="1.0" encoding="UTF-8" standalone="yes"?>
<Relationships xmlns="http://schemas.openxmlformats.org/package/2006/relationships"><Relationship Id="rId2" Type="http://schemas.openxmlformats.org/officeDocument/2006/relationships/hyperlink" Target="http://www.wikipedia.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hyperlink" Target="http://fa.wikipedia.org/w/index.php?title=%D9%85%D8%AD%D9%85%D8%AF_%D8%AD%D8%B3%D9%86_%D8%AE%D8%A7%D9%86_%D8%B3%D8%B1%D8%AF%D8%A7%D8%B1_%D8%A7%DB%8C%D8%B1%D9%88%D8%A7%D9%86%DB%8C&amp;action=edit&amp;redlink=1&amp;preload=%D8%A7%D9%84%DA%AF%D9%88:%D8%A7%DB%8C%D8%AC%D8%A7%D8%AF+%D9%85%D9%82%D8%A7%D9%84%D9%87/%D8%A7%D8%B3%D8%AA%D8%AE%D9%88%D8%A7%D9%86%E2%80%8C%D8%A8%D9%86%D8%AF%DB%8C&amp;editintro=%D8%A7%D9%84%DA%AF%D9%88:%D8%A7%DB%8C%D8%AC%D8%A7%D8%AF+%D9%85%D9%82%D8%A7%D9%84%D9%87/%D8%A7%D8%AF%DB%8C%D8%AA%E2%80%8C%D9%86%D9%88%D8%AA%DB%8C%D8%B3&amp;summary=%D8%A7%DB%8C%D8%AC%D8%A7%D8%AF+%DB%8C%DA%A9+%D9%85%D9%82%D8%A7%D9%84%D9%87+%D9%86%D9%88+%D8%A7%D8%B2+%D8%B7%D8%B1%DB%8C%D9%82+%D8%A7%DB%8C%D8%AC%D8%A7%D8%AF%DA%AF%D8%B1&amp;nosummary=&amp;prefix=&amp;minor=&amp;create=%D8%AF%D8%B1%D8%B3%D8%AA+%DA%A9%D8%B1%D8%AF%D9%86+%D9%85%D9%82%D8%A7%D9%84%D9%87+%D8%AC%D8%AF%DB%8C%D8%AF" TargetMode="Externa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25752" y="116632"/>
            <a:ext cx="8503920" cy="2664296"/>
          </a:xfrm>
        </p:spPr>
        <p:txBody>
          <a:bodyPr>
            <a:normAutofit/>
          </a:bodyPr>
          <a:lstStyle/>
          <a:p>
            <a:pPr marL="0" indent="0" algn="ctr" rtl="1">
              <a:buClr>
                <a:srgbClr val="F0AD00"/>
              </a:buClr>
              <a:buSzPct val="80000"/>
              <a:buNone/>
            </a:pPr>
            <a:endParaRPr lang="en-US" sz="2800" b="1" dirty="0">
              <a:solidFill>
                <a:srgbClr val="FFFF00"/>
              </a:solidFill>
              <a:latin typeface="Arial"/>
              <a:cs typeface="B Koodak" pitchFamily="2" charset="-78"/>
            </a:endParaRPr>
          </a:p>
          <a:p>
            <a:pPr marL="0" indent="0" algn="ctr" rtl="1">
              <a:buClr>
                <a:srgbClr val="F0AD00"/>
              </a:buClr>
              <a:buSzPct val="80000"/>
              <a:buNone/>
            </a:pPr>
            <a:r>
              <a:rPr lang="fa-IR" sz="2800" b="1" dirty="0">
                <a:solidFill>
                  <a:srgbClr val="FFFF00"/>
                </a:solidFill>
                <a:latin typeface="Arial"/>
                <a:cs typeface="B Koodak" pitchFamily="2" charset="-78"/>
              </a:rPr>
              <a:t>بسمه تعالی</a:t>
            </a:r>
          </a:p>
          <a:p>
            <a:pPr marL="0" indent="0" algn="ctr" rtl="1">
              <a:buClr>
                <a:srgbClr val="F0AD00"/>
              </a:buClr>
              <a:buSzPct val="80000"/>
              <a:buNone/>
            </a:pPr>
            <a:r>
              <a:rPr lang="fa-IR" sz="2800" dirty="0">
                <a:solidFill>
                  <a:schemeClr val="accent3">
                    <a:lumMod val="75000"/>
                  </a:schemeClr>
                </a:solidFill>
                <a:latin typeface="Arial"/>
                <a:cs typeface="B Koodak" pitchFamily="2" charset="-78"/>
              </a:rPr>
              <a:t> </a:t>
            </a:r>
            <a:endParaRPr lang="fa-IR" sz="3600" dirty="0">
              <a:solidFill>
                <a:schemeClr val="accent3">
                  <a:lumMod val="75000"/>
                </a:schemeClr>
              </a:solidFill>
              <a:latin typeface="Arial"/>
              <a:cs typeface="B Koodak" pitchFamily="2" charset="-78"/>
            </a:endParaRPr>
          </a:p>
          <a:p>
            <a:pPr marL="0" indent="0" algn="ctr" rtl="1">
              <a:buClr>
                <a:srgbClr val="F0AD00"/>
              </a:buClr>
              <a:buSzPct val="80000"/>
              <a:buNone/>
            </a:pPr>
            <a:r>
              <a:rPr lang="fa-IR" sz="4800" b="1" dirty="0">
                <a:solidFill>
                  <a:srgbClr val="FFFF00"/>
                </a:solidFill>
                <a:latin typeface="Arial"/>
                <a:cs typeface="B Jalal" pitchFamily="2" charset="-78"/>
              </a:rPr>
              <a:t>باغ شاهزاده ماهان</a:t>
            </a:r>
          </a:p>
          <a:p>
            <a:pPr marL="0" indent="0" algn="ctr" rtl="1">
              <a:buClr>
                <a:srgbClr val="F0AD00"/>
              </a:buClr>
              <a:buSzPct val="80000"/>
              <a:buNone/>
            </a:pPr>
            <a:endParaRPr lang="fa-IR" sz="2800" b="1" dirty="0">
              <a:solidFill>
                <a:schemeClr val="accent3">
                  <a:lumMod val="75000"/>
                </a:schemeClr>
              </a:solidFill>
              <a:latin typeface="Arial"/>
              <a:cs typeface="B Bardiya" pitchFamily="2" charset="-78"/>
            </a:endParaRPr>
          </a:p>
          <a:p>
            <a:pPr marL="0" indent="0" algn="ctr" rtl="1">
              <a:buClr>
                <a:srgbClr val="F0AD00"/>
              </a:buClr>
              <a:buSzPct val="80000"/>
              <a:buNone/>
            </a:pPr>
            <a:endParaRPr lang="en-US" sz="2800" dirty="0">
              <a:solidFill>
                <a:schemeClr val="accent3">
                  <a:lumMod val="75000"/>
                </a:schemeClr>
              </a:solidFill>
              <a:latin typeface="Arial"/>
              <a:cs typeface="B Bardiya" pitchFamily="2" charset="-78"/>
            </a:endParaRPr>
          </a:p>
          <a:p>
            <a:pPr marL="0" indent="0" algn="ctr" rtl="1">
              <a:buClr>
                <a:srgbClr val="F0AD00"/>
              </a:buClr>
              <a:buSzPct val="80000"/>
              <a:buNone/>
            </a:pPr>
            <a:endParaRPr lang="en-US" sz="2800" dirty="0">
              <a:solidFill>
                <a:schemeClr val="accent3">
                  <a:lumMod val="75000"/>
                </a:schemeClr>
              </a:solidFill>
              <a:latin typeface="Arial"/>
              <a:cs typeface="B Koodak" pitchFamily="2" charset="-78"/>
            </a:endParaRPr>
          </a:p>
          <a:p>
            <a:pPr marL="0" indent="0" algn="ctr" rtl="1">
              <a:buClr>
                <a:srgbClr val="F0AD00"/>
              </a:buClr>
              <a:buSzPct val="80000"/>
              <a:buNone/>
            </a:pPr>
            <a:endParaRPr lang="fa-IR" sz="2800" dirty="0">
              <a:solidFill>
                <a:prstClr val="black"/>
              </a:solidFill>
              <a:latin typeface="Arial"/>
              <a:cs typeface="B Koodak" pitchFamily="2" charset="-78"/>
            </a:endParaRPr>
          </a:p>
          <a:p>
            <a:pPr marL="0" indent="0">
              <a:buNone/>
            </a:pPr>
            <a:endParaRPr lang="fa-IR" dirty="0"/>
          </a:p>
        </p:txBody>
      </p:sp>
      <p:sp>
        <p:nvSpPr>
          <p:cNvPr id="4" name="Content Placeholder 2"/>
          <p:cNvSpPr txBox="1">
            <a:spLocks/>
          </p:cNvSpPr>
          <p:nvPr/>
        </p:nvSpPr>
        <p:spPr>
          <a:xfrm>
            <a:off x="7304949" y="2420888"/>
            <a:ext cx="2721504" cy="4134200"/>
          </a:xfrm>
          <a:prstGeom prst="rect">
            <a:avLst/>
          </a:prstGeom>
        </p:spPr>
        <p:txBody>
          <a:bodyPr vert="horz" lIns="91440" tIns="45720" rIns="91440" bIns="45720" rtlCol="0">
            <a:noAutofit/>
          </a:bodyPr>
          <a:lst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a:lstStyle>
          <a:p>
            <a:pPr algn="r" rtl="1">
              <a:lnSpc>
                <a:spcPct val="200000"/>
              </a:lnSpc>
              <a:buClr>
                <a:srgbClr val="759AA5">
                  <a:lumMod val="60000"/>
                  <a:lumOff val="40000"/>
                </a:srgbClr>
              </a:buClr>
              <a:buFont typeface="Wingdings" pitchFamily="2" charset="2"/>
              <a:buChar char="v"/>
            </a:pPr>
            <a:r>
              <a:rPr lang="fa-IR" b="1" dirty="0">
                <a:solidFill>
                  <a:srgbClr val="DFE6D0"/>
                </a:solidFill>
                <a:cs typeface="B Kamran" pitchFamily="2" charset="-78"/>
              </a:rPr>
              <a:t> معرفی باغ                                                                 </a:t>
            </a:r>
          </a:p>
          <a:p>
            <a:pPr algn="r" rtl="1">
              <a:lnSpc>
                <a:spcPct val="200000"/>
              </a:lnSpc>
              <a:buClr>
                <a:srgbClr val="759AA5">
                  <a:lumMod val="60000"/>
                  <a:lumOff val="40000"/>
                </a:srgbClr>
              </a:buClr>
              <a:buFont typeface="Wingdings" pitchFamily="2" charset="2"/>
              <a:buChar char="v"/>
            </a:pPr>
            <a:r>
              <a:rPr lang="fa-IR" b="1" dirty="0">
                <a:solidFill>
                  <a:srgbClr val="DFE6D0"/>
                </a:solidFill>
                <a:cs typeface="B Kamran" pitchFamily="2" charset="-78"/>
              </a:rPr>
              <a:t>تاریخچه باغ                                                                </a:t>
            </a:r>
          </a:p>
          <a:p>
            <a:pPr algn="r" rtl="1">
              <a:lnSpc>
                <a:spcPct val="200000"/>
              </a:lnSpc>
              <a:buClr>
                <a:srgbClr val="759AA5">
                  <a:lumMod val="60000"/>
                  <a:lumOff val="40000"/>
                </a:srgbClr>
              </a:buClr>
              <a:buFont typeface="Wingdings" pitchFamily="2" charset="2"/>
              <a:buChar char="v"/>
            </a:pPr>
            <a:r>
              <a:rPr lang="fa-IR" b="1" dirty="0">
                <a:solidFill>
                  <a:srgbClr val="DFE6D0"/>
                </a:solidFill>
                <a:cs typeface="B Kamran" pitchFamily="2" charset="-78"/>
              </a:rPr>
              <a:t>نظام هندسی                                                             </a:t>
            </a:r>
          </a:p>
          <a:p>
            <a:pPr algn="r" rtl="1">
              <a:lnSpc>
                <a:spcPct val="200000"/>
              </a:lnSpc>
              <a:buClr>
                <a:srgbClr val="759AA5">
                  <a:lumMod val="60000"/>
                  <a:lumOff val="40000"/>
                </a:srgbClr>
              </a:buClr>
              <a:buFont typeface="Wingdings" pitchFamily="2" charset="2"/>
              <a:buChar char="v"/>
            </a:pPr>
            <a:r>
              <a:rPr lang="fa-IR" b="1" dirty="0">
                <a:solidFill>
                  <a:srgbClr val="DFE6D0"/>
                </a:solidFill>
                <a:cs typeface="B Kamran" pitchFamily="2" charset="-78"/>
              </a:rPr>
              <a:t>نظام معماری                                                           </a:t>
            </a:r>
          </a:p>
          <a:p>
            <a:pPr algn="r" rtl="1">
              <a:lnSpc>
                <a:spcPct val="200000"/>
              </a:lnSpc>
              <a:buClr>
                <a:srgbClr val="759AA5">
                  <a:lumMod val="60000"/>
                  <a:lumOff val="40000"/>
                </a:srgbClr>
              </a:buClr>
              <a:buFont typeface="Wingdings" pitchFamily="2" charset="2"/>
              <a:buChar char="v"/>
            </a:pPr>
            <a:r>
              <a:rPr lang="fa-IR" b="1" dirty="0">
                <a:solidFill>
                  <a:srgbClr val="DFE6D0"/>
                </a:solidFill>
                <a:cs typeface="B Kamran" pitchFamily="2" charset="-78"/>
              </a:rPr>
              <a:t>عمارت سر در باغ                                                                                </a:t>
            </a:r>
          </a:p>
        </p:txBody>
      </p:sp>
      <p:sp>
        <p:nvSpPr>
          <p:cNvPr id="5" name="TextBox 4"/>
          <p:cNvSpPr txBox="1"/>
          <p:nvPr/>
        </p:nvSpPr>
        <p:spPr>
          <a:xfrm>
            <a:off x="3958222" y="2431320"/>
            <a:ext cx="2119490" cy="3785652"/>
          </a:xfrm>
          <a:prstGeom prst="rect">
            <a:avLst/>
          </a:prstGeom>
          <a:noFill/>
        </p:spPr>
        <p:txBody>
          <a:bodyPr wrap="none" rtlCol="0">
            <a:spAutoFit/>
          </a:bodyPr>
          <a:lstStyle/>
          <a:p>
            <a:pPr marL="342900" indent="-342900" algn="r" rtl="1">
              <a:lnSpc>
                <a:spcPct val="200000"/>
              </a:lnSpc>
              <a:buClr>
                <a:srgbClr val="759AA5"/>
              </a:buClr>
              <a:buFont typeface="Wingdings" pitchFamily="2" charset="2"/>
              <a:buChar char="v"/>
            </a:pPr>
            <a:r>
              <a:rPr lang="fa-IR" sz="2400" b="1" dirty="0">
                <a:solidFill>
                  <a:prstClr val="white"/>
                </a:solidFill>
                <a:cs typeface="B Kamran" pitchFamily="2" charset="-78"/>
              </a:rPr>
              <a:t>بناهای موجود در باغ</a:t>
            </a:r>
          </a:p>
          <a:p>
            <a:pPr marL="342900" indent="-342900" algn="r" rtl="1">
              <a:lnSpc>
                <a:spcPct val="200000"/>
              </a:lnSpc>
              <a:buClr>
                <a:srgbClr val="759AA5"/>
              </a:buClr>
              <a:buFont typeface="Wingdings" pitchFamily="2" charset="2"/>
              <a:buChar char="v"/>
            </a:pPr>
            <a:r>
              <a:rPr lang="fa-IR" sz="2400" b="1" dirty="0">
                <a:solidFill>
                  <a:prstClr val="white"/>
                </a:solidFill>
                <a:cs typeface="B Kamran" pitchFamily="2" charset="-78"/>
              </a:rPr>
              <a:t>نظام آبیاری</a:t>
            </a:r>
          </a:p>
          <a:p>
            <a:pPr marL="342900" indent="-342900" algn="r" rtl="1">
              <a:lnSpc>
                <a:spcPct val="200000"/>
              </a:lnSpc>
              <a:buClr>
                <a:srgbClr val="759AA5"/>
              </a:buClr>
              <a:buFont typeface="Wingdings" pitchFamily="2" charset="2"/>
              <a:buChar char="v"/>
            </a:pPr>
            <a:r>
              <a:rPr lang="fa-IR" sz="2400" b="1" dirty="0">
                <a:solidFill>
                  <a:prstClr val="white"/>
                </a:solidFill>
                <a:cs typeface="B Kamran" pitchFamily="2" charset="-78"/>
              </a:rPr>
              <a:t>نظام گیاهی</a:t>
            </a:r>
          </a:p>
          <a:p>
            <a:pPr marL="342900" indent="-342900" algn="r" rtl="1">
              <a:lnSpc>
                <a:spcPct val="200000"/>
              </a:lnSpc>
              <a:buClr>
                <a:srgbClr val="759AA5"/>
              </a:buClr>
              <a:buFont typeface="Wingdings" pitchFamily="2" charset="2"/>
              <a:buChar char="v"/>
            </a:pPr>
            <a:r>
              <a:rPr lang="fa-IR" sz="2400" b="1" dirty="0">
                <a:solidFill>
                  <a:prstClr val="white"/>
                </a:solidFill>
                <a:cs typeface="B Kamran" pitchFamily="2" charset="-78"/>
              </a:rPr>
              <a:t>آرایش محیط</a:t>
            </a:r>
          </a:p>
          <a:p>
            <a:pPr marL="342900" indent="-342900" algn="r" rtl="1">
              <a:lnSpc>
                <a:spcPct val="200000"/>
              </a:lnSpc>
              <a:buClr>
                <a:srgbClr val="759AA5"/>
              </a:buClr>
              <a:buFont typeface="Wingdings" pitchFamily="2" charset="2"/>
              <a:buChar char="v"/>
            </a:pPr>
            <a:r>
              <a:rPr lang="fa-IR" sz="2400" b="1" dirty="0">
                <a:solidFill>
                  <a:prstClr val="white"/>
                </a:solidFill>
                <a:cs typeface="B Kamran" pitchFamily="2" charset="-78"/>
              </a:rPr>
              <a:t>منابع</a:t>
            </a:r>
            <a:endParaRPr lang="en-US" sz="2400" b="1" dirty="0">
              <a:solidFill>
                <a:prstClr val="white"/>
              </a:solidFill>
              <a:cs typeface="B Kamran" pitchFamily="2" charset="-78"/>
            </a:endParaRPr>
          </a:p>
        </p:txBody>
      </p:sp>
    </p:spTree>
    <p:extLst>
      <p:ext uri="{BB962C8B-B14F-4D97-AF65-F5344CB8AC3E}">
        <p14:creationId xmlns:p14="http://schemas.microsoft.com/office/powerpoint/2010/main" val="390760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60000"/>
              <a:lumOff val="40000"/>
            </a:schemeClr>
          </a:solidFill>
        </p:spPr>
        <p:txBody>
          <a:bodyPr/>
          <a:lstStyle/>
          <a:p>
            <a:endParaRPr lang="en-US" dirty="0"/>
          </a:p>
        </p:txBody>
      </p:sp>
      <p:sp>
        <p:nvSpPr>
          <p:cNvPr id="3" name="Content Placeholder 2"/>
          <p:cNvSpPr>
            <a:spLocks noGrp="1"/>
          </p:cNvSpPr>
          <p:nvPr>
            <p:ph idx="1"/>
          </p:nvPr>
        </p:nvSpPr>
        <p:spPr>
          <a:xfrm>
            <a:off x="5015880" y="1527048"/>
            <a:ext cx="5313792" cy="4572000"/>
          </a:xfrm>
        </p:spPr>
        <p:txBody>
          <a:bodyPr>
            <a:noAutofit/>
          </a:bodyPr>
          <a:lstStyle/>
          <a:p>
            <a:pPr lvl="0" algn="r" rtl="1">
              <a:lnSpc>
                <a:spcPct val="150000"/>
              </a:lnSpc>
              <a:buFont typeface="Arial" pitchFamily="34" charset="0"/>
              <a:buChar char="•"/>
            </a:pPr>
            <a:r>
              <a:rPr lang="fa-IR" sz="2000" b="1" dirty="0">
                <a:solidFill>
                  <a:schemeClr val="accent1">
                    <a:lumMod val="40000"/>
                    <a:lumOff val="60000"/>
                  </a:schemeClr>
                </a:solidFill>
                <a:cs typeface="B Kamran" pitchFamily="2" charset="-78"/>
              </a:rPr>
              <a:t>گیاهان زینتی: </a:t>
            </a:r>
            <a:r>
              <a:rPr lang="fa-IR" sz="2000" b="1" dirty="0">
                <a:solidFill>
                  <a:schemeClr val="bg1"/>
                </a:solidFill>
                <a:cs typeface="B Kamran" pitchFamily="2" charset="-78"/>
              </a:rPr>
              <a:t>از گیاهان زینتی از قبیل سروهای زینتی پیراكانتا و گونه‌های ارس زینتی و شیر خشت كه در زمستان گل های ریز می‌دهد.</a:t>
            </a:r>
          </a:p>
          <a:p>
            <a:pPr marL="0" indent="0" algn="r" rtl="1">
              <a:lnSpc>
                <a:spcPct val="150000"/>
              </a:lnSpc>
              <a:buNone/>
            </a:pPr>
            <a:endParaRPr lang="fa-IR" sz="2000" b="1" dirty="0">
              <a:solidFill>
                <a:schemeClr val="bg1"/>
              </a:solidFill>
              <a:cs typeface="B Kamran" pitchFamily="2" charset="-78"/>
            </a:endParaRPr>
          </a:p>
          <a:p>
            <a:pPr algn="r" rtl="1">
              <a:lnSpc>
                <a:spcPct val="115000"/>
              </a:lnSpc>
              <a:spcAft>
                <a:spcPts val="1000"/>
              </a:spcAft>
            </a:pPr>
            <a:endParaRPr lang="fa-IR" sz="2000" b="1" dirty="0">
              <a:solidFill>
                <a:schemeClr val="bg1"/>
              </a:solidFill>
              <a:latin typeface="Calibri"/>
              <a:ea typeface="Calibri"/>
              <a:cs typeface="B Kamran" pitchFamily="2" charset="-78"/>
            </a:endParaRPr>
          </a:p>
          <a:p>
            <a:pPr algn="r" rtl="1">
              <a:lnSpc>
                <a:spcPct val="115000"/>
              </a:lnSpc>
              <a:spcAft>
                <a:spcPts val="1000"/>
              </a:spcAft>
            </a:pPr>
            <a:endParaRPr lang="fa-IR" sz="2000" b="1" dirty="0">
              <a:solidFill>
                <a:schemeClr val="bg1"/>
              </a:solidFill>
              <a:latin typeface="Calibri"/>
              <a:ea typeface="Calibri"/>
              <a:cs typeface="B Kamran" pitchFamily="2" charset="-78"/>
            </a:endParaRPr>
          </a:p>
          <a:p>
            <a:pPr algn="r" rtl="1">
              <a:lnSpc>
                <a:spcPct val="115000"/>
              </a:lnSpc>
              <a:spcAft>
                <a:spcPts val="1000"/>
              </a:spcAft>
            </a:pPr>
            <a:r>
              <a:rPr lang="fa-IR" sz="2000" b="1" dirty="0">
                <a:solidFill>
                  <a:schemeClr val="accent1">
                    <a:lumMod val="40000"/>
                    <a:lumOff val="60000"/>
                  </a:schemeClr>
                </a:solidFill>
                <a:latin typeface="Calibri"/>
                <a:ea typeface="Calibri"/>
                <a:cs typeface="B Kamran" pitchFamily="2" charset="-78"/>
              </a:rPr>
              <a:t>درختان میوه  : </a:t>
            </a:r>
            <a:r>
              <a:rPr lang="fa-IR" sz="2000" b="1" dirty="0">
                <a:solidFill>
                  <a:schemeClr val="bg1"/>
                </a:solidFill>
                <a:latin typeface="Calibri"/>
                <a:ea typeface="Calibri"/>
                <a:cs typeface="B Kamran" pitchFamily="2" charset="-78"/>
              </a:rPr>
              <a:t>در كرت ها كاشته می‌شوند و خصوصاً از دیدروهای سمت بالاخانه به پایین در فصولی كه میوه دارند منظر جالب و رنگارنگی را به وجود می‌آورند</a:t>
            </a:r>
            <a:r>
              <a:rPr lang="en-US" sz="2000" b="1" dirty="0">
                <a:solidFill>
                  <a:schemeClr val="bg1"/>
                </a:solidFill>
                <a:latin typeface="Calibri"/>
                <a:ea typeface="Calibri"/>
                <a:cs typeface="B Kamran" pitchFamily="2" charset="-78"/>
              </a:rPr>
              <a:t>.</a:t>
            </a:r>
          </a:p>
          <a:p>
            <a:pPr algn="r" rtl="1">
              <a:lnSpc>
                <a:spcPct val="115000"/>
              </a:lnSpc>
              <a:spcAft>
                <a:spcPts val="1000"/>
              </a:spcAft>
            </a:pPr>
            <a:r>
              <a:rPr lang="fa-IR" sz="2000" b="1" dirty="0">
                <a:solidFill>
                  <a:schemeClr val="bg1"/>
                </a:solidFill>
                <a:latin typeface="Calibri"/>
                <a:ea typeface="Calibri"/>
                <a:cs typeface="B Kamran" pitchFamily="2" charset="-78"/>
              </a:rPr>
              <a:t>درختان دیگر در باغ، بید، ون، بم، شنگ و كاج هستند</a:t>
            </a:r>
            <a:r>
              <a:rPr lang="en-US" sz="2000" b="1" dirty="0">
                <a:solidFill>
                  <a:schemeClr val="bg1"/>
                </a:solidFill>
                <a:latin typeface="Calibri"/>
                <a:ea typeface="Calibri"/>
                <a:cs typeface="B Kamran" pitchFamily="2" charset="-78"/>
              </a:rPr>
              <a:t>.</a:t>
            </a:r>
          </a:p>
          <a:p>
            <a:pPr algn="r" rtl="1">
              <a:buFont typeface="Arial" pitchFamily="34" charset="0"/>
              <a:buChar char="•"/>
            </a:pPr>
            <a:endParaRPr lang="en-US" sz="2000" b="1" dirty="0">
              <a:solidFill>
                <a:schemeClr val="bg1"/>
              </a:solidFill>
              <a:cs typeface="B Kamran" pitchFamily="2" charset="-78"/>
            </a:endParaRPr>
          </a:p>
        </p:txBody>
      </p:sp>
      <p:sp>
        <p:nvSpPr>
          <p:cNvPr id="4" name="TextBox 3"/>
          <p:cNvSpPr txBox="1"/>
          <p:nvPr/>
        </p:nvSpPr>
        <p:spPr>
          <a:xfrm>
            <a:off x="4811204" y="188641"/>
            <a:ext cx="2400016" cy="769441"/>
          </a:xfrm>
          <a:prstGeom prst="rect">
            <a:avLst/>
          </a:prstGeom>
          <a:noFill/>
        </p:spPr>
        <p:txBody>
          <a:bodyPr wrap="none" rtlCol="0">
            <a:spAutoFit/>
          </a:bodyPr>
          <a:lstStyle/>
          <a:p>
            <a:pPr algn="r" rtl="1"/>
            <a:r>
              <a:rPr lang="fa-IR" sz="4400" b="1" dirty="0">
                <a:solidFill>
                  <a:prstClr val="white"/>
                </a:solidFill>
                <a:cs typeface="B Kamran" pitchFamily="2" charset="-78"/>
              </a:rPr>
              <a:t>نظــام</a:t>
            </a:r>
            <a:r>
              <a:rPr lang="fa-IR" sz="4400" b="1" dirty="0">
                <a:solidFill>
                  <a:prstClr val="white"/>
                </a:solidFill>
                <a:cs typeface="2  Kamran" pitchFamily="2" charset="-78"/>
              </a:rPr>
              <a:t>  </a:t>
            </a:r>
            <a:r>
              <a:rPr lang="fa-IR" sz="4400" b="1" dirty="0">
                <a:solidFill>
                  <a:prstClr val="white"/>
                </a:solidFill>
                <a:cs typeface="B Kamran" pitchFamily="2" charset="-78"/>
              </a:rPr>
              <a:t>گیــاهــی</a:t>
            </a:r>
            <a:endParaRPr lang="en-US" sz="4400" b="1" dirty="0">
              <a:solidFill>
                <a:prstClr val="white"/>
              </a:solidFill>
              <a:cs typeface="B Kamran" pitchFamily="2" charset="-78"/>
            </a:endParaRPr>
          </a:p>
        </p:txBody>
      </p:sp>
      <p:pic>
        <p:nvPicPr>
          <p:cNvPr id="5" name="Picture 4" descr="کرمان | باغ شاهزاده ماهان ( باغ شازده ) | www.vefagh.co.i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47530" y="4005065"/>
            <a:ext cx="3231721" cy="232108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6" name="Picture 2" descr="C:\Users\Marzie\Desktop\باغ شازده\شازده\2ax\Baghe_shahzadeh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47529" y="1602181"/>
            <a:ext cx="3231722" cy="215313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3125593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 calcmode="lin" valueType="num">
                                      <p:cBhvr additive="base">
                                        <p:cTn id="12" dur="500" fill="hold"/>
                                        <p:tgtEl>
                                          <p:spTgt spid="1026"/>
                                        </p:tgtEl>
                                        <p:attrNameLst>
                                          <p:attrName>ppt_x</p:attrName>
                                        </p:attrNameLst>
                                      </p:cBhvr>
                                      <p:tavLst>
                                        <p:tav tm="0">
                                          <p:val>
                                            <p:strVal val="#ppt_x"/>
                                          </p:val>
                                        </p:tav>
                                        <p:tav tm="100000">
                                          <p:val>
                                            <p:strVal val="#ppt_x"/>
                                          </p:val>
                                        </p:tav>
                                      </p:tavLst>
                                    </p:anim>
                                    <p:anim calcmode="lin" valueType="num">
                                      <p:cBhvr additive="base">
                                        <p:cTn id="13" dur="500" fill="hold"/>
                                        <p:tgtEl>
                                          <p:spTgt spid="102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Effect transition="in" filter="fade">
                                      <p:cBhvr>
                                        <p:cTn id="29"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60000"/>
              <a:lumOff val="40000"/>
            </a:schemeClr>
          </a:solidFill>
        </p:spPr>
        <p:txBody>
          <a:bodyPr/>
          <a:lstStyle/>
          <a:p>
            <a:endParaRPr lang="en-US" dirty="0"/>
          </a:p>
        </p:txBody>
      </p:sp>
      <p:sp>
        <p:nvSpPr>
          <p:cNvPr id="3" name="Content Placeholder 2"/>
          <p:cNvSpPr>
            <a:spLocks noGrp="1"/>
          </p:cNvSpPr>
          <p:nvPr>
            <p:ph idx="1"/>
          </p:nvPr>
        </p:nvSpPr>
        <p:spPr>
          <a:xfrm>
            <a:off x="1825752" y="1412776"/>
            <a:ext cx="8503920" cy="4686272"/>
          </a:xfrm>
        </p:spPr>
        <p:txBody>
          <a:bodyPr>
            <a:noAutofit/>
          </a:bodyPr>
          <a:lstStyle/>
          <a:p>
            <a:pPr marL="0" indent="0" algn="r" rtl="1">
              <a:lnSpc>
                <a:spcPct val="115000"/>
              </a:lnSpc>
              <a:spcAft>
                <a:spcPts val="1000"/>
              </a:spcAft>
              <a:buNone/>
            </a:pPr>
            <a:r>
              <a:rPr lang="fa-IR" sz="3200" b="1" dirty="0">
                <a:solidFill>
                  <a:schemeClr val="accent1"/>
                </a:solidFill>
                <a:latin typeface="Calibri"/>
                <a:ea typeface="Calibri"/>
                <a:cs typeface="B Kamran" pitchFamily="2" charset="-78"/>
              </a:rPr>
              <a:t>كف</a:t>
            </a:r>
            <a:r>
              <a:rPr lang="en-US" sz="3200" b="1" dirty="0">
                <a:solidFill>
                  <a:schemeClr val="accent1"/>
                </a:solidFill>
                <a:latin typeface="Calibri"/>
                <a:ea typeface="Calibri"/>
                <a:cs typeface="B Kamran" pitchFamily="2" charset="-78"/>
                <a:sym typeface="Symbol"/>
              </a:rPr>
              <a:t></a:t>
            </a:r>
            <a:r>
              <a:rPr lang="fa-IR" sz="3200" b="1" dirty="0">
                <a:solidFill>
                  <a:schemeClr val="accent1"/>
                </a:solidFill>
                <a:latin typeface="Calibri"/>
                <a:ea typeface="Calibri"/>
                <a:cs typeface="B Kamran" pitchFamily="2" charset="-78"/>
              </a:rPr>
              <a:t>سازی</a:t>
            </a:r>
            <a:endParaRPr lang="en-US" b="1" dirty="0">
              <a:solidFill>
                <a:schemeClr val="accent1"/>
              </a:solidFill>
              <a:latin typeface="Calibri"/>
              <a:ea typeface="Calibri"/>
              <a:cs typeface="B Kamran" pitchFamily="2" charset="-78"/>
            </a:endParaRPr>
          </a:p>
          <a:p>
            <a:pPr marL="0" indent="0" algn="r" rtl="1">
              <a:lnSpc>
                <a:spcPct val="115000"/>
              </a:lnSpc>
              <a:spcAft>
                <a:spcPts val="1000"/>
              </a:spcAft>
              <a:buNone/>
            </a:pPr>
            <a:r>
              <a:rPr lang="fa-IR" b="1" dirty="0">
                <a:latin typeface="Calibri"/>
                <a:ea typeface="Calibri"/>
                <a:cs typeface="B Kamran" pitchFamily="2" charset="-78"/>
              </a:rPr>
              <a:t>سطوح كف در باغ عمدتاً از مخلوط قلوه سنگ با ملات تشكیل شده است این تركیب در دو محدوده اطراف بالاخانه و سردرخانه توسط نقوش هندسی تزئین می‌گردد. از آجر در پله‌ها و حاشیه باغچه‌ها استفاده شده و سنگ در مرز میان كرت‌ها با پیاده راه‌ها و دیگر لبه بندی‌ها وجود دارد</a:t>
            </a:r>
            <a:r>
              <a:rPr lang="en-US" b="1" dirty="0">
                <a:latin typeface="Calibri"/>
                <a:ea typeface="Calibri"/>
                <a:cs typeface="B Kamran" pitchFamily="2" charset="-78"/>
              </a:rPr>
              <a:t>.</a:t>
            </a:r>
            <a:endParaRPr lang="en-US" sz="1800" b="1" dirty="0">
              <a:latin typeface="Calibri"/>
              <a:ea typeface="Calibri"/>
              <a:cs typeface="B Kamran" pitchFamily="2" charset="-78"/>
            </a:endParaRPr>
          </a:p>
          <a:p>
            <a:pPr marL="0" indent="0" algn="r" rtl="1">
              <a:lnSpc>
                <a:spcPct val="115000"/>
              </a:lnSpc>
              <a:spcAft>
                <a:spcPts val="1000"/>
              </a:spcAft>
              <a:buNone/>
            </a:pPr>
            <a:r>
              <a:rPr lang="en-US" b="1" dirty="0">
                <a:latin typeface="Calibri"/>
                <a:ea typeface="Calibri"/>
                <a:cs typeface="B Kamran" pitchFamily="2" charset="-78"/>
              </a:rPr>
              <a:t> </a:t>
            </a:r>
            <a:r>
              <a:rPr lang="fa-IR" sz="3200" b="1" dirty="0">
                <a:solidFill>
                  <a:schemeClr val="accent1"/>
                </a:solidFill>
                <a:latin typeface="Calibri"/>
                <a:ea typeface="Calibri"/>
                <a:cs typeface="B Kamran" pitchFamily="2" charset="-78"/>
              </a:rPr>
              <a:t>مصالح</a:t>
            </a:r>
            <a:endParaRPr lang="en-US" b="1" dirty="0">
              <a:solidFill>
                <a:schemeClr val="accent1"/>
              </a:solidFill>
              <a:latin typeface="Calibri"/>
              <a:ea typeface="Calibri"/>
              <a:cs typeface="B Kamran" pitchFamily="2" charset="-78"/>
            </a:endParaRPr>
          </a:p>
          <a:p>
            <a:pPr marL="0" indent="0" algn="r" rtl="1">
              <a:lnSpc>
                <a:spcPct val="115000"/>
              </a:lnSpc>
              <a:spcAft>
                <a:spcPts val="1000"/>
              </a:spcAft>
              <a:buNone/>
            </a:pPr>
            <a:r>
              <a:rPr lang="fa-IR" b="1" dirty="0">
                <a:latin typeface="Calibri"/>
                <a:ea typeface="Calibri"/>
                <a:cs typeface="B Kamran" pitchFamily="2" charset="-78"/>
              </a:rPr>
              <a:t>مصالح بناهای باغ عمدتاً آجر و اندود می‌باشد كه در جاهایی مانند سردرخانه توسط كاشی نره مزین گردیده است. بنای بالاخانه كلاً اندود می‌باشد. دیواره باغ  اندود كاهگل است كه در نزدیكی سردر خانه و بالاخانه به دلیل خصوصیت فضایی محوطه‌های مذكور به تركیب آجر و اندود گچ تبدیل می‌گردد</a:t>
            </a:r>
            <a:r>
              <a:rPr lang="en-US" b="1" dirty="0">
                <a:latin typeface="Calibri"/>
                <a:ea typeface="Calibri"/>
                <a:cs typeface="B Kamran" pitchFamily="2" charset="-78"/>
              </a:rPr>
              <a:t>.</a:t>
            </a:r>
            <a:endParaRPr lang="en-US" sz="1800" b="1" dirty="0">
              <a:latin typeface="Calibri"/>
              <a:ea typeface="Calibri"/>
              <a:cs typeface="B Kamran" pitchFamily="2" charset="-78"/>
            </a:endParaRPr>
          </a:p>
          <a:p>
            <a:pPr marL="0" indent="0" algn="r" rtl="1">
              <a:buNone/>
            </a:pPr>
            <a:endParaRPr lang="en-US" b="1" dirty="0">
              <a:cs typeface="B Kamran" pitchFamily="2" charset="-78"/>
            </a:endParaRPr>
          </a:p>
        </p:txBody>
      </p:sp>
      <p:sp>
        <p:nvSpPr>
          <p:cNvPr id="4" name="TextBox 3"/>
          <p:cNvSpPr txBox="1"/>
          <p:nvPr/>
        </p:nvSpPr>
        <p:spPr>
          <a:xfrm>
            <a:off x="4761771" y="116632"/>
            <a:ext cx="2675732" cy="871008"/>
          </a:xfrm>
          <a:prstGeom prst="rect">
            <a:avLst/>
          </a:prstGeom>
          <a:noFill/>
        </p:spPr>
        <p:txBody>
          <a:bodyPr wrap="none" rtlCol="0">
            <a:spAutoFit/>
          </a:bodyPr>
          <a:lstStyle/>
          <a:p>
            <a:pPr algn="r" rtl="1">
              <a:lnSpc>
                <a:spcPct val="115000"/>
              </a:lnSpc>
              <a:spcAft>
                <a:spcPts val="1000"/>
              </a:spcAft>
            </a:pPr>
            <a:r>
              <a:rPr lang="fa-IR" sz="4400" b="1" dirty="0">
                <a:solidFill>
                  <a:prstClr val="white"/>
                </a:solidFill>
                <a:latin typeface="Calibri"/>
                <a:ea typeface="Calibri"/>
                <a:cs typeface="B Kamran" pitchFamily="2" charset="-78"/>
              </a:rPr>
              <a:t>آرایــش  محیــــط</a:t>
            </a:r>
            <a:endParaRPr lang="en-US" sz="3600" dirty="0">
              <a:solidFill>
                <a:prstClr val="white"/>
              </a:solidFill>
              <a:latin typeface="Calibri"/>
              <a:ea typeface="Calibri"/>
              <a:cs typeface="B Kamran" pitchFamily="2" charset="-78"/>
            </a:endParaRPr>
          </a:p>
        </p:txBody>
      </p:sp>
      <p:pic>
        <p:nvPicPr>
          <p:cNvPr id="2050" name="Picture 2" descr="C:\Users\Marzie\Desktop\باغ شازده\شازده\2ax\76010092136468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7568" y="1964838"/>
            <a:ext cx="3060340" cy="20402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2051" name="Picture 3" descr="C:\Users\Marzie\Desktop\باغ شازده\شازده\2ax\ورودی باغ شازده.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5816" y="1779135"/>
            <a:ext cx="3456384" cy="225961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2052" name="Picture 4" descr="C:\Users\Marzie\Desktop\باغ شازده\شازده\2ax\bagh_shahzadeh__2a6ad6889d.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91545" y="3573017"/>
            <a:ext cx="2432361" cy="280648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43872" y="4365105"/>
            <a:ext cx="3553080" cy="199954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1144536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2052"/>
                                        </p:tgtEl>
                                        <p:attrNameLst>
                                          <p:attrName>style.visibility</p:attrName>
                                        </p:attrNameLst>
                                      </p:cBhvr>
                                      <p:to>
                                        <p:strVal val="visible"/>
                                      </p:to>
                                    </p:set>
                                    <p:anim calcmode="lin" valueType="num">
                                      <p:cBhvr additive="base">
                                        <p:cTn id="19" dur="500" fill="hold"/>
                                        <p:tgtEl>
                                          <p:spTgt spid="2052"/>
                                        </p:tgtEl>
                                        <p:attrNameLst>
                                          <p:attrName>ppt_x</p:attrName>
                                        </p:attrNameLst>
                                      </p:cBhvr>
                                      <p:tavLst>
                                        <p:tav tm="0">
                                          <p:val>
                                            <p:strVal val="#ppt_x"/>
                                          </p:val>
                                        </p:tav>
                                        <p:tav tm="100000">
                                          <p:val>
                                            <p:strVal val="#ppt_x"/>
                                          </p:val>
                                        </p:tav>
                                      </p:tavLst>
                                    </p:anim>
                                    <p:anim calcmode="lin" valueType="num">
                                      <p:cBhvr additive="base">
                                        <p:cTn id="20"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xit" presetSubtype="4" fill="hold" nodeType="clickEffect">
                                  <p:stCondLst>
                                    <p:cond delay="0"/>
                                  </p:stCondLst>
                                  <p:childTnLst>
                                    <p:anim calcmode="lin" valueType="num">
                                      <p:cBhvr additive="base">
                                        <p:cTn id="24" dur="500"/>
                                        <p:tgtEl>
                                          <p:spTgt spid="8"/>
                                        </p:tgtEl>
                                        <p:attrNameLst>
                                          <p:attrName>ppt_x</p:attrName>
                                        </p:attrNameLst>
                                      </p:cBhvr>
                                      <p:tavLst>
                                        <p:tav tm="0">
                                          <p:val>
                                            <p:strVal val="ppt_x"/>
                                          </p:val>
                                        </p:tav>
                                        <p:tav tm="100000">
                                          <p:val>
                                            <p:strVal val="ppt_x"/>
                                          </p:val>
                                        </p:tav>
                                      </p:tavLst>
                                    </p:anim>
                                    <p:anim calcmode="lin" valueType="num">
                                      <p:cBhvr additive="base">
                                        <p:cTn id="25" dur="500"/>
                                        <p:tgtEl>
                                          <p:spTgt spid="8"/>
                                        </p:tgtEl>
                                        <p:attrNameLst>
                                          <p:attrName>ppt_y</p:attrName>
                                        </p:attrNameLst>
                                      </p:cBhvr>
                                      <p:tavLst>
                                        <p:tav tm="0">
                                          <p:val>
                                            <p:strVal val="ppt_y"/>
                                          </p:val>
                                        </p:tav>
                                        <p:tav tm="100000">
                                          <p:val>
                                            <p:strVal val="1+ppt_h/2"/>
                                          </p:val>
                                        </p:tav>
                                      </p:tavLst>
                                    </p:anim>
                                    <p:set>
                                      <p:cBhvr>
                                        <p:cTn id="26" dur="1" fill="hold">
                                          <p:stCondLst>
                                            <p:cond delay="499"/>
                                          </p:stCondLst>
                                        </p:cTn>
                                        <p:tgtEl>
                                          <p:spTgt spid="8"/>
                                        </p:tgtEl>
                                        <p:attrNameLst>
                                          <p:attrName>style.visibility</p:attrName>
                                        </p:attrNameLst>
                                      </p:cBhvr>
                                      <p:to>
                                        <p:strVal val="hidden"/>
                                      </p:to>
                                    </p:set>
                                  </p:childTnLst>
                                </p:cTn>
                              </p:par>
                              <p:par>
                                <p:cTn id="27" presetID="2" presetClass="exit" presetSubtype="4" fill="hold" nodeType="withEffect">
                                  <p:stCondLst>
                                    <p:cond delay="0"/>
                                  </p:stCondLst>
                                  <p:childTnLst>
                                    <p:anim calcmode="lin" valueType="num">
                                      <p:cBhvr additive="base">
                                        <p:cTn id="28" dur="500"/>
                                        <p:tgtEl>
                                          <p:spTgt spid="2052"/>
                                        </p:tgtEl>
                                        <p:attrNameLst>
                                          <p:attrName>ppt_x</p:attrName>
                                        </p:attrNameLst>
                                      </p:cBhvr>
                                      <p:tavLst>
                                        <p:tav tm="0">
                                          <p:val>
                                            <p:strVal val="ppt_x"/>
                                          </p:val>
                                        </p:tav>
                                        <p:tav tm="100000">
                                          <p:val>
                                            <p:strVal val="ppt_x"/>
                                          </p:val>
                                        </p:tav>
                                      </p:tavLst>
                                    </p:anim>
                                    <p:anim calcmode="lin" valueType="num">
                                      <p:cBhvr additive="base">
                                        <p:cTn id="29" dur="500"/>
                                        <p:tgtEl>
                                          <p:spTgt spid="2052"/>
                                        </p:tgtEl>
                                        <p:attrNameLst>
                                          <p:attrName>ppt_y</p:attrName>
                                        </p:attrNameLst>
                                      </p:cBhvr>
                                      <p:tavLst>
                                        <p:tav tm="0">
                                          <p:val>
                                            <p:strVal val="ppt_y"/>
                                          </p:val>
                                        </p:tav>
                                        <p:tav tm="100000">
                                          <p:val>
                                            <p:strVal val="1+ppt_h/2"/>
                                          </p:val>
                                        </p:tav>
                                      </p:tavLst>
                                    </p:anim>
                                    <p:set>
                                      <p:cBhvr>
                                        <p:cTn id="30" dur="1" fill="hold">
                                          <p:stCondLst>
                                            <p:cond delay="499"/>
                                          </p:stCondLst>
                                        </p:cTn>
                                        <p:tgtEl>
                                          <p:spTgt spid="2052"/>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Effect transition="in" filter="fade">
                                      <p:cBhvr>
                                        <p:cTn id="35" dur="500"/>
                                        <p:tgtEl>
                                          <p:spTgt spid="3">
                                            <p:txEl>
                                              <p:pRg st="2" end="2"/>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3">
                                            <p:txEl>
                                              <p:pRg st="3" end="3"/>
                                            </p:txEl>
                                          </p:spTgt>
                                        </p:tgtEl>
                                        <p:attrNameLst>
                                          <p:attrName>style.visibility</p:attrName>
                                        </p:attrNameLst>
                                      </p:cBhvr>
                                      <p:to>
                                        <p:strVal val="visible"/>
                                      </p:to>
                                    </p:set>
                                    <p:animEffect transition="in" filter="fade">
                                      <p:cBhvr>
                                        <p:cTn id="38" dur="500"/>
                                        <p:tgtEl>
                                          <p:spTgt spid="3">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2050"/>
                                        </p:tgtEl>
                                        <p:attrNameLst>
                                          <p:attrName>style.visibility</p:attrName>
                                        </p:attrNameLst>
                                      </p:cBhvr>
                                      <p:to>
                                        <p:strVal val="visible"/>
                                      </p:to>
                                    </p:set>
                                    <p:anim calcmode="lin" valueType="num">
                                      <p:cBhvr additive="base">
                                        <p:cTn id="43" dur="500" fill="hold"/>
                                        <p:tgtEl>
                                          <p:spTgt spid="2050"/>
                                        </p:tgtEl>
                                        <p:attrNameLst>
                                          <p:attrName>ppt_x</p:attrName>
                                        </p:attrNameLst>
                                      </p:cBhvr>
                                      <p:tavLst>
                                        <p:tav tm="0">
                                          <p:val>
                                            <p:strVal val="#ppt_x"/>
                                          </p:val>
                                        </p:tav>
                                        <p:tav tm="100000">
                                          <p:val>
                                            <p:strVal val="#ppt_x"/>
                                          </p:val>
                                        </p:tav>
                                      </p:tavLst>
                                    </p:anim>
                                    <p:anim calcmode="lin" valueType="num">
                                      <p:cBhvr additive="base">
                                        <p:cTn id="44" dur="500" fill="hold"/>
                                        <p:tgtEl>
                                          <p:spTgt spid="2050"/>
                                        </p:tgtEl>
                                        <p:attrNameLst>
                                          <p:attrName>ppt_y</p:attrName>
                                        </p:attrNameLst>
                                      </p:cBhvr>
                                      <p:tavLst>
                                        <p:tav tm="0">
                                          <p:val>
                                            <p:strVal val="1+#ppt_h/2"/>
                                          </p:val>
                                        </p:tav>
                                        <p:tav tm="100000">
                                          <p:val>
                                            <p:strVal val="#ppt_y"/>
                                          </p:val>
                                        </p:tav>
                                      </p:tavLst>
                                    </p:anim>
                                  </p:childTnLst>
                                </p:cTn>
                              </p:par>
                              <p:par>
                                <p:cTn id="45" presetID="2" presetClass="entr" presetSubtype="4" fill="hold" nodeType="withEffect">
                                  <p:stCondLst>
                                    <p:cond delay="0"/>
                                  </p:stCondLst>
                                  <p:childTnLst>
                                    <p:set>
                                      <p:cBhvr>
                                        <p:cTn id="46" dur="1" fill="hold">
                                          <p:stCondLst>
                                            <p:cond delay="0"/>
                                          </p:stCondLst>
                                        </p:cTn>
                                        <p:tgtEl>
                                          <p:spTgt spid="2051"/>
                                        </p:tgtEl>
                                        <p:attrNameLst>
                                          <p:attrName>style.visibility</p:attrName>
                                        </p:attrNameLst>
                                      </p:cBhvr>
                                      <p:to>
                                        <p:strVal val="visible"/>
                                      </p:to>
                                    </p:set>
                                    <p:anim calcmode="lin" valueType="num">
                                      <p:cBhvr additive="base">
                                        <p:cTn id="47" dur="500" fill="hold"/>
                                        <p:tgtEl>
                                          <p:spTgt spid="2051"/>
                                        </p:tgtEl>
                                        <p:attrNameLst>
                                          <p:attrName>ppt_x</p:attrName>
                                        </p:attrNameLst>
                                      </p:cBhvr>
                                      <p:tavLst>
                                        <p:tav tm="0">
                                          <p:val>
                                            <p:strVal val="#ppt_x"/>
                                          </p:val>
                                        </p:tav>
                                        <p:tav tm="100000">
                                          <p:val>
                                            <p:strVal val="#ppt_x"/>
                                          </p:val>
                                        </p:tav>
                                      </p:tavLst>
                                    </p:anim>
                                    <p:anim calcmode="lin" valueType="num">
                                      <p:cBhvr additive="base">
                                        <p:cTn id="48"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lgn="r" rtl="1">
              <a:buNone/>
            </a:pPr>
            <a:endParaRPr lang="fa-IR" b="1" dirty="0" smtClean="0">
              <a:cs typeface="B Kamran" pitchFamily="2" charset="-78"/>
            </a:endParaRPr>
          </a:p>
          <a:p>
            <a:pPr marL="0" indent="0" algn="r" rtl="1">
              <a:buNone/>
            </a:pPr>
            <a:r>
              <a:rPr lang="fa-IR" b="1" dirty="0" smtClean="0">
                <a:cs typeface="B Kamran" pitchFamily="2" charset="-78"/>
              </a:rPr>
              <a:t>باغ ایرانی ، بازتابی از بهشت /مهدی خوانساری ، محمدرضا مقتدر، مینوش یاوری</a:t>
            </a:r>
            <a:endParaRPr lang="fa-IR" b="1" dirty="0">
              <a:cs typeface="B Kamran" pitchFamily="2" charset="-78"/>
            </a:endParaRPr>
          </a:p>
          <a:p>
            <a:pPr marL="0" indent="0" algn="r" rtl="1">
              <a:buNone/>
            </a:pPr>
            <a:r>
              <a:rPr lang="fa-IR" b="1" dirty="0" smtClean="0">
                <a:cs typeface="B Kamran" pitchFamily="2" charset="-78"/>
              </a:rPr>
              <a:t>مجله آبادی ، شماره 53، 1385 ویژه منظر شهری</a:t>
            </a:r>
            <a:endParaRPr lang="en-US" b="1" dirty="0">
              <a:cs typeface="B Kamran" pitchFamily="2" charset="-78"/>
            </a:endParaRPr>
          </a:p>
          <a:p>
            <a:pPr marL="0" indent="0" algn="r" rtl="1">
              <a:buNone/>
            </a:pPr>
            <a:r>
              <a:rPr lang="en-US" b="1" dirty="0" smtClean="0">
                <a:cs typeface="B Kamran" pitchFamily="2" charset="-78"/>
                <a:hlinkClick r:id="rId2"/>
              </a:rPr>
              <a:t>www.wikipedia.org</a:t>
            </a:r>
            <a:endParaRPr lang="en-US" b="1" dirty="0">
              <a:cs typeface="B Kamran" pitchFamily="2" charset="-78"/>
            </a:endParaRPr>
          </a:p>
          <a:p>
            <a:pPr marL="0" indent="0" algn="r" rtl="1">
              <a:buNone/>
            </a:pPr>
            <a:r>
              <a:rPr lang="en-US" b="1" dirty="0" smtClean="0">
                <a:cs typeface="B Kamran" pitchFamily="2" charset="-78"/>
              </a:rPr>
              <a:t>Safarnama.net</a:t>
            </a:r>
          </a:p>
          <a:p>
            <a:pPr marL="0" indent="0" algn="r" rtl="1">
              <a:buNone/>
            </a:pPr>
            <a:r>
              <a:rPr lang="en-US" b="1" dirty="0" smtClean="0">
                <a:cs typeface="B Kamran" pitchFamily="2" charset="-78"/>
              </a:rPr>
              <a:t>Vefagh.co.ir</a:t>
            </a:r>
          </a:p>
          <a:p>
            <a:pPr marL="0" indent="0" algn="r" rtl="1">
              <a:buNone/>
            </a:pPr>
            <a:r>
              <a:rPr lang="en-US" b="1" dirty="0" smtClean="0">
                <a:cs typeface="B Kamran" pitchFamily="2" charset="-78"/>
              </a:rPr>
              <a:t>Hamshahrionline.ir</a:t>
            </a:r>
          </a:p>
          <a:p>
            <a:pPr marL="0" indent="0" algn="r" rtl="1">
              <a:buNone/>
            </a:pPr>
            <a:r>
              <a:rPr lang="en-US" b="1" dirty="0" smtClean="0">
                <a:cs typeface="B Kamran" pitchFamily="2" charset="-78"/>
              </a:rPr>
              <a:t>Tebyan.net</a:t>
            </a:r>
            <a:endParaRPr lang="en-US" b="1" dirty="0">
              <a:cs typeface="B Kamran" pitchFamily="2" charset="-78"/>
            </a:endParaRPr>
          </a:p>
        </p:txBody>
      </p:sp>
      <p:sp>
        <p:nvSpPr>
          <p:cNvPr id="4" name="TextBox 3"/>
          <p:cNvSpPr txBox="1"/>
          <p:nvPr/>
        </p:nvSpPr>
        <p:spPr>
          <a:xfrm>
            <a:off x="5375920" y="188641"/>
            <a:ext cx="1455848" cy="769441"/>
          </a:xfrm>
          <a:prstGeom prst="rect">
            <a:avLst/>
          </a:prstGeom>
          <a:noFill/>
        </p:spPr>
        <p:txBody>
          <a:bodyPr wrap="none" rtlCol="0">
            <a:spAutoFit/>
          </a:bodyPr>
          <a:lstStyle/>
          <a:p>
            <a:pPr algn="r" rtl="1"/>
            <a:r>
              <a:rPr lang="fa-IR" sz="4400" b="1" dirty="0">
                <a:solidFill>
                  <a:prstClr val="white"/>
                </a:solidFill>
                <a:cs typeface="B Kamran" pitchFamily="2" charset="-78"/>
              </a:rPr>
              <a:t>منــــــابع</a:t>
            </a:r>
            <a:endParaRPr lang="en-US" sz="4400" b="1" dirty="0">
              <a:solidFill>
                <a:prstClr val="white"/>
              </a:solidFill>
              <a:cs typeface="B Kamran" pitchFamily="2" charset="-78"/>
            </a:endParaRPr>
          </a:p>
        </p:txBody>
      </p:sp>
    </p:spTree>
    <p:extLst>
      <p:ext uri="{BB962C8B-B14F-4D97-AF65-F5344CB8AC3E}">
        <p14:creationId xmlns:p14="http://schemas.microsoft.com/office/powerpoint/2010/main" val="31985967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035873" y="1196753"/>
            <a:ext cx="8229600" cy="4525963"/>
          </a:xfrm>
        </p:spPr>
        <p:txBody>
          <a:bodyPr>
            <a:normAutofit/>
          </a:bodyPr>
          <a:lstStyle/>
          <a:p>
            <a:pPr marL="0" indent="0" algn="justLow" rtl="1">
              <a:buNone/>
            </a:pPr>
            <a:r>
              <a:rPr lang="fa-IR" b="1" dirty="0">
                <a:latin typeface="Calibri"/>
                <a:ea typeface="Calibri"/>
                <a:cs typeface="B Kamran" pitchFamily="2" charset="-78"/>
              </a:rPr>
              <a:t>باغ شاهزاده (شازده)ماهان ، یکی از بزرگترین و زیباترین باغ های سنتی ایران محسوب می شود. این باغ که به گوشه ای از بهشت در کویر کرمان شهرت یافته ،در6کیلومتری ماهان درست در نزدیکی آرامگاه شاه نعمت الله ولی ، دردامنه کوه های تیگران واقع شده است و مربوط به اواخر دوره </a:t>
            </a:r>
            <a:r>
              <a:rPr lang="fa-IR" b="1" dirty="0" smtClean="0">
                <a:latin typeface="Calibri"/>
                <a:ea typeface="Calibri"/>
                <a:cs typeface="B Kamran" pitchFamily="2" charset="-78"/>
              </a:rPr>
              <a:t>قاجاریه</a:t>
            </a:r>
            <a:r>
              <a:rPr lang="en-US" b="1" dirty="0" smtClean="0">
                <a:latin typeface="Calibri"/>
                <a:ea typeface="Calibri"/>
                <a:cs typeface="B Kamran" pitchFamily="2" charset="-78"/>
              </a:rPr>
              <a:t> </a:t>
            </a:r>
            <a:r>
              <a:rPr lang="fa-IR" b="1" dirty="0" smtClean="0">
                <a:latin typeface="Calibri"/>
                <a:ea typeface="Calibri"/>
                <a:cs typeface="B Kamran" pitchFamily="2" charset="-78"/>
              </a:rPr>
              <a:t> </a:t>
            </a:r>
            <a:r>
              <a:rPr lang="fa-IR" b="1" dirty="0">
                <a:latin typeface="Calibri"/>
                <a:ea typeface="Calibri"/>
                <a:cs typeface="B Kamran" pitchFamily="2" charset="-78"/>
              </a:rPr>
              <a:t>( 1298 هجری قمری ) می باشد . </a:t>
            </a:r>
          </a:p>
          <a:p>
            <a:pPr marL="0" indent="0" algn="justLow" rtl="1">
              <a:buNone/>
            </a:pPr>
            <a:r>
              <a:rPr lang="fa-IR" b="1" dirty="0">
                <a:cs typeface="B Kamran" pitchFamily="2" charset="-78"/>
              </a:rPr>
              <a:t>واقع شدن منطقه در مسیر عبوری كرمان به بم و در مسیر جاده كهن ابریشم از عواملی است كه این محل را برای احداث یك باغ اشرافی مناسب می‌ ساخته است</a:t>
            </a:r>
            <a:r>
              <a:rPr lang="en-US" b="1" dirty="0">
                <a:cs typeface="B Kamran" pitchFamily="2" charset="-78"/>
              </a:rPr>
              <a:t>.</a:t>
            </a:r>
            <a:r>
              <a:rPr lang="fa-IR" b="1" dirty="0">
                <a:cs typeface="B Kamran" pitchFamily="2" charset="-78"/>
              </a:rPr>
              <a:t> وجود خاک حاصل‌خیز، آفتاب لازم، وزش باد ملایم و نسیم و بالاخره دسترسی به آب (قنات تیگران) امکان ایجاد باغی در آن مقیاس را در گستره‌ای خشک و بی‎آب و علف معجزه گونه فراهم ساخته است.</a:t>
            </a:r>
            <a:endParaRPr lang="en-US" b="1" dirty="0">
              <a:cs typeface="B Kamran" pitchFamily="2" charset="-78"/>
            </a:endParaRPr>
          </a:p>
          <a:p>
            <a:pPr marL="0" indent="0" algn="justLow" rtl="1">
              <a:buNone/>
            </a:pPr>
            <a:endParaRPr lang="fa-IR" b="1" dirty="0">
              <a:latin typeface="Calibri"/>
              <a:ea typeface="Calibri"/>
              <a:cs typeface="B Kamran" pitchFamily="2" charset="-78"/>
            </a:endParaRPr>
          </a:p>
          <a:p>
            <a:pPr marL="0" indent="0" algn="justLow" rtl="1">
              <a:buNone/>
            </a:pPr>
            <a:endParaRPr lang="en-US" b="1" dirty="0">
              <a:cs typeface="B Kamran" pitchFamily="2" charset="-78"/>
            </a:endParaRPr>
          </a:p>
        </p:txBody>
      </p:sp>
      <p:sp>
        <p:nvSpPr>
          <p:cNvPr id="4" name="TextBox 3"/>
          <p:cNvSpPr txBox="1"/>
          <p:nvPr/>
        </p:nvSpPr>
        <p:spPr>
          <a:xfrm>
            <a:off x="4727849" y="172739"/>
            <a:ext cx="2845651" cy="769441"/>
          </a:xfrm>
          <a:prstGeom prst="rect">
            <a:avLst/>
          </a:prstGeom>
          <a:noFill/>
        </p:spPr>
        <p:txBody>
          <a:bodyPr wrap="none" rtlCol="0">
            <a:spAutoFit/>
          </a:bodyPr>
          <a:lstStyle/>
          <a:p>
            <a:pPr algn="r" rtl="1"/>
            <a:r>
              <a:rPr lang="fa-IR" sz="4400" b="1" dirty="0">
                <a:solidFill>
                  <a:prstClr val="white"/>
                </a:solidFill>
                <a:cs typeface="B Kamran" pitchFamily="2" charset="-78"/>
              </a:rPr>
              <a:t>معرفـــــی  بــــــاغ</a:t>
            </a:r>
            <a:endParaRPr lang="en-US" sz="4400" b="1" dirty="0">
              <a:solidFill>
                <a:prstClr val="white"/>
              </a:solidFill>
              <a:cs typeface="B Kamran" pitchFamily="2" charset="-78"/>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19536" y="4221088"/>
            <a:ext cx="3066941" cy="23762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4968" y="4537576"/>
            <a:ext cx="3349304" cy="202572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791094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60000"/>
              <a:lumOff val="40000"/>
            </a:schemeClr>
          </a:solidFill>
        </p:spPr>
        <p:txBody>
          <a:bodyPr>
            <a:normAutofit fontScale="90000"/>
          </a:bodyPr>
          <a:lstStyle/>
          <a:p>
            <a:pPr algn="ctr" rtl="1">
              <a:spcBef>
                <a:spcPts val="0"/>
              </a:spcBef>
              <a:tabLst/>
            </a:pPr>
            <a:r>
              <a:rPr lang="fa-IR" sz="4400" spc="0" dirty="0">
                <a:ln>
                  <a:noFill/>
                </a:ln>
                <a:solidFill>
                  <a:prstClr val="white"/>
                </a:solidFill>
                <a:cs typeface="B Kamran" pitchFamily="2" charset="-78"/>
              </a:rPr>
              <a:t>تاریـــخچــه بــاغ</a:t>
            </a:r>
            <a:r>
              <a:rPr lang="en-US" sz="4400" spc="0" dirty="0">
                <a:ln>
                  <a:noFill/>
                </a:ln>
                <a:solidFill>
                  <a:prstClr val="white"/>
                </a:solidFill>
                <a:cs typeface="B Kamran" pitchFamily="2" charset="-78"/>
              </a:rPr>
              <a:t/>
            </a:r>
            <a:br>
              <a:rPr lang="en-US" sz="4400" spc="0" dirty="0">
                <a:ln>
                  <a:noFill/>
                </a:ln>
                <a:solidFill>
                  <a:prstClr val="white"/>
                </a:solidFill>
                <a:cs typeface="B Kamran" pitchFamily="2" charset="-78"/>
              </a:rPr>
            </a:br>
            <a:endParaRPr lang="en-US" dirty="0"/>
          </a:p>
        </p:txBody>
      </p:sp>
      <p:sp>
        <p:nvSpPr>
          <p:cNvPr id="3" name="Content Placeholder 2"/>
          <p:cNvSpPr>
            <a:spLocks noGrp="1"/>
          </p:cNvSpPr>
          <p:nvPr>
            <p:ph idx="1"/>
          </p:nvPr>
        </p:nvSpPr>
        <p:spPr>
          <a:xfrm>
            <a:off x="1825752" y="1412776"/>
            <a:ext cx="8503920" cy="5256584"/>
          </a:xfrm>
        </p:spPr>
        <p:txBody>
          <a:bodyPr>
            <a:noAutofit/>
          </a:bodyPr>
          <a:lstStyle/>
          <a:p>
            <a:pPr marL="0" indent="0" algn="r" rtl="1">
              <a:buNone/>
            </a:pPr>
            <a:r>
              <a:rPr lang="fa-IR" b="1" dirty="0">
                <a:cs typeface="B Kamran" pitchFamily="2" charset="-78"/>
              </a:rPr>
              <a:t> باغ شازده ماهان در حدود ۱۲۶ سال پیش به عنوان تفرجگاه شخصی ساخته شده است .</a:t>
            </a:r>
          </a:p>
          <a:p>
            <a:pPr marL="0" indent="0" algn="r" rtl="1">
              <a:lnSpc>
                <a:spcPct val="115000"/>
              </a:lnSpc>
              <a:spcAft>
                <a:spcPts val="1000"/>
              </a:spcAft>
              <a:buNone/>
            </a:pPr>
            <a:r>
              <a:rPr lang="fa-IR" b="1" dirty="0">
                <a:latin typeface="Calibri"/>
                <a:ea typeface="Calibri"/>
                <a:cs typeface="B Kamran" pitchFamily="2" charset="-78"/>
              </a:rPr>
              <a:t>این باغ ابتدا به دستور </a:t>
            </a:r>
            <a:r>
              <a:rPr lang="fa-IR" b="1" u="sng" dirty="0">
                <a:solidFill>
                  <a:srgbClr val="0000FF"/>
                </a:solidFill>
                <a:latin typeface="Calibri"/>
                <a:ea typeface="Calibri"/>
                <a:cs typeface="B Kamran" pitchFamily="2" charset="-78"/>
                <a:hlinkClick r:id="rId2" tooltip="محمد حسن خان سردار ایروانی (صفحه وجود ندارد)"/>
              </a:rPr>
              <a:t>محمد حسن خان سردار ایروانی</a:t>
            </a:r>
            <a:r>
              <a:rPr lang="fa-IR" b="1" dirty="0">
                <a:latin typeface="Calibri"/>
                <a:ea typeface="Calibri"/>
                <a:cs typeface="B Kamran" pitchFamily="2" charset="-78"/>
              </a:rPr>
              <a:t> حاکم وقت کرمان ساخته شد و بنای درون آن بعدا توسط عبدالحمید میرزا ناصرالدوله حاکم کرمان طی یازده سال حکمرانی وی (۱۲۹۸ ه . ق تا ۱۳۰۹ ه. ق) ساخته شد و با مرگ وی نیز بنای آن نیمه تمام رها شد. تاریخ بنای باغ ۱۲۷۶خورشیدی است.</a:t>
            </a:r>
            <a:endParaRPr lang="en-US" sz="1800" b="1" dirty="0">
              <a:latin typeface="Calibri"/>
              <a:ea typeface="Calibri"/>
              <a:cs typeface="B Kamran" pitchFamily="2" charset="-78"/>
            </a:endParaRPr>
          </a:p>
          <a:p>
            <a:pPr marL="0" indent="0" algn="r" rtl="1">
              <a:buNone/>
            </a:pPr>
            <a:endParaRPr lang="fa-IR" b="1" dirty="0">
              <a:latin typeface="Calibri"/>
              <a:ea typeface="Calibri"/>
              <a:cs typeface="B Kamran" pitchFamily="2" charset="-78"/>
            </a:endParaRPr>
          </a:p>
          <a:p>
            <a:pPr marL="0" indent="0" algn="r" rtl="1">
              <a:buNone/>
            </a:pPr>
            <a:endParaRPr lang="fa-IR" b="1" dirty="0">
              <a:latin typeface="Calibri"/>
              <a:ea typeface="Calibri"/>
              <a:cs typeface="B Kamran" pitchFamily="2" charset="-78"/>
            </a:endParaRPr>
          </a:p>
          <a:p>
            <a:pPr marL="0" indent="0" algn="r" rtl="1">
              <a:buNone/>
            </a:pPr>
            <a:endParaRPr lang="fa-IR" b="1" dirty="0">
              <a:latin typeface="Calibri"/>
              <a:ea typeface="Calibri"/>
              <a:cs typeface="B Kamran" pitchFamily="2" charset="-78"/>
            </a:endParaRPr>
          </a:p>
          <a:p>
            <a:pPr marL="0" indent="0" algn="r" rtl="1">
              <a:buNone/>
            </a:pPr>
            <a:endParaRPr lang="fa-IR" b="1" dirty="0">
              <a:latin typeface="Calibri"/>
              <a:ea typeface="Calibri"/>
              <a:cs typeface="B Kamran" pitchFamily="2" charset="-78"/>
            </a:endParaRPr>
          </a:p>
          <a:p>
            <a:pPr marL="0" indent="0" algn="r" rtl="1">
              <a:buNone/>
            </a:pPr>
            <a:endParaRPr lang="fa-IR" b="1" dirty="0">
              <a:latin typeface="Calibri"/>
              <a:ea typeface="Calibri"/>
              <a:cs typeface="B Kamran" pitchFamily="2" charset="-78"/>
            </a:endParaRPr>
          </a:p>
          <a:p>
            <a:pPr marL="0" indent="0" algn="r" rtl="1">
              <a:buNone/>
            </a:pPr>
            <a:r>
              <a:rPr lang="fa-IR" b="1" dirty="0">
                <a:latin typeface="Calibri"/>
                <a:ea typeface="Calibri"/>
                <a:cs typeface="B Kamran" pitchFamily="2" charset="-78"/>
              </a:rPr>
              <a:t>این باغ در دهه پنجاه توسط میراث فرهنگی وقت ، از مالکان خصوصی آن خریداری شد و در سال هفتاد و یک در آستانه برگزاری کنگره خواجوی کرمانی ، بازسازی گردید و خوشبختانه تا امروز به خوبی نگهداری می شود و در معرض بازدید مراجعه کنندگان است . </a:t>
            </a:r>
            <a:endParaRPr lang="en-US" sz="1800" b="1" dirty="0">
              <a:latin typeface="Calibri"/>
              <a:ea typeface="Calibri"/>
              <a:cs typeface="B Kamran" pitchFamily="2" charset="-78"/>
            </a:endParaRPr>
          </a:p>
          <a:p>
            <a:pPr marL="0" indent="0" algn="r" rtl="1">
              <a:buNone/>
            </a:pPr>
            <a:endParaRPr lang="en-US" b="1" dirty="0">
              <a:cs typeface="B Kamran" pitchFamily="2" charset="-78"/>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84032" y="3307563"/>
            <a:ext cx="3168352" cy="20916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descr="http://images.hamshahrionline.ir/images/upload/news/pose/8706/shazdemahan-garden-8.jpg"/>
          <p:cNvPicPr/>
          <p:nvPr/>
        </p:nvPicPr>
        <p:blipFill>
          <a:blip r:embed="rId4">
            <a:extLst>
              <a:ext uri="{28A0092B-C50C-407E-A947-70E740481C1C}">
                <a14:useLocalDpi xmlns:a14="http://schemas.microsoft.com/office/drawing/2010/main" val="0"/>
              </a:ext>
            </a:extLst>
          </a:blip>
          <a:srcRect/>
          <a:stretch>
            <a:fillRect/>
          </a:stretch>
        </p:blipFill>
        <p:spPr bwMode="auto">
          <a:xfrm>
            <a:off x="2207568" y="3354615"/>
            <a:ext cx="3600400" cy="204458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951902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additive="base">
                                        <p:cTn id="15" dur="500" fill="hold"/>
                                        <p:tgtEl>
                                          <p:spTgt spid="8"/>
                                        </p:tgtEl>
                                        <p:attrNameLst>
                                          <p:attrName>ppt_x</p:attrName>
                                        </p:attrNameLst>
                                      </p:cBhvr>
                                      <p:tavLst>
                                        <p:tav tm="0">
                                          <p:val>
                                            <p:strVal val="#ppt_x"/>
                                          </p:val>
                                        </p:tav>
                                        <p:tav tm="100000">
                                          <p:val>
                                            <p:strVal val="#ppt_x"/>
                                          </p:val>
                                        </p:tav>
                                      </p:tavLst>
                                    </p:anim>
                                    <p:anim calcmode="lin" valueType="num">
                                      <p:cBhvr additive="base">
                                        <p:cTn id="16" dur="500" fill="hold"/>
                                        <p:tgtEl>
                                          <p:spTgt spid="8"/>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Effect transition="in" filter="fade">
                                      <p:cBhvr>
                                        <p:cTn id="25"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60000"/>
              <a:lumOff val="40000"/>
            </a:schemeClr>
          </a:solidFill>
        </p:spPr>
        <p:txBody>
          <a:bodyPr/>
          <a:lstStyle/>
          <a:p>
            <a:endParaRPr lang="en-US" dirty="0"/>
          </a:p>
        </p:txBody>
      </p:sp>
      <p:sp>
        <p:nvSpPr>
          <p:cNvPr id="3" name="Content Placeholder 2"/>
          <p:cNvSpPr>
            <a:spLocks noGrp="1"/>
          </p:cNvSpPr>
          <p:nvPr>
            <p:ph idx="1"/>
          </p:nvPr>
        </p:nvSpPr>
        <p:spPr>
          <a:xfrm>
            <a:off x="4583832" y="1340768"/>
            <a:ext cx="5745840" cy="4758280"/>
          </a:xfrm>
        </p:spPr>
        <p:txBody>
          <a:bodyPr>
            <a:noAutofit/>
          </a:bodyPr>
          <a:lstStyle/>
          <a:p>
            <a:pPr algn="just" rtl="1">
              <a:lnSpc>
                <a:spcPct val="150000"/>
              </a:lnSpc>
              <a:buFont typeface="Arial" pitchFamily="34" charset="0"/>
              <a:buChar char="•"/>
            </a:pPr>
            <a:r>
              <a:rPr lang="fa-IR" sz="2000" b="1" dirty="0">
                <a:cs typeface="B Kamran" pitchFamily="2" charset="-78"/>
              </a:rPr>
              <a:t>شكل اصلی باغ شاهزاده مستطیلی با نسبت تقریبی چهار به یك می‌باشد.</a:t>
            </a:r>
          </a:p>
          <a:p>
            <a:pPr algn="just" rtl="1">
              <a:lnSpc>
                <a:spcPct val="150000"/>
              </a:lnSpc>
              <a:buFont typeface="Arial" pitchFamily="34" charset="0"/>
              <a:buChar char="•"/>
            </a:pPr>
            <a:r>
              <a:rPr lang="fa-IR" sz="2000" b="1" dirty="0">
                <a:cs typeface="B Kamran" pitchFamily="2" charset="-78"/>
              </a:rPr>
              <a:t> طول كلی داخل باغ ٤٠٧ متر و عرض آن ١٢٢ متر است. </a:t>
            </a:r>
          </a:p>
          <a:p>
            <a:pPr algn="just" rtl="1">
              <a:lnSpc>
                <a:spcPct val="150000"/>
              </a:lnSpc>
              <a:buFont typeface="Arial" pitchFamily="34" charset="0"/>
              <a:buChar char="•"/>
            </a:pPr>
            <a:r>
              <a:rPr lang="fa-IR" sz="2000" b="1" dirty="0">
                <a:cs typeface="B Kamran" pitchFamily="2" charset="-78"/>
              </a:rPr>
              <a:t>تقسیم بندی كلی باغ به صورت یك محور طولی و دو كانون (محوطه بنای اصلی باغ در قسمت بالا و محوطه ورودی در قسمت پایین) قابل تشخیص است.</a:t>
            </a:r>
          </a:p>
          <a:p>
            <a:pPr algn="just" rtl="1">
              <a:lnSpc>
                <a:spcPct val="150000"/>
              </a:lnSpc>
              <a:buFont typeface="Arial" pitchFamily="34" charset="0"/>
              <a:buChar char="•"/>
            </a:pPr>
            <a:r>
              <a:rPr lang="fa-IR" sz="2000" b="1" dirty="0">
                <a:cs typeface="B Kamran" pitchFamily="2" charset="-78"/>
              </a:rPr>
              <a:t>محورهای فرعی به صورت افقی و عمود بر محور اصلی در مرز اختلاف سطح ها، </a:t>
            </a:r>
            <a:r>
              <a:rPr lang="fa-IR" sz="2000" b="1" dirty="0">
                <a:cs typeface="B Kamran" pitchFamily="2" charset="-78"/>
              </a:rPr>
              <a:t>كرت‌ها را كه شمار آنها در هر طرف هشت می‌باشد به وجود آورده‌اند.</a:t>
            </a:r>
          </a:p>
          <a:p>
            <a:pPr lvl="0" algn="just" rtl="1">
              <a:buFont typeface="Arial" pitchFamily="34" charset="0"/>
              <a:buChar char="•"/>
            </a:pPr>
            <a:r>
              <a:rPr lang="fa-IR" sz="2000" b="1" dirty="0">
                <a:cs typeface="B Kamran" pitchFamily="2" charset="-78"/>
              </a:rPr>
              <a:t>بناهای باغ به 3 دسته تقسیم شده‌اند:  بنای اصلی در بالاترین تخت قرار دارد. بنای سردر خانه در بخش ورودی و سایر بناهای خدماتی مماس به دیوار اصلی و خارج از آن واقع شده‌اند.</a:t>
            </a:r>
          </a:p>
          <a:p>
            <a:pPr lvl="0" algn="just" rtl="1">
              <a:buFont typeface="Arial" pitchFamily="34" charset="0"/>
              <a:buChar char="•"/>
            </a:pPr>
            <a:r>
              <a:rPr lang="fa-IR" sz="2000" b="1" dirty="0">
                <a:cs typeface="B Kamran" pitchFamily="2" charset="-78"/>
              </a:rPr>
              <a:t>سطح بنای بالاخانه ٤٨٧ متر مربع و سطح سردر خانه ٢٣٤ متر مربع و فاصله این دو از یكدیگر ٣٢٥ متر است.</a:t>
            </a:r>
          </a:p>
          <a:p>
            <a:pPr lvl="0" algn="just">
              <a:buFont typeface="Arial" pitchFamily="34" charset="0"/>
              <a:buChar char="•"/>
            </a:pPr>
            <a:endParaRPr lang="fa-IR" sz="2000" b="1" dirty="0">
              <a:solidFill>
                <a:srgbClr val="000000"/>
              </a:solidFill>
              <a:cs typeface="B Kamran" pitchFamily="2" charset="-78"/>
            </a:endParaRPr>
          </a:p>
          <a:p>
            <a:pPr lvl="0" algn="just">
              <a:buFont typeface="Arial" pitchFamily="34" charset="0"/>
              <a:buChar char="•"/>
            </a:pPr>
            <a:endParaRPr lang="fa-IR" sz="2000" b="1" dirty="0">
              <a:solidFill>
                <a:srgbClr val="000000"/>
              </a:solidFill>
              <a:cs typeface="B Kamran" pitchFamily="2" charset="-78"/>
            </a:endParaRPr>
          </a:p>
          <a:p>
            <a:pPr lvl="0" algn="just">
              <a:buFont typeface="Arial" pitchFamily="34" charset="0"/>
              <a:buChar char="•"/>
            </a:pPr>
            <a:endParaRPr lang="fa-IR" sz="2000" b="1" dirty="0">
              <a:solidFill>
                <a:srgbClr val="000000"/>
              </a:solidFill>
              <a:cs typeface="B Kamran" pitchFamily="2" charset="-78"/>
            </a:endParaRPr>
          </a:p>
          <a:p>
            <a:pPr lvl="0" algn="just">
              <a:buFont typeface="Arial" pitchFamily="34" charset="0"/>
              <a:buChar char="•"/>
            </a:pPr>
            <a:endParaRPr lang="fa-IR" sz="2000" b="1" dirty="0">
              <a:solidFill>
                <a:srgbClr val="000000"/>
              </a:solidFill>
              <a:cs typeface="B Kamran" pitchFamily="2" charset="-78"/>
            </a:endParaRPr>
          </a:p>
          <a:p>
            <a:pPr algn="just" rtl="1">
              <a:buFont typeface="Arial" pitchFamily="34" charset="0"/>
              <a:buChar char="•"/>
            </a:pPr>
            <a:endParaRPr lang="en-US" sz="2000" b="1" dirty="0">
              <a:cs typeface="B Kamran" pitchFamily="2" charset="-78"/>
            </a:endParaRPr>
          </a:p>
        </p:txBody>
      </p:sp>
      <p:sp>
        <p:nvSpPr>
          <p:cNvPr id="4" name="TextBox 3"/>
          <p:cNvSpPr txBox="1"/>
          <p:nvPr/>
        </p:nvSpPr>
        <p:spPr>
          <a:xfrm>
            <a:off x="4799856" y="188641"/>
            <a:ext cx="2460930" cy="769441"/>
          </a:xfrm>
          <a:prstGeom prst="rect">
            <a:avLst/>
          </a:prstGeom>
          <a:noFill/>
        </p:spPr>
        <p:txBody>
          <a:bodyPr wrap="none" rtlCol="0">
            <a:spAutoFit/>
          </a:bodyPr>
          <a:lstStyle/>
          <a:p>
            <a:pPr algn="r" rtl="1"/>
            <a:r>
              <a:rPr lang="fa-IR" sz="4400" b="1" dirty="0">
                <a:solidFill>
                  <a:prstClr val="white"/>
                </a:solidFill>
                <a:cs typeface="B Kamran" pitchFamily="2" charset="-78"/>
              </a:rPr>
              <a:t>نظــام هندســـی</a:t>
            </a:r>
            <a:endParaRPr lang="en-US" sz="4400" b="1" dirty="0">
              <a:solidFill>
                <a:prstClr val="white"/>
              </a:solidFill>
              <a:cs typeface="B Kamran" pitchFamily="2" charset="-78"/>
            </a:endParaRP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23538" y="1556793"/>
            <a:ext cx="2880320" cy="47082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Rectangle 7"/>
          <p:cNvSpPr/>
          <p:nvPr/>
        </p:nvSpPr>
        <p:spPr>
          <a:xfrm>
            <a:off x="2567608" y="2348880"/>
            <a:ext cx="1080120" cy="18002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solidFill>
                <a:prstClr val="white"/>
              </a:solidFill>
            </a:endParaRPr>
          </a:p>
        </p:txBody>
      </p:sp>
      <p:sp>
        <p:nvSpPr>
          <p:cNvPr id="9" name="Rectangle 8"/>
          <p:cNvSpPr/>
          <p:nvPr/>
        </p:nvSpPr>
        <p:spPr>
          <a:xfrm>
            <a:off x="2855640" y="5121188"/>
            <a:ext cx="648072" cy="18002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solidFill>
                <a:prstClr val="white"/>
              </a:solidFill>
            </a:endParaRPr>
          </a:p>
        </p:txBody>
      </p:sp>
      <p:sp>
        <p:nvSpPr>
          <p:cNvPr id="10" name="Rectangle 9"/>
          <p:cNvSpPr/>
          <p:nvPr/>
        </p:nvSpPr>
        <p:spPr>
          <a:xfrm>
            <a:off x="1919536" y="1988840"/>
            <a:ext cx="360040" cy="93610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solidFill>
                <a:prstClr val="white"/>
              </a:solidFill>
            </a:endParaRPr>
          </a:p>
        </p:txBody>
      </p:sp>
      <p:sp>
        <p:nvSpPr>
          <p:cNvPr id="11" name="Rectangle 10"/>
          <p:cNvSpPr/>
          <p:nvPr/>
        </p:nvSpPr>
        <p:spPr>
          <a:xfrm>
            <a:off x="2004032" y="5981710"/>
            <a:ext cx="2435784" cy="18359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1"/>
            <a:endParaRPr lang="en-US">
              <a:solidFill>
                <a:prstClr val="white"/>
              </a:solidFill>
            </a:endParaRPr>
          </a:p>
        </p:txBody>
      </p:sp>
    </p:spTree>
    <p:extLst>
      <p:ext uri="{BB962C8B-B14F-4D97-AF65-F5344CB8AC3E}">
        <p14:creationId xmlns:p14="http://schemas.microsoft.com/office/powerpoint/2010/main" val="1057286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500"/>
                                        <p:tgtEl>
                                          <p:spTgt spid="8"/>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500"/>
                                        <p:tgtEl>
                                          <p:spTgt spid="9"/>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60000"/>
              <a:lumOff val="40000"/>
            </a:schemeClr>
          </a:solidFill>
          <a:ln>
            <a:solidFill>
              <a:schemeClr val="bg1"/>
            </a:solidFill>
          </a:ln>
        </p:spPr>
        <p:txBody>
          <a:bodyPr/>
          <a:lstStyle/>
          <a:p>
            <a:endParaRPr lang="en-US" dirty="0"/>
          </a:p>
        </p:txBody>
      </p:sp>
      <p:sp>
        <p:nvSpPr>
          <p:cNvPr id="3" name="Content Placeholder 2"/>
          <p:cNvSpPr>
            <a:spLocks noGrp="1"/>
          </p:cNvSpPr>
          <p:nvPr>
            <p:ph idx="1"/>
          </p:nvPr>
        </p:nvSpPr>
        <p:spPr>
          <a:xfrm>
            <a:off x="1825752" y="1527048"/>
            <a:ext cx="8503920" cy="4926288"/>
          </a:xfrm>
        </p:spPr>
        <p:txBody>
          <a:bodyPr>
            <a:noAutofit/>
          </a:bodyPr>
          <a:lstStyle/>
          <a:p>
            <a:pPr marL="0" indent="0" algn="just" rtl="1">
              <a:buNone/>
            </a:pPr>
            <a:r>
              <a:rPr lang="fa-IR" sz="2000" b="1" dirty="0">
                <a:solidFill>
                  <a:schemeClr val="bg1"/>
                </a:solidFill>
                <a:cs typeface="B Kamran" pitchFamily="2" charset="-78"/>
              </a:rPr>
              <a:t>این باغ هر چند از باغ سازی و معماری اروپایی ( فرانسوی ) متاثر است ؛ حال و هوای محلی هم در آن موج می زند .</a:t>
            </a:r>
            <a:endParaRPr lang="en-US" sz="2000" b="1" dirty="0">
              <a:solidFill>
                <a:schemeClr val="bg1"/>
              </a:solidFill>
              <a:cs typeface="B Kamran" pitchFamily="2" charset="-78"/>
            </a:endParaRPr>
          </a:p>
          <a:p>
            <a:pPr marL="0" indent="0" algn="just" rtl="1">
              <a:buNone/>
            </a:pPr>
            <a:r>
              <a:rPr lang="fa-IR" sz="2000" b="1" dirty="0">
                <a:solidFill>
                  <a:schemeClr val="bg1"/>
                </a:solidFill>
                <a:cs typeface="B Kamran" pitchFamily="2" charset="-78"/>
              </a:rPr>
              <a:t>نظام معماری در رابطه تنگاتنگ با نظام فضایی و نظام هندسی باغ است. محدوده باغ با دیواری بلند و مركب محصور گردیده است . این دیوار با بناهایی كه در داخل آن و یا با تصرف بخشی از وسعت بیرونی باغ مشخص شده،  باغ را از محیط خارج جدا می‌سازد</a:t>
            </a:r>
            <a:r>
              <a:rPr lang="en-US" sz="2000" b="1" dirty="0">
                <a:solidFill>
                  <a:schemeClr val="bg1"/>
                </a:solidFill>
                <a:cs typeface="B Kamran" pitchFamily="2" charset="-78"/>
              </a:rPr>
              <a:t>. </a:t>
            </a:r>
          </a:p>
          <a:p>
            <a:pPr marL="0" indent="0" algn="just" rtl="1">
              <a:buNone/>
            </a:pPr>
            <a:r>
              <a:rPr lang="fa-IR" sz="2000" b="1" dirty="0">
                <a:solidFill>
                  <a:schemeClr val="bg1"/>
                </a:solidFill>
                <a:cs typeface="B Kamran" pitchFamily="2" charset="-78"/>
              </a:rPr>
              <a:t>زمین آرایی تخت باغ، و طبقه طبقه شدن آن از طریق سطوح كرت‌ها، سطح باغ را آینه وار در معرض دید قرار می‌دهد و بنابراین رابطه  ساده بین نظاره گر و زمین مسطح به صورت غنی تری در می‌آید و مشاركت نقش توپوگرافی زمین در فضای باغ را تشدید می‌كند</a:t>
            </a:r>
            <a:r>
              <a:rPr lang="en-US" sz="2000" b="1" dirty="0">
                <a:solidFill>
                  <a:schemeClr val="bg1"/>
                </a:solidFill>
                <a:cs typeface="B Kamran" pitchFamily="2" charset="-78"/>
              </a:rPr>
              <a:t>. </a:t>
            </a:r>
            <a:r>
              <a:rPr lang="fa-IR" sz="2000" b="1" dirty="0">
                <a:solidFill>
                  <a:schemeClr val="bg1"/>
                </a:solidFill>
                <a:cs typeface="B Kamran" pitchFamily="2" charset="-78"/>
              </a:rPr>
              <a:t>جریان آب به ویژه حوض ها علاوه بر تاكید محورها و آب نمای سراسری به صورت آب شره‌ها سطوح شفافی را بروی زمین برای انعكاس دیگر عناصر ارایه داده است. درخت‌های سایه افكن ویژگی های معماری فضای باغ را تاكید و تشدید می‌كنند</a:t>
            </a:r>
            <a:r>
              <a:rPr lang="en-US" sz="2000" b="1" dirty="0">
                <a:solidFill>
                  <a:schemeClr val="bg1"/>
                </a:solidFill>
                <a:cs typeface="B Kamran" pitchFamily="2" charset="-78"/>
              </a:rPr>
              <a:t>.</a:t>
            </a:r>
          </a:p>
          <a:p>
            <a:pPr marL="0" indent="0" algn="just" rtl="1">
              <a:buNone/>
            </a:pPr>
            <a:r>
              <a:rPr lang="fa-IR" sz="2000" b="1" dirty="0">
                <a:solidFill>
                  <a:schemeClr val="bg1"/>
                </a:solidFill>
                <a:cs typeface="B Kamran" pitchFamily="2" charset="-78"/>
              </a:rPr>
              <a:t>سردر خانه از معماری شفافی برخوردار است كه امكان رؤیت چند جانبه باغ را میسر می‌سازد. از جمله، منظری كه از ارتفاع فوقانی به سمت بالاخانه و پایین كوه‌ها جوپار كه در فصول مناسب پوشیده از برف هستند رؤیت می‌شود از یكسو، و منظر دیگری كه به سمت مقابل ورودی باغ در امتداد چهار باغ  تا دور دست كوه‌های بلوار ادامه می ‌یابد</a:t>
            </a:r>
            <a:r>
              <a:rPr lang="en-US" sz="2000" b="1" dirty="0">
                <a:solidFill>
                  <a:schemeClr val="bg1"/>
                </a:solidFill>
                <a:cs typeface="B Kamran" pitchFamily="2" charset="-78"/>
              </a:rPr>
              <a:t>.</a:t>
            </a:r>
          </a:p>
          <a:p>
            <a:pPr marL="0" indent="0" algn="just" rtl="1">
              <a:buNone/>
            </a:pPr>
            <a:r>
              <a:rPr lang="fa-IR" sz="2000" b="1" dirty="0">
                <a:solidFill>
                  <a:schemeClr val="bg1"/>
                </a:solidFill>
                <a:cs typeface="B Kamran" pitchFamily="2" charset="-78"/>
              </a:rPr>
              <a:t>بنای بالاخانه طویل ترین بنای منفرد باغ می‌باشد كه عمود بر محور اصلی و در انتهای آن قرار گرفته و بخش پایانی محور محسوب می‌شود. با این كه در پشت آن قسمتی از حیاط واقع است اما از آنجا كه حیاط مذكور اهمیت حیاط اصلی را ندارد این حجم از بنا رابطه اصلی را با حیاط پشتی قطع می‌كند</a:t>
            </a:r>
            <a:r>
              <a:rPr lang="en-US" sz="2000" b="1" dirty="0">
                <a:solidFill>
                  <a:schemeClr val="bg1"/>
                </a:solidFill>
                <a:cs typeface="B Kamran" pitchFamily="2" charset="-78"/>
              </a:rPr>
              <a:t>.</a:t>
            </a:r>
          </a:p>
          <a:p>
            <a:pPr marL="0" indent="0" algn="just" rtl="1">
              <a:buNone/>
            </a:pPr>
            <a:endParaRPr lang="en-US" sz="2000" b="1" dirty="0">
              <a:solidFill>
                <a:schemeClr val="bg1"/>
              </a:solidFill>
              <a:cs typeface="B Kamran" pitchFamily="2" charset="-78"/>
            </a:endParaRPr>
          </a:p>
        </p:txBody>
      </p:sp>
      <p:sp>
        <p:nvSpPr>
          <p:cNvPr id="4" name="TextBox 3"/>
          <p:cNvSpPr txBox="1"/>
          <p:nvPr/>
        </p:nvSpPr>
        <p:spPr>
          <a:xfrm>
            <a:off x="4583832" y="188641"/>
            <a:ext cx="2749471" cy="769441"/>
          </a:xfrm>
          <a:prstGeom prst="rect">
            <a:avLst/>
          </a:prstGeom>
          <a:noFill/>
        </p:spPr>
        <p:txBody>
          <a:bodyPr wrap="none" rtlCol="0">
            <a:spAutoFit/>
          </a:bodyPr>
          <a:lstStyle/>
          <a:p>
            <a:pPr algn="r" rtl="1"/>
            <a:r>
              <a:rPr lang="fa-IR" sz="4400" b="1" dirty="0">
                <a:solidFill>
                  <a:prstClr val="white"/>
                </a:solidFill>
                <a:cs typeface="B Kamran" pitchFamily="2" charset="-78"/>
              </a:rPr>
              <a:t>نظـــام  معمـــاری</a:t>
            </a:r>
            <a:endParaRPr lang="en-US" sz="4400" b="1" dirty="0">
              <a:solidFill>
                <a:prstClr val="white"/>
              </a:solidFill>
              <a:cs typeface="B Kamran" pitchFamily="2" charset="-78"/>
            </a:endParaRPr>
          </a:p>
        </p:txBody>
      </p:sp>
    </p:spTree>
    <p:extLst>
      <p:ext uri="{BB962C8B-B14F-4D97-AF65-F5344CB8AC3E}">
        <p14:creationId xmlns:p14="http://schemas.microsoft.com/office/powerpoint/2010/main" val="355398698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60000"/>
              <a:lumOff val="40000"/>
            </a:schemeClr>
          </a:solidFill>
        </p:spPr>
        <p:txBody>
          <a:bodyPr/>
          <a:lstStyle/>
          <a:p>
            <a:endParaRPr lang="en-US" dirty="0"/>
          </a:p>
        </p:txBody>
      </p:sp>
      <p:sp>
        <p:nvSpPr>
          <p:cNvPr id="3" name="Content Placeholder 2"/>
          <p:cNvSpPr>
            <a:spLocks noGrp="1"/>
          </p:cNvSpPr>
          <p:nvPr>
            <p:ph idx="1"/>
          </p:nvPr>
        </p:nvSpPr>
        <p:spPr>
          <a:xfrm>
            <a:off x="1831975" y="1484784"/>
            <a:ext cx="8503920" cy="4572000"/>
          </a:xfrm>
        </p:spPr>
        <p:txBody>
          <a:bodyPr>
            <a:normAutofit/>
          </a:bodyPr>
          <a:lstStyle/>
          <a:p>
            <a:pPr marL="0" indent="0" algn="r" rtl="1">
              <a:spcAft>
                <a:spcPts val="1000"/>
              </a:spcAft>
              <a:buNone/>
            </a:pPr>
            <a:r>
              <a:rPr lang="fa-IR" b="1" dirty="0">
                <a:solidFill>
                  <a:srgbClr val="000000"/>
                </a:solidFill>
                <a:latin typeface="Calibri"/>
                <a:ea typeface="Calibri"/>
                <a:cs typeface="B Kamran" pitchFamily="2" charset="-78"/>
              </a:rPr>
              <a:t>عمارت سردر باغ شازده که از معماری خیلی زیبایی برخوردار است و آن را از سایر باغ های ایرانی متمایز و ممتاز می‌سازد:</a:t>
            </a:r>
          </a:p>
        </p:txBody>
      </p:sp>
      <p:sp>
        <p:nvSpPr>
          <p:cNvPr id="4" name="TextBox 3"/>
          <p:cNvSpPr txBox="1"/>
          <p:nvPr/>
        </p:nvSpPr>
        <p:spPr>
          <a:xfrm>
            <a:off x="4697519" y="260649"/>
            <a:ext cx="2953053" cy="769441"/>
          </a:xfrm>
          <a:prstGeom prst="rect">
            <a:avLst/>
          </a:prstGeom>
          <a:noFill/>
        </p:spPr>
        <p:txBody>
          <a:bodyPr wrap="none" rtlCol="0">
            <a:spAutoFit/>
          </a:bodyPr>
          <a:lstStyle/>
          <a:p>
            <a:pPr algn="r" rtl="1"/>
            <a:r>
              <a:rPr lang="fa-IR" sz="4400" b="1" dirty="0">
                <a:solidFill>
                  <a:srgbClr val="000000"/>
                </a:solidFill>
                <a:latin typeface="Calibri"/>
                <a:ea typeface="Calibri"/>
                <a:cs typeface="B Kamran" pitchFamily="2" charset="-78"/>
              </a:rPr>
              <a:t>عمارت</a:t>
            </a:r>
            <a:r>
              <a:rPr lang="fa-IR" sz="4400" b="1" dirty="0">
                <a:solidFill>
                  <a:srgbClr val="000000"/>
                </a:solidFill>
                <a:latin typeface="Calibri"/>
                <a:ea typeface="Calibri"/>
                <a:cs typeface="2  Kamran" pitchFamily="2" charset="-78"/>
              </a:rPr>
              <a:t> </a:t>
            </a:r>
            <a:r>
              <a:rPr lang="fa-IR" sz="4400" b="1" dirty="0">
                <a:solidFill>
                  <a:srgbClr val="000000"/>
                </a:solidFill>
                <a:latin typeface="Calibri"/>
                <a:ea typeface="Calibri"/>
                <a:cs typeface="B Kamran" pitchFamily="2" charset="-78"/>
              </a:rPr>
              <a:t>سـردر باغ </a:t>
            </a:r>
            <a:endParaRPr lang="en-US" sz="4400" b="1" dirty="0">
              <a:solidFill>
                <a:prstClr val="white"/>
              </a:solidFill>
              <a:cs typeface="B Kamran" pitchFamily="2" charset="-78"/>
            </a:endParaRPr>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t="14452" b="10794"/>
          <a:stretch/>
        </p:blipFill>
        <p:spPr>
          <a:xfrm>
            <a:off x="1703512" y="4193076"/>
            <a:ext cx="3456384" cy="25482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Rectangle 5"/>
          <p:cNvSpPr/>
          <p:nvPr/>
        </p:nvSpPr>
        <p:spPr>
          <a:xfrm>
            <a:off x="1831976" y="2219503"/>
            <a:ext cx="8368481" cy="3451714"/>
          </a:xfrm>
          <a:prstGeom prst="rect">
            <a:avLst/>
          </a:prstGeom>
        </p:spPr>
        <p:txBody>
          <a:bodyPr wrap="square">
            <a:spAutoFit/>
          </a:bodyPr>
          <a:lstStyle/>
          <a:p>
            <a:pPr marL="342900" indent="-342900" algn="justLow" rtl="1">
              <a:spcAft>
                <a:spcPts val="1000"/>
              </a:spcAft>
              <a:buClr>
                <a:srgbClr val="759AA5"/>
              </a:buClr>
              <a:buFont typeface="Arial" pitchFamily="34" charset="0"/>
              <a:buChar char="•"/>
            </a:pPr>
            <a:r>
              <a:rPr lang="fa-IR" sz="2400" b="1" dirty="0">
                <a:solidFill>
                  <a:prstClr val="white"/>
                </a:solidFill>
                <a:latin typeface="Calibri"/>
                <a:ea typeface="Calibri"/>
                <a:cs typeface="B Kamran" pitchFamily="2" charset="-78"/>
              </a:rPr>
              <a:t>بنایی است دو طبقه که تقریبا به صورت منفرد ساخته شده. </a:t>
            </a:r>
          </a:p>
          <a:p>
            <a:pPr marL="342900" indent="-342900" algn="justLow" rtl="1">
              <a:spcAft>
                <a:spcPts val="1000"/>
              </a:spcAft>
              <a:buClr>
                <a:srgbClr val="759AA5"/>
              </a:buClr>
              <a:buFont typeface="Arial" pitchFamily="34" charset="0"/>
              <a:buChar char="•"/>
            </a:pPr>
            <a:r>
              <a:rPr lang="fa-IR" sz="2400" b="1" dirty="0">
                <a:solidFill>
                  <a:prstClr val="white"/>
                </a:solidFill>
                <a:latin typeface="Calibri"/>
                <a:ea typeface="Calibri"/>
                <a:cs typeface="B Kamran" pitchFamily="2" charset="-78"/>
              </a:rPr>
              <a:t>طبقه همکف آن از طبقه اول حجیم و پرتر است. </a:t>
            </a:r>
          </a:p>
          <a:p>
            <a:pPr marL="342900" indent="-342900" algn="justLow" rtl="1">
              <a:spcAft>
                <a:spcPts val="1000"/>
              </a:spcAft>
              <a:buClr>
                <a:srgbClr val="759AA5"/>
              </a:buClr>
              <a:buFont typeface="Arial" pitchFamily="34" charset="0"/>
              <a:buChar char="•"/>
            </a:pPr>
            <a:r>
              <a:rPr lang="fa-IR" sz="2400" b="1" dirty="0">
                <a:solidFill>
                  <a:prstClr val="white"/>
                </a:solidFill>
                <a:latin typeface="Calibri"/>
                <a:ea typeface="Calibri"/>
                <a:cs typeface="B Kamran" pitchFamily="2" charset="-78"/>
              </a:rPr>
              <a:t>طبقه فوقانی آن دارای اطاق هایی است که برای زندگی و پذیرایی پیش بینی شده‌اند. </a:t>
            </a:r>
          </a:p>
          <a:p>
            <a:pPr marL="342900" indent="-342900" algn="justLow" rtl="1">
              <a:spcAft>
                <a:spcPts val="1000"/>
              </a:spcAft>
              <a:buClr>
                <a:srgbClr val="759AA5"/>
              </a:buClr>
              <a:buFont typeface="Arial" pitchFamily="34" charset="0"/>
              <a:buChar char="•"/>
            </a:pPr>
            <a:r>
              <a:rPr lang="fa-IR" sz="2400" b="1" dirty="0">
                <a:solidFill>
                  <a:prstClr val="white"/>
                </a:solidFill>
                <a:latin typeface="Calibri"/>
                <a:ea typeface="Calibri"/>
                <a:cs typeface="B Kamran" pitchFamily="2" charset="-78"/>
              </a:rPr>
              <a:t>به علت آنکه ساختمان نیمه تمام باقی مانده، جز بخش های مختصری از نمای طبقه همکف، سایر بخش ها ی این عمارت فاقد نماسازی و تزئینات است</a:t>
            </a:r>
            <a:r>
              <a:rPr lang="en-US" sz="2400" b="1" dirty="0">
                <a:solidFill>
                  <a:prstClr val="white"/>
                </a:solidFill>
                <a:latin typeface="Calibri"/>
                <a:ea typeface="Calibri"/>
                <a:cs typeface="B Kamran" pitchFamily="2" charset="-78"/>
              </a:rPr>
              <a:t>.</a:t>
            </a:r>
          </a:p>
          <a:p>
            <a:pPr algn="justLow" rtl="1">
              <a:lnSpc>
                <a:spcPct val="115000"/>
              </a:lnSpc>
              <a:spcAft>
                <a:spcPts val="1000"/>
              </a:spcAft>
            </a:pPr>
            <a:endParaRPr lang="fa-IR" sz="1400" dirty="0">
              <a:solidFill>
                <a:prstClr val="white"/>
              </a:solidFill>
              <a:latin typeface="Calibri"/>
              <a:ea typeface="Calibri"/>
              <a:cs typeface="B Kamran" pitchFamily="2" charset="-78"/>
            </a:endParaRPr>
          </a:p>
          <a:p>
            <a:pPr algn="justLow" rtl="1">
              <a:lnSpc>
                <a:spcPct val="115000"/>
              </a:lnSpc>
              <a:spcAft>
                <a:spcPts val="1000"/>
              </a:spcAft>
            </a:pPr>
            <a:endParaRPr lang="fa-IR" sz="1400" dirty="0">
              <a:solidFill>
                <a:prstClr val="white"/>
              </a:solidFill>
              <a:latin typeface="Calibri"/>
              <a:ea typeface="Calibri"/>
              <a:cs typeface="B Kamran" pitchFamily="2" charset="-78"/>
            </a:endParaRPr>
          </a:p>
          <a:p>
            <a:pPr algn="justLow" rtl="1">
              <a:lnSpc>
                <a:spcPct val="115000"/>
              </a:lnSpc>
              <a:spcAft>
                <a:spcPts val="1000"/>
              </a:spcAft>
            </a:pPr>
            <a:endParaRPr lang="en-US" sz="1400" dirty="0">
              <a:solidFill>
                <a:prstClr val="white"/>
              </a:solidFill>
              <a:latin typeface="Calibri"/>
              <a:ea typeface="Calibri"/>
              <a:cs typeface="B Kamran" pitchFamily="2" charset="-78"/>
            </a:endParaRPr>
          </a:p>
        </p:txBody>
      </p:sp>
      <p:sp>
        <p:nvSpPr>
          <p:cNvPr id="7" name="AutoShape 2" descr="C:\Users\Marzie\Desktop\%D8%A8%D8%A7%D8%BA %D8%B4%D8%A7%D8%B2%D8%AF%D9%87\%D8%B4%D8%A7%D8%B2%D8%AF%D9%87\3downlod\131262_files\mahan-07mm1.jpg"/>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algn="r" rtl="1"/>
            <a:endParaRPr lang="en-US">
              <a:solidFill>
                <a:prstClr val="white"/>
              </a:solidFill>
            </a:endParaRPr>
          </a:p>
        </p:txBody>
      </p:sp>
      <p:pic>
        <p:nvPicPr>
          <p:cNvPr id="2051" name="Picture 3" descr="C:\Users\Marzie\Desktop\mahan-07mm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47928" y="4509120"/>
            <a:ext cx="1768176" cy="223224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9" name="Rectangle 8"/>
          <p:cNvSpPr/>
          <p:nvPr/>
        </p:nvSpPr>
        <p:spPr>
          <a:xfrm>
            <a:off x="2495600" y="5301209"/>
            <a:ext cx="1872208" cy="648072"/>
          </a:xfrm>
          <a:prstGeom prst="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fa-IR">
              <a:solidFill>
                <a:prstClr val="white"/>
              </a:solidFill>
            </a:endParaRPr>
          </a:p>
        </p:txBody>
      </p:sp>
      <p:sp>
        <p:nvSpPr>
          <p:cNvPr id="10" name="Rectangle 9"/>
          <p:cNvSpPr/>
          <p:nvPr/>
        </p:nvSpPr>
        <p:spPr>
          <a:xfrm>
            <a:off x="2495600" y="4365105"/>
            <a:ext cx="1872208" cy="936104"/>
          </a:xfrm>
          <a:prstGeom prst="rect">
            <a:avLst/>
          </a:prstGeom>
          <a:noFill/>
          <a:ln w="38100">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endParaRPr lang="fa-IR">
              <a:solidFill>
                <a:prstClr val="white"/>
              </a:solidFill>
            </a:endParaRPr>
          </a:p>
        </p:txBody>
      </p:sp>
    </p:spTree>
    <p:extLst>
      <p:ext uri="{BB962C8B-B14F-4D97-AF65-F5344CB8AC3E}">
        <p14:creationId xmlns:p14="http://schemas.microsoft.com/office/powerpoint/2010/main" val="3311014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1"/>
                                        </p:tgtEl>
                                        <p:attrNameLst>
                                          <p:attrName>style.visibility</p:attrName>
                                        </p:attrNameLst>
                                      </p:cBhvr>
                                      <p:to>
                                        <p:strVal val="visible"/>
                                      </p:to>
                                    </p:set>
                                    <p:anim calcmode="lin" valueType="num">
                                      <p:cBhvr additive="base">
                                        <p:cTn id="7" dur="500" fill="hold"/>
                                        <p:tgtEl>
                                          <p:spTgt spid="2051"/>
                                        </p:tgtEl>
                                        <p:attrNameLst>
                                          <p:attrName>ppt_x</p:attrName>
                                        </p:attrNameLst>
                                      </p:cBhvr>
                                      <p:tavLst>
                                        <p:tav tm="0">
                                          <p:val>
                                            <p:strVal val="#ppt_x"/>
                                          </p:val>
                                        </p:tav>
                                        <p:tav tm="100000">
                                          <p:val>
                                            <p:strVal val="#ppt_x"/>
                                          </p:val>
                                        </p:tav>
                                      </p:tavLst>
                                    </p:anim>
                                    <p:anim calcmode="lin" valueType="num">
                                      <p:cBhvr additive="base">
                                        <p:cTn id="8" dur="500" fill="hold"/>
                                        <p:tgtEl>
                                          <p:spTgt spid="2051"/>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60000"/>
              <a:lumOff val="40000"/>
            </a:schemeClr>
          </a:solidFill>
        </p:spPr>
        <p:txBody>
          <a:bodyPr/>
          <a:lstStyle/>
          <a:p>
            <a:endParaRPr lang="en-US" dirty="0"/>
          </a:p>
        </p:txBody>
      </p:sp>
      <p:sp>
        <p:nvSpPr>
          <p:cNvPr id="3" name="Content Placeholder 2"/>
          <p:cNvSpPr>
            <a:spLocks noGrp="1"/>
          </p:cNvSpPr>
          <p:nvPr>
            <p:ph idx="1"/>
          </p:nvPr>
        </p:nvSpPr>
        <p:spPr>
          <a:xfrm>
            <a:off x="5231904" y="1527048"/>
            <a:ext cx="5097768" cy="4572000"/>
          </a:xfrm>
        </p:spPr>
        <p:txBody>
          <a:bodyPr>
            <a:normAutofit lnSpcReduction="10000"/>
          </a:bodyPr>
          <a:lstStyle/>
          <a:p>
            <a:pPr marL="0" indent="0" algn="r" rtl="1">
              <a:buNone/>
            </a:pPr>
            <a:r>
              <a:rPr lang="fa-IR" b="1" dirty="0">
                <a:solidFill>
                  <a:srgbClr val="000000"/>
                </a:solidFill>
                <a:latin typeface="Calibri"/>
                <a:ea typeface="Calibri"/>
                <a:cs typeface="B Kamran" pitchFamily="2" charset="-78"/>
              </a:rPr>
              <a:t>بنا های باغ عبارتند از کوشک اصلی يعنی سکونتگاه دائمی و يا فصل مالک که در انتهای فوقانی باغ قرار دارد. هم اکنون به یک رستوران تبدیل شده و توسط بخش خصوصی اداره می‌شود. این عمارت دو طبقه و از زیبایی منحصر بفردی برخوردار است</a:t>
            </a:r>
            <a:r>
              <a:rPr lang="en-US" b="1" dirty="0">
                <a:solidFill>
                  <a:srgbClr val="000000"/>
                </a:solidFill>
                <a:latin typeface="Calibri"/>
                <a:ea typeface="Calibri"/>
                <a:cs typeface="B Kamran" pitchFamily="2" charset="-78"/>
              </a:rPr>
              <a:t>.</a:t>
            </a:r>
            <a:endParaRPr lang="fa-IR" b="1" dirty="0">
              <a:solidFill>
                <a:srgbClr val="000000"/>
              </a:solidFill>
              <a:latin typeface="Calibri"/>
              <a:ea typeface="Calibri"/>
              <a:cs typeface="B Kamran" pitchFamily="2" charset="-78"/>
            </a:endParaRPr>
          </a:p>
          <a:p>
            <a:pPr marL="0" indent="0" algn="r" rtl="1">
              <a:buNone/>
            </a:pPr>
            <a:endParaRPr lang="fa-IR" b="1" dirty="0">
              <a:solidFill>
                <a:srgbClr val="000000"/>
              </a:solidFill>
              <a:latin typeface="Calibri"/>
              <a:ea typeface="Calibri"/>
              <a:cs typeface="B Kamran" pitchFamily="2" charset="-78"/>
            </a:endParaRPr>
          </a:p>
          <a:p>
            <a:pPr marL="0" indent="0" algn="r" rtl="1">
              <a:buNone/>
            </a:pPr>
            <a:endParaRPr lang="fa-IR" b="1" dirty="0">
              <a:solidFill>
                <a:srgbClr val="000000"/>
              </a:solidFill>
              <a:latin typeface="Calibri"/>
              <a:ea typeface="Calibri"/>
              <a:cs typeface="B Kamran" pitchFamily="2" charset="-78"/>
            </a:endParaRPr>
          </a:p>
          <a:p>
            <a:pPr marL="0" indent="0" algn="r" rtl="1">
              <a:buNone/>
            </a:pPr>
            <a:endParaRPr lang="fa-IR" b="1" dirty="0">
              <a:solidFill>
                <a:srgbClr val="000000"/>
              </a:solidFill>
              <a:latin typeface="Calibri"/>
              <a:ea typeface="Calibri"/>
              <a:cs typeface="B Kamran" pitchFamily="2" charset="-78"/>
            </a:endParaRPr>
          </a:p>
          <a:p>
            <a:pPr marL="0" indent="0" algn="r" rtl="1">
              <a:buNone/>
            </a:pPr>
            <a:r>
              <a:rPr lang="fa-IR" b="1" dirty="0">
                <a:solidFill>
                  <a:srgbClr val="000000"/>
                </a:solidFill>
                <a:latin typeface="Calibri"/>
                <a:ea typeface="Calibri"/>
                <a:cs typeface="B Kamran" pitchFamily="2" charset="-78"/>
              </a:rPr>
              <a:t>سایر بناهای خدماتی باغ مماس به دیوار اصلی و خارج از آن واقع شده اند و به صورت دیواری مرکب بناهای مختلف خدماتی را در نقاط مناسب در خود جا داده است. ورودی های فرعی باغ  نیز در دو ضلع طولی پیش بینی شده‌اند</a:t>
            </a:r>
            <a:r>
              <a:rPr lang="en-US" b="1" dirty="0">
                <a:solidFill>
                  <a:srgbClr val="000000"/>
                </a:solidFill>
                <a:latin typeface="Calibri"/>
                <a:ea typeface="Calibri"/>
                <a:cs typeface="B Kamran" pitchFamily="2" charset="-78"/>
              </a:rPr>
              <a:t>.</a:t>
            </a:r>
          </a:p>
          <a:p>
            <a:pPr marL="0" indent="0" algn="r" rtl="1">
              <a:buNone/>
            </a:pPr>
            <a:endParaRPr lang="en-US" dirty="0">
              <a:cs typeface="B Kamran" pitchFamily="2" charset="-78"/>
            </a:endParaRPr>
          </a:p>
        </p:txBody>
      </p:sp>
      <p:sp>
        <p:nvSpPr>
          <p:cNvPr id="4" name="TextBox 3"/>
          <p:cNvSpPr txBox="1"/>
          <p:nvPr/>
        </p:nvSpPr>
        <p:spPr>
          <a:xfrm>
            <a:off x="4511825" y="188641"/>
            <a:ext cx="3106941" cy="769441"/>
          </a:xfrm>
          <a:prstGeom prst="rect">
            <a:avLst/>
          </a:prstGeom>
          <a:noFill/>
        </p:spPr>
        <p:txBody>
          <a:bodyPr wrap="none" rtlCol="0">
            <a:spAutoFit/>
          </a:bodyPr>
          <a:lstStyle/>
          <a:p>
            <a:pPr algn="r" rtl="1"/>
            <a:r>
              <a:rPr lang="fa-IR" sz="4400" b="1" dirty="0">
                <a:solidFill>
                  <a:prstClr val="white"/>
                </a:solidFill>
                <a:cs typeface="B Kamran" pitchFamily="2" charset="-78"/>
              </a:rPr>
              <a:t>بناهای موجود در باغ</a:t>
            </a:r>
            <a:endParaRPr lang="en-US" sz="4400" b="1" dirty="0">
              <a:solidFill>
                <a:prstClr val="white"/>
              </a:solidFill>
              <a:cs typeface="B Kamran" pitchFamily="2" charset="-78"/>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8499" y="1484785"/>
            <a:ext cx="3398971" cy="242225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08498" y="4149081"/>
            <a:ext cx="3384376" cy="210088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2447477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 calcmode="lin" valueType="num">
                                      <p:cBhvr additive="base">
                                        <p:cTn id="12" dur="500" fill="hold"/>
                                        <p:tgtEl>
                                          <p:spTgt spid="1028"/>
                                        </p:tgtEl>
                                        <p:attrNameLst>
                                          <p:attrName>ppt_x</p:attrName>
                                        </p:attrNameLst>
                                      </p:cBhvr>
                                      <p:tavLst>
                                        <p:tav tm="0">
                                          <p:val>
                                            <p:strVal val="#ppt_x"/>
                                          </p:val>
                                        </p:tav>
                                        <p:tav tm="100000">
                                          <p:val>
                                            <p:strVal val="#ppt_x"/>
                                          </p:val>
                                        </p:tav>
                                      </p:tavLst>
                                    </p:anim>
                                    <p:anim calcmode="lin" valueType="num">
                                      <p:cBhvr additive="base">
                                        <p:cTn id="13" dur="500" fill="hold"/>
                                        <p:tgtEl>
                                          <p:spTgt spid="1028"/>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ppt_x"/>
                                          </p:val>
                                        </p:tav>
                                        <p:tav tm="100000">
                                          <p:val>
                                            <p:strVal val="#ppt_x"/>
                                          </p:val>
                                        </p:tav>
                                      </p:tavLst>
                                    </p:anim>
                                    <p:anim calcmode="lin" valueType="num">
                                      <p:cBhvr additive="base">
                                        <p:cTn id="17"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60000"/>
              <a:lumOff val="40000"/>
            </a:schemeClr>
          </a:solidFill>
        </p:spPr>
        <p:txBody>
          <a:bodyPr/>
          <a:lstStyle/>
          <a:p>
            <a:endParaRPr lang="en-US" dirty="0"/>
          </a:p>
        </p:txBody>
      </p:sp>
      <p:sp>
        <p:nvSpPr>
          <p:cNvPr id="3" name="Content Placeholder 2"/>
          <p:cNvSpPr>
            <a:spLocks noGrp="1"/>
          </p:cNvSpPr>
          <p:nvPr>
            <p:ph idx="1"/>
          </p:nvPr>
        </p:nvSpPr>
        <p:spPr>
          <a:xfrm>
            <a:off x="3863753" y="1527048"/>
            <a:ext cx="6465919" cy="4572000"/>
          </a:xfrm>
        </p:spPr>
        <p:txBody>
          <a:bodyPr>
            <a:normAutofit/>
          </a:bodyPr>
          <a:lstStyle/>
          <a:p>
            <a:pPr marL="0" indent="0" algn="r" rtl="1">
              <a:spcAft>
                <a:spcPts val="1000"/>
              </a:spcAft>
              <a:buNone/>
            </a:pPr>
            <a:r>
              <a:rPr lang="fa-IR" sz="2000" b="1" dirty="0">
                <a:latin typeface="Calibri"/>
                <a:ea typeface="Calibri"/>
                <a:cs typeface="B Kamran" pitchFamily="2" charset="-78"/>
              </a:rPr>
              <a:t> ازدیگر قسمت های ارزشمند باغ شبکه آبرسانی و حوض های آن می باشد که در محور مرکزی باغ به صورت </a:t>
            </a:r>
            <a:r>
              <a:rPr lang="fa-IR" sz="2000" b="1" dirty="0">
                <a:solidFill>
                  <a:srgbClr val="C00000"/>
                </a:solidFill>
                <a:latin typeface="Calibri"/>
                <a:ea typeface="Calibri"/>
                <a:cs typeface="B Kamran" pitchFamily="2" charset="-78"/>
              </a:rPr>
              <a:t>پلکانی</a:t>
            </a:r>
            <a:r>
              <a:rPr lang="fa-IR" sz="2000" b="1" dirty="0">
                <a:latin typeface="Calibri"/>
                <a:ea typeface="Calibri"/>
                <a:cs typeface="B Kamran" pitchFamily="2" charset="-78"/>
              </a:rPr>
              <a:t> ساخته شده است.</a:t>
            </a:r>
          </a:p>
          <a:p>
            <a:pPr marL="0" indent="0" algn="r" rtl="1">
              <a:spcAft>
                <a:spcPts val="1000"/>
              </a:spcAft>
              <a:buNone/>
            </a:pPr>
            <a:r>
              <a:rPr lang="fa-IR" sz="2000" b="1" dirty="0">
                <a:latin typeface="Calibri"/>
                <a:ea typeface="Calibri"/>
                <a:cs typeface="B Kamran" pitchFamily="2" charset="-78"/>
              </a:rPr>
              <a:t>درجلوی عمارت اصلی حوض بزرگی با 5 فواره مشاهده می شود و آب این حوض که سرچشمه آن قنات معروف تیگران است به پاشویه سنگی اطراف آن ریخته می شود . </a:t>
            </a:r>
            <a:endParaRPr lang="en-US" sz="1600" b="1" dirty="0">
              <a:latin typeface="Calibri"/>
              <a:ea typeface="Calibri"/>
              <a:cs typeface="B Kamran" pitchFamily="2" charset="-78"/>
            </a:endParaRPr>
          </a:p>
          <a:p>
            <a:pPr marL="0" indent="0" algn="r" rtl="1">
              <a:buNone/>
            </a:pPr>
            <a:endParaRPr lang="en-US" sz="2000" b="1" dirty="0">
              <a:cs typeface="B Kamran" pitchFamily="2" charset="-78"/>
            </a:endParaRPr>
          </a:p>
        </p:txBody>
      </p:sp>
      <p:sp>
        <p:nvSpPr>
          <p:cNvPr id="4" name="TextBox 3"/>
          <p:cNvSpPr txBox="1"/>
          <p:nvPr/>
        </p:nvSpPr>
        <p:spPr>
          <a:xfrm>
            <a:off x="4727848" y="242507"/>
            <a:ext cx="2592376" cy="769441"/>
          </a:xfrm>
          <a:prstGeom prst="rect">
            <a:avLst/>
          </a:prstGeom>
          <a:noFill/>
        </p:spPr>
        <p:txBody>
          <a:bodyPr wrap="none" rtlCol="0">
            <a:spAutoFit/>
          </a:bodyPr>
          <a:lstStyle/>
          <a:p>
            <a:pPr algn="r" rtl="1"/>
            <a:r>
              <a:rPr lang="fa-IR" sz="4400" b="1" dirty="0">
                <a:solidFill>
                  <a:prstClr val="white"/>
                </a:solidFill>
                <a:cs typeface="B Kamran" pitchFamily="2" charset="-78"/>
              </a:rPr>
              <a:t>نظـــام  آبیـــاری</a:t>
            </a:r>
            <a:endParaRPr lang="en-US" sz="4400" b="1" dirty="0">
              <a:solidFill>
                <a:prstClr val="white"/>
              </a:solidFill>
              <a:cs typeface="B Kamran" pitchFamily="2" charset="-78"/>
            </a:endParaRPr>
          </a:p>
        </p:txBody>
      </p:sp>
      <p:pic>
        <p:nvPicPr>
          <p:cNvPr id="3074" name="Picture 2" descr="C:\Users\Marzie\Desktop\باغ شازده\شازده\2ax\bagh_shahzadeh__2a6ad6889d.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75521" y="1412776"/>
            <a:ext cx="2122709" cy="29969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31904" y="3225356"/>
            <a:ext cx="3816424" cy="154898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7" name="Picture 5" descr="C:\Users\Marzie\Desktop\باغ شازده\شازده\2ax\shahzadeh-garden-wate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84756" y="4509121"/>
            <a:ext cx="2736304" cy="220143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3078" name="Picture 6" descr="C:\Users\Marzie\Desktop\باغ شازده\شازده\2ax\namair bagh dar shab.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23384" y="4881751"/>
            <a:ext cx="2576872" cy="1828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2812077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3074"/>
                                        </p:tgtEl>
                                        <p:attrNameLst>
                                          <p:attrName>style.visibility</p:attrName>
                                        </p:attrNameLst>
                                      </p:cBhvr>
                                      <p:to>
                                        <p:strVal val="visible"/>
                                      </p:to>
                                    </p:set>
                                    <p:anim calcmode="lin" valueType="num">
                                      <p:cBhvr additive="base">
                                        <p:cTn id="15" dur="500" fill="hold"/>
                                        <p:tgtEl>
                                          <p:spTgt spid="3074"/>
                                        </p:tgtEl>
                                        <p:attrNameLst>
                                          <p:attrName>ppt_x</p:attrName>
                                        </p:attrNameLst>
                                      </p:cBhvr>
                                      <p:tavLst>
                                        <p:tav tm="0">
                                          <p:val>
                                            <p:strVal val="#ppt_x"/>
                                          </p:val>
                                        </p:tav>
                                        <p:tav tm="100000">
                                          <p:val>
                                            <p:strVal val="#ppt_x"/>
                                          </p:val>
                                        </p:tav>
                                      </p:tavLst>
                                    </p:anim>
                                    <p:anim calcmode="lin" valueType="num">
                                      <p:cBhvr additive="base">
                                        <p:cTn id="16" dur="500" fill="hold"/>
                                        <p:tgtEl>
                                          <p:spTgt spid="307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075"/>
                                        </p:tgtEl>
                                        <p:attrNameLst>
                                          <p:attrName>style.visibility</p:attrName>
                                        </p:attrNameLst>
                                      </p:cBhvr>
                                      <p:to>
                                        <p:strVal val="visible"/>
                                      </p:to>
                                    </p:set>
                                    <p:anim calcmode="lin" valueType="num">
                                      <p:cBhvr additive="base">
                                        <p:cTn id="19" dur="500" fill="hold"/>
                                        <p:tgtEl>
                                          <p:spTgt spid="3075"/>
                                        </p:tgtEl>
                                        <p:attrNameLst>
                                          <p:attrName>ppt_x</p:attrName>
                                        </p:attrNameLst>
                                      </p:cBhvr>
                                      <p:tavLst>
                                        <p:tav tm="0">
                                          <p:val>
                                            <p:strVal val="#ppt_x"/>
                                          </p:val>
                                        </p:tav>
                                        <p:tav tm="100000">
                                          <p:val>
                                            <p:strVal val="#ppt_x"/>
                                          </p:val>
                                        </p:tav>
                                      </p:tavLst>
                                    </p:anim>
                                    <p:anim calcmode="lin" valueType="num">
                                      <p:cBhvr additive="base">
                                        <p:cTn id="20" dur="500" fill="hold"/>
                                        <p:tgtEl>
                                          <p:spTgt spid="307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078"/>
                                        </p:tgtEl>
                                        <p:attrNameLst>
                                          <p:attrName>style.visibility</p:attrName>
                                        </p:attrNameLst>
                                      </p:cBhvr>
                                      <p:to>
                                        <p:strVal val="visible"/>
                                      </p:to>
                                    </p:set>
                                    <p:anim calcmode="lin" valueType="num">
                                      <p:cBhvr additive="base">
                                        <p:cTn id="23" dur="500" fill="hold"/>
                                        <p:tgtEl>
                                          <p:spTgt spid="3078"/>
                                        </p:tgtEl>
                                        <p:attrNameLst>
                                          <p:attrName>ppt_x</p:attrName>
                                        </p:attrNameLst>
                                      </p:cBhvr>
                                      <p:tavLst>
                                        <p:tav tm="0">
                                          <p:val>
                                            <p:strVal val="#ppt_x"/>
                                          </p:val>
                                        </p:tav>
                                        <p:tav tm="100000">
                                          <p:val>
                                            <p:strVal val="#ppt_x"/>
                                          </p:val>
                                        </p:tav>
                                      </p:tavLst>
                                    </p:anim>
                                    <p:anim calcmode="lin" valueType="num">
                                      <p:cBhvr additive="base">
                                        <p:cTn id="24" dur="500" fill="hold"/>
                                        <p:tgtEl>
                                          <p:spTgt spid="3078"/>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077"/>
                                        </p:tgtEl>
                                        <p:attrNameLst>
                                          <p:attrName>style.visibility</p:attrName>
                                        </p:attrNameLst>
                                      </p:cBhvr>
                                      <p:to>
                                        <p:strVal val="visible"/>
                                      </p:to>
                                    </p:set>
                                    <p:anim calcmode="lin" valueType="num">
                                      <p:cBhvr additive="base">
                                        <p:cTn id="27" dur="500" fill="hold"/>
                                        <p:tgtEl>
                                          <p:spTgt spid="3077"/>
                                        </p:tgtEl>
                                        <p:attrNameLst>
                                          <p:attrName>ppt_x</p:attrName>
                                        </p:attrNameLst>
                                      </p:cBhvr>
                                      <p:tavLst>
                                        <p:tav tm="0">
                                          <p:val>
                                            <p:strVal val="#ppt_x"/>
                                          </p:val>
                                        </p:tav>
                                        <p:tav tm="100000">
                                          <p:val>
                                            <p:strVal val="#ppt_x"/>
                                          </p:val>
                                        </p:tav>
                                      </p:tavLst>
                                    </p:anim>
                                    <p:anim calcmode="lin" valueType="num">
                                      <p:cBhvr additive="base">
                                        <p:cTn id="28" dur="500" fill="hold"/>
                                        <p:tgtEl>
                                          <p:spTgt spid="30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6">
              <a:lumMod val="60000"/>
              <a:lumOff val="40000"/>
            </a:schemeClr>
          </a:solidFill>
        </p:spPr>
        <p:txBody>
          <a:bodyPr/>
          <a:lstStyle/>
          <a:p>
            <a:r>
              <a:rPr lang="fa-IR" dirty="0" smtClean="0"/>
              <a:t>                        </a:t>
            </a:r>
            <a:endParaRPr lang="en-US" dirty="0"/>
          </a:p>
        </p:txBody>
      </p:sp>
      <p:sp>
        <p:nvSpPr>
          <p:cNvPr id="3" name="Content Placeholder 2"/>
          <p:cNvSpPr>
            <a:spLocks noGrp="1"/>
          </p:cNvSpPr>
          <p:nvPr>
            <p:ph idx="1"/>
          </p:nvPr>
        </p:nvSpPr>
        <p:spPr>
          <a:xfrm>
            <a:off x="2337813" y="1527048"/>
            <a:ext cx="7991859" cy="4572000"/>
          </a:xfrm>
        </p:spPr>
        <p:txBody>
          <a:bodyPr>
            <a:normAutofit/>
          </a:bodyPr>
          <a:lstStyle/>
          <a:p>
            <a:pPr marL="0" indent="0" algn="r" rtl="1">
              <a:buNone/>
            </a:pPr>
            <a:r>
              <a:rPr lang="fa-IR" sz="2000" b="1" dirty="0">
                <a:solidFill>
                  <a:schemeClr val="bg1"/>
                </a:solidFill>
                <a:cs typeface="B Kamran" pitchFamily="2" charset="-78"/>
              </a:rPr>
              <a:t>انتخاب و آرایش گیاهان در باغ شاهزاده ماهان نقش تعیین كننده‌ای در هویت باغ دارا می‌باشد. درختان و نباتاتی كه در بستر منطقه باغ شازده ماهان دیده می‌شوند به ترتیب زیر می‌باشند:</a:t>
            </a:r>
          </a:p>
          <a:p>
            <a:pPr algn="r" rtl="1">
              <a:lnSpc>
                <a:spcPct val="150000"/>
              </a:lnSpc>
              <a:buFont typeface="Arial" pitchFamily="34" charset="0"/>
              <a:buChar char="•"/>
            </a:pPr>
            <a:r>
              <a:rPr lang="fa-IR" sz="2000" b="1" dirty="0">
                <a:solidFill>
                  <a:schemeClr val="accent1">
                    <a:lumMod val="60000"/>
                    <a:lumOff val="40000"/>
                  </a:schemeClr>
                </a:solidFill>
                <a:cs typeface="B Kamran" pitchFamily="2" charset="-78"/>
              </a:rPr>
              <a:t>درختان همیشه سبز و باد شكن: </a:t>
            </a:r>
            <a:r>
              <a:rPr lang="fa-IR" sz="2000" b="1" dirty="0">
                <a:solidFill>
                  <a:schemeClr val="bg1"/>
                </a:solidFill>
                <a:cs typeface="B Kamran" pitchFamily="2" charset="-78"/>
              </a:rPr>
              <a:t>درختان سوزنی برگ مانند كاج ها، سروها</a:t>
            </a:r>
          </a:p>
          <a:p>
            <a:pPr marL="0" indent="0" algn="r" rtl="1">
              <a:lnSpc>
                <a:spcPct val="150000"/>
              </a:lnSpc>
              <a:buNone/>
            </a:pPr>
            <a:endParaRPr lang="fa-IR" sz="2000" b="1" dirty="0">
              <a:solidFill>
                <a:schemeClr val="bg1"/>
              </a:solidFill>
              <a:cs typeface="B Kamran" pitchFamily="2" charset="-78"/>
            </a:endParaRPr>
          </a:p>
          <a:p>
            <a:pPr lvl="0" algn="r" rtl="1">
              <a:lnSpc>
                <a:spcPct val="150000"/>
              </a:lnSpc>
              <a:buFont typeface="Arial" pitchFamily="34" charset="0"/>
              <a:buChar char="•"/>
            </a:pPr>
            <a:endParaRPr lang="fa-IR" sz="2000" b="1" dirty="0">
              <a:solidFill>
                <a:schemeClr val="bg1"/>
              </a:solidFill>
              <a:cs typeface="B Kamran" pitchFamily="2" charset="-78"/>
            </a:endParaRPr>
          </a:p>
          <a:p>
            <a:pPr algn="r" rtl="1">
              <a:lnSpc>
                <a:spcPct val="150000"/>
              </a:lnSpc>
              <a:buFont typeface="Arial" pitchFamily="34" charset="0"/>
              <a:buChar char="•"/>
            </a:pPr>
            <a:endParaRPr lang="fa-IR" sz="2000" b="1" dirty="0">
              <a:solidFill>
                <a:schemeClr val="bg1"/>
              </a:solidFill>
              <a:cs typeface="B Kamran" pitchFamily="2" charset="-78"/>
            </a:endParaRPr>
          </a:p>
        </p:txBody>
      </p:sp>
      <p:sp>
        <p:nvSpPr>
          <p:cNvPr id="4" name="TextBox 3"/>
          <p:cNvSpPr txBox="1"/>
          <p:nvPr/>
        </p:nvSpPr>
        <p:spPr>
          <a:xfrm>
            <a:off x="4295801" y="260648"/>
            <a:ext cx="2921035" cy="769441"/>
          </a:xfrm>
          <a:prstGeom prst="rect">
            <a:avLst/>
          </a:prstGeom>
          <a:noFill/>
        </p:spPr>
        <p:txBody>
          <a:bodyPr wrap="square" rtlCol="0">
            <a:spAutoFit/>
          </a:bodyPr>
          <a:lstStyle/>
          <a:p>
            <a:pPr algn="r" rtl="1"/>
            <a:r>
              <a:rPr lang="fa-IR" sz="4400" b="1" dirty="0">
                <a:solidFill>
                  <a:prstClr val="white"/>
                </a:solidFill>
                <a:cs typeface="B Kamran" pitchFamily="2" charset="-78"/>
              </a:rPr>
              <a:t>نظــام  گیــاهـــی</a:t>
            </a:r>
            <a:endParaRPr lang="en-US" sz="4400" dirty="0">
              <a:solidFill>
                <a:prstClr val="white"/>
              </a:solidFill>
              <a:cs typeface="B Kamran" pitchFamily="2" charset="-78"/>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77517" y="1916833"/>
            <a:ext cx="2648727" cy="23903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73396" y="4434958"/>
            <a:ext cx="3553080" cy="199954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9" name="TextBox 8"/>
          <p:cNvSpPr txBox="1"/>
          <p:nvPr/>
        </p:nvSpPr>
        <p:spPr>
          <a:xfrm>
            <a:off x="6816080" y="3645025"/>
            <a:ext cx="3497098" cy="2400657"/>
          </a:xfrm>
          <a:prstGeom prst="rect">
            <a:avLst/>
          </a:prstGeom>
          <a:noFill/>
        </p:spPr>
        <p:txBody>
          <a:bodyPr wrap="square" rtlCol="0">
            <a:spAutoFit/>
          </a:bodyPr>
          <a:lstStyle/>
          <a:p>
            <a:pPr algn="r" rtl="1">
              <a:lnSpc>
                <a:spcPct val="150000"/>
              </a:lnSpc>
              <a:buClr>
                <a:srgbClr val="759AA5"/>
              </a:buClr>
              <a:buFont typeface="Arial" pitchFamily="34" charset="0"/>
              <a:buChar char="•"/>
            </a:pPr>
            <a:r>
              <a:rPr lang="fa-IR" sz="2000" b="1" dirty="0">
                <a:solidFill>
                  <a:srgbClr val="759AA5">
                    <a:lumMod val="60000"/>
                    <a:lumOff val="40000"/>
                  </a:srgbClr>
                </a:solidFill>
                <a:cs typeface="B Kamran" pitchFamily="2" charset="-78"/>
              </a:rPr>
              <a:t>درختان سایه دار: </a:t>
            </a:r>
            <a:r>
              <a:rPr lang="fa-IR" sz="2000" b="1" dirty="0">
                <a:solidFill>
                  <a:prstClr val="black"/>
                </a:solidFill>
                <a:cs typeface="B Kamran" pitchFamily="2" charset="-78"/>
              </a:rPr>
              <a:t>درختان پهن برگ مانند نارون وحشی و چتری، زبان گنجشك  یا  وَن، چنار و سپیدار. این درختان علاوه بر این كه از نظر ایجاد سایه اهمیت دارند در آب و هوای منطقه مقاومت می‌كنند.</a:t>
            </a:r>
          </a:p>
        </p:txBody>
      </p:sp>
    </p:spTree>
    <p:extLst>
      <p:ext uri="{BB962C8B-B14F-4D97-AF65-F5344CB8AC3E}">
        <p14:creationId xmlns:p14="http://schemas.microsoft.com/office/powerpoint/2010/main" val="928816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500" fill="hold"/>
                                        <p:tgtEl>
                                          <p:spTgt spid="7"/>
                                        </p:tgtEl>
                                        <p:attrNameLst>
                                          <p:attrName>ppt_x</p:attrName>
                                        </p:attrNameLst>
                                      </p:cBhvr>
                                      <p:tavLst>
                                        <p:tav tm="0">
                                          <p:val>
                                            <p:strVal val="#ppt_x"/>
                                          </p:val>
                                        </p:tav>
                                        <p:tav tm="100000">
                                          <p:val>
                                            <p:strVal val="#ppt_x"/>
                                          </p:val>
                                        </p:tav>
                                      </p:tavLst>
                                    </p:anim>
                                    <p:anim calcmode="lin" valueType="num">
                                      <p:cBhvr additive="base">
                                        <p:cTn id="1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Effect transition="in" filter="fade">
                                      <p:cBhvr>
                                        <p:cTn id="23" dur="500"/>
                                        <p:tgtEl>
                                          <p:spTgt spid="9">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ppt_x"/>
                                          </p:val>
                                        </p:tav>
                                        <p:tav tm="100000">
                                          <p:val>
                                            <p:strVal val="#ppt_x"/>
                                          </p:val>
                                        </p:tav>
                                      </p:tavLst>
                                    </p:anim>
                                    <p:anim calcmode="lin" valueType="num">
                                      <p:cBhvr additive="base">
                                        <p:cTn id="2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743</Words>
  <Application>Microsoft Office PowerPoint</Application>
  <PresentationFormat>Widescreen</PresentationFormat>
  <Paragraphs>89</Paragraphs>
  <Slides>12</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12</vt:i4>
      </vt:variant>
    </vt:vector>
  </HeadingPairs>
  <TitlesOfParts>
    <vt:vector size="23" baseType="lpstr">
      <vt:lpstr>2  Kamran</vt:lpstr>
      <vt:lpstr>Arial</vt:lpstr>
      <vt:lpstr>B Bardiya</vt:lpstr>
      <vt:lpstr>B Jalal</vt:lpstr>
      <vt:lpstr>B Kamran</vt:lpstr>
      <vt:lpstr>B Koodak</vt:lpstr>
      <vt:lpstr>Calibri</vt:lpstr>
      <vt:lpstr>Symbol</vt:lpstr>
      <vt:lpstr>Tw Cen MT</vt:lpstr>
      <vt:lpstr>Wingdings</vt:lpstr>
      <vt:lpstr>Thatch</vt:lpstr>
      <vt:lpstr>PowerPoint Presentation</vt:lpstr>
      <vt:lpstr>PowerPoint Presentation</vt:lpstr>
      <vt:lpstr>تاریـــخچــه بــاغ </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Sajjad</dc:creator>
  <cp:lastModifiedBy>Mohammad</cp:lastModifiedBy>
  <cp:revision>3</cp:revision>
  <dcterms:created xsi:type="dcterms:W3CDTF">2019-06-09T16:18:40Z</dcterms:created>
  <dcterms:modified xsi:type="dcterms:W3CDTF">2019-12-18T17:50:31Z</dcterms:modified>
</cp:coreProperties>
</file>