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827" r:id="rId1"/>
  </p:sldMasterIdLst>
  <p:notesMasterIdLst>
    <p:notesMasterId r:id="rId25"/>
  </p:notesMasterIdLst>
  <p:sldIdLst>
    <p:sldId id="256"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75" d="100"/>
          <a:sy n="75" d="100"/>
        </p:scale>
        <p:origin x="786" y="27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7F84D509-5477-4705-BE78-DE3C6FE80220}" type="datetimeFigureOut">
              <a:rPr lang="fa-IR" smtClean="0"/>
              <a:t>21/04/1441</a:t>
            </a:fld>
            <a:endParaRPr lang="fa-IR"/>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69A31EE3-B259-4DF7-B3D4-AD6497FD7785}" type="slidenum">
              <a:rPr lang="fa-IR" smtClean="0"/>
              <a:t>‹#›</a:t>
            </a:fld>
            <a:endParaRPr lang="fa-IR"/>
          </a:p>
        </p:txBody>
      </p:sp>
    </p:spTree>
    <p:extLst>
      <p:ext uri="{BB962C8B-B14F-4D97-AF65-F5344CB8AC3E}">
        <p14:creationId xmlns:p14="http://schemas.microsoft.com/office/powerpoint/2010/main" val="642021145"/>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69A31EE3-B259-4DF7-B3D4-AD6497FD7785}" type="slidenum">
              <a:rPr lang="fa-IR" smtClean="0"/>
              <a:t>5</a:t>
            </a:fld>
            <a:endParaRPr lang="fa-IR"/>
          </a:p>
        </p:txBody>
      </p:sp>
    </p:spTree>
    <p:extLst>
      <p:ext uri="{BB962C8B-B14F-4D97-AF65-F5344CB8AC3E}">
        <p14:creationId xmlns:p14="http://schemas.microsoft.com/office/powerpoint/2010/main" val="6609965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66442" y="1447801"/>
            <a:ext cx="662096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866442" y="4777380"/>
            <a:ext cx="662096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248F059C-CF0B-4F09-BA9C-7022062C3AF0}" type="datetimeFigureOut">
              <a:rPr lang="fa-IR" smtClean="0"/>
              <a:t>21/04/1441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3AF556F-653B-41B8-862C-583EFD6D9DA5}" type="slidenum">
              <a:rPr lang="fa-IR" smtClean="0"/>
              <a:t>‹#›</a:t>
            </a:fld>
            <a:endParaRPr lang="fa-IR"/>
          </a:p>
        </p:txBody>
      </p:sp>
    </p:spTree>
    <p:extLst>
      <p:ext uri="{BB962C8B-B14F-4D97-AF65-F5344CB8AC3E}">
        <p14:creationId xmlns:p14="http://schemas.microsoft.com/office/powerpoint/2010/main" val="3099177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3" y="4800587"/>
            <a:ext cx="66209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866442" y="685800"/>
            <a:ext cx="662096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866443" y="5367325"/>
            <a:ext cx="662096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48F059C-CF0B-4F09-BA9C-7022062C3AF0}" type="datetimeFigureOut">
              <a:rPr lang="fa-IR" smtClean="0"/>
              <a:t>21/04/1441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73AF556F-653B-41B8-862C-583EFD6D9DA5}" type="slidenum">
              <a:rPr lang="fa-IR" smtClean="0"/>
              <a:t>‹#›</a:t>
            </a:fld>
            <a:endParaRPr lang="fa-IR"/>
          </a:p>
        </p:txBody>
      </p:sp>
    </p:spTree>
    <p:extLst>
      <p:ext uri="{BB962C8B-B14F-4D97-AF65-F5344CB8AC3E}">
        <p14:creationId xmlns:p14="http://schemas.microsoft.com/office/powerpoint/2010/main" val="4661491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2" y="1447800"/>
            <a:ext cx="6620968"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866442" y="3657600"/>
            <a:ext cx="6620968"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48F059C-CF0B-4F09-BA9C-7022062C3AF0}" type="datetimeFigureOut">
              <a:rPr lang="fa-IR" smtClean="0"/>
              <a:t>21/04/1441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3AF556F-653B-41B8-862C-583EFD6D9DA5}" type="slidenum">
              <a:rPr lang="fa-IR" smtClean="0"/>
              <a:t>‹#›</a:t>
            </a:fld>
            <a:endParaRPr lang="fa-IR"/>
          </a:p>
        </p:txBody>
      </p:sp>
    </p:spTree>
    <p:extLst>
      <p:ext uri="{BB962C8B-B14F-4D97-AF65-F5344CB8AC3E}">
        <p14:creationId xmlns:p14="http://schemas.microsoft.com/office/powerpoint/2010/main" val="37776827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81409" y="1447800"/>
            <a:ext cx="6001049"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448177" y="3771174"/>
            <a:ext cx="546115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Click to edit Master text styles</a:t>
            </a:r>
          </a:p>
        </p:txBody>
      </p:sp>
      <p:sp>
        <p:nvSpPr>
          <p:cNvPr id="10" name="Text Placeholder 3"/>
          <p:cNvSpPr>
            <a:spLocks noGrp="1"/>
          </p:cNvSpPr>
          <p:nvPr>
            <p:ph type="body" sz="half" idx="2"/>
          </p:nvPr>
        </p:nvSpPr>
        <p:spPr>
          <a:xfrm>
            <a:off x="866442" y="4350657"/>
            <a:ext cx="6620968"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48F059C-CF0B-4F09-BA9C-7022062C3AF0}" type="datetimeFigureOut">
              <a:rPr lang="fa-IR" smtClean="0"/>
              <a:t>21/04/1441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3AF556F-653B-41B8-862C-583EFD6D9DA5}" type="slidenum">
              <a:rPr lang="fa-IR" smtClean="0"/>
              <a:t>‹#›</a:t>
            </a:fld>
            <a:endParaRPr lang="fa-IR"/>
          </a:p>
        </p:txBody>
      </p:sp>
      <p:sp>
        <p:nvSpPr>
          <p:cNvPr id="12" name="TextBox 11"/>
          <p:cNvSpPr txBox="1"/>
          <p:nvPr/>
        </p:nvSpPr>
        <p:spPr>
          <a:xfrm>
            <a:off x="673897" y="971253"/>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a:t>“</a:t>
            </a:r>
          </a:p>
        </p:txBody>
      </p:sp>
      <p:sp>
        <p:nvSpPr>
          <p:cNvPr id="15" name="TextBox 14"/>
          <p:cNvSpPr txBox="1"/>
          <p:nvPr/>
        </p:nvSpPr>
        <p:spPr>
          <a:xfrm>
            <a:off x="6999690" y="2613787"/>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a:t>”</a:t>
            </a:r>
          </a:p>
        </p:txBody>
      </p:sp>
    </p:spTree>
    <p:extLst>
      <p:ext uri="{BB962C8B-B14F-4D97-AF65-F5344CB8AC3E}">
        <p14:creationId xmlns:p14="http://schemas.microsoft.com/office/powerpoint/2010/main" val="398845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66441" y="3124201"/>
            <a:ext cx="6620969"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48F059C-CF0B-4F09-BA9C-7022062C3AF0}" type="datetimeFigureOut">
              <a:rPr lang="fa-IR" smtClean="0"/>
              <a:t>21/04/1441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3AF556F-653B-41B8-862C-583EFD6D9DA5}" type="slidenum">
              <a:rPr lang="fa-IR" smtClean="0"/>
              <a:t>‹#›</a:t>
            </a:fld>
            <a:endParaRPr lang="fa-IR"/>
          </a:p>
        </p:txBody>
      </p:sp>
    </p:spTree>
    <p:extLst>
      <p:ext uri="{BB962C8B-B14F-4D97-AF65-F5344CB8AC3E}">
        <p14:creationId xmlns:p14="http://schemas.microsoft.com/office/powerpoint/2010/main" val="30927291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474834" y="1981200"/>
            <a:ext cx="22107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489475" y="2667000"/>
            <a:ext cx="219608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2913504" y="1981200"/>
            <a:ext cx="2202754"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2905586" y="2667000"/>
            <a:ext cx="2210671"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5344917" y="1981200"/>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5344917" y="2667000"/>
            <a:ext cx="2199658"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248F059C-CF0B-4F09-BA9C-7022062C3AF0}" type="datetimeFigureOut">
              <a:rPr lang="fa-IR" smtClean="0"/>
              <a:t>21/04/1441</a:t>
            </a:fld>
            <a:endParaRPr lang="fa-IR"/>
          </a:p>
        </p:txBody>
      </p:sp>
      <p:sp>
        <p:nvSpPr>
          <p:cNvPr id="4"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3AF556F-653B-41B8-862C-583EFD6D9DA5}" type="slidenum">
              <a:rPr lang="fa-IR" smtClean="0"/>
              <a:t>‹#›</a:t>
            </a:fld>
            <a:endParaRPr lang="fa-IR"/>
          </a:p>
        </p:txBody>
      </p:sp>
    </p:spTree>
    <p:extLst>
      <p:ext uri="{BB962C8B-B14F-4D97-AF65-F5344CB8AC3E}">
        <p14:creationId xmlns:p14="http://schemas.microsoft.com/office/powerpoint/2010/main" val="41679725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489475" y="4250949"/>
            <a:ext cx="22056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489475" y="2209800"/>
            <a:ext cx="2205612"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489475" y="4827212"/>
            <a:ext cx="2205612"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2917792" y="4250949"/>
            <a:ext cx="21984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2917791" y="2209800"/>
            <a:ext cx="2198466"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2916776" y="4827211"/>
            <a:ext cx="2201378"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5344917" y="4250949"/>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5344916" y="2209800"/>
            <a:ext cx="219965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5344824" y="4827209"/>
            <a:ext cx="2202571"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9" name="Straight Connector 18"/>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248F059C-CF0B-4F09-BA9C-7022062C3AF0}" type="datetimeFigureOut">
              <a:rPr lang="fa-IR" smtClean="0"/>
              <a:t>21/04/1441</a:t>
            </a:fld>
            <a:endParaRPr lang="fa-IR"/>
          </a:p>
        </p:txBody>
      </p:sp>
      <p:sp>
        <p:nvSpPr>
          <p:cNvPr id="4"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3AF556F-653B-41B8-862C-583EFD6D9DA5}" type="slidenum">
              <a:rPr lang="fa-IR" smtClean="0"/>
              <a:t>‹#›</a:t>
            </a:fld>
            <a:endParaRPr lang="fa-IR"/>
          </a:p>
        </p:txBody>
      </p:sp>
    </p:spTree>
    <p:extLst>
      <p:ext uri="{BB962C8B-B14F-4D97-AF65-F5344CB8AC3E}">
        <p14:creationId xmlns:p14="http://schemas.microsoft.com/office/powerpoint/2010/main" val="20958799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48F059C-CF0B-4F09-BA9C-7022062C3AF0}" type="datetimeFigureOut">
              <a:rPr lang="fa-IR" smtClean="0"/>
              <a:t>21/04/1441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3AF556F-653B-41B8-862C-583EFD6D9DA5}" type="slidenum">
              <a:rPr lang="fa-IR" smtClean="0"/>
              <a:t>‹#›</a:t>
            </a:fld>
            <a:endParaRPr lang="fa-IR"/>
          </a:p>
        </p:txBody>
      </p:sp>
    </p:spTree>
    <p:extLst>
      <p:ext uri="{BB962C8B-B14F-4D97-AF65-F5344CB8AC3E}">
        <p14:creationId xmlns:p14="http://schemas.microsoft.com/office/powerpoint/2010/main" val="5292546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29782" y="430214"/>
            <a:ext cx="1314793"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89475" y="773205"/>
            <a:ext cx="5568812" cy="548313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48F059C-CF0B-4F09-BA9C-7022062C3AF0}" type="datetimeFigureOut">
              <a:rPr lang="fa-IR" smtClean="0"/>
              <a:t>21/04/1441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3AF556F-653B-41B8-862C-583EFD6D9DA5}" type="slidenum">
              <a:rPr lang="fa-IR" smtClean="0"/>
              <a:t>‹#›</a:t>
            </a:fld>
            <a:endParaRPr lang="fa-IR"/>
          </a:p>
        </p:txBody>
      </p:sp>
    </p:spTree>
    <p:extLst>
      <p:ext uri="{BB962C8B-B14F-4D97-AF65-F5344CB8AC3E}">
        <p14:creationId xmlns:p14="http://schemas.microsoft.com/office/powerpoint/2010/main" val="13808330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248F059C-CF0B-4F09-BA9C-7022062C3AF0}" type="datetimeFigureOut">
              <a:rPr lang="fa-IR" smtClean="0"/>
              <a:t>21/04/1441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3AF556F-653B-41B8-862C-583EFD6D9DA5}" type="slidenum">
              <a:rPr lang="fa-IR" smtClean="0"/>
              <a:t>‹#›</a:t>
            </a:fld>
            <a:endParaRPr lang="fa-IR"/>
          </a:p>
        </p:txBody>
      </p:sp>
    </p:spTree>
    <p:extLst>
      <p:ext uri="{BB962C8B-B14F-4D97-AF65-F5344CB8AC3E}">
        <p14:creationId xmlns:p14="http://schemas.microsoft.com/office/powerpoint/2010/main" val="22511444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66443" y="2861734"/>
            <a:ext cx="662096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48F059C-CF0B-4F09-BA9C-7022062C3AF0}" type="datetimeFigureOut">
              <a:rPr lang="fa-IR" smtClean="0"/>
              <a:t>21/04/1441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3AF556F-653B-41B8-862C-583EFD6D9DA5}" type="slidenum">
              <a:rPr lang="fa-IR" smtClean="0"/>
              <a:t>‹#›</a:t>
            </a:fld>
            <a:endParaRPr lang="fa-IR"/>
          </a:p>
        </p:txBody>
      </p:sp>
    </p:spTree>
    <p:extLst>
      <p:ext uri="{BB962C8B-B14F-4D97-AF65-F5344CB8AC3E}">
        <p14:creationId xmlns:p14="http://schemas.microsoft.com/office/powerpoint/2010/main" val="1711727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27700" y="2060576"/>
            <a:ext cx="3298113"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241975" y="2056093"/>
            <a:ext cx="3298115"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248F059C-CF0B-4F09-BA9C-7022062C3AF0}" type="datetimeFigureOut">
              <a:rPr lang="fa-IR" smtClean="0"/>
              <a:t>21/04/1441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73AF556F-653B-41B8-862C-583EFD6D9DA5}" type="slidenum">
              <a:rPr lang="fa-IR" smtClean="0"/>
              <a:t>‹#›</a:t>
            </a:fld>
            <a:endParaRPr lang="fa-IR"/>
          </a:p>
        </p:txBody>
      </p:sp>
    </p:spTree>
    <p:extLst>
      <p:ext uri="{BB962C8B-B14F-4D97-AF65-F5344CB8AC3E}">
        <p14:creationId xmlns:p14="http://schemas.microsoft.com/office/powerpoint/2010/main" val="13800845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827700" y="1905000"/>
            <a:ext cx="32981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27700"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241976" y="1905000"/>
            <a:ext cx="3298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241976"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248F059C-CF0B-4F09-BA9C-7022062C3AF0}" type="datetimeFigureOut">
              <a:rPr lang="fa-IR" smtClean="0"/>
              <a:t>21/04/1441</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73AF556F-653B-41B8-862C-583EFD6D9DA5}" type="slidenum">
              <a:rPr lang="fa-IR" smtClean="0"/>
              <a:t>‹#›</a:t>
            </a:fld>
            <a:endParaRPr lang="fa-IR"/>
          </a:p>
        </p:txBody>
      </p:sp>
    </p:spTree>
    <p:extLst>
      <p:ext uri="{BB962C8B-B14F-4D97-AF65-F5344CB8AC3E}">
        <p14:creationId xmlns:p14="http://schemas.microsoft.com/office/powerpoint/2010/main" val="2577010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248F059C-CF0B-4F09-BA9C-7022062C3AF0}" type="datetimeFigureOut">
              <a:rPr lang="fa-IR" smtClean="0"/>
              <a:t>21/04/1441</a:t>
            </a:fld>
            <a:endParaRPr lang="fa-IR"/>
          </a:p>
        </p:txBody>
      </p:sp>
      <p:sp>
        <p:nvSpPr>
          <p:cNvPr id="5" name="Footer Placeholder 3"/>
          <p:cNvSpPr>
            <a:spLocks noGrp="1"/>
          </p:cNvSpPr>
          <p:nvPr>
            <p:ph type="ftr" sz="quarter" idx="11"/>
          </p:nvPr>
        </p:nvSpPr>
        <p:spPr/>
        <p:txBody>
          <a:bodyPr/>
          <a:lstStyle/>
          <a:p>
            <a:endParaRPr lang="fa-IR"/>
          </a:p>
        </p:txBody>
      </p:sp>
      <p:sp>
        <p:nvSpPr>
          <p:cNvPr id="6" name="Slide Number Placeholder 4"/>
          <p:cNvSpPr>
            <a:spLocks noGrp="1"/>
          </p:cNvSpPr>
          <p:nvPr>
            <p:ph type="sldNum" sz="quarter" idx="12"/>
          </p:nvPr>
        </p:nvSpPr>
        <p:spPr/>
        <p:txBody>
          <a:bodyPr/>
          <a:lstStyle/>
          <a:p>
            <a:fld id="{73AF556F-653B-41B8-862C-583EFD6D9DA5}" type="slidenum">
              <a:rPr lang="fa-IR" smtClean="0"/>
              <a:t>‹#›</a:t>
            </a:fld>
            <a:endParaRPr lang="fa-IR"/>
          </a:p>
        </p:txBody>
      </p:sp>
    </p:spTree>
    <p:extLst>
      <p:ext uri="{BB962C8B-B14F-4D97-AF65-F5344CB8AC3E}">
        <p14:creationId xmlns:p14="http://schemas.microsoft.com/office/powerpoint/2010/main" val="12134406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248F059C-CF0B-4F09-BA9C-7022062C3AF0}" type="datetimeFigureOut">
              <a:rPr lang="fa-IR" smtClean="0"/>
              <a:t>21/04/1441</a:t>
            </a:fld>
            <a:endParaRPr lang="fa-IR"/>
          </a:p>
        </p:txBody>
      </p:sp>
      <p:sp>
        <p:nvSpPr>
          <p:cNvPr id="5" name="Footer Placeholder 2"/>
          <p:cNvSpPr>
            <a:spLocks noGrp="1"/>
          </p:cNvSpPr>
          <p:nvPr>
            <p:ph type="ftr" sz="quarter" idx="11"/>
          </p:nvPr>
        </p:nvSpPr>
        <p:spPr/>
        <p:txBody>
          <a:bodyPr/>
          <a:lstStyle/>
          <a:p>
            <a:endParaRPr lang="fa-IR"/>
          </a:p>
        </p:txBody>
      </p:sp>
      <p:sp>
        <p:nvSpPr>
          <p:cNvPr id="6" name="Slide Number Placeholder 3"/>
          <p:cNvSpPr>
            <a:spLocks noGrp="1"/>
          </p:cNvSpPr>
          <p:nvPr>
            <p:ph type="sldNum" sz="quarter" idx="12"/>
          </p:nvPr>
        </p:nvSpPr>
        <p:spPr/>
        <p:txBody>
          <a:bodyPr/>
          <a:lstStyle/>
          <a:p>
            <a:fld id="{73AF556F-653B-41B8-862C-583EFD6D9DA5}" type="slidenum">
              <a:rPr lang="fa-IR" smtClean="0"/>
              <a:t>‹#›</a:t>
            </a:fld>
            <a:endParaRPr lang="fa-IR"/>
          </a:p>
        </p:txBody>
      </p:sp>
    </p:spTree>
    <p:extLst>
      <p:ext uri="{BB962C8B-B14F-4D97-AF65-F5344CB8AC3E}">
        <p14:creationId xmlns:p14="http://schemas.microsoft.com/office/powerpoint/2010/main" val="511340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1" y="1447800"/>
            <a:ext cx="2551462"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3589397" y="1447800"/>
            <a:ext cx="3898013"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66441" y="3129281"/>
            <a:ext cx="2551462"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248F059C-CF0B-4F09-BA9C-7022062C3AF0}" type="datetimeFigureOut">
              <a:rPr lang="fa-IR" smtClean="0"/>
              <a:t>21/04/1441</a:t>
            </a:fld>
            <a:endParaRPr lang="fa-IR"/>
          </a:p>
        </p:txBody>
      </p:sp>
      <p:sp>
        <p:nvSpPr>
          <p:cNvPr id="5" name="Footer Placeholder 5"/>
          <p:cNvSpPr>
            <a:spLocks noGrp="1"/>
          </p:cNvSpPr>
          <p:nvPr>
            <p:ph type="ftr" sz="quarter" idx="11"/>
          </p:nvPr>
        </p:nvSpPr>
        <p:spPr/>
        <p:txBody>
          <a:bodyPr/>
          <a:lstStyle/>
          <a:p>
            <a:endParaRPr lang="fa-IR"/>
          </a:p>
        </p:txBody>
      </p:sp>
      <p:sp>
        <p:nvSpPr>
          <p:cNvPr id="6" name="Slide Number Placeholder 6"/>
          <p:cNvSpPr>
            <a:spLocks noGrp="1"/>
          </p:cNvSpPr>
          <p:nvPr>
            <p:ph type="sldNum" sz="quarter" idx="12"/>
          </p:nvPr>
        </p:nvSpPr>
        <p:spPr/>
        <p:txBody>
          <a:bodyPr/>
          <a:lstStyle/>
          <a:p>
            <a:fld id="{73AF556F-653B-41B8-862C-583EFD6D9DA5}" type="slidenum">
              <a:rPr lang="fa-IR" smtClean="0"/>
              <a:t>‹#›</a:t>
            </a:fld>
            <a:endParaRPr lang="fa-IR"/>
          </a:p>
        </p:txBody>
      </p:sp>
    </p:spTree>
    <p:extLst>
      <p:ext uri="{BB962C8B-B14F-4D97-AF65-F5344CB8AC3E}">
        <p14:creationId xmlns:p14="http://schemas.microsoft.com/office/powerpoint/2010/main" val="31730605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5656" y="1854192"/>
            <a:ext cx="3820674"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213517" y="1143000"/>
            <a:ext cx="2400925"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866441" y="3657600"/>
            <a:ext cx="3814728"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48F059C-CF0B-4F09-BA9C-7022062C3AF0}" type="datetimeFigureOut">
              <a:rPr lang="fa-IR" smtClean="0"/>
              <a:t>21/04/1441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73AF556F-653B-41B8-862C-583EFD6D9DA5}" type="slidenum">
              <a:rPr lang="fa-IR" smtClean="0"/>
              <a:t>‹#›</a:t>
            </a:fld>
            <a:endParaRPr lang="fa-IR"/>
          </a:p>
        </p:txBody>
      </p:sp>
    </p:spTree>
    <p:extLst>
      <p:ext uri="{BB962C8B-B14F-4D97-AF65-F5344CB8AC3E}">
        <p14:creationId xmlns:p14="http://schemas.microsoft.com/office/powerpoint/2010/main" val="11568339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Oval 21"/>
          <p:cNvSpPr/>
          <p:nvPr/>
        </p:nvSpPr>
        <p:spPr>
          <a:xfrm>
            <a:off x="629943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5689832" y="-457200"/>
            <a:ext cx="1600200" cy="1600200"/>
          </a:xfrm>
          <a:prstGeom prst="ellipse">
            <a:avLst/>
          </a:prstGeom>
          <a:gradFill flip="none" rotWithShape="1">
            <a:gsLst>
              <a:gs pos="0">
                <a:schemeClr val="bg2">
                  <a:lumMod val="60000"/>
                  <a:lumOff val="40000"/>
                  <a:alpha val="14000"/>
                </a:schemeClr>
              </a:gs>
              <a:gs pos="73000">
                <a:schemeClr val="bg2">
                  <a:lumMod val="60000"/>
                  <a:lumOff val="40000"/>
                  <a:alpha val="0"/>
                </a:schemeClr>
              </a:gs>
              <a:gs pos="36000">
                <a:schemeClr val="bg2">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6299432" y="6096000"/>
            <a:ext cx="990600" cy="990600"/>
          </a:xfrm>
          <a:prstGeom prst="ellipse">
            <a:avLst/>
          </a:prstGeom>
          <a:gradFill flip="none" rotWithShape="1">
            <a:gsLst>
              <a:gs pos="0">
                <a:schemeClr val="bg2">
                  <a:lumMod val="60000"/>
                  <a:lumOff val="40000"/>
                  <a:alpha val="9000"/>
                </a:schemeClr>
              </a:gs>
              <a:gs pos="66000">
                <a:schemeClr val="bg2">
                  <a:lumMod val="60000"/>
                  <a:lumOff val="40000"/>
                  <a:alpha val="0"/>
                </a:schemeClr>
              </a:gs>
              <a:gs pos="36000">
                <a:schemeClr val="bg2">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3988" y="2667000"/>
            <a:ext cx="4191000" cy="4191000"/>
          </a:xfrm>
          <a:prstGeom prst="ellipse">
            <a:avLst/>
          </a:prstGeom>
          <a:gradFill flip="none" rotWithShape="1">
            <a:gsLst>
              <a:gs pos="0">
                <a:schemeClr val="bg2">
                  <a:lumMod val="60000"/>
                  <a:lumOff val="40000"/>
                  <a:alpha val="11000"/>
                </a:schemeClr>
              </a:gs>
              <a:gs pos="75000">
                <a:schemeClr val="bg2">
                  <a:lumMod val="60000"/>
                  <a:lumOff val="40000"/>
                  <a:alpha val="0"/>
                </a:schemeClr>
              </a:gs>
              <a:gs pos="36000">
                <a:schemeClr val="bg2">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39788" y="2895600"/>
            <a:ext cx="2362200" cy="2362200"/>
          </a:xfrm>
          <a:prstGeom prst="ellipse">
            <a:avLst/>
          </a:prstGeom>
          <a:gradFill flip="none" rotWithShape="1">
            <a:gsLst>
              <a:gs pos="0">
                <a:schemeClr val="bg2">
                  <a:lumMod val="60000"/>
                  <a:lumOff val="40000"/>
                  <a:alpha val="8000"/>
                </a:schemeClr>
              </a:gs>
              <a:gs pos="72000">
                <a:schemeClr val="bg2">
                  <a:lumMod val="60000"/>
                  <a:lumOff val="40000"/>
                  <a:alpha val="0"/>
                </a:schemeClr>
              </a:gs>
              <a:gs pos="36000">
                <a:schemeClr val="bg2">
                  <a:lumMod val="60000"/>
                  <a:lumOff val="4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Rectangle 1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484710" y="452718"/>
            <a:ext cx="7055380"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27700" y="2052925"/>
            <a:ext cx="6711654"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7494989" y="1828771"/>
            <a:ext cx="990599" cy="22865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248F059C-CF0B-4F09-BA9C-7022062C3AF0}" type="datetimeFigureOut">
              <a:rPr lang="fa-IR" smtClean="0"/>
              <a:t>21/04/1441</a:t>
            </a:fld>
            <a:endParaRPr lang="fa-IR"/>
          </a:p>
        </p:txBody>
      </p:sp>
      <p:sp>
        <p:nvSpPr>
          <p:cNvPr id="5" name="Footer Placeholder 4"/>
          <p:cNvSpPr>
            <a:spLocks noGrp="1"/>
          </p:cNvSpPr>
          <p:nvPr>
            <p:ph type="ftr" sz="quarter" idx="3"/>
          </p:nvPr>
        </p:nvSpPr>
        <p:spPr>
          <a:xfrm rot="5400000">
            <a:off x="6233335" y="3263371"/>
            <a:ext cx="3859795" cy="228660"/>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fa-IR"/>
          </a:p>
        </p:txBody>
      </p:sp>
      <p:sp>
        <p:nvSpPr>
          <p:cNvPr id="6" name="Slide Number Placeholder 5"/>
          <p:cNvSpPr>
            <a:spLocks noGrp="1"/>
          </p:cNvSpPr>
          <p:nvPr>
            <p:ph type="sldNum" sz="quarter" idx="4"/>
          </p:nvPr>
        </p:nvSpPr>
        <p:spPr bwMode="gray">
          <a:xfrm>
            <a:off x="7766431" y="295736"/>
            <a:ext cx="628813" cy="767687"/>
          </a:xfrm>
          <a:prstGeom prst="rect">
            <a:avLst/>
          </a:prstGeom>
        </p:spPr>
        <p:txBody>
          <a:bodyPr vert="horz" lIns="91440" tIns="45720" rIns="91440" bIns="45720" rtlCol="0" anchor="b"/>
          <a:lstStyle>
            <a:lvl1pPr algn="ctr">
              <a:defRPr sz="2801" b="0" i="0">
                <a:solidFill>
                  <a:schemeClr val="tx1">
                    <a:tint val="75000"/>
                  </a:schemeClr>
                </a:solidFill>
              </a:defRPr>
            </a:lvl1pPr>
          </a:lstStyle>
          <a:p>
            <a:fld id="{73AF556F-653B-41B8-862C-583EFD6D9DA5}" type="slidenum">
              <a:rPr lang="fa-IR" smtClean="0"/>
              <a:t>‹#›</a:t>
            </a:fld>
            <a:endParaRPr lang="fa-IR"/>
          </a:p>
        </p:txBody>
      </p:sp>
    </p:spTree>
    <p:extLst>
      <p:ext uri="{BB962C8B-B14F-4D97-AF65-F5344CB8AC3E}">
        <p14:creationId xmlns:p14="http://schemas.microsoft.com/office/powerpoint/2010/main" val="3705711466"/>
      </p:ext>
    </p:extLst>
  </p:cSld>
  <p:clrMap bg1="dk1" tx1="lt1" bg2="dk2" tx2="lt2" accent1="accent1" accent2="accent2" accent3="accent3" accent4="accent4" accent5="accent5" accent6="accent6" hlink="hlink" folHlink="folHlink"/>
  <p:sldLayoutIdLst>
    <p:sldLayoutId id="2147483828" r:id="rId1"/>
    <p:sldLayoutId id="2147483829" r:id="rId2"/>
    <p:sldLayoutId id="2147483830" r:id="rId3"/>
    <p:sldLayoutId id="2147483831" r:id="rId4"/>
    <p:sldLayoutId id="2147483832" r:id="rId5"/>
    <p:sldLayoutId id="2147483833" r:id="rId6"/>
    <p:sldLayoutId id="2147483834" r:id="rId7"/>
    <p:sldLayoutId id="2147483835" r:id="rId8"/>
    <p:sldLayoutId id="2147483836" r:id="rId9"/>
    <p:sldLayoutId id="2147483837" r:id="rId10"/>
    <p:sldLayoutId id="2147483838" r:id="rId11"/>
    <p:sldLayoutId id="2147483839" r:id="rId12"/>
    <p:sldLayoutId id="2147483840" r:id="rId13"/>
    <p:sldLayoutId id="2147483841" r:id="rId14"/>
    <p:sldLayoutId id="2147483842" r:id="rId15"/>
    <p:sldLayoutId id="2147483843" r:id="rId16"/>
    <p:sldLayoutId id="2147483844" r:id="rId17"/>
  </p:sldLayoutIdLst>
  <p:txStyles>
    <p:titleStyle>
      <a:lvl1pPr algn="l" defTabSz="457207" rtl="1" eaLnBrk="1" latinLnBrk="0" hangingPunct="1">
        <a:spcBef>
          <a:spcPct val="0"/>
        </a:spcBef>
        <a:buNone/>
        <a:defRPr sz="4200" b="0" i="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6" indent="-342906" algn="r" defTabSz="457207" rtl="1"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62" indent="-285755" algn="r" defTabSz="457207" rtl="1"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20"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27"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34"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14642"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49"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57"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64"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r" defTabSz="457207" rtl="1" eaLnBrk="1" latinLnBrk="0" hangingPunct="1">
        <a:defRPr sz="1800" kern="1200">
          <a:solidFill>
            <a:schemeClr val="tx1"/>
          </a:solidFill>
          <a:latin typeface="+mn-lt"/>
          <a:ea typeface="+mn-ea"/>
          <a:cs typeface="+mn-cs"/>
        </a:defRPr>
      </a:lvl1pPr>
      <a:lvl2pPr marL="457207" algn="r" defTabSz="457207" rtl="1" eaLnBrk="1" latinLnBrk="0" hangingPunct="1">
        <a:defRPr sz="1800" kern="1200">
          <a:solidFill>
            <a:schemeClr val="tx1"/>
          </a:solidFill>
          <a:latin typeface="+mn-lt"/>
          <a:ea typeface="+mn-ea"/>
          <a:cs typeface="+mn-cs"/>
        </a:defRPr>
      </a:lvl2pPr>
      <a:lvl3pPr marL="914415" algn="r" defTabSz="457207" rtl="1" eaLnBrk="1" latinLnBrk="0" hangingPunct="1">
        <a:defRPr sz="1800" kern="1200">
          <a:solidFill>
            <a:schemeClr val="tx1"/>
          </a:solidFill>
          <a:latin typeface="+mn-lt"/>
          <a:ea typeface="+mn-ea"/>
          <a:cs typeface="+mn-cs"/>
        </a:defRPr>
      </a:lvl3pPr>
      <a:lvl4pPr marL="1371622" algn="r" defTabSz="457207" rtl="1" eaLnBrk="1" latinLnBrk="0" hangingPunct="1">
        <a:defRPr sz="1800" kern="1200">
          <a:solidFill>
            <a:schemeClr val="tx1"/>
          </a:solidFill>
          <a:latin typeface="+mn-lt"/>
          <a:ea typeface="+mn-ea"/>
          <a:cs typeface="+mn-cs"/>
        </a:defRPr>
      </a:lvl4pPr>
      <a:lvl5pPr marL="1828831" algn="r" defTabSz="457207" rtl="1" eaLnBrk="1" latinLnBrk="0" hangingPunct="1">
        <a:defRPr sz="1800" kern="1200">
          <a:solidFill>
            <a:schemeClr val="tx1"/>
          </a:solidFill>
          <a:latin typeface="+mn-lt"/>
          <a:ea typeface="+mn-ea"/>
          <a:cs typeface="+mn-cs"/>
        </a:defRPr>
      </a:lvl5pPr>
      <a:lvl6pPr marL="2286038" algn="r" defTabSz="457207" rtl="1" eaLnBrk="1" latinLnBrk="0" hangingPunct="1">
        <a:defRPr sz="1800" kern="1200">
          <a:solidFill>
            <a:schemeClr val="tx1"/>
          </a:solidFill>
          <a:latin typeface="+mn-lt"/>
          <a:ea typeface="+mn-ea"/>
          <a:cs typeface="+mn-cs"/>
        </a:defRPr>
      </a:lvl6pPr>
      <a:lvl7pPr marL="2743246" algn="r" defTabSz="457207" rtl="1" eaLnBrk="1" latinLnBrk="0" hangingPunct="1">
        <a:defRPr sz="1800" kern="1200">
          <a:solidFill>
            <a:schemeClr val="tx1"/>
          </a:solidFill>
          <a:latin typeface="+mn-lt"/>
          <a:ea typeface="+mn-ea"/>
          <a:cs typeface="+mn-cs"/>
        </a:defRPr>
      </a:lvl7pPr>
      <a:lvl8pPr marL="3200453" algn="r" defTabSz="457207" rtl="1" eaLnBrk="1" latinLnBrk="0" hangingPunct="1">
        <a:defRPr sz="1800" kern="1200">
          <a:solidFill>
            <a:schemeClr val="tx1"/>
          </a:solidFill>
          <a:latin typeface="+mn-lt"/>
          <a:ea typeface="+mn-ea"/>
          <a:cs typeface="+mn-cs"/>
        </a:defRPr>
      </a:lvl8pPr>
      <a:lvl9pPr marL="3657661" algn="r" defTabSz="457207"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g"/><Relationship Id="rId1" Type="http://schemas.openxmlformats.org/officeDocument/2006/relationships/slideLayout" Target="../slideLayouts/slideLayout2.xml"/><Relationship Id="rId4" Type="http://schemas.openxmlformats.org/officeDocument/2006/relationships/image" Target="../media/image22.jpg"/></Relationships>
</file>

<file path=ppt/slides/_rels/slide1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23.xml.rels><?xml version="1.0" encoding="UTF-8" standalone="yes"?>
<Relationships xmlns="http://schemas.openxmlformats.org/package/2006/relationships"><Relationship Id="rId3" Type="http://schemas.openxmlformats.org/officeDocument/2006/relationships/hyperlink" Target="http://www.centralparknyc.org/" TargetMode="External"/><Relationship Id="rId2" Type="http://schemas.openxmlformats.org/officeDocument/2006/relationships/hyperlink" Target="http://www.aviewoncities.com/nyc/centralpark.htm" TargetMode="External"/><Relationship Id="rId1" Type="http://schemas.openxmlformats.org/officeDocument/2006/relationships/slideLayout" Target="../slideLayouts/slideLayout2.xml"/><Relationship Id="rId5" Type="http://schemas.openxmlformats.org/officeDocument/2006/relationships/hyperlink" Target="http://en.wikipedia.org/wiki/Central_Park" TargetMode="External"/><Relationship Id="rId4" Type="http://schemas.openxmlformats.org/officeDocument/2006/relationships/hyperlink" Target="http://www.centralpark.com/guide/general-info.html"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7.jp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3000" y="980728"/>
            <a:ext cx="9001000" cy="1486272"/>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fa-IR" sz="5400" b="1" cap="all" dirty="0" smtClean="0">
                <a:ln w="0"/>
                <a:solidFill>
                  <a:schemeClr val="tx1">
                    <a:lumMod val="90000"/>
                    <a:lumOff val="10000"/>
                  </a:schemeClr>
                </a:solidFill>
                <a:effectLst>
                  <a:reflection blurRad="12700" stA="50000" endPos="50000" dist="5000" dir="5400000" sy="-100000" rotWithShape="0"/>
                </a:effectLst>
                <a:cs typeface="B Homa" panose="00000400000000000000" pitchFamily="2" charset="-78"/>
              </a:rPr>
              <a:t>معرفی و بررسی ینترال پارک آمریکا</a:t>
            </a:r>
            <a:endParaRPr lang="fa-IR" sz="1200" b="1" i="1" cap="all" dirty="0">
              <a:ln w="0"/>
              <a:solidFill>
                <a:schemeClr val="tx1">
                  <a:lumMod val="90000"/>
                  <a:lumOff val="10000"/>
                </a:schemeClr>
              </a:solidFill>
              <a:effectLst>
                <a:reflection blurRad="12700" stA="50000" endPos="50000" dist="5000" dir="5400000" sy="-100000" rotWithShape="0"/>
              </a:effectLst>
              <a:latin typeface="Comic Sans MS" pitchFamily="66" charset="0"/>
              <a:cs typeface="B Homa" panose="00000400000000000000" pitchFamily="2" charset="-78"/>
            </a:endParaRPr>
          </a:p>
        </p:txBody>
      </p:sp>
      <p:sp>
        <p:nvSpPr>
          <p:cNvPr id="4" name="Content Placeholder 2"/>
          <p:cNvSpPr txBox="1">
            <a:spLocks/>
          </p:cNvSpPr>
          <p:nvPr/>
        </p:nvSpPr>
        <p:spPr>
          <a:xfrm>
            <a:off x="1187624" y="2497212"/>
            <a:ext cx="6324600" cy="3707532"/>
          </a:xfrm>
          <a:prstGeom prst="rect">
            <a:avLst/>
          </a:prstGeom>
        </p:spPr>
        <p:txBody>
          <a:bodyPr vert="horz" lIns="91440" tIns="45720" rIns="91440" bIns="45720" rtlCol="0" anchor="t">
            <a:normAutofit/>
          </a:bodyPr>
          <a:lstStyle>
            <a:lvl1pPr marL="0" indent="0" algn="l" defTabSz="914400" rtl="0" eaLnBrk="1" latinLnBrk="0" hangingPunct="1">
              <a:spcBef>
                <a:spcPct val="20000"/>
              </a:spcBef>
              <a:buClr>
                <a:schemeClr val="accent1"/>
              </a:buClr>
              <a:buFont typeface="Arial" pitchFamily="34" charset="0"/>
              <a:buNone/>
              <a:defRPr sz="2000" kern="1200">
                <a:solidFill>
                  <a:schemeClr val="tx1">
                    <a:tint val="75000"/>
                  </a:schemeClr>
                </a:solidFill>
                <a:latin typeface="+mn-lt"/>
                <a:ea typeface="+mn-ea"/>
                <a:cs typeface="+mn-cs"/>
              </a:defRPr>
            </a:lvl1pPr>
            <a:lvl2pPr marL="457200" indent="0" algn="ctr" defTabSz="914400" rtl="0" eaLnBrk="1" latinLnBrk="0" hangingPunct="1">
              <a:spcBef>
                <a:spcPct val="20000"/>
              </a:spcBef>
              <a:buClr>
                <a:schemeClr val="accent2"/>
              </a:buClr>
              <a:buFont typeface="Arial" pitchFamily="34" charset="0"/>
              <a:buNone/>
              <a:defRPr sz="20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3"/>
              </a:buClr>
              <a:buFont typeface="Arial" pitchFamily="34" charset="0"/>
              <a:buNone/>
              <a:defRPr sz="18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4"/>
              </a:buClr>
              <a:buFont typeface="Arial" pitchFamily="34" charset="0"/>
              <a:buNone/>
              <a:defRPr sz="16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5"/>
              </a:buClr>
              <a:buFont typeface="Arial" pitchFamily="34" charset="0"/>
              <a:buNone/>
              <a:defRPr sz="14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Font typeface="Arial" pitchFamily="34" charset="0"/>
              <a:buNone/>
              <a:defRPr sz="1400" kern="1200" baseline="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2"/>
              </a:buClr>
              <a:buFont typeface="Arial" pitchFamily="34" charset="0"/>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3"/>
              </a:buClr>
              <a:buFont typeface="Arial" pitchFamily="34" charset="0"/>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4"/>
              </a:buClr>
              <a:buFont typeface="Arial" pitchFamily="34" charset="0"/>
              <a:buNone/>
              <a:defRPr sz="1400" kern="1200">
                <a:solidFill>
                  <a:schemeClr val="tx1">
                    <a:tint val="75000"/>
                  </a:schemeClr>
                </a:solidFill>
                <a:latin typeface="+mn-lt"/>
                <a:ea typeface="+mn-ea"/>
                <a:cs typeface="+mn-cs"/>
              </a:defRPr>
            </a:lvl9pPr>
          </a:lstStyle>
          <a:p>
            <a:pPr algn="r" rtl="1"/>
            <a:endParaRPr lang="fa-IR" sz="2400" b="1" dirty="0" smtClean="0">
              <a:solidFill>
                <a:schemeClr val="tx1"/>
              </a:solidFill>
              <a:cs typeface="B Homa" panose="00000400000000000000" pitchFamily="2" charset="-78"/>
            </a:endParaRPr>
          </a:p>
          <a:p>
            <a:pPr algn="r" rtl="1">
              <a:lnSpc>
                <a:spcPct val="150000"/>
              </a:lnSpc>
              <a:buClr>
                <a:schemeClr val="accent1">
                  <a:lumMod val="50000"/>
                </a:schemeClr>
              </a:buClr>
              <a:buFont typeface="Wingdings" pitchFamily="2" charset="2"/>
              <a:buChar char="ü"/>
            </a:pPr>
            <a:r>
              <a:rPr lang="fa-IR" sz="2400" b="1" dirty="0" smtClean="0">
                <a:solidFill>
                  <a:schemeClr val="tx1"/>
                </a:solidFill>
                <a:cs typeface="B Homa" panose="00000400000000000000" pitchFamily="2" charset="-78"/>
              </a:rPr>
              <a:t>مقدمه</a:t>
            </a:r>
          </a:p>
          <a:p>
            <a:pPr algn="r" rtl="1">
              <a:lnSpc>
                <a:spcPct val="150000"/>
              </a:lnSpc>
              <a:buClr>
                <a:schemeClr val="accent1">
                  <a:lumMod val="50000"/>
                </a:schemeClr>
              </a:buClr>
              <a:buFont typeface="Wingdings" pitchFamily="2" charset="2"/>
              <a:buChar char="ü"/>
            </a:pPr>
            <a:r>
              <a:rPr lang="fa-IR" sz="2400" b="1" dirty="0" smtClean="0">
                <a:solidFill>
                  <a:schemeClr val="tx1"/>
                </a:solidFill>
                <a:cs typeface="B Homa" panose="00000400000000000000" pitchFamily="2" charset="-78"/>
              </a:rPr>
              <a:t>تاریخچه </a:t>
            </a:r>
            <a:r>
              <a:rPr lang="en-US" sz="2400" b="1" i="1" dirty="0" smtClean="0">
                <a:solidFill>
                  <a:schemeClr val="tx1"/>
                </a:solidFill>
                <a:effectLst>
                  <a:outerShdw blurRad="38100" dist="38100" dir="2700000" algn="tl">
                    <a:srgbClr val="000000">
                      <a:alpha val="43137"/>
                    </a:srgbClr>
                  </a:outerShdw>
                </a:effectLst>
                <a:latin typeface="Comic Sans MS" pitchFamily="66" charset="0"/>
                <a:cs typeface="B Homa" panose="00000400000000000000" pitchFamily="2" charset="-78"/>
              </a:rPr>
              <a:t>central park</a:t>
            </a:r>
          </a:p>
          <a:p>
            <a:pPr algn="r" rtl="1">
              <a:lnSpc>
                <a:spcPct val="150000"/>
              </a:lnSpc>
              <a:buClr>
                <a:schemeClr val="accent1">
                  <a:lumMod val="50000"/>
                </a:schemeClr>
              </a:buClr>
              <a:buFont typeface="Wingdings" pitchFamily="2" charset="2"/>
              <a:buChar char="ü"/>
            </a:pPr>
            <a:r>
              <a:rPr lang="fa-IR" sz="2400" b="1" dirty="0" smtClean="0">
                <a:solidFill>
                  <a:schemeClr val="tx1"/>
                </a:solidFill>
                <a:cs typeface="B Homa" panose="00000400000000000000" pitchFamily="2" charset="-78"/>
              </a:rPr>
              <a:t>محوطه سازی و امکانات پارک</a:t>
            </a:r>
          </a:p>
          <a:p>
            <a:pPr algn="r" rtl="1">
              <a:lnSpc>
                <a:spcPct val="150000"/>
              </a:lnSpc>
              <a:buClr>
                <a:schemeClr val="accent1">
                  <a:lumMod val="50000"/>
                </a:schemeClr>
              </a:buClr>
              <a:buFont typeface="Wingdings" pitchFamily="2" charset="2"/>
              <a:buChar char="ü"/>
            </a:pPr>
            <a:r>
              <a:rPr lang="fa-IR" sz="2400" b="1" dirty="0" smtClean="0">
                <a:solidFill>
                  <a:schemeClr val="tx1"/>
                </a:solidFill>
                <a:cs typeface="B Homa" panose="00000400000000000000" pitchFamily="2" charset="-78"/>
              </a:rPr>
              <a:t>آثار هنری پارک</a:t>
            </a:r>
          </a:p>
          <a:p>
            <a:pPr algn="r" rtl="1">
              <a:lnSpc>
                <a:spcPct val="150000"/>
              </a:lnSpc>
              <a:buClr>
                <a:schemeClr val="accent1">
                  <a:lumMod val="50000"/>
                </a:schemeClr>
              </a:buClr>
              <a:buFont typeface="Wingdings" pitchFamily="2" charset="2"/>
              <a:buChar char="ü"/>
            </a:pPr>
            <a:r>
              <a:rPr lang="fa-IR" sz="2400" b="1" dirty="0" smtClean="0">
                <a:solidFill>
                  <a:schemeClr val="tx1"/>
                </a:solidFill>
                <a:cs typeface="B Homa" panose="00000400000000000000" pitchFamily="2" charset="-78"/>
              </a:rPr>
              <a:t>منابع</a:t>
            </a:r>
          </a:p>
        </p:txBody>
      </p:sp>
    </p:spTree>
    <p:extLst>
      <p:ext uri="{BB962C8B-B14F-4D97-AF65-F5344CB8AC3E}">
        <p14:creationId xmlns:p14="http://schemas.microsoft.com/office/powerpoint/2010/main" val="238657736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3568" y="3830387"/>
            <a:ext cx="2909703" cy="3051424"/>
          </a:xfrm>
          <a:prstGeom prst="roundRect">
            <a:avLst>
              <a:gd name="adj" fmla="val 16667"/>
            </a:avLst>
          </a:prstGeom>
          <a:ln>
            <a:noFill/>
          </a:ln>
          <a:effectLst>
            <a:outerShdw blurRad="76200" dist="38100" dir="7800000" algn="tl" rotWithShape="0">
              <a:srgbClr val="000000">
                <a:alpha val="40000"/>
              </a:srgbClr>
            </a:outerShdw>
            <a:softEdge rad="317500"/>
          </a:effectLst>
          <a:scene3d>
            <a:camera prst="orthographicFront"/>
            <a:lightRig rig="contrasting" dir="t">
              <a:rot lat="0" lon="0" rev="4200000"/>
            </a:lightRig>
          </a:scene3d>
          <a:sp3d prstMaterial="plastic">
            <a:bevelT w="381000" h="114300" prst="relaxedInset"/>
            <a:contourClr>
              <a:srgbClr val="969696"/>
            </a:contourClr>
          </a:sp3d>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95442" y="4252141"/>
            <a:ext cx="4348558" cy="2605859"/>
          </a:xfrm>
          <a:prstGeom prst="ellipse">
            <a:avLst/>
          </a:prstGeom>
          <a:ln>
            <a:noFill/>
          </a:ln>
          <a:effectLst>
            <a:softEdge rad="112500"/>
          </a:effectLst>
        </p:spPr>
      </p:pic>
      <p:sp>
        <p:nvSpPr>
          <p:cNvPr id="3" name="Content Placeholder 2"/>
          <p:cNvSpPr>
            <a:spLocks noGrp="1"/>
          </p:cNvSpPr>
          <p:nvPr>
            <p:ph idx="1"/>
          </p:nvPr>
        </p:nvSpPr>
        <p:spPr>
          <a:xfrm>
            <a:off x="1403648" y="260648"/>
            <a:ext cx="7128792" cy="4800600"/>
          </a:xfrm>
        </p:spPr>
        <p:txBody>
          <a:bodyPr/>
          <a:lstStyle/>
          <a:p>
            <a:pPr marL="0" indent="0" algn="r" rtl="1">
              <a:buNone/>
            </a:pPr>
            <a:r>
              <a:rPr lang="fa-IR" sz="2000" b="1" dirty="0">
                <a:effectLst>
                  <a:outerShdw blurRad="38100" dist="38100" dir="2700000" algn="tl">
                    <a:srgbClr val="000000">
                      <a:alpha val="43137"/>
                    </a:srgbClr>
                  </a:outerShdw>
                </a:effectLst>
                <a:cs typeface="B Homa" panose="00000400000000000000" pitchFamily="2" charset="-78"/>
              </a:rPr>
              <a:t>تمامی این موضوعات دچار تغییرات شد</a:t>
            </a:r>
            <a:r>
              <a:rPr lang="fa-IR" sz="2000" b="1" dirty="0" smtClean="0">
                <a:effectLst>
                  <a:outerShdw blurRad="38100" dist="38100" dir="2700000" algn="tl">
                    <a:srgbClr val="000000">
                      <a:alpha val="43137"/>
                    </a:srgbClr>
                  </a:outerShdw>
                </a:effectLst>
                <a:cs typeface="B Homa" panose="00000400000000000000" pitchFamily="2" charset="-78"/>
              </a:rPr>
              <a:t>.....</a:t>
            </a:r>
          </a:p>
          <a:p>
            <a:pPr marL="0" indent="0" algn="r" rtl="1">
              <a:lnSpc>
                <a:spcPct val="150000"/>
              </a:lnSpc>
              <a:buNone/>
            </a:pPr>
            <a:r>
              <a:rPr lang="fa-IR" sz="1600" dirty="0" smtClean="0">
                <a:cs typeface="B Homa" panose="00000400000000000000" pitchFamily="2" charset="-78"/>
              </a:rPr>
              <a:t>    زمانی </a:t>
            </a:r>
            <a:r>
              <a:rPr lang="fa-IR" sz="1600" dirty="0">
                <a:cs typeface="B Homa" panose="00000400000000000000" pitchFamily="2" charset="-78"/>
              </a:rPr>
              <a:t>که یکی از جمهوری خواهان به نام </a:t>
            </a:r>
            <a:r>
              <a:rPr lang="en-US" sz="1600" dirty="0" err="1">
                <a:latin typeface="Comic Sans MS" pitchFamily="66" charset="0"/>
                <a:cs typeface="B Homa" panose="00000400000000000000" pitchFamily="2" charset="-78"/>
              </a:rPr>
              <a:t>fiorello</a:t>
            </a:r>
            <a:r>
              <a:rPr lang="en-US" sz="1600" dirty="0">
                <a:latin typeface="Comic Sans MS" pitchFamily="66" charset="0"/>
                <a:cs typeface="B Homa" panose="00000400000000000000" pitchFamily="2" charset="-78"/>
              </a:rPr>
              <a:t> la </a:t>
            </a:r>
            <a:r>
              <a:rPr lang="en-US" sz="1600" dirty="0" err="1">
                <a:latin typeface="Comic Sans MS" pitchFamily="66" charset="0"/>
                <a:cs typeface="B Homa" panose="00000400000000000000" pitchFamily="2" charset="-78"/>
              </a:rPr>
              <a:t>guardia</a:t>
            </a:r>
            <a:r>
              <a:rPr lang="en-US" sz="1600" dirty="0">
                <a:latin typeface="Comic Sans MS" pitchFamily="66" charset="0"/>
                <a:cs typeface="B Homa" panose="00000400000000000000" pitchFamily="2" charset="-78"/>
              </a:rPr>
              <a:t> </a:t>
            </a:r>
            <a:r>
              <a:rPr lang="fa-IR" sz="1600" dirty="0">
                <a:cs typeface="B Homa" panose="00000400000000000000" pitchFamily="2" charset="-78"/>
              </a:rPr>
              <a:t>به عنوان شهردار نیویورک انتخاب شد و پنج دپارتمان پارک های موجود را متحد کرد</a:t>
            </a:r>
            <a:r>
              <a:rPr lang="fa-IR" sz="1600" dirty="0" smtClean="0">
                <a:cs typeface="B Homa" panose="00000400000000000000" pitchFamily="2" charset="-78"/>
              </a:rPr>
              <a:t>.</a:t>
            </a:r>
          </a:p>
          <a:p>
            <a:pPr marL="0" indent="0" algn="justLow" rtl="1">
              <a:lnSpc>
                <a:spcPct val="150000"/>
              </a:lnSpc>
              <a:buNone/>
            </a:pPr>
            <a:r>
              <a:rPr lang="fa-IR" sz="1600" dirty="0" smtClean="0">
                <a:cs typeface="B Homa" panose="00000400000000000000" pitchFamily="2" charset="-78"/>
              </a:rPr>
              <a:t>    </a:t>
            </a:r>
            <a:r>
              <a:rPr lang="fa-IR" sz="1600" dirty="0" smtClean="0">
                <a:cs typeface="B Homa" panose="00000400000000000000" pitchFamily="2" charset="-78"/>
              </a:rPr>
              <a:t>رابرت </a:t>
            </a:r>
            <a:r>
              <a:rPr lang="fa-IR" sz="1600" dirty="0">
                <a:cs typeface="B Homa" panose="00000400000000000000" pitchFamily="2" charset="-78"/>
              </a:rPr>
              <a:t>موسس مردی بود که وظیفه ی پاک سازی پارک را بر عهده داشت و میخواست یکی از قدرتمندترین مردان نیویورک شود.وی در طی 1سال موفق به پاک سازی پارک مرکزی و سایر پارک های نیویورک شد. گل وچمن ها دوباره کاشته شدند و درختان و درختچه های کهنه جابجا شدند.دیوارها با شن و ماسه شسته وپل ها تعمیر شدند یکی دیگر از تغییرات چشم گیری توسط موسس انجام شد حذف کلبه نشینان(زاغه نشینان)دره ی هور بود که به حدود 30 ایکر از چمن های عالی منطقه انتقال یافته بودند.طرح نگهبان سبز با هدف ایجاد تفریحاتی همچون زمین بازی هندبال و...ترکیب و ساخته شد او در این طرح منابع مالی و کمک های مردمی را نیز اداره می کرد</a:t>
            </a:r>
            <a:r>
              <a:rPr lang="fa-IR" sz="1600" dirty="0" smtClean="0">
                <a:cs typeface="B Homa" panose="00000400000000000000" pitchFamily="2" charset="-78"/>
              </a:rPr>
              <a:t>.</a:t>
            </a:r>
          </a:p>
          <a:p>
            <a:pPr marL="0" indent="0" algn="justLow" rtl="1">
              <a:lnSpc>
                <a:spcPct val="150000"/>
              </a:lnSpc>
              <a:buNone/>
            </a:pPr>
            <a:endParaRPr lang="fa-IR" sz="1600" dirty="0">
              <a:cs typeface="B Homa" panose="00000400000000000000" pitchFamily="2" charset="-78"/>
            </a:endParaRPr>
          </a:p>
        </p:txBody>
      </p:sp>
    </p:spTree>
    <p:extLst>
      <p:ext uri="{BB962C8B-B14F-4D97-AF65-F5344CB8AC3E}">
        <p14:creationId xmlns:p14="http://schemas.microsoft.com/office/powerpoint/2010/main" val="382164497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06560" y="4502274"/>
            <a:ext cx="1766795" cy="2355726"/>
          </a:xfrm>
          <a:prstGeom prst="rect">
            <a:avLst/>
          </a:prstGeom>
          <a:noFill/>
          <a:ln>
            <a:noFill/>
          </a:ln>
        </p:spPr>
      </p:pic>
      <p:sp>
        <p:nvSpPr>
          <p:cNvPr id="2" name="Title 1"/>
          <p:cNvSpPr>
            <a:spLocks noGrp="1"/>
          </p:cNvSpPr>
          <p:nvPr>
            <p:ph type="title"/>
          </p:nvPr>
        </p:nvSpPr>
        <p:spPr>
          <a:xfrm>
            <a:off x="4860032" y="208455"/>
            <a:ext cx="7055380" cy="1400530"/>
          </a:xfrm>
        </p:spPr>
        <p:txBody>
          <a:bodyPr/>
          <a:lstStyle/>
          <a:p>
            <a:pPr algn="ctr"/>
            <a:r>
              <a:rPr lang="fa-IR" sz="3600" dirty="0" smtClean="0">
                <a:latin typeface="Calibri"/>
                <a:ea typeface="Calibri"/>
                <a:cs typeface="B Homa" panose="00000400000000000000" pitchFamily="2" charset="-78"/>
              </a:rPr>
              <a:t>		1980- 1960  </a:t>
            </a:r>
            <a:endParaRPr lang="fa-IR" sz="3600" dirty="0">
              <a:cs typeface="B Homa" panose="00000400000000000000" pitchFamily="2" charset="-78"/>
            </a:endParaRPr>
          </a:p>
        </p:txBody>
      </p:sp>
      <p:sp>
        <p:nvSpPr>
          <p:cNvPr id="3" name="Content Placeholder 2"/>
          <p:cNvSpPr>
            <a:spLocks noGrp="1"/>
          </p:cNvSpPr>
          <p:nvPr>
            <p:ph idx="1"/>
          </p:nvPr>
        </p:nvSpPr>
        <p:spPr>
          <a:xfrm>
            <a:off x="251520" y="620688"/>
            <a:ext cx="8640960" cy="4349080"/>
          </a:xfrm>
        </p:spPr>
        <p:txBody>
          <a:bodyPr>
            <a:normAutofit/>
          </a:bodyPr>
          <a:lstStyle/>
          <a:p>
            <a:pPr marL="0" indent="0" algn="justLow" rtl="1">
              <a:lnSpc>
                <a:spcPct val="150000"/>
              </a:lnSpc>
              <a:buNone/>
            </a:pPr>
            <a:r>
              <a:rPr lang="fa-IR" sz="1600" dirty="0" smtClean="0">
                <a:latin typeface="Comic Sans MS" pitchFamily="66" charset="0"/>
                <a:cs typeface="B Homa" panose="00000400000000000000" pitchFamily="2" charset="-78"/>
              </a:rPr>
              <a:t>    سال </a:t>
            </a:r>
            <a:r>
              <a:rPr lang="fa-IR" sz="1600" dirty="0">
                <a:latin typeface="Comic Sans MS" pitchFamily="66" charset="0"/>
                <a:cs typeface="B Homa" panose="00000400000000000000" pitchFamily="2" charset="-78"/>
              </a:rPr>
              <a:t>1960به عنوان عصر رویدادها مشخص شد چیزی که بازتاب گسترده ی رویداد های فرهنگی و سیاسی دوره بود.</a:t>
            </a:r>
          </a:p>
          <a:p>
            <a:pPr marL="0" indent="0" algn="justLow" rtl="1">
              <a:lnSpc>
                <a:spcPct val="150000"/>
              </a:lnSpc>
              <a:buNone/>
            </a:pPr>
            <a:r>
              <a:rPr lang="fa-IR" sz="1600" dirty="0" smtClean="0">
                <a:latin typeface="Comic Sans MS" pitchFamily="66" charset="0"/>
                <a:cs typeface="B Homa" panose="00000400000000000000" pitchFamily="2" charset="-78"/>
              </a:rPr>
              <a:t>    تئابر </a:t>
            </a:r>
            <a:r>
              <a:rPr lang="fa-IR" sz="1600" dirty="0">
                <a:latin typeface="Comic Sans MS" pitchFamily="66" charset="0"/>
                <a:cs typeface="B Homa" panose="00000400000000000000" pitchFamily="2" charset="-78"/>
              </a:rPr>
              <a:t>عمومی سالیانه ی شکسپیر در جشنواره ها در تئاتر </a:t>
            </a:r>
            <a:r>
              <a:rPr lang="fa-IR" sz="1600" dirty="0" smtClean="0">
                <a:latin typeface="Comic Sans MS" pitchFamily="66" charset="0"/>
                <a:cs typeface="B Homa" panose="00000400000000000000" pitchFamily="2" charset="-78"/>
              </a:rPr>
              <a:t>دلاکورت </a:t>
            </a:r>
            <a:r>
              <a:rPr lang="en-US" sz="1600" dirty="0" smtClean="0">
                <a:latin typeface="Comic Sans MS" pitchFamily="66" charset="0"/>
                <a:cs typeface="B Homa" panose="00000400000000000000" pitchFamily="2" charset="-78"/>
              </a:rPr>
              <a:t>(</a:t>
            </a:r>
            <a:r>
              <a:rPr lang="en-US" sz="1600" dirty="0" err="1" smtClean="0">
                <a:latin typeface="Comic Sans MS" pitchFamily="66" charset="0"/>
                <a:cs typeface="B Homa" panose="00000400000000000000" pitchFamily="2" charset="-78"/>
              </a:rPr>
              <a:t>Delacorte</a:t>
            </a:r>
            <a:r>
              <a:rPr lang="en-US" sz="1600" dirty="0" smtClean="0">
                <a:latin typeface="Comic Sans MS" pitchFamily="66" charset="0"/>
                <a:cs typeface="B Homa" panose="00000400000000000000" pitchFamily="2" charset="-78"/>
              </a:rPr>
              <a:t> </a:t>
            </a:r>
            <a:r>
              <a:rPr lang="en-US" sz="1600" dirty="0">
                <a:latin typeface="Comic Sans MS" pitchFamily="66" charset="0"/>
                <a:cs typeface="B Homa" panose="00000400000000000000" pitchFamily="2" charset="-78"/>
              </a:rPr>
              <a:t>Theater) </a:t>
            </a:r>
            <a:r>
              <a:rPr lang="fa-IR" sz="1600" dirty="0" smtClean="0">
                <a:latin typeface="Comic Sans MS" pitchFamily="66" charset="0"/>
                <a:cs typeface="B Homa" panose="00000400000000000000" pitchFamily="2" charset="-78"/>
              </a:rPr>
              <a:t> برگزار </a:t>
            </a:r>
            <a:r>
              <a:rPr lang="fa-IR" sz="1600" dirty="0">
                <a:latin typeface="Comic Sans MS" pitchFamily="66" charset="0"/>
                <a:cs typeface="B Homa" panose="00000400000000000000" pitchFamily="2" charset="-78"/>
              </a:rPr>
              <a:t>می </a:t>
            </a:r>
            <a:r>
              <a:rPr lang="fa-IR" sz="1600" dirty="0" smtClean="0">
                <a:latin typeface="Comic Sans MS" pitchFamily="66" charset="0"/>
                <a:cs typeface="B Homa" panose="00000400000000000000" pitchFamily="2" charset="-78"/>
              </a:rPr>
              <a:t>شد</a:t>
            </a:r>
            <a:r>
              <a:rPr lang="fa-IR" sz="1600" dirty="0">
                <a:latin typeface="Comic Sans MS" pitchFamily="66" charset="0"/>
                <a:cs typeface="B Homa" panose="00000400000000000000" pitchFamily="2" charset="-78"/>
              </a:rPr>
              <a:t>.</a:t>
            </a:r>
          </a:p>
          <a:p>
            <a:pPr marL="0" indent="0" algn="justLow" rtl="1">
              <a:lnSpc>
                <a:spcPct val="150000"/>
              </a:lnSpc>
              <a:buNone/>
            </a:pPr>
            <a:r>
              <a:rPr lang="fa-IR" sz="1600" dirty="0" smtClean="0">
                <a:latin typeface="Comic Sans MS" pitchFamily="66" charset="0"/>
                <a:cs typeface="B Homa" panose="00000400000000000000" pitchFamily="2" charset="-78"/>
              </a:rPr>
              <a:t>    همچنین </a:t>
            </a:r>
            <a:r>
              <a:rPr lang="fa-IR" sz="1600" dirty="0">
                <a:latin typeface="Comic Sans MS" pitchFamily="66" charset="0"/>
                <a:cs typeface="B Homa" panose="00000400000000000000" pitchFamily="2" charset="-78"/>
              </a:rPr>
              <a:t>اجراهای زنده ی تابستانی هم در مزارع </a:t>
            </a:r>
            <a:r>
              <a:rPr lang="fa-IR" sz="1600" dirty="0" smtClean="0">
                <a:latin typeface="Comic Sans MS" pitchFamily="66" charset="0"/>
                <a:cs typeface="B Homa" panose="00000400000000000000" pitchFamily="2" charset="-78"/>
              </a:rPr>
              <a:t>گوسفندان</a:t>
            </a:r>
          </a:p>
          <a:p>
            <a:pPr marL="0" indent="0" algn="justLow" rtl="1">
              <a:lnSpc>
                <a:spcPct val="150000"/>
              </a:lnSpc>
              <a:buNone/>
            </a:pPr>
            <a:r>
              <a:rPr lang="fa-IR" sz="1600" dirty="0" smtClean="0">
                <a:latin typeface="Comic Sans MS" pitchFamily="66" charset="0"/>
                <a:cs typeface="B Homa" panose="00000400000000000000" pitchFamily="2" charset="-78"/>
              </a:rPr>
              <a:t> </a:t>
            </a:r>
            <a:r>
              <a:rPr lang="fa-IR" sz="1600" dirty="0" smtClean="0">
                <a:latin typeface="Comic Sans MS" pitchFamily="66" charset="0"/>
                <a:cs typeface="B Homa" panose="00000400000000000000" pitchFamily="2" charset="-78"/>
              </a:rPr>
              <a:t>(</a:t>
            </a:r>
            <a:r>
              <a:rPr lang="en-US" sz="1600" dirty="0">
                <a:latin typeface="Comic Sans MS" pitchFamily="66" charset="0"/>
              </a:rPr>
              <a:t>Sheep Meadow</a:t>
            </a:r>
            <a:r>
              <a:rPr lang="fa-IR" sz="1600" dirty="0" smtClean="0">
                <a:latin typeface="Comic Sans MS" pitchFamily="66" charset="0"/>
                <a:cs typeface="B Homa" panose="00000400000000000000" pitchFamily="2" charset="-78"/>
              </a:rPr>
              <a:t>)</a:t>
            </a:r>
            <a:r>
              <a:rPr lang="en-US" sz="1600" dirty="0" smtClean="0">
                <a:latin typeface="Comic Sans MS" pitchFamily="66" charset="0"/>
              </a:rPr>
              <a:t> </a:t>
            </a:r>
            <a:r>
              <a:rPr lang="fa-IR" sz="1600" dirty="0" smtClean="0">
                <a:latin typeface="Comic Sans MS" pitchFamily="66" charset="0"/>
                <a:cs typeface="B Homa" panose="00000400000000000000" pitchFamily="2" charset="-78"/>
              </a:rPr>
              <a:t>برگزار </a:t>
            </a:r>
            <a:r>
              <a:rPr lang="fa-IR" sz="1600" dirty="0">
                <a:latin typeface="Comic Sans MS" pitchFamily="66" charset="0"/>
                <a:cs typeface="B Homa" panose="00000400000000000000" pitchFamily="2" charset="-78"/>
              </a:rPr>
              <a:t>می شود</a:t>
            </a:r>
            <a:r>
              <a:rPr lang="fa-IR" sz="1600" dirty="0" smtClean="0">
                <a:latin typeface="Comic Sans MS" pitchFamily="66" charset="0"/>
                <a:cs typeface="B Homa" panose="00000400000000000000" pitchFamily="2" charset="-78"/>
              </a:rPr>
              <a:t>. وی </a:t>
            </a:r>
            <a:r>
              <a:rPr lang="fa-IR" sz="1600" dirty="0">
                <a:latin typeface="Comic Sans MS" pitchFamily="66" charset="0"/>
                <a:cs typeface="B Homa" panose="00000400000000000000" pitchFamily="2" charset="-78"/>
              </a:rPr>
              <a:t>در چمن بزرگ </a:t>
            </a:r>
            <a:r>
              <a:rPr lang="fa-IR" sz="1600" dirty="0" smtClean="0">
                <a:latin typeface="Comic Sans MS" pitchFamily="66" charset="0"/>
                <a:cs typeface="B Homa" panose="00000400000000000000" pitchFamily="2" charset="-78"/>
              </a:rPr>
              <a:t>نیز</a:t>
            </a:r>
          </a:p>
          <a:p>
            <a:pPr marL="0" indent="0" algn="justLow" rtl="1">
              <a:lnSpc>
                <a:spcPct val="150000"/>
              </a:lnSpc>
              <a:buNone/>
            </a:pPr>
            <a:r>
              <a:rPr lang="fa-IR" sz="1600" dirty="0" smtClean="0">
                <a:latin typeface="Comic Sans MS" pitchFamily="66" charset="0"/>
                <a:cs typeface="B Homa" panose="00000400000000000000" pitchFamily="2" charset="-78"/>
              </a:rPr>
              <a:t> </a:t>
            </a:r>
            <a:r>
              <a:rPr lang="fa-IR" sz="1600" dirty="0">
                <a:latin typeface="Comic Sans MS" pitchFamily="66" charset="0"/>
                <a:cs typeface="B Homa" panose="00000400000000000000" pitchFamily="2" charset="-78"/>
              </a:rPr>
              <a:t>ارکستر فیلارمونیک و اپرای مترو پولتن اجراهایی داشتند</a:t>
            </a:r>
            <a:r>
              <a:rPr lang="fa-IR" sz="1600" dirty="0" smtClean="0">
                <a:latin typeface="Comic Sans MS" pitchFamily="66" charset="0"/>
                <a:cs typeface="B Homa" panose="00000400000000000000" pitchFamily="2" charset="-78"/>
              </a:rPr>
              <a:t>.</a:t>
            </a:r>
          </a:p>
          <a:p>
            <a:pPr marL="0" indent="0" algn="justLow" rtl="1">
              <a:lnSpc>
                <a:spcPct val="150000"/>
              </a:lnSpc>
              <a:buNone/>
            </a:pPr>
            <a:r>
              <a:rPr lang="fa-IR" sz="1600" dirty="0" smtClean="0">
                <a:latin typeface="Comic Sans MS" pitchFamily="66" charset="0"/>
                <a:cs typeface="B Homa" panose="00000400000000000000" pitchFamily="2" charset="-78"/>
              </a:rPr>
              <a:t> در </a:t>
            </a:r>
            <a:r>
              <a:rPr lang="fa-IR" sz="1600" dirty="0">
                <a:latin typeface="Comic Sans MS" pitchFamily="66" charset="0"/>
                <a:cs typeface="B Homa" panose="00000400000000000000" pitchFamily="2" charset="-78"/>
              </a:rPr>
              <a:t>اواخر1960پارک محل برگزاری تظاهرات و رویدادهای </a:t>
            </a:r>
            <a:r>
              <a:rPr lang="fa-IR" sz="1600" dirty="0" smtClean="0">
                <a:latin typeface="Comic Sans MS" pitchFamily="66" charset="0"/>
                <a:cs typeface="B Homa" panose="00000400000000000000" pitchFamily="2" charset="-78"/>
              </a:rPr>
              <a:t>فرهنگی</a:t>
            </a:r>
          </a:p>
          <a:p>
            <a:pPr marL="0" indent="0" algn="justLow" rtl="1">
              <a:lnSpc>
                <a:spcPct val="150000"/>
              </a:lnSpc>
              <a:buNone/>
            </a:pPr>
            <a:r>
              <a:rPr lang="fa-IR" sz="1600" dirty="0" smtClean="0">
                <a:latin typeface="Comic Sans MS" pitchFamily="66" charset="0"/>
                <a:cs typeface="B Homa" panose="00000400000000000000" pitchFamily="2" charset="-78"/>
              </a:rPr>
              <a:t> </a:t>
            </a:r>
            <a:r>
              <a:rPr lang="fa-IR" sz="1600" dirty="0">
                <a:latin typeface="Comic Sans MS" pitchFamily="66" charset="0"/>
                <a:cs typeface="B Homa" panose="00000400000000000000" pitchFamily="2" charset="-78"/>
              </a:rPr>
              <a:t>با عنوان های </a:t>
            </a:r>
            <a:r>
              <a:rPr lang="en-US" sz="1600" dirty="0" err="1">
                <a:latin typeface="Comic Sans MS" pitchFamily="66" charset="0"/>
                <a:cs typeface="B Homa" panose="00000400000000000000" pitchFamily="2" charset="-78"/>
              </a:rPr>
              <a:t>love-ins&amp;be-ins</a:t>
            </a:r>
            <a:r>
              <a:rPr lang="en-US" sz="1600" dirty="0">
                <a:latin typeface="Comic Sans MS" pitchFamily="66" charset="0"/>
                <a:cs typeface="B Homa" panose="00000400000000000000" pitchFamily="2" charset="-78"/>
              </a:rPr>
              <a:t> </a:t>
            </a:r>
            <a:r>
              <a:rPr lang="fa-IR" sz="1600" dirty="0" smtClean="0">
                <a:latin typeface="Comic Sans MS" pitchFamily="66" charset="0"/>
                <a:cs typeface="B Homa" panose="00000400000000000000" pitchFamily="2" charset="-78"/>
              </a:rPr>
              <a:t> بود.بطور </a:t>
            </a:r>
            <a:r>
              <a:rPr lang="fa-IR" sz="1600" dirty="0">
                <a:latin typeface="Comic Sans MS" pitchFamily="66" charset="0"/>
                <a:cs typeface="B Homa" panose="00000400000000000000" pitchFamily="2" charset="-78"/>
              </a:rPr>
              <a:t>فزاینده ای </a:t>
            </a:r>
            <a:r>
              <a:rPr lang="fa-IR" sz="1600" dirty="0" smtClean="0">
                <a:latin typeface="Comic Sans MS" pitchFamily="66" charset="0"/>
                <a:cs typeface="B Homa" panose="00000400000000000000" pitchFamily="2" charset="-78"/>
              </a:rPr>
              <a:t>در سال</a:t>
            </a:r>
          </a:p>
          <a:p>
            <a:pPr marL="0" indent="0" algn="justLow" rtl="1">
              <a:lnSpc>
                <a:spcPct val="150000"/>
              </a:lnSpc>
              <a:buNone/>
            </a:pPr>
            <a:r>
              <a:rPr lang="fa-IR" sz="1600" dirty="0" smtClean="0">
                <a:latin typeface="Comic Sans MS" pitchFamily="66" charset="0"/>
                <a:cs typeface="B Homa" panose="00000400000000000000" pitchFamily="2" charset="-78"/>
              </a:rPr>
              <a:t> </a:t>
            </a:r>
            <a:r>
              <a:rPr lang="fa-IR" sz="1600" dirty="0" smtClean="0">
                <a:latin typeface="Comic Sans MS" pitchFamily="66" charset="0"/>
                <a:cs typeface="B Homa" panose="00000400000000000000" pitchFamily="2" charset="-78"/>
              </a:rPr>
              <a:t>1970 پارک </a:t>
            </a:r>
            <a:r>
              <a:rPr lang="fa-IR" sz="1600" dirty="0">
                <a:latin typeface="Comic Sans MS" pitchFamily="66" charset="0"/>
                <a:cs typeface="B Homa" panose="00000400000000000000" pitchFamily="2" charset="-78"/>
              </a:rPr>
              <a:t>محل برگزاری تظاهرات , نمایش ها جشنواره هاوکنسرت ها در مقیاس بی سابقه ای بود</a:t>
            </a:r>
            <a:r>
              <a:rPr lang="fa-IR" sz="1600" dirty="0" smtClean="0">
                <a:latin typeface="Comic Sans MS" pitchFamily="66" charset="0"/>
                <a:cs typeface="B Homa" panose="00000400000000000000" pitchFamily="2" charset="-78"/>
              </a:rPr>
              <a:t>.</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6176" y="1629945"/>
            <a:ext cx="3744415" cy="2534501"/>
          </a:xfrm>
          <a:prstGeom prst="rect">
            <a:avLst/>
          </a:prstGeom>
          <a:noFill/>
          <a:ln>
            <a:noFill/>
          </a:ln>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00" y="4502274"/>
            <a:ext cx="4187957" cy="2355726"/>
          </a:xfrm>
          <a:prstGeom prst="rect">
            <a:avLst/>
          </a:prstGeom>
          <a:noFill/>
          <a:ln>
            <a:noFill/>
          </a:ln>
        </p:spPr>
      </p:pic>
    </p:spTree>
    <p:extLst>
      <p:ext uri="{BB962C8B-B14F-4D97-AF65-F5344CB8AC3E}">
        <p14:creationId xmlns:p14="http://schemas.microsoft.com/office/powerpoint/2010/main" val="22658564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08104" y="4437112"/>
            <a:ext cx="2505869" cy="1707389"/>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953" y="4086603"/>
            <a:ext cx="3877167" cy="240840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Content Placeholder 2"/>
          <p:cNvSpPr>
            <a:spLocks noGrp="1"/>
          </p:cNvSpPr>
          <p:nvPr>
            <p:ph idx="1"/>
          </p:nvPr>
        </p:nvSpPr>
        <p:spPr>
          <a:xfrm>
            <a:off x="0" y="692696"/>
            <a:ext cx="8999984" cy="5184576"/>
          </a:xfrm>
        </p:spPr>
        <p:txBody>
          <a:bodyPr>
            <a:normAutofit/>
          </a:bodyPr>
          <a:lstStyle/>
          <a:p>
            <a:pPr marL="0" indent="0" algn="justLow" rtl="1">
              <a:lnSpc>
                <a:spcPct val="150000"/>
              </a:lnSpc>
              <a:buNone/>
            </a:pPr>
            <a:r>
              <a:rPr lang="fa-IR" sz="1800" dirty="0" smtClean="0">
                <a:cs typeface="B Homa" panose="00000400000000000000" pitchFamily="2" charset="-78"/>
              </a:rPr>
              <a:t>    با </a:t>
            </a:r>
            <a:r>
              <a:rPr lang="fa-IR" sz="1800" dirty="0">
                <a:cs typeface="B Homa" panose="00000400000000000000" pitchFamily="2" charset="-78"/>
              </a:rPr>
              <a:t>وجود افزایش بازدیدکنندگان از پارک خروج رابرت موسس در سال 1960 شروع یک دوره ی کاهشی 20 ساله در مدیریت او بود .(یعنی با وجود اینکه موسس در سال 1960از سمت خود خارج شد دوره ی 20 ساله ی 1960تا1980 و اتفاقات ان به پای موسس نوشته می شود)شهر نیز در این دروره با تجربه های اقتصادی و اجتماعی متفاوتی روبرو بود.در عین حال با فرار و جابه جایی ساکنین شهر به حومه به علت افزایش جرم و بزهکاری روبرو بودند.</a:t>
            </a:r>
          </a:p>
          <a:p>
            <a:pPr marL="0" indent="0" algn="justLow" rtl="1">
              <a:lnSpc>
                <a:spcPct val="150000"/>
              </a:lnSpc>
              <a:buNone/>
            </a:pPr>
            <a:r>
              <a:rPr lang="fa-IR" sz="1800" dirty="0" smtClean="0">
                <a:cs typeface="B Homa" panose="00000400000000000000" pitchFamily="2" charset="-78"/>
              </a:rPr>
              <a:t>    در </a:t>
            </a:r>
            <a:r>
              <a:rPr lang="fa-IR" sz="1800" dirty="0">
                <a:cs typeface="B Homa" panose="00000400000000000000" pitchFamily="2" charset="-78"/>
              </a:rPr>
              <a:t>اواسط 1970غفلت شدید مدیریتی پارک نتیجه و اثر مشکلات گسترده شهررا تشدید کرد. سال هایی که مدیریت بسیار ضعیف و نگه داری از پارک ناکافی بود پارک را از یک شاهکار معماری منظر به یک کاسه ی گرد و خاک بالقوه در روز ویک منطقه ی خطر در شب تبدیل کرده بود. </a:t>
            </a:r>
            <a:endParaRPr lang="fa-IR" sz="1800" dirty="0" smtClean="0">
              <a:cs typeface="B Homa" panose="00000400000000000000" pitchFamily="2" charset="-78"/>
            </a:endParaRPr>
          </a:p>
          <a:p>
            <a:pPr marL="0" indent="0" algn="justLow" rtl="1">
              <a:lnSpc>
                <a:spcPct val="150000"/>
              </a:lnSpc>
              <a:buNone/>
            </a:pPr>
            <a:endParaRPr lang="fa-IR" sz="1800" dirty="0">
              <a:cs typeface="B Homa" panose="00000400000000000000" pitchFamily="2" charset="-78"/>
            </a:endParaRPr>
          </a:p>
          <a:p>
            <a:pPr marL="0" indent="0" algn="r" rtl="1">
              <a:buNone/>
            </a:pPr>
            <a:endParaRPr lang="fa-IR" sz="2400" dirty="0"/>
          </a:p>
        </p:txBody>
      </p:sp>
    </p:spTree>
    <p:extLst>
      <p:ext uri="{BB962C8B-B14F-4D97-AF65-F5344CB8AC3E}">
        <p14:creationId xmlns:p14="http://schemas.microsoft.com/office/powerpoint/2010/main" val="414099831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15616" y="692696"/>
            <a:ext cx="6711654" cy="4195481"/>
          </a:xfrm>
        </p:spPr>
        <p:txBody>
          <a:bodyPr>
            <a:noAutofit/>
          </a:bodyPr>
          <a:lstStyle/>
          <a:p>
            <a:pPr marL="0" indent="0" algn="justLow" rtl="1">
              <a:lnSpc>
                <a:spcPct val="150000"/>
              </a:lnSpc>
              <a:buNone/>
            </a:pPr>
            <a:r>
              <a:rPr lang="fa-IR" dirty="0" smtClean="0">
                <a:cs typeface="B Homa" panose="00000400000000000000" pitchFamily="2" charset="-78"/>
              </a:rPr>
              <a:t>    چندین </a:t>
            </a:r>
            <a:r>
              <a:rPr lang="fa-IR" dirty="0">
                <a:cs typeface="B Homa" panose="00000400000000000000" pitchFamily="2" charset="-78"/>
              </a:rPr>
              <a:t>گروه از شهروندان دوره پدید امدند. این گروه ها با هدف اصلا ح اوضاع پارک افزایش بودجه و سازماندهی ابتکارات فعالیت می کردند یکی از این گروه با عنوان انجمن مالی پارک مرکزی برای مطالعه ی مدیریت پارک تشکیل شد که نتیجه ی مطالعات 2 موضوع به شرح زیر بود:</a:t>
            </a:r>
          </a:p>
          <a:p>
            <a:pPr marL="0" indent="0" algn="justLow" rtl="1">
              <a:lnSpc>
                <a:spcPct val="150000"/>
              </a:lnSpc>
              <a:buNone/>
            </a:pPr>
            <a:r>
              <a:rPr lang="fa-IR" dirty="0" smtClean="0">
                <a:cs typeface="B Homa" panose="00000400000000000000" pitchFamily="2" charset="-78"/>
              </a:rPr>
              <a:t>                  1-</a:t>
            </a:r>
            <a:r>
              <a:rPr lang="fa-IR" dirty="0">
                <a:cs typeface="B Homa" panose="00000400000000000000" pitchFamily="2" charset="-78"/>
              </a:rPr>
              <a:t>	فرا خوانی تاسیس و یا استقرار مقامی واحد در دپارتمان پارک جهت مسئولیت نظارت بر طرح و مدیریت پارک به </a:t>
            </a:r>
            <a:r>
              <a:rPr lang="fa-IR" dirty="0" smtClean="0">
                <a:cs typeface="B Homa" panose="00000400000000000000" pitchFamily="2" charset="-78"/>
              </a:rPr>
              <a:t>    	صورت </a:t>
            </a:r>
            <a:r>
              <a:rPr lang="fa-IR" dirty="0">
                <a:cs typeface="B Homa" panose="00000400000000000000" pitchFamily="2" charset="-78"/>
              </a:rPr>
              <a:t>همزمان.</a:t>
            </a:r>
          </a:p>
          <a:p>
            <a:pPr marL="0" indent="0" algn="justLow" rtl="1">
              <a:lnSpc>
                <a:spcPct val="150000"/>
              </a:lnSpc>
              <a:buNone/>
            </a:pPr>
            <a:r>
              <a:rPr lang="fa-IR" dirty="0" smtClean="0">
                <a:cs typeface="B Homa" panose="00000400000000000000" pitchFamily="2" charset="-78"/>
              </a:rPr>
              <a:t>               2-</a:t>
            </a:r>
            <a:r>
              <a:rPr lang="fa-IR" dirty="0">
                <a:cs typeface="B Homa" panose="00000400000000000000" pitchFamily="2" charset="-78"/>
              </a:rPr>
              <a:t>	تعیین هیت مدیره ای از نگهبانان برای نظارت شهروندان.</a:t>
            </a:r>
          </a:p>
          <a:p>
            <a:pPr marL="0" indent="0" algn="justLow" rtl="1">
              <a:lnSpc>
                <a:spcPct val="150000"/>
              </a:lnSpc>
              <a:buNone/>
            </a:pPr>
            <a:r>
              <a:rPr lang="fa-IR" dirty="0" smtClean="0">
                <a:cs typeface="B Homa" panose="00000400000000000000" pitchFamily="2" charset="-78"/>
              </a:rPr>
              <a:t>    در </a:t>
            </a:r>
            <a:r>
              <a:rPr lang="fa-IR" dirty="0">
                <a:cs typeface="B Homa" panose="00000400000000000000" pitchFamily="2" charset="-78"/>
              </a:rPr>
              <a:t>سال 1970گردن دئوس عضویت کمیسیون پارک ها, دفترمدیریت پارک مرکزی را تاسیس کرد و مقام دیگری جهت مدیریت اجرایی یک سازمان شهروندی دیگر را با نام ضربت وظایف پارک مرکزی تعیین کرد.(سازمانی برای انجام کارهای اجباری پارک مرکزی)</a:t>
            </a:r>
          </a:p>
          <a:p>
            <a:pPr algn="r" rtl="1"/>
            <a:endParaRPr lang="fa-IR" sz="2800" dirty="0"/>
          </a:p>
        </p:txBody>
      </p:sp>
    </p:spTree>
    <p:extLst>
      <p:ext uri="{BB962C8B-B14F-4D97-AF65-F5344CB8AC3E}">
        <p14:creationId xmlns:p14="http://schemas.microsoft.com/office/powerpoint/2010/main" val="17734180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67944" y="300278"/>
            <a:ext cx="7055380" cy="1400530"/>
          </a:xfrm>
        </p:spPr>
        <p:txBody>
          <a:bodyPr/>
          <a:lstStyle/>
          <a:p>
            <a:pPr algn="ctr"/>
            <a:r>
              <a:rPr lang="fa-IR" sz="3600" dirty="0" smtClean="0">
                <a:latin typeface="Calibri"/>
                <a:ea typeface="Calibri"/>
                <a:cs typeface="B Homa" panose="00000400000000000000" pitchFamily="2" charset="-78"/>
              </a:rPr>
              <a:t>		تا </a:t>
            </a:r>
            <a:r>
              <a:rPr lang="fa-IR" sz="3600" dirty="0">
                <a:latin typeface="Calibri"/>
                <a:ea typeface="Calibri"/>
                <a:cs typeface="B Homa" panose="00000400000000000000" pitchFamily="2" charset="-78"/>
              </a:rPr>
              <a:t>به امروز-1980</a:t>
            </a:r>
            <a:endParaRPr lang="fa-IR" sz="3600" dirty="0">
              <a:cs typeface="B Homa" panose="00000400000000000000" pitchFamily="2" charset="-78"/>
            </a:endParaRPr>
          </a:p>
        </p:txBody>
      </p:sp>
      <p:sp>
        <p:nvSpPr>
          <p:cNvPr id="3" name="Content Placeholder 2"/>
          <p:cNvSpPr>
            <a:spLocks noGrp="1"/>
          </p:cNvSpPr>
          <p:nvPr>
            <p:ph idx="1"/>
          </p:nvPr>
        </p:nvSpPr>
        <p:spPr>
          <a:xfrm>
            <a:off x="4932040" y="1268760"/>
            <a:ext cx="3395386" cy="3880773"/>
          </a:xfrm>
        </p:spPr>
        <p:txBody>
          <a:bodyPr>
            <a:noAutofit/>
          </a:bodyPr>
          <a:lstStyle/>
          <a:p>
            <a:pPr marL="0" indent="0" algn="justLow" rtl="1">
              <a:lnSpc>
                <a:spcPct val="150000"/>
              </a:lnSpc>
              <a:buNone/>
            </a:pPr>
            <a:r>
              <a:rPr lang="fa-IR" sz="1600" dirty="0" smtClean="0">
                <a:cs typeface="B Homa" panose="00000400000000000000" pitchFamily="2" charset="-78"/>
              </a:rPr>
              <a:t>    تحت </a:t>
            </a:r>
            <a:r>
              <a:rPr lang="fa-IR" sz="1600" dirty="0">
                <a:cs typeface="B Homa" panose="00000400000000000000" pitchFamily="2" charset="-78"/>
              </a:rPr>
              <a:t>رهبری کمیسیون حفاظت از پارک مرکزی احیا پارک با متوسط عملکردی اغاز شد اما اولین قدم بسیار هم پرداختن به نیازهایی بود که در درون ساختار و منابع دپارتمان پارک مرکزی قابل رویت نبود.</a:t>
            </a:r>
          </a:p>
          <a:p>
            <a:pPr marL="0" indent="0" algn="justLow" rtl="1">
              <a:lnSpc>
                <a:spcPct val="150000"/>
              </a:lnSpc>
              <a:buNone/>
            </a:pPr>
            <a:r>
              <a:rPr lang="fa-IR" sz="1600" dirty="0" smtClean="0">
                <a:cs typeface="B Homa" panose="00000400000000000000" pitchFamily="2" charset="-78"/>
              </a:rPr>
              <a:t>    کار </a:t>
            </a:r>
            <a:r>
              <a:rPr lang="fa-IR" sz="1600" dirty="0">
                <a:cs typeface="B Homa" panose="00000400000000000000" pitchFamily="2" charset="-78"/>
              </a:rPr>
              <a:t>ورزهایی که استخدام شدند برای احیا و تعمییر خصیصه های روستایی هیت کوچکی تشکیل دادند .افرادی مشغول پاسخگویی باغبانی واز بین بردن گرافیتی های زیر پنجره های شکسته(ساختمانی در پارک مرکزی)شدند.</a:t>
            </a:r>
          </a:p>
          <a:p>
            <a:pPr marL="0" indent="0" algn="justLow" rtl="1">
              <a:lnSpc>
                <a:spcPct val="150000"/>
              </a:lnSpc>
              <a:buNone/>
            </a:pPr>
            <a:r>
              <a:rPr lang="fa-IR" sz="1600" dirty="0" smtClean="0">
                <a:cs typeface="B Homa" panose="00000400000000000000" pitchFamily="2" charset="-78"/>
              </a:rPr>
              <a:t>    بنابر </a:t>
            </a:r>
            <a:r>
              <a:rPr lang="fa-IR" sz="1600" dirty="0">
                <a:cs typeface="B Homa" panose="00000400000000000000" pitchFamily="2" charset="-78"/>
              </a:rPr>
              <a:t>گفته های بلون اسکای در حال حاضر گرافیتی بیش از 24 ساعت در پارک نخواهد </a:t>
            </a:r>
            <a:r>
              <a:rPr lang="fa-IR" sz="1600" dirty="0" smtClean="0">
                <a:cs typeface="B Homa" panose="00000400000000000000" pitchFamily="2" charset="-78"/>
              </a:rPr>
              <a:t>بود. </a:t>
            </a:r>
          </a:p>
          <a:p>
            <a:pPr marL="0" indent="0" algn="justLow" rtl="1">
              <a:lnSpc>
                <a:spcPct val="150000"/>
              </a:lnSpc>
              <a:buNone/>
            </a:pPr>
            <a:r>
              <a:rPr lang="fa-IR" sz="1600" dirty="0" smtClean="0">
                <a:cs typeface="B Homa" panose="00000400000000000000" pitchFamily="2" charset="-78"/>
              </a:rPr>
              <a:t>.</a:t>
            </a:r>
            <a:endParaRPr lang="fa-IR" sz="1600" dirty="0">
              <a:cs typeface="B Homa" panose="00000400000000000000" pitchFamily="2" charset="-78"/>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132856"/>
            <a:ext cx="5004048" cy="3479269"/>
          </a:xfrm>
          <a:prstGeom prst="rect">
            <a:avLst/>
          </a:prstGeom>
          <a:effectLst>
            <a:softEdge rad="635000"/>
          </a:effectLst>
        </p:spPr>
      </p:pic>
    </p:spTree>
    <p:extLst>
      <p:ext uri="{BB962C8B-B14F-4D97-AF65-F5344CB8AC3E}">
        <p14:creationId xmlns:p14="http://schemas.microsoft.com/office/powerpoint/2010/main" val="320620021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31640" y="692696"/>
            <a:ext cx="6711654" cy="4195481"/>
          </a:xfrm>
        </p:spPr>
        <p:txBody>
          <a:bodyPr>
            <a:noAutofit/>
          </a:bodyPr>
          <a:lstStyle/>
          <a:p>
            <a:pPr marL="0" indent="0" algn="justLow" rtl="1">
              <a:lnSpc>
                <a:spcPct val="150000"/>
              </a:lnSpc>
              <a:buNone/>
            </a:pPr>
            <a:r>
              <a:rPr lang="fa-IR" sz="1800" dirty="0" smtClean="0">
                <a:cs typeface="B Homa" panose="00000400000000000000" pitchFamily="2" charset="-78"/>
              </a:rPr>
              <a:t>    اوایل </a:t>
            </a:r>
            <a:r>
              <a:rPr lang="fa-IR" sz="1800" dirty="0">
                <a:cs typeface="B Homa" panose="00000400000000000000" pitchFamily="2" charset="-78"/>
              </a:rPr>
              <a:t>سال 1980کمیسیون پارک مرکزی در تلاش طراحی برنامه ریزی بلند مدت با به کارگیری کارکنان خود و مشاوران خارجی بود. که باعث انگیزه و هدایت چندین پروژه بازسازی وتامین مالی ان ها توسط شهرستان شد همچنین طرح جامعی برای بازسازی پارک در پی این تلاش ها تقسیم شد.</a:t>
            </a:r>
          </a:p>
          <a:p>
            <a:pPr marL="0" indent="0" algn="justLow" rtl="1">
              <a:lnSpc>
                <a:spcPct val="150000"/>
              </a:lnSpc>
              <a:buNone/>
            </a:pPr>
            <a:r>
              <a:rPr lang="fa-IR" sz="1800" dirty="0" smtClean="0">
                <a:cs typeface="B Homa" panose="00000400000000000000" pitchFamily="2" charset="-78"/>
              </a:rPr>
              <a:t>    در </a:t>
            </a:r>
            <a:r>
              <a:rPr lang="fa-IR" sz="1800" dirty="0">
                <a:cs typeface="B Homa" panose="00000400000000000000" pitchFamily="2" charset="-78"/>
              </a:rPr>
              <a:t>پایان مرحله برنامه ریزی در سال 1985 کمیسیون پارک مرکزی : اولین حرف بزرگ(سرمایه)خود را با در نظر گیری افزایش تامین مالی بازسازی پارک, اعطای مسئولیت کامل طراحی, برگزاری مناقصه ها و نظارت بر تمامی پروژه های بزرگ پارک را در مبارزات انتخابی رو کرد.</a:t>
            </a:r>
          </a:p>
          <a:p>
            <a:pPr marL="0" indent="0" algn="just" rtl="1">
              <a:buNone/>
            </a:pPr>
            <a:r>
              <a:rPr lang="fa-IR" sz="1800" dirty="0" smtClean="0">
                <a:cs typeface="B Homa" panose="00000400000000000000" pitchFamily="2" charset="-78"/>
              </a:rPr>
              <a:t>    مرمت </a:t>
            </a:r>
            <a:r>
              <a:rPr lang="fa-IR" sz="1800" dirty="0">
                <a:cs typeface="B Homa" panose="00000400000000000000" pitchFamily="2" charset="-78"/>
              </a:rPr>
              <a:t>و بازسازی پارک با تقسیم پارک به مناطق جدا از هم و تعیین مسئول برای هر بخش جهت مدیریت همراه بود</a:t>
            </a:r>
            <a:r>
              <a:rPr lang="fa-IR" sz="2400" dirty="0"/>
              <a:t>. </a:t>
            </a:r>
            <a:endParaRPr lang="fa-IR" sz="2400" dirty="0" smtClean="0"/>
          </a:p>
          <a:p>
            <a:pPr marL="0" indent="0" algn="justLow" rtl="1">
              <a:lnSpc>
                <a:spcPct val="150000"/>
              </a:lnSpc>
              <a:buNone/>
            </a:pPr>
            <a:r>
              <a:rPr lang="fa-IR" sz="1800" dirty="0" smtClean="0">
                <a:cs typeface="B Homa" panose="00000400000000000000" pitchFamily="2" charset="-78"/>
              </a:rPr>
              <a:t>    مدیریت </a:t>
            </a:r>
            <a:r>
              <a:rPr lang="fa-IR" sz="1800" dirty="0">
                <a:cs typeface="B Homa" panose="00000400000000000000" pitchFamily="2" charset="-78"/>
              </a:rPr>
              <a:t>مناظر بازسازی شده با سیستم باغبانی منطقه ای در حدی موفق بود که در سال 1996برای تعمییر و نگه داری هسته و عملیات کارکنان دوباره این سیستم سازمان دهی </a:t>
            </a:r>
            <a:r>
              <a:rPr lang="fa-IR" sz="1800" dirty="0" smtClean="0">
                <a:cs typeface="B Homa" panose="00000400000000000000" pitchFamily="2" charset="-78"/>
              </a:rPr>
              <a:t>شدومنطقه </a:t>
            </a:r>
            <a:r>
              <a:rPr lang="fa-IR" sz="1800" dirty="0">
                <a:cs typeface="B Homa" panose="00000400000000000000" pitchFamily="2" charset="-78"/>
              </a:rPr>
              <a:t>بندی در 49بخش صورت گرفت وهر بخش برای هر روز نگه داری فردی پاسخگو است</a:t>
            </a:r>
            <a:r>
              <a:rPr lang="fa-IR" sz="1800" dirty="0" smtClean="0">
                <a:cs typeface="B Homa" panose="00000400000000000000" pitchFamily="2" charset="-78"/>
              </a:rPr>
              <a:t>.</a:t>
            </a:r>
          </a:p>
          <a:p>
            <a:pPr marL="0" indent="0" algn="justLow" rtl="1">
              <a:lnSpc>
                <a:spcPct val="150000"/>
              </a:lnSpc>
              <a:buNone/>
            </a:pPr>
            <a:endParaRPr lang="fa-IR" sz="1800" dirty="0">
              <a:cs typeface="B Homa" panose="00000400000000000000" pitchFamily="2" charset="-78"/>
            </a:endParaRPr>
          </a:p>
        </p:txBody>
      </p:sp>
    </p:spTree>
    <p:extLst>
      <p:ext uri="{BB962C8B-B14F-4D97-AF65-F5344CB8AC3E}">
        <p14:creationId xmlns:p14="http://schemas.microsoft.com/office/powerpoint/2010/main" val="35755191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55576" y="980728"/>
            <a:ext cx="7200800" cy="3880773"/>
          </a:xfrm>
        </p:spPr>
        <p:txBody>
          <a:bodyPr>
            <a:normAutofit/>
          </a:bodyPr>
          <a:lstStyle/>
          <a:p>
            <a:pPr marL="0" indent="0" algn="justLow" rtl="1">
              <a:lnSpc>
                <a:spcPct val="150000"/>
              </a:lnSpc>
              <a:buNone/>
            </a:pPr>
            <a:r>
              <a:rPr lang="fa-IR" sz="1800" dirty="0">
                <a:cs typeface="B Homa" panose="00000400000000000000" pitchFamily="2" charset="-78"/>
              </a:rPr>
              <a:t>در پی این موفقیت ها در 23 اکتبر سال2012مدیر مالی- جان</a:t>
            </a:r>
            <a:r>
              <a:rPr lang="en-US" sz="1800" dirty="0">
                <a:cs typeface="B Homa" panose="00000400000000000000" pitchFamily="2" charset="-78"/>
              </a:rPr>
              <a:t>A</a:t>
            </a:r>
            <a:r>
              <a:rPr lang="fa-IR" sz="1800" dirty="0">
                <a:cs typeface="B Homa" panose="00000400000000000000" pitchFamily="2" charset="-78"/>
              </a:rPr>
              <a:t>پالسون-هدیه ی 100 میلیون دلاری برای حفاظت پارک به کمیسیون اعطا </a:t>
            </a:r>
            <a:r>
              <a:rPr lang="fa-IR" sz="1800" dirty="0" smtClean="0">
                <a:cs typeface="B Homa" panose="00000400000000000000" pitchFamily="2" charset="-78"/>
              </a:rPr>
              <a:t>کرد که </a:t>
            </a:r>
            <a:r>
              <a:rPr lang="fa-IR" sz="1800" dirty="0">
                <a:cs typeface="B Homa" panose="00000400000000000000" pitchFamily="2" charset="-78"/>
              </a:rPr>
              <a:t>بزرگترین کمک مالی به سیستم پارک های نیویورک بود.</a:t>
            </a:r>
          </a:p>
          <a:p>
            <a:pPr marL="0" indent="0" algn="r" rtl="1">
              <a:buNone/>
            </a:pPr>
            <a:endParaRPr lang="fa-IR" sz="2400"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23728" y="2921114"/>
            <a:ext cx="4896544" cy="3476722"/>
          </a:xfrm>
          <a:prstGeom prst="rect">
            <a:avLst/>
          </a:prstGeom>
          <a:ln>
            <a:noFill/>
          </a:ln>
          <a:effectLst>
            <a:softEdge rad="112500"/>
          </a:effectLst>
        </p:spPr>
      </p:pic>
    </p:spTree>
    <p:extLst>
      <p:ext uri="{BB962C8B-B14F-4D97-AF65-F5344CB8AC3E}">
        <p14:creationId xmlns:p14="http://schemas.microsoft.com/office/powerpoint/2010/main" val="268729743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87824" y="313198"/>
            <a:ext cx="7055380" cy="1400530"/>
          </a:xfrm>
        </p:spPr>
        <p:txBody>
          <a:bodyPr/>
          <a:lstStyle/>
          <a:p>
            <a:pPr algn="ctr"/>
            <a:r>
              <a:rPr lang="fa-IR" sz="3600" dirty="0" smtClean="0">
                <a:solidFill>
                  <a:schemeClr val="tx1"/>
                </a:solidFill>
                <a:cs typeface="B Homa" panose="00000400000000000000" pitchFamily="2" charset="-78"/>
              </a:rPr>
              <a:t>		</a:t>
            </a:r>
            <a:r>
              <a:rPr lang="fa-IR" sz="3600" dirty="0" smtClean="0">
                <a:solidFill>
                  <a:schemeClr val="tx1"/>
                </a:solidFill>
                <a:effectLst>
                  <a:outerShdw blurRad="38100" dist="38100" dir="2700000" algn="tl">
                    <a:srgbClr val="000000">
                      <a:alpha val="43137"/>
                    </a:srgbClr>
                  </a:outerShdw>
                </a:effectLst>
                <a:cs typeface="B Homa" panose="00000400000000000000" pitchFamily="2" charset="-78"/>
              </a:rPr>
              <a:t>محوطه </a:t>
            </a:r>
            <a:r>
              <a:rPr lang="fa-IR" sz="3600" dirty="0">
                <a:solidFill>
                  <a:schemeClr val="tx1"/>
                </a:solidFill>
                <a:effectLst>
                  <a:outerShdw blurRad="38100" dist="38100" dir="2700000" algn="tl">
                    <a:srgbClr val="000000">
                      <a:alpha val="43137"/>
                    </a:srgbClr>
                  </a:outerShdw>
                </a:effectLst>
                <a:cs typeface="B Homa" panose="00000400000000000000" pitchFamily="2" charset="-78"/>
              </a:rPr>
              <a:t>سازی و امکانات پارک</a:t>
            </a:r>
          </a:p>
        </p:txBody>
      </p:sp>
      <p:sp>
        <p:nvSpPr>
          <p:cNvPr id="3" name="Content Placeholder 2"/>
          <p:cNvSpPr>
            <a:spLocks noGrp="1"/>
          </p:cNvSpPr>
          <p:nvPr>
            <p:ph idx="1"/>
          </p:nvPr>
        </p:nvSpPr>
        <p:spPr>
          <a:xfrm>
            <a:off x="827584" y="1270000"/>
            <a:ext cx="7704856" cy="3880773"/>
          </a:xfrm>
        </p:spPr>
        <p:txBody>
          <a:bodyPr>
            <a:normAutofit/>
          </a:bodyPr>
          <a:lstStyle/>
          <a:p>
            <a:pPr algn="justLow" rtl="1">
              <a:lnSpc>
                <a:spcPct val="150000"/>
              </a:lnSpc>
              <a:buFont typeface="Courier New" pitchFamily="49" charset="0"/>
              <a:buChar char="o"/>
            </a:pPr>
            <a:r>
              <a:rPr lang="fa-IR" sz="1800" dirty="0">
                <a:cs typeface="B Homa" panose="00000400000000000000" pitchFamily="2" charset="-78"/>
              </a:rPr>
              <a:t>در حالی که کاشت و  شکل زمین در بسیاری از مناطق طبیعی به نظر می رسد در واقع تماما منظر سازی است.همچنین این پارک دارای دریاچه ها و برکه های به ظاهر طبیعی است که به صورت مصنوع ساخته شده اند</a:t>
            </a:r>
            <a:r>
              <a:rPr lang="fa-IR" sz="2400" dirty="0" smtClean="0"/>
              <a:t>.</a:t>
            </a:r>
          </a:p>
          <a:p>
            <a:pPr marL="0" indent="0" algn="justLow">
              <a:lnSpc>
                <a:spcPct val="150000"/>
              </a:lnSpc>
              <a:buNone/>
            </a:pPr>
            <a:endParaRPr lang="fa-IR" sz="24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4869160"/>
            <a:ext cx="8064896" cy="1645920"/>
          </a:xfrm>
          <a:prstGeom prst="rect">
            <a:avLst/>
          </a:prstGeom>
          <a:effectLst>
            <a:softEdge rad="317500"/>
          </a:effectLst>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9552" y="2377770"/>
            <a:ext cx="3721012" cy="2466204"/>
          </a:xfrm>
          <a:prstGeom prst="rect">
            <a:avLst/>
          </a:prstGeom>
          <a:ln>
            <a:noFill/>
          </a:ln>
          <a:effectLst>
            <a:softEdge rad="317500"/>
          </a:effectLst>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74368" y="2377770"/>
            <a:ext cx="4602088" cy="3129420"/>
          </a:xfrm>
          <a:prstGeom prst="rect">
            <a:avLst/>
          </a:prstGeom>
          <a:effectLst>
            <a:softEdge rad="635000"/>
          </a:effectLst>
        </p:spPr>
      </p:pic>
    </p:spTree>
    <p:extLst>
      <p:ext uri="{BB962C8B-B14F-4D97-AF65-F5344CB8AC3E}">
        <p14:creationId xmlns:p14="http://schemas.microsoft.com/office/powerpoint/2010/main" val="86664689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9" y="764704"/>
            <a:ext cx="8279942" cy="4800600"/>
          </a:xfrm>
        </p:spPr>
        <p:txBody>
          <a:bodyPr>
            <a:normAutofit/>
          </a:bodyPr>
          <a:lstStyle/>
          <a:p>
            <a:pPr marL="0" indent="0" algn="justLow" rtl="1">
              <a:lnSpc>
                <a:spcPct val="150000"/>
              </a:lnSpc>
              <a:buNone/>
            </a:pPr>
            <a:r>
              <a:rPr lang="fa-IR" sz="1800" dirty="0">
                <a:cs typeface="B Homa" panose="00000400000000000000" pitchFamily="2" charset="-78"/>
              </a:rPr>
              <a:t>گسترده ی پیاده راه , کنترل راه های باریک و 2میدانی یخی برای ایس هاکی و...که یکی از ان ها در جولای و تگوست استخر شنا هستند ,باغ وحش پارک مرکزی,باغ کمیسیونارک مرکزی,پناهگاه حیات وحش,مساحت بزرگی در حدود 106ایکر از جنگل طبیعی : یک یک امفی تئاتر در فضای باز از محوطه ی پارک است همچنین جاذبه هایی در داخل سالن ها وجود دارد که عبارتند از: قلعه کوشک با مرکز طبیعی , کلبه عروسک خیمه شب بازی تئاتر سوئد و چرخ وفلک تاریخی</a:t>
            </a:r>
            <a:r>
              <a:rPr lang="fa-IR" sz="1800" dirty="0" smtClean="0">
                <a:cs typeface="B Homa" panose="00000400000000000000" pitchFamily="2" charset="-78"/>
              </a:rPr>
              <a:t>.</a:t>
            </a:r>
          </a:p>
          <a:p>
            <a:pPr marL="0" indent="0" algn="justLow" rtl="1">
              <a:lnSpc>
                <a:spcPct val="150000"/>
              </a:lnSpc>
              <a:buNone/>
            </a:pPr>
            <a:endParaRPr lang="fa-IR" sz="1800" dirty="0">
              <a:cs typeface="B Homa" panose="000004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32340" y="2996952"/>
            <a:ext cx="3825240" cy="2828805"/>
          </a:xfrm>
          <a:prstGeom prst="rect">
            <a:avLst/>
          </a:prstGeom>
          <a:ln>
            <a:noFill/>
          </a:ln>
          <a:effectLst>
            <a:softEdge rad="112500"/>
          </a:effec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77" y="3649674"/>
            <a:ext cx="5717708" cy="3226421"/>
          </a:xfrm>
          <a:prstGeom prst="rect">
            <a:avLst/>
          </a:prstGeom>
          <a:ln>
            <a:noFill/>
          </a:ln>
          <a:effectLst>
            <a:softEdge rad="112500"/>
          </a:effectLst>
        </p:spPr>
      </p:pic>
    </p:spTree>
    <p:extLst>
      <p:ext uri="{BB962C8B-B14F-4D97-AF65-F5344CB8AC3E}">
        <p14:creationId xmlns:p14="http://schemas.microsoft.com/office/powerpoint/2010/main" val="77096702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76672"/>
            <a:ext cx="8229600" cy="1143000"/>
          </a:xfrm>
        </p:spPr>
        <p:txBody>
          <a:bodyPr>
            <a:normAutofit fontScale="90000"/>
          </a:bodyPr>
          <a:lstStyle/>
          <a:p>
            <a:pPr marL="342900" lvl="0" indent="-342900" algn="ctr">
              <a:lnSpc>
                <a:spcPct val="150000"/>
              </a:lnSpc>
              <a:spcBef>
                <a:spcPct val="20000"/>
              </a:spcBef>
            </a:pPr>
            <a:r>
              <a:rPr lang="fa-IR" sz="3600" b="0" dirty="0" smtClean="0">
                <a:solidFill>
                  <a:schemeClr val="tx1"/>
                </a:solidFill>
                <a:ea typeface="+mn-ea"/>
                <a:cs typeface="B Homa" panose="00000400000000000000" pitchFamily="2" charset="-78"/>
              </a:rPr>
              <a:t>		آثار </a:t>
            </a:r>
            <a:r>
              <a:rPr lang="fa-IR" sz="3600" b="0" dirty="0">
                <a:solidFill>
                  <a:schemeClr val="tx1"/>
                </a:solidFill>
                <a:ea typeface="+mn-ea"/>
                <a:cs typeface="B Homa" panose="00000400000000000000" pitchFamily="2" charset="-78"/>
              </a:rPr>
              <a:t>هنری پارک</a:t>
            </a:r>
            <a:br>
              <a:rPr lang="fa-IR" sz="3600" b="0" dirty="0">
                <a:solidFill>
                  <a:schemeClr val="tx1"/>
                </a:solidFill>
                <a:ea typeface="+mn-ea"/>
                <a:cs typeface="B Homa" panose="00000400000000000000" pitchFamily="2" charset="-78"/>
              </a:rPr>
            </a:br>
            <a:endParaRPr lang="fa-IR" sz="3600" dirty="0">
              <a:solidFill>
                <a:schemeClr val="tx1"/>
              </a:solidFill>
            </a:endParaRPr>
          </a:p>
        </p:txBody>
      </p:sp>
      <p:sp>
        <p:nvSpPr>
          <p:cNvPr id="3" name="Content Placeholder 2"/>
          <p:cNvSpPr>
            <a:spLocks noGrp="1"/>
          </p:cNvSpPr>
          <p:nvPr>
            <p:ph idx="1"/>
          </p:nvPr>
        </p:nvSpPr>
        <p:spPr/>
        <p:txBody>
          <a:bodyPr>
            <a:normAutofit/>
          </a:bodyPr>
          <a:lstStyle/>
          <a:p>
            <a:pPr algn="just" rtl="1">
              <a:lnSpc>
                <a:spcPct val="150000"/>
              </a:lnSpc>
              <a:spcAft>
                <a:spcPts val="1000"/>
              </a:spcAft>
              <a:buFont typeface="Wingdings" pitchFamily="2" charset="2"/>
              <a:buChar char="ü"/>
              <a:tabLst>
                <a:tab pos="4306570" algn="l"/>
              </a:tabLst>
            </a:pPr>
            <a:r>
              <a:rPr lang="fa-IR" sz="1800" dirty="0">
                <a:latin typeface="Calibri"/>
                <a:ea typeface="Calibri"/>
                <a:cs typeface="B Homa" panose="00000400000000000000" pitchFamily="2" charset="-78"/>
              </a:rPr>
              <a:t>مجسمه سازی : در مجموع 29 مجسمه در پارک وجود دارد که یا دست ساز افرادی چون اگوستوس</a:t>
            </a:r>
            <a:r>
              <a:rPr lang="en-US" sz="1800" dirty="0">
                <a:latin typeface="Calibri"/>
                <a:ea typeface="Calibri"/>
                <a:cs typeface="B Homa" panose="00000400000000000000" pitchFamily="2" charset="-78"/>
              </a:rPr>
              <a:t>,</a:t>
            </a:r>
            <a:r>
              <a:rPr lang="fa-IR" sz="1800" dirty="0">
                <a:latin typeface="Calibri"/>
                <a:ea typeface="Calibri"/>
                <a:cs typeface="B Homa" panose="00000400000000000000" pitchFamily="2" charset="-78"/>
              </a:rPr>
              <a:t> سنت گودنس</a:t>
            </a:r>
            <a:r>
              <a:rPr lang="en-US" sz="1800" dirty="0">
                <a:latin typeface="Calibri"/>
                <a:ea typeface="Calibri"/>
                <a:cs typeface="B Homa" panose="00000400000000000000" pitchFamily="2" charset="-78"/>
              </a:rPr>
              <a:t>,</a:t>
            </a:r>
            <a:r>
              <a:rPr lang="fa-IR" sz="1800" dirty="0">
                <a:latin typeface="Calibri"/>
                <a:ea typeface="Calibri"/>
                <a:cs typeface="B Homa" panose="00000400000000000000" pitchFamily="2" charset="-78"/>
              </a:rPr>
              <a:t>جان کوئینسی ادامز استیبنز بوده و یا از طرف افراد و یا سازمان هایی به پارک اهدا شده اند برخی از این مجسمه ها عبارتند از :</a:t>
            </a:r>
            <a:endParaRPr lang="en-US" sz="1800" dirty="0">
              <a:latin typeface="Calibri"/>
              <a:ea typeface="Calibri"/>
              <a:cs typeface="B Homa" panose="00000400000000000000" pitchFamily="2" charset="-78"/>
            </a:endParaRPr>
          </a:p>
          <a:p>
            <a:pPr marL="0" indent="0" algn="just" rtl="1">
              <a:lnSpc>
                <a:spcPct val="150000"/>
              </a:lnSpc>
              <a:spcAft>
                <a:spcPts val="1000"/>
              </a:spcAft>
              <a:buNone/>
              <a:tabLst>
                <a:tab pos="4306570" algn="l"/>
              </a:tabLst>
            </a:pPr>
            <a:r>
              <a:rPr lang="fa-IR" sz="1800" dirty="0">
                <a:latin typeface="Calibri"/>
                <a:ea typeface="Calibri"/>
                <a:cs typeface="B Homa" panose="00000400000000000000" pitchFamily="2" charset="-78"/>
              </a:rPr>
              <a:t>فرشته ی اب (الهه ی اب )در بتستا تریس توسط اما </a:t>
            </a:r>
            <a:r>
              <a:rPr lang="fa-IR" sz="1800" dirty="0" smtClean="0">
                <a:latin typeface="Calibri"/>
                <a:ea typeface="Calibri"/>
                <a:cs typeface="B Homa" panose="00000400000000000000" pitchFamily="2" charset="-78"/>
              </a:rPr>
              <a:t>استیبز </a:t>
            </a:r>
            <a:endParaRPr lang="en-US" sz="1800" dirty="0">
              <a:latin typeface="Calibri"/>
              <a:ea typeface="Calibri"/>
              <a:cs typeface="B Homa" panose="00000400000000000000" pitchFamily="2" charset="-78"/>
            </a:endParaRPr>
          </a:p>
          <a:p>
            <a:pPr marL="0" indent="0" algn="just" rtl="1">
              <a:lnSpc>
                <a:spcPct val="150000"/>
              </a:lnSpc>
              <a:spcAft>
                <a:spcPts val="1000"/>
              </a:spcAft>
              <a:buNone/>
            </a:pPr>
            <a:r>
              <a:rPr lang="fa-IR" sz="1800" dirty="0">
                <a:latin typeface="Calibri"/>
                <a:ea typeface="Calibri"/>
                <a:cs typeface="B Homa" panose="00000400000000000000" pitchFamily="2" charset="-78"/>
              </a:rPr>
              <a:t>بالتو سگ مشهوری که در سال 1925 در طی </a:t>
            </a:r>
            <a:r>
              <a:rPr lang="en-US" sz="1800" dirty="0">
                <a:latin typeface="Calibri"/>
                <a:ea typeface="Calibri"/>
                <a:cs typeface="B Homa" panose="00000400000000000000" pitchFamily="2" charset="-78"/>
              </a:rPr>
              <a:t>serum run to none</a:t>
            </a:r>
          </a:p>
          <a:p>
            <a:pPr marL="0" indent="0" algn="just" rtl="1">
              <a:lnSpc>
                <a:spcPct val="150000"/>
              </a:lnSpc>
              <a:spcAft>
                <a:spcPts val="1000"/>
              </a:spcAft>
              <a:buNone/>
            </a:pPr>
            <a:r>
              <a:rPr lang="fa-IR" sz="1800" dirty="0" smtClean="0">
                <a:latin typeface="Calibri"/>
                <a:ea typeface="Calibri"/>
                <a:cs typeface="B Homa" panose="00000400000000000000" pitchFamily="2" charset="-78"/>
              </a:rPr>
              <a:t>الیس </a:t>
            </a:r>
            <a:r>
              <a:rPr lang="fa-IR" sz="1800" dirty="0">
                <a:latin typeface="Calibri"/>
                <a:ea typeface="Calibri"/>
                <a:cs typeface="B Homa" panose="00000400000000000000" pitchFamily="2" charset="-78"/>
              </a:rPr>
              <a:t>در سرزمین عجایب و .....</a:t>
            </a:r>
            <a:endParaRPr lang="en-US" sz="1800" dirty="0">
              <a:latin typeface="Calibri"/>
              <a:ea typeface="Calibri"/>
              <a:cs typeface="B Homa" panose="00000400000000000000" pitchFamily="2" charset="-78"/>
            </a:endParaRPr>
          </a:p>
          <a:p>
            <a:pPr algn="r" rtl="1"/>
            <a:endParaRPr lang="fa-IR" sz="2400" dirty="0"/>
          </a:p>
        </p:txBody>
      </p:sp>
    </p:spTree>
    <p:extLst>
      <p:ext uri="{BB962C8B-B14F-4D97-AF65-F5344CB8AC3E}">
        <p14:creationId xmlns:p14="http://schemas.microsoft.com/office/powerpoint/2010/main" val="17610149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4454" y="102444"/>
            <a:ext cx="7620000" cy="720080"/>
          </a:xfrm>
        </p:spPr>
        <p:txBody>
          <a:bodyPr/>
          <a:lstStyle/>
          <a:p>
            <a:pPr algn="ctr"/>
            <a:r>
              <a:rPr lang="fa-IR" dirty="0" smtClean="0">
                <a:solidFill>
                  <a:schemeClr val="tx1"/>
                </a:solidFill>
              </a:rPr>
              <a:t>		</a:t>
            </a:r>
            <a:r>
              <a:rPr lang="fa-IR" sz="3600" dirty="0" smtClean="0">
                <a:solidFill>
                  <a:schemeClr val="tx1"/>
                </a:solidFill>
                <a:cs typeface="B Homa" panose="00000400000000000000" pitchFamily="2" charset="-78"/>
              </a:rPr>
              <a:t>مقدمه</a:t>
            </a:r>
            <a:endParaRPr lang="fa-IR" sz="3600" dirty="0">
              <a:solidFill>
                <a:schemeClr val="tx1"/>
              </a:solidFill>
              <a:cs typeface="B Homa" panose="00000400000000000000" pitchFamily="2" charset="-78"/>
            </a:endParaRPr>
          </a:p>
        </p:txBody>
      </p:sp>
      <p:sp>
        <p:nvSpPr>
          <p:cNvPr id="3" name="Content Placeholder 2"/>
          <p:cNvSpPr>
            <a:spLocks noGrp="1"/>
          </p:cNvSpPr>
          <p:nvPr>
            <p:ph idx="1"/>
          </p:nvPr>
        </p:nvSpPr>
        <p:spPr>
          <a:xfrm>
            <a:off x="1038907" y="836712"/>
            <a:ext cx="7206032" cy="4800600"/>
          </a:xfrm>
        </p:spPr>
        <p:txBody>
          <a:bodyPr/>
          <a:lstStyle/>
          <a:p>
            <a:pPr marL="0" indent="0" algn="justLow" rtl="1">
              <a:lnSpc>
                <a:spcPct val="150000"/>
              </a:lnSpc>
              <a:spcAft>
                <a:spcPts val="1000"/>
              </a:spcAft>
              <a:buNone/>
            </a:pPr>
            <a:r>
              <a:rPr lang="fa-IR" sz="1600" dirty="0" smtClean="0">
                <a:latin typeface="Comic Sans MS" pitchFamily="66" charset="0"/>
                <a:ea typeface="Calibri"/>
                <a:cs typeface="B Homa" panose="00000400000000000000" pitchFamily="2" charset="-78"/>
              </a:rPr>
              <a:t>   </a:t>
            </a:r>
            <a:r>
              <a:rPr lang="en-US" sz="1600" dirty="0" smtClean="0">
                <a:latin typeface="Comic Sans MS" pitchFamily="66" charset="0"/>
                <a:ea typeface="Calibri"/>
                <a:cs typeface="B Homa" panose="00000400000000000000" pitchFamily="2" charset="-78"/>
              </a:rPr>
              <a:t>Central park</a:t>
            </a:r>
            <a:r>
              <a:rPr lang="fa-IR" sz="1600" dirty="0" smtClean="0">
                <a:latin typeface="Comic Sans MS" pitchFamily="66" charset="0"/>
                <a:ea typeface="Calibri"/>
                <a:cs typeface="B Homa" panose="00000400000000000000" pitchFamily="2" charset="-78"/>
              </a:rPr>
              <a:t> یک </a:t>
            </a:r>
            <a:r>
              <a:rPr lang="fa-IR" sz="1600" dirty="0">
                <a:latin typeface="Comic Sans MS" pitchFamily="66" charset="0"/>
                <a:ea typeface="Calibri"/>
                <a:cs typeface="B Homa" panose="00000400000000000000" pitchFamily="2" charset="-78"/>
              </a:rPr>
              <a:t>پارک عمومی در مرکز منهتن در شهر نیویورک است</a:t>
            </a:r>
            <a:r>
              <a:rPr lang="fa-IR" sz="1600" dirty="0" smtClean="0">
                <a:latin typeface="Comic Sans MS" pitchFamily="66" charset="0"/>
                <a:ea typeface="Calibri"/>
                <a:cs typeface="B Homa" panose="00000400000000000000" pitchFamily="2" charset="-78"/>
              </a:rPr>
              <a:t>.</a:t>
            </a:r>
          </a:p>
          <a:p>
            <a:pPr marL="0" indent="0" algn="justLow" rtl="1">
              <a:lnSpc>
                <a:spcPct val="150000"/>
              </a:lnSpc>
              <a:spcAft>
                <a:spcPts val="1000"/>
              </a:spcAft>
              <a:buNone/>
            </a:pPr>
            <a:r>
              <a:rPr lang="fa-IR" sz="1600" dirty="0">
                <a:latin typeface="Comic Sans MS" pitchFamily="66" charset="0"/>
                <a:ea typeface="Calibri"/>
                <a:cs typeface="B Homa" panose="00000400000000000000" pitchFamily="2" charset="-78"/>
              </a:rPr>
              <a:t> </a:t>
            </a:r>
            <a:r>
              <a:rPr lang="fa-IR" sz="1600" dirty="0" smtClean="0">
                <a:latin typeface="Comic Sans MS" pitchFamily="66" charset="0"/>
                <a:ea typeface="Calibri"/>
                <a:cs typeface="B Homa" panose="00000400000000000000" pitchFamily="2" charset="-78"/>
              </a:rPr>
              <a:t> این </a:t>
            </a:r>
            <a:r>
              <a:rPr lang="fa-IR" sz="1600" dirty="0">
                <a:latin typeface="Comic Sans MS" pitchFamily="66" charset="0"/>
                <a:ea typeface="Calibri"/>
                <a:cs typeface="B Homa" panose="00000400000000000000" pitchFamily="2" charset="-78"/>
              </a:rPr>
              <a:t>پارک ابتدا در سال 1857در ابعاد 843ایکر (حدود 341 کیلومتر مربع) اقتتاح شد. </a:t>
            </a:r>
            <a:endParaRPr lang="fa-IR" sz="1600" dirty="0" smtClean="0">
              <a:latin typeface="Comic Sans MS" pitchFamily="66" charset="0"/>
              <a:ea typeface="Calibri"/>
              <a:cs typeface="B Homa" panose="00000400000000000000" pitchFamily="2" charset="-78"/>
            </a:endParaRPr>
          </a:p>
          <a:p>
            <a:pPr marL="0" indent="0" algn="justLow" rtl="1">
              <a:lnSpc>
                <a:spcPct val="150000"/>
              </a:lnSpc>
              <a:spcAft>
                <a:spcPts val="1000"/>
              </a:spcAft>
              <a:buNone/>
            </a:pPr>
            <a:r>
              <a:rPr lang="fa-IR" sz="1600" dirty="0" smtClean="0">
                <a:latin typeface="Comic Sans MS" pitchFamily="66" charset="0"/>
                <a:ea typeface="Calibri"/>
                <a:cs typeface="B Homa" panose="00000400000000000000" pitchFamily="2" charset="-78"/>
              </a:rPr>
              <a:t>  در </a:t>
            </a:r>
            <a:r>
              <a:rPr lang="fa-IR" sz="1600" dirty="0">
                <a:latin typeface="Comic Sans MS" pitchFamily="66" charset="0"/>
                <a:ea typeface="Calibri"/>
                <a:cs typeface="B Homa" panose="00000400000000000000" pitchFamily="2" charset="-78"/>
              </a:rPr>
              <a:t>سال 1856فردریک اولمستر و کالورت وکس در مسابقه ای برای دادن طرح جهت بهبود و گسترش پارک برنده شدند و ساخت  و ساز طرح با نام طرح چمن(نگهبان سبز)در همان سال اغاز شد.وحتی در طی جنگ داخلی غیرنظامی امریکا نیز ادامه داشت تا نهایتا در سال 1873کامل شد.این پارک توسط یک سازمان </a:t>
            </a:r>
            <a:r>
              <a:rPr lang="fa-IR" sz="1600" dirty="0" smtClean="0">
                <a:latin typeface="Comic Sans MS" pitchFamily="66" charset="0"/>
                <a:ea typeface="Calibri"/>
                <a:cs typeface="B Homa" panose="00000400000000000000" pitchFamily="2" charset="-78"/>
              </a:rPr>
              <a:t>غیرانتفاعی به </a:t>
            </a:r>
            <a:r>
              <a:rPr lang="fa-IR" sz="1600" dirty="0">
                <a:latin typeface="Comic Sans MS" pitchFamily="66" charset="0"/>
                <a:ea typeface="Calibri"/>
                <a:cs typeface="B Homa" panose="00000400000000000000" pitchFamily="2" charset="-78"/>
              </a:rPr>
              <a:t>نام </a:t>
            </a:r>
            <a:r>
              <a:rPr lang="fa-IR" sz="1600" dirty="0" smtClean="0">
                <a:latin typeface="Comic Sans MS" pitchFamily="66" charset="0"/>
                <a:ea typeface="Calibri"/>
                <a:cs typeface="B Homa" panose="00000400000000000000" pitchFamily="2" charset="-78"/>
              </a:rPr>
              <a:t>سازمان حفاظت پارک </a:t>
            </a:r>
            <a:r>
              <a:rPr lang="fa-IR" sz="1600" dirty="0">
                <a:latin typeface="Comic Sans MS" pitchFamily="66" charset="0"/>
                <a:ea typeface="Calibri"/>
                <a:cs typeface="B Homa" panose="00000400000000000000" pitchFamily="2" charset="-78"/>
              </a:rPr>
              <a:t>مرکزی که تحت قرارداد فرمانداری شهر بود اداره می شود</a:t>
            </a:r>
            <a:r>
              <a:rPr lang="fa-IR" sz="1600" dirty="0" smtClean="0">
                <a:latin typeface="Comic Sans MS" pitchFamily="66" charset="0"/>
                <a:ea typeface="Calibri"/>
                <a:cs typeface="B Homa" panose="00000400000000000000" pitchFamily="2" charset="-78"/>
              </a:rPr>
              <a:t>.</a:t>
            </a:r>
            <a:endParaRPr lang="en-US" sz="1600" dirty="0">
              <a:latin typeface="Comic Sans MS" pitchFamily="66" charset="0"/>
              <a:ea typeface="Calibri"/>
              <a:cs typeface="B Homa" panose="000004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4293096"/>
            <a:ext cx="8514422" cy="2163698"/>
          </a:xfrm>
          <a:prstGeom prst="rect">
            <a:avLst/>
          </a:prstGeom>
          <a:effectLst>
            <a:softEdge rad="317500"/>
          </a:effec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269" y="3296043"/>
            <a:ext cx="9144000" cy="3589020"/>
          </a:xfrm>
          <a:prstGeom prst="rect">
            <a:avLst/>
          </a:prstGeom>
          <a:ln>
            <a:noFill/>
          </a:ln>
          <a:effectLst>
            <a:softEdge rad="112500"/>
          </a:effectLst>
        </p:spPr>
      </p:pic>
    </p:spTree>
    <p:extLst>
      <p:ext uri="{BB962C8B-B14F-4D97-AF65-F5344CB8AC3E}">
        <p14:creationId xmlns:p14="http://schemas.microsoft.com/office/powerpoint/2010/main" val="10859066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15616" y="692696"/>
            <a:ext cx="6624736" cy="4800600"/>
          </a:xfrm>
        </p:spPr>
        <p:txBody>
          <a:bodyPr>
            <a:normAutofit/>
          </a:bodyPr>
          <a:lstStyle/>
          <a:p>
            <a:pPr algn="justLow" rtl="1">
              <a:lnSpc>
                <a:spcPct val="150000"/>
              </a:lnSpc>
            </a:pPr>
            <a:r>
              <a:rPr lang="fa-IR" sz="1800" dirty="0">
                <a:cs typeface="B Homa" panose="00000400000000000000" pitchFamily="2" charset="-78"/>
              </a:rPr>
              <a:t>اوبلسیک : اوبلسیکی با نام سوزن کلئوپاترا یکی از هرمی شکل از گرانیت قرمز موجود در جهان است که دوستون دیگر یکی در لندن ودیگری در پاریس قرار دارند</a:t>
            </a:r>
            <a:r>
              <a:rPr lang="fa-IR" sz="1800" dirty="0" smtClean="0">
                <a:cs typeface="B Homa" panose="00000400000000000000" pitchFamily="2" charset="-78"/>
              </a:rPr>
              <a:t>.</a:t>
            </a:r>
          </a:p>
          <a:p>
            <a:pPr algn="justLow" rtl="1">
              <a:lnSpc>
                <a:spcPct val="150000"/>
              </a:lnSpc>
            </a:pPr>
            <a:endParaRPr lang="fa-IR" sz="1800" dirty="0">
              <a:cs typeface="B Homa" panose="00000400000000000000" pitchFamily="2" charset="-78"/>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75656" y="1916832"/>
            <a:ext cx="3660949" cy="4327376"/>
          </a:xfrm>
          <a:prstGeom prst="rect">
            <a:avLst/>
          </a:prstGeom>
          <a:ln>
            <a:noFill/>
          </a:ln>
          <a:effectLst>
            <a:softEdge rad="112500"/>
          </a:effectLst>
        </p:spPr>
      </p:pic>
    </p:spTree>
    <p:extLst>
      <p:ext uri="{BB962C8B-B14F-4D97-AF65-F5344CB8AC3E}">
        <p14:creationId xmlns:p14="http://schemas.microsoft.com/office/powerpoint/2010/main" val="370203145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8014" y="980728"/>
            <a:ext cx="7404385" cy="4384829"/>
          </a:xfrm>
        </p:spPr>
        <p:txBody>
          <a:bodyPr>
            <a:normAutofit/>
          </a:bodyPr>
          <a:lstStyle/>
          <a:p>
            <a:pPr marL="0" indent="0" algn="justLow" rtl="1">
              <a:lnSpc>
                <a:spcPct val="150000"/>
              </a:lnSpc>
              <a:spcAft>
                <a:spcPts val="1000"/>
              </a:spcAft>
              <a:buNone/>
            </a:pPr>
            <a:r>
              <a:rPr lang="fa-IR" sz="1800" dirty="0">
                <a:latin typeface="Calibri"/>
                <a:ea typeface="Calibri"/>
                <a:cs typeface="B Homa" panose="00000400000000000000" pitchFamily="2" charset="-78"/>
              </a:rPr>
              <a:t>زمین توت فرنگی:زمینی در حدود 5/2ایکر در پارک که یاد بود نوازنده ای به نام جان لئون اسوبه افتخار اهنگ به یادماندنی"زمین توت فرنگی "برای همیشه این اسم برای منطقه انتخاب شده</a:t>
            </a:r>
            <a:r>
              <a:rPr lang="fa-IR" sz="1800" dirty="0" smtClean="0">
                <a:latin typeface="Calibri"/>
                <a:ea typeface="Calibri"/>
                <a:cs typeface="B Homa" panose="00000400000000000000" pitchFamily="2" charset="-78"/>
              </a:rPr>
              <a:t>.</a:t>
            </a:r>
          </a:p>
          <a:p>
            <a:pPr marL="0" indent="0" algn="justLow" rtl="1">
              <a:lnSpc>
                <a:spcPct val="150000"/>
              </a:lnSpc>
              <a:spcAft>
                <a:spcPts val="1000"/>
              </a:spcAft>
              <a:buNone/>
            </a:pPr>
            <a:endParaRPr lang="en-US" sz="1800" dirty="0">
              <a:latin typeface="Calibri"/>
              <a:ea typeface="Calibri"/>
              <a:cs typeface="B Homa" panose="00000400000000000000" pitchFamily="2" charset="-78"/>
            </a:endParaRPr>
          </a:p>
          <a:p>
            <a:pPr algn="r" rtl="1"/>
            <a:endParaRPr lang="fa-IR" sz="2400" dirty="0"/>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5166" y="2924944"/>
            <a:ext cx="3474328" cy="2605746"/>
          </a:xfrm>
          <a:prstGeom prst="rect">
            <a:avLst/>
          </a:prstGeom>
          <a:ln>
            <a:noFill/>
          </a:ln>
          <a:effectLst>
            <a:softEdge rad="112500"/>
          </a:effectLst>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41872" y="2492896"/>
            <a:ext cx="4598212" cy="3920112"/>
          </a:xfrm>
          <a:prstGeom prst="rect">
            <a:avLst/>
          </a:prstGeom>
          <a:effectLst>
            <a:softEdge rad="635000"/>
          </a:effectLst>
        </p:spPr>
      </p:pic>
    </p:spTree>
    <p:extLst>
      <p:ext uri="{BB962C8B-B14F-4D97-AF65-F5344CB8AC3E}">
        <p14:creationId xmlns:p14="http://schemas.microsoft.com/office/powerpoint/2010/main" val="408547428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5607" y="836712"/>
            <a:ext cx="6347714" cy="3880773"/>
          </a:xfrm>
        </p:spPr>
        <p:txBody>
          <a:bodyPr/>
          <a:lstStyle/>
          <a:p>
            <a:pPr marL="0" indent="0" algn="justLow" rtl="1">
              <a:lnSpc>
                <a:spcPct val="150000"/>
              </a:lnSpc>
              <a:buNone/>
            </a:pPr>
            <a:r>
              <a:rPr lang="fa-IR" sz="1600" dirty="0" smtClean="0">
                <a:cs typeface="B Homa" panose="00000400000000000000" pitchFamily="2" charset="-78"/>
              </a:rPr>
              <a:t>    گیت ها: ورودی هایی توسط کریستو طراحی شده است که در بخش های زیادی از پارک(حدودا 12 ورودی) از این گیت ها قرار داده شده است.</a:t>
            </a:r>
          </a:p>
          <a:p>
            <a:pPr marL="0" indent="0" algn="justLow" rtl="1">
              <a:lnSpc>
                <a:spcPct val="150000"/>
              </a:lnSpc>
              <a:buNone/>
            </a:pPr>
            <a:endParaRPr lang="fa-IR" sz="1600" dirty="0">
              <a:cs typeface="B Homa" panose="00000400000000000000" pitchFamily="2" charset="-78"/>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536" y="1916832"/>
            <a:ext cx="3600400" cy="4104456"/>
          </a:xfrm>
          <a:prstGeom prst="rect">
            <a:avLst/>
          </a:prstGeom>
          <a:effectLst>
            <a:softEdge rad="635000"/>
          </a:effectLst>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87824" y="2564904"/>
            <a:ext cx="5760132" cy="3840088"/>
          </a:xfrm>
          <a:prstGeom prst="rect">
            <a:avLst/>
          </a:prstGeom>
          <a:effectLst>
            <a:softEdge rad="635000"/>
          </a:effectLst>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2536" y="5276311"/>
            <a:ext cx="4572000" cy="3143456"/>
          </a:xfrm>
          <a:prstGeom prst="rect">
            <a:avLst/>
          </a:prstGeom>
          <a:effectLst>
            <a:softEdge rad="635000"/>
          </a:effectLst>
        </p:spPr>
      </p:pic>
    </p:spTree>
    <p:extLst>
      <p:ext uri="{BB962C8B-B14F-4D97-AF65-F5344CB8AC3E}">
        <p14:creationId xmlns:p14="http://schemas.microsoft.com/office/powerpoint/2010/main" val="139299630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76672"/>
            <a:ext cx="8229600" cy="1143000"/>
          </a:xfrm>
        </p:spPr>
        <p:txBody>
          <a:bodyPr>
            <a:normAutofit fontScale="90000"/>
          </a:bodyPr>
          <a:lstStyle/>
          <a:p>
            <a:pPr marL="342900" lvl="0" indent="-342900" algn="ctr">
              <a:lnSpc>
                <a:spcPct val="150000"/>
              </a:lnSpc>
              <a:spcBef>
                <a:spcPct val="20000"/>
              </a:spcBef>
            </a:pPr>
            <a:r>
              <a:rPr lang="fa-IR" sz="3600" b="0" dirty="0" smtClean="0">
                <a:solidFill>
                  <a:schemeClr val="tx1"/>
                </a:solidFill>
                <a:ea typeface="+mn-ea"/>
                <a:cs typeface="B Homa" panose="00000400000000000000" pitchFamily="2" charset="-78"/>
              </a:rPr>
              <a:t>		منابع</a:t>
            </a:r>
            <a:r>
              <a:rPr lang="fa-IR" sz="3600" b="0" dirty="0">
                <a:solidFill>
                  <a:schemeClr val="tx1"/>
                </a:solidFill>
                <a:ea typeface="+mn-ea"/>
                <a:cs typeface="B Homa" panose="00000400000000000000" pitchFamily="2" charset="-78"/>
              </a:rPr>
              <a:t/>
            </a:r>
            <a:br>
              <a:rPr lang="fa-IR" sz="3600" b="0" dirty="0">
                <a:solidFill>
                  <a:schemeClr val="tx1"/>
                </a:solidFill>
                <a:ea typeface="+mn-ea"/>
                <a:cs typeface="B Homa" panose="00000400000000000000" pitchFamily="2" charset="-78"/>
              </a:rPr>
            </a:br>
            <a:endParaRPr lang="fa-IR" sz="3600" dirty="0">
              <a:solidFill>
                <a:schemeClr val="tx1"/>
              </a:solidFill>
            </a:endParaRPr>
          </a:p>
        </p:txBody>
      </p:sp>
      <p:sp>
        <p:nvSpPr>
          <p:cNvPr id="3" name="Content Placeholder 2"/>
          <p:cNvSpPr>
            <a:spLocks noGrp="1"/>
          </p:cNvSpPr>
          <p:nvPr>
            <p:ph idx="1"/>
          </p:nvPr>
        </p:nvSpPr>
        <p:spPr/>
        <p:txBody>
          <a:bodyPr/>
          <a:lstStyle/>
          <a:p>
            <a:pPr>
              <a:lnSpc>
                <a:spcPct val="115000"/>
              </a:lnSpc>
              <a:spcAft>
                <a:spcPts val="1000"/>
              </a:spcAft>
              <a:buClr>
                <a:schemeClr val="accent5">
                  <a:lumMod val="25000"/>
                </a:schemeClr>
              </a:buClr>
              <a:buFont typeface="Wingdings" pitchFamily="2" charset="2"/>
              <a:buChar char="q"/>
            </a:pPr>
            <a:r>
              <a:rPr lang="en-US" u="sng" dirty="0">
                <a:latin typeface="Calibri"/>
                <a:ea typeface="Calibri"/>
                <a:cs typeface="Arial"/>
                <a:hlinkClick r:id="rId2"/>
              </a:rPr>
              <a:t>http://www.aviewoncities.com/nyc/centralpark.htm</a:t>
            </a:r>
            <a:endParaRPr lang="en-US" dirty="0">
              <a:latin typeface="Calibri"/>
              <a:ea typeface="Calibri"/>
              <a:cs typeface="Arial"/>
            </a:endParaRPr>
          </a:p>
          <a:p>
            <a:pPr>
              <a:lnSpc>
                <a:spcPct val="115000"/>
              </a:lnSpc>
              <a:spcAft>
                <a:spcPts val="1000"/>
              </a:spcAft>
              <a:buClr>
                <a:schemeClr val="accent5">
                  <a:lumMod val="25000"/>
                </a:schemeClr>
              </a:buClr>
              <a:buFont typeface="Wingdings" pitchFamily="2" charset="2"/>
              <a:buChar char="q"/>
            </a:pPr>
            <a:r>
              <a:rPr lang="en-US" u="sng" dirty="0">
                <a:latin typeface="Calibri"/>
                <a:ea typeface="Calibri"/>
                <a:cs typeface="Arial"/>
                <a:hlinkClick r:id="rId3"/>
              </a:rPr>
              <a:t>http://www.centralparknyc.org/</a:t>
            </a:r>
            <a:endParaRPr lang="en-US" dirty="0">
              <a:latin typeface="Calibri"/>
              <a:ea typeface="Calibri"/>
              <a:cs typeface="Arial"/>
            </a:endParaRPr>
          </a:p>
          <a:p>
            <a:pPr>
              <a:lnSpc>
                <a:spcPct val="115000"/>
              </a:lnSpc>
              <a:spcAft>
                <a:spcPts val="1000"/>
              </a:spcAft>
              <a:buClr>
                <a:schemeClr val="accent5">
                  <a:lumMod val="25000"/>
                </a:schemeClr>
              </a:buClr>
              <a:buFont typeface="Wingdings" pitchFamily="2" charset="2"/>
              <a:buChar char="q"/>
            </a:pPr>
            <a:r>
              <a:rPr lang="en-US" u="sng" dirty="0">
                <a:latin typeface="Calibri"/>
                <a:ea typeface="Calibri"/>
                <a:cs typeface="Arial"/>
                <a:hlinkClick r:id="rId4"/>
              </a:rPr>
              <a:t>http://www.centralpark.com/guide/general-info.html</a:t>
            </a:r>
            <a:endParaRPr lang="en-US" dirty="0">
              <a:latin typeface="Calibri"/>
              <a:ea typeface="Calibri"/>
              <a:cs typeface="Arial"/>
            </a:endParaRPr>
          </a:p>
          <a:p>
            <a:pPr>
              <a:buClr>
                <a:schemeClr val="accent5">
                  <a:lumMod val="25000"/>
                </a:schemeClr>
              </a:buClr>
              <a:buFont typeface="Wingdings" pitchFamily="2" charset="2"/>
              <a:buChar char="q"/>
            </a:pPr>
            <a:r>
              <a:rPr lang="en-US" u="sng" dirty="0">
                <a:latin typeface="Calibri"/>
                <a:ea typeface="Calibri"/>
                <a:cs typeface="Arial"/>
                <a:hlinkClick r:id="rId5"/>
              </a:rPr>
              <a:t>http://en.wikipedia.org/wiki/Central_Park</a:t>
            </a:r>
            <a:endParaRPr lang="fa-IR" dirty="0"/>
          </a:p>
        </p:txBody>
      </p:sp>
    </p:spTree>
    <p:extLst>
      <p:ext uri="{BB962C8B-B14F-4D97-AF65-F5344CB8AC3E}">
        <p14:creationId xmlns:p14="http://schemas.microsoft.com/office/powerpoint/2010/main" val="2385158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32040" y="163807"/>
            <a:ext cx="7055380" cy="1400530"/>
          </a:xfrm>
        </p:spPr>
        <p:txBody>
          <a:bodyPr/>
          <a:lstStyle/>
          <a:p>
            <a:pPr algn="ctr"/>
            <a:r>
              <a:rPr lang="fa-IR" dirty="0" smtClean="0">
                <a:solidFill>
                  <a:schemeClr val="tx1"/>
                </a:solidFill>
              </a:rPr>
              <a:t>		</a:t>
            </a:r>
            <a:r>
              <a:rPr lang="fa-IR" sz="3600" dirty="0" smtClean="0">
                <a:solidFill>
                  <a:schemeClr val="tx1"/>
                </a:solidFill>
                <a:cs typeface="B Homa" panose="00000400000000000000" pitchFamily="2" charset="-78"/>
              </a:rPr>
              <a:t>تاریخچه</a:t>
            </a:r>
            <a:endParaRPr lang="fa-IR" sz="3600" dirty="0">
              <a:solidFill>
                <a:schemeClr val="tx1"/>
              </a:solidFill>
              <a:cs typeface="B Homa" panose="00000400000000000000" pitchFamily="2" charset="-78"/>
            </a:endParaRPr>
          </a:p>
        </p:txBody>
      </p:sp>
      <p:sp>
        <p:nvSpPr>
          <p:cNvPr id="3" name="Content Placeholder 2"/>
          <p:cNvSpPr>
            <a:spLocks noGrp="1"/>
          </p:cNvSpPr>
          <p:nvPr>
            <p:ph idx="1"/>
          </p:nvPr>
        </p:nvSpPr>
        <p:spPr>
          <a:xfrm>
            <a:off x="971600" y="1052736"/>
            <a:ext cx="7272808" cy="3880773"/>
          </a:xfrm>
        </p:spPr>
        <p:txBody>
          <a:bodyPr/>
          <a:lstStyle/>
          <a:p>
            <a:pPr algn="just" rtl="1"/>
            <a:r>
              <a:rPr lang="fa-IR" dirty="0" smtClean="0">
                <a:cs typeface="B Homa" panose="00000400000000000000" pitchFamily="2" charset="-78"/>
              </a:rPr>
              <a:t>1900-1857</a:t>
            </a:r>
          </a:p>
          <a:p>
            <a:pPr marL="0" indent="0" algn="just" rtl="1">
              <a:lnSpc>
                <a:spcPct val="150000"/>
              </a:lnSpc>
              <a:buNone/>
            </a:pPr>
            <a:r>
              <a:rPr lang="fa-IR" sz="1600" dirty="0">
                <a:latin typeface="Comic Sans MS" pitchFamily="66" charset="0"/>
                <a:cs typeface="B Homa" panose="00000400000000000000" pitchFamily="2" charset="-78"/>
              </a:rPr>
              <a:t> </a:t>
            </a:r>
            <a:r>
              <a:rPr lang="en-US" sz="1600" dirty="0">
                <a:latin typeface="Comic Sans MS" pitchFamily="66" charset="0"/>
                <a:ea typeface="Calibri"/>
                <a:cs typeface="B Homa" panose="00000400000000000000" pitchFamily="2" charset="-78"/>
              </a:rPr>
              <a:t>Central </a:t>
            </a:r>
            <a:r>
              <a:rPr lang="en-US" sz="1600" dirty="0" smtClean="0">
                <a:latin typeface="Comic Sans MS" pitchFamily="66" charset="0"/>
                <a:ea typeface="Calibri"/>
                <a:cs typeface="B Homa" panose="00000400000000000000" pitchFamily="2" charset="-78"/>
              </a:rPr>
              <a:t>park  </a:t>
            </a:r>
            <a:r>
              <a:rPr lang="fa-IR" sz="1600" dirty="0" smtClean="0">
                <a:latin typeface="Comic Sans MS" pitchFamily="66" charset="0"/>
                <a:ea typeface="Calibri"/>
                <a:cs typeface="B Homa" panose="00000400000000000000" pitchFamily="2" charset="-78"/>
              </a:rPr>
              <a:t> </a:t>
            </a:r>
            <a:r>
              <a:rPr lang="fa-IR" sz="1600" dirty="0" smtClean="0">
                <a:latin typeface="Calibri"/>
                <a:ea typeface="Calibri"/>
                <a:cs typeface="B Homa" panose="00000400000000000000" pitchFamily="2" charset="-78"/>
              </a:rPr>
              <a:t>جز </a:t>
            </a:r>
            <a:r>
              <a:rPr lang="fa-IR" sz="1600" dirty="0">
                <a:latin typeface="Calibri"/>
                <a:ea typeface="Calibri"/>
                <a:cs typeface="B Homa" panose="00000400000000000000" pitchFamily="2" charset="-78"/>
              </a:rPr>
              <a:t>طرح کمیسیون در سال 1811 نبود اما در بین سال های </a:t>
            </a:r>
            <a:r>
              <a:rPr lang="fa-IR" sz="1600" dirty="0" smtClean="0">
                <a:latin typeface="Calibri"/>
                <a:ea typeface="Calibri"/>
                <a:cs typeface="B Homa" panose="00000400000000000000" pitchFamily="2" charset="-78"/>
              </a:rPr>
              <a:t>1821تا 1855 نیویورک </a:t>
            </a:r>
            <a:r>
              <a:rPr lang="fa-IR" sz="1600" dirty="0">
                <a:latin typeface="Calibri"/>
                <a:ea typeface="Calibri"/>
                <a:cs typeface="B Homa" panose="00000400000000000000" pitchFamily="2" charset="-78"/>
              </a:rPr>
              <a:t>با رشد </a:t>
            </a:r>
            <a:r>
              <a:rPr lang="fa-IR" sz="1600" dirty="0" smtClean="0">
                <a:latin typeface="Calibri"/>
                <a:ea typeface="Calibri"/>
                <a:cs typeface="B Homa" panose="00000400000000000000" pitchFamily="2" charset="-78"/>
              </a:rPr>
              <a:t>4 برابری </a:t>
            </a:r>
            <a:r>
              <a:rPr lang="fa-IR" sz="1600" dirty="0">
                <a:latin typeface="Calibri"/>
                <a:ea typeface="Calibri"/>
                <a:cs typeface="B Homa" panose="00000400000000000000" pitchFamily="2" charset="-78"/>
              </a:rPr>
              <a:t>جمعیت </a:t>
            </a:r>
            <a:r>
              <a:rPr lang="fa-IR" sz="1600" dirty="0" smtClean="0">
                <a:latin typeface="Calibri"/>
                <a:ea typeface="Calibri"/>
                <a:cs typeface="B Homa" panose="00000400000000000000" pitchFamily="2" charset="-78"/>
              </a:rPr>
              <a:t> روبه </a:t>
            </a:r>
            <a:r>
              <a:rPr lang="fa-IR" sz="1600" dirty="0">
                <a:latin typeface="Calibri"/>
                <a:ea typeface="Calibri"/>
                <a:cs typeface="B Homa" panose="00000400000000000000" pitchFamily="2" charset="-78"/>
              </a:rPr>
              <a:t>رو شد</a:t>
            </a:r>
            <a:r>
              <a:rPr lang="fa-IR" sz="1600" dirty="0" smtClean="0">
                <a:latin typeface="Calibri"/>
                <a:ea typeface="Calibri"/>
                <a:cs typeface="B Homa" panose="00000400000000000000" pitchFamily="2" charset="-78"/>
              </a:rPr>
              <a:t>.</a:t>
            </a:r>
          </a:p>
          <a:p>
            <a:pPr marL="0" indent="0" algn="just" rtl="1">
              <a:lnSpc>
                <a:spcPct val="150000"/>
              </a:lnSpc>
              <a:buNone/>
            </a:pPr>
            <a:r>
              <a:rPr lang="fa-IR" sz="1600" dirty="0">
                <a:latin typeface="Calibri"/>
                <a:ea typeface="Calibri"/>
                <a:cs typeface="B Homa" panose="00000400000000000000" pitchFamily="2" charset="-78"/>
              </a:rPr>
              <a:t> </a:t>
            </a:r>
            <a:r>
              <a:rPr lang="fa-IR" sz="1600" dirty="0" smtClean="0">
                <a:latin typeface="Calibri"/>
                <a:ea typeface="Calibri"/>
                <a:cs typeface="B Homa" panose="00000400000000000000" pitchFamily="2" charset="-78"/>
              </a:rPr>
              <a:t>   در </a:t>
            </a:r>
            <a:r>
              <a:rPr lang="fa-IR" sz="1600" dirty="0">
                <a:latin typeface="Calibri"/>
                <a:ea typeface="Calibri"/>
                <a:cs typeface="B Homa" panose="00000400000000000000" pitchFamily="2" charset="-78"/>
              </a:rPr>
              <a:t>این دوران ویراستار و شاعر روزنامه ی </a:t>
            </a:r>
            <a:r>
              <a:rPr lang="en-US" sz="1600" dirty="0">
                <a:latin typeface="Calibri"/>
                <a:ea typeface="Calibri"/>
                <a:cs typeface="B Homa" panose="00000400000000000000" pitchFamily="2" charset="-78"/>
              </a:rPr>
              <a:t>evening post</a:t>
            </a:r>
            <a:r>
              <a:rPr lang="fa-IR" sz="1600" dirty="0">
                <a:latin typeface="Calibri"/>
                <a:ea typeface="Calibri"/>
                <a:cs typeface="B Homa" panose="00000400000000000000" pitchFamily="2" charset="-78"/>
              </a:rPr>
              <a:t>(</a:t>
            </a:r>
            <a:r>
              <a:rPr lang="en-US" sz="1600" dirty="0" err="1">
                <a:latin typeface="Calibri"/>
                <a:ea typeface="Calibri"/>
                <a:cs typeface="B Homa" panose="00000400000000000000" pitchFamily="2" charset="-78"/>
              </a:rPr>
              <a:t>newyourk</a:t>
            </a:r>
            <a:r>
              <a:rPr lang="en-US" sz="1600" dirty="0">
                <a:latin typeface="Calibri"/>
                <a:ea typeface="Calibri"/>
                <a:cs typeface="B Homa" panose="00000400000000000000" pitchFamily="2" charset="-78"/>
              </a:rPr>
              <a:t> post</a:t>
            </a:r>
            <a:r>
              <a:rPr lang="fa-IR" sz="1600" dirty="0">
                <a:latin typeface="Calibri"/>
                <a:ea typeface="Calibri"/>
                <a:cs typeface="B Homa" panose="00000400000000000000" pitchFamily="2" charset="-78"/>
              </a:rPr>
              <a:t> امروز)ویلیام برایانت-و اولین معمار منظر امریکایی-اندرو جکسون-از نیاز نیویورک به یک فضای عالی عمومی صحبت به میان اوردند. مکانی شبیه به بوادو بولونی در پاریس یا هاید پارک </a:t>
            </a:r>
            <a:r>
              <a:rPr lang="fa-IR" sz="1600" dirty="0" smtClean="0">
                <a:latin typeface="Calibri"/>
                <a:ea typeface="Calibri"/>
                <a:cs typeface="B Homa" panose="00000400000000000000" pitchFamily="2" charset="-78"/>
              </a:rPr>
              <a:t>لندن....</a:t>
            </a:r>
          </a:p>
          <a:p>
            <a:pPr marL="0" indent="0" algn="just" rtl="1">
              <a:lnSpc>
                <a:spcPct val="150000"/>
              </a:lnSpc>
              <a:buNone/>
            </a:pPr>
            <a:endParaRPr lang="fa-IR" sz="1600" dirty="0">
              <a:cs typeface="B Homa" panose="00000400000000000000" pitchFamily="2" charset="-78"/>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63386" y="3761656"/>
            <a:ext cx="3096344" cy="3096344"/>
          </a:xfrm>
          <a:prstGeom prst="rect">
            <a:avLst/>
          </a:prstGeom>
          <a:noFill/>
          <a:ln>
            <a:noFill/>
          </a:ln>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1560" y="3784829"/>
            <a:ext cx="3744416" cy="3096344"/>
          </a:xfrm>
          <a:prstGeom prst="rect">
            <a:avLst/>
          </a:prstGeom>
          <a:noFill/>
          <a:ln>
            <a:noFill/>
          </a:ln>
        </p:spPr>
      </p:pic>
    </p:spTree>
    <p:extLst>
      <p:ext uri="{BB962C8B-B14F-4D97-AF65-F5344CB8AC3E}">
        <p14:creationId xmlns:p14="http://schemas.microsoft.com/office/powerpoint/2010/main" val="28623451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620688"/>
            <a:ext cx="7791774" cy="5040560"/>
          </a:xfrm>
        </p:spPr>
        <p:txBody>
          <a:bodyPr>
            <a:noAutofit/>
          </a:bodyPr>
          <a:lstStyle/>
          <a:p>
            <a:pPr marL="0" indent="0" algn="justLow" rtl="1">
              <a:lnSpc>
                <a:spcPct val="150000"/>
              </a:lnSpc>
              <a:buNone/>
            </a:pPr>
            <a:r>
              <a:rPr lang="fa-IR" dirty="0" smtClean="0">
                <a:latin typeface="Calibri"/>
                <a:ea typeface="Calibri"/>
                <a:cs typeface="B Homa" panose="00000400000000000000" pitchFamily="2" charset="-78"/>
              </a:rPr>
              <a:t>    در </a:t>
            </a:r>
            <a:r>
              <a:rPr lang="fa-IR" dirty="0">
                <a:latin typeface="Calibri"/>
                <a:ea typeface="Calibri"/>
                <a:cs typeface="B Homa" panose="00000400000000000000" pitchFamily="2" charset="-78"/>
              </a:rPr>
              <a:t>سال های 1853 قوه مقننه نیویورک 700ایکر مساحت بین خیابان های 59م تا 106 را برای ساختن پارک معین </a:t>
            </a:r>
            <a:r>
              <a:rPr lang="fa-IR" dirty="0" smtClean="0">
                <a:latin typeface="Calibri"/>
                <a:ea typeface="Calibri"/>
                <a:cs typeface="B Homa" panose="00000400000000000000" pitchFamily="2" charset="-78"/>
              </a:rPr>
              <a:t>کرد </a:t>
            </a:r>
            <a:r>
              <a:rPr lang="fa-IR" dirty="0">
                <a:latin typeface="Calibri"/>
                <a:ea typeface="Calibri"/>
                <a:cs typeface="B Homa" panose="00000400000000000000" pitchFamily="2" charset="-78"/>
              </a:rPr>
              <a:t>که بیش از 5میلیون دلار امریکا تنها برای زمین ان هزینه </a:t>
            </a:r>
            <a:r>
              <a:rPr lang="fa-IR" dirty="0" smtClean="0">
                <a:latin typeface="Calibri"/>
                <a:ea typeface="Calibri"/>
                <a:cs typeface="B Homa" panose="00000400000000000000" pitchFamily="2" charset="-78"/>
              </a:rPr>
              <a:t>شد.</a:t>
            </a:r>
          </a:p>
          <a:p>
            <a:pPr marL="0" indent="0" algn="justLow" rtl="1">
              <a:lnSpc>
                <a:spcPct val="150000"/>
              </a:lnSpc>
              <a:buNone/>
            </a:pPr>
            <a:r>
              <a:rPr lang="fa-IR" dirty="0">
                <a:latin typeface="Calibri"/>
                <a:cs typeface="B Homa" panose="00000400000000000000" pitchFamily="2" charset="-78"/>
              </a:rPr>
              <a:t>    ایالت کمیسیون  حفاظت پارک مرکزی را به بازرسی از پیشرفت طرح موظف </a:t>
            </a:r>
            <a:r>
              <a:rPr lang="fa-IR" dirty="0" smtClean="0">
                <a:latin typeface="Calibri"/>
                <a:cs typeface="B Homa" panose="00000400000000000000" pitchFamily="2" charset="-78"/>
              </a:rPr>
              <a:t>کرد.(</a:t>
            </a:r>
            <a:r>
              <a:rPr lang="fa-IR" dirty="0">
                <a:latin typeface="Calibri"/>
                <a:cs typeface="B Homa" panose="00000400000000000000" pitchFamily="2" charset="-78"/>
              </a:rPr>
              <a:t>طرحی که در سال 1856با نام طرح چمن از طرف اولمستر و وکس پزیرفته شده بود</a:t>
            </a:r>
            <a:r>
              <a:rPr lang="fa-IR" dirty="0" smtClean="0">
                <a:latin typeface="Calibri"/>
                <a:cs typeface="B Homa" panose="00000400000000000000" pitchFamily="2" charset="-78"/>
              </a:rPr>
              <a:t>)</a:t>
            </a:r>
          </a:p>
          <a:p>
            <a:pPr marL="0" indent="0" algn="justLow" rtl="1">
              <a:lnSpc>
                <a:spcPct val="150000"/>
              </a:lnSpc>
              <a:buNone/>
            </a:pPr>
            <a:r>
              <a:rPr lang="fa-IR" dirty="0">
                <a:latin typeface="Calibri"/>
                <a:cs typeface="B Homa" panose="00000400000000000000" pitchFamily="2" charset="-78"/>
              </a:rPr>
              <a:t>    لازم به ذکر است که چشم انداز پارک به ح زیادی از سفرها و اقامت های اولمستر در سال 1850 الهام می گرفت.او در طی این سفر پارک های زیادی را دیده بود که موثر ترین ان ها در طراحی </a:t>
            </a:r>
            <a:r>
              <a:rPr lang="en-US" dirty="0">
                <a:latin typeface="Comic Sans MS" pitchFamily="66" charset="0"/>
                <a:cs typeface="B Homa" panose="00000400000000000000" pitchFamily="2" charset="-78"/>
              </a:rPr>
              <a:t>central park </a:t>
            </a:r>
            <a:r>
              <a:rPr lang="fa-IR" dirty="0" smtClean="0">
                <a:latin typeface="Comic Sans MS" pitchFamily="66" charset="0"/>
                <a:cs typeface="B Homa" panose="00000400000000000000" pitchFamily="2" charset="-78"/>
              </a:rPr>
              <a:t> </a:t>
            </a:r>
            <a:r>
              <a:rPr lang="fa-IR" dirty="0" smtClean="0">
                <a:latin typeface="Calibri"/>
                <a:cs typeface="B Homa" panose="00000400000000000000" pitchFamily="2" charset="-78"/>
              </a:rPr>
              <a:t>پارک</a:t>
            </a:r>
            <a:r>
              <a:rPr lang="en-US" dirty="0" err="1">
                <a:latin typeface="Comic Sans MS" pitchFamily="66" charset="0"/>
                <a:cs typeface="B Homa" panose="00000400000000000000" pitchFamily="2" charset="-78"/>
              </a:rPr>
              <a:t>briken</a:t>
            </a:r>
            <a:r>
              <a:rPr lang="en-US" dirty="0">
                <a:latin typeface="Comic Sans MS" pitchFamily="66" charset="0"/>
                <a:cs typeface="B Homa" panose="00000400000000000000" pitchFamily="2" charset="-78"/>
              </a:rPr>
              <a:t> head </a:t>
            </a:r>
            <a:r>
              <a:rPr lang="fa-IR" dirty="0" smtClean="0">
                <a:latin typeface="Comic Sans MS" pitchFamily="66" charset="0"/>
                <a:cs typeface="B Homa" panose="00000400000000000000" pitchFamily="2" charset="-78"/>
              </a:rPr>
              <a:t> </a:t>
            </a:r>
            <a:r>
              <a:rPr lang="fa-IR" dirty="0" smtClean="0">
                <a:latin typeface="Calibri"/>
                <a:cs typeface="B Homa" panose="00000400000000000000" pitchFamily="2" charset="-78"/>
              </a:rPr>
              <a:t>وباغ </a:t>
            </a:r>
            <a:r>
              <a:rPr lang="en-US" dirty="0">
                <a:latin typeface="Comic Sans MS" pitchFamily="66" charset="0"/>
                <a:cs typeface="B Homa" panose="00000400000000000000" pitchFamily="2" charset="-78"/>
              </a:rPr>
              <a:t>derby</a:t>
            </a:r>
            <a:r>
              <a:rPr lang="en-US" dirty="0">
                <a:latin typeface="Calibri"/>
                <a:cs typeface="B Homa" panose="00000400000000000000" pitchFamily="2" charset="-78"/>
              </a:rPr>
              <a:t> </a:t>
            </a:r>
            <a:r>
              <a:rPr lang="fa-IR" dirty="0" smtClean="0">
                <a:latin typeface="Calibri"/>
                <a:cs typeface="B Homa" panose="00000400000000000000" pitchFamily="2" charset="-78"/>
              </a:rPr>
              <a:t> در </a:t>
            </a:r>
            <a:r>
              <a:rPr lang="fa-IR" dirty="0">
                <a:latin typeface="Calibri"/>
                <a:cs typeface="B Homa" panose="00000400000000000000" pitchFamily="2" charset="-78"/>
              </a:rPr>
              <a:t>انگلستان بود</a:t>
            </a:r>
            <a:r>
              <a:rPr lang="fa-IR" dirty="0" smtClean="0">
                <a:latin typeface="Calibri"/>
                <a:cs typeface="B Homa" panose="00000400000000000000" pitchFamily="2" charset="-78"/>
              </a:rPr>
              <a:t>.</a:t>
            </a:r>
          </a:p>
          <a:p>
            <a:pPr marL="0" indent="0" algn="justLow" rtl="1">
              <a:lnSpc>
                <a:spcPct val="150000"/>
              </a:lnSpc>
              <a:buNone/>
            </a:pPr>
            <a:r>
              <a:rPr lang="fa-IR" dirty="0">
                <a:latin typeface="Calibri"/>
                <a:cs typeface="B Homa" panose="00000400000000000000" pitchFamily="2" charset="-78"/>
              </a:rPr>
              <a:t> </a:t>
            </a:r>
            <a:r>
              <a:rPr lang="fa-IR" dirty="0" smtClean="0">
                <a:latin typeface="Calibri"/>
                <a:cs typeface="B Homa" panose="00000400000000000000" pitchFamily="2" charset="-78"/>
              </a:rPr>
              <a:t>  </a:t>
            </a:r>
            <a:r>
              <a:rPr lang="fa-IR" dirty="0" smtClean="0">
                <a:cs typeface="B Homa" panose="00000400000000000000" pitchFamily="2" charset="-78"/>
              </a:rPr>
              <a:t>موثر </a:t>
            </a:r>
            <a:r>
              <a:rPr lang="fa-IR" dirty="0">
                <a:cs typeface="B Homa" panose="00000400000000000000" pitchFamily="2" charset="-78"/>
              </a:rPr>
              <a:t>ترین ابداع در </a:t>
            </a:r>
            <a:r>
              <a:rPr lang="en-US" dirty="0">
                <a:cs typeface="B Homa" panose="00000400000000000000" pitchFamily="2" charset="-78"/>
              </a:rPr>
              <a:t>central park </a:t>
            </a:r>
            <a:r>
              <a:rPr lang="fa-IR" dirty="0">
                <a:cs typeface="B Homa" panose="00000400000000000000" pitchFamily="2" charset="-78"/>
              </a:rPr>
              <a:t>سیستم جداگانه گردش برای پیاده ها ,اسب سواران و وسایل نقلیه </a:t>
            </a:r>
            <a:r>
              <a:rPr lang="fa-IR" dirty="0" smtClean="0">
                <a:cs typeface="B Homa" panose="00000400000000000000" pitchFamily="2" charset="-78"/>
              </a:rPr>
              <a:t>بود بگونه ای که حتی </a:t>
            </a:r>
            <a:r>
              <a:rPr lang="en-US" dirty="0" smtClean="0">
                <a:cs typeface="B Homa" panose="00000400000000000000" pitchFamily="2" charset="-78"/>
              </a:rPr>
              <a:t>“ cross town” </a:t>
            </a:r>
            <a:r>
              <a:rPr lang="fa-IR" dirty="0" smtClean="0">
                <a:cs typeface="B Homa" panose="00000400000000000000" pitchFamily="2" charset="-78"/>
              </a:rPr>
              <a:t> را هم توسط راهی با ارتفاع کمتر با کاشت گیاهانی فشرده به مجموعه متصل کرده اند تا منظر روستایی و طبیعی پارک برهم نخورد.</a:t>
            </a:r>
            <a:endParaRPr lang="fa-IR" dirty="0">
              <a:cs typeface="B Homa" panose="00000400000000000000" pitchFamily="2" charset="-78"/>
            </a:endParaRPr>
          </a:p>
        </p:txBody>
      </p:sp>
    </p:spTree>
    <p:extLst>
      <p:ext uri="{BB962C8B-B14F-4D97-AF65-F5344CB8AC3E}">
        <p14:creationId xmlns:p14="http://schemas.microsoft.com/office/powerpoint/2010/main" val="31703869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20072" y="980727"/>
            <a:ext cx="3200278" cy="3063327"/>
          </a:xfrm>
        </p:spPr>
        <p:txBody>
          <a:bodyPr>
            <a:normAutofit/>
          </a:bodyPr>
          <a:lstStyle/>
          <a:p>
            <a:pPr marL="0" indent="0" algn="r" rtl="1">
              <a:lnSpc>
                <a:spcPct val="150000"/>
              </a:lnSpc>
              <a:buNone/>
            </a:pPr>
            <a:r>
              <a:rPr lang="fa-IR" sz="1600" dirty="0" smtClean="0">
                <a:cs typeface="B Homa" panose="00000400000000000000" pitchFamily="2" charset="-78"/>
              </a:rPr>
              <a:t>    علت </a:t>
            </a:r>
            <a:r>
              <a:rPr lang="fa-IR" sz="1600" dirty="0">
                <a:cs typeface="B Homa" panose="00000400000000000000" pitchFamily="2" charset="-78"/>
              </a:rPr>
              <a:t>نام گذاری طرح با عنوان چمن(نگهبان سبز)36پل طراحی شده توسط وکس بود توسط شیست های ناهمواری منهتن یا گرانیت به شکل اهن بند دارکه  به سبک نئوگوتیک پوشش داده شده بود.به گونه ای که هیچ 2پلی شبیه بی هم نبودند</a:t>
            </a:r>
            <a:r>
              <a:rPr lang="fa-IR" sz="1600" dirty="0" smtClean="0">
                <a:cs typeface="B Homa" panose="00000400000000000000" pitchFamily="2" charset="-78"/>
              </a:rPr>
              <a:t>.</a:t>
            </a:r>
          </a:p>
          <a:p>
            <a:pPr marL="0" indent="0" algn="r" rtl="1">
              <a:lnSpc>
                <a:spcPct val="150000"/>
              </a:lnSpc>
              <a:buNone/>
            </a:pPr>
            <a:endParaRPr lang="fa-IR" sz="1600" dirty="0" smtClean="0">
              <a:cs typeface="B Homa" panose="00000400000000000000" pitchFamily="2" charset="-78"/>
            </a:endParaRPr>
          </a:p>
          <a:p>
            <a:pPr marL="0" indent="0" algn="r" rtl="1">
              <a:lnSpc>
                <a:spcPct val="150000"/>
              </a:lnSpc>
              <a:buNone/>
            </a:pPr>
            <a:endParaRPr lang="fa-IR" sz="1600" dirty="0">
              <a:cs typeface="B Homa" panose="00000400000000000000" pitchFamily="2" charset="-78"/>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512" y="1844824"/>
            <a:ext cx="4572000" cy="3167012"/>
          </a:xfrm>
          <a:prstGeom prst="rect">
            <a:avLst/>
          </a:prstGeom>
          <a:noFill/>
          <a:ln>
            <a:noFill/>
          </a:ln>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08627" y="4044055"/>
            <a:ext cx="4232173" cy="2813945"/>
          </a:xfrm>
          <a:prstGeom prst="rect">
            <a:avLst/>
          </a:prstGeom>
          <a:noFill/>
          <a:ln>
            <a:noFill/>
          </a:ln>
        </p:spPr>
      </p:pic>
    </p:spTree>
    <p:extLst>
      <p:ext uri="{BB962C8B-B14F-4D97-AF65-F5344CB8AC3E}">
        <p14:creationId xmlns:p14="http://schemas.microsoft.com/office/powerpoint/2010/main" val="215000670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23728" y="1268760"/>
            <a:ext cx="6347714" cy="3880773"/>
          </a:xfrm>
        </p:spPr>
        <p:txBody>
          <a:bodyPr/>
          <a:lstStyle/>
          <a:p>
            <a:pPr algn="r" rtl="1"/>
            <a:r>
              <a:rPr lang="fa-IR" sz="1600" dirty="0">
                <a:cs typeface="B Homa" panose="00000400000000000000" pitchFamily="2" charset="-78"/>
              </a:rPr>
              <a:t>خطوط پیاده راه با نارون ها ی قرمز سربه فلک کشیده ی بتستا تریس دوبرابر می </a:t>
            </a:r>
            <a:r>
              <a:rPr lang="fa-IR" sz="1600" dirty="0" smtClean="0">
                <a:cs typeface="B Homa" panose="00000400000000000000" pitchFamily="2" charset="-78"/>
              </a:rPr>
              <a:t>شد.</a:t>
            </a:r>
          </a:p>
          <a:p>
            <a:endParaRPr lang="fa-IR"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9512" y="1988840"/>
            <a:ext cx="3672408" cy="3467716"/>
          </a:xfrm>
          <a:prstGeom prst="rect">
            <a:avLst/>
          </a:prstGeom>
          <a:noFill/>
          <a:ln>
            <a:noFill/>
          </a:ln>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95936" y="2492896"/>
            <a:ext cx="5007774" cy="3769917"/>
          </a:xfrm>
          <a:prstGeom prst="rect">
            <a:avLst/>
          </a:prstGeom>
          <a:noFill/>
          <a:ln>
            <a:noFill/>
          </a:ln>
        </p:spPr>
      </p:pic>
    </p:spTree>
    <p:extLst>
      <p:ext uri="{BB962C8B-B14F-4D97-AF65-F5344CB8AC3E}">
        <p14:creationId xmlns:p14="http://schemas.microsoft.com/office/powerpoint/2010/main" val="38698853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548680"/>
            <a:ext cx="8225562" cy="4800600"/>
          </a:xfrm>
        </p:spPr>
        <p:txBody>
          <a:bodyPr>
            <a:noAutofit/>
          </a:bodyPr>
          <a:lstStyle/>
          <a:p>
            <a:pPr marL="0" indent="0" algn="justLow" rtl="1">
              <a:lnSpc>
                <a:spcPct val="150000"/>
              </a:lnSpc>
              <a:buNone/>
            </a:pPr>
            <a:r>
              <a:rPr lang="fa-IR" sz="1600" dirty="0" smtClean="0">
                <a:cs typeface="B Homa" panose="00000400000000000000" pitchFamily="2" charset="-78"/>
              </a:rPr>
              <a:t>    اجرای </a:t>
            </a:r>
            <a:r>
              <a:rPr lang="fa-IR" sz="1600" dirty="0">
                <a:cs typeface="B Homa" panose="00000400000000000000" pitchFamily="2" charset="-78"/>
              </a:rPr>
              <a:t>طرح نگهبان سبز مدیون مسئولیت انفرادی افراد زیادی </a:t>
            </a:r>
            <a:r>
              <a:rPr lang="fa-IR" sz="1600" dirty="0" smtClean="0">
                <a:cs typeface="B Homa" panose="00000400000000000000" pitchFamily="2" charset="-78"/>
              </a:rPr>
              <a:t>شامل: جاکوب مولر(معمار</a:t>
            </a:r>
            <a:r>
              <a:rPr lang="fa-IR" sz="1600" dirty="0">
                <a:cs typeface="B Homa" panose="00000400000000000000" pitchFamily="2" charset="-78"/>
              </a:rPr>
              <a:t>),پیلات(استاد باغبانی),جورج وارنیگ(مهندس)و اندرو گرین(سیاستمدار)علاوه بر اولمستر و وکس بود</a:t>
            </a:r>
            <a:r>
              <a:rPr lang="fa-IR" sz="1600" dirty="0" smtClean="0">
                <a:cs typeface="B Homa" panose="00000400000000000000" pitchFamily="2" charset="-78"/>
              </a:rPr>
              <a:t>.</a:t>
            </a:r>
          </a:p>
          <a:p>
            <a:pPr marL="0" indent="0" algn="justLow" rtl="1">
              <a:lnSpc>
                <a:spcPct val="150000"/>
              </a:lnSpc>
              <a:buNone/>
            </a:pPr>
            <a:r>
              <a:rPr lang="fa-IR" sz="1600" dirty="0" smtClean="0">
                <a:cs typeface="B Homa" panose="00000400000000000000" pitchFamily="2" charset="-78"/>
              </a:rPr>
              <a:t>    قبل </a:t>
            </a:r>
            <a:r>
              <a:rPr lang="fa-IR" sz="1600" dirty="0">
                <a:cs typeface="B Homa" panose="00000400000000000000" pitchFamily="2" charset="-78"/>
              </a:rPr>
              <a:t>از شروع ساخت و ساز پارک محیط ان باید از ساکنان خالی میشد.بیشتر ساکنان منطقه افرادی کاملا فقیر , افریقایی هایی که رایگان به امریکا مهاجرت کرده بودند و یا ایرلندی ها وانگلیسی ها بودند.بیشتر ان ها در روستاهای کوچک مانند سنکا یا هارنس و پل و جاخای کثیف زندگی می کردند و بقیه در مدارس و یا صومعه های وین سنت اکادمی فولت استریت ساکن بودند. </a:t>
            </a:r>
            <a:endParaRPr lang="fa-IR" sz="1600" dirty="0" smtClean="0">
              <a:cs typeface="B Homa" panose="00000400000000000000" pitchFamily="2" charset="-78"/>
            </a:endParaRPr>
          </a:p>
          <a:p>
            <a:pPr marL="0" indent="0" algn="justLow" rtl="1">
              <a:lnSpc>
                <a:spcPct val="150000"/>
              </a:lnSpc>
              <a:buNone/>
            </a:pPr>
            <a:r>
              <a:rPr lang="fa-IR" sz="1600" dirty="0">
                <a:cs typeface="B Homa" panose="00000400000000000000" pitchFamily="2" charset="-78"/>
              </a:rPr>
              <a:t> </a:t>
            </a:r>
            <a:r>
              <a:rPr lang="fa-IR" sz="1600" dirty="0" smtClean="0">
                <a:cs typeface="B Homa" panose="00000400000000000000" pitchFamily="2" charset="-78"/>
              </a:rPr>
              <a:t>   در </a:t>
            </a:r>
            <a:r>
              <a:rPr lang="fa-IR" sz="1600" dirty="0">
                <a:cs typeface="B Homa" panose="00000400000000000000" pitchFamily="2" charset="-78"/>
              </a:rPr>
              <a:t>طول ساخت پارک , اولمستر مداما با کمیسیون پارک مرکزی در جدال بود با افرادی که به دستگاه دموکرات شهر منصوب بودند.در سال 1860 اولمستر بعد از مدت ها سرپرستی </a:t>
            </a:r>
            <a:r>
              <a:rPr lang="en-US" sz="1600" dirty="0">
                <a:latin typeface="Comic Sans MS" pitchFamily="66" charset="0"/>
                <a:cs typeface="B Homa" panose="00000400000000000000" pitchFamily="2" charset="-78"/>
              </a:rPr>
              <a:t>central park </a:t>
            </a:r>
            <a:r>
              <a:rPr lang="fa-IR" sz="1600" dirty="0">
                <a:cs typeface="B Homa" panose="00000400000000000000" pitchFamily="2" charset="-78"/>
              </a:rPr>
              <a:t>برای اولین بار مجبور شد این سمت را به اندرو گرین رئیس جمهور سابق واگذار کند.با وجود اینکه وی تجربه ی نسبتا کمی داشت اما همچنین برای تسریع ساخت و ساز تا پایان مذاکرات مربوط به خریداری زمین بیشتر به مدیریت خود ادامه دهد</a:t>
            </a:r>
            <a:r>
              <a:rPr lang="fa-IR" sz="1600" dirty="0" smtClean="0">
                <a:cs typeface="B Homa" panose="00000400000000000000" pitchFamily="2" charset="-78"/>
              </a:rPr>
              <a:t>.</a:t>
            </a:r>
          </a:p>
          <a:p>
            <a:pPr marL="0" indent="0" algn="justLow" rtl="1">
              <a:lnSpc>
                <a:spcPct val="150000"/>
              </a:lnSpc>
              <a:buNone/>
            </a:pPr>
            <a:r>
              <a:rPr lang="fa-IR" sz="1600" dirty="0" smtClean="0">
                <a:cs typeface="B Homa" panose="00000400000000000000" pitchFamily="2" charset="-78"/>
              </a:rPr>
              <a:t> </a:t>
            </a:r>
            <a:r>
              <a:rPr lang="fa-IR" sz="1600" dirty="0">
                <a:cs typeface="B Homa" panose="00000400000000000000" pitchFamily="2" charset="-78"/>
              </a:rPr>
              <a:t>چون هدف خرید 165 ایکر دیگر, زمین ما بین خیابان های 106م تا 110م </a:t>
            </a:r>
            <a:endParaRPr lang="fa-IR" sz="1600" dirty="0" smtClean="0">
              <a:cs typeface="B Homa" panose="00000400000000000000" pitchFamily="2" charset="-78"/>
            </a:endParaRPr>
          </a:p>
          <a:p>
            <a:pPr marL="0" indent="0" algn="justLow" rtl="1">
              <a:lnSpc>
                <a:spcPct val="150000"/>
              </a:lnSpc>
              <a:buNone/>
            </a:pPr>
            <a:r>
              <a:rPr lang="fa-IR" sz="1600" dirty="0" smtClean="0">
                <a:cs typeface="B Homa" panose="00000400000000000000" pitchFamily="2" charset="-78"/>
              </a:rPr>
              <a:t>در </a:t>
            </a:r>
            <a:r>
              <a:rPr lang="fa-IR" sz="1600" dirty="0">
                <a:cs typeface="B Homa" panose="00000400000000000000" pitchFamily="2" charset="-78"/>
              </a:rPr>
              <a:t>بخش پایانی شمالی پارک بود که می توانست به عنوان بخش دیگری </a:t>
            </a:r>
            <a:r>
              <a:rPr lang="fa-IR" sz="1600" dirty="0" smtClean="0">
                <a:cs typeface="B Homa" panose="00000400000000000000" pitchFamily="2" charset="-78"/>
              </a:rPr>
              <a:t>از</a:t>
            </a:r>
          </a:p>
          <a:p>
            <a:pPr marL="0" indent="0" algn="justLow" rtl="1">
              <a:lnSpc>
                <a:spcPct val="150000"/>
              </a:lnSpc>
              <a:buNone/>
            </a:pPr>
            <a:r>
              <a:rPr lang="fa-IR" sz="1600" dirty="0" smtClean="0">
                <a:cs typeface="B Homa" panose="00000400000000000000" pitchFamily="2" charset="-78"/>
              </a:rPr>
              <a:t> </a:t>
            </a:r>
            <a:r>
              <a:rPr lang="fa-IR" sz="1600" dirty="0">
                <a:cs typeface="B Homa" panose="00000400000000000000" pitchFamily="2" charset="-78"/>
              </a:rPr>
              <a:t>پارک مورد استفاده قرار بگیرد که با نام های هارلم مر نام گزاری شده است.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544" y="4725144"/>
            <a:ext cx="2520280" cy="1889396"/>
          </a:xfrm>
          <a:prstGeom prst="rect">
            <a:avLst/>
          </a:prstGeom>
          <a:noFill/>
          <a:ln>
            <a:noFill/>
          </a:ln>
        </p:spPr>
      </p:pic>
    </p:spTree>
    <p:extLst>
      <p:ext uri="{BB962C8B-B14F-4D97-AF65-F5344CB8AC3E}">
        <p14:creationId xmlns:p14="http://schemas.microsoft.com/office/powerpoint/2010/main" val="9991253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27584" y="980728"/>
            <a:ext cx="7632732" cy="5411694"/>
          </a:xfrm>
        </p:spPr>
        <p:txBody>
          <a:bodyPr>
            <a:noAutofit/>
          </a:bodyPr>
          <a:lstStyle/>
          <a:p>
            <a:pPr marL="0" indent="0" algn="justLow" rtl="1">
              <a:lnSpc>
                <a:spcPct val="150000"/>
              </a:lnSpc>
              <a:spcAft>
                <a:spcPts val="1000"/>
              </a:spcAft>
              <a:buNone/>
            </a:pPr>
            <a:r>
              <a:rPr lang="fa-IR" sz="1800" dirty="0" smtClean="0">
                <a:latin typeface="Calibri"/>
                <a:ea typeface="Calibri"/>
                <a:cs typeface="B Homa" panose="00000400000000000000" pitchFamily="2" charset="-78"/>
              </a:rPr>
              <a:t>    ساخت </a:t>
            </a:r>
            <a:r>
              <a:rPr lang="fa-IR" sz="1800" dirty="0">
                <a:latin typeface="Calibri"/>
                <a:ea typeface="Calibri"/>
                <a:cs typeface="B Homa" panose="00000400000000000000" pitchFamily="2" charset="-78"/>
              </a:rPr>
              <a:t>مجموعه ترکیب راه های مدرن و نا محدود بود مانند تجهیزات نیروی بخار بروز شده و ماشین درختی که طراحی سنتی داشتند و جا به جایی حجم عظیمی از کارگران غیرماهر با بیل هایشان تقویت می کرد.</a:t>
            </a:r>
            <a:endParaRPr lang="en-US" sz="1800" dirty="0">
              <a:latin typeface="Calibri"/>
              <a:ea typeface="Calibri"/>
              <a:cs typeface="B Homa" panose="00000400000000000000" pitchFamily="2" charset="-78"/>
            </a:endParaRPr>
          </a:p>
          <a:p>
            <a:pPr marL="0" indent="0" algn="justLow" rtl="1">
              <a:lnSpc>
                <a:spcPct val="150000"/>
              </a:lnSpc>
              <a:spcAft>
                <a:spcPts val="1000"/>
              </a:spcAft>
              <a:buNone/>
            </a:pPr>
            <a:r>
              <a:rPr lang="fa-IR" sz="1800" dirty="0" smtClean="0">
                <a:latin typeface="Calibri"/>
                <a:ea typeface="Calibri"/>
                <a:cs typeface="B Homa" panose="00000400000000000000" pitchFamily="2" charset="-78"/>
              </a:rPr>
              <a:t>    این </a:t>
            </a:r>
            <a:r>
              <a:rPr lang="fa-IR" sz="1800" dirty="0">
                <a:latin typeface="Calibri"/>
                <a:ea typeface="Calibri"/>
                <a:cs typeface="B Homa" panose="00000400000000000000" pitchFamily="2" charset="-78"/>
              </a:rPr>
              <a:t>مراحل به صورت گسترده ای توسط نقشه های فنی و عکس ثبت شده است. در طی این مدت بیش از 14000مترمربع خاک برداری در منطقه انجام شد و به نیوجرسی منتقل می شد چون خاک اصلی منطقه به اندازه ی کافی حاصلخیز نبود و نمی توانست از انواع درخت ها درختچه ها و گیاهانی که در طرح نگهبان سبز از انها نام برده شده بود حفاظت </a:t>
            </a:r>
            <a:r>
              <a:rPr lang="fa-IR" sz="1800" dirty="0" smtClean="0">
                <a:latin typeface="Calibri"/>
                <a:ea typeface="Calibri"/>
                <a:cs typeface="B Homa" panose="00000400000000000000" pitchFamily="2" charset="-78"/>
              </a:rPr>
              <a:t>کند.</a:t>
            </a:r>
          </a:p>
          <a:p>
            <a:pPr marL="0" indent="0" algn="justLow" rtl="1">
              <a:lnSpc>
                <a:spcPct val="150000"/>
              </a:lnSpc>
              <a:spcAft>
                <a:spcPts val="1000"/>
              </a:spcAft>
              <a:buNone/>
            </a:pPr>
            <a:r>
              <a:rPr lang="fa-IR" sz="1800" dirty="0">
                <a:latin typeface="Calibri"/>
                <a:ea typeface="Calibri"/>
                <a:cs typeface="B Homa" panose="00000400000000000000" pitchFamily="2" charset="-78"/>
              </a:rPr>
              <a:t> </a:t>
            </a:r>
            <a:r>
              <a:rPr lang="fa-IR" sz="1800" dirty="0" smtClean="0">
                <a:latin typeface="Calibri"/>
                <a:ea typeface="Calibri"/>
                <a:cs typeface="B Homa" panose="00000400000000000000" pitchFamily="2" charset="-78"/>
              </a:rPr>
              <a:t>   زمانی </a:t>
            </a:r>
            <a:r>
              <a:rPr lang="fa-IR" sz="1800" dirty="0">
                <a:latin typeface="Calibri"/>
                <a:ea typeface="Calibri"/>
                <a:cs typeface="B Homa" panose="00000400000000000000" pitchFamily="2" charset="-78"/>
              </a:rPr>
              <a:t>که ساخت پارک رسما در سال 1873 به پایان رسید بیش از 10 میلیون کانتینر از موادی مانند خاک و سنگ به خارج از پارک حمل شد.وبیش از 4میلیون اصله درخت , درختچه و گیاهان مختلف به نمایندگی از 1500 گونه ی موجود به پارک پیوند داده شد.که البته برای پاک سازی منطقه ی احداث پارک بیشتر از جنگ داخلی امریکا با روت مصرف شد.</a:t>
            </a:r>
            <a:endParaRPr lang="en-US" sz="1800" dirty="0">
              <a:latin typeface="Calibri"/>
              <a:ea typeface="Calibri"/>
              <a:cs typeface="B Homa" panose="00000400000000000000" pitchFamily="2" charset="-78"/>
            </a:endParaRPr>
          </a:p>
          <a:p>
            <a:pPr marL="0" indent="0" algn="r" rtl="1">
              <a:buNone/>
            </a:pPr>
            <a:endParaRPr lang="fa-IR" sz="2400" dirty="0"/>
          </a:p>
        </p:txBody>
      </p:sp>
    </p:spTree>
    <p:extLst>
      <p:ext uri="{BB962C8B-B14F-4D97-AF65-F5344CB8AC3E}">
        <p14:creationId xmlns:p14="http://schemas.microsoft.com/office/powerpoint/2010/main" val="374653239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4008" y="188640"/>
            <a:ext cx="7055380" cy="1400530"/>
          </a:xfrm>
        </p:spPr>
        <p:txBody>
          <a:bodyPr/>
          <a:lstStyle/>
          <a:p>
            <a:pPr algn="ctr"/>
            <a:r>
              <a:rPr lang="fa-IR" sz="3600" dirty="0">
                <a:latin typeface="Calibri"/>
                <a:ea typeface="Calibri"/>
                <a:cs typeface="B Homa" panose="00000400000000000000" pitchFamily="2" charset="-78"/>
              </a:rPr>
              <a:t>	</a:t>
            </a:r>
            <a:r>
              <a:rPr lang="fa-IR" sz="3600" dirty="0" smtClean="0">
                <a:latin typeface="Calibri"/>
                <a:ea typeface="Calibri"/>
                <a:cs typeface="B Homa" panose="00000400000000000000" pitchFamily="2" charset="-78"/>
              </a:rPr>
              <a:t>	1960- 1900  </a:t>
            </a:r>
            <a:r>
              <a:rPr lang="fa-IR" dirty="0" smtClean="0">
                <a:latin typeface="Calibri"/>
                <a:ea typeface="Calibri"/>
                <a:cs typeface="Arial"/>
              </a:rPr>
              <a:t> </a:t>
            </a:r>
            <a:endParaRPr lang="fa-IR" dirty="0"/>
          </a:p>
        </p:txBody>
      </p:sp>
      <p:sp>
        <p:nvSpPr>
          <p:cNvPr id="3" name="Content Placeholder 2"/>
          <p:cNvSpPr>
            <a:spLocks noGrp="1"/>
          </p:cNvSpPr>
          <p:nvPr>
            <p:ph idx="1"/>
          </p:nvPr>
        </p:nvSpPr>
        <p:spPr>
          <a:xfrm>
            <a:off x="1043608" y="1124744"/>
            <a:ext cx="6711654" cy="4195481"/>
          </a:xfrm>
        </p:spPr>
        <p:txBody>
          <a:bodyPr>
            <a:noAutofit/>
          </a:bodyPr>
          <a:lstStyle/>
          <a:p>
            <a:pPr marL="0" indent="0" algn="r" rtl="1">
              <a:lnSpc>
                <a:spcPct val="150000"/>
              </a:lnSpc>
              <a:buNone/>
            </a:pPr>
            <a:r>
              <a:rPr lang="fa-IR" sz="1800" dirty="0" smtClean="0">
                <a:cs typeface="B Homa" panose="00000400000000000000" pitchFamily="2" charset="-78"/>
              </a:rPr>
              <a:t>    درپی </a:t>
            </a:r>
            <a:r>
              <a:rPr lang="fa-IR" sz="1800" dirty="0">
                <a:cs typeface="B Homa" panose="00000400000000000000" pitchFamily="2" charset="-78"/>
              </a:rPr>
              <a:t>تکمیل طرح شاهد به انحطاط رفتن ان می شویم.یکی از علل این موضوع کاهش سود دستگاه سیاسی تامانی بود</a:t>
            </a:r>
            <a:r>
              <a:rPr lang="fa-IR" sz="1800" dirty="0" smtClean="0">
                <a:cs typeface="B Homa" panose="00000400000000000000" pitchFamily="2" charset="-78"/>
              </a:rPr>
              <a:t>.</a:t>
            </a:r>
          </a:p>
          <a:p>
            <a:pPr marL="0" indent="0" algn="justLow" rtl="1">
              <a:lnSpc>
                <a:spcPct val="150000"/>
              </a:lnSpc>
              <a:buNone/>
            </a:pPr>
            <a:r>
              <a:rPr lang="fa-IR" sz="1800" dirty="0" smtClean="0">
                <a:cs typeface="B Homa" panose="00000400000000000000" pitchFamily="2" charset="-78"/>
              </a:rPr>
              <a:t>    </a:t>
            </a:r>
            <a:r>
              <a:rPr lang="fa-IR" sz="1800" dirty="0">
                <a:cs typeface="B Homa" panose="00000400000000000000" pitchFamily="2" charset="-78"/>
              </a:rPr>
              <a:t>در حوالی پایان قرن 20م پارک با چالش های جدیدی روبرو شد.ماشین و استفاده از ان به امری عادی تبدیل و این امر موجب الودگی شد . در عین حال گرایشات مردم نیز دچار تغییر می شد.پارک دیگر تنها محلی برای پیاده روی و پیک نیک در محیط ارام نبود و فعالیت هایی همچون ورزش و </a:t>
            </a:r>
            <a:r>
              <a:rPr lang="fa-IR" sz="1800" dirty="0" smtClean="0">
                <a:cs typeface="B Homa" panose="00000400000000000000" pitchFamily="2" charset="-78"/>
              </a:rPr>
              <a:t>سایر </a:t>
            </a:r>
            <a:r>
              <a:rPr lang="fa-IR" sz="1800" dirty="0">
                <a:cs typeface="B Homa" panose="00000400000000000000" pitchFamily="2" charset="-78"/>
              </a:rPr>
              <a:t>تفریحات نیز در ان صورت می گرفت</a:t>
            </a:r>
            <a:r>
              <a:rPr lang="fa-IR" sz="1800" dirty="0" smtClean="0">
                <a:cs typeface="B Homa" panose="00000400000000000000" pitchFamily="2" charset="-78"/>
              </a:rPr>
              <a:t>. </a:t>
            </a:r>
          </a:p>
          <a:p>
            <a:pPr marL="0" indent="0" algn="justLow" rtl="1">
              <a:lnSpc>
                <a:spcPct val="150000"/>
              </a:lnSpc>
              <a:buNone/>
            </a:pPr>
            <a:r>
              <a:rPr lang="fa-IR" sz="1800" dirty="0">
                <a:cs typeface="B Homa" panose="00000400000000000000" pitchFamily="2" charset="-78"/>
              </a:rPr>
              <a:t> </a:t>
            </a:r>
            <a:r>
              <a:rPr lang="fa-IR" sz="1800" dirty="0" smtClean="0">
                <a:cs typeface="B Homa" panose="00000400000000000000" pitchFamily="2" charset="-78"/>
              </a:rPr>
              <a:t>   </a:t>
            </a:r>
          </a:p>
          <a:p>
            <a:pPr marL="0" indent="0" algn="justLow" rtl="1">
              <a:lnSpc>
                <a:spcPct val="150000"/>
              </a:lnSpc>
              <a:buNone/>
            </a:pPr>
            <a:r>
              <a:rPr lang="fa-IR" sz="1800" dirty="0" smtClean="0">
                <a:cs typeface="B Homa" panose="00000400000000000000" pitchFamily="2" charset="-78"/>
              </a:rPr>
              <a:t>    در پی انحلال کمیسیون حفاظت  پارک مرکزی و خروج اندرو گرین از این پروژه و همچنین مرگ وکس در سال 1895تلاش و نگهداری به تدریج کاهش یافت و حتی اگر کاری انجام می شد برای جابه جایی درختان درختچه ها و یا چمن های کهنه کم بود.</a:t>
            </a:r>
          </a:p>
          <a:p>
            <a:pPr marL="0" indent="0" algn="justLow" rtl="1">
              <a:lnSpc>
                <a:spcPct val="150000"/>
              </a:lnSpc>
              <a:buNone/>
            </a:pPr>
            <a:r>
              <a:rPr lang="fa-IR" sz="1800" dirty="0" smtClean="0">
                <a:cs typeface="B Homa" panose="00000400000000000000" pitchFamily="2" charset="-78"/>
              </a:rPr>
              <a:t>    برای </a:t>
            </a:r>
            <a:r>
              <a:rPr lang="fa-IR" sz="1800" dirty="0">
                <a:cs typeface="B Homa" panose="00000400000000000000" pitchFamily="2" charset="-78"/>
              </a:rPr>
              <a:t>چندین دهه مقامات وقت کم ترین و شاید هیچ اقدامی جهت پیشگیری از خرابکاری ها و زباله های پارک نمی کردند. </a:t>
            </a:r>
          </a:p>
        </p:txBody>
      </p:sp>
    </p:spTree>
    <p:extLst>
      <p:ext uri="{BB962C8B-B14F-4D97-AF65-F5344CB8AC3E}">
        <p14:creationId xmlns:p14="http://schemas.microsoft.com/office/powerpoint/2010/main" val="287107254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F9C9D"/>
      </a:accent5>
      <a:accent6>
        <a:srgbClr val="9E5E9B"/>
      </a:accent6>
      <a:hlink>
        <a:srgbClr val="58C1BA"/>
      </a:hlink>
      <a:folHlink>
        <a:srgbClr val="9DD0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272</TotalTime>
  <Words>2084</Words>
  <Application>Microsoft Office PowerPoint</Application>
  <PresentationFormat>On-screen Show (4:3)</PresentationFormat>
  <Paragraphs>81</Paragraphs>
  <Slides>23</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23</vt:i4>
      </vt:variant>
    </vt:vector>
  </HeadingPairs>
  <TitlesOfParts>
    <vt:vector size="33" baseType="lpstr">
      <vt:lpstr>Arial</vt:lpstr>
      <vt:lpstr>B Homa</vt:lpstr>
      <vt:lpstr>Calibri</vt:lpstr>
      <vt:lpstr>Century Gothic</vt:lpstr>
      <vt:lpstr>Comic Sans MS</vt:lpstr>
      <vt:lpstr>Courier New</vt:lpstr>
      <vt:lpstr>Times New Roman</vt:lpstr>
      <vt:lpstr>Wingdings</vt:lpstr>
      <vt:lpstr>Wingdings 3</vt:lpstr>
      <vt:lpstr>Ion</vt:lpstr>
      <vt:lpstr>معرفی و بررسی ینترال پارک آمریکا</vt:lpstr>
      <vt:lpstr>  مقدمه</vt:lpstr>
      <vt:lpstr>  تاریخچه</vt:lpstr>
      <vt:lpstr>PowerPoint Presentation</vt:lpstr>
      <vt:lpstr>PowerPoint Presentation</vt:lpstr>
      <vt:lpstr>PowerPoint Presentation</vt:lpstr>
      <vt:lpstr>PowerPoint Presentation</vt:lpstr>
      <vt:lpstr>PowerPoint Presentation</vt:lpstr>
      <vt:lpstr>  1960- 1900   </vt:lpstr>
      <vt:lpstr>PowerPoint Presentation</vt:lpstr>
      <vt:lpstr>  1980- 1960  </vt:lpstr>
      <vt:lpstr>PowerPoint Presentation</vt:lpstr>
      <vt:lpstr>PowerPoint Presentation</vt:lpstr>
      <vt:lpstr>  تا به امروز-1980</vt:lpstr>
      <vt:lpstr>PowerPoint Presentation</vt:lpstr>
      <vt:lpstr>PowerPoint Presentation</vt:lpstr>
      <vt:lpstr>  محوطه سازی و امکانات پارک</vt:lpstr>
      <vt:lpstr>PowerPoint Presentation</vt:lpstr>
      <vt:lpstr>  آثار هنری پارک </vt:lpstr>
      <vt:lpstr>PowerPoint Presentation</vt:lpstr>
      <vt:lpstr>PowerPoint Presentation</vt:lpstr>
      <vt:lpstr>PowerPoint Presentation</vt:lpstr>
      <vt:lpstr>  منابع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پارک مرکزی central park of new york city</dc:title>
  <dc:creator>User</dc:creator>
  <cp:lastModifiedBy>Mohammad</cp:lastModifiedBy>
  <cp:revision>54</cp:revision>
  <dcterms:created xsi:type="dcterms:W3CDTF">2012-11-04T18:49:08Z</dcterms:created>
  <dcterms:modified xsi:type="dcterms:W3CDTF">2019-12-18T18:05:02Z</dcterms:modified>
</cp:coreProperties>
</file>