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984" r:id="rId1"/>
  </p:sldMasterIdLst>
  <p:sldIdLst>
    <p:sldId id="272" r:id="rId2"/>
    <p:sldId id="256" r:id="rId3"/>
    <p:sldId id="257" r:id="rId4"/>
    <p:sldId id="258" r:id="rId5"/>
    <p:sldId id="259" r:id="rId6"/>
    <p:sldId id="267" r:id="rId7"/>
    <p:sldId id="268" r:id="rId8"/>
    <p:sldId id="269" r:id="rId9"/>
    <p:sldId id="270" r:id="rId10"/>
    <p:sldId id="271" r:id="rId11"/>
    <p:sldId id="273" r:id="rId12"/>
    <p:sldId id="278" r:id="rId13"/>
    <p:sldId id="274" r:id="rId14"/>
    <p:sldId id="266" r:id="rId15"/>
    <p:sldId id="277" r:id="rId16"/>
    <p:sldId id="275" r:id="rId17"/>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380"/>
    <p:restoredTop sz="94799" autoAdjust="0"/>
  </p:normalViewPr>
  <p:slideViewPr>
    <p:cSldViewPr>
      <p:cViewPr varScale="1">
        <p:scale>
          <a:sx n="80" d="100"/>
          <a:sy n="80" d="100"/>
        </p:scale>
        <p:origin x="954" y="6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47" y="1122363"/>
            <a:ext cx="7773308" cy="2387600"/>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85347" y="3602038"/>
            <a:ext cx="7773308"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F5ED3BC-5B13-484E-BBEA-E844AC54116F}"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31CEF96-278D-4E5D-9CA8-732DCCBDD319}" type="slidenum">
              <a:rPr lang="fa-IR" smtClean="0"/>
              <a:t>‹#›</a:t>
            </a:fld>
            <a:endParaRPr lang="fa-IR"/>
          </a:p>
        </p:txBody>
      </p:sp>
    </p:spTree>
    <p:extLst>
      <p:ext uri="{BB962C8B-B14F-4D97-AF65-F5344CB8AC3E}">
        <p14:creationId xmlns:p14="http://schemas.microsoft.com/office/powerpoint/2010/main" val="3762005479"/>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355" y="4289373"/>
            <a:ext cx="7775673" cy="819355"/>
          </a:xfrm>
        </p:spPr>
        <p:txBody>
          <a:bodyPr anchor="b">
            <a:normAutofit/>
          </a:bodyPr>
          <a:lstStyle>
            <a:lvl1pPr>
              <a:defRPr sz="28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5355" y="621322"/>
            <a:ext cx="7775673"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346" y="5108728"/>
            <a:ext cx="7774499"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5ED3BC-5B13-484E-BBEA-E844AC54116F}" type="datetimeFigureOut">
              <a:rPr lang="fa-IR" smtClean="0"/>
              <a:t>21/04/1441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31CEF96-278D-4E5D-9CA8-732DCCBDD319}" type="slidenum">
              <a:rPr lang="fa-IR" smtClean="0"/>
              <a:t>‹#›</a:t>
            </a:fld>
            <a:endParaRPr lang="fa-IR"/>
          </a:p>
        </p:txBody>
      </p:sp>
    </p:spTree>
    <p:extLst>
      <p:ext uri="{BB962C8B-B14F-4D97-AF65-F5344CB8AC3E}">
        <p14:creationId xmlns:p14="http://schemas.microsoft.com/office/powerpoint/2010/main" val="1300844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5346" y="609601"/>
            <a:ext cx="7765322" cy="3424859"/>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347" y="4204820"/>
            <a:ext cx="776532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5ED3BC-5B13-484E-BBEA-E844AC54116F}" type="datetimeFigureOut">
              <a:rPr lang="fa-IR" smtClean="0"/>
              <a:t>21/04/1441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31CEF96-278D-4E5D-9CA8-732DCCBDD319}" type="slidenum">
              <a:rPr lang="fa-IR" smtClean="0"/>
              <a:t>‹#›</a:t>
            </a:fld>
            <a:endParaRPr lang="fa-IR"/>
          </a:p>
        </p:txBody>
      </p:sp>
    </p:spTree>
    <p:extLst>
      <p:ext uri="{BB962C8B-B14F-4D97-AF65-F5344CB8AC3E}">
        <p14:creationId xmlns:p14="http://schemas.microsoft.com/office/powerpoint/2010/main" val="52694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0"/>
            <a:ext cx="6977064"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610032"/>
            <a:ext cx="6564224"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685345" y="4204821"/>
            <a:ext cx="776532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5ED3BC-5B13-484E-BBEA-E844AC54116F}" type="datetimeFigureOut">
              <a:rPr lang="fa-IR" smtClean="0"/>
              <a:t>21/04/1441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31CEF96-278D-4E5D-9CA8-732DCCBDD319}" type="slidenum">
              <a:rPr lang="fa-IR" smtClean="0"/>
              <a:t>‹#›</a:t>
            </a:fld>
            <a:endParaRPr lang="fa-IR"/>
          </a:p>
        </p:txBody>
      </p:sp>
      <p:sp>
        <p:nvSpPr>
          <p:cNvPr id="10" name="TextBox 9"/>
          <p:cNvSpPr txBox="1"/>
          <p:nvPr/>
        </p:nvSpPr>
        <p:spPr>
          <a:xfrm>
            <a:off x="505245" y="641749"/>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7946721" y="3073376"/>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7672142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5355" y="2126943"/>
            <a:ext cx="7766495" cy="25118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346" y="4650556"/>
            <a:ext cx="776532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5ED3BC-5B13-484E-BBEA-E844AC54116F}" type="datetimeFigureOut">
              <a:rPr lang="fa-IR" smtClean="0"/>
              <a:t>21/04/1441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31CEF96-278D-4E5D-9CA8-732DCCBDD319}" type="slidenum">
              <a:rPr lang="fa-IR" smtClean="0"/>
              <a:t>‹#›</a:t>
            </a:fld>
            <a:endParaRPr lang="fa-IR"/>
          </a:p>
        </p:txBody>
      </p:sp>
    </p:spTree>
    <p:extLst>
      <p:ext uri="{BB962C8B-B14F-4D97-AF65-F5344CB8AC3E}">
        <p14:creationId xmlns:p14="http://schemas.microsoft.com/office/powerpoint/2010/main" val="28858911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85345" y="609601"/>
            <a:ext cx="7765322"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85346" y="2088320"/>
            <a:ext cx="2474217"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5346" y="2911624"/>
            <a:ext cx="2474217"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3333658" y="2088320"/>
            <a:ext cx="2473919"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3333659" y="2911624"/>
            <a:ext cx="247486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5979974" y="2088320"/>
            <a:ext cx="246840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5982260" y="2911624"/>
            <a:ext cx="2468408"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DF5ED3BC-5B13-484E-BBEA-E844AC54116F}" type="datetimeFigureOut">
              <a:rPr lang="fa-IR" smtClean="0"/>
              <a:t>21/04/1441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931CEF96-278D-4E5D-9CA8-732DCCBDD319}" type="slidenum">
              <a:rPr lang="fa-IR" smtClean="0"/>
              <a:t>‹#›</a:t>
            </a:fld>
            <a:endParaRPr lang="fa-IR"/>
          </a:p>
        </p:txBody>
      </p:sp>
    </p:spTree>
    <p:extLst>
      <p:ext uri="{BB962C8B-B14F-4D97-AF65-F5344CB8AC3E}">
        <p14:creationId xmlns:p14="http://schemas.microsoft.com/office/powerpoint/2010/main" val="26100844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85346" y="609601"/>
            <a:ext cx="7765322"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5347" y="3989147"/>
            <a:ext cx="2474216"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819015" y="2092235"/>
            <a:ext cx="2205038"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5347" y="4565409"/>
            <a:ext cx="2474216" cy="122579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3332026" y="3989147"/>
            <a:ext cx="2474237"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092235"/>
            <a:ext cx="2197894"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331011" y="4565408"/>
            <a:ext cx="2475252" cy="122579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5980067" y="3989147"/>
            <a:ext cx="246742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6114603" y="2092235"/>
            <a:ext cx="219908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5979973" y="4565410"/>
            <a:ext cx="2470694" cy="122579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DF5ED3BC-5B13-484E-BBEA-E844AC54116F}" type="datetimeFigureOut">
              <a:rPr lang="fa-IR" smtClean="0"/>
              <a:t>21/04/1441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931CEF96-278D-4E5D-9CA8-732DCCBDD319}" type="slidenum">
              <a:rPr lang="fa-IR" smtClean="0"/>
              <a:t>‹#›</a:t>
            </a:fld>
            <a:endParaRPr lang="fa-IR"/>
          </a:p>
        </p:txBody>
      </p:sp>
    </p:spTree>
    <p:extLst>
      <p:ext uri="{BB962C8B-B14F-4D97-AF65-F5344CB8AC3E}">
        <p14:creationId xmlns:p14="http://schemas.microsoft.com/office/powerpoint/2010/main" val="26266431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F5ED3BC-5B13-484E-BBEA-E844AC54116F}"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31CEF96-278D-4E5D-9CA8-732DCCBDD319}" type="slidenum">
              <a:rPr lang="fa-IR" smtClean="0"/>
              <a:t>‹#›</a:t>
            </a:fld>
            <a:endParaRPr lang="fa-IR"/>
          </a:p>
        </p:txBody>
      </p:sp>
    </p:spTree>
    <p:extLst>
      <p:ext uri="{BB962C8B-B14F-4D97-AF65-F5344CB8AC3E}">
        <p14:creationId xmlns:p14="http://schemas.microsoft.com/office/powerpoint/2010/main" val="3486639521"/>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609600"/>
            <a:ext cx="1906993" cy="518160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346" y="609600"/>
            <a:ext cx="5744029"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F5ED3BC-5B13-484E-BBEA-E844AC54116F}"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31CEF96-278D-4E5D-9CA8-732DCCBDD319}" type="slidenum">
              <a:rPr lang="fa-IR" smtClean="0"/>
              <a:t>‹#›</a:t>
            </a:fld>
            <a:endParaRPr lang="fa-IR"/>
          </a:p>
        </p:txBody>
      </p:sp>
    </p:spTree>
    <p:extLst>
      <p:ext uri="{BB962C8B-B14F-4D97-AF65-F5344CB8AC3E}">
        <p14:creationId xmlns:p14="http://schemas.microsoft.com/office/powerpoint/2010/main" val="2532873277"/>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F5ED3BC-5B13-484E-BBEA-E844AC54116F}"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31CEF96-278D-4E5D-9CA8-732DCCBDD319}" type="slidenum">
              <a:rPr lang="fa-IR" smtClean="0"/>
              <a:t>‹#›</a:t>
            </a:fld>
            <a:endParaRPr lang="fa-IR"/>
          </a:p>
        </p:txBody>
      </p:sp>
    </p:spTree>
    <p:extLst>
      <p:ext uri="{BB962C8B-B14F-4D97-AF65-F5344CB8AC3E}">
        <p14:creationId xmlns:p14="http://schemas.microsoft.com/office/powerpoint/2010/main" val="4172742132"/>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21933" y="657227"/>
            <a:ext cx="7300134" cy="2852737"/>
          </a:xfrm>
        </p:spPr>
        <p:txBody>
          <a:bodyPr anchor="b">
            <a:normAutofit/>
          </a:bodyPr>
          <a:lstStyle>
            <a:lvl1pPr>
              <a:defRPr sz="3400"/>
            </a:lvl1pPr>
          </a:lstStyle>
          <a:p>
            <a:r>
              <a:rPr lang="en-US" smtClean="0"/>
              <a:t>Click to edit Master title style</a:t>
            </a:r>
            <a:endParaRPr lang="en-US" dirty="0"/>
          </a:p>
        </p:txBody>
      </p:sp>
      <p:sp>
        <p:nvSpPr>
          <p:cNvPr id="3" name="Text Placeholder 2"/>
          <p:cNvSpPr>
            <a:spLocks noGrp="1"/>
          </p:cNvSpPr>
          <p:nvPr>
            <p:ph type="body" idx="1"/>
          </p:nvPr>
        </p:nvSpPr>
        <p:spPr>
          <a:xfrm>
            <a:off x="921933" y="3602039"/>
            <a:ext cx="7300134"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F5ED3BC-5B13-484E-BBEA-E844AC54116F}"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31CEF96-278D-4E5D-9CA8-732DCCBDD319}" type="slidenum">
              <a:rPr lang="fa-IR" smtClean="0"/>
              <a:t>‹#›</a:t>
            </a:fld>
            <a:endParaRPr lang="fa-IR"/>
          </a:p>
        </p:txBody>
      </p:sp>
    </p:spTree>
    <p:extLst>
      <p:ext uri="{BB962C8B-B14F-4D97-AF65-F5344CB8AC3E}">
        <p14:creationId xmlns:p14="http://schemas.microsoft.com/office/powerpoint/2010/main" val="4001560568"/>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85347" y="609601"/>
            <a:ext cx="7765321" cy="1326321"/>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346" y="2088320"/>
            <a:ext cx="3829503" cy="370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0052" y="2088320"/>
            <a:ext cx="3820616" cy="370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F5ED3BC-5B13-484E-BBEA-E844AC54116F}" type="datetimeFigureOut">
              <a:rPr lang="fa-IR" smtClean="0"/>
              <a:t>21/04/1441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31CEF96-278D-4E5D-9CA8-732DCCBDD319}" type="slidenum">
              <a:rPr lang="fa-IR" smtClean="0"/>
              <a:t>‹#›</a:t>
            </a:fld>
            <a:endParaRPr lang="fa-IR"/>
          </a:p>
        </p:txBody>
      </p:sp>
    </p:spTree>
    <p:extLst>
      <p:ext uri="{BB962C8B-B14F-4D97-AF65-F5344CB8AC3E}">
        <p14:creationId xmlns:p14="http://schemas.microsoft.com/office/powerpoint/2010/main" val="252236201"/>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5347" y="609601"/>
            <a:ext cx="7765321"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15427" y="2088320"/>
            <a:ext cx="3600326"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346" y="2912232"/>
            <a:ext cx="3830406" cy="28789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59230" y="2088320"/>
            <a:ext cx="3591437"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912232"/>
            <a:ext cx="3821518" cy="28789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F5ED3BC-5B13-484E-BBEA-E844AC54116F}" type="datetimeFigureOut">
              <a:rPr lang="fa-IR" smtClean="0"/>
              <a:t>21/04/1441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931CEF96-278D-4E5D-9CA8-732DCCBDD319}" type="slidenum">
              <a:rPr lang="fa-IR" smtClean="0"/>
              <a:t>‹#›</a:t>
            </a:fld>
            <a:endParaRPr lang="fa-IR"/>
          </a:p>
        </p:txBody>
      </p:sp>
    </p:spTree>
    <p:extLst>
      <p:ext uri="{BB962C8B-B14F-4D97-AF65-F5344CB8AC3E}">
        <p14:creationId xmlns:p14="http://schemas.microsoft.com/office/powerpoint/2010/main" val="1792584741"/>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F5ED3BC-5B13-484E-BBEA-E844AC54116F}" type="datetimeFigureOut">
              <a:rPr lang="fa-IR" smtClean="0"/>
              <a:t>21/04/1441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931CEF96-278D-4E5D-9CA8-732DCCBDD319}" type="slidenum">
              <a:rPr lang="fa-IR" smtClean="0"/>
              <a:t>‹#›</a:t>
            </a:fld>
            <a:endParaRPr lang="fa-IR"/>
          </a:p>
        </p:txBody>
      </p:sp>
    </p:spTree>
    <p:extLst>
      <p:ext uri="{BB962C8B-B14F-4D97-AF65-F5344CB8AC3E}">
        <p14:creationId xmlns:p14="http://schemas.microsoft.com/office/powerpoint/2010/main" val="169499260"/>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5ED3BC-5B13-484E-BBEA-E844AC54116F}" type="datetimeFigureOut">
              <a:rPr lang="fa-IR" smtClean="0"/>
              <a:t>21/04/1441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931CEF96-278D-4E5D-9CA8-732DCCBDD319}" type="slidenum">
              <a:rPr lang="fa-IR" smtClean="0"/>
              <a:t>‹#›</a:t>
            </a:fld>
            <a:endParaRPr lang="fa-IR"/>
          </a:p>
        </p:txBody>
      </p:sp>
    </p:spTree>
    <p:extLst>
      <p:ext uri="{BB962C8B-B14F-4D97-AF65-F5344CB8AC3E}">
        <p14:creationId xmlns:p14="http://schemas.microsoft.com/office/powerpoint/2010/main" val="3746283599"/>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7921" y="609600"/>
            <a:ext cx="2949178" cy="2362200"/>
          </a:xfrm>
        </p:spPr>
        <p:txBody>
          <a:bodyPr anchor="b">
            <a:normAutofit/>
          </a:bodyPr>
          <a:lstStyle>
            <a:lvl1pPr>
              <a:defRPr sz="2800"/>
            </a:lvl1pPr>
          </a:lstStyle>
          <a:p>
            <a:r>
              <a:rPr lang="en-US" smtClean="0"/>
              <a:t>Click to edit Master title style</a:t>
            </a:r>
            <a:endParaRPr lang="en-US" dirty="0"/>
          </a:p>
        </p:txBody>
      </p:sp>
      <p:sp>
        <p:nvSpPr>
          <p:cNvPr id="3" name="Content Placeholder 2"/>
          <p:cNvSpPr>
            <a:spLocks noGrp="1"/>
          </p:cNvSpPr>
          <p:nvPr>
            <p:ph idx="1"/>
          </p:nvPr>
        </p:nvSpPr>
        <p:spPr>
          <a:xfrm>
            <a:off x="3808548" y="609600"/>
            <a:ext cx="4642119" cy="518160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7921" y="2971801"/>
            <a:ext cx="2949178"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5ED3BC-5B13-484E-BBEA-E844AC54116F}" type="datetimeFigureOut">
              <a:rPr lang="fa-IR" smtClean="0"/>
              <a:t>21/04/1441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31CEF96-278D-4E5D-9CA8-732DCCBDD319}" type="slidenum">
              <a:rPr lang="fa-IR" smtClean="0"/>
              <a:t>‹#›</a:t>
            </a:fld>
            <a:endParaRPr lang="fa-IR"/>
          </a:p>
        </p:txBody>
      </p:sp>
    </p:spTree>
    <p:extLst>
      <p:ext uri="{BB962C8B-B14F-4D97-AF65-F5344CB8AC3E}">
        <p14:creationId xmlns:p14="http://schemas.microsoft.com/office/powerpoint/2010/main" val="2167723668"/>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7921" y="609600"/>
            <a:ext cx="4167603" cy="2362200"/>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49932" y="758881"/>
            <a:ext cx="2966938"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346" y="2971800"/>
            <a:ext cx="4171242"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5ED3BC-5B13-484E-BBEA-E844AC54116F}" type="datetimeFigureOut">
              <a:rPr lang="fa-IR" smtClean="0"/>
              <a:t>21/04/1441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31CEF96-278D-4E5D-9CA8-732DCCBDD319}" type="slidenum">
              <a:rPr lang="fa-IR" smtClean="0"/>
              <a:t>‹#›</a:t>
            </a:fld>
            <a:endParaRPr lang="fa-IR"/>
          </a:p>
        </p:txBody>
      </p:sp>
    </p:spTree>
    <p:extLst>
      <p:ext uri="{BB962C8B-B14F-4D97-AF65-F5344CB8AC3E}">
        <p14:creationId xmlns:p14="http://schemas.microsoft.com/office/powerpoint/2010/main" val="3409651417"/>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347" y="609601"/>
            <a:ext cx="7765321" cy="132632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346" y="2096064"/>
            <a:ext cx="7765322" cy="36951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759052" y="5883276"/>
            <a:ext cx="20574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DF5ED3BC-5B13-484E-BBEA-E844AC54116F}" type="datetimeFigureOut">
              <a:rPr lang="fa-IR" smtClean="0"/>
              <a:t>21/04/1441</a:t>
            </a:fld>
            <a:endParaRPr lang="fa-IR"/>
          </a:p>
        </p:txBody>
      </p:sp>
      <p:sp>
        <p:nvSpPr>
          <p:cNvPr id="5" name="Footer Placeholder 4"/>
          <p:cNvSpPr>
            <a:spLocks noGrp="1"/>
          </p:cNvSpPr>
          <p:nvPr>
            <p:ph type="ftr" sz="quarter" idx="3"/>
          </p:nvPr>
        </p:nvSpPr>
        <p:spPr>
          <a:xfrm>
            <a:off x="685346" y="5883276"/>
            <a:ext cx="5004649"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7885509" y="5883276"/>
            <a:ext cx="565159"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931CEF96-278D-4E5D-9CA8-732DCCBDD319}" type="slidenum">
              <a:rPr lang="fa-IR" smtClean="0"/>
              <a:t>‹#›</a:t>
            </a:fld>
            <a:endParaRPr lang="fa-IR"/>
          </a:p>
        </p:txBody>
      </p:sp>
    </p:spTree>
    <p:extLst>
      <p:ext uri="{BB962C8B-B14F-4D97-AF65-F5344CB8AC3E}">
        <p14:creationId xmlns:p14="http://schemas.microsoft.com/office/powerpoint/2010/main" val="2859141406"/>
      </p:ext>
    </p:extLst>
  </p:cSld>
  <p:clrMap bg1="dk1" tx1="lt1" bg2="dk2" tx2="lt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 id="2147483996" r:id="rId12"/>
    <p:sldLayoutId id="2147483997" r:id="rId13"/>
    <p:sldLayoutId id="2147483998" r:id="rId14"/>
    <p:sldLayoutId id="2147483999" r:id="rId15"/>
    <p:sldLayoutId id="2147484000" r:id="rId16"/>
    <p:sldLayoutId id="2147484001" r:id="rId17"/>
  </p:sldLayoutIdLst>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txStyles>
    <p:titleStyle>
      <a:lvl1pPr algn="ctr" defTabSz="914400" rtl="1"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r" defTabSz="914400" rtl="1"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hyperlink" Target="http://fa.wikipedia.org/wiki/%D9%BE%D8%B1%D9%88%D9%86%D8%AF%D9%87:2004-06-27-Germany-Wuerzburg-Lutz_Marten-Residenz_side_view_1.jpg" TargetMode="External"/><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67744" y="0"/>
            <a:ext cx="4572000" cy="515526"/>
          </a:xfrm>
          <a:prstGeom prst="rect">
            <a:avLst/>
          </a:prstGeom>
        </p:spPr>
        <p:txBody>
          <a:bodyPr>
            <a:spAutoFit/>
          </a:bodyPr>
          <a:lstStyle/>
          <a:p>
            <a:pPr lvl="0" algn="ctr">
              <a:lnSpc>
                <a:spcPct val="150000"/>
              </a:lnSpc>
              <a:defRPr/>
            </a:pPr>
            <a:r>
              <a:rPr lang="fa-IR" sz="2000" b="1" kern="0" spc="150" dirty="0" smtClean="0">
                <a:ln w="11430"/>
                <a:solidFill>
                  <a:srgbClr val="FFFF00"/>
                </a:solidFill>
                <a:effectLst>
                  <a:outerShdw blurRad="25400" algn="tl" rotWithShape="0">
                    <a:srgbClr val="000000">
                      <a:alpha val="43000"/>
                    </a:srgbClr>
                  </a:outerShdw>
                </a:effectLst>
                <a:latin typeface="Lucida Sans Unicode"/>
                <a:cs typeface="B Bardiya" pitchFamily="2" charset="-78"/>
              </a:rPr>
              <a:t>بسمه تعالی</a:t>
            </a:r>
            <a:endParaRPr lang="fa-IR" sz="2000" b="1" kern="0" spc="150" dirty="0">
              <a:ln w="11430"/>
              <a:solidFill>
                <a:srgbClr val="FFFF00"/>
              </a:solidFill>
              <a:effectLst>
                <a:outerShdw blurRad="25400" algn="tl" rotWithShape="0">
                  <a:srgbClr val="000000">
                    <a:alpha val="43000"/>
                  </a:srgbClr>
                </a:outerShdw>
              </a:effectLst>
              <a:latin typeface="Lucida Sans Unicode"/>
              <a:cs typeface="B Bardiya" pitchFamily="2" charset="-78"/>
            </a:endParaRPr>
          </a:p>
        </p:txBody>
      </p:sp>
      <p:sp>
        <p:nvSpPr>
          <p:cNvPr id="4" name="Rectangle 3"/>
          <p:cNvSpPr/>
          <p:nvPr/>
        </p:nvSpPr>
        <p:spPr>
          <a:xfrm>
            <a:off x="2267744" y="651510"/>
            <a:ext cx="4572000" cy="1615827"/>
          </a:xfrm>
          <a:prstGeom prst="rect">
            <a:avLst/>
          </a:prstGeom>
        </p:spPr>
        <p:txBody>
          <a:bodyPr>
            <a:spAutoFit/>
          </a:bodyPr>
          <a:lstStyle/>
          <a:p>
            <a:pPr lvl="0" algn="ctr">
              <a:lnSpc>
                <a:spcPct val="150000"/>
              </a:lnSpc>
              <a:defRPr/>
            </a:pPr>
            <a:r>
              <a:rPr lang="fa-IR" sz="7200" b="1" kern="0" spc="150" dirty="0" smtClean="0">
                <a:ln w="11430"/>
                <a:solidFill>
                  <a:srgbClr val="FFFF00"/>
                </a:solidFill>
                <a:effectLst>
                  <a:outerShdw blurRad="25400" algn="tl" rotWithShape="0">
                    <a:srgbClr val="000000">
                      <a:alpha val="43000"/>
                    </a:srgbClr>
                  </a:outerShdw>
                </a:effectLst>
                <a:latin typeface="Lucida Sans Unicode"/>
                <a:cs typeface="B Homa" panose="00000400000000000000" pitchFamily="2" charset="-78"/>
              </a:rPr>
              <a:t>کاخ ورسای</a:t>
            </a:r>
            <a:endParaRPr lang="fa-IR" sz="7200" b="1" kern="0" spc="150" dirty="0">
              <a:ln w="11430"/>
              <a:solidFill>
                <a:srgbClr val="FFFF00"/>
              </a:solidFill>
              <a:effectLst>
                <a:outerShdw blurRad="25400" algn="tl" rotWithShape="0">
                  <a:srgbClr val="000000">
                    <a:alpha val="43000"/>
                  </a:srgbClr>
                </a:outerShdw>
              </a:effectLst>
              <a:latin typeface="Lucida Sans Unicode"/>
              <a:cs typeface="B Homa" panose="00000400000000000000" pitchFamily="2" charset="-78"/>
            </a:endParaRPr>
          </a:p>
        </p:txBody>
      </p:sp>
      <p:pic>
        <p:nvPicPr>
          <p:cNvPr id="7" name="Picture 2" descr="D:\Uni\کاخ ورسای\عکس\Versailles%20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23" y="4294522"/>
            <a:ext cx="5688632" cy="256347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Subtitle 1"/>
          <p:cNvSpPr txBox="1">
            <a:spLocks/>
          </p:cNvSpPr>
          <p:nvPr/>
        </p:nvSpPr>
        <p:spPr>
          <a:xfrm>
            <a:off x="4333630" y="2132856"/>
            <a:ext cx="4810370" cy="5863471"/>
          </a:xfrm>
          <a:prstGeom prst="rect">
            <a:avLst/>
          </a:prstGeom>
        </p:spPr>
        <p:txBody>
          <a:bodyPr>
            <a:normAutofit/>
          </a:bodyPr>
          <a:lstStyle>
            <a:lvl1pPr marL="0" indent="0" algn="ctr" defTabSz="914400" rtl="0" eaLnBrk="1" latinLnBrk="0" hangingPunct="1">
              <a:lnSpc>
                <a:spcPct val="100000"/>
              </a:lnSpc>
              <a:spcBef>
                <a:spcPts val="600"/>
              </a:spcBef>
              <a:spcAft>
                <a:spcPts val="0"/>
              </a:spcAft>
              <a:buClr>
                <a:schemeClr val="accent1"/>
              </a:buClr>
              <a:buFontTx/>
              <a:buNone/>
              <a:defRPr sz="2000" b="0" i="0" kern="1200" cap="none" spc="30" baseline="0">
                <a:solidFill>
                  <a:schemeClr val="tx1"/>
                </a:solidFill>
                <a:latin typeface="+mn-lt"/>
                <a:ea typeface="+mn-ea"/>
                <a:cs typeface="Tahoma" pitchFamily="34" charset="0"/>
              </a:defRPr>
            </a:lvl1pPr>
            <a:lvl2pPr marL="0" indent="0" algn="ctr" defTabSz="914400" rtl="0" eaLnBrk="1" latinLnBrk="0" hangingPunct="1">
              <a:lnSpc>
                <a:spcPct val="100000"/>
              </a:lnSpc>
              <a:spcBef>
                <a:spcPts val="1200"/>
              </a:spcBef>
              <a:buClr>
                <a:schemeClr val="accent1"/>
              </a:buClr>
              <a:buFontTx/>
              <a:buNone/>
              <a:defRPr sz="1800" kern="1200">
                <a:solidFill>
                  <a:schemeClr val="tx2"/>
                </a:solidFill>
                <a:latin typeface="+mn-lt"/>
                <a:ea typeface="+mn-ea"/>
                <a:cs typeface="Tahoma" pitchFamily="34" charset="0"/>
              </a:defRPr>
            </a:lvl2pPr>
            <a:lvl3pPr marL="0" indent="0" algn="ctr" defTabSz="914400" rtl="0" eaLnBrk="1" latinLnBrk="0" hangingPunct="1">
              <a:lnSpc>
                <a:spcPct val="100000"/>
              </a:lnSpc>
              <a:spcBef>
                <a:spcPts val="1200"/>
              </a:spcBef>
              <a:buClr>
                <a:schemeClr val="accent1"/>
              </a:buClr>
              <a:buFontTx/>
              <a:buNone/>
              <a:defRPr sz="1600" kern="1200">
                <a:solidFill>
                  <a:schemeClr val="tx1"/>
                </a:solidFill>
                <a:latin typeface="+mn-lt"/>
                <a:ea typeface="+mn-ea"/>
                <a:cs typeface="Tahoma" pitchFamily="34" charset="0"/>
              </a:defRPr>
            </a:lvl3pPr>
            <a:lvl4pPr marL="0" indent="0" algn="ctr" defTabSz="914400" rtl="0" eaLnBrk="1" latinLnBrk="0" hangingPunct="1">
              <a:lnSpc>
                <a:spcPct val="100000"/>
              </a:lnSpc>
              <a:spcBef>
                <a:spcPts val="1200"/>
              </a:spcBef>
              <a:buClr>
                <a:schemeClr val="accent1"/>
              </a:buClr>
              <a:buFontTx/>
              <a:buNone/>
              <a:defRPr sz="1400" kern="1200">
                <a:solidFill>
                  <a:schemeClr val="tx2"/>
                </a:solidFill>
                <a:latin typeface="+mn-lt"/>
                <a:ea typeface="+mn-ea"/>
                <a:cs typeface="Tahoma" pitchFamily="34" charset="0"/>
              </a:defRPr>
            </a:lvl4pPr>
            <a:lvl5pPr marL="0" indent="0" algn="ctr" defTabSz="914400" rtl="0" eaLnBrk="1" latinLnBrk="0" hangingPunct="1">
              <a:lnSpc>
                <a:spcPct val="100000"/>
              </a:lnSpc>
              <a:spcBef>
                <a:spcPts val="1200"/>
              </a:spcBef>
              <a:buClr>
                <a:schemeClr val="accent1"/>
              </a:buClr>
              <a:buFontTx/>
              <a:buNone/>
              <a:defRPr sz="1400" kern="1200" baseline="0">
                <a:solidFill>
                  <a:schemeClr val="tx1"/>
                </a:solidFill>
                <a:latin typeface="+mn-lt"/>
                <a:ea typeface="+mn-ea"/>
                <a:cs typeface="Tahoma" pitchFamily="34" charset="0"/>
              </a:defRPr>
            </a:lvl5pPr>
            <a:lvl6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6pPr>
            <a:lvl7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7pPr>
            <a:lvl8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8pPr>
            <a:lvl9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9pPr>
          </a:lstStyle>
          <a:p>
            <a:pPr marL="342900" indent="-342900" algn="just" rtl="1">
              <a:buClr>
                <a:srgbClr val="FFFF00"/>
              </a:buClr>
              <a:buFont typeface="Wingdings" panose="05000000000000000000" pitchFamily="2" charset="2"/>
              <a:buChar char="ü"/>
            </a:pPr>
            <a:r>
              <a:rPr lang="fa-IR" sz="2400" dirty="0" smtClean="0">
                <a:cs typeface="B Homa" pitchFamily="2" charset="-78"/>
              </a:rPr>
              <a:t>تاریخچه</a:t>
            </a:r>
          </a:p>
          <a:p>
            <a:pPr marL="342900" indent="-342900" algn="just" rtl="1">
              <a:buClr>
                <a:srgbClr val="FFFF00"/>
              </a:buClr>
              <a:buFont typeface="Wingdings" panose="05000000000000000000" pitchFamily="2" charset="2"/>
              <a:buChar char="ü"/>
            </a:pPr>
            <a:r>
              <a:rPr lang="fa-IR" sz="2400" dirty="0" smtClean="0">
                <a:cs typeface="B Homa" pitchFamily="2" charset="-78"/>
              </a:rPr>
              <a:t>ساخت کاخ سلطنتی در ورسای </a:t>
            </a:r>
          </a:p>
          <a:p>
            <a:pPr marL="342900" indent="-342900" algn="just" rtl="1">
              <a:buClr>
                <a:srgbClr val="FFFF00"/>
              </a:buClr>
              <a:buFont typeface="Wingdings" panose="05000000000000000000" pitchFamily="2" charset="2"/>
              <a:buChar char="ü"/>
            </a:pPr>
            <a:r>
              <a:rPr lang="fa-IR" sz="2400" dirty="0" smtClean="0">
                <a:cs typeface="B Homa" pitchFamily="2" charset="-78"/>
              </a:rPr>
              <a:t>ویژگی های کاخ</a:t>
            </a:r>
          </a:p>
          <a:p>
            <a:pPr marL="342900" indent="-342900" algn="just" rtl="1">
              <a:buClr>
                <a:srgbClr val="FFFF00"/>
              </a:buClr>
              <a:buFont typeface="Wingdings" panose="05000000000000000000" pitchFamily="2" charset="2"/>
              <a:buChar char="ü"/>
            </a:pPr>
            <a:r>
              <a:rPr lang="fa-IR" sz="2400" dirty="0" smtClean="0">
                <a:cs typeface="B Homa" pitchFamily="2" charset="-78"/>
              </a:rPr>
              <a:t>فضاهای داخلی کاخ</a:t>
            </a:r>
          </a:p>
          <a:p>
            <a:pPr marL="342900" indent="-342900" algn="just" rtl="1">
              <a:buClr>
                <a:srgbClr val="FFFF00"/>
              </a:buClr>
              <a:buFont typeface="Wingdings" panose="05000000000000000000" pitchFamily="2" charset="2"/>
              <a:buChar char="ü"/>
            </a:pPr>
            <a:r>
              <a:rPr lang="fa-IR" sz="2400" dirty="0" smtClean="0">
                <a:cs typeface="B Homa" pitchFamily="2" charset="-78"/>
              </a:rPr>
              <a:t>سایت و فضاهای بیرونی کاخ </a:t>
            </a:r>
          </a:p>
          <a:p>
            <a:pPr marL="342900" indent="-342900" algn="just" rtl="1">
              <a:buClr>
                <a:srgbClr val="FFFF00"/>
              </a:buClr>
              <a:buFont typeface="Wingdings" panose="05000000000000000000" pitchFamily="2" charset="2"/>
              <a:buChar char="ü"/>
            </a:pPr>
            <a:r>
              <a:rPr lang="fa-IR" sz="2400" dirty="0" smtClean="0">
                <a:cs typeface="B Homa" pitchFamily="2" charset="-78"/>
              </a:rPr>
              <a:t>طراحی منظر</a:t>
            </a:r>
          </a:p>
          <a:p>
            <a:pPr marL="342900" indent="-342900" algn="just" rtl="1">
              <a:buClr>
                <a:srgbClr val="FFFF00"/>
              </a:buClr>
              <a:buFont typeface="Wingdings" panose="05000000000000000000" pitchFamily="2" charset="2"/>
              <a:buChar char="ü"/>
            </a:pPr>
            <a:r>
              <a:rPr lang="fa-IR" sz="2400" dirty="0" smtClean="0">
                <a:cs typeface="B Homa" pitchFamily="2" charset="-78"/>
              </a:rPr>
              <a:t>باغ‌ها و فضای سبز </a:t>
            </a:r>
          </a:p>
          <a:p>
            <a:pPr marL="342900" indent="-342900" algn="just" rtl="1">
              <a:buClr>
                <a:srgbClr val="FFFF00"/>
              </a:buClr>
              <a:buFont typeface="Wingdings" panose="05000000000000000000" pitchFamily="2" charset="2"/>
              <a:buChar char="ü"/>
            </a:pPr>
            <a:r>
              <a:rPr lang="fa-IR" sz="2400" dirty="0" smtClean="0">
                <a:cs typeface="B Homa" pitchFamily="2" charset="-78"/>
              </a:rPr>
              <a:t>هزینه ساخت </a:t>
            </a:r>
          </a:p>
          <a:p>
            <a:pPr marL="342900" indent="-342900" algn="just" rtl="1">
              <a:buClr>
                <a:srgbClr val="FFFF00"/>
              </a:buClr>
              <a:buFont typeface="Wingdings" panose="05000000000000000000" pitchFamily="2" charset="2"/>
              <a:buChar char="ü"/>
            </a:pPr>
            <a:r>
              <a:rPr lang="fa-IR" sz="2400" dirty="0" smtClean="0">
                <a:cs typeface="B Homa" pitchFamily="2" charset="-78"/>
              </a:rPr>
              <a:t>منابع</a:t>
            </a:r>
          </a:p>
          <a:p>
            <a:pPr marL="342900" indent="-342900" algn="just" rtl="1">
              <a:buClr>
                <a:srgbClr val="FFFF00"/>
              </a:buClr>
              <a:buFont typeface="Wingdings" panose="05000000000000000000" pitchFamily="2" charset="2"/>
              <a:buChar char="ü"/>
            </a:pPr>
            <a:endParaRPr lang="fa-IR" sz="2400" dirty="0" smtClean="0">
              <a:cs typeface="B Homa" pitchFamily="2" charset="-78"/>
            </a:endParaRPr>
          </a:p>
          <a:p>
            <a:pPr marL="342900" indent="-342900" algn="just" rtl="1">
              <a:buClr>
                <a:srgbClr val="FFFF00"/>
              </a:buClr>
              <a:buFont typeface="Wingdings" panose="05000000000000000000" pitchFamily="2" charset="2"/>
              <a:buChar char="ü"/>
            </a:pPr>
            <a:endParaRPr lang="fa-IR" sz="2400" dirty="0" smtClean="0">
              <a:cs typeface="B Homa" pitchFamily="2" charset="-78"/>
            </a:endParaRPr>
          </a:p>
          <a:p>
            <a:pPr marL="342900" indent="-342900" algn="just" rtl="1">
              <a:buClr>
                <a:srgbClr val="FFFF00"/>
              </a:buClr>
              <a:buFont typeface="Wingdings" panose="05000000000000000000" pitchFamily="2" charset="2"/>
              <a:buChar char="ü"/>
            </a:pPr>
            <a:endParaRPr lang="fa-IR" sz="2400" dirty="0" smtClean="0">
              <a:cs typeface="B Homa" pitchFamily="2" charset="-78"/>
            </a:endParaRPr>
          </a:p>
          <a:p>
            <a:pPr marL="342900" indent="-342900" algn="just" rtl="1">
              <a:buClr>
                <a:srgbClr val="FFFF00"/>
              </a:buClr>
              <a:buFont typeface="Wingdings" panose="05000000000000000000" pitchFamily="2" charset="2"/>
              <a:buChar char="ü"/>
            </a:pPr>
            <a:endParaRPr lang="fa-IR" sz="2400" dirty="0" smtClean="0">
              <a:cs typeface="B Homa" pitchFamily="2" charset="-78"/>
            </a:endParaRPr>
          </a:p>
          <a:p>
            <a:pPr marL="342900" indent="-342900" algn="just" rtl="1">
              <a:buClr>
                <a:srgbClr val="FFFF00"/>
              </a:buClr>
              <a:buFont typeface="Wingdings" panose="05000000000000000000" pitchFamily="2" charset="2"/>
              <a:buChar char="ü"/>
            </a:pPr>
            <a:endParaRPr lang="fa-IR" sz="2400" dirty="0">
              <a:cs typeface="B Homa" pitchFamily="2" charset="-78"/>
            </a:endParaRPr>
          </a:p>
        </p:txBody>
      </p:sp>
    </p:spTree>
    <p:extLst>
      <p:ext uri="{BB962C8B-B14F-4D97-AF65-F5344CB8AC3E}">
        <p14:creationId xmlns:p14="http://schemas.microsoft.com/office/powerpoint/2010/main" val="1267075901"/>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67944" y="332656"/>
            <a:ext cx="4680520" cy="6192688"/>
          </a:xfrm>
        </p:spPr>
        <p:txBody>
          <a:bodyPr>
            <a:normAutofit/>
          </a:bodyPr>
          <a:lstStyle/>
          <a:p>
            <a:pPr marL="0" indent="0" rtl="1">
              <a:buNone/>
            </a:pPr>
            <a:r>
              <a:rPr lang="fa-IR" sz="2000" b="1" dirty="0">
                <a:cs typeface="B Homa" pitchFamily="2" charset="-78"/>
              </a:rPr>
              <a:t>باغ‌های رسمی </a:t>
            </a:r>
            <a:r>
              <a:rPr lang="en-US" sz="2000" b="1" dirty="0">
                <a:cs typeface="B Homa" pitchFamily="2" charset="-78"/>
              </a:rPr>
              <a:t>Formal </a:t>
            </a:r>
            <a:r>
              <a:rPr lang="en-US" sz="2000" b="1" dirty="0" smtClean="0">
                <a:cs typeface="B Homa" pitchFamily="2" charset="-78"/>
              </a:rPr>
              <a:t>Gardens</a:t>
            </a:r>
            <a:endParaRPr lang="fa-IR" sz="2000" b="1" dirty="0" smtClean="0">
              <a:cs typeface="B Homa" pitchFamily="2" charset="-78"/>
            </a:endParaRPr>
          </a:p>
          <a:p>
            <a:pPr marL="0" indent="0" rtl="1">
              <a:buNone/>
            </a:pPr>
            <a:endParaRPr lang="fa-IR" sz="2000" b="1" dirty="0" smtClean="0">
              <a:cs typeface="B Homa" pitchFamily="2" charset="-78"/>
            </a:endParaRPr>
          </a:p>
          <a:p>
            <a:pPr marL="0" indent="0" algn="just" rtl="1">
              <a:buNone/>
            </a:pPr>
            <a:endParaRPr lang="fa-IR" sz="1800" dirty="0" smtClean="0">
              <a:cs typeface="B Homa" pitchFamily="2" charset="-78"/>
            </a:endParaRPr>
          </a:p>
          <a:p>
            <a:pPr marL="0" indent="0" algn="just" rtl="1">
              <a:buNone/>
            </a:pPr>
            <a:r>
              <a:rPr lang="fa-IR" sz="1800" dirty="0" smtClean="0">
                <a:cs typeface="B Homa" pitchFamily="2" charset="-78"/>
              </a:rPr>
              <a:t>سطح </a:t>
            </a:r>
            <a:r>
              <a:rPr lang="fa-IR" sz="1800" dirty="0">
                <a:cs typeface="B Homa" pitchFamily="2" charset="-78"/>
              </a:rPr>
              <a:t>زمین بصورت هندسی در اطراف محور اصلی قرار داده شده است. دومین محور، راه عبور را نورانی نموده و شامل استخرهای دایره‌شکل و یا نیم‌دایره که بعنوان آبگیرشناخته می‌شود، قرار دارد. هرچیز دارای حالت متقارن می‌باشد. درختان با دقت فراوان هرس شده، قرار دارند. </a:t>
            </a:r>
          </a:p>
        </p:txBody>
      </p:sp>
      <p:pic>
        <p:nvPicPr>
          <p:cNvPr id="6146" name="Picture 2" descr="D:\Uni\کاخ ورسای\عکس\Vue_sur_le_jardin_du_chateau_de_Versaille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1916832"/>
            <a:ext cx="3016031" cy="20178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6147" name="Picture 3" descr="D:\Uni\کاخ ورسای\عکس\versailles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4165501"/>
            <a:ext cx="7551499" cy="2359843"/>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1714557"/>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3">
                                            <p:txEl>
                                              <p:pRg st="0" end="0"/>
                                            </p:txEl>
                                          </p:spTgt>
                                        </p:tgtEl>
                                        <p:attrNameLst>
                                          <p:attrName>ppt_w</p:attrName>
                                        </p:attrNameLst>
                                      </p:cBhvr>
                                    </p:anim>
                                    <p:anim by="(#ppt_w*0.50)" calcmode="lin" valueType="num">
                                      <p:cBhvr>
                                        <p:cTn id="8" dur="500" decel="50000" autoRev="1" fill="hold">
                                          <p:stCondLst>
                                            <p:cond delay="0"/>
                                          </p:stCondLst>
                                        </p:cTn>
                                        <p:tgtEl>
                                          <p:spTgt spid="3">
                                            <p:txEl>
                                              <p:pRg st="0" end="0"/>
                                            </p:txEl>
                                          </p:spTgt>
                                        </p:tgtEl>
                                        <p:attrNameLst>
                                          <p:attrName>ppt_x</p:attrName>
                                        </p:attrNameLst>
                                      </p:cBhvr>
                                    </p:anim>
                                    <p:anim from="(-#ppt_h/2)" to="(#ppt_y)" calcmode="lin" valueType="num">
                                      <p:cBhvr>
                                        <p:cTn id="9" dur="1000" fill="hold">
                                          <p:stCondLst>
                                            <p:cond delay="0"/>
                                          </p:stCondLst>
                                        </p:cTn>
                                        <p:tgtEl>
                                          <p:spTgt spid="3">
                                            <p:txEl>
                                              <p:pRg st="0" end="0"/>
                                            </p:txEl>
                                          </p:spTgt>
                                        </p:tgtEl>
                                        <p:attrNameLst>
                                          <p:attrName>ppt_y</p:attrName>
                                        </p:attrNameLst>
                                      </p:cBhvr>
                                    </p:anim>
                                    <p:animRot by="21600000">
                                      <p:cBhvr>
                                        <p:cTn id="10" dur="1000" fill="hold">
                                          <p:stCondLst>
                                            <p:cond delay="0"/>
                                          </p:stCondLst>
                                        </p:cTn>
                                        <p:tgtEl>
                                          <p:spTgt spid="3">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1000"/>
                                        <p:tgtEl>
                                          <p:spTgt spid="3">
                                            <p:txEl>
                                              <p:pRg st="3" end="3"/>
                                            </p:txEl>
                                          </p:spTgt>
                                        </p:tgtEl>
                                      </p:cBhvr>
                                    </p:animEffect>
                                    <p:anim calcmode="lin" valueType="num">
                                      <p:cBhvr>
                                        <p:cTn id="1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6146"/>
                                        </p:tgtEl>
                                        <p:attrNameLst>
                                          <p:attrName>style.visibility</p:attrName>
                                        </p:attrNameLst>
                                      </p:cBhvr>
                                      <p:to>
                                        <p:strVal val="visible"/>
                                      </p:to>
                                    </p:set>
                                    <p:animEffect transition="in" filter="barn(inVertical)">
                                      <p:cBhvr>
                                        <p:cTn id="23" dur="500"/>
                                        <p:tgtEl>
                                          <p:spTgt spid="6146"/>
                                        </p:tgtEl>
                                      </p:cBhvr>
                                    </p:animEffect>
                                  </p:childTnLst>
                                </p:cTn>
                              </p:par>
                              <p:par>
                                <p:cTn id="24" presetID="22" presetClass="entr" presetSubtype="4" fill="hold" nodeType="withEffect">
                                  <p:stCondLst>
                                    <p:cond delay="0"/>
                                  </p:stCondLst>
                                  <p:childTnLst>
                                    <p:set>
                                      <p:cBhvr>
                                        <p:cTn id="25" dur="1" fill="hold">
                                          <p:stCondLst>
                                            <p:cond delay="0"/>
                                          </p:stCondLst>
                                        </p:cTn>
                                        <p:tgtEl>
                                          <p:spTgt spid="6147"/>
                                        </p:tgtEl>
                                        <p:attrNameLst>
                                          <p:attrName>style.visibility</p:attrName>
                                        </p:attrNameLst>
                                      </p:cBhvr>
                                      <p:to>
                                        <p:strVal val="visible"/>
                                      </p:to>
                                    </p:set>
                                    <p:animEffect transition="in" filter="wipe(down)">
                                      <p:cBhvr>
                                        <p:cTn id="26" dur="5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5543" y="0"/>
            <a:ext cx="8424936" cy="6480720"/>
          </a:xfrm>
        </p:spPr>
        <p:txBody>
          <a:bodyPr>
            <a:normAutofit/>
          </a:bodyPr>
          <a:lstStyle/>
          <a:p>
            <a:pPr marL="0" indent="0" rtl="1">
              <a:buNone/>
            </a:pPr>
            <a:r>
              <a:rPr lang="fa-IR" sz="2400" dirty="0">
                <a:cs typeface="B Homa" pitchFamily="2" charset="-78"/>
              </a:rPr>
              <a:t>باغ‌ها و فضای سبز </a:t>
            </a:r>
            <a:endParaRPr lang="fa-IR" sz="2400" dirty="0" smtClean="0">
              <a:cs typeface="B Homa" pitchFamily="2" charset="-78"/>
            </a:endParaRPr>
          </a:p>
          <a:p>
            <a:pPr marL="0" indent="0" algn="just" rtl="1">
              <a:buNone/>
            </a:pPr>
            <a:r>
              <a:rPr lang="fa-IR" sz="1800" dirty="0">
                <a:cs typeface="B Homa" pitchFamily="2" charset="-78"/>
              </a:rPr>
              <a:t>ورسای دارای بزرگترین مجموعه باغ‌ها و فضای سبزی است که تا کنون در جهان ساخته شده‌است. در میان این باغ‌ها، آبراه‌ها، حوض‌ها، فواره‌ها و مجسمه‌های زیبایی طراحی شده‌اند. طراحی تمام این قسمت‌ها توسط آندره لونتر صورت گرفته‌است. </a:t>
            </a:r>
            <a:endParaRPr lang="fa-IR" sz="1800" dirty="0" smtClean="0">
              <a:cs typeface="B Homa" pitchFamily="2" charset="-78"/>
            </a:endParaRPr>
          </a:p>
          <a:p>
            <a:pPr marL="0" indent="0" algn="just" rtl="1">
              <a:buNone/>
            </a:pPr>
            <a:r>
              <a:rPr lang="fa-IR" sz="1800" dirty="0">
                <a:cs typeface="B Homa" pitchFamily="2" charset="-78"/>
              </a:rPr>
              <a:t>باغ‌ها نیز در قسمت جنوبی کاخ قرار گرفته‌اند که نمای فوق العاده‌ای را از ایوان کاخ سلطنتی فراهم می‌کند.</a:t>
            </a:r>
          </a:p>
        </p:txBody>
      </p:sp>
      <p:pic>
        <p:nvPicPr>
          <p:cNvPr id="7170" name="Picture 2" descr="D:\Uni\کاخ ورسای\عکس\versaille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8152" y="2075857"/>
            <a:ext cx="3585866" cy="2476489"/>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7171" name="Picture 3" descr="D:\Uni\کاخ ورسای\عکس\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0389" y="2104322"/>
            <a:ext cx="3264363" cy="2448272"/>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7172" name="Picture 4" descr="D:\Uni\کاخ ورسای\عکس\Copy of DSC_123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575" y="4708780"/>
            <a:ext cx="7848872" cy="21492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0863267"/>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7171"/>
                                        </p:tgtEl>
                                        <p:attrNameLst>
                                          <p:attrName>style.visibility</p:attrName>
                                        </p:attrNameLst>
                                      </p:cBhvr>
                                      <p:to>
                                        <p:strVal val="visible"/>
                                      </p:to>
                                    </p:set>
                                    <p:animEffect transition="in" filter="circle(in)">
                                      <p:cBhvr>
                                        <p:cTn id="19" dur="2000"/>
                                        <p:tgtEl>
                                          <p:spTgt spid="7171"/>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7170"/>
                                        </p:tgtEl>
                                        <p:attrNameLst>
                                          <p:attrName>style.visibility</p:attrName>
                                        </p:attrNameLst>
                                      </p:cBhvr>
                                      <p:to>
                                        <p:strVal val="visible"/>
                                      </p:to>
                                    </p:set>
                                    <p:animEffect transition="in" filter="circle(in)">
                                      <p:cBhvr>
                                        <p:cTn id="29" dur="2000"/>
                                        <p:tgtEl>
                                          <p:spTgt spid="7170"/>
                                        </p:tgtEl>
                                      </p:cBhvr>
                                    </p:animEffect>
                                  </p:childTnLst>
                                </p:cTn>
                              </p:par>
                            </p:childTnLst>
                          </p:cTn>
                        </p:par>
                        <p:par>
                          <p:cTn id="30" fill="hold">
                            <p:stCondLst>
                              <p:cond delay="2000"/>
                            </p:stCondLst>
                            <p:childTnLst>
                              <p:par>
                                <p:cTn id="31" presetID="42" presetClass="entr" presetSubtype="0" fill="hold" nodeType="afterEffect">
                                  <p:stCondLst>
                                    <p:cond delay="0"/>
                                  </p:stCondLst>
                                  <p:childTnLst>
                                    <p:set>
                                      <p:cBhvr>
                                        <p:cTn id="32" dur="1" fill="hold">
                                          <p:stCondLst>
                                            <p:cond delay="0"/>
                                          </p:stCondLst>
                                        </p:cTn>
                                        <p:tgtEl>
                                          <p:spTgt spid="7172"/>
                                        </p:tgtEl>
                                        <p:attrNameLst>
                                          <p:attrName>style.visibility</p:attrName>
                                        </p:attrNameLst>
                                      </p:cBhvr>
                                      <p:to>
                                        <p:strVal val="visible"/>
                                      </p:to>
                                    </p:set>
                                    <p:animEffect transition="in" filter="fade">
                                      <p:cBhvr>
                                        <p:cTn id="33" dur="1000"/>
                                        <p:tgtEl>
                                          <p:spTgt spid="7172"/>
                                        </p:tgtEl>
                                      </p:cBhvr>
                                    </p:animEffect>
                                    <p:anim calcmode="lin" valueType="num">
                                      <p:cBhvr>
                                        <p:cTn id="34" dur="1000" fill="hold"/>
                                        <p:tgtEl>
                                          <p:spTgt spid="7172"/>
                                        </p:tgtEl>
                                        <p:attrNameLst>
                                          <p:attrName>ppt_x</p:attrName>
                                        </p:attrNameLst>
                                      </p:cBhvr>
                                      <p:tavLst>
                                        <p:tav tm="0">
                                          <p:val>
                                            <p:strVal val="#ppt_x"/>
                                          </p:val>
                                        </p:tav>
                                        <p:tav tm="100000">
                                          <p:val>
                                            <p:strVal val="#ppt_x"/>
                                          </p:val>
                                        </p:tav>
                                      </p:tavLst>
                                    </p:anim>
                                    <p:anim calcmode="lin" valueType="num">
                                      <p:cBhvr>
                                        <p:cTn id="35" dur="1000" fill="hold"/>
                                        <p:tgtEl>
                                          <p:spTgt spid="71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260648"/>
            <a:ext cx="8352928" cy="6264696"/>
          </a:xfrm>
        </p:spPr>
        <p:txBody>
          <a:bodyPr>
            <a:normAutofit/>
          </a:bodyPr>
          <a:lstStyle/>
          <a:p>
            <a:pPr marL="0" indent="0">
              <a:buNone/>
            </a:pPr>
            <a:r>
              <a:rPr lang="fa-IR" sz="2400" dirty="0" smtClean="0">
                <a:cs typeface="B Homa" pitchFamily="2" charset="-78"/>
              </a:rPr>
              <a:t>تصاویری از پلان باغ ورسای</a:t>
            </a:r>
            <a:endParaRPr lang="fa-IR" sz="2400" dirty="0">
              <a:cs typeface="B Homa" pitchFamily="2" charset="-78"/>
            </a:endParaRPr>
          </a:p>
        </p:txBody>
      </p:sp>
      <p:pic>
        <p:nvPicPr>
          <p:cNvPr id="1026" name="Picture 2" descr="F:\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0525" y="4509120"/>
            <a:ext cx="6050672" cy="2223551"/>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F:\tarhe koll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582479"/>
            <a:ext cx="4799260" cy="376796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0569" y="1090198"/>
            <a:ext cx="3666891" cy="475252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F:\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51150" y="969751"/>
            <a:ext cx="4062386" cy="34360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7482909"/>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p:cTn id="7" dur="1000" fill="hold"/>
                                        <p:tgtEl>
                                          <p:spTgt spid="1027"/>
                                        </p:tgtEl>
                                        <p:attrNameLst>
                                          <p:attrName>ppt_w</p:attrName>
                                        </p:attrNameLst>
                                      </p:cBhvr>
                                      <p:tavLst>
                                        <p:tav tm="0">
                                          <p:val>
                                            <p:fltVal val="0"/>
                                          </p:val>
                                        </p:tav>
                                        <p:tav tm="100000">
                                          <p:val>
                                            <p:strVal val="#ppt_w"/>
                                          </p:val>
                                        </p:tav>
                                      </p:tavLst>
                                    </p:anim>
                                    <p:anim calcmode="lin" valueType="num">
                                      <p:cBhvr>
                                        <p:cTn id="8" dur="1000" fill="hold"/>
                                        <p:tgtEl>
                                          <p:spTgt spid="1027"/>
                                        </p:tgtEl>
                                        <p:attrNameLst>
                                          <p:attrName>ppt_h</p:attrName>
                                        </p:attrNameLst>
                                      </p:cBhvr>
                                      <p:tavLst>
                                        <p:tav tm="0">
                                          <p:val>
                                            <p:fltVal val="0"/>
                                          </p:val>
                                        </p:tav>
                                        <p:tav tm="100000">
                                          <p:val>
                                            <p:strVal val="#ppt_h"/>
                                          </p:val>
                                        </p:tav>
                                      </p:tavLst>
                                    </p:anim>
                                    <p:anim calcmode="lin" valueType="num">
                                      <p:cBhvr>
                                        <p:cTn id="9" dur="1000" fill="hold"/>
                                        <p:tgtEl>
                                          <p:spTgt spid="102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2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nodeType="clickEffect">
                                  <p:stCondLst>
                                    <p:cond delay="0"/>
                                  </p:stCondLst>
                                  <p:childTnLst>
                                    <p:set>
                                      <p:cBhvr>
                                        <p:cTn id="14" dur="1" fill="hold">
                                          <p:stCondLst>
                                            <p:cond delay="0"/>
                                          </p:stCondLst>
                                        </p:cTn>
                                        <p:tgtEl>
                                          <p:spTgt spid="1028"/>
                                        </p:tgtEl>
                                        <p:attrNameLst>
                                          <p:attrName>style.visibility</p:attrName>
                                        </p:attrNameLst>
                                      </p:cBhvr>
                                      <p:to>
                                        <p:strVal val="visible"/>
                                      </p:to>
                                    </p:set>
                                    <p:animScale>
                                      <p:cBhvr>
                                        <p:cTn id="15" dur="1000" decel="50000" fill="hold">
                                          <p:stCondLst>
                                            <p:cond delay="0"/>
                                          </p:stCondLst>
                                        </p:cTn>
                                        <p:tgtEl>
                                          <p:spTgt spid="10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028"/>
                                        </p:tgtEl>
                                        <p:attrNameLst>
                                          <p:attrName>ppt_x</p:attrName>
                                          <p:attrName>ppt_y</p:attrName>
                                        </p:attrNameLst>
                                      </p:cBhvr>
                                    </p:animMotion>
                                    <p:animEffect transition="in" filter="fade">
                                      <p:cBhvr>
                                        <p:cTn id="17" dur="1000"/>
                                        <p:tgtEl>
                                          <p:spTgt spid="1028"/>
                                        </p:tgtEl>
                                      </p:cBhvr>
                                    </p:animEffect>
                                  </p:childTnLst>
                                </p:cTn>
                              </p:par>
                            </p:childTnLst>
                          </p:cTn>
                        </p:par>
                      </p:childTnLst>
                    </p:cTn>
                  </p:par>
                  <p:par>
                    <p:cTn id="18" fill="hold">
                      <p:stCondLst>
                        <p:cond delay="indefinite"/>
                      </p:stCondLst>
                      <p:childTnLst>
                        <p:par>
                          <p:cTn id="19" fill="hold">
                            <p:stCondLst>
                              <p:cond delay="0"/>
                            </p:stCondLst>
                            <p:childTnLst>
                              <p:par>
                                <p:cTn id="20" presetID="45" presetClass="exit" presetSubtype="0" fill="hold" nodeType="clickEffect">
                                  <p:stCondLst>
                                    <p:cond delay="0"/>
                                  </p:stCondLst>
                                  <p:childTnLst>
                                    <p:animEffect transition="out" filter="fade">
                                      <p:cBhvr>
                                        <p:cTn id="21" dur="2000"/>
                                        <p:tgtEl>
                                          <p:spTgt spid="1028"/>
                                        </p:tgtEl>
                                      </p:cBhvr>
                                    </p:animEffect>
                                    <p:anim calcmode="lin" valueType="num">
                                      <p:cBhvr>
                                        <p:cTn id="22" dur="2000"/>
                                        <p:tgtEl>
                                          <p:spTgt spid="102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3" dur="2000"/>
                                        <p:tgtEl>
                                          <p:spTgt spid="1028"/>
                                        </p:tgtEl>
                                        <p:attrNameLst>
                                          <p:attrName>ppt_h</p:attrName>
                                        </p:attrNameLst>
                                      </p:cBhvr>
                                      <p:tavLst>
                                        <p:tav tm="0">
                                          <p:val>
                                            <p:strVal val="ppt_h"/>
                                          </p:val>
                                        </p:tav>
                                        <p:tav tm="100000">
                                          <p:val>
                                            <p:strVal val="ppt_h"/>
                                          </p:val>
                                        </p:tav>
                                      </p:tavLst>
                                    </p:anim>
                                    <p:set>
                                      <p:cBhvr>
                                        <p:cTn id="24" dur="1" fill="hold">
                                          <p:stCondLst>
                                            <p:cond delay="1999"/>
                                          </p:stCondLst>
                                        </p:cTn>
                                        <p:tgtEl>
                                          <p:spTgt spid="1028"/>
                                        </p:tgtEl>
                                        <p:attrNameLst>
                                          <p:attrName>style.visibility</p:attrName>
                                        </p:attrNameLst>
                                      </p:cBhvr>
                                      <p:to>
                                        <p:strVal val="hidden"/>
                                      </p:to>
                                    </p:set>
                                  </p:childTnLst>
                                </p:cTn>
                              </p:par>
                              <p:par>
                                <p:cTn id="25" presetID="45" presetClass="exit" presetSubtype="0" fill="hold" nodeType="withEffect">
                                  <p:stCondLst>
                                    <p:cond delay="0"/>
                                  </p:stCondLst>
                                  <p:childTnLst>
                                    <p:animEffect transition="out" filter="fade">
                                      <p:cBhvr>
                                        <p:cTn id="26" dur="2000"/>
                                        <p:tgtEl>
                                          <p:spTgt spid="1027"/>
                                        </p:tgtEl>
                                      </p:cBhvr>
                                    </p:animEffect>
                                    <p:anim calcmode="lin" valueType="num">
                                      <p:cBhvr>
                                        <p:cTn id="27" dur="2000"/>
                                        <p:tgtEl>
                                          <p:spTgt spid="102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8" dur="2000"/>
                                        <p:tgtEl>
                                          <p:spTgt spid="1027"/>
                                        </p:tgtEl>
                                        <p:attrNameLst>
                                          <p:attrName>ppt_h</p:attrName>
                                        </p:attrNameLst>
                                      </p:cBhvr>
                                      <p:tavLst>
                                        <p:tav tm="0">
                                          <p:val>
                                            <p:strVal val="ppt_h"/>
                                          </p:val>
                                        </p:tav>
                                        <p:tav tm="100000">
                                          <p:val>
                                            <p:strVal val="ppt_h"/>
                                          </p:val>
                                        </p:tav>
                                      </p:tavLst>
                                    </p:anim>
                                    <p:set>
                                      <p:cBhvr>
                                        <p:cTn id="29" dur="1" fill="hold">
                                          <p:stCondLst>
                                            <p:cond delay="1999"/>
                                          </p:stCondLst>
                                        </p:cTn>
                                        <p:tgtEl>
                                          <p:spTgt spid="1027"/>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029"/>
                                        </p:tgtEl>
                                        <p:attrNameLst>
                                          <p:attrName>style.visibility</p:attrName>
                                        </p:attrNameLst>
                                      </p:cBhvr>
                                      <p:to>
                                        <p:strVal val="visible"/>
                                      </p:to>
                                    </p:set>
                                    <p:anim calcmode="lin" valueType="num">
                                      <p:cBhvr additive="base">
                                        <p:cTn id="34" dur="500" fill="hold"/>
                                        <p:tgtEl>
                                          <p:spTgt spid="1029"/>
                                        </p:tgtEl>
                                        <p:attrNameLst>
                                          <p:attrName>ppt_x</p:attrName>
                                        </p:attrNameLst>
                                      </p:cBhvr>
                                      <p:tavLst>
                                        <p:tav tm="0">
                                          <p:val>
                                            <p:strVal val="#ppt_x"/>
                                          </p:val>
                                        </p:tav>
                                        <p:tav tm="100000">
                                          <p:val>
                                            <p:strVal val="#ppt_x"/>
                                          </p:val>
                                        </p:tav>
                                      </p:tavLst>
                                    </p:anim>
                                    <p:anim calcmode="lin" valueType="num">
                                      <p:cBhvr additive="base">
                                        <p:cTn id="35"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026"/>
                                        </p:tgtEl>
                                        <p:attrNameLst>
                                          <p:attrName>style.visibility</p:attrName>
                                        </p:attrNameLst>
                                      </p:cBhvr>
                                      <p:to>
                                        <p:strVal val="visible"/>
                                      </p:to>
                                    </p:set>
                                    <p:animEffect transition="in" filter="fade">
                                      <p:cBhvr>
                                        <p:cTn id="40" dur="1000"/>
                                        <p:tgtEl>
                                          <p:spTgt spid="1026"/>
                                        </p:tgtEl>
                                      </p:cBhvr>
                                    </p:animEffect>
                                    <p:anim calcmode="lin" valueType="num">
                                      <p:cBhvr>
                                        <p:cTn id="41" dur="1000" fill="hold"/>
                                        <p:tgtEl>
                                          <p:spTgt spid="1026"/>
                                        </p:tgtEl>
                                        <p:attrNameLst>
                                          <p:attrName>ppt_x</p:attrName>
                                        </p:attrNameLst>
                                      </p:cBhvr>
                                      <p:tavLst>
                                        <p:tav tm="0">
                                          <p:val>
                                            <p:strVal val="#ppt_x"/>
                                          </p:val>
                                        </p:tav>
                                        <p:tav tm="100000">
                                          <p:val>
                                            <p:strVal val="#ppt_x"/>
                                          </p:val>
                                        </p:tav>
                                      </p:tavLst>
                                    </p:anim>
                                    <p:anim calcmode="lin" valueType="num">
                                      <p:cBhvr>
                                        <p:cTn id="42"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509744"/>
            <a:ext cx="8280920" cy="6120680"/>
          </a:xfrm>
        </p:spPr>
        <p:txBody>
          <a:bodyPr>
            <a:normAutofit/>
          </a:bodyPr>
          <a:lstStyle/>
          <a:p>
            <a:pPr marL="0" indent="0" rtl="1">
              <a:buNone/>
            </a:pPr>
            <a:r>
              <a:rPr lang="fa-IR" sz="2400" dirty="0">
                <a:cs typeface="B Homa" pitchFamily="2" charset="-78"/>
              </a:rPr>
              <a:t>کاخ‌های الهام گرفته از ورسای </a:t>
            </a:r>
            <a:endParaRPr lang="en-US" sz="2400" dirty="0" smtClean="0">
              <a:cs typeface="B Homa" pitchFamily="2" charset="-78"/>
            </a:endParaRPr>
          </a:p>
          <a:p>
            <a:pPr marL="0" indent="0" rtl="1">
              <a:buNone/>
            </a:pPr>
            <a:endParaRPr lang="fa-IR" sz="2400" dirty="0" smtClean="0">
              <a:cs typeface="B Homa" pitchFamily="2" charset="-78"/>
            </a:endParaRPr>
          </a:p>
          <a:p>
            <a:pPr marL="0" indent="0" algn="just" rtl="1">
              <a:buNone/>
            </a:pPr>
            <a:r>
              <a:rPr lang="fa-IR" sz="1800" dirty="0">
                <a:cs typeface="B Homa" pitchFamily="2" charset="-78"/>
              </a:rPr>
              <a:t>بناها و کاخ‌های زیادی در جهان از ورسای الهام گرفته‌اند. شاید کمتر بنایی در جهان به این حد مورد تقلید </a:t>
            </a:r>
            <a:r>
              <a:rPr lang="fa-IR" sz="1800" dirty="0" smtClean="0">
                <a:cs typeface="B Homa" pitchFamily="2" charset="-78"/>
              </a:rPr>
              <a:t>و </a:t>
            </a:r>
            <a:r>
              <a:rPr lang="fa-IR" sz="1800" dirty="0">
                <a:cs typeface="B Homa" pitchFamily="2" charset="-78"/>
              </a:rPr>
              <a:t>الهام در طول تاریخ قرار گرفته باشد از جمله این </a:t>
            </a:r>
            <a:r>
              <a:rPr lang="fa-IR" sz="1800" dirty="0" smtClean="0">
                <a:cs typeface="B Homa" pitchFamily="2" charset="-78"/>
              </a:rPr>
              <a:t>مکان‌ها </a:t>
            </a:r>
            <a:r>
              <a:rPr lang="fa-IR" sz="1800" dirty="0">
                <a:cs typeface="B Homa" pitchFamily="2" charset="-78"/>
              </a:rPr>
              <a:t>می‌توان به موارد زیر اشاره کرد</a:t>
            </a:r>
            <a:r>
              <a:rPr lang="fa-IR" sz="1800" dirty="0" smtClean="0">
                <a:cs typeface="B Homa" pitchFamily="2" charset="-78"/>
              </a:rPr>
              <a:t>:</a:t>
            </a:r>
          </a:p>
          <a:p>
            <a:pPr algn="just" rtl="1">
              <a:buClr>
                <a:srgbClr val="FFFF00"/>
              </a:buClr>
              <a:buFont typeface="Wingdings" pitchFamily="2" charset="2"/>
              <a:buChar char="ü"/>
            </a:pPr>
            <a:r>
              <a:rPr lang="fa-IR" sz="1800" dirty="0" smtClean="0">
                <a:cs typeface="B Homa" pitchFamily="2" charset="-78"/>
              </a:rPr>
              <a:t>کاخ </a:t>
            </a:r>
            <a:r>
              <a:rPr lang="fa-IR" sz="1800" dirty="0">
                <a:cs typeface="B Homa" pitchFamily="2" charset="-78"/>
              </a:rPr>
              <a:t>سلطنتی روسیه به نام کاخ پتروف ساخته شده به دستور پطر </a:t>
            </a:r>
            <a:r>
              <a:rPr lang="fa-IR" sz="1800" dirty="0" smtClean="0">
                <a:cs typeface="B Homa" pitchFamily="2" charset="-78"/>
              </a:rPr>
              <a:t>کبیر</a:t>
            </a:r>
          </a:p>
          <a:p>
            <a:pPr algn="just" rtl="1">
              <a:buClr>
                <a:srgbClr val="FFFF00"/>
              </a:buClr>
              <a:buFont typeface="Wingdings" pitchFamily="2" charset="2"/>
              <a:buChar char="ü"/>
            </a:pPr>
            <a:r>
              <a:rPr lang="fa-IR" sz="1800" dirty="0" smtClean="0">
                <a:cs typeface="B Homa" pitchFamily="2" charset="-78"/>
              </a:rPr>
              <a:t>کاخ </a:t>
            </a:r>
            <a:r>
              <a:rPr lang="fa-IR" sz="1800" dirty="0">
                <a:cs typeface="B Homa" pitchFamily="2" charset="-78"/>
              </a:rPr>
              <a:t>وورزبورگر در </a:t>
            </a:r>
            <a:r>
              <a:rPr lang="fa-IR" sz="1800" dirty="0" smtClean="0">
                <a:cs typeface="B Homa" pitchFamily="2" charset="-78"/>
              </a:rPr>
              <a:t>آلمان</a:t>
            </a:r>
          </a:p>
          <a:p>
            <a:pPr algn="just" rtl="1">
              <a:buClr>
                <a:srgbClr val="FFFF00"/>
              </a:buClr>
              <a:buFont typeface="Wingdings" pitchFamily="2" charset="2"/>
              <a:buChar char="ü"/>
            </a:pPr>
            <a:r>
              <a:rPr lang="fa-IR" sz="1800" dirty="0" smtClean="0">
                <a:cs typeface="B Homa" pitchFamily="2" charset="-78"/>
              </a:rPr>
              <a:t>کاخ </a:t>
            </a:r>
            <a:r>
              <a:rPr lang="fa-IR" sz="1800" dirty="0">
                <a:cs typeface="B Homa" pitchFamily="2" charset="-78"/>
              </a:rPr>
              <a:t>سفید در ایالات </a:t>
            </a:r>
            <a:r>
              <a:rPr lang="fa-IR" sz="1800" dirty="0" smtClean="0">
                <a:cs typeface="B Homa" pitchFamily="2" charset="-78"/>
              </a:rPr>
              <a:t>متحده</a:t>
            </a:r>
          </a:p>
          <a:p>
            <a:pPr algn="just" rtl="1">
              <a:buClr>
                <a:srgbClr val="FFFF00"/>
              </a:buClr>
              <a:buFont typeface="Wingdings" pitchFamily="2" charset="2"/>
              <a:buChar char="ü"/>
            </a:pPr>
            <a:r>
              <a:rPr lang="fa-IR" sz="1800" dirty="0" smtClean="0">
                <a:cs typeface="B Homa" pitchFamily="2" charset="-78"/>
              </a:rPr>
              <a:t>کاخ </a:t>
            </a:r>
            <a:r>
              <a:rPr lang="fa-IR" sz="1800" dirty="0">
                <a:cs typeface="B Homa" pitchFamily="2" charset="-78"/>
              </a:rPr>
              <a:t>سلطنتی هرنشیمزی در آلمان ساخته شده به دستور لودویگ دوم پادشاه </a:t>
            </a:r>
            <a:r>
              <a:rPr lang="fa-IR" sz="1800" dirty="0" smtClean="0">
                <a:cs typeface="B Homa" pitchFamily="2" charset="-78"/>
              </a:rPr>
              <a:t>باواریا</a:t>
            </a:r>
          </a:p>
          <a:p>
            <a:pPr algn="just" rtl="1">
              <a:buClr>
                <a:srgbClr val="FFFF00"/>
              </a:buClr>
              <a:buFont typeface="Wingdings" pitchFamily="2" charset="2"/>
              <a:buChar char="ü"/>
            </a:pPr>
            <a:r>
              <a:rPr lang="fa-IR" sz="1800" dirty="0" smtClean="0">
                <a:cs typeface="B Homa" pitchFamily="2" charset="-78"/>
              </a:rPr>
              <a:t>کاخ </a:t>
            </a:r>
            <a:r>
              <a:rPr lang="fa-IR" sz="1800" dirty="0">
                <a:cs typeface="B Homa" pitchFamily="2" charset="-78"/>
              </a:rPr>
              <a:t>همپتون کورت در انگلیس</a:t>
            </a:r>
          </a:p>
        </p:txBody>
      </p:sp>
      <p:pic>
        <p:nvPicPr>
          <p:cNvPr id="9218" name="Picture 2" descr="D:\Uni\کاخ ورسای\عکس\Petergofskiy_dvorez_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488914"/>
            <a:ext cx="5640627" cy="423047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5" name="Picture 4" descr="http://upload.wikimedia.org/wikipedia/commons/thumb/d/da/2004-06-27-Germany-Wuerzburg-Lutz_Marten-Residenz_side_view_1.jpg/300px-2004-06-27-Germany-Wuerzburg-Lutz_Marten-Residenz_side_view_1.jpg">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107504" y="2533394"/>
            <a:ext cx="4896544" cy="414151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195464270"/>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4" dur="50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53" presetClass="entr" presetSubtype="16" fill="hold" nodeType="afterEffect">
                                  <p:stCondLst>
                                    <p:cond delay="0"/>
                                  </p:stCondLst>
                                  <p:childTnLst>
                                    <p:set>
                                      <p:cBhvr>
                                        <p:cTn id="23" dur="1" fill="hold">
                                          <p:stCondLst>
                                            <p:cond delay="0"/>
                                          </p:stCondLst>
                                        </p:cTn>
                                        <p:tgtEl>
                                          <p:spTgt spid="9218"/>
                                        </p:tgtEl>
                                        <p:attrNameLst>
                                          <p:attrName>style.visibility</p:attrName>
                                        </p:attrNameLst>
                                      </p:cBhvr>
                                      <p:to>
                                        <p:strVal val="visible"/>
                                      </p:to>
                                    </p:set>
                                    <p:anim calcmode="lin" valueType="num">
                                      <p:cBhvr>
                                        <p:cTn id="24" dur="500" fill="hold"/>
                                        <p:tgtEl>
                                          <p:spTgt spid="9218"/>
                                        </p:tgtEl>
                                        <p:attrNameLst>
                                          <p:attrName>ppt_w</p:attrName>
                                        </p:attrNameLst>
                                      </p:cBhvr>
                                      <p:tavLst>
                                        <p:tav tm="0">
                                          <p:val>
                                            <p:fltVal val="0"/>
                                          </p:val>
                                        </p:tav>
                                        <p:tav tm="100000">
                                          <p:val>
                                            <p:strVal val="#ppt_w"/>
                                          </p:val>
                                        </p:tav>
                                      </p:tavLst>
                                    </p:anim>
                                    <p:anim calcmode="lin" valueType="num">
                                      <p:cBhvr>
                                        <p:cTn id="25" dur="500" fill="hold"/>
                                        <p:tgtEl>
                                          <p:spTgt spid="9218"/>
                                        </p:tgtEl>
                                        <p:attrNameLst>
                                          <p:attrName>ppt_h</p:attrName>
                                        </p:attrNameLst>
                                      </p:cBhvr>
                                      <p:tavLst>
                                        <p:tav tm="0">
                                          <p:val>
                                            <p:fltVal val="0"/>
                                          </p:val>
                                        </p:tav>
                                        <p:tav tm="100000">
                                          <p:val>
                                            <p:strVal val="#ppt_h"/>
                                          </p:val>
                                        </p:tav>
                                      </p:tavLst>
                                    </p:anim>
                                    <p:animEffect transition="in" filter="fade">
                                      <p:cBhvr>
                                        <p:cTn id="26" dur="500"/>
                                        <p:tgtEl>
                                          <p:spTgt spid="9218"/>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0"/>
                                  </p:stCondLst>
                                  <p:childTnLst>
                                    <p:anim calcmode="lin" valueType="num">
                                      <p:cBhvr additive="base">
                                        <p:cTn id="30" dur="500"/>
                                        <p:tgtEl>
                                          <p:spTgt spid="9218"/>
                                        </p:tgtEl>
                                        <p:attrNameLst>
                                          <p:attrName>ppt_x</p:attrName>
                                        </p:attrNameLst>
                                      </p:cBhvr>
                                      <p:tavLst>
                                        <p:tav tm="0">
                                          <p:val>
                                            <p:strVal val="ppt_x"/>
                                          </p:val>
                                        </p:tav>
                                        <p:tav tm="100000">
                                          <p:val>
                                            <p:strVal val="ppt_x"/>
                                          </p:val>
                                        </p:tav>
                                      </p:tavLst>
                                    </p:anim>
                                    <p:anim calcmode="lin" valueType="num">
                                      <p:cBhvr additive="base">
                                        <p:cTn id="31" dur="500"/>
                                        <p:tgtEl>
                                          <p:spTgt spid="9218"/>
                                        </p:tgtEl>
                                        <p:attrNameLst>
                                          <p:attrName>ppt_y</p:attrName>
                                        </p:attrNameLst>
                                      </p:cBhvr>
                                      <p:tavLst>
                                        <p:tav tm="0">
                                          <p:val>
                                            <p:strVal val="ppt_y"/>
                                          </p:val>
                                        </p:tav>
                                        <p:tav tm="100000">
                                          <p:val>
                                            <p:strVal val="1+ppt_h/2"/>
                                          </p:val>
                                        </p:tav>
                                      </p:tavLst>
                                    </p:anim>
                                    <p:set>
                                      <p:cBhvr>
                                        <p:cTn id="32" dur="1" fill="hold">
                                          <p:stCondLst>
                                            <p:cond delay="499"/>
                                          </p:stCondLst>
                                        </p:cTn>
                                        <p:tgtEl>
                                          <p:spTgt spid="921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39" fill="hold">
                            <p:stCondLst>
                              <p:cond delay="500"/>
                            </p:stCondLst>
                            <p:childTnLst>
                              <p:par>
                                <p:cTn id="40" presetID="2" presetClass="entr" presetSubtype="4"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ppt_x"/>
                                          </p:val>
                                        </p:tav>
                                        <p:tav tm="100000">
                                          <p:val>
                                            <p:strVal val="#ppt_x"/>
                                          </p:val>
                                        </p:tav>
                                      </p:tavLst>
                                    </p:anim>
                                    <p:anim calcmode="lin" valueType="num">
                                      <p:cBhvr additive="base">
                                        <p:cTn id="4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xit" presetSubtype="4" fill="hold" nodeType="clickEffect">
                                  <p:stCondLst>
                                    <p:cond delay="0"/>
                                  </p:stCondLst>
                                  <p:childTnLst>
                                    <p:anim calcmode="lin" valueType="num">
                                      <p:cBhvr additive="base">
                                        <p:cTn id="47" dur="500"/>
                                        <p:tgtEl>
                                          <p:spTgt spid="5"/>
                                        </p:tgtEl>
                                        <p:attrNameLst>
                                          <p:attrName>ppt_x</p:attrName>
                                        </p:attrNameLst>
                                      </p:cBhvr>
                                      <p:tavLst>
                                        <p:tav tm="0">
                                          <p:val>
                                            <p:strVal val="ppt_x"/>
                                          </p:val>
                                        </p:tav>
                                        <p:tav tm="100000">
                                          <p:val>
                                            <p:strVal val="ppt_x"/>
                                          </p:val>
                                        </p:tav>
                                      </p:tavLst>
                                    </p:anim>
                                    <p:anim calcmode="lin" valueType="num">
                                      <p:cBhvr additive="base">
                                        <p:cTn id="48" dur="500"/>
                                        <p:tgtEl>
                                          <p:spTgt spid="5"/>
                                        </p:tgtEl>
                                        <p:attrNameLst>
                                          <p:attrName>ppt_y</p:attrName>
                                        </p:attrNameLst>
                                      </p:cBhvr>
                                      <p:tavLst>
                                        <p:tav tm="0">
                                          <p:val>
                                            <p:strVal val="ppt_y"/>
                                          </p:val>
                                        </p:tav>
                                        <p:tav tm="100000">
                                          <p:val>
                                            <p:strVal val="1+ppt_h/2"/>
                                          </p:val>
                                        </p:tav>
                                      </p:tavLst>
                                    </p:anim>
                                    <p:set>
                                      <p:cBhvr>
                                        <p:cTn id="49" dur="1" fill="hold">
                                          <p:stCondLst>
                                            <p:cond delay="499"/>
                                          </p:stCondLst>
                                        </p:cTn>
                                        <p:tgtEl>
                                          <p:spTgt spid="5"/>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3">
                                            <p:txEl>
                                              <p:pRg st="5" end="5"/>
                                            </p:txEl>
                                          </p:spTgt>
                                        </p:tgtEl>
                                        <p:attrNameLst>
                                          <p:attrName>style.visibility</p:attrName>
                                        </p:attrNameLst>
                                      </p:cBhvr>
                                      <p:to>
                                        <p:strVal val="visible"/>
                                      </p:to>
                                    </p:set>
                                    <p:anim calcmode="lin" valueType="num">
                                      <p:cBhvr additive="base">
                                        <p:cTn id="54"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3">
                                            <p:txEl>
                                              <p:pRg st="6" end="6"/>
                                            </p:txEl>
                                          </p:spTgt>
                                        </p:tgtEl>
                                        <p:attrNameLst>
                                          <p:attrName>style.visibility</p:attrName>
                                        </p:attrNameLst>
                                      </p:cBhvr>
                                      <p:to>
                                        <p:strVal val="visible"/>
                                      </p:to>
                                    </p:set>
                                    <p:anim calcmode="lin" valueType="num">
                                      <p:cBhvr additive="base">
                                        <p:cTn id="60"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3">
                                            <p:txEl>
                                              <p:pRg st="7" end="7"/>
                                            </p:txEl>
                                          </p:spTgt>
                                        </p:tgtEl>
                                        <p:attrNameLst>
                                          <p:attrName>style.visibility</p:attrName>
                                        </p:attrNameLst>
                                      </p:cBhvr>
                                      <p:to>
                                        <p:strVal val="visible"/>
                                      </p:to>
                                    </p:set>
                                    <p:anim calcmode="lin" valueType="num">
                                      <p:cBhvr additive="base">
                                        <p:cTn id="66"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5576" y="0"/>
            <a:ext cx="7922840" cy="6120680"/>
          </a:xfrm>
        </p:spPr>
        <p:txBody>
          <a:bodyPr>
            <a:normAutofit/>
          </a:bodyPr>
          <a:lstStyle/>
          <a:p>
            <a:pPr marL="0" indent="0" rtl="1">
              <a:buNone/>
            </a:pPr>
            <a:r>
              <a:rPr lang="fa-IR" sz="2800" b="1" dirty="0">
                <a:cs typeface="B Homa" pitchFamily="2" charset="-78"/>
              </a:rPr>
              <a:t>هزینه </a:t>
            </a:r>
            <a:r>
              <a:rPr lang="fa-IR" sz="2800" b="1" dirty="0" smtClean="0">
                <a:cs typeface="B Homa" pitchFamily="2" charset="-78"/>
              </a:rPr>
              <a:t>ساخت</a:t>
            </a:r>
            <a:endParaRPr lang="en-US" sz="2800" b="1" dirty="0" smtClean="0">
              <a:cs typeface="B Homa" pitchFamily="2" charset="-78"/>
            </a:endParaRPr>
          </a:p>
          <a:p>
            <a:pPr marL="0" indent="0" rtl="1">
              <a:buNone/>
            </a:pPr>
            <a:r>
              <a:rPr lang="fa-IR" sz="2800" b="1" dirty="0" smtClean="0">
                <a:cs typeface="B Homa" pitchFamily="2" charset="-78"/>
              </a:rPr>
              <a:t> </a:t>
            </a:r>
          </a:p>
          <a:p>
            <a:pPr marL="0" indent="0" algn="just" rtl="1">
              <a:buNone/>
            </a:pPr>
            <a:r>
              <a:rPr lang="fa-IR" sz="2000" b="1" dirty="0">
                <a:cs typeface="B Homa" pitchFamily="2" charset="-78"/>
              </a:rPr>
              <a:t>با توجه به عظمت، شکوه و وسعت کاخ ورسای هزینه نگهداری این کاخ بسیار بالا بود به طوری که طی یک برآورد گفته می‌شود که حدود ۲۵٪ درآمد ملی فرانسه در آن زمان صرف فراهم کردن هزینه زندگی شاه در این کاخ می‌شد. در طی تحقیقات امروزی هزینه ساخت ساختمان‌های این کاخ بالغ بر ۲ میلیارد دلار و قیمت طلا و نقره به کار رفته در این کاخ بر اساس قیمت طلا و نقره در سال ۲۰۰۶ به حدود ۶۰۰ میلیارد دلار می‌رسد. </a:t>
            </a:r>
          </a:p>
        </p:txBody>
      </p:sp>
      <p:pic>
        <p:nvPicPr>
          <p:cNvPr id="8194" name="Picture 2" descr="D:\Uni\کاخ ورسای\عکس\Brussels_Great_Marked_Squa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3307074"/>
            <a:ext cx="4392488" cy="34066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5816306"/>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593304"/>
            <a:ext cx="8352928" cy="6264696"/>
          </a:xfrm>
        </p:spPr>
        <p:txBody>
          <a:bodyPr>
            <a:normAutofit/>
          </a:bodyPr>
          <a:lstStyle/>
          <a:p>
            <a:pPr marL="285750" indent="-285750" rtl="1">
              <a:buClr>
                <a:srgbClr val="FFFF00"/>
              </a:buClr>
              <a:buFont typeface="Wingdings" panose="05000000000000000000" pitchFamily="2" charset="2"/>
              <a:buChar char="v"/>
            </a:pPr>
            <a:endParaRPr lang="en-US" sz="1800" dirty="0" smtClean="0">
              <a:cs typeface="B Homa" pitchFamily="2" charset="-78"/>
            </a:endParaRPr>
          </a:p>
          <a:p>
            <a:pPr marL="285750" indent="-285750" rtl="1">
              <a:buClr>
                <a:srgbClr val="FFFF00"/>
              </a:buClr>
              <a:buFont typeface="Wingdings" panose="05000000000000000000" pitchFamily="2" charset="2"/>
              <a:buChar char="v"/>
            </a:pPr>
            <a:r>
              <a:rPr lang="fa-IR" sz="1800" dirty="0" smtClean="0">
                <a:cs typeface="B Homa" pitchFamily="2" charset="-78"/>
              </a:rPr>
              <a:t>برای </a:t>
            </a:r>
            <a:r>
              <a:rPr lang="fa-IR" sz="1800" dirty="0">
                <a:cs typeface="B Homa" pitchFamily="2" charset="-78"/>
              </a:rPr>
              <a:t>ساختن کاخ ورسای 30000 نفر به مدت حدود 30 سال زحمت کشیده‌اند. </a:t>
            </a:r>
            <a:endParaRPr lang="fa-IR" sz="1800" dirty="0" smtClean="0">
              <a:cs typeface="B Homa" pitchFamily="2" charset="-78"/>
            </a:endParaRPr>
          </a:p>
          <a:p>
            <a:pPr marL="285750" indent="-285750" rtl="1">
              <a:buClr>
                <a:srgbClr val="FFFF00"/>
              </a:buClr>
              <a:buFont typeface="Wingdings" panose="05000000000000000000" pitchFamily="2" charset="2"/>
              <a:buChar char="v"/>
            </a:pPr>
            <a:r>
              <a:rPr lang="fa-IR" sz="1800" dirty="0" smtClean="0">
                <a:cs typeface="B Homa" pitchFamily="2" charset="-78"/>
              </a:rPr>
              <a:t>بهای </a:t>
            </a:r>
            <a:r>
              <a:rPr lang="fa-IR" sz="1800" dirty="0">
                <a:cs typeface="B Homa" pitchFamily="2" charset="-78"/>
              </a:rPr>
              <a:t>تمام شده آن در آن زمان (قرن 18)، پانصد میلیون فرانک بوده است. این قصر مجلل اکنون بصورت موزه درآمده است</a:t>
            </a:r>
            <a:r>
              <a:rPr lang="fa-IR" sz="1800" dirty="0" smtClean="0">
                <a:cs typeface="B Homa" pitchFamily="2" charset="-78"/>
              </a:rPr>
              <a:t>.</a:t>
            </a:r>
          </a:p>
          <a:p>
            <a:pPr marL="285750" indent="-285750" rtl="1">
              <a:buClr>
                <a:srgbClr val="FFFF00"/>
              </a:buClr>
              <a:buFont typeface="Wingdings" panose="05000000000000000000" pitchFamily="2" charset="2"/>
              <a:buChar char="v"/>
            </a:pPr>
            <a:r>
              <a:rPr lang="fa-IR" sz="1800" dirty="0">
                <a:cs typeface="B Homa" pitchFamily="2" charset="-78"/>
              </a:rPr>
              <a:t>لوئی چهاردهم در سال 1682 به همراه قسمت اعظم دربار و اطرافیانش (جمعاً در حدود 20000 نفر) به کاخ ورسای نقل مکان کردند</a:t>
            </a:r>
            <a:r>
              <a:rPr lang="fa-IR" sz="1800" dirty="0" smtClean="0">
                <a:cs typeface="B Homa" pitchFamily="2" charset="-78"/>
              </a:rPr>
              <a:t>.</a:t>
            </a:r>
          </a:p>
          <a:p>
            <a:pPr marL="285750" indent="-285750" rtl="1">
              <a:buClr>
                <a:srgbClr val="FFFF00"/>
              </a:buClr>
              <a:buFont typeface="Wingdings" panose="05000000000000000000" pitchFamily="2" charset="2"/>
              <a:buChar char="v"/>
            </a:pPr>
            <a:r>
              <a:rPr lang="fa-IR" sz="1800" dirty="0" smtClean="0">
                <a:cs typeface="B Homa" pitchFamily="2" charset="-78"/>
              </a:rPr>
              <a:t>کاخ </a:t>
            </a:r>
            <a:r>
              <a:rPr lang="fa-IR" sz="1800" dirty="0">
                <a:cs typeface="B Homa" pitchFamily="2" charset="-78"/>
              </a:rPr>
              <a:t>ورسای مجموعاً 20 کیلومتر جاده، 200 هزار اصله درخت، 50 فواره، 2150 پنجره، 67 راه‌پله، 6 هزار تابلوی نقاشی، 1500 طراحی، 2100 مجسمه و 5 هزار قطعه مبلمان وجود دارد. </a:t>
            </a:r>
            <a:endParaRPr lang="fa-IR" sz="1800" dirty="0" smtClean="0">
              <a:cs typeface="B Homa" pitchFamily="2" charset="-78"/>
            </a:endParaRPr>
          </a:p>
          <a:p>
            <a:pPr marL="285750" indent="-285750" rtl="1">
              <a:buClr>
                <a:srgbClr val="FFFF00"/>
              </a:buClr>
              <a:buFont typeface="Wingdings" panose="05000000000000000000" pitchFamily="2" charset="2"/>
              <a:buChar char="v"/>
            </a:pPr>
            <a:r>
              <a:rPr lang="fa-IR" sz="1800" dirty="0" smtClean="0">
                <a:cs typeface="B Homa" pitchFamily="2" charset="-78"/>
              </a:rPr>
              <a:t>بودجه </a:t>
            </a:r>
            <a:r>
              <a:rPr lang="fa-IR" sz="1800" dirty="0">
                <a:cs typeface="B Homa" pitchFamily="2" charset="-78"/>
              </a:rPr>
              <a:t>سالانه ورسای 24 میلیون پوند است و 600 نفر در این کاخ بطور مداوم کار می‌کنند.</a:t>
            </a:r>
          </a:p>
        </p:txBody>
      </p:sp>
    </p:spTree>
    <p:extLst>
      <p:ext uri="{BB962C8B-B14F-4D97-AF65-F5344CB8AC3E}">
        <p14:creationId xmlns:p14="http://schemas.microsoft.com/office/powerpoint/2010/main" val="1046073045"/>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anim calcmode="lin" valueType="num">
                                      <p:cBhvr>
                                        <p:cTn id="3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332656"/>
            <a:ext cx="8424936" cy="6192688"/>
          </a:xfrm>
        </p:spPr>
        <p:txBody>
          <a:bodyPr>
            <a:normAutofit/>
          </a:bodyPr>
          <a:lstStyle/>
          <a:p>
            <a:pPr marL="0" indent="0" rtl="1">
              <a:buNone/>
            </a:pPr>
            <a:r>
              <a:rPr lang="fa-IR" sz="2800" dirty="0" smtClean="0">
                <a:cs typeface="B Homa" pitchFamily="2" charset="-78"/>
              </a:rPr>
              <a:t>منابع</a:t>
            </a:r>
          </a:p>
          <a:p>
            <a:pPr marL="0" indent="0" rtl="1">
              <a:buNone/>
            </a:pPr>
            <a:endParaRPr lang="en-US" sz="2800" dirty="0">
              <a:cs typeface="B Homa" pitchFamily="2" charset="-78"/>
            </a:endParaRPr>
          </a:p>
          <a:p>
            <a:pPr rtl="1">
              <a:buClr>
                <a:srgbClr val="FFFF00"/>
              </a:buClr>
              <a:buFont typeface="Wingdings" pitchFamily="2" charset="2"/>
              <a:buChar char="Ø"/>
            </a:pPr>
            <a:r>
              <a:rPr lang="en-US" sz="2400" dirty="0" smtClean="0">
                <a:cs typeface="B Homa" pitchFamily="2" charset="-78"/>
              </a:rPr>
              <a:t>en.wikipedia.com</a:t>
            </a:r>
            <a:endParaRPr lang="fa-IR" sz="2400" dirty="0" smtClean="0">
              <a:cs typeface="B Homa" pitchFamily="2" charset="-78"/>
            </a:endParaRPr>
          </a:p>
          <a:p>
            <a:pPr rtl="1">
              <a:buClr>
                <a:srgbClr val="FFFF00"/>
              </a:buClr>
              <a:buFont typeface="Wingdings" pitchFamily="2" charset="2"/>
              <a:buChar char="Ø"/>
            </a:pPr>
            <a:r>
              <a:rPr lang="en-US" sz="2400" i="1" dirty="0" smtClean="0">
                <a:latin typeface="Nazli"/>
                <a:cs typeface="B Homa" pitchFamily="2" charset="-78"/>
              </a:rPr>
              <a:t>chateauversaille.fr</a:t>
            </a:r>
          </a:p>
          <a:p>
            <a:pPr rtl="1">
              <a:lnSpc>
                <a:spcPct val="115000"/>
              </a:lnSpc>
              <a:spcAft>
                <a:spcPts val="1000"/>
              </a:spcAft>
              <a:buClr>
                <a:srgbClr val="FFFF00"/>
              </a:buClr>
              <a:buFont typeface="Wingdings" pitchFamily="2" charset="2"/>
              <a:buChar char="Ø"/>
            </a:pPr>
            <a:r>
              <a:rPr lang="en-US" sz="2400" dirty="0" smtClean="0">
                <a:latin typeface="Arial"/>
                <a:ea typeface="Calibri"/>
                <a:cs typeface="Arial"/>
              </a:rPr>
              <a:t>picasaweb.google.com</a:t>
            </a:r>
          </a:p>
          <a:p>
            <a:pPr rtl="1">
              <a:lnSpc>
                <a:spcPct val="115000"/>
              </a:lnSpc>
              <a:spcAft>
                <a:spcPts val="1000"/>
              </a:spcAft>
              <a:buClr>
                <a:srgbClr val="FFFF00"/>
              </a:buClr>
              <a:buFont typeface="Wingdings" pitchFamily="2" charset="2"/>
              <a:buChar char="Ø"/>
            </a:pPr>
            <a:r>
              <a:rPr lang="fa-IR" sz="2400" dirty="0" smtClean="0">
                <a:latin typeface="Arial"/>
                <a:ea typeface="Calibri"/>
                <a:cs typeface="Arial"/>
              </a:rPr>
              <a:t>تاریخ شکل شهر،موریس،جیمز</a:t>
            </a:r>
            <a:endParaRPr lang="en-US" sz="3200" dirty="0">
              <a:latin typeface="Calibri"/>
              <a:ea typeface="Calibri"/>
              <a:cs typeface="Arial"/>
            </a:endParaRPr>
          </a:p>
          <a:p>
            <a:pPr rtl="1">
              <a:buClr>
                <a:srgbClr val="FFFF00"/>
              </a:buClr>
              <a:buFont typeface="Wingdings" pitchFamily="2" charset="2"/>
              <a:buChar char="Ø"/>
            </a:pPr>
            <a:endParaRPr lang="fa-IR" sz="2400" i="1" dirty="0" smtClean="0">
              <a:latin typeface="Nazli"/>
              <a:cs typeface="B Homa" pitchFamily="2" charset="-78"/>
            </a:endParaRPr>
          </a:p>
          <a:p>
            <a:pPr rtl="1">
              <a:buClr>
                <a:srgbClr val="FFFF00"/>
              </a:buClr>
              <a:buFont typeface="Wingdings" pitchFamily="2" charset="2"/>
              <a:buChar char="Ø"/>
            </a:pPr>
            <a:endParaRPr lang="fa-IR" sz="2400" i="1" dirty="0" smtClean="0">
              <a:latin typeface="Nazli"/>
              <a:cs typeface="B Homa" pitchFamily="2" charset="-78"/>
            </a:endParaRPr>
          </a:p>
          <a:p>
            <a:pPr rtl="1">
              <a:buClr>
                <a:srgbClr val="FFFF00"/>
              </a:buClr>
              <a:buFont typeface="Wingdings" pitchFamily="2" charset="2"/>
              <a:buChar char="Ø"/>
            </a:pPr>
            <a:endParaRPr lang="en-US" sz="2400" dirty="0" smtClean="0">
              <a:cs typeface="B Homa" pitchFamily="2" charset="-78"/>
            </a:endParaRPr>
          </a:p>
        </p:txBody>
      </p:sp>
    </p:spTree>
    <p:extLst>
      <p:ext uri="{BB962C8B-B14F-4D97-AF65-F5344CB8AC3E}">
        <p14:creationId xmlns:p14="http://schemas.microsoft.com/office/powerpoint/2010/main" val="1380239642"/>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11560" y="476672"/>
            <a:ext cx="8064896" cy="6048672"/>
          </a:xfrm>
        </p:spPr>
        <p:txBody>
          <a:bodyPr>
            <a:normAutofit/>
          </a:bodyPr>
          <a:lstStyle/>
          <a:p>
            <a:pPr algn="just" rtl="1">
              <a:buClr>
                <a:srgbClr val="FFFF00"/>
              </a:buClr>
            </a:pPr>
            <a:r>
              <a:rPr lang="fa-IR" sz="2800" b="1" dirty="0" smtClean="0">
                <a:solidFill>
                  <a:schemeClr val="tx1"/>
                </a:solidFill>
                <a:latin typeface="Calibri"/>
                <a:ea typeface="Calibri"/>
                <a:cs typeface="B Homa" pitchFamily="2" charset="-78"/>
              </a:rPr>
              <a:t>تاریخچه</a:t>
            </a:r>
          </a:p>
          <a:p>
            <a:pPr marL="457200" indent="-457200" algn="just" rtl="1">
              <a:buClr>
                <a:srgbClr val="FFFF00"/>
              </a:buClr>
              <a:buFont typeface="Arial" pitchFamily="34" charset="0"/>
              <a:buChar char="•"/>
            </a:pPr>
            <a:r>
              <a:rPr lang="fa-IR" sz="1800" b="1" dirty="0" smtClean="0">
                <a:solidFill>
                  <a:schemeClr val="tx1"/>
                </a:solidFill>
                <a:latin typeface="Calibri"/>
                <a:ea typeface="Calibri"/>
                <a:cs typeface="B Homa" pitchFamily="2" charset="-78"/>
              </a:rPr>
              <a:t>بر </a:t>
            </a:r>
            <a:r>
              <a:rPr lang="fa-IR" sz="1800" b="1" dirty="0">
                <a:solidFill>
                  <a:schemeClr val="tx1"/>
                </a:solidFill>
                <a:latin typeface="Calibri"/>
                <a:ea typeface="Calibri"/>
                <a:cs typeface="B Homa" pitchFamily="2" charset="-78"/>
              </a:rPr>
              <a:t>اساس </a:t>
            </a:r>
            <a:r>
              <a:rPr lang="fa-IR" sz="1800" b="1" dirty="0" smtClean="0">
                <a:solidFill>
                  <a:schemeClr val="tx1"/>
                </a:solidFill>
                <a:latin typeface="Calibri"/>
                <a:ea typeface="Calibri"/>
                <a:cs typeface="B Homa" pitchFamily="2" charset="-78"/>
              </a:rPr>
              <a:t>مدارک </a:t>
            </a:r>
            <a:r>
              <a:rPr lang="fa-IR" sz="1800" b="1" dirty="0">
                <a:solidFill>
                  <a:schemeClr val="tx1"/>
                </a:solidFill>
                <a:latin typeface="Calibri"/>
                <a:ea typeface="Calibri"/>
                <a:cs typeface="B Homa" pitchFamily="2" charset="-78"/>
              </a:rPr>
              <a:t>تاریخی آثار وجود کاخ در دهکده ورسای به حدود سال ۱۰۳۸ میلادی بر می‌گردد</a:t>
            </a:r>
            <a:r>
              <a:rPr lang="fa-IR" sz="1800" b="1" dirty="0" smtClean="0">
                <a:solidFill>
                  <a:schemeClr val="tx1"/>
                </a:solidFill>
                <a:latin typeface="Calibri"/>
                <a:ea typeface="Calibri"/>
                <a:cs typeface="B Homa" pitchFamily="2" charset="-78"/>
              </a:rPr>
              <a:t>.</a:t>
            </a:r>
          </a:p>
          <a:p>
            <a:pPr marL="285750" indent="-285750" algn="just" rtl="1">
              <a:buClr>
                <a:srgbClr val="FFFF00"/>
              </a:buClr>
              <a:buFont typeface="Arial" pitchFamily="34" charset="0"/>
              <a:buChar char="•"/>
            </a:pPr>
            <a:r>
              <a:rPr lang="fa-IR" sz="1800" b="1" dirty="0" smtClean="0">
                <a:solidFill>
                  <a:schemeClr val="tx1"/>
                </a:solidFill>
                <a:cs typeface="B Homa" pitchFamily="2" charset="-78"/>
              </a:rPr>
              <a:t> لویی </a:t>
            </a:r>
            <a:r>
              <a:rPr lang="fa-IR" sz="1800" b="1" dirty="0">
                <a:solidFill>
                  <a:schemeClr val="tx1"/>
                </a:solidFill>
                <a:cs typeface="B Homa" pitchFamily="2" charset="-78"/>
              </a:rPr>
              <a:t>سیزدهم دستور ساخت بنایی را در این شکارگاه در سال ۱۶۲۴ </a:t>
            </a:r>
            <a:r>
              <a:rPr lang="fa-IR" sz="1800" b="1" dirty="0" smtClean="0">
                <a:solidFill>
                  <a:schemeClr val="tx1"/>
                </a:solidFill>
                <a:cs typeface="B Homa" pitchFamily="2" charset="-78"/>
              </a:rPr>
              <a:t>داد.</a:t>
            </a:r>
          </a:p>
          <a:p>
            <a:pPr marL="285750" indent="-285750" algn="just" rtl="1">
              <a:buClr>
                <a:srgbClr val="FFFF00"/>
              </a:buClr>
              <a:buFont typeface="Arial" pitchFamily="34" charset="0"/>
              <a:buChar char="•"/>
            </a:pPr>
            <a:r>
              <a:rPr lang="fa-IR" sz="1800" b="1" dirty="0">
                <a:solidFill>
                  <a:schemeClr val="tx1"/>
                </a:solidFill>
                <a:cs typeface="B Homa" pitchFamily="2" charset="-78"/>
              </a:rPr>
              <a:t>این شکارگاه به وسیله «فیلیبرت لروی» طراحی و به وسیله سنگ و آجر سرخ ساخته شد.</a:t>
            </a:r>
          </a:p>
        </p:txBody>
      </p:sp>
      <p:pic>
        <p:nvPicPr>
          <p:cNvPr id="4" name="Picture 3" descr="L00951092416 کاخ ورساي، نماد شكوه"/>
          <p:cNvPicPr/>
          <p:nvPr/>
        </p:nvPicPr>
        <p:blipFill>
          <a:blip r:embed="rId2">
            <a:extLst>
              <a:ext uri="{28A0092B-C50C-407E-A947-70E740481C1C}">
                <a14:useLocalDpi xmlns:a14="http://schemas.microsoft.com/office/drawing/2010/main" val="0"/>
              </a:ext>
            </a:extLst>
          </a:blip>
          <a:srcRect/>
          <a:stretch>
            <a:fillRect/>
          </a:stretch>
        </p:blipFill>
        <p:spPr bwMode="auto">
          <a:xfrm>
            <a:off x="1691680" y="2921496"/>
            <a:ext cx="5472608" cy="36183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82742789"/>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additive="base">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 calcmode="lin" valueType="num">
                                      <p:cBhvr additive="base">
                                        <p:cTn id="26"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700"/>
                                        <p:tgtEl>
                                          <p:spTgt spid="4"/>
                                        </p:tgtEl>
                                      </p:cBhvr>
                                    </p:animEffect>
                                    <p:anim calcmode="lin" valueType="num">
                                      <p:cBhvr>
                                        <p:cTn id="33" dur="700" fill="hold"/>
                                        <p:tgtEl>
                                          <p:spTgt spid="4"/>
                                        </p:tgtEl>
                                        <p:attrNameLst>
                                          <p:attrName>ppt_x</p:attrName>
                                        </p:attrNameLst>
                                      </p:cBhvr>
                                      <p:tavLst>
                                        <p:tav tm="0">
                                          <p:val>
                                            <p:strVal val="#ppt_x"/>
                                          </p:val>
                                        </p:tav>
                                        <p:tav tm="100000">
                                          <p:val>
                                            <p:strVal val="#ppt_x"/>
                                          </p:val>
                                        </p:tav>
                                      </p:tavLst>
                                    </p:anim>
                                    <p:anim calcmode="lin" valueType="num">
                                      <p:cBhvr>
                                        <p:cTn id="34" dur="7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332656"/>
            <a:ext cx="8136904" cy="6192688"/>
          </a:xfrm>
        </p:spPr>
        <p:txBody>
          <a:bodyPr>
            <a:normAutofit fontScale="85000" lnSpcReduction="20000"/>
          </a:bodyPr>
          <a:lstStyle/>
          <a:p>
            <a:pPr marL="0" indent="0" algn="just" rtl="1">
              <a:buNone/>
            </a:pPr>
            <a:r>
              <a:rPr lang="fa-IR" sz="2800" dirty="0">
                <a:latin typeface="Calibri"/>
                <a:ea typeface="Calibri"/>
                <a:cs typeface="B Homa" pitchFamily="2" charset="-78"/>
              </a:rPr>
              <a:t>ساخت کاخ سلطنتی در ورسای</a:t>
            </a:r>
            <a:r>
              <a:rPr lang="en-US" sz="2800" dirty="0">
                <a:latin typeface="Calibri"/>
                <a:ea typeface="Calibri"/>
                <a:cs typeface="Arial"/>
              </a:rPr>
              <a:t> </a:t>
            </a:r>
            <a:endParaRPr lang="fa-IR" sz="2800" dirty="0" smtClean="0">
              <a:latin typeface="Calibri"/>
              <a:ea typeface="Calibri"/>
              <a:cs typeface="Arial"/>
            </a:endParaRPr>
          </a:p>
          <a:p>
            <a:pPr algn="just" rtl="1">
              <a:buClr>
                <a:srgbClr val="FFFF00"/>
              </a:buClr>
            </a:pPr>
            <a:r>
              <a:rPr lang="fa-IR" sz="1800" dirty="0">
                <a:cs typeface="B Homa" pitchFamily="2" charset="-78"/>
              </a:rPr>
              <a:t>تا زمان سلطنت لوئی چهاردهم کاخ رسمی و سلطنتی فرانسه کاخ لوور </a:t>
            </a:r>
            <a:r>
              <a:rPr lang="fa-IR" sz="1800" dirty="0" smtClean="0">
                <a:cs typeface="B Homa" pitchFamily="2" charset="-78"/>
              </a:rPr>
              <a:t>بود.</a:t>
            </a:r>
          </a:p>
          <a:p>
            <a:pPr algn="just" rtl="1">
              <a:buClr>
                <a:srgbClr val="FFFF00"/>
              </a:buClr>
            </a:pPr>
            <a:r>
              <a:rPr lang="fa-IR" sz="1800" dirty="0" smtClean="0">
                <a:cs typeface="B Homa" pitchFamily="2" charset="-78"/>
              </a:rPr>
              <a:t>شروع </a:t>
            </a:r>
            <a:r>
              <a:rPr lang="fa-IR" sz="1800" dirty="0">
                <a:cs typeface="B Homa" pitchFamily="2" charset="-78"/>
              </a:rPr>
              <a:t>ساخت و طراحی کاخ به سال ۱۶۶۹برمی‌گردد. </a:t>
            </a:r>
            <a:endParaRPr lang="fa-IR" sz="1800" dirty="0" smtClean="0">
              <a:cs typeface="B Homa" pitchFamily="2" charset="-78"/>
            </a:endParaRPr>
          </a:p>
          <a:p>
            <a:pPr algn="just" rtl="1">
              <a:buClr>
                <a:srgbClr val="FFFF00"/>
              </a:buClr>
            </a:pPr>
            <a:r>
              <a:rPr lang="fa-IR" sz="1800" dirty="0" smtClean="0">
                <a:cs typeface="B Homa" pitchFamily="2" charset="-78"/>
              </a:rPr>
              <a:t>طراحی </a:t>
            </a:r>
            <a:r>
              <a:rPr lang="fa-IR" sz="1800" dirty="0">
                <a:cs typeface="B Homa" pitchFamily="2" charset="-78"/>
              </a:rPr>
              <a:t>این کاخ به وسیله معماران چیره‌دستی به </a:t>
            </a:r>
            <a:r>
              <a:rPr lang="fa-IR" sz="1800" dirty="0" smtClean="0">
                <a:cs typeface="B Homa" pitchFamily="2" charset="-78"/>
              </a:rPr>
              <a:t>نام‌های</a:t>
            </a:r>
          </a:p>
          <a:p>
            <a:pPr algn="just" rtl="1">
              <a:buClr>
                <a:srgbClr val="00B0F0"/>
              </a:buClr>
              <a:buFont typeface="Wingdings" pitchFamily="2" charset="2"/>
              <a:buChar char="ü"/>
            </a:pPr>
            <a:r>
              <a:rPr lang="fa-IR" sz="1800" dirty="0" smtClean="0">
                <a:cs typeface="B Homa" pitchFamily="2" charset="-78"/>
              </a:rPr>
              <a:t> </a:t>
            </a:r>
            <a:r>
              <a:rPr lang="fa-IR" sz="1800" dirty="0">
                <a:cs typeface="B Homa" pitchFamily="2" charset="-78"/>
              </a:rPr>
              <a:t>«لویی </a:t>
            </a:r>
            <a:r>
              <a:rPr lang="fa-IR" sz="1800" dirty="0" smtClean="0">
                <a:cs typeface="B Homa" pitchFamily="2" charset="-78"/>
              </a:rPr>
              <a:t>لوو»(آرشیتکت اصلی)</a:t>
            </a:r>
          </a:p>
          <a:p>
            <a:pPr algn="just" rtl="1">
              <a:buClr>
                <a:srgbClr val="00B0F0"/>
              </a:buClr>
              <a:buFont typeface="Wingdings" pitchFamily="2" charset="2"/>
              <a:buChar char="ü"/>
            </a:pPr>
            <a:r>
              <a:rPr lang="fa-IR" sz="1800" dirty="0" smtClean="0">
                <a:cs typeface="B Homa" pitchFamily="2" charset="-78"/>
              </a:rPr>
              <a:t> «آندره لونتر»(طراح فضای سبز) </a:t>
            </a:r>
            <a:endParaRPr lang="fa-IR" sz="1800" dirty="0">
              <a:cs typeface="B Homa" pitchFamily="2" charset="-78"/>
            </a:endParaRPr>
          </a:p>
          <a:p>
            <a:pPr algn="just" rtl="1">
              <a:buClr>
                <a:srgbClr val="00B0F0"/>
              </a:buClr>
              <a:buFont typeface="Wingdings" pitchFamily="2" charset="2"/>
              <a:buChar char="ü"/>
            </a:pPr>
            <a:r>
              <a:rPr lang="fa-IR" sz="1800" dirty="0" smtClean="0">
                <a:cs typeface="B Homa" pitchFamily="2" charset="-78"/>
              </a:rPr>
              <a:t> «شارل </a:t>
            </a:r>
            <a:r>
              <a:rPr lang="fa-IR" sz="1800" dirty="0">
                <a:cs typeface="B Homa" pitchFamily="2" charset="-78"/>
              </a:rPr>
              <a:t>لُبران</a:t>
            </a:r>
            <a:r>
              <a:rPr lang="fa-IR" sz="1800" dirty="0" smtClean="0">
                <a:cs typeface="B Homa" pitchFamily="2" charset="-78"/>
              </a:rPr>
              <a:t>»(مدیر تزئینات داخلی)</a:t>
            </a:r>
          </a:p>
          <a:p>
            <a:pPr marL="0" indent="0" algn="just" rtl="1">
              <a:buNone/>
            </a:pPr>
            <a:r>
              <a:rPr lang="fa-IR" sz="1800" dirty="0" smtClean="0">
                <a:cs typeface="B Homa" pitchFamily="2" charset="-78"/>
              </a:rPr>
              <a:t> </a:t>
            </a:r>
            <a:r>
              <a:rPr lang="fa-IR" sz="1800" dirty="0">
                <a:cs typeface="B Homa" pitchFamily="2" charset="-78"/>
              </a:rPr>
              <a:t>انجام گرفت. </a:t>
            </a:r>
            <a:endParaRPr lang="fa-IR" sz="1800" dirty="0" smtClean="0">
              <a:cs typeface="B Homa" pitchFamily="2" charset="-78"/>
            </a:endParaRPr>
          </a:p>
          <a:p>
            <a:pPr marL="0" indent="0" algn="just" rtl="1">
              <a:buNone/>
            </a:pPr>
            <a:endParaRPr lang="fa-IR" sz="2000" dirty="0" smtClean="0">
              <a:cs typeface="B Homa" pitchFamily="2" charset="-78"/>
            </a:endParaRPr>
          </a:p>
          <a:p>
            <a:pPr marL="0" indent="0" algn="just" rtl="1">
              <a:buNone/>
            </a:pPr>
            <a:endParaRPr lang="fa-IR" sz="2000" dirty="0">
              <a:cs typeface="B Homa" pitchFamily="2" charset="-78"/>
            </a:endParaRPr>
          </a:p>
          <a:p>
            <a:pPr marL="0" indent="0" algn="just" rtl="1">
              <a:buNone/>
            </a:pPr>
            <a:endParaRPr lang="fa-IR" sz="2000" dirty="0" smtClean="0">
              <a:cs typeface="B Homa" pitchFamily="2" charset="-78"/>
            </a:endParaRPr>
          </a:p>
          <a:p>
            <a:pPr marL="0" indent="0" algn="just" rtl="1">
              <a:buNone/>
            </a:pPr>
            <a:endParaRPr lang="fa-IR" sz="2000" dirty="0">
              <a:cs typeface="B Homa" pitchFamily="2" charset="-78"/>
            </a:endParaRPr>
          </a:p>
          <a:p>
            <a:pPr algn="just" rtl="1">
              <a:buClr>
                <a:srgbClr val="FFFF00"/>
              </a:buClr>
            </a:pPr>
            <a:endParaRPr lang="fa-IR" sz="2000" dirty="0" smtClean="0">
              <a:cs typeface="B Homa" pitchFamily="2" charset="-78"/>
            </a:endParaRPr>
          </a:p>
          <a:p>
            <a:pPr algn="just" rtl="1">
              <a:buClr>
                <a:srgbClr val="FFFF00"/>
              </a:buClr>
            </a:pPr>
            <a:endParaRPr lang="fa-IR" dirty="0">
              <a:cs typeface="B Homa" pitchFamily="2" charset="-78"/>
            </a:endParaRPr>
          </a:p>
          <a:p>
            <a:pPr algn="just" rtl="1">
              <a:buClr>
                <a:srgbClr val="FFFF00"/>
              </a:buClr>
            </a:pPr>
            <a:endParaRPr lang="fa-IR" sz="2000" dirty="0" smtClean="0">
              <a:cs typeface="B Homa" pitchFamily="2" charset="-78"/>
            </a:endParaRPr>
          </a:p>
          <a:p>
            <a:pPr algn="just" rtl="1">
              <a:buClr>
                <a:srgbClr val="FFFF00"/>
              </a:buClr>
            </a:pPr>
            <a:r>
              <a:rPr lang="fa-IR" sz="2000" dirty="0" smtClean="0">
                <a:cs typeface="B Homa" pitchFamily="2" charset="-78"/>
              </a:rPr>
              <a:t>کاخ </a:t>
            </a:r>
            <a:r>
              <a:rPr lang="fa-IR" sz="2000" dirty="0">
                <a:cs typeface="B Homa" pitchFamily="2" charset="-78"/>
              </a:rPr>
              <a:t>ورسای در تاریخ ۶ مه ۱۶۸۲ گشایش یافت.</a:t>
            </a:r>
          </a:p>
        </p:txBody>
      </p:sp>
      <p:pic>
        <p:nvPicPr>
          <p:cNvPr id="4" name="Picture 3" descr="L00951092506 کاخ ورساي، نماد شكوه"/>
          <p:cNvPicPr/>
          <p:nvPr/>
        </p:nvPicPr>
        <p:blipFill>
          <a:blip r:embed="rId2">
            <a:extLst>
              <a:ext uri="{28A0092B-C50C-407E-A947-70E740481C1C}">
                <a14:useLocalDpi xmlns:a14="http://schemas.microsoft.com/office/drawing/2010/main" val="0"/>
              </a:ext>
            </a:extLst>
          </a:blip>
          <a:srcRect/>
          <a:stretch>
            <a:fillRect/>
          </a:stretch>
        </p:blipFill>
        <p:spPr bwMode="auto">
          <a:xfrm>
            <a:off x="467544" y="2276872"/>
            <a:ext cx="4699596" cy="34563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482550901"/>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9" dur="5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4" dur="500"/>
                                        <p:tgtEl>
                                          <p:spTgt spid="3">
                                            <p:txEl>
                                              <p:pRg st="3" end="3"/>
                                            </p:txEl>
                                          </p:spTgt>
                                        </p:tgtEl>
                                      </p:cBhvr>
                                    </p:animEffect>
                                  </p:childTnLst>
                                </p:cTn>
                              </p:par>
                            </p:childTnLst>
                          </p:cTn>
                        </p:par>
                        <p:par>
                          <p:cTn id="25" fill="hold">
                            <p:stCondLst>
                              <p:cond delay="500"/>
                            </p:stCondLst>
                            <p:childTnLst>
                              <p:par>
                                <p:cTn id="26" presetID="26" presetClass="entr" presetSubtype="0"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down)">
                                      <p:cBhvr>
                                        <p:cTn id="28" dur="580">
                                          <p:stCondLst>
                                            <p:cond delay="0"/>
                                          </p:stCondLst>
                                        </p:cTn>
                                        <p:tgtEl>
                                          <p:spTgt spid="4"/>
                                        </p:tgtEl>
                                      </p:cBhvr>
                                    </p:animEffect>
                                    <p:anim calcmode="lin" valueType="num">
                                      <p:cBhvr>
                                        <p:cTn id="29"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4" dur="26">
                                          <p:stCondLst>
                                            <p:cond delay="650"/>
                                          </p:stCondLst>
                                        </p:cTn>
                                        <p:tgtEl>
                                          <p:spTgt spid="4"/>
                                        </p:tgtEl>
                                      </p:cBhvr>
                                      <p:to x="100000" y="60000"/>
                                    </p:animScale>
                                    <p:animScale>
                                      <p:cBhvr>
                                        <p:cTn id="35" dur="166" decel="50000">
                                          <p:stCondLst>
                                            <p:cond delay="676"/>
                                          </p:stCondLst>
                                        </p:cTn>
                                        <p:tgtEl>
                                          <p:spTgt spid="4"/>
                                        </p:tgtEl>
                                      </p:cBhvr>
                                      <p:to x="100000" y="100000"/>
                                    </p:animScale>
                                    <p:animScale>
                                      <p:cBhvr>
                                        <p:cTn id="36" dur="26">
                                          <p:stCondLst>
                                            <p:cond delay="1312"/>
                                          </p:stCondLst>
                                        </p:cTn>
                                        <p:tgtEl>
                                          <p:spTgt spid="4"/>
                                        </p:tgtEl>
                                      </p:cBhvr>
                                      <p:to x="100000" y="80000"/>
                                    </p:animScale>
                                    <p:animScale>
                                      <p:cBhvr>
                                        <p:cTn id="37" dur="166" decel="50000">
                                          <p:stCondLst>
                                            <p:cond delay="1338"/>
                                          </p:stCondLst>
                                        </p:cTn>
                                        <p:tgtEl>
                                          <p:spTgt spid="4"/>
                                        </p:tgtEl>
                                      </p:cBhvr>
                                      <p:to x="100000" y="100000"/>
                                    </p:animScale>
                                    <p:animScale>
                                      <p:cBhvr>
                                        <p:cTn id="38" dur="26">
                                          <p:stCondLst>
                                            <p:cond delay="1642"/>
                                          </p:stCondLst>
                                        </p:cTn>
                                        <p:tgtEl>
                                          <p:spTgt spid="4"/>
                                        </p:tgtEl>
                                      </p:cBhvr>
                                      <p:to x="100000" y="90000"/>
                                    </p:animScale>
                                    <p:animScale>
                                      <p:cBhvr>
                                        <p:cTn id="39" dur="166" decel="50000">
                                          <p:stCondLst>
                                            <p:cond delay="1668"/>
                                          </p:stCondLst>
                                        </p:cTn>
                                        <p:tgtEl>
                                          <p:spTgt spid="4"/>
                                        </p:tgtEl>
                                      </p:cBhvr>
                                      <p:to x="100000" y="100000"/>
                                    </p:animScale>
                                    <p:animScale>
                                      <p:cBhvr>
                                        <p:cTn id="40" dur="26">
                                          <p:stCondLst>
                                            <p:cond delay="1808"/>
                                          </p:stCondLst>
                                        </p:cTn>
                                        <p:tgtEl>
                                          <p:spTgt spid="4"/>
                                        </p:tgtEl>
                                      </p:cBhvr>
                                      <p:to x="100000" y="95000"/>
                                    </p:animScale>
                                    <p:animScale>
                                      <p:cBhvr>
                                        <p:cTn id="41" dur="166" decel="50000">
                                          <p:stCondLst>
                                            <p:cond delay="1834"/>
                                          </p:stCondLst>
                                        </p:cTn>
                                        <p:tgtEl>
                                          <p:spTgt spid="4"/>
                                        </p:tgtEl>
                                      </p:cBhvr>
                                      <p:to x="100000" y="100000"/>
                                    </p:animScale>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3">
                                            <p:txEl>
                                              <p:pRg st="4" end="4"/>
                                            </p:txEl>
                                          </p:spTgt>
                                        </p:tgtEl>
                                        <p:attrNameLst>
                                          <p:attrName>style.visibility</p:attrName>
                                        </p:attrNameLst>
                                      </p:cBhvr>
                                      <p:to>
                                        <p:strVal val="visible"/>
                                      </p:to>
                                    </p:set>
                                    <p:anim calcmode="lin" valueType="num">
                                      <p:cBhvr>
                                        <p:cTn id="46"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7"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48" dur="500"/>
                                        <p:tgtEl>
                                          <p:spTgt spid="3">
                                            <p:txEl>
                                              <p:pRg st="4" end="4"/>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nodeType="clickEffect">
                                  <p:stCondLst>
                                    <p:cond delay="0"/>
                                  </p:stCondLst>
                                  <p:childTnLst>
                                    <p:set>
                                      <p:cBhvr>
                                        <p:cTn id="52" dur="1" fill="hold">
                                          <p:stCondLst>
                                            <p:cond delay="0"/>
                                          </p:stCondLst>
                                        </p:cTn>
                                        <p:tgtEl>
                                          <p:spTgt spid="3">
                                            <p:txEl>
                                              <p:pRg st="5" end="5"/>
                                            </p:txEl>
                                          </p:spTgt>
                                        </p:tgtEl>
                                        <p:attrNameLst>
                                          <p:attrName>style.visibility</p:attrName>
                                        </p:attrNameLst>
                                      </p:cBhvr>
                                      <p:to>
                                        <p:strVal val="visible"/>
                                      </p:to>
                                    </p:set>
                                    <p:anim calcmode="lin" valueType="num">
                                      <p:cBhvr>
                                        <p:cTn id="53"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54"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55" dur="500"/>
                                        <p:tgtEl>
                                          <p:spTgt spid="3">
                                            <p:txEl>
                                              <p:pRg st="5" end="5"/>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nodeType="clickEffect">
                                  <p:stCondLst>
                                    <p:cond delay="0"/>
                                  </p:stCondLst>
                                  <p:childTnLst>
                                    <p:set>
                                      <p:cBhvr>
                                        <p:cTn id="59" dur="1" fill="hold">
                                          <p:stCondLst>
                                            <p:cond delay="0"/>
                                          </p:stCondLst>
                                        </p:cTn>
                                        <p:tgtEl>
                                          <p:spTgt spid="3">
                                            <p:txEl>
                                              <p:pRg st="6" end="6"/>
                                            </p:txEl>
                                          </p:spTgt>
                                        </p:tgtEl>
                                        <p:attrNameLst>
                                          <p:attrName>style.visibility</p:attrName>
                                        </p:attrNameLst>
                                      </p:cBhvr>
                                      <p:to>
                                        <p:strVal val="visible"/>
                                      </p:to>
                                    </p:set>
                                    <p:anim calcmode="lin" valueType="num">
                                      <p:cBhvr>
                                        <p:cTn id="60"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61"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62" dur="500"/>
                                        <p:tgtEl>
                                          <p:spTgt spid="3">
                                            <p:txEl>
                                              <p:pRg st="6" end="6"/>
                                            </p:txEl>
                                          </p:spTgt>
                                        </p:tgtEl>
                                      </p:cBhvr>
                                    </p:animEffect>
                                  </p:childTnLst>
                                </p:cTn>
                              </p:par>
                              <p:par>
                                <p:cTn id="63" presetID="14" presetClass="entr" presetSubtype="10" fill="hold" nodeType="withEffect">
                                  <p:stCondLst>
                                    <p:cond delay="0"/>
                                  </p:stCondLst>
                                  <p:childTnLst>
                                    <p:set>
                                      <p:cBhvr>
                                        <p:cTn id="64" dur="1" fill="hold">
                                          <p:stCondLst>
                                            <p:cond delay="0"/>
                                          </p:stCondLst>
                                        </p:cTn>
                                        <p:tgtEl>
                                          <p:spTgt spid="3">
                                            <p:txEl>
                                              <p:pRg st="7" end="7"/>
                                            </p:txEl>
                                          </p:spTgt>
                                        </p:tgtEl>
                                        <p:attrNameLst>
                                          <p:attrName>style.visibility</p:attrName>
                                        </p:attrNameLst>
                                      </p:cBhvr>
                                      <p:to>
                                        <p:strVal val="visible"/>
                                      </p:to>
                                    </p:set>
                                    <p:animEffect transition="in" filter="randombar(horizontal)">
                                      <p:cBhvr>
                                        <p:cTn id="65" dur="500"/>
                                        <p:tgtEl>
                                          <p:spTgt spid="3">
                                            <p:txEl>
                                              <p:pRg st="7" end="7"/>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nodeType="clickEffect">
                                  <p:stCondLst>
                                    <p:cond delay="0"/>
                                  </p:stCondLst>
                                  <p:childTnLst>
                                    <p:set>
                                      <p:cBhvr>
                                        <p:cTn id="69" dur="1" fill="hold">
                                          <p:stCondLst>
                                            <p:cond delay="0"/>
                                          </p:stCondLst>
                                        </p:cTn>
                                        <p:tgtEl>
                                          <p:spTgt spid="3">
                                            <p:txEl>
                                              <p:pRg st="15" end="15"/>
                                            </p:txEl>
                                          </p:spTgt>
                                        </p:tgtEl>
                                        <p:attrNameLst>
                                          <p:attrName>style.visibility</p:attrName>
                                        </p:attrNameLst>
                                      </p:cBhvr>
                                      <p:to>
                                        <p:strVal val="visible"/>
                                      </p:to>
                                    </p:set>
                                    <p:animEffect transition="in" filter="randombar(horizontal)">
                                      <p:cBhvr>
                                        <p:cTn id="70" dur="500"/>
                                        <p:tgtEl>
                                          <p:spTgt spid="3">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8422" y="1484784"/>
            <a:ext cx="8496944" cy="6120680"/>
          </a:xfrm>
        </p:spPr>
        <p:txBody>
          <a:bodyPr>
            <a:normAutofit/>
          </a:bodyPr>
          <a:lstStyle/>
          <a:p>
            <a:pPr marL="0" indent="0" algn="just" rtl="1">
              <a:buNone/>
            </a:pPr>
            <a:r>
              <a:rPr lang="fa-IR" sz="2000" dirty="0">
                <a:cs typeface="B Homa" pitchFamily="2" charset="-78"/>
              </a:rPr>
              <a:t>لویی چهاردهم با ساخت این کاخ در نظر داشت هم از شلوغی پاریس دور شود و هم با یکجا جمع کردن دستگاه‌های دولتی و دربار در ورسای کنترل بیشتری را بر آنها داشته باشد. </a:t>
            </a:r>
            <a:endParaRPr lang="fa-IR" sz="2000" dirty="0" smtClean="0">
              <a:cs typeface="B Homa" pitchFamily="2" charset="-78"/>
            </a:endParaRPr>
          </a:p>
          <a:p>
            <a:pPr marL="0" indent="0" algn="just" rtl="1">
              <a:buNone/>
            </a:pPr>
            <a:r>
              <a:rPr lang="fa-IR" sz="2000" dirty="0" smtClean="0">
                <a:cs typeface="B Homa" pitchFamily="2" charset="-78"/>
              </a:rPr>
              <a:t>با </a:t>
            </a:r>
            <a:r>
              <a:rPr lang="fa-IR" sz="2000" dirty="0">
                <a:cs typeface="B Homa" pitchFamily="2" charset="-78"/>
              </a:rPr>
              <a:t>این کار لویی قدرت کنترل زیادی بر تمام درباریان پیدا کرد.</a:t>
            </a:r>
          </a:p>
        </p:txBody>
      </p:sp>
      <p:pic>
        <p:nvPicPr>
          <p:cNvPr id="2050" name="Picture 2" descr="D:\Uni\کاخ ورسای\عکس\Wernerprokl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2996952"/>
            <a:ext cx="5216110" cy="386104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2389197"/>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2050"/>
                                        </p:tgtEl>
                                        <p:attrNameLst>
                                          <p:attrName>style.visibility</p:attrName>
                                        </p:attrNameLst>
                                      </p:cBhvr>
                                      <p:to>
                                        <p:strVal val="visible"/>
                                      </p:to>
                                    </p:set>
                                    <p:animEffect transition="in" filter="circle(in)">
                                      <p:cBhvr>
                                        <p:cTn id="21"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4996" y="440668"/>
            <a:ext cx="7922840" cy="6120680"/>
          </a:xfrm>
        </p:spPr>
        <p:txBody>
          <a:bodyPr>
            <a:normAutofit/>
          </a:bodyPr>
          <a:lstStyle/>
          <a:p>
            <a:pPr marL="0" indent="0" rtl="1">
              <a:buNone/>
            </a:pPr>
            <a:r>
              <a:rPr lang="fa-IR" sz="2400" dirty="0" smtClean="0">
                <a:cs typeface="B Homa" pitchFamily="2" charset="-78"/>
              </a:rPr>
              <a:t>ویژگی های کاخ</a:t>
            </a:r>
          </a:p>
          <a:p>
            <a:pPr marL="0" indent="0" algn="just" rtl="1">
              <a:buNone/>
            </a:pPr>
            <a:r>
              <a:rPr lang="fa-IR" sz="1800" dirty="0" smtClean="0">
                <a:cs typeface="B Homa" pitchFamily="2" charset="-78"/>
              </a:rPr>
              <a:t>ورسای </a:t>
            </a:r>
            <a:r>
              <a:rPr lang="fa-IR" sz="1800" dirty="0">
                <a:cs typeface="B Homa" pitchFamily="2" charset="-78"/>
              </a:rPr>
              <a:t>دارای چنان عظمتی است که هیچ عکسی نمی‌تواند تصوری از نمای </a:t>
            </a:r>
            <a:r>
              <a:rPr lang="fa-IR" sz="1800" dirty="0" smtClean="0">
                <a:cs typeface="B Homa" pitchFamily="2" charset="-78"/>
              </a:rPr>
              <a:t>آن </a:t>
            </a:r>
            <a:r>
              <a:rPr lang="fa-IR" sz="1800" dirty="0">
                <a:cs typeface="B Homa" pitchFamily="2" charset="-78"/>
              </a:rPr>
              <a:t>را در ذهن بیننده ایجاد کند. بیش از 123 پنجره در هر اشکوب به پارک مجاور باز می‌شود. </a:t>
            </a:r>
            <a:endParaRPr lang="fa-IR" sz="1800" dirty="0" smtClean="0">
              <a:cs typeface="B Homa" pitchFamily="2" charset="-78"/>
            </a:endParaRPr>
          </a:p>
          <a:p>
            <a:pPr marL="0" indent="0" algn="just" rtl="1">
              <a:buNone/>
            </a:pPr>
            <a:r>
              <a:rPr lang="fa-IR" sz="1800" dirty="0">
                <a:cs typeface="B Homa" pitchFamily="2" charset="-78"/>
              </a:rPr>
              <a:t>ورسای بیشتر به لحاظ عظمت و شکوه، یک بنای باروک محسوب می‌شود تا به لحاظ ریزه‌کاری‌های آن. معماران این کاخ عظیم، آن را در قالب سه عمارت مستقل طراحی کرده‌اند که یک عمارت در وسط و دو عمارت در جناحین آن قرار گرفته‌اند. و هر سه مظهر اشرافیت و عظمت هستند. </a:t>
            </a:r>
          </a:p>
        </p:txBody>
      </p:sp>
      <p:pic>
        <p:nvPicPr>
          <p:cNvPr id="1026" name="Picture 2" descr="D:\Uni\کاخ ورسای\عکس\7_Versailles_nog_zonder_spiegelzaa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2784181"/>
            <a:ext cx="4229101" cy="33289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7" name="Picture 3" descr="D:\Uni\کاخ ورسای\عکس\237-_MG_156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08314" y="3068645"/>
            <a:ext cx="4371111" cy="3384376"/>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028" name="Picture 4" descr="D:\Uni\کاخ ورسای\عکس\IM1820-h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59632" y="2110166"/>
            <a:ext cx="5914910" cy="445836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sp>
        <p:nvSpPr>
          <p:cNvPr id="2" name="Rectangle 1"/>
          <p:cNvSpPr/>
          <p:nvPr/>
        </p:nvSpPr>
        <p:spPr>
          <a:xfrm>
            <a:off x="2267744" y="3501008"/>
            <a:ext cx="1008112" cy="1152128"/>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Oval 3"/>
          <p:cNvSpPr/>
          <p:nvPr/>
        </p:nvSpPr>
        <p:spPr>
          <a:xfrm>
            <a:off x="2771800" y="4185084"/>
            <a:ext cx="1647839" cy="93610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584" y="4178382"/>
            <a:ext cx="1800200" cy="1037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4871426"/>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anim calcmode="lin" valueType="num">
                                      <p:cBhvr additive="base">
                                        <p:cTn id="19" dur="500" fill="hold"/>
                                        <p:tgtEl>
                                          <p:spTgt spid="1028"/>
                                        </p:tgtEl>
                                        <p:attrNameLst>
                                          <p:attrName>ppt_x</p:attrName>
                                        </p:attrNameLst>
                                      </p:cBhvr>
                                      <p:tavLst>
                                        <p:tav tm="0">
                                          <p:val>
                                            <p:strVal val="#ppt_x"/>
                                          </p:val>
                                        </p:tav>
                                        <p:tav tm="100000">
                                          <p:val>
                                            <p:strVal val="#ppt_x"/>
                                          </p:val>
                                        </p:tav>
                                      </p:tavLst>
                                    </p:anim>
                                    <p:anim calcmode="lin" valueType="num">
                                      <p:cBhvr additive="base">
                                        <p:cTn id="20"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xit" presetSubtype="0" fill="hold" nodeType="clickEffect">
                                  <p:stCondLst>
                                    <p:cond delay="0"/>
                                  </p:stCondLst>
                                  <p:childTnLst>
                                    <p:animEffect transition="out" filter="fade">
                                      <p:cBhvr>
                                        <p:cTn id="24" dur="1000"/>
                                        <p:tgtEl>
                                          <p:spTgt spid="1028"/>
                                        </p:tgtEl>
                                      </p:cBhvr>
                                    </p:animEffect>
                                    <p:anim calcmode="lin" valueType="num">
                                      <p:cBhvr>
                                        <p:cTn id="25" dur="1000"/>
                                        <p:tgtEl>
                                          <p:spTgt spid="1028"/>
                                        </p:tgtEl>
                                        <p:attrNameLst>
                                          <p:attrName>ppt_x</p:attrName>
                                        </p:attrNameLst>
                                      </p:cBhvr>
                                      <p:tavLst>
                                        <p:tav tm="0">
                                          <p:val>
                                            <p:strVal val="ppt_x"/>
                                          </p:val>
                                        </p:tav>
                                        <p:tav tm="100000">
                                          <p:val>
                                            <p:strVal val="ppt_x"/>
                                          </p:val>
                                        </p:tav>
                                      </p:tavLst>
                                    </p:anim>
                                    <p:anim calcmode="lin" valueType="num">
                                      <p:cBhvr>
                                        <p:cTn id="26" dur="1000"/>
                                        <p:tgtEl>
                                          <p:spTgt spid="1028"/>
                                        </p:tgtEl>
                                        <p:attrNameLst>
                                          <p:attrName>ppt_y</p:attrName>
                                        </p:attrNameLst>
                                      </p:cBhvr>
                                      <p:tavLst>
                                        <p:tav tm="0">
                                          <p:val>
                                            <p:strVal val="ppt_y"/>
                                          </p:val>
                                        </p:tav>
                                        <p:tav tm="100000">
                                          <p:val>
                                            <p:strVal val="ppt_y+.1"/>
                                          </p:val>
                                        </p:tav>
                                      </p:tavLst>
                                    </p:anim>
                                    <p:set>
                                      <p:cBhvr>
                                        <p:cTn id="27" dur="1" fill="hold">
                                          <p:stCondLst>
                                            <p:cond delay="999"/>
                                          </p:stCondLst>
                                        </p:cTn>
                                        <p:tgtEl>
                                          <p:spTgt spid="102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32" dur="500"/>
                                        <p:tgtEl>
                                          <p:spTgt spid="3">
                                            <p:txEl>
                                              <p:pRg st="2" end="2"/>
                                            </p:txEl>
                                          </p:spTgt>
                                        </p:tgtEl>
                                      </p:cBhvr>
                                    </p:animEffect>
                                  </p:childTnLst>
                                </p:cTn>
                              </p:par>
                            </p:childTnLst>
                          </p:cTn>
                        </p:par>
                        <p:par>
                          <p:cTn id="33" fill="hold">
                            <p:stCondLst>
                              <p:cond delay="500"/>
                            </p:stCondLst>
                            <p:childTnLst>
                              <p:par>
                                <p:cTn id="34" presetID="42" presetClass="entr" presetSubtype="0" fill="hold" nodeType="afterEffect">
                                  <p:stCondLst>
                                    <p:cond delay="0"/>
                                  </p:stCondLst>
                                  <p:childTnLst>
                                    <p:set>
                                      <p:cBhvr>
                                        <p:cTn id="35" dur="1" fill="hold">
                                          <p:stCondLst>
                                            <p:cond delay="0"/>
                                          </p:stCondLst>
                                        </p:cTn>
                                        <p:tgtEl>
                                          <p:spTgt spid="1027"/>
                                        </p:tgtEl>
                                        <p:attrNameLst>
                                          <p:attrName>style.visibility</p:attrName>
                                        </p:attrNameLst>
                                      </p:cBhvr>
                                      <p:to>
                                        <p:strVal val="visible"/>
                                      </p:to>
                                    </p:set>
                                    <p:animEffect transition="in" filter="fade">
                                      <p:cBhvr>
                                        <p:cTn id="36" dur="1000"/>
                                        <p:tgtEl>
                                          <p:spTgt spid="1027"/>
                                        </p:tgtEl>
                                      </p:cBhvr>
                                    </p:animEffect>
                                    <p:anim calcmode="lin" valueType="num">
                                      <p:cBhvr>
                                        <p:cTn id="37" dur="1000" fill="hold"/>
                                        <p:tgtEl>
                                          <p:spTgt spid="1027"/>
                                        </p:tgtEl>
                                        <p:attrNameLst>
                                          <p:attrName>ppt_x</p:attrName>
                                        </p:attrNameLst>
                                      </p:cBhvr>
                                      <p:tavLst>
                                        <p:tav tm="0">
                                          <p:val>
                                            <p:strVal val="#ppt_x"/>
                                          </p:val>
                                        </p:tav>
                                        <p:tav tm="100000">
                                          <p:val>
                                            <p:strVal val="#ppt_x"/>
                                          </p:val>
                                        </p:tav>
                                      </p:tavLst>
                                    </p:anim>
                                    <p:anim calcmode="lin" valueType="num">
                                      <p:cBhvr>
                                        <p:cTn id="38"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1026"/>
                                        </p:tgtEl>
                                        <p:attrNameLst>
                                          <p:attrName>style.visibility</p:attrName>
                                        </p:attrNameLst>
                                      </p:cBhvr>
                                      <p:to>
                                        <p:strVal val="visible"/>
                                      </p:to>
                                    </p:set>
                                    <p:animEffect transition="in" filter="wipe(down)">
                                      <p:cBhvr>
                                        <p:cTn id="43" dur="500"/>
                                        <p:tgtEl>
                                          <p:spTgt spid="1026"/>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grpId="1" nodeType="click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heel(1)">
                                      <p:cBhvr>
                                        <p:cTn id="48" dur="2000"/>
                                        <p:tgtEl>
                                          <p:spTgt spid="2"/>
                                        </p:tgtEl>
                                      </p:cBhvr>
                                    </p:animEffect>
                                  </p:childTnLst>
                                </p:cTn>
                              </p:par>
                            </p:childTnLst>
                          </p:cTn>
                        </p:par>
                        <p:par>
                          <p:cTn id="49" fill="hold">
                            <p:stCondLst>
                              <p:cond delay="2000"/>
                            </p:stCondLst>
                            <p:childTnLst>
                              <p:par>
                                <p:cTn id="50" presetID="32" presetClass="emph" presetSubtype="0" fill="hold" grpId="0" nodeType="afterEffect">
                                  <p:stCondLst>
                                    <p:cond delay="0"/>
                                  </p:stCondLst>
                                  <p:childTnLst>
                                    <p:animRot by="120000">
                                      <p:cBhvr>
                                        <p:cTn id="51" dur="100" fill="hold">
                                          <p:stCondLst>
                                            <p:cond delay="0"/>
                                          </p:stCondLst>
                                        </p:cTn>
                                        <p:tgtEl>
                                          <p:spTgt spid="2"/>
                                        </p:tgtEl>
                                        <p:attrNameLst>
                                          <p:attrName>r</p:attrName>
                                        </p:attrNameLst>
                                      </p:cBhvr>
                                    </p:animRot>
                                    <p:animRot by="-240000">
                                      <p:cBhvr>
                                        <p:cTn id="52" dur="200" fill="hold">
                                          <p:stCondLst>
                                            <p:cond delay="200"/>
                                          </p:stCondLst>
                                        </p:cTn>
                                        <p:tgtEl>
                                          <p:spTgt spid="2"/>
                                        </p:tgtEl>
                                        <p:attrNameLst>
                                          <p:attrName>r</p:attrName>
                                        </p:attrNameLst>
                                      </p:cBhvr>
                                    </p:animRot>
                                    <p:animRot by="240000">
                                      <p:cBhvr>
                                        <p:cTn id="53" dur="200" fill="hold">
                                          <p:stCondLst>
                                            <p:cond delay="400"/>
                                          </p:stCondLst>
                                        </p:cTn>
                                        <p:tgtEl>
                                          <p:spTgt spid="2"/>
                                        </p:tgtEl>
                                        <p:attrNameLst>
                                          <p:attrName>r</p:attrName>
                                        </p:attrNameLst>
                                      </p:cBhvr>
                                    </p:animRot>
                                    <p:animRot by="-240000">
                                      <p:cBhvr>
                                        <p:cTn id="54" dur="200" fill="hold">
                                          <p:stCondLst>
                                            <p:cond delay="600"/>
                                          </p:stCondLst>
                                        </p:cTn>
                                        <p:tgtEl>
                                          <p:spTgt spid="2"/>
                                        </p:tgtEl>
                                        <p:attrNameLst>
                                          <p:attrName>r</p:attrName>
                                        </p:attrNameLst>
                                      </p:cBhvr>
                                    </p:animRot>
                                    <p:animRot by="120000">
                                      <p:cBhvr>
                                        <p:cTn id="55" dur="200" fill="hold">
                                          <p:stCondLst>
                                            <p:cond delay="800"/>
                                          </p:stCondLst>
                                        </p:cTn>
                                        <p:tgtEl>
                                          <p:spTgt spid="2"/>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21" presetClass="entr" presetSubtype="1" fill="hold" grpId="1" nodeType="click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wheel(1)">
                                      <p:cBhvr>
                                        <p:cTn id="60" dur="2000"/>
                                        <p:tgtEl>
                                          <p:spTgt spid="4"/>
                                        </p:tgtEl>
                                      </p:cBhvr>
                                    </p:animEffect>
                                  </p:childTnLst>
                                </p:cTn>
                              </p:par>
                              <p:par>
                                <p:cTn id="61" presetID="21" presetClass="entr" presetSubtype="1" fill="hold" nodeType="withEffect">
                                  <p:stCondLst>
                                    <p:cond delay="0"/>
                                  </p:stCondLst>
                                  <p:childTnLst>
                                    <p:set>
                                      <p:cBhvr>
                                        <p:cTn id="62" dur="1" fill="hold">
                                          <p:stCondLst>
                                            <p:cond delay="0"/>
                                          </p:stCondLst>
                                        </p:cTn>
                                        <p:tgtEl>
                                          <p:spTgt spid="1030"/>
                                        </p:tgtEl>
                                        <p:attrNameLst>
                                          <p:attrName>style.visibility</p:attrName>
                                        </p:attrNameLst>
                                      </p:cBhvr>
                                      <p:to>
                                        <p:strVal val="visible"/>
                                      </p:to>
                                    </p:set>
                                    <p:animEffect transition="in" filter="wheel(1)">
                                      <p:cBhvr>
                                        <p:cTn id="63" dur="2000"/>
                                        <p:tgtEl>
                                          <p:spTgt spid="1030"/>
                                        </p:tgtEl>
                                      </p:cBhvr>
                                    </p:animEffect>
                                  </p:childTnLst>
                                </p:cTn>
                              </p:par>
                            </p:childTnLst>
                          </p:cTn>
                        </p:par>
                        <p:par>
                          <p:cTn id="64" fill="hold">
                            <p:stCondLst>
                              <p:cond delay="2000"/>
                            </p:stCondLst>
                            <p:childTnLst>
                              <p:par>
                                <p:cTn id="65" presetID="8" presetClass="emph" presetSubtype="0" fill="hold" grpId="0" nodeType="afterEffect">
                                  <p:stCondLst>
                                    <p:cond delay="0"/>
                                  </p:stCondLst>
                                  <p:childTnLst>
                                    <p:animRot by="21600000">
                                      <p:cBhvr>
                                        <p:cTn id="66" dur="2000" fill="hold"/>
                                        <p:tgtEl>
                                          <p:spTgt spid="4"/>
                                        </p:tgtEl>
                                        <p:attrNameLst>
                                          <p:attrName>r</p:attrName>
                                        </p:attrNameLst>
                                      </p:cBhvr>
                                    </p:animRot>
                                  </p:childTnLst>
                                </p:cTn>
                              </p:par>
                              <p:par>
                                <p:cTn id="67" presetID="8" presetClass="emph" presetSubtype="0" fill="hold" nodeType="withEffect">
                                  <p:stCondLst>
                                    <p:cond delay="0"/>
                                  </p:stCondLst>
                                  <p:childTnLst>
                                    <p:animRot by="21600000">
                                      <p:cBhvr>
                                        <p:cTn id="68" dur="2000" fill="hold"/>
                                        <p:tgtEl>
                                          <p:spTgt spid="10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4" grpId="0" animBg="1"/>
      <p:bldP spid="4"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0733" y="404664"/>
            <a:ext cx="7922840" cy="6048672"/>
          </a:xfrm>
        </p:spPr>
        <p:txBody>
          <a:bodyPr>
            <a:normAutofit fontScale="92500" lnSpcReduction="20000"/>
          </a:bodyPr>
          <a:lstStyle/>
          <a:p>
            <a:pPr marL="0" indent="0" rtl="1">
              <a:buNone/>
            </a:pPr>
            <a:r>
              <a:rPr lang="fa-IR" sz="2400" dirty="0">
                <a:cs typeface="B Homa" pitchFamily="2" charset="-78"/>
              </a:rPr>
              <a:t>فضاهای داخلی کاخ </a:t>
            </a:r>
            <a:r>
              <a:rPr lang="fa-IR" sz="2400" dirty="0" smtClean="0">
                <a:cs typeface="B Homa" pitchFamily="2" charset="-78"/>
              </a:rPr>
              <a:t>ورسای</a:t>
            </a:r>
          </a:p>
          <a:p>
            <a:pPr marL="0" indent="0" rtl="1">
              <a:buNone/>
            </a:pPr>
            <a:endParaRPr lang="fa-IR" sz="2400" dirty="0" smtClean="0">
              <a:cs typeface="B Homa" pitchFamily="2" charset="-78"/>
            </a:endParaRPr>
          </a:p>
          <a:p>
            <a:pPr marL="0" indent="0" algn="just" rtl="1">
              <a:buNone/>
            </a:pPr>
            <a:r>
              <a:rPr lang="fa-IR" sz="1800" dirty="0">
                <a:cs typeface="B Homa" pitchFamily="2" charset="-78"/>
              </a:rPr>
              <a:t>خود کاخ با طول بیش از 400 متر، عمود بر محور شرقی غربی که از میان شهر و پارک می‌گذرد، قرار گرفته است. گیراترین قسمت بنا، نمای رو به باغ آن است که توسط لوئی لوور آغاز </a:t>
            </a:r>
            <a:r>
              <a:rPr lang="fa-IR" sz="1800" dirty="0" smtClean="0">
                <a:cs typeface="B Homa" pitchFamily="2" charset="-78"/>
              </a:rPr>
              <a:t>شد.</a:t>
            </a:r>
          </a:p>
          <a:p>
            <a:pPr marL="0" indent="0" algn="just" rtl="1">
              <a:buNone/>
            </a:pPr>
            <a:r>
              <a:rPr lang="fa-IR" sz="1800" dirty="0">
                <a:cs typeface="B Homa" pitchFamily="2" charset="-78"/>
              </a:rPr>
              <a:t>امتداد پهناور جانبی نمای کاخ، به سبک باروک، به چندین بند و پاره‌بند سه‌پنجره‌ای تقسیم شده است و این از شیوه‌هایی است که با یک چنین مقیاس بزرگ نیز بر بیننده تأثیر می‌گذارد. </a:t>
            </a:r>
            <a:endParaRPr lang="fa-IR" sz="1800" dirty="0" smtClean="0">
              <a:cs typeface="B Homa" pitchFamily="2" charset="-78"/>
            </a:endParaRPr>
          </a:p>
          <a:p>
            <a:pPr marL="0" indent="0" algn="just" rtl="1">
              <a:buNone/>
            </a:pPr>
            <a:r>
              <a:rPr lang="fa-IR" sz="1800" dirty="0">
                <a:cs typeface="B Homa" pitchFamily="2" charset="-78"/>
              </a:rPr>
              <a:t>طرح پرشکوه ورسای، مغرورانه، تسلط </a:t>
            </a:r>
            <a:r>
              <a:rPr lang="fa-IR" sz="1800" dirty="0" smtClean="0">
                <a:cs typeface="B Homa" pitchFamily="2" charset="-78"/>
              </a:rPr>
              <a:t>عقل آدمی </a:t>
            </a:r>
            <a:r>
              <a:rPr lang="fa-IR" sz="1800" dirty="0">
                <a:cs typeface="B Homa" pitchFamily="2" charset="-78"/>
              </a:rPr>
              <a:t>بر آشفتگیهای طبیعت را اعلام </a:t>
            </a:r>
            <a:r>
              <a:rPr lang="fa-IR" sz="1800" dirty="0" smtClean="0">
                <a:cs typeface="B Homa" pitchFamily="2" charset="-78"/>
              </a:rPr>
              <a:t>می‌دارد.</a:t>
            </a:r>
          </a:p>
          <a:p>
            <a:pPr marL="0" indent="0" algn="just" rtl="1">
              <a:buNone/>
            </a:pPr>
            <a:endParaRPr lang="fa-IR" sz="1800" dirty="0">
              <a:cs typeface="B Homa" pitchFamily="2" charset="-78"/>
            </a:endParaRPr>
          </a:p>
          <a:p>
            <a:pPr marL="0" indent="0" algn="just" rtl="1">
              <a:buNone/>
            </a:pPr>
            <a:endParaRPr lang="fa-IR" sz="1800" dirty="0" smtClean="0">
              <a:cs typeface="B Homa" pitchFamily="2" charset="-78"/>
            </a:endParaRPr>
          </a:p>
          <a:p>
            <a:pPr marL="0" indent="0" algn="just" rtl="1">
              <a:buNone/>
            </a:pPr>
            <a:endParaRPr lang="fa-IR" sz="1800" dirty="0">
              <a:cs typeface="B Homa" pitchFamily="2" charset="-78"/>
            </a:endParaRPr>
          </a:p>
          <a:p>
            <a:pPr marL="0" indent="0" algn="just" rtl="1">
              <a:buNone/>
            </a:pPr>
            <a:endParaRPr lang="fa-IR" sz="1800" dirty="0" smtClean="0">
              <a:cs typeface="B Homa" pitchFamily="2" charset="-78"/>
            </a:endParaRPr>
          </a:p>
          <a:p>
            <a:pPr marL="0" indent="0" algn="just" rtl="1">
              <a:buNone/>
            </a:pPr>
            <a:endParaRPr lang="fa-IR" sz="1800" dirty="0">
              <a:cs typeface="B Homa" pitchFamily="2" charset="-78"/>
            </a:endParaRPr>
          </a:p>
          <a:p>
            <a:pPr marL="0" indent="0" algn="just" rtl="1">
              <a:buNone/>
            </a:pPr>
            <a:endParaRPr lang="fa-IR" sz="1800" dirty="0" smtClean="0">
              <a:cs typeface="B Homa" pitchFamily="2" charset="-78"/>
            </a:endParaRPr>
          </a:p>
          <a:p>
            <a:pPr marL="0" indent="0" algn="just" rtl="1">
              <a:buNone/>
            </a:pPr>
            <a:r>
              <a:rPr lang="fa-IR" sz="1800" dirty="0" smtClean="0">
                <a:cs typeface="B Homa" pitchFamily="2" charset="-78"/>
              </a:rPr>
              <a:t>به </a:t>
            </a:r>
            <a:r>
              <a:rPr lang="fa-IR" sz="1800" dirty="0">
                <a:cs typeface="B Homa" pitchFamily="2" charset="-78"/>
              </a:rPr>
              <a:t>تزئین بی‌نهایت زیبای فضای داخل کاخ نیز توجه فوق‌العاده‌ای شده‌است. همه چیز از رنگ‌آمیزی دیوارها تا کوبۀ درها، با درنظر گرفتن تناسب کلی‌شان طراحی شده‌اند و در اجرایشان نهایت مهارت و ظرافت بکار برده شده است.</a:t>
            </a:r>
            <a:endParaRPr lang="fa-IR" sz="1800" dirty="0" smtClean="0">
              <a:cs typeface="B Homa" pitchFamily="2" charset="-78"/>
            </a:endParaRPr>
          </a:p>
          <a:p>
            <a:pPr marL="0" indent="0" algn="just" rtl="1">
              <a:buNone/>
            </a:pPr>
            <a:endParaRPr lang="fa-IR" sz="1800" dirty="0" smtClean="0">
              <a:cs typeface="B Homa" pitchFamily="2" charset="-78"/>
            </a:endParaRPr>
          </a:p>
          <a:p>
            <a:pPr marL="0" indent="0" algn="just" rtl="1">
              <a:buNone/>
            </a:pPr>
            <a:endParaRPr lang="fa-IR" sz="1800" dirty="0">
              <a:cs typeface="B Homa" pitchFamily="2" charset="-78"/>
            </a:endParaRPr>
          </a:p>
        </p:txBody>
      </p:sp>
      <p:pic>
        <p:nvPicPr>
          <p:cNvPr id="2051" name="Picture 3" descr="D:\Uni\کاخ ورسای\عکس\3 (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2708920"/>
            <a:ext cx="5832648" cy="3960545"/>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2052" name="Picture 4" descr="D:\Uni\کاخ ورسای\عکس\800px-Versailles_Plan_Jean_Delagriv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2157376"/>
            <a:ext cx="8085203" cy="3888432"/>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4" name="Frame 3"/>
          <p:cNvSpPr/>
          <p:nvPr/>
        </p:nvSpPr>
        <p:spPr>
          <a:xfrm>
            <a:off x="2699792" y="3207790"/>
            <a:ext cx="1008112" cy="1152128"/>
          </a:xfrm>
          <a:prstGeom prst="fram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pic>
        <p:nvPicPr>
          <p:cNvPr id="8" name="Picture 7" descr="L00951092536 کاخ ورساي، نماد شكوه"/>
          <p:cNvPicPr/>
          <p:nvPr/>
        </p:nvPicPr>
        <p:blipFill>
          <a:blip r:embed="rId4">
            <a:extLst>
              <a:ext uri="{28A0092B-C50C-407E-A947-70E740481C1C}">
                <a14:useLocalDpi xmlns:a14="http://schemas.microsoft.com/office/drawing/2010/main" val="0"/>
              </a:ext>
            </a:extLst>
          </a:blip>
          <a:srcRect/>
          <a:stretch>
            <a:fillRect/>
          </a:stretch>
        </p:blipFill>
        <p:spPr bwMode="auto">
          <a:xfrm>
            <a:off x="67346" y="194651"/>
            <a:ext cx="3644073" cy="22322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53" name="Picture 5" descr="D:\Uni\کاخ ورسای\عکس\Chateau-de-Versaille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27870" y="1673022"/>
            <a:ext cx="4968552" cy="33227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3101" y="2450474"/>
            <a:ext cx="3605196" cy="23938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318684773"/>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4" dur="500"/>
                                        <p:tgtEl>
                                          <p:spTgt spid="3">
                                            <p:txEl>
                                              <p:pRg st="2" end="2"/>
                                            </p:txEl>
                                          </p:spTgt>
                                        </p:tgtEl>
                                      </p:cBhvr>
                                    </p:animEffect>
                                  </p:childTnLst>
                                </p:cTn>
                              </p:par>
                              <p:par>
                                <p:cTn id="15" presetID="31" presetClass="entr" presetSubtype="0" fill="hold" nodeType="withEffect">
                                  <p:stCondLst>
                                    <p:cond delay="0"/>
                                  </p:stCondLst>
                                  <p:childTnLst>
                                    <p:set>
                                      <p:cBhvr>
                                        <p:cTn id="16" dur="1" fill="hold">
                                          <p:stCondLst>
                                            <p:cond delay="0"/>
                                          </p:stCondLst>
                                        </p:cTn>
                                        <p:tgtEl>
                                          <p:spTgt spid="2052"/>
                                        </p:tgtEl>
                                        <p:attrNameLst>
                                          <p:attrName>style.visibility</p:attrName>
                                        </p:attrNameLst>
                                      </p:cBhvr>
                                      <p:to>
                                        <p:strVal val="visible"/>
                                      </p:to>
                                    </p:set>
                                    <p:anim calcmode="lin" valueType="num">
                                      <p:cBhvr>
                                        <p:cTn id="17" dur="1000" fill="hold"/>
                                        <p:tgtEl>
                                          <p:spTgt spid="2052"/>
                                        </p:tgtEl>
                                        <p:attrNameLst>
                                          <p:attrName>ppt_w</p:attrName>
                                        </p:attrNameLst>
                                      </p:cBhvr>
                                      <p:tavLst>
                                        <p:tav tm="0">
                                          <p:val>
                                            <p:fltVal val="0"/>
                                          </p:val>
                                        </p:tav>
                                        <p:tav tm="100000">
                                          <p:val>
                                            <p:strVal val="#ppt_w"/>
                                          </p:val>
                                        </p:tav>
                                      </p:tavLst>
                                    </p:anim>
                                    <p:anim calcmode="lin" valueType="num">
                                      <p:cBhvr>
                                        <p:cTn id="18" dur="1000" fill="hold"/>
                                        <p:tgtEl>
                                          <p:spTgt spid="2052"/>
                                        </p:tgtEl>
                                        <p:attrNameLst>
                                          <p:attrName>ppt_h</p:attrName>
                                        </p:attrNameLst>
                                      </p:cBhvr>
                                      <p:tavLst>
                                        <p:tav tm="0">
                                          <p:val>
                                            <p:fltVal val="0"/>
                                          </p:val>
                                        </p:tav>
                                        <p:tav tm="100000">
                                          <p:val>
                                            <p:strVal val="#ppt_h"/>
                                          </p:val>
                                        </p:tav>
                                      </p:tavLst>
                                    </p:anim>
                                    <p:anim calcmode="lin" valueType="num">
                                      <p:cBhvr>
                                        <p:cTn id="19" dur="1000" fill="hold"/>
                                        <p:tgtEl>
                                          <p:spTgt spid="2052"/>
                                        </p:tgtEl>
                                        <p:attrNameLst>
                                          <p:attrName>style.rotation</p:attrName>
                                        </p:attrNameLst>
                                      </p:cBhvr>
                                      <p:tavLst>
                                        <p:tav tm="0">
                                          <p:val>
                                            <p:fltVal val="90"/>
                                          </p:val>
                                        </p:tav>
                                        <p:tav tm="100000">
                                          <p:val>
                                            <p:fltVal val="0"/>
                                          </p:val>
                                        </p:tav>
                                      </p:tavLst>
                                    </p:anim>
                                    <p:animEffect transition="in" filter="fade">
                                      <p:cBhvr>
                                        <p:cTn id="20" dur="1000"/>
                                        <p:tgtEl>
                                          <p:spTgt spid="2052"/>
                                        </p:tgtEl>
                                      </p:cBhvr>
                                    </p:animEffect>
                                  </p:childTnLst>
                                </p:cTn>
                              </p:par>
                            </p:childTnLst>
                          </p:cTn>
                        </p:par>
                        <p:par>
                          <p:cTn id="21" fill="hold">
                            <p:stCondLst>
                              <p:cond delay="1000"/>
                            </p:stCondLst>
                            <p:childTnLst>
                              <p:par>
                                <p:cTn id="22" presetID="21" presetClass="entr" presetSubtype="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heel(1)">
                                      <p:cBhvr>
                                        <p:cTn id="24" dur="2000"/>
                                        <p:tgtEl>
                                          <p:spTgt spid="4"/>
                                        </p:tgtEl>
                                      </p:cBhvr>
                                    </p:animEffect>
                                  </p:childTnLst>
                                </p:cTn>
                              </p:par>
                            </p:childTnLst>
                          </p:cTn>
                        </p:par>
                        <p:par>
                          <p:cTn id="25" fill="hold">
                            <p:stCondLst>
                              <p:cond delay="3000"/>
                            </p:stCondLst>
                            <p:childTnLst>
                              <p:par>
                                <p:cTn id="26" presetID="27" presetClass="emph" presetSubtype="0" fill="remove" grpId="1" nodeType="afterEffect">
                                  <p:stCondLst>
                                    <p:cond delay="0"/>
                                  </p:stCondLst>
                                  <p:childTnLst>
                                    <p:animClr clrSpc="rgb" dir="cw">
                                      <p:cBhvr override="childStyle">
                                        <p:cTn id="27" dur="250" autoRev="1" fill="remove"/>
                                        <p:tgtEl>
                                          <p:spTgt spid="4"/>
                                        </p:tgtEl>
                                        <p:attrNameLst>
                                          <p:attrName>style.color</p:attrName>
                                        </p:attrNameLst>
                                      </p:cBhvr>
                                      <p:to>
                                        <a:schemeClr val="bg1"/>
                                      </p:to>
                                    </p:animClr>
                                    <p:animClr clrSpc="rgb" dir="cw">
                                      <p:cBhvr>
                                        <p:cTn id="28" dur="250" autoRev="1" fill="remove"/>
                                        <p:tgtEl>
                                          <p:spTgt spid="4"/>
                                        </p:tgtEl>
                                        <p:attrNameLst>
                                          <p:attrName>fillcolor</p:attrName>
                                        </p:attrNameLst>
                                      </p:cBhvr>
                                      <p:to>
                                        <a:schemeClr val="bg1"/>
                                      </p:to>
                                    </p:animClr>
                                    <p:set>
                                      <p:cBhvr>
                                        <p:cTn id="29" dur="250" autoRev="1" fill="remove"/>
                                        <p:tgtEl>
                                          <p:spTgt spid="4"/>
                                        </p:tgtEl>
                                        <p:attrNameLst>
                                          <p:attrName>fill.type</p:attrName>
                                        </p:attrNameLst>
                                      </p:cBhvr>
                                      <p:to>
                                        <p:strVal val="solid"/>
                                      </p:to>
                                    </p:set>
                                    <p:set>
                                      <p:cBhvr>
                                        <p:cTn id="30" dur="250" autoRev="1" fill="remove"/>
                                        <p:tgtEl>
                                          <p:spTgt spid="4"/>
                                        </p:tgtEl>
                                        <p:attrNameLst>
                                          <p:attrName>fill.on</p:attrName>
                                        </p:attrNameLst>
                                      </p:cBhvr>
                                      <p:to>
                                        <p:strVal val="true"/>
                                      </p:to>
                                    </p:set>
                                  </p:childTnLst>
                                </p:cTn>
                              </p:par>
                            </p:childTnLst>
                          </p:cTn>
                        </p:par>
                      </p:childTnLst>
                    </p:cTn>
                  </p:par>
                  <p:par>
                    <p:cTn id="31" fill="hold">
                      <p:stCondLst>
                        <p:cond delay="indefinite"/>
                      </p:stCondLst>
                      <p:childTnLst>
                        <p:par>
                          <p:cTn id="32" fill="hold">
                            <p:stCondLst>
                              <p:cond delay="0"/>
                            </p:stCondLst>
                            <p:childTnLst>
                              <p:par>
                                <p:cTn id="33" presetID="42" presetClass="exit" presetSubtype="0" fill="hold" nodeType="clickEffect">
                                  <p:stCondLst>
                                    <p:cond delay="0"/>
                                  </p:stCondLst>
                                  <p:childTnLst>
                                    <p:animEffect transition="out" filter="fade">
                                      <p:cBhvr>
                                        <p:cTn id="34" dur="1000"/>
                                        <p:tgtEl>
                                          <p:spTgt spid="2052"/>
                                        </p:tgtEl>
                                      </p:cBhvr>
                                    </p:animEffect>
                                    <p:anim calcmode="lin" valueType="num">
                                      <p:cBhvr>
                                        <p:cTn id="35" dur="1000"/>
                                        <p:tgtEl>
                                          <p:spTgt spid="2052"/>
                                        </p:tgtEl>
                                        <p:attrNameLst>
                                          <p:attrName>ppt_x</p:attrName>
                                        </p:attrNameLst>
                                      </p:cBhvr>
                                      <p:tavLst>
                                        <p:tav tm="0">
                                          <p:val>
                                            <p:strVal val="ppt_x"/>
                                          </p:val>
                                        </p:tav>
                                        <p:tav tm="100000">
                                          <p:val>
                                            <p:strVal val="ppt_x"/>
                                          </p:val>
                                        </p:tav>
                                      </p:tavLst>
                                    </p:anim>
                                    <p:anim calcmode="lin" valueType="num">
                                      <p:cBhvr>
                                        <p:cTn id="36" dur="1000"/>
                                        <p:tgtEl>
                                          <p:spTgt spid="2052"/>
                                        </p:tgtEl>
                                        <p:attrNameLst>
                                          <p:attrName>ppt_y</p:attrName>
                                        </p:attrNameLst>
                                      </p:cBhvr>
                                      <p:tavLst>
                                        <p:tav tm="0">
                                          <p:val>
                                            <p:strVal val="ppt_y"/>
                                          </p:val>
                                        </p:tav>
                                        <p:tav tm="100000">
                                          <p:val>
                                            <p:strVal val="ppt_y+.1"/>
                                          </p:val>
                                        </p:tav>
                                      </p:tavLst>
                                    </p:anim>
                                    <p:set>
                                      <p:cBhvr>
                                        <p:cTn id="37" dur="1" fill="hold">
                                          <p:stCondLst>
                                            <p:cond delay="999"/>
                                          </p:stCondLst>
                                        </p:cTn>
                                        <p:tgtEl>
                                          <p:spTgt spid="2052"/>
                                        </p:tgtEl>
                                        <p:attrNameLst>
                                          <p:attrName>style.visibility</p:attrName>
                                        </p:attrNameLst>
                                      </p:cBhvr>
                                      <p:to>
                                        <p:strVal val="hidden"/>
                                      </p:to>
                                    </p:set>
                                  </p:childTnLst>
                                </p:cTn>
                              </p:par>
                              <p:par>
                                <p:cTn id="38" presetID="10" presetClass="exit" presetSubtype="0" fill="hold" grpId="2" nodeType="withEffect">
                                  <p:stCondLst>
                                    <p:cond delay="0"/>
                                  </p:stCondLst>
                                  <p:childTnLst>
                                    <p:animEffect transition="out" filter="fade">
                                      <p:cBhvr>
                                        <p:cTn id="39" dur="500"/>
                                        <p:tgtEl>
                                          <p:spTgt spid="4"/>
                                        </p:tgtEl>
                                      </p:cBhvr>
                                    </p:animEffect>
                                    <p:set>
                                      <p:cBhvr>
                                        <p:cTn id="40" dur="1" fill="hold">
                                          <p:stCondLst>
                                            <p:cond delay="499"/>
                                          </p:stCondLst>
                                        </p:cTn>
                                        <p:tgtEl>
                                          <p:spTgt spid="4"/>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nodeType="clickEffect">
                                  <p:stCondLst>
                                    <p:cond delay="0"/>
                                  </p:stCondLst>
                                  <p:childTnLst>
                                    <p:set>
                                      <p:cBhvr>
                                        <p:cTn id="44" dur="1" fill="hold">
                                          <p:stCondLst>
                                            <p:cond delay="0"/>
                                          </p:stCondLst>
                                        </p:cTn>
                                        <p:tgtEl>
                                          <p:spTgt spid="3">
                                            <p:txEl>
                                              <p:pRg st="3" end="3"/>
                                            </p:txEl>
                                          </p:spTgt>
                                        </p:tgtEl>
                                        <p:attrNameLst>
                                          <p:attrName>style.visibility</p:attrName>
                                        </p:attrNameLst>
                                      </p:cBhvr>
                                      <p:to>
                                        <p:strVal val="visible"/>
                                      </p:to>
                                    </p:set>
                                    <p:animEffect transition="in" filter="randombar(horizontal)">
                                      <p:cBhvr>
                                        <p:cTn id="45" dur="500"/>
                                        <p:tgtEl>
                                          <p:spTgt spid="3">
                                            <p:txEl>
                                              <p:pRg st="3" end="3"/>
                                            </p:txEl>
                                          </p:spTgt>
                                        </p:tgtEl>
                                      </p:cBhvr>
                                    </p:animEffect>
                                  </p:childTnLst>
                                </p:cTn>
                              </p:par>
                            </p:childTnLst>
                          </p:cTn>
                        </p:par>
                        <p:par>
                          <p:cTn id="46" fill="hold">
                            <p:stCondLst>
                              <p:cond delay="500"/>
                            </p:stCondLst>
                            <p:childTnLst>
                              <p:par>
                                <p:cTn id="47" presetID="42" presetClass="entr" presetSubtype="0" fill="hold" nodeType="afterEffect">
                                  <p:stCondLst>
                                    <p:cond delay="0"/>
                                  </p:stCondLst>
                                  <p:childTnLst>
                                    <p:set>
                                      <p:cBhvr>
                                        <p:cTn id="48" dur="1" fill="hold">
                                          <p:stCondLst>
                                            <p:cond delay="0"/>
                                          </p:stCondLst>
                                        </p:cTn>
                                        <p:tgtEl>
                                          <p:spTgt spid="2051"/>
                                        </p:tgtEl>
                                        <p:attrNameLst>
                                          <p:attrName>style.visibility</p:attrName>
                                        </p:attrNameLst>
                                      </p:cBhvr>
                                      <p:to>
                                        <p:strVal val="visible"/>
                                      </p:to>
                                    </p:set>
                                    <p:animEffect transition="in" filter="fade">
                                      <p:cBhvr>
                                        <p:cTn id="49" dur="1000"/>
                                        <p:tgtEl>
                                          <p:spTgt spid="2051"/>
                                        </p:tgtEl>
                                      </p:cBhvr>
                                    </p:animEffect>
                                    <p:anim calcmode="lin" valueType="num">
                                      <p:cBhvr>
                                        <p:cTn id="50" dur="1000" fill="hold"/>
                                        <p:tgtEl>
                                          <p:spTgt spid="2051"/>
                                        </p:tgtEl>
                                        <p:attrNameLst>
                                          <p:attrName>ppt_x</p:attrName>
                                        </p:attrNameLst>
                                      </p:cBhvr>
                                      <p:tavLst>
                                        <p:tav tm="0">
                                          <p:val>
                                            <p:strVal val="#ppt_x"/>
                                          </p:val>
                                        </p:tav>
                                        <p:tav tm="100000">
                                          <p:val>
                                            <p:strVal val="#ppt_x"/>
                                          </p:val>
                                        </p:tav>
                                      </p:tavLst>
                                    </p:anim>
                                    <p:anim calcmode="lin" valueType="num">
                                      <p:cBhvr>
                                        <p:cTn id="51"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nodeType="clickEffect">
                                  <p:stCondLst>
                                    <p:cond delay="0"/>
                                  </p:stCondLst>
                                  <p:childTnLst>
                                    <p:animEffect transition="out" filter="fade">
                                      <p:cBhvr>
                                        <p:cTn id="55" dur="500"/>
                                        <p:tgtEl>
                                          <p:spTgt spid="2051"/>
                                        </p:tgtEl>
                                      </p:cBhvr>
                                    </p:animEffect>
                                    <p:set>
                                      <p:cBhvr>
                                        <p:cTn id="56" dur="1" fill="hold">
                                          <p:stCondLst>
                                            <p:cond delay="499"/>
                                          </p:stCondLst>
                                        </p:cTn>
                                        <p:tgtEl>
                                          <p:spTgt spid="2051"/>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4" end="4"/>
                                            </p:txEl>
                                          </p:spTgt>
                                        </p:tgtEl>
                                        <p:attrNameLst>
                                          <p:attrName>style.visibility</p:attrName>
                                        </p:attrNameLst>
                                      </p:cBhvr>
                                      <p:to>
                                        <p:strVal val="visible"/>
                                      </p:to>
                                    </p:set>
                                    <p:anim calcmode="lin" valueType="num">
                                      <p:cBhvr additive="base">
                                        <p:cTn id="6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xit" presetSubtype="0" fill="hold" nodeType="clickEffect">
                                  <p:stCondLst>
                                    <p:cond delay="0"/>
                                  </p:stCondLst>
                                  <p:childTnLst>
                                    <p:animEffect transition="out" filter="fade">
                                      <p:cBhvr>
                                        <p:cTn id="66" dur="1000"/>
                                        <p:tgtEl>
                                          <p:spTgt spid="3">
                                            <p:txEl>
                                              <p:pRg st="2" end="2"/>
                                            </p:txEl>
                                          </p:spTgt>
                                        </p:tgtEl>
                                      </p:cBhvr>
                                    </p:animEffect>
                                    <p:anim calcmode="lin" valueType="num">
                                      <p:cBhvr>
                                        <p:cTn id="67" dur="1000"/>
                                        <p:tgtEl>
                                          <p:spTgt spid="3">
                                            <p:txEl>
                                              <p:pRg st="2" end="2"/>
                                            </p:txEl>
                                          </p:spTgt>
                                        </p:tgtEl>
                                        <p:attrNameLst>
                                          <p:attrName>ppt_x</p:attrName>
                                        </p:attrNameLst>
                                      </p:cBhvr>
                                      <p:tavLst>
                                        <p:tav tm="0">
                                          <p:val>
                                            <p:strVal val="ppt_x"/>
                                          </p:val>
                                        </p:tav>
                                        <p:tav tm="100000">
                                          <p:val>
                                            <p:strVal val="ppt_x"/>
                                          </p:val>
                                        </p:tav>
                                      </p:tavLst>
                                    </p:anim>
                                    <p:anim calcmode="lin" valueType="num">
                                      <p:cBhvr>
                                        <p:cTn id="68" dur="1000"/>
                                        <p:tgtEl>
                                          <p:spTgt spid="3">
                                            <p:txEl>
                                              <p:pRg st="2" end="2"/>
                                            </p:txEl>
                                          </p:spTgt>
                                        </p:tgtEl>
                                        <p:attrNameLst>
                                          <p:attrName>ppt_y</p:attrName>
                                        </p:attrNameLst>
                                      </p:cBhvr>
                                      <p:tavLst>
                                        <p:tav tm="0">
                                          <p:val>
                                            <p:strVal val="ppt_y"/>
                                          </p:val>
                                        </p:tav>
                                        <p:tav tm="100000">
                                          <p:val>
                                            <p:strVal val="ppt_y+.1"/>
                                          </p:val>
                                        </p:tav>
                                      </p:tavLst>
                                    </p:anim>
                                    <p:set>
                                      <p:cBhvr>
                                        <p:cTn id="69" dur="1" fill="hold">
                                          <p:stCondLst>
                                            <p:cond delay="999"/>
                                          </p:stCondLst>
                                        </p:cTn>
                                        <p:tgtEl>
                                          <p:spTgt spid="3">
                                            <p:txEl>
                                              <p:pRg st="2" end="2"/>
                                            </p:txEl>
                                          </p:spTgt>
                                        </p:tgtEl>
                                        <p:attrNameLst>
                                          <p:attrName>style.visibility</p:attrName>
                                        </p:attrNameLst>
                                      </p:cBhvr>
                                      <p:to>
                                        <p:strVal val="hidden"/>
                                      </p:to>
                                    </p:set>
                                  </p:childTnLst>
                                </p:cTn>
                              </p:par>
                              <p:par>
                                <p:cTn id="70" presetID="42" presetClass="exit" presetSubtype="0" fill="hold" nodeType="withEffect">
                                  <p:stCondLst>
                                    <p:cond delay="0"/>
                                  </p:stCondLst>
                                  <p:childTnLst>
                                    <p:animEffect transition="out" filter="fade">
                                      <p:cBhvr>
                                        <p:cTn id="71" dur="1000"/>
                                        <p:tgtEl>
                                          <p:spTgt spid="3">
                                            <p:txEl>
                                              <p:pRg st="3" end="3"/>
                                            </p:txEl>
                                          </p:spTgt>
                                        </p:tgtEl>
                                      </p:cBhvr>
                                    </p:animEffect>
                                    <p:anim calcmode="lin" valueType="num">
                                      <p:cBhvr>
                                        <p:cTn id="72" dur="1000"/>
                                        <p:tgtEl>
                                          <p:spTgt spid="3">
                                            <p:txEl>
                                              <p:pRg st="3" end="3"/>
                                            </p:txEl>
                                          </p:spTgt>
                                        </p:tgtEl>
                                        <p:attrNameLst>
                                          <p:attrName>ppt_x</p:attrName>
                                        </p:attrNameLst>
                                      </p:cBhvr>
                                      <p:tavLst>
                                        <p:tav tm="0">
                                          <p:val>
                                            <p:strVal val="ppt_x"/>
                                          </p:val>
                                        </p:tav>
                                        <p:tav tm="100000">
                                          <p:val>
                                            <p:strVal val="ppt_x"/>
                                          </p:val>
                                        </p:tav>
                                      </p:tavLst>
                                    </p:anim>
                                    <p:anim calcmode="lin" valueType="num">
                                      <p:cBhvr>
                                        <p:cTn id="73" dur="1000"/>
                                        <p:tgtEl>
                                          <p:spTgt spid="3">
                                            <p:txEl>
                                              <p:pRg st="3" end="3"/>
                                            </p:txEl>
                                          </p:spTgt>
                                        </p:tgtEl>
                                        <p:attrNameLst>
                                          <p:attrName>ppt_y</p:attrName>
                                        </p:attrNameLst>
                                      </p:cBhvr>
                                      <p:tavLst>
                                        <p:tav tm="0">
                                          <p:val>
                                            <p:strVal val="ppt_y"/>
                                          </p:val>
                                        </p:tav>
                                        <p:tav tm="100000">
                                          <p:val>
                                            <p:strVal val="ppt_y+.1"/>
                                          </p:val>
                                        </p:tav>
                                      </p:tavLst>
                                    </p:anim>
                                    <p:set>
                                      <p:cBhvr>
                                        <p:cTn id="74" dur="1" fill="hold">
                                          <p:stCondLst>
                                            <p:cond delay="999"/>
                                          </p:stCondLst>
                                        </p:cTn>
                                        <p:tgtEl>
                                          <p:spTgt spid="3">
                                            <p:txEl>
                                              <p:pRg st="3" end="3"/>
                                            </p:txEl>
                                          </p:spTgt>
                                        </p:tgtEl>
                                        <p:attrNameLst>
                                          <p:attrName>style.visibility</p:attrName>
                                        </p:attrNameLst>
                                      </p:cBhvr>
                                      <p:to>
                                        <p:strVal val="hidden"/>
                                      </p:to>
                                    </p:set>
                                  </p:childTnLst>
                                </p:cTn>
                              </p:par>
                              <p:par>
                                <p:cTn id="75" presetID="42" presetClass="exit" presetSubtype="0" fill="hold" nodeType="withEffect">
                                  <p:stCondLst>
                                    <p:cond delay="0"/>
                                  </p:stCondLst>
                                  <p:childTnLst>
                                    <p:animEffect transition="out" filter="fade">
                                      <p:cBhvr>
                                        <p:cTn id="76" dur="1000"/>
                                        <p:tgtEl>
                                          <p:spTgt spid="3">
                                            <p:txEl>
                                              <p:pRg st="4" end="4"/>
                                            </p:txEl>
                                          </p:spTgt>
                                        </p:tgtEl>
                                      </p:cBhvr>
                                    </p:animEffect>
                                    <p:anim calcmode="lin" valueType="num">
                                      <p:cBhvr>
                                        <p:cTn id="77" dur="1000"/>
                                        <p:tgtEl>
                                          <p:spTgt spid="3">
                                            <p:txEl>
                                              <p:pRg st="4" end="4"/>
                                            </p:txEl>
                                          </p:spTgt>
                                        </p:tgtEl>
                                        <p:attrNameLst>
                                          <p:attrName>ppt_x</p:attrName>
                                        </p:attrNameLst>
                                      </p:cBhvr>
                                      <p:tavLst>
                                        <p:tav tm="0">
                                          <p:val>
                                            <p:strVal val="ppt_x"/>
                                          </p:val>
                                        </p:tav>
                                        <p:tav tm="100000">
                                          <p:val>
                                            <p:strVal val="ppt_x"/>
                                          </p:val>
                                        </p:tav>
                                      </p:tavLst>
                                    </p:anim>
                                    <p:anim calcmode="lin" valueType="num">
                                      <p:cBhvr>
                                        <p:cTn id="78" dur="1000"/>
                                        <p:tgtEl>
                                          <p:spTgt spid="3">
                                            <p:txEl>
                                              <p:pRg st="4" end="4"/>
                                            </p:txEl>
                                          </p:spTgt>
                                        </p:tgtEl>
                                        <p:attrNameLst>
                                          <p:attrName>ppt_y</p:attrName>
                                        </p:attrNameLst>
                                      </p:cBhvr>
                                      <p:tavLst>
                                        <p:tav tm="0">
                                          <p:val>
                                            <p:strVal val="ppt_y"/>
                                          </p:val>
                                        </p:tav>
                                        <p:tav tm="100000">
                                          <p:val>
                                            <p:strVal val="ppt_y+.1"/>
                                          </p:val>
                                        </p:tav>
                                      </p:tavLst>
                                    </p:anim>
                                    <p:set>
                                      <p:cBhvr>
                                        <p:cTn id="79" dur="1" fill="hold">
                                          <p:stCondLst>
                                            <p:cond delay="999"/>
                                          </p:stCondLst>
                                        </p:cTn>
                                        <p:tgtEl>
                                          <p:spTgt spid="3">
                                            <p:txEl>
                                              <p:pRg st="4" end="4"/>
                                            </p:txEl>
                                          </p:spTgt>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3">
                                            <p:txEl>
                                              <p:pRg st="11" end="11"/>
                                            </p:txEl>
                                          </p:spTgt>
                                        </p:tgtEl>
                                        <p:attrNameLst>
                                          <p:attrName>style.visibility</p:attrName>
                                        </p:attrNameLst>
                                      </p:cBhvr>
                                      <p:to>
                                        <p:strVal val="visible"/>
                                      </p:to>
                                    </p:set>
                                    <p:animEffect transition="in" filter="fade">
                                      <p:cBhvr>
                                        <p:cTn id="84" dur="1000"/>
                                        <p:tgtEl>
                                          <p:spTgt spid="3">
                                            <p:txEl>
                                              <p:pRg st="11" end="11"/>
                                            </p:txEl>
                                          </p:spTgt>
                                        </p:tgtEl>
                                      </p:cBhvr>
                                    </p:animEffect>
                                    <p:anim calcmode="lin" valueType="num">
                                      <p:cBhvr>
                                        <p:cTn id="85"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86"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par>
                          <p:cTn id="87" fill="hold">
                            <p:stCondLst>
                              <p:cond delay="1000"/>
                            </p:stCondLst>
                            <p:childTnLst>
                              <p:par>
                                <p:cTn id="88" presetID="53" presetClass="entr" presetSubtype="16" fill="hold" nodeType="afterEffect">
                                  <p:stCondLst>
                                    <p:cond delay="0"/>
                                  </p:stCondLst>
                                  <p:childTnLst>
                                    <p:set>
                                      <p:cBhvr>
                                        <p:cTn id="89" dur="1" fill="hold">
                                          <p:stCondLst>
                                            <p:cond delay="0"/>
                                          </p:stCondLst>
                                        </p:cTn>
                                        <p:tgtEl>
                                          <p:spTgt spid="2053"/>
                                        </p:tgtEl>
                                        <p:attrNameLst>
                                          <p:attrName>style.visibility</p:attrName>
                                        </p:attrNameLst>
                                      </p:cBhvr>
                                      <p:to>
                                        <p:strVal val="visible"/>
                                      </p:to>
                                    </p:set>
                                    <p:anim calcmode="lin" valueType="num">
                                      <p:cBhvr>
                                        <p:cTn id="90" dur="500" fill="hold"/>
                                        <p:tgtEl>
                                          <p:spTgt spid="2053"/>
                                        </p:tgtEl>
                                        <p:attrNameLst>
                                          <p:attrName>ppt_w</p:attrName>
                                        </p:attrNameLst>
                                      </p:cBhvr>
                                      <p:tavLst>
                                        <p:tav tm="0">
                                          <p:val>
                                            <p:fltVal val="0"/>
                                          </p:val>
                                        </p:tav>
                                        <p:tav tm="100000">
                                          <p:val>
                                            <p:strVal val="#ppt_w"/>
                                          </p:val>
                                        </p:tav>
                                      </p:tavLst>
                                    </p:anim>
                                    <p:anim calcmode="lin" valueType="num">
                                      <p:cBhvr>
                                        <p:cTn id="91" dur="500" fill="hold"/>
                                        <p:tgtEl>
                                          <p:spTgt spid="2053"/>
                                        </p:tgtEl>
                                        <p:attrNameLst>
                                          <p:attrName>ppt_h</p:attrName>
                                        </p:attrNameLst>
                                      </p:cBhvr>
                                      <p:tavLst>
                                        <p:tav tm="0">
                                          <p:val>
                                            <p:fltVal val="0"/>
                                          </p:val>
                                        </p:tav>
                                        <p:tav tm="100000">
                                          <p:val>
                                            <p:strVal val="#ppt_h"/>
                                          </p:val>
                                        </p:tav>
                                      </p:tavLst>
                                    </p:anim>
                                    <p:animEffect transition="in" filter="fade">
                                      <p:cBhvr>
                                        <p:cTn id="92" dur="500"/>
                                        <p:tgtEl>
                                          <p:spTgt spid="2053"/>
                                        </p:tgtEl>
                                      </p:cBhvr>
                                    </p:animEffect>
                                  </p:childTnLst>
                                </p:cTn>
                              </p:par>
                              <p:par>
                                <p:cTn id="93" presetID="31" presetClass="entr" presetSubtype="0" fill="hold" nodeType="withEffect">
                                  <p:stCondLst>
                                    <p:cond delay="0"/>
                                  </p:stCondLst>
                                  <p:childTnLst>
                                    <p:set>
                                      <p:cBhvr>
                                        <p:cTn id="94" dur="1" fill="hold">
                                          <p:stCondLst>
                                            <p:cond delay="0"/>
                                          </p:stCondLst>
                                        </p:cTn>
                                        <p:tgtEl>
                                          <p:spTgt spid="8"/>
                                        </p:tgtEl>
                                        <p:attrNameLst>
                                          <p:attrName>style.visibility</p:attrName>
                                        </p:attrNameLst>
                                      </p:cBhvr>
                                      <p:to>
                                        <p:strVal val="visible"/>
                                      </p:to>
                                    </p:set>
                                    <p:anim calcmode="lin" valueType="num">
                                      <p:cBhvr>
                                        <p:cTn id="95" dur="1000" fill="hold"/>
                                        <p:tgtEl>
                                          <p:spTgt spid="8"/>
                                        </p:tgtEl>
                                        <p:attrNameLst>
                                          <p:attrName>ppt_w</p:attrName>
                                        </p:attrNameLst>
                                      </p:cBhvr>
                                      <p:tavLst>
                                        <p:tav tm="0">
                                          <p:val>
                                            <p:fltVal val="0"/>
                                          </p:val>
                                        </p:tav>
                                        <p:tav tm="100000">
                                          <p:val>
                                            <p:strVal val="#ppt_w"/>
                                          </p:val>
                                        </p:tav>
                                      </p:tavLst>
                                    </p:anim>
                                    <p:anim calcmode="lin" valueType="num">
                                      <p:cBhvr>
                                        <p:cTn id="96" dur="1000" fill="hold"/>
                                        <p:tgtEl>
                                          <p:spTgt spid="8"/>
                                        </p:tgtEl>
                                        <p:attrNameLst>
                                          <p:attrName>ppt_h</p:attrName>
                                        </p:attrNameLst>
                                      </p:cBhvr>
                                      <p:tavLst>
                                        <p:tav tm="0">
                                          <p:val>
                                            <p:fltVal val="0"/>
                                          </p:val>
                                        </p:tav>
                                        <p:tav tm="100000">
                                          <p:val>
                                            <p:strVal val="#ppt_h"/>
                                          </p:val>
                                        </p:tav>
                                      </p:tavLst>
                                    </p:anim>
                                    <p:anim calcmode="lin" valueType="num">
                                      <p:cBhvr>
                                        <p:cTn id="97" dur="1000" fill="hold"/>
                                        <p:tgtEl>
                                          <p:spTgt spid="8"/>
                                        </p:tgtEl>
                                        <p:attrNameLst>
                                          <p:attrName>style.rotation</p:attrName>
                                        </p:attrNameLst>
                                      </p:cBhvr>
                                      <p:tavLst>
                                        <p:tav tm="0">
                                          <p:val>
                                            <p:fltVal val="90"/>
                                          </p:val>
                                        </p:tav>
                                        <p:tav tm="100000">
                                          <p:val>
                                            <p:fltVal val="0"/>
                                          </p:val>
                                        </p:tav>
                                      </p:tavLst>
                                    </p:anim>
                                    <p:animEffect transition="in" filter="fade">
                                      <p:cBhvr>
                                        <p:cTn id="98" dur="1000"/>
                                        <p:tgtEl>
                                          <p:spTgt spid="8"/>
                                        </p:tgtEl>
                                      </p:cBhvr>
                                    </p:animEffect>
                                  </p:childTnLst>
                                </p:cTn>
                              </p:par>
                              <p:par>
                                <p:cTn id="99" presetID="31" presetClass="entr" presetSubtype="0" fill="hold" nodeType="withEffect">
                                  <p:stCondLst>
                                    <p:cond delay="0"/>
                                  </p:stCondLst>
                                  <p:childTnLst>
                                    <p:set>
                                      <p:cBhvr>
                                        <p:cTn id="100" dur="1" fill="hold">
                                          <p:stCondLst>
                                            <p:cond delay="0"/>
                                          </p:stCondLst>
                                        </p:cTn>
                                        <p:tgtEl>
                                          <p:spTgt spid="2054"/>
                                        </p:tgtEl>
                                        <p:attrNameLst>
                                          <p:attrName>style.visibility</p:attrName>
                                        </p:attrNameLst>
                                      </p:cBhvr>
                                      <p:to>
                                        <p:strVal val="visible"/>
                                      </p:to>
                                    </p:set>
                                    <p:anim calcmode="lin" valueType="num">
                                      <p:cBhvr>
                                        <p:cTn id="101" dur="1000" fill="hold"/>
                                        <p:tgtEl>
                                          <p:spTgt spid="2054"/>
                                        </p:tgtEl>
                                        <p:attrNameLst>
                                          <p:attrName>ppt_w</p:attrName>
                                        </p:attrNameLst>
                                      </p:cBhvr>
                                      <p:tavLst>
                                        <p:tav tm="0">
                                          <p:val>
                                            <p:fltVal val="0"/>
                                          </p:val>
                                        </p:tav>
                                        <p:tav tm="100000">
                                          <p:val>
                                            <p:strVal val="#ppt_w"/>
                                          </p:val>
                                        </p:tav>
                                      </p:tavLst>
                                    </p:anim>
                                    <p:anim calcmode="lin" valueType="num">
                                      <p:cBhvr>
                                        <p:cTn id="102" dur="1000" fill="hold"/>
                                        <p:tgtEl>
                                          <p:spTgt spid="2054"/>
                                        </p:tgtEl>
                                        <p:attrNameLst>
                                          <p:attrName>ppt_h</p:attrName>
                                        </p:attrNameLst>
                                      </p:cBhvr>
                                      <p:tavLst>
                                        <p:tav tm="0">
                                          <p:val>
                                            <p:fltVal val="0"/>
                                          </p:val>
                                        </p:tav>
                                        <p:tav tm="100000">
                                          <p:val>
                                            <p:strVal val="#ppt_h"/>
                                          </p:val>
                                        </p:tav>
                                      </p:tavLst>
                                    </p:anim>
                                    <p:anim calcmode="lin" valueType="num">
                                      <p:cBhvr>
                                        <p:cTn id="103" dur="1000" fill="hold"/>
                                        <p:tgtEl>
                                          <p:spTgt spid="2054"/>
                                        </p:tgtEl>
                                        <p:attrNameLst>
                                          <p:attrName>style.rotation</p:attrName>
                                        </p:attrNameLst>
                                      </p:cBhvr>
                                      <p:tavLst>
                                        <p:tav tm="0">
                                          <p:val>
                                            <p:fltVal val="90"/>
                                          </p:val>
                                        </p:tav>
                                        <p:tav tm="100000">
                                          <p:val>
                                            <p:fltVal val="0"/>
                                          </p:val>
                                        </p:tav>
                                      </p:tavLst>
                                    </p:anim>
                                    <p:animEffect transition="in" filter="fade">
                                      <p:cBhvr>
                                        <p:cTn id="104" dur="10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548680"/>
            <a:ext cx="8640960" cy="6408712"/>
          </a:xfrm>
        </p:spPr>
        <p:txBody>
          <a:bodyPr/>
          <a:lstStyle/>
          <a:p>
            <a:pPr marL="0" indent="0" rtl="1">
              <a:buNone/>
            </a:pPr>
            <a:r>
              <a:rPr lang="fa-IR" sz="2400" dirty="0" smtClean="0">
                <a:cs typeface="B Homa" pitchFamily="2" charset="-78"/>
              </a:rPr>
              <a:t>سایت </a:t>
            </a:r>
            <a:r>
              <a:rPr lang="fa-IR" sz="2400" dirty="0">
                <a:cs typeface="B Homa" pitchFamily="2" charset="-78"/>
              </a:rPr>
              <a:t>و فضاهای بیرونی کاخ </a:t>
            </a:r>
            <a:r>
              <a:rPr lang="fa-IR" sz="2400" dirty="0" smtClean="0">
                <a:cs typeface="B Homa" pitchFamily="2" charset="-78"/>
              </a:rPr>
              <a:t>ورسای</a:t>
            </a:r>
          </a:p>
          <a:p>
            <a:pPr marL="0" indent="0" algn="just" rtl="1">
              <a:buNone/>
            </a:pPr>
            <a:r>
              <a:rPr lang="fa-IR" sz="1800" dirty="0" smtClean="0">
                <a:cs typeface="B Homa" pitchFamily="2" charset="-78"/>
              </a:rPr>
              <a:t>این </a:t>
            </a:r>
            <a:r>
              <a:rPr lang="fa-IR" sz="1800" dirty="0">
                <a:cs typeface="B Homa" pitchFamily="2" charset="-78"/>
              </a:rPr>
              <a:t>کاخ عظیم اگر در کنار پارک پهناوری که تقریباً چسبیده به آن است، قرار نمی‌گرفت، به طرز تحمل‌ناپذیری غول‌آسا بنظر می‌رسید. تالار آئینه که خود پرسپکتیو غول‌آسایی دارد، در کنار چشم‌انداز گستردۀ محور سه خطی پارک و از فراز تپه‌ها، چمنزارها، استخرها و دریاچه‌هایی که در افق به چشم می‌خورند (و از پنجره‌های کاخ به چشم می‌خورند)، کوتاه و کوچک بنظر می‌آیند. </a:t>
            </a:r>
            <a:endParaRPr lang="fa-IR" sz="1800" dirty="0" smtClean="0">
              <a:cs typeface="B Homa" pitchFamily="2" charset="-78"/>
            </a:endParaRPr>
          </a:p>
          <a:p>
            <a:pPr marL="0" indent="0" algn="just" rtl="1">
              <a:buNone/>
            </a:pPr>
            <a:r>
              <a:rPr lang="fa-IR" sz="1800" dirty="0">
                <a:cs typeface="B Homa" pitchFamily="2" charset="-78"/>
              </a:rPr>
              <a:t>در اینجا یک جنگل بزرگ به پارک تبدیل شده است. با آنکه نقشه هندسی آن ممکن است خشک و رسمی بنظر برسد، خود پارک عملاً چشم‌اندازهای متنوعی دارد. زیرا لونوتر نه فقط از انبوه شکل‌های طبیعی، بلکه از خطوط کرانی تقریباً پیوسته سطح زمین نیز با زیرکی و هوشیاری حیرت‌آوری بهره گرفته است. </a:t>
            </a:r>
          </a:p>
          <a:p>
            <a:pPr rtl="1"/>
            <a:endParaRPr lang="fa-IR" dirty="0"/>
          </a:p>
        </p:txBody>
      </p:sp>
      <p:pic>
        <p:nvPicPr>
          <p:cNvPr id="3074" name="Picture 2" descr="D:\Uni\کاخ ورسای\عکس\versaille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4011573"/>
            <a:ext cx="7200800" cy="284642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1065368"/>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4" dur="500"/>
                                        <p:tgtEl>
                                          <p:spTgt spid="3">
                                            <p:txEl>
                                              <p:pRg st="1" end="1"/>
                                            </p:txEl>
                                          </p:spTgt>
                                        </p:tgtEl>
                                      </p:cBhvr>
                                    </p:animEffect>
                                  </p:childTnLst>
                                </p:cTn>
                              </p:par>
                              <p:par>
                                <p:cTn id="15" presetID="14" presetClass="entr" presetSubtype="1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074"/>
                                        </p:tgtEl>
                                        <p:attrNameLst>
                                          <p:attrName>style.visibility</p:attrName>
                                        </p:attrNameLst>
                                      </p:cBhvr>
                                      <p:to>
                                        <p:strVal val="visible"/>
                                      </p:to>
                                    </p:set>
                                    <p:animEffect transition="in" filter="barn(inVertical)">
                                      <p:cBhvr>
                                        <p:cTn id="22"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260648"/>
            <a:ext cx="8352928" cy="6264696"/>
          </a:xfrm>
        </p:spPr>
        <p:txBody>
          <a:bodyPr>
            <a:normAutofit/>
          </a:bodyPr>
          <a:lstStyle/>
          <a:p>
            <a:pPr marL="0" indent="0" algn="just" rtl="1">
              <a:buNone/>
            </a:pPr>
            <a:r>
              <a:rPr lang="fa-IR" sz="1800" dirty="0">
                <a:cs typeface="B Homa" pitchFamily="2" charset="-78"/>
              </a:rPr>
              <a:t>از کاخ که دورتر شویم، از خشکی و رسمیت طرح مذبور کاسته می‌شود، زیرا درخت‌ها بصورت متراکم در‌می‌آیند، نقش پرده یا قابی را پیدا می‌کنند که بخش‌هایی از فضای باز پیرامون را در خود گرفته باشند. تمام منظره‌ها با توجه به حداکثر تأثیرشان طراحی </a:t>
            </a:r>
            <a:r>
              <a:rPr lang="fa-IR" sz="1800" dirty="0" smtClean="0">
                <a:cs typeface="B Homa" pitchFamily="2" charset="-78"/>
              </a:rPr>
              <a:t>شده‌اند</a:t>
            </a:r>
            <a:r>
              <a:rPr lang="fa-IR" sz="1800" dirty="0">
                <a:cs typeface="B Homa" pitchFamily="2" charset="-78"/>
              </a:rPr>
              <a:t>.</a:t>
            </a:r>
            <a:r>
              <a:rPr lang="fa-IR" sz="1800" dirty="0" smtClean="0">
                <a:cs typeface="B Homa" pitchFamily="2" charset="-78"/>
              </a:rPr>
              <a:t> </a:t>
            </a:r>
            <a:endParaRPr lang="fa-IR" sz="1800" dirty="0">
              <a:cs typeface="B Homa" pitchFamily="2" charset="-78"/>
            </a:endParaRPr>
          </a:p>
        </p:txBody>
      </p:sp>
      <p:pic>
        <p:nvPicPr>
          <p:cNvPr id="4099" name="Picture 3" descr="D:\Uni\کاخ ورسای\عکس\Vue_sur_le_jardin_du_chateau_de_Versaill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6320" y="3068960"/>
            <a:ext cx="7416824" cy="2996952"/>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5" name="Picture 2" descr="D:\Uni\کاخ ورسای\عکس\Versailles%20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64580" y="1268760"/>
            <a:ext cx="4265418" cy="192213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3873586"/>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099"/>
                                        </p:tgtEl>
                                        <p:attrNameLst>
                                          <p:attrName>style.visibility</p:attrName>
                                        </p:attrNameLst>
                                      </p:cBhvr>
                                      <p:to>
                                        <p:strVal val="visible"/>
                                      </p:to>
                                    </p:set>
                                    <p:anim calcmode="lin" valueType="num">
                                      <p:cBhvr>
                                        <p:cTn id="12" dur="500" fill="hold"/>
                                        <p:tgtEl>
                                          <p:spTgt spid="4099"/>
                                        </p:tgtEl>
                                        <p:attrNameLst>
                                          <p:attrName>ppt_w</p:attrName>
                                        </p:attrNameLst>
                                      </p:cBhvr>
                                      <p:tavLst>
                                        <p:tav tm="0">
                                          <p:val>
                                            <p:fltVal val="0"/>
                                          </p:val>
                                        </p:tav>
                                        <p:tav tm="100000">
                                          <p:val>
                                            <p:strVal val="#ppt_w"/>
                                          </p:val>
                                        </p:tav>
                                      </p:tavLst>
                                    </p:anim>
                                    <p:anim calcmode="lin" valueType="num">
                                      <p:cBhvr>
                                        <p:cTn id="13" dur="500" fill="hold"/>
                                        <p:tgtEl>
                                          <p:spTgt spid="4099"/>
                                        </p:tgtEl>
                                        <p:attrNameLst>
                                          <p:attrName>ppt_h</p:attrName>
                                        </p:attrNameLst>
                                      </p:cBhvr>
                                      <p:tavLst>
                                        <p:tav tm="0">
                                          <p:val>
                                            <p:fltVal val="0"/>
                                          </p:val>
                                        </p:tav>
                                        <p:tav tm="100000">
                                          <p:val>
                                            <p:strVal val="#ppt_h"/>
                                          </p:val>
                                        </p:tav>
                                      </p:tavLst>
                                    </p:anim>
                                    <p:animEffect transition="in" filter="fade">
                                      <p:cBhvr>
                                        <p:cTn id="14" dur="500"/>
                                        <p:tgtEl>
                                          <p:spTgt spid="4099"/>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260648"/>
            <a:ext cx="8280920" cy="6336704"/>
          </a:xfrm>
        </p:spPr>
        <p:txBody>
          <a:bodyPr>
            <a:normAutofit/>
          </a:bodyPr>
          <a:lstStyle/>
          <a:p>
            <a:pPr marL="0" indent="0" rtl="1">
              <a:buNone/>
            </a:pPr>
            <a:r>
              <a:rPr lang="fa-IR" sz="2400" dirty="0">
                <a:cs typeface="B Homa" pitchFamily="2" charset="-78"/>
              </a:rPr>
              <a:t>طراحی منظر کاخ </a:t>
            </a:r>
            <a:r>
              <a:rPr lang="fa-IR" sz="2400" dirty="0" smtClean="0">
                <a:cs typeface="B Homa" pitchFamily="2" charset="-78"/>
              </a:rPr>
              <a:t>ورسای</a:t>
            </a:r>
          </a:p>
          <a:p>
            <a:pPr marL="0" indent="0" algn="just" rtl="1">
              <a:buNone/>
            </a:pPr>
            <a:r>
              <a:rPr lang="fa-IR" sz="1800" dirty="0">
                <a:cs typeface="B Homa" pitchFamily="2" charset="-78"/>
              </a:rPr>
              <a:t>آندره </a:t>
            </a:r>
            <a:r>
              <a:rPr lang="fa-IR" sz="1800" dirty="0" smtClean="0">
                <a:cs typeface="B Homa" pitchFamily="2" charset="-78"/>
              </a:rPr>
              <a:t>لونتر </a:t>
            </a:r>
            <a:r>
              <a:rPr lang="fa-IR" sz="1800" dirty="0">
                <a:cs typeface="B Homa" pitchFamily="2" charset="-78"/>
              </a:rPr>
              <a:t>یک متخصص نه فقط در امر گیاه‌شناسی، بلکه در زمینه معماری و نقاشی و رنگ‌آمیزی نیز </a:t>
            </a:r>
            <a:r>
              <a:rPr lang="fa-IR" sz="1800" dirty="0" smtClean="0">
                <a:cs typeface="B Homa" pitchFamily="2" charset="-78"/>
              </a:rPr>
              <a:t>بود.</a:t>
            </a:r>
          </a:p>
          <a:p>
            <a:pPr marL="0" indent="0" algn="just" rtl="1">
              <a:buNone/>
            </a:pPr>
            <a:r>
              <a:rPr lang="fa-IR" sz="1800" dirty="0" smtClean="0">
                <a:cs typeface="B Homa" pitchFamily="2" charset="-78"/>
              </a:rPr>
              <a:t> </a:t>
            </a:r>
            <a:r>
              <a:rPr lang="fa-IR" sz="1800" dirty="0">
                <a:cs typeface="B Homa" pitchFamily="2" charset="-78"/>
              </a:rPr>
              <a:t>همانگونه که ساختار قصر در حال پیشرفت بود، لونوتر موفق به الگوسازی رسمی یا باغ‌های سبک فرانسه گردید و پادشاه خورشید، که هر دو مأموریت یافتند که الهام‌بخش طراحی باغ‌ها را بعهده گیرند و خود او یک راهنما را به تحریر درآورد که چگونه باغ‌ها </a:t>
            </a:r>
            <a:r>
              <a:rPr lang="fa-IR" sz="1800" dirty="0" smtClean="0">
                <a:cs typeface="B Homa" pitchFamily="2" charset="-78"/>
              </a:rPr>
              <a:t>به </a:t>
            </a:r>
            <a:r>
              <a:rPr lang="fa-IR" sz="1800" dirty="0">
                <a:cs typeface="B Homa" pitchFamily="2" charset="-78"/>
              </a:rPr>
              <a:t>بازدیدکنندگان نشان داده شوند</a:t>
            </a:r>
            <a:r>
              <a:rPr lang="fa-IR" sz="1800" dirty="0" smtClean="0">
                <a:cs typeface="B Homa" pitchFamily="2" charset="-78"/>
              </a:rPr>
              <a:t>.</a:t>
            </a:r>
          </a:p>
          <a:p>
            <a:pPr marL="0" indent="0" algn="just" rtl="1">
              <a:buNone/>
            </a:pPr>
            <a:r>
              <a:rPr lang="fa-IR" sz="2000" b="1" dirty="0">
                <a:cs typeface="B Homa" pitchFamily="2" charset="-78"/>
              </a:rPr>
              <a:t>حرکت خورشید </a:t>
            </a:r>
            <a:r>
              <a:rPr lang="en-US" sz="2000" b="1" dirty="0">
                <a:cs typeface="B Homa" pitchFamily="2" charset="-78"/>
              </a:rPr>
              <a:t>The Run of the </a:t>
            </a:r>
            <a:r>
              <a:rPr lang="en-US" sz="2000" b="1" dirty="0" smtClean="0">
                <a:cs typeface="B Homa" pitchFamily="2" charset="-78"/>
              </a:rPr>
              <a:t>Sun</a:t>
            </a:r>
            <a:endParaRPr lang="fa-IR" sz="2000" b="1" dirty="0" smtClean="0">
              <a:cs typeface="B Homa" pitchFamily="2" charset="-78"/>
            </a:endParaRPr>
          </a:p>
          <a:p>
            <a:pPr marL="0" indent="0" algn="just" rtl="1">
              <a:buNone/>
            </a:pPr>
            <a:r>
              <a:rPr lang="fa-IR" sz="1800" dirty="0" smtClean="0">
                <a:cs typeface="B Homa" pitchFamily="2" charset="-78"/>
              </a:rPr>
              <a:t>آبگیر </a:t>
            </a:r>
            <a:r>
              <a:rPr lang="fa-IR" sz="1800" dirty="0">
                <a:cs typeface="B Homa" pitchFamily="2" charset="-78"/>
              </a:rPr>
              <a:t>بزرگ در انتهای غربی باغ، بوسیلۀ ارابۀ جنگی آپولو تزئین شده است. پادشاه خورشید می‌تواند ضمن ظهور از میان امواج در میان طلوع خورشید دیده شود و راه روزانه خود را شروع نماید. </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0154" y="3573016"/>
            <a:ext cx="4997081" cy="311576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9235578"/>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6" presetClass="entr" presetSubtype="0" fill="hold" nodeType="clickEffect">
                                  <p:stCondLst>
                                    <p:cond delay="0"/>
                                  </p:stCondLst>
                                  <p:iterate type="lt">
                                    <p:tmPct val="10000"/>
                                  </p:iterate>
                                  <p:childTnLst>
                                    <p:set>
                                      <p:cBhvr>
                                        <p:cTn id="29" dur="1" fill="hold">
                                          <p:stCondLst>
                                            <p:cond delay="0"/>
                                          </p:stCondLst>
                                        </p:cTn>
                                        <p:tgtEl>
                                          <p:spTgt spid="3">
                                            <p:txEl>
                                              <p:pRg st="3" end="3"/>
                                            </p:txEl>
                                          </p:spTgt>
                                        </p:tgtEl>
                                        <p:attrNameLst>
                                          <p:attrName>style.visibility</p:attrName>
                                        </p:attrNameLst>
                                      </p:cBhvr>
                                      <p:to>
                                        <p:strVal val="visible"/>
                                      </p:to>
                                    </p:set>
                                    <p:anim by="(-#ppt_w*2)" calcmode="lin" valueType="num">
                                      <p:cBhvr rctx="PPT">
                                        <p:cTn id="30" dur="500" autoRev="1" fill="hold">
                                          <p:stCondLst>
                                            <p:cond delay="0"/>
                                          </p:stCondLst>
                                        </p:cTn>
                                        <p:tgtEl>
                                          <p:spTgt spid="3">
                                            <p:txEl>
                                              <p:pRg st="3" end="3"/>
                                            </p:txEl>
                                          </p:spTgt>
                                        </p:tgtEl>
                                        <p:attrNameLst>
                                          <p:attrName>ppt_w</p:attrName>
                                        </p:attrNameLst>
                                      </p:cBhvr>
                                    </p:anim>
                                    <p:anim by="(#ppt_w*0.50)" calcmode="lin" valueType="num">
                                      <p:cBhvr>
                                        <p:cTn id="31" dur="500" decel="50000" autoRev="1" fill="hold">
                                          <p:stCondLst>
                                            <p:cond delay="0"/>
                                          </p:stCondLst>
                                        </p:cTn>
                                        <p:tgtEl>
                                          <p:spTgt spid="3">
                                            <p:txEl>
                                              <p:pRg st="3" end="3"/>
                                            </p:txEl>
                                          </p:spTgt>
                                        </p:tgtEl>
                                        <p:attrNameLst>
                                          <p:attrName>ppt_x</p:attrName>
                                        </p:attrNameLst>
                                      </p:cBhvr>
                                    </p:anim>
                                    <p:anim from="(-#ppt_h/2)" to="(#ppt_y)" calcmode="lin" valueType="num">
                                      <p:cBhvr>
                                        <p:cTn id="32" dur="1000" fill="hold">
                                          <p:stCondLst>
                                            <p:cond delay="0"/>
                                          </p:stCondLst>
                                        </p:cTn>
                                        <p:tgtEl>
                                          <p:spTgt spid="3">
                                            <p:txEl>
                                              <p:pRg st="3" end="3"/>
                                            </p:txEl>
                                          </p:spTgt>
                                        </p:tgtEl>
                                        <p:attrNameLst>
                                          <p:attrName>ppt_y</p:attrName>
                                        </p:attrNameLst>
                                      </p:cBhvr>
                                    </p:anim>
                                    <p:animRot by="21600000">
                                      <p:cBhvr>
                                        <p:cTn id="33" dur="1000" fill="hold">
                                          <p:stCondLst>
                                            <p:cond delay="0"/>
                                          </p:stCondLst>
                                        </p:cTn>
                                        <p:tgtEl>
                                          <p:spTgt spid="3">
                                            <p:txEl>
                                              <p:pRg st="3" end="3"/>
                                            </p:txEl>
                                          </p:spTgt>
                                        </p:tgtEl>
                                        <p:attrNameLst>
                                          <p:attrName>r</p:attrName>
                                        </p:attrNameLst>
                                      </p:cBhvr>
                                    </p:animRot>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fade">
                                      <p:cBhvr>
                                        <p:cTn id="38" dur="1000"/>
                                        <p:tgtEl>
                                          <p:spTgt spid="3">
                                            <p:txEl>
                                              <p:pRg st="4" end="4"/>
                                            </p:txEl>
                                          </p:spTgt>
                                        </p:tgtEl>
                                      </p:cBhvr>
                                    </p:animEffect>
                                    <p:anim calcmode="lin" valueType="num">
                                      <p:cBhvr>
                                        <p:cTn id="3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par>
                          <p:cTn id="42" fill="hold">
                            <p:stCondLst>
                              <p:cond delay="1000"/>
                            </p:stCondLst>
                            <p:childTnLst>
                              <p:par>
                                <p:cTn id="43" presetID="42" presetClass="entr" presetSubtype="0" fill="hold" nodeType="afterEffect">
                                  <p:stCondLst>
                                    <p:cond delay="0"/>
                                  </p:stCondLst>
                                  <p:childTnLst>
                                    <p:set>
                                      <p:cBhvr>
                                        <p:cTn id="44" dur="1" fill="hold">
                                          <p:stCondLst>
                                            <p:cond delay="0"/>
                                          </p:stCondLst>
                                        </p:cTn>
                                        <p:tgtEl>
                                          <p:spTgt spid="5122"/>
                                        </p:tgtEl>
                                        <p:attrNameLst>
                                          <p:attrName>style.visibility</p:attrName>
                                        </p:attrNameLst>
                                      </p:cBhvr>
                                      <p:to>
                                        <p:strVal val="visible"/>
                                      </p:to>
                                    </p:set>
                                    <p:animEffect transition="in" filter="fade">
                                      <p:cBhvr>
                                        <p:cTn id="45" dur="1000"/>
                                        <p:tgtEl>
                                          <p:spTgt spid="5122"/>
                                        </p:tgtEl>
                                      </p:cBhvr>
                                    </p:animEffect>
                                    <p:anim calcmode="lin" valueType="num">
                                      <p:cBhvr>
                                        <p:cTn id="46" dur="1000" fill="hold"/>
                                        <p:tgtEl>
                                          <p:spTgt spid="5122"/>
                                        </p:tgtEl>
                                        <p:attrNameLst>
                                          <p:attrName>ppt_x</p:attrName>
                                        </p:attrNameLst>
                                      </p:cBhvr>
                                      <p:tavLst>
                                        <p:tav tm="0">
                                          <p:val>
                                            <p:strVal val="#ppt_x"/>
                                          </p:val>
                                        </p:tav>
                                        <p:tav tm="100000">
                                          <p:val>
                                            <p:strVal val="#ppt_x"/>
                                          </p:val>
                                        </p:tav>
                                      </p:tavLst>
                                    </p:anim>
                                    <p:anim calcmode="lin" valueType="num">
                                      <p:cBhvr>
                                        <p:cTn id="47"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Damask</Template>
  <TotalTime>1171</TotalTime>
  <Words>1089</Words>
  <Application>Microsoft Office PowerPoint</Application>
  <PresentationFormat>On-screen Show (4:3)</PresentationFormat>
  <Paragraphs>92</Paragraphs>
  <Slides>16</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16</vt:i4>
      </vt:variant>
    </vt:vector>
  </HeadingPairs>
  <TitlesOfParts>
    <vt:vector size="26" baseType="lpstr">
      <vt:lpstr>Arial</vt:lpstr>
      <vt:lpstr>B Bardiya</vt:lpstr>
      <vt:lpstr>B Homa</vt:lpstr>
      <vt:lpstr>Bookman Old Style</vt:lpstr>
      <vt:lpstr>Calibri</vt:lpstr>
      <vt:lpstr>Lucida Sans Unicode</vt:lpstr>
      <vt:lpstr>Nazli</vt:lpstr>
      <vt:lpstr>Rockwell</vt:lpstr>
      <vt:lpstr>Wingdings</vt:lpstr>
      <vt:lpstr>Damask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KADOOS</dc:creator>
  <cp:lastModifiedBy>Mohammad</cp:lastModifiedBy>
  <cp:revision>60</cp:revision>
  <dcterms:created xsi:type="dcterms:W3CDTF">2012-11-17T23:33:44Z</dcterms:created>
  <dcterms:modified xsi:type="dcterms:W3CDTF">2019-12-18T18:18:50Z</dcterms:modified>
</cp:coreProperties>
</file>