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0" d="100"/>
          <a:sy n="80" d="100"/>
        </p:scale>
        <p:origin x="22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F77B5A5-715C-4FF5-958E-5203D8C19BF3}"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3940421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77B5A5-715C-4FF5-958E-5203D8C19BF3}"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3194523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77B5A5-715C-4FF5-958E-5203D8C19BF3}"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DFC32A5-7E4A-4522-AA84-FBD40EC6D5A3}"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51963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1F77B5A5-715C-4FF5-958E-5203D8C19BF3}"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28483233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1F77B5A5-715C-4FF5-958E-5203D8C19BF3}"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DFC32A5-7E4A-4522-AA84-FBD40EC6D5A3}"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87477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1F77B5A5-715C-4FF5-958E-5203D8C19BF3}"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35450295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77B5A5-715C-4FF5-958E-5203D8C19BF3}"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28266589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77B5A5-715C-4FF5-958E-5203D8C19BF3}"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2935445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77B5A5-715C-4FF5-958E-5203D8C19BF3}"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3253767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77B5A5-715C-4FF5-958E-5203D8C19BF3}" type="datetimeFigureOut">
              <a:rPr lang="en-US" smtClean="0"/>
              <a:t>12/19/2019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648708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F77B5A5-715C-4FF5-958E-5203D8C19BF3}"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216179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F77B5A5-715C-4FF5-958E-5203D8C19BF3}" type="datetimeFigureOut">
              <a:rPr lang="en-US" smtClean="0"/>
              <a:t>12/19/2019</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1090422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F77B5A5-715C-4FF5-958E-5203D8C19BF3}" type="datetimeFigureOut">
              <a:rPr lang="en-US" smtClean="0"/>
              <a:t>12/19/2019</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3125404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77B5A5-715C-4FF5-958E-5203D8C19BF3}" type="datetimeFigureOut">
              <a:rPr lang="en-US" smtClean="0"/>
              <a:t>12/19/2019</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1189504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77B5A5-715C-4FF5-958E-5203D8C19BF3}"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3649781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77B5A5-715C-4FF5-958E-5203D8C19BF3}" type="datetimeFigureOut">
              <a:rPr lang="en-US" smtClean="0"/>
              <a:t>12/19/2019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DFC32A5-7E4A-4522-AA84-FBD40EC6D5A3}" type="slidenum">
              <a:rPr lang="en-US" smtClean="0"/>
              <a:t>‹#›</a:t>
            </a:fld>
            <a:endParaRPr lang="en-US"/>
          </a:p>
        </p:txBody>
      </p:sp>
    </p:spTree>
    <p:extLst>
      <p:ext uri="{BB962C8B-B14F-4D97-AF65-F5344CB8AC3E}">
        <p14:creationId xmlns:p14="http://schemas.microsoft.com/office/powerpoint/2010/main" val="781774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1F77B5A5-715C-4FF5-958E-5203D8C19BF3}" type="datetimeFigureOut">
              <a:rPr lang="en-US" smtClean="0"/>
              <a:t>12/19/2019</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4DFC32A5-7E4A-4522-AA84-FBD40EC6D5A3}" type="slidenum">
              <a:rPr lang="en-US" smtClean="0"/>
              <a:t>‹#›</a:t>
            </a:fld>
            <a:endParaRPr lang="en-US"/>
          </a:p>
        </p:txBody>
      </p:sp>
    </p:spTree>
    <p:extLst>
      <p:ext uri="{BB962C8B-B14F-4D97-AF65-F5344CB8AC3E}">
        <p14:creationId xmlns:p14="http://schemas.microsoft.com/office/powerpoint/2010/main" val="1907539953"/>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3.xml"/><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19989" y="465944"/>
            <a:ext cx="9428747" cy="4247317"/>
          </a:xfrm>
          <a:prstGeom prst="rect">
            <a:avLst/>
          </a:prstGeom>
        </p:spPr>
        <p:txBody>
          <a:bodyPr wrap="square">
            <a:spAutoFit/>
          </a:bodyPr>
          <a:lstStyle/>
          <a:p>
            <a:pPr lvl="0" algn="ctr" defTabSz="457200" rtl="1"/>
            <a:r>
              <a:rPr lang="fa-IR" sz="5400" dirty="0" smtClean="0">
                <a:solidFill>
                  <a:prstClr val="white"/>
                </a:solidFill>
                <a:latin typeface="Century Schoolbook" panose="02040604050505020304"/>
                <a:cs typeface="B Compset" pitchFamily="2" charset="-78"/>
              </a:rPr>
              <a:t>بسمه تعالی</a:t>
            </a:r>
            <a:endParaRPr lang="fa-IR" sz="5400" dirty="0">
              <a:solidFill>
                <a:prstClr val="white"/>
              </a:solidFill>
              <a:latin typeface="Century Schoolbook" panose="02040604050505020304"/>
              <a:cs typeface="B Compset" pitchFamily="2" charset="-78"/>
            </a:endParaRPr>
          </a:p>
          <a:p>
            <a:pPr lvl="0" algn="ctr" defTabSz="457200" rtl="1"/>
            <a:endParaRPr lang="fa-IR" sz="5400" dirty="0">
              <a:solidFill>
                <a:prstClr val="white"/>
              </a:solidFill>
              <a:latin typeface="Century Schoolbook" panose="02040604050505020304"/>
              <a:cs typeface="B Kamran" panose="00000400000000000000" pitchFamily="2" charset="-78"/>
            </a:endParaRPr>
          </a:p>
          <a:p>
            <a:pPr lvl="0" algn="ctr" defTabSz="457200" rtl="1"/>
            <a:endParaRPr lang="fa-IR" sz="5400" dirty="0">
              <a:solidFill>
                <a:prstClr val="white"/>
              </a:solidFill>
              <a:latin typeface="Century Schoolbook" panose="02040604050505020304"/>
              <a:cs typeface="B Kamran" panose="00000400000000000000" pitchFamily="2" charset="-78"/>
            </a:endParaRPr>
          </a:p>
          <a:p>
            <a:pPr lvl="0" algn="ctr" defTabSz="457200" rtl="1"/>
            <a:r>
              <a:rPr lang="fa-IR" sz="5400" b="1" dirty="0" smtClean="0">
                <a:ln w="0"/>
                <a:effectLst>
                  <a:outerShdw blurRad="38100" dist="19050" dir="2700000" algn="tl" rotWithShape="0">
                    <a:schemeClr val="dk1">
                      <a:alpha val="40000"/>
                    </a:schemeClr>
                  </a:outerShdw>
                </a:effectLst>
                <a:latin typeface="Century Schoolbook" panose="02040604050505020304"/>
                <a:cs typeface="B Homa" panose="00000400000000000000" pitchFamily="2" charset="-78"/>
              </a:rPr>
              <a:t>معرفی و بررسی الگو باغسازی انگلیسی</a:t>
            </a:r>
            <a:endParaRPr lang="fa-IR" sz="5400" b="1" dirty="0">
              <a:ln w="0"/>
              <a:effectLst>
                <a:outerShdw blurRad="38100" dist="19050" dir="2700000" algn="tl" rotWithShape="0">
                  <a:schemeClr val="dk1">
                    <a:alpha val="40000"/>
                  </a:schemeClr>
                </a:outerShdw>
              </a:effectLst>
              <a:latin typeface="Century Schoolbook" panose="02040604050505020304"/>
              <a:cs typeface="B Homa" panose="00000400000000000000" pitchFamily="2" charset="-78"/>
            </a:endParaRPr>
          </a:p>
          <a:p>
            <a:pPr lvl="0" algn="ctr" defTabSz="457200" rtl="1"/>
            <a:endParaRPr lang="fa-IR" sz="5400" dirty="0">
              <a:solidFill>
                <a:prstClr val="white"/>
              </a:solidFill>
              <a:latin typeface="Century Schoolbook" panose="02040604050505020304"/>
              <a:cs typeface="B Kamran" panose="00000400000000000000" pitchFamily="2" charset="-78"/>
            </a:endParaRPr>
          </a:p>
        </p:txBody>
      </p:sp>
    </p:spTree>
    <p:extLst>
      <p:ext uri="{BB962C8B-B14F-4D97-AF65-F5344CB8AC3E}">
        <p14:creationId xmlns:p14="http://schemas.microsoft.com/office/powerpoint/2010/main" val="3247220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16262" y="297957"/>
            <a:ext cx="2811533" cy="557620"/>
          </a:xfrm>
        </p:spPr>
        <p:txBody>
          <a:bodyPr>
            <a:normAutofit fontScale="90000"/>
          </a:bodyPr>
          <a:lstStyle/>
          <a:p>
            <a:pPr algn="just" rtl="1"/>
            <a:r>
              <a:rPr lang="fa-IR" sz="3200" dirty="0">
                <a:solidFill>
                  <a:schemeClr val="tx1">
                    <a:lumMod val="50000"/>
                  </a:schemeClr>
                </a:solidFill>
                <a:cs typeface="B Kamran" panose="00000400000000000000" pitchFamily="2" charset="-78"/>
              </a:rPr>
              <a:t>طراحان باغ تاثیر گذار</a:t>
            </a:r>
            <a:endParaRPr lang="en-US" sz="3200" dirty="0">
              <a:solidFill>
                <a:schemeClr val="tx1">
                  <a:lumMod val="50000"/>
                </a:schemeClr>
              </a:solidFill>
              <a:cs typeface="B Kamran" panose="00000400000000000000" pitchFamily="2" charset="-78"/>
            </a:endParaRPr>
          </a:p>
        </p:txBody>
      </p:sp>
      <p:sp>
        <p:nvSpPr>
          <p:cNvPr id="3" name="Text Placeholder 2"/>
          <p:cNvSpPr>
            <a:spLocks noGrp="1"/>
          </p:cNvSpPr>
          <p:nvPr>
            <p:ph type="body" idx="1"/>
          </p:nvPr>
        </p:nvSpPr>
        <p:spPr>
          <a:xfrm>
            <a:off x="498659" y="1227488"/>
            <a:ext cx="11288162" cy="1288504"/>
          </a:xfrm>
        </p:spPr>
        <p:txBody>
          <a:bodyPr>
            <a:normAutofit/>
          </a:bodyPr>
          <a:lstStyle/>
          <a:p>
            <a:pPr algn="just" rtl="1"/>
            <a:r>
              <a:rPr lang="fa-IR" b="1" dirty="0">
                <a:cs typeface="B Kamran" panose="00000400000000000000" pitchFamily="2" charset="-78"/>
              </a:rPr>
              <a:t>لانسلت</a:t>
            </a:r>
            <a:r>
              <a:rPr lang="fa-IR" b="1" dirty="0" smtClean="0">
                <a:cs typeface="B Kamran" panose="00000400000000000000" pitchFamily="2" charset="-78"/>
              </a:rPr>
              <a:t> کپبیلیتی براون(1783-1715): </a:t>
            </a:r>
            <a:r>
              <a:rPr lang="fa-IR" dirty="0" smtClean="0">
                <a:cs typeface="B Kamran" panose="00000400000000000000" pitchFamily="2" charset="-78"/>
              </a:rPr>
              <a:t>سبک ناتورالیستی با آثار براون به اوج خود رسید.براون با باز طراحی باغ های موجود و پارک های بیرون شهر وجایگزینی آنها با روش ناتورالیستی،ویژگی منظر انسان ساخت در انگلستان را دگرگون کرد.آنچه بیشتر از همه برای براون اهمیت داشت هارمونی خطوط بود. </a:t>
            </a:r>
            <a:endParaRPr lang="en-US" dirty="0">
              <a:cs typeface="B Kamran" panose="00000400000000000000" pitchFamily="2" charset="-78"/>
            </a:endParaRPr>
          </a:p>
        </p:txBody>
      </p:sp>
      <p:sp>
        <p:nvSpPr>
          <p:cNvPr id="4" name="TextBox 3"/>
          <p:cNvSpPr txBox="1"/>
          <p:nvPr/>
        </p:nvSpPr>
        <p:spPr>
          <a:xfrm>
            <a:off x="339634" y="1269106"/>
            <a:ext cx="11288161" cy="1200329"/>
          </a:xfrm>
          <a:prstGeom prst="rect">
            <a:avLst/>
          </a:prstGeom>
          <a:noFill/>
        </p:spPr>
        <p:txBody>
          <a:bodyPr wrap="square" rtlCol="0">
            <a:spAutoFit/>
          </a:bodyPr>
          <a:lstStyle/>
          <a:p>
            <a:pPr algn="just" rtl="1"/>
            <a:r>
              <a:rPr lang="fa-IR" sz="2400" b="1" dirty="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هامفری رپتون (1818-1725</a:t>
            </a:r>
            <a:r>
              <a:rPr lang="fa-IR" sz="2400" b="1" dirty="0" smtClean="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 </a:t>
            </a:r>
            <a:r>
              <a:rPr lang="fa-IR" sz="2400" dirty="0" smtClean="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او به لحاظ بصری باغ ها را با منظر پیوند می داد و به تعبیری کاستی های طبیعت را اصلاح می کرد.رپتون سبکی ایجاد کرد که در آن جنبه هایی از فرمالیسم ناتورالیسم در هم آمیخته بود.او از سبک براون حمایت می کرد.آثار رپتون تاثیر ژرفی بر رشد و توسعه ی باغ های ویکتوریا در قرن نوزدهم بر جای گذاشت. </a:t>
            </a:r>
            <a:endParaRPr lang="en-US" sz="2400" dirty="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endParaRPr>
          </a:p>
        </p:txBody>
      </p:sp>
      <p:sp>
        <p:nvSpPr>
          <p:cNvPr id="5" name="TextBox 4"/>
          <p:cNvSpPr txBox="1"/>
          <p:nvPr/>
        </p:nvSpPr>
        <p:spPr>
          <a:xfrm>
            <a:off x="597064" y="1222549"/>
            <a:ext cx="11189757" cy="1200329"/>
          </a:xfrm>
          <a:prstGeom prst="rect">
            <a:avLst/>
          </a:prstGeom>
          <a:noFill/>
        </p:spPr>
        <p:txBody>
          <a:bodyPr wrap="square" rtlCol="0">
            <a:spAutoFit/>
          </a:bodyPr>
          <a:lstStyle/>
          <a:p>
            <a:pPr algn="r" rtl="1"/>
            <a:r>
              <a:rPr lang="fa-IR" sz="2200" b="1" dirty="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ویلیام کنت</a:t>
            </a:r>
            <a:r>
              <a:rPr lang="en-US" sz="2400" dirty="0" smtClean="0">
                <a:cs typeface="B Kamran" panose="00000400000000000000" pitchFamily="2" charset="-78"/>
              </a:rPr>
              <a:t>  </a:t>
            </a:r>
            <a:r>
              <a:rPr lang="fa-IR" sz="2400" dirty="0" smtClean="0">
                <a:cs typeface="B Kamran" panose="00000400000000000000" pitchFamily="2" charset="-78"/>
              </a:rPr>
              <a:t> </a:t>
            </a:r>
            <a:r>
              <a:rPr lang="en-US" sz="2200" b="1" dirty="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( 1685 – 1748 )</a:t>
            </a:r>
            <a:r>
              <a:rPr lang="fa-IR" sz="2200" b="1" dirty="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 </a:t>
            </a:r>
            <a:r>
              <a:rPr lang="fa-IR" sz="2400" dirty="0" smtClean="0">
                <a:cs typeface="B Kamran" panose="00000400000000000000" pitchFamily="2" charset="-78"/>
              </a:rPr>
              <a:t>: ویلیام کنت ظرفیت نمایشی منظر را درک کرده و به لحاظ تصویری با هم ترکیب می کرد. شکل</a:t>
            </a:r>
            <a:r>
              <a:rPr lang="en-US" sz="2400" dirty="0" smtClean="0">
                <a:cs typeface="B Kamran" panose="00000400000000000000" pitchFamily="2" charset="-78"/>
              </a:rPr>
              <a:t> </a:t>
            </a:r>
            <a:r>
              <a:rPr lang="fa-IR" sz="2400" dirty="0" smtClean="0">
                <a:cs typeface="B Kamran" panose="00000400000000000000" pitchFamily="2" charset="-78"/>
              </a:rPr>
              <a:t>گیری جنبش جدید به سوی غیر رسمی بودن و کار کردن بدون ارتفاع یا خط به او نسبت داده شده است. اصول طراحی او شامل استفاده از بسترهای آبی مارپیچ و توده درختان در گروه های مجزا بوده است</a:t>
            </a:r>
            <a:r>
              <a:rPr lang="en-US" sz="2400" dirty="0" smtClean="0">
                <a:cs typeface="B Kamran" panose="00000400000000000000" pitchFamily="2" charset="-78"/>
              </a:rPr>
              <a:t>.</a:t>
            </a:r>
          </a:p>
        </p:txBody>
      </p:sp>
      <p:pic>
        <p:nvPicPr>
          <p:cNvPr id="6" name="Picture 5"/>
          <p:cNvPicPr>
            <a:picLocks noChangeAspect="1"/>
          </p:cNvPicPr>
          <p:nvPr/>
        </p:nvPicPr>
        <p:blipFill rotWithShape="1">
          <a:blip r:embed="rId2"/>
          <a:srcRect l="36803" t="35326" r="10188" b="13247"/>
          <a:stretch/>
        </p:blipFill>
        <p:spPr>
          <a:xfrm>
            <a:off x="2763597" y="723567"/>
            <a:ext cx="6440231" cy="2566439"/>
          </a:xfrm>
          <a:prstGeom prst="rect">
            <a:avLst/>
          </a:prstGeom>
        </p:spPr>
      </p:pic>
      <p:pic>
        <p:nvPicPr>
          <p:cNvPr id="7" name="Picture 6"/>
          <p:cNvPicPr>
            <a:picLocks noChangeAspect="1"/>
          </p:cNvPicPr>
          <p:nvPr/>
        </p:nvPicPr>
        <p:blipFill rotWithShape="1">
          <a:blip r:embed="rId3"/>
          <a:srcRect l="47536" t="17881" r="13426" b="36332"/>
          <a:stretch/>
        </p:blipFill>
        <p:spPr>
          <a:xfrm>
            <a:off x="2763597" y="2382348"/>
            <a:ext cx="7283220" cy="2455818"/>
          </a:xfrm>
          <a:prstGeom prst="rect">
            <a:avLst/>
          </a:prstGeom>
        </p:spPr>
      </p:pic>
      <p:pic>
        <p:nvPicPr>
          <p:cNvPr id="8" name="Picture 7"/>
          <p:cNvPicPr>
            <a:picLocks noChangeAspect="1"/>
          </p:cNvPicPr>
          <p:nvPr/>
        </p:nvPicPr>
        <p:blipFill rotWithShape="1">
          <a:blip r:embed="rId4"/>
          <a:srcRect l="31845" t="26169" r="45256" b="24440"/>
          <a:stretch/>
        </p:blipFill>
        <p:spPr>
          <a:xfrm>
            <a:off x="4296553" y="1228065"/>
            <a:ext cx="4217307" cy="4975102"/>
          </a:xfrm>
          <a:prstGeom prst="rect">
            <a:avLst/>
          </a:prstGeom>
        </p:spPr>
      </p:pic>
    </p:spTree>
    <p:extLst>
      <p:ext uri="{BB962C8B-B14F-4D97-AF65-F5344CB8AC3E}">
        <p14:creationId xmlns:p14="http://schemas.microsoft.com/office/powerpoint/2010/main" val="44773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par>
                                <p:cTn id="21" presetID="42"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42" presetClass="entr" presetSubtype="0" fill="hold" nodeType="with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1000"/>
                                        <p:tgtEl>
                                          <p:spTgt spid="3">
                                            <p:txEl>
                                              <p:pRg st="0" end="0"/>
                                            </p:txEl>
                                          </p:spTgt>
                                        </p:tgtEl>
                                      </p:cBhvr>
                                    </p:animEffect>
                                    <p:anim calcmode="lin" valueType="num">
                                      <p:cBhvr>
                                        <p:cTn id="3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3">
                                            <p:txEl>
                                              <p:pRg st="0" end="0"/>
                                            </p:txEl>
                                          </p:spTgt>
                                        </p:tgtEl>
                                      </p:cBhvr>
                                    </p:animEffect>
                                    <p:set>
                                      <p:cBhvr>
                                        <p:cTn id="40"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par>
                                <p:cTn id="53" presetID="42" presetClass="entr" presetSubtype="0" fill="hold" nodeType="withEffect">
                                  <p:stCondLst>
                                    <p:cond delay="0"/>
                                  </p:stCondLst>
                                  <p:childTnLst>
                                    <p:set>
                                      <p:cBhvr>
                                        <p:cTn id="54" dur="1" fill="hold">
                                          <p:stCondLst>
                                            <p:cond delay="0"/>
                                          </p:stCondLst>
                                        </p:cTn>
                                        <p:tgtEl>
                                          <p:spTgt spid="4">
                                            <p:txEl>
                                              <p:pRg st="0" end="0"/>
                                            </p:txEl>
                                          </p:spTgt>
                                        </p:tgtEl>
                                        <p:attrNameLst>
                                          <p:attrName>style.visibility</p:attrName>
                                        </p:attrNameLst>
                                      </p:cBhvr>
                                      <p:to>
                                        <p:strVal val="visible"/>
                                      </p:to>
                                    </p:set>
                                    <p:animEffect transition="in" filter="fade">
                                      <p:cBhvr>
                                        <p:cTn id="55" dur="1000"/>
                                        <p:tgtEl>
                                          <p:spTgt spid="4">
                                            <p:txEl>
                                              <p:pRg st="0" end="0"/>
                                            </p:txEl>
                                          </p:spTgt>
                                        </p:tgtEl>
                                      </p:cBhvr>
                                    </p:animEffect>
                                    <p:anim calcmode="lin" valueType="num">
                                      <p:cBhvr>
                                        <p:cTn id="5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0" nodeType="clickEffect">
                                  <p:stCondLst>
                                    <p:cond delay="0"/>
                                  </p:stCondLst>
                                  <p:childTnLst>
                                    <p:animEffect transition="out" filter="fade">
                                      <p:cBhvr>
                                        <p:cTn id="61" dur="500"/>
                                        <p:tgtEl>
                                          <p:spTgt spid="4">
                                            <p:txEl>
                                              <p:pRg st="0" end="0"/>
                                            </p:txEl>
                                          </p:spTgt>
                                        </p:tgtEl>
                                      </p:cBhvr>
                                    </p:animEffect>
                                    <p:set>
                                      <p:cBhvr>
                                        <p:cTn id="62" dur="1" fill="hold">
                                          <p:stCondLst>
                                            <p:cond delay="499"/>
                                          </p:stCondLst>
                                        </p:cTn>
                                        <p:tgtEl>
                                          <p:spTgt spid="4">
                                            <p:txEl>
                                              <p:pRg st="0" end="0"/>
                                            </p:txEl>
                                          </p:spTgt>
                                        </p:tgtEl>
                                        <p:attrNameLst>
                                          <p:attrName>style.visibility</p:attrName>
                                        </p:attrNameLst>
                                      </p:cBhvr>
                                      <p:to>
                                        <p:strVal val="hidden"/>
                                      </p:to>
                                    </p:set>
                                  </p:childTnLst>
                                </p:cTn>
                              </p:par>
                              <p:par>
                                <p:cTn id="63" presetID="42" presetClass="entr" presetSubtype="0" fill="hold" nodeType="with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1000"/>
                                        <p:tgtEl>
                                          <p:spTgt spid="8"/>
                                        </p:tgtEl>
                                      </p:cBhvr>
                                    </p:animEffect>
                                    <p:anim calcmode="lin" valueType="num">
                                      <p:cBhvr>
                                        <p:cTn id="66" dur="1000" fill="hold"/>
                                        <p:tgtEl>
                                          <p:spTgt spid="8"/>
                                        </p:tgtEl>
                                        <p:attrNameLst>
                                          <p:attrName>ppt_x</p:attrName>
                                        </p:attrNameLst>
                                      </p:cBhvr>
                                      <p:tavLst>
                                        <p:tav tm="0">
                                          <p:val>
                                            <p:strVal val="#ppt_x"/>
                                          </p:val>
                                        </p:tav>
                                        <p:tav tm="100000">
                                          <p:val>
                                            <p:strVal val="#ppt_x"/>
                                          </p:val>
                                        </p:tav>
                                      </p:tavLst>
                                    </p:anim>
                                    <p:anim calcmode="lin" valueType="num">
                                      <p:cBhvr>
                                        <p:cTn id="6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10261" y="182807"/>
            <a:ext cx="2415104" cy="561974"/>
          </a:xfrm>
        </p:spPr>
        <p:txBody>
          <a:bodyPr>
            <a:normAutofit fontScale="90000"/>
          </a:bodyPr>
          <a:lstStyle/>
          <a:p>
            <a:r>
              <a:rPr lang="fa-IR" dirty="0" smtClean="0">
                <a:cs typeface="B Kamran" panose="00000400000000000000" pitchFamily="2" charset="-78"/>
              </a:rPr>
              <a:t>پروژه های شاخص</a:t>
            </a:r>
            <a:endParaRPr lang="en-US" dirty="0">
              <a:cs typeface="B Kamran" panose="00000400000000000000" pitchFamily="2" charset="-78"/>
            </a:endParaRPr>
          </a:p>
        </p:txBody>
      </p:sp>
      <p:sp>
        <p:nvSpPr>
          <p:cNvPr id="3" name="Text Placeholder 2"/>
          <p:cNvSpPr>
            <a:spLocks noGrp="1"/>
          </p:cNvSpPr>
          <p:nvPr>
            <p:ph type="body" idx="1"/>
          </p:nvPr>
        </p:nvSpPr>
        <p:spPr>
          <a:xfrm>
            <a:off x="278296" y="994873"/>
            <a:ext cx="11347069" cy="2599979"/>
          </a:xfrm>
        </p:spPr>
        <p:txBody>
          <a:bodyPr>
            <a:normAutofit fontScale="25000" lnSpcReduction="20000"/>
          </a:bodyPr>
          <a:lstStyle/>
          <a:p>
            <a:pPr algn="just" rtl="1"/>
            <a:r>
              <a:rPr lang="fa-IR" sz="9600" b="1" dirty="0" smtClean="0">
                <a:cs typeface="B Kamran" panose="00000400000000000000" pitchFamily="2" charset="-78"/>
              </a:rPr>
              <a:t>استو،بوکینگهام شایر: </a:t>
            </a:r>
            <a:r>
              <a:rPr lang="fa-IR" sz="9600" dirty="0" smtClean="0">
                <a:cs typeface="B Kamran" panose="00000400000000000000" pitchFamily="2" charset="-78"/>
              </a:rPr>
              <a:t>در سال 1714 پروژه های بریچمان در استو آغاز شد.بریچمان تراس ها را برداشت و درختانی را در پیرامون زمین کاشت و دید های محوری را خلق کرد که به عوارض معماری منتهی شد.</a:t>
            </a:r>
          </a:p>
          <a:p>
            <a:pPr algn="just" rtl="1"/>
            <a:r>
              <a:rPr lang="fa-IR" sz="9600" dirty="0" smtClean="0">
                <a:cs typeface="B Kamran" panose="00000400000000000000" pitchFamily="2" charset="-78"/>
              </a:rPr>
              <a:t>کنت از سال 1734 کار خود را آغاز کرد.وی مرز بندی های بصری را که فضا را به قطعات کوچکتر تقسیم می کرد،کاهش داد و از گیاهان به عنوان قاب های بصری استفاده کرد.الیسیان فیلدز توسط کنت حول سه معبد </a:t>
            </a:r>
            <a:r>
              <a:rPr lang="en-US" sz="9600" dirty="0">
                <a:latin typeface="AdvisorSSi" panose="00000400000000000000" pitchFamily="2" charset="0"/>
                <a:cs typeface="B Kamran" panose="00000400000000000000" pitchFamily="2" charset="-78"/>
              </a:rPr>
              <a:t>Ancient Virtue</a:t>
            </a:r>
            <a:r>
              <a:rPr lang="fa-IR" sz="9600" dirty="0" smtClean="0">
                <a:cs typeface="B Kamran" panose="00000400000000000000" pitchFamily="2" charset="-78"/>
              </a:rPr>
              <a:t>،</a:t>
            </a:r>
            <a:r>
              <a:rPr lang="en-US" sz="9600" dirty="0">
                <a:latin typeface="AdvisorSSi" panose="00000400000000000000" pitchFamily="2" charset="0"/>
                <a:cs typeface="B Kamran" panose="00000400000000000000" pitchFamily="2" charset="-78"/>
              </a:rPr>
              <a:t>Modern Virtue</a:t>
            </a:r>
            <a:r>
              <a:rPr lang="fa-IR" sz="9600" dirty="0">
                <a:latin typeface="AdvisorSSi" panose="00000400000000000000" pitchFamily="2" charset="0"/>
                <a:cs typeface="B Kamran" panose="00000400000000000000" pitchFamily="2" charset="-78"/>
              </a:rPr>
              <a:t> </a:t>
            </a:r>
            <a:r>
              <a:rPr lang="fa-IR" sz="9600" dirty="0" smtClean="0">
                <a:cs typeface="B Kamran" panose="00000400000000000000" pitchFamily="2" charset="-78"/>
              </a:rPr>
              <a:t>و</a:t>
            </a:r>
            <a:r>
              <a:rPr lang="en-US" sz="9600" dirty="0" smtClean="0">
                <a:cs typeface="B Kamran" panose="00000400000000000000" pitchFamily="2" charset="-78"/>
              </a:rPr>
              <a:t>  </a:t>
            </a:r>
            <a:r>
              <a:rPr lang="fa-IR" sz="9600" dirty="0">
                <a:cs typeface="B Kamran" panose="00000400000000000000" pitchFamily="2" charset="-78"/>
              </a:rPr>
              <a:t> </a:t>
            </a:r>
            <a:r>
              <a:rPr lang="en-US" sz="9600" dirty="0">
                <a:latin typeface="AdvisorSSi" panose="00000400000000000000" pitchFamily="2" charset="0"/>
                <a:cs typeface="B Kamran" panose="00000400000000000000" pitchFamily="2" charset="-78"/>
              </a:rPr>
              <a:t>British</a:t>
            </a:r>
            <a:r>
              <a:rPr lang="en-US" sz="9600" dirty="0" smtClean="0">
                <a:cs typeface="B Kamran" panose="00000400000000000000" pitchFamily="2" charset="-78"/>
              </a:rPr>
              <a:t> </a:t>
            </a:r>
            <a:r>
              <a:rPr lang="en-US" sz="9600" dirty="0">
                <a:latin typeface="AdvisorSSi" panose="00000400000000000000" pitchFamily="2" charset="0"/>
                <a:cs typeface="B Kamran" panose="00000400000000000000" pitchFamily="2" charset="-78"/>
              </a:rPr>
              <a:t>Worthies</a:t>
            </a:r>
            <a:r>
              <a:rPr lang="fa-IR" sz="9600" dirty="0">
                <a:latin typeface="AdvisorSSi" panose="00000400000000000000" pitchFamily="2" charset="0"/>
                <a:cs typeface="B Kamran" panose="00000400000000000000" pitchFamily="2" charset="-78"/>
              </a:rPr>
              <a:t> </a:t>
            </a:r>
            <a:r>
              <a:rPr lang="fa-IR" sz="9600" dirty="0" smtClean="0">
                <a:cs typeface="B Kamran" panose="00000400000000000000" pitchFamily="2" charset="-78"/>
              </a:rPr>
              <a:t>شکل گرفت.</a:t>
            </a:r>
          </a:p>
          <a:p>
            <a:pPr algn="just" rtl="1"/>
            <a:r>
              <a:rPr lang="fa-IR" sz="9600" dirty="0" smtClean="0">
                <a:cs typeface="B Kamran" panose="00000400000000000000" pitchFamily="2" charset="-78"/>
              </a:rPr>
              <a:t>براون کار خود را در 1741 آغاز کرد.او دره ی گرسیان </a:t>
            </a:r>
            <a:r>
              <a:rPr lang="en-US" sz="9600" dirty="0" smtClean="0">
                <a:latin typeface="AdvisorSSi" panose="00000400000000000000" pitchFamily="2" charset="0"/>
                <a:cs typeface="B Kamran" panose="00000400000000000000" pitchFamily="2" charset="-78"/>
              </a:rPr>
              <a:t>(Grecian)</a:t>
            </a:r>
            <a:r>
              <a:rPr lang="fa-IR" sz="9600" dirty="0" smtClean="0">
                <a:latin typeface="AdvisorSSi" panose="00000400000000000000" pitchFamily="2" charset="0"/>
                <a:cs typeface="B Kamran" panose="00000400000000000000" pitchFamily="2" charset="-78"/>
              </a:rPr>
              <a:t> </a:t>
            </a:r>
            <a:r>
              <a:rPr lang="fa-IR" sz="9600" dirty="0" smtClean="0">
                <a:cs typeface="B Kamran" panose="00000400000000000000" pitchFamily="2" charset="-78"/>
              </a:rPr>
              <a:t>را توسعه داد و چمنزار جنوبی را خلق کرد.</a:t>
            </a:r>
            <a:endParaRPr lang="en-US" dirty="0">
              <a:cs typeface="B Kamran" panose="00000400000000000000" pitchFamily="2" charset="-78"/>
            </a:endParaRPr>
          </a:p>
        </p:txBody>
      </p:sp>
      <p:sp>
        <p:nvSpPr>
          <p:cNvPr id="4" name="TextBox 3"/>
          <p:cNvSpPr txBox="1"/>
          <p:nvPr/>
        </p:nvSpPr>
        <p:spPr>
          <a:xfrm>
            <a:off x="278296" y="965163"/>
            <a:ext cx="11343861" cy="1938992"/>
          </a:xfrm>
          <a:prstGeom prst="rect">
            <a:avLst/>
          </a:prstGeom>
          <a:noFill/>
        </p:spPr>
        <p:txBody>
          <a:bodyPr wrap="square" rtlCol="0">
            <a:spAutoFit/>
          </a:bodyPr>
          <a:lstStyle/>
          <a:p>
            <a:pPr algn="just" rtl="1"/>
            <a:r>
              <a:rPr lang="fa-IR" sz="2400" b="1" dirty="0" smtClean="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بلنهیم</a:t>
            </a:r>
            <a:r>
              <a:rPr lang="fa-IR" dirty="0" smtClean="0"/>
              <a:t>،</a:t>
            </a:r>
            <a:r>
              <a:rPr lang="fa-IR" sz="2400" b="1" dirty="0" smtClean="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آکسفورد </a:t>
            </a:r>
            <a:r>
              <a:rPr lang="fa-IR" sz="2400" b="1" dirty="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شایر </a:t>
            </a:r>
            <a:r>
              <a:rPr lang="fa-IR" b="1" dirty="0" smtClean="0"/>
              <a:t>:</a:t>
            </a:r>
            <a:r>
              <a:rPr lang="fa-IR" sz="2400" dirty="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در سال 1722 هنری وایز،پلان اولیه ی بلنهیم را با طراحی پارتر بزرگی که شکوه و عظمت ساختمان را حفظ می کرد به اتمام رساند.ردیف درختان در امتداد خیابان تداعی کننده ی صف سربازان در جنگ بلنهیم بود.</a:t>
            </a:r>
          </a:p>
          <a:p>
            <a:pPr algn="just" rtl="1"/>
            <a:r>
              <a:rPr lang="fa-IR" sz="2400" dirty="0">
                <a:solidFill>
                  <a:schemeClr val="tx1">
                    <a:tint val="75000"/>
                  </a:schemeClr>
                </a:solidFill>
                <a:effectLst>
                  <a:outerShdw blurRad="50800" dist="38100" dir="2700000" algn="tl" rotWithShape="0">
                    <a:srgbClr val="000000">
                      <a:alpha val="48000"/>
                    </a:srgbClr>
                  </a:outerShdw>
                </a:effectLst>
                <a:cs typeface="B Kamran" panose="00000400000000000000" pitchFamily="2" charset="-78"/>
              </a:rPr>
              <a:t>براون کارش در بلنهیم را در سال 1764 آغاز کرد.او بر سر راه رودخانه سدی ساخت و دریاچه ی موجود را حفر کرد تا سطح آب را بالا آورده و حجم واحدی از آب بسازد که در  تعادل با توده ی معماری سنگین خانه ی سنگی و پل قرار گیرد.او پارترها را از بین برد و چمنزار را تا پای قصر عظیم جثه امتداد داد</a:t>
            </a:r>
            <a:r>
              <a:rPr lang="fa-IR" b="1" dirty="0" smtClean="0"/>
              <a:t>.</a:t>
            </a:r>
            <a:endParaRPr lang="en-US" b="1" dirty="0"/>
          </a:p>
        </p:txBody>
      </p:sp>
      <p:sp>
        <p:nvSpPr>
          <p:cNvPr id="11" name="Text Placeholder 2"/>
          <p:cNvSpPr txBox="1">
            <a:spLocks/>
          </p:cNvSpPr>
          <p:nvPr/>
        </p:nvSpPr>
        <p:spPr>
          <a:xfrm>
            <a:off x="66261" y="916951"/>
            <a:ext cx="11406894" cy="1570853"/>
          </a:xfrm>
          <a:prstGeom prst="rect">
            <a:avLst/>
          </a:prstGeom>
        </p:spPr>
        <p:txBody>
          <a:bodyPr vert="horz" lIns="91440" tIns="45720" rIns="91440" bIns="45720" rtlCol="0">
            <a:normAutofit/>
          </a:bodyPr>
          <a:lstStyle>
            <a:lvl1pPr marL="0" indent="0" algn="ctr" defTabSz="914400" rtl="0" eaLnBrk="1" latinLnBrk="0" hangingPunct="1">
              <a:lnSpc>
                <a:spcPct val="120000"/>
              </a:lnSpc>
              <a:spcBef>
                <a:spcPts val="1000"/>
              </a:spcBef>
              <a:buFont typeface="Arial" panose="020B0604020202020204" pitchFamily="34" charset="0"/>
              <a:buNone/>
              <a:defRPr sz="24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2pPr>
            <a:lvl3pPr marL="914400" indent="0" algn="l" defTabSz="914400" rtl="0" eaLnBrk="1" latinLnBrk="0" hangingPunct="1">
              <a:lnSpc>
                <a:spcPct val="120000"/>
              </a:lnSpc>
              <a:spcBef>
                <a:spcPts val="500"/>
              </a:spcBef>
              <a:buFont typeface="Arial" panose="020B0604020202020204" pitchFamily="34" charset="0"/>
              <a:buNone/>
              <a:defRPr sz="18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3pPr>
            <a:lvl4pPr marL="13716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5pPr>
            <a:lvl6pPr marL="22860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6pPr>
            <a:lvl7pPr marL="27432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7pPr>
            <a:lvl8pPr marL="32004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8pPr>
            <a:lvl9pPr marL="36576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9pPr>
          </a:lstStyle>
          <a:p>
            <a:pPr algn="just" rtl="1"/>
            <a:r>
              <a:rPr lang="fa-IR" b="1" dirty="0" smtClean="0">
                <a:cs typeface="B Kamran" panose="00000400000000000000" pitchFamily="2" charset="-78"/>
              </a:rPr>
              <a:t>استورهد،ویلتشایر: </a:t>
            </a:r>
            <a:r>
              <a:rPr lang="fa-IR" dirty="0" smtClean="0">
                <a:cs typeface="B Kamran" panose="00000400000000000000" pitchFamily="2" charset="-78"/>
              </a:rPr>
              <a:t>طراحی استور هد در سال 1735 توسط مالک آن هنری هوار دوم آغاز شد.او باغ را در دره ای عمیق،حول دریاچه ای به وسعت 20 اکر که با احداث سد بر روی رودخانه ایجاد شده بود جانمایی کرد.باغ در استورهد بر فضای درون،دید های صمیمی و خودمانی از این سو تا آن سوی دریاچه مرکزی تاکید داشت.</a:t>
            </a:r>
            <a:endParaRPr lang="en-US" b="1" dirty="0"/>
          </a:p>
        </p:txBody>
      </p:sp>
      <p:pic>
        <p:nvPicPr>
          <p:cNvPr id="12" name="Picture 11"/>
          <p:cNvPicPr>
            <a:picLocks noChangeAspect="1"/>
          </p:cNvPicPr>
          <p:nvPr/>
        </p:nvPicPr>
        <p:blipFill>
          <a:blip r:embed="rId2"/>
          <a:stretch>
            <a:fillRect/>
          </a:stretch>
        </p:blipFill>
        <p:spPr>
          <a:xfrm>
            <a:off x="4199979" y="658128"/>
            <a:ext cx="3792041" cy="5541744"/>
          </a:xfrm>
          <a:prstGeom prst="rect">
            <a:avLst/>
          </a:prstGeom>
        </p:spPr>
      </p:pic>
      <p:pic>
        <p:nvPicPr>
          <p:cNvPr id="13" name="Picture 12"/>
          <p:cNvPicPr>
            <a:picLocks noChangeAspect="1"/>
          </p:cNvPicPr>
          <p:nvPr/>
        </p:nvPicPr>
        <p:blipFill>
          <a:blip r:embed="rId3"/>
          <a:stretch>
            <a:fillRect/>
          </a:stretch>
        </p:blipFill>
        <p:spPr>
          <a:xfrm>
            <a:off x="3139183" y="1987171"/>
            <a:ext cx="5913633" cy="2883658"/>
          </a:xfrm>
          <a:prstGeom prst="rect">
            <a:avLst/>
          </a:prstGeom>
        </p:spPr>
      </p:pic>
      <p:pic>
        <p:nvPicPr>
          <p:cNvPr id="14" name="Picture 13"/>
          <p:cNvPicPr>
            <a:picLocks noChangeAspect="1"/>
          </p:cNvPicPr>
          <p:nvPr/>
        </p:nvPicPr>
        <p:blipFill>
          <a:blip r:embed="rId4"/>
          <a:stretch>
            <a:fillRect/>
          </a:stretch>
        </p:blipFill>
        <p:spPr>
          <a:xfrm>
            <a:off x="3699531" y="463794"/>
            <a:ext cx="4901609" cy="5736833"/>
          </a:xfrm>
          <a:prstGeom prst="rect">
            <a:avLst/>
          </a:prstGeom>
        </p:spPr>
      </p:pic>
    </p:spTree>
    <p:extLst>
      <p:ext uri="{BB962C8B-B14F-4D97-AF65-F5344CB8AC3E}">
        <p14:creationId xmlns:p14="http://schemas.microsoft.com/office/powerpoint/2010/main" val="4260041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3">
                                            <p:txEl>
                                              <p:pRg st="0" end="0"/>
                                            </p:txEl>
                                          </p:spTgt>
                                        </p:tgtEl>
                                      </p:cBhvr>
                                    </p:animEffect>
                                    <p:set>
                                      <p:cBhvr>
                                        <p:cTn id="30" dur="1" fill="hold">
                                          <p:stCondLst>
                                            <p:cond delay="499"/>
                                          </p:stCondLst>
                                        </p:cTn>
                                        <p:tgtEl>
                                          <p:spTgt spid="3">
                                            <p:txEl>
                                              <p:pRg st="0" end="0"/>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xEl>
                                              <p:pRg st="1" end="1"/>
                                            </p:txEl>
                                          </p:spTgt>
                                        </p:tgtEl>
                                      </p:cBhvr>
                                    </p:animEffect>
                                    <p:set>
                                      <p:cBhvr>
                                        <p:cTn id="33" dur="1" fill="hold">
                                          <p:stCondLst>
                                            <p:cond delay="499"/>
                                          </p:stCondLst>
                                        </p:cTn>
                                        <p:tgtEl>
                                          <p:spTgt spid="3">
                                            <p:txEl>
                                              <p:pRg st="1" end="1"/>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2" end="2"/>
                                            </p:txEl>
                                          </p:spTgt>
                                        </p:tgtEl>
                                      </p:cBhvr>
                                    </p:animEffect>
                                    <p:set>
                                      <p:cBhvr>
                                        <p:cTn id="36" dur="1" fill="hold">
                                          <p:stCondLst>
                                            <p:cond delay="499"/>
                                          </p:stCondLst>
                                        </p:cTn>
                                        <p:tgtEl>
                                          <p:spTgt spid="3">
                                            <p:txEl>
                                              <p:pRg st="2" end="2"/>
                                            </p:txEl>
                                          </p:spTgt>
                                        </p:tgtEl>
                                        <p:attrNameLst>
                                          <p:attrName>style.visibility</p:attrName>
                                        </p:attrNameLst>
                                      </p:cBhvr>
                                      <p:to>
                                        <p:strVal val="hidden"/>
                                      </p:to>
                                    </p:set>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13"/>
                                        </p:tgtEl>
                                      </p:cBhvr>
                                    </p:animEffect>
                                    <p:set>
                                      <p:cBhvr>
                                        <p:cTn id="56" dur="1" fill="hold">
                                          <p:stCondLst>
                                            <p:cond delay="499"/>
                                          </p:stCondLst>
                                        </p:cTn>
                                        <p:tgtEl>
                                          <p:spTgt spid="13"/>
                                        </p:tgtEl>
                                        <p:attrNameLst>
                                          <p:attrName>style.visibility</p:attrName>
                                        </p:attrNameLst>
                                      </p:cBhvr>
                                      <p:to>
                                        <p:strVal val="hidden"/>
                                      </p:to>
                                    </p:set>
                                  </p:childTnLst>
                                </p:cTn>
                              </p:par>
                              <p:par>
                                <p:cTn id="57" presetID="42" presetClass="entr" presetSubtype="0" fill="hold" nodeType="withEffect">
                                  <p:stCondLst>
                                    <p:cond delay="0"/>
                                  </p:stCondLst>
                                  <p:childTnLst>
                                    <p:set>
                                      <p:cBhvr>
                                        <p:cTn id="58" dur="1" fill="hold">
                                          <p:stCondLst>
                                            <p:cond delay="0"/>
                                          </p:stCondLst>
                                        </p:cTn>
                                        <p:tgtEl>
                                          <p:spTgt spid="4">
                                            <p:txEl>
                                              <p:pRg st="0" end="0"/>
                                            </p:txEl>
                                          </p:spTgt>
                                        </p:tgtEl>
                                        <p:attrNameLst>
                                          <p:attrName>style.visibility</p:attrName>
                                        </p:attrNameLst>
                                      </p:cBhvr>
                                      <p:to>
                                        <p:strVal val="visible"/>
                                      </p:to>
                                    </p:set>
                                    <p:animEffect transition="in" filter="fade">
                                      <p:cBhvr>
                                        <p:cTn id="59" dur="1000"/>
                                        <p:tgtEl>
                                          <p:spTgt spid="4">
                                            <p:txEl>
                                              <p:pRg st="0" end="0"/>
                                            </p:txEl>
                                          </p:spTgt>
                                        </p:tgtEl>
                                      </p:cBhvr>
                                    </p:animEffect>
                                    <p:anim calcmode="lin" valueType="num">
                                      <p:cBhvr>
                                        <p:cTn id="6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61" dur="1000" fill="hold"/>
                                        <p:tgtEl>
                                          <p:spTgt spid="4">
                                            <p:txEl>
                                              <p:pRg st="0" end="0"/>
                                            </p:txEl>
                                          </p:spTgt>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4">
                                            <p:txEl>
                                              <p:pRg st="1" end="1"/>
                                            </p:txEl>
                                          </p:spTgt>
                                        </p:tgtEl>
                                        <p:attrNameLst>
                                          <p:attrName>style.visibility</p:attrName>
                                        </p:attrNameLst>
                                      </p:cBhvr>
                                      <p:to>
                                        <p:strVal val="visible"/>
                                      </p:to>
                                    </p:set>
                                    <p:animEffect transition="in" filter="fade">
                                      <p:cBhvr>
                                        <p:cTn id="64" dur="1000"/>
                                        <p:tgtEl>
                                          <p:spTgt spid="4">
                                            <p:txEl>
                                              <p:pRg st="1" end="1"/>
                                            </p:txEl>
                                          </p:spTgt>
                                        </p:tgtEl>
                                      </p:cBhvr>
                                    </p:animEffect>
                                    <p:anim calcmode="lin" valueType="num">
                                      <p:cBhvr>
                                        <p:cTn id="6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6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500"/>
                                        <p:tgtEl>
                                          <p:spTgt spid="4">
                                            <p:txEl>
                                              <p:pRg st="0" end="0"/>
                                            </p:txEl>
                                          </p:spTgt>
                                        </p:tgtEl>
                                      </p:cBhvr>
                                    </p:animEffect>
                                    <p:set>
                                      <p:cBhvr>
                                        <p:cTn id="71" dur="1" fill="hold">
                                          <p:stCondLst>
                                            <p:cond delay="499"/>
                                          </p:stCondLst>
                                        </p:cTn>
                                        <p:tgtEl>
                                          <p:spTgt spid="4">
                                            <p:txEl>
                                              <p:pRg st="0" end="0"/>
                                            </p:txEl>
                                          </p:spTgt>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4">
                                            <p:txEl>
                                              <p:pRg st="1" end="1"/>
                                            </p:txEl>
                                          </p:spTgt>
                                        </p:tgtEl>
                                      </p:cBhvr>
                                    </p:animEffect>
                                    <p:set>
                                      <p:cBhvr>
                                        <p:cTn id="74" dur="1" fill="hold">
                                          <p:stCondLst>
                                            <p:cond delay="499"/>
                                          </p:stCondLst>
                                        </p:cTn>
                                        <p:tgtEl>
                                          <p:spTgt spid="4">
                                            <p:txEl>
                                              <p:pRg st="1" end="1"/>
                                            </p:txEl>
                                          </p:spTgt>
                                        </p:tgtEl>
                                        <p:attrNameLst>
                                          <p:attrName>style.visibility</p:attrName>
                                        </p:attrNameLst>
                                      </p:cBhvr>
                                      <p:to>
                                        <p:strVal val="hidden"/>
                                      </p:to>
                                    </p:set>
                                  </p:childTnLst>
                                </p:cTn>
                              </p:par>
                              <p:par>
                                <p:cTn id="75" presetID="42" presetClass="entr" presetSubtype="0" fill="hold" nodeType="withEffect">
                                  <p:stCondLst>
                                    <p:cond delay="0"/>
                                  </p:stCondLst>
                                  <p:childTnLst>
                                    <p:set>
                                      <p:cBhvr>
                                        <p:cTn id="76" dur="1" fill="hold">
                                          <p:stCondLst>
                                            <p:cond delay="0"/>
                                          </p:stCondLst>
                                        </p:cTn>
                                        <p:tgtEl>
                                          <p:spTgt spid="11">
                                            <p:txEl>
                                              <p:pRg st="0" end="0"/>
                                            </p:txEl>
                                          </p:spTgt>
                                        </p:tgtEl>
                                        <p:attrNameLst>
                                          <p:attrName>style.visibility</p:attrName>
                                        </p:attrNameLst>
                                      </p:cBhvr>
                                      <p:to>
                                        <p:strVal val="visible"/>
                                      </p:to>
                                    </p:set>
                                    <p:animEffect transition="in" filter="fade">
                                      <p:cBhvr>
                                        <p:cTn id="77" dur="1000"/>
                                        <p:tgtEl>
                                          <p:spTgt spid="11">
                                            <p:txEl>
                                              <p:pRg st="0" end="0"/>
                                            </p:txEl>
                                          </p:spTgt>
                                        </p:tgtEl>
                                      </p:cBhvr>
                                    </p:animEffect>
                                    <p:anim calcmode="lin" valueType="num">
                                      <p:cBhvr>
                                        <p:cTn id="7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7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1">
                                            <p:txEl>
                                              <p:pRg st="0" end="0"/>
                                            </p:txEl>
                                          </p:spTgt>
                                        </p:tgtEl>
                                      </p:cBhvr>
                                    </p:animEffect>
                                    <p:set>
                                      <p:cBhvr>
                                        <p:cTn id="84" dur="1" fill="hold">
                                          <p:stCondLst>
                                            <p:cond delay="499"/>
                                          </p:stCondLst>
                                        </p:cTn>
                                        <p:tgtEl>
                                          <p:spTgt spid="11">
                                            <p:txEl>
                                              <p:pRg st="0" end="0"/>
                                            </p:txEl>
                                          </p:spTgt>
                                        </p:tgtEl>
                                        <p:attrNameLst>
                                          <p:attrName>style.visibility</p:attrName>
                                        </p:attrNameLst>
                                      </p:cBhvr>
                                      <p:to>
                                        <p:strVal val="hidden"/>
                                      </p:to>
                                    </p:set>
                                  </p:childTnLst>
                                </p:cTn>
                              </p:par>
                              <p:par>
                                <p:cTn id="85" presetID="42" presetClass="entr" presetSubtype="0" fill="hold"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1000"/>
                                        <p:tgtEl>
                                          <p:spTgt spid="14"/>
                                        </p:tgtEl>
                                      </p:cBhvr>
                                    </p:animEffect>
                                    <p:anim calcmode="lin" valueType="num">
                                      <p:cBhvr>
                                        <p:cTn id="88" dur="1000" fill="hold"/>
                                        <p:tgtEl>
                                          <p:spTgt spid="14"/>
                                        </p:tgtEl>
                                        <p:attrNameLst>
                                          <p:attrName>ppt_x</p:attrName>
                                        </p:attrNameLst>
                                      </p:cBhvr>
                                      <p:tavLst>
                                        <p:tav tm="0">
                                          <p:val>
                                            <p:strVal val="#ppt_x"/>
                                          </p:val>
                                        </p:tav>
                                        <p:tav tm="100000">
                                          <p:val>
                                            <p:strVal val="#ppt_x"/>
                                          </p:val>
                                        </p:tav>
                                      </p:tavLst>
                                    </p:anim>
                                    <p:anim calcmode="lin" valueType="num">
                                      <p:cBhvr>
                                        <p:cTn id="8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79576" y="317592"/>
            <a:ext cx="2040825" cy="662123"/>
          </a:xfrm>
        </p:spPr>
        <p:txBody>
          <a:bodyPr>
            <a:normAutofit fontScale="90000"/>
          </a:bodyPr>
          <a:lstStyle/>
          <a:p>
            <a:pPr algn="just" rtl="1"/>
            <a:r>
              <a:rPr lang="fa-IR" dirty="0">
                <a:cs typeface="B Kamran" panose="00000400000000000000" pitchFamily="2" charset="-78"/>
              </a:rPr>
              <a:t>مباحثات سبکی:</a:t>
            </a:r>
            <a:endParaRPr lang="en-US" dirty="0">
              <a:cs typeface="B Kamran" panose="00000400000000000000" pitchFamily="2" charset="-78"/>
            </a:endParaRPr>
          </a:p>
        </p:txBody>
      </p:sp>
      <p:sp>
        <p:nvSpPr>
          <p:cNvPr id="3" name="Text Placeholder 2"/>
          <p:cNvSpPr>
            <a:spLocks noGrp="1"/>
          </p:cNvSpPr>
          <p:nvPr>
            <p:ph type="body" idx="1"/>
          </p:nvPr>
        </p:nvSpPr>
        <p:spPr>
          <a:xfrm>
            <a:off x="537477" y="3810226"/>
            <a:ext cx="11182924" cy="3047774"/>
          </a:xfrm>
        </p:spPr>
        <p:txBody>
          <a:bodyPr/>
          <a:lstStyle/>
          <a:p>
            <a:pPr algn="just" rtl="1"/>
            <a:r>
              <a:rPr lang="fa-IR" dirty="0" smtClean="0">
                <a:cs typeface="B Kamran" panose="00000400000000000000" pitchFamily="2" charset="-78"/>
              </a:rPr>
              <a:t>علاوه بر دید آرمانی نسبت به روزگار باستان که حاصل سفر های زمین داران با اصالت به ایتالیا بود،تصویر سازی های چینی نیز رفته رفته اثر خود را بر پندار انگلیسی ها نشان داد.</a:t>
            </a:r>
          </a:p>
          <a:p>
            <a:pPr algn="just" rtl="1"/>
            <a:r>
              <a:rPr lang="fa-IR" dirty="0" smtClean="0">
                <a:cs typeface="B Kamran" panose="00000400000000000000" pitchFamily="2" charset="-78"/>
              </a:rPr>
              <a:t>ویلیام چیمبرز در سال 1772 کتابی با نام رساله ای در مورد باغ سازی شرقی منتشر کرد.او در کتابش گونه ای سرزمین فانتزی چینی را پیشنهاد کرد که در تقابل با جنبش ناتورالیستی قرار می گرفت.کتاب چیمبرز تاثیر قابل توجهی بر گسترش سبک های روکوکو در قاره ی اروپا گذاشتو موجب محبوبیت باغ های چینی-انگلیسی در آلمان و فرانسه شد.</a:t>
            </a:r>
          </a:p>
          <a:p>
            <a:pPr algn="just" rtl="1"/>
            <a:r>
              <a:rPr lang="fa-IR" dirty="0" smtClean="0">
                <a:cs typeface="B Kamran" panose="00000400000000000000" pitchFamily="2" charset="-78"/>
              </a:rPr>
              <a:t>ویلیام هوگارت در سال 1753 کتاب خود با نام تحلیل زیبایی را به چاپ رساند و ادعا کرد که تمام فرم های زیبا از منحنی </a:t>
            </a:r>
            <a:r>
              <a:rPr lang="en-US" dirty="0">
                <a:latin typeface="AdvisorSSi" panose="00000400000000000000" pitchFamily="2" charset="0"/>
                <a:cs typeface="B Kamran" panose="00000400000000000000" pitchFamily="2" charset="-78"/>
              </a:rPr>
              <a:t>s</a:t>
            </a:r>
            <a:r>
              <a:rPr lang="fa-IR" dirty="0">
                <a:latin typeface="AdvisorSSi" panose="00000400000000000000" pitchFamily="2" charset="0"/>
                <a:cs typeface="B Kamran" panose="00000400000000000000" pitchFamily="2" charset="-78"/>
              </a:rPr>
              <a:t> </a:t>
            </a:r>
            <a:r>
              <a:rPr lang="fa-IR" dirty="0" smtClean="0">
                <a:latin typeface="AdvisorSSi" panose="00000400000000000000" pitchFamily="2" charset="0"/>
                <a:cs typeface="B Kamran" panose="00000400000000000000" pitchFamily="2" charset="-78"/>
              </a:rPr>
              <a:t>شکل تبعیت می کنند.</a:t>
            </a:r>
            <a:endParaRPr lang="fa-IR" dirty="0">
              <a:latin typeface="AdvisorSSi" panose="00000400000000000000" pitchFamily="2" charset="0"/>
              <a:cs typeface="B Kamran" panose="00000400000000000000" pitchFamily="2" charset="-78"/>
            </a:endParaRPr>
          </a:p>
          <a:p>
            <a:pPr algn="just" rtl="1"/>
            <a:r>
              <a:rPr lang="fa-IR" dirty="0" smtClean="0">
                <a:cs typeface="B Kamran" panose="00000400000000000000" pitchFamily="2" charset="-78"/>
              </a:rPr>
              <a:t>ادموند بورک فیلسوف، در سال 1756 مقاله ای با نام پرسش های فلسفی در مورد ریشه های آرمان های ما از تعالی و زیبایی منتشر کرد و در آن اشاره کرد از که زیبایی با ویژگی هایی چون نرمی و تغییرات ملایم تعریف می شود.از طرف دیگر تعالی با ناهمواری ها،سختی و فرم های مردانه توصیف می شد.</a:t>
            </a:r>
            <a:endParaRPr lang="en-US" dirty="0">
              <a:cs typeface="B Kamran" panose="00000400000000000000" pitchFamily="2" charset="-78"/>
            </a:endParaRPr>
          </a:p>
        </p:txBody>
      </p:sp>
      <p:pic>
        <p:nvPicPr>
          <p:cNvPr id="4" name="Picture 3"/>
          <p:cNvPicPr>
            <a:picLocks noChangeAspect="1"/>
          </p:cNvPicPr>
          <p:nvPr/>
        </p:nvPicPr>
        <p:blipFill>
          <a:blip r:embed="rId2">
            <a:duotone>
              <a:prstClr val="black"/>
              <a:schemeClr val="tx1">
                <a:tint val="45000"/>
                <a:satMod val="400000"/>
              </a:schemeClr>
            </a:duotone>
            <a:extLst>
              <a:ext uri="{BEBA8EAE-BF5A-486C-A8C5-ECC9F3942E4B}">
                <a14:imgProps xmlns:a14="http://schemas.microsoft.com/office/drawing/2010/main">
                  <a14:imgLayer r:embed="rId3">
                    <a14:imgEffect>
                      <a14:artisticGlass/>
                    </a14:imgEffect>
                  </a14:imgLayer>
                </a14:imgProps>
              </a:ext>
            </a:extLst>
          </a:blip>
          <a:stretch>
            <a:fillRect/>
          </a:stretch>
        </p:blipFill>
        <p:spPr>
          <a:xfrm>
            <a:off x="630816" y="1127003"/>
            <a:ext cx="11089585" cy="2493480"/>
          </a:xfrm>
          <a:prstGeom prst="rect">
            <a:avLst/>
          </a:prstGeom>
        </p:spPr>
      </p:pic>
    </p:spTree>
    <p:extLst>
      <p:ext uri="{BB962C8B-B14F-4D97-AF65-F5344CB8AC3E}">
        <p14:creationId xmlns:p14="http://schemas.microsoft.com/office/powerpoint/2010/main" val="2409461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3">
                                            <p:txEl>
                                              <p:pRg st="0" end="0"/>
                                            </p:txEl>
                                          </p:spTgt>
                                        </p:tgtEl>
                                      </p:cBhvr>
                                    </p:animEffect>
                                    <p:set>
                                      <p:cBhvr>
                                        <p:cTn id="35" dur="1" fill="hold">
                                          <p:stCondLst>
                                            <p:cond delay="499"/>
                                          </p:stCondLst>
                                        </p:cTn>
                                        <p:tgtEl>
                                          <p:spTgt spid="3">
                                            <p:txEl>
                                              <p:pRg st="0" end="0"/>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3">
                                            <p:txEl>
                                              <p:pRg st="1" end="1"/>
                                            </p:txEl>
                                          </p:spTgt>
                                        </p:tgtEl>
                                      </p:cBhvr>
                                    </p:animEffect>
                                    <p:set>
                                      <p:cBhvr>
                                        <p:cTn id="38" dur="1" fill="hold">
                                          <p:stCondLst>
                                            <p:cond delay="499"/>
                                          </p:stCondLst>
                                        </p:cTn>
                                        <p:tgtEl>
                                          <p:spTgt spid="3">
                                            <p:txEl>
                                              <p:pRg st="1" end="1"/>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
                                            <p:txEl>
                                              <p:pRg st="2" end="2"/>
                                            </p:txEl>
                                          </p:spTgt>
                                        </p:tgtEl>
                                      </p:cBhvr>
                                    </p:animEffect>
                                    <p:set>
                                      <p:cBhvr>
                                        <p:cTn id="41" dur="1" fill="hold">
                                          <p:stCondLst>
                                            <p:cond delay="499"/>
                                          </p:stCondLst>
                                        </p:cTn>
                                        <p:tgtEl>
                                          <p:spTgt spid="3">
                                            <p:txEl>
                                              <p:pRg st="2" end="2"/>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3">
                                            <p:txEl>
                                              <p:pRg st="3" end="3"/>
                                            </p:txEl>
                                          </p:spTgt>
                                        </p:tgtEl>
                                      </p:cBhvr>
                                    </p:animEffect>
                                    <p:set>
                                      <p:cBhvr>
                                        <p:cTn id="44" dur="1" fill="hold">
                                          <p:stCondLst>
                                            <p:cond delay="499"/>
                                          </p:stCondLst>
                                        </p:cTn>
                                        <p:tgtEl>
                                          <p:spTgt spid="3">
                                            <p:txEl>
                                              <p:pRg st="3" end="3"/>
                                            </p:txEl>
                                          </p:spTgt>
                                        </p:tgtEl>
                                        <p:attrNameLst>
                                          <p:attrName>style.visibility</p:attrName>
                                        </p:attrNameLst>
                                      </p:cBhvr>
                                      <p:to>
                                        <p:strVal val="hidden"/>
                                      </p:to>
                                    </p:set>
                                  </p:childTnLst>
                                </p:cTn>
                              </p:par>
                              <p:par>
                                <p:cTn id="45" presetID="42" presetClass="entr" presetSubtype="0" fill="hold"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000"/>
                                        <p:tgtEl>
                                          <p:spTgt spid="4"/>
                                        </p:tgtEl>
                                      </p:cBhvr>
                                    </p:animEffect>
                                    <p:anim calcmode="lin" valueType="num">
                                      <p:cBhvr>
                                        <p:cTn id="48" dur="1000" fill="hold"/>
                                        <p:tgtEl>
                                          <p:spTgt spid="4"/>
                                        </p:tgtEl>
                                        <p:attrNameLst>
                                          <p:attrName>ppt_x</p:attrName>
                                        </p:attrNameLst>
                                      </p:cBhvr>
                                      <p:tavLst>
                                        <p:tav tm="0">
                                          <p:val>
                                            <p:strVal val="#ppt_x"/>
                                          </p:val>
                                        </p:tav>
                                        <p:tav tm="100000">
                                          <p:val>
                                            <p:strVal val="#ppt_x"/>
                                          </p:val>
                                        </p:tav>
                                      </p:tavLst>
                                    </p:anim>
                                    <p:anim calcmode="lin" valueType="num">
                                      <p:cBhvr>
                                        <p:cTn id="4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5651" y="369843"/>
            <a:ext cx="4932500" cy="884191"/>
          </a:xfrm>
        </p:spPr>
        <p:txBody>
          <a:bodyPr>
            <a:normAutofit/>
          </a:bodyPr>
          <a:lstStyle/>
          <a:p>
            <a:pPr algn="just" rtl="1"/>
            <a:r>
              <a:rPr lang="fa-IR" dirty="0" smtClean="0">
                <a:cs typeface="B Kamran" panose="00000400000000000000" pitchFamily="2" charset="-78"/>
              </a:rPr>
              <a:t>باغ های ویکتوریایی و گیاهان آن:</a:t>
            </a:r>
            <a:endParaRPr lang="en-US" dirty="0">
              <a:cs typeface="B Kamran" panose="00000400000000000000" pitchFamily="2" charset="-78"/>
            </a:endParaRPr>
          </a:p>
        </p:txBody>
      </p:sp>
      <p:sp>
        <p:nvSpPr>
          <p:cNvPr id="3" name="Text Placeholder 2"/>
          <p:cNvSpPr>
            <a:spLocks noGrp="1"/>
          </p:cNvSpPr>
          <p:nvPr>
            <p:ph type="body" idx="1"/>
          </p:nvPr>
        </p:nvSpPr>
        <p:spPr>
          <a:xfrm>
            <a:off x="914399" y="1446668"/>
            <a:ext cx="10753751" cy="3713162"/>
          </a:xfrm>
        </p:spPr>
        <p:txBody>
          <a:bodyPr/>
          <a:lstStyle/>
          <a:p>
            <a:pPr algn="just" rtl="1"/>
            <a:r>
              <a:rPr lang="fa-IR" dirty="0" smtClean="0">
                <a:cs typeface="B Kamran" panose="00000400000000000000" pitchFamily="2" charset="-78"/>
              </a:rPr>
              <a:t>با تغییر شرایط اقتصادی قرن 19 دیگر سبک باغ منظره ای که در قرن 18 از محبوبیت برخوردار بود،چندان قابل اجرا نبود.در جامعه ی ویکتوریا طبقه ی متوسط تسلط داشت،علایق مردم در حال تغییر بود و توجه از مقیاس مناظر فراخ به مقیاس تک گیاه معطوف شده بود.خاندان ویکتوریا شیفته تکثیر گونه های جدید گیاهی بودند که به انگلستان وارد شده بود. آنها گیاهان غیر بومی را جمع آوری کرده و با اشتیاق فراوان به نمایش می گذاشتند.</a:t>
            </a:r>
          </a:p>
          <a:p>
            <a:pPr algn="just" rtl="1"/>
            <a:r>
              <a:rPr lang="fa-IR" dirty="0" smtClean="0">
                <a:cs typeface="B Kamran" panose="00000400000000000000" pitchFamily="2" charset="-78"/>
              </a:rPr>
              <a:t>پژوهشگران مسائل</a:t>
            </a:r>
            <a:r>
              <a:rPr lang="en-US" dirty="0" smtClean="0">
                <a:cs typeface="B Kamran" panose="00000400000000000000" pitchFamily="2" charset="-78"/>
              </a:rPr>
              <a:t> </a:t>
            </a:r>
            <a:r>
              <a:rPr lang="fa-IR" dirty="0" smtClean="0">
                <a:cs typeface="B Kamran" panose="00000400000000000000" pitchFamily="2" charset="-78"/>
              </a:rPr>
              <a:t>مربوط به باغ بر گیاه شناسی بیش از اصول زیبایی شناسی تمرکز داشتند.تراس ها،باغ های چند پاره و آبنما هایی که رپتون در آخرین طراحی هایش به کار برد بازتاب شیفتگی او نسبت به عملکردهای خانگی باغ بود.</a:t>
            </a:r>
            <a:endParaRPr lang="en-US" dirty="0">
              <a:cs typeface="B Kamran" panose="00000400000000000000" pitchFamily="2" charset="-78"/>
            </a:endParaRPr>
          </a:p>
        </p:txBody>
      </p:sp>
    </p:spTree>
    <p:extLst>
      <p:ext uri="{BB962C8B-B14F-4D97-AF65-F5344CB8AC3E}">
        <p14:creationId xmlns:p14="http://schemas.microsoft.com/office/powerpoint/2010/main" val="3047463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3674" y="343717"/>
            <a:ext cx="6130602" cy="609871"/>
          </a:xfrm>
        </p:spPr>
        <p:txBody>
          <a:bodyPr>
            <a:normAutofit fontScale="90000"/>
          </a:bodyPr>
          <a:lstStyle/>
          <a:p>
            <a:pPr algn="just" rtl="1"/>
            <a:r>
              <a:rPr lang="fa-IR" dirty="0" smtClean="0">
                <a:cs typeface="B Kamran" panose="00000400000000000000" pitchFamily="2" charset="-78"/>
              </a:rPr>
              <a:t>جی.سی.لوودون و منظر سازی مبتدی</a:t>
            </a:r>
            <a:endParaRPr lang="en-US" dirty="0">
              <a:cs typeface="B Kamran" panose="00000400000000000000" pitchFamily="2" charset="-78"/>
            </a:endParaRPr>
          </a:p>
        </p:txBody>
      </p:sp>
      <p:sp>
        <p:nvSpPr>
          <p:cNvPr id="3" name="Text Placeholder 2"/>
          <p:cNvSpPr>
            <a:spLocks noGrp="1"/>
          </p:cNvSpPr>
          <p:nvPr>
            <p:ph type="body" idx="1"/>
          </p:nvPr>
        </p:nvSpPr>
        <p:spPr>
          <a:xfrm>
            <a:off x="352697" y="1250724"/>
            <a:ext cx="11341578" cy="5332956"/>
          </a:xfrm>
        </p:spPr>
        <p:txBody>
          <a:bodyPr/>
          <a:lstStyle/>
          <a:p>
            <a:pPr algn="just" rtl="1"/>
            <a:r>
              <a:rPr lang="fa-IR" dirty="0" smtClean="0">
                <a:cs typeface="B Kamran" panose="00000400000000000000" pitchFamily="2" charset="-78"/>
              </a:rPr>
              <a:t>جان کلود لوودون از سال 1826 تا 1843 مجله باغبان را منتشر کرد که منبعی برای مردم طبقه ی متوسط صاحب خانه بود. دایر المعارف باغبانی او اطلاعاتی پیرامون سبک های تاریخی و تکنیک هایی را در بر می گرفت که در طول سفر هایش  به خارج گردآوری کرده بود. لوودون در پی تلاشش برای طبقه ی متوسط،سبک گاردنسک را به عنوان راهی برای صاحبان املاک کوچک جهت لذت برددن از طبیعت ایجاد کرد. لوودون طرفدار طوسعه ی پارک های عمومی بود.  او باغ کشاورزی دربی را که در سال 1840 به روی عموم مردم گشوده شد، به عنوان یک باغ آموزشی  وتفریحی طراحی کرد. </a:t>
            </a:r>
            <a:endParaRPr lang="en-US" dirty="0">
              <a:cs typeface="B Kamra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7623" y="3236864"/>
            <a:ext cx="4651726" cy="3093587"/>
          </a:xfrm>
          <a:prstGeom prst="rect">
            <a:avLst/>
          </a:prstGeom>
        </p:spPr>
      </p:pic>
      <p:sp>
        <p:nvSpPr>
          <p:cNvPr id="5" name="TextBox 4"/>
          <p:cNvSpPr txBox="1"/>
          <p:nvPr/>
        </p:nvSpPr>
        <p:spPr>
          <a:xfrm>
            <a:off x="3431418" y="5868786"/>
            <a:ext cx="2237188" cy="461665"/>
          </a:xfrm>
          <a:prstGeom prst="rect">
            <a:avLst/>
          </a:prstGeom>
          <a:noFill/>
        </p:spPr>
        <p:txBody>
          <a:bodyPr wrap="square" rtlCol="0">
            <a:spAutoFit/>
          </a:bodyPr>
          <a:lstStyle/>
          <a:p>
            <a:pPr algn="r" defTabSz="457200"/>
            <a:r>
              <a:rPr lang="en-US" sz="2400" b="1" dirty="0">
                <a:solidFill>
                  <a:prstClr val="white">
                    <a:lumMod val="95000"/>
                  </a:prstClr>
                </a:solidFill>
                <a:latin typeface="Arabic Typesetting" pitchFamily="66" charset="-78"/>
                <a:cs typeface="Arabic Typesetting" pitchFamily="66" charset="-78"/>
              </a:rPr>
              <a:t>WWW.en.wikipedia.org</a:t>
            </a:r>
            <a:endParaRPr lang="fa-IR" sz="2400" b="1" dirty="0">
              <a:solidFill>
                <a:prstClr val="white">
                  <a:lumMod val="95000"/>
                </a:prstClr>
              </a:solidFill>
              <a:latin typeface="Century Gothic" panose="020B0502020202020204"/>
              <a:cs typeface="B Kamran" panose="00000400000000000000" pitchFamily="2" charset="-78"/>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66668" t="9463" r="6665" b="-1529"/>
          <a:stretch/>
        </p:blipFill>
        <p:spPr>
          <a:xfrm rot="5400000">
            <a:off x="4302410" y="1853351"/>
            <a:ext cx="3092481" cy="6005678"/>
          </a:xfrm>
          <a:prstGeom prst="rect">
            <a:avLst/>
          </a:prstGeom>
        </p:spPr>
      </p:pic>
    </p:spTree>
    <p:extLst>
      <p:ext uri="{BB962C8B-B14F-4D97-AF65-F5344CB8AC3E}">
        <p14:creationId xmlns:p14="http://schemas.microsoft.com/office/powerpoint/2010/main" val="210378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42"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3054" y="250845"/>
            <a:ext cx="8238372" cy="609600"/>
          </a:xfrm>
        </p:spPr>
        <p:txBody>
          <a:bodyPr>
            <a:normAutofit fontScale="90000"/>
          </a:bodyPr>
          <a:lstStyle/>
          <a:p>
            <a:r>
              <a:rPr lang="fa-IR" dirty="0">
                <a:cs typeface="B Kamran" panose="00000400000000000000" pitchFamily="2" charset="-78"/>
              </a:rPr>
              <a:t>آثار جوزف پاکستون در حوزه ی عمومی و بخش خصوصی:</a:t>
            </a:r>
            <a:endParaRPr lang="en-US" dirty="0">
              <a:cs typeface="B Kamran" panose="00000400000000000000" pitchFamily="2" charset="-78"/>
            </a:endParaRPr>
          </a:p>
        </p:txBody>
      </p:sp>
      <p:sp>
        <p:nvSpPr>
          <p:cNvPr id="3" name="Text Placeholder 2"/>
          <p:cNvSpPr>
            <a:spLocks noGrp="1"/>
          </p:cNvSpPr>
          <p:nvPr>
            <p:ph type="body" idx="1"/>
          </p:nvPr>
        </p:nvSpPr>
        <p:spPr>
          <a:xfrm>
            <a:off x="653143" y="1152939"/>
            <a:ext cx="11088283" cy="3993827"/>
          </a:xfrm>
        </p:spPr>
        <p:txBody>
          <a:bodyPr>
            <a:normAutofit/>
          </a:bodyPr>
          <a:lstStyle/>
          <a:p>
            <a:pPr algn="r"/>
            <a:r>
              <a:rPr lang="fa-IR" dirty="0">
                <a:cs typeface="B Kamran" panose="00000400000000000000" pitchFamily="2" charset="-78"/>
              </a:rPr>
              <a:t>پاکستون در سال 1836در چاتزورت  گلخانه ی گریت استوو را احداث کرد، این مجموعه بزرگترین گلخانه ای بود که تا آن زمان ساخته شده بود. اوبا جایگزین کردن فولاد فشرده  وچوب به جای آهن ورزیده،سیستم لوودون را اصلاح کرد. در سال 1850 او گلخانه ی قصر بلورین را برای نمایشگاه بزرگی در هاید پارک طراحی کرد. نخستین پارکی که به صورت عمومی سرمایه گذاری  و ساخته شد  و ورود به آن برای همگان آزاد بود، پارک بیرکنهد در لیور پول  بود که در سال </a:t>
            </a:r>
            <a:r>
              <a:rPr lang="fa-IR" dirty="0" smtClean="0">
                <a:cs typeface="B Kamran" panose="00000400000000000000" pitchFamily="2" charset="-78"/>
              </a:rPr>
              <a:t>1843 </a:t>
            </a:r>
            <a:r>
              <a:rPr lang="fa-IR" dirty="0">
                <a:cs typeface="B Kamran" panose="00000400000000000000" pitchFamily="2" charset="-78"/>
              </a:rPr>
              <a:t>توسط پاکستون طراحی شد. </a:t>
            </a:r>
          </a:p>
          <a:p>
            <a:pPr algn="r"/>
            <a:r>
              <a:rPr lang="fa-IR" dirty="0">
                <a:cs typeface="B Kamran" panose="00000400000000000000" pitchFamily="2" charset="-78"/>
              </a:rPr>
              <a:t>پاکستون نخستین کسی بود که ایده ی زمین هایی با مالکیت مشترک را مطرح کرد تا ساخت پارک های عمومی  به لحاظ اقتصادی امکان پذیر باشد. </a:t>
            </a:r>
            <a:endParaRPr lang="en-US" dirty="0">
              <a:cs typeface="B Kamra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3017" y="1152939"/>
            <a:ext cx="6148252" cy="461118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8319" y="1152939"/>
            <a:ext cx="6096000" cy="4572000"/>
          </a:xfrm>
          <a:prstGeom prst="rect">
            <a:avLst/>
          </a:prstGeom>
        </p:spPr>
      </p:pic>
    </p:spTree>
    <p:extLst>
      <p:ext uri="{BB962C8B-B14F-4D97-AF65-F5344CB8AC3E}">
        <p14:creationId xmlns:p14="http://schemas.microsoft.com/office/powerpoint/2010/main" val="184525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
                                            <p:txEl>
                                              <p:pRg st="0" end="0"/>
                                            </p:txEl>
                                          </p:spTgt>
                                        </p:tgtEl>
                                      </p:cBhvr>
                                    </p:animEffect>
                                    <p:set>
                                      <p:cBhvr>
                                        <p:cTn id="25" dur="1" fill="hold">
                                          <p:stCondLst>
                                            <p:cond delay="499"/>
                                          </p:stCondLst>
                                        </p:cTn>
                                        <p:tgtEl>
                                          <p:spTgt spid="3">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3">
                                            <p:txEl>
                                              <p:pRg st="1" end="1"/>
                                            </p:txEl>
                                          </p:spTgt>
                                        </p:tgtEl>
                                      </p:cBhvr>
                                    </p:animEffect>
                                    <p:set>
                                      <p:cBhvr>
                                        <p:cTn id="28"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42"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39497" y="414066"/>
            <a:ext cx="2639065" cy="613955"/>
          </a:xfrm>
        </p:spPr>
        <p:txBody>
          <a:bodyPr/>
          <a:lstStyle/>
          <a:p>
            <a:r>
              <a:rPr lang="fa-IR" sz="3100" dirty="0">
                <a:cs typeface="B Kamran" panose="00000400000000000000" pitchFamily="2" charset="-78"/>
              </a:rPr>
              <a:t>تداوم مجادلات سبکی:</a:t>
            </a:r>
            <a:endParaRPr lang="en-US" sz="3100" dirty="0">
              <a:cs typeface="B Kamran" panose="00000400000000000000" pitchFamily="2" charset="-78"/>
            </a:endParaRPr>
          </a:p>
        </p:txBody>
      </p:sp>
      <p:sp>
        <p:nvSpPr>
          <p:cNvPr id="3" name="Text Placeholder 2"/>
          <p:cNvSpPr>
            <a:spLocks noGrp="1"/>
          </p:cNvSpPr>
          <p:nvPr>
            <p:ph type="body" idx="1"/>
          </p:nvPr>
        </p:nvSpPr>
        <p:spPr>
          <a:xfrm>
            <a:off x="222069" y="1028021"/>
            <a:ext cx="11456493" cy="5359716"/>
          </a:xfrm>
        </p:spPr>
        <p:txBody>
          <a:bodyPr/>
          <a:lstStyle/>
          <a:p>
            <a:pPr algn="just" rtl="1"/>
            <a:r>
              <a:rPr lang="fa-IR" dirty="0" smtClean="0">
                <a:cs typeface="B Kamran" panose="00000400000000000000" pitchFamily="2" charset="-78"/>
              </a:rPr>
              <a:t>بحث ومجادله میان سبک ها که در اواخر قرن هجدهم به اوج خود رسیده بود،بار دیگر در اواخر قرن نوزدهم توسط نظریه پردازان باغ سازی بالا گرفت.این بار مناقشه بر سر جنبه های فرمال و غیر رسمی بود.لوودون اولین منتقد باغ های منظره ای براون و رپتون بود و از پرایس و طرفداران پیکتورسک حمایت می کرد.نظریه ی لوودون این بود که باغ یک اثر خلاقانه ی هنری است و نه تقلیدی از طبیعت.او معتقد بود که باغ ها باید ترکیبی از گونه های گیاهی با فرم های نا متعارف باشد،خصوصا گونه های غیر بومی که با یک طرح منظم به هم پیوند خورده اند.</a:t>
            </a:r>
          </a:p>
          <a:p>
            <a:pPr algn="just" rtl="1"/>
            <a:r>
              <a:rPr lang="fa-IR" dirty="0" smtClean="0">
                <a:cs typeface="B Kamran" panose="00000400000000000000" pitchFamily="2" charset="-78"/>
              </a:rPr>
              <a:t>ویلیام رابینسون از منتقدان گاردنسک بود.او در کتابش با عنوان باغ بکر که در سال 1870 منتشر شد،رویکرد طبیعی در کاشت گیاه را که بر نیاز های علم باغبانی و کیفیت های زیبایی شناسانه گیاهان استوار است،توصیه می کند.بر خلاف سبک غیر رسمی که توسط رابینسون پیشنهاد شده بود،رینالد تئودور بلومفیلد بازگشت به رسمیت و تشریفات را باب کرد.</a:t>
            </a:r>
            <a:endParaRPr lang="en-US" dirty="0">
              <a:cs typeface="B Kamra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 t="28599" r="33510" b="41255"/>
          <a:stretch/>
        </p:blipFill>
        <p:spPr>
          <a:xfrm>
            <a:off x="3592854" y="1273311"/>
            <a:ext cx="5446643" cy="4390028"/>
          </a:xfrm>
          <a:prstGeom prst="rect">
            <a:avLst/>
          </a:prstGeom>
        </p:spPr>
      </p:pic>
    </p:spTree>
    <p:extLst>
      <p:ext uri="{BB962C8B-B14F-4D97-AF65-F5344CB8AC3E}">
        <p14:creationId xmlns:p14="http://schemas.microsoft.com/office/powerpoint/2010/main" val="322474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1" y="487408"/>
            <a:ext cx="5306538" cy="583745"/>
          </a:xfrm>
        </p:spPr>
        <p:txBody>
          <a:bodyPr>
            <a:normAutofit fontScale="90000"/>
          </a:bodyPr>
          <a:lstStyle/>
          <a:p>
            <a:pPr algn="just" rtl="1"/>
            <a:r>
              <a:rPr lang="fa-IR" dirty="0" smtClean="0">
                <a:cs typeface="B Kamran" panose="00000400000000000000" pitchFamily="2" charset="-78"/>
              </a:rPr>
              <a:t>جنبش هنر و صنایع دستی:</a:t>
            </a:r>
            <a:endParaRPr lang="en-US" dirty="0">
              <a:cs typeface="B Kamran" panose="00000400000000000000" pitchFamily="2" charset="-78"/>
            </a:endParaRPr>
          </a:p>
        </p:txBody>
      </p:sp>
      <p:sp>
        <p:nvSpPr>
          <p:cNvPr id="3" name="Text Placeholder 2"/>
          <p:cNvSpPr>
            <a:spLocks noGrp="1"/>
          </p:cNvSpPr>
          <p:nvPr>
            <p:ph type="body" idx="1"/>
          </p:nvPr>
        </p:nvSpPr>
        <p:spPr>
          <a:xfrm>
            <a:off x="705394" y="1355228"/>
            <a:ext cx="11001944" cy="2547071"/>
          </a:xfrm>
        </p:spPr>
        <p:txBody>
          <a:bodyPr/>
          <a:lstStyle/>
          <a:p>
            <a:pPr algn="just" rtl="1"/>
            <a:r>
              <a:rPr lang="fa-IR" dirty="0" smtClean="0">
                <a:cs typeface="B Kamran" panose="00000400000000000000" pitchFamily="2" charset="-78"/>
              </a:rPr>
              <a:t>انقلاب صنعتی تغییرات بی سابقه ای را برای منظر سازی به ارمغان آورد.کارخانه ها جای کارگاه های خانگی را گرفتند.تجارت رونق پیدا کرد و جمعیت افزایش یافت.</a:t>
            </a:r>
          </a:p>
          <a:p>
            <a:pPr algn="just" rtl="1"/>
            <a:r>
              <a:rPr lang="fa-IR" dirty="0" smtClean="0">
                <a:cs typeface="B Kamran" panose="00000400000000000000" pitchFamily="2" charset="-78"/>
              </a:rPr>
              <a:t>جنبش هنر و صنایع دستی در سال های 1880 تا 1890 پاسخی به کیفیت ضعیف کالا های کارخانه ای و فرایند تولید انبوه بود.</a:t>
            </a:r>
          </a:p>
          <a:p>
            <a:pPr algn="just" rtl="1"/>
            <a:r>
              <a:rPr lang="fa-IR" dirty="0" smtClean="0">
                <a:cs typeface="B Kamran" panose="00000400000000000000" pitchFamily="2" charset="-78"/>
              </a:rPr>
              <a:t>ویلیام موریس نویسنده و طراح سوسیالیست،یک کمپانی هنرهای تزئینی تاسیس کرد که کار آن مبتنی بر سبک های هنر و صنایع دستی بود.</a:t>
            </a:r>
            <a:endParaRPr lang="en-US" dirty="0">
              <a:cs typeface="B Kamran" panose="00000400000000000000" pitchFamily="2" charset="-78"/>
            </a:endParaRPr>
          </a:p>
        </p:txBody>
      </p:sp>
    </p:spTree>
    <p:extLst>
      <p:ext uri="{BB962C8B-B14F-4D97-AF65-F5344CB8AC3E}">
        <p14:creationId xmlns:p14="http://schemas.microsoft.com/office/powerpoint/2010/main" val="12357950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59867" y="946045"/>
            <a:ext cx="9094324" cy="2954655"/>
          </a:xfrm>
          <a:prstGeom prst="rect">
            <a:avLst/>
          </a:prstGeom>
          <a:noFill/>
        </p:spPr>
        <p:txBody>
          <a:bodyPr wrap="square" rtlCol="0">
            <a:spAutoFit/>
          </a:bodyPr>
          <a:lstStyle/>
          <a:p>
            <a:pPr algn="r" rtl="1"/>
            <a:r>
              <a:rPr lang="fa-IR" sz="3600" b="1" dirty="0" smtClean="0">
                <a:cs typeface="B Nazanin" pitchFamily="2" charset="-78"/>
              </a:rPr>
              <a:t>منابع</a:t>
            </a:r>
            <a:endParaRPr lang="en-US" sz="3600" b="1" dirty="0" smtClean="0">
              <a:cs typeface="B Nazanin" pitchFamily="2" charset="-78"/>
            </a:endParaRPr>
          </a:p>
          <a:p>
            <a:pPr algn="r" rtl="1"/>
            <a:endParaRPr lang="fa-IR" sz="3600" b="1" dirty="0" smtClean="0">
              <a:cs typeface="B Nazanin" pitchFamily="2" charset="-78"/>
            </a:endParaRPr>
          </a:p>
          <a:p>
            <a:pPr algn="r" rtl="1"/>
            <a:r>
              <a:rPr lang="fa-IR" sz="3200" dirty="0" smtClean="0">
                <a:cs typeface="B Nazanin" pitchFamily="2" charset="-78"/>
              </a:rPr>
              <a:t>بولت ، الیزابت (1393) تاریخ مصور طراحی منظر ، ترجمه گلنار محبعلی</a:t>
            </a:r>
            <a:endParaRPr lang="en-US" sz="3200" dirty="0" smtClean="0">
              <a:cs typeface="B Nazanin" pitchFamily="2" charset="-78"/>
            </a:endParaRPr>
          </a:p>
          <a:p>
            <a:pPr algn="r" rtl="1"/>
            <a:endParaRPr lang="en-US" sz="3200" dirty="0" smtClean="0">
              <a:cs typeface="B Nazanin" pitchFamily="2" charset="-78"/>
            </a:endParaRPr>
          </a:p>
          <a:p>
            <a:pPr algn="r" rtl="1"/>
            <a:r>
              <a:rPr lang="en-US" sz="3200" dirty="0">
                <a:cs typeface="B Nazanin" pitchFamily="2" charset="-78"/>
              </a:rPr>
              <a:t>WWW.en.wikipedia.org</a:t>
            </a:r>
          </a:p>
          <a:p>
            <a:pPr algn="r" rtl="1"/>
            <a:endParaRPr lang="fa-IR" dirty="0" smtClean="0">
              <a:cs typeface="B Nazanin" pitchFamily="2" charset="-78"/>
            </a:endParaRPr>
          </a:p>
        </p:txBody>
      </p:sp>
    </p:spTree>
    <p:extLst>
      <p:ext uri="{BB962C8B-B14F-4D97-AF65-F5344CB8AC3E}">
        <p14:creationId xmlns:p14="http://schemas.microsoft.com/office/powerpoint/2010/main" val="4205032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5242988" y="0"/>
            <a:ext cx="1724297" cy="992778"/>
          </a:xfrm>
          <a:prstGeom prst="ellipse">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dirty="0"/>
          </a:p>
          <a:p>
            <a:pPr algn="ctr" rtl="1"/>
            <a:r>
              <a:rPr lang="fa-IR" sz="3200" dirty="0" smtClean="0">
                <a:solidFill>
                  <a:schemeClr val="tx1"/>
                </a:solidFill>
                <a:cs typeface="B Kamran" panose="00000400000000000000" pitchFamily="2" charset="-78"/>
              </a:rPr>
              <a:t>فهرست</a:t>
            </a:r>
            <a:endParaRPr lang="en-US" dirty="0">
              <a:solidFill>
                <a:schemeClr val="tx1"/>
              </a:solidFill>
              <a:cs typeface="B Kamran" panose="00000400000000000000" pitchFamily="2" charset="-78"/>
            </a:endParaRPr>
          </a:p>
        </p:txBody>
      </p:sp>
      <p:sp>
        <p:nvSpPr>
          <p:cNvPr id="7" name="TextBox 6"/>
          <p:cNvSpPr txBox="1"/>
          <p:nvPr/>
        </p:nvSpPr>
        <p:spPr>
          <a:xfrm>
            <a:off x="5393121" y="2030722"/>
            <a:ext cx="5799907" cy="5355312"/>
          </a:xfrm>
          <a:prstGeom prst="rect">
            <a:avLst/>
          </a:prstGeom>
          <a:noFill/>
        </p:spPr>
        <p:txBody>
          <a:bodyPr wrap="square" rtlCol="0">
            <a:spAutoFit/>
          </a:bodyPr>
          <a:lstStyle/>
          <a:p>
            <a:pPr marL="514350" indent="-514350" algn="r" rtl="1">
              <a:buFont typeface="Wingdings" panose="05000000000000000000" pitchFamily="2" charset="2"/>
              <a:buChar char="§"/>
            </a:pPr>
            <a:r>
              <a:rPr lang="fa-IR" sz="2400" dirty="0" smtClean="0">
                <a:cs typeface="B Kamran" panose="00000400000000000000" pitchFamily="2" charset="-78"/>
              </a:rPr>
              <a:t>قرن 17</a:t>
            </a:r>
          </a:p>
          <a:p>
            <a:pPr marL="1257300" lvl="2" indent="-342900" algn="r" rtl="1">
              <a:buFont typeface="Wingdings" panose="05000000000000000000" pitchFamily="2" charset="2"/>
              <a:buChar char="§"/>
            </a:pPr>
            <a:r>
              <a:rPr lang="fa-IR" sz="2400" dirty="0" smtClean="0">
                <a:cs typeface="B Kamran" panose="00000400000000000000" pitchFamily="2" charset="-78"/>
              </a:rPr>
              <a:t>تلفیق پچیده ای از سبک های اروپایی</a:t>
            </a:r>
          </a:p>
          <a:p>
            <a:pPr marL="1257300" lvl="2" indent="-342900" algn="r" rtl="1">
              <a:buFont typeface="Wingdings" panose="05000000000000000000" pitchFamily="2" charset="2"/>
              <a:buChar char="§"/>
            </a:pPr>
            <a:r>
              <a:rPr lang="fa-IR" sz="2400" dirty="0" smtClean="0">
                <a:cs typeface="B Kamran" panose="00000400000000000000" pitchFamily="2" charset="-78"/>
              </a:rPr>
              <a:t>خانه ی هاتفیلد، هرتفورد شایر</a:t>
            </a:r>
          </a:p>
          <a:p>
            <a:pPr marL="1257300" lvl="2" indent="-342900" algn="r" rtl="1">
              <a:buFont typeface="Wingdings" panose="05000000000000000000" pitchFamily="2" charset="2"/>
              <a:buChar char="§"/>
            </a:pPr>
            <a:r>
              <a:rPr lang="fa-IR" sz="2400" dirty="0" smtClean="0">
                <a:cs typeface="B Kamran" panose="00000400000000000000" pitchFamily="2" charset="-78"/>
              </a:rPr>
              <a:t>حیاط قصر همپتون، میدلسکس (لندن)</a:t>
            </a:r>
          </a:p>
          <a:p>
            <a:pPr marL="342900" indent="-342900" algn="r" rtl="1">
              <a:buFont typeface="Wingdings" panose="05000000000000000000" pitchFamily="2" charset="2"/>
              <a:buChar char="§"/>
            </a:pPr>
            <a:r>
              <a:rPr lang="fa-IR" sz="2400" dirty="0" smtClean="0">
                <a:cs typeface="B Kamran" panose="00000400000000000000" pitchFamily="2" charset="-78"/>
              </a:rPr>
              <a:t>قرن 18</a:t>
            </a:r>
          </a:p>
          <a:p>
            <a:pPr marL="1257300" lvl="2" indent="-342900" algn="r" rtl="1">
              <a:buFont typeface="Wingdings" panose="05000000000000000000" pitchFamily="2" charset="2"/>
              <a:buChar char="§"/>
            </a:pPr>
            <a:r>
              <a:rPr lang="fa-IR" sz="2400" dirty="0" smtClean="0">
                <a:cs typeface="B Kamran" panose="00000400000000000000" pitchFamily="2" charset="-78"/>
              </a:rPr>
              <a:t>پیشرفت باغ منظره ای</a:t>
            </a:r>
          </a:p>
          <a:p>
            <a:pPr marL="1257300" lvl="2" indent="-342900" algn="r" rtl="1">
              <a:buFont typeface="Wingdings" panose="05000000000000000000" pitchFamily="2" charset="2"/>
              <a:buChar char="§"/>
            </a:pPr>
            <a:r>
              <a:rPr lang="fa-IR" sz="2400" dirty="0" smtClean="0">
                <a:cs typeface="B Kamran" panose="00000400000000000000" pitchFamily="2" charset="-78"/>
              </a:rPr>
              <a:t>تاثیر سیاست، شعر و نقاشی</a:t>
            </a:r>
          </a:p>
          <a:p>
            <a:pPr marL="1257300" lvl="2" indent="-342900" algn="r" rtl="1">
              <a:buFont typeface="Wingdings" panose="05000000000000000000" pitchFamily="2" charset="2"/>
              <a:buChar char="§"/>
            </a:pPr>
            <a:r>
              <a:rPr lang="fa-IR" sz="2400" dirty="0" smtClean="0">
                <a:cs typeface="B Kamran" panose="00000400000000000000" pitchFamily="2" charset="-78"/>
              </a:rPr>
              <a:t>شیفتگی با سبک های چینی</a:t>
            </a:r>
          </a:p>
          <a:p>
            <a:pPr marL="1257300" lvl="2" indent="-342900" algn="r" rtl="1">
              <a:buFont typeface="Wingdings" panose="05000000000000000000" pitchFamily="2" charset="2"/>
              <a:buChar char="§"/>
            </a:pPr>
            <a:r>
              <a:rPr lang="fa-IR" sz="2400" dirty="0" smtClean="0">
                <a:cs typeface="B Kamran" panose="00000400000000000000" pitchFamily="2" charset="-78"/>
              </a:rPr>
              <a:t>عناصر طراحی</a:t>
            </a:r>
          </a:p>
          <a:p>
            <a:pPr marL="1257300" lvl="2" indent="-342900" algn="r" rtl="1">
              <a:buFont typeface="Wingdings" panose="05000000000000000000" pitchFamily="2" charset="2"/>
              <a:buChar char="§"/>
            </a:pPr>
            <a:r>
              <a:rPr lang="fa-IR" sz="2400" dirty="0" smtClean="0">
                <a:cs typeface="B Kamran" panose="00000400000000000000" pitchFamily="2" charset="-78"/>
              </a:rPr>
              <a:t>طراحان باغ تاثیر گذار</a:t>
            </a:r>
          </a:p>
          <a:p>
            <a:pPr marL="1257300" lvl="2" indent="-342900" algn="r" rtl="1">
              <a:buFont typeface="Wingdings" panose="05000000000000000000" pitchFamily="2" charset="2"/>
              <a:buChar char="§"/>
            </a:pPr>
            <a:r>
              <a:rPr lang="fa-IR" sz="2400" dirty="0" smtClean="0">
                <a:cs typeface="B Kamran" panose="00000400000000000000" pitchFamily="2" charset="-78"/>
              </a:rPr>
              <a:t>پروژه های شاخص</a:t>
            </a:r>
          </a:p>
          <a:p>
            <a:pPr marL="1257300" lvl="2" indent="-342900" algn="r" rtl="1">
              <a:buFont typeface="Wingdings" panose="05000000000000000000" pitchFamily="2" charset="2"/>
              <a:buChar char="§"/>
            </a:pPr>
            <a:r>
              <a:rPr lang="fa-IR" sz="2400" dirty="0" smtClean="0">
                <a:cs typeface="B Kamran" panose="00000400000000000000" pitchFamily="2" charset="-78"/>
              </a:rPr>
              <a:t>مباحثات سبکی</a:t>
            </a:r>
          </a:p>
          <a:p>
            <a:pPr marL="1257300" lvl="2" indent="-342900" algn="r" rtl="1">
              <a:buFont typeface="Wingdings" panose="05000000000000000000" pitchFamily="2" charset="2"/>
              <a:buChar char="§"/>
            </a:pPr>
            <a:endParaRPr lang="fa-IR" dirty="0" smtClean="0"/>
          </a:p>
          <a:p>
            <a:pPr marL="1257300" lvl="2" indent="-342900" algn="r" rtl="1">
              <a:buFont typeface="Wingdings" panose="05000000000000000000" pitchFamily="2" charset="2"/>
              <a:buChar char="§"/>
            </a:pPr>
            <a:endParaRPr lang="fa-IR" dirty="0" smtClean="0"/>
          </a:p>
          <a:p>
            <a:pPr marL="1257300" lvl="2" indent="-342900" algn="r" rtl="1">
              <a:buFont typeface="Wingdings" panose="05000000000000000000" pitchFamily="2" charset="2"/>
              <a:buChar char="§"/>
            </a:pPr>
            <a:endParaRPr lang="en-US" dirty="0"/>
          </a:p>
        </p:txBody>
      </p:sp>
      <p:sp>
        <p:nvSpPr>
          <p:cNvPr id="4" name="TextBox 3"/>
          <p:cNvSpPr txBox="1"/>
          <p:nvPr/>
        </p:nvSpPr>
        <p:spPr>
          <a:xfrm>
            <a:off x="734095" y="3620068"/>
            <a:ext cx="5799907" cy="3139321"/>
          </a:xfrm>
          <a:prstGeom prst="rect">
            <a:avLst/>
          </a:prstGeom>
          <a:noFill/>
        </p:spPr>
        <p:txBody>
          <a:bodyPr wrap="square" rtlCol="0">
            <a:spAutoFit/>
          </a:bodyPr>
          <a:lstStyle/>
          <a:p>
            <a:pPr marL="342900" indent="-342900" algn="r" rtl="1">
              <a:buFont typeface="Wingdings" panose="05000000000000000000" pitchFamily="2" charset="2"/>
              <a:buChar char="§"/>
            </a:pPr>
            <a:r>
              <a:rPr lang="fa-IR" sz="2400" dirty="0" smtClean="0">
                <a:cs typeface="B Kamran" panose="00000400000000000000" pitchFamily="2" charset="-78"/>
              </a:rPr>
              <a:t>قرن 19</a:t>
            </a:r>
          </a:p>
          <a:p>
            <a:pPr marL="1257300" lvl="2" indent="-342900" algn="r" rtl="1">
              <a:buFont typeface="Wingdings" panose="05000000000000000000" pitchFamily="2" charset="2"/>
              <a:buChar char="§"/>
            </a:pPr>
            <a:r>
              <a:rPr lang="fa-IR" sz="2400" dirty="0" smtClean="0">
                <a:cs typeface="B Kamran" panose="00000400000000000000" pitchFamily="2" charset="-78"/>
              </a:rPr>
              <a:t>باغ های ویکتوریایی وگیاهان آن </a:t>
            </a:r>
          </a:p>
          <a:p>
            <a:pPr marL="1257300" lvl="2" indent="-342900" algn="r" rtl="1">
              <a:buFont typeface="Wingdings" panose="05000000000000000000" pitchFamily="2" charset="2"/>
              <a:buChar char="§"/>
            </a:pPr>
            <a:r>
              <a:rPr lang="fa-IR" sz="2400" dirty="0" smtClean="0">
                <a:cs typeface="B Kamran" panose="00000400000000000000" pitchFamily="2" charset="-78"/>
              </a:rPr>
              <a:t>جی.سی.لوودون و منظر سازی مبتدی</a:t>
            </a:r>
          </a:p>
          <a:p>
            <a:pPr marL="1257300" lvl="2" indent="-342900" algn="r" rtl="1">
              <a:buFont typeface="Wingdings" panose="05000000000000000000" pitchFamily="2" charset="2"/>
              <a:buChar char="§"/>
            </a:pPr>
            <a:r>
              <a:rPr lang="fa-IR" sz="2400" dirty="0" smtClean="0">
                <a:cs typeface="B Kamran" panose="00000400000000000000" pitchFamily="2" charset="-78"/>
              </a:rPr>
              <a:t>آثار جوزف پاکستون در حوزه عمومی و بخش خصوصی</a:t>
            </a:r>
          </a:p>
          <a:p>
            <a:pPr marL="1257300" lvl="2" indent="-342900" algn="r" rtl="1">
              <a:buFont typeface="Wingdings" panose="05000000000000000000" pitchFamily="2" charset="2"/>
              <a:buChar char="§"/>
            </a:pPr>
            <a:r>
              <a:rPr lang="fa-IR" sz="2400" dirty="0" smtClean="0">
                <a:cs typeface="B Kamran" panose="00000400000000000000" pitchFamily="2" charset="-78"/>
              </a:rPr>
              <a:t>تداوم مجادلات سبکی </a:t>
            </a:r>
          </a:p>
          <a:p>
            <a:pPr marL="1257300" lvl="2" indent="-342900" algn="r" rtl="1">
              <a:buFont typeface="Wingdings" panose="05000000000000000000" pitchFamily="2" charset="2"/>
              <a:buChar char="§"/>
            </a:pPr>
            <a:r>
              <a:rPr lang="fa-IR" sz="2400" dirty="0" smtClean="0">
                <a:cs typeface="B Kamran" panose="00000400000000000000" pitchFamily="2" charset="-78"/>
              </a:rPr>
              <a:t>جنبش هنر و صنایع دستی</a:t>
            </a:r>
          </a:p>
          <a:p>
            <a:pPr marL="1257300" lvl="2" indent="-342900" algn="r" rtl="1">
              <a:buFont typeface="Wingdings" panose="05000000000000000000" pitchFamily="2" charset="2"/>
              <a:buChar char="§"/>
            </a:pPr>
            <a:endParaRPr lang="fa-IR" dirty="0" smtClean="0"/>
          </a:p>
          <a:p>
            <a:pPr marL="1257300" lvl="2" indent="-342900" algn="r" rtl="1">
              <a:buFont typeface="Wingdings" panose="05000000000000000000" pitchFamily="2" charset="2"/>
              <a:buChar char="§"/>
            </a:pPr>
            <a:endParaRPr lang="fa-IR" dirty="0" smtClean="0"/>
          </a:p>
          <a:p>
            <a:pPr marL="1257300" lvl="2" indent="-342900" algn="r" rtl="1">
              <a:buFont typeface="Wingdings" panose="05000000000000000000" pitchFamily="2" charset="2"/>
              <a:buChar char="§"/>
            </a:pPr>
            <a:endParaRPr lang="en-US" dirty="0"/>
          </a:p>
        </p:txBody>
      </p:sp>
    </p:spTree>
    <p:extLst>
      <p:ext uri="{BB962C8B-B14F-4D97-AF65-F5344CB8AC3E}">
        <p14:creationId xmlns:p14="http://schemas.microsoft.com/office/powerpoint/2010/main" val="1142902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1000"/>
                                        <p:tgtEl>
                                          <p:spTgt spid="7">
                                            <p:txEl>
                                              <p:pRg st="0" end="0"/>
                                            </p:txEl>
                                          </p:spTgt>
                                        </p:tgtEl>
                                      </p:cBhvr>
                                    </p:animEffect>
                                    <p:anim calcmode="lin" valueType="num">
                                      <p:cBhvr>
                                        <p:cTn id="14"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1000"/>
                                        <p:tgtEl>
                                          <p:spTgt spid="7">
                                            <p:txEl>
                                              <p:pRg st="1" end="1"/>
                                            </p:txEl>
                                          </p:spTgt>
                                        </p:tgtEl>
                                      </p:cBhvr>
                                    </p:animEffect>
                                    <p:anim calcmode="lin" valueType="num">
                                      <p:cBhvr>
                                        <p:cTn id="19"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7">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1000"/>
                                        <p:tgtEl>
                                          <p:spTgt spid="7">
                                            <p:txEl>
                                              <p:pRg st="2" end="2"/>
                                            </p:txEl>
                                          </p:spTgt>
                                        </p:tgtEl>
                                      </p:cBhvr>
                                    </p:animEffect>
                                    <p:anim calcmode="lin" valueType="num">
                                      <p:cBhvr>
                                        <p:cTn id="24"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7">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1000"/>
                                        <p:tgtEl>
                                          <p:spTgt spid="7">
                                            <p:txEl>
                                              <p:pRg st="3" end="3"/>
                                            </p:txEl>
                                          </p:spTgt>
                                        </p:tgtEl>
                                      </p:cBhvr>
                                    </p:animEffect>
                                    <p:anim calcmode="lin" valueType="num">
                                      <p:cBhvr>
                                        <p:cTn id="2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fade">
                                      <p:cBhvr>
                                        <p:cTn id="33" dur="1000"/>
                                        <p:tgtEl>
                                          <p:spTgt spid="7">
                                            <p:txEl>
                                              <p:pRg st="4" end="4"/>
                                            </p:txEl>
                                          </p:spTgt>
                                        </p:tgtEl>
                                      </p:cBhvr>
                                    </p:animEffect>
                                    <p:anim calcmode="lin" valueType="num">
                                      <p:cBhvr>
                                        <p:cTn id="34"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7">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7">
                                            <p:txEl>
                                              <p:pRg st="5" end="5"/>
                                            </p:txEl>
                                          </p:spTgt>
                                        </p:tgtEl>
                                        <p:attrNameLst>
                                          <p:attrName>style.visibility</p:attrName>
                                        </p:attrNameLst>
                                      </p:cBhvr>
                                      <p:to>
                                        <p:strVal val="visible"/>
                                      </p:to>
                                    </p:set>
                                    <p:animEffect transition="in" filter="fade">
                                      <p:cBhvr>
                                        <p:cTn id="38" dur="1000"/>
                                        <p:tgtEl>
                                          <p:spTgt spid="7">
                                            <p:txEl>
                                              <p:pRg st="5" end="5"/>
                                            </p:txEl>
                                          </p:spTgt>
                                        </p:tgtEl>
                                      </p:cBhvr>
                                    </p:animEffect>
                                    <p:anim calcmode="lin" valueType="num">
                                      <p:cBhvr>
                                        <p:cTn id="39"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7">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7">
                                            <p:txEl>
                                              <p:pRg st="6" end="6"/>
                                            </p:txEl>
                                          </p:spTgt>
                                        </p:tgtEl>
                                        <p:attrNameLst>
                                          <p:attrName>style.visibility</p:attrName>
                                        </p:attrNameLst>
                                      </p:cBhvr>
                                      <p:to>
                                        <p:strVal val="visible"/>
                                      </p:to>
                                    </p:set>
                                    <p:animEffect transition="in" filter="fade">
                                      <p:cBhvr>
                                        <p:cTn id="43" dur="1000"/>
                                        <p:tgtEl>
                                          <p:spTgt spid="7">
                                            <p:txEl>
                                              <p:pRg st="6" end="6"/>
                                            </p:txEl>
                                          </p:spTgt>
                                        </p:tgtEl>
                                      </p:cBhvr>
                                    </p:animEffect>
                                    <p:anim calcmode="lin" valueType="num">
                                      <p:cBhvr>
                                        <p:cTn id="44"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7">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7">
                                            <p:txEl>
                                              <p:pRg st="7" end="7"/>
                                            </p:txEl>
                                          </p:spTgt>
                                        </p:tgtEl>
                                        <p:attrNameLst>
                                          <p:attrName>style.visibility</p:attrName>
                                        </p:attrNameLst>
                                      </p:cBhvr>
                                      <p:to>
                                        <p:strVal val="visible"/>
                                      </p:to>
                                    </p:set>
                                    <p:animEffect transition="in" filter="fade">
                                      <p:cBhvr>
                                        <p:cTn id="48" dur="1000"/>
                                        <p:tgtEl>
                                          <p:spTgt spid="7">
                                            <p:txEl>
                                              <p:pRg st="7" end="7"/>
                                            </p:txEl>
                                          </p:spTgt>
                                        </p:tgtEl>
                                      </p:cBhvr>
                                    </p:animEffect>
                                    <p:anim calcmode="lin" valueType="num">
                                      <p:cBhvr>
                                        <p:cTn id="49"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7">
                                            <p:txEl>
                                              <p:pRg st="7" end="7"/>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7">
                                            <p:txEl>
                                              <p:pRg st="8" end="8"/>
                                            </p:txEl>
                                          </p:spTgt>
                                        </p:tgtEl>
                                        <p:attrNameLst>
                                          <p:attrName>style.visibility</p:attrName>
                                        </p:attrNameLst>
                                      </p:cBhvr>
                                      <p:to>
                                        <p:strVal val="visible"/>
                                      </p:to>
                                    </p:set>
                                    <p:animEffect transition="in" filter="fade">
                                      <p:cBhvr>
                                        <p:cTn id="53" dur="1000"/>
                                        <p:tgtEl>
                                          <p:spTgt spid="7">
                                            <p:txEl>
                                              <p:pRg st="8" end="8"/>
                                            </p:txEl>
                                          </p:spTgt>
                                        </p:tgtEl>
                                      </p:cBhvr>
                                    </p:animEffect>
                                    <p:anim calcmode="lin" valueType="num">
                                      <p:cBhvr>
                                        <p:cTn id="54"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55" dur="1000" fill="hold"/>
                                        <p:tgtEl>
                                          <p:spTgt spid="7">
                                            <p:txEl>
                                              <p:pRg st="8" end="8"/>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7">
                                            <p:txEl>
                                              <p:pRg st="9" end="9"/>
                                            </p:txEl>
                                          </p:spTgt>
                                        </p:tgtEl>
                                        <p:attrNameLst>
                                          <p:attrName>style.visibility</p:attrName>
                                        </p:attrNameLst>
                                      </p:cBhvr>
                                      <p:to>
                                        <p:strVal val="visible"/>
                                      </p:to>
                                    </p:set>
                                    <p:animEffect transition="in" filter="fade">
                                      <p:cBhvr>
                                        <p:cTn id="58" dur="1000"/>
                                        <p:tgtEl>
                                          <p:spTgt spid="7">
                                            <p:txEl>
                                              <p:pRg st="9" end="9"/>
                                            </p:txEl>
                                          </p:spTgt>
                                        </p:tgtEl>
                                      </p:cBhvr>
                                    </p:animEffect>
                                    <p:anim calcmode="lin" valueType="num">
                                      <p:cBhvr>
                                        <p:cTn id="59"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60" dur="1000" fill="hold"/>
                                        <p:tgtEl>
                                          <p:spTgt spid="7">
                                            <p:txEl>
                                              <p:pRg st="9" end="9"/>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7">
                                            <p:txEl>
                                              <p:pRg st="10" end="10"/>
                                            </p:txEl>
                                          </p:spTgt>
                                        </p:tgtEl>
                                        <p:attrNameLst>
                                          <p:attrName>style.visibility</p:attrName>
                                        </p:attrNameLst>
                                      </p:cBhvr>
                                      <p:to>
                                        <p:strVal val="visible"/>
                                      </p:to>
                                    </p:set>
                                    <p:animEffect transition="in" filter="fade">
                                      <p:cBhvr>
                                        <p:cTn id="63" dur="1000"/>
                                        <p:tgtEl>
                                          <p:spTgt spid="7">
                                            <p:txEl>
                                              <p:pRg st="10" end="10"/>
                                            </p:txEl>
                                          </p:spTgt>
                                        </p:tgtEl>
                                      </p:cBhvr>
                                    </p:animEffect>
                                    <p:anim calcmode="lin" valueType="num">
                                      <p:cBhvr>
                                        <p:cTn id="64" dur="1000" fill="hold"/>
                                        <p:tgtEl>
                                          <p:spTgt spid="7">
                                            <p:txEl>
                                              <p:pRg st="10" end="10"/>
                                            </p:txEl>
                                          </p:spTgt>
                                        </p:tgtEl>
                                        <p:attrNameLst>
                                          <p:attrName>ppt_x</p:attrName>
                                        </p:attrNameLst>
                                      </p:cBhvr>
                                      <p:tavLst>
                                        <p:tav tm="0">
                                          <p:val>
                                            <p:strVal val="#ppt_x"/>
                                          </p:val>
                                        </p:tav>
                                        <p:tav tm="100000">
                                          <p:val>
                                            <p:strVal val="#ppt_x"/>
                                          </p:val>
                                        </p:tav>
                                      </p:tavLst>
                                    </p:anim>
                                    <p:anim calcmode="lin" valueType="num">
                                      <p:cBhvr>
                                        <p:cTn id="65" dur="1000" fill="hold"/>
                                        <p:tgtEl>
                                          <p:spTgt spid="7">
                                            <p:txEl>
                                              <p:pRg st="10" end="10"/>
                                            </p:txEl>
                                          </p:spTgt>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7">
                                            <p:txEl>
                                              <p:pRg st="11" end="11"/>
                                            </p:txEl>
                                          </p:spTgt>
                                        </p:tgtEl>
                                        <p:attrNameLst>
                                          <p:attrName>style.visibility</p:attrName>
                                        </p:attrNameLst>
                                      </p:cBhvr>
                                      <p:to>
                                        <p:strVal val="visible"/>
                                      </p:to>
                                    </p:set>
                                    <p:animEffect transition="in" filter="fade">
                                      <p:cBhvr>
                                        <p:cTn id="68" dur="1000"/>
                                        <p:tgtEl>
                                          <p:spTgt spid="7">
                                            <p:txEl>
                                              <p:pRg st="11" end="11"/>
                                            </p:txEl>
                                          </p:spTgt>
                                        </p:tgtEl>
                                      </p:cBhvr>
                                    </p:animEffect>
                                    <p:anim calcmode="lin" valueType="num">
                                      <p:cBhvr>
                                        <p:cTn id="69" dur="1000" fill="hold"/>
                                        <p:tgtEl>
                                          <p:spTgt spid="7">
                                            <p:txEl>
                                              <p:pRg st="11" end="11"/>
                                            </p:txEl>
                                          </p:spTgt>
                                        </p:tgtEl>
                                        <p:attrNameLst>
                                          <p:attrName>ppt_x</p:attrName>
                                        </p:attrNameLst>
                                      </p:cBhvr>
                                      <p:tavLst>
                                        <p:tav tm="0">
                                          <p:val>
                                            <p:strVal val="#ppt_x"/>
                                          </p:val>
                                        </p:tav>
                                        <p:tav tm="100000">
                                          <p:val>
                                            <p:strVal val="#ppt_x"/>
                                          </p:val>
                                        </p:tav>
                                      </p:tavLst>
                                    </p:anim>
                                    <p:anim calcmode="lin" valueType="num">
                                      <p:cBhvr>
                                        <p:cTn id="70" dur="1000" fill="hold"/>
                                        <p:tgtEl>
                                          <p:spTgt spid="7">
                                            <p:txEl>
                                              <p:pRg st="11" end="11"/>
                                            </p:txEl>
                                          </p:spTgt>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4">
                                            <p:txEl>
                                              <p:pRg st="0" end="0"/>
                                            </p:txEl>
                                          </p:spTgt>
                                        </p:tgtEl>
                                        <p:attrNameLst>
                                          <p:attrName>style.visibility</p:attrName>
                                        </p:attrNameLst>
                                      </p:cBhvr>
                                      <p:to>
                                        <p:strVal val="visible"/>
                                      </p:to>
                                    </p:set>
                                    <p:animEffect transition="in" filter="fade">
                                      <p:cBhvr>
                                        <p:cTn id="73" dur="1000"/>
                                        <p:tgtEl>
                                          <p:spTgt spid="4">
                                            <p:txEl>
                                              <p:pRg st="0" end="0"/>
                                            </p:txEl>
                                          </p:spTgt>
                                        </p:tgtEl>
                                      </p:cBhvr>
                                    </p:animEffect>
                                    <p:anim calcmode="lin" valueType="num">
                                      <p:cBhvr>
                                        <p:cTn id="7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75" dur="1000" fill="hold"/>
                                        <p:tgtEl>
                                          <p:spTgt spid="4">
                                            <p:txEl>
                                              <p:pRg st="0" end="0"/>
                                            </p:txEl>
                                          </p:spTgt>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4">
                                            <p:txEl>
                                              <p:pRg st="1" end="1"/>
                                            </p:txEl>
                                          </p:spTgt>
                                        </p:tgtEl>
                                        <p:attrNameLst>
                                          <p:attrName>style.visibility</p:attrName>
                                        </p:attrNameLst>
                                      </p:cBhvr>
                                      <p:to>
                                        <p:strVal val="visible"/>
                                      </p:to>
                                    </p:set>
                                    <p:animEffect transition="in" filter="fade">
                                      <p:cBhvr>
                                        <p:cTn id="78" dur="1000"/>
                                        <p:tgtEl>
                                          <p:spTgt spid="4">
                                            <p:txEl>
                                              <p:pRg st="1" end="1"/>
                                            </p:txEl>
                                          </p:spTgt>
                                        </p:tgtEl>
                                      </p:cBhvr>
                                    </p:animEffect>
                                    <p:anim calcmode="lin" valueType="num">
                                      <p:cBhvr>
                                        <p:cTn id="79"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80" dur="1000" fill="hold"/>
                                        <p:tgtEl>
                                          <p:spTgt spid="4">
                                            <p:txEl>
                                              <p:pRg st="1" end="1"/>
                                            </p:txEl>
                                          </p:spTgt>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4">
                                            <p:txEl>
                                              <p:pRg st="2" end="2"/>
                                            </p:txEl>
                                          </p:spTgt>
                                        </p:tgtEl>
                                        <p:attrNameLst>
                                          <p:attrName>style.visibility</p:attrName>
                                        </p:attrNameLst>
                                      </p:cBhvr>
                                      <p:to>
                                        <p:strVal val="visible"/>
                                      </p:to>
                                    </p:set>
                                    <p:animEffect transition="in" filter="fade">
                                      <p:cBhvr>
                                        <p:cTn id="83" dur="1000"/>
                                        <p:tgtEl>
                                          <p:spTgt spid="4">
                                            <p:txEl>
                                              <p:pRg st="2" end="2"/>
                                            </p:txEl>
                                          </p:spTgt>
                                        </p:tgtEl>
                                      </p:cBhvr>
                                    </p:animEffect>
                                    <p:anim calcmode="lin" valueType="num">
                                      <p:cBhvr>
                                        <p:cTn id="84"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85" dur="1000" fill="hold"/>
                                        <p:tgtEl>
                                          <p:spTgt spid="4">
                                            <p:txEl>
                                              <p:pRg st="2" end="2"/>
                                            </p:txEl>
                                          </p:spTgt>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4">
                                            <p:txEl>
                                              <p:pRg st="3" end="3"/>
                                            </p:txEl>
                                          </p:spTgt>
                                        </p:tgtEl>
                                        <p:attrNameLst>
                                          <p:attrName>style.visibility</p:attrName>
                                        </p:attrNameLst>
                                      </p:cBhvr>
                                      <p:to>
                                        <p:strVal val="visible"/>
                                      </p:to>
                                    </p:set>
                                    <p:animEffect transition="in" filter="fade">
                                      <p:cBhvr>
                                        <p:cTn id="88" dur="1000"/>
                                        <p:tgtEl>
                                          <p:spTgt spid="4">
                                            <p:txEl>
                                              <p:pRg st="3" end="3"/>
                                            </p:txEl>
                                          </p:spTgt>
                                        </p:tgtEl>
                                      </p:cBhvr>
                                    </p:animEffect>
                                    <p:anim calcmode="lin" valueType="num">
                                      <p:cBhvr>
                                        <p:cTn id="8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0" dur="1000" fill="hold"/>
                                        <p:tgtEl>
                                          <p:spTgt spid="4">
                                            <p:txEl>
                                              <p:pRg st="3" end="3"/>
                                            </p:txEl>
                                          </p:spTgt>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4">
                                            <p:txEl>
                                              <p:pRg st="4" end="4"/>
                                            </p:txEl>
                                          </p:spTgt>
                                        </p:tgtEl>
                                        <p:attrNameLst>
                                          <p:attrName>style.visibility</p:attrName>
                                        </p:attrNameLst>
                                      </p:cBhvr>
                                      <p:to>
                                        <p:strVal val="visible"/>
                                      </p:to>
                                    </p:set>
                                    <p:animEffect transition="in" filter="fade">
                                      <p:cBhvr>
                                        <p:cTn id="93" dur="1000"/>
                                        <p:tgtEl>
                                          <p:spTgt spid="4">
                                            <p:txEl>
                                              <p:pRg st="4" end="4"/>
                                            </p:txEl>
                                          </p:spTgt>
                                        </p:tgtEl>
                                      </p:cBhvr>
                                    </p:animEffect>
                                    <p:anim calcmode="lin" valueType="num">
                                      <p:cBhvr>
                                        <p:cTn id="9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95" dur="1000" fill="hold"/>
                                        <p:tgtEl>
                                          <p:spTgt spid="4">
                                            <p:txEl>
                                              <p:pRg st="4" end="4"/>
                                            </p:txEl>
                                          </p:spTgt>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4">
                                            <p:txEl>
                                              <p:pRg st="5" end="5"/>
                                            </p:txEl>
                                          </p:spTgt>
                                        </p:tgtEl>
                                        <p:attrNameLst>
                                          <p:attrName>style.visibility</p:attrName>
                                        </p:attrNameLst>
                                      </p:cBhvr>
                                      <p:to>
                                        <p:strVal val="visible"/>
                                      </p:to>
                                    </p:set>
                                    <p:animEffect transition="in" filter="fade">
                                      <p:cBhvr>
                                        <p:cTn id="98" dur="1000"/>
                                        <p:tgtEl>
                                          <p:spTgt spid="4">
                                            <p:txEl>
                                              <p:pRg st="5" end="5"/>
                                            </p:txEl>
                                          </p:spTgt>
                                        </p:tgtEl>
                                      </p:cBhvr>
                                    </p:animEffect>
                                    <p:anim calcmode="lin" valueType="num">
                                      <p:cBhvr>
                                        <p:cTn id="9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0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67006" y="243565"/>
            <a:ext cx="4224402" cy="631646"/>
          </a:xfrm>
        </p:spPr>
        <p:txBody>
          <a:bodyPr>
            <a:normAutofit/>
          </a:bodyPr>
          <a:lstStyle/>
          <a:p>
            <a:pPr algn="r"/>
            <a:r>
              <a:rPr lang="fa-IR" sz="3200" b="1" dirty="0" smtClean="0">
                <a:solidFill>
                  <a:schemeClr val="tx1">
                    <a:lumMod val="50000"/>
                  </a:schemeClr>
                </a:solidFill>
                <a:cs typeface="B Kamran" panose="00000400000000000000" pitchFamily="2" charset="-78"/>
              </a:rPr>
              <a:t>تلفیق پیچیده ای از سبک های اروپایی</a:t>
            </a:r>
            <a:endParaRPr lang="en-US" sz="3200" b="1" dirty="0">
              <a:solidFill>
                <a:schemeClr val="tx1">
                  <a:lumMod val="50000"/>
                </a:schemeClr>
              </a:solidFill>
              <a:cs typeface="B Kamran" panose="00000400000000000000" pitchFamily="2" charset="-78"/>
            </a:endParaRPr>
          </a:p>
        </p:txBody>
      </p:sp>
      <p:sp>
        <p:nvSpPr>
          <p:cNvPr id="3" name="Subtitle 2"/>
          <p:cNvSpPr>
            <a:spLocks noGrp="1"/>
          </p:cNvSpPr>
          <p:nvPr>
            <p:ph type="subTitle" idx="1"/>
          </p:nvPr>
        </p:nvSpPr>
        <p:spPr>
          <a:xfrm>
            <a:off x="875211" y="1008520"/>
            <a:ext cx="10533761" cy="5052646"/>
          </a:xfrm>
        </p:spPr>
        <p:txBody>
          <a:bodyPr>
            <a:normAutofit/>
          </a:bodyPr>
          <a:lstStyle/>
          <a:p>
            <a:pPr algn="just" rtl="1"/>
            <a:r>
              <a:rPr lang="fa-IR" sz="2800" dirty="0" smtClean="0">
                <a:cs typeface="B Kamran" panose="00000400000000000000" pitchFamily="2" charset="-78"/>
              </a:rPr>
              <a:t>رد  پای سبک های ایتالیایی،فرانسوی و هلندی را میتوان در باغ های انگلیسی قرن هفدهم مشاهده کرد.در دوره های سلطنت ویلیام و ماری،فضاهای باغ نمایش دهنده ی ویژگی تراکم در باغ های هلندی بود.</a:t>
            </a:r>
          </a:p>
          <a:p>
            <a:pPr algn="just" rtl="1"/>
            <a:r>
              <a:rPr lang="fa-IR" sz="2800" dirty="0" smtClean="0">
                <a:cs typeface="B Kamran" panose="00000400000000000000" pitchFamily="2" charset="-78"/>
              </a:rPr>
              <a:t>تاکید بر کاشت گل ها به ویژه لاله و خلق اشکال توپیاری به یک اندازه بود.</a:t>
            </a:r>
          </a:p>
          <a:p>
            <a:pPr algn="just" rtl="1"/>
            <a:r>
              <a:rPr lang="fa-IR" sz="2800" dirty="0" smtClean="0">
                <a:cs typeface="B Kamran" panose="00000400000000000000" pitchFamily="2" charset="-78"/>
              </a:rPr>
              <a:t>انگلستان نیز همانند سایر کشورهای  شمالی،هجوم پناهندگان پروتستان فرانسوی را تجربه کرد.</a:t>
            </a:r>
          </a:p>
          <a:p>
            <a:pPr algn="just" rtl="1"/>
            <a:r>
              <a:rPr lang="fa-IR" sz="2800" dirty="0" smtClean="0">
                <a:cs typeface="B Kamran" panose="00000400000000000000" pitchFamily="2" charset="-78"/>
              </a:rPr>
              <a:t>گونه های جدید درختان میوه،یکی از علایق ویژه در انگلستان بود.آنها ایده ی فرانسوی چشم انداز را نیز اقتباس کردند اما زمین های انگلیسی اجازه ی ایجاد چشم انداز های نامحدود را نمی داد. </a:t>
            </a:r>
          </a:p>
          <a:p>
            <a:pPr algn="just" rtl="1"/>
            <a:r>
              <a:rPr lang="fa-IR" sz="2800" dirty="0" smtClean="0">
                <a:cs typeface="B Kamran" panose="00000400000000000000" pitchFamily="2" charset="-78"/>
              </a:rPr>
              <a:t>نمونه های برجسته ی این دوره شامل خانه ی هاتفیلد و حیاط قصر همپتون هستند.</a:t>
            </a:r>
            <a:endParaRPr lang="en-US" sz="2800" dirty="0">
              <a:cs typeface="B Kamran" panose="00000400000000000000" pitchFamily="2" charset="-78"/>
            </a:endParaRPr>
          </a:p>
        </p:txBody>
      </p:sp>
    </p:spTree>
    <p:extLst>
      <p:ext uri="{BB962C8B-B14F-4D97-AF65-F5344CB8AC3E}">
        <p14:creationId xmlns:p14="http://schemas.microsoft.com/office/powerpoint/2010/main" val="4056020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4557" y="254577"/>
            <a:ext cx="3631095" cy="522218"/>
          </a:xfrm>
        </p:spPr>
        <p:txBody>
          <a:bodyPr>
            <a:noAutofit/>
          </a:bodyPr>
          <a:lstStyle/>
          <a:p>
            <a:pPr algn="r"/>
            <a:r>
              <a:rPr lang="fa-IR" sz="3200" dirty="0">
                <a:solidFill>
                  <a:schemeClr val="tx1">
                    <a:lumMod val="50000"/>
                  </a:schemeClr>
                </a:solidFill>
                <a:cs typeface="B Kamran" panose="00000400000000000000" pitchFamily="2" charset="-78"/>
              </a:rPr>
              <a:t>خانه ی هاتفیلد، هرتفوردشایر</a:t>
            </a:r>
            <a:endParaRPr lang="en-US" sz="3200" dirty="0">
              <a:solidFill>
                <a:schemeClr val="tx1">
                  <a:lumMod val="50000"/>
                </a:schemeClr>
              </a:solidFill>
              <a:cs typeface="B Kamran" panose="00000400000000000000" pitchFamily="2" charset="-78"/>
            </a:endParaRPr>
          </a:p>
        </p:txBody>
      </p:sp>
      <p:sp>
        <p:nvSpPr>
          <p:cNvPr id="3" name="Text Placeholder 2"/>
          <p:cNvSpPr>
            <a:spLocks noGrp="1"/>
          </p:cNvSpPr>
          <p:nvPr>
            <p:ph type="body" idx="1"/>
          </p:nvPr>
        </p:nvSpPr>
        <p:spPr>
          <a:xfrm>
            <a:off x="766122" y="1136182"/>
            <a:ext cx="10829530" cy="5571282"/>
          </a:xfrm>
        </p:spPr>
        <p:txBody>
          <a:bodyPr>
            <a:noAutofit/>
          </a:bodyPr>
          <a:lstStyle/>
          <a:p>
            <a:pPr algn="just" rtl="1">
              <a:lnSpc>
                <a:spcPct val="140000"/>
              </a:lnSpc>
            </a:pPr>
            <a:r>
              <a:rPr lang="fa-IR" dirty="0">
                <a:solidFill>
                  <a:schemeClr val="tx1"/>
                </a:solidFill>
                <a:cs typeface="B Kamran" panose="00000400000000000000" pitchFamily="2" charset="-78"/>
              </a:rPr>
              <a:t>ساخت خانه ی هاتفیلد در سال 1611 توسط سسیل آغاز شد.</a:t>
            </a:r>
          </a:p>
          <a:p>
            <a:pPr algn="just" rtl="1">
              <a:lnSpc>
                <a:spcPct val="140000"/>
              </a:lnSpc>
            </a:pPr>
            <a:r>
              <a:rPr lang="fa-IR" dirty="0">
                <a:solidFill>
                  <a:schemeClr val="tx1"/>
                </a:solidFill>
                <a:cs typeface="B Kamran" panose="00000400000000000000" pitchFamily="2" charset="-78"/>
              </a:rPr>
              <a:t>او باغ هایی را در اطراف محور شمال-جنوب طرح ریزی کرد.خانه در فاصله ی میان طارمی بزرگ محوطه  جلویی و تراس پشتی جانمایی شده.محوطه باغ ها و تراس ها در امتداد شرق و غرب،یک محور متقاطع را شکل می دهند.</a:t>
            </a:r>
          </a:p>
          <a:p>
            <a:pPr algn="just" rtl="1">
              <a:lnSpc>
                <a:spcPct val="140000"/>
              </a:lnSpc>
            </a:pPr>
            <a:r>
              <a:rPr lang="fa-IR" dirty="0">
                <a:solidFill>
                  <a:schemeClr val="tx1"/>
                </a:solidFill>
                <a:cs typeface="B Kamran" panose="00000400000000000000" pitchFamily="2" charset="-78"/>
              </a:rPr>
              <a:t>مسیری از پارترهای فرمال در جبهه شرقی،ناظر را به طرف زمین سبز گلف و یک ماز هدایت می کند.</a:t>
            </a:r>
          </a:p>
          <a:p>
            <a:pPr algn="just" rtl="1">
              <a:lnSpc>
                <a:spcPct val="140000"/>
              </a:lnSpc>
            </a:pPr>
            <a:r>
              <a:rPr lang="fa-IR" dirty="0">
                <a:solidFill>
                  <a:schemeClr val="tx1"/>
                </a:solidFill>
                <a:cs typeface="B Kamran" panose="00000400000000000000" pitchFamily="2" charset="-78"/>
              </a:rPr>
              <a:t>اتاق های باغ،تداوم سبک های رنسانس ایتالیایی را نشان می دهند.</a:t>
            </a:r>
          </a:p>
          <a:p>
            <a:pPr algn="just" rtl="1">
              <a:lnSpc>
                <a:spcPct val="140000"/>
              </a:lnSpc>
            </a:pPr>
            <a:r>
              <a:rPr lang="fa-IR" dirty="0">
                <a:solidFill>
                  <a:schemeClr val="tx1"/>
                </a:solidFill>
                <a:cs typeface="B Kamran" panose="00000400000000000000" pitchFamily="2" charset="-78"/>
              </a:rPr>
              <a:t>جلوه های آب توسط سالمون دو کوز طراحی شده اند.گیاهان غیر بومی نیز توسط جان تریدسکانت بزرگ تامین شد.</a:t>
            </a:r>
          </a:p>
          <a:p>
            <a:pPr algn="just" rtl="1">
              <a:lnSpc>
                <a:spcPct val="140000"/>
              </a:lnSpc>
            </a:pPr>
            <a:r>
              <a:rPr lang="fa-IR" dirty="0">
                <a:solidFill>
                  <a:schemeClr val="tx1"/>
                </a:solidFill>
                <a:cs typeface="B Kamran" panose="00000400000000000000" pitchFamily="2" charset="-78"/>
              </a:rPr>
              <a:t>باغ های فرح بخش از قبیل باغ سسیل،مورد استفاده عموم بودند تا زمانی که کرامول توجه کشور را به فرم های کاربردی تر باغبانی،گسترش زمین ها و توسعه کشاورزی جلب کرد.</a:t>
            </a:r>
          </a:p>
          <a:p>
            <a:pPr algn="just" rtl="1">
              <a:lnSpc>
                <a:spcPct val="140000"/>
              </a:lnSpc>
            </a:pPr>
            <a:r>
              <a:rPr lang="fa-IR" dirty="0">
                <a:solidFill>
                  <a:schemeClr val="tx1"/>
                </a:solidFill>
                <a:cs typeface="B Kamran" panose="00000400000000000000" pitchFamily="2" charset="-78"/>
              </a:rPr>
              <a:t>بسیاری از خانه های اربابی در سال های مربوط به جمهوری 1660-1649 نابود شدند. </a:t>
            </a:r>
          </a:p>
        </p:txBody>
      </p:sp>
      <p:pic>
        <p:nvPicPr>
          <p:cNvPr id="5" name="Picture 4"/>
          <p:cNvPicPr>
            <a:picLocks noChangeAspect="1"/>
          </p:cNvPicPr>
          <p:nvPr/>
        </p:nvPicPr>
        <p:blipFill>
          <a:blip r:embed="rId2"/>
          <a:stretch>
            <a:fillRect/>
          </a:stretch>
        </p:blipFill>
        <p:spPr>
          <a:xfrm>
            <a:off x="2954311" y="1292162"/>
            <a:ext cx="5916777" cy="5081468"/>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6466" y="2861379"/>
            <a:ext cx="2909245" cy="194303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6399" y="3749797"/>
            <a:ext cx="1700253" cy="2464904"/>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37342" y="2861379"/>
            <a:ext cx="2909245" cy="2008882"/>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27610" y="345693"/>
            <a:ext cx="9204608" cy="2319130"/>
          </a:xfrm>
          <a:prstGeom prst="rect">
            <a:avLst/>
          </a:prstGeom>
        </p:spPr>
      </p:pic>
    </p:spTree>
    <p:extLst>
      <p:ext uri="{BB962C8B-B14F-4D97-AF65-F5344CB8AC3E}">
        <p14:creationId xmlns:p14="http://schemas.microsoft.com/office/powerpoint/2010/main" val="2214085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1000"/>
                                        <p:tgtEl>
                                          <p:spTgt spid="5"/>
                                        </p:tgtEl>
                                      </p:cBhvr>
                                    </p:animEffect>
                                    <p:anim calcmode="lin" valueType="num">
                                      <p:cBhvr>
                                        <p:cTn id="51" dur="1000" fill="hold"/>
                                        <p:tgtEl>
                                          <p:spTgt spid="5"/>
                                        </p:tgtEl>
                                        <p:attrNameLst>
                                          <p:attrName>ppt_x</p:attrName>
                                        </p:attrNameLst>
                                      </p:cBhvr>
                                      <p:tavLst>
                                        <p:tav tm="0">
                                          <p:val>
                                            <p:strVal val="#ppt_x"/>
                                          </p:val>
                                        </p:tav>
                                        <p:tav tm="100000">
                                          <p:val>
                                            <p:strVal val="#ppt_x"/>
                                          </p:val>
                                        </p:tav>
                                      </p:tavLst>
                                    </p:anim>
                                    <p:anim calcmode="lin" valueType="num">
                                      <p:cBhvr>
                                        <p:cTn id="5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500"/>
                                        <p:tgtEl>
                                          <p:spTgt spid="2"/>
                                        </p:tgtEl>
                                      </p:cBhvr>
                                    </p:animEffect>
                                    <p:set>
                                      <p:cBhvr>
                                        <p:cTn id="57" dur="1" fill="hold">
                                          <p:stCondLst>
                                            <p:cond delay="499"/>
                                          </p:stCondLst>
                                        </p:cTn>
                                        <p:tgtEl>
                                          <p:spTgt spid="2"/>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3">
                                            <p:txEl>
                                              <p:pRg st="0" end="0"/>
                                            </p:txEl>
                                          </p:spTgt>
                                        </p:tgtEl>
                                      </p:cBhvr>
                                    </p:animEffect>
                                    <p:set>
                                      <p:cBhvr>
                                        <p:cTn id="60" dur="1" fill="hold">
                                          <p:stCondLst>
                                            <p:cond delay="499"/>
                                          </p:stCondLst>
                                        </p:cTn>
                                        <p:tgtEl>
                                          <p:spTgt spid="3">
                                            <p:txEl>
                                              <p:pRg st="0" end="0"/>
                                            </p:txEl>
                                          </p:spTgt>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3">
                                            <p:txEl>
                                              <p:pRg st="1" end="1"/>
                                            </p:txEl>
                                          </p:spTgt>
                                        </p:tgtEl>
                                      </p:cBhvr>
                                    </p:animEffect>
                                    <p:set>
                                      <p:cBhvr>
                                        <p:cTn id="63" dur="1" fill="hold">
                                          <p:stCondLst>
                                            <p:cond delay="499"/>
                                          </p:stCondLst>
                                        </p:cTn>
                                        <p:tgtEl>
                                          <p:spTgt spid="3">
                                            <p:txEl>
                                              <p:pRg st="1" end="1"/>
                                            </p:txEl>
                                          </p:spTgt>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3">
                                            <p:txEl>
                                              <p:pRg st="2" end="2"/>
                                            </p:txEl>
                                          </p:spTgt>
                                        </p:tgtEl>
                                      </p:cBhvr>
                                    </p:animEffect>
                                    <p:set>
                                      <p:cBhvr>
                                        <p:cTn id="66" dur="1" fill="hold">
                                          <p:stCondLst>
                                            <p:cond delay="499"/>
                                          </p:stCondLst>
                                        </p:cTn>
                                        <p:tgtEl>
                                          <p:spTgt spid="3">
                                            <p:txEl>
                                              <p:pRg st="2" end="2"/>
                                            </p:txEl>
                                          </p:spTgt>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3">
                                            <p:txEl>
                                              <p:pRg st="3" end="3"/>
                                            </p:txEl>
                                          </p:spTgt>
                                        </p:tgtEl>
                                      </p:cBhvr>
                                    </p:animEffect>
                                    <p:set>
                                      <p:cBhvr>
                                        <p:cTn id="69" dur="1" fill="hold">
                                          <p:stCondLst>
                                            <p:cond delay="499"/>
                                          </p:stCondLst>
                                        </p:cTn>
                                        <p:tgtEl>
                                          <p:spTgt spid="3">
                                            <p:txEl>
                                              <p:pRg st="3" end="3"/>
                                            </p:txEl>
                                          </p:spTgt>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3">
                                            <p:txEl>
                                              <p:pRg st="4" end="4"/>
                                            </p:txEl>
                                          </p:spTgt>
                                        </p:tgtEl>
                                      </p:cBhvr>
                                    </p:animEffect>
                                    <p:set>
                                      <p:cBhvr>
                                        <p:cTn id="72" dur="1" fill="hold">
                                          <p:stCondLst>
                                            <p:cond delay="499"/>
                                          </p:stCondLst>
                                        </p:cTn>
                                        <p:tgtEl>
                                          <p:spTgt spid="3">
                                            <p:txEl>
                                              <p:pRg st="4" end="4"/>
                                            </p:txEl>
                                          </p:spTgt>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3">
                                            <p:txEl>
                                              <p:pRg st="5" end="5"/>
                                            </p:txEl>
                                          </p:spTgt>
                                        </p:tgtEl>
                                      </p:cBhvr>
                                    </p:animEffect>
                                    <p:set>
                                      <p:cBhvr>
                                        <p:cTn id="75" dur="1" fill="hold">
                                          <p:stCondLst>
                                            <p:cond delay="499"/>
                                          </p:stCondLst>
                                        </p:cTn>
                                        <p:tgtEl>
                                          <p:spTgt spid="3">
                                            <p:txEl>
                                              <p:pRg st="5" end="5"/>
                                            </p:txEl>
                                          </p:spTgt>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3">
                                            <p:txEl>
                                              <p:pRg st="6" end="6"/>
                                            </p:txEl>
                                          </p:spTgt>
                                        </p:tgtEl>
                                      </p:cBhvr>
                                    </p:animEffect>
                                    <p:set>
                                      <p:cBhvr>
                                        <p:cTn id="78" dur="1" fill="hold">
                                          <p:stCondLst>
                                            <p:cond delay="499"/>
                                          </p:stCondLst>
                                        </p:cTn>
                                        <p:tgtEl>
                                          <p:spTgt spid="3">
                                            <p:txEl>
                                              <p:pRg st="6" end="6"/>
                                            </p:txEl>
                                          </p:spTgt>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5"/>
                                        </p:tgtEl>
                                      </p:cBhvr>
                                    </p:animEffect>
                                    <p:set>
                                      <p:cBhvr>
                                        <p:cTn id="81" dur="1" fill="hold">
                                          <p:stCondLst>
                                            <p:cond delay="499"/>
                                          </p:stCondLst>
                                        </p:cTn>
                                        <p:tgtEl>
                                          <p:spTgt spid="5"/>
                                        </p:tgtEl>
                                        <p:attrNameLst>
                                          <p:attrName>style.visibility</p:attrName>
                                        </p:attrNameLst>
                                      </p:cBhvr>
                                      <p:to>
                                        <p:strVal val="hidden"/>
                                      </p:to>
                                    </p:set>
                                  </p:childTnLst>
                                </p:cTn>
                              </p:par>
                              <p:par>
                                <p:cTn id="82" presetID="10" presetClass="entr" presetSubtype="0" fill="hold" nodeType="with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500"/>
                                        <p:tgtEl>
                                          <p:spTgt spid="11"/>
                                        </p:tgtEl>
                                      </p:cBhvr>
                                    </p:animEffect>
                                  </p:childTnLst>
                                </p:cTn>
                              </p:par>
                              <p:par>
                                <p:cTn id="85" presetID="10" presetClass="entr" presetSubtype="0" fill="hold" nodeType="with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fade">
                                      <p:cBhvr>
                                        <p:cTn id="87" dur="500"/>
                                        <p:tgtEl>
                                          <p:spTgt spid="8"/>
                                        </p:tgtEl>
                                      </p:cBhvr>
                                    </p:animEffect>
                                  </p:childTnLst>
                                </p:cTn>
                              </p:par>
                              <p:par>
                                <p:cTn id="88" presetID="10" presetClass="entr" presetSubtype="0" fill="hold" nodeType="with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fade">
                                      <p:cBhvr>
                                        <p:cTn id="90" dur="500"/>
                                        <p:tgtEl>
                                          <p:spTgt spid="9"/>
                                        </p:tgtEl>
                                      </p:cBhvr>
                                    </p:animEffect>
                                  </p:childTnLst>
                                </p:cTn>
                              </p:par>
                              <p:par>
                                <p:cTn id="91" presetID="10" presetClass="entr" presetSubtype="0" fill="hold" nodeType="with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fade">
                                      <p:cBhvr>
                                        <p:cTn id="9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28452" y="312963"/>
            <a:ext cx="4174482" cy="548428"/>
          </a:xfrm>
        </p:spPr>
        <p:txBody>
          <a:bodyPr>
            <a:normAutofit fontScale="90000"/>
          </a:bodyPr>
          <a:lstStyle/>
          <a:p>
            <a:pPr algn="r"/>
            <a:r>
              <a:rPr lang="fa-IR" sz="3200" dirty="0">
                <a:solidFill>
                  <a:schemeClr val="tx1">
                    <a:lumMod val="50000"/>
                  </a:schemeClr>
                </a:solidFill>
                <a:cs typeface="B Kamran" panose="00000400000000000000" pitchFamily="2" charset="-78"/>
              </a:rPr>
              <a:t>حیاط قصر همپتون،میدلسکس (لندن)</a:t>
            </a:r>
            <a:endParaRPr lang="en-US" sz="3200" dirty="0">
              <a:solidFill>
                <a:schemeClr val="tx1">
                  <a:lumMod val="50000"/>
                </a:schemeClr>
              </a:solidFill>
              <a:cs typeface="B Kamran" panose="00000400000000000000" pitchFamily="2" charset="-78"/>
            </a:endParaRPr>
          </a:p>
        </p:txBody>
      </p:sp>
      <p:sp>
        <p:nvSpPr>
          <p:cNvPr id="3" name="Text Placeholder 2"/>
          <p:cNvSpPr>
            <a:spLocks noGrp="1"/>
          </p:cNvSpPr>
          <p:nvPr>
            <p:ph type="body" idx="1"/>
          </p:nvPr>
        </p:nvSpPr>
        <p:spPr>
          <a:xfrm>
            <a:off x="901520" y="1184856"/>
            <a:ext cx="10625072" cy="4911143"/>
          </a:xfrm>
        </p:spPr>
        <p:txBody>
          <a:bodyPr>
            <a:noAutofit/>
          </a:bodyPr>
          <a:lstStyle/>
          <a:p>
            <a:pPr algn="just" rtl="1"/>
            <a:r>
              <a:rPr lang="fa-IR" sz="2800" dirty="0" smtClean="0">
                <a:solidFill>
                  <a:schemeClr val="tx1"/>
                </a:solidFill>
                <a:cs typeface="B Kamran" panose="00000400000000000000" pitchFamily="2" charset="-78"/>
              </a:rPr>
              <a:t>چارلز</a:t>
            </a:r>
            <a:r>
              <a:rPr lang="fa-IR" dirty="0" smtClean="0">
                <a:solidFill>
                  <a:schemeClr val="tx1"/>
                </a:solidFill>
                <a:cs typeface="B Kamran" panose="00000400000000000000" pitchFamily="2" charset="-78"/>
              </a:rPr>
              <a:t> </a:t>
            </a:r>
            <a:r>
              <a:rPr lang="fa-IR" dirty="0">
                <a:solidFill>
                  <a:schemeClr val="tx1"/>
                </a:solidFill>
                <a:cs typeface="B Kamran" panose="00000400000000000000" pitchFamily="2" charset="-78"/>
              </a:rPr>
              <a:t>دوم دو طراح فرانسوی با نام های گابریل و آندره موله را به عنوان باغ سازان درباری منصوب کرد،به این ترتیب فرمالیسم فرانسوی و مشخصات فضایی آن وارد بریتانیا شد.ویلیام و ماری بعدها با اضافه کردن یک بلوک طراحی شده توسط کریستوفر رن به قسمت شرقی قصر،حیاط همپتون را گسترش دادند.در باغ های تودور متعلق به هنری هشتم نیز تغییراتی داده شد تا بازتابی از سبک های هلندی باشد.</a:t>
            </a:r>
          </a:p>
          <a:p>
            <a:pPr algn="just" rtl="1"/>
            <a:r>
              <a:rPr lang="fa-IR" dirty="0">
                <a:solidFill>
                  <a:schemeClr val="tx1"/>
                </a:solidFill>
                <a:cs typeface="B Kamran" panose="00000400000000000000" pitchFamily="2" charset="-78"/>
              </a:rPr>
              <a:t>تغییراتی که توسط چارلز دوم در حیاط همپتون اعمال شد شامل یک مسیر پیاده روی عریض،کانال طویل و پنجه ی غاز بود.سه مسیر پیاده روی در امتداد جبهه شرقی قصر به شکل یک نیم دایره طراحی شده بود که سه بازوی </a:t>
            </a:r>
            <a:r>
              <a:rPr lang="fa-IR" dirty="0" smtClean="0">
                <a:solidFill>
                  <a:schemeClr val="tx1"/>
                </a:solidFill>
                <a:cs typeface="B Kamran" panose="00000400000000000000" pitchFamily="2" charset="-78"/>
              </a:rPr>
              <a:t>پنجه</a:t>
            </a:r>
            <a:r>
              <a:rPr lang="en-US" dirty="0" smtClean="0">
                <a:solidFill>
                  <a:schemeClr val="tx1"/>
                </a:solidFill>
                <a:cs typeface="B Kamran" panose="00000400000000000000" pitchFamily="2" charset="-78"/>
              </a:rPr>
              <a:t> </a:t>
            </a:r>
            <a:r>
              <a:rPr lang="fa-IR" dirty="0" smtClean="0">
                <a:solidFill>
                  <a:schemeClr val="tx1"/>
                </a:solidFill>
                <a:cs typeface="B Kamran" panose="00000400000000000000" pitchFamily="2" charset="-78"/>
              </a:rPr>
              <a:t>ی </a:t>
            </a:r>
            <a:r>
              <a:rPr lang="fa-IR" dirty="0">
                <a:solidFill>
                  <a:schemeClr val="tx1"/>
                </a:solidFill>
                <a:cs typeface="B Kamran" panose="00000400000000000000" pitchFamily="2" charset="-78"/>
              </a:rPr>
              <a:t>غاز را تداعی می کرد.کانال طویل،امتداد انگشت میانی از پنجه ی غاز است.آبنمای بزرگ دربار در دوره ی سلطنت ویلیام و ماری توسط دانیل ماروت طراحی شد.</a:t>
            </a:r>
          </a:p>
          <a:p>
            <a:pPr algn="just" rtl="1"/>
            <a:r>
              <a:rPr lang="fa-IR" dirty="0">
                <a:solidFill>
                  <a:schemeClr val="tx1"/>
                </a:solidFill>
                <a:cs typeface="B Kamran" panose="00000400000000000000" pitchFamily="2" charset="-78"/>
              </a:rPr>
              <a:t>پارترهایی با طرح های  قلابدوزی،درخت آرایی، آبنماها و تعداد زیادی مجسمه در داخل این محوطه ی نیم دایره طراحی و جانمایی شده بودند.ویلیام در اواخر عمر خود خیابانی از درختان شاه بلوط  را به ضلع شمال قصر مجاور زمین های بکر،اضافه کرد.ملکه ان آثار به جای مانده از سبک های باغ سازی هلندی را از بین برد و داخل تمام پارتر ها را چمن کاری و آبنما ها و درختان توپیاری شده را از آنجا خارج کرد. </a:t>
            </a:r>
            <a:endParaRPr lang="en-US" dirty="0">
              <a:solidFill>
                <a:schemeClr val="tx1"/>
              </a:solidFill>
              <a:cs typeface="B Kamra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199699" y="-110172"/>
            <a:ext cx="6299167" cy="695459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150" y="867990"/>
            <a:ext cx="4073671" cy="271408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9609" y="3640427"/>
            <a:ext cx="4044285" cy="269450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9287" y="884490"/>
            <a:ext cx="4044285" cy="2709671"/>
          </a:xfrm>
          <a:prstGeom prst="rect">
            <a:avLst/>
          </a:prstGeom>
        </p:spPr>
      </p:pic>
    </p:spTree>
    <p:extLst>
      <p:ext uri="{BB962C8B-B14F-4D97-AF65-F5344CB8AC3E}">
        <p14:creationId xmlns:p14="http://schemas.microsoft.com/office/powerpoint/2010/main" val="247178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3">
                                            <p:txEl>
                                              <p:pRg st="0" end="0"/>
                                            </p:txEl>
                                          </p:spTgt>
                                        </p:tgtEl>
                                      </p:cBhvr>
                                    </p:animEffect>
                                    <p:set>
                                      <p:cBhvr>
                                        <p:cTn id="35" dur="1" fill="hold">
                                          <p:stCondLst>
                                            <p:cond delay="499"/>
                                          </p:stCondLst>
                                        </p:cTn>
                                        <p:tgtEl>
                                          <p:spTgt spid="3">
                                            <p:txEl>
                                              <p:pRg st="0" end="0"/>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3">
                                            <p:txEl>
                                              <p:pRg st="1" end="1"/>
                                            </p:txEl>
                                          </p:spTgt>
                                        </p:tgtEl>
                                      </p:cBhvr>
                                    </p:animEffect>
                                    <p:set>
                                      <p:cBhvr>
                                        <p:cTn id="38" dur="1" fill="hold">
                                          <p:stCondLst>
                                            <p:cond delay="499"/>
                                          </p:stCondLst>
                                        </p:cTn>
                                        <p:tgtEl>
                                          <p:spTgt spid="3">
                                            <p:txEl>
                                              <p:pRg st="1" end="1"/>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
                                            <p:txEl>
                                              <p:pRg st="2" end="2"/>
                                            </p:txEl>
                                          </p:spTgt>
                                        </p:tgtEl>
                                      </p:cBhvr>
                                    </p:animEffect>
                                    <p:set>
                                      <p:cBhvr>
                                        <p:cTn id="41" dur="1" fill="hold">
                                          <p:stCondLst>
                                            <p:cond delay="499"/>
                                          </p:stCondLst>
                                        </p:cTn>
                                        <p:tgtEl>
                                          <p:spTgt spid="3">
                                            <p:txEl>
                                              <p:pRg st="2" end="2"/>
                                            </p:txEl>
                                          </p:spTgt>
                                        </p:tgtEl>
                                        <p:attrNameLst>
                                          <p:attrName>style.visibility</p:attrName>
                                        </p:attrNameLst>
                                      </p:cBhvr>
                                      <p:to>
                                        <p:strVal val="hidden"/>
                                      </p:to>
                                    </p:set>
                                  </p:childTnLst>
                                </p:cTn>
                              </p:par>
                              <p:par>
                                <p:cTn id="42" presetID="42"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4"/>
                                        </p:tgtEl>
                                      </p:cBhvr>
                                    </p:animEffect>
                                    <p:set>
                                      <p:cBhvr>
                                        <p:cTn id="51" dur="1" fill="hold">
                                          <p:stCondLst>
                                            <p:cond delay="499"/>
                                          </p:stCondLst>
                                        </p:cTn>
                                        <p:tgtEl>
                                          <p:spTgt spid="4"/>
                                        </p:tgtEl>
                                        <p:attrNameLst>
                                          <p:attrName>style.visibility</p:attrName>
                                        </p:attrNameLst>
                                      </p:cBhvr>
                                      <p:to>
                                        <p:strVal val="hidden"/>
                                      </p:to>
                                    </p:set>
                                  </p:childTnLst>
                                </p:cTn>
                              </p:par>
                              <p:par>
                                <p:cTn id="52" presetID="42" presetClass="entr" presetSubtype="0" fill="hold"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1000"/>
                                        <p:tgtEl>
                                          <p:spTgt spid="5"/>
                                        </p:tgtEl>
                                      </p:cBhvr>
                                    </p:animEffect>
                                    <p:anim calcmode="lin" valueType="num">
                                      <p:cBhvr>
                                        <p:cTn id="55" dur="1000" fill="hold"/>
                                        <p:tgtEl>
                                          <p:spTgt spid="5"/>
                                        </p:tgtEl>
                                        <p:attrNameLst>
                                          <p:attrName>ppt_x</p:attrName>
                                        </p:attrNameLst>
                                      </p:cBhvr>
                                      <p:tavLst>
                                        <p:tav tm="0">
                                          <p:val>
                                            <p:strVal val="#ppt_x"/>
                                          </p:val>
                                        </p:tav>
                                        <p:tav tm="100000">
                                          <p:val>
                                            <p:strVal val="#ppt_x"/>
                                          </p:val>
                                        </p:tav>
                                      </p:tavLst>
                                    </p:anim>
                                    <p:anim calcmode="lin" valueType="num">
                                      <p:cBhvr>
                                        <p:cTn id="56" dur="1000" fill="hold"/>
                                        <p:tgtEl>
                                          <p:spTgt spid="5"/>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1000"/>
                                        <p:tgtEl>
                                          <p:spTgt spid="7"/>
                                        </p:tgtEl>
                                      </p:cBhvr>
                                    </p:animEffect>
                                    <p:anim calcmode="lin" valueType="num">
                                      <p:cBhvr>
                                        <p:cTn id="60" dur="1000" fill="hold"/>
                                        <p:tgtEl>
                                          <p:spTgt spid="7"/>
                                        </p:tgtEl>
                                        <p:attrNameLst>
                                          <p:attrName>ppt_x</p:attrName>
                                        </p:attrNameLst>
                                      </p:cBhvr>
                                      <p:tavLst>
                                        <p:tav tm="0">
                                          <p:val>
                                            <p:strVal val="#ppt_x"/>
                                          </p:val>
                                        </p:tav>
                                        <p:tav tm="100000">
                                          <p:val>
                                            <p:strVal val="#ppt_x"/>
                                          </p:val>
                                        </p:tav>
                                      </p:tavLst>
                                    </p:anim>
                                    <p:anim calcmode="lin" valueType="num">
                                      <p:cBhvr>
                                        <p:cTn id="61" dur="1000" fill="hold"/>
                                        <p:tgtEl>
                                          <p:spTgt spid="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1000"/>
                                        <p:tgtEl>
                                          <p:spTgt spid="6"/>
                                        </p:tgtEl>
                                      </p:cBhvr>
                                    </p:animEffect>
                                    <p:anim calcmode="lin" valueType="num">
                                      <p:cBhvr>
                                        <p:cTn id="65" dur="1000" fill="hold"/>
                                        <p:tgtEl>
                                          <p:spTgt spid="6"/>
                                        </p:tgtEl>
                                        <p:attrNameLst>
                                          <p:attrName>ppt_x</p:attrName>
                                        </p:attrNameLst>
                                      </p:cBhvr>
                                      <p:tavLst>
                                        <p:tav tm="0">
                                          <p:val>
                                            <p:strVal val="#ppt_x"/>
                                          </p:val>
                                        </p:tav>
                                        <p:tav tm="100000">
                                          <p:val>
                                            <p:strVal val="#ppt_x"/>
                                          </p:val>
                                        </p:tav>
                                      </p:tavLst>
                                    </p:anim>
                                    <p:anim calcmode="lin" valueType="num">
                                      <p:cBhvr>
                                        <p:cTn id="6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18997" y="412496"/>
            <a:ext cx="2977853" cy="605307"/>
          </a:xfrm>
        </p:spPr>
        <p:txBody>
          <a:bodyPr>
            <a:normAutofit/>
          </a:bodyPr>
          <a:lstStyle/>
          <a:p>
            <a:pPr algn="r"/>
            <a:r>
              <a:rPr lang="fa-IR" sz="3200" dirty="0">
                <a:solidFill>
                  <a:schemeClr val="tx1">
                    <a:lumMod val="50000"/>
                  </a:schemeClr>
                </a:solidFill>
                <a:cs typeface="B Kamran" panose="00000400000000000000" pitchFamily="2" charset="-78"/>
              </a:rPr>
              <a:t>پیشرفت باغ منظره ای</a:t>
            </a:r>
            <a:endParaRPr lang="en-US" sz="3200" dirty="0">
              <a:solidFill>
                <a:schemeClr val="tx1">
                  <a:lumMod val="50000"/>
                </a:schemeClr>
              </a:solidFill>
              <a:cs typeface="B Kamran" panose="00000400000000000000" pitchFamily="2" charset="-78"/>
            </a:endParaRPr>
          </a:p>
        </p:txBody>
      </p:sp>
      <p:sp>
        <p:nvSpPr>
          <p:cNvPr id="3" name="Text Placeholder 2"/>
          <p:cNvSpPr>
            <a:spLocks noGrp="1"/>
          </p:cNvSpPr>
          <p:nvPr>
            <p:ph type="body" idx="1"/>
          </p:nvPr>
        </p:nvSpPr>
        <p:spPr>
          <a:xfrm>
            <a:off x="914400" y="1258083"/>
            <a:ext cx="10782450" cy="4824665"/>
          </a:xfrm>
        </p:spPr>
        <p:txBody>
          <a:bodyPr>
            <a:noAutofit/>
          </a:bodyPr>
          <a:lstStyle/>
          <a:p>
            <a:pPr algn="just" rtl="1"/>
            <a:r>
              <a:rPr lang="fa-IR" sz="2800" dirty="0">
                <a:solidFill>
                  <a:schemeClr val="tx1"/>
                </a:solidFill>
                <a:cs typeface="B Kamran" panose="00000400000000000000" pitchFamily="2" charset="-78"/>
              </a:rPr>
              <a:t>در قرن هجدهم با روی کار آمدن سبک طبیعی انگلیسی،سبک های خارجی </a:t>
            </a:r>
            <a:r>
              <a:rPr lang="fa-IR" sz="2800">
                <a:solidFill>
                  <a:schemeClr val="tx1"/>
                </a:solidFill>
                <a:cs typeface="B Kamran" panose="00000400000000000000" pitchFamily="2" charset="-78"/>
              </a:rPr>
              <a:t>و ر</a:t>
            </a:r>
            <a:r>
              <a:rPr lang="fa-IR" sz="2800" smtClean="0">
                <a:solidFill>
                  <a:schemeClr val="tx1"/>
                </a:solidFill>
                <a:cs typeface="B Kamran" panose="00000400000000000000" pitchFamily="2" charset="-78"/>
              </a:rPr>
              <a:t>سمی </a:t>
            </a:r>
            <a:r>
              <a:rPr lang="fa-IR" sz="2800" dirty="0">
                <a:solidFill>
                  <a:schemeClr val="tx1"/>
                </a:solidFill>
                <a:cs typeface="B Kamran" panose="00000400000000000000" pitchFamily="2" charset="-78"/>
              </a:rPr>
              <a:t>برچیده شدند.باغ های منظره ای که با این نام شهرت یافته بودند،به همان اندازه ی باغ های رسمی طرح ریزی می شدند اما گویی مردم در مقایسه با خطوط مستقیم،هندسه ی غیر منظم را نماینده ی طبیعت می دانستند.</a:t>
            </a:r>
          </a:p>
          <a:p>
            <a:pPr algn="just" rtl="1"/>
            <a:r>
              <a:rPr lang="fa-IR" sz="2800" dirty="0">
                <a:solidFill>
                  <a:schemeClr val="tx1"/>
                </a:solidFill>
                <a:cs typeface="B Kamran" panose="00000400000000000000" pitchFamily="2" charset="-78"/>
              </a:rPr>
              <a:t>باغ های اوایل قرن هجدهم که در حال توسعه ی فرم طبیعت گرایانه ی (ناتورالیستی) خود بودند،عناصر معماری متعددی شامل معابد،خرابه های گوتیک،ستون های هرمی شکل سنگی و غیره را در بر می گرفتند که با چشم انداز هایی که با مسیر های پیاده روی به هم متصل می شدند،نقش نقاط  کانونی را  بازی می کردند.</a:t>
            </a:r>
          </a:p>
          <a:p>
            <a:pPr algn="just" rtl="1"/>
            <a:r>
              <a:rPr lang="fa-IR" sz="2800" dirty="0">
                <a:solidFill>
                  <a:schemeClr val="tx1"/>
                </a:solidFill>
                <a:cs typeface="B Kamran" panose="00000400000000000000" pitchFamily="2" charset="-78"/>
              </a:rPr>
              <a:t>باغ های انگلیسی قرن هجدهم بر چشم انداز ها و دید به عناصر طبیعی تاکید داشتند.ویژگی این دوره افزایش کشش و ویژگی های متنوع است که در جنبش پیکتورسک تجلی پیدا کرده است.</a:t>
            </a:r>
            <a:endParaRPr lang="en-US" sz="2800" dirty="0">
              <a:solidFill>
                <a:schemeClr val="tx1"/>
              </a:solidFill>
              <a:cs typeface="B Kamran" panose="00000400000000000000" pitchFamily="2" charset="-78"/>
            </a:endParaRPr>
          </a:p>
        </p:txBody>
      </p:sp>
      <p:sp>
        <p:nvSpPr>
          <p:cNvPr id="4" name="TextBox 3"/>
          <p:cNvSpPr txBox="1"/>
          <p:nvPr/>
        </p:nvSpPr>
        <p:spPr>
          <a:xfrm>
            <a:off x="8229599" y="430057"/>
            <a:ext cx="3723861" cy="707886"/>
          </a:xfrm>
          <a:prstGeom prst="rect">
            <a:avLst/>
          </a:prstGeom>
          <a:noFill/>
        </p:spPr>
        <p:txBody>
          <a:bodyPr wrap="square" rtlCol="0">
            <a:spAutoFit/>
          </a:bodyPr>
          <a:lstStyle/>
          <a:p>
            <a:pPr algn="ctr"/>
            <a:r>
              <a:rPr lang="fa-IR" sz="4000" b="1" dirty="0" smtClean="0">
                <a:cs typeface="B Kamran" panose="00000400000000000000" pitchFamily="2" charset="-78"/>
              </a:rPr>
              <a:t>قرن 18</a:t>
            </a:r>
            <a:endParaRPr lang="en-US" sz="4000" b="1" dirty="0">
              <a:cs typeface="B Kamran" panose="00000400000000000000" pitchFamily="2" charset="-78"/>
            </a:endParaRPr>
          </a:p>
        </p:txBody>
      </p:sp>
    </p:spTree>
    <p:extLst>
      <p:ext uri="{BB962C8B-B14F-4D97-AF65-F5344CB8AC3E}">
        <p14:creationId xmlns:p14="http://schemas.microsoft.com/office/powerpoint/2010/main" val="2529826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1+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anim calcmode="lin" valueType="num">
                                      <p:cBhvr>
                                        <p:cTn id="2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fade">
                                      <p:cBhvr>
                                        <p:cTn id="30" dur="1000"/>
                                        <p:tgtEl>
                                          <p:spTgt spid="3">
                                            <p:txEl>
                                              <p:pRg st="1" end="1"/>
                                            </p:txEl>
                                          </p:spTgt>
                                        </p:tgtEl>
                                      </p:cBhvr>
                                    </p:animEffect>
                                    <p:anim calcmode="lin" valueType="num">
                                      <p:cBhvr>
                                        <p:cTn id="3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1" end="1"/>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6591" y="159171"/>
            <a:ext cx="3126579" cy="528034"/>
          </a:xfrm>
        </p:spPr>
        <p:txBody>
          <a:bodyPr>
            <a:noAutofit/>
          </a:bodyPr>
          <a:lstStyle/>
          <a:p>
            <a:pPr algn="r"/>
            <a:r>
              <a:rPr lang="fa-IR" sz="3200" dirty="0">
                <a:solidFill>
                  <a:schemeClr val="tx1">
                    <a:lumMod val="50000"/>
                  </a:schemeClr>
                </a:solidFill>
                <a:cs typeface="B Kamran" panose="00000400000000000000" pitchFamily="2" charset="-78"/>
              </a:rPr>
              <a:t>تاثیرسیاست،شعرو نقاشی</a:t>
            </a:r>
            <a:endParaRPr lang="en-US" sz="3200" dirty="0">
              <a:solidFill>
                <a:schemeClr val="tx1">
                  <a:lumMod val="50000"/>
                </a:schemeClr>
              </a:solidFill>
              <a:cs typeface="B Kamran" panose="00000400000000000000" pitchFamily="2" charset="-78"/>
            </a:endParaRPr>
          </a:p>
        </p:txBody>
      </p:sp>
      <p:sp>
        <p:nvSpPr>
          <p:cNvPr id="3" name="Text Placeholder 2"/>
          <p:cNvSpPr>
            <a:spLocks noGrp="1"/>
          </p:cNvSpPr>
          <p:nvPr>
            <p:ph type="body" idx="1"/>
          </p:nvPr>
        </p:nvSpPr>
        <p:spPr>
          <a:xfrm>
            <a:off x="423134" y="795247"/>
            <a:ext cx="11025809" cy="3401479"/>
          </a:xfrm>
        </p:spPr>
        <p:txBody>
          <a:bodyPr>
            <a:noAutofit/>
          </a:bodyPr>
          <a:lstStyle/>
          <a:p>
            <a:pPr algn="just" rtl="1"/>
            <a:r>
              <a:rPr lang="fa-IR" dirty="0">
                <a:solidFill>
                  <a:schemeClr val="tx1"/>
                </a:solidFill>
                <a:cs typeface="B Kamran" panose="00000400000000000000" pitchFamily="2" charset="-78"/>
              </a:rPr>
              <a:t>پس از انقلاب شکوهمند1688احزاب سیاسی مخالف در تلاش هایشان برای پیروزی پروتستان ها به هم پیوستند، اما ویگ ها که از دولت و آزادی های مدنی مطابق قانون اساسی حمایت می کردند غالبا با توری ها که به سلطنت معتقد بودنداختلاف داشتند. </a:t>
            </a:r>
          </a:p>
          <a:p>
            <a:pPr algn="just" rtl="1"/>
            <a:r>
              <a:rPr lang="fa-IR" dirty="0">
                <a:solidFill>
                  <a:schemeClr val="tx1"/>
                </a:solidFill>
                <a:cs typeface="B Kamran" panose="00000400000000000000" pitchFamily="2" charset="-78"/>
              </a:rPr>
              <a:t>به این ترتیب ویگ های اشرافی زمین دار بیشتر به املاک ییلاقی خود متکی بودند تا دربار سلطنتی. آنها تصورات کلاسیک را در باغ های خود وارد کردند تا جایگاه والا و ذائفه ی فرهنگی خود را نشان دهند.</a:t>
            </a:r>
          </a:p>
          <a:p>
            <a:pPr algn="just" rtl="1"/>
            <a:r>
              <a:rPr lang="fa-IR" dirty="0">
                <a:solidFill>
                  <a:schemeClr val="tx1"/>
                </a:solidFill>
                <a:cs typeface="B Kamran" panose="00000400000000000000" pitchFamily="2" charset="-78"/>
              </a:rPr>
              <a:t>برای بهبود اقتصاد کشاورزی انگلستان قانون حصار کشی توسط پارلمان تصویب شد. طبق این قانون قطعات بزرگی از زمین های عمومی به خصوصی مبدل شد. زمینداران مزارع و چمنزار ها را در درون حصار های املاک خصوصی خود قرار دادند که به پارک ها شهرت یافتند،این درختزارها 2 منبع اصلی درآمد آنها بودند.</a:t>
            </a:r>
          </a:p>
          <a:p>
            <a:pPr algn="just" rtl="1"/>
            <a:endParaRPr lang="fa-IR" sz="2000" dirty="0"/>
          </a:p>
          <a:p>
            <a:pPr algn="just" rtl="1"/>
            <a:endParaRPr lang="fa-IR" sz="2000" dirty="0">
              <a:solidFill>
                <a:schemeClr val="tx1"/>
              </a:solidFill>
            </a:endParaRPr>
          </a:p>
          <a:p>
            <a:pPr algn="r"/>
            <a:endParaRPr lang="fa-IR" sz="2000" dirty="0" smtClean="0"/>
          </a:p>
        </p:txBody>
      </p:sp>
      <p:sp>
        <p:nvSpPr>
          <p:cNvPr id="9" name="Text Placeholder 2"/>
          <p:cNvSpPr txBox="1">
            <a:spLocks/>
          </p:cNvSpPr>
          <p:nvPr/>
        </p:nvSpPr>
        <p:spPr>
          <a:xfrm>
            <a:off x="410816" y="883801"/>
            <a:ext cx="11038127" cy="3224373"/>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120000"/>
              </a:lnSpc>
              <a:spcBef>
                <a:spcPts val="1000"/>
              </a:spcBef>
              <a:buFont typeface="Arial" panose="020B0604020202020204" pitchFamily="34" charset="0"/>
              <a:buNone/>
              <a:defRPr sz="24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1pPr>
            <a:lvl2pPr marL="457200" indent="0" algn="l" defTabSz="914400" rtl="0" eaLnBrk="1" latinLnBrk="0" hangingPunct="1">
              <a:lnSpc>
                <a:spcPct val="120000"/>
              </a:lnSpc>
              <a:spcBef>
                <a:spcPts val="500"/>
              </a:spcBef>
              <a:buFont typeface="Arial" panose="020B0604020202020204" pitchFamily="34" charset="0"/>
              <a:buNone/>
              <a:defRPr sz="20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2pPr>
            <a:lvl3pPr marL="914400" indent="0" algn="l" defTabSz="914400" rtl="0" eaLnBrk="1" latinLnBrk="0" hangingPunct="1">
              <a:lnSpc>
                <a:spcPct val="120000"/>
              </a:lnSpc>
              <a:spcBef>
                <a:spcPts val="500"/>
              </a:spcBef>
              <a:buFont typeface="Arial" panose="020B0604020202020204" pitchFamily="34" charset="0"/>
              <a:buNone/>
              <a:defRPr sz="18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3pPr>
            <a:lvl4pPr marL="13716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5pPr>
            <a:lvl6pPr marL="22860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6pPr>
            <a:lvl7pPr marL="27432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7pPr>
            <a:lvl8pPr marL="32004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8pPr>
            <a:lvl9pPr marL="3657600" indent="0" algn="l" defTabSz="914400" rtl="0" eaLnBrk="1" latinLnBrk="0" hangingPunct="1">
              <a:lnSpc>
                <a:spcPct val="120000"/>
              </a:lnSpc>
              <a:spcBef>
                <a:spcPts val="500"/>
              </a:spcBef>
              <a:buFont typeface="Arial" panose="020B0604020202020204" pitchFamily="34" charset="0"/>
              <a:buNone/>
              <a:defRPr sz="1600" kern="1200">
                <a:solidFill>
                  <a:schemeClr val="tx1">
                    <a:tint val="75000"/>
                  </a:schemeClr>
                </a:solidFill>
                <a:effectLst>
                  <a:outerShdw blurRad="50800" dist="38100" dir="2700000" algn="tl" rotWithShape="0">
                    <a:srgbClr val="000000">
                      <a:alpha val="48000"/>
                    </a:srgbClr>
                  </a:outerShdw>
                </a:effectLst>
                <a:latin typeface="+mn-lt"/>
                <a:ea typeface="+mn-ea"/>
                <a:cs typeface="+mn-cs"/>
              </a:defRPr>
            </a:lvl9pPr>
          </a:lstStyle>
          <a:p>
            <a:pPr algn="just" rtl="1"/>
            <a:r>
              <a:rPr lang="fa-IR" sz="3400" dirty="0">
                <a:solidFill>
                  <a:schemeClr val="tx1"/>
                </a:solidFill>
                <a:cs typeface="B Kamran" panose="00000400000000000000" pitchFamily="2" charset="-78"/>
              </a:rPr>
              <a:t>پس ازفراخواندن به آزادی سیاسی ،شعرا و فلاسفه قرن هجدهم انگلستان هم چنان درباره ی سبک آزادانه تری از طراحی منظر صحبت کردند.مقاله نویسانی چون ژوزف ادیسون،الکساندر پوپ و آنتونی اشلی کوپر،سبک های باغ سازی خارجی و تکرار آنها در انگلستان را تقبیح کردند؛آنها به ویژه درخت آرایی را مورد تمسخر قرار داده و از خود طبیعت به عنوان یک ایده آل حمایت می کردند.</a:t>
            </a:r>
          </a:p>
          <a:p>
            <a:pPr algn="just" rtl="1"/>
            <a:r>
              <a:rPr lang="fa-IR" sz="3400" dirty="0">
                <a:solidFill>
                  <a:schemeClr val="tx1"/>
                </a:solidFill>
                <a:cs typeface="B Kamran" panose="00000400000000000000" pitchFamily="2" charset="-78"/>
              </a:rPr>
              <a:t>الکساندر پوپ معتقد بود که همه ی باغ سازی ها همچون نقاشی منظر است.مناظر قرن هفدهم اثر کلود لورن و نیکلا پوسن نقاشان فرانسوی،به خاطر ترکیب تصاویر بی باکانه و روستایی مورد احترام انگلیسی ها بود.</a:t>
            </a:r>
          </a:p>
          <a:p>
            <a:pPr algn="just" rtl="1"/>
            <a:r>
              <a:rPr lang="fa-IR" sz="3400" dirty="0">
                <a:solidFill>
                  <a:schemeClr val="tx1"/>
                </a:solidFill>
                <a:cs typeface="B Kamran" panose="00000400000000000000" pitchFamily="2" charset="-78"/>
              </a:rPr>
              <a:t>زمین داران ثروتمند مشتاق بودند تا چکامه ی آرکادیا که در نقاشی ها نمایش داده شده بود را ئر پارک های خود باز آفرینی کنند.</a:t>
            </a:r>
          </a:p>
          <a:p>
            <a:pPr algn="just" rtl="1"/>
            <a:r>
              <a:rPr lang="fa-IR" sz="3400" dirty="0">
                <a:solidFill>
                  <a:schemeClr val="tx1"/>
                </a:solidFill>
                <a:cs typeface="B Kamran" panose="00000400000000000000" pitchFamily="2" charset="-78"/>
              </a:rPr>
              <a:t>در نیمه دوم قرن هجدهم، باغ های انگلیسی به صورت ساختارهای شاعرانه ای درآمدند که عاری از مفاهیم اخلاقی پیش از آن بود. </a:t>
            </a:r>
          </a:p>
          <a:p>
            <a:pPr algn="just" rtl="1"/>
            <a:endParaRPr lang="en-US" sz="2000" dirty="0"/>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76940" y="795247"/>
            <a:ext cx="6732103" cy="5863699"/>
          </a:xfrm>
          <a:prstGeom prst="rect">
            <a:avLst/>
          </a:prstGeom>
        </p:spPr>
      </p:pic>
    </p:spTree>
    <p:extLst>
      <p:ext uri="{BB962C8B-B14F-4D97-AF65-F5344CB8AC3E}">
        <p14:creationId xmlns:p14="http://schemas.microsoft.com/office/powerpoint/2010/main" val="2690559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3">
                                            <p:txEl>
                                              <p:pRg st="0" end="0"/>
                                            </p:txEl>
                                          </p:spTgt>
                                        </p:tgtEl>
                                      </p:cBhvr>
                                    </p:animEffect>
                                    <p:set>
                                      <p:cBhvr>
                                        <p:cTn id="30" dur="1" fill="hold">
                                          <p:stCondLst>
                                            <p:cond delay="499"/>
                                          </p:stCondLst>
                                        </p:cTn>
                                        <p:tgtEl>
                                          <p:spTgt spid="3">
                                            <p:txEl>
                                              <p:pRg st="0" end="0"/>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xEl>
                                              <p:pRg st="1" end="1"/>
                                            </p:txEl>
                                          </p:spTgt>
                                        </p:tgtEl>
                                      </p:cBhvr>
                                    </p:animEffect>
                                    <p:set>
                                      <p:cBhvr>
                                        <p:cTn id="33" dur="1" fill="hold">
                                          <p:stCondLst>
                                            <p:cond delay="499"/>
                                          </p:stCondLst>
                                        </p:cTn>
                                        <p:tgtEl>
                                          <p:spTgt spid="3">
                                            <p:txEl>
                                              <p:pRg st="1" end="1"/>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2" end="2"/>
                                            </p:txEl>
                                          </p:spTgt>
                                        </p:tgtEl>
                                      </p:cBhvr>
                                    </p:animEffect>
                                    <p:set>
                                      <p:cBhvr>
                                        <p:cTn id="36" dur="1" fill="hold">
                                          <p:stCondLst>
                                            <p:cond delay="499"/>
                                          </p:stCondLst>
                                        </p:cTn>
                                        <p:tgtEl>
                                          <p:spTgt spid="3">
                                            <p:txEl>
                                              <p:pRg st="2" end="2"/>
                                            </p:txEl>
                                          </p:spTgt>
                                        </p:tgtEl>
                                        <p:attrNameLst>
                                          <p:attrName>style.visibility</p:attrName>
                                        </p:attrNameLst>
                                      </p:cBhvr>
                                      <p:to>
                                        <p:strVal val="hidden"/>
                                      </p:to>
                                    </p:set>
                                  </p:childTnLst>
                                </p:cTn>
                              </p:par>
                              <p:par>
                                <p:cTn id="37" presetID="42" presetClass="entr" presetSubtype="0" fill="hold" nodeType="with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Effect transition="in" filter="fade">
                                      <p:cBhvr>
                                        <p:cTn id="39" dur="1000"/>
                                        <p:tgtEl>
                                          <p:spTgt spid="9">
                                            <p:txEl>
                                              <p:pRg st="0" end="0"/>
                                            </p:txEl>
                                          </p:spTgt>
                                        </p:tgtEl>
                                      </p:cBhvr>
                                    </p:animEffect>
                                    <p:anim calcmode="lin" valueType="num">
                                      <p:cBhvr>
                                        <p:cTn id="40"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9">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9">
                                            <p:txEl>
                                              <p:pRg st="1" end="1"/>
                                            </p:txEl>
                                          </p:spTgt>
                                        </p:tgtEl>
                                        <p:attrNameLst>
                                          <p:attrName>style.visibility</p:attrName>
                                        </p:attrNameLst>
                                      </p:cBhvr>
                                      <p:to>
                                        <p:strVal val="visible"/>
                                      </p:to>
                                    </p:set>
                                    <p:animEffect transition="in" filter="fade">
                                      <p:cBhvr>
                                        <p:cTn id="44" dur="1000"/>
                                        <p:tgtEl>
                                          <p:spTgt spid="9">
                                            <p:txEl>
                                              <p:pRg st="1" end="1"/>
                                            </p:txEl>
                                          </p:spTgt>
                                        </p:tgtEl>
                                      </p:cBhvr>
                                    </p:animEffect>
                                    <p:anim calcmode="lin" valueType="num">
                                      <p:cBhvr>
                                        <p:cTn id="45"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9">
                                            <p:txEl>
                                              <p:pRg st="1" end="1"/>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9">
                                            <p:txEl>
                                              <p:pRg st="2" end="2"/>
                                            </p:txEl>
                                          </p:spTgt>
                                        </p:tgtEl>
                                        <p:attrNameLst>
                                          <p:attrName>style.visibility</p:attrName>
                                        </p:attrNameLst>
                                      </p:cBhvr>
                                      <p:to>
                                        <p:strVal val="visible"/>
                                      </p:to>
                                    </p:set>
                                    <p:animEffect transition="in" filter="fade">
                                      <p:cBhvr>
                                        <p:cTn id="49" dur="1000"/>
                                        <p:tgtEl>
                                          <p:spTgt spid="9">
                                            <p:txEl>
                                              <p:pRg st="2" end="2"/>
                                            </p:txEl>
                                          </p:spTgt>
                                        </p:tgtEl>
                                      </p:cBhvr>
                                    </p:animEffect>
                                    <p:anim calcmode="lin" valueType="num">
                                      <p:cBhvr>
                                        <p:cTn id="50"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51" dur="1000" fill="hold"/>
                                        <p:tgtEl>
                                          <p:spTgt spid="9">
                                            <p:txEl>
                                              <p:pRg st="2" end="2"/>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9">
                                            <p:txEl>
                                              <p:pRg st="3" end="3"/>
                                            </p:txEl>
                                          </p:spTgt>
                                        </p:tgtEl>
                                        <p:attrNameLst>
                                          <p:attrName>style.visibility</p:attrName>
                                        </p:attrNameLst>
                                      </p:cBhvr>
                                      <p:to>
                                        <p:strVal val="visible"/>
                                      </p:to>
                                    </p:set>
                                    <p:animEffect transition="in" filter="fade">
                                      <p:cBhvr>
                                        <p:cTn id="54" dur="1000"/>
                                        <p:tgtEl>
                                          <p:spTgt spid="9">
                                            <p:txEl>
                                              <p:pRg st="3" end="3"/>
                                            </p:txEl>
                                          </p:spTgt>
                                        </p:tgtEl>
                                      </p:cBhvr>
                                    </p:animEffect>
                                    <p:anim calcmode="lin" valueType="num">
                                      <p:cBhvr>
                                        <p:cTn id="55"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56"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0" nodeType="clickEffect">
                                  <p:stCondLst>
                                    <p:cond delay="0"/>
                                  </p:stCondLst>
                                  <p:childTnLst>
                                    <p:animEffect transition="out" filter="fade">
                                      <p:cBhvr>
                                        <p:cTn id="60" dur="500"/>
                                        <p:tgtEl>
                                          <p:spTgt spid="9">
                                            <p:txEl>
                                              <p:pRg st="0" end="0"/>
                                            </p:txEl>
                                          </p:spTgt>
                                        </p:tgtEl>
                                      </p:cBhvr>
                                    </p:animEffect>
                                    <p:set>
                                      <p:cBhvr>
                                        <p:cTn id="61" dur="1" fill="hold">
                                          <p:stCondLst>
                                            <p:cond delay="499"/>
                                          </p:stCondLst>
                                        </p:cTn>
                                        <p:tgtEl>
                                          <p:spTgt spid="9">
                                            <p:txEl>
                                              <p:pRg st="0" end="0"/>
                                            </p:txEl>
                                          </p:spTgt>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9">
                                            <p:txEl>
                                              <p:pRg st="1" end="1"/>
                                            </p:txEl>
                                          </p:spTgt>
                                        </p:tgtEl>
                                      </p:cBhvr>
                                    </p:animEffect>
                                    <p:set>
                                      <p:cBhvr>
                                        <p:cTn id="64" dur="1" fill="hold">
                                          <p:stCondLst>
                                            <p:cond delay="499"/>
                                          </p:stCondLst>
                                        </p:cTn>
                                        <p:tgtEl>
                                          <p:spTgt spid="9">
                                            <p:txEl>
                                              <p:pRg st="1" end="1"/>
                                            </p:txEl>
                                          </p:spTgt>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9">
                                            <p:txEl>
                                              <p:pRg st="2" end="2"/>
                                            </p:txEl>
                                          </p:spTgt>
                                        </p:tgtEl>
                                      </p:cBhvr>
                                    </p:animEffect>
                                    <p:set>
                                      <p:cBhvr>
                                        <p:cTn id="67" dur="1" fill="hold">
                                          <p:stCondLst>
                                            <p:cond delay="499"/>
                                          </p:stCondLst>
                                        </p:cTn>
                                        <p:tgtEl>
                                          <p:spTgt spid="9">
                                            <p:txEl>
                                              <p:pRg st="2" end="2"/>
                                            </p:txEl>
                                          </p:spTgt>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9">
                                            <p:txEl>
                                              <p:pRg st="3" end="3"/>
                                            </p:txEl>
                                          </p:spTgt>
                                        </p:tgtEl>
                                      </p:cBhvr>
                                    </p:animEffect>
                                    <p:set>
                                      <p:cBhvr>
                                        <p:cTn id="70" dur="1" fill="hold">
                                          <p:stCondLst>
                                            <p:cond delay="499"/>
                                          </p:stCondLst>
                                        </p:cTn>
                                        <p:tgtEl>
                                          <p:spTgt spid="9">
                                            <p:txEl>
                                              <p:pRg st="3" end="3"/>
                                            </p:txEl>
                                          </p:spTgt>
                                        </p:tgtEl>
                                        <p:attrNameLst>
                                          <p:attrName>style.visibility</p:attrName>
                                        </p:attrNameLst>
                                      </p:cBhvr>
                                      <p:to>
                                        <p:strVal val="hidden"/>
                                      </p:to>
                                    </p:set>
                                  </p:childTnLst>
                                </p:cTn>
                              </p:par>
                              <p:par>
                                <p:cTn id="71" presetID="42" presetClass="entr" presetSubtype="0" fill="hold"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1000"/>
                                        <p:tgtEl>
                                          <p:spTgt spid="10"/>
                                        </p:tgtEl>
                                      </p:cBhvr>
                                    </p:animEffect>
                                    <p:anim calcmode="lin" valueType="num">
                                      <p:cBhvr>
                                        <p:cTn id="74" dur="1000" fill="hold"/>
                                        <p:tgtEl>
                                          <p:spTgt spid="10"/>
                                        </p:tgtEl>
                                        <p:attrNameLst>
                                          <p:attrName>ppt_x</p:attrName>
                                        </p:attrNameLst>
                                      </p:cBhvr>
                                      <p:tavLst>
                                        <p:tav tm="0">
                                          <p:val>
                                            <p:strVal val="#ppt_x"/>
                                          </p:val>
                                        </p:tav>
                                        <p:tav tm="100000">
                                          <p:val>
                                            <p:strVal val="#ppt_x"/>
                                          </p:val>
                                        </p:tav>
                                      </p:tavLst>
                                    </p:anim>
                                    <p:anim calcmode="lin" valueType="num">
                                      <p:cBhvr>
                                        <p:cTn id="7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9"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3737" y="344556"/>
            <a:ext cx="2961672" cy="687409"/>
          </a:xfrm>
        </p:spPr>
        <p:txBody>
          <a:bodyPr>
            <a:normAutofit/>
          </a:bodyPr>
          <a:lstStyle/>
          <a:p>
            <a:pPr algn="r"/>
            <a:r>
              <a:rPr lang="fa-IR" sz="3200" dirty="0">
                <a:solidFill>
                  <a:schemeClr val="tx1">
                    <a:lumMod val="50000"/>
                  </a:schemeClr>
                </a:solidFill>
                <a:cs typeface="B Kamran" panose="00000400000000000000" pitchFamily="2" charset="-78"/>
              </a:rPr>
              <a:t>شیفتگی با سبک های چینی</a:t>
            </a:r>
            <a:endParaRPr lang="en-US" sz="3200" dirty="0">
              <a:solidFill>
                <a:schemeClr val="tx1">
                  <a:lumMod val="50000"/>
                </a:schemeClr>
              </a:solidFill>
              <a:cs typeface="B Kamran" panose="00000400000000000000" pitchFamily="2" charset="-78"/>
            </a:endParaRPr>
          </a:p>
        </p:txBody>
      </p:sp>
      <p:sp>
        <p:nvSpPr>
          <p:cNvPr id="3" name="Text Placeholder 2"/>
          <p:cNvSpPr>
            <a:spLocks noGrp="1"/>
          </p:cNvSpPr>
          <p:nvPr>
            <p:ph type="body" idx="1"/>
          </p:nvPr>
        </p:nvSpPr>
        <p:spPr>
          <a:xfrm>
            <a:off x="503583" y="1243151"/>
            <a:ext cx="11131826" cy="4442032"/>
          </a:xfrm>
        </p:spPr>
        <p:txBody>
          <a:bodyPr>
            <a:normAutofit/>
          </a:bodyPr>
          <a:lstStyle/>
          <a:p>
            <a:pPr algn="just" rtl="1"/>
            <a:r>
              <a:rPr lang="fa-IR" dirty="0">
                <a:solidFill>
                  <a:schemeClr val="tx1"/>
                </a:solidFill>
                <a:cs typeface="B Kamran" panose="00000400000000000000" pitchFamily="2" charset="-78"/>
              </a:rPr>
              <a:t>از دیگر مواردی که بر پیشرفت باغ های منظره ای در انگلستان تاثیر گذاشت،تصاویر و توصیف باغ های چینی بود که توسط یسوعیون به اروپا آورده شد.</a:t>
            </a:r>
          </a:p>
          <a:p>
            <a:pPr algn="just" rtl="1"/>
            <a:r>
              <a:rPr lang="fa-IR" dirty="0">
                <a:solidFill>
                  <a:schemeClr val="tx1"/>
                </a:solidFill>
                <a:cs typeface="B Kamran" panose="00000400000000000000" pitchFamily="2" charset="-78"/>
              </a:rPr>
              <a:t>دنیس اتیره ،مبلغ مذهبی یسوعی و نقاش فرانسوی در سال 1737 به چین نقل مکان کرد و گزارشات مصوری از باغ های امپراتوری آنجا به وطنش فرستاد.</a:t>
            </a:r>
          </a:p>
          <a:p>
            <a:pPr algn="just" rtl="1"/>
            <a:r>
              <a:rPr lang="fa-IR" dirty="0">
                <a:solidFill>
                  <a:schemeClr val="tx1"/>
                </a:solidFill>
                <a:cs typeface="B Kamran" panose="00000400000000000000" pitchFamily="2" charset="-78"/>
              </a:rPr>
              <a:t>طراحان انگلیسی از فرم های نامنظم متعلق به باغ های چینی که درآنها از خطوط مستقیم اجتناب شده بود،استقبال کردند.</a:t>
            </a:r>
          </a:p>
          <a:p>
            <a:pPr algn="just" rtl="1"/>
            <a:r>
              <a:rPr lang="fa-IR" dirty="0">
                <a:solidFill>
                  <a:schemeClr val="tx1"/>
                </a:solidFill>
                <a:cs typeface="B Kamran" panose="00000400000000000000" pitchFamily="2" charset="-78"/>
              </a:rPr>
              <a:t>در سال 1757،سر ویلیام چیمبرز معمار اسکاتلندی،طرح هایی از ساختمان ها،اسباب،لباس ها،ماشین ها وظروف چینی را منتشر کرد.عناصر تزئینی چینی موجود در باغ شامل همان چیزهایی بود که در خانه وجود داشت.</a:t>
            </a:r>
          </a:p>
          <a:p>
            <a:pPr algn="just" rtl="1"/>
            <a:r>
              <a:rPr lang="fa-IR" dirty="0">
                <a:solidFill>
                  <a:schemeClr val="tx1"/>
                </a:solidFill>
                <a:cs typeface="B Kamran" panose="00000400000000000000" pitchFamily="2" charset="-78"/>
              </a:rPr>
              <a:t>شیفتگی نسبت به سبک های چینی در غالب مباحثه هایی که طراحان انگلیسی را در اواخر قرن هجدهم درگیر کرد قابل تشخیص است.</a:t>
            </a:r>
          </a:p>
        </p:txBody>
      </p:sp>
    </p:spTree>
    <p:extLst>
      <p:ext uri="{BB962C8B-B14F-4D97-AF65-F5344CB8AC3E}">
        <p14:creationId xmlns:p14="http://schemas.microsoft.com/office/powerpoint/2010/main" val="7223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79577" y="409032"/>
            <a:ext cx="1910195" cy="609871"/>
          </a:xfrm>
        </p:spPr>
        <p:txBody>
          <a:bodyPr>
            <a:normAutofit/>
          </a:bodyPr>
          <a:lstStyle/>
          <a:p>
            <a:pPr algn="just" rtl="1"/>
            <a:r>
              <a:rPr lang="fa-IR" sz="3200" dirty="0">
                <a:solidFill>
                  <a:schemeClr val="tx1">
                    <a:lumMod val="50000"/>
                  </a:schemeClr>
                </a:solidFill>
                <a:cs typeface="B Kamran" panose="00000400000000000000" pitchFamily="2" charset="-78"/>
              </a:rPr>
              <a:t>عناصر طراحی</a:t>
            </a:r>
            <a:endParaRPr lang="en-US" sz="3200" dirty="0">
              <a:solidFill>
                <a:schemeClr val="tx1">
                  <a:lumMod val="50000"/>
                </a:schemeClr>
              </a:solidFill>
              <a:cs typeface="B Kamran" panose="00000400000000000000" pitchFamily="2" charset="-78"/>
            </a:endParaRPr>
          </a:p>
        </p:txBody>
      </p:sp>
      <p:sp>
        <p:nvSpPr>
          <p:cNvPr id="3" name="Text Placeholder 2"/>
          <p:cNvSpPr>
            <a:spLocks noGrp="1"/>
          </p:cNvSpPr>
          <p:nvPr>
            <p:ph type="body" idx="1"/>
          </p:nvPr>
        </p:nvSpPr>
        <p:spPr>
          <a:xfrm>
            <a:off x="600891" y="1172347"/>
            <a:ext cx="11093384" cy="5280705"/>
          </a:xfrm>
        </p:spPr>
        <p:txBody>
          <a:bodyPr>
            <a:normAutofit/>
          </a:bodyPr>
          <a:lstStyle/>
          <a:p>
            <a:pPr algn="just" rtl="1"/>
            <a:r>
              <a:rPr lang="fa-IR" sz="2800" dirty="0">
                <a:solidFill>
                  <a:schemeClr val="tx1"/>
                </a:solidFill>
                <a:cs typeface="B Kamran" panose="00000400000000000000" pitchFamily="2" charset="-78"/>
              </a:rPr>
              <a:t>طراحان باغ انگلیسی،دریاچه ها و تپه ها را فرم می دادند و از درختان به عنوان استخوان بندی بصری استفاده می کردند.آنها در راستای هدف ضد-ورسای بودن،مرزبندی های مستقیمی که پارک را از باغ جدا می کرد در هم شکستند.پرچین های هاها (حصار فرورفته و خندق) و گروه درختان (به صورت کاشت کمربندی،توده ای و نقطه ای) از عناصر با اهمیت در گذار به سبک طبیعت گرا بودند.الفبای طراحی ارگانیک-تپه هایی که به آرامی بر روی یکدیگر می غلتند،دریاچه هایی با فرم آزاد و درختستان ها-طرح ها را منحصر به فرد ساخته بود.طراحان منظر حرفه ای این سبک را در سرتا سر انگلستان گسترش دادند.</a:t>
            </a:r>
          </a:p>
          <a:p>
            <a:pPr algn="just" rtl="1"/>
            <a:r>
              <a:rPr lang="fa-IR" sz="2800" dirty="0">
                <a:solidFill>
                  <a:schemeClr val="tx1"/>
                </a:solidFill>
                <a:cs typeface="B Kamran" panose="00000400000000000000" pitchFamily="2" charset="-78"/>
              </a:rPr>
              <a:t>یکی از نخستین تلاش ها برای بیان موضوعات کلاسیک در زیبایی شناسی روستا ایده ی مزرعه ی آراسته بود.ویلیام شن استون نخستین کسی بود که از اصطلاح باغ سازی منظره ای و باغبان منظره در مقاله ی خود در سال 1764 با نام عقاید پراکنده در مورد باغ استفاده کرد. </a:t>
            </a:r>
            <a:endParaRPr lang="en-US" sz="2800" dirty="0">
              <a:solidFill>
                <a:schemeClr val="tx1"/>
              </a:solidFill>
              <a:cs typeface="B Kamra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0122" y="409032"/>
            <a:ext cx="5142671" cy="5711687"/>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1971" t="30748" r="35212" b="6821"/>
          <a:stretch/>
        </p:blipFill>
        <p:spPr>
          <a:xfrm rot="5400000">
            <a:off x="3535506" y="723432"/>
            <a:ext cx="5711687" cy="5082887"/>
          </a:xfrm>
          <a:prstGeom prst="rect">
            <a:avLst/>
          </a:prstGeom>
        </p:spPr>
      </p:pic>
    </p:spTree>
    <p:extLst>
      <p:ext uri="{BB962C8B-B14F-4D97-AF65-F5344CB8AC3E}">
        <p14:creationId xmlns:p14="http://schemas.microsoft.com/office/powerpoint/2010/main" val="43539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anim calcmode="lin" valueType="num">
                                      <p:cBhvr>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3">
                                            <p:txEl>
                                              <p:pRg st="0" end="0"/>
                                            </p:txEl>
                                          </p:spTgt>
                                        </p:tgtEl>
                                      </p:cBhvr>
                                    </p:animEffect>
                                    <p:set>
                                      <p:cBhvr>
                                        <p:cTn id="28" dur="1" fill="hold">
                                          <p:stCondLst>
                                            <p:cond delay="499"/>
                                          </p:stCondLst>
                                        </p:cTn>
                                        <p:tgtEl>
                                          <p:spTgt spid="3">
                                            <p:txEl>
                                              <p:pRg st="0" end="0"/>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3">
                                            <p:txEl>
                                              <p:pRg st="1" end="1"/>
                                            </p:txEl>
                                          </p:spTgt>
                                        </p:tgtEl>
                                      </p:cBhvr>
                                    </p:animEffect>
                                    <p:set>
                                      <p:cBhvr>
                                        <p:cTn id="31" dur="1" fill="hold">
                                          <p:stCondLst>
                                            <p:cond delay="499"/>
                                          </p:stCondLst>
                                        </p:cTn>
                                        <p:tgtEl>
                                          <p:spTgt spid="3">
                                            <p:txEl>
                                              <p:pRg st="1" end="1"/>
                                            </p:txEl>
                                          </p:spTgt>
                                        </p:tgtEl>
                                        <p:attrNameLst>
                                          <p:attrName>style.visibility</p:attrName>
                                        </p:attrNameLst>
                                      </p:cBhvr>
                                      <p:to>
                                        <p:strVal val="hidden"/>
                                      </p:to>
                                    </p:set>
                                  </p:childTnLst>
                                </p:cTn>
                              </p:par>
                              <p:par>
                                <p:cTn id="32" presetID="42"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par>
                                <p:cTn id="42" presetID="42" presetClass="entr" presetSubtype="0" fill="hold"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34</TotalTime>
  <Words>2657</Words>
  <Application>Microsoft Office PowerPoint</Application>
  <PresentationFormat>Widescreen</PresentationFormat>
  <Paragraphs>104</Paragraphs>
  <Slides>18</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18</vt:i4>
      </vt:variant>
    </vt:vector>
  </HeadingPairs>
  <TitlesOfParts>
    <vt:vector size="31" baseType="lpstr">
      <vt:lpstr>AdvisorSSi</vt:lpstr>
      <vt:lpstr>Arabic Typesetting</vt:lpstr>
      <vt:lpstr>Arial</vt:lpstr>
      <vt:lpstr>B Compset</vt:lpstr>
      <vt:lpstr>B Homa</vt:lpstr>
      <vt:lpstr>B Kamran</vt:lpstr>
      <vt:lpstr>B Nazanin</vt:lpstr>
      <vt:lpstr>Century Gothic</vt:lpstr>
      <vt:lpstr>Century Schoolbook</vt:lpstr>
      <vt:lpstr>Tahoma</vt:lpstr>
      <vt:lpstr>Wingdings</vt:lpstr>
      <vt:lpstr>Wingdings 3</vt:lpstr>
      <vt:lpstr>Wisp</vt:lpstr>
      <vt:lpstr>PowerPoint Presentation</vt:lpstr>
      <vt:lpstr>PowerPoint Presentation</vt:lpstr>
      <vt:lpstr>تلفیق پیچیده ای از سبک های اروپایی</vt:lpstr>
      <vt:lpstr>خانه ی هاتفیلد، هرتفوردشایر</vt:lpstr>
      <vt:lpstr>حیاط قصر همپتون،میدلسکس (لندن)</vt:lpstr>
      <vt:lpstr>پیشرفت باغ منظره ای</vt:lpstr>
      <vt:lpstr>تاثیرسیاست،شعرو نقاشی</vt:lpstr>
      <vt:lpstr>شیفتگی با سبک های چینی</vt:lpstr>
      <vt:lpstr>عناصر طراحی</vt:lpstr>
      <vt:lpstr>طراحان باغ تاثیر گذار</vt:lpstr>
      <vt:lpstr>پروژه های شاخص</vt:lpstr>
      <vt:lpstr>مباحثات سبکی:</vt:lpstr>
      <vt:lpstr>باغ های ویکتوریایی و گیاهان آن:</vt:lpstr>
      <vt:lpstr>جی.سی.لوودون و منظر سازی مبتدی</vt:lpstr>
      <vt:lpstr>آثار جوزف پاکستون در حوزه ی عمومی و بخش خصوصی:</vt:lpstr>
      <vt:lpstr>تداوم مجادلات سبکی:</vt:lpstr>
      <vt:lpstr>جنبش هنر و صنایع دستی:</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Sajjad</dc:creator>
  <cp:lastModifiedBy>Mohammad</cp:lastModifiedBy>
  <cp:revision>4</cp:revision>
  <dcterms:created xsi:type="dcterms:W3CDTF">2019-07-11T13:42:47Z</dcterms:created>
  <dcterms:modified xsi:type="dcterms:W3CDTF">2019-12-18T23:09:18Z</dcterms:modified>
</cp:coreProperties>
</file>