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8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0" d="100"/>
          <a:sy n="80" d="100"/>
        </p:scale>
        <p:origin x="978"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254827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B9DE6-A61A-43DB-8F29-BA5BA9F4A9E8}"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3787299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22784512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362266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36013319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32092859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16604599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793729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3513493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40990366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26606765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4B9DE6-A61A-43DB-8F29-BA5BA9F4A9E8}"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33325342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4B9DE6-A61A-43DB-8F29-BA5BA9F4A9E8}" type="datetimeFigureOut">
              <a:rPr lang="en-US" smtClean="0"/>
              <a:t>12/19/2019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1354472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26380399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21907350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804B9DE6-A61A-43DB-8F29-BA5BA9F4A9E8}" type="datetimeFigureOut">
              <a:rPr lang="en-US" smtClean="0"/>
              <a:t>12/19/2019</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877153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B9DE6-A61A-43DB-8F29-BA5BA9F4A9E8}" type="datetimeFigureOut">
              <a:rPr lang="en-US" smtClean="0"/>
              <a:t>12/19/2019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925B1D7-94A6-410E-885B-4BB361AFB1E9}" type="slidenum">
              <a:rPr lang="en-US" smtClean="0"/>
              <a:t>‹#›</a:t>
            </a:fld>
            <a:endParaRPr lang="en-US"/>
          </a:p>
        </p:txBody>
      </p:sp>
    </p:spTree>
    <p:extLst>
      <p:ext uri="{BB962C8B-B14F-4D97-AF65-F5344CB8AC3E}">
        <p14:creationId xmlns:p14="http://schemas.microsoft.com/office/powerpoint/2010/main" val="18050983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804B9DE6-A61A-43DB-8F29-BA5BA9F4A9E8}" type="datetimeFigureOut">
              <a:rPr lang="en-US" smtClean="0"/>
              <a:t>12/19/2019</a:t>
            </a:fld>
            <a:endParaRPr lang="en-US"/>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925B1D7-94A6-410E-885B-4BB361AFB1E9}" type="slidenum">
              <a:rPr lang="en-US" smtClean="0"/>
              <a:t>‹#›</a:t>
            </a:fld>
            <a:endParaRPr lang="en-US"/>
          </a:p>
        </p:txBody>
      </p:sp>
    </p:spTree>
    <p:extLst>
      <p:ext uri="{BB962C8B-B14F-4D97-AF65-F5344CB8AC3E}">
        <p14:creationId xmlns:p14="http://schemas.microsoft.com/office/powerpoint/2010/main" val="37985285"/>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6" indent="-342906" algn="r" defTabSz="457207"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r" defTabSz="457207"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r" defTabSz="457207"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7" rtl="1" eaLnBrk="1" latinLnBrk="0" hangingPunct="1">
        <a:defRPr sz="1800" kern="1200">
          <a:solidFill>
            <a:schemeClr val="tx1"/>
          </a:solidFill>
          <a:latin typeface="+mn-lt"/>
          <a:ea typeface="+mn-ea"/>
          <a:cs typeface="+mn-cs"/>
        </a:defRPr>
      </a:lvl1pPr>
      <a:lvl2pPr marL="457207" algn="r" defTabSz="457207" rtl="1" eaLnBrk="1" latinLnBrk="0" hangingPunct="1">
        <a:defRPr sz="1800" kern="1200">
          <a:solidFill>
            <a:schemeClr val="tx1"/>
          </a:solidFill>
          <a:latin typeface="+mn-lt"/>
          <a:ea typeface="+mn-ea"/>
          <a:cs typeface="+mn-cs"/>
        </a:defRPr>
      </a:lvl2pPr>
      <a:lvl3pPr marL="914415" algn="r" defTabSz="457207" rtl="1" eaLnBrk="1" latinLnBrk="0" hangingPunct="1">
        <a:defRPr sz="1800" kern="1200">
          <a:solidFill>
            <a:schemeClr val="tx1"/>
          </a:solidFill>
          <a:latin typeface="+mn-lt"/>
          <a:ea typeface="+mn-ea"/>
          <a:cs typeface="+mn-cs"/>
        </a:defRPr>
      </a:lvl3pPr>
      <a:lvl4pPr marL="1371622" algn="r" defTabSz="457207" rtl="1" eaLnBrk="1" latinLnBrk="0" hangingPunct="1">
        <a:defRPr sz="1800" kern="1200">
          <a:solidFill>
            <a:schemeClr val="tx1"/>
          </a:solidFill>
          <a:latin typeface="+mn-lt"/>
          <a:ea typeface="+mn-ea"/>
          <a:cs typeface="+mn-cs"/>
        </a:defRPr>
      </a:lvl4pPr>
      <a:lvl5pPr marL="1828831" algn="r" defTabSz="457207" rtl="1" eaLnBrk="1" latinLnBrk="0" hangingPunct="1">
        <a:defRPr sz="1800" kern="1200">
          <a:solidFill>
            <a:schemeClr val="tx1"/>
          </a:solidFill>
          <a:latin typeface="+mn-lt"/>
          <a:ea typeface="+mn-ea"/>
          <a:cs typeface="+mn-cs"/>
        </a:defRPr>
      </a:lvl5pPr>
      <a:lvl6pPr marL="2286038" algn="r" defTabSz="457207" rtl="1" eaLnBrk="1" latinLnBrk="0" hangingPunct="1">
        <a:defRPr sz="1800" kern="1200">
          <a:solidFill>
            <a:schemeClr val="tx1"/>
          </a:solidFill>
          <a:latin typeface="+mn-lt"/>
          <a:ea typeface="+mn-ea"/>
          <a:cs typeface="+mn-cs"/>
        </a:defRPr>
      </a:lvl6pPr>
      <a:lvl7pPr marL="2743246" algn="r" defTabSz="457207" rtl="1" eaLnBrk="1" latinLnBrk="0" hangingPunct="1">
        <a:defRPr sz="1800" kern="1200">
          <a:solidFill>
            <a:schemeClr val="tx1"/>
          </a:solidFill>
          <a:latin typeface="+mn-lt"/>
          <a:ea typeface="+mn-ea"/>
          <a:cs typeface="+mn-cs"/>
        </a:defRPr>
      </a:lvl7pPr>
      <a:lvl8pPr marL="3200453" algn="r" defTabSz="457207" rtl="1" eaLnBrk="1" latinLnBrk="0" hangingPunct="1">
        <a:defRPr sz="1800" kern="1200">
          <a:solidFill>
            <a:schemeClr val="tx1"/>
          </a:solidFill>
          <a:latin typeface="+mn-lt"/>
          <a:ea typeface="+mn-ea"/>
          <a:cs typeface="+mn-cs"/>
        </a:defRPr>
      </a:lvl8pPr>
      <a:lvl9pPr marL="3657661" algn="r" defTabSz="457207"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g"/><Relationship Id="rId1" Type="http://schemas.openxmlformats.org/officeDocument/2006/relationships/slideLayout" Target="../slideLayouts/slideLayout6.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 Id="rId5" Type="http://schemas.openxmlformats.org/officeDocument/2006/relationships/image" Target="../media/image28.jpeg"/><Relationship Id="rId4"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 Id="rId4" Type="http://schemas.openxmlformats.org/officeDocument/2006/relationships/image" Target="../media/image36.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97305" y="3838074"/>
            <a:ext cx="8382000" cy="974558"/>
          </a:xfrm>
        </p:spPr>
        <p:txBody>
          <a:bodyPr>
            <a:normAutofit fontScale="90000"/>
          </a:bodyPr>
          <a:lstStyle/>
          <a:p>
            <a:pPr algn="ctr" rtl="1"/>
            <a:r>
              <a:rPr lang="fa-IR" sz="3600" dirty="0" smtClean="0">
                <a:cs typeface="B Homa" panose="00000400000000000000" pitchFamily="2" charset="-78"/>
              </a:rPr>
              <a:t>معرفی و بررسی الگو باغسازی ایرانی</a:t>
            </a:r>
            <a:r>
              <a:rPr lang="fa-IR" sz="3600" dirty="0">
                <a:cs typeface="B Homa" panose="00000400000000000000" pitchFamily="2" charset="-78"/>
              </a:rPr>
              <a:t/>
            </a:r>
            <a:br>
              <a:rPr lang="fa-IR" sz="3600" dirty="0">
                <a:cs typeface="B Homa" panose="00000400000000000000" pitchFamily="2" charset="-78"/>
              </a:rPr>
            </a:br>
            <a:endParaRPr lang="en-US" sz="3600" dirty="0">
              <a:cs typeface="B Homa" panose="00000400000000000000" pitchFamily="2" charset="-78"/>
            </a:endParaRPr>
          </a:p>
        </p:txBody>
      </p:sp>
    </p:spTree>
    <p:extLst>
      <p:ext uri="{BB962C8B-B14F-4D97-AF65-F5344CB8AC3E}">
        <p14:creationId xmlns:p14="http://schemas.microsoft.com/office/powerpoint/2010/main" val="14330620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762000" y="368968"/>
            <a:ext cx="7772400" cy="2879557"/>
          </a:xfrm>
        </p:spPr>
        <p:txBody>
          <a:bodyPr>
            <a:normAutofit/>
          </a:bodyPr>
          <a:lstStyle/>
          <a:p>
            <a:pPr algn="r" rtl="1"/>
            <a:r>
              <a:rPr lang="fa-IR" sz="2200" b="1" dirty="0">
                <a:solidFill>
                  <a:schemeClr val="tx1"/>
                </a:solidFill>
                <a:cs typeface="B Homa" panose="00000400000000000000" pitchFamily="2" charset="-78"/>
              </a:rPr>
              <a:t>بررسی مجموعه عوامل </a:t>
            </a:r>
            <a:r>
              <a:rPr lang="fa-IR" sz="2200" b="1" dirty="0" smtClean="0">
                <a:solidFill>
                  <a:schemeClr val="tx1"/>
                </a:solidFill>
                <a:cs typeface="B Homa" panose="00000400000000000000" pitchFamily="2" charset="-78"/>
              </a:rPr>
              <a:t>محیطی</a:t>
            </a:r>
            <a:r>
              <a:rPr lang="fa-IR" sz="2000" b="1" dirty="0" smtClean="0">
                <a:solidFill>
                  <a:schemeClr val="tx1"/>
                </a:solidFill>
                <a:cs typeface="B Homa" panose="00000400000000000000" pitchFamily="2" charset="-78"/>
              </a:rPr>
              <a:t/>
            </a:r>
            <a:br>
              <a:rPr lang="fa-IR" sz="2000" b="1" dirty="0" smtClean="0">
                <a:solidFill>
                  <a:schemeClr val="tx1"/>
                </a:solidFill>
                <a:cs typeface="B Homa" panose="00000400000000000000" pitchFamily="2" charset="-78"/>
              </a:rPr>
            </a:br>
            <a:r>
              <a:rPr lang="fa-IR" sz="2000" dirty="0">
                <a:solidFill>
                  <a:schemeClr val="tx1"/>
                </a:solidFill>
                <a:cs typeface="B Homa" panose="00000400000000000000" pitchFamily="2" charset="-78"/>
              </a:rPr>
              <a:t/>
            </a:r>
            <a:br>
              <a:rPr lang="fa-IR" sz="2000" dirty="0">
                <a:solidFill>
                  <a:schemeClr val="tx1"/>
                </a:solidFill>
                <a:cs typeface="B Homa" panose="00000400000000000000" pitchFamily="2" charset="-78"/>
              </a:rPr>
            </a:br>
            <a:r>
              <a:rPr lang="fa-IR" sz="2000" dirty="0">
                <a:solidFill>
                  <a:schemeClr val="tx1"/>
                </a:solidFill>
                <a:cs typeface="B Homa" panose="00000400000000000000" pitchFamily="2" charset="-78"/>
              </a:rPr>
              <a:t>دو دیدگاه معرفتی ویژه در رسیدن ایرانیان به فکر طرح و احداث و نگهداری باغ ایرانی یاری مـــی دهد.</a:t>
            </a:r>
            <a:r>
              <a:rPr lang="en-US" sz="2000" dirty="0">
                <a:solidFill>
                  <a:schemeClr val="tx1"/>
                </a:solidFill>
                <a:cs typeface="B Homa" panose="00000400000000000000" pitchFamily="2" charset="-78"/>
              </a:rPr>
              <a:t/>
            </a:r>
            <a:br>
              <a:rPr lang="en-US" sz="2000" dirty="0">
                <a:solidFill>
                  <a:schemeClr val="tx1"/>
                </a:solidFill>
                <a:cs typeface="B Homa" panose="00000400000000000000" pitchFamily="2" charset="-78"/>
              </a:rPr>
            </a:br>
            <a:r>
              <a:rPr lang="fa-IR" sz="2000" b="1" dirty="0">
                <a:solidFill>
                  <a:schemeClr val="tx1"/>
                </a:solidFill>
                <a:cs typeface="B Homa" panose="00000400000000000000" pitchFamily="2" charset="-78"/>
              </a:rPr>
              <a:t>1- محیط شناسی اقلیمی:</a:t>
            </a:r>
            <a:r>
              <a:rPr lang="fa-IR" sz="2000" dirty="0">
                <a:solidFill>
                  <a:schemeClr val="tx1"/>
                </a:solidFill>
                <a:cs typeface="B Homa" panose="00000400000000000000" pitchFamily="2" charset="-78"/>
              </a:rPr>
              <a:t> </a:t>
            </a:r>
            <a:br>
              <a:rPr lang="fa-IR" sz="2000" dirty="0">
                <a:solidFill>
                  <a:schemeClr val="tx1"/>
                </a:solidFill>
                <a:cs typeface="B Homa" panose="00000400000000000000" pitchFamily="2" charset="-78"/>
              </a:rPr>
            </a:br>
            <a:r>
              <a:rPr lang="fa-IR" sz="2000" dirty="0">
                <a:solidFill>
                  <a:schemeClr val="tx1"/>
                </a:solidFill>
                <a:cs typeface="B Homa" panose="00000400000000000000" pitchFamily="2" charset="-78"/>
              </a:rPr>
              <a:t>در این دیدگاه هنر باغ سازی همانند معماری تابع عوامل و شرایط هر محیط بوده است و باغ ایرانی به شکل مجموعه ای به هم پیوسته (واحه) فراهم کننده شرایط مساعد آب و هـــوایی برای رشد و گسترش فضای سبز، تولید رطوبت و اکسیژن و تنظیم کننده شرایط اقلیـمی و کنترل اوضاع جوی عمل می کند.</a:t>
            </a:r>
            <a:endParaRPr lang="en-US" sz="2000" dirty="0">
              <a:solidFill>
                <a:schemeClr val="tx1"/>
              </a:solidFill>
              <a:cs typeface="B Homa" panose="00000400000000000000" pitchFamily="2" charset="-78"/>
            </a:endParaRPr>
          </a:p>
        </p:txBody>
      </p:sp>
      <p:sp>
        <p:nvSpPr>
          <p:cNvPr id="4" name="Subtitle 3"/>
          <p:cNvSpPr>
            <a:spLocks noGrp="1"/>
          </p:cNvSpPr>
          <p:nvPr>
            <p:ph type="subTitle" idx="1"/>
          </p:nvPr>
        </p:nvSpPr>
        <p:spPr>
          <a:xfrm>
            <a:off x="685800" y="3633537"/>
            <a:ext cx="7848600" cy="2743200"/>
          </a:xfrm>
        </p:spPr>
        <p:txBody>
          <a:bodyPr>
            <a:normAutofit/>
          </a:bodyPr>
          <a:lstStyle/>
          <a:p>
            <a:pPr algn="r" rtl="1"/>
            <a:r>
              <a:rPr lang="fa-IR" b="1" dirty="0">
                <a:solidFill>
                  <a:schemeClr val="tx1"/>
                </a:solidFill>
                <a:cs typeface="B Homa" panose="00000400000000000000" pitchFamily="2" charset="-78"/>
              </a:rPr>
              <a:t>2- محیط شناسی تعهدی:</a:t>
            </a:r>
            <a:r>
              <a:rPr lang="fa-IR" dirty="0">
                <a:solidFill>
                  <a:schemeClr val="tx1"/>
                </a:solidFill>
                <a:cs typeface="B Homa" panose="00000400000000000000" pitchFamily="2" charset="-78"/>
              </a:rPr>
              <a:t> </a:t>
            </a:r>
          </a:p>
          <a:p>
            <a:pPr algn="r" rtl="1"/>
            <a:r>
              <a:rPr lang="fa-IR" dirty="0">
                <a:solidFill>
                  <a:schemeClr val="tx1"/>
                </a:solidFill>
                <a:cs typeface="B Homa" panose="00000400000000000000" pitchFamily="2" charset="-78"/>
              </a:rPr>
              <a:t>برمبنای فرهنگ و اعتقاد ایرانی است ایرانی هرگز خود به خود فرهنگ را جداگانه از محیط خود نمی دیده و این دو عامل در کنار یکدیگر در باغ ایرانی معنا پیدا می کنند.</a:t>
            </a:r>
            <a:endParaRPr lang="en-US" dirty="0">
              <a:solidFill>
                <a:schemeClr val="tx1"/>
              </a:solidFill>
              <a:cs typeface="B Homa" panose="00000400000000000000" pitchFamily="2" charset="-78"/>
            </a:endParaRPr>
          </a:p>
          <a:p>
            <a:pPr algn="r" rtl="1"/>
            <a:r>
              <a:rPr lang="fa-IR" dirty="0">
                <a:solidFill>
                  <a:schemeClr val="tx1"/>
                </a:solidFill>
                <a:cs typeface="B Homa" panose="00000400000000000000" pitchFamily="2" charset="-78"/>
              </a:rPr>
              <a:t>(بمانیان و همکاران،106:1387)</a:t>
            </a: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1939886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wipe(down)">
                                      <p:cBhvr>
                                        <p:cTn id="14" dur="500"/>
                                        <p:tgtEl>
                                          <p:spTgt spid="4">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Effect transition="in" filter="wipe(down)">
                                      <p:cBhvr>
                                        <p:cTn id="19" dur="500"/>
                                        <p:tgtEl>
                                          <p:spTgt spid="4">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wipe(down)">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453" y="433137"/>
            <a:ext cx="8229600" cy="2743200"/>
          </a:xfrm>
        </p:spPr>
        <p:txBody>
          <a:bodyPr>
            <a:normAutofit/>
          </a:bodyPr>
          <a:lstStyle/>
          <a:p>
            <a:pPr algn="r" rtl="1"/>
            <a:r>
              <a:rPr lang="fa-IR" sz="2000" b="1" dirty="0">
                <a:cs typeface="B Homa" panose="00000400000000000000" pitchFamily="2" charset="-78"/>
              </a:rPr>
              <a:t>آب:</a:t>
            </a:r>
            <a:r>
              <a:rPr lang="en-US" sz="2000" dirty="0">
                <a:cs typeface="B Homa" panose="00000400000000000000" pitchFamily="2" charset="-78"/>
              </a:rPr>
              <a:t/>
            </a:r>
            <a:br>
              <a:rPr lang="en-US" sz="2000" dirty="0">
                <a:cs typeface="B Homa" panose="00000400000000000000" pitchFamily="2" charset="-78"/>
              </a:rPr>
            </a:br>
            <a:r>
              <a:rPr lang="fa-IR" sz="2000" dirty="0">
                <a:cs typeface="B Homa" panose="00000400000000000000" pitchFamily="2" charset="-78"/>
              </a:rPr>
              <a:t>قنات: اغلب باغ های ایران به خصـوص در مناطق مرکزی و کویری در مظهر قنـات ها ساخته شده اسـت، چرا که آب های سطحی بسیار کمی در این مناطق جاری است</a:t>
            </a:r>
            <a:r>
              <a:rPr lang="en-US" sz="2000" dirty="0">
                <a:cs typeface="B Homa" panose="00000400000000000000" pitchFamily="2" charset="-78"/>
              </a:rPr>
              <a:t>.</a:t>
            </a:r>
            <a:br>
              <a:rPr lang="en-US" sz="2000" dirty="0">
                <a:cs typeface="B Homa" panose="00000400000000000000" pitchFamily="2" charset="-78"/>
              </a:rPr>
            </a:br>
            <a:r>
              <a:rPr lang="fa-IR" sz="2000" dirty="0">
                <a:cs typeface="B Homa" panose="00000400000000000000" pitchFamily="2" charset="-78"/>
              </a:rPr>
              <a:t>قنات، تاسیسات آبی ای است که آب ساکن و پنهان موجود در زیر زمین را با حفر کانالی در درون خاک بر روی سطح زمین جاری میسازد. </a:t>
            </a:r>
            <a:r>
              <a:rPr lang="en-US" sz="2000" dirty="0">
                <a:cs typeface="B Homa" panose="00000400000000000000" pitchFamily="2" charset="-78"/>
              </a:rPr>
              <a:t/>
            </a:r>
            <a:br>
              <a:rPr lang="en-US" sz="2000" dirty="0">
                <a:cs typeface="B Homa" panose="00000400000000000000" pitchFamily="2" charset="-78"/>
              </a:rPr>
            </a:br>
            <a:r>
              <a:rPr lang="fa-IR" sz="2000" dirty="0">
                <a:cs typeface="B Homa" panose="00000400000000000000" pitchFamily="2" charset="-78"/>
              </a:rPr>
              <a:t>(بمانیان و همکاران،108:1387)</a:t>
            </a:r>
            <a:endParaRPr lang="en-US" sz="2000" dirty="0">
              <a:cs typeface="B Homa" panose="00000400000000000000" pitchFamily="2" charset="-78"/>
            </a:endParaRPr>
          </a:p>
        </p:txBody>
      </p:sp>
      <p:pic>
        <p:nvPicPr>
          <p:cNvPr id="6146" name="Picture 2" descr="C:\Users\sahand\Desktop\300px-Qanat_persia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2511" y="3449780"/>
            <a:ext cx="4044031" cy="2493819"/>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6964" y="3398158"/>
            <a:ext cx="3733800" cy="2597065"/>
          </a:xfrm>
          <a:prstGeom prst="rect">
            <a:avLst/>
          </a:prstGeom>
        </p:spPr>
      </p:pic>
    </p:spTree>
    <p:extLst>
      <p:ext uri="{BB962C8B-B14F-4D97-AF65-F5344CB8AC3E}">
        <p14:creationId xmlns:p14="http://schemas.microsoft.com/office/powerpoint/2010/main" val="4079665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6"/>
                                        </p:tgtEl>
                                        <p:attrNameLst>
                                          <p:attrName>style.visibility</p:attrName>
                                        </p:attrNameLst>
                                      </p:cBhvr>
                                      <p:to>
                                        <p:strVal val="visible"/>
                                      </p:to>
                                    </p:set>
                                    <p:anim calcmode="lin" valueType="num">
                                      <p:cBhvr additive="base">
                                        <p:cTn id="13" dur="500" fill="hold"/>
                                        <p:tgtEl>
                                          <p:spTgt spid="6146"/>
                                        </p:tgtEl>
                                        <p:attrNameLst>
                                          <p:attrName>ppt_x</p:attrName>
                                        </p:attrNameLst>
                                      </p:cBhvr>
                                      <p:tavLst>
                                        <p:tav tm="0">
                                          <p:val>
                                            <p:strVal val="#ppt_x"/>
                                          </p:val>
                                        </p:tav>
                                        <p:tav tm="100000">
                                          <p:val>
                                            <p:strVal val="#ppt_x"/>
                                          </p:val>
                                        </p:tav>
                                      </p:tavLst>
                                    </p:anim>
                                    <p:anim calcmode="lin" valueType="num">
                                      <p:cBhvr additive="base">
                                        <p:cTn id="14"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115" y="790074"/>
            <a:ext cx="8229600" cy="2362200"/>
          </a:xfrm>
        </p:spPr>
        <p:txBody>
          <a:bodyPr>
            <a:noAutofit/>
          </a:bodyPr>
          <a:lstStyle/>
          <a:p>
            <a:pPr algn="r" rtl="1"/>
            <a:r>
              <a:rPr lang="fa-IR" sz="2000" dirty="0">
                <a:cs typeface="B Homa" panose="00000400000000000000" pitchFamily="2" charset="-78"/>
              </a:rPr>
              <a:t>آب در باغ ایرانی به 3 صورت راکد، روان و فورانی نمایش داده می شود.</a:t>
            </a:r>
            <a:br>
              <a:rPr lang="fa-IR" sz="2000" dirty="0">
                <a:cs typeface="B Homa" panose="00000400000000000000" pitchFamily="2" charset="-78"/>
              </a:rPr>
            </a:br>
            <a:r>
              <a:rPr lang="fa-IR" sz="2000" dirty="0">
                <a:cs typeface="B Homa" panose="00000400000000000000" pitchFamily="2" charset="-78"/>
              </a:rPr>
              <a:t/>
            </a:r>
            <a:br>
              <a:rPr lang="fa-IR" sz="2000" dirty="0">
                <a:cs typeface="B Homa" panose="00000400000000000000" pitchFamily="2" charset="-78"/>
              </a:rPr>
            </a:br>
            <a:r>
              <a:rPr lang="fa-IR" sz="2000" b="1" dirty="0">
                <a:cs typeface="B Homa" panose="00000400000000000000" pitchFamily="2" charset="-78"/>
              </a:rPr>
              <a:t>1- راکد: </a:t>
            </a:r>
            <a:r>
              <a:rPr lang="fa-IR" sz="2000" dirty="0">
                <a:cs typeface="B Homa" panose="00000400000000000000" pitchFamily="2" charset="-78"/>
              </a:rPr>
              <a:t>آب های راکد به طور طبیعی انعکاس دهنده تـصاویر هسـتند و به دلیل انـعکاس پذیــری خود عامـل تعیین کننده ای در ترکیب هستند سطح آیینه ای آن ها محیط اطراف را می پذیرد تصاویر مـناظر و بنا ها را بسط می دهد.همچنین آب های راکد منعکس کننده آسـمان است و عمق آسـمان بی کـران را بر روی زمین تکرار می کند.</a:t>
            </a:r>
            <a:br>
              <a:rPr lang="fa-IR" sz="2000" dirty="0">
                <a:cs typeface="B Homa" panose="00000400000000000000" pitchFamily="2" charset="-78"/>
              </a:rPr>
            </a:br>
            <a:r>
              <a:rPr lang="fa-IR" sz="2000" dirty="0">
                <a:cs typeface="B Homa" panose="00000400000000000000" pitchFamily="2" charset="-78"/>
              </a:rPr>
              <a:t>(بمانیان،108:1387)</a:t>
            </a:r>
            <a:endParaRPr lang="en-US" sz="2000" dirty="0">
              <a:cs typeface="B Homa" panose="00000400000000000000" pitchFamily="2" charset="-78"/>
            </a:endParaRPr>
          </a:p>
        </p:txBody>
      </p:sp>
      <p:pic>
        <p:nvPicPr>
          <p:cNvPr id="3" name="Picture 2" descr="C:\Users\sahand\Desktop\58117746413615215102151539809948221193.jpg"/>
          <p:cNvPicPr/>
          <p:nvPr/>
        </p:nvPicPr>
        <p:blipFill>
          <a:blip r:embed="rId2">
            <a:extLst>
              <a:ext uri="{28A0092B-C50C-407E-A947-70E740481C1C}">
                <a14:useLocalDpi xmlns:a14="http://schemas.microsoft.com/office/drawing/2010/main" val="0"/>
              </a:ext>
            </a:extLst>
          </a:blip>
          <a:srcRect/>
          <a:stretch>
            <a:fillRect/>
          </a:stretch>
        </p:blipFill>
        <p:spPr bwMode="auto">
          <a:xfrm>
            <a:off x="685800" y="3429000"/>
            <a:ext cx="3657600" cy="2590800"/>
          </a:xfrm>
          <a:prstGeom prst="rect">
            <a:avLst/>
          </a:prstGeom>
          <a:noFill/>
          <a:ln>
            <a:noFill/>
          </a:ln>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1846" y="3429000"/>
            <a:ext cx="3616036" cy="2590800"/>
          </a:xfrm>
          <a:prstGeom prst="rect">
            <a:avLst/>
          </a:prstGeom>
        </p:spPr>
      </p:pic>
    </p:spTree>
    <p:extLst>
      <p:ext uri="{BB962C8B-B14F-4D97-AF65-F5344CB8AC3E}">
        <p14:creationId xmlns:p14="http://schemas.microsoft.com/office/powerpoint/2010/main" val="1479069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48200" y="381000"/>
            <a:ext cx="4038600" cy="2057400"/>
          </a:xfrm>
        </p:spPr>
        <p:txBody>
          <a:bodyPr>
            <a:normAutofit/>
          </a:bodyPr>
          <a:lstStyle/>
          <a:p>
            <a:pPr algn="r" rtl="1"/>
            <a:r>
              <a:rPr lang="fa-IR" sz="2000" b="1" dirty="0">
                <a:cs typeface="B Homa" panose="00000400000000000000" pitchFamily="2" charset="-78"/>
              </a:rPr>
              <a:t>2-آب روان: </a:t>
            </a:r>
            <a:r>
              <a:rPr lang="fa-IR" sz="2000" dirty="0">
                <a:cs typeface="B Homa" panose="00000400000000000000" pitchFamily="2" charset="-78"/>
              </a:rPr>
              <a:t>حرکت جاری آب در مقابل ایستایی و ثبات معماری تضاد زیبایی دارد.</a:t>
            </a:r>
            <a:r>
              <a:rPr lang="en-US" sz="2000" dirty="0">
                <a:cs typeface="B Homa" panose="00000400000000000000" pitchFamily="2" charset="-78"/>
              </a:rPr>
              <a:t/>
            </a:r>
            <a:br>
              <a:rPr lang="en-US" sz="2000" dirty="0">
                <a:cs typeface="B Homa" panose="00000400000000000000" pitchFamily="2" charset="-78"/>
              </a:rPr>
            </a:br>
            <a:endParaRPr lang="en-US" sz="2000" dirty="0">
              <a:cs typeface="B Homa" panose="00000400000000000000" pitchFamily="2" charset="-78"/>
            </a:endParaRPr>
          </a:p>
        </p:txBody>
      </p:sp>
      <p:pic>
        <p:nvPicPr>
          <p:cNvPr id="8" name="Content Placeholder 7" descr="C:\Users\sahand\Desktop\2007_02190116.jpg"/>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365919" y="2548731"/>
            <a:ext cx="4286250" cy="3219450"/>
          </a:xfrm>
          <a:prstGeom prst="rect">
            <a:avLst/>
          </a:prstGeom>
          <a:noFill/>
          <a:ln>
            <a:noFill/>
          </a:ln>
        </p:spPr>
      </p:pic>
      <p:pic>
        <p:nvPicPr>
          <p:cNvPr id="7170" name="Picture 2" descr="C:\Users\sahand\Desktop\05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4400" y="1981202"/>
            <a:ext cx="4038600" cy="426027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04800" y="807184"/>
            <a:ext cx="4114800" cy="1631216"/>
          </a:xfrm>
          <a:prstGeom prst="rect">
            <a:avLst/>
          </a:prstGeom>
          <a:noFill/>
        </p:spPr>
        <p:txBody>
          <a:bodyPr wrap="square" rtlCol="0">
            <a:spAutoFit/>
          </a:bodyPr>
          <a:lstStyle/>
          <a:p>
            <a:pPr algn="r" rtl="1"/>
            <a:r>
              <a:rPr lang="fa-IR" sz="2000" dirty="0">
                <a:cs typeface="B Homa" panose="00000400000000000000" pitchFamily="2" charset="-78"/>
              </a:rPr>
              <a:t> </a:t>
            </a:r>
            <a:endParaRPr lang="en-US" sz="2000" dirty="0">
              <a:cs typeface="B Homa" panose="00000400000000000000" pitchFamily="2" charset="-78"/>
            </a:endParaRPr>
          </a:p>
          <a:p>
            <a:pPr algn="r" rtl="1"/>
            <a:r>
              <a:rPr lang="fa-IR" sz="2000" b="1" dirty="0">
                <a:cs typeface="B Homa" panose="00000400000000000000" pitchFamily="2" charset="-78"/>
              </a:rPr>
              <a:t>3-فواره: </a:t>
            </a:r>
            <a:r>
              <a:rPr lang="fa-IR" sz="2000" dirty="0">
                <a:cs typeface="B Homa" panose="00000400000000000000" pitchFamily="2" charset="-78"/>
              </a:rPr>
              <a:t>صدای فـواره های گوناگـون باغ ایرانی ضمن اینکه حجمش فضای باغ را شکل می دهد، بسیار شنیدنی است. </a:t>
            </a:r>
            <a:endParaRPr lang="en-US" sz="2000" dirty="0">
              <a:cs typeface="B Homa" panose="00000400000000000000" pitchFamily="2" charset="-78"/>
            </a:endParaRPr>
          </a:p>
          <a:p>
            <a:pPr algn="r" rtl="1"/>
            <a:endParaRPr lang="en-US" sz="2000" dirty="0">
              <a:cs typeface="B Homa" panose="00000400000000000000" pitchFamily="2" charset="-78"/>
            </a:endParaRPr>
          </a:p>
        </p:txBody>
      </p:sp>
    </p:spTree>
    <p:extLst>
      <p:ext uri="{BB962C8B-B14F-4D97-AF65-F5344CB8AC3E}">
        <p14:creationId xmlns:p14="http://schemas.microsoft.com/office/powerpoint/2010/main" val="4180885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7170"/>
                                        </p:tgtEl>
                                        <p:attrNameLst>
                                          <p:attrName>style.visibility</p:attrName>
                                        </p:attrNameLst>
                                      </p:cBhvr>
                                      <p:to>
                                        <p:strVal val="visible"/>
                                      </p:to>
                                    </p:set>
                                    <p:anim calcmode="lin" valueType="num">
                                      <p:cBhvr additive="base">
                                        <p:cTn id="21" dur="500" fill="hold"/>
                                        <p:tgtEl>
                                          <p:spTgt spid="7170"/>
                                        </p:tgtEl>
                                        <p:attrNameLst>
                                          <p:attrName>ppt_x</p:attrName>
                                        </p:attrNameLst>
                                      </p:cBhvr>
                                      <p:tavLst>
                                        <p:tav tm="0">
                                          <p:val>
                                            <p:strVal val="#ppt_x"/>
                                          </p:val>
                                        </p:tav>
                                        <p:tav tm="100000">
                                          <p:val>
                                            <p:strVal val="#ppt_x"/>
                                          </p:val>
                                        </p:tav>
                                      </p:tavLst>
                                    </p:anim>
                                    <p:anim calcmode="lin" valueType="num">
                                      <p:cBhvr additive="base">
                                        <p:cTn id="22" dur="500" fill="hold"/>
                                        <p:tgtEl>
                                          <p:spTgt spid="717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0737" y="313161"/>
            <a:ext cx="8229600" cy="3200400"/>
          </a:xfrm>
        </p:spPr>
        <p:txBody>
          <a:bodyPr>
            <a:noAutofit/>
          </a:bodyPr>
          <a:lstStyle/>
          <a:p>
            <a:pPr algn="r" rtl="1"/>
            <a:r>
              <a:rPr lang="fa-IR" sz="2400" b="1" dirty="0">
                <a:cs typeface="B Homa" panose="00000400000000000000" pitchFamily="2" charset="-78"/>
              </a:rPr>
              <a:t>گیاه: </a:t>
            </a:r>
            <a:r>
              <a:rPr lang="fa-IR" sz="2000" b="1" dirty="0" smtClean="0">
                <a:cs typeface="B Homa" panose="00000400000000000000" pitchFamily="2" charset="-78"/>
              </a:rPr>
              <a:t/>
            </a:r>
            <a:br>
              <a:rPr lang="fa-IR" sz="2000" b="1" dirty="0" smtClean="0">
                <a:cs typeface="B Homa" panose="00000400000000000000" pitchFamily="2" charset="-78"/>
              </a:rPr>
            </a:br>
            <a:r>
              <a:rPr lang="fa-IR" sz="2000" dirty="0">
                <a:cs typeface="B Homa" panose="00000400000000000000" pitchFamily="2" charset="-78"/>
              </a:rPr>
              <a:t/>
            </a:r>
            <a:br>
              <a:rPr lang="fa-IR" sz="2000" dirty="0">
                <a:cs typeface="B Homa" panose="00000400000000000000" pitchFamily="2" charset="-78"/>
              </a:rPr>
            </a:br>
            <a:r>
              <a:rPr lang="fa-IR" sz="2000" dirty="0">
                <a:cs typeface="B Homa" panose="00000400000000000000" pitchFamily="2" charset="-78"/>
              </a:rPr>
              <a:t>ایرانیان مسلمان هر گیاه را بی هدف در هر جای باغ نمی کاشتند بلکه به مساله زیبایی و سپس استفاده دارویی گیاهان توجه می کردند.</a:t>
            </a:r>
            <a:br>
              <a:rPr lang="fa-IR" sz="2000" dirty="0">
                <a:cs typeface="B Homa" panose="00000400000000000000" pitchFamily="2" charset="-78"/>
              </a:rPr>
            </a:br>
            <a:r>
              <a:rPr lang="fa-IR" sz="2000" dirty="0" smtClean="0">
                <a:cs typeface="B Homa" panose="00000400000000000000" pitchFamily="2" charset="-78"/>
              </a:rPr>
              <a:t>دو </a:t>
            </a:r>
            <a:r>
              <a:rPr lang="fa-IR" sz="2000" dirty="0">
                <a:cs typeface="B Homa" panose="00000400000000000000" pitchFamily="2" charset="-78"/>
              </a:rPr>
              <a:t>نوع درخت با توجه به سیستم آبیاری عمل می آیند در حاشیه جوی ها، درختانی که عمدتا سـایه دار هسـتند ماننـد سرو و چنار به علت جریـان دائمی آب محـیط مـناسبی برای رشـد دارند و در باغـچه ها درختانی که ریشه گسترده دارند و به صورت غرقابی آبیاری میشوند کاشته می شوند</a:t>
            </a:r>
            <a:r>
              <a:rPr lang="fa-IR" sz="2000" dirty="0" smtClean="0">
                <a:cs typeface="B Homa" panose="00000400000000000000" pitchFamily="2" charset="-78"/>
              </a:rPr>
              <a:t>.(</a:t>
            </a:r>
            <a:r>
              <a:rPr lang="fa-IR" sz="2000" dirty="0">
                <a:cs typeface="B Homa" panose="00000400000000000000" pitchFamily="2" charset="-78"/>
              </a:rPr>
              <a:t>پورمند و همکاران،57:1390)</a:t>
            </a:r>
            <a:endParaRPr lang="en-US" sz="2000" dirty="0">
              <a:cs typeface="B Homa" panose="00000400000000000000" pitchFamily="2" charset="-78"/>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2771276"/>
            <a:ext cx="3352800" cy="28758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a:xfrm>
            <a:off x="685800" y="5428250"/>
            <a:ext cx="8229600" cy="1905000"/>
          </a:xfrm>
          <a:prstGeom prst="rect">
            <a:avLst/>
          </a:prstGeom>
        </p:spPr>
        <p:txBody>
          <a:bodyPr vert="horz" lIns="91440" tIns="45720" rIns="91440" bIns="45720" rtlCol="0" anchor="t">
            <a:noAutofit/>
          </a:bodyPr>
          <a:lstStyle>
            <a:lvl1pPr algn="l" defTabSz="457207"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fa-IR" sz="2000" b="1" dirty="0" smtClean="0">
                <a:cs typeface="B Homa" panose="00000400000000000000" pitchFamily="2" charset="-78"/>
              </a:rPr>
              <a:t>زمین و موقعیت:</a:t>
            </a:r>
            <a:br>
              <a:rPr lang="fa-IR" sz="2000" b="1" dirty="0" smtClean="0">
                <a:cs typeface="B Homa" panose="00000400000000000000" pitchFamily="2" charset="-78"/>
              </a:rPr>
            </a:br>
            <a:r>
              <a:rPr lang="fa-IR" sz="2000" dirty="0" smtClean="0">
                <a:cs typeface="B Homa" panose="00000400000000000000" pitchFamily="2" charset="-78"/>
              </a:rPr>
              <a:t>زمینی برای باغ های ایرانی انتخاب میشد که جنس خاک، قابلیت آبیاری و نفوذ آن مطلوب باشد در بیشتر موارد برای سهولت در آبیاری در زمین شیبداری مانند دامنه کوهستان ساخته میشد. (پورمند و همکاران،57:1390)</a:t>
            </a:r>
            <a:endParaRPr lang="en-US" sz="2000" dirty="0">
              <a:cs typeface="B Homa" panose="00000400000000000000" pitchFamily="2" charset="-78"/>
            </a:endParaRPr>
          </a:p>
        </p:txBody>
      </p:sp>
    </p:spTree>
    <p:extLst>
      <p:ext uri="{BB962C8B-B14F-4D97-AF65-F5344CB8AC3E}">
        <p14:creationId xmlns:p14="http://schemas.microsoft.com/office/powerpoint/2010/main" val="601655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8194"/>
                                        </p:tgtEl>
                                        <p:attrNameLst>
                                          <p:attrName>style.visibility</p:attrName>
                                        </p:attrNameLst>
                                      </p:cBhvr>
                                      <p:to>
                                        <p:strVal val="visible"/>
                                      </p:to>
                                    </p:set>
                                    <p:anim calcmode="lin" valueType="num">
                                      <p:cBhvr additive="base">
                                        <p:cTn id="12" dur="500" fill="hold"/>
                                        <p:tgtEl>
                                          <p:spTgt spid="8194"/>
                                        </p:tgtEl>
                                        <p:attrNameLst>
                                          <p:attrName>ppt_x</p:attrName>
                                        </p:attrNameLst>
                                      </p:cBhvr>
                                      <p:tavLst>
                                        <p:tav tm="0">
                                          <p:val>
                                            <p:strVal val="#ppt_x"/>
                                          </p:val>
                                        </p:tav>
                                        <p:tav tm="100000">
                                          <p:val>
                                            <p:strVal val="#ppt_x"/>
                                          </p:val>
                                        </p:tav>
                                      </p:tavLst>
                                    </p:anim>
                                    <p:anim calcmode="lin" valueType="num">
                                      <p:cBhvr additive="base">
                                        <p:cTn id="13" dur="500" fill="hold"/>
                                        <p:tgtEl>
                                          <p:spTgt spid="819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57200"/>
            <a:ext cx="8229600" cy="1905000"/>
          </a:xfrm>
        </p:spPr>
        <p:txBody>
          <a:bodyPr>
            <a:normAutofit/>
          </a:bodyPr>
          <a:lstStyle/>
          <a:p>
            <a:pPr algn="r" rtl="1"/>
            <a:r>
              <a:rPr lang="fa-IR" sz="2000" dirty="0">
                <a:cs typeface="B Homa" panose="00000400000000000000" pitchFamily="2" charset="-78"/>
              </a:rPr>
              <a:t>در باغ ایرانی معمولا یک دالان حرکتی با کاشت منظمی از درختان سروچنار در محور اصلی باغ ایجاد می شده است.</a:t>
            </a:r>
            <a:endParaRPr lang="en-US" sz="2000" dirty="0">
              <a:cs typeface="B Homa" panose="00000400000000000000" pitchFamily="2" charset="-78"/>
            </a:endParaRPr>
          </a:p>
        </p:txBody>
      </p:sp>
      <p:pic>
        <p:nvPicPr>
          <p:cNvPr id="9218" name="Picture 2" descr="D:\shiraz\IMG_442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750" y="1828800"/>
            <a:ext cx="2971800" cy="4468610"/>
          </a:xfrm>
          <a:prstGeom prst="rect">
            <a:avLst/>
          </a:prstGeom>
          <a:noFill/>
          <a:extLst>
            <a:ext uri="{909E8E84-426E-40DD-AFC4-6F175D3DCCD1}">
              <a14:hiddenFill xmlns:a14="http://schemas.microsoft.com/office/drawing/2010/main">
                <a:solidFill>
                  <a:srgbClr val="FFFFFF"/>
                </a:solidFill>
              </a14:hiddenFill>
            </a:ext>
          </a:extLst>
        </p:spPr>
      </p:pic>
      <p:pic>
        <p:nvPicPr>
          <p:cNvPr id="9219" name="Picture 3" descr="C:\Users\sahand\Desktop\url.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62450" y="2587455"/>
            <a:ext cx="3961256" cy="3645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9858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21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219"/>
                                        </p:tgtEl>
                                        <p:attrNameLst>
                                          <p:attrName>style.visibility</p:attrName>
                                        </p:attrNameLst>
                                      </p:cBhvr>
                                      <p:to>
                                        <p:strVal val="visible"/>
                                      </p:to>
                                    </p:set>
                                    <p:animEffect transition="in" filter="fade">
                                      <p:cBhvr>
                                        <p:cTn id="16" dur="500"/>
                                        <p:tgtEl>
                                          <p:spTgt spid="92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2209800"/>
          </a:xfrm>
        </p:spPr>
        <p:txBody>
          <a:bodyPr>
            <a:noAutofit/>
          </a:bodyPr>
          <a:lstStyle/>
          <a:p>
            <a:pPr algn="r" rtl="1"/>
            <a:r>
              <a:rPr lang="fa-IR" sz="2000" dirty="0">
                <a:cs typeface="B Homa" panose="00000400000000000000" pitchFamily="2" charset="-78"/>
              </a:rPr>
              <a:t>در نظام کاشت درختان دقت میشد که باغ به شکل مستطیل باشــد و به مربع های کوچک درونی تقسیم شود و در هر راس این شبکه مربعی یک درخت که عمر طولانی تر داشته کاشته می شود بعد این مربع ها به مربع های کوچکتر تقسیم و در هر راس آن درختان عمر متوسط و همین ترتـیب را برای درختان عـمر کوتاه نیز انجام می دادند</a:t>
            </a:r>
            <a:r>
              <a:rPr lang="en-US" sz="2000" dirty="0">
                <a:cs typeface="B Homa" panose="00000400000000000000" pitchFamily="2" charset="-78"/>
              </a:rPr>
              <a:t>.</a:t>
            </a:r>
            <a:br>
              <a:rPr lang="en-US" sz="2000" dirty="0">
                <a:cs typeface="B Homa" panose="00000400000000000000" pitchFamily="2" charset="-78"/>
              </a:rPr>
            </a:br>
            <a:r>
              <a:rPr lang="fa-IR" sz="2000" dirty="0">
                <a:cs typeface="B Homa" panose="00000400000000000000" pitchFamily="2" charset="-78"/>
              </a:rPr>
              <a:t>(بمانیان و همکاران،109:1390)</a:t>
            </a:r>
            <a:endParaRPr lang="en-US" sz="2000" dirty="0">
              <a:cs typeface="B Homa" panose="00000400000000000000" pitchFamily="2" charset="-78"/>
            </a:endParaRPr>
          </a:p>
        </p:txBody>
      </p:sp>
      <p:sp>
        <p:nvSpPr>
          <p:cNvPr id="3" name="TextBox 2"/>
          <p:cNvSpPr txBox="1"/>
          <p:nvPr/>
        </p:nvSpPr>
        <p:spPr>
          <a:xfrm>
            <a:off x="533400" y="3429002"/>
            <a:ext cx="8158314" cy="1015663"/>
          </a:xfrm>
          <a:prstGeom prst="rect">
            <a:avLst/>
          </a:prstGeom>
          <a:noFill/>
        </p:spPr>
        <p:txBody>
          <a:bodyPr wrap="square" rtlCol="0">
            <a:spAutoFit/>
          </a:bodyPr>
          <a:lstStyle/>
          <a:p>
            <a:pPr algn="r"/>
            <a:r>
              <a:rPr lang="fa-IR" sz="2000" dirty="0">
                <a:cs typeface="B Homa" panose="00000400000000000000" pitchFamily="2" charset="-78"/>
              </a:rPr>
              <a:t>در باغ ایرانی همانند معماری ایرانی هیچ چیز بی موردی وجود ندارد،آنچه مفید و لازم است زیبا عرضه می شود و جلوه ای از کمال دارد باغ ایرانی اثر هنری زیبا چند منظوره و پرعملکرد است. </a:t>
            </a:r>
            <a:endParaRPr lang="en-US" sz="2000" dirty="0">
              <a:cs typeface="B Homa" panose="00000400000000000000" pitchFamily="2" charset="-78"/>
            </a:endParaRPr>
          </a:p>
          <a:p>
            <a:pPr algn="r"/>
            <a:r>
              <a:rPr lang="fa-IR" sz="2000" dirty="0">
                <a:cs typeface="B Homa" panose="00000400000000000000" pitchFamily="2" charset="-78"/>
              </a:rPr>
              <a:t>(پورمند و همکاران،54:1390)</a:t>
            </a:r>
            <a:endParaRPr lang="en-US" sz="2000" dirty="0">
              <a:cs typeface="B Homa" panose="00000400000000000000" pitchFamily="2" charset="-78"/>
            </a:endParaRPr>
          </a:p>
        </p:txBody>
      </p:sp>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1857"/>
            <a:ext cx="9156290" cy="66530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0384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43"/>
                                        </p:tgtEl>
                                        <p:attrNameLst>
                                          <p:attrName>style.visibility</p:attrName>
                                        </p:attrNameLst>
                                      </p:cBhvr>
                                      <p:to>
                                        <p:strVal val="visible"/>
                                      </p:to>
                                    </p:set>
                                    <p:animEffect transition="in" filter="fade">
                                      <p:cBhvr>
                                        <p:cTn id="16" dur="500"/>
                                        <p:tgtEl>
                                          <p:spTgt spid="10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00600" y="162580"/>
            <a:ext cx="3886200" cy="523220"/>
          </a:xfrm>
          <a:prstGeom prst="rect">
            <a:avLst/>
          </a:prstGeom>
          <a:noFill/>
        </p:spPr>
        <p:txBody>
          <a:bodyPr wrap="square" rtlCol="1">
            <a:spAutoFit/>
          </a:bodyPr>
          <a:lstStyle/>
          <a:p>
            <a:pPr algn="r" rtl="1"/>
            <a:r>
              <a:rPr lang="fa-IR" sz="2800" b="1" dirty="0">
                <a:cs typeface="B Homa" panose="00000400000000000000" pitchFamily="2" charset="-78"/>
              </a:rPr>
              <a:t>نمونه هایی از باغ های ایرانی:</a:t>
            </a:r>
          </a:p>
        </p:txBody>
      </p:sp>
      <p:sp>
        <p:nvSpPr>
          <p:cNvPr id="5" name="TextBox 4"/>
          <p:cNvSpPr txBox="1"/>
          <p:nvPr/>
        </p:nvSpPr>
        <p:spPr>
          <a:xfrm>
            <a:off x="7138791" y="895290"/>
            <a:ext cx="1447800" cy="400110"/>
          </a:xfrm>
          <a:prstGeom prst="rect">
            <a:avLst/>
          </a:prstGeom>
          <a:noFill/>
        </p:spPr>
        <p:txBody>
          <a:bodyPr wrap="square" rtlCol="1">
            <a:spAutoFit/>
          </a:bodyPr>
          <a:lstStyle/>
          <a:p>
            <a:pPr algn="r" rtl="1"/>
            <a:r>
              <a:rPr lang="fa-IR" sz="2000" dirty="0">
                <a:cs typeface="B Homa" panose="00000400000000000000" pitchFamily="2" charset="-78"/>
              </a:rPr>
              <a:t>باغ شازده:</a:t>
            </a:r>
          </a:p>
        </p:txBody>
      </p:sp>
      <p:sp>
        <p:nvSpPr>
          <p:cNvPr id="6" name="TextBox 5"/>
          <p:cNvSpPr txBox="1"/>
          <p:nvPr/>
        </p:nvSpPr>
        <p:spPr>
          <a:xfrm>
            <a:off x="228600" y="1363437"/>
            <a:ext cx="8458200" cy="1938992"/>
          </a:xfrm>
          <a:prstGeom prst="rect">
            <a:avLst/>
          </a:prstGeom>
          <a:noFill/>
        </p:spPr>
        <p:txBody>
          <a:bodyPr wrap="square" rtlCol="1">
            <a:spAutoFit/>
          </a:bodyPr>
          <a:lstStyle/>
          <a:p>
            <a:pPr algn="just" rtl="1"/>
            <a:r>
              <a:rPr lang="fa-IR" sz="2000" dirty="0">
                <a:cs typeface="B Homa" panose="00000400000000000000" pitchFamily="2" charset="-78"/>
              </a:rPr>
              <a:t>یکی از باغ‌‌های تاریخی ایران محسوب میشود در دامنه کوه‌های تیگران واقع شده و مربوط به اواخر دوره قاجار می باشد.</a:t>
            </a:r>
          </a:p>
          <a:p>
            <a:pPr algn="just" rtl="1"/>
            <a:r>
              <a:rPr lang="fa-IR" sz="2000" dirty="0">
                <a:cs typeface="B Homa" panose="00000400000000000000" pitchFamily="2" charset="-78"/>
              </a:rPr>
              <a:t>این باغ مساحتی قریب به ۵/۵ هکتار دارد. دو مجموعه شرقی و غربی دارد کوشک یا همان عمارت های آن بسیار زیباست و به صورت دو آشکوبه ساخته شده‌است و سر در آن از معماری خیلی زیبایی برخوردار است که آن را از سایر باغ های ایرانی متمایز می سازد.</a:t>
            </a:r>
          </a:p>
          <a:p>
            <a:pPr algn="just" rtl="1"/>
            <a:endParaRPr lang="fa-IR" sz="2000" dirty="0">
              <a:cs typeface="B Homa" panose="00000400000000000000" pitchFamily="2" charset="-78"/>
            </a:endParaRPr>
          </a:p>
        </p:txBody>
      </p:sp>
      <p:sp>
        <p:nvSpPr>
          <p:cNvPr id="7" name="TextBox 6"/>
          <p:cNvSpPr txBox="1"/>
          <p:nvPr/>
        </p:nvSpPr>
        <p:spPr>
          <a:xfrm>
            <a:off x="304800" y="3079504"/>
            <a:ext cx="8382000" cy="2862322"/>
          </a:xfrm>
          <a:prstGeom prst="rect">
            <a:avLst/>
          </a:prstGeom>
          <a:noFill/>
        </p:spPr>
        <p:txBody>
          <a:bodyPr wrap="square" rtlCol="1">
            <a:spAutoFit/>
          </a:bodyPr>
          <a:lstStyle/>
          <a:p>
            <a:pPr algn="just" rtl="1"/>
            <a:r>
              <a:rPr lang="fa-IR" sz="2000" dirty="0">
                <a:cs typeface="B Homa" panose="00000400000000000000" pitchFamily="2" charset="-78"/>
              </a:rPr>
              <a:t>فواره‌ها که در طول باغ قرار دارند زیباترین فواره های باغ های ایرانی هستند  فواره‌های زیبای باغ شاهزاده بر اساس اختلاف ارتفاع و نه هیچ نیروی دیگری فعال هستند که این خود دلیلی بر هوش و ذکاوت مردمان کرمان زمین است.</a:t>
            </a:r>
          </a:p>
          <a:p>
            <a:pPr algn="just" rtl="1"/>
            <a:r>
              <a:rPr lang="fa-IR" sz="2000" dirty="0">
                <a:cs typeface="B Homa" panose="00000400000000000000" pitchFamily="2" charset="-78"/>
              </a:rPr>
              <a:t>باغ شاهزاده به گونه‌ای استقرار یافته که حداکثر استفاده از مناظر بدیع داخلی را به صورت زیر امکان پذیر می‌سازد: در بدو ورود، به ویژه در طبقه فوقانی سردر خانه به غیر از دیدها و مناظر بیرونی باغ، منظره چهارباغ و در جهت عکس آن منظره کوه را امکان پذیر می‌سازد. این مناظر عمده یعنی رؤیت حرکت آب، حوض ها و آبشارها هرکدام به نوبه خود تأکیدی بر محورهای عمود بر محور اصلی دارند و توأم با نظام گیاهی مناظر بدیع داخلی را ارائه می‌دهند.</a:t>
            </a:r>
          </a:p>
          <a:p>
            <a:pPr algn="just" rtl="1"/>
            <a:endParaRPr lang="fa-IR" sz="2000" dirty="0">
              <a:cs typeface="B Homa" panose="00000400000000000000" pitchFamily="2" charset="-78"/>
            </a:endParaRPr>
          </a:p>
        </p:txBody>
      </p:sp>
      <p:pic>
        <p:nvPicPr>
          <p:cNvPr id="8" name="Picture 7"/>
          <p:cNvPicPr/>
          <p:nvPr/>
        </p:nvPicPr>
        <p:blipFill>
          <a:blip r:embed="rId2">
            <a:extLst>
              <a:ext uri="{28A0092B-C50C-407E-A947-70E740481C1C}">
                <a14:useLocalDpi xmlns:a14="http://schemas.microsoft.com/office/drawing/2010/main" val="0"/>
              </a:ext>
            </a:extLst>
          </a:blip>
          <a:stretch>
            <a:fillRect/>
          </a:stretch>
        </p:blipFill>
        <p:spPr>
          <a:xfrm>
            <a:off x="0" y="24152"/>
            <a:ext cx="9155061" cy="6833848"/>
          </a:xfrm>
          <a:prstGeom prst="rect">
            <a:avLst/>
          </a:prstGeom>
        </p:spPr>
      </p:pic>
    </p:spTree>
    <p:extLst>
      <p:ext uri="{BB962C8B-B14F-4D97-AF65-F5344CB8AC3E}">
        <p14:creationId xmlns:p14="http://schemas.microsoft.com/office/powerpoint/2010/main" val="1557454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ircle(in)">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31149" y="1110925"/>
            <a:ext cx="8229600" cy="1631216"/>
          </a:xfrm>
          <a:prstGeom prst="rect">
            <a:avLst/>
          </a:prstGeom>
          <a:noFill/>
        </p:spPr>
        <p:txBody>
          <a:bodyPr wrap="square" rtlCol="1">
            <a:spAutoFit/>
          </a:bodyPr>
          <a:lstStyle/>
          <a:p>
            <a:pPr algn="just" rtl="1"/>
            <a:r>
              <a:rPr lang="fa-IR" sz="2000" dirty="0">
                <a:cs typeface="B Homa" panose="00000400000000000000" pitchFamily="2" charset="-78"/>
              </a:rPr>
              <a:t>بناهای باغ عبارتند از کوشک اصلی یعنی سکونتگاه دائمی و یا فصل مالک که در انتهای فوقانی باغ قرار دارد. سردر خانه در مدخل باغ به صورت بنایی خطی جبهه ورودی باغ را اشغال کرده و در دو طبقه بنا گردیده است. طبقه فوقانی دارای اتاق‌هایی است که برای زندگی و پذیرایی پیش بینی شده‌اند. سایر بناهای خدماتی باغ از حصار اصلی استفاده نموده و به صورت دیواری مرکب بناهای مختلف خدماتی را در نقاط مناسب در خود جا داده است.</a:t>
            </a:r>
          </a:p>
        </p:txBody>
      </p:sp>
      <p:sp>
        <p:nvSpPr>
          <p:cNvPr id="5" name="TextBox 4"/>
          <p:cNvSpPr txBox="1"/>
          <p:nvPr/>
        </p:nvSpPr>
        <p:spPr>
          <a:xfrm>
            <a:off x="631149" y="3233537"/>
            <a:ext cx="8229600" cy="1631216"/>
          </a:xfrm>
          <a:prstGeom prst="rect">
            <a:avLst/>
          </a:prstGeom>
          <a:noFill/>
        </p:spPr>
        <p:txBody>
          <a:bodyPr wrap="square" rtlCol="1">
            <a:spAutoFit/>
          </a:bodyPr>
          <a:lstStyle/>
          <a:p>
            <a:pPr algn="just" rtl="1"/>
            <a:r>
              <a:rPr lang="fa-IR" sz="2000" dirty="0">
                <a:cs typeface="B Homa" panose="00000400000000000000" pitchFamily="2" charset="-78"/>
              </a:rPr>
              <a:t>این باغ علاوه بر سردر، شامل عمارت شاه‌نشین و حمام نیز می‌باشد. در حال حاضر قسمت شاه‌نشین، به یک رستوران تبدیل شده است.</a:t>
            </a:r>
          </a:p>
          <a:p>
            <a:pPr algn="just" rtl="1"/>
            <a:r>
              <a:rPr lang="fa-IR" sz="2000" dirty="0">
                <a:cs typeface="B Homa" panose="00000400000000000000" pitchFamily="2" charset="-78"/>
              </a:rPr>
              <a:t>مصالح بناهای باغ عمدتا اجر و اندود میباشد. دیواره باغ اندود کاهگل است که در نزدیکی سردرخانه و بالاخانه به دلیل خصوصیت فضایی محوطه های مذکور به ترکیب اجر و اندود گچ تبدیل میگردد.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70" y="288456"/>
            <a:ext cx="9143999" cy="5890161"/>
          </a:xfrm>
          <a:prstGeom prst="rect">
            <a:avLst/>
          </a:prstGeom>
        </p:spPr>
      </p:pic>
      <p:pic>
        <p:nvPicPr>
          <p:cNvPr id="1026" name="Picture 2" descr="C:\Users\Novin Pendar\Desktop\manzar sazi- baq irani\erae manzar\shazde2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770" y="49638"/>
            <a:ext cx="9200770" cy="669201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Novin Pendar\Desktop\manzar sazi- baq irani\erae manzar\shazdeee33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156" y="49638"/>
            <a:ext cx="9200769" cy="6844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1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1026"/>
                                        </p:tgtEl>
                                        <p:attrNameLst>
                                          <p:attrName>style.visibility</p:attrName>
                                        </p:attrNameLst>
                                      </p:cBhvr>
                                      <p:to>
                                        <p:strVal val="visible"/>
                                      </p:to>
                                    </p:set>
                                    <p:animEffect transition="in" filter="wheel(1)">
                                      <p:cBhvr>
                                        <p:cTn id="22" dur="2000"/>
                                        <p:tgtEl>
                                          <p:spTgt spid="1026"/>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1027"/>
                                        </p:tgtEl>
                                        <p:attrNameLst>
                                          <p:attrName>style.visibility</p:attrName>
                                        </p:attrNameLst>
                                      </p:cBhvr>
                                      <p:to>
                                        <p:strVal val="visible"/>
                                      </p:to>
                                    </p:set>
                                    <p:animEffect transition="in" filter="wheel(1)">
                                      <p:cBhvr>
                                        <p:cTn id="27"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81599" y="380999"/>
            <a:ext cx="3529263" cy="401053"/>
          </a:xfrm>
          <a:prstGeom prst="rect">
            <a:avLst/>
          </a:prstGeom>
          <a:noFill/>
        </p:spPr>
        <p:txBody>
          <a:bodyPr wrap="square" rtlCol="1">
            <a:spAutoFit/>
          </a:bodyPr>
          <a:lstStyle/>
          <a:p>
            <a:pPr algn="r" rtl="1"/>
            <a:r>
              <a:rPr lang="fa-IR" sz="2000" b="1" dirty="0">
                <a:cs typeface="B Homa" panose="00000400000000000000" pitchFamily="2" charset="-78"/>
              </a:rPr>
              <a:t>باغ فین کاشان:</a:t>
            </a:r>
          </a:p>
        </p:txBody>
      </p:sp>
      <p:sp>
        <p:nvSpPr>
          <p:cNvPr id="5" name="TextBox 4"/>
          <p:cNvSpPr txBox="1"/>
          <p:nvPr/>
        </p:nvSpPr>
        <p:spPr>
          <a:xfrm>
            <a:off x="381000" y="734943"/>
            <a:ext cx="8305800" cy="2308324"/>
          </a:xfrm>
          <a:prstGeom prst="rect">
            <a:avLst/>
          </a:prstGeom>
          <a:noFill/>
        </p:spPr>
        <p:txBody>
          <a:bodyPr wrap="square" rtlCol="1">
            <a:spAutoFit/>
          </a:bodyPr>
          <a:lstStyle/>
          <a:p>
            <a:pPr algn="just" rtl="1"/>
            <a:r>
              <a:rPr lang="fa-IR" dirty="0">
                <a:cs typeface="B Homa" panose="00000400000000000000" pitchFamily="2" charset="-78"/>
              </a:rPr>
              <a:t>باغ فین در میان شش برج و تعداد زیادی بارو محصور شده است، این برج و باروهای ستبر از خشت و چینه ساخته شده اند و ازمهم ترین عناصر معمارانه ای است که در شکل گیری باغ تاثیر داشته است. ،بدون شک انتخاب این الگوی محصور در پناه دیوارهای بلند بی ارتباط به استفاده شاهانه از آن نیست؛از این رو باغ فین یک باغ قلعه ی سلطنتی می باشد.</a:t>
            </a:r>
          </a:p>
          <a:p>
            <a:pPr algn="just" rtl="1"/>
            <a:r>
              <a:rPr lang="fa-IR" dirty="0">
                <a:cs typeface="B Homa" panose="00000400000000000000" pitchFamily="2" charset="-78"/>
              </a:rPr>
              <a:t>باغ فین در بالادست دشتی شیب دار و در نزدیکی مظهر چشمه سلیمانیه واقع شده است، و شیب آن بصورت ملایم از جنوب به شمال می باشد.این شیب طبیعی در سطح باغ به عنوان عاملی جهت گردش آب ، از اهمیت ویژه ای برخوردار است.</a:t>
            </a:r>
          </a:p>
          <a:p>
            <a:pPr algn="just" rtl="1"/>
            <a:endParaRPr lang="fa-IR" dirty="0">
              <a:cs typeface="B Homa" panose="00000400000000000000" pitchFamily="2" charset="-78"/>
            </a:endParaRPr>
          </a:p>
        </p:txBody>
      </p:sp>
      <p:sp>
        <p:nvSpPr>
          <p:cNvPr id="6" name="TextBox 5"/>
          <p:cNvSpPr txBox="1"/>
          <p:nvPr/>
        </p:nvSpPr>
        <p:spPr>
          <a:xfrm>
            <a:off x="685800" y="2743200"/>
            <a:ext cx="8001000" cy="400110"/>
          </a:xfrm>
          <a:prstGeom prst="rect">
            <a:avLst/>
          </a:prstGeom>
          <a:noFill/>
        </p:spPr>
        <p:txBody>
          <a:bodyPr wrap="square" rtlCol="1">
            <a:spAutoFit/>
          </a:bodyPr>
          <a:lstStyle/>
          <a:p>
            <a:pPr algn="r" rtl="1"/>
            <a:r>
              <a:rPr lang="ar-SA" sz="2000" b="1" dirty="0">
                <a:cs typeface="B Homa" panose="00000400000000000000" pitchFamily="2" charset="-78"/>
              </a:rPr>
              <a:t>اختیار فضایی کالبدی</a:t>
            </a:r>
            <a:endParaRPr lang="fa-IR" sz="2000" dirty="0">
              <a:cs typeface="B Homa" panose="00000400000000000000" pitchFamily="2" charset="-78"/>
            </a:endParaRPr>
          </a:p>
        </p:txBody>
      </p:sp>
      <p:sp>
        <p:nvSpPr>
          <p:cNvPr id="7" name="TextBox 6"/>
          <p:cNvSpPr txBox="1"/>
          <p:nvPr/>
        </p:nvSpPr>
        <p:spPr>
          <a:xfrm>
            <a:off x="381000" y="3164779"/>
            <a:ext cx="8305800" cy="1200329"/>
          </a:xfrm>
          <a:prstGeom prst="rect">
            <a:avLst/>
          </a:prstGeom>
          <a:noFill/>
        </p:spPr>
        <p:txBody>
          <a:bodyPr wrap="square" rtlCol="1">
            <a:spAutoFit/>
          </a:bodyPr>
          <a:lstStyle/>
          <a:p>
            <a:pPr algn="just" rtl="1"/>
            <a:r>
              <a:rPr lang="fa-IR" dirty="0">
                <a:cs typeface="B Homa" panose="00000400000000000000" pitchFamily="2" charset="-78"/>
              </a:rPr>
              <a:t>چهارچوب کلی و ساختار اصلی باغ، فضایی هندسی و خالص است. در نقطه ای در میانه آن،کوشکی قرار دارد که شتر گلوی صفوی نامیده می شود و محل تلاقی محورهای اصلی باغ است. صحن باغ خود از اجزایی تشکیل شده است. ازجمله این اجزاء می توان به کرت ها، محورهای دسترسی، آبنماها، کوشک و … اشاره کرد.</a:t>
            </a:r>
          </a:p>
        </p:txBody>
      </p:sp>
      <p:sp>
        <p:nvSpPr>
          <p:cNvPr id="8" name="TextBox 7"/>
          <p:cNvSpPr txBox="1"/>
          <p:nvPr/>
        </p:nvSpPr>
        <p:spPr>
          <a:xfrm>
            <a:off x="561564" y="4248931"/>
            <a:ext cx="8001000" cy="400110"/>
          </a:xfrm>
          <a:prstGeom prst="rect">
            <a:avLst/>
          </a:prstGeom>
          <a:noFill/>
        </p:spPr>
        <p:txBody>
          <a:bodyPr wrap="square" rtlCol="1">
            <a:spAutoFit/>
          </a:bodyPr>
          <a:lstStyle/>
          <a:p>
            <a:pPr algn="r" rtl="1"/>
            <a:r>
              <a:rPr lang="fa-IR" sz="2000" b="1" dirty="0">
                <a:cs typeface="B Homa" panose="00000400000000000000" pitchFamily="2" charset="-78"/>
              </a:rPr>
              <a:t>هندسه</a:t>
            </a:r>
          </a:p>
        </p:txBody>
      </p:sp>
      <p:sp>
        <p:nvSpPr>
          <p:cNvPr id="9" name="TextBox 8"/>
          <p:cNvSpPr txBox="1"/>
          <p:nvPr/>
        </p:nvSpPr>
        <p:spPr>
          <a:xfrm>
            <a:off x="393032" y="4668700"/>
            <a:ext cx="8305800" cy="2308324"/>
          </a:xfrm>
          <a:prstGeom prst="rect">
            <a:avLst/>
          </a:prstGeom>
          <a:noFill/>
        </p:spPr>
        <p:txBody>
          <a:bodyPr wrap="square" rtlCol="1">
            <a:spAutoFit/>
          </a:bodyPr>
          <a:lstStyle/>
          <a:p>
            <a:pPr algn="just" rtl="1"/>
            <a:r>
              <a:rPr lang="fa-IR" dirty="0">
                <a:cs typeface="B Homa" panose="00000400000000000000" pitchFamily="2" charset="-78"/>
              </a:rPr>
              <a:t>باغ فین توسط دو محور آبی عمود بر هم به چهار قسمت تقسیم شده است و فضاهای کلی درون باغ نیز به تبعیت از ساختار هندسی و با خطوط عمود برهم به فضاهای جزئی تری تقسیم شده بودند. این باغ در ابتدا به صورت کاملاً هندسی و متقارن بوده است از اینرو می توان گفت باغ فین دارای هندسه چهار باغ ایرانی است. اما با گذشت زمان بنا به دلایل مختلف که از جمله مهمترین آنها، دخالت پادشاهان و مسائل حکومتی است، باغ از حالت هندسی بودن و تقارن کامل خارج شده است.</a:t>
            </a:r>
          </a:p>
          <a:p>
            <a:pPr algn="just" rtl="1"/>
            <a:r>
              <a:rPr lang="fa-IR" dirty="0">
                <a:cs typeface="B Homa" panose="00000400000000000000" pitchFamily="2" charset="-78"/>
              </a:rPr>
              <a:t>کوشک اصلی به نسبت یک سوم در امتداد محور طولی باغ می باشد.بدین ترتیب منظر اصلی به صورت مستطیل کشیده در امتداد محور طولی باغ قرار دارد.</a:t>
            </a:r>
          </a:p>
          <a:p>
            <a:pPr algn="just" rtl="1"/>
            <a:endParaRPr lang="fa-IR" dirty="0">
              <a:cs typeface="B Homa" panose="00000400000000000000" pitchFamily="2" charset="-78"/>
            </a:endParaRPr>
          </a:p>
        </p:txBody>
      </p:sp>
      <p:pic>
        <p:nvPicPr>
          <p:cNvPr id="2050" name="Picture 2" descr="C:\Users\Novin Pendar\Desktop\manzar sazi- baq irani\erae manzar\fin1111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05068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Novin Pendar\Desktop\manzar sazi- baq irani\erae manzar\fiiin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19" y="28223"/>
            <a:ext cx="9050681" cy="688032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Novin Pendar\Desktop\manzar sazi- baq irani\erae manzar\fin33333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659" y="160032"/>
            <a:ext cx="9050681" cy="688693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Novin Pendar\Desktop\manzar sazi- baq irani\erae manzar\finn5555555.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989" y="35794"/>
            <a:ext cx="9050681" cy="6880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40687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circle(in)">
                                      <p:cBhvr>
                                        <p:cTn id="22" dur="2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arn(inVertic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2050"/>
                                        </p:tgtEl>
                                        <p:attrNameLst>
                                          <p:attrName>style.visibility</p:attrName>
                                        </p:attrNameLst>
                                      </p:cBhvr>
                                      <p:to>
                                        <p:strVal val="visible"/>
                                      </p:to>
                                    </p:set>
                                    <p:animEffect transition="in" filter="wheel(1)">
                                      <p:cBhvr>
                                        <p:cTn id="37" dur="2000"/>
                                        <p:tgtEl>
                                          <p:spTgt spid="2050"/>
                                        </p:tgtEl>
                                      </p:cBhvr>
                                    </p:animEffect>
                                  </p:childTnLst>
                                </p:cTn>
                              </p:par>
                            </p:childTnLst>
                          </p:cTn>
                        </p:par>
                      </p:childTnLst>
                    </p:cTn>
                  </p:par>
                  <p:par>
                    <p:cTn id="38" fill="hold">
                      <p:stCondLst>
                        <p:cond delay="indefinite"/>
                      </p:stCondLst>
                      <p:childTnLst>
                        <p:par>
                          <p:cTn id="39" fill="hold">
                            <p:stCondLst>
                              <p:cond delay="0"/>
                            </p:stCondLst>
                            <p:childTnLst>
                              <p:par>
                                <p:cTn id="40" presetID="21" presetClass="entr" presetSubtype="1" fill="hold" nodeType="clickEffect">
                                  <p:stCondLst>
                                    <p:cond delay="0"/>
                                  </p:stCondLst>
                                  <p:childTnLst>
                                    <p:set>
                                      <p:cBhvr>
                                        <p:cTn id="41" dur="1" fill="hold">
                                          <p:stCondLst>
                                            <p:cond delay="0"/>
                                          </p:stCondLst>
                                        </p:cTn>
                                        <p:tgtEl>
                                          <p:spTgt spid="2051"/>
                                        </p:tgtEl>
                                        <p:attrNameLst>
                                          <p:attrName>style.visibility</p:attrName>
                                        </p:attrNameLst>
                                      </p:cBhvr>
                                      <p:to>
                                        <p:strVal val="visible"/>
                                      </p:to>
                                    </p:set>
                                    <p:animEffect transition="in" filter="wheel(1)">
                                      <p:cBhvr>
                                        <p:cTn id="42" dur="2000"/>
                                        <p:tgtEl>
                                          <p:spTgt spid="2051"/>
                                        </p:tgtEl>
                                      </p:cBhvr>
                                    </p:animEffect>
                                  </p:childTnLst>
                                </p:cTn>
                              </p:par>
                            </p:childTnLst>
                          </p:cTn>
                        </p:par>
                      </p:childTnLst>
                    </p:cTn>
                  </p:par>
                  <p:par>
                    <p:cTn id="43" fill="hold">
                      <p:stCondLst>
                        <p:cond delay="indefinite"/>
                      </p:stCondLst>
                      <p:childTnLst>
                        <p:par>
                          <p:cTn id="44" fill="hold">
                            <p:stCondLst>
                              <p:cond delay="0"/>
                            </p:stCondLst>
                            <p:childTnLst>
                              <p:par>
                                <p:cTn id="45" presetID="21" presetClass="entr" presetSubtype="1" fill="hold" nodeType="clickEffect">
                                  <p:stCondLst>
                                    <p:cond delay="0"/>
                                  </p:stCondLst>
                                  <p:childTnLst>
                                    <p:set>
                                      <p:cBhvr>
                                        <p:cTn id="46" dur="1" fill="hold">
                                          <p:stCondLst>
                                            <p:cond delay="0"/>
                                          </p:stCondLst>
                                        </p:cTn>
                                        <p:tgtEl>
                                          <p:spTgt spid="2052"/>
                                        </p:tgtEl>
                                        <p:attrNameLst>
                                          <p:attrName>style.visibility</p:attrName>
                                        </p:attrNameLst>
                                      </p:cBhvr>
                                      <p:to>
                                        <p:strVal val="visible"/>
                                      </p:to>
                                    </p:set>
                                    <p:animEffect transition="in" filter="wheel(1)">
                                      <p:cBhvr>
                                        <p:cTn id="47" dur="2000"/>
                                        <p:tgtEl>
                                          <p:spTgt spid="2052"/>
                                        </p:tgtEl>
                                      </p:cBhvr>
                                    </p:animEffect>
                                  </p:childTnLst>
                                </p:cTn>
                              </p:par>
                            </p:childTnLst>
                          </p:cTn>
                        </p:par>
                      </p:childTnLst>
                    </p:cTn>
                  </p:par>
                  <p:par>
                    <p:cTn id="48" fill="hold">
                      <p:stCondLst>
                        <p:cond delay="indefinite"/>
                      </p:stCondLst>
                      <p:childTnLst>
                        <p:par>
                          <p:cTn id="49" fill="hold">
                            <p:stCondLst>
                              <p:cond delay="0"/>
                            </p:stCondLst>
                            <p:childTnLst>
                              <p:par>
                                <p:cTn id="50" presetID="21" presetClass="entr" presetSubtype="1" fill="hold" nodeType="clickEffect">
                                  <p:stCondLst>
                                    <p:cond delay="0"/>
                                  </p:stCondLst>
                                  <p:childTnLst>
                                    <p:set>
                                      <p:cBhvr>
                                        <p:cTn id="51" dur="1" fill="hold">
                                          <p:stCondLst>
                                            <p:cond delay="0"/>
                                          </p:stCondLst>
                                        </p:cTn>
                                        <p:tgtEl>
                                          <p:spTgt spid="2053"/>
                                        </p:tgtEl>
                                        <p:attrNameLst>
                                          <p:attrName>style.visibility</p:attrName>
                                        </p:attrNameLst>
                                      </p:cBhvr>
                                      <p:to>
                                        <p:strVal val="visible"/>
                                      </p:to>
                                    </p:set>
                                    <p:animEffect transition="in" filter="wheel(1)">
                                      <p:cBhvr>
                                        <p:cTn id="52" dur="2000"/>
                                        <p:tgtEl>
                                          <p:spTgt spid="2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179" y="1842075"/>
            <a:ext cx="8602579" cy="1015663"/>
          </a:xfrm>
          <a:prstGeom prst="rect">
            <a:avLst/>
          </a:prstGeom>
          <a:noFill/>
        </p:spPr>
        <p:txBody>
          <a:bodyPr wrap="square" rtlCol="1">
            <a:spAutoFit/>
          </a:bodyPr>
          <a:lstStyle/>
          <a:p>
            <a:pPr algn="just" rtl="1"/>
            <a:r>
              <a:rPr lang="fa-IR" sz="2000" dirty="0">
                <a:cs typeface="B Homa" panose="00000400000000000000" pitchFamily="2" charset="-78"/>
              </a:rPr>
              <a:t>باغ سازی ایرانی به دلیل شرایط خاص اقلیمی، بیشتر تحت تاثیر نظام های ساخت به ویژه نظام آبیاری است هر چند عوامل زیبایی شناختی نیز در مراحل بعدی نقشی ویژه در باغ داشته اند.</a:t>
            </a:r>
            <a:br>
              <a:rPr lang="fa-IR" sz="2000" dirty="0">
                <a:cs typeface="B Homa" panose="00000400000000000000" pitchFamily="2" charset="-78"/>
              </a:rPr>
            </a:br>
            <a:r>
              <a:rPr lang="fa-IR" sz="2000" dirty="0">
                <a:cs typeface="B Homa" panose="00000400000000000000" pitchFamily="2" charset="-78"/>
              </a:rPr>
              <a:t>(پورمند و همکاران،52:1390)</a:t>
            </a:r>
            <a:endParaRPr lang="fa-IR" sz="2000" dirty="0"/>
          </a:p>
        </p:txBody>
      </p:sp>
      <p:sp>
        <p:nvSpPr>
          <p:cNvPr id="3" name="TextBox 2"/>
          <p:cNvSpPr txBox="1"/>
          <p:nvPr/>
        </p:nvSpPr>
        <p:spPr>
          <a:xfrm>
            <a:off x="88232" y="609599"/>
            <a:ext cx="8446168" cy="1785104"/>
          </a:xfrm>
          <a:prstGeom prst="rect">
            <a:avLst/>
          </a:prstGeom>
          <a:noFill/>
        </p:spPr>
        <p:txBody>
          <a:bodyPr wrap="square" rtlCol="1">
            <a:spAutoFit/>
          </a:bodyPr>
          <a:lstStyle/>
          <a:p>
            <a:pPr algn="just" rtl="1"/>
            <a:r>
              <a:rPr lang="fa-IR" sz="2000" dirty="0">
                <a:cs typeface="B Homa" panose="00000400000000000000" pitchFamily="2" charset="-78"/>
              </a:rPr>
              <a:t>باغ ایرانی مجرایی است به سوی درونی ترین لایه اندیشه وخیال و تعبیری حکیمانه از جهان بینی ایرانی. در جهان بینی ایرانی طبیعت مرتبه ای  از سلسله مراتب کلی وجود است و سیر آن مرحله ای از راه معرفت می باشد.</a:t>
            </a:r>
          </a:p>
          <a:p>
            <a:pPr algn="r" rtl="1"/>
            <a:r>
              <a:rPr lang="fa-IR" sz="2000" dirty="0">
                <a:cs typeface="B Homa" panose="00000400000000000000" pitchFamily="2" charset="-78"/>
              </a:rPr>
              <a:t>(بمانیان و همکاران،104:1387)</a:t>
            </a:r>
            <a:r>
              <a:rPr lang="fa-IR" sz="1200" dirty="0">
                <a:cs typeface="B Homa" panose="00000400000000000000" pitchFamily="2" charset="-78"/>
              </a:rPr>
              <a:t/>
            </a:r>
            <a:br>
              <a:rPr lang="fa-IR" sz="1200" dirty="0">
                <a:cs typeface="B Homa" panose="00000400000000000000" pitchFamily="2" charset="-78"/>
              </a:rPr>
            </a:br>
            <a:r>
              <a:rPr lang="fa-IR" sz="1200" dirty="0">
                <a:cs typeface="B Homa" panose="00000400000000000000" pitchFamily="2" charset="-78"/>
              </a:rPr>
              <a:t/>
            </a:r>
            <a:br>
              <a:rPr lang="fa-IR" sz="1200" dirty="0">
                <a:cs typeface="B Homa" panose="00000400000000000000" pitchFamily="2" charset="-78"/>
              </a:rPr>
            </a:br>
            <a:endParaRPr lang="fa-IR" dirty="0"/>
          </a:p>
        </p:txBody>
      </p:sp>
      <p:sp>
        <p:nvSpPr>
          <p:cNvPr id="7" name="Title 1"/>
          <p:cNvSpPr>
            <a:spLocks noGrp="1"/>
          </p:cNvSpPr>
          <p:nvPr>
            <p:ph type="title"/>
          </p:nvPr>
        </p:nvSpPr>
        <p:spPr>
          <a:xfrm>
            <a:off x="88232" y="3429000"/>
            <a:ext cx="8522368" cy="1981200"/>
          </a:xfrm>
        </p:spPr>
        <p:txBody>
          <a:bodyPr>
            <a:normAutofit/>
          </a:bodyPr>
          <a:lstStyle/>
          <a:p>
            <a:pPr algn="r"/>
            <a:r>
              <a:rPr lang="fa-IR" sz="2000" dirty="0">
                <a:cs typeface="B Homa" panose="00000400000000000000" pitchFamily="2" charset="-78"/>
              </a:rPr>
              <a:t>طرح باغ ایرانی براساس شکل چهار گوش طراحی شده است این شکل غالبا مربع یا مستطیل کامل می باشد در هندسه مربع تربیع دایره است و دایره را بطن عالم میداند و ایرانیان از دیر باز مربع را که همانا چیزی جز تربیع دایره نیست اساس طراحی خود در پلان های مقدس قرار داده اند. </a:t>
            </a:r>
            <a:br>
              <a:rPr lang="fa-IR" sz="2000" dirty="0">
                <a:cs typeface="B Homa" panose="00000400000000000000" pitchFamily="2" charset="-78"/>
              </a:rPr>
            </a:br>
            <a:r>
              <a:rPr lang="fa-IR" sz="2000" dirty="0">
                <a:cs typeface="B Homa" panose="00000400000000000000" pitchFamily="2" charset="-78"/>
              </a:rPr>
              <a:t>(بمانیان و همکاران،105:1387)</a:t>
            </a:r>
            <a:br>
              <a:rPr lang="fa-IR" sz="2000" dirty="0">
                <a:cs typeface="B Homa" panose="00000400000000000000" pitchFamily="2" charset="-78"/>
              </a:rPr>
            </a:br>
            <a:r>
              <a:rPr lang="fa-IR" sz="2000" dirty="0">
                <a:cs typeface="B Homa" panose="00000400000000000000" pitchFamily="2" charset="-78"/>
              </a:rPr>
              <a:t/>
            </a:r>
            <a:br>
              <a:rPr lang="fa-IR" sz="2000" dirty="0">
                <a:cs typeface="B Homa" panose="00000400000000000000" pitchFamily="2" charset="-78"/>
              </a:rPr>
            </a:br>
            <a:endParaRPr lang="en-US" sz="2000" dirty="0">
              <a:cs typeface="B Homa" panose="00000400000000000000" pitchFamily="2" charset="-78"/>
            </a:endParaRPr>
          </a:p>
        </p:txBody>
      </p:sp>
      <p:sp>
        <p:nvSpPr>
          <p:cNvPr id="8" name="TextBox 7"/>
          <p:cNvSpPr txBox="1"/>
          <p:nvPr/>
        </p:nvSpPr>
        <p:spPr>
          <a:xfrm>
            <a:off x="3124200" y="3048000"/>
            <a:ext cx="5410200" cy="400110"/>
          </a:xfrm>
          <a:prstGeom prst="rect">
            <a:avLst/>
          </a:prstGeom>
          <a:noFill/>
        </p:spPr>
        <p:txBody>
          <a:bodyPr wrap="square" rtlCol="1">
            <a:spAutoFit/>
          </a:bodyPr>
          <a:lstStyle/>
          <a:p>
            <a:pPr algn="r"/>
            <a:r>
              <a:rPr lang="fa-IR" sz="2000" b="1" dirty="0">
                <a:cs typeface="B Homa" panose="00000400000000000000" pitchFamily="2" charset="-78"/>
              </a:rPr>
              <a:t>ساختار باغ ایرانیان باستان:</a:t>
            </a:r>
            <a:endParaRPr lang="fa-IR" sz="2000" dirty="0">
              <a:cs typeface="B Homa" panose="00000400000000000000" pitchFamily="2" charset="-78"/>
            </a:endParaRPr>
          </a:p>
        </p:txBody>
      </p:sp>
      <p:sp>
        <p:nvSpPr>
          <p:cNvPr id="9" name="TextBox 8"/>
          <p:cNvSpPr txBox="1"/>
          <p:nvPr/>
        </p:nvSpPr>
        <p:spPr>
          <a:xfrm>
            <a:off x="88232" y="4766608"/>
            <a:ext cx="8522368" cy="2185214"/>
          </a:xfrm>
          <a:prstGeom prst="rect">
            <a:avLst/>
          </a:prstGeom>
          <a:noFill/>
        </p:spPr>
        <p:txBody>
          <a:bodyPr wrap="square" rtlCol="0">
            <a:spAutoFit/>
          </a:bodyPr>
          <a:lstStyle/>
          <a:p>
            <a:pPr algn="just" rtl="1"/>
            <a:r>
              <a:rPr lang="fa-IR" sz="2000" dirty="0">
                <a:cs typeface="B Homa" panose="00000400000000000000" pitchFamily="2" charset="-78"/>
              </a:rPr>
              <a:t>به علاوه در آن توجه خاصی به شکل های هندسی می شده و شکل مربع که فاصله بین اجزا را ساده و روشن نشان می دهد از اهمیت خاصی برخوردار بوده است در میان این اصول از همه مهمتر می توان به الگوی چهارباغ اشاره نمود که به عنوان یکی از ماندگارترین ابداعات هخامنشیان در عرصه یادمانی باغ برای نخستین بار در نیمه دوم قبل از میلاد در پاسارگاد پا به عرصه حضور گذاشت. </a:t>
            </a:r>
          </a:p>
          <a:p>
            <a:pPr algn="just" rtl="1"/>
            <a:r>
              <a:rPr lang="fa-IR" sz="1600" dirty="0">
                <a:cs typeface="B Homa" panose="00000400000000000000" pitchFamily="2" charset="-78"/>
              </a:rPr>
              <a:t>(بمانیان و همکاران،105:1387)</a:t>
            </a:r>
            <a:endParaRPr lang="en-US" sz="1600" dirty="0"/>
          </a:p>
          <a:p>
            <a:pPr algn="just" rtl="1"/>
            <a:endParaRPr lang="en-US" sz="2000" dirty="0"/>
          </a:p>
        </p:txBody>
      </p:sp>
    </p:spTree>
    <p:extLst>
      <p:ext uri="{BB962C8B-B14F-4D97-AF65-F5344CB8AC3E}">
        <p14:creationId xmlns:p14="http://schemas.microsoft.com/office/powerpoint/2010/main" val="1520981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876800" y="285690"/>
            <a:ext cx="3886200" cy="461665"/>
          </a:xfrm>
          <a:prstGeom prst="rect">
            <a:avLst/>
          </a:prstGeom>
          <a:noFill/>
        </p:spPr>
        <p:txBody>
          <a:bodyPr wrap="square" rtlCol="1">
            <a:spAutoFit/>
          </a:bodyPr>
          <a:lstStyle/>
          <a:p>
            <a:pPr algn="r" rtl="1"/>
            <a:r>
              <a:rPr lang="fa-IR" sz="2400" b="1" dirty="0">
                <a:cs typeface="B Homa" panose="00000400000000000000" pitchFamily="2" charset="-78"/>
              </a:rPr>
              <a:t>باغ دولت‌آباد</a:t>
            </a:r>
          </a:p>
        </p:txBody>
      </p:sp>
      <p:sp>
        <p:nvSpPr>
          <p:cNvPr id="5" name="TextBox 4"/>
          <p:cNvSpPr txBox="1"/>
          <p:nvPr/>
        </p:nvSpPr>
        <p:spPr>
          <a:xfrm>
            <a:off x="306888" y="818570"/>
            <a:ext cx="8458200" cy="1323439"/>
          </a:xfrm>
          <a:prstGeom prst="rect">
            <a:avLst/>
          </a:prstGeom>
          <a:noFill/>
        </p:spPr>
        <p:txBody>
          <a:bodyPr wrap="square" rtlCol="1">
            <a:spAutoFit/>
          </a:bodyPr>
          <a:lstStyle/>
          <a:p>
            <a:pPr algn="just" rtl="1"/>
            <a:r>
              <a:rPr lang="fa-IR" sz="2000" dirty="0">
                <a:cs typeface="B Homa" panose="00000400000000000000" pitchFamily="2" charset="-78"/>
              </a:rPr>
              <a:t>باغ دولت‌آباد از باغ‌های قدیمی شهر یزد در کشور ایران و هم ردیف باغ فین در کاشان و باغ شاهزاده ماهان در کرمان می‌باشد. بادگیر عمارت آن با ارتفاع ۳۳/۸ متر بلندترین بادگیر خشتی شناخته شده در جهان است.</a:t>
            </a:r>
            <a:endParaRPr lang="en-US" sz="2000" dirty="0">
              <a:cs typeface="B Homa" panose="00000400000000000000" pitchFamily="2" charset="-78"/>
            </a:endParaRPr>
          </a:p>
          <a:p>
            <a:pPr algn="just" rtl="1"/>
            <a:endParaRPr lang="fa-IR" sz="2000" dirty="0">
              <a:cs typeface="B Homa" panose="00000400000000000000" pitchFamily="2" charset="-78"/>
            </a:endParaRPr>
          </a:p>
        </p:txBody>
      </p:sp>
      <p:sp>
        <p:nvSpPr>
          <p:cNvPr id="6" name="TextBox 5"/>
          <p:cNvSpPr txBox="1"/>
          <p:nvPr/>
        </p:nvSpPr>
        <p:spPr>
          <a:xfrm>
            <a:off x="5562600" y="1752961"/>
            <a:ext cx="3200400" cy="707886"/>
          </a:xfrm>
          <a:prstGeom prst="rect">
            <a:avLst/>
          </a:prstGeom>
          <a:noFill/>
        </p:spPr>
        <p:txBody>
          <a:bodyPr wrap="square" rtlCol="1">
            <a:spAutoFit/>
          </a:bodyPr>
          <a:lstStyle/>
          <a:p>
            <a:pPr algn="r" rtl="1"/>
            <a:r>
              <a:rPr lang="fa-IR" sz="2000" b="1" dirty="0">
                <a:cs typeface="B Homa" panose="00000400000000000000" pitchFamily="2" charset="-78"/>
              </a:rPr>
              <a:t>تاریخچه</a:t>
            </a:r>
            <a:endParaRPr lang="en-US" sz="2000" dirty="0">
              <a:cs typeface="B Homa" panose="00000400000000000000" pitchFamily="2" charset="-78"/>
            </a:endParaRPr>
          </a:p>
          <a:p>
            <a:pPr algn="r" rtl="1"/>
            <a:endParaRPr lang="fa-IR" sz="2000" dirty="0">
              <a:cs typeface="B Homa" panose="00000400000000000000" pitchFamily="2" charset="-78"/>
            </a:endParaRPr>
          </a:p>
        </p:txBody>
      </p:sp>
      <p:sp>
        <p:nvSpPr>
          <p:cNvPr id="7" name="TextBox 6"/>
          <p:cNvSpPr txBox="1"/>
          <p:nvPr/>
        </p:nvSpPr>
        <p:spPr>
          <a:xfrm>
            <a:off x="362211" y="2153071"/>
            <a:ext cx="8458200" cy="1938992"/>
          </a:xfrm>
          <a:prstGeom prst="rect">
            <a:avLst/>
          </a:prstGeom>
          <a:noFill/>
        </p:spPr>
        <p:txBody>
          <a:bodyPr wrap="square" rtlCol="1">
            <a:spAutoFit/>
          </a:bodyPr>
          <a:lstStyle/>
          <a:p>
            <a:pPr algn="just" rtl="1"/>
            <a:r>
              <a:rPr lang="fa-IR" sz="2000" dirty="0">
                <a:cs typeface="B Homa" panose="00000400000000000000" pitchFamily="2" charset="-78"/>
              </a:rPr>
              <a:t>باغ دولت‌آباد در یزد در اواخر دوره افشاریه و درسال ۱۱۶۰ ه. ق توسط محمد تقی خان معروف به (خان بزرگ) که وی سرسلسله خاندان خوانین یزد بود احداث گردید. مرحوم محمدتقی خان ابتدا قناتی به طول ۶۵ کیلومتررا احداث نمود و آب را از مهریز به یزد و محل کنونی باغ دولت‌آباد رساند و سپس مجموعه حکومتی (دارالحکومه) خو د را بنا کرد. این باغ با مساحتی درحدود ۷۰/۰۰۰ مترمربع شامل ساختمان‌ها، حوض‌ها و آبنماهای بسیاری بوده که در فضای بین آنها باغ‌های با درختان انار و انگور و... باگل‌های فراوانی زینت بخش محیط بوده‌اند.</a:t>
            </a:r>
          </a:p>
        </p:txBody>
      </p:sp>
      <p:sp>
        <p:nvSpPr>
          <p:cNvPr id="8" name="TextBox 7"/>
          <p:cNvSpPr txBox="1"/>
          <p:nvPr/>
        </p:nvSpPr>
        <p:spPr>
          <a:xfrm>
            <a:off x="4038600" y="4092063"/>
            <a:ext cx="4724400" cy="400110"/>
          </a:xfrm>
          <a:prstGeom prst="rect">
            <a:avLst/>
          </a:prstGeom>
          <a:noFill/>
        </p:spPr>
        <p:txBody>
          <a:bodyPr wrap="square" rtlCol="1">
            <a:spAutoFit/>
          </a:bodyPr>
          <a:lstStyle/>
          <a:p>
            <a:pPr algn="just" rtl="1"/>
            <a:r>
              <a:rPr lang="fa-IR" sz="2000" b="1" dirty="0">
                <a:cs typeface="B Homa" panose="00000400000000000000" pitchFamily="2" charset="-78"/>
              </a:rPr>
              <a:t>بخشهای مختلف باغ</a:t>
            </a:r>
            <a:endParaRPr lang="en-US" sz="2000" dirty="0">
              <a:cs typeface="B Homa" panose="00000400000000000000" pitchFamily="2" charset="-78"/>
            </a:endParaRPr>
          </a:p>
        </p:txBody>
      </p:sp>
      <p:sp>
        <p:nvSpPr>
          <p:cNvPr id="9" name="TextBox 8"/>
          <p:cNvSpPr txBox="1"/>
          <p:nvPr/>
        </p:nvSpPr>
        <p:spPr>
          <a:xfrm>
            <a:off x="484710" y="4607931"/>
            <a:ext cx="8458200" cy="1631216"/>
          </a:xfrm>
          <a:prstGeom prst="rect">
            <a:avLst/>
          </a:prstGeom>
          <a:noFill/>
        </p:spPr>
        <p:txBody>
          <a:bodyPr wrap="square" rtlCol="1">
            <a:spAutoFit/>
          </a:bodyPr>
          <a:lstStyle/>
          <a:p>
            <a:pPr algn="just" rtl="1"/>
            <a:r>
              <a:rPr lang="fa-IR" sz="2000" dirty="0">
                <a:cs typeface="B Homa" panose="00000400000000000000" pitchFamily="2" charset="-78"/>
              </a:rPr>
              <a:t>این باغ از دو بخش کلی اندرونی و بیرونی (جلوخان) تشکیل می‌شود. دولت‌آباد از نقطه نظر گونه شناسی عملکردی، باغ «سکونتگاهی-حکومتی» است. به نحوی که باغ بیرونی محل انجام تشریفات حکومتی، مراسم ورزشی و اداره امور شهر بوده است و باغ اندرونی، بخش خصوصی و اقامتگاهی مجموعه به شمار می رفته است. درباغ‌های سکونتگاهی-حکومتی، عرصه اندرونی را از سایر عرصه‌ها کاملاً متمایز می‌کردند و حتی دربان یا حاجبی را برای نظارت بر آن تعیین می‌کردند.</a:t>
            </a:r>
          </a:p>
        </p:txBody>
      </p:sp>
      <p:pic>
        <p:nvPicPr>
          <p:cNvPr id="4098" name="Picture 2" descr="C:\Users\Novin Pendar\Desktop\manzar sazi- baq irani\erae manzar\dolat222222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11" y="344249"/>
            <a:ext cx="9144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Novin Pendar\Desktop\manzar sazi- baq irani\erae manzar\dolat3333333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98707"/>
            <a:ext cx="9144000" cy="68865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6181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wipe(down)">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5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4098"/>
                                        </p:tgtEl>
                                        <p:attrNameLst>
                                          <p:attrName>style.visibility</p:attrName>
                                        </p:attrNameLst>
                                      </p:cBhvr>
                                      <p:to>
                                        <p:strVal val="visible"/>
                                      </p:to>
                                    </p:set>
                                    <p:animEffect transition="in" filter="wheel(1)">
                                      <p:cBhvr>
                                        <p:cTn id="41" dur="2000"/>
                                        <p:tgtEl>
                                          <p:spTgt spid="4098"/>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4099"/>
                                        </p:tgtEl>
                                        <p:attrNameLst>
                                          <p:attrName>style.visibility</p:attrName>
                                        </p:attrNameLst>
                                      </p:cBhvr>
                                      <p:to>
                                        <p:strVal val="visible"/>
                                      </p:to>
                                    </p:set>
                                    <p:animEffect transition="in" filter="wheel(1)">
                                      <p:cBhvr>
                                        <p:cTn id="46" dur="20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72200" y="304800"/>
            <a:ext cx="2514600" cy="461665"/>
          </a:xfrm>
          <a:prstGeom prst="rect">
            <a:avLst/>
          </a:prstGeom>
          <a:noFill/>
        </p:spPr>
        <p:txBody>
          <a:bodyPr wrap="square" rtlCol="1">
            <a:spAutoFit/>
          </a:bodyPr>
          <a:lstStyle/>
          <a:p>
            <a:pPr algn="just" rtl="1"/>
            <a:r>
              <a:rPr lang="fa-IR" sz="2400" b="1" dirty="0">
                <a:cs typeface="B Homa" panose="00000400000000000000" pitchFamily="2" charset="-78"/>
              </a:rPr>
              <a:t>بخش اندرونی</a:t>
            </a:r>
            <a:endParaRPr lang="en-US" sz="2400" dirty="0">
              <a:cs typeface="B Homa" panose="00000400000000000000" pitchFamily="2" charset="-78"/>
            </a:endParaRPr>
          </a:p>
        </p:txBody>
      </p:sp>
      <p:sp>
        <p:nvSpPr>
          <p:cNvPr id="5" name="TextBox 4"/>
          <p:cNvSpPr txBox="1"/>
          <p:nvPr/>
        </p:nvSpPr>
        <p:spPr>
          <a:xfrm>
            <a:off x="809427" y="883384"/>
            <a:ext cx="7877373" cy="1631216"/>
          </a:xfrm>
          <a:prstGeom prst="rect">
            <a:avLst/>
          </a:prstGeom>
          <a:noFill/>
        </p:spPr>
        <p:txBody>
          <a:bodyPr wrap="square" rtlCol="1">
            <a:spAutoFit/>
          </a:bodyPr>
          <a:lstStyle/>
          <a:p>
            <a:pPr algn="just" rtl="1"/>
            <a:r>
              <a:rPr lang="fa-IR" sz="2000" dirty="0">
                <a:cs typeface="B Homa" panose="00000400000000000000" pitchFamily="2" charset="-78"/>
              </a:rPr>
              <a:t>این بخش محل سکونت حاکم و خانواده اش شامل ساختمانهای زیر بوده است:</a:t>
            </a:r>
            <a:endParaRPr lang="en-US" sz="2000" dirty="0">
              <a:cs typeface="B Homa" panose="00000400000000000000" pitchFamily="2" charset="-78"/>
            </a:endParaRPr>
          </a:p>
          <a:p>
            <a:pPr algn="just" rtl="1"/>
            <a:r>
              <a:rPr lang="fa-IR" sz="2000" dirty="0" smtClean="0">
                <a:cs typeface="B Homa" panose="00000400000000000000" pitchFamily="2" charset="-78"/>
              </a:rPr>
              <a:t>1-ساختمان </a:t>
            </a:r>
            <a:r>
              <a:rPr lang="fa-IR" sz="2000" dirty="0">
                <a:cs typeface="B Homa" panose="00000400000000000000" pitchFamily="2" charset="-78"/>
              </a:rPr>
              <a:t>هشتی (بادگیر تابستانه)                   2-حرمسرا</a:t>
            </a:r>
            <a:endParaRPr lang="en-US" sz="2000" dirty="0">
              <a:cs typeface="B Homa" panose="00000400000000000000" pitchFamily="2" charset="-78"/>
            </a:endParaRPr>
          </a:p>
          <a:p>
            <a:pPr algn="just" rtl="1"/>
            <a:r>
              <a:rPr lang="fa-IR" sz="2000" dirty="0">
                <a:cs typeface="B Homa" panose="00000400000000000000" pitchFamily="2" charset="-78"/>
              </a:rPr>
              <a:t>3-بهشت آیین                                              4-مطبخ</a:t>
            </a:r>
            <a:endParaRPr lang="en-US" sz="2000" dirty="0">
              <a:cs typeface="B Homa" panose="00000400000000000000" pitchFamily="2" charset="-78"/>
            </a:endParaRPr>
          </a:p>
          <a:p>
            <a:pPr algn="just" rtl="1"/>
            <a:r>
              <a:rPr lang="fa-IR" sz="2000" dirty="0">
                <a:cs typeface="B Homa" panose="00000400000000000000" pitchFamily="2" charset="-78"/>
              </a:rPr>
              <a:t>5-برج دیدبانی                                              6-آب انبار خصوصی</a:t>
            </a:r>
            <a:endParaRPr lang="en-US" sz="2000" dirty="0">
              <a:cs typeface="B Homa" panose="00000400000000000000" pitchFamily="2" charset="-78"/>
            </a:endParaRPr>
          </a:p>
          <a:p>
            <a:pPr algn="just" rtl="1"/>
            <a:r>
              <a:rPr lang="fa-IR" sz="2000" dirty="0">
                <a:cs typeface="B Homa" panose="00000400000000000000" pitchFamily="2" charset="-78"/>
              </a:rPr>
              <a:t>7-اصطبل تابستانه و زمستانه</a:t>
            </a:r>
            <a:endParaRPr lang="en-US" sz="2000" dirty="0">
              <a:cs typeface="B Homa" panose="00000400000000000000" pitchFamily="2" charset="-78"/>
            </a:endParaRPr>
          </a:p>
        </p:txBody>
      </p:sp>
      <p:sp>
        <p:nvSpPr>
          <p:cNvPr id="6" name="TextBox 5"/>
          <p:cNvSpPr txBox="1"/>
          <p:nvPr/>
        </p:nvSpPr>
        <p:spPr>
          <a:xfrm>
            <a:off x="4419600" y="2590800"/>
            <a:ext cx="4191000" cy="400110"/>
          </a:xfrm>
          <a:prstGeom prst="rect">
            <a:avLst/>
          </a:prstGeom>
          <a:noFill/>
        </p:spPr>
        <p:txBody>
          <a:bodyPr wrap="square" rtlCol="1">
            <a:spAutoFit/>
          </a:bodyPr>
          <a:lstStyle/>
          <a:p>
            <a:pPr algn="r" rtl="1"/>
            <a:r>
              <a:rPr lang="fa-IR" sz="2000" b="1" dirty="0">
                <a:cs typeface="B Homa" panose="00000400000000000000" pitchFamily="2" charset="-78"/>
              </a:rPr>
              <a:t>ساختمان (عمارت) هشتی</a:t>
            </a:r>
            <a:endParaRPr lang="fa-IR" sz="2000" dirty="0">
              <a:cs typeface="B Homa" panose="00000400000000000000" pitchFamily="2" charset="-78"/>
            </a:endParaRPr>
          </a:p>
        </p:txBody>
      </p:sp>
      <p:sp>
        <p:nvSpPr>
          <p:cNvPr id="7" name="TextBox 6"/>
          <p:cNvSpPr txBox="1"/>
          <p:nvPr/>
        </p:nvSpPr>
        <p:spPr>
          <a:xfrm>
            <a:off x="187890" y="2953941"/>
            <a:ext cx="8348991" cy="2246769"/>
          </a:xfrm>
          <a:prstGeom prst="rect">
            <a:avLst/>
          </a:prstGeom>
          <a:noFill/>
        </p:spPr>
        <p:txBody>
          <a:bodyPr wrap="square" rtlCol="1">
            <a:spAutoFit/>
          </a:bodyPr>
          <a:lstStyle/>
          <a:p>
            <a:pPr algn="justLow" rtl="1"/>
            <a:r>
              <a:rPr lang="fa-IR" sz="2000" dirty="0">
                <a:cs typeface="B Homa" panose="00000400000000000000" pitchFamily="2" charset="-78"/>
              </a:rPr>
              <a:t>از مهمترین بخش‌های مجموعه به شمار می‌رود که در آن، تلفیق جریان هوا و آب به زیباترین شکل صورت گرفته است. دراین ساختمان با تلفیق باد و آب که درحوضهای داخل ساختمان درجریان است هوای خنک از زیر بادگیر به قسمت شاه نشین و تالارها انتقال پیدا می‌کند. به همین دلیل به این بنا، ساختمان تابستانه نیز گفته می‌شود. این بنا از سه شاه نشین با درهای مشبک٫ اتاقک بادگیر٫ هشتی و دو اتاق پستو تشکیل شده و شکل کلی بنا شبیه به یک هشت ضلعی است٫ همچنین بادگیر قرار گرفته بر آن نیز از نوع هشت تنبوشه می‌باشد.</a:t>
            </a:r>
            <a:endParaRPr lang="en-US" sz="2000" dirty="0">
              <a:cs typeface="B Homa" panose="00000400000000000000" pitchFamily="2" charset="-78"/>
            </a:endParaRPr>
          </a:p>
          <a:p>
            <a:pPr algn="justLow" rtl="1"/>
            <a:endParaRPr lang="fa-IR" sz="2000" dirty="0">
              <a:cs typeface="B Homa" panose="00000400000000000000" pitchFamily="2" charset="-78"/>
            </a:endParaRPr>
          </a:p>
        </p:txBody>
      </p:sp>
      <p:sp>
        <p:nvSpPr>
          <p:cNvPr id="8" name="TextBox 7"/>
          <p:cNvSpPr txBox="1"/>
          <p:nvPr/>
        </p:nvSpPr>
        <p:spPr>
          <a:xfrm>
            <a:off x="7010400" y="4800600"/>
            <a:ext cx="1600200" cy="400110"/>
          </a:xfrm>
          <a:prstGeom prst="rect">
            <a:avLst/>
          </a:prstGeom>
          <a:noFill/>
        </p:spPr>
        <p:txBody>
          <a:bodyPr wrap="square" rtlCol="1">
            <a:spAutoFit/>
          </a:bodyPr>
          <a:lstStyle/>
          <a:p>
            <a:pPr algn="r" rtl="1"/>
            <a:r>
              <a:rPr lang="fa-IR" sz="2000" b="1" dirty="0">
                <a:cs typeface="B Homa" panose="00000400000000000000" pitchFamily="2" charset="-78"/>
              </a:rPr>
              <a:t>بخش بیرونی</a:t>
            </a:r>
            <a:endParaRPr lang="en-US" sz="2000" dirty="0">
              <a:cs typeface="B Homa" panose="00000400000000000000" pitchFamily="2" charset="-78"/>
            </a:endParaRPr>
          </a:p>
        </p:txBody>
      </p:sp>
      <p:sp>
        <p:nvSpPr>
          <p:cNvPr id="9" name="TextBox 8"/>
          <p:cNvSpPr txBox="1"/>
          <p:nvPr/>
        </p:nvSpPr>
        <p:spPr>
          <a:xfrm>
            <a:off x="187890" y="5200710"/>
            <a:ext cx="8422710" cy="1938992"/>
          </a:xfrm>
          <a:prstGeom prst="rect">
            <a:avLst/>
          </a:prstGeom>
          <a:noFill/>
        </p:spPr>
        <p:txBody>
          <a:bodyPr wrap="square" rtlCol="1">
            <a:spAutoFit/>
          </a:bodyPr>
          <a:lstStyle/>
          <a:p>
            <a:pPr algn="just" rtl="1"/>
            <a:r>
              <a:rPr lang="fa-IR" sz="2000" dirty="0">
                <a:cs typeface="B Homa" panose="00000400000000000000" pitchFamily="2" charset="-78"/>
              </a:rPr>
              <a:t>این بخش محل استقرار کاروانها٫ همچنین رسیدگی به امور حکومتی و شامل ساختمانهای زیر بوده است:</a:t>
            </a:r>
          </a:p>
          <a:p>
            <a:pPr algn="just" rtl="1"/>
            <a:r>
              <a:rPr lang="fa-IR" sz="2000" dirty="0">
                <a:cs typeface="B Homa" panose="00000400000000000000" pitchFamily="2" charset="-78"/>
              </a:rPr>
              <a:t>1-جلوخان و سردر                          2-تالار آیینه</a:t>
            </a:r>
          </a:p>
          <a:p>
            <a:pPr algn="just" rtl="1"/>
            <a:r>
              <a:rPr lang="fa-IR" sz="2000" dirty="0">
                <a:cs typeface="B Homa" panose="00000400000000000000" pitchFamily="2" charset="-78"/>
              </a:rPr>
              <a:t>3-عمارت تهرانی                            4-دو بازارچه</a:t>
            </a:r>
          </a:p>
          <a:p>
            <a:pPr algn="just" rtl="1"/>
            <a:r>
              <a:rPr lang="fa-IR" sz="2000" dirty="0">
                <a:cs typeface="B Homa" panose="00000400000000000000" pitchFamily="2" charset="-78"/>
              </a:rPr>
              <a:t>5-آب انبار عمومی</a:t>
            </a:r>
          </a:p>
          <a:p>
            <a:pPr algn="just" rtl="1"/>
            <a:endParaRPr lang="fa-IR" sz="2000" dirty="0">
              <a:cs typeface="B Homa" panose="00000400000000000000" pitchFamily="2" charset="-78"/>
            </a:endParaRPr>
          </a:p>
        </p:txBody>
      </p:sp>
      <p:pic>
        <p:nvPicPr>
          <p:cNvPr id="3074" name="Picture 2" descr="C:\Users\Novin Pendar\Desktop\manzar sazi- baq irani\erae manzar\dolat111111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7063"/>
            <a:ext cx="9014583" cy="6760937"/>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Novin Pendar\Desktop\manzar sazi- baq irani\erae manzar\dolat4444444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7960" y="0"/>
            <a:ext cx="5103417" cy="680455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Novin Pendar\Desktop\manzar sazi- baq irani\erae manzar\dolat5555555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581" y="146435"/>
            <a:ext cx="8991600" cy="67418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92944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1000"/>
                                        <p:tgtEl>
                                          <p:spTgt spid="9"/>
                                        </p:tgtEl>
                                      </p:cBhvr>
                                    </p:animEffect>
                                    <p:anim calcmode="lin" valueType="num">
                                      <p:cBhvr>
                                        <p:cTn id="35" dur="1000" fill="hold"/>
                                        <p:tgtEl>
                                          <p:spTgt spid="9"/>
                                        </p:tgtEl>
                                        <p:attrNameLst>
                                          <p:attrName>ppt_x</p:attrName>
                                        </p:attrNameLst>
                                      </p:cBhvr>
                                      <p:tavLst>
                                        <p:tav tm="0">
                                          <p:val>
                                            <p:strVal val="#ppt_x"/>
                                          </p:val>
                                        </p:tav>
                                        <p:tav tm="100000">
                                          <p:val>
                                            <p:strVal val="#ppt_x"/>
                                          </p:val>
                                        </p:tav>
                                      </p:tavLst>
                                    </p:anim>
                                    <p:anim calcmode="lin" valueType="num">
                                      <p:cBhvr>
                                        <p:cTn id="3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3074"/>
                                        </p:tgtEl>
                                        <p:attrNameLst>
                                          <p:attrName>style.visibility</p:attrName>
                                        </p:attrNameLst>
                                      </p:cBhvr>
                                      <p:to>
                                        <p:strVal val="visible"/>
                                      </p:to>
                                    </p:set>
                                    <p:animEffect transition="in" filter="wheel(1)">
                                      <p:cBhvr>
                                        <p:cTn id="41" dur="2000"/>
                                        <p:tgtEl>
                                          <p:spTgt spid="3074"/>
                                        </p:tgtEl>
                                      </p:cBhvr>
                                    </p:animEffect>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nodeType="clickEffect">
                                  <p:stCondLst>
                                    <p:cond delay="0"/>
                                  </p:stCondLst>
                                  <p:childTnLst>
                                    <p:set>
                                      <p:cBhvr>
                                        <p:cTn id="45" dur="1" fill="hold">
                                          <p:stCondLst>
                                            <p:cond delay="0"/>
                                          </p:stCondLst>
                                        </p:cTn>
                                        <p:tgtEl>
                                          <p:spTgt spid="3075"/>
                                        </p:tgtEl>
                                        <p:attrNameLst>
                                          <p:attrName>style.visibility</p:attrName>
                                        </p:attrNameLst>
                                      </p:cBhvr>
                                      <p:to>
                                        <p:strVal val="visible"/>
                                      </p:to>
                                    </p:set>
                                    <p:animEffect transition="in" filter="wheel(1)">
                                      <p:cBhvr>
                                        <p:cTn id="46" dur="2000"/>
                                        <p:tgtEl>
                                          <p:spTgt spid="3075"/>
                                        </p:tgtEl>
                                      </p:cBhvr>
                                    </p:animEffect>
                                  </p:childTnLst>
                                </p:cTn>
                              </p:par>
                            </p:childTnLst>
                          </p:cTn>
                        </p:par>
                      </p:childTnLst>
                    </p:cTn>
                  </p:par>
                  <p:par>
                    <p:cTn id="47" fill="hold">
                      <p:stCondLst>
                        <p:cond delay="indefinite"/>
                      </p:stCondLst>
                      <p:childTnLst>
                        <p:par>
                          <p:cTn id="48" fill="hold">
                            <p:stCondLst>
                              <p:cond delay="0"/>
                            </p:stCondLst>
                            <p:childTnLst>
                              <p:par>
                                <p:cTn id="49" presetID="21" presetClass="entr" presetSubtype="1" fill="hold" nodeType="clickEffect">
                                  <p:stCondLst>
                                    <p:cond delay="0"/>
                                  </p:stCondLst>
                                  <p:childTnLst>
                                    <p:set>
                                      <p:cBhvr>
                                        <p:cTn id="50" dur="1" fill="hold">
                                          <p:stCondLst>
                                            <p:cond delay="0"/>
                                          </p:stCondLst>
                                        </p:cTn>
                                        <p:tgtEl>
                                          <p:spTgt spid="3076"/>
                                        </p:tgtEl>
                                        <p:attrNameLst>
                                          <p:attrName>style.visibility</p:attrName>
                                        </p:attrNameLst>
                                      </p:cBhvr>
                                      <p:to>
                                        <p:strVal val="visible"/>
                                      </p:to>
                                    </p:set>
                                    <p:animEffect transition="in" filter="wheel(1)">
                                      <p:cBhvr>
                                        <p:cTn id="51" dur="20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2318" y="518021"/>
            <a:ext cx="4953000" cy="400110"/>
          </a:xfrm>
          <a:prstGeom prst="rect">
            <a:avLst/>
          </a:prstGeom>
          <a:noFill/>
        </p:spPr>
        <p:txBody>
          <a:bodyPr wrap="square" rtlCol="1">
            <a:spAutoFit/>
          </a:bodyPr>
          <a:lstStyle/>
          <a:p>
            <a:pPr algn="r" rtl="1"/>
            <a:r>
              <a:rPr lang="fa-IR" sz="2000" b="1" dirty="0">
                <a:cs typeface="B Homa" panose="00000400000000000000" pitchFamily="2" charset="-78"/>
              </a:rPr>
              <a:t>باغ دلگشای شیراز</a:t>
            </a:r>
          </a:p>
        </p:txBody>
      </p:sp>
      <p:sp>
        <p:nvSpPr>
          <p:cNvPr id="5" name="TextBox 4"/>
          <p:cNvSpPr txBox="1"/>
          <p:nvPr/>
        </p:nvSpPr>
        <p:spPr>
          <a:xfrm>
            <a:off x="902918" y="1205959"/>
            <a:ext cx="7772400" cy="2862322"/>
          </a:xfrm>
          <a:prstGeom prst="rect">
            <a:avLst/>
          </a:prstGeom>
          <a:noFill/>
        </p:spPr>
        <p:txBody>
          <a:bodyPr wrap="square" rtlCol="1">
            <a:spAutoFit/>
          </a:bodyPr>
          <a:lstStyle/>
          <a:p>
            <a:pPr algn="just" rtl="1"/>
            <a:r>
              <a:rPr lang="fa-IR" sz="2000" dirty="0">
                <a:cs typeface="B Homa" panose="00000400000000000000" pitchFamily="2" charset="-78"/>
              </a:rPr>
              <a:t>باغ دلگشا باغی مربوط به دوره ساسانیان ، صفویه و قاجار است که در شیراز جای گرفته است. این باغ در جبهه شمال شرقی و در سمت جنوب تنگ آب خان و در بستری کوهستانی واقع شده است.قرار گرفتن این باغ در کنار قناتی موسوم به ماریز سعدی و واقع شدن در محدوده قلعه ای موسوم به کهندژ است. باغ دلگشا یکی از باغ های تاریخی شیراز است که در نزدیکی آرامگاه سعدی واقع شده است. سابقه آبادانی و رونق باغ دلگشا به دوران پیش از اسلام و به دوره حکومت ساسانیان نسبت داده شده است.باغ دلگشا در دوره صفویه نیز از باغ های مهم و تفریحی شیراز بود. به طوری که در تصاویر به جا مانده از جهانگردان اروپایی به این باغ اشاره های فراوان شده است. این باغ که7/5 هکتار مساحت دارد، هم اکنون از گردشگاه های دیدنی شیراز است.</a:t>
            </a:r>
          </a:p>
        </p:txBody>
      </p:sp>
      <p:sp>
        <p:nvSpPr>
          <p:cNvPr id="6" name="TextBox 5"/>
          <p:cNvSpPr txBox="1"/>
          <p:nvPr/>
        </p:nvSpPr>
        <p:spPr>
          <a:xfrm>
            <a:off x="990600" y="4098572"/>
            <a:ext cx="7772400" cy="1938992"/>
          </a:xfrm>
          <a:prstGeom prst="rect">
            <a:avLst/>
          </a:prstGeom>
          <a:noFill/>
        </p:spPr>
        <p:txBody>
          <a:bodyPr wrap="square" rtlCol="1">
            <a:spAutoFit/>
          </a:bodyPr>
          <a:lstStyle/>
          <a:p>
            <a:pPr algn="just" rtl="1"/>
            <a:r>
              <a:rPr lang="fa-IR" sz="2000" dirty="0">
                <a:cs typeface="B Homa" panose="00000400000000000000" pitchFamily="2" charset="-78"/>
              </a:rPr>
              <a:t>بیشتر درختان آن را مرکبات مخصوصاً نارنج و پرتقال تشکیل می‌دهند. عمارت این باغ نیز به شکل سه طبقه با دو ورودی در دو طرف و ایوانی در طبقه میانی که مشرف به استخر مقابل عمارت است، خبر از روزگار شکوه و عظمت باغ می‌دهد. طی چند سال گذشته این بنا چندین بار دستخوش حریق شده و به شکل مخروبه درآمده ‌است.آبی که از چشمه قنات آرامگاه سعدی جاری است از این باغ می‌گذرد.</a:t>
            </a:r>
            <a:endParaRPr lang="en-US" sz="2000" dirty="0">
              <a:cs typeface="B Homa" panose="00000400000000000000" pitchFamily="2" charset="-78"/>
            </a:endParaRPr>
          </a:p>
          <a:p>
            <a:pPr algn="just" rtl="1"/>
            <a:endParaRPr lang="fa-IR" sz="2000" dirty="0">
              <a:cs typeface="B Homa" panose="00000400000000000000" pitchFamily="2" charset="-78"/>
            </a:endParaRPr>
          </a:p>
        </p:txBody>
      </p:sp>
      <p:pic>
        <p:nvPicPr>
          <p:cNvPr id="5122" name="Picture 2" descr="C:\Users\Novin Pendar\Desktop\manzar sazi- baq irani\erae manzar\delgosha111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587"/>
            <a:ext cx="9236895" cy="6745081"/>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Novin Pendar\Desktop\manzar sazi- baq irani\erae manzar\delgosha222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26" y="0"/>
            <a:ext cx="9223513" cy="66294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Novin Pendar\Desktop\manzar sazi- baq irani\erae manzar\delgosha33333.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26" y="0"/>
            <a:ext cx="9184184" cy="66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1565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ircle(in)">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5122"/>
                                        </p:tgtEl>
                                        <p:attrNameLst>
                                          <p:attrName>style.visibility</p:attrName>
                                        </p:attrNameLst>
                                      </p:cBhvr>
                                      <p:to>
                                        <p:strVal val="visible"/>
                                      </p:to>
                                    </p:set>
                                    <p:animEffect transition="in" filter="wheel(1)">
                                      <p:cBhvr>
                                        <p:cTn id="22" dur="2000"/>
                                        <p:tgtEl>
                                          <p:spTgt spid="5122"/>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5123"/>
                                        </p:tgtEl>
                                        <p:attrNameLst>
                                          <p:attrName>style.visibility</p:attrName>
                                        </p:attrNameLst>
                                      </p:cBhvr>
                                      <p:to>
                                        <p:strVal val="visible"/>
                                      </p:to>
                                    </p:set>
                                    <p:animEffect transition="in" filter="wheel(1)">
                                      <p:cBhvr>
                                        <p:cTn id="27" dur="2000"/>
                                        <p:tgtEl>
                                          <p:spTgt spid="512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5124"/>
                                        </p:tgtEl>
                                        <p:attrNameLst>
                                          <p:attrName>style.visibility</p:attrName>
                                        </p:attrNameLst>
                                      </p:cBhvr>
                                      <p:to>
                                        <p:strVal val="visible"/>
                                      </p:to>
                                    </p:set>
                                    <p:animEffect transition="in" filter="wheel(1)">
                                      <p:cBhvr>
                                        <p:cTn id="32" dur="20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0297"/>
            <a:ext cx="8458200" cy="990600"/>
          </a:xfrm>
        </p:spPr>
        <p:txBody>
          <a:bodyPr>
            <a:normAutofit fontScale="90000"/>
          </a:bodyPr>
          <a:lstStyle/>
          <a:p>
            <a:pPr algn="justLow" rtl="1"/>
            <a:r>
              <a:rPr lang="fa-IR" sz="2000" dirty="0">
                <a:cs typeface="B Homa" panose="00000400000000000000" pitchFamily="2" charset="-78"/>
              </a:rPr>
              <a:t>بمانیان،محمد رضا-تقوایی،علی اکبر-شهیدی،محمد شریف:بررسی بنیاد های فرهنگی-محیطی در عناصر کالبدی باغ های ایرانی،نشریه علوم و تکنولوژی </a:t>
            </a:r>
            <a:br>
              <a:rPr lang="fa-IR" sz="2000" dirty="0">
                <a:cs typeface="B Homa" panose="00000400000000000000" pitchFamily="2" charset="-78"/>
              </a:rPr>
            </a:br>
            <a:r>
              <a:rPr lang="fa-IR" sz="2000" dirty="0">
                <a:cs typeface="B Homa" panose="00000400000000000000" pitchFamily="2" charset="-78"/>
              </a:rPr>
              <a:t>محیط زیست،دوره دهم،شماره یکم، بهار87</a:t>
            </a:r>
            <a:endParaRPr lang="en-US" sz="2000" dirty="0">
              <a:cs typeface="B Homa" panose="00000400000000000000" pitchFamily="2" charset="-78"/>
            </a:endParaRPr>
          </a:p>
        </p:txBody>
      </p:sp>
      <p:sp>
        <p:nvSpPr>
          <p:cNvPr id="3" name="TextBox 2"/>
          <p:cNvSpPr txBox="1"/>
          <p:nvPr/>
        </p:nvSpPr>
        <p:spPr>
          <a:xfrm>
            <a:off x="548148" y="1322457"/>
            <a:ext cx="8382000" cy="707886"/>
          </a:xfrm>
          <a:prstGeom prst="rect">
            <a:avLst/>
          </a:prstGeom>
          <a:noFill/>
        </p:spPr>
        <p:txBody>
          <a:bodyPr wrap="square" rtlCol="0">
            <a:spAutoFit/>
          </a:bodyPr>
          <a:lstStyle/>
          <a:p>
            <a:pPr algn="just" rtl="1"/>
            <a:r>
              <a:rPr lang="fa-IR" sz="2000" dirty="0">
                <a:cs typeface="B Homa" panose="00000400000000000000" pitchFamily="2" charset="-78"/>
              </a:rPr>
              <a:t>پورمند،حسنعلی-کشتکار قلاتی ، احمدرضا:تحلیل علت های وجودی ساخت باغ ایرانی ، نشریه هنر های زیبا، شماره 47، پاییز 1390</a:t>
            </a:r>
            <a:endParaRPr lang="en-US" sz="2000" dirty="0">
              <a:cs typeface="B Homa" panose="00000400000000000000" pitchFamily="2" charset="-78"/>
            </a:endParaRPr>
          </a:p>
        </p:txBody>
      </p:sp>
      <p:sp>
        <p:nvSpPr>
          <p:cNvPr id="4" name="TextBox 3"/>
          <p:cNvSpPr txBox="1"/>
          <p:nvPr/>
        </p:nvSpPr>
        <p:spPr>
          <a:xfrm>
            <a:off x="167148" y="3325743"/>
            <a:ext cx="8763000" cy="707886"/>
          </a:xfrm>
          <a:prstGeom prst="rect">
            <a:avLst/>
          </a:prstGeom>
          <a:noFill/>
        </p:spPr>
        <p:txBody>
          <a:bodyPr wrap="square" rtlCol="0">
            <a:spAutoFit/>
          </a:bodyPr>
          <a:lstStyle/>
          <a:p>
            <a:pPr algn="r"/>
            <a:r>
              <a:rPr lang="fa-IR" sz="2000" dirty="0">
                <a:cs typeface="B Homa" panose="00000400000000000000" pitchFamily="2" charset="-78"/>
              </a:rPr>
              <a:t>بولت ، الیزابت-سالیوان،چیپ: تاریخ مصور طراحی منظر،ترجمه گلنار محبعلی ، انتشارات آذرخش،تهران،1392</a:t>
            </a:r>
            <a:endParaRPr lang="en-US" sz="2000" dirty="0">
              <a:cs typeface="B Homa" panose="00000400000000000000" pitchFamily="2" charset="-78"/>
            </a:endParaRPr>
          </a:p>
        </p:txBody>
      </p:sp>
      <p:sp>
        <p:nvSpPr>
          <p:cNvPr id="5" name="TextBox 4"/>
          <p:cNvSpPr txBox="1"/>
          <p:nvPr/>
        </p:nvSpPr>
        <p:spPr>
          <a:xfrm>
            <a:off x="395748" y="3859143"/>
            <a:ext cx="5181600" cy="369332"/>
          </a:xfrm>
          <a:prstGeom prst="rect">
            <a:avLst/>
          </a:prstGeom>
          <a:noFill/>
        </p:spPr>
        <p:txBody>
          <a:bodyPr wrap="square" rtlCol="1">
            <a:spAutoFit/>
          </a:bodyPr>
          <a:lstStyle/>
          <a:p>
            <a:r>
              <a:rPr lang="en-US" dirty="0"/>
              <a:t>www.gardeshgarha.com</a:t>
            </a:r>
            <a:endParaRPr lang="fa-IR" dirty="0"/>
          </a:p>
        </p:txBody>
      </p:sp>
      <p:sp>
        <p:nvSpPr>
          <p:cNvPr id="6" name="TextBox 5"/>
          <p:cNvSpPr txBox="1"/>
          <p:nvPr/>
        </p:nvSpPr>
        <p:spPr>
          <a:xfrm>
            <a:off x="395748" y="4240143"/>
            <a:ext cx="2590800" cy="369332"/>
          </a:xfrm>
          <a:prstGeom prst="rect">
            <a:avLst/>
          </a:prstGeom>
          <a:noFill/>
        </p:spPr>
        <p:txBody>
          <a:bodyPr wrap="square" rtlCol="1">
            <a:spAutoFit/>
          </a:bodyPr>
          <a:lstStyle/>
          <a:p>
            <a:r>
              <a:rPr lang="en-US" dirty="0"/>
              <a:t>www.wikipedia.com</a:t>
            </a:r>
            <a:endParaRPr lang="fa-IR" dirty="0"/>
          </a:p>
        </p:txBody>
      </p:sp>
      <p:sp>
        <p:nvSpPr>
          <p:cNvPr id="8" name="Title 1"/>
          <p:cNvSpPr txBox="1">
            <a:spLocks/>
          </p:cNvSpPr>
          <p:nvPr/>
        </p:nvSpPr>
        <p:spPr>
          <a:xfrm>
            <a:off x="4081920" y="163443"/>
            <a:ext cx="4457700" cy="9525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cap="all" baseline="0">
                <a:solidFill>
                  <a:schemeClr val="tx1"/>
                </a:solidFill>
                <a:latin typeface="+mj-lt"/>
                <a:ea typeface="+mj-ea"/>
                <a:cs typeface="+mj-cs"/>
              </a:defRPr>
            </a:lvl1pPr>
          </a:lstStyle>
          <a:p>
            <a:pPr algn="r" rtl="1"/>
            <a:r>
              <a:rPr lang="fa-IR" sz="3200" b="1" dirty="0">
                <a:cs typeface="B Homa" panose="00000400000000000000" pitchFamily="2" charset="-78"/>
              </a:rPr>
              <a:t>منابع</a:t>
            </a:r>
            <a:endParaRPr lang="en-US" sz="2000" b="1" dirty="0">
              <a:cs typeface="B Homa" panose="00000400000000000000" pitchFamily="2" charset="-78"/>
            </a:endParaRPr>
          </a:p>
        </p:txBody>
      </p:sp>
    </p:spTree>
    <p:extLst>
      <p:ext uri="{BB962C8B-B14F-4D97-AF65-F5344CB8AC3E}">
        <p14:creationId xmlns:p14="http://schemas.microsoft.com/office/powerpoint/2010/main" val="27885269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8001" y="855125"/>
            <a:ext cx="7526136" cy="3611562"/>
          </a:xfrm>
        </p:spPr>
        <p:txBody>
          <a:bodyPr>
            <a:normAutofit/>
          </a:bodyPr>
          <a:lstStyle/>
          <a:p>
            <a:pPr algn="just" rtl="1"/>
            <a:r>
              <a:rPr lang="fa-IR" sz="2000" dirty="0">
                <a:cs typeface="B Homa" panose="00000400000000000000" pitchFamily="2" charset="-78"/>
              </a:rPr>
              <a:t>در خرابه های به جا مانده از پاسارگاد رابطه تنگاتنگ ساختمان ها و باغ ها و استفاده نمایشی از آب را می توان دید. این باغ ها آسایش بصری و اقلیمی را به ارمغان می آوردند و فضایی برای استفاده فعال به شمار </a:t>
            </a:r>
            <a:br>
              <a:rPr lang="fa-IR" sz="2000" dirty="0">
                <a:cs typeface="B Homa" panose="00000400000000000000" pitchFamily="2" charset="-78"/>
              </a:rPr>
            </a:br>
            <a:r>
              <a:rPr lang="fa-IR" sz="2000" dirty="0">
                <a:cs typeface="B Homa" panose="00000400000000000000" pitchFamily="2" charset="-78"/>
              </a:rPr>
              <a:t>میرفتند. (بولت، 4:1392)</a:t>
            </a:r>
            <a:endParaRPr lang="en-US" sz="2000" dirty="0">
              <a:cs typeface="B Homa" panose="00000400000000000000" pitchFamily="2" charset="-78"/>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8001" y="2660907"/>
            <a:ext cx="2710922" cy="40733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36772" y="2768959"/>
            <a:ext cx="3747990" cy="3792965"/>
          </a:xfrm>
          <a:prstGeom prst="rect">
            <a:avLst/>
          </a:prstGeom>
        </p:spPr>
      </p:pic>
    </p:spTree>
    <p:extLst>
      <p:ext uri="{BB962C8B-B14F-4D97-AF65-F5344CB8AC3E}">
        <p14:creationId xmlns:p14="http://schemas.microsoft.com/office/powerpoint/2010/main" val="3057390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p:cTn id="13" dur="500" fill="hold"/>
                                        <p:tgtEl>
                                          <p:spTgt spid="1027"/>
                                        </p:tgtEl>
                                        <p:attrNameLst>
                                          <p:attrName>ppt_w</p:attrName>
                                        </p:attrNameLst>
                                      </p:cBhvr>
                                      <p:tavLst>
                                        <p:tav tm="0">
                                          <p:val>
                                            <p:fltVal val="0"/>
                                          </p:val>
                                        </p:tav>
                                        <p:tav tm="100000">
                                          <p:val>
                                            <p:strVal val="#ppt_w"/>
                                          </p:val>
                                        </p:tav>
                                      </p:tavLst>
                                    </p:anim>
                                    <p:anim calcmode="lin" valueType="num">
                                      <p:cBhvr>
                                        <p:cTn id="14" dur="500" fill="hold"/>
                                        <p:tgtEl>
                                          <p:spTgt spid="1027"/>
                                        </p:tgtEl>
                                        <p:attrNameLst>
                                          <p:attrName>ppt_h</p:attrName>
                                        </p:attrNameLst>
                                      </p:cBhvr>
                                      <p:tavLst>
                                        <p:tav tm="0">
                                          <p:val>
                                            <p:fltVal val="0"/>
                                          </p:val>
                                        </p:tav>
                                        <p:tav tm="100000">
                                          <p:val>
                                            <p:strVal val="#ppt_h"/>
                                          </p:val>
                                        </p:tav>
                                      </p:tavLst>
                                    </p:anim>
                                    <p:animEffect transition="in" filter="fade">
                                      <p:cBhvr>
                                        <p:cTn id="15"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105397" y="291772"/>
            <a:ext cx="3581400" cy="584775"/>
          </a:xfrm>
          <a:prstGeom prst="rect">
            <a:avLst/>
          </a:prstGeom>
          <a:noFill/>
        </p:spPr>
        <p:txBody>
          <a:bodyPr wrap="square" rtlCol="1">
            <a:spAutoFit/>
          </a:bodyPr>
          <a:lstStyle/>
          <a:p>
            <a:pPr algn="r" rtl="1"/>
            <a:r>
              <a:rPr lang="fa-IR" sz="3200" b="1" dirty="0">
                <a:cs typeface="B Homa" panose="00000400000000000000" pitchFamily="2" charset="-78"/>
              </a:rPr>
              <a:t>عناصر </a:t>
            </a:r>
            <a:r>
              <a:rPr lang="fa-IR" sz="3200" b="1" dirty="0">
                <a:cs typeface="B Homa" panose="00000400000000000000" pitchFamily="2" charset="-78"/>
              </a:rPr>
              <a:t>باغ</a:t>
            </a:r>
            <a:endParaRPr lang="fa-IR" sz="3200" dirty="0"/>
          </a:p>
        </p:txBody>
      </p:sp>
      <p:sp>
        <p:nvSpPr>
          <p:cNvPr id="5" name="TextBox 4"/>
          <p:cNvSpPr txBox="1"/>
          <p:nvPr/>
        </p:nvSpPr>
        <p:spPr>
          <a:xfrm>
            <a:off x="533397" y="1209025"/>
            <a:ext cx="8153400" cy="1323439"/>
          </a:xfrm>
          <a:prstGeom prst="rect">
            <a:avLst/>
          </a:prstGeom>
          <a:noFill/>
        </p:spPr>
        <p:txBody>
          <a:bodyPr wrap="square" rtlCol="1">
            <a:spAutoFit/>
          </a:bodyPr>
          <a:lstStyle/>
          <a:p>
            <a:pPr algn="r" rtl="1"/>
            <a:r>
              <a:rPr lang="fa-IR" sz="2000" b="1" dirty="0">
                <a:cs typeface="B Homa" panose="00000400000000000000" pitchFamily="2" charset="-78"/>
              </a:rPr>
              <a:t>آب:</a:t>
            </a:r>
            <a:r>
              <a:rPr lang="en-US" sz="2000" dirty="0">
                <a:cs typeface="B Homa" panose="00000400000000000000" pitchFamily="2" charset="-78"/>
              </a:rPr>
              <a:t/>
            </a:r>
            <a:br>
              <a:rPr lang="en-US" sz="2000" dirty="0">
                <a:cs typeface="B Homa" panose="00000400000000000000" pitchFamily="2" charset="-78"/>
              </a:rPr>
            </a:br>
            <a:r>
              <a:rPr lang="fa-IR" sz="2000" dirty="0">
                <a:cs typeface="B Homa" panose="00000400000000000000" pitchFamily="2" charset="-78"/>
              </a:rPr>
              <a:t>آناهیتا در اعتقادات ایرانیان همواره حضور داشت و آب حیات بخش در مظهر به 4 قسمت تقسیم میشود و بهشتی در دل بیابان می آفریند.</a:t>
            </a:r>
            <a:r>
              <a:rPr lang="en-US" sz="2000" dirty="0">
                <a:cs typeface="B Homa" panose="00000400000000000000" pitchFamily="2" charset="-78"/>
              </a:rPr>
              <a:t/>
            </a:r>
            <a:br>
              <a:rPr lang="en-US" sz="2000" dirty="0">
                <a:cs typeface="B Homa" panose="00000400000000000000" pitchFamily="2" charset="-78"/>
              </a:rPr>
            </a:br>
            <a:endParaRPr lang="fa-IR" sz="2000" dirty="0"/>
          </a:p>
        </p:txBody>
      </p:sp>
      <p:sp>
        <p:nvSpPr>
          <p:cNvPr id="6" name="TextBox 5"/>
          <p:cNvSpPr txBox="1"/>
          <p:nvPr/>
        </p:nvSpPr>
        <p:spPr>
          <a:xfrm>
            <a:off x="579117" y="2526633"/>
            <a:ext cx="8107680" cy="1015663"/>
          </a:xfrm>
          <a:prstGeom prst="rect">
            <a:avLst/>
          </a:prstGeom>
          <a:noFill/>
        </p:spPr>
        <p:txBody>
          <a:bodyPr wrap="square" rtlCol="1">
            <a:spAutoFit/>
          </a:bodyPr>
          <a:lstStyle/>
          <a:p>
            <a:pPr algn="justLow" rtl="1"/>
            <a:r>
              <a:rPr lang="fa-IR" sz="2000" dirty="0">
                <a:cs typeface="B Homa" panose="00000400000000000000" pitchFamily="2" charset="-78"/>
              </a:rPr>
              <a:t>خاک جسم قدیم است و خاطره ای ازلی را در ذات خود دارد و باغ در سرزمین ها گرم و خشک آیتی از سرزندگی خاک . تمثیلی از بهشت برین بر کره زمین می باشد.</a:t>
            </a:r>
            <a:r>
              <a:rPr lang="en-US" sz="2000" dirty="0">
                <a:cs typeface="B Homa" panose="00000400000000000000" pitchFamily="2" charset="-78"/>
              </a:rPr>
              <a:t/>
            </a:r>
            <a:br>
              <a:rPr lang="en-US" sz="2000" dirty="0">
                <a:cs typeface="B Homa" panose="00000400000000000000" pitchFamily="2" charset="-78"/>
              </a:rPr>
            </a:br>
            <a:endParaRPr lang="fa-IR" sz="2000" dirty="0"/>
          </a:p>
        </p:txBody>
      </p:sp>
      <p:sp>
        <p:nvSpPr>
          <p:cNvPr id="7" name="TextBox 6"/>
          <p:cNvSpPr txBox="1"/>
          <p:nvPr/>
        </p:nvSpPr>
        <p:spPr>
          <a:xfrm>
            <a:off x="533398" y="3212434"/>
            <a:ext cx="8153400" cy="1323439"/>
          </a:xfrm>
          <a:prstGeom prst="rect">
            <a:avLst/>
          </a:prstGeom>
          <a:noFill/>
        </p:spPr>
        <p:txBody>
          <a:bodyPr wrap="square" rtlCol="1">
            <a:spAutoFit/>
          </a:bodyPr>
          <a:lstStyle/>
          <a:p>
            <a:pPr algn="just" rtl="1"/>
            <a:r>
              <a:rPr lang="fa-IR" sz="2000" b="1" dirty="0">
                <a:cs typeface="B Homa" panose="00000400000000000000" pitchFamily="2" charset="-78"/>
              </a:rPr>
              <a:t/>
            </a:r>
            <a:br>
              <a:rPr lang="fa-IR" sz="2000" b="1" dirty="0">
                <a:cs typeface="B Homa" panose="00000400000000000000" pitchFamily="2" charset="-78"/>
              </a:rPr>
            </a:br>
            <a:r>
              <a:rPr lang="fa-IR" sz="2000" dirty="0">
                <a:cs typeface="B Homa" panose="00000400000000000000" pitchFamily="2" charset="-78"/>
              </a:rPr>
              <a:t>بی شک در باغ های ایرانی، محلی برای برافروختن آتش نیز وجود داشته.از عکس های هوایی فیروز آباد  چنین استنباط می شود که مناره آتشگاه کنونی در این شهر در مرکز تقاطع دو محور باغ مستطیل شکل قرار داشته که با شبکه ای از جوی ها آبیاری می شده.</a:t>
            </a:r>
          </a:p>
        </p:txBody>
      </p:sp>
      <p:sp>
        <p:nvSpPr>
          <p:cNvPr id="8" name="TextBox 7"/>
          <p:cNvSpPr txBox="1"/>
          <p:nvPr/>
        </p:nvSpPr>
        <p:spPr>
          <a:xfrm>
            <a:off x="579119" y="4431633"/>
            <a:ext cx="8107681" cy="1754326"/>
          </a:xfrm>
          <a:prstGeom prst="rect">
            <a:avLst/>
          </a:prstGeom>
          <a:noFill/>
        </p:spPr>
        <p:txBody>
          <a:bodyPr wrap="square" rtlCol="1">
            <a:spAutoFit/>
          </a:bodyPr>
          <a:lstStyle/>
          <a:p>
            <a:pPr algn="r" rtl="1"/>
            <a:r>
              <a:rPr lang="fa-IR" sz="2400" b="1" dirty="0">
                <a:cs typeface="B Homa" panose="00000400000000000000" pitchFamily="2" charset="-78"/>
              </a:rPr>
              <a:t>باد</a:t>
            </a:r>
            <a:r>
              <a:rPr lang="fa-IR" sz="2400" dirty="0">
                <a:cs typeface="B Homa" panose="00000400000000000000" pitchFamily="2" charset="-78"/>
              </a:rPr>
              <a:t>:</a:t>
            </a:r>
            <a:br>
              <a:rPr lang="fa-IR" sz="2400" dirty="0">
                <a:cs typeface="B Homa" panose="00000400000000000000" pitchFamily="2" charset="-78"/>
              </a:rPr>
            </a:br>
            <a:r>
              <a:rPr lang="fa-IR" sz="2000" dirty="0">
                <a:cs typeface="B Homa" panose="00000400000000000000" pitchFamily="2" charset="-78"/>
              </a:rPr>
              <a:t>در باغ های ایرانی با بنا هایی به نام هشت بهشت مواجه میشویم طرح هشت ضلعی آن از چرخش دو مربع پدید می آمده و در محل این هشت بهشت ها ادمی با عنصر </a:t>
            </a:r>
            <a:r>
              <a:rPr lang="en-US" sz="2000" dirty="0">
                <a:cs typeface="B Homa" panose="00000400000000000000" pitchFamily="2" charset="-78"/>
              </a:rPr>
              <a:t>.</a:t>
            </a:r>
            <a:r>
              <a:rPr lang="fa-IR" sz="2000" dirty="0">
                <a:cs typeface="B Homa" panose="00000400000000000000" pitchFamily="2" charset="-78"/>
              </a:rPr>
              <a:t>چهارم یعنی باد و دم نهانی عالم در مقابل سکنای خود رو به رو میشده</a:t>
            </a:r>
            <a:r>
              <a:rPr lang="en-US" sz="2000" dirty="0">
                <a:cs typeface="B Homa" panose="00000400000000000000" pitchFamily="2" charset="-78"/>
              </a:rPr>
              <a:t>.</a:t>
            </a:r>
            <a:br>
              <a:rPr lang="en-US" sz="2000" dirty="0">
                <a:cs typeface="B Homa" panose="00000400000000000000" pitchFamily="2" charset="-78"/>
              </a:rPr>
            </a:br>
            <a:r>
              <a:rPr lang="fa-IR" sz="2000" dirty="0">
                <a:cs typeface="B Homa" panose="00000400000000000000" pitchFamily="2" charset="-78"/>
              </a:rPr>
              <a:t>(بمانیان و همکاران،1387: 105-106</a:t>
            </a:r>
            <a:r>
              <a:rPr lang="fa-IR" sz="2400" dirty="0">
                <a:cs typeface="B Homa" panose="00000400000000000000" pitchFamily="2" charset="-78"/>
              </a:rPr>
              <a:t>)</a:t>
            </a:r>
            <a:endParaRPr lang="fa-IR" sz="2000" dirty="0">
              <a:cs typeface="B Homa" panose="00000400000000000000" pitchFamily="2" charset="-78"/>
            </a:endParaRPr>
          </a:p>
        </p:txBody>
      </p:sp>
      <p:sp>
        <p:nvSpPr>
          <p:cNvPr id="9" name="TextBox 8"/>
          <p:cNvSpPr txBox="1"/>
          <p:nvPr/>
        </p:nvSpPr>
        <p:spPr>
          <a:xfrm>
            <a:off x="7162798" y="3147900"/>
            <a:ext cx="1524000" cy="400110"/>
          </a:xfrm>
          <a:prstGeom prst="rect">
            <a:avLst/>
          </a:prstGeom>
          <a:noFill/>
        </p:spPr>
        <p:txBody>
          <a:bodyPr wrap="square" rtlCol="1">
            <a:spAutoFit/>
          </a:bodyPr>
          <a:lstStyle/>
          <a:p>
            <a:pPr algn="r" rtl="1"/>
            <a:r>
              <a:rPr lang="fa-IR" sz="2000" b="1" dirty="0">
                <a:cs typeface="B Homa" panose="00000400000000000000" pitchFamily="2" charset="-78"/>
              </a:rPr>
              <a:t>آتش:</a:t>
            </a:r>
            <a:endParaRPr lang="fa-IR" sz="2000" b="1" dirty="0"/>
          </a:p>
        </p:txBody>
      </p:sp>
      <p:sp>
        <p:nvSpPr>
          <p:cNvPr id="10" name="TextBox 9"/>
          <p:cNvSpPr txBox="1"/>
          <p:nvPr/>
        </p:nvSpPr>
        <p:spPr>
          <a:xfrm>
            <a:off x="6324597" y="2132352"/>
            <a:ext cx="2362200" cy="400110"/>
          </a:xfrm>
          <a:prstGeom prst="rect">
            <a:avLst/>
          </a:prstGeom>
          <a:noFill/>
        </p:spPr>
        <p:txBody>
          <a:bodyPr wrap="square" rtlCol="1">
            <a:spAutoFit/>
          </a:bodyPr>
          <a:lstStyle/>
          <a:p>
            <a:pPr algn="r" rtl="1"/>
            <a:r>
              <a:rPr lang="fa-IR" sz="2000" b="1" dirty="0">
                <a:cs typeface="B Homa" panose="00000400000000000000" pitchFamily="2" charset="-78"/>
              </a:rPr>
              <a:t>خاک:</a:t>
            </a:r>
            <a:endParaRPr lang="fa-IR" sz="2000" dirty="0"/>
          </a:p>
        </p:txBody>
      </p:sp>
    </p:spTree>
    <p:extLst>
      <p:ext uri="{BB962C8B-B14F-4D97-AF65-F5344CB8AC3E}">
        <p14:creationId xmlns:p14="http://schemas.microsoft.com/office/powerpoint/2010/main" val="36169509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427038"/>
            <a:ext cx="8229600" cy="1706562"/>
          </a:xfrm>
        </p:spPr>
        <p:txBody>
          <a:bodyPr>
            <a:noAutofit/>
          </a:bodyPr>
          <a:lstStyle/>
          <a:p>
            <a:pPr algn="r"/>
            <a:r>
              <a:rPr lang="fa-IR" sz="2800" dirty="0" smtClean="0">
                <a:cs typeface="B Homa" panose="00000400000000000000" pitchFamily="2" charset="-78"/>
              </a:rPr>
              <a:t>گیاه</a:t>
            </a:r>
            <a:r>
              <a:rPr lang="fa-IR" sz="2400" dirty="0">
                <a:cs typeface="B Homa" panose="00000400000000000000" pitchFamily="2" charset="-78"/>
              </a:rPr>
              <a:t/>
            </a:r>
            <a:br>
              <a:rPr lang="fa-IR" sz="2400" dirty="0">
                <a:cs typeface="B Homa" panose="00000400000000000000" pitchFamily="2" charset="-78"/>
              </a:rPr>
            </a:br>
            <a:r>
              <a:rPr lang="fa-IR" sz="2400" dirty="0">
                <a:cs typeface="B Homa" panose="00000400000000000000" pitchFamily="2" charset="-78"/>
              </a:rPr>
              <a:t>هنر هخامنشی سرتاسر از شکل های گوناگون درخت زندگی است و میتوان از درخت به عنوان عنصر پنجم مقدس یاد کرد.</a:t>
            </a:r>
            <a:r>
              <a:rPr lang="en-US" sz="2400" dirty="0">
                <a:cs typeface="B Homa" panose="00000400000000000000" pitchFamily="2" charset="-78"/>
              </a:rPr>
              <a:t/>
            </a:r>
            <a:br>
              <a:rPr lang="en-US" sz="2400" dirty="0">
                <a:cs typeface="B Homa" panose="00000400000000000000" pitchFamily="2" charset="-78"/>
              </a:rPr>
            </a:br>
            <a:r>
              <a:rPr lang="fa-IR" sz="1800" dirty="0">
                <a:cs typeface="B Homa" panose="00000400000000000000" pitchFamily="2" charset="-78"/>
              </a:rPr>
              <a:t>(بمانیان و همکاران،106:1387)</a:t>
            </a:r>
            <a:br>
              <a:rPr lang="fa-IR" sz="1800" dirty="0">
                <a:cs typeface="B Homa" panose="00000400000000000000" pitchFamily="2" charset="-78"/>
              </a:rPr>
            </a:br>
            <a:r>
              <a:rPr lang="fa-IR" sz="2400" dirty="0">
                <a:cs typeface="B Homa" panose="00000400000000000000" pitchFamily="2" charset="-78"/>
              </a:rPr>
              <a:t>در باغ ایرانی هر یک از گیاهان به نوعی نماد و نشانه خاص خود می باشد.</a:t>
            </a:r>
            <a:br>
              <a:rPr lang="fa-IR" sz="2400" dirty="0">
                <a:cs typeface="B Homa" panose="00000400000000000000" pitchFamily="2" charset="-78"/>
              </a:rPr>
            </a:br>
            <a:r>
              <a:rPr lang="fa-IR" sz="1800" dirty="0">
                <a:cs typeface="B Homa" panose="00000400000000000000" pitchFamily="2" charset="-78"/>
              </a:rPr>
              <a:t>پورمند و همکاران،54:1390)</a:t>
            </a:r>
            <a:endParaRPr lang="en-US" sz="1800" dirty="0">
              <a:cs typeface="B Homa" panose="00000400000000000000" pitchFamily="2" charset="-78"/>
            </a:endParaRPr>
          </a:p>
        </p:txBody>
      </p:sp>
      <p:pic>
        <p:nvPicPr>
          <p:cNvPr id="7" name="Content Placeholder 6"/>
          <p:cNvPicPr>
            <a:picLocks noGrp="1"/>
          </p:cNvPicPr>
          <p:nvPr>
            <p:ph sz="half" idx="1"/>
          </p:nvPr>
        </p:nvPicPr>
        <p:blipFill>
          <a:blip r:embed="rId2">
            <a:extLst>
              <a:ext uri="{28A0092B-C50C-407E-A947-70E740481C1C}">
                <a14:useLocalDpi xmlns:a14="http://schemas.microsoft.com/office/drawing/2010/main" val="0"/>
              </a:ext>
            </a:extLst>
          </a:blip>
          <a:stretch>
            <a:fillRect/>
          </a:stretch>
        </p:blipFill>
        <p:spPr bwMode="auto">
          <a:xfrm>
            <a:off x="1245995" y="2133600"/>
            <a:ext cx="3326005" cy="4195763"/>
          </a:xfrm>
          <a:prstGeom prst="rect">
            <a:avLst/>
          </a:prstGeom>
          <a:noFill/>
          <a:ln>
            <a:noFill/>
          </a:ln>
        </p:spPr>
      </p:pic>
      <p:pic>
        <p:nvPicPr>
          <p:cNvPr id="6" name="Content Placeholder 5"/>
          <p:cNvPicPr>
            <a:picLocks noGrp="1"/>
          </p:cNvPicPr>
          <p:nvPr>
            <p:ph sz="half" idx="2"/>
          </p:nvPr>
        </p:nvPicPr>
        <p:blipFill>
          <a:blip r:embed="rId3">
            <a:extLst>
              <a:ext uri="{28A0092B-C50C-407E-A947-70E740481C1C}">
                <a14:useLocalDpi xmlns:a14="http://schemas.microsoft.com/office/drawing/2010/main" val="0"/>
              </a:ext>
            </a:extLst>
          </a:blip>
          <a:stretch>
            <a:fillRect/>
          </a:stretch>
        </p:blipFill>
        <p:spPr bwMode="auto">
          <a:xfrm>
            <a:off x="4951663" y="2330667"/>
            <a:ext cx="3298825" cy="3728604"/>
          </a:xfrm>
          <a:prstGeom prst="rect">
            <a:avLst/>
          </a:prstGeom>
          <a:noFill/>
          <a:ln>
            <a:noFill/>
          </a:ln>
        </p:spPr>
      </p:pic>
    </p:spTree>
    <p:extLst>
      <p:ext uri="{BB962C8B-B14F-4D97-AF65-F5344CB8AC3E}">
        <p14:creationId xmlns:p14="http://schemas.microsoft.com/office/powerpoint/2010/main" val="38805443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738244" y="799273"/>
            <a:ext cx="7772400" cy="1178451"/>
          </a:xfrm>
        </p:spPr>
        <p:txBody>
          <a:bodyPr>
            <a:normAutofit fontScale="90000"/>
          </a:bodyPr>
          <a:lstStyle/>
          <a:p>
            <a:pPr algn="just" rtl="1"/>
            <a:r>
              <a:rPr lang="fa-IR" sz="2200" dirty="0">
                <a:cs typeface="B Homa" panose="00000400000000000000" pitchFamily="2" charset="-78"/>
              </a:rPr>
              <a:t>همانند سایر ادیان، دین اسلام نیز انسان را موجودی رانده شده از بهشت میداند و باغ ایرانی نیز با مفاهیم وعده داده شده از بهشت نسبت دارد. (بمانیان و همکاران،106،1387)</a:t>
            </a:r>
            <a:br>
              <a:rPr lang="fa-IR" sz="2200" dirty="0">
                <a:cs typeface="B Homa" panose="00000400000000000000" pitchFamily="2" charset="-78"/>
              </a:rPr>
            </a:br>
            <a:endParaRPr lang="en-US" sz="2200" dirty="0">
              <a:cs typeface="B Homa" panose="00000400000000000000" pitchFamily="2" charset="-78"/>
            </a:endParaRPr>
          </a:p>
        </p:txBody>
      </p:sp>
      <p:sp>
        <p:nvSpPr>
          <p:cNvPr id="6" name="Subtitle 5"/>
          <p:cNvSpPr>
            <a:spLocks noGrp="1"/>
          </p:cNvSpPr>
          <p:nvPr>
            <p:ph type="subTitle" idx="1"/>
          </p:nvPr>
        </p:nvSpPr>
        <p:spPr>
          <a:xfrm>
            <a:off x="609600" y="2667000"/>
            <a:ext cx="7924800" cy="1224026"/>
          </a:xfrm>
        </p:spPr>
        <p:txBody>
          <a:bodyPr>
            <a:normAutofit/>
          </a:bodyPr>
          <a:lstStyle/>
          <a:p>
            <a:pPr algn="just" rtl="1"/>
            <a:r>
              <a:rPr lang="fa-IR" dirty="0">
                <a:solidFill>
                  <a:schemeClr val="tx1"/>
                </a:solidFill>
                <a:cs typeface="B Homa" panose="00000400000000000000" pitchFamily="2" charset="-78"/>
              </a:rPr>
              <a:t>روضه به معنی سبز و خرم و جنت زمینی است که اطرافش درخت کاری شده باشددر نتیجه روضات جنات باغ های مشجری است که زمین سبز خرمی را در بر گرفته باشد نمونه تشبیهی آن باغ ارم در شیراز. </a:t>
            </a:r>
            <a:endParaRPr lang="en-US" dirty="0">
              <a:solidFill>
                <a:schemeClr val="tx1"/>
              </a:solidFill>
              <a:cs typeface="B Homa" panose="00000400000000000000"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31395" y="3891026"/>
            <a:ext cx="3633610" cy="2500015"/>
          </a:xfrm>
          <a:prstGeom prst="rect">
            <a:avLst/>
          </a:prstGeom>
        </p:spPr>
      </p:pic>
      <p:sp>
        <p:nvSpPr>
          <p:cNvPr id="2" name="TextBox 1"/>
          <p:cNvSpPr txBox="1"/>
          <p:nvPr/>
        </p:nvSpPr>
        <p:spPr>
          <a:xfrm>
            <a:off x="5066896" y="399663"/>
            <a:ext cx="3429000" cy="707886"/>
          </a:xfrm>
          <a:prstGeom prst="rect">
            <a:avLst/>
          </a:prstGeom>
          <a:noFill/>
        </p:spPr>
        <p:txBody>
          <a:bodyPr wrap="square" rtlCol="1">
            <a:spAutoFit/>
          </a:bodyPr>
          <a:lstStyle/>
          <a:p>
            <a:pPr algn="r" rtl="1"/>
            <a:r>
              <a:rPr lang="fa-IR" sz="2000" b="1" dirty="0">
                <a:cs typeface="B Homa" panose="00000400000000000000" pitchFamily="2" charset="-78"/>
              </a:rPr>
              <a:t>باغ ایرانی از دیدگاه باور های اسلامی:</a:t>
            </a:r>
            <a:br>
              <a:rPr lang="fa-IR" sz="2000" b="1" dirty="0">
                <a:cs typeface="B Homa" panose="00000400000000000000" pitchFamily="2" charset="-78"/>
              </a:rPr>
            </a:br>
            <a:endParaRPr lang="fa-IR" sz="2000" b="1" dirty="0"/>
          </a:p>
        </p:txBody>
      </p:sp>
      <p:sp>
        <p:nvSpPr>
          <p:cNvPr id="3" name="TextBox 2"/>
          <p:cNvSpPr txBox="1"/>
          <p:nvPr/>
        </p:nvSpPr>
        <p:spPr>
          <a:xfrm>
            <a:off x="4648200" y="1905002"/>
            <a:ext cx="3886200" cy="1015663"/>
          </a:xfrm>
          <a:prstGeom prst="rect">
            <a:avLst/>
          </a:prstGeom>
          <a:noFill/>
        </p:spPr>
        <p:txBody>
          <a:bodyPr wrap="square" rtlCol="1">
            <a:spAutoFit/>
          </a:bodyPr>
          <a:lstStyle/>
          <a:p>
            <a:pPr algn="just" rtl="1"/>
            <a:r>
              <a:rPr lang="fa-IR" sz="2000" b="1" dirty="0">
                <a:cs typeface="B Homa" panose="00000400000000000000" pitchFamily="2" charset="-78"/>
              </a:rPr>
              <a:t>ساختار و عناصر:</a:t>
            </a:r>
            <a:endParaRPr lang="en-US" sz="2000" b="1" dirty="0">
              <a:cs typeface="B Homa" panose="00000400000000000000" pitchFamily="2" charset="-78"/>
            </a:endParaRPr>
          </a:p>
          <a:p>
            <a:pPr algn="just" rtl="1"/>
            <a:r>
              <a:rPr lang="fa-IR" sz="2000" b="1" dirty="0">
                <a:cs typeface="B Homa" panose="00000400000000000000" pitchFamily="2" charset="-78"/>
              </a:rPr>
              <a:t>فردوس و روضات جنات:</a:t>
            </a:r>
            <a:endParaRPr lang="en-US" sz="2000" b="1" dirty="0">
              <a:cs typeface="B Homa" panose="00000400000000000000" pitchFamily="2" charset="-78"/>
            </a:endParaRPr>
          </a:p>
          <a:p>
            <a:pPr algn="just" rtl="1"/>
            <a:endParaRPr lang="fa-IR" sz="2000" b="1" dirty="0">
              <a:cs typeface="B Homa" panose="00000400000000000000" pitchFamily="2" charset="-78"/>
            </a:endParaRPr>
          </a:p>
        </p:txBody>
      </p:sp>
    </p:spTree>
    <p:extLst>
      <p:ext uri="{BB962C8B-B14F-4D97-AF65-F5344CB8AC3E}">
        <p14:creationId xmlns:p14="http://schemas.microsoft.com/office/powerpoint/2010/main" val="2351564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barn(inVertical)">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3568" y="533402"/>
            <a:ext cx="8458200" cy="2438401"/>
          </a:xfrm>
        </p:spPr>
        <p:txBody>
          <a:bodyPr>
            <a:normAutofit/>
          </a:bodyPr>
          <a:lstStyle/>
          <a:p>
            <a:pPr algn="r" rtl="1"/>
            <a:r>
              <a:rPr lang="fa-IR" sz="2000" b="1" dirty="0">
                <a:cs typeface="B Homa" panose="00000400000000000000" pitchFamily="2" charset="-78"/>
              </a:rPr>
              <a:t>وسعت جنت</a:t>
            </a:r>
            <a:r>
              <a:rPr lang="fa-IR" sz="3100" dirty="0">
                <a:cs typeface="B Homa" panose="00000400000000000000" pitchFamily="2" charset="-78"/>
              </a:rPr>
              <a:t/>
            </a:r>
            <a:br>
              <a:rPr lang="fa-IR" sz="3100" dirty="0">
                <a:cs typeface="B Homa" panose="00000400000000000000" pitchFamily="2" charset="-78"/>
              </a:rPr>
            </a:br>
            <a:r>
              <a:rPr lang="fa-IR" sz="2000" dirty="0">
                <a:cs typeface="B Homa" panose="00000400000000000000" pitchFamily="2" charset="-78"/>
              </a:rPr>
              <a:t>یکی از خصوصیات بنا های ایرانی وسعت آن هاست وجود چشم انداز اصلی به شکل مستقیم کشیده در محور طول باغ در رو به روی کوشک و شکافتن درختان بلند در دو طرف آن نقش اساسی در ایجاد چشم انداز دارد که باغ را طولانی تر جلوه دهد.</a:t>
            </a:r>
            <a:br>
              <a:rPr lang="fa-IR" sz="2000" dirty="0">
                <a:cs typeface="B Homa" panose="00000400000000000000" pitchFamily="2" charset="-78"/>
              </a:rPr>
            </a:br>
            <a:r>
              <a:rPr lang="fa-IR" sz="2000" dirty="0">
                <a:cs typeface="B Homa" panose="00000400000000000000" pitchFamily="2" charset="-78"/>
              </a:rPr>
              <a:t>(بمانیان و همکاران، 107:1387)</a:t>
            </a:r>
            <a:endParaRPr lang="en-US" sz="3100" dirty="0">
              <a:cs typeface="B Homa" panose="00000400000000000000" pitchFamily="2" charset="-78"/>
            </a:endParaRPr>
          </a:p>
        </p:txBody>
      </p:sp>
      <p:pic>
        <p:nvPicPr>
          <p:cNvPr id="3074" name="Picture 2" descr="D:\shiraz\IMG_4377.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8600" y="2937165"/>
            <a:ext cx="4343400" cy="336005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0041" y="2971799"/>
            <a:ext cx="4286250" cy="3360058"/>
          </a:xfrm>
          <a:prstGeom prst="rect">
            <a:avLst/>
          </a:prstGeom>
        </p:spPr>
      </p:pic>
    </p:spTree>
    <p:extLst>
      <p:ext uri="{BB962C8B-B14F-4D97-AF65-F5344CB8AC3E}">
        <p14:creationId xmlns:p14="http://schemas.microsoft.com/office/powerpoint/2010/main" val="259642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074"/>
                                        </p:tgtEl>
                                        <p:attrNameLst>
                                          <p:attrName>style.visibility</p:attrName>
                                        </p:attrNameLst>
                                      </p:cBhvr>
                                      <p:to>
                                        <p:strVal val="visible"/>
                                      </p:to>
                                    </p:set>
                                    <p:animEffect transition="in" filter="fade">
                                      <p:cBhvr>
                                        <p:cTn id="12" dur="500"/>
                                        <p:tgtEl>
                                          <p:spTgt spid="307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115" y="1187116"/>
            <a:ext cx="8229600" cy="1143000"/>
          </a:xfrm>
        </p:spPr>
        <p:txBody>
          <a:bodyPr>
            <a:noAutofit/>
          </a:bodyPr>
          <a:lstStyle/>
          <a:p>
            <a:pPr algn="r" rtl="1"/>
            <a:r>
              <a:rPr lang="fa-IR" sz="2000" b="1" dirty="0">
                <a:cs typeface="B Homa" panose="00000400000000000000" pitchFamily="2" charset="-78"/>
              </a:rPr>
              <a:t>نهرهای بهشتی:</a:t>
            </a:r>
            <a:r>
              <a:rPr lang="en-US" sz="2000" b="1" dirty="0">
                <a:cs typeface="B Homa" panose="00000400000000000000" pitchFamily="2" charset="-78"/>
              </a:rPr>
              <a:t/>
            </a:r>
            <a:br>
              <a:rPr lang="en-US" sz="2000" b="1" dirty="0">
                <a:cs typeface="B Homa" panose="00000400000000000000" pitchFamily="2" charset="-78"/>
              </a:rPr>
            </a:br>
            <a:r>
              <a:rPr lang="fa-IR" sz="2000" dirty="0">
                <a:cs typeface="B Homa" panose="00000400000000000000" pitchFamily="2" charset="-78"/>
              </a:rPr>
              <a:t>نهر هایی  از عسل و شراب و شیر و آب زلال در قرآن وعده داده شده است که نهر های موجود در باغ ایرانی تشبیهی از نهر های مذکور است. (بولتز،1392:67)</a:t>
            </a:r>
            <a:endParaRPr lang="en-US" sz="2000" dirty="0">
              <a:cs typeface="B Homa" panose="00000400000000000000" pitchFamily="2" charset="-78"/>
            </a:endParaRPr>
          </a:p>
        </p:txBody>
      </p:sp>
      <p:pic>
        <p:nvPicPr>
          <p:cNvPr id="4100" name="Picture 4" descr="C:\Users\sahand\Desktop\675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43200" y="2971800"/>
            <a:ext cx="3976484" cy="264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58255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752600"/>
          </a:xfrm>
        </p:spPr>
        <p:txBody>
          <a:bodyPr>
            <a:noAutofit/>
          </a:bodyPr>
          <a:lstStyle/>
          <a:p>
            <a:pPr algn="just" rtl="1"/>
            <a:r>
              <a:rPr lang="fa-IR" sz="2800" dirty="0">
                <a:cs typeface="B Homa" panose="00000400000000000000" pitchFamily="2" charset="-78"/>
              </a:rPr>
              <a:t/>
            </a:r>
            <a:br>
              <a:rPr lang="fa-IR" sz="2800" dirty="0">
                <a:cs typeface="B Homa" panose="00000400000000000000" pitchFamily="2" charset="-78"/>
              </a:rPr>
            </a:br>
            <a:r>
              <a:rPr lang="fa-IR" sz="2000" dirty="0">
                <a:cs typeface="B Homa" panose="00000400000000000000" pitchFamily="2" charset="-78"/>
              </a:rPr>
              <a:t>غرفه به معنای خانه ی بلندی است که در بلندی قرار دارد در اکثر باغ های ایرانی جوی آب از طبقه زیرین کوشک سرچشمه میگیرد و پس از ریختن به حوض در کل باغ جاری می شود. </a:t>
            </a:r>
            <a:r>
              <a:rPr lang="fa-IR" sz="2800" dirty="0"/>
              <a:t/>
            </a:r>
            <a:br>
              <a:rPr lang="fa-IR" sz="2800" dirty="0"/>
            </a:br>
            <a:r>
              <a:rPr lang="fa-IR" sz="2000" dirty="0">
                <a:cs typeface="B Homa" panose="00000400000000000000" pitchFamily="2" charset="-78"/>
              </a:rPr>
              <a:t>(بمانیان و همکاران،107:1387)</a:t>
            </a:r>
            <a:endParaRPr lang="en-US" sz="2000" dirty="0">
              <a:cs typeface="B Homa" panose="00000400000000000000" pitchFamily="2" charset="-78"/>
            </a:endParaRPr>
          </a:p>
        </p:txBody>
      </p:sp>
      <p:pic>
        <p:nvPicPr>
          <p:cNvPr id="5122" name="Picture 2" descr="C:\Users\sahand\Deskto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1" y="2590800"/>
            <a:ext cx="5867400" cy="368583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629400" y="533400"/>
            <a:ext cx="2057400" cy="400110"/>
          </a:xfrm>
          <a:prstGeom prst="rect">
            <a:avLst/>
          </a:prstGeom>
          <a:noFill/>
        </p:spPr>
        <p:txBody>
          <a:bodyPr wrap="square" rtlCol="1">
            <a:spAutoFit/>
          </a:bodyPr>
          <a:lstStyle/>
          <a:p>
            <a:pPr algn="r" rtl="1"/>
            <a:r>
              <a:rPr lang="fa-IR" sz="2000" b="1" dirty="0">
                <a:cs typeface="B Homa" panose="00000400000000000000" pitchFamily="2" charset="-78"/>
              </a:rPr>
              <a:t>غرفه های بهشتی</a:t>
            </a:r>
            <a:endParaRPr lang="fa-IR" sz="2000" b="1" dirty="0"/>
          </a:p>
        </p:txBody>
      </p:sp>
    </p:spTree>
    <p:extLst>
      <p:ext uri="{BB962C8B-B14F-4D97-AF65-F5344CB8AC3E}">
        <p14:creationId xmlns:p14="http://schemas.microsoft.com/office/powerpoint/2010/main" val="898993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wipe(down)">
                                      <p:cBhvr>
                                        <p:cTn id="12" dur="5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25</TotalTime>
  <Words>2028</Words>
  <Application>Microsoft Office PowerPoint</Application>
  <PresentationFormat>On-screen Show (4:3)</PresentationFormat>
  <Paragraphs>86</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B Homa</vt:lpstr>
      <vt:lpstr>Century Gothic</vt:lpstr>
      <vt:lpstr>Times New Roman</vt:lpstr>
      <vt:lpstr>Wingdings 3</vt:lpstr>
      <vt:lpstr>Ion</vt:lpstr>
      <vt:lpstr>معرفی و بررسی الگو باغسازی ایرانی </vt:lpstr>
      <vt:lpstr>طرح باغ ایرانی براساس شکل چهار گوش طراحی شده است این شکل غالبا مربع یا مستطیل کامل می باشد در هندسه مربع تربیع دایره است و دایره را بطن عالم میداند و ایرانیان از دیر باز مربع را که همانا چیزی جز تربیع دایره نیست اساس طراحی خود در پلان های مقدس قرار داده اند.  (بمانیان و همکاران،105:1387)  </vt:lpstr>
      <vt:lpstr>در خرابه های به جا مانده از پاسارگاد رابطه تنگاتنگ ساختمان ها و باغ ها و استفاده نمایشی از آب را می توان دید. این باغ ها آسایش بصری و اقلیمی را به ارمغان می آوردند و فضایی برای استفاده فعال به شمار  میرفتند. (بولت، 4:1392)</vt:lpstr>
      <vt:lpstr>PowerPoint Presentation</vt:lpstr>
      <vt:lpstr>گیاه هنر هخامنشی سرتاسر از شکل های گوناگون درخت زندگی است و میتوان از درخت به عنوان عنصر پنجم مقدس یاد کرد. (بمانیان و همکاران،106:1387) در باغ ایرانی هر یک از گیاهان به نوعی نماد و نشانه خاص خود می باشد. پورمند و همکاران،54:1390)</vt:lpstr>
      <vt:lpstr>همانند سایر ادیان، دین اسلام نیز انسان را موجودی رانده شده از بهشت میداند و باغ ایرانی نیز با مفاهیم وعده داده شده از بهشت نسبت دارد. (بمانیان و همکاران،106،1387) </vt:lpstr>
      <vt:lpstr>وسعت جنت یکی از خصوصیات بنا های ایرانی وسعت آن هاست وجود چشم انداز اصلی به شکل مستقیم کشیده در محور طول باغ در رو به روی کوشک و شکافتن درختان بلند در دو طرف آن نقش اساسی در ایجاد چشم انداز دارد که باغ را طولانی تر جلوه دهد. (بمانیان و همکاران، 107:1387)</vt:lpstr>
      <vt:lpstr>نهرهای بهشتی: نهر هایی  از عسل و شراب و شیر و آب زلال در قرآن وعده داده شده است که نهر های موجود در باغ ایرانی تشبیهی از نهر های مذکور است. (بولتز،1392:67)</vt:lpstr>
      <vt:lpstr> غرفه به معنای خانه ی بلندی است که در بلندی قرار دارد در اکثر باغ های ایرانی جوی آب از طبقه زیرین کوشک سرچشمه میگیرد و پس از ریختن به حوض در کل باغ جاری می شود.  (بمانیان و همکاران،107:1387)</vt:lpstr>
      <vt:lpstr>بررسی مجموعه عوامل محیطی  دو دیدگاه معرفتی ویژه در رسیدن ایرانیان به فکر طرح و احداث و نگهداری باغ ایرانی یاری مـــی دهد. 1- محیط شناسی اقلیمی:  در این دیدگاه هنر باغ سازی همانند معماری تابع عوامل و شرایط هر محیط بوده است و باغ ایرانی به شکل مجموعه ای به هم پیوسته (واحه) فراهم کننده شرایط مساعد آب و هـــوایی برای رشد و گسترش فضای سبز، تولید رطوبت و اکسیژن و تنظیم کننده شرایط اقلیـمی و کنترل اوضاع جوی عمل می کند.</vt:lpstr>
      <vt:lpstr>آب: قنات: اغلب باغ های ایران به خصـوص در مناطق مرکزی و کویری در مظهر قنـات ها ساخته شده اسـت، چرا که آب های سطحی بسیار کمی در این مناطق جاری است. قنات، تاسیسات آبی ای است که آب ساکن و پنهان موجود در زیر زمین را با حفر کانالی در درون خاک بر روی سطح زمین جاری میسازد.  (بمانیان و همکاران،108:1387)</vt:lpstr>
      <vt:lpstr>آب در باغ ایرانی به 3 صورت راکد، روان و فورانی نمایش داده می شود.  1- راکد: آب های راکد به طور طبیعی انعکاس دهنده تـصاویر هسـتند و به دلیل انـعکاس پذیــری خود عامـل تعیین کننده ای در ترکیب هستند سطح آیینه ای آن ها محیط اطراف را می پذیرد تصاویر مـناظر و بنا ها را بسط می دهد.همچنین آب های راکد منعکس کننده آسـمان است و عمق آسـمان بی کـران را بر روی زمین تکرار می کند. (بمانیان،108:1387)</vt:lpstr>
      <vt:lpstr>2-آب روان: حرکت جاری آب در مقابل ایستایی و ثبات معماری تضاد زیبایی دارد. </vt:lpstr>
      <vt:lpstr>گیاه:   ایرانیان مسلمان هر گیاه را بی هدف در هر جای باغ نمی کاشتند بلکه به مساله زیبایی و سپس استفاده دارویی گیاهان توجه می کردند. دو نوع درخت با توجه به سیستم آبیاری عمل می آیند در حاشیه جوی ها، درختانی که عمدتا سـایه دار هسـتند ماننـد سرو و چنار به علت جریـان دائمی آب محـیط مـناسبی برای رشـد دارند و در باغـچه ها درختانی که ریشه گسترده دارند و به صورت غرقابی آبیاری میشوند کاشته می شوند.(پورمند و همکاران،57:1390)</vt:lpstr>
      <vt:lpstr>در باغ ایرانی معمولا یک دالان حرکتی با کاشت منظمی از درختان سروچنار در محور اصلی باغ ایجاد می شده است.</vt:lpstr>
      <vt:lpstr>در نظام کاشت درختان دقت میشد که باغ به شکل مستطیل باشــد و به مربع های کوچک درونی تقسیم شود و در هر راس این شبکه مربعی یک درخت که عمر طولانی تر داشته کاشته می شود بعد این مربع ها به مربع های کوچکتر تقسیم و در هر راس آن درختان عمر متوسط و همین ترتـیب را برای درختان عـمر کوتاه نیز انجام می دادند. (بمانیان و همکاران،109:1390)</vt:lpstr>
      <vt:lpstr>PowerPoint Presentation</vt:lpstr>
      <vt:lpstr>PowerPoint Presentation</vt:lpstr>
      <vt:lpstr>PowerPoint Presentation</vt:lpstr>
      <vt:lpstr>PowerPoint Presentation</vt:lpstr>
      <vt:lpstr>PowerPoint Presentation</vt:lpstr>
      <vt:lpstr>PowerPoint Presentation</vt:lpstr>
      <vt:lpstr>بمانیان،محمد رضا-تقوایی،علی اکبر-شهیدی،محمد شریف:بررسی بنیاد های فرهنگی-محیطی در عناصر کالبدی باغ های ایرانی،نشریه علوم و تکنولوژی  محیط زیست،دوره دهم،شماره یکم، بهار87</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Sajjad</dc:creator>
  <cp:lastModifiedBy>Mohammad</cp:lastModifiedBy>
  <cp:revision>5</cp:revision>
  <dcterms:created xsi:type="dcterms:W3CDTF">2019-07-11T13:55:02Z</dcterms:created>
  <dcterms:modified xsi:type="dcterms:W3CDTF">2019-12-18T23:22:49Z</dcterms:modified>
</cp:coreProperties>
</file>