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53" autoAdjust="0"/>
    <p:restoredTop sz="94660"/>
  </p:normalViewPr>
  <p:slideViewPr>
    <p:cSldViewPr snapToGrid="0">
      <p:cViewPr varScale="1">
        <p:scale>
          <a:sx n="80" d="100"/>
          <a:sy n="80" d="100"/>
        </p:scale>
        <p:origin x="180"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4212" y="685799"/>
            <a:ext cx="8001000" cy="2971801"/>
          </a:xfrm>
        </p:spPr>
        <p:txBody>
          <a:bodyPr anchor="b">
            <a:normAutofit/>
          </a:bodyPr>
          <a:lstStyle>
            <a:lvl1pPr algn="l">
              <a:defRPr sz="4800">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684212" y="3843867"/>
            <a:ext cx="6400800" cy="1947333"/>
          </a:xfrm>
        </p:spPr>
        <p:txBody>
          <a:bodyPr anchor="t">
            <a:normAutofit/>
          </a:bodyPr>
          <a:lstStyle>
            <a:lvl1pPr marL="0" indent="0" algn="l">
              <a:buNone/>
              <a:defRPr sz="2100">
                <a:solidFill>
                  <a:schemeClr val="bg2">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31B395FD-E39E-4F59-A765-ADCFE9787292}" type="datetimeFigureOut">
              <a:rPr lang="en-US" smtClean="0"/>
              <a:t>12/19/2019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0CD25CD-616E-4557-B9D1-E66A242D10FD}" type="slidenum">
              <a:rPr lang="en-US" smtClean="0"/>
              <a:t>‹#›</a:t>
            </a:fld>
            <a:endParaRPr lang="en-US"/>
          </a:p>
        </p:txBody>
      </p:sp>
      <p:cxnSp>
        <p:nvCxnSpPr>
          <p:cNvPr id="16" name="Straight Connector 15"/>
          <p:cNvCxnSpPr/>
          <p:nvPr/>
        </p:nvCxnSpPr>
        <p:spPr>
          <a:xfrm flipH="1">
            <a:off x="8228012" y="8467"/>
            <a:ext cx="3810000" cy="3810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flipH="1">
            <a:off x="6108170" y="91545"/>
            <a:ext cx="6080655" cy="6080655"/>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flipH="1">
            <a:off x="7235825" y="228600"/>
            <a:ext cx="4953000" cy="4953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335837" y="32278"/>
            <a:ext cx="4852989" cy="485298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H="1">
            <a:off x="7845426" y="609601"/>
            <a:ext cx="4343399" cy="434339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4918106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17" name="Picture Placeholder 2"/>
          <p:cNvSpPr>
            <a:spLocks noGrp="1" noChangeAspect="1"/>
          </p:cNvSpPr>
          <p:nvPr>
            <p:ph type="pic" idx="13"/>
          </p:nvPr>
        </p:nvSpPr>
        <p:spPr>
          <a:xfrm>
            <a:off x="685800" y="533400"/>
            <a:ext cx="10818812" cy="31242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16" name="Text Placeholder 9"/>
          <p:cNvSpPr>
            <a:spLocks noGrp="1"/>
          </p:cNvSpPr>
          <p:nvPr>
            <p:ph type="body" sz="quarter" idx="14"/>
          </p:nvPr>
        </p:nvSpPr>
        <p:spPr>
          <a:xfrm>
            <a:off x="914402" y="3843867"/>
            <a:ext cx="8304210" cy="457200"/>
          </a:xfrm>
        </p:spPr>
        <p:txBody>
          <a:bodyPr anchor="t">
            <a:normAutofit/>
          </a:bodyPr>
          <a:lstStyle>
            <a:lvl1pPr marL="0" indent="0">
              <a:buFontTx/>
              <a:buNone/>
              <a:defRPr sz="16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Date Placeholder 2"/>
          <p:cNvSpPr>
            <a:spLocks noGrp="1"/>
          </p:cNvSpPr>
          <p:nvPr>
            <p:ph type="dt" sz="half" idx="10"/>
          </p:nvPr>
        </p:nvSpPr>
        <p:spPr/>
        <p:txBody>
          <a:bodyPr/>
          <a:lstStyle/>
          <a:p>
            <a:fld id="{31B395FD-E39E-4F59-A765-ADCFE9787292}" type="datetimeFigureOut">
              <a:rPr lang="en-US" smtClean="0"/>
              <a:t>12/19/2019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0CD25CD-616E-4557-B9D1-E66A242D10FD}" type="slidenum">
              <a:rPr lang="en-US" smtClean="0"/>
              <a:t>‹#›</a:t>
            </a:fld>
            <a:endParaRPr lang="en-US"/>
          </a:p>
        </p:txBody>
      </p:sp>
    </p:spTree>
    <p:extLst>
      <p:ext uri="{BB962C8B-B14F-4D97-AF65-F5344CB8AC3E}">
        <p14:creationId xmlns:p14="http://schemas.microsoft.com/office/powerpoint/2010/main" val="34538836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anchor="ctr">
            <a:normAutofit/>
          </a:bodyPr>
          <a:lstStyle>
            <a:lvl1pPr algn="l">
              <a:defRPr sz="32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684212" y="4114800"/>
            <a:ext cx="8535988" cy="1879600"/>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1B395FD-E39E-4F59-A765-ADCFE9787292}" type="datetimeFigureOut">
              <a:rPr lang="en-US" smtClean="0"/>
              <a:t>12/19/2019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0CD25CD-616E-4557-B9D1-E66A242D10FD}" type="slidenum">
              <a:rPr lang="en-US" smtClean="0"/>
              <a:t>‹#›</a:t>
            </a:fld>
            <a:endParaRPr lang="en-US"/>
          </a:p>
        </p:txBody>
      </p:sp>
    </p:spTree>
    <p:extLst>
      <p:ext uri="{BB962C8B-B14F-4D97-AF65-F5344CB8AC3E}">
        <p14:creationId xmlns:p14="http://schemas.microsoft.com/office/powerpoint/2010/main" val="197216204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1" y="685800"/>
            <a:ext cx="9144001" cy="2743200"/>
          </a:xfrm>
        </p:spPr>
        <p:txBody>
          <a:bodyPr anchor="ctr">
            <a:normAutofit/>
          </a:bodyPr>
          <a:lstStyle>
            <a:lvl1pPr algn="l">
              <a:defRPr sz="3200" b="0" cap="all">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446212" y="3429000"/>
            <a:ext cx="8534400"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84213" y="4301067"/>
            <a:ext cx="8534400" cy="1684865"/>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1B395FD-E39E-4F59-A765-ADCFE9787292}" type="datetimeFigureOut">
              <a:rPr lang="en-US" smtClean="0"/>
              <a:t>12/19/2019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0CD25CD-616E-4557-B9D1-E66A242D10FD}" type="slidenum">
              <a:rPr lang="en-US" smtClean="0"/>
              <a:t>‹#›</a:t>
            </a:fld>
            <a:endParaRPr lang="en-US"/>
          </a:p>
        </p:txBody>
      </p:sp>
      <p:sp>
        <p:nvSpPr>
          <p:cNvPr id="14" name="TextBox 13"/>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val="267286608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84212" y="3429000"/>
            <a:ext cx="8534400" cy="1697400"/>
          </a:xfrm>
        </p:spPr>
        <p:txBody>
          <a:bodyPr anchor="b">
            <a:normAutofit/>
          </a:bodyPr>
          <a:lstStyle>
            <a:lvl1pPr algn="l">
              <a:defRPr sz="32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684211" y="5132981"/>
            <a:ext cx="8535990" cy="860400"/>
          </a:xfrm>
        </p:spPr>
        <p:txBody>
          <a:bodyPr anchor="t">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1B395FD-E39E-4F59-A765-ADCFE9787292}" type="datetimeFigureOut">
              <a:rPr lang="en-US" smtClean="0"/>
              <a:t>12/19/2019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0CD25CD-616E-4557-B9D1-E66A242D10FD}" type="slidenum">
              <a:rPr lang="en-US" smtClean="0"/>
              <a:t>‹#›</a:t>
            </a:fld>
            <a:endParaRPr lang="en-US"/>
          </a:p>
        </p:txBody>
      </p:sp>
    </p:spTree>
    <p:extLst>
      <p:ext uri="{BB962C8B-B14F-4D97-AF65-F5344CB8AC3E}">
        <p14:creationId xmlns:p14="http://schemas.microsoft.com/office/powerpoint/2010/main" val="405501708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141413" y="685800"/>
            <a:ext cx="9144000" cy="2743200"/>
          </a:xfrm>
        </p:spPr>
        <p:txBody>
          <a:bodyPr anchor="ctr">
            <a:normAutofit/>
          </a:bodyPr>
          <a:lstStyle>
            <a:lvl1pPr algn="l">
              <a:defRPr sz="3200" b="0" cap="all">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684212" y="3928534"/>
            <a:ext cx="8534401" cy="1049866"/>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en-US" smtClean="0"/>
              <a:t>Click to edit Master text styles</a:t>
            </a:r>
          </a:p>
        </p:txBody>
      </p:sp>
      <p:sp>
        <p:nvSpPr>
          <p:cNvPr id="3" name="Text Placeholder 2"/>
          <p:cNvSpPr>
            <a:spLocks noGrp="1"/>
          </p:cNvSpPr>
          <p:nvPr>
            <p:ph type="body" idx="1"/>
          </p:nvPr>
        </p:nvSpPr>
        <p:spPr>
          <a:xfrm>
            <a:off x="684211" y="4978400"/>
            <a:ext cx="8534401" cy="10160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1B395FD-E39E-4F59-A765-ADCFE9787292}" type="datetimeFigureOut">
              <a:rPr lang="en-US" smtClean="0"/>
              <a:t>12/19/2019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0CD25CD-616E-4557-B9D1-E66A242D10FD}" type="slidenum">
              <a:rPr lang="en-US" smtClean="0"/>
              <a:t>‹#›</a:t>
            </a:fld>
            <a:endParaRPr lang="en-US"/>
          </a:p>
        </p:txBody>
      </p:sp>
      <p:sp>
        <p:nvSpPr>
          <p:cNvPr id="11" name="TextBox 10"/>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2" name="TextBox 11"/>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val="31043733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vert="horz" lIns="91440" tIns="45720" rIns="91440" bIns="45720" rtlCol="0" anchor="ctr">
            <a:normAutofit/>
          </a:bodyPr>
          <a:lstStyle>
            <a:lvl1pPr>
              <a:defRPr lang="en-US" b="0" dirty="0"/>
            </a:lvl1pPr>
          </a:lstStyle>
          <a:p>
            <a:pPr marL="0" lvl="0"/>
            <a:r>
              <a:rPr lang="en-US" smtClean="0"/>
              <a:t>Click to edit Master title style</a:t>
            </a:r>
            <a:endParaRPr lang="en-US" dirty="0"/>
          </a:p>
        </p:txBody>
      </p:sp>
      <p:sp>
        <p:nvSpPr>
          <p:cNvPr id="10" name="Text Placeholder 9"/>
          <p:cNvSpPr>
            <a:spLocks noGrp="1"/>
          </p:cNvSpPr>
          <p:nvPr>
            <p:ph type="body" sz="quarter" idx="13"/>
          </p:nvPr>
        </p:nvSpPr>
        <p:spPr>
          <a:xfrm>
            <a:off x="684212" y="3928534"/>
            <a:ext cx="8534400" cy="838200"/>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en-US" smtClean="0"/>
              <a:t>Click to edit Master text styles</a:t>
            </a:r>
          </a:p>
        </p:txBody>
      </p:sp>
      <p:sp>
        <p:nvSpPr>
          <p:cNvPr id="3" name="Text Placeholder 2"/>
          <p:cNvSpPr>
            <a:spLocks noGrp="1"/>
          </p:cNvSpPr>
          <p:nvPr>
            <p:ph type="body" idx="1"/>
          </p:nvPr>
        </p:nvSpPr>
        <p:spPr>
          <a:xfrm>
            <a:off x="684211" y="4766732"/>
            <a:ext cx="8534401" cy="1227667"/>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1B395FD-E39E-4F59-A765-ADCFE9787292}" type="datetimeFigureOut">
              <a:rPr lang="en-US" smtClean="0"/>
              <a:t>12/19/2019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0CD25CD-616E-4557-B9D1-E66A242D10FD}" type="slidenum">
              <a:rPr lang="en-US" smtClean="0"/>
              <a:t>‹#›</a:t>
            </a:fld>
            <a:endParaRPr lang="en-US"/>
          </a:p>
        </p:txBody>
      </p:sp>
    </p:spTree>
    <p:extLst>
      <p:ext uri="{BB962C8B-B14F-4D97-AF65-F5344CB8AC3E}">
        <p14:creationId xmlns:p14="http://schemas.microsoft.com/office/powerpoint/2010/main" val="302607553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31B395FD-E39E-4F59-A765-ADCFE9787292}" type="datetimeFigureOut">
              <a:rPr lang="en-US" smtClean="0"/>
              <a:t>12/19/2019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0CD25CD-616E-4557-B9D1-E66A242D10FD}" type="slidenum">
              <a:rPr lang="en-US" smtClean="0"/>
              <a:t>‹#›</a:t>
            </a:fld>
            <a:endParaRPr lang="en-US"/>
          </a:p>
        </p:txBody>
      </p:sp>
    </p:spTree>
    <p:extLst>
      <p:ext uri="{BB962C8B-B14F-4D97-AF65-F5344CB8AC3E}">
        <p14:creationId xmlns:p14="http://schemas.microsoft.com/office/powerpoint/2010/main" val="35304800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5212" y="685800"/>
            <a:ext cx="2057400" cy="457200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5800" y="685800"/>
            <a:ext cx="7823200" cy="5308600"/>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31B395FD-E39E-4F59-A765-ADCFE9787292}" type="datetimeFigureOut">
              <a:rPr lang="en-US" smtClean="0"/>
              <a:t>12/19/2019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0CD25CD-616E-4557-B9D1-E66A242D10FD}" type="slidenum">
              <a:rPr lang="en-US" smtClean="0"/>
              <a:t>‹#›</a:t>
            </a:fld>
            <a:endParaRPr lang="en-US"/>
          </a:p>
        </p:txBody>
      </p:sp>
    </p:spTree>
    <p:extLst>
      <p:ext uri="{BB962C8B-B14F-4D97-AF65-F5344CB8AC3E}">
        <p14:creationId xmlns:p14="http://schemas.microsoft.com/office/powerpoint/2010/main" val="19981028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31B395FD-E39E-4F59-A765-ADCFE9787292}" type="datetimeFigureOut">
              <a:rPr lang="en-US" smtClean="0"/>
              <a:t>12/19/2019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0CD25CD-616E-4557-B9D1-E66A242D10FD}" type="slidenum">
              <a:rPr lang="en-US" smtClean="0"/>
              <a:t>‹#›</a:t>
            </a:fld>
            <a:endParaRPr lang="en-US"/>
          </a:p>
        </p:txBody>
      </p:sp>
    </p:spTree>
    <p:extLst>
      <p:ext uri="{BB962C8B-B14F-4D97-AF65-F5344CB8AC3E}">
        <p14:creationId xmlns:p14="http://schemas.microsoft.com/office/powerpoint/2010/main" val="29413878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4211" y="2006600"/>
            <a:ext cx="8534401" cy="2281600"/>
          </a:xfrm>
        </p:spPr>
        <p:txBody>
          <a:bodyPr anchor="b">
            <a:normAutofit/>
          </a:bodyPr>
          <a:lstStyle>
            <a:lvl1pPr algn="l">
              <a:defRPr sz="36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684213" y="4495800"/>
            <a:ext cx="8534400" cy="14986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1B395FD-E39E-4F59-A765-ADCFE9787292}" type="datetimeFigureOut">
              <a:rPr lang="en-US" smtClean="0"/>
              <a:t>12/19/2019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0CD25CD-616E-4557-B9D1-E66A242D10FD}" type="slidenum">
              <a:rPr lang="en-US" smtClean="0"/>
              <a:t>‹#›</a:t>
            </a:fld>
            <a:endParaRPr lang="en-US"/>
          </a:p>
        </p:txBody>
      </p:sp>
    </p:spTree>
    <p:extLst>
      <p:ext uri="{BB962C8B-B14F-4D97-AF65-F5344CB8AC3E}">
        <p14:creationId xmlns:p14="http://schemas.microsoft.com/office/powerpoint/2010/main" val="11311214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84211" y="685800"/>
            <a:ext cx="4937655" cy="361526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808133" y="685801"/>
            <a:ext cx="4934479" cy="3615266"/>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31B395FD-E39E-4F59-A765-ADCFE9787292}" type="datetimeFigureOut">
              <a:rPr lang="en-US" smtClean="0"/>
              <a:t>12/19/2019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0CD25CD-616E-4557-B9D1-E66A242D10FD}" type="slidenum">
              <a:rPr lang="en-US" smtClean="0"/>
              <a:t>‹#›</a:t>
            </a:fld>
            <a:endParaRPr lang="en-US"/>
          </a:p>
        </p:txBody>
      </p:sp>
    </p:spTree>
    <p:extLst>
      <p:ext uri="{BB962C8B-B14F-4D97-AF65-F5344CB8AC3E}">
        <p14:creationId xmlns:p14="http://schemas.microsoft.com/office/powerpoint/2010/main" val="8601945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972080" y="685800"/>
            <a:ext cx="4649787"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4211" y="1270529"/>
            <a:ext cx="4937655" cy="3030538"/>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079066" y="685800"/>
            <a:ext cx="4665134"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806545" y="1262062"/>
            <a:ext cx="4929188" cy="3030538"/>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31B395FD-E39E-4F59-A765-ADCFE9787292}" type="datetimeFigureOut">
              <a:rPr lang="en-US" smtClean="0"/>
              <a:t>12/19/2019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0CD25CD-616E-4557-B9D1-E66A242D10FD}" type="slidenum">
              <a:rPr lang="en-US" smtClean="0"/>
              <a:t>‹#›</a:t>
            </a:fld>
            <a:endParaRPr lang="en-US"/>
          </a:p>
        </p:txBody>
      </p:sp>
    </p:spTree>
    <p:extLst>
      <p:ext uri="{BB962C8B-B14F-4D97-AF65-F5344CB8AC3E}">
        <p14:creationId xmlns:p14="http://schemas.microsoft.com/office/powerpoint/2010/main" val="34568010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31B395FD-E39E-4F59-A765-ADCFE9787292}" type="datetimeFigureOut">
              <a:rPr lang="en-US" smtClean="0"/>
              <a:t>12/19/2019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0CD25CD-616E-4557-B9D1-E66A242D10FD}" type="slidenum">
              <a:rPr lang="en-US" smtClean="0"/>
              <a:t>‹#›</a:t>
            </a:fld>
            <a:endParaRPr lang="en-US"/>
          </a:p>
        </p:txBody>
      </p:sp>
    </p:spTree>
    <p:extLst>
      <p:ext uri="{BB962C8B-B14F-4D97-AF65-F5344CB8AC3E}">
        <p14:creationId xmlns:p14="http://schemas.microsoft.com/office/powerpoint/2010/main" val="12337813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1B395FD-E39E-4F59-A765-ADCFE9787292}" type="datetimeFigureOut">
              <a:rPr lang="en-US" smtClean="0"/>
              <a:t>12/19/2019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0CD25CD-616E-4557-B9D1-E66A242D10FD}" type="slidenum">
              <a:rPr lang="en-US" smtClean="0"/>
              <a:t>‹#›</a:t>
            </a:fld>
            <a:endParaRPr lang="en-US"/>
          </a:p>
        </p:txBody>
      </p:sp>
    </p:spTree>
    <p:extLst>
      <p:ext uri="{BB962C8B-B14F-4D97-AF65-F5344CB8AC3E}">
        <p14:creationId xmlns:p14="http://schemas.microsoft.com/office/powerpoint/2010/main" val="9449843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085012" y="685800"/>
            <a:ext cx="3657600" cy="1371600"/>
          </a:xfrm>
        </p:spPr>
        <p:txBody>
          <a:bodyPr anchor="b">
            <a:normAutofit/>
          </a:bodyPr>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684212" y="685800"/>
            <a:ext cx="5943601" cy="5308600"/>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7085012" y="2209799"/>
            <a:ext cx="3657600" cy="2091267"/>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1B395FD-E39E-4F59-A765-ADCFE9787292}" type="datetimeFigureOut">
              <a:rPr lang="en-US" smtClean="0"/>
              <a:t>12/19/2019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0CD25CD-616E-4557-B9D1-E66A242D10FD}" type="slidenum">
              <a:rPr lang="en-US" smtClean="0"/>
              <a:t>‹#›</a:t>
            </a:fld>
            <a:endParaRPr lang="en-US"/>
          </a:p>
        </p:txBody>
      </p:sp>
    </p:spTree>
    <p:extLst>
      <p:ext uri="{BB962C8B-B14F-4D97-AF65-F5344CB8AC3E}">
        <p14:creationId xmlns:p14="http://schemas.microsoft.com/office/powerpoint/2010/main" val="28168697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2812" y="1447800"/>
            <a:ext cx="6019800" cy="1143000"/>
          </a:xfrm>
        </p:spPr>
        <p:txBody>
          <a:bodyPr anchor="b">
            <a:normAutofit/>
          </a:bodyPr>
          <a:lstStyle>
            <a:lvl1pPr algn="l">
              <a:defRPr sz="2800" b="0"/>
            </a:lvl1pPr>
          </a:lstStyle>
          <a:p>
            <a:r>
              <a:rPr lang="en-US" smtClean="0"/>
              <a:t>Click to edit Master title style</a:t>
            </a:r>
            <a:endParaRPr lang="en-US" dirty="0"/>
          </a:p>
        </p:txBody>
      </p:sp>
      <p:sp>
        <p:nvSpPr>
          <p:cNvPr id="14" name="Picture Placeholder 2"/>
          <p:cNvSpPr>
            <a:spLocks noGrp="1" noChangeAspect="1"/>
          </p:cNvSpPr>
          <p:nvPr>
            <p:ph type="pic" idx="1"/>
          </p:nvPr>
        </p:nvSpPr>
        <p:spPr>
          <a:xfrm>
            <a:off x="989012" y="914400"/>
            <a:ext cx="3280974" cy="45720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4722812" y="2777066"/>
            <a:ext cx="6021388" cy="2048933"/>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1B395FD-E39E-4F59-A765-ADCFE9787292}" type="datetimeFigureOut">
              <a:rPr lang="en-US" smtClean="0"/>
              <a:t>12/19/2019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0CD25CD-616E-4557-B9D1-E66A242D10FD}" type="slidenum">
              <a:rPr lang="en-US" smtClean="0"/>
              <a:t>‹#›</a:t>
            </a:fld>
            <a:endParaRPr lang="en-US"/>
          </a:p>
        </p:txBody>
      </p:sp>
    </p:spTree>
    <p:extLst>
      <p:ext uri="{BB962C8B-B14F-4D97-AF65-F5344CB8AC3E}">
        <p14:creationId xmlns:p14="http://schemas.microsoft.com/office/powerpoint/2010/main" val="2611190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9206969" y="2963333"/>
            <a:ext cx="2981858" cy="3208867"/>
            <a:chOff x="9206969" y="2963333"/>
            <a:chExt cx="2981858" cy="3208867"/>
          </a:xfrm>
        </p:grpSpPr>
        <p:cxnSp>
          <p:nvCxnSpPr>
            <p:cNvPr id="8" name="Straight Connector 7"/>
            <p:cNvCxnSpPr/>
            <p:nvPr/>
          </p:nvCxnSpPr>
          <p:spPr>
            <a:xfrm flipH="1">
              <a:off x="11276012" y="2963333"/>
              <a:ext cx="912814" cy="912812"/>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flipH="1">
              <a:off x="9206969" y="3190344"/>
              <a:ext cx="2981857" cy="2981856"/>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H="1">
              <a:off x="10292292" y="3285067"/>
              <a:ext cx="1896534" cy="1896533"/>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flipH="1">
              <a:off x="10443103" y="3131080"/>
              <a:ext cx="1745722" cy="174572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flipH="1">
              <a:off x="10918826" y="3683001"/>
              <a:ext cx="1270001" cy="1269999"/>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 name="Title Placeholder 1"/>
          <p:cNvSpPr>
            <a:spLocks noGrp="1"/>
          </p:cNvSpPr>
          <p:nvPr>
            <p:ph type="title"/>
          </p:nvPr>
        </p:nvSpPr>
        <p:spPr>
          <a:xfrm>
            <a:off x="684212" y="4487332"/>
            <a:ext cx="8534400" cy="1507067"/>
          </a:xfrm>
          <a:prstGeom prst="rect">
            <a:avLst/>
          </a:prstGeom>
          <a:effectLst/>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84212" y="685800"/>
            <a:ext cx="8534400" cy="3615267"/>
          </a:xfrm>
          <a:prstGeom prst="rect">
            <a:avLst/>
          </a:prstGeom>
        </p:spPr>
        <p:txBody>
          <a:bodyPr vert="horz" lIns="91440" tIns="45720" rIns="91440" bIns="45720" rtlCol="0"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9904412" y="6172200"/>
            <a:ext cx="1600200" cy="365125"/>
          </a:xfrm>
          <a:prstGeom prst="rect">
            <a:avLst/>
          </a:prstGeom>
        </p:spPr>
        <p:txBody>
          <a:bodyPr vert="horz" lIns="91440" tIns="45720" rIns="91440" bIns="45720" rtlCol="0" anchor="t"/>
          <a:lstStyle>
            <a:lvl1pPr algn="r">
              <a:defRPr sz="1000" b="0" i="0">
                <a:solidFill>
                  <a:schemeClr val="bg2">
                    <a:lumMod val="50000"/>
                  </a:schemeClr>
                </a:solidFill>
                <a:effectLst/>
                <a:latin typeface="+mn-lt"/>
              </a:defRPr>
            </a:lvl1pPr>
          </a:lstStyle>
          <a:p>
            <a:fld id="{31B395FD-E39E-4F59-A765-ADCFE9787292}" type="datetimeFigureOut">
              <a:rPr lang="en-US" smtClean="0"/>
              <a:t>12/19/2019</a:t>
            </a:fld>
            <a:endParaRPr lang="en-US"/>
          </a:p>
        </p:txBody>
      </p:sp>
      <p:sp>
        <p:nvSpPr>
          <p:cNvPr id="5" name="Footer Placeholder 4"/>
          <p:cNvSpPr>
            <a:spLocks noGrp="1"/>
          </p:cNvSpPr>
          <p:nvPr>
            <p:ph type="ftr" sz="quarter" idx="3"/>
          </p:nvPr>
        </p:nvSpPr>
        <p:spPr>
          <a:xfrm>
            <a:off x="684212" y="6172200"/>
            <a:ext cx="7543800" cy="365125"/>
          </a:xfrm>
          <a:prstGeom prst="rect">
            <a:avLst/>
          </a:prstGeom>
        </p:spPr>
        <p:txBody>
          <a:bodyPr vert="horz" lIns="91440" tIns="45720" rIns="91440" bIns="45720" rtlCol="0" anchor="t"/>
          <a:lstStyle>
            <a:lvl1pPr algn="l">
              <a:defRPr sz="1000" b="0" i="0">
                <a:solidFill>
                  <a:schemeClr val="bg2">
                    <a:lumMod val="50000"/>
                  </a:schemeClr>
                </a:solidFill>
                <a:effectLst/>
                <a:latin typeface="+mn-lt"/>
              </a:defRPr>
            </a:lvl1pPr>
          </a:lstStyle>
          <a:p>
            <a:endParaRPr lang="en-US"/>
          </a:p>
        </p:txBody>
      </p:sp>
      <p:sp>
        <p:nvSpPr>
          <p:cNvPr id="6" name="Slide Number Placeholder 5"/>
          <p:cNvSpPr>
            <a:spLocks noGrp="1"/>
          </p:cNvSpPr>
          <p:nvPr>
            <p:ph type="sldNum" sz="quarter" idx="4"/>
          </p:nvPr>
        </p:nvSpPr>
        <p:spPr>
          <a:xfrm>
            <a:off x="10363200" y="5578475"/>
            <a:ext cx="1142245" cy="669925"/>
          </a:xfrm>
          <a:prstGeom prst="rect">
            <a:avLst/>
          </a:prstGeom>
        </p:spPr>
        <p:txBody>
          <a:bodyPr vert="horz" lIns="91440" tIns="45720" rIns="91440" bIns="45720" rtlCol="0" anchor="b"/>
          <a:lstStyle>
            <a:lvl1pPr algn="r">
              <a:defRPr sz="3200" b="0" i="0">
                <a:solidFill>
                  <a:schemeClr val="bg2">
                    <a:lumMod val="50000"/>
                  </a:schemeClr>
                </a:solidFill>
                <a:effectLst/>
                <a:latin typeface="+mn-lt"/>
              </a:defRPr>
            </a:lvl1pPr>
          </a:lstStyle>
          <a:p>
            <a:fld id="{D0CD25CD-616E-4557-B9D1-E66A242D10FD}" type="slidenum">
              <a:rPr lang="en-US" smtClean="0"/>
              <a:t>‹#›</a:t>
            </a:fld>
            <a:endParaRPr lang="en-US"/>
          </a:p>
        </p:txBody>
      </p:sp>
    </p:spTree>
    <p:extLst>
      <p:ext uri="{BB962C8B-B14F-4D97-AF65-F5344CB8AC3E}">
        <p14:creationId xmlns:p14="http://schemas.microsoft.com/office/powerpoint/2010/main" val="2414976358"/>
      </p:ext>
    </p:extLst>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 id="2147483698" r:id="rId14"/>
    <p:sldLayoutId id="2147483699" r:id="rId15"/>
    <p:sldLayoutId id="2147483700" r:id="rId16"/>
    <p:sldLayoutId id="2147483701" r:id="rId17"/>
  </p:sldLayoutIdLst>
  <p:txStyles>
    <p:titleStyle>
      <a:lvl1pPr algn="l" defTabSz="457200" rtl="1" eaLnBrk="1" latinLnBrk="0" hangingPunct="1">
        <a:spcBef>
          <a:spcPct val="0"/>
        </a:spcBef>
        <a:buNone/>
        <a:defRPr sz="3600" kern="1200" cap="all">
          <a:ln w="3175" cmpd="sng">
            <a:noFill/>
          </a:ln>
          <a:solidFill>
            <a:schemeClr val="tx1"/>
          </a:solidFill>
          <a:effectLst/>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285750" indent="-285750" algn="r" defTabSz="457200" rtl="1" eaLnBrk="1" latinLnBrk="0" hangingPunct="1">
        <a:spcBef>
          <a:spcPct val="20000"/>
        </a:spcBef>
        <a:spcAft>
          <a:spcPts val="600"/>
        </a:spcAft>
        <a:buClr>
          <a:schemeClr val="tx1"/>
        </a:buClr>
        <a:buSzPct val="80000"/>
        <a:buFont typeface="Wingdings 3" panose="05040102010807070707" pitchFamily="18" charset="2"/>
        <a:buChar char=""/>
        <a:defRPr sz="2000" kern="1200" cap="none">
          <a:solidFill>
            <a:schemeClr val="bg2">
              <a:lumMod val="75000"/>
            </a:schemeClr>
          </a:solidFill>
          <a:effectLst/>
          <a:latin typeface="+mn-lt"/>
          <a:ea typeface="+mn-ea"/>
          <a:cs typeface="+mn-cs"/>
        </a:defRPr>
      </a:lvl1pPr>
      <a:lvl2pPr marL="742950" indent="-285750" algn="r" defTabSz="457200" rtl="1" eaLnBrk="1" latinLnBrk="0" hangingPunct="1">
        <a:spcBef>
          <a:spcPct val="20000"/>
        </a:spcBef>
        <a:spcAft>
          <a:spcPts val="600"/>
        </a:spcAft>
        <a:buClr>
          <a:schemeClr val="tx1"/>
        </a:buClr>
        <a:buSzPct val="80000"/>
        <a:buFont typeface="Wingdings 3" panose="05040102010807070707" pitchFamily="18" charset="2"/>
        <a:buChar char=""/>
        <a:defRPr sz="1800" kern="1200" cap="none">
          <a:solidFill>
            <a:schemeClr val="bg2">
              <a:lumMod val="75000"/>
            </a:schemeClr>
          </a:solidFill>
          <a:effectLst/>
          <a:latin typeface="+mn-lt"/>
          <a:ea typeface="+mn-ea"/>
          <a:cs typeface="+mn-cs"/>
        </a:defRPr>
      </a:lvl2pPr>
      <a:lvl3pPr marL="1200150" indent="-285750" algn="r" defTabSz="457200" rtl="1" eaLnBrk="1" latinLnBrk="0" hangingPunct="1">
        <a:spcBef>
          <a:spcPct val="20000"/>
        </a:spcBef>
        <a:spcAft>
          <a:spcPts val="600"/>
        </a:spcAft>
        <a:buClr>
          <a:schemeClr val="tx1"/>
        </a:buClr>
        <a:buSzPct val="80000"/>
        <a:buFont typeface="Wingdings 3" panose="05040102010807070707" pitchFamily="18" charset="2"/>
        <a:buChar char=""/>
        <a:defRPr sz="1600" kern="1200" cap="none">
          <a:solidFill>
            <a:schemeClr val="bg2">
              <a:lumMod val="75000"/>
            </a:schemeClr>
          </a:solidFill>
          <a:effectLst/>
          <a:latin typeface="+mn-lt"/>
          <a:ea typeface="+mn-ea"/>
          <a:cs typeface="+mn-cs"/>
        </a:defRPr>
      </a:lvl3pPr>
      <a:lvl4pPr marL="1543050" indent="-171450" algn="r" defTabSz="457200" rtl="1"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4pPr>
      <a:lvl5pPr marL="2000250" indent="-171450" algn="r" defTabSz="457200" rtl="1"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5pPr>
      <a:lvl6pPr marL="2514600" indent="-228600" algn="r" defTabSz="457200" rtl="1"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6pPr>
      <a:lvl7pPr marL="2971800" indent="-228600" algn="r" defTabSz="457200" rtl="1"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7pPr>
      <a:lvl8pPr marL="3429000" indent="-228600" algn="r" defTabSz="457200" rtl="1"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8pPr>
      <a:lvl9pPr marL="3886200" indent="-228600" algn="r" defTabSz="457200" rtl="1"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9pPr>
    </p:bodyStyle>
    <p:otherStyle>
      <a:defPPr>
        <a:defRPr lang="en-US"/>
      </a:defPPr>
      <a:lvl1pPr marL="0" algn="r" defTabSz="457200" rtl="1" eaLnBrk="1" latinLnBrk="0" hangingPunct="1">
        <a:defRPr sz="1800" kern="1200">
          <a:solidFill>
            <a:schemeClr val="tx1"/>
          </a:solidFill>
          <a:latin typeface="+mn-lt"/>
          <a:ea typeface="+mn-ea"/>
          <a:cs typeface="+mn-cs"/>
        </a:defRPr>
      </a:lvl1pPr>
      <a:lvl2pPr marL="457200" algn="r" defTabSz="457200" rtl="1" eaLnBrk="1" latinLnBrk="0" hangingPunct="1">
        <a:defRPr sz="1800" kern="1200">
          <a:solidFill>
            <a:schemeClr val="tx1"/>
          </a:solidFill>
          <a:latin typeface="+mn-lt"/>
          <a:ea typeface="+mn-ea"/>
          <a:cs typeface="+mn-cs"/>
        </a:defRPr>
      </a:lvl2pPr>
      <a:lvl3pPr marL="914400" algn="r" defTabSz="457200" rtl="1" eaLnBrk="1" latinLnBrk="0" hangingPunct="1">
        <a:defRPr sz="1800" kern="1200">
          <a:solidFill>
            <a:schemeClr val="tx1"/>
          </a:solidFill>
          <a:latin typeface="+mn-lt"/>
          <a:ea typeface="+mn-ea"/>
          <a:cs typeface="+mn-cs"/>
        </a:defRPr>
      </a:lvl3pPr>
      <a:lvl4pPr marL="1371600" algn="r" defTabSz="457200" rtl="1" eaLnBrk="1" latinLnBrk="0" hangingPunct="1">
        <a:defRPr sz="1800" kern="1200">
          <a:solidFill>
            <a:schemeClr val="tx1"/>
          </a:solidFill>
          <a:latin typeface="+mn-lt"/>
          <a:ea typeface="+mn-ea"/>
          <a:cs typeface="+mn-cs"/>
        </a:defRPr>
      </a:lvl4pPr>
      <a:lvl5pPr marL="1828800" algn="r" defTabSz="457200" rtl="1" eaLnBrk="1" latinLnBrk="0" hangingPunct="1">
        <a:defRPr sz="1800" kern="1200">
          <a:solidFill>
            <a:schemeClr val="tx1"/>
          </a:solidFill>
          <a:latin typeface="+mn-lt"/>
          <a:ea typeface="+mn-ea"/>
          <a:cs typeface="+mn-cs"/>
        </a:defRPr>
      </a:lvl5pPr>
      <a:lvl6pPr marL="2286000" algn="r" defTabSz="457200" rtl="1" eaLnBrk="1" latinLnBrk="0" hangingPunct="1">
        <a:defRPr sz="1800" kern="1200">
          <a:solidFill>
            <a:schemeClr val="tx1"/>
          </a:solidFill>
          <a:latin typeface="+mn-lt"/>
          <a:ea typeface="+mn-ea"/>
          <a:cs typeface="+mn-cs"/>
        </a:defRPr>
      </a:lvl6pPr>
      <a:lvl7pPr marL="2743200" algn="r" defTabSz="457200" rtl="1" eaLnBrk="1" latinLnBrk="0" hangingPunct="1">
        <a:defRPr sz="1800" kern="1200">
          <a:solidFill>
            <a:schemeClr val="tx1"/>
          </a:solidFill>
          <a:latin typeface="+mn-lt"/>
          <a:ea typeface="+mn-ea"/>
          <a:cs typeface="+mn-cs"/>
        </a:defRPr>
      </a:lvl7pPr>
      <a:lvl8pPr marL="3200400" algn="r" defTabSz="457200" rtl="1" eaLnBrk="1" latinLnBrk="0" hangingPunct="1">
        <a:defRPr sz="1800" kern="1200">
          <a:solidFill>
            <a:schemeClr val="tx1"/>
          </a:solidFill>
          <a:latin typeface="+mn-lt"/>
          <a:ea typeface="+mn-ea"/>
          <a:cs typeface="+mn-cs"/>
        </a:defRPr>
      </a:lvl8pPr>
      <a:lvl9pPr marL="3657600" algn="r" defTabSz="4572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 Id="rId5" Type="http://schemas.openxmlformats.org/officeDocument/2006/relationships/image" Target="../media/image14.jpeg"/><Relationship Id="rId4" Type="http://schemas.openxmlformats.org/officeDocument/2006/relationships/image" Target="../media/image13.jpeg"/></Relationships>
</file>

<file path=ppt/slides/_rels/slide1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19.jpeg"/><Relationship Id="rId4" Type="http://schemas.openxmlformats.org/officeDocument/2006/relationships/image" Target="../media/image18.jpeg"/></Relationships>
</file>

<file path=ppt/slides/_rels/slide1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 Id="rId4" Type="http://schemas.openxmlformats.org/officeDocument/2006/relationships/image" Target="../media/image22.jpeg"/></Relationships>
</file>

<file path=ppt/slides/_rels/slide1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 Id="rId4" Type="http://schemas.openxmlformats.org/officeDocument/2006/relationships/image" Target="../media/image25.jpeg"/></Relationships>
</file>

<file path=ppt/slides/_rels/slide1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2.xml"/><Relationship Id="rId4" Type="http://schemas.openxmlformats.org/officeDocument/2006/relationships/image" Target="../media/image30.jpeg"/></Relationships>
</file>

<file path=ppt/slides/_rels/slide18.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2.xml"/><Relationship Id="rId4" Type="http://schemas.openxmlformats.org/officeDocument/2006/relationships/image" Target="../media/image33.jpeg"/></Relationships>
</file>

<file path=ppt/slides/_rels/slide19.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7.jpeg"/><Relationship Id="rId7" Type="http://schemas.openxmlformats.org/officeDocument/2006/relationships/image" Target="../media/image41.jpeg"/><Relationship Id="rId2" Type="http://schemas.openxmlformats.org/officeDocument/2006/relationships/image" Target="../media/image36.jpeg"/><Relationship Id="rId1" Type="http://schemas.openxmlformats.org/officeDocument/2006/relationships/slideLayout" Target="../slideLayouts/slideLayout2.xml"/><Relationship Id="rId6" Type="http://schemas.openxmlformats.org/officeDocument/2006/relationships/image" Target="../media/image40.jpeg"/><Relationship Id="rId5" Type="http://schemas.openxmlformats.org/officeDocument/2006/relationships/image" Target="../media/image39.jpeg"/><Relationship Id="rId4" Type="http://schemas.openxmlformats.org/officeDocument/2006/relationships/image" Target="../media/image38.jpeg"/></Relationships>
</file>

<file path=ppt/slides/_rels/slide21.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2.xml"/><Relationship Id="rId4" Type="http://schemas.openxmlformats.org/officeDocument/2006/relationships/image" Target="../media/image44.jpeg"/></Relationships>
</file>

<file path=ppt/slides/_rels/slide22.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2.xml"/><Relationship Id="rId4" Type="http://schemas.microsoft.com/office/2007/relationships/hdphoto" Target="../media/hdphoto2.wdp"/></Relationships>
</file>

<file path=ppt/slides/_rels/slide23.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jpeg"/><Relationship Id="rId1" Type="http://schemas.openxmlformats.org/officeDocument/2006/relationships/slideLayout" Target="../slideLayouts/slideLayout2.xml"/><Relationship Id="rId6" Type="http://schemas.openxmlformats.org/officeDocument/2006/relationships/image" Target="../media/image59.jpeg"/><Relationship Id="rId5" Type="http://schemas.openxmlformats.org/officeDocument/2006/relationships/image" Target="../media/image58.jpeg"/><Relationship Id="rId4" Type="http://schemas.openxmlformats.org/officeDocument/2006/relationships/image" Target="../media/image57.jpeg"/></Relationships>
</file>

<file path=ppt/slides/_rels/slide29.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61.jpeg"/><Relationship Id="rId1" Type="http://schemas.openxmlformats.org/officeDocument/2006/relationships/slideLayout" Target="../slideLayouts/slideLayout2.xml"/><Relationship Id="rId4" Type="http://schemas.openxmlformats.org/officeDocument/2006/relationships/image" Target="../media/image63.jpe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948868" y="1663443"/>
            <a:ext cx="10307629" cy="2739211"/>
          </a:xfrm>
          <a:prstGeom prst="rect">
            <a:avLst/>
          </a:prstGeom>
          <a:noFill/>
        </p:spPr>
        <p:txBody>
          <a:bodyPr wrap="none" rtlCol="1">
            <a:spAutoFit/>
          </a:bodyPr>
          <a:lstStyle/>
          <a:p>
            <a:pPr algn="ctr"/>
            <a:endParaRPr lang="fa-IR" sz="2400" b="1" dirty="0">
              <a:cs typeface="B Homa" panose="00000400000000000000" pitchFamily="2" charset="-78"/>
            </a:endParaRPr>
          </a:p>
          <a:p>
            <a:pPr algn="ctr"/>
            <a:endParaRPr lang="fa-IR" sz="2400" b="1" dirty="0">
              <a:cs typeface="B Homa" panose="00000400000000000000" pitchFamily="2" charset="-78"/>
            </a:endParaRPr>
          </a:p>
          <a:p>
            <a:pPr algn="ctr"/>
            <a:r>
              <a:rPr lang="fa-IR" sz="6000" b="1" dirty="0" smtClean="0">
                <a:cs typeface="B Homa" panose="00000400000000000000" pitchFamily="2" charset="-78"/>
              </a:rPr>
              <a:t>معرفی و بررسی الگو باغسازی ایتالیایی</a:t>
            </a:r>
            <a:endParaRPr lang="fa-IR" sz="6000" b="1" dirty="0">
              <a:cs typeface="B Homa" panose="00000400000000000000" pitchFamily="2" charset="-78"/>
            </a:endParaRPr>
          </a:p>
          <a:p>
            <a:pPr algn="ctr"/>
            <a:endParaRPr lang="fa-IR" sz="1600" b="1" dirty="0">
              <a:cs typeface="B Homa" panose="00000400000000000000" pitchFamily="2" charset="-78"/>
            </a:endParaRPr>
          </a:p>
          <a:p>
            <a:pPr algn="ctr"/>
            <a:endParaRPr lang="fa-IR" sz="1600" b="1" dirty="0">
              <a:cs typeface="B Homa" panose="00000400000000000000" pitchFamily="2" charset="-78"/>
            </a:endParaRPr>
          </a:p>
          <a:p>
            <a:pPr algn="ctr"/>
            <a:endParaRPr lang="fa-IR" sz="1600" b="1" dirty="0">
              <a:cs typeface="B Homa" panose="00000400000000000000" pitchFamily="2" charset="-78"/>
            </a:endParaRPr>
          </a:p>
          <a:p>
            <a:pPr algn="ctr"/>
            <a:endParaRPr lang="fa-IR" sz="1600" b="1" dirty="0">
              <a:cs typeface="B Homa" panose="00000400000000000000" pitchFamily="2" charset="-78"/>
            </a:endParaRPr>
          </a:p>
        </p:txBody>
      </p:sp>
    </p:spTree>
    <p:extLst>
      <p:ext uri="{BB962C8B-B14F-4D97-AF65-F5344CB8AC3E}">
        <p14:creationId xmlns:p14="http://schemas.microsoft.com/office/powerpoint/2010/main" val="3221179687"/>
      </p:ext>
    </p:extLst>
  </p:cSld>
  <p:clrMapOvr>
    <a:masterClrMapping/>
  </p:clrMapOvr>
  <mc:AlternateContent xmlns:mc="http://schemas.openxmlformats.org/markup-compatibility/2006" xmlns:p14="http://schemas.microsoft.com/office/powerpoint/2010/main">
    <mc:Choice Requires="p14">
      <p:transition spd="slow" p14:dur="3400">
        <p14:reveal thruBlk="1" dir="r"/>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878181" y="1453840"/>
            <a:ext cx="3258574" cy="3724609"/>
          </a:xfrm>
          <a:prstGeom prst="rect">
            <a:avLst/>
          </a:prstGeom>
        </p:spPr>
        <p:txBody>
          <a:bodyPr wrap="square">
            <a:spAutoFit/>
          </a:bodyPr>
          <a:lstStyle/>
          <a:p>
            <a:pPr algn="r" rtl="1">
              <a:lnSpc>
                <a:spcPct val="115000"/>
              </a:lnSpc>
              <a:spcAft>
                <a:spcPts val="1000"/>
              </a:spcAft>
            </a:pPr>
            <a:r>
              <a:rPr lang="fa-IR" b="1" dirty="0">
                <a:latin typeface="Calibri"/>
                <a:ea typeface="Calibri"/>
                <a:cs typeface="B Homa" panose="00000400000000000000" pitchFamily="2" charset="-78"/>
              </a:rPr>
              <a:t>باغ های گیاه شناسی قرون وسطی در دوران رنسانس تبدیل به باغ های مخفی شدند، در این باغ ها بود که نوه ی کوزیمو،لورِنتسو(1492-1449)،آکادمی پیروان افلاطون را پس از مرگ کوزیمو در آنجا مستقر کرد.</a:t>
            </a:r>
            <a:endParaRPr lang="en-US" b="1" dirty="0">
              <a:latin typeface="Calibri"/>
              <a:ea typeface="Calibri"/>
              <a:cs typeface="Arial"/>
            </a:endParaRPr>
          </a:p>
          <a:p>
            <a:pPr algn="r" rtl="1">
              <a:lnSpc>
                <a:spcPct val="115000"/>
              </a:lnSpc>
              <a:spcAft>
                <a:spcPts val="1000"/>
              </a:spcAft>
            </a:pPr>
            <a:r>
              <a:rPr lang="fa-IR" b="1" dirty="0">
                <a:latin typeface="Calibri"/>
                <a:ea typeface="Calibri"/>
                <a:cs typeface="B Homa" panose="00000400000000000000" pitchFamily="2" charset="-78"/>
              </a:rPr>
              <a:t>بلوغ ویلاهای ایتالیایی عصر رنسانس که در آنها سازمان دهی هندسی، جزئیات معماری و جلوه های حضور آب برای خلق یک نقشه یک پارچه به کار گرفته می شد، در قرن شانزدهم اتفاق افتاد.</a:t>
            </a:r>
            <a:endParaRPr lang="en-US" b="1" dirty="0">
              <a:latin typeface="Calibri"/>
              <a:ea typeface="Calibri"/>
              <a:cs typeface="Arial"/>
            </a:endParaRPr>
          </a:p>
        </p:txBody>
      </p:sp>
      <p:pic>
        <p:nvPicPr>
          <p:cNvPr id="7170" name="Picture 2" descr="C:\Users\Adel\Desktop\عکس۴۷۰۹.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24001" y="5117498"/>
            <a:ext cx="4040631" cy="1674804"/>
          </a:xfrm>
          <a:prstGeom prst="rect">
            <a:avLst/>
          </a:prstGeom>
          <a:noFill/>
          <a:extLst>
            <a:ext uri="{909E8E84-426E-40DD-AFC4-6F175D3DCCD1}">
              <a14:hiddenFill xmlns:a14="http://schemas.microsoft.com/office/drawing/2010/main">
                <a:solidFill>
                  <a:srgbClr val="FFFFFF"/>
                </a:solidFill>
              </a14:hiddenFill>
            </a:ext>
          </a:extLst>
        </p:spPr>
      </p:pic>
      <p:pic>
        <p:nvPicPr>
          <p:cNvPr id="7171" name="Picture 3" descr="C:\Users\Adel\Desktop\عکس۴۷۰۹.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855845" y="4324975"/>
            <a:ext cx="2648774" cy="1778198"/>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C:\Users\Adel\Desktop\عکس۴۷۰۹.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684967" y="2053280"/>
            <a:ext cx="1791594" cy="4662762"/>
          </a:xfrm>
          <a:prstGeom prst="rect">
            <a:avLst/>
          </a:prstGeom>
          <a:noFill/>
          <a:extLst>
            <a:ext uri="{909E8E84-426E-40DD-AFC4-6F175D3DCCD1}">
              <a14:hiddenFill xmlns:a14="http://schemas.microsoft.com/office/drawing/2010/main">
                <a:solidFill>
                  <a:srgbClr val="FFFFFF"/>
                </a:solidFill>
              </a14:hiddenFill>
            </a:ext>
          </a:extLst>
        </p:spPr>
      </p:pic>
      <p:pic>
        <p:nvPicPr>
          <p:cNvPr id="7173" name="Picture 5" descr="C:\Users\Adel\Desktop\عکس۴۷۰۹.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86365" y="2053281"/>
            <a:ext cx="2918255" cy="2082225"/>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1780746" y="476673"/>
            <a:ext cx="8887253" cy="646331"/>
          </a:xfrm>
          <a:prstGeom prst="rect">
            <a:avLst/>
          </a:prstGeom>
          <a:noFill/>
        </p:spPr>
        <p:txBody>
          <a:bodyPr wrap="square" rtlCol="1">
            <a:spAutoFit/>
          </a:bodyPr>
          <a:lstStyle/>
          <a:p>
            <a:pPr algn="r" rtl="1"/>
            <a:r>
              <a:rPr lang="fa-IR" b="1" dirty="0">
                <a:latin typeface="Calibri"/>
                <a:ea typeface="Calibri"/>
                <a:cs typeface="B Homa" panose="00000400000000000000" pitchFamily="2" charset="-78"/>
              </a:rPr>
              <a:t>بازسازی ویلای خانواده مدیچی در کارِجی نشان می دهد که چگونه یک قلعه قرون وسطایی به همراه مزرعه و ابنیه ی وابسته به آن، در طرح ریزی متمایز ویلا سابوربانا نقش داشتند.</a:t>
            </a:r>
          </a:p>
        </p:txBody>
      </p:sp>
      <p:sp>
        <p:nvSpPr>
          <p:cNvPr id="3" name="TextBox 2"/>
          <p:cNvSpPr txBox="1"/>
          <p:nvPr/>
        </p:nvSpPr>
        <p:spPr>
          <a:xfrm>
            <a:off x="5136755" y="1127620"/>
            <a:ext cx="5531243" cy="923330"/>
          </a:xfrm>
          <a:prstGeom prst="rect">
            <a:avLst/>
          </a:prstGeom>
          <a:noFill/>
        </p:spPr>
        <p:txBody>
          <a:bodyPr wrap="square" rtlCol="1">
            <a:spAutoFit/>
          </a:bodyPr>
          <a:lstStyle/>
          <a:p>
            <a:pPr algn="r" rtl="1"/>
            <a:r>
              <a:rPr lang="fa-IR" b="1" dirty="0">
                <a:latin typeface="Calibri"/>
                <a:ea typeface="Calibri"/>
                <a:cs typeface="B Homa" panose="00000400000000000000" pitchFamily="2" charset="-78"/>
              </a:rPr>
              <a:t>این سایت شیب دار در ارتباط با منظر طرح ریزی شده به نحوی که </a:t>
            </a:r>
          </a:p>
          <a:p>
            <a:pPr algn="r" rtl="1"/>
            <a:r>
              <a:rPr lang="fa-IR" b="1" dirty="0">
                <a:latin typeface="Calibri"/>
                <a:ea typeface="Calibri"/>
                <a:cs typeface="B Homa" panose="00000400000000000000" pitchFamily="2" charset="-78"/>
              </a:rPr>
              <a:t>چشم انداز های متفاوتی از زوایای مختلف قابل دیدن بود و حسی </a:t>
            </a:r>
          </a:p>
          <a:p>
            <a:pPr algn="r" rtl="1"/>
            <a:r>
              <a:rPr lang="fa-IR" b="1" dirty="0">
                <a:latin typeface="Calibri"/>
                <a:ea typeface="Calibri"/>
                <a:cs typeface="B Homa" panose="00000400000000000000" pitchFamily="2" charset="-78"/>
              </a:rPr>
              <a:t>از گشودگی به باغ ها را القا می کرد.</a:t>
            </a:r>
          </a:p>
        </p:txBody>
      </p:sp>
      <p:sp>
        <p:nvSpPr>
          <p:cNvPr id="5" name="TextBox 4"/>
          <p:cNvSpPr txBox="1"/>
          <p:nvPr/>
        </p:nvSpPr>
        <p:spPr>
          <a:xfrm>
            <a:off x="4362842" y="107340"/>
            <a:ext cx="3969356" cy="369332"/>
          </a:xfrm>
          <a:prstGeom prst="rect">
            <a:avLst/>
          </a:prstGeom>
          <a:noFill/>
        </p:spPr>
        <p:txBody>
          <a:bodyPr wrap="none" rtlCol="1">
            <a:spAutoFit/>
          </a:bodyPr>
          <a:lstStyle/>
          <a:p>
            <a:r>
              <a:rPr lang="fa-IR" b="1" dirty="0">
                <a:latin typeface="Calibri"/>
                <a:ea typeface="Calibri"/>
                <a:cs typeface="B Homa" panose="00000400000000000000" pitchFamily="2" charset="-78"/>
              </a:rPr>
              <a:t>نمونه موردی: ویلای خانواده ی مدیچی در کارِجی</a:t>
            </a:r>
          </a:p>
        </p:txBody>
      </p:sp>
    </p:spTree>
    <p:extLst>
      <p:ext uri="{BB962C8B-B14F-4D97-AF65-F5344CB8AC3E}">
        <p14:creationId xmlns:p14="http://schemas.microsoft.com/office/powerpoint/2010/main" val="2683992946"/>
      </p:ext>
    </p:extLst>
  </p:cSld>
  <p:clrMapOvr>
    <a:masterClrMapping/>
  </p:clrMapOvr>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75920" y="1"/>
            <a:ext cx="1645002" cy="517065"/>
          </a:xfrm>
          <a:prstGeom prst="rect">
            <a:avLst/>
          </a:prstGeom>
        </p:spPr>
        <p:txBody>
          <a:bodyPr wrap="none">
            <a:spAutoFit/>
          </a:bodyPr>
          <a:lstStyle/>
          <a:p>
            <a:pPr>
              <a:lnSpc>
                <a:spcPct val="115000"/>
              </a:lnSpc>
              <a:spcAft>
                <a:spcPts val="1000"/>
              </a:spcAft>
            </a:pPr>
            <a:r>
              <a:rPr lang="fa-IR" sz="2400" b="1" dirty="0">
                <a:latin typeface="Calibri"/>
                <a:ea typeface="Calibri"/>
                <a:cs typeface="B Homa" panose="00000400000000000000" pitchFamily="2" charset="-78"/>
              </a:rPr>
              <a:t>تولد دوباره رم</a:t>
            </a:r>
            <a:endParaRPr lang="en-US" sz="2400" b="1" dirty="0">
              <a:latin typeface="Calibri"/>
              <a:ea typeface="Calibri"/>
              <a:cs typeface="Arial"/>
            </a:endParaRPr>
          </a:p>
        </p:txBody>
      </p:sp>
      <p:sp>
        <p:nvSpPr>
          <p:cNvPr id="5" name="Rectangle 4"/>
          <p:cNvSpPr/>
          <p:nvPr/>
        </p:nvSpPr>
        <p:spPr>
          <a:xfrm>
            <a:off x="1671653" y="693249"/>
            <a:ext cx="8826903" cy="923330"/>
          </a:xfrm>
          <a:prstGeom prst="rect">
            <a:avLst/>
          </a:prstGeom>
        </p:spPr>
        <p:txBody>
          <a:bodyPr wrap="square">
            <a:spAutoFit/>
          </a:bodyPr>
          <a:lstStyle/>
          <a:p>
            <a:pPr algn="r" rtl="1"/>
            <a:r>
              <a:rPr lang="fa-IR" b="1" dirty="0">
                <a:latin typeface="Calibri"/>
                <a:ea typeface="Calibri"/>
                <a:cs typeface="B Homa" panose="00000400000000000000" pitchFamily="2" charset="-78"/>
              </a:rPr>
              <a:t>در قرن شانزدهم مرکز قدرت رنسانس از فلورانس به رُم منتقل شد. خانواده های سلطنتی،شاهزادگان متمول را به کلیسای رم می فرستادند تا با به کار گیری استعدادهای هنری آن زمان،آثاری را خلق کنند که بر جایگاه حامیان آن ها دلالت داشته باشد. </a:t>
            </a:r>
            <a:endParaRPr lang="fa-IR" b="1" dirty="0"/>
          </a:p>
        </p:txBody>
      </p:sp>
      <p:sp>
        <p:nvSpPr>
          <p:cNvPr id="6" name="Rectangle 5"/>
          <p:cNvSpPr/>
          <p:nvPr/>
        </p:nvSpPr>
        <p:spPr>
          <a:xfrm>
            <a:off x="7334328" y="1936640"/>
            <a:ext cx="3164229" cy="3724609"/>
          </a:xfrm>
          <a:prstGeom prst="rect">
            <a:avLst/>
          </a:prstGeom>
        </p:spPr>
        <p:txBody>
          <a:bodyPr wrap="square">
            <a:spAutoFit/>
          </a:bodyPr>
          <a:lstStyle/>
          <a:p>
            <a:pPr algn="r" rtl="1">
              <a:lnSpc>
                <a:spcPct val="115000"/>
              </a:lnSpc>
              <a:spcAft>
                <a:spcPts val="1000"/>
              </a:spcAft>
            </a:pPr>
            <a:r>
              <a:rPr lang="fa-IR" b="1" dirty="0">
                <a:latin typeface="Calibri"/>
                <a:ea typeface="Calibri"/>
                <a:cs typeface="B Homa" panose="00000400000000000000" pitchFamily="2" charset="-78"/>
              </a:rPr>
              <a:t>طراحان دوره رنسانس از قبیل معماری و مجسمه سازی رومی را مورد مطالعه قرار دادند و از منطق و استدلال های مستتر در این فرم ها الهام گرفتند اصول کلاسیکِ نظم و تقارن ، فضا را سازماندهی می کند. </a:t>
            </a:r>
          </a:p>
          <a:p>
            <a:pPr algn="r" rtl="1">
              <a:lnSpc>
                <a:spcPct val="115000"/>
              </a:lnSpc>
              <a:spcAft>
                <a:spcPts val="1000"/>
              </a:spcAft>
            </a:pPr>
            <a:r>
              <a:rPr lang="fa-IR" b="1" dirty="0">
                <a:latin typeface="Calibri"/>
                <a:ea typeface="Calibri"/>
                <a:cs typeface="B Homa" panose="00000400000000000000" pitchFamily="2" charset="-78"/>
              </a:rPr>
              <a:t>ویژگی های باغ های ایتالیایی دوره ی رنسانس شامل چیدمان محوری و قاب بندی معماگونه ی منظر،حضور وافر آب،استفاده از مجسمه های تزئینی و رواج پیکرنگاری ها است.</a:t>
            </a:r>
            <a:endParaRPr lang="en-US" b="1" dirty="0">
              <a:latin typeface="Calibri"/>
              <a:ea typeface="Calibri"/>
              <a:cs typeface="B Homa" panose="00000400000000000000" pitchFamily="2" charset="-78"/>
            </a:endParaRPr>
          </a:p>
        </p:txBody>
      </p:sp>
      <p:sp>
        <p:nvSpPr>
          <p:cNvPr id="7" name="Rectangle 6"/>
          <p:cNvSpPr/>
          <p:nvPr/>
        </p:nvSpPr>
        <p:spPr>
          <a:xfrm>
            <a:off x="1847528" y="5661248"/>
            <a:ext cx="8820472" cy="923330"/>
          </a:xfrm>
          <a:prstGeom prst="rect">
            <a:avLst/>
          </a:prstGeom>
        </p:spPr>
        <p:txBody>
          <a:bodyPr wrap="square">
            <a:spAutoFit/>
          </a:bodyPr>
          <a:lstStyle/>
          <a:p>
            <a:pPr algn="r" rtl="1"/>
            <a:r>
              <a:rPr lang="fa-IR" b="1" dirty="0">
                <a:latin typeface="Calibri"/>
                <a:ea typeface="Calibri"/>
                <a:cs typeface="B Homa" panose="00000400000000000000" pitchFamily="2" charset="-78"/>
              </a:rPr>
              <a:t>معماران از اشکال هندسی پیچیده برای یکپارچه کردن نقشه ی طرح و مرتبط ساختن فضاهای داخلی و خارجی استفاده می کردند. تقسیمات فرعی زمین باغ به قطعات کوچکتر (که بعدها به پارتر ها یا باغچه های کوچک معروف شدند)الگوهای مجاور خانه را شکل می دادند. </a:t>
            </a:r>
          </a:p>
        </p:txBody>
      </p:sp>
      <p:pic>
        <p:nvPicPr>
          <p:cNvPr id="10242" name="Picture 2" descr="C:\Users\Adel\Desktop\138409135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3431" y="1603114"/>
            <a:ext cx="5060022" cy="3456384"/>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4223793" y="5085184"/>
            <a:ext cx="1614545" cy="369332"/>
          </a:xfrm>
          <a:prstGeom prst="rect">
            <a:avLst/>
          </a:prstGeom>
          <a:noFill/>
        </p:spPr>
        <p:txBody>
          <a:bodyPr wrap="none" rtlCol="1">
            <a:spAutoFit/>
          </a:bodyPr>
          <a:lstStyle/>
          <a:p>
            <a:r>
              <a:rPr lang="fa-IR" b="1" dirty="0">
                <a:latin typeface="Calibri"/>
                <a:ea typeface="Calibri"/>
                <a:cs typeface="B Homa" panose="00000400000000000000" pitchFamily="2" charset="-78"/>
              </a:rPr>
              <a:t>کلیسای سن پیِترو</a:t>
            </a:r>
          </a:p>
        </p:txBody>
      </p:sp>
    </p:spTree>
    <p:extLst>
      <p:ext uri="{BB962C8B-B14F-4D97-AF65-F5344CB8AC3E}">
        <p14:creationId xmlns:p14="http://schemas.microsoft.com/office/powerpoint/2010/main" val="3972845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801210" y="404665"/>
            <a:ext cx="1348446" cy="517065"/>
          </a:xfrm>
          <a:prstGeom prst="rect">
            <a:avLst/>
          </a:prstGeom>
        </p:spPr>
        <p:txBody>
          <a:bodyPr wrap="none">
            <a:spAutoFit/>
          </a:bodyPr>
          <a:lstStyle/>
          <a:p>
            <a:pPr>
              <a:lnSpc>
                <a:spcPct val="115000"/>
              </a:lnSpc>
              <a:spcAft>
                <a:spcPts val="1000"/>
              </a:spcAft>
            </a:pPr>
            <a:r>
              <a:rPr lang="fa-IR" sz="2400" b="1" dirty="0">
                <a:latin typeface="Calibri"/>
                <a:ea typeface="Calibri"/>
                <a:cs typeface="B Homa" panose="00000400000000000000" pitchFamily="2" charset="-78"/>
              </a:rPr>
              <a:t>شیوه گراها</a:t>
            </a:r>
            <a:endParaRPr lang="en-US" sz="2400" b="1" dirty="0">
              <a:latin typeface="Calibri"/>
              <a:ea typeface="Calibri"/>
              <a:cs typeface="Arial"/>
            </a:endParaRPr>
          </a:p>
        </p:txBody>
      </p:sp>
      <p:sp>
        <p:nvSpPr>
          <p:cNvPr id="5" name="Rectangle 4"/>
          <p:cNvSpPr/>
          <p:nvPr/>
        </p:nvSpPr>
        <p:spPr>
          <a:xfrm>
            <a:off x="1912060" y="1052736"/>
            <a:ext cx="8568952" cy="1938992"/>
          </a:xfrm>
          <a:prstGeom prst="rect">
            <a:avLst/>
          </a:prstGeom>
        </p:spPr>
        <p:txBody>
          <a:bodyPr wrap="square">
            <a:spAutoFit/>
          </a:bodyPr>
          <a:lstStyle/>
          <a:p>
            <a:pPr marL="285750" indent="-285750" algn="r" rtl="1">
              <a:buFont typeface="Wingdings" pitchFamily="2" charset="2"/>
              <a:buChar char="§"/>
            </a:pPr>
            <a:r>
              <a:rPr lang="fa-IR" sz="2000" b="1" dirty="0">
                <a:latin typeface="Calibri"/>
                <a:ea typeface="Calibri"/>
                <a:cs typeface="B Homa" panose="00000400000000000000" pitchFamily="2" charset="-78"/>
              </a:rPr>
              <a:t>طبیعت به صورت مصنوعی-به دست بشر-نظم داده می شد که بیشتر بیان کننده تصورات فردی و قوه خلاقیت بود تا نظم الهی. </a:t>
            </a:r>
          </a:p>
          <a:p>
            <a:pPr marL="285750" indent="-285750" algn="r" rtl="1">
              <a:buFont typeface="Wingdings" pitchFamily="2" charset="2"/>
              <a:buChar char="§"/>
            </a:pPr>
            <a:r>
              <a:rPr lang="fa-IR" sz="2000" b="1" dirty="0">
                <a:latin typeface="Calibri"/>
                <a:ea typeface="Calibri"/>
                <a:cs typeface="B Homa" panose="00000400000000000000" pitchFamily="2" charset="-78"/>
              </a:rPr>
              <a:t>ایده های طراحان منظر با استفاده از اشکال هندسی آزادتر و پیکر نگارری های تمثیلی که تملق گوی صاحب باغ بود، تجلی پیدا می کرد. </a:t>
            </a:r>
          </a:p>
          <a:p>
            <a:pPr marL="285750" indent="-285750" algn="r" rtl="1">
              <a:buFont typeface="Wingdings" pitchFamily="2" charset="2"/>
              <a:buChar char="§"/>
            </a:pPr>
            <a:r>
              <a:rPr lang="fa-IR" sz="2000" b="1" dirty="0">
                <a:latin typeface="Calibri"/>
                <a:ea typeface="Calibri"/>
                <a:cs typeface="B Homa" panose="00000400000000000000" pitchFamily="2" charset="-78"/>
              </a:rPr>
              <a:t>ارتباطات فضایی چندان صریح نبود،منطق پرسپکتیو رفته رفته کمرنگ تر شد،چرا که بسته به موقعیت ناظر تجربیات مختلفی از فضا ایجاد می شد. </a:t>
            </a:r>
            <a:endParaRPr lang="fa-IR" sz="2000" b="1" dirty="0"/>
          </a:p>
        </p:txBody>
      </p:sp>
      <p:sp>
        <p:nvSpPr>
          <p:cNvPr id="6" name="Rectangle 5"/>
          <p:cNvSpPr/>
          <p:nvPr/>
        </p:nvSpPr>
        <p:spPr>
          <a:xfrm>
            <a:off x="1987806" y="3645025"/>
            <a:ext cx="8417460" cy="1685077"/>
          </a:xfrm>
          <a:prstGeom prst="rect">
            <a:avLst/>
          </a:prstGeom>
        </p:spPr>
        <p:txBody>
          <a:bodyPr wrap="square">
            <a:spAutoFit/>
          </a:bodyPr>
          <a:lstStyle/>
          <a:p>
            <a:pPr algn="just" rtl="1">
              <a:lnSpc>
                <a:spcPct val="115000"/>
              </a:lnSpc>
              <a:spcAft>
                <a:spcPts val="1000"/>
              </a:spcAft>
            </a:pPr>
            <a:r>
              <a:rPr lang="fa-IR" b="1" dirty="0">
                <a:latin typeface="Calibri"/>
                <a:ea typeface="Calibri"/>
                <a:cs typeface="B Homa" panose="00000400000000000000" pitchFamily="2" charset="-78"/>
              </a:rPr>
              <a:t>در نیمه ی قرن شانزدهم، نهضت اصلاح دینی نخستین بار در سال 1517 توسط مارتین لوتر در پاسخ به دنیا دوستی روز افزون کلیسا ی کاتولیک و مَسلک آن در برخورد با رستگاری به عنوان کالای قابل معامله آغاز شد. جوامع پروتستان در سرتاسر اروپا پراکنده شدند و کلیساهای مستقل از امپراطوری مقدس روم را شکل دادند. رُم آن را با احیای بُعد معنوی و روحانی کلیسا پاسخ داد که همانا شهرت یافتن به خاطر نقاشی ها، مجسمه ها و پروژه های ساختمانی بزرگی بود که چهره ی شهر را بار دیگر به یک پایتخت فرهنگی تغییر داد.</a:t>
            </a:r>
            <a:endParaRPr lang="en-US" b="1" dirty="0">
              <a:latin typeface="Calibri"/>
              <a:ea typeface="Calibri"/>
              <a:cs typeface="B Homa" panose="00000400000000000000" pitchFamily="2" charset="-78"/>
            </a:endParaRPr>
          </a:p>
        </p:txBody>
      </p:sp>
    </p:spTree>
    <p:extLst>
      <p:ext uri="{BB962C8B-B14F-4D97-AF65-F5344CB8AC3E}">
        <p14:creationId xmlns:p14="http://schemas.microsoft.com/office/powerpoint/2010/main" val="3602963316"/>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388254" y="188941"/>
            <a:ext cx="3651962" cy="400110"/>
          </a:xfrm>
          <a:prstGeom prst="rect">
            <a:avLst/>
          </a:prstGeom>
          <a:noFill/>
        </p:spPr>
        <p:txBody>
          <a:bodyPr wrap="none" rtlCol="1">
            <a:spAutoFit/>
          </a:bodyPr>
          <a:lstStyle/>
          <a:p>
            <a:r>
              <a:rPr lang="fa-IR" sz="2000" b="1" dirty="0">
                <a:cs typeface="B Homa" panose="00000400000000000000" pitchFamily="2" charset="-78"/>
              </a:rPr>
              <a:t>ویلاها و باغ های ایتالیا در دوره رنسانس </a:t>
            </a:r>
          </a:p>
        </p:txBody>
      </p:sp>
      <p:sp>
        <p:nvSpPr>
          <p:cNvPr id="5" name="TextBox 4"/>
          <p:cNvSpPr txBox="1"/>
          <p:nvPr/>
        </p:nvSpPr>
        <p:spPr>
          <a:xfrm>
            <a:off x="5165998" y="657236"/>
            <a:ext cx="5161991" cy="369332"/>
          </a:xfrm>
          <a:prstGeom prst="rect">
            <a:avLst/>
          </a:prstGeom>
          <a:noFill/>
        </p:spPr>
        <p:txBody>
          <a:bodyPr wrap="none" rtlCol="1">
            <a:spAutoFit/>
          </a:bodyPr>
          <a:lstStyle/>
          <a:p>
            <a:pPr algn="r" rtl="1"/>
            <a:r>
              <a:rPr lang="fa-IR" b="1" dirty="0">
                <a:cs typeface="B Homa" panose="00000400000000000000" pitchFamily="2" charset="-78"/>
              </a:rPr>
              <a:t>حیاط بِلوِدره (</a:t>
            </a:r>
            <a:r>
              <a:rPr lang="en-US" b="1" dirty="0">
                <a:cs typeface="B Homa" panose="00000400000000000000" pitchFamily="2" charset="-78"/>
              </a:rPr>
              <a:t>Cortile del BelvedereI</a:t>
            </a:r>
            <a:r>
              <a:rPr lang="fa-IR" b="1" dirty="0">
                <a:cs typeface="B Homa" panose="00000400000000000000" pitchFamily="2" charset="-78"/>
              </a:rPr>
              <a:t>)، شهر واتیکان (رُم)</a:t>
            </a:r>
          </a:p>
        </p:txBody>
      </p:sp>
      <p:pic>
        <p:nvPicPr>
          <p:cNvPr id="1026" name="Picture 2" descr="E:\narges\ترم 5\منظر سازی\بلو دره\2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37947" y="657237"/>
            <a:ext cx="3163614" cy="5555205"/>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E:\narges\ترم 5\منظر سازی\بلو دره\Cortile_della_Pigna.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35663" y="3645024"/>
            <a:ext cx="2772308" cy="1926754"/>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p:nvPr/>
        </p:nvSpPr>
        <p:spPr>
          <a:xfrm>
            <a:off x="8040216" y="1268761"/>
            <a:ext cx="2286000" cy="2322174"/>
          </a:xfrm>
          <a:prstGeom prst="rect">
            <a:avLst/>
          </a:prstGeom>
        </p:spPr>
        <p:txBody>
          <a:bodyPr wrap="square">
            <a:spAutoFit/>
          </a:bodyPr>
          <a:lstStyle/>
          <a:p>
            <a:pPr algn="just" rtl="1">
              <a:lnSpc>
                <a:spcPct val="115000"/>
              </a:lnSpc>
              <a:spcAft>
                <a:spcPts val="1000"/>
              </a:spcAft>
            </a:pPr>
            <a:r>
              <a:rPr lang="fa-IR" dirty="0">
                <a:latin typeface="Calibri"/>
                <a:ea typeface="Calibri"/>
                <a:cs typeface="B Homa" panose="00000400000000000000" pitchFamily="2" charset="-78"/>
              </a:rPr>
              <a:t>حیاط بِلوِدره،رُم: برامانته با استفاده از ایوان های سه گانه که مفهوم جدیدی از فضا را در میان معانی معمارانه بیان می کرد،حیاط مستطیلی بزرگی را ایجاد کرد.</a:t>
            </a:r>
            <a:endParaRPr lang="en-US" sz="1200" dirty="0">
              <a:latin typeface="Calibri"/>
              <a:ea typeface="Calibri"/>
              <a:cs typeface="B Homa" panose="00000400000000000000" pitchFamily="2" charset="-78"/>
            </a:endParaRPr>
          </a:p>
        </p:txBody>
      </p:sp>
      <p:pic>
        <p:nvPicPr>
          <p:cNvPr id="1031" name="Picture 7" descr="C:\Users\Adel\Desktop\عکس۴۷۲۰.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755205" y="3645024"/>
            <a:ext cx="2883454" cy="1864494"/>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E:\narges\ترم 5\منظر سازی\عکس کتاب\عکس۴۷۲۱.jpg"/>
          <p:cNvPicPr>
            <a:picLocks noChangeAspect="1" noChangeArrowheads="1"/>
          </p:cNvPicPr>
          <p:nvPr/>
        </p:nvPicPr>
        <p:blipFill rotWithShape="1">
          <a:blip r:embed="rId5" cstate="print">
            <a:extLst>
              <a:ext uri="{BEBA8EAE-BF5A-486C-A8C5-ECC9F3942E4B}">
                <a14:imgProps xmlns:a14="http://schemas.microsoft.com/office/drawing/2010/main">
                  <a14:imgLayer r:embed="rId6">
                    <a14:imgEffect>
                      <a14:sharpenSoften amount="50000"/>
                    </a14:imgEffect>
                  </a14:imgLayer>
                </a14:imgProps>
              </a:ext>
              <a:ext uri="{28A0092B-C50C-407E-A947-70E740481C1C}">
                <a14:useLocalDpi xmlns:a14="http://schemas.microsoft.com/office/drawing/2010/main" val="0"/>
              </a:ext>
            </a:extLst>
          </a:blip>
          <a:srcRect l="3574" t="7423" r="7405" b="8139"/>
          <a:stretch/>
        </p:blipFill>
        <p:spPr bwMode="auto">
          <a:xfrm>
            <a:off x="4801562" y="968431"/>
            <a:ext cx="3238655" cy="2303955"/>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p:cNvSpPr/>
          <p:nvPr/>
        </p:nvSpPr>
        <p:spPr>
          <a:xfrm>
            <a:off x="5089352" y="5847726"/>
            <a:ext cx="5544616" cy="1047979"/>
          </a:xfrm>
          <a:prstGeom prst="rect">
            <a:avLst/>
          </a:prstGeom>
        </p:spPr>
        <p:txBody>
          <a:bodyPr wrap="square">
            <a:spAutoFit/>
          </a:bodyPr>
          <a:lstStyle/>
          <a:p>
            <a:pPr algn="r" rtl="1">
              <a:lnSpc>
                <a:spcPct val="115000"/>
              </a:lnSpc>
              <a:spcAft>
                <a:spcPts val="1000"/>
              </a:spcAft>
            </a:pPr>
            <a:r>
              <a:rPr lang="fa-IR" dirty="0">
                <a:latin typeface="Calibri"/>
                <a:ea typeface="Calibri"/>
                <a:cs typeface="B Homa" panose="00000400000000000000" pitchFamily="2" charset="-78"/>
              </a:rPr>
              <a:t>فضای آشتی: حیاط بِلودِره حول محوری تقارن یافته بود که به یک قوس منتهی می شدو اشکال هندسی بی قاعده نیز سازه های موجود را تراز می کرد.</a:t>
            </a:r>
            <a:endParaRPr lang="en-US" sz="1200" dirty="0">
              <a:latin typeface="Calibri"/>
              <a:ea typeface="Calibri"/>
              <a:cs typeface="Arial"/>
            </a:endParaRPr>
          </a:p>
        </p:txBody>
      </p:sp>
    </p:spTree>
    <p:extLst>
      <p:ext uri="{BB962C8B-B14F-4D97-AF65-F5344CB8AC3E}">
        <p14:creationId xmlns:p14="http://schemas.microsoft.com/office/powerpoint/2010/main" val="28664760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8762706" y="270996"/>
            <a:ext cx="1696298" cy="410882"/>
          </a:xfrm>
          <a:prstGeom prst="rect">
            <a:avLst/>
          </a:prstGeom>
        </p:spPr>
        <p:txBody>
          <a:bodyPr wrap="none">
            <a:spAutoFit/>
          </a:bodyPr>
          <a:lstStyle/>
          <a:p>
            <a:pPr algn="r" rtl="1">
              <a:lnSpc>
                <a:spcPct val="115000"/>
              </a:lnSpc>
              <a:spcAft>
                <a:spcPts val="1000"/>
              </a:spcAft>
            </a:pPr>
            <a:r>
              <a:rPr lang="fa-IR" b="1" dirty="0">
                <a:latin typeface="Calibri"/>
                <a:ea typeface="Calibri"/>
                <a:cs typeface="B Homa" panose="00000400000000000000" pitchFamily="2" charset="-78"/>
              </a:rPr>
              <a:t>ویلا دِسته ، تیوولی </a:t>
            </a:r>
            <a:endParaRPr lang="en-US" sz="1200" b="1" dirty="0">
              <a:latin typeface="Calibri"/>
              <a:ea typeface="Calibri"/>
              <a:cs typeface="Arial"/>
            </a:endParaRPr>
          </a:p>
        </p:txBody>
      </p:sp>
      <p:pic>
        <p:nvPicPr>
          <p:cNvPr id="2052" name="Picture 4" descr="E:\narges\ترم 5\منظر سازی\ویلا دسته تیوولی\4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1497" y="955754"/>
            <a:ext cx="5050090" cy="3758267"/>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E:\narges\ترم 5\منظر سازی\ویلا دسته تیوولی\0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32104" y="4260135"/>
            <a:ext cx="3456384" cy="2591008"/>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E:\narges\ترم 5\منظر سازی\ویلا دسته تیوولی\2001_08_ItalyTivoliGardens3-L.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617381" y="4509121"/>
            <a:ext cx="3251115" cy="2148557"/>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8176108" y="688513"/>
            <a:ext cx="2467836" cy="3596369"/>
          </a:xfrm>
          <a:prstGeom prst="rect">
            <a:avLst/>
          </a:prstGeom>
        </p:spPr>
        <p:txBody>
          <a:bodyPr wrap="square">
            <a:spAutoFit/>
          </a:bodyPr>
          <a:lstStyle/>
          <a:p>
            <a:pPr algn="r" rtl="1">
              <a:lnSpc>
                <a:spcPct val="115000"/>
              </a:lnSpc>
              <a:spcAft>
                <a:spcPts val="1000"/>
              </a:spcAft>
            </a:pPr>
            <a:r>
              <a:rPr lang="fa-IR" dirty="0">
                <a:latin typeface="Calibri"/>
                <a:ea typeface="Calibri"/>
                <a:cs typeface="B Homa" panose="00000400000000000000" pitchFamily="2" charset="-78"/>
              </a:rPr>
              <a:t>هرکول روحانی مقدس تیوولی بود. پیکر نگاری پیچیده ی هرکول در ویلا دِسته در سرپرستی و حفاظت از مردم اشاره دارد. این پروژه را پیِرو لیجوریو تقبل کرد، او محتوای موضوعی آن را ارتقا بخشید و شیب ها را به صورت تراس ها و با جلوه های آب مهندسی کرد که امروزه باغ به خاطر آن شهرت دارد. </a:t>
            </a:r>
            <a:endParaRPr lang="en-US" sz="1200" dirty="0">
              <a:latin typeface="Calibri"/>
              <a:ea typeface="Calibri"/>
              <a:cs typeface="Arial"/>
            </a:endParaRPr>
          </a:p>
        </p:txBody>
      </p:sp>
      <p:sp>
        <p:nvSpPr>
          <p:cNvPr id="8" name="Rectangle 7"/>
          <p:cNvSpPr/>
          <p:nvPr/>
        </p:nvSpPr>
        <p:spPr>
          <a:xfrm>
            <a:off x="1487488" y="389538"/>
            <a:ext cx="1656184" cy="4552015"/>
          </a:xfrm>
          <a:prstGeom prst="rect">
            <a:avLst/>
          </a:prstGeom>
        </p:spPr>
        <p:txBody>
          <a:bodyPr wrap="square">
            <a:spAutoFit/>
          </a:bodyPr>
          <a:lstStyle/>
          <a:p>
            <a:pPr algn="r" rtl="1">
              <a:lnSpc>
                <a:spcPct val="115000"/>
              </a:lnSpc>
              <a:spcAft>
                <a:spcPts val="1000"/>
              </a:spcAft>
            </a:pPr>
            <a:r>
              <a:rPr lang="fa-IR" dirty="0">
                <a:latin typeface="Calibri"/>
                <a:ea typeface="Calibri"/>
                <a:cs typeface="B Homa" panose="00000400000000000000" pitchFamily="2" charset="-78"/>
              </a:rPr>
              <a:t>بخش های مختلف باغ: محورهای متقاطع در ویلا دِسته بخش های متعددی را ایجاد کرده اند. تراس های بالای با رمپ ها و پله های مشابه آنچه در حیاط بِلودره و معبد قدیمی سرچشمه ی خوشبختی با هم در ارتباطند.</a:t>
            </a:r>
            <a:endParaRPr lang="en-US" sz="1200" dirty="0">
              <a:latin typeface="Calibri"/>
              <a:ea typeface="Calibri"/>
              <a:cs typeface="Arial"/>
            </a:endParaRPr>
          </a:p>
        </p:txBody>
      </p:sp>
      <p:sp>
        <p:nvSpPr>
          <p:cNvPr id="12" name="TextBox 11"/>
          <p:cNvSpPr txBox="1"/>
          <p:nvPr/>
        </p:nvSpPr>
        <p:spPr>
          <a:xfrm>
            <a:off x="3842736" y="306892"/>
            <a:ext cx="3651962" cy="400110"/>
          </a:xfrm>
          <a:prstGeom prst="rect">
            <a:avLst/>
          </a:prstGeom>
          <a:noFill/>
        </p:spPr>
        <p:txBody>
          <a:bodyPr wrap="none" rtlCol="1">
            <a:spAutoFit/>
          </a:bodyPr>
          <a:lstStyle/>
          <a:p>
            <a:pPr algn="r" rtl="1"/>
            <a:r>
              <a:rPr lang="fa-IR" sz="2000" b="1" dirty="0">
                <a:cs typeface="B Homa" panose="00000400000000000000" pitchFamily="2" charset="-78"/>
              </a:rPr>
              <a:t>ویلاها و باغ های ایتالیا در دوره رنسانس </a:t>
            </a:r>
          </a:p>
        </p:txBody>
      </p:sp>
    </p:spTree>
    <p:extLst>
      <p:ext uri="{BB962C8B-B14F-4D97-AF65-F5344CB8AC3E}">
        <p14:creationId xmlns:p14="http://schemas.microsoft.com/office/powerpoint/2010/main" val="1016319165"/>
      </p:ext>
    </p:extLst>
  </p:cSld>
  <p:clrMapOvr>
    <a:masterClrMapping/>
  </p:clrMapOvr>
  <mc:AlternateContent xmlns:mc="http://schemas.openxmlformats.org/markup-compatibility/2006" xmlns:p14="http://schemas.microsoft.com/office/powerpoint/2010/main">
    <mc:Choice Requires="p14">
      <p:transition spd="slow" p14:dur="3400">
        <p14:reveal thruBlk="1" dir="r"/>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295800" y="282374"/>
            <a:ext cx="3651962" cy="400110"/>
          </a:xfrm>
          <a:prstGeom prst="rect">
            <a:avLst/>
          </a:prstGeom>
          <a:noFill/>
        </p:spPr>
        <p:txBody>
          <a:bodyPr wrap="none" rtlCol="1">
            <a:spAutoFit/>
          </a:bodyPr>
          <a:lstStyle/>
          <a:p>
            <a:pPr algn="r" rtl="1"/>
            <a:r>
              <a:rPr lang="fa-IR" sz="2000" b="1" dirty="0">
                <a:cs typeface="B Homa" panose="00000400000000000000" pitchFamily="2" charset="-78"/>
              </a:rPr>
              <a:t>ویلاها و باغ های ایتالیا در دوره رنسانس </a:t>
            </a:r>
          </a:p>
        </p:txBody>
      </p:sp>
      <p:sp>
        <p:nvSpPr>
          <p:cNvPr id="5" name="TextBox 4"/>
          <p:cNvSpPr txBox="1"/>
          <p:nvPr/>
        </p:nvSpPr>
        <p:spPr>
          <a:xfrm>
            <a:off x="7656693" y="760577"/>
            <a:ext cx="2534669" cy="369332"/>
          </a:xfrm>
          <a:prstGeom prst="rect">
            <a:avLst/>
          </a:prstGeom>
          <a:noFill/>
        </p:spPr>
        <p:txBody>
          <a:bodyPr wrap="none" rtlCol="1">
            <a:spAutoFit/>
          </a:bodyPr>
          <a:lstStyle/>
          <a:p>
            <a:pPr algn="r" rtl="1"/>
            <a:r>
              <a:rPr lang="fa-IR" b="1" dirty="0">
                <a:cs typeface="B Homa" panose="00000400000000000000" pitchFamily="2" charset="-78"/>
              </a:rPr>
              <a:t>ویلا لانته ، بانایا (</a:t>
            </a:r>
            <a:r>
              <a:rPr lang="en-US" b="1" dirty="0">
                <a:cs typeface="B Homa" panose="00000400000000000000" pitchFamily="2" charset="-78"/>
              </a:rPr>
              <a:t>Bagnaia</a:t>
            </a:r>
            <a:r>
              <a:rPr lang="fa-IR" b="1" dirty="0">
                <a:cs typeface="B Homa" panose="00000400000000000000" pitchFamily="2" charset="-78"/>
              </a:rPr>
              <a:t>)</a:t>
            </a:r>
          </a:p>
        </p:txBody>
      </p:sp>
      <p:sp>
        <p:nvSpPr>
          <p:cNvPr id="6" name="Rectangle 5"/>
          <p:cNvSpPr/>
          <p:nvPr/>
        </p:nvSpPr>
        <p:spPr>
          <a:xfrm>
            <a:off x="7271806" y="1138930"/>
            <a:ext cx="3310833" cy="1791260"/>
          </a:xfrm>
          <a:prstGeom prst="rect">
            <a:avLst/>
          </a:prstGeom>
        </p:spPr>
        <p:txBody>
          <a:bodyPr wrap="square">
            <a:spAutoFit/>
          </a:bodyPr>
          <a:lstStyle/>
          <a:p>
            <a:pPr algn="just" rtl="1">
              <a:lnSpc>
                <a:spcPct val="115000"/>
              </a:lnSpc>
              <a:spcAft>
                <a:spcPts val="1000"/>
              </a:spcAft>
            </a:pPr>
            <a:r>
              <a:rPr lang="fa-IR" sz="1600" b="1" dirty="0">
                <a:latin typeface="Calibri"/>
                <a:ea typeface="Calibri"/>
                <a:cs typeface="B Homa" panose="00000400000000000000" pitchFamily="2" charset="-78"/>
              </a:rPr>
              <a:t>نمونه ای عالی از اصول طراحی دوره ی رنسانس است. شهر بانایا از دوران باستان به خاطر چشمه ها و حمام هایش شهرت داشت. کاردینال با امید این که شهر را به جایگاه پیشین خود بازگرداند، کانال های هدایت آب را مرمت کرد.</a:t>
            </a:r>
            <a:endParaRPr lang="en-US" sz="1600" b="1" dirty="0">
              <a:latin typeface="Calibri"/>
              <a:ea typeface="Calibri"/>
              <a:cs typeface="B Homa" panose="00000400000000000000" pitchFamily="2" charset="-78"/>
            </a:endParaRPr>
          </a:p>
        </p:txBody>
      </p:sp>
      <p:pic>
        <p:nvPicPr>
          <p:cNvPr id="1026" name="Picture 2" descr="E:\narges\ترم 5\منظر سازی\ویلا لانته\LanteAerial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98429" y="2373417"/>
            <a:ext cx="2973377" cy="4392488"/>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E:\narges\ترم 5\منظر سازی\ویلا لانته\Villa_Lante_Jardins.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01846" y="3334058"/>
            <a:ext cx="3366155" cy="2471206"/>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E:\narges\ترم 5\منظر سازی\ویلا لانته\Jardins_da_Villa_Lante_em_Bagnaia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88452" y="779723"/>
            <a:ext cx="3606800" cy="2312987"/>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1588452" y="3758148"/>
            <a:ext cx="2537520" cy="1789976"/>
          </a:xfrm>
          <a:prstGeom prst="rect">
            <a:avLst/>
          </a:prstGeom>
        </p:spPr>
        <p:txBody>
          <a:bodyPr wrap="square">
            <a:spAutoFit/>
          </a:bodyPr>
          <a:lstStyle/>
          <a:p>
            <a:pPr algn="just" rtl="1">
              <a:lnSpc>
                <a:spcPct val="115000"/>
              </a:lnSpc>
              <a:spcAft>
                <a:spcPts val="1000"/>
              </a:spcAft>
            </a:pPr>
            <a:r>
              <a:rPr lang="fa-IR" sz="1600" b="1" dirty="0">
                <a:latin typeface="Calibri"/>
                <a:ea typeface="Calibri"/>
                <a:cs typeface="B Homa" panose="00000400000000000000" pitchFamily="2" charset="-78"/>
              </a:rPr>
              <a:t>باغ متراکم ویلا لانته با سازمان یافتن حول محور مرکزی نشانگر یک ترکیب واحد از جزء به کل است. احجام معماری نیز موجب شکل گیری این تقارنِ کامل شده است.</a:t>
            </a:r>
            <a:endParaRPr lang="en-US" sz="1600" b="1" dirty="0">
              <a:latin typeface="Calibri"/>
              <a:ea typeface="Calibri"/>
              <a:cs typeface="B Homa" panose="00000400000000000000" pitchFamily="2" charset="-78"/>
            </a:endParaRPr>
          </a:p>
        </p:txBody>
      </p:sp>
    </p:spTree>
    <p:extLst>
      <p:ext uri="{BB962C8B-B14F-4D97-AF65-F5344CB8AC3E}">
        <p14:creationId xmlns:p14="http://schemas.microsoft.com/office/powerpoint/2010/main" val="199652789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295800" y="282374"/>
            <a:ext cx="3651962" cy="400110"/>
          </a:xfrm>
          <a:prstGeom prst="rect">
            <a:avLst/>
          </a:prstGeom>
          <a:noFill/>
        </p:spPr>
        <p:txBody>
          <a:bodyPr wrap="none" rtlCol="1">
            <a:spAutoFit/>
          </a:bodyPr>
          <a:lstStyle/>
          <a:p>
            <a:pPr algn="r" rtl="1"/>
            <a:r>
              <a:rPr lang="fa-IR" sz="2000" b="1" dirty="0">
                <a:cs typeface="B Homa" panose="00000400000000000000" pitchFamily="2" charset="-78"/>
              </a:rPr>
              <a:t>ویلاها و باغ های ایتالیا در دوره رنسانس </a:t>
            </a:r>
          </a:p>
        </p:txBody>
      </p:sp>
      <p:sp>
        <p:nvSpPr>
          <p:cNvPr id="5" name="TextBox 4"/>
          <p:cNvSpPr txBox="1"/>
          <p:nvPr/>
        </p:nvSpPr>
        <p:spPr>
          <a:xfrm>
            <a:off x="7656693" y="760577"/>
            <a:ext cx="2534669" cy="369332"/>
          </a:xfrm>
          <a:prstGeom prst="rect">
            <a:avLst/>
          </a:prstGeom>
          <a:noFill/>
        </p:spPr>
        <p:txBody>
          <a:bodyPr wrap="none" rtlCol="1">
            <a:spAutoFit/>
          </a:bodyPr>
          <a:lstStyle/>
          <a:p>
            <a:pPr algn="r" rtl="1"/>
            <a:r>
              <a:rPr lang="fa-IR" b="1" dirty="0">
                <a:cs typeface="B Homa" panose="00000400000000000000" pitchFamily="2" charset="-78"/>
              </a:rPr>
              <a:t>ویلا لانته ، بانایا (</a:t>
            </a:r>
            <a:r>
              <a:rPr lang="en-US" b="1" dirty="0">
                <a:cs typeface="B Homa" panose="00000400000000000000" pitchFamily="2" charset="-78"/>
              </a:rPr>
              <a:t>Bagnaia</a:t>
            </a:r>
            <a:r>
              <a:rPr lang="fa-IR" b="1" dirty="0">
                <a:cs typeface="B Homa" panose="00000400000000000000" pitchFamily="2" charset="-78"/>
              </a:rPr>
              <a:t>)</a:t>
            </a:r>
          </a:p>
        </p:txBody>
      </p:sp>
      <p:pic>
        <p:nvPicPr>
          <p:cNvPr id="2050" name="Picture 2" descr="E:\narges\ترم 5\منظر سازی\ویلا لانته\impressive_botanical_garden_90535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591945" y="2562753"/>
            <a:ext cx="4968552" cy="4248472"/>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E:\narges\ترم 5\منظر سازی\ویلا لانته\Captur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61097" y="2204864"/>
            <a:ext cx="3754049" cy="4437926"/>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5823616" y="1628801"/>
            <a:ext cx="4505211" cy="646331"/>
          </a:xfrm>
          <a:prstGeom prst="rect">
            <a:avLst/>
          </a:prstGeom>
          <a:noFill/>
        </p:spPr>
        <p:txBody>
          <a:bodyPr wrap="square" rtlCol="1">
            <a:spAutoFit/>
          </a:bodyPr>
          <a:lstStyle/>
          <a:p>
            <a:pPr algn="r" rtl="1"/>
            <a:r>
              <a:rPr lang="fa-IR" b="1" dirty="0">
                <a:cs typeface="B Homa" panose="00000400000000000000" pitchFamily="2" charset="-78"/>
              </a:rPr>
              <a:t>ویلا لانته، بانایی : طراحی باغ، پارک و خیابان های شهر هر یک دیگری را تکمیل می کنند.</a:t>
            </a:r>
          </a:p>
        </p:txBody>
      </p:sp>
      <p:sp>
        <p:nvSpPr>
          <p:cNvPr id="7" name="TextBox 6"/>
          <p:cNvSpPr txBox="1"/>
          <p:nvPr/>
        </p:nvSpPr>
        <p:spPr>
          <a:xfrm>
            <a:off x="1793746" y="945243"/>
            <a:ext cx="3608754" cy="1200329"/>
          </a:xfrm>
          <a:prstGeom prst="rect">
            <a:avLst/>
          </a:prstGeom>
          <a:noFill/>
        </p:spPr>
        <p:txBody>
          <a:bodyPr wrap="square" rtlCol="1">
            <a:spAutoFit/>
          </a:bodyPr>
          <a:lstStyle/>
          <a:p>
            <a:pPr algn="just" rtl="1"/>
            <a:r>
              <a:rPr lang="fa-IR" b="1" dirty="0">
                <a:cs typeface="B Homa" panose="00000400000000000000" pitchFamily="2" charset="-78"/>
              </a:rPr>
              <a:t>پلان طرح : این باغ و پارکی که در مجاورت آن واقع شده، نقش تعیین کننده ای در درک ارتباط میان هنر و طبیعت در ویلا لانته دارد.</a:t>
            </a:r>
          </a:p>
        </p:txBody>
      </p:sp>
      <p:sp>
        <p:nvSpPr>
          <p:cNvPr id="9" name="Line Callout 1 8"/>
          <p:cNvSpPr/>
          <p:nvPr/>
        </p:nvSpPr>
        <p:spPr>
          <a:xfrm>
            <a:off x="4007768" y="2420889"/>
            <a:ext cx="1080120" cy="2002939"/>
          </a:xfrm>
          <a:prstGeom prst="borderCallout1">
            <a:avLst>
              <a:gd name="adj1" fmla="val 97363"/>
              <a:gd name="adj2" fmla="val 391075"/>
              <a:gd name="adj3" fmla="val 1384"/>
              <a:gd name="adj4" fmla="val 99145"/>
            </a:avLst>
          </a:prstGeom>
          <a:noFill/>
          <a:ln w="3810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803789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079777" y="233338"/>
            <a:ext cx="3651962" cy="400110"/>
          </a:xfrm>
          <a:prstGeom prst="rect">
            <a:avLst/>
          </a:prstGeom>
          <a:noFill/>
        </p:spPr>
        <p:txBody>
          <a:bodyPr wrap="none" rtlCol="1">
            <a:spAutoFit/>
          </a:bodyPr>
          <a:lstStyle/>
          <a:p>
            <a:pPr algn="r" rtl="1"/>
            <a:r>
              <a:rPr lang="fa-IR" sz="2000" b="1" dirty="0">
                <a:cs typeface="B Homa" panose="00000400000000000000" pitchFamily="2" charset="-78"/>
              </a:rPr>
              <a:t>ویلاها و باغ های ایتالیا در دوره رنسانس </a:t>
            </a:r>
          </a:p>
        </p:txBody>
      </p:sp>
      <p:pic>
        <p:nvPicPr>
          <p:cNvPr id="3074" name="Picture 2" descr="E:\narges\ترم 5\منظر سازی\ویلا فارنس\Villa_Farnese_Sit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32268" y="980728"/>
            <a:ext cx="2976488" cy="3634084"/>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7947762" y="4758638"/>
            <a:ext cx="2560994" cy="1938992"/>
          </a:xfrm>
          <a:prstGeom prst="rect">
            <a:avLst/>
          </a:prstGeom>
          <a:noFill/>
        </p:spPr>
        <p:txBody>
          <a:bodyPr wrap="square" rtlCol="1">
            <a:spAutoFit/>
          </a:bodyPr>
          <a:lstStyle/>
          <a:p>
            <a:pPr algn="just" rtl="1"/>
            <a:r>
              <a:rPr lang="fa-IR" sz="2000" b="1" dirty="0">
                <a:cs typeface="B Homa" panose="00000400000000000000" pitchFamily="2" charset="-78"/>
              </a:rPr>
              <a:t>بازطراحی این قلعه ی قرون وسطایی به شیوه رنسانس شامل یک حیاط ورودی جدید، تراس های زوج باغ و الحاق یک ساختمان دو طبقه بود.</a:t>
            </a:r>
          </a:p>
        </p:txBody>
      </p:sp>
      <p:sp>
        <p:nvSpPr>
          <p:cNvPr id="6" name="TextBox 5"/>
          <p:cNvSpPr txBox="1"/>
          <p:nvPr/>
        </p:nvSpPr>
        <p:spPr>
          <a:xfrm>
            <a:off x="2092814" y="836712"/>
            <a:ext cx="5184575" cy="923330"/>
          </a:xfrm>
          <a:prstGeom prst="rect">
            <a:avLst/>
          </a:prstGeom>
          <a:noFill/>
        </p:spPr>
        <p:txBody>
          <a:bodyPr wrap="square" rtlCol="1">
            <a:spAutoFit/>
          </a:bodyPr>
          <a:lstStyle/>
          <a:p>
            <a:pPr algn="just" rtl="1"/>
            <a:r>
              <a:rPr lang="fa-IR" b="1" dirty="0">
                <a:cs typeface="B Homa" panose="00000400000000000000" pitchFamily="2" charset="-78"/>
              </a:rPr>
              <a:t>وینیولا این قلعه ی نظامی دوره قرون وسطی را به صورت یک کاخ پنج ضلعی با حیاطی گرد باز طراحی و یک تراس ورودی با رمپ ها و پله های منحنی شکل به آن اضافه کرد. </a:t>
            </a:r>
          </a:p>
        </p:txBody>
      </p:sp>
      <p:pic>
        <p:nvPicPr>
          <p:cNvPr id="8" name="Picture 2" descr="E:\narges\ترم 5\منظر سازی\ویلا فارنس\caprarola-palazzook.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48581" y="1733241"/>
            <a:ext cx="5810153" cy="3478148"/>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8472264" y="233338"/>
            <a:ext cx="1917512" cy="400110"/>
          </a:xfrm>
          <a:prstGeom prst="rect">
            <a:avLst/>
          </a:prstGeom>
          <a:noFill/>
        </p:spPr>
        <p:txBody>
          <a:bodyPr wrap="none" rtlCol="1">
            <a:spAutoFit/>
          </a:bodyPr>
          <a:lstStyle/>
          <a:p>
            <a:pPr algn="r" rtl="1"/>
            <a:r>
              <a:rPr lang="fa-IR" sz="2000" b="1" dirty="0">
                <a:cs typeface="B Homa" panose="00000400000000000000" pitchFamily="2" charset="-78"/>
              </a:rPr>
              <a:t>ویلا فارِنس،کاپرارولا</a:t>
            </a:r>
          </a:p>
        </p:txBody>
      </p:sp>
      <p:pic>
        <p:nvPicPr>
          <p:cNvPr id="3075" name="Picture 3" descr="E:\narges\ترم 5\منظر سازی\ویلا فارنس\Cimino62.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84599" y="4789778"/>
            <a:ext cx="3174134" cy="19131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65991185"/>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295800" y="97407"/>
            <a:ext cx="3651962" cy="400110"/>
          </a:xfrm>
          <a:prstGeom prst="rect">
            <a:avLst/>
          </a:prstGeom>
          <a:noFill/>
        </p:spPr>
        <p:txBody>
          <a:bodyPr wrap="none" rtlCol="1">
            <a:spAutoFit/>
          </a:bodyPr>
          <a:lstStyle/>
          <a:p>
            <a:pPr algn="r" rtl="1"/>
            <a:r>
              <a:rPr lang="fa-IR" sz="2000" b="1" dirty="0">
                <a:cs typeface="B Homa" panose="00000400000000000000" pitchFamily="2" charset="-78"/>
              </a:rPr>
              <a:t>ویلاها و باغ های ایتالیا در دوره رنسانس </a:t>
            </a:r>
          </a:p>
        </p:txBody>
      </p:sp>
      <p:pic>
        <p:nvPicPr>
          <p:cNvPr id="4099" name="Picture 3" descr="E:\narges\ترم 5\منظر سازی\ویلا فارنس\Captur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93559" y="3007996"/>
            <a:ext cx="5238556" cy="2797268"/>
          </a:xfrm>
          <a:prstGeom prst="rect">
            <a:avLst/>
          </a:prstGeom>
          <a:noFill/>
          <a:extLst>
            <a:ext uri="{909E8E84-426E-40DD-AFC4-6F175D3DCCD1}">
              <a14:hiddenFill xmlns:a14="http://schemas.microsoft.com/office/drawing/2010/main">
                <a:solidFill>
                  <a:srgbClr val="FFFFFF"/>
                </a:solidFill>
              </a14:hiddenFill>
            </a:ext>
          </a:extLst>
        </p:spPr>
      </p:pic>
      <p:cxnSp>
        <p:nvCxnSpPr>
          <p:cNvPr id="6" name="Straight Arrow Connector 5"/>
          <p:cNvCxnSpPr/>
          <p:nvPr/>
        </p:nvCxnSpPr>
        <p:spPr>
          <a:xfrm>
            <a:off x="3359696" y="2678023"/>
            <a:ext cx="288032" cy="1900235"/>
          </a:xfrm>
          <a:prstGeom prst="straightConnector1">
            <a:avLst/>
          </a:prstGeom>
          <a:ln w="38100">
            <a:solidFill>
              <a:schemeClr val="accent3"/>
            </a:solidFill>
            <a:tailEnd type="arrow"/>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1800411" y="909930"/>
            <a:ext cx="2452475" cy="2031325"/>
          </a:xfrm>
          <a:prstGeom prst="rect">
            <a:avLst/>
          </a:prstGeom>
          <a:noFill/>
        </p:spPr>
        <p:txBody>
          <a:bodyPr wrap="square" rtlCol="1">
            <a:spAutoFit/>
          </a:bodyPr>
          <a:lstStyle/>
          <a:p>
            <a:pPr algn="r" rtl="1"/>
            <a:r>
              <a:rPr lang="fa-IR" dirty="0">
                <a:cs typeface="B Homa" panose="00000400000000000000" pitchFamily="2" charset="-78"/>
              </a:rPr>
              <a:t>ورود به بارکِتو از طریق یک دالان پر درخت که به حوضی مدور در داخل محوطه ی صاف و مسطحِ مربعی شکل گشوده می شد و در فاصله 400متری از کاخ قرار داشت امکانپذیر است .</a:t>
            </a:r>
          </a:p>
        </p:txBody>
      </p:sp>
      <p:cxnSp>
        <p:nvCxnSpPr>
          <p:cNvPr id="12" name="Straight Arrow Connector 11"/>
          <p:cNvCxnSpPr/>
          <p:nvPr/>
        </p:nvCxnSpPr>
        <p:spPr>
          <a:xfrm flipH="1">
            <a:off x="2495600" y="2678022"/>
            <a:ext cx="864096" cy="1183026"/>
          </a:xfrm>
          <a:prstGeom prst="straightConnector1">
            <a:avLst/>
          </a:prstGeom>
          <a:ln w="38100">
            <a:solidFill>
              <a:schemeClr val="accent3"/>
            </a:solidFill>
            <a:tailEnd type="arrow"/>
          </a:ln>
        </p:spPr>
        <p:style>
          <a:lnRef idx="1">
            <a:schemeClr val="accent1"/>
          </a:lnRef>
          <a:fillRef idx="0">
            <a:schemeClr val="accent1"/>
          </a:fillRef>
          <a:effectRef idx="0">
            <a:schemeClr val="accent1"/>
          </a:effectRef>
          <a:fontRef idx="minor">
            <a:schemeClr val="tx1"/>
          </a:fontRef>
        </p:style>
      </p:cxnSp>
      <p:pic>
        <p:nvPicPr>
          <p:cNvPr id="4102" name="Picture 6" descr="E:\narges\ترم 5\منظر سازی\ویلا فارنس\1235386382776_6 cascatella.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19527" y="738505"/>
            <a:ext cx="2575309" cy="3424564"/>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6"/>
          <p:cNvSpPr txBox="1"/>
          <p:nvPr/>
        </p:nvSpPr>
        <p:spPr>
          <a:xfrm>
            <a:off x="7320137" y="682484"/>
            <a:ext cx="3127753" cy="1754326"/>
          </a:xfrm>
          <a:prstGeom prst="rect">
            <a:avLst/>
          </a:prstGeom>
          <a:noFill/>
        </p:spPr>
        <p:txBody>
          <a:bodyPr wrap="square" rtlCol="1">
            <a:spAutoFit/>
          </a:bodyPr>
          <a:lstStyle/>
          <a:p>
            <a:pPr algn="r" rtl="1"/>
            <a:r>
              <a:rPr lang="fa-IR" dirty="0">
                <a:cs typeface="B Homa" panose="00000400000000000000" pitchFamily="2" charset="-78"/>
              </a:rPr>
              <a:t>راه پله ای از آب،یک رمپ پلکانی را به دو بخش تقسیم می کند و به آبنمای رودخانه ها واقع در تراس بالایی منتهی می شود. دیوارهای حایل و عمارت های دوقلو  در پایین شیب از الحاقات قرن هفدهم هستند.</a:t>
            </a:r>
          </a:p>
        </p:txBody>
      </p:sp>
      <p:pic>
        <p:nvPicPr>
          <p:cNvPr id="4101" name="Picture 5" descr="E:\narges\ترم 5\منظر سازی\ویلا فارنس\Cimino71.jpg"/>
          <p:cNvPicPr>
            <a:picLocks noChangeAspect="1" noChangeArrowheads="1"/>
          </p:cNvPicPr>
          <p:nvPr/>
        </p:nvPicPr>
        <p:blipFill rotWithShape="1">
          <a:blip r:embed="rId4">
            <a:extLst>
              <a:ext uri="{28A0092B-C50C-407E-A947-70E740481C1C}">
                <a14:useLocalDpi xmlns:a14="http://schemas.microsoft.com/office/drawing/2010/main" val="0"/>
              </a:ext>
            </a:extLst>
          </a:blip>
          <a:srcRect b="3351"/>
          <a:stretch/>
        </p:blipFill>
        <p:spPr bwMode="auto">
          <a:xfrm>
            <a:off x="6121781" y="2293053"/>
            <a:ext cx="4546219" cy="2778542"/>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19"/>
          <p:cNvSpPr txBox="1"/>
          <p:nvPr/>
        </p:nvSpPr>
        <p:spPr>
          <a:xfrm>
            <a:off x="1800411" y="5873934"/>
            <a:ext cx="8867589" cy="923330"/>
          </a:xfrm>
          <a:prstGeom prst="rect">
            <a:avLst/>
          </a:prstGeom>
          <a:noFill/>
        </p:spPr>
        <p:txBody>
          <a:bodyPr wrap="square" rtlCol="1">
            <a:spAutoFit/>
          </a:bodyPr>
          <a:lstStyle/>
          <a:p>
            <a:pPr algn="r" rtl="1"/>
            <a:r>
              <a:rPr lang="fa-IR" dirty="0">
                <a:cs typeface="B Homa" panose="00000400000000000000" pitchFamily="2" charset="-78"/>
              </a:rPr>
              <a:t>تفاوت بارکِتو با باغ ویلا لانته : غلبه در بارکِتو با یک محور مرکزی است و هیچ گونه برجستگی عرضی ندارد، به عبارت دیگر به صورت یک رویداد واحد درک می شود و نه تواتری از فضاهای مجزا، موقعیت ساختمان بر روی محور،تقسیم بندی شاخصی را میان تراز بالایی و پایینی ایجاد می کند.</a:t>
            </a:r>
          </a:p>
        </p:txBody>
      </p:sp>
      <p:sp>
        <p:nvSpPr>
          <p:cNvPr id="28" name="TextBox 27"/>
          <p:cNvSpPr txBox="1"/>
          <p:nvPr/>
        </p:nvSpPr>
        <p:spPr>
          <a:xfrm>
            <a:off x="8472264" y="152395"/>
            <a:ext cx="1917512" cy="400110"/>
          </a:xfrm>
          <a:prstGeom prst="rect">
            <a:avLst/>
          </a:prstGeom>
          <a:noFill/>
        </p:spPr>
        <p:txBody>
          <a:bodyPr wrap="none" rtlCol="1">
            <a:spAutoFit/>
          </a:bodyPr>
          <a:lstStyle/>
          <a:p>
            <a:pPr algn="r" rtl="1"/>
            <a:r>
              <a:rPr lang="fa-IR" sz="2000" b="1" dirty="0">
                <a:cs typeface="B Homa" panose="00000400000000000000" pitchFamily="2" charset="-78"/>
              </a:rPr>
              <a:t>ویلا فارِنس،کاپرارولا</a:t>
            </a:r>
          </a:p>
        </p:txBody>
      </p:sp>
      <p:sp>
        <p:nvSpPr>
          <p:cNvPr id="23" name="TextBox 22"/>
          <p:cNvSpPr txBox="1"/>
          <p:nvPr/>
        </p:nvSpPr>
        <p:spPr>
          <a:xfrm>
            <a:off x="7100167" y="5071595"/>
            <a:ext cx="3398387" cy="923330"/>
          </a:xfrm>
          <a:prstGeom prst="rect">
            <a:avLst/>
          </a:prstGeom>
          <a:noFill/>
        </p:spPr>
        <p:txBody>
          <a:bodyPr wrap="square" rtlCol="1">
            <a:spAutoFit/>
          </a:bodyPr>
          <a:lstStyle/>
          <a:p>
            <a:pPr algn="r" rtl="1"/>
            <a:r>
              <a:rPr lang="fa-IR" dirty="0">
                <a:cs typeface="B Homa" panose="00000400000000000000" pitchFamily="2" charset="-78"/>
              </a:rPr>
              <a:t>تشابه: از نظر طرح ریزی. به طور متقارن حول یک محور سازمان یافته و با جلوه هایی از آب مورد تاکیید قرار گرفته است.</a:t>
            </a:r>
          </a:p>
        </p:txBody>
      </p:sp>
    </p:spTree>
    <p:extLst>
      <p:ext uri="{BB962C8B-B14F-4D97-AF65-F5344CB8AC3E}">
        <p14:creationId xmlns:p14="http://schemas.microsoft.com/office/powerpoint/2010/main" val="3085823839"/>
      </p:ext>
    </p:extLst>
  </p:cSld>
  <p:clrMapOvr>
    <a:masterClrMapping/>
  </p:clrMapOvr>
  <p:transition spd="slow">
    <p:randomBar dir="vert"/>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295800" y="97407"/>
            <a:ext cx="3651962" cy="400110"/>
          </a:xfrm>
          <a:prstGeom prst="rect">
            <a:avLst/>
          </a:prstGeom>
          <a:noFill/>
        </p:spPr>
        <p:txBody>
          <a:bodyPr wrap="none" rtlCol="1">
            <a:spAutoFit/>
          </a:bodyPr>
          <a:lstStyle/>
          <a:p>
            <a:pPr algn="r" rtl="1"/>
            <a:r>
              <a:rPr lang="fa-IR" sz="2000" b="1" dirty="0">
                <a:cs typeface="B Homa" panose="00000400000000000000" pitchFamily="2" charset="-78"/>
              </a:rPr>
              <a:t>ویلاها و باغ های ایتالیا در دوره رنسانس </a:t>
            </a:r>
          </a:p>
        </p:txBody>
      </p:sp>
      <p:sp>
        <p:nvSpPr>
          <p:cNvPr id="5" name="TextBox 4"/>
          <p:cNvSpPr txBox="1"/>
          <p:nvPr/>
        </p:nvSpPr>
        <p:spPr>
          <a:xfrm>
            <a:off x="8314740" y="312851"/>
            <a:ext cx="2007281" cy="369332"/>
          </a:xfrm>
          <a:prstGeom prst="rect">
            <a:avLst/>
          </a:prstGeom>
          <a:noFill/>
        </p:spPr>
        <p:txBody>
          <a:bodyPr wrap="none" rtlCol="1">
            <a:spAutoFit/>
          </a:bodyPr>
          <a:lstStyle/>
          <a:p>
            <a:pPr algn="r" rtl="1"/>
            <a:r>
              <a:rPr lang="fa-IR" b="1" dirty="0">
                <a:cs typeface="B Homa" panose="00000400000000000000" pitchFamily="2" charset="-78"/>
              </a:rPr>
              <a:t>ویلا جولیا(</a:t>
            </a:r>
            <a:r>
              <a:rPr lang="en-US" b="1" dirty="0">
                <a:cs typeface="B Homa" panose="00000400000000000000" pitchFamily="2" charset="-78"/>
              </a:rPr>
              <a:t>Giulia</a:t>
            </a:r>
            <a:r>
              <a:rPr lang="fa-IR" b="1" dirty="0">
                <a:cs typeface="B Homa" panose="00000400000000000000" pitchFamily="2" charset="-78"/>
              </a:rPr>
              <a:t>)، رُم</a:t>
            </a:r>
          </a:p>
        </p:txBody>
      </p:sp>
      <p:sp>
        <p:nvSpPr>
          <p:cNvPr id="6" name="TextBox 5"/>
          <p:cNvSpPr txBox="1"/>
          <p:nvPr/>
        </p:nvSpPr>
        <p:spPr>
          <a:xfrm>
            <a:off x="1524000" y="836712"/>
            <a:ext cx="8798020" cy="1754326"/>
          </a:xfrm>
          <a:prstGeom prst="rect">
            <a:avLst/>
          </a:prstGeom>
          <a:noFill/>
        </p:spPr>
        <p:txBody>
          <a:bodyPr wrap="square" rtlCol="1">
            <a:spAutoFit/>
          </a:bodyPr>
          <a:lstStyle/>
          <a:p>
            <a:pPr algn="r" rtl="1"/>
            <a:r>
              <a:rPr lang="fa-IR" b="1" dirty="0">
                <a:cs typeface="B Homa" panose="00000400000000000000" pitchFamily="2" charset="-78"/>
              </a:rPr>
              <a:t>باغی که در قالب قایق دیده می شود،اهمیت مفهوم رنسانس طبیعت تلفیقی را به تصویر می کشد. فضای باغ را مجموعه ای از محوطه های محصور کوچک در بر گرفته اند. یک ایوان نیم دایره ی بزرگ معرفِ اولین تراس است.</a:t>
            </a:r>
          </a:p>
          <a:p>
            <a:pPr lvl="0" algn="r" rtl="1"/>
            <a:r>
              <a:rPr lang="fa-IR" b="1" dirty="0">
                <a:cs typeface="B Homa" panose="00000400000000000000" pitchFamily="2" charset="-78"/>
              </a:rPr>
              <a:t>طرح خطی پلان ویلا در امتداد یک دره ی کم عمق در میان هکتارها جنگل شکل گرفته است.یک مسیر طولانی، ویلا را به محل به آب انداختن قایق ها در رودخانه تیبِر متصل می کند. </a:t>
            </a:r>
          </a:p>
          <a:p>
            <a:pPr algn="r" rtl="1"/>
            <a:endParaRPr lang="fa-IR" b="1" dirty="0">
              <a:cs typeface="B Homa" panose="00000400000000000000" pitchFamily="2" charset="-78"/>
            </a:endParaRPr>
          </a:p>
        </p:txBody>
      </p:sp>
      <p:pic>
        <p:nvPicPr>
          <p:cNvPr id="5122" name="Picture 2" descr="E:\narges\ترم 5\منظر سازی\ویلا جولیا\Captur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62890" y="2590633"/>
            <a:ext cx="8559130" cy="4050062"/>
          </a:xfrm>
          <a:prstGeom prst="rect">
            <a:avLst/>
          </a:prstGeom>
          <a:noFill/>
          <a:extLst>
            <a:ext uri="{909E8E84-426E-40DD-AFC4-6F175D3DCCD1}">
              <a14:hiddenFill xmlns:a14="http://schemas.microsoft.com/office/drawing/2010/main">
                <a:solidFill>
                  <a:srgbClr val="FFFFFF"/>
                </a:solidFill>
              </a14:hiddenFill>
            </a:ext>
          </a:extLst>
        </p:spPr>
      </p:pic>
      <p:cxnSp>
        <p:nvCxnSpPr>
          <p:cNvPr id="9" name="Straight Arrow Connector 8"/>
          <p:cNvCxnSpPr/>
          <p:nvPr/>
        </p:nvCxnSpPr>
        <p:spPr>
          <a:xfrm flipH="1">
            <a:off x="2351584" y="1916832"/>
            <a:ext cx="2520280" cy="2160240"/>
          </a:xfrm>
          <a:prstGeom prst="straightConnector1">
            <a:avLst/>
          </a:prstGeom>
          <a:ln>
            <a:tailEnd type="arrow"/>
          </a:ln>
        </p:spPr>
        <p:style>
          <a:lnRef idx="3">
            <a:schemeClr val="accent5"/>
          </a:lnRef>
          <a:fillRef idx="0">
            <a:schemeClr val="accent5"/>
          </a:fillRef>
          <a:effectRef idx="2">
            <a:schemeClr val="accent5"/>
          </a:effectRef>
          <a:fontRef idx="minor">
            <a:schemeClr val="tx1"/>
          </a:fontRef>
        </p:style>
      </p:cxnSp>
      <p:cxnSp>
        <p:nvCxnSpPr>
          <p:cNvPr id="11" name="Straight Arrow Connector 10"/>
          <p:cNvCxnSpPr/>
          <p:nvPr/>
        </p:nvCxnSpPr>
        <p:spPr>
          <a:xfrm>
            <a:off x="4871864" y="1916832"/>
            <a:ext cx="1051146" cy="1368152"/>
          </a:xfrm>
          <a:prstGeom prst="straightConnector1">
            <a:avLst/>
          </a:prstGeom>
          <a:ln>
            <a:tailEnd type="arrow"/>
          </a:ln>
        </p:spPr>
        <p:style>
          <a:lnRef idx="3">
            <a:schemeClr val="accent5"/>
          </a:lnRef>
          <a:fillRef idx="0">
            <a:schemeClr val="accent5"/>
          </a:fillRef>
          <a:effectRef idx="2">
            <a:schemeClr val="accent5"/>
          </a:effectRef>
          <a:fontRef idx="minor">
            <a:schemeClr val="tx1"/>
          </a:fontRef>
        </p:style>
      </p:cxnSp>
      <p:pic>
        <p:nvPicPr>
          <p:cNvPr id="5123" name="Picture 3" descr="E:\narges\ترم 5\منظر سازی\ویلا جولیا\download.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32645" y="2852936"/>
            <a:ext cx="5410437" cy="3600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3728926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123"/>
                                        </p:tgtEl>
                                        <p:attrNameLst>
                                          <p:attrName>style.visibility</p:attrName>
                                        </p:attrNameLst>
                                      </p:cBhvr>
                                      <p:to>
                                        <p:strVal val="visible"/>
                                      </p:to>
                                    </p:set>
                                    <p:animEffect transition="in" filter="fade">
                                      <p:cBhvr>
                                        <p:cTn id="7" dur="500"/>
                                        <p:tgtEl>
                                          <p:spTgt spid="5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739340" y="736018"/>
            <a:ext cx="5205336" cy="5447645"/>
          </a:xfrm>
          <a:prstGeom prst="rect">
            <a:avLst/>
          </a:prstGeom>
          <a:noFill/>
        </p:spPr>
        <p:txBody>
          <a:bodyPr wrap="none" rtlCol="1">
            <a:spAutoFit/>
          </a:bodyPr>
          <a:lstStyle/>
          <a:p>
            <a:pPr algn="r" rtl="1"/>
            <a:r>
              <a:rPr lang="fa-IR" sz="3600" b="1" dirty="0">
                <a:cs typeface="B Homa" panose="00000400000000000000" pitchFamily="2" charset="-78"/>
              </a:rPr>
              <a:t>فهرست مطالب</a:t>
            </a:r>
          </a:p>
          <a:p>
            <a:pPr marL="285750" indent="-285750" algn="r" rtl="1">
              <a:buFont typeface="Courier New" pitchFamily="49" charset="0"/>
              <a:buChar char="o"/>
            </a:pPr>
            <a:endParaRPr lang="fa-IR" sz="2400" b="1" dirty="0">
              <a:cs typeface="B Homa" panose="00000400000000000000" pitchFamily="2" charset="-78"/>
            </a:endParaRPr>
          </a:p>
          <a:p>
            <a:pPr marL="285750" indent="-285750" algn="r" rtl="1">
              <a:buFont typeface="Courier New" pitchFamily="49" charset="0"/>
              <a:buChar char="o"/>
            </a:pPr>
            <a:r>
              <a:rPr lang="fa-IR" sz="2400" b="1" dirty="0">
                <a:cs typeface="B Homa" panose="00000400000000000000" pitchFamily="2" charset="-78"/>
              </a:rPr>
              <a:t>مقدمه</a:t>
            </a:r>
          </a:p>
          <a:p>
            <a:pPr marL="285750" indent="-285750" algn="r" rtl="1">
              <a:buFont typeface="Courier New" pitchFamily="49" charset="0"/>
              <a:buChar char="o"/>
            </a:pPr>
            <a:endParaRPr lang="fa-IR" sz="2400" b="1" dirty="0">
              <a:cs typeface="B Homa" panose="00000400000000000000" pitchFamily="2" charset="-78"/>
            </a:endParaRPr>
          </a:p>
          <a:p>
            <a:pPr marL="285750" indent="-285750" algn="r" rtl="1">
              <a:buFont typeface="Courier New" pitchFamily="49" charset="0"/>
              <a:buChar char="o"/>
            </a:pPr>
            <a:r>
              <a:rPr lang="fa-IR" sz="2400" b="1" dirty="0">
                <a:cs typeface="B Homa" panose="00000400000000000000" pitchFamily="2" charset="-78"/>
              </a:rPr>
              <a:t>ایتالیا – قرون وسطی</a:t>
            </a:r>
          </a:p>
          <a:p>
            <a:pPr marL="285750" indent="-285750" algn="r" rtl="1">
              <a:buFont typeface="Courier New" pitchFamily="49" charset="0"/>
              <a:buChar char="o"/>
            </a:pPr>
            <a:endParaRPr lang="fa-IR" sz="2400" b="1" dirty="0">
              <a:cs typeface="B Homa" panose="00000400000000000000" pitchFamily="2" charset="-78"/>
            </a:endParaRPr>
          </a:p>
          <a:p>
            <a:pPr marL="285750" indent="-285750" algn="r" rtl="1">
              <a:buFont typeface="Courier New" pitchFamily="49" charset="0"/>
              <a:buChar char="o"/>
            </a:pPr>
            <a:r>
              <a:rPr lang="fa-IR" sz="2400" b="1" dirty="0">
                <a:cs typeface="B Homa" panose="00000400000000000000" pitchFamily="2" charset="-78"/>
              </a:rPr>
              <a:t>ایتالیا قرن پانزدهم</a:t>
            </a:r>
          </a:p>
          <a:p>
            <a:pPr marL="285750" indent="-285750" algn="r" rtl="1">
              <a:buFont typeface="Courier New" pitchFamily="49" charset="0"/>
              <a:buChar char="o"/>
            </a:pPr>
            <a:endParaRPr lang="fa-IR" sz="2400" b="1" dirty="0">
              <a:cs typeface="B Homa" panose="00000400000000000000" pitchFamily="2" charset="-78"/>
            </a:endParaRPr>
          </a:p>
          <a:p>
            <a:pPr marL="285750" indent="-285750" algn="r" rtl="1">
              <a:buFont typeface="Courier New" pitchFamily="49" charset="0"/>
              <a:buChar char="o"/>
            </a:pPr>
            <a:r>
              <a:rPr lang="fa-IR" sz="2400" b="1" dirty="0">
                <a:cs typeface="B Homa" panose="00000400000000000000" pitchFamily="2" charset="-78"/>
              </a:rPr>
              <a:t>ویلا تجلی آرمان های انسانگراها</a:t>
            </a:r>
          </a:p>
          <a:p>
            <a:pPr marL="285750" indent="-285750" algn="r" rtl="1">
              <a:buFont typeface="Courier New" pitchFamily="49" charset="0"/>
              <a:buChar char="o"/>
            </a:pPr>
            <a:endParaRPr lang="fa-IR" sz="2400" b="1" dirty="0">
              <a:cs typeface="B Homa" panose="00000400000000000000" pitchFamily="2" charset="-78"/>
            </a:endParaRPr>
          </a:p>
          <a:p>
            <a:pPr marL="285750" indent="-285750" algn="r" rtl="1">
              <a:buFont typeface="Courier New" pitchFamily="49" charset="0"/>
              <a:buChar char="o"/>
            </a:pPr>
            <a:r>
              <a:rPr lang="fa-IR" sz="2400" b="1" dirty="0">
                <a:cs typeface="B Homa" panose="00000400000000000000" pitchFamily="2" charset="-78"/>
              </a:rPr>
              <a:t>نمونه موردی: ویلای خانواده  مدیچی در کارِجی</a:t>
            </a:r>
          </a:p>
          <a:p>
            <a:pPr marL="285750" indent="-285750" algn="r" rtl="1">
              <a:buFont typeface="Courier New" pitchFamily="49" charset="0"/>
              <a:buChar char="o"/>
            </a:pPr>
            <a:endParaRPr lang="fa-IR" sz="2400" b="1" dirty="0">
              <a:cs typeface="B Homa" panose="00000400000000000000" pitchFamily="2" charset="-78"/>
            </a:endParaRPr>
          </a:p>
          <a:p>
            <a:pPr marL="285750" indent="-285750" algn="r" rtl="1">
              <a:buFont typeface="Courier New" pitchFamily="49" charset="0"/>
              <a:buChar char="o"/>
            </a:pPr>
            <a:r>
              <a:rPr lang="fa-IR" sz="2400" b="1" dirty="0">
                <a:cs typeface="B Homa" panose="00000400000000000000" pitchFamily="2" charset="-78"/>
              </a:rPr>
              <a:t>تولد دوباره رُم</a:t>
            </a:r>
          </a:p>
          <a:p>
            <a:pPr algn="r" rtl="1"/>
            <a:endParaRPr lang="fa-IR" sz="2400" b="1" dirty="0">
              <a:cs typeface="B Homa" panose="00000400000000000000" pitchFamily="2" charset="-78"/>
            </a:endParaRPr>
          </a:p>
        </p:txBody>
      </p:sp>
      <p:sp>
        <p:nvSpPr>
          <p:cNvPr id="3" name="TextBox 2"/>
          <p:cNvSpPr txBox="1"/>
          <p:nvPr/>
        </p:nvSpPr>
        <p:spPr>
          <a:xfrm>
            <a:off x="1012496" y="1199657"/>
            <a:ext cx="4508029" cy="4524315"/>
          </a:xfrm>
          <a:prstGeom prst="rect">
            <a:avLst/>
          </a:prstGeom>
          <a:noFill/>
        </p:spPr>
        <p:txBody>
          <a:bodyPr wrap="none" rtlCol="1">
            <a:spAutoFit/>
          </a:bodyPr>
          <a:lstStyle/>
          <a:p>
            <a:pPr algn="r" rtl="1"/>
            <a:endParaRPr lang="fa-IR" sz="2400" b="1" dirty="0">
              <a:cs typeface="B Homa" panose="00000400000000000000" pitchFamily="2" charset="-78"/>
            </a:endParaRPr>
          </a:p>
          <a:p>
            <a:pPr marL="285750" indent="-285750" algn="r" rtl="1">
              <a:buFont typeface="Courier New" pitchFamily="49" charset="0"/>
              <a:buChar char="o"/>
            </a:pPr>
            <a:r>
              <a:rPr lang="fa-IR" sz="2400" b="1" dirty="0">
                <a:cs typeface="B Homa" panose="00000400000000000000" pitchFamily="2" charset="-78"/>
              </a:rPr>
              <a:t>تولد دوباره رُم</a:t>
            </a:r>
          </a:p>
          <a:p>
            <a:pPr marL="285750" indent="-285750" algn="r" rtl="1">
              <a:buFont typeface="Courier New" pitchFamily="49" charset="0"/>
              <a:buChar char="o"/>
            </a:pPr>
            <a:endParaRPr lang="fa-IR" sz="2400" b="1" dirty="0">
              <a:cs typeface="B Homa" panose="00000400000000000000" pitchFamily="2" charset="-78"/>
            </a:endParaRPr>
          </a:p>
          <a:p>
            <a:pPr marL="285750" indent="-285750" algn="r" rtl="1">
              <a:buFont typeface="Courier New" pitchFamily="49" charset="0"/>
              <a:buChar char="o"/>
            </a:pPr>
            <a:r>
              <a:rPr lang="fa-IR" sz="2400" b="1" dirty="0">
                <a:cs typeface="B Homa" panose="00000400000000000000" pitchFamily="2" charset="-78"/>
              </a:rPr>
              <a:t>شیوه گراها</a:t>
            </a:r>
          </a:p>
          <a:p>
            <a:pPr marL="285750" indent="-285750" algn="r" rtl="1">
              <a:buFont typeface="Courier New" pitchFamily="49" charset="0"/>
              <a:buChar char="o"/>
            </a:pPr>
            <a:endParaRPr lang="fa-IR" sz="2400" b="1" dirty="0">
              <a:cs typeface="B Homa" panose="00000400000000000000" pitchFamily="2" charset="-78"/>
            </a:endParaRPr>
          </a:p>
          <a:p>
            <a:pPr marL="285750" indent="-285750" algn="r" rtl="1">
              <a:buFont typeface="Courier New" pitchFamily="49" charset="0"/>
              <a:buChar char="o"/>
            </a:pPr>
            <a:r>
              <a:rPr lang="fa-IR" sz="2400" b="1" dirty="0">
                <a:cs typeface="B Homa" panose="00000400000000000000" pitchFamily="2" charset="-78"/>
              </a:rPr>
              <a:t>ویلاها وباغ های ایتالیا در دوره رنسانس</a:t>
            </a:r>
          </a:p>
          <a:p>
            <a:pPr marL="285750" indent="-285750" algn="r" rtl="1">
              <a:buFont typeface="Courier New" pitchFamily="49" charset="0"/>
              <a:buChar char="o"/>
            </a:pPr>
            <a:endParaRPr lang="fa-IR" sz="2400" b="1" dirty="0">
              <a:cs typeface="B Homa" panose="00000400000000000000" pitchFamily="2" charset="-78"/>
            </a:endParaRPr>
          </a:p>
          <a:p>
            <a:pPr marL="285750" indent="-285750" algn="r" rtl="1">
              <a:buFont typeface="Courier New" pitchFamily="49" charset="0"/>
              <a:buChar char="o"/>
            </a:pPr>
            <a:r>
              <a:rPr lang="fa-IR" sz="2400" b="1" dirty="0">
                <a:cs typeface="B Homa" panose="00000400000000000000" pitchFamily="2" charset="-78"/>
              </a:rPr>
              <a:t>سبک های باروک ایتالیا – قرن هفدهم</a:t>
            </a:r>
          </a:p>
          <a:p>
            <a:pPr marL="285750" indent="-285750" algn="r" rtl="1">
              <a:buFont typeface="Courier New" pitchFamily="49" charset="0"/>
              <a:buChar char="o"/>
            </a:pPr>
            <a:endParaRPr lang="fa-IR" sz="2400" b="1" dirty="0">
              <a:cs typeface="B Homa" panose="00000400000000000000" pitchFamily="2" charset="-78"/>
            </a:endParaRPr>
          </a:p>
          <a:p>
            <a:pPr marL="285750" indent="-285750" algn="r" rtl="1">
              <a:buFont typeface="Courier New" pitchFamily="49" charset="0"/>
              <a:buChar char="o"/>
            </a:pPr>
            <a:r>
              <a:rPr lang="fa-IR" sz="2400" b="1" dirty="0">
                <a:cs typeface="B Homa" panose="00000400000000000000" pitchFamily="2" charset="-78"/>
              </a:rPr>
              <a:t>ایتالیا در قرن هجدهم</a:t>
            </a:r>
          </a:p>
          <a:p>
            <a:pPr marL="285750" indent="-285750" algn="r" rtl="1">
              <a:buFont typeface="Courier New" pitchFamily="49" charset="0"/>
              <a:buChar char="o"/>
            </a:pPr>
            <a:endParaRPr lang="fa-IR" sz="2400" b="1" dirty="0">
              <a:cs typeface="B Homa" panose="00000400000000000000" pitchFamily="2" charset="-78"/>
            </a:endParaRPr>
          </a:p>
          <a:p>
            <a:pPr marL="285750" indent="-285750" algn="r" rtl="1">
              <a:buFont typeface="Courier New" pitchFamily="49" charset="0"/>
              <a:buChar char="o"/>
            </a:pPr>
            <a:r>
              <a:rPr lang="fa-IR" sz="2400" b="1" dirty="0">
                <a:cs typeface="B Homa" panose="00000400000000000000" pitchFamily="2" charset="-78"/>
              </a:rPr>
              <a:t>منابع</a:t>
            </a:r>
          </a:p>
        </p:txBody>
      </p:sp>
    </p:spTree>
    <p:extLst>
      <p:ext uri="{BB962C8B-B14F-4D97-AF65-F5344CB8AC3E}">
        <p14:creationId xmlns:p14="http://schemas.microsoft.com/office/powerpoint/2010/main" val="2592715477"/>
      </p:ext>
    </p:extLst>
  </p:cSld>
  <p:clrMapOvr>
    <a:masterClrMapping/>
  </p:clrMapOvr>
  <p:transition spd="slow">
    <p:randomBar dir="vert"/>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335404" y="2303641"/>
            <a:ext cx="4326458" cy="923330"/>
          </a:xfrm>
          <a:prstGeom prst="rect">
            <a:avLst/>
          </a:prstGeom>
          <a:noFill/>
        </p:spPr>
        <p:txBody>
          <a:bodyPr wrap="square" rtlCol="1">
            <a:spAutoFit/>
          </a:bodyPr>
          <a:lstStyle/>
          <a:p>
            <a:pPr algn="r" rtl="1"/>
            <a:r>
              <a:rPr lang="fa-IR" b="1" dirty="0">
                <a:cs typeface="B Homa" panose="00000400000000000000" pitchFamily="2" charset="-78"/>
              </a:rPr>
              <a:t>شگفتی و لذت: در امتداد فضای سازمان یافته حول محور ، عناصری که از دید پنهان می مانند حسی از نمایش را می آفرینند.</a:t>
            </a:r>
          </a:p>
        </p:txBody>
      </p:sp>
      <p:sp>
        <p:nvSpPr>
          <p:cNvPr id="5" name="TextBox 4"/>
          <p:cNvSpPr txBox="1"/>
          <p:nvPr/>
        </p:nvSpPr>
        <p:spPr>
          <a:xfrm>
            <a:off x="4295800" y="97407"/>
            <a:ext cx="3651962" cy="400110"/>
          </a:xfrm>
          <a:prstGeom prst="rect">
            <a:avLst/>
          </a:prstGeom>
          <a:noFill/>
        </p:spPr>
        <p:txBody>
          <a:bodyPr wrap="none" rtlCol="1">
            <a:spAutoFit/>
          </a:bodyPr>
          <a:lstStyle/>
          <a:p>
            <a:pPr algn="r" rtl="1"/>
            <a:r>
              <a:rPr lang="fa-IR" sz="2000" b="1" dirty="0">
                <a:cs typeface="B Homa" panose="00000400000000000000" pitchFamily="2" charset="-78"/>
              </a:rPr>
              <a:t>ویلاها و باغ های ایتالیا در دوره رنسانس </a:t>
            </a:r>
          </a:p>
        </p:txBody>
      </p:sp>
      <p:sp>
        <p:nvSpPr>
          <p:cNvPr id="6" name="TextBox 5"/>
          <p:cNvSpPr txBox="1"/>
          <p:nvPr/>
        </p:nvSpPr>
        <p:spPr>
          <a:xfrm>
            <a:off x="8472265" y="135119"/>
            <a:ext cx="2007281" cy="369332"/>
          </a:xfrm>
          <a:prstGeom prst="rect">
            <a:avLst/>
          </a:prstGeom>
          <a:noFill/>
        </p:spPr>
        <p:txBody>
          <a:bodyPr wrap="none" rtlCol="1">
            <a:spAutoFit/>
          </a:bodyPr>
          <a:lstStyle/>
          <a:p>
            <a:pPr algn="r" rtl="1"/>
            <a:r>
              <a:rPr lang="fa-IR" b="1" dirty="0">
                <a:cs typeface="B Homa" panose="00000400000000000000" pitchFamily="2" charset="-78"/>
              </a:rPr>
              <a:t>ویلا جولیا(</a:t>
            </a:r>
            <a:r>
              <a:rPr lang="en-US" b="1" dirty="0">
                <a:cs typeface="B Homa" panose="00000400000000000000" pitchFamily="2" charset="-78"/>
              </a:rPr>
              <a:t>Giulia</a:t>
            </a:r>
            <a:r>
              <a:rPr lang="fa-IR" b="1" dirty="0">
                <a:cs typeface="B Homa" panose="00000400000000000000" pitchFamily="2" charset="-78"/>
              </a:rPr>
              <a:t>)، رُم</a:t>
            </a:r>
          </a:p>
        </p:txBody>
      </p:sp>
      <p:sp>
        <p:nvSpPr>
          <p:cNvPr id="7" name="Rectangle 6"/>
          <p:cNvSpPr/>
          <p:nvPr/>
        </p:nvSpPr>
        <p:spPr>
          <a:xfrm>
            <a:off x="7514238" y="3495484"/>
            <a:ext cx="2733548" cy="1200329"/>
          </a:xfrm>
          <a:prstGeom prst="rect">
            <a:avLst/>
          </a:prstGeom>
        </p:spPr>
        <p:txBody>
          <a:bodyPr wrap="square">
            <a:spAutoFit/>
          </a:bodyPr>
          <a:lstStyle/>
          <a:p>
            <a:pPr lvl="0" algn="just" rtl="1"/>
            <a:r>
              <a:rPr lang="fa-IR" b="1" dirty="0">
                <a:cs typeface="B Homa" panose="00000400000000000000" pitchFamily="2" charset="-78"/>
              </a:rPr>
              <a:t>مقطع عرضی : کشش ایجاد شده میان خط دید افقی و جریان عمودی از ویژگی های طراحی سبک گرا است.</a:t>
            </a:r>
          </a:p>
        </p:txBody>
      </p:sp>
      <p:pic>
        <p:nvPicPr>
          <p:cNvPr id="6147" name="Picture 3" descr="E:\narges\ترم 5\منظر سازی\ویلا جولیا\9115a-1459FA2EEC326F8B2B7.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776863" y="4809665"/>
            <a:ext cx="6702682" cy="1989003"/>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1703513" y="4889542"/>
            <a:ext cx="1929335" cy="1200329"/>
          </a:xfrm>
          <a:prstGeom prst="rect">
            <a:avLst/>
          </a:prstGeom>
          <a:noFill/>
        </p:spPr>
        <p:txBody>
          <a:bodyPr wrap="square" rtlCol="1">
            <a:spAutoFit/>
          </a:bodyPr>
          <a:lstStyle/>
          <a:p>
            <a:pPr algn="r" rtl="1"/>
            <a:r>
              <a:rPr lang="fa-IR" b="1" dirty="0">
                <a:cs typeface="B Homa" panose="00000400000000000000" pitchFamily="2" charset="-78"/>
              </a:rPr>
              <a:t>تکرار فرم ها: تقسیم سه بخشی فضا هم در پلان و هم در مقطع دیده می شود.</a:t>
            </a:r>
          </a:p>
        </p:txBody>
      </p:sp>
      <p:pic>
        <p:nvPicPr>
          <p:cNvPr id="6148" name="Picture 4" descr="E:\narges\ترم 5\منظر سازی\ویلا جولیا\images (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46728" y="540570"/>
            <a:ext cx="1529741" cy="2191560"/>
          </a:xfrm>
          <a:prstGeom prst="rect">
            <a:avLst/>
          </a:prstGeom>
          <a:noFill/>
          <a:extLst>
            <a:ext uri="{909E8E84-426E-40DD-AFC4-6F175D3DCCD1}">
              <a14:hiddenFill xmlns:a14="http://schemas.microsoft.com/office/drawing/2010/main">
                <a:solidFill>
                  <a:srgbClr val="FFFFFF"/>
                </a:solidFill>
              </a14:hiddenFill>
            </a:ext>
          </a:extLst>
        </p:spPr>
      </p:pic>
      <p:pic>
        <p:nvPicPr>
          <p:cNvPr id="6149" name="Picture 5" descr="E:\narges\ترم 5\منظر سازی\ویلا جولیا\La_cour_dentrée_de_la_Villa_Giulia_(Rome)_(5883873822).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049401" y="497517"/>
            <a:ext cx="2589659" cy="1732958"/>
          </a:xfrm>
          <a:prstGeom prst="rect">
            <a:avLst/>
          </a:prstGeom>
          <a:noFill/>
          <a:extLst>
            <a:ext uri="{909E8E84-426E-40DD-AFC4-6F175D3DCCD1}">
              <a14:hiddenFill xmlns:a14="http://schemas.microsoft.com/office/drawing/2010/main">
                <a:solidFill>
                  <a:srgbClr val="FFFFFF"/>
                </a:solidFill>
              </a14:hiddenFill>
            </a:ext>
          </a:extLst>
        </p:spPr>
      </p:pic>
      <p:pic>
        <p:nvPicPr>
          <p:cNvPr id="6150" name="Picture 6" descr="E:\narges\ترم 5\منظر سازی\ویلا جولیا\Villa_Giulia_ninfeo_1040220-1.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703512" y="330687"/>
            <a:ext cx="2345888" cy="2611326"/>
          </a:xfrm>
          <a:prstGeom prst="rect">
            <a:avLst/>
          </a:prstGeom>
          <a:noFill/>
          <a:extLst>
            <a:ext uri="{909E8E84-426E-40DD-AFC4-6F175D3DCCD1}">
              <a14:hiddenFill xmlns:a14="http://schemas.microsoft.com/office/drawing/2010/main">
                <a:solidFill>
                  <a:srgbClr val="FFFFFF"/>
                </a:solidFill>
              </a14:hiddenFill>
            </a:ext>
          </a:extLst>
        </p:spPr>
      </p:pic>
      <p:pic>
        <p:nvPicPr>
          <p:cNvPr id="6151" name="Picture 7" descr="E:\narges\ترم 5\منظر سازی\ویلا جولیا\giulia.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671027" y="577801"/>
            <a:ext cx="2352544" cy="1764408"/>
          </a:xfrm>
          <a:prstGeom prst="rect">
            <a:avLst/>
          </a:prstGeom>
          <a:noFill/>
          <a:extLst>
            <a:ext uri="{909E8E84-426E-40DD-AFC4-6F175D3DCCD1}">
              <a14:hiddenFill xmlns:a14="http://schemas.microsoft.com/office/drawing/2010/main">
                <a:solidFill>
                  <a:srgbClr val="FFFFFF"/>
                </a:solidFill>
              </a14:hiddenFill>
            </a:ext>
          </a:extLst>
        </p:spPr>
      </p:pic>
      <p:pic>
        <p:nvPicPr>
          <p:cNvPr id="6152" name="Picture 8" descr="C:\Users\Adel\Desktop\images.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991545" y="3265146"/>
            <a:ext cx="5400599" cy="14306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46026761"/>
      </p:ext>
    </p:extLst>
  </p:cSld>
  <p:clrMapOvr>
    <a:masterClrMapping/>
  </p:clrMapOvr>
  <mc:AlternateContent xmlns:mc="http://schemas.openxmlformats.org/markup-compatibility/2006" xmlns:p14="http://schemas.microsoft.com/office/powerpoint/2010/main">
    <mc:Choice Requires="p14">
      <p:transition spd="slow" p14:dur="1100">
        <p14:switch dir="l"/>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295800" y="97407"/>
            <a:ext cx="3651962" cy="400110"/>
          </a:xfrm>
          <a:prstGeom prst="rect">
            <a:avLst/>
          </a:prstGeom>
          <a:noFill/>
        </p:spPr>
        <p:txBody>
          <a:bodyPr wrap="none" rtlCol="1">
            <a:spAutoFit/>
          </a:bodyPr>
          <a:lstStyle/>
          <a:p>
            <a:r>
              <a:rPr lang="fa-IR" sz="2000" b="1" dirty="0">
                <a:cs typeface="B Homa" panose="00000400000000000000" pitchFamily="2" charset="-78"/>
              </a:rPr>
              <a:t>ویلاها و باغ های ایتالیا در دوره رنسانس </a:t>
            </a:r>
          </a:p>
        </p:txBody>
      </p:sp>
      <p:sp>
        <p:nvSpPr>
          <p:cNvPr id="6" name="TextBox 5"/>
          <p:cNvSpPr txBox="1"/>
          <p:nvPr/>
        </p:nvSpPr>
        <p:spPr>
          <a:xfrm>
            <a:off x="1524001" y="888268"/>
            <a:ext cx="9143999" cy="3139321"/>
          </a:xfrm>
          <a:prstGeom prst="rect">
            <a:avLst/>
          </a:prstGeom>
          <a:noFill/>
        </p:spPr>
        <p:txBody>
          <a:bodyPr wrap="square" rtlCol="1">
            <a:spAutoFit/>
          </a:bodyPr>
          <a:lstStyle/>
          <a:p>
            <a:pPr algn="just" rtl="1"/>
            <a:r>
              <a:rPr lang="fa-IR" b="1" dirty="0">
                <a:cs typeface="B Homa" panose="00000400000000000000" pitchFamily="2" charset="-78"/>
              </a:rPr>
              <a:t>این قطعه زمین از جنگل مقدس کنت لورسینی تا حد زیادی بدون تغییر باقی مانده است.</a:t>
            </a:r>
          </a:p>
          <a:p>
            <a:pPr algn="just" rtl="1"/>
            <a:endParaRPr lang="fa-IR" b="1" dirty="0">
              <a:cs typeface="B Homa" panose="00000400000000000000" pitchFamily="2" charset="-78"/>
            </a:endParaRPr>
          </a:p>
          <a:p>
            <a:pPr algn="just" rtl="1"/>
            <a:r>
              <a:rPr lang="fa-IR" b="1" dirty="0">
                <a:cs typeface="B Homa" panose="00000400000000000000" pitchFamily="2" charset="-78"/>
              </a:rPr>
              <a:t>برجسته ترین نمونه ی پیچیدگی های سبک گرایانه را می توان </a:t>
            </a:r>
          </a:p>
          <a:p>
            <a:pPr algn="just" rtl="1"/>
            <a:r>
              <a:rPr lang="fa-IR" b="1" dirty="0">
                <a:cs typeface="B Homa" panose="00000400000000000000" pitchFamily="2" charset="-78"/>
              </a:rPr>
              <a:t>در ساکرو بوسکو (جنگل مقدس) متعلق به کُنت اورسینی مشاهده</a:t>
            </a:r>
          </a:p>
          <a:p>
            <a:pPr algn="just" rtl="1"/>
            <a:r>
              <a:rPr lang="fa-IR" b="1" dirty="0">
                <a:cs typeface="B Homa" panose="00000400000000000000" pitchFamily="2" charset="-78"/>
              </a:rPr>
              <a:t> کرد.</a:t>
            </a:r>
          </a:p>
          <a:p>
            <a:pPr algn="just" rtl="1"/>
            <a:endParaRPr lang="fa-IR" b="1" dirty="0">
              <a:cs typeface="B Homa" panose="00000400000000000000" pitchFamily="2" charset="-78"/>
            </a:endParaRPr>
          </a:p>
          <a:p>
            <a:pPr algn="just" rtl="1"/>
            <a:r>
              <a:rPr lang="fa-IR" b="1" dirty="0">
                <a:cs typeface="B Homa" panose="00000400000000000000" pitchFamily="2" charset="-78"/>
              </a:rPr>
              <a:t>این پارک به صورت های مختلف قابل درک است.یک بار در قالب </a:t>
            </a:r>
          </a:p>
          <a:p>
            <a:pPr algn="just" rtl="1"/>
            <a:r>
              <a:rPr lang="fa-IR" b="1" dirty="0">
                <a:cs typeface="B Homa" panose="00000400000000000000" pitchFamily="2" charset="-78"/>
              </a:rPr>
              <a:t>انتقاد از نظم و سلسله مراتب دوره ی رنسانس و بار دیگر به عنوان</a:t>
            </a:r>
          </a:p>
          <a:p>
            <a:pPr algn="just" rtl="1"/>
            <a:r>
              <a:rPr lang="fa-IR" b="1" dirty="0">
                <a:cs typeface="B Homa" panose="00000400000000000000" pitchFamily="2" charset="-78"/>
              </a:rPr>
              <a:t> تفسیری از آثار ادبی از قبیل نزاع برسر عشق در رویا.</a:t>
            </a:r>
          </a:p>
          <a:p>
            <a:pPr algn="just" rtl="1"/>
            <a:endParaRPr lang="fa-IR" b="1" dirty="0">
              <a:cs typeface="B Homa" panose="00000400000000000000" pitchFamily="2" charset="-78"/>
            </a:endParaRPr>
          </a:p>
          <a:p>
            <a:pPr algn="just" rtl="1"/>
            <a:r>
              <a:rPr lang="fa-IR" b="1" dirty="0">
                <a:cs typeface="B Homa" panose="00000400000000000000" pitchFamily="2" charset="-78"/>
              </a:rPr>
              <a:t>امروزه این پارک با نام پارک هیولا ها شهرت دارد.</a:t>
            </a:r>
          </a:p>
        </p:txBody>
      </p:sp>
      <p:sp>
        <p:nvSpPr>
          <p:cNvPr id="7" name="TextBox 6"/>
          <p:cNvSpPr txBox="1"/>
          <p:nvPr/>
        </p:nvSpPr>
        <p:spPr>
          <a:xfrm>
            <a:off x="7366474" y="497517"/>
            <a:ext cx="3331361" cy="400110"/>
          </a:xfrm>
          <a:prstGeom prst="rect">
            <a:avLst/>
          </a:prstGeom>
          <a:noFill/>
        </p:spPr>
        <p:txBody>
          <a:bodyPr wrap="none" rtlCol="1">
            <a:spAutoFit/>
          </a:bodyPr>
          <a:lstStyle/>
          <a:p>
            <a:pPr algn="r" rtl="1"/>
            <a:r>
              <a:rPr lang="fa-IR" sz="2000" b="1" dirty="0">
                <a:cs typeface="B Homa" panose="00000400000000000000" pitchFamily="2" charset="-78"/>
              </a:rPr>
              <a:t>ساکرو بوسکو(جنگل مقدس)،بومارزو</a:t>
            </a:r>
          </a:p>
        </p:txBody>
      </p:sp>
      <p:pic>
        <p:nvPicPr>
          <p:cNvPr id="7170" name="Picture 2" descr="E:\narges\ترم 5\منظر سازی\پارک هیولا\1__hamgardi_dwefwfg.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48494" y="4027588"/>
            <a:ext cx="4375402" cy="2808312"/>
          </a:xfrm>
          <a:prstGeom prst="rect">
            <a:avLst/>
          </a:prstGeom>
          <a:noFill/>
          <a:extLst>
            <a:ext uri="{909E8E84-426E-40DD-AFC4-6F175D3DCCD1}">
              <a14:hiddenFill xmlns:a14="http://schemas.microsoft.com/office/drawing/2010/main">
                <a:solidFill>
                  <a:srgbClr val="FFFFFF"/>
                </a:solidFill>
              </a14:hiddenFill>
            </a:ext>
          </a:extLst>
        </p:spPr>
      </p:pic>
      <p:pic>
        <p:nvPicPr>
          <p:cNvPr id="7171" name="Picture 3" descr="E:\narges\ترم 5\منظر سازی\پارک هیولا\1444116573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78208" y="4027589"/>
            <a:ext cx="4208642" cy="2808312"/>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E:\narges\ترم 5\منظر سازی\پارک هیولا\15-9-29-1028218.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44817" y="1700808"/>
            <a:ext cx="3573176" cy="20162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87861576"/>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9242039" y="164575"/>
            <a:ext cx="1144865" cy="400110"/>
          </a:xfrm>
          <a:prstGeom prst="rect">
            <a:avLst/>
          </a:prstGeom>
          <a:noFill/>
        </p:spPr>
        <p:txBody>
          <a:bodyPr wrap="none" rtlCol="1">
            <a:spAutoFit/>
          </a:bodyPr>
          <a:lstStyle/>
          <a:p>
            <a:pPr algn="r" rtl="1"/>
            <a:r>
              <a:rPr lang="fa-IR" sz="2000" b="1" dirty="0">
                <a:cs typeface="B Homa" panose="00000400000000000000" pitchFamily="2" charset="-78"/>
              </a:rPr>
              <a:t>ویلا پالادین</a:t>
            </a:r>
          </a:p>
        </p:txBody>
      </p:sp>
      <p:sp>
        <p:nvSpPr>
          <p:cNvPr id="5" name="TextBox 4"/>
          <p:cNvSpPr txBox="1"/>
          <p:nvPr/>
        </p:nvSpPr>
        <p:spPr>
          <a:xfrm>
            <a:off x="4295800" y="97407"/>
            <a:ext cx="3651962" cy="400110"/>
          </a:xfrm>
          <a:prstGeom prst="rect">
            <a:avLst/>
          </a:prstGeom>
          <a:noFill/>
        </p:spPr>
        <p:txBody>
          <a:bodyPr wrap="none" rtlCol="1">
            <a:spAutoFit/>
          </a:bodyPr>
          <a:lstStyle/>
          <a:p>
            <a:pPr algn="r" rtl="1"/>
            <a:r>
              <a:rPr lang="fa-IR" sz="2000" b="1" dirty="0">
                <a:cs typeface="B Homa" panose="00000400000000000000" pitchFamily="2" charset="-78"/>
              </a:rPr>
              <a:t>ویلاها و باغ های ایتالیا در دوره رنسانس </a:t>
            </a:r>
          </a:p>
        </p:txBody>
      </p:sp>
      <p:sp>
        <p:nvSpPr>
          <p:cNvPr id="7" name="TextBox 6"/>
          <p:cNvSpPr txBox="1"/>
          <p:nvPr/>
        </p:nvSpPr>
        <p:spPr>
          <a:xfrm>
            <a:off x="1708936" y="692696"/>
            <a:ext cx="8825691" cy="1477328"/>
          </a:xfrm>
          <a:prstGeom prst="rect">
            <a:avLst/>
          </a:prstGeom>
          <a:noFill/>
        </p:spPr>
        <p:txBody>
          <a:bodyPr wrap="square" rtlCol="1">
            <a:spAutoFit/>
          </a:bodyPr>
          <a:lstStyle/>
          <a:p>
            <a:pPr algn="just" rtl="1"/>
            <a:r>
              <a:rPr lang="fa-IR" b="1" dirty="0">
                <a:cs typeface="B Homa" panose="00000400000000000000" pitchFamily="2" charset="-78"/>
              </a:rPr>
              <a:t>معماری پالادین به معنای هماهنگی از جزء به کل است. پالادیو نسبت های دقیقی برای ارتفاع و عرض اتاق ها در نظر گرفت و نظام مشابهی را برای طراحی نماهای بنا به کار برد. او فضاهای کاربردی را به صورت سلسله مراتبی حول یک واحد مرکزی جانمایی می کرد که منجر به شکل گیری تقارن دو طرفه و ریتم آ-ب-آ شد. </a:t>
            </a:r>
          </a:p>
          <a:p>
            <a:pPr algn="just" rtl="1"/>
            <a:endParaRPr lang="fa-IR" b="1" dirty="0">
              <a:cs typeface="B Homa" panose="00000400000000000000" pitchFamily="2" charset="-78"/>
            </a:endParaRPr>
          </a:p>
          <a:p>
            <a:pPr lvl="0" algn="just" rtl="1"/>
            <a:r>
              <a:rPr lang="fa-IR" b="1" dirty="0">
                <a:cs typeface="B Homa" panose="00000400000000000000" pitchFamily="2" charset="-78"/>
              </a:rPr>
              <a:t>هماهنگی پالادین: پلان و ارتفاعات با نسبت های مشابهی به هم پیوند خورده اند.</a:t>
            </a:r>
          </a:p>
        </p:txBody>
      </p:sp>
      <p:pic>
        <p:nvPicPr>
          <p:cNvPr id="8194" name="Picture 2" descr="E:\narges\ترم 5\منظر سازی\پالادین\paladin-estern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02968" y="2170024"/>
            <a:ext cx="4070170" cy="3256136"/>
          </a:xfrm>
          <a:prstGeom prst="rect">
            <a:avLst/>
          </a:prstGeom>
          <a:noFill/>
          <a:extLst>
            <a:ext uri="{909E8E84-426E-40DD-AFC4-6F175D3DCCD1}">
              <a14:hiddenFill xmlns:a14="http://schemas.microsoft.com/office/drawing/2010/main">
                <a:solidFill>
                  <a:srgbClr val="FFFFFF"/>
                </a:solidFill>
              </a14:hiddenFill>
            </a:ext>
          </a:extLst>
        </p:spPr>
      </p:pic>
      <p:pic>
        <p:nvPicPr>
          <p:cNvPr id="8195" name="Picture 3" descr="C:\Users\Adel\Desktop\عکس۴۷۱۱.jpg"/>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sharpenSoften amount="50000"/>
                    </a14:imgEffect>
                    <a14:imgEffect>
                      <a14:brightnessContrast bright="20000" contrast="-40000"/>
                    </a14:imgEffect>
                  </a14:imgLayer>
                </a14:imgProps>
              </a:ext>
              <a:ext uri="{28A0092B-C50C-407E-A947-70E740481C1C}">
                <a14:useLocalDpi xmlns:a14="http://schemas.microsoft.com/office/drawing/2010/main" val="0"/>
              </a:ext>
            </a:extLst>
          </a:blip>
          <a:srcRect l="3573" r="5152" b="29775"/>
          <a:stretch/>
        </p:blipFill>
        <p:spPr bwMode="auto">
          <a:xfrm>
            <a:off x="6048799" y="2546471"/>
            <a:ext cx="4338105" cy="2503243"/>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p:cNvSpPr/>
          <p:nvPr/>
        </p:nvSpPr>
        <p:spPr>
          <a:xfrm>
            <a:off x="1847528" y="5470823"/>
            <a:ext cx="8734726" cy="1200329"/>
          </a:xfrm>
          <a:prstGeom prst="rect">
            <a:avLst/>
          </a:prstGeom>
        </p:spPr>
        <p:txBody>
          <a:bodyPr wrap="square">
            <a:spAutoFit/>
          </a:bodyPr>
          <a:lstStyle/>
          <a:p>
            <a:pPr lvl="0" algn="just" rtl="1"/>
            <a:r>
              <a:rPr lang="fa-IR" b="1" dirty="0">
                <a:cs typeface="B Homa" panose="00000400000000000000" pitchFamily="2" charset="-78"/>
              </a:rPr>
              <a:t>عناصر الگوی پالادین شامل یک تالار مربع شکل،ایوان مسقف،نمای معبد به صورت سنگ فرش شده و پله هایی که بیننده را مستقیماً به طبقه اول متعلق به اشراف زادگان هدایت می کرد بود.</a:t>
            </a:r>
          </a:p>
          <a:p>
            <a:pPr lvl="0" algn="just" rtl="1"/>
            <a:r>
              <a:rPr lang="fa-IR" b="1" dirty="0">
                <a:cs typeface="B Homa" panose="00000400000000000000" pitchFamily="2" charset="-78"/>
              </a:rPr>
              <a:t>تزئینات بیرونی در حد متعادل بود، ولی سطوح داخلی با تزئینات افراطی آرایش شده بودند.</a:t>
            </a:r>
          </a:p>
          <a:p>
            <a:pPr lvl="0" algn="just" rtl="1"/>
            <a:r>
              <a:rPr lang="fa-IR" b="1" dirty="0">
                <a:cs typeface="B Homa" panose="00000400000000000000" pitchFamily="2" charset="-78"/>
              </a:rPr>
              <a:t>غلبه ی طراحی سایت بر طراحی باغ، برچسبِ کارهای پالادیو بود.</a:t>
            </a:r>
          </a:p>
        </p:txBody>
      </p:sp>
    </p:spTree>
    <p:extLst>
      <p:ext uri="{BB962C8B-B14F-4D97-AF65-F5344CB8AC3E}">
        <p14:creationId xmlns:p14="http://schemas.microsoft.com/office/powerpoint/2010/main" val="12821066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295800" y="97407"/>
            <a:ext cx="3651962" cy="400110"/>
          </a:xfrm>
          <a:prstGeom prst="rect">
            <a:avLst/>
          </a:prstGeom>
          <a:noFill/>
        </p:spPr>
        <p:txBody>
          <a:bodyPr wrap="none" rtlCol="1">
            <a:spAutoFit/>
          </a:bodyPr>
          <a:lstStyle/>
          <a:p>
            <a:pPr algn="r" rtl="1"/>
            <a:r>
              <a:rPr lang="fa-IR" sz="2000" b="1" dirty="0">
                <a:cs typeface="B Homa" panose="00000400000000000000" pitchFamily="2" charset="-78"/>
              </a:rPr>
              <a:t>ویلاها و باغ های ایتالیا در دوره رنسانس </a:t>
            </a:r>
          </a:p>
        </p:txBody>
      </p:sp>
      <p:sp>
        <p:nvSpPr>
          <p:cNvPr id="5" name="TextBox 4"/>
          <p:cNvSpPr txBox="1"/>
          <p:nvPr/>
        </p:nvSpPr>
        <p:spPr>
          <a:xfrm>
            <a:off x="1574600" y="2420889"/>
            <a:ext cx="2964205" cy="646331"/>
          </a:xfrm>
          <a:prstGeom prst="rect">
            <a:avLst/>
          </a:prstGeom>
          <a:noFill/>
        </p:spPr>
        <p:txBody>
          <a:bodyPr wrap="square" rtlCol="1">
            <a:spAutoFit/>
          </a:bodyPr>
          <a:lstStyle/>
          <a:p>
            <a:pPr algn="r" rtl="1"/>
            <a:r>
              <a:rPr lang="fa-IR" b="1" dirty="0">
                <a:cs typeface="B Homa" panose="00000400000000000000" pitchFamily="2" charset="-78"/>
              </a:rPr>
              <a:t>ویلا در راستای محور های متقاطع امتداد پیدا می کند.</a:t>
            </a:r>
          </a:p>
        </p:txBody>
      </p:sp>
      <p:sp>
        <p:nvSpPr>
          <p:cNvPr id="6" name="Rectangle 5"/>
          <p:cNvSpPr/>
          <p:nvPr/>
        </p:nvSpPr>
        <p:spPr>
          <a:xfrm>
            <a:off x="8818987" y="323866"/>
            <a:ext cx="1422184" cy="369332"/>
          </a:xfrm>
          <a:prstGeom prst="rect">
            <a:avLst/>
          </a:prstGeom>
        </p:spPr>
        <p:txBody>
          <a:bodyPr wrap="none">
            <a:spAutoFit/>
          </a:bodyPr>
          <a:lstStyle/>
          <a:p>
            <a:pPr algn="r" rtl="1"/>
            <a:r>
              <a:rPr lang="fa-IR" b="1" dirty="0">
                <a:solidFill>
                  <a:prstClr val="black"/>
                </a:solidFill>
                <a:cs typeface="B Homa" panose="00000400000000000000" pitchFamily="2" charset="-78"/>
              </a:rPr>
              <a:t>ویلا اِمو،فانزولو </a:t>
            </a:r>
            <a:endParaRPr lang="fa-IR" dirty="0"/>
          </a:p>
        </p:txBody>
      </p:sp>
      <p:pic>
        <p:nvPicPr>
          <p:cNvPr id="9218" name="Picture 2" descr="E:\narges\ترم 5\منظر سازی\ویلا امو\image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48683" y="4221088"/>
            <a:ext cx="4392488" cy="2468020"/>
          </a:xfrm>
          <a:prstGeom prst="rect">
            <a:avLst/>
          </a:prstGeom>
          <a:noFill/>
          <a:extLst>
            <a:ext uri="{909E8E84-426E-40DD-AFC4-6F175D3DCCD1}">
              <a14:hiddenFill xmlns:a14="http://schemas.microsoft.com/office/drawing/2010/main">
                <a:solidFill>
                  <a:srgbClr val="FFFFFF"/>
                </a:solidFill>
              </a14:hiddenFill>
            </a:ext>
          </a:extLst>
        </p:spPr>
      </p:pic>
      <p:pic>
        <p:nvPicPr>
          <p:cNvPr id="9219" name="Picture 3" descr="E:\narges\ترم 5\منظر سازی\ویلا امو\newpalladians2008.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55841" y="1642690"/>
            <a:ext cx="5602228" cy="2489128"/>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1574600" y="4509120"/>
            <a:ext cx="4232317" cy="1477328"/>
          </a:xfrm>
          <a:prstGeom prst="rect">
            <a:avLst/>
          </a:prstGeom>
          <a:noFill/>
        </p:spPr>
        <p:txBody>
          <a:bodyPr wrap="square" rtlCol="1">
            <a:spAutoFit/>
          </a:bodyPr>
          <a:lstStyle/>
          <a:p>
            <a:pPr algn="r" rtl="1"/>
            <a:r>
              <a:rPr lang="fa-IR" b="1" dirty="0">
                <a:cs typeface="B Homa" panose="00000400000000000000" pitchFamily="2" charset="-78"/>
              </a:rPr>
              <a:t>از میان ویلاهایی که پالادیو طراحی کرده به نظر می رسد که ویلا اِمو به خاطر مقطع کوچک و بازوان گسترده اش، ارتباط مستقیم تری با بافت کشاورزی اطراف دارد. معماری و منظر در آن به خوبی در تعادل با هم احساس می شوند.</a:t>
            </a:r>
          </a:p>
        </p:txBody>
      </p:sp>
      <p:sp>
        <p:nvSpPr>
          <p:cNvPr id="8" name="TextBox 7"/>
          <p:cNvSpPr txBox="1"/>
          <p:nvPr/>
        </p:nvSpPr>
        <p:spPr>
          <a:xfrm>
            <a:off x="2423592" y="908721"/>
            <a:ext cx="8000144" cy="646331"/>
          </a:xfrm>
          <a:prstGeom prst="rect">
            <a:avLst/>
          </a:prstGeom>
          <a:noFill/>
        </p:spPr>
        <p:txBody>
          <a:bodyPr wrap="square" rtlCol="1">
            <a:spAutoFit/>
          </a:bodyPr>
          <a:lstStyle/>
          <a:p>
            <a:pPr algn="r" rtl="1"/>
            <a:r>
              <a:rPr lang="fa-IR" b="1" dirty="0">
                <a:cs typeface="B Homa" panose="00000400000000000000" pitchFamily="2" charset="-78"/>
              </a:rPr>
              <a:t>سا ختمانی یک طبقه با نمای معبد و در ورودی به صورت رمپ سنگ فرش شده . از دوطرف ساختمان مرکزی، بازوهایی با ایوان های ستون دار به اطراف کشیده شده اند.</a:t>
            </a:r>
          </a:p>
        </p:txBody>
      </p:sp>
    </p:spTree>
    <p:extLst>
      <p:ext uri="{BB962C8B-B14F-4D97-AF65-F5344CB8AC3E}">
        <p14:creationId xmlns:p14="http://schemas.microsoft.com/office/powerpoint/2010/main" val="3785785791"/>
      </p:ext>
    </p:extLst>
  </p:cSld>
  <p:clrMapOvr>
    <a:masterClrMapping/>
  </p:clrMapOvr>
  <p:transition spd="slow">
    <p:wipe dir="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E:\narges\ترم 5\منظر سازی\ویلا روتوندا\Rotunda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00746" y="2996952"/>
            <a:ext cx="3514995" cy="2852762"/>
          </a:xfrm>
          <a:prstGeom prst="rect">
            <a:avLst/>
          </a:prstGeom>
          <a:noFill/>
          <a:extLst>
            <a:ext uri="{909E8E84-426E-40DD-AFC4-6F175D3DCCD1}">
              <a14:hiddenFill xmlns:a14="http://schemas.microsoft.com/office/drawing/2010/main">
                <a:solidFill>
                  <a:srgbClr val="FFFFFF"/>
                </a:solidFill>
              </a14:hiddenFill>
            </a:ext>
          </a:extLst>
        </p:spPr>
      </p:pic>
      <p:pic>
        <p:nvPicPr>
          <p:cNvPr id="10243" name="Picture 3" descr="E:\narges\ترم 5\منظر سازی\ویلا روتوندا\palladiorotondaplan7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16040" y="2856689"/>
            <a:ext cx="3535498" cy="3384376"/>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4295800" y="97407"/>
            <a:ext cx="3651962" cy="400110"/>
          </a:xfrm>
          <a:prstGeom prst="rect">
            <a:avLst/>
          </a:prstGeom>
          <a:noFill/>
        </p:spPr>
        <p:txBody>
          <a:bodyPr wrap="none" rtlCol="1">
            <a:spAutoFit/>
          </a:bodyPr>
          <a:lstStyle/>
          <a:p>
            <a:pPr algn="r" rtl="1"/>
            <a:r>
              <a:rPr lang="fa-IR" sz="2000" b="1" dirty="0">
                <a:cs typeface="B Homa" panose="00000400000000000000" pitchFamily="2" charset="-78"/>
              </a:rPr>
              <a:t>ویلاها و باغ های ایتالیا در دوره رنسانس </a:t>
            </a:r>
          </a:p>
        </p:txBody>
      </p:sp>
      <p:sp>
        <p:nvSpPr>
          <p:cNvPr id="4" name="TextBox 3"/>
          <p:cNvSpPr txBox="1"/>
          <p:nvPr/>
        </p:nvSpPr>
        <p:spPr>
          <a:xfrm>
            <a:off x="8350213" y="452609"/>
            <a:ext cx="1947969" cy="400110"/>
          </a:xfrm>
          <a:prstGeom prst="rect">
            <a:avLst/>
          </a:prstGeom>
          <a:noFill/>
        </p:spPr>
        <p:txBody>
          <a:bodyPr wrap="none" rtlCol="1">
            <a:spAutoFit/>
          </a:bodyPr>
          <a:lstStyle/>
          <a:p>
            <a:pPr algn="r" rtl="1"/>
            <a:r>
              <a:rPr lang="fa-IR" sz="2000" b="1" dirty="0">
                <a:cs typeface="B Homa" panose="00000400000000000000" pitchFamily="2" charset="-78"/>
              </a:rPr>
              <a:t>ویلا روتوندا، ویچِنتتزا</a:t>
            </a:r>
          </a:p>
        </p:txBody>
      </p:sp>
      <p:sp>
        <p:nvSpPr>
          <p:cNvPr id="5" name="TextBox 4"/>
          <p:cNvSpPr txBox="1"/>
          <p:nvPr/>
        </p:nvSpPr>
        <p:spPr>
          <a:xfrm>
            <a:off x="1411385" y="6309320"/>
            <a:ext cx="9026831" cy="369332"/>
          </a:xfrm>
          <a:prstGeom prst="rect">
            <a:avLst/>
          </a:prstGeom>
          <a:noFill/>
        </p:spPr>
        <p:txBody>
          <a:bodyPr wrap="none" rtlCol="1">
            <a:spAutoFit/>
          </a:bodyPr>
          <a:lstStyle/>
          <a:p>
            <a:pPr algn="r" rtl="1"/>
            <a:r>
              <a:rPr lang="fa-IR" b="1" dirty="0">
                <a:cs typeface="B Homa" panose="00000400000000000000" pitchFamily="2" charset="-78"/>
              </a:rPr>
              <a:t>نمای معبد مربع شکل که یک حجم کُره ای به فضای درونی آن اضافه شده از پانتئون در روم الهام گرفته شده بود.</a:t>
            </a:r>
          </a:p>
        </p:txBody>
      </p:sp>
      <p:sp>
        <p:nvSpPr>
          <p:cNvPr id="7" name="TextBox 6"/>
          <p:cNvSpPr txBox="1"/>
          <p:nvPr/>
        </p:nvSpPr>
        <p:spPr>
          <a:xfrm>
            <a:off x="1847528" y="852720"/>
            <a:ext cx="8712968" cy="2031325"/>
          </a:xfrm>
          <a:prstGeom prst="rect">
            <a:avLst/>
          </a:prstGeom>
          <a:noFill/>
        </p:spPr>
        <p:txBody>
          <a:bodyPr wrap="square" rtlCol="1">
            <a:spAutoFit/>
          </a:bodyPr>
          <a:lstStyle/>
          <a:p>
            <a:pPr algn="r" rtl="1"/>
            <a:r>
              <a:rPr lang="fa-IR" b="1" dirty="0">
                <a:cs typeface="B Homa" panose="00000400000000000000" pitchFamily="2" charset="-78"/>
              </a:rPr>
              <a:t>روی تپه های نزدیک به شهر ویچِنتزا ساخته شده است، هیچ بخش کشاورزی ندارد و عملکرد اصلی آن ایجاد حس خلوت و انزوا و یا فضای تفریح بوده است.</a:t>
            </a:r>
          </a:p>
          <a:p>
            <a:pPr algn="r" rtl="1"/>
            <a:r>
              <a:rPr lang="fa-IR" b="1" dirty="0">
                <a:cs typeface="B Homa" panose="00000400000000000000" pitchFamily="2" charset="-78"/>
              </a:rPr>
              <a:t>ویلا بر روی یک سکو برای تأکید بر جایگاه آن ساخته شده است. </a:t>
            </a:r>
          </a:p>
          <a:p>
            <a:pPr algn="r" rtl="1"/>
            <a:r>
              <a:rPr lang="fa-IR" b="1" dirty="0">
                <a:cs typeface="B Homa" panose="00000400000000000000" pitchFamily="2" charset="-78"/>
              </a:rPr>
              <a:t>شکل مربعی ویلا، تقارن چهار جانبه ای حول تالار مرکزی با چهار ایوان یکسان ایجاد کرده است.</a:t>
            </a:r>
          </a:p>
          <a:p>
            <a:pPr algn="r" rtl="1"/>
            <a:r>
              <a:rPr lang="fa-IR" b="1" dirty="0">
                <a:cs typeface="B Homa" panose="00000400000000000000" pitchFamily="2" charset="-78"/>
              </a:rPr>
              <a:t>تکرار نمای معبد در چهار طرف بنا امری غیر متداول است؛به جای ایجاد سلسله مراتب در ورودی ، این بنا بر یکسانی تجربه دلالت می کند. </a:t>
            </a:r>
          </a:p>
          <a:p>
            <a:pPr algn="r" rtl="1"/>
            <a:r>
              <a:rPr lang="fa-IR" b="1" dirty="0">
                <a:cs typeface="B Homa" panose="00000400000000000000" pitchFamily="2" charset="-78"/>
              </a:rPr>
              <a:t>محور غالب همان محور عمودی است، چشم ناظر به بالای گنبد معطوف می شود.</a:t>
            </a:r>
          </a:p>
        </p:txBody>
      </p:sp>
    </p:spTree>
    <p:extLst>
      <p:ext uri="{BB962C8B-B14F-4D97-AF65-F5344CB8AC3E}">
        <p14:creationId xmlns:p14="http://schemas.microsoft.com/office/powerpoint/2010/main" val="942657323"/>
      </p:ext>
    </p:extLst>
  </p:cSld>
  <p:clrMapOvr>
    <a:masterClrMapping/>
  </p:clrMapOvr>
  <p:transition spd="slow">
    <p:push dir="u"/>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471130" y="205441"/>
            <a:ext cx="3717684" cy="446276"/>
          </a:xfrm>
          <a:prstGeom prst="rect">
            <a:avLst/>
          </a:prstGeom>
        </p:spPr>
        <p:txBody>
          <a:bodyPr wrap="none">
            <a:spAutoFit/>
          </a:bodyPr>
          <a:lstStyle/>
          <a:p>
            <a:pPr algn="r" rtl="1">
              <a:lnSpc>
                <a:spcPct val="115000"/>
              </a:lnSpc>
              <a:spcAft>
                <a:spcPts val="1000"/>
              </a:spcAft>
            </a:pPr>
            <a:r>
              <a:rPr lang="fa-IR" sz="2000" b="1" dirty="0">
                <a:latin typeface="Calibri"/>
                <a:ea typeface="Calibri"/>
                <a:cs typeface="B Homa" panose="00000400000000000000" pitchFamily="2" charset="-78"/>
              </a:rPr>
              <a:t>سبک ها ی باروک ایتالیایی- قرن هفدهم</a:t>
            </a:r>
            <a:endParaRPr lang="en-US" sz="2000" dirty="0">
              <a:latin typeface="Calibri"/>
              <a:ea typeface="Calibri"/>
              <a:cs typeface="Arial"/>
            </a:endParaRPr>
          </a:p>
        </p:txBody>
      </p:sp>
      <p:sp>
        <p:nvSpPr>
          <p:cNvPr id="5" name="Rectangle 4"/>
          <p:cNvSpPr/>
          <p:nvPr/>
        </p:nvSpPr>
        <p:spPr>
          <a:xfrm>
            <a:off x="1703512" y="908720"/>
            <a:ext cx="8784976" cy="2388346"/>
          </a:xfrm>
          <a:prstGeom prst="rect">
            <a:avLst/>
          </a:prstGeom>
        </p:spPr>
        <p:txBody>
          <a:bodyPr wrap="square">
            <a:spAutoFit/>
          </a:bodyPr>
          <a:lstStyle/>
          <a:p>
            <a:pPr algn="r" rtl="1">
              <a:lnSpc>
                <a:spcPct val="115000"/>
              </a:lnSpc>
              <a:spcAft>
                <a:spcPts val="1000"/>
              </a:spcAft>
            </a:pPr>
            <a:r>
              <a:rPr lang="fa-IR" b="1" dirty="0">
                <a:latin typeface="Calibri"/>
                <a:ea typeface="Calibri"/>
                <a:cs typeface="B Homa" panose="00000400000000000000" pitchFamily="2" charset="-78"/>
              </a:rPr>
              <a:t>مقارن با اواخر قرن شانزدهم در ایتالیا، وضوح و نظم سبک های دوره رنسانس دستخوش تغییری ناگهانی در طراحی شد که از عدم قطعیت و احساس ناآسودگی در جامعه حکایت می کرد. </a:t>
            </a:r>
          </a:p>
          <a:p>
            <a:pPr algn="r" rtl="1">
              <a:lnSpc>
                <a:spcPct val="115000"/>
              </a:lnSpc>
              <a:spcAft>
                <a:spcPts val="1000"/>
              </a:spcAft>
            </a:pPr>
            <a:r>
              <a:rPr lang="fa-IR" b="1" dirty="0">
                <a:latin typeface="Calibri"/>
                <a:ea typeface="Calibri"/>
                <a:cs typeface="B Homa" panose="00000400000000000000" pitchFamily="2" charset="-78"/>
              </a:rPr>
              <a:t>در قرن هفدهم گرایشات شیوه گرا به حد افراط رسید. </a:t>
            </a:r>
          </a:p>
          <a:p>
            <a:pPr algn="r" rtl="1">
              <a:lnSpc>
                <a:spcPct val="115000"/>
              </a:lnSpc>
              <a:spcAft>
                <a:spcPts val="1000"/>
              </a:spcAft>
            </a:pPr>
            <a:r>
              <a:rPr lang="fa-IR" b="1" dirty="0">
                <a:latin typeface="Calibri"/>
                <a:ea typeface="Calibri"/>
                <a:cs typeface="B Homa" panose="00000400000000000000" pitchFamily="2" charset="-78"/>
              </a:rPr>
              <a:t>سبک های باروک با بی قراری و مبالغه ی زیاد در جزئیات شناخته می شد. </a:t>
            </a:r>
          </a:p>
          <a:p>
            <a:pPr algn="r" rtl="1">
              <a:lnSpc>
                <a:spcPct val="115000"/>
              </a:lnSpc>
              <a:spcAft>
                <a:spcPts val="1000"/>
              </a:spcAft>
            </a:pPr>
            <a:r>
              <a:rPr lang="fa-IR" b="1" dirty="0">
                <a:latin typeface="Calibri"/>
                <a:ea typeface="Calibri"/>
                <a:cs typeface="B Homa" panose="00000400000000000000" pitchFamily="2" charset="-78"/>
              </a:rPr>
              <a:t>با معرفی مارپیچ،بیضی و هندسه ی مورب که چشم را در حال حرکت در درون منظر نگاه می داشتند، الفبای خِردگرای دایره ها و مربع ها تکمیل شد.</a:t>
            </a:r>
            <a:endParaRPr lang="en-US" sz="1200" b="1" dirty="0">
              <a:latin typeface="Calibri"/>
              <a:ea typeface="Calibri"/>
              <a:cs typeface="Arial"/>
            </a:endParaRPr>
          </a:p>
        </p:txBody>
      </p:sp>
      <p:sp>
        <p:nvSpPr>
          <p:cNvPr id="6" name="Rectangle 5"/>
          <p:cNvSpPr/>
          <p:nvPr/>
        </p:nvSpPr>
        <p:spPr>
          <a:xfrm>
            <a:off x="8239153" y="3474983"/>
            <a:ext cx="2249335" cy="446276"/>
          </a:xfrm>
          <a:prstGeom prst="rect">
            <a:avLst/>
          </a:prstGeom>
        </p:spPr>
        <p:txBody>
          <a:bodyPr wrap="none">
            <a:spAutoFit/>
          </a:bodyPr>
          <a:lstStyle/>
          <a:p>
            <a:pPr algn="r" rtl="1">
              <a:lnSpc>
                <a:spcPct val="115000"/>
              </a:lnSpc>
              <a:spcAft>
                <a:spcPts val="1000"/>
              </a:spcAft>
            </a:pPr>
            <a:r>
              <a:rPr lang="fa-IR" sz="2000" b="1" dirty="0">
                <a:latin typeface="Calibri"/>
                <a:ea typeface="Calibri"/>
                <a:cs typeface="B Homa" panose="00000400000000000000" pitchFamily="2" charset="-78"/>
              </a:rPr>
              <a:t>جزئیات ونمایش در باغ </a:t>
            </a:r>
            <a:endParaRPr lang="en-US" sz="2000" dirty="0">
              <a:latin typeface="Calibri"/>
              <a:ea typeface="Calibri"/>
              <a:cs typeface="Arial"/>
            </a:endParaRPr>
          </a:p>
        </p:txBody>
      </p:sp>
      <p:sp>
        <p:nvSpPr>
          <p:cNvPr id="7" name="Rectangle 6"/>
          <p:cNvSpPr/>
          <p:nvPr/>
        </p:nvSpPr>
        <p:spPr>
          <a:xfrm>
            <a:off x="2343411" y="4077073"/>
            <a:ext cx="8136904" cy="2578655"/>
          </a:xfrm>
          <a:prstGeom prst="rect">
            <a:avLst/>
          </a:prstGeom>
        </p:spPr>
        <p:txBody>
          <a:bodyPr wrap="square">
            <a:spAutoFit/>
          </a:bodyPr>
          <a:lstStyle/>
          <a:p>
            <a:pPr algn="just" rtl="1">
              <a:lnSpc>
                <a:spcPct val="115000"/>
              </a:lnSpc>
              <a:spcAft>
                <a:spcPts val="1000"/>
              </a:spcAft>
            </a:pPr>
            <a:r>
              <a:rPr lang="fa-IR" b="1" dirty="0">
                <a:latin typeface="Calibri"/>
                <a:ea typeface="Calibri"/>
                <a:cs typeface="B Homa" panose="00000400000000000000" pitchFamily="2" charset="-78"/>
              </a:rPr>
              <a:t>فضای منظر رفته رفته فرم نمایشی تر به خود گرفت. </a:t>
            </a:r>
          </a:p>
          <a:p>
            <a:pPr algn="just" rtl="1">
              <a:lnSpc>
                <a:spcPct val="115000"/>
              </a:lnSpc>
              <a:spcAft>
                <a:spcPts val="1000"/>
              </a:spcAft>
            </a:pPr>
            <a:r>
              <a:rPr lang="fa-IR" b="1" dirty="0">
                <a:latin typeface="Calibri"/>
                <a:ea typeface="Calibri"/>
                <a:cs typeface="B Homa" panose="00000400000000000000" pitchFamily="2" charset="-78"/>
              </a:rPr>
              <a:t>باغ های ایتالیایی قرن هفدهم ساختارهای بزرگ مقیاسی بودند که دیگر با مفهوم ویلا، باغ و بوسکو(جنگل کوچک) محدود نمی شدند چرا که در نوع خود یک مجموعه ی کامل بودند.</a:t>
            </a:r>
          </a:p>
          <a:p>
            <a:pPr algn="just" rtl="1">
              <a:lnSpc>
                <a:spcPct val="115000"/>
              </a:lnSpc>
              <a:spcAft>
                <a:spcPts val="1000"/>
              </a:spcAft>
            </a:pPr>
            <a:r>
              <a:rPr lang="fa-IR" b="1" dirty="0">
                <a:latin typeface="Calibri"/>
                <a:ea typeface="Calibri"/>
                <a:cs typeface="B Homa" panose="00000400000000000000" pitchFamily="2" charset="-78"/>
              </a:rPr>
              <a:t>باغ ها در این زمان در قالب مکان هایی برای نمایش و سر گرمی عمل می کردند.گیاهان و معماری به مجموعه ای از چیدمان و تزئینات برای نمایش های کلامی و بصری در باغ تبدیل شده بودند و از مجسمه و آب نیز برای روح بخشیدن به فضا در سطوح جدید استفاده می شد. سه باغی که در ادامه توصیف می شوند نمونه های بارز سبک باروک ایتالیا هستند.</a:t>
            </a:r>
            <a:endParaRPr lang="en-US" sz="1200" b="1" dirty="0">
              <a:latin typeface="Calibri"/>
              <a:ea typeface="Calibri"/>
              <a:cs typeface="Arial"/>
            </a:endParaRPr>
          </a:p>
        </p:txBody>
      </p:sp>
    </p:spTree>
    <p:extLst>
      <p:ext uri="{BB962C8B-B14F-4D97-AF65-F5344CB8AC3E}">
        <p14:creationId xmlns:p14="http://schemas.microsoft.com/office/powerpoint/2010/main" val="2409909426"/>
      </p:ext>
    </p:extLst>
  </p:cSld>
  <p:clrMapOvr>
    <a:masterClrMapping/>
  </p:clrMapOvr>
  <p:transition spd="slow">
    <p:randomBar dir="vert"/>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288514" y="260648"/>
            <a:ext cx="3934090" cy="410882"/>
          </a:xfrm>
          <a:prstGeom prst="rect">
            <a:avLst/>
          </a:prstGeom>
        </p:spPr>
        <p:txBody>
          <a:bodyPr wrap="none">
            <a:spAutoFit/>
          </a:bodyPr>
          <a:lstStyle/>
          <a:p>
            <a:pPr>
              <a:lnSpc>
                <a:spcPct val="115000"/>
              </a:lnSpc>
              <a:spcAft>
                <a:spcPts val="1000"/>
              </a:spcAft>
            </a:pPr>
            <a:r>
              <a:rPr lang="fa-IR" b="1" dirty="0">
                <a:latin typeface="Calibri"/>
                <a:ea typeface="Calibri"/>
                <a:cs typeface="B Homa" panose="00000400000000000000" pitchFamily="2" charset="-78"/>
              </a:rPr>
              <a:t>ویلا آلدوبراندینی، فراسکاتی - جاکومو دِلا پورتا </a:t>
            </a:r>
            <a:endParaRPr lang="en-US" b="1" dirty="0">
              <a:latin typeface="Calibri"/>
              <a:ea typeface="Calibri"/>
              <a:cs typeface="B Homa" panose="00000400000000000000" pitchFamily="2" charset="-78"/>
            </a:endParaRPr>
          </a:p>
        </p:txBody>
      </p:sp>
      <p:sp>
        <p:nvSpPr>
          <p:cNvPr id="5" name="Rectangle 4"/>
          <p:cNvSpPr/>
          <p:nvPr/>
        </p:nvSpPr>
        <p:spPr>
          <a:xfrm>
            <a:off x="1631504" y="908721"/>
            <a:ext cx="8820472" cy="4026230"/>
          </a:xfrm>
          <a:prstGeom prst="rect">
            <a:avLst/>
          </a:prstGeom>
        </p:spPr>
        <p:txBody>
          <a:bodyPr wrap="square">
            <a:spAutoFit/>
          </a:bodyPr>
          <a:lstStyle/>
          <a:p>
            <a:pPr algn="r" rtl="1">
              <a:lnSpc>
                <a:spcPct val="115000"/>
              </a:lnSpc>
              <a:spcAft>
                <a:spcPts val="1000"/>
              </a:spcAft>
            </a:pPr>
            <a:r>
              <a:rPr lang="fa-IR" b="1" dirty="0">
                <a:latin typeface="Calibri"/>
                <a:ea typeface="Calibri"/>
                <a:cs typeface="B Homa" panose="00000400000000000000" pitchFamily="2" charset="-78"/>
              </a:rPr>
              <a:t>شهر فراسکاتی در تپه های آلبان در جنوب رم ، از زمان های قدیم به عنوان ییلاق تابستانی مورد توجه بود. </a:t>
            </a:r>
          </a:p>
          <a:p>
            <a:pPr algn="r" rtl="1">
              <a:lnSpc>
                <a:spcPct val="115000"/>
              </a:lnSpc>
              <a:spcAft>
                <a:spcPts val="1000"/>
              </a:spcAft>
            </a:pPr>
            <a:r>
              <a:rPr lang="fa-IR" b="1" dirty="0">
                <a:latin typeface="Calibri"/>
                <a:ea typeface="Calibri"/>
                <a:cs typeface="B Homa" panose="00000400000000000000" pitchFamily="2" charset="-78"/>
              </a:rPr>
              <a:t>نمای ویلا آلدوبراندینی، </a:t>
            </a:r>
            <a:r>
              <a:rPr lang="fa-IR" b="1" dirty="0">
                <a:solidFill>
                  <a:prstClr val="black"/>
                </a:solidFill>
                <a:latin typeface="Calibri"/>
                <a:ea typeface="Calibri"/>
                <a:cs typeface="B Homa" panose="00000400000000000000" pitchFamily="2" charset="-78"/>
              </a:rPr>
              <a:t>معماری </a:t>
            </a:r>
            <a:r>
              <a:rPr lang="fa-IR" b="1" dirty="0">
                <a:latin typeface="Calibri"/>
                <a:ea typeface="Calibri"/>
                <a:cs typeface="B Homa" panose="00000400000000000000" pitchFamily="2" charset="-78"/>
              </a:rPr>
              <a:t>شکسته مشخصی دارد که نشان دهنده ی حرکات آزاد شیوه گرایانه بر روی نظم کلاسیک است. کاخ بسیار باشکوه به نظر میرسد اما تنها به اندازه ی دو اتاق عمق دارد. </a:t>
            </a:r>
          </a:p>
          <a:p>
            <a:pPr algn="r" rtl="1">
              <a:lnSpc>
                <a:spcPct val="115000"/>
              </a:lnSpc>
              <a:spcAft>
                <a:spcPts val="1000"/>
              </a:spcAft>
            </a:pPr>
            <a:r>
              <a:rPr lang="fa-IR" b="1" dirty="0">
                <a:latin typeface="Calibri"/>
                <a:ea typeface="Calibri"/>
                <a:cs typeface="B Homa" panose="00000400000000000000" pitchFamily="2" charset="-78"/>
              </a:rPr>
              <a:t>ویژگی بارز تراس باغ پشتی، نیمفائوم یا تئاتر آب است. فضا با دیوار نگهدارنده ای به شکل نیم دایره و تو رفتگی های قوسی شکل که در آنها مجسمه ی اشکال اساطیری قرار داده شده تعریف می شود. </a:t>
            </a:r>
            <a:endParaRPr lang="en-US" b="1" dirty="0">
              <a:latin typeface="Calibri"/>
              <a:ea typeface="Calibri"/>
              <a:cs typeface="Arial"/>
            </a:endParaRPr>
          </a:p>
          <a:p>
            <a:pPr algn="r" rtl="1">
              <a:lnSpc>
                <a:spcPct val="115000"/>
              </a:lnSpc>
              <a:spcAft>
                <a:spcPts val="1000"/>
              </a:spcAft>
            </a:pPr>
            <a:r>
              <a:rPr lang="fa-IR" b="1" dirty="0">
                <a:latin typeface="Calibri"/>
                <a:ea typeface="Calibri"/>
                <a:cs typeface="B Homa" panose="00000400000000000000" pitchFamily="2" charset="-78"/>
              </a:rPr>
              <a:t>اطلس (قهرمان یونان باستان که دنیا را بر رو ی شانه هایش نگه داشته است)در مرکز قرار دارد و جهان را در دستانش نگاه داشته و آبشار کوچکی که در بالای آن قرار دارد بر رویَش آب می پاشد. در منتهی الیه اکسِدرا دو عمارت قرار داد، یک کلیسای کوچک منتسب به سن سباستین،روحانی اعظم آلدوبراندینی و دیگری اتاقی از شگفتی های مربوط به آب.</a:t>
            </a:r>
          </a:p>
          <a:p>
            <a:pPr algn="r" rtl="1"/>
            <a:endParaRPr lang="fa-IR" dirty="0">
              <a:latin typeface="Calibri"/>
              <a:ea typeface="Calibri"/>
              <a:cs typeface="B Homa" panose="00000400000000000000" pitchFamily="2" charset="-78"/>
            </a:endParaRPr>
          </a:p>
          <a:p>
            <a:pPr algn="r" rtl="1"/>
            <a:endParaRPr lang="fa-IR" dirty="0"/>
          </a:p>
        </p:txBody>
      </p:sp>
      <p:pic>
        <p:nvPicPr>
          <p:cNvPr id="1026" name="Picture 2" descr="E:\narges\ترم 5\منظر سازی\دلا پورتا\vignola_il_gesu_rom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15826" y="4036311"/>
            <a:ext cx="3272063" cy="2758197"/>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E:\narges\ترم 5\منظر سازی\دلا پورتا\fontaine-du-Maure-Place-Navon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91945" y="4297410"/>
            <a:ext cx="4346078" cy="24234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35355575"/>
      </p:ext>
    </p:extLst>
  </p:cSld>
  <p:clrMapOvr>
    <a:masterClrMapping/>
  </p:clrMapOvr>
  <p:transition spd="slow">
    <p:wheel spokes="1"/>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613183" y="1048381"/>
            <a:ext cx="4320480" cy="1508105"/>
          </a:xfrm>
          <a:prstGeom prst="rect">
            <a:avLst/>
          </a:prstGeom>
        </p:spPr>
        <p:txBody>
          <a:bodyPr wrap="square">
            <a:spAutoFit/>
          </a:bodyPr>
          <a:lstStyle/>
          <a:p>
            <a:pPr algn="r" rtl="1">
              <a:lnSpc>
                <a:spcPct val="115000"/>
              </a:lnSpc>
              <a:spcAft>
                <a:spcPts val="1000"/>
              </a:spcAft>
            </a:pPr>
            <a:r>
              <a:rPr lang="fa-IR" b="1" dirty="0">
                <a:solidFill>
                  <a:prstClr val="black"/>
                </a:solidFill>
                <a:latin typeface="Calibri"/>
                <a:ea typeface="Calibri"/>
                <a:cs typeface="B Homa" panose="00000400000000000000" pitchFamily="2" charset="-78"/>
              </a:rPr>
              <a:t> </a:t>
            </a:r>
            <a:r>
              <a:rPr lang="fa-IR" sz="2000" b="1" dirty="0">
                <a:solidFill>
                  <a:prstClr val="black"/>
                </a:solidFill>
                <a:latin typeface="Calibri"/>
                <a:ea typeface="Calibri"/>
                <a:cs typeface="B Homa" panose="00000400000000000000" pitchFamily="2" charset="-78"/>
              </a:rPr>
              <a:t>هندسه ی باروک: طراحی ویلا آلدوبراندینی اصول طرح ریزی سایت را با ویژگی های معمارانه پیوند می زند که نمونه ی بارز آن ویلاهای فراسکاتی است.</a:t>
            </a:r>
            <a:endParaRPr lang="en-US" sz="2000" b="1" dirty="0">
              <a:solidFill>
                <a:prstClr val="black"/>
              </a:solidFill>
              <a:latin typeface="Calibri"/>
              <a:ea typeface="Calibri"/>
              <a:cs typeface="Arial"/>
            </a:endParaRPr>
          </a:p>
        </p:txBody>
      </p:sp>
      <p:pic>
        <p:nvPicPr>
          <p:cNvPr id="8195" name="Picture 3" descr="C:\Users\Adel\Desktop\عکس۴۷۱۵.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61929" y="116632"/>
            <a:ext cx="3197969" cy="4879706"/>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C:\Users\Adel\Desktop\عکس۴۷۱۶.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59897" y="4864708"/>
            <a:ext cx="5400600" cy="1431255"/>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5735960" y="3458497"/>
            <a:ext cx="4572000" cy="707886"/>
          </a:xfrm>
          <a:prstGeom prst="rect">
            <a:avLst/>
          </a:prstGeom>
        </p:spPr>
        <p:txBody>
          <a:bodyPr>
            <a:spAutoFit/>
          </a:bodyPr>
          <a:lstStyle/>
          <a:p>
            <a:pPr lvl="0" algn="r" rtl="1"/>
            <a:r>
              <a:rPr lang="fa-IR" sz="2000" b="1" dirty="0">
                <a:solidFill>
                  <a:prstClr val="black"/>
                </a:solidFill>
                <a:latin typeface="Calibri"/>
                <a:ea typeface="Calibri"/>
                <a:cs typeface="B Homa" panose="00000400000000000000" pitchFamily="2" charset="-78"/>
              </a:rPr>
              <a:t>خطای بصری : زمین با مهارت تمام برای خلق وهم فضایی در ویلا آلدوبراندینی دست کاری شده است.</a:t>
            </a:r>
            <a:endParaRPr lang="fa-IR" sz="2000" b="1" dirty="0">
              <a:solidFill>
                <a:prstClr val="black"/>
              </a:solidFill>
            </a:endParaRPr>
          </a:p>
        </p:txBody>
      </p:sp>
    </p:spTree>
    <p:extLst>
      <p:ext uri="{BB962C8B-B14F-4D97-AF65-F5344CB8AC3E}">
        <p14:creationId xmlns:p14="http://schemas.microsoft.com/office/powerpoint/2010/main" val="310059206"/>
      </p:ext>
    </p:extLst>
  </p:cSld>
  <p:clrMapOvr>
    <a:masterClrMapping/>
  </p:clrMapOvr>
  <p:transition spd="slow">
    <p:randomBar dir="vert"/>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E:\narges\ترم 5\منظر سازی\بوبولی\boboli_map.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48306" y="1044926"/>
            <a:ext cx="8568174" cy="5813074"/>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7212862" y="271231"/>
            <a:ext cx="2888932" cy="410882"/>
          </a:xfrm>
          <a:prstGeom prst="rect">
            <a:avLst/>
          </a:prstGeom>
        </p:spPr>
        <p:txBody>
          <a:bodyPr wrap="none">
            <a:spAutoFit/>
          </a:bodyPr>
          <a:lstStyle/>
          <a:p>
            <a:pPr algn="r" rtl="1">
              <a:lnSpc>
                <a:spcPct val="115000"/>
              </a:lnSpc>
              <a:spcAft>
                <a:spcPts val="1000"/>
              </a:spcAft>
            </a:pPr>
            <a:r>
              <a:rPr lang="fa-IR" b="1" dirty="0">
                <a:latin typeface="Calibri"/>
                <a:ea typeface="Calibri"/>
                <a:cs typeface="B Homa" panose="00000400000000000000" pitchFamily="2" charset="-78"/>
              </a:rPr>
              <a:t>باغ های بوبولی(</a:t>
            </a:r>
            <a:r>
              <a:rPr lang="en-US" b="1" dirty="0">
                <a:latin typeface="Calibri"/>
                <a:ea typeface="Calibri"/>
                <a:cs typeface="B Homa" panose="00000400000000000000" pitchFamily="2" charset="-78"/>
              </a:rPr>
              <a:t>Boboli</a:t>
            </a:r>
            <a:r>
              <a:rPr lang="fa-IR" b="1" dirty="0">
                <a:latin typeface="Calibri"/>
                <a:ea typeface="Calibri"/>
                <a:cs typeface="B Homa" panose="00000400000000000000" pitchFamily="2" charset="-78"/>
              </a:rPr>
              <a:t>)، فلورانس</a:t>
            </a:r>
            <a:endParaRPr lang="en-US" sz="1200" b="1" dirty="0">
              <a:latin typeface="Calibri"/>
              <a:ea typeface="Calibri"/>
              <a:cs typeface="Arial"/>
            </a:endParaRPr>
          </a:p>
        </p:txBody>
      </p:sp>
      <p:cxnSp>
        <p:nvCxnSpPr>
          <p:cNvPr id="6" name="Straight Arrow Connector 5"/>
          <p:cNvCxnSpPr/>
          <p:nvPr/>
        </p:nvCxnSpPr>
        <p:spPr>
          <a:xfrm flipV="1">
            <a:off x="3801950" y="5373216"/>
            <a:ext cx="144016" cy="1080120"/>
          </a:xfrm>
          <a:prstGeom prst="straightConnector1">
            <a:avLst/>
          </a:prstGeom>
          <a:ln w="76200">
            <a:tailEnd type="arrow"/>
          </a:ln>
        </p:spPr>
        <p:style>
          <a:lnRef idx="1">
            <a:schemeClr val="accent3"/>
          </a:lnRef>
          <a:fillRef idx="0">
            <a:schemeClr val="accent3"/>
          </a:fillRef>
          <a:effectRef idx="0">
            <a:schemeClr val="accent3"/>
          </a:effectRef>
          <a:fontRef idx="minor">
            <a:schemeClr val="tx1"/>
          </a:fontRef>
        </p:style>
      </p:cxnSp>
      <p:cxnSp>
        <p:nvCxnSpPr>
          <p:cNvPr id="8" name="Straight Arrow Connector 7"/>
          <p:cNvCxnSpPr/>
          <p:nvPr/>
        </p:nvCxnSpPr>
        <p:spPr>
          <a:xfrm flipH="1" flipV="1">
            <a:off x="4295800" y="3789040"/>
            <a:ext cx="1857904" cy="1584176"/>
          </a:xfrm>
          <a:prstGeom prst="straightConnector1">
            <a:avLst/>
          </a:prstGeom>
          <a:ln w="76200">
            <a:solidFill>
              <a:schemeClr val="accent2">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flipV="1">
            <a:off x="3407110" y="2492896"/>
            <a:ext cx="695486" cy="144016"/>
          </a:xfrm>
          <a:prstGeom prst="straightConnector1">
            <a:avLst/>
          </a:prstGeom>
          <a:ln w="76200">
            <a:solidFill>
              <a:schemeClr val="accent5"/>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a:off x="6528048" y="1916832"/>
            <a:ext cx="144016" cy="1332148"/>
          </a:xfrm>
          <a:prstGeom prst="straightConnector1">
            <a:avLst/>
          </a:prstGeom>
          <a:ln w="76200">
            <a:solidFill>
              <a:schemeClr val="accent6">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flipH="1">
            <a:off x="8040216" y="2492896"/>
            <a:ext cx="288032" cy="1008112"/>
          </a:xfrm>
          <a:prstGeom prst="straightConnector1">
            <a:avLst/>
          </a:prstGeom>
          <a:ln w="76200">
            <a:tailEnd type="arrow"/>
          </a:ln>
        </p:spPr>
        <p:style>
          <a:lnRef idx="3">
            <a:schemeClr val="accent4"/>
          </a:lnRef>
          <a:fillRef idx="0">
            <a:schemeClr val="accent4"/>
          </a:fillRef>
          <a:effectRef idx="2">
            <a:schemeClr val="accent4"/>
          </a:effectRef>
          <a:fontRef idx="minor">
            <a:schemeClr val="tx1"/>
          </a:fontRef>
        </p:style>
      </p:cxnSp>
      <p:pic>
        <p:nvPicPr>
          <p:cNvPr id="2052" name="Picture 4" descr="E:\narges\ترم 5\منظر سازی\بوبولی\454990376-piazzale-dell'isolotto-boboli-gardens-garden-decoration-florence.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464152" y="834748"/>
            <a:ext cx="3203848" cy="1802165"/>
          </a:xfrm>
          <a:prstGeom prst="rect">
            <a:avLst/>
          </a:prstGeom>
          <a:noFill/>
          <a:extLst>
            <a:ext uri="{909E8E84-426E-40DD-AFC4-6F175D3DCCD1}">
              <a14:hiddenFill xmlns:a14="http://schemas.microsoft.com/office/drawing/2010/main">
                <a:solidFill>
                  <a:srgbClr val="FFFFFF"/>
                </a:solidFill>
              </a14:hiddenFill>
            </a:ext>
          </a:extLst>
        </p:spPr>
      </p:pic>
      <p:pic>
        <p:nvPicPr>
          <p:cNvPr id="2053" name="Picture 5" descr="E:\narges\ترم 5\منظر سازی\بوبولی\69_big.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02596" y="108152"/>
            <a:ext cx="3145532" cy="1808681"/>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E:\narges\ترم 5\منظر سازی\بوبولی\Fountains_of_Neptune.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512210" y="2492897"/>
            <a:ext cx="1894900" cy="1421175"/>
          </a:xfrm>
          <a:prstGeom prst="rect">
            <a:avLst/>
          </a:prstGeom>
          <a:noFill/>
          <a:extLst>
            <a:ext uri="{909E8E84-426E-40DD-AFC4-6F175D3DCCD1}">
              <a14:hiddenFill xmlns:a14="http://schemas.microsoft.com/office/drawing/2010/main">
                <a:solidFill>
                  <a:srgbClr val="FFFFFF"/>
                </a:solidFill>
              </a14:hiddenFill>
            </a:ext>
          </a:extLst>
        </p:spPr>
      </p:pic>
      <p:pic>
        <p:nvPicPr>
          <p:cNvPr id="2055" name="Picture 7" descr="E:\narges\ترم 5\منظر سازی\بوبولی\203_IMG_PIG.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153703" y="4192870"/>
            <a:ext cx="4349090" cy="26420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6383715"/>
      </p:ext>
    </p:extLst>
  </p:cSld>
  <p:clrMapOvr>
    <a:masterClrMapping/>
  </p:clrMapOvr>
  <mc:AlternateContent xmlns:mc="http://schemas.openxmlformats.org/markup-compatibility/2006" xmlns:p14="http://schemas.microsoft.com/office/powerpoint/2010/main">
    <mc:Choice Requires="p14">
      <p:transition spd="slow" p14:dur="3400">
        <p14:reveal thruBlk="1"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055"/>
                                        </p:tgtEl>
                                        <p:attrNameLst>
                                          <p:attrName>style.visibility</p:attrName>
                                        </p:attrNameLst>
                                      </p:cBhvr>
                                      <p:to>
                                        <p:strVal val="visible"/>
                                      </p:to>
                                    </p:set>
                                    <p:animEffect transition="in" filter="fade">
                                      <p:cBhvr>
                                        <p:cTn id="17" dur="1000"/>
                                        <p:tgtEl>
                                          <p:spTgt spid="2055"/>
                                        </p:tgtEl>
                                      </p:cBhvr>
                                    </p:animEffect>
                                    <p:anim calcmode="lin" valueType="num">
                                      <p:cBhvr>
                                        <p:cTn id="18" dur="1000" fill="hold"/>
                                        <p:tgtEl>
                                          <p:spTgt spid="2055"/>
                                        </p:tgtEl>
                                        <p:attrNameLst>
                                          <p:attrName>ppt_x</p:attrName>
                                        </p:attrNameLst>
                                      </p:cBhvr>
                                      <p:tavLst>
                                        <p:tav tm="0">
                                          <p:val>
                                            <p:strVal val="#ppt_x"/>
                                          </p:val>
                                        </p:tav>
                                        <p:tav tm="100000">
                                          <p:val>
                                            <p:strVal val="#ppt_x"/>
                                          </p:val>
                                        </p:tav>
                                      </p:tavLst>
                                    </p:anim>
                                    <p:anim calcmode="lin" valueType="num">
                                      <p:cBhvr>
                                        <p:cTn id="19" dur="1000" fill="hold"/>
                                        <p:tgtEl>
                                          <p:spTgt spid="2055"/>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nodeType="clickEffect">
                                  <p:stCondLst>
                                    <p:cond delay="0"/>
                                  </p:stCondLst>
                                  <p:childTnLst>
                                    <p:set>
                                      <p:cBhvr>
                                        <p:cTn id="23" dur="1" fill="hold">
                                          <p:stCondLst>
                                            <p:cond delay="0"/>
                                          </p:stCondLst>
                                        </p:cTn>
                                        <p:tgtEl>
                                          <p:spTgt spid="2054"/>
                                        </p:tgtEl>
                                        <p:attrNameLst>
                                          <p:attrName>style.visibility</p:attrName>
                                        </p:attrNameLst>
                                      </p:cBhvr>
                                      <p:to>
                                        <p:strVal val="visible"/>
                                      </p:to>
                                    </p:set>
                                    <p:animEffect transition="in" filter="wipe(down)">
                                      <p:cBhvr>
                                        <p:cTn id="24" dur="500"/>
                                        <p:tgtEl>
                                          <p:spTgt spid="2054"/>
                                        </p:tgtEl>
                                      </p:cBhvr>
                                    </p:animEffect>
                                  </p:childTnLst>
                                </p:cTn>
                              </p:par>
                              <p:par>
                                <p:cTn id="25" presetID="22" presetClass="entr" presetSubtype="4"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down)">
                                      <p:cBhvr>
                                        <p:cTn id="27" dur="5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2053"/>
                                        </p:tgtEl>
                                        <p:attrNameLst>
                                          <p:attrName>style.visibility</p:attrName>
                                        </p:attrNameLst>
                                      </p:cBhvr>
                                      <p:to>
                                        <p:strVal val="visible"/>
                                      </p:to>
                                    </p:set>
                                    <p:animEffect transition="in" filter="wipe(down)">
                                      <p:cBhvr>
                                        <p:cTn id="32" dur="500"/>
                                        <p:tgtEl>
                                          <p:spTgt spid="2053"/>
                                        </p:tgtEl>
                                      </p:cBhvr>
                                    </p:animEffect>
                                  </p:childTnLst>
                                </p:cTn>
                              </p:par>
                              <p:par>
                                <p:cTn id="33" presetID="22" presetClass="entr" presetSubtype="4" fill="hold"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down)">
                                      <p:cBhvr>
                                        <p:cTn id="35" dur="500"/>
                                        <p:tgtEl>
                                          <p:spTgt spid="17"/>
                                        </p:tgtEl>
                                      </p:cBhvr>
                                    </p:animEffect>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nodeType="clickEffect">
                                  <p:stCondLst>
                                    <p:cond delay="0"/>
                                  </p:stCondLst>
                                  <p:childTnLst>
                                    <p:set>
                                      <p:cBhvr>
                                        <p:cTn id="39" dur="1" fill="hold">
                                          <p:stCondLst>
                                            <p:cond delay="0"/>
                                          </p:stCondLst>
                                        </p:cTn>
                                        <p:tgtEl>
                                          <p:spTgt spid="2052"/>
                                        </p:tgtEl>
                                        <p:attrNameLst>
                                          <p:attrName>style.visibility</p:attrName>
                                        </p:attrNameLst>
                                      </p:cBhvr>
                                      <p:to>
                                        <p:strVal val="visible"/>
                                      </p:to>
                                    </p:set>
                                    <p:animEffect transition="in" filter="fade">
                                      <p:cBhvr>
                                        <p:cTn id="40" dur="1000"/>
                                        <p:tgtEl>
                                          <p:spTgt spid="2052"/>
                                        </p:tgtEl>
                                      </p:cBhvr>
                                    </p:animEffect>
                                    <p:anim calcmode="lin" valueType="num">
                                      <p:cBhvr>
                                        <p:cTn id="41" dur="1000" fill="hold"/>
                                        <p:tgtEl>
                                          <p:spTgt spid="2052"/>
                                        </p:tgtEl>
                                        <p:attrNameLst>
                                          <p:attrName>ppt_x</p:attrName>
                                        </p:attrNameLst>
                                      </p:cBhvr>
                                      <p:tavLst>
                                        <p:tav tm="0">
                                          <p:val>
                                            <p:strVal val="#ppt_x"/>
                                          </p:val>
                                        </p:tav>
                                        <p:tav tm="100000">
                                          <p:val>
                                            <p:strVal val="#ppt_x"/>
                                          </p:val>
                                        </p:tav>
                                      </p:tavLst>
                                    </p:anim>
                                    <p:anim calcmode="lin" valueType="num">
                                      <p:cBhvr>
                                        <p:cTn id="42" dur="1000" fill="hold"/>
                                        <p:tgtEl>
                                          <p:spTgt spid="2052"/>
                                        </p:tgtEl>
                                        <p:attrNameLst>
                                          <p:attrName>ppt_y</p:attrName>
                                        </p:attrNameLst>
                                      </p:cBhvr>
                                      <p:tavLst>
                                        <p:tav tm="0">
                                          <p:val>
                                            <p:strVal val="#ppt_y+.1"/>
                                          </p:val>
                                        </p:tav>
                                        <p:tav tm="100000">
                                          <p:val>
                                            <p:strVal val="#ppt_y"/>
                                          </p:val>
                                        </p:tav>
                                      </p:tavLst>
                                    </p:anim>
                                  </p:childTnLst>
                                </p:cTn>
                              </p:par>
                              <p:par>
                                <p:cTn id="43" presetID="42" presetClass="entr" presetSubtype="0" fill="hold" nodeType="with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fade">
                                      <p:cBhvr>
                                        <p:cTn id="45" dur="1000"/>
                                        <p:tgtEl>
                                          <p:spTgt spid="19"/>
                                        </p:tgtEl>
                                      </p:cBhvr>
                                    </p:animEffect>
                                    <p:anim calcmode="lin" valueType="num">
                                      <p:cBhvr>
                                        <p:cTn id="46" dur="1000" fill="hold"/>
                                        <p:tgtEl>
                                          <p:spTgt spid="19"/>
                                        </p:tgtEl>
                                        <p:attrNameLst>
                                          <p:attrName>ppt_x</p:attrName>
                                        </p:attrNameLst>
                                      </p:cBhvr>
                                      <p:tavLst>
                                        <p:tav tm="0">
                                          <p:val>
                                            <p:strVal val="#ppt_x"/>
                                          </p:val>
                                        </p:tav>
                                        <p:tav tm="100000">
                                          <p:val>
                                            <p:strVal val="#ppt_x"/>
                                          </p:val>
                                        </p:tav>
                                      </p:tavLst>
                                    </p:anim>
                                    <p:anim calcmode="lin" valueType="num">
                                      <p:cBhvr>
                                        <p:cTn id="47"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892388" y="476672"/>
            <a:ext cx="2888932" cy="410882"/>
          </a:xfrm>
          <a:prstGeom prst="rect">
            <a:avLst/>
          </a:prstGeom>
        </p:spPr>
        <p:txBody>
          <a:bodyPr wrap="none">
            <a:spAutoFit/>
          </a:bodyPr>
          <a:lstStyle/>
          <a:p>
            <a:pPr algn="r" rtl="1">
              <a:lnSpc>
                <a:spcPct val="115000"/>
              </a:lnSpc>
              <a:spcAft>
                <a:spcPts val="1000"/>
              </a:spcAft>
            </a:pPr>
            <a:r>
              <a:rPr lang="fa-IR" b="1" dirty="0">
                <a:latin typeface="Calibri"/>
                <a:ea typeface="Calibri"/>
                <a:cs typeface="B Homa" panose="00000400000000000000" pitchFamily="2" charset="-78"/>
              </a:rPr>
              <a:t>باغ های بوبولی(</a:t>
            </a:r>
            <a:r>
              <a:rPr lang="en-US" b="1" dirty="0">
                <a:latin typeface="Calibri"/>
                <a:ea typeface="Calibri"/>
                <a:cs typeface="B Homa" panose="00000400000000000000" pitchFamily="2" charset="-78"/>
              </a:rPr>
              <a:t>Boboli</a:t>
            </a:r>
            <a:r>
              <a:rPr lang="fa-IR" b="1" dirty="0">
                <a:latin typeface="Calibri"/>
                <a:ea typeface="Calibri"/>
                <a:cs typeface="B Homa" panose="00000400000000000000" pitchFamily="2" charset="-78"/>
              </a:rPr>
              <a:t>)، فلورانس</a:t>
            </a:r>
            <a:endParaRPr lang="en-US" sz="1200" b="1" dirty="0">
              <a:latin typeface="Calibri"/>
              <a:ea typeface="Calibri"/>
              <a:cs typeface="Arial"/>
            </a:endParaRPr>
          </a:p>
        </p:txBody>
      </p:sp>
      <p:pic>
        <p:nvPicPr>
          <p:cNvPr id="1026" name="Picture 2" descr="E:\narges\ترم 5\منظر سازی\بوبولی\Boboli-gardens-lunetta-1024x599.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03513" y="1412777"/>
            <a:ext cx="8692863" cy="50849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230530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0018395" y="467744"/>
            <a:ext cx="1160895" cy="584775"/>
          </a:xfrm>
          <a:prstGeom prst="rect">
            <a:avLst/>
          </a:prstGeom>
          <a:noFill/>
        </p:spPr>
        <p:txBody>
          <a:bodyPr wrap="none" rtlCol="1">
            <a:spAutoFit/>
          </a:bodyPr>
          <a:lstStyle/>
          <a:p>
            <a:pPr algn="just"/>
            <a:r>
              <a:rPr lang="fa-IR" sz="3200" b="1" dirty="0">
                <a:latin typeface="Calibri"/>
                <a:ea typeface="Calibri"/>
                <a:cs typeface="B Homa" panose="00000400000000000000" pitchFamily="2" charset="-78"/>
              </a:rPr>
              <a:t>مقدمه</a:t>
            </a:r>
          </a:p>
        </p:txBody>
      </p:sp>
      <p:sp>
        <p:nvSpPr>
          <p:cNvPr id="2" name="Rectangle 1"/>
          <p:cNvSpPr/>
          <p:nvPr/>
        </p:nvSpPr>
        <p:spPr>
          <a:xfrm>
            <a:off x="1775520" y="1628801"/>
            <a:ext cx="8568952" cy="4524315"/>
          </a:xfrm>
          <a:prstGeom prst="rect">
            <a:avLst/>
          </a:prstGeom>
        </p:spPr>
        <p:txBody>
          <a:bodyPr wrap="square">
            <a:spAutoFit/>
          </a:bodyPr>
          <a:lstStyle/>
          <a:p>
            <a:pPr algn="just" rtl="1"/>
            <a:r>
              <a:rPr lang="fa-IR" sz="2400" b="1" dirty="0">
                <a:latin typeface="Calibri"/>
                <a:ea typeface="Calibri"/>
                <a:cs typeface="B Homa" panose="00000400000000000000" pitchFamily="2" charset="-78"/>
              </a:rPr>
              <a:t>در زمان های بسیار دور قبل از آنکه اولین باغ توده ای در انگلستان بوجود آید ، طراحی باغ در ایتالیا ، همانند دیگر تغییرات محیطی دوره تحولی وسیعی را شروع کرد و سبک مزبور بتدریج تا اوائل قرن شانزدهم به کشور های مجاور مانند فرانسه برده شد. </a:t>
            </a:r>
          </a:p>
          <a:p>
            <a:pPr algn="just" rtl="1"/>
            <a:r>
              <a:rPr lang="fa-IR" sz="2400" b="1" dirty="0">
                <a:latin typeface="Calibri"/>
                <a:ea typeface="Calibri"/>
                <a:cs typeface="B Homa" panose="00000400000000000000" pitchFamily="2" charset="-78"/>
              </a:rPr>
              <a:t>انواع باغهای ایتالیائی خود راهنمائی در قرن پانزدهم وشانزدهم برای احداث باغها و پارکها در اروپا شد که نوعی گسترش فرهنگ و خصوصیات ایتالیائی را نشان می دهد . از این تاریخ به بعد در انواع طرحهای باغبانهای انگلیسی و فرانسوی بخوبی رد پای سلیقه افکار ایتالیائی ها و هنر طراحان آن باقی است .</a:t>
            </a:r>
          </a:p>
          <a:p>
            <a:pPr algn="just" rtl="1"/>
            <a:r>
              <a:rPr lang="fa-IR" sz="2400" b="1" dirty="0">
                <a:latin typeface="Calibri"/>
                <a:ea typeface="Calibri"/>
                <a:cs typeface="B Homa" panose="00000400000000000000" pitchFamily="2" charset="-78"/>
              </a:rPr>
              <a:t> حال اگر بطور خلاصه در مورد معماری باغهای ایتالیائی بخواهیم سخنی به میان آوریم باید گفته شود ، باغهای با وسعت بسیار ، تراس بندی ، بنوعی متاثر از سبکهای معماری همراه با مجسمه ها ، درختان ، درختچه های دائمی و گلکاری های حاشیه ای در فضای باز مرسوم شده </a:t>
            </a:r>
            <a:r>
              <a:rPr lang="fa-IR" sz="2400" b="1" dirty="0" smtClean="0">
                <a:latin typeface="Calibri"/>
                <a:ea typeface="Calibri"/>
                <a:cs typeface="B Homa" panose="00000400000000000000" pitchFamily="2" charset="-78"/>
              </a:rPr>
              <a:t>بود. </a:t>
            </a:r>
            <a:endParaRPr lang="fa-IR" sz="2400" b="1" dirty="0">
              <a:cs typeface="B Homa" panose="00000400000000000000" pitchFamily="2" charset="-78"/>
            </a:endParaRPr>
          </a:p>
        </p:txBody>
      </p:sp>
    </p:spTree>
    <p:extLst>
      <p:ext uri="{BB962C8B-B14F-4D97-AF65-F5344CB8AC3E}">
        <p14:creationId xmlns:p14="http://schemas.microsoft.com/office/powerpoint/2010/main" val="509876722"/>
      </p:ext>
    </p:extLst>
  </p:cSld>
  <p:clrMapOvr>
    <a:masterClrMapping/>
  </p:clrMapOvr>
  <p:transition spd="slow">
    <p:wipe dir="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756067" y="260648"/>
            <a:ext cx="2654893" cy="410882"/>
          </a:xfrm>
          <a:prstGeom prst="rect">
            <a:avLst/>
          </a:prstGeom>
        </p:spPr>
        <p:txBody>
          <a:bodyPr wrap="none">
            <a:spAutoFit/>
          </a:bodyPr>
          <a:lstStyle/>
          <a:p>
            <a:pPr algn="r" rtl="1">
              <a:lnSpc>
                <a:spcPct val="115000"/>
              </a:lnSpc>
              <a:spcAft>
                <a:spcPts val="1000"/>
              </a:spcAft>
            </a:pPr>
            <a:r>
              <a:rPr lang="fa-IR" b="1" dirty="0">
                <a:latin typeface="Calibri"/>
                <a:ea typeface="Calibri"/>
                <a:cs typeface="B Homa" panose="00000400000000000000" pitchFamily="2" charset="-78"/>
              </a:rPr>
              <a:t>جزیره ایزولا بِلا در دریاچه ماجوره </a:t>
            </a:r>
            <a:endParaRPr lang="en-US" sz="1100" dirty="0">
              <a:latin typeface="Calibri"/>
              <a:ea typeface="Calibri"/>
              <a:cs typeface="Arial"/>
            </a:endParaRPr>
          </a:p>
        </p:txBody>
      </p:sp>
      <p:pic>
        <p:nvPicPr>
          <p:cNvPr id="3074" name="Picture 2" descr="C:\Users\Adel\Desktop\Capture.JPG"/>
          <p:cNvPicPr>
            <a:picLocks noChangeAspect="1" noChangeArrowheads="1"/>
          </p:cNvPicPr>
          <p:nvPr/>
        </p:nvPicPr>
        <p:blipFill rotWithShape="1">
          <a:blip r:embed="rId2">
            <a:extLst>
              <a:ext uri="{28A0092B-C50C-407E-A947-70E740481C1C}">
                <a14:useLocalDpi xmlns:a14="http://schemas.microsoft.com/office/drawing/2010/main" val="0"/>
              </a:ext>
            </a:extLst>
          </a:blip>
          <a:srcRect b="2135"/>
          <a:stretch/>
        </p:blipFill>
        <p:spPr bwMode="auto">
          <a:xfrm>
            <a:off x="1847529" y="1003678"/>
            <a:ext cx="5057775" cy="5490410"/>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C:\Users\Adel\Desktop\Scansione0059.jpg"/>
          <p:cNvPicPr>
            <a:picLocks noChangeAspect="1" noChangeArrowheads="1"/>
          </p:cNvPicPr>
          <p:nvPr/>
        </p:nvPicPr>
        <p:blipFill rotWithShape="1">
          <a:blip r:embed="rId3">
            <a:extLst>
              <a:ext uri="{28A0092B-C50C-407E-A947-70E740481C1C}">
                <a14:useLocalDpi xmlns:a14="http://schemas.microsoft.com/office/drawing/2010/main" val="0"/>
              </a:ext>
            </a:extLst>
          </a:blip>
          <a:srcRect l="2739" t="9306" r="4031" b="9437"/>
          <a:stretch/>
        </p:blipFill>
        <p:spPr bwMode="auto">
          <a:xfrm>
            <a:off x="6672065" y="1003678"/>
            <a:ext cx="3799914" cy="2425322"/>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C:\Users\Adel\Desktop\isola_bella_maggiore_original.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38500" y="3861048"/>
            <a:ext cx="3518539" cy="2633040"/>
          </a:xfrm>
          <a:prstGeom prst="rect">
            <a:avLst/>
          </a:prstGeom>
          <a:noFill/>
          <a:extLst>
            <a:ext uri="{909E8E84-426E-40DD-AFC4-6F175D3DCCD1}">
              <a14:hiddenFill xmlns:a14="http://schemas.microsoft.com/office/drawing/2010/main">
                <a:solidFill>
                  <a:srgbClr val="FFFFFF"/>
                </a:solidFill>
              </a14:hiddenFill>
            </a:ext>
          </a:extLst>
        </p:spPr>
      </p:pic>
      <p:cxnSp>
        <p:nvCxnSpPr>
          <p:cNvPr id="8" name="Straight Arrow Connector 7"/>
          <p:cNvCxnSpPr/>
          <p:nvPr/>
        </p:nvCxnSpPr>
        <p:spPr>
          <a:xfrm flipH="1">
            <a:off x="5951984" y="5373216"/>
            <a:ext cx="1152128" cy="432048"/>
          </a:xfrm>
          <a:prstGeom prst="straightConnector1">
            <a:avLst/>
          </a:prstGeom>
          <a:ln w="76200">
            <a:tailEnd type="arrow"/>
          </a:ln>
        </p:spPr>
        <p:style>
          <a:lnRef idx="1">
            <a:schemeClr val="accent5"/>
          </a:lnRef>
          <a:fillRef idx="0">
            <a:schemeClr val="accent5"/>
          </a:fillRef>
          <a:effectRef idx="0">
            <a:schemeClr val="accent5"/>
          </a:effectRef>
          <a:fontRef idx="minor">
            <a:schemeClr val="tx1"/>
          </a:fontRef>
        </p:style>
      </p:cxnSp>
    </p:spTree>
    <p:extLst>
      <p:ext uri="{BB962C8B-B14F-4D97-AF65-F5344CB8AC3E}">
        <p14:creationId xmlns:p14="http://schemas.microsoft.com/office/powerpoint/2010/main" val="12847704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223713" y="158677"/>
            <a:ext cx="2273379" cy="517065"/>
          </a:xfrm>
          <a:prstGeom prst="rect">
            <a:avLst/>
          </a:prstGeom>
        </p:spPr>
        <p:txBody>
          <a:bodyPr wrap="none">
            <a:spAutoFit/>
          </a:bodyPr>
          <a:lstStyle/>
          <a:p>
            <a:pPr>
              <a:lnSpc>
                <a:spcPct val="115000"/>
              </a:lnSpc>
              <a:spcAft>
                <a:spcPts val="1000"/>
              </a:spcAft>
            </a:pPr>
            <a:r>
              <a:rPr lang="fa-IR" sz="2400" b="1" dirty="0">
                <a:latin typeface="Calibri"/>
                <a:ea typeface="Calibri"/>
                <a:cs typeface="B Homa" panose="00000400000000000000" pitchFamily="2" charset="-78"/>
              </a:rPr>
              <a:t>ایتالیا- قرن هجدهم</a:t>
            </a:r>
            <a:endParaRPr lang="en-US" sz="2400" b="1" dirty="0">
              <a:latin typeface="Calibri"/>
              <a:ea typeface="Calibri"/>
              <a:cs typeface="Arial"/>
            </a:endParaRPr>
          </a:p>
        </p:txBody>
      </p:sp>
      <p:sp>
        <p:nvSpPr>
          <p:cNvPr id="3" name="Rectangle 2"/>
          <p:cNvSpPr/>
          <p:nvPr/>
        </p:nvSpPr>
        <p:spPr>
          <a:xfrm>
            <a:off x="1407695" y="978348"/>
            <a:ext cx="9104741" cy="707886"/>
          </a:xfrm>
          <a:prstGeom prst="rect">
            <a:avLst/>
          </a:prstGeom>
        </p:spPr>
        <p:txBody>
          <a:bodyPr wrap="square">
            <a:spAutoFit/>
          </a:bodyPr>
          <a:lstStyle/>
          <a:p>
            <a:pPr algn="r" rtl="1"/>
            <a:r>
              <a:rPr lang="fa-IR" sz="2000" b="1" dirty="0">
                <a:latin typeface="Calibri"/>
                <a:ea typeface="Calibri"/>
                <a:cs typeface="B Homa" panose="00000400000000000000" pitchFamily="2" charset="-78"/>
              </a:rPr>
              <a:t>اشراف تحصیل کرده می توانستند در بازدید از باغ های رنسانس ایتالیایی اشاره به نوشته های اووید(شاعر رومی)، ویرژیل(شاعرکلاسیک روم) و پلینی(فیلسوف طبیعی و نویسنده ی رومی) را درک کنند.</a:t>
            </a:r>
            <a:endParaRPr lang="fa-IR" sz="2000" b="1" dirty="0"/>
          </a:p>
        </p:txBody>
      </p:sp>
      <p:sp>
        <p:nvSpPr>
          <p:cNvPr id="4" name="Rectangle 3"/>
          <p:cNvSpPr/>
          <p:nvPr/>
        </p:nvSpPr>
        <p:spPr>
          <a:xfrm>
            <a:off x="1275347" y="1988840"/>
            <a:ext cx="9207995" cy="2344231"/>
          </a:xfrm>
          <a:prstGeom prst="rect">
            <a:avLst/>
          </a:prstGeom>
        </p:spPr>
        <p:txBody>
          <a:bodyPr wrap="square">
            <a:spAutoFit/>
          </a:bodyPr>
          <a:lstStyle/>
          <a:p>
            <a:pPr algn="r" rtl="1">
              <a:lnSpc>
                <a:spcPct val="115000"/>
              </a:lnSpc>
              <a:spcAft>
                <a:spcPts val="1000"/>
              </a:spcAft>
            </a:pPr>
            <a:r>
              <a:rPr lang="fa-IR" sz="2000" b="1" dirty="0">
                <a:latin typeface="Calibri"/>
                <a:ea typeface="Calibri"/>
                <a:cs typeface="B Homa" panose="00000400000000000000" pitchFamily="2" charset="-78"/>
              </a:rPr>
              <a:t>ویلیام کنت حدود 10 سال را به مطالعه در ایتالیا سپری کرد .باغ های رنسانس ایتالیایی اثر ژرفی بر او بر جای گذاشت اما آنچه او در آنها مشاهده می کرد زمین های پوشیده از گیاه و مغفول رها شده بود – پوششی از بی نظمی بر روی هارمونی هندسی دقیق .</a:t>
            </a:r>
          </a:p>
          <a:p>
            <a:pPr algn="r" rtl="1">
              <a:lnSpc>
                <a:spcPct val="115000"/>
              </a:lnSpc>
              <a:spcAft>
                <a:spcPts val="1000"/>
              </a:spcAft>
            </a:pPr>
            <a:r>
              <a:rPr lang="fa-IR" sz="2000" b="1" dirty="0">
                <a:latin typeface="Calibri"/>
                <a:ea typeface="Calibri"/>
                <a:cs typeface="B Homa" panose="00000400000000000000" pitchFamily="2" charset="-78"/>
              </a:rPr>
              <a:t>دفترچه خاطرات او از ایتالیا ، درک وی از تکنیک های ساخت پرسپکتیو های پیچیده را نشان می دهد ، او از نقاط پرسپکتیوی مایل که در خارج از صحنه به هم میرسیدند استفاده می کرد تا طراحی منحصر به فردی را خلق و ناظر را به حرکت در فضا ترغیب کند. </a:t>
            </a:r>
            <a:endParaRPr lang="en-US" sz="2000" b="1" dirty="0">
              <a:latin typeface="Calibri"/>
              <a:ea typeface="Calibri"/>
              <a:cs typeface="B Homa" panose="00000400000000000000" pitchFamily="2" charset="-78"/>
            </a:endParaRPr>
          </a:p>
        </p:txBody>
      </p:sp>
    </p:spTree>
    <p:extLst>
      <p:ext uri="{BB962C8B-B14F-4D97-AF65-F5344CB8AC3E}">
        <p14:creationId xmlns:p14="http://schemas.microsoft.com/office/powerpoint/2010/main" val="2158147708"/>
      </p:ext>
    </p:extLst>
  </p:cSld>
  <p:clrMapOvr>
    <a:masterClrMapping/>
  </p:clrMapOvr>
  <mc:AlternateContent xmlns:mc="http://schemas.openxmlformats.org/markup-compatibility/2006" xmlns:p14="http://schemas.microsoft.com/office/powerpoint/2010/main">
    <mc:Choice Requires="p14">
      <p:transition spd="slow" p14:dur="3400">
        <p14:reveal thruBlk="1" dir="r"/>
      </p:transition>
    </mc:Choice>
    <mc:Fallback xmlns="">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9444285" y="620689"/>
            <a:ext cx="788999" cy="461665"/>
          </a:xfrm>
          <a:prstGeom prst="rect">
            <a:avLst/>
          </a:prstGeom>
          <a:noFill/>
        </p:spPr>
        <p:txBody>
          <a:bodyPr wrap="none" rtlCol="1">
            <a:spAutoFit/>
          </a:bodyPr>
          <a:lstStyle/>
          <a:p>
            <a:r>
              <a:rPr lang="fa-IR" sz="2400" b="1" dirty="0">
                <a:cs typeface="B Homa" panose="00000400000000000000" pitchFamily="2" charset="-78"/>
              </a:rPr>
              <a:t>منابع</a:t>
            </a:r>
          </a:p>
        </p:txBody>
      </p:sp>
      <p:sp>
        <p:nvSpPr>
          <p:cNvPr id="5" name="TextBox 4"/>
          <p:cNvSpPr txBox="1"/>
          <p:nvPr/>
        </p:nvSpPr>
        <p:spPr>
          <a:xfrm>
            <a:off x="1554517" y="1340769"/>
            <a:ext cx="8892479" cy="461665"/>
          </a:xfrm>
          <a:prstGeom prst="rect">
            <a:avLst/>
          </a:prstGeom>
          <a:noFill/>
        </p:spPr>
        <p:txBody>
          <a:bodyPr wrap="square" rtlCol="1">
            <a:spAutoFit/>
          </a:bodyPr>
          <a:lstStyle/>
          <a:p>
            <a:pPr algn="r" rtl="1"/>
            <a:r>
              <a:rPr lang="fa-IR" sz="2400" b="1" dirty="0">
                <a:cs typeface="B Homa" panose="00000400000000000000" pitchFamily="2" charset="-78"/>
              </a:rPr>
              <a:t>بولتز،الیزابت و سالیوان، چیپ،1392، تاریخ مصور طراحی منظر،ترجمه گلنار محبعلی</a:t>
            </a:r>
          </a:p>
        </p:txBody>
      </p:sp>
    </p:spTree>
    <p:extLst>
      <p:ext uri="{BB962C8B-B14F-4D97-AF65-F5344CB8AC3E}">
        <p14:creationId xmlns:p14="http://schemas.microsoft.com/office/powerpoint/2010/main" val="358220311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144369" y="773827"/>
            <a:ext cx="7889587" cy="5965736"/>
          </a:xfrm>
          <a:prstGeom prst="rect">
            <a:avLst/>
          </a:prstGeom>
          <a:noFill/>
        </p:spPr>
        <p:txBody>
          <a:bodyPr wrap="square" rtlCol="1">
            <a:spAutoFit/>
          </a:bodyPr>
          <a:lstStyle/>
          <a:p>
            <a:pPr algn="just" rtl="1">
              <a:lnSpc>
                <a:spcPct val="115000"/>
              </a:lnSpc>
              <a:spcAft>
                <a:spcPts val="1000"/>
              </a:spcAft>
            </a:pPr>
            <a:r>
              <a:rPr lang="fa-IR" sz="2000" b="1" dirty="0">
                <a:latin typeface="Calibri"/>
                <a:ea typeface="Calibri"/>
                <a:cs typeface="B Homa" panose="00000400000000000000" pitchFamily="2" charset="-78"/>
              </a:rPr>
              <a:t>از سقوط امپراتوری رُم تا تولد دوباره ی اندیشه های انسان گرایانه در عصر رنسانس، فرهنگ اروپای غربی بر درون گرایی متمرکز شد. </a:t>
            </a:r>
          </a:p>
          <a:p>
            <a:pPr algn="just" rtl="1">
              <a:lnSpc>
                <a:spcPct val="115000"/>
              </a:lnSpc>
              <a:spcAft>
                <a:spcPts val="1000"/>
              </a:spcAft>
            </a:pPr>
            <a:r>
              <a:rPr lang="fa-IR" sz="2000" b="1" dirty="0">
                <a:latin typeface="Calibri"/>
                <a:ea typeface="Calibri"/>
                <a:cs typeface="B Homa" panose="00000400000000000000" pitchFamily="2" charset="-78"/>
              </a:rPr>
              <a:t>نبود یک قدرت مرکزی برای حفظ زیرساخت ها ی سیاسی، اجتماعی ،اقتصادی و کالبدی موجب شد که طبیعت رو به زوال گذارد. نیروهای شبه نظامی در تلاش بودند تا کنترل امور را در سرتاسر سرزمین به دست گیرند. طاعون شهرها ودهکده ها را به ویرانی کشانده بود. مردم در داخل قلعه های محصور در پی حفاظت از خود بودند و در درون صومعه ها، آرامش معنوی را جستجو می کردند.</a:t>
            </a:r>
          </a:p>
          <a:p>
            <a:pPr algn="just" rtl="1">
              <a:lnSpc>
                <a:spcPct val="115000"/>
              </a:lnSpc>
              <a:spcAft>
                <a:spcPts val="1000"/>
              </a:spcAft>
            </a:pPr>
            <a:r>
              <a:rPr lang="fa-IR" sz="2000" b="1" dirty="0">
                <a:latin typeface="Calibri"/>
                <a:ea typeface="Calibri"/>
                <a:cs typeface="B Homa" panose="00000400000000000000" pitchFamily="2" charset="-78"/>
              </a:rPr>
              <a:t>آن ها در حالی که به شدت از جانب اقتصاد فئودالی در مضیقه بودند، بیشتر به وعده های شکوهمند در جهان دیگر دل بسته بودند تا محدودیت ها و نناملایمات در این جهان. </a:t>
            </a:r>
          </a:p>
          <a:p>
            <a:pPr algn="just" rtl="1">
              <a:lnSpc>
                <a:spcPct val="115000"/>
              </a:lnSpc>
              <a:spcAft>
                <a:spcPts val="1000"/>
              </a:spcAft>
            </a:pPr>
            <a:r>
              <a:rPr lang="fa-IR" sz="2000" b="1" dirty="0">
                <a:latin typeface="Calibri"/>
                <a:ea typeface="Calibri"/>
                <a:cs typeface="B Homa" panose="00000400000000000000" pitchFamily="2" charset="-78"/>
              </a:rPr>
              <a:t>جامعه به درون گرایی گرایش پیدا کرد و طبیعت تبدیل به قلمروی نا امن شد، چیزی که باید از آن میترسیدند.</a:t>
            </a:r>
          </a:p>
          <a:p>
            <a:pPr algn="just" rtl="1">
              <a:lnSpc>
                <a:spcPct val="115000"/>
              </a:lnSpc>
              <a:spcAft>
                <a:spcPts val="1000"/>
              </a:spcAft>
            </a:pPr>
            <a:r>
              <a:rPr lang="fa-IR" sz="2000" b="1" dirty="0">
                <a:latin typeface="Calibri"/>
                <a:ea typeface="Calibri"/>
                <a:cs typeface="B Homa" panose="00000400000000000000" pitchFamily="2" charset="-78"/>
              </a:rPr>
              <a:t>در محیطی که آکنده از خشونت ، بیماری و سرکوب بود،دانش عهد باستان در داخل صومعه ها حفاظت می شد چراکه در این صومعه ها راهبان هم نسخه های خطی تاریخی و هم متون معاصر ی که توسط مسافران از شرق آورده می شدرا کپی می کردند</a:t>
            </a:r>
            <a:endParaRPr lang="en-US" sz="2000" b="1" dirty="0">
              <a:latin typeface="Calibri"/>
              <a:ea typeface="Calibri"/>
              <a:cs typeface="B Homa" panose="00000400000000000000" pitchFamily="2" charset="-78"/>
            </a:endParaRPr>
          </a:p>
          <a:p>
            <a:pPr algn="r" rtl="1"/>
            <a:endParaRPr lang="fa-IR" dirty="0"/>
          </a:p>
        </p:txBody>
      </p:sp>
      <p:sp>
        <p:nvSpPr>
          <p:cNvPr id="5" name="TextBox 4"/>
          <p:cNvSpPr txBox="1"/>
          <p:nvPr/>
        </p:nvSpPr>
        <p:spPr>
          <a:xfrm>
            <a:off x="9806411" y="176973"/>
            <a:ext cx="2385589" cy="461665"/>
          </a:xfrm>
          <a:prstGeom prst="rect">
            <a:avLst/>
          </a:prstGeom>
          <a:noFill/>
        </p:spPr>
        <p:txBody>
          <a:bodyPr wrap="none" rtlCol="1">
            <a:spAutoFit/>
          </a:bodyPr>
          <a:lstStyle/>
          <a:p>
            <a:pPr lvl="0"/>
            <a:r>
              <a:rPr lang="fa-IR" sz="2400" dirty="0">
                <a:cs typeface="B Homa" panose="00000400000000000000" pitchFamily="2" charset="-78"/>
              </a:rPr>
              <a:t>ایتالیا – قرون وسطی</a:t>
            </a:r>
          </a:p>
        </p:txBody>
      </p:sp>
    </p:spTree>
    <p:extLst>
      <p:ext uri="{BB962C8B-B14F-4D97-AF65-F5344CB8AC3E}">
        <p14:creationId xmlns:p14="http://schemas.microsoft.com/office/powerpoint/2010/main" val="301830129"/>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76614" y="563488"/>
            <a:ext cx="10609545" cy="800219"/>
          </a:xfrm>
          <a:prstGeom prst="rect">
            <a:avLst/>
          </a:prstGeom>
        </p:spPr>
        <p:txBody>
          <a:bodyPr wrap="square">
            <a:spAutoFit/>
          </a:bodyPr>
          <a:lstStyle/>
          <a:p>
            <a:pPr algn="r" rtl="1">
              <a:lnSpc>
                <a:spcPct val="115000"/>
              </a:lnSpc>
              <a:spcAft>
                <a:spcPts val="1000"/>
              </a:spcAft>
            </a:pPr>
            <a:r>
              <a:rPr lang="fa-IR" sz="2000" b="1" dirty="0">
                <a:latin typeface="Calibri"/>
                <a:ea typeface="Calibri"/>
                <a:cs typeface="B Homa" panose="00000400000000000000" pitchFamily="2" charset="-78"/>
              </a:rPr>
              <a:t>ویژگی های عمومی: باغ های قرون وسطایی عموماً دارای دیورا یا فنس،تقسیمات هندسی برای باغچه های پرورش گیاهان، نیمکت های سر پوشیده شده با چمن ، یک چاه یا آبنما و چمن یا چمنزار آکنده از گل بوده اند.</a:t>
            </a:r>
            <a:endParaRPr lang="en-US" sz="2000" b="1" dirty="0">
              <a:latin typeface="Calibri"/>
              <a:ea typeface="Calibri"/>
              <a:cs typeface="B Homa" panose="00000400000000000000" pitchFamily="2" charset="-78"/>
            </a:endParaRPr>
          </a:p>
        </p:txBody>
      </p:sp>
      <p:pic>
        <p:nvPicPr>
          <p:cNvPr id="5122" name="Picture 2" descr="E:\narges\ترم 5\منظر سازی\عکس کتاب\عکس۴۷۰۴.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8621" t="5019" r="15271" b="52047"/>
          <a:stretch/>
        </p:blipFill>
        <p:spPr bwMode="auto">
          <a:xfrm>
            <a:off x="7718946" y="1772816"/>
            <a:ext cx="2880320" cy="2494154"/>
          </a:xfrm>
          <a:prstGeom prst="rect">
            <a:avLst/>
          </a:prstGeom>
          <a:noFill/>
          <a:extLst>
            <a:ext uri="{909E8E84-426E-40DD-AFC4-6F175D3DCCD1}">
              <a14:hiddenFill xmlns:a14="http://schemas.microsoft.com/office/drawing/2010/main">
                <a:solidFill>
                  <a:srgbClr val="FFFFFF"/>
                </a:solidFill>
              </a14:hiddenFill>
            </a:ext>
          </a:extLst>
        </p:spPr>
      </p:pic>
      <p:pic>
        <p:nvPicPr>
          <p:cNvPr id="5123" name="Picture 3" descr="E:\narges\ترم 5\منظر سازی\عکس کتاب\عکس۴۷۰۵.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5490" t="4362" r="15697" b="53268"/>
          <a:stretch/>
        </p:blipFill>
        <p:spPr bwMode="auto">
          <a:xfrm>
            <a:off x="1524000" y="1762622"/>
            <a:ext cx="3006682" cy="2468367"/>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E:\narges\ترم 5\منظر سازی\عکس کتاب\عکس۴۷۰۶.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8679" t="30816" r="11738" b="18375"/>
          <a:stretch/>
        </p:blipFill>
        <p:spPr bwMode="auto">
          <a:xfrm>
            <a:off x="2711624" y="4375964"/>
            <a:ext cx="2808312" cy="2390546"/>
          </a:xfrm>
          <a:prstGeom prst="rect">
            <a:avLst/>
          </a:prstGeom>
          <a:noFill/>
          <a:extLst>
            <a:ext uri="{909E8E84-426E-40DD-AFC4-6F175D3DCCD1}">
              <a14:hiddenFill xmlns:a14="http://schemas.microsoft.com/office/drawing/2010/main">
                <a:solidFill>
                  <a:srgbClr val="FFFFFF"/>
                </a:solidFill>
              </a14:hiddenFill>
            </a:ext>
          </a:extLst>
        </p:spPr>
      </p:pic>
      <p:pic>
        <p:nvPicPr>
          <p:cNvPr id="5125" name="Picture 5" descr="E:\narges\ترم 5\منظر سازی\عکس کتاب\عکس۴۷۰۵.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6178" t="52761" r="16144"/>
          <a:stretch/>
        </p:blipFill>
        <p:spPr bwMode="auto">
          <a:xfrm>
            <a:off x="7032104" y="4397737"/>
            <a:ext cx="2520280" cy="2345552"/>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descr="E:\narges\ترم 5\منظر سازی\عکس کتاب\عکس۴۷۰۴.jp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17078" t="51968" r="15911" b="7691"/>
          <a:stretch/>
        </p:blipFill>
        <p:spPr bwMode="auto">
          <a:xfrm>
            <a:off x="4525550" y="1773470"/>
            <a:ext cx="3137097" cy="2518118"/>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5060933" y="101824"/>
            <a:ext cx="2385589" cy="461665"/>
          </a:xfrm>
          <a:prstGeom prst="rect">
            <a:avLst/>
          </a:prstGeom>
          <a:noFill/>
        </p:spPr>
        <p:txBody>
          <a:bodyPr wrap="none" rtlCol="1">
            <a:spAutoFit/>
          </a:bodyPr>
          <a:lstStyle/>
          <a:p>
            <a:pPr lvl="0"/>
            <a:r>
              <a:rPr lang="fa-IR" sz="2400" dirty="0">
                <a:cs typeface="B Homa" panose="00000400000000000000" pitchFamily="2" charset="-78"/>
              </a:rPr>
              <a:t>ایتالیا – قرون وسطی</a:t>
            </a:r>
          </a:p>
        </p:txBody>
      </p:sp>
    </p:spTree>
    <p:extLst>
      <p:ext uri="{BB962C8B-B14F-4D97-AF65-F5344CB8AC3E}">
        <p14:creationId xmlns:p14="http://schemas.microsoft.com/office/powerpoint/2010/main" val="3564749058"/>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392751" y="1400582"/>
            <a:ext cx="4149505" cy="1508105"/>
          </a:xfrm>
          <a:prstGeom prst="rect">
            <a:avLst/>
          </a:prstGeom>
        </p:spPr>
        <p:txBody>
          <a:bodyPr wrap="square">
            <a:spAutoFit/>
          </a:bodyPr>
          <a:lstStyle/>
          <a:p>
            <a:pPr algn="r" rtl="1">
              <a:lnSpc>
                <a:spcPct val="115000"/>
              </a:lnSpc>
              <a:spcAft>
                <a:spcPts val="1000"/>
              </a:spcAft>
            </a:pPr>
            <a:r>
              <a:rPr lang="fa-IR" sz="2000" b="1" dirty="0">
                <a:latin typeface="Calibri"/>
                <a:ea typeface="Calibri"/>
                <a:cs typeface="B Homa" panose="00000400000000000000" pitchFamily="2" charset="-78"/>
              </a:rPr>
              <a:t>سلسله مراتب در فضا: ایوان بزرگِ زیارتگاه چِرتوزا دی پاویا (سال1346 میلادی) با اتاق های مجزایی برای راهبان احاطه شده بود که هر اتاق باغچه ی کوچکی در درون خود داشت.</a:t>
            </a:r>
            <a:endParaRPr lang="en-US" sz="2000" b="1" dirty="0">
              <a:latin typeface="Calibri"/>
              <a:ea typeface="Calibri"/>
              <a:cs typeface="B Homa" panose="00000400000000000000" pitchFamily="2" charset="-78"/>
            </a:endParaRPr>
          </a:p>
        </p:txBody>
      </p:sp>
      <p:pic>
        <p:nvPicPr>
          <p:cNvPr id="4098" name="Picture 2" descr="E:\narges\ترم 5\منظر سازی\دی پاویا\Capture.JPG"/>
          <p:cNvPicPr>
            <a:picLocks noChangeAspect="1" noChangeArrowheads="1"/>
          </p:cNvPicPr>
          <p:nvPr/>
        </p:nvPicPr>
        <p:blipFill rotWithShape="1">
          <a:blip r:embed="rId2">
            <a:extLst>
              <a:ext uri="{28A0092B-C50C-407E-A947-70E740481C1C}">
                <a14:useLocalDpi xmlns:a14="http://schemas.microsoft.com/office/drawing/2010/main" val="0"/>
              </a:ext>
            </a:extLst>
          </a:blip>
          <a:srcRect l="9795" t="2771" r="9793" b="4163"/>
          <a:stretch/>
        </p:blipFill>
        <p:spPr bwMode="auto">
          <a:xfrm>
            <a:off x="1919536" y="0"/>
            <a:ext cx="4204570" cy="3887642"/>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3" descr="E:\narges\ترم 5\منظر سازی\دی پاویا\Fotografia_aerea_Certosa_di_Pavia3.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72222" y="3698401"/>
            <a:ext cx="3635896" cy="3049745"/>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E:\narges\ترم 5\منظر سازی\دی پاویا\Certosa_di_Pavia_chiostro_piccolo.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04224" y="3585137"/>
            <a:ext cx="4206957" cy="3163008"/>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7504304" y="520540"/>
            <a:ext cx="2385589" cy="461665"/>
          </a:xfrm>
          <a:prstGeom prst="rect">
            <a:avLst/>
          </a:prstGeom>
          <a:noFill/>
        </p:spPr>
        <p:txBody>
          <a:bodyPr wrap="none" rtlCol="1">
            <a:spAutoFit/>
          </a:bodyPr>
          <a:lstStyle/>
          <a:p>
            <a:pPr lvl="0"/>
            <a:r>
              <a:rPr lang="fa-IR" sz="2400" dirty="0">
                <a:cs typeface="B Homa" panose="00000400000000000000" pitchFamily="2" charset="-78"/>
              </a:rPr>
              <a:t>ایتالیا – قرون وسطی</a:t>
            </a:r>
          </a:p>
        </p:txBody>
      </p:sp>
    </p:spTree>
    <p:extLst>
      <p:ext uri="{BB962C8B-B14F-4D97-AF65-F5344CB8AC3E}">
        <p14:creationId xmlns:p14="http://schemas.microsoft.com/office/powerpoint/2010/main" val="376217791"/>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099"/>
                                        </p:tgtEl>
                                        <p:attrNameLst>
                                          <p:attrName>style.visibility</p:attrName>
                                        </p:attrNameLst>
                                      </p:cBhvr>
                                      <p:to>
                                        <p:strVal val="visible"/>
                                      </p:to>
                                    </p:set>
                                    <p:animEffect transition="in" filter="fade">
                                      <p:cBhvr>
                                        <p:cTn id="7" dur="500"/>
                                        <p:tgtEl>
                                          <p:spTgt spid="4099"/>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4100"/>
                                        </p:tgtEl>
                                        <p:attrNameLst>
                                          <p:attrName>style.visibility</p:attrName>
                                        </p:attrNameLst>
                                      </p:cBhvr>
                                      <p:to>
                                        <p:strVal val="visible"/>
                                      </p:to>
                                    </p:set>
                                    <p:animEffect transition="in" filter="fade">
                                      <p:cBhvr>
                                        <p:cTn id="12" dur="1000"/>
                                        <p:tgtEl>
                                          <p:spTgt spid="4100"/>
                                        </p:tgtEl>
                                      </p:cBhvr>
                                    </p:animEffect>
                                    <p:anim calcmode="lin" valueType="num">
                                      <p:cBhvr>
                                        <p:cTn id="13" dur="1000" fill="hold"/>
                                        <p:tgtEl>
                                          <p:spTgt spid="4100"/>
                                        </p:tgtEl>
                                        <p:attrNameLst>
                                          <p:attrName>ppt_x</p:attrName>
                                        </p:attrNameLst>
                                      </p:cBhvr>
                                      <p:tavLst>
                                        <p:tav tm="0">
                                          <p:val>
                                            <p:strVal val="#ppt_x"/>
                                          </p:val>
                                        </p:tav>
                                        <p:tav tm="100000">
                                          <p:val>
                                            <p:strVal val="#ppt_x"/>
                                          </p:val>
                                        </p:tav>
                                      </p:tavLst>
                                    </p:anim>
                                    <p:anim calcmode="lin" valueType="num">
                                      <p:cBhvr>
                                        <p:cTn id="14" dur="1000" fill="hold"/>
                                        <p:tgtEl>
                                          <p:spTgt spid="410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375921" y="188640"/>
            <a:ext cx="1959191" cy="400110"/>
          </a:xfrm>
          <a:prstGeom prst="rect">
            <a:avLst/>
          </a:prstGeom>
          <a:noFill/>
        </p:spPr>
        <p:txBody>
          <a:bodyPr wrap="none" rtlCol="1">
            <a:spAutoFit/>
          </a:bodyPr>
          <a:lstStyle/>
          <a:p>
            <a:r>
              <a:rPr lang="fa-IR" sz="2000" b="1" dirty="0">
                <a:cs typeface="B Homa" panose="00000400000000000000" pitchFamily="2" charset="-78"/>
              </a:rPr>
              <a:t>ایتالیا- قرن پانزدهم</a:t>
            </a:r>
          </a:p>
        </p:txBody>
      </p:sp>
      <p:sp>
        <p:nvSpPr>
          <p:cNvPr id="5" name="Rectangle 4"/>
          <p:cNvSpPr/>
          <p:nvPr/>
        </p:nvSpPr>
        <p:spPr>
          <a:xfrm>
            <a:off x="5944841" y="1196753"/>
            <a:ext cx="4681231" cy="3790781"/>
          </a:xfrm>
          <a:prstGeom prst="rect">
            <a:avLst/>
          </a:prstGeom>
        </p:spPr>
        <p:txBody>
          <a:bodyPr wrap="square">
            <a:spAutoFit/>
          </a:bodyPr>
          <a:lstStyle/>
          <a:p>
            <a:pPr algn="just" rtl="1">
              <a:lnSpc>
                <a:spcPct val="115000"/>
              </a:lnSpc>
              <a:spcAft>
                <a:spcPts val="1000"/>
              </a:spcAft>
            </a:pPr>
            <a:r>
              <a:rPr lang="fa-IR" b="1" dirty="0">
                <a:latin typeface="Calibri"/>
                <a:ea typeface="Calibri"/>
                <a:cs typeface="B Homa" panose="00000400000000000000" pitchFamily="2" charset="-78"/>
              </a:rPr>
              <a:t>ایتالیا محل گذرا از اذهان بسته ی تفکر قرون وسطایی به وسعت نظر در قرن پانزدهم بود. </a:t>
            </a:r>
          </a:p>
          <a:p>
            <a:pPr algn="just" rtl="1">
              <a:lnSpc>
                <a:spcPct val="115000"/>
              </a:lnSpc>
              <a:spcAft>
                <a:spcPts val="1000"/>
              </a:spcAft>
            </a:pPr>
            <a:r>
              <a:rPr lang="fa-IR" b="1" dirty="0">
                <a:latin typeface="Calibri"/>
                <a:ea typeface="Calibri"/>
                <a:cs typeface="B Homa" panose="00000400000000000000" pitchFamily="2" charset="-78"/>
              </a:rPr>
              <a:t>عوامل بسیاری در این انتقال فرهنگی مشارکت داشتند:</a:t>
            </a:r>
          </a:p>
          <a:p>
            <a:pPr marL="285750" indent="-285750" algn="just" rtl="1">
              <a:lnSpc>
                <a:spcPct val="115000"/>
              </a:lnSpc>
              <a:spcAft>
                <a:spcPts val="1000"/>
              </a:spcAft>
              <a:buFont typeface="Arial" pitchFamily="34" charset="0"/>
              <a:buChar char="•"/>
            </a:pPr>
            <a:r>
              <a:rPr lang="fa-IR" b="1" dirty="0">
                <a:latin typeface="Calibri"/>
                <a:ea typeface="Calibri"/>
                <a:cs typeface="B Homa" panose="00000400000000000000" pitchFamily="2" charset="-78"/>
              </a:rPr>
              <a:t>شبه جزیره ی ایتالیا به لحاظ جغرافیایی از رابط شرق و غرب سود می برد . </a:t>
            </a:r>
          </a:p>
          <a:p>
            <a:pPr marL="285750" indent="-285750" algn="just" rtl="1">
              <a:lnSpc>
                <a:spcPct val="115000"/>
              </a:lnSpc>
              <a:spcAft>
                <a:spcPts val="1000"/>
              </a:spcAft>
              <a:buFont typeface="Arial" pitchFamily="34" charset="0"/>
              <a:buChar char="•"/>
            </a:pPr>
            <a:r>
              <a:rPr lang="fa-IR" b="1" dirty="0">
                <a:latin typeface="Calibri"/>
                <a:ea typeface="Calibri"/>
                <a:cs typeface="B Homa" panose="00000400000000000000" pitchFamily="2" charset="-78"/>
              </a:rPr>
              <a:t>اندیشه های نو و کالاهای جدید در پی جنگ های صلیبی وارد ایتالیا شد. </a:t>
            </a:r>
          </a:p>
          <a:p>
            <a:pPr marL="285750" indent="-285750" algn="just" rtl="1">
              <a:lnSpc>
                <a:spcPct val="115000"/>
              </a:lnSpc>
              <a:spcAft>
                <a:spcPts val="1000"/>
              </a:spcAft>
              <a:buFont typeface="Arial" pitchFamily="34" charset="0"/>
              <a:buChar char="•"/>
            </a:pPr>
            <a:r>
              <a:rPr lang="fa-IR" b="1" dirty="0">
                <a:latin typeface="Calibri"/>
                <a:ea typeface="Calibri"/>
                <a:cs typeface="B Homa" panose="00000400000000000000" pitchFamily="2" charset="-78"/>
              </a:rPr>
              <a:t>همزمان با تغییر اوضاع اقتصادی، املاک فئودال ها منحل شد و طبقه ی متوسط در حال رشد ، توانایی تصاحب زمین پیدا کرد. </a:t>
            </a:r>
          </a:p>
        </p:txBody>
      </p:sp>
      <p:pic>
        <p:nvPicPr>
          <p:cNvPr id="6147" name="Picture 3" descr="C:\Users\Adel\Desktop\عکس۴۷۰۷.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r="2584" b="2460"/>
          <a:stretch/>
        </p:blipFill>
        <p:spPr bwMode="auto">
          <a:xfrm>
            <a:off x="1949094" y="980729"/>
            <a:ext cx="3686394" cy="5252513"/>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6032850" y="5205100"/>
            <a:ext cx="4505211" cy="1200329"/>
          </a:xfrm>
          <a:prstGeom prst="rect">
            <a:avLst/>
          </a:prstGeom>
          <a:noFill/>
        </p:spPr>
        <p:txBody>
          <a:bodyPr wrap="square" rtlCol="1">
            <a:spAutoFit/>
          </a:bodyPr>
          <a:lstStyle/>
          <a:p>
            <a:pPr algn="just" rtl="1"/>
            <a:r>
              <a:rPr lang="fa-IR" b="1" dirty="0">
                <a:latin typeface="Calibri"/>
                <a:ea typeface="Calibri"/>
                <a:cs typeface="B Homa" panose="00000400000000000000" pitchFamily="2" charset="-78"/>
              </a:rPr>
              <a:t>شهر – ایالت ها : در ایتالیای قرن شانزدهم تقسیمات سیاسی به استقرار شهر – ایالت ها که با موقعیت جغرافیایی تفکیک می شدند و قدرت در آنها در دست خانواده های متمول بود، انجامید</a:t>
            </a:r>
          </a:p>
        </p:txBody>
      </p:sp>
    </p:spTree>
    <p:extLst>
      <p:ext uri="{BB962C8B-B14F-4D97-AF65-F5344CB8AC3E}">
        <p14:creationId xmlns:p14="http://schemas.microsoft.com/office/powerpoint/2010/main" val="3486939407"/>
      </p:ext>
    </p:extLst>
  </p:cSld>
  <p:clrMapOvr>
    <a:masterClrMapping/>
  </p:clrMapOvr>
  <p:transition spd="slow">
    <p:wheel spokes="1"/>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61946" y="476672"/>
            <a:ext cx="8712968" cy="3343992"/>
          </a:xfrm>
          <a:prstGeom prst="rect">
            <a:avLst/>
          </a:prstGeom>
        </p:spPr>
        <p:txBody>
          <a:bodyPr wrap="square">
            <a:spAutoFit/>
          </a:bodyPr>
          <a:lstStyle/>
          <a:p>
            <a:pPr algn="r" rtl="1">
              <a:lnSpc>
                <a:spcPct val="115000"/>
              </a:lnSpc>
              <a:spcAft>
                <a:spcPts val="1000"/>
              </a:spcAft>
            </a:pPr>
            <a:r>
              <a:rPr lang="fa-IR" b="1" dirty="0">
                <a:latin typeface="Calibri"/>
                <a:ea typeface="Calibri"/>
                <a:cs typeface="B Homa" panose="00000400000000000000" pitchFamily="2" charset="-78"/>
              </a:rPr>
              <a:t>فلورانس مرکز اندیشه ای انسان گرا و مهد فعالیت های اولیه ی رنسانس بود. </a:t>
            </a:r>
          </a:p>
          <a:p>
            <a:pPr algn="r" rtl="1">
              <a:lnSpc>
                <a:spcPct val="115000"/>
              </a:lnSpc>
              <a:spcAft>
                <a:spcPts val="1000"/>
              </a:spcAft>
            </a:pPr>
            <a:r>
              <a:rPr lang="fa-IR" b="1" dirty="0">
                <a:latin typeface="Calibri"/>
                <a:ea typeface="Calibri"/>
                <a:cs typeface="B Homa" panose="00000400000000000000" pitchFamily="2" charset="-78"/>
              </a:rPr>
              <a:t>انسانگراها معتقد بودند که الهیت در نظم طبیعت قابل درک کردن  است . باغ ها برای بیان این نظم ساخته می شدند و مناظر به خاط ارزش های بدیع خود مورد تحسین قرار می گرفتند. باغ ها بر جنبه ی ظاهر ی تمرکز داشتند.</a:t>
            </a:r>
            <a:endParaRPr lang="en-US" sz="1200" b="1" dirty="0">
              <a:latin typeface="Calibri"/>
              <a:ea typeface="Calibri"/>
              <a:cs typeface="Arial"/>
            </a:endParaRPr>
          </a:p>
          <a:p>
            <a:pPr algn="r" rtl="1">
              <a:lnSpc>
                <a:spcPct val="115000"/>
              </a:lnSpc>
              <a:spcAft>
                <a:spcPts val="1000"/>
              </a:spcAft>
            </a:pPr>
            <a:r>
              <a:rPr lang="fa-IR" b="1" dirty="0">
                <a:latin typeface="Calibri"/>
                <a:ea typeface="Calibri"/>
                <a:cs typeface="B Homa" panose="00000400000000000000" pitchFamily="2" charset="-78"/>
              </a:rPr>
              <a:t>تولد دوباره ی فرم های کلاسیک آموزش و پرسشگری که از ویژگی های دوران رنسانس به شمار می رفت، تا حدی حاصل تاثیر دانشمندان یونانی بود که قسطنطنیه را پس از پیروزی عثمانیان در سال 1453ترک کردند. </a:t>
            </a:r>
          </a:p>
          <a:p>
            <a:pPr algn="r" rtl="1">
              <a:lnSpc>
                <a:spcPct val="115000"/>
              </a:lnSpc>
              <a:spcAft>
                <a:spcPts val="1000"/>
              </a:spcAft>
            </a:pPr>
            <a:r>
              <a:rPr lang="fa-IR" b="1" dirty="0">
                <a:latin typeface="Calibri"/>
                <a:ea typeface="Calibri"/>
                <a:cs typeface="B Homa" panose="00000400000000000000" pitchFamily="2" charset="-78"/>
              </a:rPr>
              <a:t>آرمان های انسان گراها توسط نقاشان و مجسمه سازان که از فرم به الگوبرداری های واقعی می رسیدند نیز مطرح می شد. پیشرفت پرسپکتیو خطی موجب آگاهی از حجم فضایی شد. نظم و تقارن به پایه های طراحی تبدیل شدند. </a:t>
            </a:r>
          </a:p>
        </p:txBody>
      </p:sp>
      <p:pic>
        <p:nvPicPr>
          <p:cNvPr id="9218" name="Picture 2" descr="C:\Users\Adel\Desktop\عکس۴۷۰۸.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94039" y="3510999"/>
            <a:ext cx="5178226" cy="31759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21137634"/>
      </p:ext>
    </p:extLst>
  </p:cSld>
  <p:clrMapOvr>
    <a:masterClrMapping/>
  </p:clrMapOvr>
  <p:transition spd="slow">
    <p:pull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871865" y="260648"/>
            <a:ext cx="3147015" cy="446276"/>
          </a:xfrm>
          <a:prstGeom prst="rect">
            <a:avLst/>
          </a:prstGeom>
        </p:spPr>
        <p:txBody>
          <a:bodyPr wrap="none">
            <a:spAutoFit/>
          </a:bodyPr>
          <a:lstStyle/>
          <a:p>
            <a:pPr>
              <a:lnSpc>
                <a:spcPct val="115000"/>
              </a:lnSpc>
              <a:spcAft>
                <a:spcPts val="1000"/>
              </a:spcAft>
            </a:pPr>
            <a:r>
              <a:rPr lang="fa-IR" sz="2000" b="1" dirty="0">
                <a:latin typeface="Calibri"/>
                <a:ea typeface="Calibri"/>
                <a:cs typeface="B Homa" panose="00000400000000000000" pitchFamily="2" charset="-78"/>
              </a:rPr>
              <a:t>ویلا ، تجلی آرمان های انسانگرا ها</a:t>
            </a:r>
            <a:endParaRPr lang="en-US" sz="2000" b="1" dirty="0">
              <a:latin typeface="Calibri"/>
              <a:ea typeface="Calibri"/>
              <a:cs typeface="Arial"/>
            </a:endParaRPr>
          </a:p>
        </p:txBody>
      </p:sp>
      <p:sp>
        <p:nvSpPr>
          <p:cNvPr id="5" name="Rectangle 4"/>
          <p:cNvSpPr/>
          <p:nvPr/>
        </p:nvSpPr>
        <p:spPr>
          <a:xfrm>
            <a:off x="1775520" y="836713"/>
            <a:ext cx="8496944" cy="6117572"/>
          </a:xfrm>
          <a:prstGeom prst="rect">
            <a:avLst/>
          </a:prstGeom>
        </p:spPr>
        <p:txBody>
          <a:bodyPr wrap="square">
            <a:spAutoFit/>
          </a:bodyPr>
          <a:lstStyle/>
          <a:p>
            <a:pPr algn="r" rtl="1"/>
            <a:r>
              <a:rPr lang="fa-IR" b="1" dirty="0">
                <a:latin typeface="Calibri"/>
                <a:ea typeface="Calibri"/>
                <a:cs typeface="B Homa" panose="00000400000000000000" pitchFamily="2" charset="-78"/>
              </a:rPr>
              <a:t>باغ قرن پانزدهم درهای خود را به روی طبیعت گشود و عملکرد خود را به عنوان منبع تولید غذا، محوطه ی شکار یا جایگاهی مقدس تغییر داد. </a:t>
            </a:r>
          </a:p>
          <a:p>
            <a:pPr algn="r" rtl="1"/>
            <a:endParaRPr lang="fa-IR" b="1" dirty="0">
              <a:latin typeface="Calibri"/>
              <a:ea typeface="Calibri"/>
              <a:cs typeface="B Homa" panose="00000400000000000000" pitchFamily="2" charset="-78"/>
            </a:endParaRPr>
          </a:p>
          <a:p>
            <a:pPr algn="r" rtl="1"/>
            <a:r>
              <a:rPr lang="fa-IR" b="1" dirty="0">
                <a:latin typeface="Calibri"/>
                <a:ea typeface="Calibri"/>
                <a:cs typeface="B Homa" panose="00000400000000000000" pitchFamily="2" charset="-78"/>
              </a:rPr>
              <a:t>خانه و باغ یک هویت واحد را شکل دادند که به هندسه ، تناسب و شیوه ی استفاده ارتباط داشت. </a:t>
            </a:r>
          </a:p>
          <a:p>
            <a:pPr algn="r" rtl="1"/>
            <a:endParaRPr lang="fa-IR" b="1" dirty="0">
              <a:latin typeface="Calibri"/>
              <a:ea typeface="Calibri"/>
              <a:cs typeface="B Homa" panose="00000400000000000000" pitchFamily="2" charset="-78"/>
            </a:endParaRPr>
          </a:p>
          <a:p>
            <a:pPr algn="r" rtl="1"/>
            <a:r>
              <a:rPr lang="fa-IR" b="1" dirty="0">
                <a:latin typeface="Calibri"/>
                <a:ea typeface="Calibri"/>
                <a:cs typeface="B Homa" panose="00000400000000000000" pitchFamily="2" charset="-78"/>
              </a:rPr>
              <a:t>ایوان ها و رواق ها ، گذر معماری میان فضای درون و بیرون را میسر ساختند. </a:t>
            </a:r>
          </a:p>
          <a:p>
            <a:pPr algn="r" rtl="1"/>
            <a:endParaRPr lang="fa-IR" b="1" dirty="0">
              <a:latin typeface="Calibri"/>
              <a:ea typeface="Calibri"/>
              <a:cs typeface="B Homa" panose="00000400000000000000" pitchFamily="2" charset="-78"/>
            </a:endParaRPr>
          </a:p>
          <a:p>
            <a:pPr algn="r" rtl="1"/>
            <a:r>
              <a:rPr lang="fa-IR" b="1" dirty="0">
                <a:latin typeface="Calibri"/>
                <a:ea typeface="Calibri"/>
                <a:cs typeface="B Homa" panose="00000400000000000000" pitchFamily="2" charset="-78"/>
              </a:rPr>
              <a:t>باغ های اواخر دوران رنسانس در برگیرنده ی مجسمه و چیدمان های معماری خاص بودند</a:t>
            </a:r>
          </a:p>
          <a:p>
            <a:pPr algn="r" rtl="1"/>
            <a:endParaRPr lang="fa-IR" b="1" dirty="0">
              <a:latin typeface="Calibri"/>
              <a:ea typeface="Calibri"/>
              <a:cs typeface="B Homa" panose="00000400000000000000" pitchFamily="2" charset="-78"/>
            </a:endParaRPr>
          </a:p>
          <a:p>
            <a:pPr algn="r" rtl="1">
              <a:lnSpc>
                <a:spcPct val="115000"/>
              </a:lnSpc>
              <a:spcAft>
                <a:spcPts val="1000"/>
              </a:spcAft>
            </a:pPr>
            <a:r>
              <a:rPr lang="fa-IR" b="1" dirty="0">
                <a:latin typeface="Calibri"/>
                <a:ea typeface="Calibri"/>
                <a:cs typeface="B Homa" panose="00000400000000000000" pitchFamily="2" charset="-78"/>
              </a:rPr>
              <a:t>ارتباط بصری باغ با منظر پیرامون و از ویلا به شهر، از دید انسان گراها بسیار با اهمیت تلقی می شد. </a:t>
            </a:r>
          </a:p>
          <a:p>
            <a:pPr algn="r" rtl="1">
              <a:lnSpc>
                <a:spcPct val="115000"/>
              </a:lnSpc>
              <a:spcAft>
                <a:spcPts val="1000"/>
              </a:spcAft>
            </a:pPr>
            <a:r>
              <a:rPr lang="fa-IR" b="1" dirty="0">
                <a:latin typeface="Calibri"/>
                <a:ea typeface="Calibri"/>
                <a:cs typeface="B Homa" panose="00000400000000000000" pitchFamily="2" charset="-78"/>
              </a:rPr>
              <a:t>طبیعت در سطوح مختلف سازمان دهی،از کشت نشده تا مهار شده، با تاکید بر مرکزیت انسان قابل درک بود. </a:t>
            </a:r>
          </a:p>
          <a:p>
            <a:pPr algn="r" rtl="1">
              <a:lnSpc>
                <a:spcPct val="115000"/>
              </a:lnSpc>
              <a:spcAft>
                <a:spcPts val="1000"/>
              </a:spcAft>
            </a:pPr>
            <a:r>
              <a:rPr lang="fa-IR" b="1" dirty="0">
                <a:latin typeface="Calibri"/>
                <a:ea typeface="Calibri"/>
                <a:cs typeface="B Homa" panose="00000400000000000000" pitchFamily="2" charset="-78"/>
              </a:rPr>
              <a:t>چارچوب مفهومی ویلا، مهر تاییدی بر رابطه ی تنگاتنگ میان جنگل های وحشی(طبیعت نوع اول)، باغ های میوه و تاکستان ها(طبیعت نوع دوم)و باغ گل های تزئینی(طبیعت نوع سوم ) بود. </a:t>
            </a:r>
          </a:p>
          <a:p>
            <a:pPr algn="r" rtl="1">
              <a:lnSpc>
                <a:spcPct val="115000"/>
              </a:lnSpc>
              <a:spcAft>
                <a:spcPts val="1000"/>
              </a:spcAft>
            </a:pPr>
            <a:endParaRPr lang="en-US" b="1" dirty="0">
              <a:latin typeface="Calibri"/>
              <a:ea typeface="Calibri"/>
              <a:cs typeface="B Homa" panose="00000400000000000000" pitchFamily="2" charset="-78"/>
            </a:endParaRPr>
          </a:p>
          <a:p>
            <a:pPr algn="r" rtl="1"/>
            <a:r>
              <a:rPr lang="fa-IR" b="1" dirty="0">
                <a:latin typeface="Calibri"/>
                <a:ea typeface="Calibri"/>
                <a:cs typeface="B Homa" panose="00000400000000000000" pitchFamily="2" charset="-78"/>
              </a:rPr>
              <a:t>فلورانس مرکز تجارت پارچه و لباس، پایتخت فرهنگی اروپا در قرن پانزدهم بود.</a:t>
            </a:r>
          </a:p>
          <a:p>
            <a:pPr algn="r" rtl="1"/>
            <a:r>
              <a:rPr lang="fa-IR" b="1" dirty="0">
                <a:latin typeface="Calibri"/>
                <a:ea typeface="Calibri"/>
                <a:cs typeface="B Homa" panose="00000400000000000000" pitchFamily="2" charset="-78"/>
              </a:rPr>
              <a:t> </a:t>
            </a:r>
          </a:p>
          <a:p>
            <a:pPr algn="r" rtl="1"/>
            <a:r>
              <a:rPr lang="fa-IR" b="1" dirty="0">
                <a:latin typeface="Calibri"/>
                <a:ea typeface="Calibri"/>
                <a:cs typeface="B Homa" panose="00000400000000000000" pitchFamily="2" charset="-78"/>
              </a:rPr>
              <a:t>ویلاهای خانواده ی مدیچی در کارِجی (نزدیک توسکانی) و فیِسول نمونه های خوبی از باغ های اوایل رنسانس هستند که همچون مامنی برای انزوای فلسفی عمل می کردند.</a:t>
            </a:r>
          </a:p>
        </p:txBody>
      </p:sp>
    </p:spTree>
    <p:extLst>
      <p:ext uri="{BB962C8B-B14F-4D97-AF65-F5344CB8AC3E}">
        <p14:creationId xmlns:p14="http://schemas.microsoft.com/office/powerpoint/2010/main" val="102957238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theme/theme1.xml><?xml version="1.0" encoding="utf-8"?>
<a:theme xmlns:a="http://schemas.openxmlformats.org/drawingml/2006/main" name="Slice">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Slice">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Slice">
      <a:fillStyleLst>
        <a:solidFill>
          <a:schemeClr val="phClr"/>
        </a:solidFill>
        <a:gradFill rotWithShape="1">
          <a:gsLst>
            <a:gs pos="0">
              <a:schemeClr val="phClr">
                <a:tint val="62000"/>
                <a:hueMod val="94000"/>
                <a:satMod val="140000"/>
                <a:lumMod val="110000"/>
              </a:schemeClr>
            </a:gs>
            <a:gs pos="100000">
              <a:schemeClr val="phClr">
                <a:tint val="84000"/>
                <a:satMod val="160000"/>
              </a:schemeClr>
            </a:gs>
          </a:gsLst>
          <a:lin ang="5400000" scaled="0"/>
        </a:gradFill>
        <a:gradFill rotWithShape="1">
          <a:gsLst>
            <a:gs pos="0">
              <a:schemeClr val="phClr">
                <a:tint val="98000"/>
                <a:hueMod val="94000"/>
                <a:satMod val="130000"/>
                <a:lumMod val="128000"/>
              </a:schemeClr>
            </a:gs>
            <a:gs pos="100000">
              <a:schemeClr val="phClr">
                <a:shade val="94000"/>
                <a:lumMod val="88000"/>
              </a:schemeClr>
            </a:gs>
          </a:gsLst>
          <a:lin ang="5400000" scaled="0"/>
        </a:gradFill>
      </a:fillStyleLst>
      <a:lnStyleLst>
        <a:ln w="9525" cap="rnd" cmpd="sng" algn="ctr">
          <a:solidFill>
            <a:schemeClr val="phClr">
              <a:tint val="76000"/>
              <a:alpha val="60000"/>
              <a:hueMod val="94000"/>
            </a:schemeClr>
          </a:solidFill>
          <a:prstDash val="solid"/>
        </a:ln>
        <a:ln w="15875" cap="rnd" cmpd="sng" algn="ctr">
          <a:solidFill>
            <a:schemeClr val="phClr">
              <a:hueMod val="94000"/>
            </a:schemeClr>
          </a:solidFill>
          <a:prstDash val="solid"/>
        </a:ln>
        <a:ln w="28575" cap="rnd"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a:effectStyle>
      </a:effectStyleLst>
      <a:bgFillStyleLst>
        <a:solidFill>
          <a:schemeClr val="phClr"/>
        </a:solidFill>
        <a:gradFill rotWithShape="1">
          <a:gsLst>
            <a:gs pos="10000">
              <a:schemeClr val="phClr">
                <a:tint val="97000"/>
                <a:hueMod val="92000"/>
                <a:satMod val="169000"/>
                <a:lumMod val="164000"/>
              </a:schemeClr>
            </a:gs>
            <a:gs pos="100000">
              <a:schemeClr val="phClr">
                <a:shade val="96000"/>
                <a:satMod val="120000"/>
                <a:lumMod val="90000"/>
              </a:schemeClr>
            </a:gs>
          </a:gsLst>
          <a:lin ang="6120000" scaled="1"/>
        </a:gradFill>
        <a:gradFill rotWithShape="1">
          <a:gsLst>
            <a:gs pos="0">
              <a:schemeClr val="phClr">
                <a:tint val="97000"/>
                <a:hueMod val="92000"/>
                <a:satMod val="169000"/>
                <a:lumMod val="164000"/>
              </a:schemeClr>
            </a:gs>
            <a:gs pos="100000">
              <a:schemeClr val="phClr">
                <a:shade val="96000"/>
                <a:satMod val="120000"/>
                <a:lumMod val="90000"/>
              </a:schemeClr>
            </a:gs>
          </a:gsLst>
          <a:path path="circle">
            <a:fillToRect b="100000"/>
          </a:path>
        </a:gradFill>
      </a:bgFillStyleLst>
    </a:fmtScheme>
  </a:themeElements>
  <a:objectDefaults/>
  <a:extraClrSchemeLst/>
  <a:extLst>
    <a:ext uri="{05A4C25C-085E-4340-85A3-A5531E510DB2}">
      <thm15:themeFamily xmlns:thm15="http://schemas.microsoft.com/office/thememl/2012/main" name="Slice" id="{0507925B-6AC9-4358-8E18-C330545D08F8}" vid="{13FEC7C6-62A9-40C4-99D2-581AACACAA2F}"/>
    </a:ext>
  </a:extLst>
</a:theme>
</file>

<file path=docProps/app.xml><?xml version="1.0" encoding="utf-8"?>
<Properties xmlns="http://schemas.openxmlformats.org/officeDocument/2006/extended-properties" xmlns:vt="http://schemas.openxmlformats.org/officeDocument/2006/docPropsVTypes">
  <Template>Slice</Template>
  <TotalTime>18</TotalTime>
  <Words>3391</Words>
  <Application>Microsoft Office PowerPoint</Application>
  <PresentationFormat>Widescreen</PresentationFormat>
  <Paragraphs>183</Paragraphs>
  <Slides>32</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32</vt:i4>
      </vt:variant>
    </vt:vector>
  </HeadingPairs>
  <TitlesOfParts>
    <vt:vector size="41" baseType="lpstr">
      <vt:lpstr>Arial</vt:lpstr>
      <vt:lpstr>B Homa</vt:lpstr>
      <vt:lpstr>Calibri</vt:lpstr>
      <vt:lpstr>Century Gothic</vt:lpstr>
      <vt:lpstr>Courier New</vt:lpstr>
      <vt:lpstr>Tahoma</vt:lpstr>
      <vt:lpstr>Wingdings</vt:lpstr>
      <vt:lpstr>Wingdings 3</vt:lpstr>
      <vt:lpstr>Slice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Sajjad</dc:creator>
  <cp:lastModifiedBy>Mohammad</cp:lastModifiedBy>
  <cp:revision>5</cp:revision>
  <dcterms:created xsi:type="dcterms:W3CDTF">2019-07-11T14:04:33Z</dcterms:created>
  <dcterms:modified xsi:type="dcterms:W3CDTF">2019-12-18T23:29:03Z</dcterms:modified>
</cp:coreProperties>
</file>