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21" r:id="rId1"/>
  </p:sldMasterIdLst>
  <p:notesMasterIdLst>
    <p:notesMasterId r:id="rId29"/>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0" d="100"/>
          <a:sy n="80" d="100"/>
        </p:scale>
        <p:origin x="22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94E2480-F226-4D68-AE0E-289770218C4A}" type="doc">
      <dgm:prSet loTypeId="urn:microsoft.com/office/officeart/2005/8/layout/list1" loCatId="list" qsTypeId="urn:microsoft.com/office/officeart/2005/8/quickstyle/3d2" qsCatId="3D" csTypeId="urn:microsoft.com/office/officeart/2005/8/colors/colorful1#1" csCatId="colorful" phldr="1"/>
      <dgm:spPr/>
      <dgm:t>
        <a:bodyPr/>
        <a:lstStyle/>
        <a:p>
          <a:endParaRPr lang="en-US"/>
        </a:p>
      </dgm:t>
    </dgm:pt>
    <dgm:pt modelId="{08671BB2-B0D9-47F0-9AB7-7A44A38F6E9A}">
      <dgm:prSet phldrT="[Text]"/>
      <dgm:spPr/>
      <dgm:t>
        <a:bodyPr/>
        <a:lstStyle/>
        <a:p>
          <a:pPr algn="r" rtl="1"/>
          <a:r>
            <a:rPr lang="fa-IR" dirty="0" smtClean="0"/>
            <a:t>پل ها</a:t>
          </a:r>
          <a:endParaRPr lang="en-US" dirty="0"/>
        </a:p>
      </dgm:t>
    </dgm:pt>
    <dgm:pt modelId="{6E03B6AD-ED60-484C-A66B-C9CDB6EF92F6}" type="parTrans" cxnId="{1786F3E5-6874-4571-A8DC-6AFB95641804}">
      <dgm:prSet/>
      <dgm:spPr/>
      <dgm:t>
        <a:bodyPr/>
        <a:lstStyle/>
        <a:p>
          <a:endParaRPr lang="en-US"/>
        </a:p>
      </dgm:t>
    </dgm:pt>
    <dgm:pt modelId="{6D721B75-5472-40AF-8D4E-877755FC1096}" type="sibTrans" cxnId="{1786F3E5-6874-4571-A8DC-6AFB95641804}">
      <dgm:prSet/>
      <dgm:spPr/>
      <dgm:t>
        <a:bodyPr/>
        <a:lstStyle/>
        <a:p>
          <a:endParaRPr lang="en-US"/>
        </a:p>
      </dgm:t>
    </dgm:pt>
    <dgm:pt modelId="{901767CD-0713-4E72-ACDF-48C2E394C7AE}">
      <dgm:prSet phldrT="[Text]"/>
      <dgm:spPr/>
      <dgm:t>
        <a:bodyPr/>
        <a:lstStyle/>
        <a:p>
          <a:pPr algn="r" rtl="1"/>
          <a:r>
            <a:rPr lang="fa-IR" dirty="0" smtClean="0"/>
            <a:t>دریاچه هایی با خطوط ساحلی حلقوی</a:t>
          </a:r>
          <a:endParaRPr lang="en-US" dirty="0"/>
        </a:p>
      </dgm:t>
    </dgm:pt>
    <dgm:pt modelId="{816D45AB-9A3E-477B-893B-91699EDF93D2}" type="parTrans" cxnId="{BC34E6C7-A448-422F-A3D4-15863F3A77B4}">
      <dgm:prSet/>
      <dgm:spPr/>
      <dgm:t>
        <a:bodyPr/>
        <a:lstStyle/>
        <a:p>
          <a:endParaRPr lang="en-US"/>
        </a:p>
      </dgm:t>
    </dgm:pt>
    <dgm:pt modelId="{4DE55EA2-8E31-4EDE-A144-589D5355DA48}" type="sibTrans" cxnId="{BC34E6C7-A448-422F-A3D4-15863F3A77B4}">
      <dgm:prSet/>
      <dgm:spPr/>
      <dgm:t>
        <a:bodyPr/>
        <a:lstStyle/>
        <a:p>
          <a:endParaRPr lang="en-US"/>
        </a:p>
      </dgm:t>
    </dgm:pt>
    <dgm:pt modelId="{0254EC09-B5C3-4EBC-B1B7-CC14B60AC2E2}">
      <dgm:prSet phldrT="[Text]"/>
      <dgm:spPr/>
      <dgm:t>
        <a:bodyPr/>
        <a:lstStyle/>
        <a:p>
          <a:pPr algn="r"/>
          <a:r>
            <a:rPr lang="fa-IR" dirty="0" smtClean="0"/>
            <a:t>استفاده فراوان از تخته سنگ ها بزرگ</a:t>
          </a:r>
          <a:endParaRPr lang="en-US" dirty="0"/>
        </a:p>
      </dgm:t>
    </dgm:pt>
    <dgm:pt modelId="{606287D7-6499-4695-82D5-EA379CFD76BB}" type="parTrans" cxnId="{C0EEF397-5789-4ADF-BD8E-AD53FD7DA082}">
      <dgm:prSet/>
      <dgm:spPr/>
      <dgm:t>
        <a:bodyPr/>
        <a:lstStyle/>
        <a:p>
          <a:endParaRPr lang="en-US"/>
        </a:p>
      </dgm:t>
    </dgm:pt>
    <dgm:pt modelId="{0F39016F-10A0-4408-BFCE-07954164B55C}" type="sibTrans" cxnId="{C0EEF397-5789-4ADF-BD8E-AD53FD7DA082}">
      <dgm:prSet/>
      <dgm:spPr/>
      <dgm:t>
        <a:bodyPr/>
        <a:lstStyle/>
        <a:p>
          <a:endParaRPr lang="en-US"/>
        </a:p>
      </dgm:t>
    </dgm:pt>
    <dgm:pt modelId="{88D0710D-EEB7-481D-9D91-A02870E3D9A8}" type="pres">
      <dgm:prSet presAssocID="{594E2480-F226-4D68-AE0E-289770218C4A}" presName="linear" presStyleCnt="0">
        <dgm:presLayoutVars>
          <dgm:dir/>
          <dgm:animLvl val="lvl"/>
          <dgm:resizeHandles val="exact"/>
        </dgm:presLayoutVars>
      </dgm:prSet>
      <dgm:spPr/>
      <dgm:t>
        <a:bodyPr/>
        <a:lstStyle/>
        <a:p>
          <a:endParaRPr lang="en-US"/>
        </a:p>
      </dgm:t>
    </dgm:pt>
    <dgm:pt modelId="{B91186CA-4922-4805-A622-157AB6B346BE}" type="pres">
      <dgm:prSet presAssocID="{08671BB2-B0D9-47F0-9AB7-7A44A38F6E9A}" presName="parentLin" presStyleCnt="0"/>
      <dgm:spPr/>
    </dgm:pt>
    <dgm:pt modelId="{F7879725-F104-4070-AEB8-B5E7376D4CAE}" type="pres">
      <dgm:prSet presAssocID="{08671BB2-B0D9-47F0-9AB7-7A44A38F6E9A}" presName="parentLeftMargin" presStyleLbl="node1" presStyleIdx="0" presStyleCnt="3"/>
      <dgm:spPr/>
      <dgm:t>
        <a:bodyPr/>
        <a:lstStyle/>
        <a:p>
          <a:endParaRPr lang="en-US"/>
        </a:p>
      </dgm:t>
    </dgm:pt>
    <dgm:pt modelId="{E770E011-92BB-4B08-BEFE-771F01590525}" type="pres">
      <dgm:prSet presAssocID="{08671BB2-B0D9-47F0-9AB7-7A44A38F6E9A}" presName="parentText" presStyleLbl="node1" presStyleIdx="0" presStyleCnt="3">
        <dgm:presLayoutVars>
          <dgm:chMax val="0"/>
          <dgm:bulletEnabled val="1"/>
        </dgm:presLayoutVars>
      </dgm:prSet>
      <dgm:spPr/>
      <dgm:t>
        <a:bodyPr/>
        <a:lstStyle/>
        <a:p>
          <a:endParaRPr lang="en-US"/>
        </a:p>
      </dgm:t>
    </dgm:pt>
    <dgm:pt modelId="{747A4ECC-17A8-4A16-8FE7-DCA0CC70BF85}" type="pres">
      <dgm:prSet presAssocID="{08671BB2-B0D9-47F0-9AB7-7A44A38F6E9A}" presName="negativeSpace" presStyleCnt="0"/>
      <dgm:spPr/>
    </dgm:pt>
    <dgm:pt modelId="{0EB6AB58-54EF-416F-BA01-554B130D6400}" type="pres">
      <dgm:prSet presAssocID="{08671BB2-B0D9-47F0-9AB7-7A44A38F6E9A}" presName="childText" presStyleLbl="conFgAcc1" presStyleIdx="0" presStyleCnt="3">
        <dgm:presLayoutVars>
          <dgm:bulletEnabled val="1"/>
        </dgm:presLayoutVars>
      </dgm:prSet>
      <dgm:spPr/>
    </dgm:pt>
    <dgm:pt modelId="{F296F548-4982-4D1B-A2E3-69D662D170DA}" type="pres">
      <dgm:prSet presAssocID="{6D721B75-5472-40AF-8D4E-877755FC1096}" presName="spaceBetweenRectangles" presStyleCnt="0"/>
      <dgm:spPr/>
    </dgm:pt>
    <dgm:pt modelId="{E0AE4F19-BD40-4B51-B743-6E66E6506096}" type="pres">
      <dgm:prSet presAssocID="{901767CD-0713-4E72-ACDF-48C2E394C7AE}" presName="parentLin" presStyleCnt="0"/>
      <dgm:spPr/>
    </dgm:pt>
    <dgm:pt modelId="{89FA3C6B-2D78-4BA7-BC03-C40E15EF99CB}" type="pres">
      <dgm:prSet presAssocID="{901767CD-0713-4E72-ACDF-48C2E394C7AE}" presName="parentLeftMargin" presStyleLbl="node1" presStyleIdx="0" presStyleCnt="3"/>
      <dgm:spPr/>
      <dgm:t>
        <a:bodyPr/>
        <a:lstStyle/>
        <a:p>
          <a:endParaRPr lang="en-US"/>
        </a:p>
      </dgm:t>
    </dgm:pt>
    <dgm:pt modelId="{31402C70-F723-4758-B298-2C605FD6833E}" type="pres">
      <dgm:prSet presAssocID="{901767CD-0713-4E72-ACDF-48C2E394C7AE}" presName="parentText" presStyleLbl="node1" presStyleIdx="1" presStyleCnt="3">
        <dgm:presLayoutVars>
          <dgm:chMax val="0"/>
          <dgm:bulletEnabled val="1"/>
        </dgm:presLayoutVars>
      </dgm:prSet>
      <dgm:spPr/>
      <dgm:t>
        <a:bodyPr/>
        <a:lstStyle/>
        <a:p>
          <a:endParaRPr lang="en-US"/>
        </a:p>
      </dgm:t>
    </dgm:pt>
    <dgm:pt modelId="{2113BD8A-EC97-4F64-8A5C-F0A7B3CC06E4}" type="pres">
      <dgm:prSet presAssocID="{901767CD-0713-4E72-ACDF-48C2E394C7AE}" presName="negativeSpace" presStyleCnt="0"/>
      <dgm:spPr/>
    </dgm:pt>
    <dgm:pt modelId="{2C99AE88-9213-4A6B-9D09-1E1E026953A6}" type="pres">
      <dgm:prSet presAssocID="{901767CD-0713-4E72-ACDF-48C2E394C7AE}" presName="childText" presStyleLbl="conFgAcc1" presStyleIdx="1" presStyleCnt="3">
        <dgm:presLayoutVars>
          <dgm:bulletEnabled val="1"/>
        </dgm:presLayoutVars>
      </dgm:prSet>
      <dgm:spPr/>
    </dgm:pt>
    <dgm:pt modelId="{326ECB47-44F8-4698-91E5-D0C58D0A187E}" type="pres">
      <dgm:prSet presAssocID="{4DE55EA2-8E31-4EDE-A144-589D5355DA48}" presName="spaceBetweenRectangles" presStyleCnt="0"/>
      <dgm:spPr/>
    </dgm:pt>
    <dgm:pt modelId="{4EA2C08B-4200-40B8-9B9E-3015FC1C47D3}" type="pres">
      <dgm:prSet presAssocID="{0254EC09-B5C3-4EBC-B1B7-CC14B60AC2E2}" presName="parentLin" presStyleCnt="0"/>
      <dgm:spPr/>
    </dgm:pt>
    <dgm:pt modelId="{5898691D-58C3-4FE7-B3CE-0EF232002A1A}" type="pres">
      <dgm:prSet presAssocID="{0254EC09-B5C3-4EBC-B1B7-CC14B60AC2E2}" presName="parentLeftMargin" presStyleLbl="node1" presStyleIdx="1" presStyleCnt="3"/>
      <dgm:spPr/>
      <dgm:t>
        <a:bodyPr/>
        <a:lstStyle/>
        <a:p>
          <a:endParaRPr lang="en-US"/>
        </a:p>
      </dgm:t>
    </dgm:pt>
    <dgm:pt modelId="{27F3F9AA-C633-497A-942D-4BD2FB44CE23}" type="pres">
      <dgm:prSet presAssocID="{0254EC09-B5C3-4EBC-B1B7-CC14B60AC2E2}" presName="parentText" presStyleLbl="node1" presStyleIdx="2" presStyleCnt="3">
        <dgm:presLayoutVars>
          <dgm:chMax val="0"/>
          <dgm:bulletEnabled val="1"/>
        </dgm:presLayoutVars>
      </dgm:prSet>
      <dgm:spPr/>
      <dgm:t>
        <a:bodyPr/>
        <a:lstStyle/>
        <a:p>
          <a:endParaRPr lang="en-US"/>
        </a:p>
      </dgm:t>
    </dgm:pt>
    <dgm:pt modelId="{5141C348-75A9-405A-A1F4-E2A29AFBF4E8}" type="pres">
      <dgm:prSet presAssocID="{0254EC09-B5C3-4EBC-B1B7-CC14B60AC2E2}" presName="negativeSpace" presStyleCnt="0"/>
      <dgm:spPr/>
    </dgm:pt>
    <dgm:pt modelId="{49E6DF24-A0B6-41E5-B7AB-8CA6B8AF09CF}" type="pres">
      <dgm:prSet presAssocID="{0254EC09-B5C3-4EBC-B1B7-CC14B60AC2E2}" presName="childText" presStyleLbl="conFgAcc1" presStyleIdx="2" presStyleCnt="3">
        <dgm:presLayoutVars>
          <dgm:bulletEnabled val="1"/>
        </dgm:presLayoutVars>
      </dgm:prSet>
      <dgm:spPr/>
    </dgm:pt>
  </dgm:ptLst>
  <dgm:cxnLst>
    <dgm:cxn modelId="{F55D2A57-0B02-41BB-83FB-083B31B8C924}" type="presOf" srcId="{0254EC09-B5C3-4EBC-B1B7-CC14B60AC2E2}" destId="{27F3F9AA-C633-497A-942D-4BD2FB44CE23}" srcOrd="1" destOrd="0" presId="urn:microsoft.com/office/officeart/2005/8/layout/list1"/>
    <dgm:cxn modelId="{5595E6A5-0A62-4E50-AD3A-88F5BE410671}" type="presOf" srcId="{08671BB2-B0D9-47F0-9AB7-7A44A38F6E9A}" destId="{E770E011-92BB-4B08-BEFE-771F01590525}" srcOrd="1" destOrd="0" presId="urn:microsoft.com/office/officeart/2005/8/layout/list1"/>
    <dgm:cxn modelId="{1786F3E5-6874-4571-A8DC-6AFB95641804}" srcId="{594E2480-F226-4D68-AE0E-289770218C4A}" destId="{08671BB2-B0D9-47F0-9AB7-7A44A38F6E9A}" srcOrd="0" destOrd="0" parTransId="{6E03B6AD-ED60-484C-A66B-C9CDB6EF92F6}" sibTransId="{6D721B75-5472-40AF-8D4E-877755FC1096}"/>
    <dgm:cxn modelId="{E04DDC09-587E-4B19-9000-4C437A2133E6}" type="presOf" srcId="{901767CD-0713-4E72-ACDF-48C2E394C7AE}" destId="{89FA3C6B-2D78-4BA7-BC03-C40E15EF99CB}" srcOrd="0" destOrd="0" presId="urn:microsoft.com/office/officeart/2005/8/layout/list1"/>
    <dgm:cxn modelId="{D393D8B7-D8F5-4124-9DC4-ED23CAACB177}" type="presOf" srcId="{0254EC09-B5C3-4EBC-B1B7-CC14B60AC2E2}" destId="{5898691D-58C3-4FE7-B3CE-0EF232002A1A}" srcOrd="0" destOrd="0" presId="urn:microsoft.com/office/officeart/2005/8/layout/list1"/>
    <dgm:cxn modelId="{C0EEF397-5789-4ADF-BD8E-AD53FD7DA082}" srcId="{594E2480-F226-4D68-AE0E-289770218C4A}" destId="{0254EC09-B5C3-4EBC-B1B7-CC14B60AC2E2}" srcOrd="2" destOrd="0" parTransId="{606287D7-6499-4695-82D5-EA379CFD76BB}" sibTransId="{0F39016F-10A0-4408-BFCE-07954164B55C}"/>
    <dgm:cxn modelId="{26CFEB10-D161-4C9F-9C6F-21D914EDADC4}" type="presOf" srcId="{901767CD-0713-4E72-ACDF-48C2E394C7AE}" destId="{31402C70-F723-4758-B298-2C605FD6833E}" srcOrd="1" destOrd="0" presId="urn:microsoft.com/office/officeart/2005/8/layout/list1"/>
    <dgm:cxn modelId="{3BE50673-A735-455B-9AF9-920353907BAF}" type="presOf" srcId="{08671BB2-B0D9-47F0-9AB7-7A44A38F6E9A}" destId="{F7879725-F104-4070-AEB8-B5E7376D4CAE}" srcOrd="0" destOrd="0" presId="urn:microsoft.com/office/officeart/2005/8/layout/list1"/>
    <dgm:cxn modelId="{BC34E6C7-A448-422F-A3D4-15863F3A77B4}" srcId="{594E2480-F226-4D68-AE0E-289770218C4A}" destId="{901767CD-0713-4E72-ACDF-48C2E394C7AE}" srcOrd="1" destOrd="0" parTransId="{816D45AB-9A3E-477B-893B-91699EDF93D2}" sibTransId="{4DE55EA2-8E31-4EDE-A144-589D5355DA48}"/>
    <dgm:cxn modelId="{EE4CFE7C-9457-48F2-8CE9-6636CC87486B}" type="presOf" srcId="{594E2480-F226-4D68-AE0E-289770218C4A}" destId="{88D0710D-EEB7-481D-9D91-A02870E3D9A8}" srcOrd="0" destOrd="0" presId="urn:microsoft.com/office/officeart/2005/8/layout/list1"/>
    <dgm:cxn modelId="{F2FD5FEE-11FE-488F-8B62-D4A9948C6A93}" type="presParOf" srcId="{88D0710D-EEB7-481D-9D91-A02870E3D9A8}" destId="{B91186CA-4922-4805-A622-157AB6B346BE}" srcOrd="0" destOrd="0" presId="urn:microsoft.com/office/officeart/2005/8/layout/list1"/>
    <dgm:cxn modelId="{FE25BE97-E6D6-48C7-9D69-C349FAC67CA1}" type="presParOf" srcId="{B91186CA-4922-4805-A622-157AB6B346BE}" destId="{F7879725-F104-4070-AEB8-B5E7376D4CAE}" srcOrd="0" destOrd="0" presId="urn:microsoft.com/office/officeart/2005/8/layout/list1"/>
    <dgm:cxn modelId="{5A92F9E6-19EF-46FB-8AB0-4A1511B830C9}" type="presParOf" srcId="{B91186CA-4922-4805-A622-157AB6B346BE}" destId="{E770E011-92BB-4B08-BEFE-771F01590525}" srcOrd="1" destOrd="0" presId="urn:microsoft.com/office/officeart/2005/8/layout/list1"/>
    <dgm:cxn modelId="{AE05D476-3D7C-44DF-A14A-55D4A76734AC}" type="presParOf" srcId="{88D0710D-EEB7-481D-9D91-A02870E3D9A8}" destId="{747A4ECC-17A8-4A16-8FE7-DCA0CC70BF85}" srcOrd="1" destOrd="0" presId="urn:microsoft.com/office/officeart/2005/8/layout/list1"/>
    <dgm:cxn modelId="{600D3727-6E5A-4BE5-B8F7-B6A638E5E9D0}" type="presParOf" srcId="{88D0710D-EEB7-481D-9D91-A02870E3D9A8}" destId="{0EB6AB58-54EF-416F-BA01-554B130D6400}" srcOrd="2" destOrd="0" presId="urn:microsoft.com/office/officeart/2005/8/layout/list1"/>
    <dgm:cxn modelId="{F5B10CB8-9E3A-4C0F-87EA-47C6A117C632}" type="presParOf" srcId="{88D0710D-EEB7-481D-9D91-A02870E3D9A8}" destId="{F296F548-4982-4D1B-A2E3-69D662D170DA}" srcOrd="3" destOrd="0" presId="urn:microsoft.com/office/officeart/2005/8/layout/list1"/>
    <dgm:cxn modelId="{F9EB124E-B0AA-41B3-BE06-9041153F04E9}" type="presParOf" srcId="{88D0710D-EEB7-481D-9D91-A02870E3D9A8}" destId="{E0AE4F19-BD40-4B51-B743-6E66E6506096}" srcOrd="4" destOrd="0" presId="urn:microsoft.com/office/officeart/2005/8/layout/list1"/>
    <dgm:cxn modelId="{503A1192-11CC-438D-B769-94E3AEA77200}" type="presParOf" srcId="{E0AE4F19-BD40-4B51-B743-6E66E6506096}" destId="{89FA3C6B-2D78-4BA7-BC03-C40E15EF99CB}" srcOrd="0" destOrd="0" presId="urn:microsoft.com/office/officeart/2005/8/layout/list1"/>
    <dgm:cxn modelId="{2D19FB22-D68C-47F9-BDD2-F4067B94A2F8}" type="presParOf" srcId="{E0AE4F19-BD40-4B51-B743-6E66E6506096}" destId="{31402C70-F723-4758-B298-2C605FD6833E}" srcOrd="1" destOrd="0" presId="urn:microsoft.com/office/officeart/2005/8/layout/list1"/>
    <dgm:cxn modelId="{F2F8771F-F384-46A2-B818-C291B691DF50}" type="presParOf" srcId="{88D0710D-EEB7-481D-9D91-A02870E3D9A8}" destId="{2113BD8A-EC97-4F64-8A5C-F0A7B3CC06E4}" srcOrd="5" destOrd="0" presId="urn:microsoft.com/office/officeart/2005/8/layout/list1"/>
    <dgm:cxn modelId="{0765A0FA-30DF-4F60-8A1E-48AA9796A30F}" type="presParOf" srcId="{88D0710D-EEB7-481D-9D91-A02870E3D9A8}" destId="{2C99AE88-9213-4A6B-9D09-1E1E026953A6}" srcOrd="6" destOrd="0" presId="urn:microsoft.com/office/officeart/2005/8/layout/list1"/>
    <dgm:cxn modelId="{CDEBA505-8E07-4787-8FFE-4AFCCF320A85}" type="presParOf" srcId="{88D0710D-EEB7-481D-9D91-A02870E3D9A8}" destId="{326ECB47-44F8-4698-91E5-D0C58D0A187E}" srcOrd="7" destOrd="0" presId="urn:microsoft.com/office/officeart/2005/8/layout/list1"/>
    <dgm:cxn modelId="{C530A0F6-A59B-4B53-95F0-FA8E3A96F4A4}" type="presParOf" srcId="{88D0710D-EEB7-481D-9D91-A02870E3D9A8}" destId="{4EA2C08B-4200-40B8-9B9E-3015FC1C47D3}" srcOrd="8" destOrd="0" presId="urn:microsoft.com/office/officeart/2005/8/layout/list1"/>
    <dgm:cxn modelId="{7069170A-8EAD-440D-9376-8DB8DC0EF6CB}" type="presParOf" srcId="{4EA2C08B-4200-40B8-9B9E-3015FC1C47D3}" destId="{5898691D-58C3-4FE7-B3CE-0EF232002A1A}" srcOrd="0" destOrd="0" presId="urn:microsoft.com/office/officeart/2005/8/layout/list1"/>
    <dgm:cxn modelId="{F3010B2B-BDC2-45D5-942A-9633E4B54A37}" type="presParOf" srcId="{4EA2C08B-4200-40B8-9B9E-3015FC1C47D3}" destId="{27F3F9AA-C633-497A-942D-4BD2FB44CE23}" srcOrd="1" destOrd="0" presId="urn:microsoft.com/office/officeart/2005/8/layout/list1"/>
    <dgm:cxn modelId="{606A7B08-E29E-42E0-BE9D-C2A26E91F86F}" type="presParOf" srcId="{88D0710D-EEB7-481D-9D91-A02870E3D9A8}" destId="{5141C348-75A9-405A-A1F4-E2A29AFBF4E8}" srcOrd="9" destOrd="0" presId="urn:microsoft.com/office/officeart/2005/8/layout/list1"/>
    <dgm:cxn modelId="{2160AE89-3FB2-43EA-A4A8-F9FDC318F9D7}" type="presParOf" srcId="{88D0710D-EEB7-481D-9D91-A02870E3D9A8}" destId="{49E6DF24-A0B6-41E5-B7AB-8CA6B8AF09C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B6AB58-54EF-416F-BA01-554B130D6400}">
      <dsp:nvSpPr>
        <dsp:cNvPr id="0" name=""/>
        <dsp:cNvSpPr/>
      </dsp:nvSpPr>
      <dsp:spPr>
        <a:xfrm>
          <a:off x="0" y="818080"/>
          <a:ext cx="6096000" cy="604800"/>
        </a:xfrm>
        <a:prstGeom prst="rect">
          <a:avLst/>
        </a:prstGeom>
        <a:solidFill>
          <a:schemeClr val="lt1">
            <a:alpha val="90000"/>
            <a:hueOff val="0"/>
            <a:satOff val="0"/>
            <a:lumOff val="0"/>
            <a:alphaOff val="0"/>
          </a:schemeClr>
        </a:solidFill>
        <a:ln w="9525" cap="rnd" cmpd="sng" algn="ctr">
          <a:solidFill>
            <a:schemeClr val="accent2">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E770E011-92BB-4B08-BEFE-771F01590525}">
      <dsp:nvSpPr>
        <dsp:cNvPr id="0" name=""/>
        <dsp:cNvSpPr/>
      </dsp:nvSpPr>
      <dsp:spPr>
        <a:xfrm>
          <a:off x="304800" y="463840"/>
          <a:ext cx="4267200" cy="708480"/>
        </a:xfrm>
        <a:prstGeom prst="roundRect">
          <a:avLst/>
        </a:prstGeom>
        <a:gradFill rotWithShape="0">
          <a:gsLst>
            <a:gs pos="0">
              <a:schemeClr val="accent2">
                <a:hueOff val="0"/>
                <a:satOff val="0"/>
                <a:lumOff val="0"/>
                <a:alphaOff val="0"/>
                <a:tint val="98000"/>
                <a:lumMod val="114000"/>
              </a:schemeClr>
            </a:gs>
            <a:gs pos="100000">
              <a:schemeClr val="accent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lvl="0" algn="r" defTabSz="1066800" rtl="1">
            <a:lnSpc>
              <a:spcPct val="90000"/>
            </a:lnSpc>
            <a:spcBef>
              <a:spcPct val="0"/>
            </a:spcBef>
            <a:spcAft>
              <a:spcPct val="35000"/>
            </a:spcAft>
          </a:pPr>
          <a:r>
            <a:rPr lang="fa-IR" sz="2400" kern="1200" dirty="0" smtClean="0"/>
            <a:t>پل ها</a:t>
          </a:r>
          <a:endParaRPr lang="en-US" sz="2400" kern="1200" dirty="0"/>
        </a:p>
      </dsp:txBody>
      <dsp:txXfrm>
        <a:off x="339385" y="498425"/>
        <a:ext cx="4198030" cy="639310"/>
      </dsp:txXfrm>
    </dsp:sp>
    <dsp:sp modelId="{2C99AE88-9213-4A6B-9D09-1E1E026953A6}">
      <dsp:nvSpPr>
        <dsp:cNvPr id="0" name=""/>
        <dsp:cNvSpPr/>
      </dsp:nvSpPr>
      <dsp:spPr>
        <a:xfrm>
          <a:off x="0" y="1906720"/>
          <a:ext cx="6096000" cy="604800"/>
        </a:xfrm>
        <a:prstGeom prst="rect">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31402C70-F723-4758-B298-2C605FD6833E}">
      <dsp:nvSpPr>
        <dsp:cNvPr id="0" name=""/>
        <dsp:cNvSpPr/>
      </dsp:nvSpPr>
      <dsp:spPr>
        <a:xfrm>
          <a:off x="304800" y="1552480"/>
          <a:ext cx="4267200" cy="708480"/>
        </a:xfrm>
        <a:prstGeom prst="roundRect">
          <a:avLst/>
        </a:prstGeom>
        <a:gradFill rotWithShape="0">
          <a:gsLst>
            <a:gs pos="0">
              <a:schemeClr val="accent3">
                <a:hueOff val="0"/>
                <a:satOff val="0"/>
                <a:lumOff val="0"/>
                <a:alphaOff val="0"/>
                <a:tint val="98000"/>
                <a:lumMod val="114000"/>
              </a:schemeClr>
            </a:gs>
            <a:gs pos="100000">
              <a:schemeClr val="accent3">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lvl="0" algn="r" defTabSz="1066800" rtl="1">
            <a:lnSpc>
              <a:spcPct val="90000"/>
            </a:lnSpc>
            <a:spcBef>
              <a:spcPct val="0"/>
            </a:spcBef>
            <a:spcAft>
              <a:spcPct val="35000"/>
            </a:spcAft>
          </a:pPr>
          <a:r>
            <a:rPr lang="fa-IR" sz="2400" kern="1200" dirty="0" smtClean="0"/>
            <a:t>دریاچه هایی با خطوط ساحلی حلقوی</a:t>
          </a:r>
          <a:endParaRPr lang="en-US" sz="2400" kern="1200" dirty="0"/>
        </a:p>
      </dsp:txBody>
      <dsp:txXfrm>
        <a:off x="339385" y="1587065"/>
        <a:ext cx="4198030" cy="639310"/>
      </dsp:txXfrm>
    </dsp:sp>
    <dsp:sp modelId="{49E6DF24-A0B6-41E5-B7AB-8CA6B8AF09CF}">
      <dsp:nvSpPr>
        <dsp:cNvPr id="0" name=""/>
        <dsp:cNvSpPr/>
      </dsp:nvSpPr>
      <dsp:spPr>
        <a:xfrm>
          <a:off x="0" y="2995360"/>
          <a:ext cx="6096000" cy="604800"/>
        </a:xfrm>
        <a:prstGeom prst="rect">
          <a:avLst/>
        </a:prstGeom>
        <a:solidFill>
          <a:schemeClr val="lt1">
            <a:alpha val="90000"/>
            <a:hueOff val="0"/>
            <a:satOff val="0"/>
            <a:lumOff val="0"/>
            <a:alphaOff val="0"/>
          </a:schemeClr>
        </a:solidFill>
        <a:ln w="9525" cap="rnd" cmpd="sng" algn="ctr">
          <a:solidFill>
            <a:schemeClr val="accent4">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27F3F9AA-C633-497A-942D-4BD2FB44CE23}">
      <dsp:nvSpPr>
        <dsp:cNvPr id="0" name=""/>
        <dsp:cNvSpPr/>
      </dsp:nvSpPr>
      <dsp:spPr>
        <a:xfrm>
          <a:off x="304800" y="2641120"/>
          <a:ext cx="4267200" cy="708480"/>
        </a:xfrm>
        <a:prstGeom prst="roundRect">
          <a:avLst/>
        </a:prstGeom>
        <a:gradFill rotWithShape="0">
          <a:gsLst>
            <a:gs pos="0">
              <a:schemeClr val="accent4">
                <a:hueOff val="0"/>
                <a:satOff val="0"/>
                <a:lumOff val="0"/>
                <a:alphaOff val="0"/>
                <a:tint val="98000"/>
                <a:lumMod val="114000"/>
              </a:schemeClr>
            </a:gs>
            <a:gs pos="100000">
              <a:schemeClr val="accent4">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lvl="0" algn="r" defTabSz="1066800">
            <a:lnSpc>
              <a:spcPct val="90000"/>
            </a:lnSpc>
            <a:spcBef>
              <a:spcPct val="0"/>
            </a:spcBef>
            <a:spcAft>
              <a:spcPct val="35000"/>
            </a:spcAft>
          </a:pPr>
          <a:r>
            <a:rPr lang="fa-IR" sz="2400" kern="1200" dirty="0" smtClean="0"/>
            <a:t>استفاده فراوان از تخته سنگ ها بزرگ</a:t>
          </a:r>
          <a:endParaRPr lang="en-US" sz="2400" kern="1200" dirty="0"/>
        </a:p>
      </dsp:txBody>
      <dsp:txXfrm>
        <a:off x="339385" y="2675705"/>
        <a:ext cx="4198030" cy="63931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844F78-EB40-43B8-AF27-079A0920EFAE}" type="datetimeFigureOut">
              <a:rPr lang="en-US" smtClean="0"/>
              <a:t>12/19/2019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7F40B-DC92-4ABB-9CB4-EF0969530C57}" type="slidenum">
              <a:rPr lang="en-US" smtClean="0"/>
              <a:t>‹#›</a:t>
            </a:fld>
            <a:endParaRPr lang="en-US"/>
          </a:p>
        </p:txBody>
      </p:sp>
    </p:spTree>
    <p:extLst>
      <p:ext uri="{BB962C8B-B14F-4D97-AF65-F5344CB8AC3E}">
        <p14:creationId xmlns:p14="http://schemas.microsoft.com/office/powerpoint/2010/main" val="3240501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EC5C1F-C4AA-4B9E-B0B3-0B6E84A50364}" type="slidenum">
              <a:rPr lang="en-US" smtClean="0"/>
              <a:t>23</a:t>
            </a:fld>
            <a:endParaRPr lang="en-US"/>
          </a:p>
        </p:txBody>
      </p:sp>
    </p:spTree>
    <p:extLst>
      <p:ext uri="{BB962C8B-B14F-4D97-AF65-F5344CB8AC3E}">
        <p14:creationId xmlns:p14="http://schemas.microsoft.com/office/powerpoint/2010/main" val="3905753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6339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36497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74583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39518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26549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9232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5283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62206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2950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01404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4488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63077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35518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8779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8647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67937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2446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12/19/2019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5029298"/>
      </p:ext>
    </p:extLst>
  </p:cSld>
  <p:clrMap bg1="dk1" tx1="lt1" bg2="dk2" tx2="lt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diagramLayout" Target="../diagrams/layout1.xml"/><Relationship Id="rId7" Type="http://schemas.openxmlformats.org/officeDocument/2006/relationships/image" Target="../media/image22.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ctrTitle"/>
          </p:nvPr>
        </p:nvSpPr>
        <p:spPr>
          <a:xfrm>
            <a:off x="1828799" y="2030924"/>
            <a:ext cx="8939463" cy="1908215"/>
          </a:xfrm>
          <a:prstGeom prst="rect">
            <a:avLst/>
          </a:prstGeom>
          <a:noFill/>
        </p:spPr>
        <p:txBody>
          <a:bodyPr wrap="square" rtlCol="0">
            <a:spAutoFit/>
          </a:bodyPr>
          <a:lstStyle/>
          <a:p>
            <a:pPr algn="ctr"/>
            <a:endParaRPr lang="fa-IR" sz="3600" dirty="0"/>
          </a:p>
          <a:p>
            <a:pPr algn="ctr"/>
            <a:endParaRPr lang="fa-IR" sz="2800" dirty="0"/>
          </a:p>
          <a:p>
            <a:pPr algn="ctr"/>
            <a:r>
              <a:rPr lang="fa-IR" sz="5400" b="1" dirty="0" smtClean="0">
                <a:cs typeface="B Homa" panose="00000400000000000000" pitchFamily="2" charset="-78"/>
              </a:rPr>
              <a:t>معرفی و بررسی الگو باغسازی ژاپنی</a:t>
            </a:r>
            <a:endParaRPr lang="fa-IR" sz="5400" b="1" dirty="0">
              <a:cs typeface="B Homa" panose="00000400000000000000" pitchFamily="2" charset="-78"/>
            </a:endParaRPr>
          </a:p>
        </p:txBody>
      </p:sp>
    </p:spTree>
    <p:extLst>
      <p:ext uri="{BB962C8B-B14F-4D97-AF65-F5344CB8AC3E}">
        <p14:creationId xmlns:p14="http://schemas.microsoft.com/office/powerpoint/2010/main" val="26891686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10400" y="323166"/>
            <a:ext cx="3352800" cy="923330"/>
          </a:xfrm>
          <a:prstGeom prst="rect">
            <a:avLst/>
          </a:prstGeom>
          <a:noFill/>
        </p:spPr>
        <p:txBody>
          <a:bodyPr wrap="square" rtlCol="0">
            <a:spAutoFit/>
          </a:bodyPr>
          <a:lstStyle/>
          <a:p>
            <a:pPr algn="r" rtl="1"/>
            <a:r>
              <a:rPr lang="fa-IR" dirty="0">
                <a:cs typeface="B Homa" panose="00000400000000000000" pitchFamily="2" charset="-78"/>
              </a:rPr>
              <a:t>قرون وسطی دوره کاماکورا(1334-1185)</a:t>
            </a:r>
          </a:p>
          <a:p>
            <a:pPr algn="r" rtl="1"/>
            <a:r>
              <a:rPr lang="fa-IR" dirty="0">
                <a:cs typeface="B Homa" panose="00000400000000000000" pitchFamily="2" charset="-78"/>
              </a:rPr>
              <a:t>موج دوم تاثیرات چینی ها</a:t>
            </a:r>
            <a:endParaRPr lang="en-US" dirty="0">
              <a:cs typeface="B Homa" panose="00000400000000000000" pitchFamily="2" charset="-78"/>
            </a:endParaRPr>
          </a:p>
        </p:txBody>
      </p:sp>
      <p:sp>
        <p:nvSpPr>
          <p:cNvPr id="5" name="TextBox 4"/>
          <p:cNvSpPr txBox="1"/>
          <p:nvPr/>
        </p:nvSpPr>
        <p:spPr>
          <a:xfrm>
            <a:off x="5715000" y="1246496"/>
            <a:ext cx="4836695" cy="5539978"/>
          </a:xfrm>
          <a:prstGeom prst="rect">
            <a:avLst/>
          </a:prstGeom>
          <a:noFill/>
        </p:spPr>
        <p:txBody>
          <a:bodyPr wrap="square" rtlCol="0">
            <a:spAutoFit/>
          </a:bodyPr>
          <a:lstStyle/>
          <a:p>
            <a:pPr algn="just" rtl="1">
              <a:lnSpc>
                <a:spcPct val="150000"/>
              </a:lnSpc>
            </a:pPr>
            <a:r>
              <a:rPr lang="fa-IR" sz="2000" b="1" dirty="0">
                <a:cs typeface="B Homa" panose="00000400000000000000" pitchFamily="2" charset="-78"/>
              </a:rPr>
              <a:t>تن ری یو جی </a:t>
            </a:r>
            <a:endParaRPr lang="en-US" sz="2000" b="1" dirty="0">
              <a:cs typeface="B Homa" panose="00000400000000000000" pitchFamily="2" charset="-78"/>
            </a:endParaRPr>
          </a:p>
          <a:p>
            <a:pPr algn="just" rtl="1">
              <a:lnSpc>
                <a:spcPct val="150000"/>
              </a:lnSpc>
            </a:pPr>
            <a:r>
              <a:rPr lang="fa-IR" dirty="0">
                <a:cs typeface="B Homa" panose="00000400000000000000" pitchFamily="2" charset="-78"/>
              </a:rPr>
              <a:t>تن ریو-جی بیانگر گذر مهمی میان باغ های سبک دریاچه-و-جزیره در دوران هِی آن و باغ های سبک تعمق در اواخر دوره کاماکورا و اوایل مووروماچی است. وسعت باغ کمتر از یک آکر(هر آکر معادل 4046.8متر مربع است)است و برکه ای با آرایش منحصر به فرد از سنگ های عمودی را در بر می گیرد. تنها اندکی آن سوتر از این سنگ های عمودی ، آبشار دروازه اژدها قرار گرفته است. یک تخته سنگ افقی در پیش زمینه آبشارها بر دهانه باریک آب پل می زند و از نظر بصری نقطه مقابل توده سنگ های عمودی در پس زمینه است-خلق ابهام در فاصله و لایه بندی در فضا که مشابه آن در نقاشی های سونگ دیده می شود.</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6" name="Picture 5" descr="IMG_20151213_222030.JPG"/>
          <p:cNvPicPr>
            <a:picLocks noChangeAspect="1"/>
          </p:cNvPicPr>
          <p:nvPr/>
        </p:nvPicPr>
        <p:blipFill>
          <a:blip r:embed="rId2" cstate="print"/>
          <a:stretch>
            <a:fillRect/>
          </a:stretch>
        </p:blipFill>
        <p:spPr>
          <a:xfrm>
            <a:off x="1524000" y="0"/>
            <a:ext cx="4114800" cy="6858000"/>
          </a:xfrm>
          <a:prstGeom prst="rect">
            <a:avLst/>
          </a:prstGeom>
        </p:spPr>
      </p:pic>
      <p:pic>
        <p:nvPicPr>
          <p:cNvPr id="7" name="Picture 6" descr="IMG_20151213_221938.JPG"/>
          <p:cNvPicPr>
            <a:picLocks noChangeAspect="1"/>
          </p:cNvPicPr>
          <p:nvPr/>
        </p:nvPicPr>
        <p:blipFill>
          <a:blip r:embed="rId3" cstate="print"/>
          <a:stretch>
            <a:fillRect/>
          </a:stretch>
        </p:blipFill>
        <p:spPr>
          <a:xfrm>
            <a:off x="5674895" y="109192"/>
            <a:ext cx="4876800" cy="6858000"/>
          </a:xfrm>
          <a:prstGeom prst="rect">
            <a:avLst/>
          </a:prstGeom>
        </p:spPr>
      </p:pic>
    </p:spTree>
    <p:extLst>
      <p:ext uri="{BB962C8B-B14F-4D97-AF65-F5344CB8AC3E}">
        <p14:creationId xmlns:p14="http://schemas.microsoft.com/office/powerpoint/2010/main" val="137739732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0" y="189775"/>
            <a:ext cx="3352800" cy="923330"/>
          </a:xfrm>
          <a:prstGeom prst="rect">
            <a:avLst/>
          </a:prstGeom>
          <a:noFill/>
        </p:spPr>
        <p:txBody>
          <a:bodyPr wrap="square" rtlCol="0">
            <a:spAutoFit/>
          </a:bodyPr>
          <a:lstStyle/>
          <a:p>
            <a:pPr algn="r" rtl="1"/>
            <a:r>
              <a:rPr lang="fa-IR" dirty="0">
                <a:cs typeface="B Homa" panose="00000400000000000000" pitchFamily="2" charset="-78"/>
              </a:rPr>
              <a:t>قرون وسطی دوره کاماکورا(1334-1185)</a:t>
            </a:r>
          </a:p>
          <a:p>
            <a:pPr algn="r" rtl="1"/>
            <a:r>
              <a:rPr lang="fa-IR" dirty="0">
                <a:cs typeface="B Homa" panose="00000400000000000000" pitchFamily="2" charset="-78"/>
              </a:rPr>
              <a:t>موج دوم تاثیرات چینی ها</a:t>
            </a:r>
            <a:endParaRPr lang="en-US" dirty="0">
              <a:cs typeface="B Homa" panose="00000400000000000000" pitchFamily="2" charset="-78"/>
            </a:endParaRPr>
          </a:p>
        </p:txBody>
      </p:sp>
      <p:sp>
        <p:nvSpPr>
          <p:cNvPr id="5" name="TextBox 4"/>
          <p:cNvSpPr txBox="1"/>
          <p:nvPr/>
        </p:nvSpPr>
        <p:spPr>
          <a:xfrm>
            <a:off x="5867400" y="838201"/>
            <a:ext cx="4343400" cy="4293483"/>
          </a:xfrm>
          <a:prstGeom prst="rect">
            <a:avLst/>
          </a:prstGeom>
          <a:noFill/>
        </p:spPr>
        <p:txBody>
          <a:bodyPr wrap="square" rtlCol="0">
            <a:spAutoFit/>
          </a:bodyPr>
          <a:lstStyle/>
          <a:p>
            <a:pPr algn="just" rtl="1">
              <a:lnSpc>
                <a:spcPct val="150000"/>
              </a:lnSpc>
            </a:pPr>
            <a:r>
              <a:rPr lang="fa-IR" sz="2000" b="1" dirty="0">
                <a:cs typeface="B Homa" panose="00000400000000000000" pitchFamily="2" charset="-78"/>
              </a:rPr>
              <a:t>شای هوجی</a:t>
            </a:r>
            <a:endParaRPr lang="en-US" sz="2000" b="1" dirty="0">
              <a:cs typeface="B Homa" panose="00000400000000000000" pitchFamily="2" charset="-78"/>
            </a:endParaRPr>
          </a:p>
          <a:p>
            <a:pPr algn="just" rtl="1">
              <a:lnSpc>
                <a:spcPct val="150000"/>
              </a:lnSpc>
            </a:pPr>
            <a:r>
              <a:rPr lang="fa-IR" dirty="0">
                <a:cs typeface="B Homa" panose="00000400000000000000" pitchFamily="2" charset="-78"/>
              </a:rPr>
              <a:t>شان هوجی که در زمین یک معبد قرن هشتم ساخته شده و توسط مووسو کوکوشی به زمین های معبد تبدیل شد،نمونه دیگه ای از باغ مرحله گذار در دوره کاماکورا است. آبشار کوچکی از سنگ، نمونه ای از "کارِسان سویی"(به معنای سبک باغ خشک)است، این مفهوم که ابتدا در "ساکوتِی کی" به آن اشاره شد با چیدمان سنگ ها و شن، توهمی از نهرها و آبشار ها را خلق می کند.</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6" name="Picture 5" descr="IMG_20151213_221654.JPG"/>
          <p:cNvPicPr>
            <a:picLocks noChangeAspect="1"/>
          </p:cNvPicPr>
          <p:nvPr/>
        </p:nvPicPr>
        <p:blipFill>
          <a:blip r:embed="rId2" cstate="print"/>
          <a:stretch>
            <a:fillRect/>
          </a:stretch>
        </p:blipFill>
        <p:spPr>
          <a:xfrm rot="5400000">
            <a:off x="152400" y="1371600"/>
            <a:ext cx="6858000" cy="4114800"/>
          </a:xfrm>
          <a:prstGeom prst="rect">
            <a:avLst/>
          </a:prstGeom>
        </p:spPr>
      </p:pic>
      <p:pic>
        <p:nvPicPr>
          <p:cNvPr id="7" name="Picture 6" descr="IMG_20151213_221621.JPG"/>
          <p:cNvPicPr>
            <a:picLocks noChangeAspect="1"/>
          </p:cNvPicPr>
          <p:nvPr/>
        </p:nvPicPr>
        <p:blipFill>
          <a:blip r:embed="rId3" cstate="print"/>
          <a:stretch>
            <a:fillRect/>
          </a:stretch>
        </p:blipFill>
        <p:spPr>
          <a:xfrm>
            <a:off x="5791200" y="836106"/>
            <a:ext cx="4876800" cy="3659695"/>
          </a:xfrm>
          <a:prstGeom prst="rect">
            <a:avLst/>
          </a:prstGeom>
        </p:spPr>
      </p:pic>
      <p:sp>
        <p:nvSpPr>
          <p:cNvPr id="8" name="TextBox 7"/>
          <p:cNvSpPr txBox="1"/>
          <p:nvPr/>
        </p:nvSpPr>
        <p:spPr>
          <a:xfrm>
            <a:off x="6172200" y="4495800"/>
            <a:ext cx="4114800" cy="2135200"/>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معبد خزه</a:t>
            </a:r>
          </a:p>
          <a:p>
            <a:pPr algn="just" rtl="1">
              <a:lnSpc>
                <a:spcPct val="150000"/>
              </a:lnSpc>
            </a:pPr>
            <a:r>
              <a:rPr lang="fa-IR" dirty="0">
                <a:cs typeface="B Homa" panose="00000400000000000000" pitchFamily="2" charset="-78"/>
              </a:rPr>
              <a:t>سای هوجی شامل یک باغ بهشت اولیه در حاشیه دریاچه ای کم عمق وسنگ های افقی با سطوح صاف در باغ است که در حال حاضر با خزه پوشیده شده اند</a:t>
            </a:r>
            <a:endParaRPr lang="en-US" dirty="0">
              <a:cs typeface="B Homa" panose="00000400000000000000" pitchFamily="2" charset="-78"/>
            </a:endParaRPr>
          </a:p>
        </p:txBody>
      </p:sp>
    </p:spTree>
    <p:extLst>
      <p:ext uri="{BB962C8B-B14F-4D97-AF65-F5344CB8AC3E}">
        <p14:creationId xmlns:p14="http://schemas.microsoft.com/office/powerpoint/2010/main" val="182624164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20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0" y="313821"/>
            <a:ext cx="3352800" cy="923330"/>
          </a:xfrm>
          <a:prstGeom prst="rect">
            <a:avLst/>
          </a:prstGeom>
          <a:noFill/>
        </p:spPr>
        <p:txBody>
          <a:bodyPr wrap="square" rtlCol="0">
            <a:spAutoFit/>
          </a:bodyPr>
          <a:lstStyle/>
          <a:p>
            <a:pPr algn="r" rtl="1"/>
            <a:r>
              <a:rPr lang="fa-IR" dirty="0">
                <a:cs typeface="B Homa" panose="00000400000000000000" pitchFamily="2" charset="-78"/>
              </a:rPr>
              <a:t>قرون وسطی دوره کاماکورا(1334-1185)</a:t>
            </a:r>
          </a:p>
          <a:p>
            <a:pPr algn="r" rtl="1"/>
            <a:r>
              <a:rPr lang="fa-IR" dirty="0">
                <a:cs typeface="B Homa" panose="00000400000000000000" pitchFamily="2" charset="-78"/>
              </a:rPr>
              <a:t>موج دوم تاثیرات چینی ها</a:t>
            </a:r>
            <a:endParaRPr lang="en-US" dirty="0">
              <a:cs typeface="B Homa" panose="00000400000000000000" pitchFamily="2" charset="-78"/>
            </a:endParaRPr>
          </a:p>
        </p:txBody>
      </p:sp>
      <p:sp>
        <p:nvSpPr>
          <p:cNvPr id="5" name="TextBox 4"/>
          <p:cNvSpPr txBox="1"/>
          <p:nvPr/>
        </p:nvSpPr>
        <p:spPr>
          <a:xfrm>
            <a:off x="2057400" y="762001"/>
            <a:ext cx="8077200" cy="5441170"/>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کین کاگو جی</a:t>
            </a:r>
            <a:endParaRPr lang="en-US" b="1" dirty="0">
              <a:cs typeface="B Homa" panose="00000400000000000000" pitchFamily="2" charset="-78"/>
            </a:endParaRPr>
          </a:p>
          <a:p>
            <a:pPr algn="just" rtl="1">
              <a:lnSpc>
                <a:spcPct val="150000"/>
              </a:lnSpc>
            </a:pPr>
            <a:r>
              <a:rPr lang="fa-IR" dirty="0">
                <a:cs typeface="B Homa" panose="00000400000000000000" pitchFamily="2" charset="-78"/>
              </a:rPr>
              <a:t>یوشی میتسو، سومین شوگون آشی کاگا، در آغاز اسل1397 خانه ای به سبک شین دن در بخش شمال غربی کیوتو را به خلوتگاهی پیکتورِسک تبدیل کرد. در کین کاگو-جی یا باغ عمارت طلایی، عناصری از باغ بهشت دوره هی آن با سنت های نقاشب سونگ در هم آمیخته است. منظر با دقت و مهارت بالا با پرسپکتیو ها و چشم اندازهای پیرامون ترکیب شده است، خصوصا هنگامی که از درون قایق دیده می شود. یک جزیزه و شبه جزیره کوچک دریاچه را تقسیم می کنند. درختان و درختچه ها در سواحل دور دست با هرس مداوم، همواره کوچک نگه داشته می شوند تا حسی از بزرگی فضا را القا کنند. این باغ 4.5 آکری، عناصر نمادین بسیاری شامل لاک پشت و جزیزه ماهیخوار، سنگ های مهار کننده قایق و آبشار دروازه اژدها را در خود جای داده است. این عمارت سه طبقهف خود در تطابق با انگاره های تفکر ذِن عمل می کنند: طبقه پایین محل پذیرفته شد مهمان است، طبقه وسط محل گفت و گو ومطالعه و طبقه بالا محل اندیشه و مراقبه است.گذر از تفکر بیرونی به درونی در باغ های اواخر دوره موروماچی به اوج خود رسید.</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6" name="Picture 5" descr="IMG_20151213_221536.JPG"/>
          <p:cNvPicPr>
            <a:picLocks noChangeAspect="1"/>
          </p:cNvPicPr>
          <p:nvPr/>
        </p:nvPicPr>
        <p:blipFill>
          <a:blip r:embed="rId2" cstate="print"/>
          <a:stretch>
            <a:fillRect/>
          </a:stretch>
        </p:blipFill>
        <p:spPr>
          <a:xfrm>
            <a:off x="1367589" y="518267"/>
            <a:ext cx="9144000" cy="5562600"/>
          </a:xfrm>
          <a:prstGeom prst="rect">
            <a:avLst/>
          </a:prstGeom>
        </p:spPr>
      </p:pic>
    </p:spTree>
    <p:extLst>
      <p:ext uri="{BB962C8B-B14F-4D97-AF65-F5344CB8AC3E}">
        <p14:creationId xmlns:p14="http://schemas.microsoft.com/office/powerpoint/2010/main" val="3997858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38655" y="339436"/>
            <a:ext cx="2438400" cy="369332"/>
          </a:xfrm>
          <a:prstGeom prst="rect">
            <a:avLst/>
          </a:prstGeom>
          <a:noFill/>
        </p:spPr>
        <p:txBody>
          <a:bodyPr wrap="square" rtlCol="0">
            <a:spAutoFit/>
          </a:bodyPr>
          <a:lstStyle/>
          <a:p>
            <a:pPr algn="r" rtl="1"/>
            <a:r>
              <a:rPr lang="fa-IR" dirty="0">
                <a:cs typeface="B Homa" panose="00000400000000000000" pitchFamily="2" charset="-78"/>
              </a:rPr>
              <a:t>قرن پانزدهم-دوره موروماچی</a:t>
            </a:r>
            <a:endParaRPr lang="en-US" dirty="0">
              <a:cs typeface="B Homa" panose="00000400000000000000" pitchFamily="2" charset="-78"/>
            </a:endParaRPr>
          </a:p>
        </p:txBody>
      </p:sp>
      <p:sp>
        <p:nvSpPr>
          <p:cNvPr id="8" name="TextBox 7"/>
          <p:cNvSpPr txBox="1"/>
          <p:nvPr/>
        </p:nvSpPr>
        <p:spPr>
          <a:xfrm>
            <a:off x="5257800" y="685800"/>
            <a:ext cx="3886200" cy="369332"/>
          </a:xfrm>
          <a:prstGeom prst="rect">
            <a:avLst/>
          </a:prstGeom>
          <a:noFill/>
        </p:spPr>
        <p:txBody>
          <a:bodyPr wrap="square" rtlCol="0">
            <a:spAutoFit/>
          </a:bodyPr>
          <a:lstStyle/>
          <a:p>
            <a:endParaRPr lang="en-US" dirty="0"/>
          </a:p>
        </p:txBody>
      </p:sp>
      <p:sp>
        <p:nvSpPr>
          <p:cNvPr id="9" name="TextBox 8"/>
          <p:cNvSpPr txBox="1"/>
          <p:nvPr/>
        </p:nvSpPr>
        <p:spPr>
          <a:xfrm>
            <a:off x="1517737" y="870466"/>
            <a:ext cx="9104334" cy="5909310"/>
          </a:xfrm>
          <a:prstGeom prst="rect">
            <a:avLst/>
          </a:prstGeom>
          <a:noFill/>
          <a:ln>
            <a:solidFill>
              <a:schemeClr val="bg1">
                <a:lumMod val="95000"/>
                <a:lumOff val="5000"/>
              </a:schemeClr>
            </a:solidFill>
          </a:ln>
        </p:spPr>
        <p:txBody>
          <a:bodyPr wrap="square" rtlCol="0">
            <a:spAutoFit/>
          </a:bodyPr>
          <a:lstStyle/>
          <a:p>
            <a:pPr algn="just" rtl="1">
              <a:lnSpc>
                <a:spcPct val="150000"/>
              </a:lnSpc>
            </a:pPr>
            <a:r>
              <a:rPr lang="fa-IR" b="1" dirty="0">
                <a:cs typeface="B Homa" panose="00000400000000000000" pitchFamily="2" charset="-78"/>
              </a:rPr>
              <a:t>دوره موروماچی</a:t>
            </a:r>
            <a:endParaRPr lang="en-US" b="1" dirty="0">
              <a:cs typeface="B Homa" panose="00000400000000000000" pitchFamily="2" charset="-78"/>
            </a:endParaRPr>
          </a:p>
          <a:p>
            <a:pPr algn="just" rtl="1">
              <a:lnSpc>
                <a:spcPct val="150000"/>
              </a:lnSpc>
            </a:pPr>
            <a:r>
              <a:rPr lang="fa-IR" dirty="0">
                <a:cs typeface="B Homa" panose="00000400000000000000" pitchFamily="2" charset="-78"/>
              </a:rPr>
              <a:t>باغ های دوره موروماچی (1573-1333) با مقیاس تقلیل یافته، هدف مشخص و چیدمان معماری متمایز شناخته می شوند و بازتابی هستند از ارزش های ارتش آشی کاگا شوگون که پایتخت را به کیوتو بازگردانیده بودند.</a:t>
            </a:r>
            <a:endParaRPr lang="en-US" dirty="0">
              <a:cs typeface="B Homa" panose="00000400000000000000" pitchFamily="2" charset="-78"/>
            </a:endParaRPr>
          </a:p>
          <a:p>
            <a:pPr algn="just" rtl="1">
              <a:lnSpc>
                <a:spcPct val="150000"/>
              </a:lnSpc>
            </a:pPr>
            <a:r>
              <a:rPr lang="fa-IR" dirty="0">
                <a:cs typeface="B Homa" panose="00000400000000000000" pitchFamily="2" charset="-78"/>
              </a:rPr>
              <a:t>باغ های رسمی و باغ های معابد دیگر همچون دوره هی آن، تنها به منظور ایجاد فضاهای فرح بخش و تمثیل بهشت به کار گرفته نمی شدند. باغ های موروماچی اکنون بر جنبه هایی از فرم و ترکیبات هنرمندانه تمرگز داشتند.</a:t>
            </a:r>
            <a:endParaRPr lang="en-US" dirty="0">
              <a:cs typeface="B Homa" panose="00000400000000000000" pitchFamily="2" charset="-78"/>
            </a:endParaRPr>
          </a:p>
          <a:p>
            <a:pPr algn="just" rtl="1">
              <a:lnSpc>
                <a:spcPct val="150000"/>
              </a:lnSpc>
            </a:pPr>
            <a:r>
              <a:rPr lang="fa-IR" dirty="0">
                <a:cs typeface="B Homa" panose="00000400000000000000" pitchFamily="2" charset="-78"/>
              </a:rPr>
              <a:t>باغ ها تنها به لحاظ جنبه بصری آنها که یاری دهنده مراقبه بود، به کار گرفته میشد و نه برای استفاده فعال از فضا.</a:t>
            </a:r>
          </a:p>
          <a:p>
            <a:pPr algn="just" rtl="1">
              <a:lnSpc>
                <a:spcPct val="150000"/>
              </a:lnSpc>
            </a:pPr>
            <a:r>
              <a:rPr lang="fa-IR" dirty="0">
                <a:cs typeface="B Homa" panose="00000400000000000000" pitchFamily="2" charset="-78"/>
              </a:rPr>
              <a:t>زیبایی مینیمالیستی</a:t>
            </a:r>
            <a:endParaRPr lang="en-US" dirty="0">
              <a:cs typeface="B Homa" panose="00000400000000000000" pitchFamily="2" charset="-78"/>
            </a:endParaRPr>
          </a:p>
          <a:p>
            <a:pPr algn="just" rtl="1">
              <a:lnSpc>
                <a:spcPct val="150000"/>
              </a:lnSpc>
            </a:pPr>
            <a:r>
              <a:rPr lang="fa-IR" dirty="0">
                <a:cs typeface="B Homa" panose="00000400000000000000" pitchFamily="2" charset="-78"/>
              </a:rPr>
              <a:t> مناظر وسیع در فضاهای کوچک نمایش داده می شدند. عناصر باغ خلاصه شدند و تا حد مشخصه های اجتناب ناپذیر آن، که در کارِسان سویی یا مناظر خشک بیان شده بود واز نظر مفهومی به مناظر مینیمالیستی شباهت داشت تقلیل یافتند.</a:t>
            </a:r>
            <a:endParaRPr lang="en-US" dirty="0">
              <a:cs typeface="B Homa" panose="00000400000000000000" pitchFamily="2" charset="-78"/>
            </a:endParaRPr>
          </a:p>
          <a:p>
            <a:pPr algn="just" rtl="1">
              <a:lnSpc>
                <a:spcPct val="150000"/>
              </a:lnSpc>
            </a:pPr>
            <a:r>
              <a:rPr lang="fa-IR" dirty="0">
                <a:cs typeface="B Homa" panose="00000400000000000000" pitchFamily="2" charset="-78"/>
              </a:rPr>
              <a:t>با وجود یک قرن آشفتگی سیاسی، هنرهای بسیاری نظیر نمایش نو (نوعی موسیقی کلاسیک ژاپنی)، باغ سازی، نقاشی و تکنیک های اولیه ی مراسم چای در ژاپن قرن 15 شکوفا گشت.</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10" name="Picture 9" descr="IMG_20151213_221410.JPG"/>
          <p:cNvPicPr>
            <a:picLocks noChangeAspect="1"/>
          </p:cNvPicPr>
          <p:nvPr/>
        </p:nvPicPr>
        <p:blipFill>
          <a:blip r:embed="rId2"/>
          <a:stretch>
            <a:fillRect/>
          </a:stretch>
        </p:blipFill>
        <p:spPr>
          <a:xfrm rot="16200000">
            <a:off x="2751790" y="-1143000"/>
            <a:ext cx="6858000" cy="9144000"/>
          </a:xfrm>
          <a:prstGeom prst="rect">
            <a:avLst/>
          </a:prstGeom>
        </p:spPr>
      </p:pic>
      <p:pic>
        <p:nvPicPr>
          <p:cNvPr id="11" name="Picture 10" descr="IMG_20151213_213554.JPG"/>
          <p:cNvPicPr>
            <a:picLocks noChangeAspect="1"/>
          </p:cNvPicPr>
          <p:nvPr/>
        </p:nvPicPr>
        <p:blipFill>
          <a:blip r:embed="rId3" cstate="print"/>
          <a:stretch>
            <a:fillRect/>
          </a:stretch>
        </p:blipFill>
        <p:spPr>
          <a:xfrm rot="16200000">
            <a:off x="2509403" y="-438150"/>
            <a:ext cx="6743702" cy="8991602"/>
          </a:xfrm>
          <a:prstGeom prst="rect">
            <a:avLst/>
          </a:prstGeom>
        </p:spPr>
      </p:pic>
    </p:spTree>
    <p:extLst>
      <p:ext uri="{BB962C8B-B14F-4D97-AF65-F5344CB8AC3E}">
        <p14:creationId xmlns:p14="http://schemas.microsoft.com/office/powerpoint/2010/main" val="1238754787"/>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20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20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20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fade">
                                      <p:cBhvr>
                                        <p:cTn id="27" dur="20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fade">
                                      <p:cBhvr>
                                        <p:cTn id="32" dur="20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fade">
                                      <p:cBhvr>
                                        <p:cTn id="37" dur="2000"/>
                                        <p:tgtEl>
                                          <p:spTgt spid="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xEl>
                                              <p:pRg st="6" end="6"/>
                                            </p:txEl>
                                          </p:spTgt>
                                        </p:tgtEl>
                                        <p:attrNameLst>
                                          <p:attrName>style.visibility</p:attrName>
                                        </p:attrNameLst>
                                      </p:cBhvr>
                                      <p:to>
                                        <p:strVal val="visible"/>
                                      </p:to>
                                    </p:set>
                                    <p:animEffect transition="in" filter="fade">
                                      <p:cBhvr>
                                        <p:cTn id="42" dur="2000"/>
                                        <p:tgtEl>
                                          <p:spTgt spid="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24800" y="184666"/>
            <a:ext cx="2438400" cy="369332"/>
          </a:xfrm>
          <a:prstGeom prst="rect">
            <a:avLst/>
          </a:prstGeom>
          <a:noFill/>
        </p:spPr>
        <p:txBody>
          <a:bodyPr wrap="square" rtlCol="0">
            <a:spAutoFit/>
          </a:bodyPr>
          <a:lstStyle/>
          <a:p>
            <a:pPr algn="r" rtl="1"/>
            <a:r>
              <a:rPr lang="fa-IR" dirty="0">
                <a:cs typeface="B Homa" panose="00000400000000000000" pitchFamily="2" charset="-78"/>
              </a:rPr>
              <a:t>قرن پانزدهم-دوره موروماچی</a:t>
            </a:r>
            <a:endParaRPr lang="en-US" dirty="0">
              <a:cs typeface="B Homa" panose="00000400000000000000" pitchFamily="2" charset="-78"/>
            </a:endParaRPr>
          </a:p>
        </p:txBody>
      </p:sp>
      <p:sp>
        <p:nvSpPr>
          <p:cNvPr id="4" name="TextBox 3"/>
          <p:cNvSpPr txBox="1"/>
          <p:nvPr/>
        </p:nvSpPr>
        <p:spPr>
          <a:xfrm>
            <a:off x="1981200" y="533400"/>
            <a:ext cx="8382000" cy="646331"/>
          </a:xfrm>
          <a:prstGeom prst="rect">
            <a:avLst/>
          </a:prstGeom>
          <a:noFill/>
        </p:spPr>
        <p:txBody>
          <a:bodyPr wrap="square" rtlCol="0">
            <a:spAutoFit/>
          </a:bodyPr>
          <a:lstStyle/>
          <a:p>
            <a:pPr algn="just" rtl="1"/>
            <a:r>
              <a:rPr lang="fa-IR" dirty="0">
                <a:cs typeface="B Homa" panose="00000400000000000000" pitchFamily="2" charset="-78"/>
              </a:rPr>
              <a:t>از باغ های دوره موروماچی می توان به </a:t>
            </a:r>
            <a:r>
              <a:rPr lang="fa-IR" b="1" dirty="0">
                <a:cs typeface="B Homa" panose="00000400000000000000" pitchFamily="2" charset="-78"/>
              </a:rPr>
              <a:t>جین کاکو-جی </a:t>
            </a:r>
            <a:r>
              <a:rPr lang="fa-IR" dirty="0">
                <a:cs typeface="B Homa" panose="00000400000000000000" pitchFamily="2" charset="-78"/>
              </a:rPr>
              <a:t>و باغ های ذِن شامل </a:t>
            </a:r>
            <a:r>
              <a:rPr lang="fa-IR" b="1" dirty="0">
                <a:cs typeface="B Homa" panose="00000400000000000000" pitchFamily="2" charset="-78"/>
              </a:rPr>
              <a:t>ریو ان-جی </a:t>
            </a:r>
            <a:r>
              <a:rPr lang="fa-IR" dirty="0">
                <a:cs typeface="B Homa" panose="00000400000000000000" pitchFamily="2" charset="-78"/>
              </a:rPr>
              <a:t>و </a:t>
            </a:r>
            <a:r>
              <a:rPr lang="fa-IR" b="1" dirty="0">
                <a:cs typeface="B Homa" panose="00000400000000000000" pitchFamily="2" charset="-78"/>
              </a:rPr>
              <a:t>دِی ذن-این </a:t>
            </a:r>
            <a:r>
              <a:rPr lang="fa-IR" dirty="0">
                <a:cs typeface="B Homa" panose="00000400000000000000" pitchFamily="2" charset="-78"/>
              </a:rPr>
              <a:t>اشاره کرد</a:t>
            </a:r>
            <a:endParaRPr lang="en-US" dirty="0">
              <a:cs typeface="B Homa" panose="00000400000000000000" pitchFamily="2" charset="-78"/>
            </a:endParaRPr>
          </a:p>
        </p:txBody>
      </p:sp>
      <p:sp>
        <p:nvSpPr>
          <p:cNvPr id="7" name="TextBox 6"/>
          <p:cNvSpPr txBox="1"/>
          <p:nvPr/>
        </p:nvSpPr>
        <p:spPr>
          <a:xfrm>
            <a:off x="7010400" y="1295400"/>
            <a:ext cx="3352800" cy="5909310"/>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جین کاکو-جی(باغ عمارت نقره)</a:t>
            </a:r>
          </a:p>
          <a:p>
            <a:pPr algn="just" rtl="1">
              <a:lnSpc>
                <a:spcPct val="150000"/>
              </a:lnSpc>
            </a:pPr>
            <a:r>
              <a:rPr lang="fa-IR" dirty="0">
                <a:cs typeface="B Homa" panose="00000400000000000000" pitchFamily="2" charset="-78"/>
              </a:rPr>
              <a:t>جین کاکو-جی متعلق به سال1480 است و توسط یوشی ماسا ساخته شده است. سبک برکه-باغ در جین کاکو-جی در مقیاسی بزرگتر نسبت به کین کاکو-جی(باغ عمارت طلا)خلق شد.یوشی ماسا از زیبایی گیرای باغ در سای هو الهام گرفت.</a:t>
            </a:r>
          </a:p>
          <a:p>
            <a:pPr algn="just" rtl="1">
              <a:lnSpc>
                <a:spcPct val="150000"/>
              </a:lnSpc>
            </a:pPr>
            <a:r>
              <a:rPr lang="fa-IR" dirty="0">
                <a:cs typeface="B Homa" panose="00000400000000000000" pitchFamily="2" charset="-78"/>
              </a:rPr>
              <a:t>باغ دارای یک کوشک چای، یک کلیسای کوچک و پل هایی بود که ناطر به سمت جزیره با سنگ های مسطح هدایت می کردند.تپه شنی بزرگ در طول مرمت های بعدی بدان اضافه شده بود. </a:t>
            </a:r>
          </a:p>
          <a:p>
            <a:pPr algn="just" rtl="1">
              <a:lnSpc>
                <a:spcPct val="150000"/>
              </a:lnSpc>
            </a:pPr>
            <a:r>
              <a:rPr lang="fa-IR" dirty="0">
                <a:cs typeface="B Homa" panose="00000400000000000000" pitchFamily="2" charset="-78"/>
              </a:rPr>
              <a:t>(بولتز: 1392، 63)</a:t>
            </a:r>
            <a:endParaRPr lang="en-US" dirty="0">
              <a:cs typeface="B Homa" panose="00000400000000000000" pitchFamily="2" charset="-78"/>
            </a:endParaRPr>
          </a:p>
        </p:txBody>
      </p:sp>
      <p:pic>
        <p:nvPicPr>
          <p:cNvPr id="8" name="Picture 7" descr="IMG_20151213_213514.JPG"/>
          <p:cNvPicPr>
            <a:picLocks noChangeAspect="1"/>
          </p:cNvPicPr>
          <p:nvPr/>
        </p:nvPicPr>
        <p:blipFill>
          <a:blip r:embed="rId2" cstate="print"/>
          <a:stretch>
            <a:fillRect/>
          </a:stretch>
        </p:blipFill>
        <p:spPr>
          <a:xfrm rot="16200000">
            <a:off x="587543" y="1409700"/>
            <a:ext cx="5410201" cy="5486399"/>
          </a:xfrm>
          <a:prstGeom prst="rect">
            <a:avLst/>
          </a:prstGeom>
        </p:spPr>
      </p:pic>
    </p:spTree>
    <p:extLst>
      <p:ext uri="{BB962C8B-B14F-4D97-AF65-F5344CB8AC3E}">
        <p14:creationId xmlns:p14="http://schemas.microsoft.com/office/powerpoint/2010/main" val="46570102"/>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20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20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20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924800" y="114300"/>
            <a:ext cx="2438400" cy="369332"/>
          </a:xfrm>
          <a:prstGeom prst="rect">
            <a:avLst/>
          </a:prstGeom>
          <a:noFill/>
        </p:spPr>
        <p:txBody>
          <a:bodyPr wrap="square" rtlCol="0">
            <a:spAutoFit/>
          </a:bodyPr>
          <a:lstStyle/>
          <a:p>
            <a:pPr algn="r" rtl="1"/>
            <a:r>
              <a:rPr lang="fa-IR" dirty="0">
                <a:cs typeface="B Homa" panose="00000400000000000000" pitchFamily="2" charset="-78"/>
              </a:rPr>
              <a:t>قرن پانزدهم-دوره موروماچی</a:t>
            </a:r>
            <a:endParaRPr lang="en-US" dirty="0">
              <a:cs typeface="B Homa" panose="00000400000000000000" pitchFamily="2" charset="-78"/>
            </a:endParaRPr>
          </a:p>
        </p:txBody>
      </p:sp>
      <p:sp>
        <p:nvSpPr>
          <p:cNvPr id="4" name="TextBox 3"/>
          <p:cNvSpPr txBox="1"/>
          <p:nvPr/>
        </p:nvSpPr>
        <p:spPr>
          <a:xfrm>
            <a:off x="1981200" y="533400"/>
            <a:ext cx="8382000" cy="646331"/>
          </a:xfrm>
          <a:prstGeom prst="rect">
            <a:avLst/>
          </a:prstGeom>
          <a:noFill/>
        </p:spPr>
        <p:txBody>
          <a:bodyPr wrap="square" rtlCol="0">
            <a:spAutoFit/>
          </a:bodyPr>
          <a:lstStyle/>
          <a:p>
            <a:pPr algn="just" rtl="1"/>
            <a:r>
              <a:rPr lang="fa-IR" dirty="0">
                <a:cs typeface="B Homa" panose="00000400000000000000" pitchFamily="2" charset="-78"/>
              </a:rPr>
              <a:t>از باغ های دوره موروماچی می توان به </a:t>
            </a:r>
            <a:r>
              <a:rPr lang="fa-IR" b="1" dirty="0">
                <a:cs typeface="B Homa" panose="00000400000000000000" pitchFamily="2" charset="-78"/>
              </a:rPr>
              <a:t>جین کاکو-جی </a:t>
            </a:r>
            <a:r>
              <a:rPr lang="fa-IR" dirty="0">
                <a:cs typeface="B Homa" panose="00000400000000000000" pitchFamily="2" charset="-78"/>
              </a:rPr>
              <a:t>و باغ های ذِن شامل </a:t>
            </a:r>
            <a:r>
              <a:rPr lang="fa-IR" b="1" dirty="0">
                <a:cs typeface="B Homa" panose="00000400000000000000" pitchFamily="2" charset="-78"/>
              </a:rPr>
              <a:t>ریو ان-جی </a:t>
            </a:r>
            <a:r>
              <a:rPr lang="fa-IR" dirty="0">
                <a:cs typeface="B Homa" panose="00000400000000000000" pitchFamily="2" charset="-78"/>
              </a:rPr>
              <a:t>و </a:t>
            </a:r>
            <a:r>
              <a:rPr lang="fa-IR" b="1" dirty="0">
                <a:cs typeface="B Homa" panose="00000400000000000000" pitchFamily="2" charset="-78"/>
              </a:rPr>
              <a:t>دِی ذن-این </a:t>
            </a:r>
            <a:r>
              <a:rPr lang="fa-IR" dirty="0">
                <a:cs typeface="B Homa" panose="00000400000000000000" pitchFamily="2" charset="-78"/>
              </a:rPr>
              <a:t>اشاره کرد</a:t>
            </a:r>
            <a:endParaRPr lang="en-US" dirty="0">
              <a:cs typeface="B Homa" panose="00000400000000000000" pitchFamily="2" charset="-78"/>
            </a:endParaRPr>
          </a:p>
        </p:txBody>
      </p:sp>
      <p:sp>
        <p:nvSpPr>
          <p:cNvPr id="7" name="TextBox 6"/>
          <p:cNvSpPr txBox="1"/>
          <p:nvPr/>
        </p:nvSpPr>
        <p:spPr>
          <a:xfrm>
            <a:off x="4724400" y="1143000"/>
            <a:ext cx="3352800" cy="515526"/>
          </a:xfrm>
          <a:prstGeom prst="rect">
            <a:avLst/>
          </a:prstGeom>
          <a:noFill/>
        </p:spPr>
        <p:txBody>
          <a:bodyPr wrap="square" rtlCol="0">
            <a:spAutoFit/>
          </a:bodyPr>
          <a:lstStyle/>
          <a:p>
            <a:pPr algn="ctr" rtl="1">
              <a:lnSpc>
                <a:spcPct val="150000"/>
              </a:lnSpc>
            </a:pPr>
            <a:r>
              <a:rPr lang="fa-IR" sz="2000" b="1" dirty="0">
                <a:cs typeface="B Homa" panose="00000400000000000000" pitchFamily="2" charset="-78"/>
              </a:rPr>
              <a:t>باغ های ذِن</a:t>
            </a:r>
          </a:p>
        </p:txBody>
      </p:sp>
      <p:sp>
        <p:nvSpPr>
          <p:cNvPr id="9" name="TextBox 8"/>
          <p:cNvSpPr txBox="1"/>
          <p:nvPr/>
        </p:nvSpPr>
        <p:spPr>
          <a:xfrm>
            <a:off x="6553200" y="2133600"/>
            <a:ext cx="335280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rtl="1"/>
            <a:r>
              <a:rPr lang="fa-IR" b="1" dirty="0">
                <a:solidFill>
                  <a:schemeClr val="bg1"/>
                </a:solidFill>
                <a:cs typeface="B Homa" panose="00000400000000000000" pitchFamily="2" charset="-78"/>
              </a:rPr>
              <a:t>ریوآن-جی</a:t>
            </a:r>
          </a:p>
          <a:p>
            <a:pPr algn="just" rtl="1"/>
            <a:r>
              <a:rPr lang="fa-IR" dirty="0">
                <a:solidFill>
                  <a:schemeClr val="bg1"/>
                </a:solidFill>
                <a:cs typeface="B Homa" panose="00000400000000000000" pitchFamily="2" charset="-78"/>
              </a:rPr>
              <a:t>باغ معبد مشهور در ریوآن-جی در سال1488 بر روی ویرانه های باقی مانده از آن در دوران جنگ اونین بازسازی شد. چیدمان معما گونه سنگ ها و شن، حیاط محصور در ضلع جنوبی اقامتگاه راهب بزرگ را اشغال کرده است. 15 سنگ که به تنهایی جذابیت چندانی ندارند در 5 گروه به نحوی چیده شده اند که ترکیب فضایی فعال را خلق کرده اند. نیروی های بصری با روابط نامتقارنی که دارند، حس تعادل را گه در غالب گروه و چه به صورت یک کل القا می کنند .(بولتز: 1392، 63)</a:t>
            </a:r>
            <a:endParaRPr lang="en-US" dirty="0">
              <a:solidFill>
                <a:schemeClr val="bg1"/>
              </a:solidFill>
              <a:cs typeface="B Homa" panose="00000400000000000000" pitchFamily="2" charset="-78"/>
            </a:endParaRPr>
          </a:p>
        </p:txBody>
      </p:sp>
      <p:sp>
        <p:nvSpPr>
          <p:cNvPr id="11" name="TextBox 10"/>
          <p:cNvSpPr txBox="1"/>
          <p:nvPr/>
        </p:nvSpPr>
        <p:spPr>
          <a:xfrm>
            <a:off x="1981200" y="2133600"/>
            <a:ext cx="411480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rtl="1"/>
            <a:r>
              <a:rPr lang="fa-IR" b="1" dirty="0">
                <a:solidFill>
                  <a:schemeClr val="bg1"/>
                </a:solidFill>
                <a:cs typeface="B Homa" panose="00000400000000000000" pitchFamily="2" charset="-78"/>
              </a:rPr>
              <a:t>دِی زن-این</a:t>
            </a:r>
          </a:p>
          <a:p>
            <a:pPr algn="just" rtl="1"/>
            <a:r>
              <a:rPr lang="fa-IR" dirty="0">
                <a:solidFill>
                  <a:schemeClr val="bg1"/>
                </a:solidFill>
                <a:cs typeface="B Homa" panose="00000400000000000000" pitchFamily="2" charset="-78"/>
              </a:rPr>
              <a:t>دی زن-این در سال1509 به عنوان یک معبد کوچک از مجموعه صومعه ذِن دی توکو-جی ساخته شد.سبک باغ کارِسان سوی، معبد سبک شوین را احاطه کرده است.معروفترین باغ که در ضلع شمال شرقی ساخته شده است، از کوه مقدس آغاز و در یک فضای خالی بی پایان به انتها میرسد و در آن از سنگ وشن استفاده شده است.</a:t>
            </a:r>
          </a:p>
          <a:p>
            <a:pPr algn="just" rtl="1"/>
            <a:r>
              <a:rPr lang="fa-IR" dirty="0">
                <a:solidFill>
                  <a:schemeClr val="bg1"/>
                </a:solidFill>
                <a:cs typeface="B Homa" panose="00000400000000000000" pitchFamily="2" charset="-78"/>
              </a:rPr>
              <a:t>با مشاهده باغ از داخل معبد نگاه خیره ناظر یه سمت راست و چپ حرکت می کند و به نظر میرسد که جریان خشک آب از بالای گوه بلند جاری شده و به رودخانه ای مبدل می شود که در میان سنگ ها و از زیر پل ها عبور کرده و نهایت به به دریا می ریزد.(بولتز: 1392، 64)</a:t>
            </a:r>
            <a:endParaRPr lang="en-US" dirty="0">
              <a:solidFill>
                <a:schemeClr val="bg1"/>
              </a:solidFill>
              <a:cs typeface="B Homa" panose="00000400000000000000" pitchFamily="2" charset="-78"/>
            </a:endParaRPr>
          </a:p>
        </p:txBody>
      </p:sp>
      <p:pic>
        <p:nvPicPr>
          <p:cNvPr id="12" name="Picture 11" descr="IMG_20151213_213428.JPG"/>
          <p:cNvPicPr>
            <a:picLocks noChangeAspect="1"/>
          </p:cNvPicPr>
          <p:nvPr/>
        </p:nvPicPr>
        <p:blipFill>
          <a:blip r:embed="rId2" cstate="print"/>
          <a:stretch>
            <a:fillRect/>
          </a:stretch>
        </p:blipFill>
        <p:spPr>
          <a:xfrm>
            <a:off x="1676400" y="0"/>
            <a:ext cx="8991600" cy="6743700"/>
          </a:xfrm>
          <a:prstGeom prst="rect">
            <a:avLst/>
          </a:prstGeom>
        </p:spPr>
      </p:pic>
    </p:spTree>
    <p:extLst>
      <p:ext uri="{BB962C8B-B14F-4D97-AF65-F5344CB8AC3E}">
        <p14:creationId xmlns:p14="http://schemas.microsoft.com/office/powerpoint/2010/main" val="407109978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bg/>
                                          </p:spTgt>
                                        </p:tgtEl>
                                        <p:attrNameLst>
                                          <p:attrName>style.visibility</p:attrName>
                                        </p:attrNameLst>
                                      </p:cBhvr>
                                      <p:to>
                                        <p:strVal val="visible"/>
                                      </p:to>
                                    </p:set>
                                    <p:animEffect transition="in" filter="fade">
                                      <p:cBhvr>
                                        <p:cTn id="12" dur="2000"/>
                                        <p:tgtEl>
                                          <p:spTgt spid="9">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2000"/>
                                        <p:tgtEl>
                                          <p:spTgt spid="9">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Effect transition="in" filter="fade">
                                      <p:cBhvr>
                                        <p:cTn id="18" dur="2000"/>
                                        <p:tgtEl>
                                          <p:spTgt spid="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animEffect transition="in" filter="fade">
                                      <p:cBhvr>
                                        <p:cTn id="23" dur="2000"/>
                                        <p:tgtEl>
                                          <p:spTgt spid="11">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fade">
                                      <p:cBhvr>
                                        <p:cTn id="26" dur="2000"/>
                                        <p:tgtEl>
                                          <p:spTgt spid="11">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Effect transition="in" filter="fade">
                                      <p:cBhvr>
                                        <p:cTn id="29" dur="2000"/>
                                        <p:tgtEl>
                                          <p:spTgt spid="11">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fade">
                                      <p:cBhvr>
                                        <p:cTn id="32" dur="2000"/>
                                        <p:tgtEl>
                                          <p:spTgt spid="1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allAtOnce" animBg="1"/>
      <p:bldP spid="11" grpId="0" build="allAtOnce"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026442" y="429215"/>
            <a:ext cx="4327358" cy="369332"/>
          </a:xfrm>
          <a:prstGeom prst="rect">
            <a:avLst/>
          </a:prstGeom>
          <a:noFill/>
        </p:spPr>
        <p:txBody>
          <a:bodyPr wrap="square" rtlCol="0">
            <a:spAutoFit/>
          </a:bodyPr>
          <a:lstStyle/>
          <a:p>
            <a:pPr algn="r" rtl="1"/>
            <a:r>
              <a:rPr lang="fa-IR" dirty="0">
                <a:cs typeface="B Homa" panose="00000400000000000000" pitchFamily="2" charset="-78"/>
              </a:rPr>
              <a:t>قرن شانزدهم-دوره مومویاما(1603-1569)</a:t>
            </a:r>
            <a:endParaRPr lang="en-US" dirty="0">
              <a:cs typeface="B Homa" panose="00000400000000000000" pitchFamily="2" charset="-78"/>
            </a:endParaRPr>
          </a:p>
        </p:txBody>
      </p:sp>
      <p:sp>
        <p:nvSpPr>
          <p:cNvPr id="4" name="TextBox 3"/>
          <p:cNvSpPr txBox="1"/>
          <p:nvPr/>
        </p:nvSpPr>
        <p:spPr>
          <a:xfrm>
            <a:off x="625642" y="1123651"/>
            <a:ext cx="10479505" cy="1338828"/>
          </a:xfrm>
          <a:prstGeom prst="rect">
            <a:avLst/>
          </a:prstGeom>
          <a:noFill/>
        </p:spPr>
        <p:txBody>
          <a:bodyPr wrap="square" rtlCol="0">
            <a:spAutoFit/>
          </a:bodyPr>
          <a:lstStyle/>
          <a:p>
            <a:pPr algn="just" rtl="1">
              <a:lnSpc>
                <a:spcPct val="150000"/>
              </a:lnSpc>
            </a:pPr>
            <a:r>
              <a:rPr lang="fa-IR" dirty="0">
                <a:cs typeface="B Homa" panose="00000400000000000000" pitchFamily="2" charset="-78"/>
              </a:rPr>
              <a:t>سبک نقاشی پر از زرق و برق در اوایل قرن 16 توسعه یافت که ویژگی بارز آن استفاده از طلا در پس زمینه است.</a:t>
            </a:r>
          </a:p>
          <a:p>
            <a:pPr algn="just" rtl="1">
              <a:lnSpc>
                <a:spcPct val="150000"/>
              </a:lnSpc>
            </a:pPr>
            <a:r>
              <a:rPr lang="fa-IR" dirty="0">
                <a:cs typeface="B Homa" panose="00000400000000000000" pitchFamily="2" charset="-78"/>
              </a:rPr>
              <a:t>یکی از ویژگی های دوره مومویاما جلوه های متضاد فرهنگی است. برخلاف تن دادن به فساد و تظاهر به توانگری مالی ، گونه ای آیین تذهیب و پالایش که با نام مراسم چای شهرت داشت رواج پیدا کرد.(بولتز و سالیوان: 1392، 101)</a:t>
            </a:r>
            <a:endParaRPr lang="en-US" dirty="0">
              <a:cs typeface="B Homa" panose="00000400000000000000" pitchFamily="2" charset="-78"/>
            </a:endParaRPr>
          </a:p>
        </p:txBody>
      </p:sp>
      <p:pic>
        <p:nvPicPr>
          <p:cNvPr id="7" name="Picture 6" descr="IMG_20151213_213401.JPG"/>
          <p:cNvPicPr>
            <a:picLocks noChangeAspect="1"/>
          </p:cNvPicPr>
          <p:nvPr/>
        </p:nvPicPr>
        <p:blipFill>
          <a:blip r:embed="rId2" cstate="print">
            <a:lum contrast="30000"/>
          </a:blip>
          <a:stretch>
            <a:fillRect/>
          </a:stretch>
        </p:blipFill>
        <p:spPr>
          <a:xfrm>
            <a:off x="2149641" y="2787583"/>
            <a:ext cx="7632032" cy="4070417"/>
          </a:xfrm>
          <a:prstGeom prst="rect">
            <a:avLst/>
          </a:prstGeom>
        </p:spPr>
      </p:pic>
    </p:spTree>
    <p:extLst>
      <p:ext uri="{BB962C8B-B14F-4D97-AF65-F5344CB8AC3E}">
        <p14:creationId xmlns:p14="http://schemas.microsoft.com/office/powerpoint/2010/main" val="1387901891"/>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010400" y="184666"/>
            <a:ext cx="3429000" cy="646331"/>
          </a:xfrm>
          <a:prstGeom prst="rect">
            <a:avLst/>
          </a:prstGeom>
          <a:noFill/>
        </p:spPr>
        <p:txBody>
          <a:bodyPr wrap="square" rtlCol="0">
            <a:spAutoFit/>
          </a:bodyPr>
          <a:lstStyle/>
          <a:p>
            <a:pPr algn="r" rtl="1"/>
            <a:r>
              <a:rPr lang="fa-IR" dirty="0">
                <a:cs typeface="B Homa" panose="00000400000000000000" pitchFamily="2" charset="-78"/>
              </a:rPr>
              <a:t>قرن شانزدهم-دوره مومویاما(1603-1569)</a:t>
            </a:r>
            <a:endParaRPr lang="en-US" dirty="0">
              <a:cs typeface="B Homa" panose="00000400000000000000" pitchFamily="2" charset="-78"/>
            </a:endParaRPr>
          </a:p>
        </p:txBody>
      </p:sp>
      <p:sp>
        <p:nvSpPr>
          <p:cNvPr id="4" name="TextBox 3"/>
          <p:cNvSpPr txBox="1"/>
          <p:nvPr/>
        </p:nvSpPr>
        <p:spPr>
          <a:xfrm>
            <a:off x="2133600" y="838201"/>
            <a:ext cx="8077200" cy="2585323"/>
          </a:xfrm>
          <a:prstGeom prst="rect">
            <a:avLst/>
          </a:prstGeom>
          <a:noFill/>
        </p:spPr>
        <p:txBody>
          <a:bodyPr wrap="square" rtlCol="0">
            <a:spAutoFit/>
          </a:bodyPr>
          <a:lstStyle/>
          <a:p>
            <a:pPr algn="r" rtl="1">
              <a:lnSpc>
                <a:spcPct val="150000"/>
              </a:lnSpc>
            </a:pPr>
            <a:r>
              <a:rPr lang="fa-IR" b="1" dirty="0">
                <a:cs typeface="B Homa" panose="00000400000000000000" pitchFamily="2" charset="-78"/>
              </a:rPr>
              <a:t>فرم ها و عناصر باغِ چای</a:t>
            </a:r>
          </a:p>
          <a:p>
            <a:pPr algn="r" rtl="1">
              <a:lnSpc>
                <a:spcPct val="150000"/>
              </a:lnSpc>
            </a:pPr>
            <a:r>
              <a:rPr lang="fa-IR" dirty="0">
                <a:cs typeface="B Homa" panose="00000400000000000000" pitchFamily="2" charset="-78"/>
              </a:rPr>
              <a:t>باغ های چای فضای کوچکی بودند که کاملا در دورن حصار خانه قرار می گرفتند. مسیر سنگ چین شده، نمایش فیزیکی روجی، سرعت و جهت حرکت را تعیین می کردند، در همین حین تخته سنگ ها روی زمین، توجه را به عارضه مشخصی هدایت می کردند.</a:t>
            </a:r>
          </a:p>
          <a:p>
            <a:pPr algn="r" rtl="1">
              <a:lnSpc>
                <a:spcPct val="150000"/>
              </a:lnSpc>
            </a:pPr>
            <a:r>
              <a:rPr lang="fa-IR" dirty="0">
                <a:cs typeface="B Homa" panose="00000400000000000000" pitchFamily="2" charset="-78"/>
              </a:rPr>
              <a:t>حضور چاه ها حوض ها دریاچه ها و فانوس ها در باغ های چای مرسوم بود. این عناصر نقاط مرجعی در امتداد مسیر بودند وعملکرد ویژه ای در مراسم چای داشتند. .(بولتز و سالیوان: 1392، 103)</a:t>
            </a:r>
            <a:endParaRPr lang="en-US" dirty="0">
              <a:cs typeface="B Homa" panose="00000400000000000000" pitchFamily="2" charset="-78"/>
            </a:endParaRPr>
          </a:p>
        </p:txBody>
      </p:sp>
    </p:spTree>
    <p:extLst>
      <p:ext uri="{BB962C8B-B14F-4D97-AF65-F5344CB8AC3E}">
        <p14:creationId xmlns:p14="http://schemas.microsoft.com/office/powerpoint/2010/main" val="4231030296"/>
      </p:ext>
    </p:extLst>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36504" y="373602"/>
            <a:ext cx="4896183" cy="369332"/>
          </a:xfrm>
          <a:prstGeom prst="rect">
            <a:avLst/>
          </a:prstGeom>
          <a:noFill/>
        </p:spPr>
        <p:txBody>
          <a:bodyPr wrap="square" rtlCol="0">
            <a:spAutoFit/>
          </a:bodyPr>
          <a:lstStyle/>
          <a:p>
            <a:pPr algn="r" rtl="1"/>
            <a:r>
              <a:rPr lang="fa-IR" dirty="0">
                <a:cs typeface="B Homa" panose="00000400000000000000" pitchFamily="2" charset="-78"/>
              </a:rPr>
              <a:t>قرن شانزدهم-دوره مومویاما(1603-1569)</a:t>
            </a:r>
            <a:endParaRPr lang="en-US" dirty="0">
              <a:cs typeface="B Homa" panose="00000400000000000000" pitchFamily="2" charset="-78"/>
            </a:endParaRPr>
          </a:p>
        </p:txBody>
      </p:sp>
      <p:sp>
        <p:nvSpPr>
          <p:cNvPr id="4" name="TextBox 3"/>
          <p:cNvSpPr txBox="1"/>
          <p:nvPr/>
        </p:nvSpPr>
        <p:spPr>
          <a:xfrm>
            <a:off x="2323578" y="863252"/>
            <a:ext cx="7848600" cy="369332"/>
          </a:xfrm>
          <a:prstGeom prst="rect">
            <a:avLst/>
          </a:prstGeom>
          <a:noFill/>
        </p:spPr>
        <p:txBody>
          <a:bodyPr wrap="square" rtlCol="0">
            <a:spAutoFit/>
          </a:bodyPr>
          <a:lstStyle/>
          <a:p>
            <a:endParaRPr lang="en-US" dirty="0">
              <a:cs typeface="B Homa" panose="00000400000000000000" pitchFamily="2" charset="-78"/>
            </a:endParaRPr>
          </a:p>
        </p:txBody>
      </p:sp>
      <p:sp>
        <p:nvSpPr>
          <p:cNvPr id="7" name="TextBox 6"/>
          <p:cNvSpPr txBox="1"/>
          <p:nvPr/>
        </p:nvSpPr>
        <p:spPr>
          <a:xfrm>
            <a:off x="2866894" y="1509583"/>
            <a:ext cx="6761967" cy="3416320"/>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سامبو-این ، کیوتو</a:t>
            </a:r>
          </a:p>
          <a:p>
            <a:pPr algn="just" rtl="1">
              <a:lnSpc>
                <a:spcPct val="150000"/>
              </a:lnSpc>
            </a:pPr>
            <a:r>
              <a:rPr lang="fa-IR" dirty="0">
                <a:cs typeface="B Homa" panose="00000400000000000000" pitchFamily="2" charset="-78"/>
              </a:rPr>
              <a:t>اراده ناگهانی هیدِیوشی برای میزبانی جشن شکوفه های گیلاس در سال1598، انگیزه نوسازی باغی را در سامبو-اینکه پیش از آن باغ بهشتی متعلق به دوران هی آن در درون مجموعه معبد دایگو-جی بود را قوت بخشید. این باغ به خاطر نمایش بیش از 700 سنگ که در خطوط ساحلی مشخص نسبت به جزیره ها استفاده شده بودند و سطح هموار زمین را فعال می کرد، شهرت دارد. جزیره ها و پل ها دریاچه را به سه فضای مجزا تقسیم می کرد. آبشاری در پشت دهانه آبگیر قرار گرفته که از شوین قابل دیدن است.</a:t>
            </a:r>
            <a:endParaRPr lang="en-US" dirty="0">
              <a:cs typeface="B Homa" panose="00000400000000000000" pitchFamily="2" charset="-78"/>
            </a:endParaRPr>
          </a:p>
        </p:txBody>
      </p:sp>
      <p:pic>
        <p:nvPicPr>
          <p:cNvPr id="8" name="Picture 7" descr="IMG_20151213_213331.JPG"/>
          <p:cNvPicPr>
            <a:picLocks noChangeAspect="1"/>
          </p:cNvPicPr>
          <p:nvPr/>
        </p:nvPicPr>
        <p:blipFill>
          <a:blip r:embed="rId2" cstate="print"/>
          <a:stretch>
            <a:fillRect/>
          </a:stretch>
        </p:blipFill>
        <p:spPr>
          <a:xfrm>
            <a:off x="1921058" y="373602"/>
            <a:ext cx="8653637" cy="6172200"/>
          </a:xfrm>
          <a:prstGeom prst="rect">
            <a:avLst/>
          </a:prstGeom>
        </p:spPr>
      </p:pic>
    </p:spTree>
    <p:extLst>
      <p:ext uri="{BB962C8B-B14F-4D97-AF65-F5344CB8AC3E}">
        <p14:creationId xmlns:p14="http://schemas.microsoft.com/office/powerpoint/2010/main" val="3303095347"/>
      </p:ext>
    </p:extLst>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20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010400" y="207307"/>
            <a:ext cx="3429000" cy="646331"/>
          </a:xfrm>
          <a:prstGeom prst="rect">
            <a:avLst/>
          </a:prstGeom>
          <a:noFill/>
        </p:spPr>
        <p:txBody>
          <a:bodyPr wrap="square" rtlCol="0">
            <a:spAutoFit/>
          </a:bodyPr>
          <a:lstStyle/>
          <a:p>
            <a:pPr algn="r" rtl="1"/>
            <a:r>
              <a:rPr lang="fa-IR" dirty="0">
                <a:solidFill>
                  <a:schemeClr val="bg1"/>
                </a:solidFill>
                <a:cs typeface="B Homa" panose="00000400000000000000" pitchFamily="2" charset="-78"/>
              </a:rPr>
              <a:t>قرن شانزدهم-دوره مومویاما(1603-1569)</a:t>
            </a:r>
            <a:endParaRPr lang="en-US" dirty="0">
              <a:solidFill>
                <a:schemeClr val="bg1"/>
              </a:solidFill>
              <a:cs typeface="B Homa" panose="00000400000000000000" pitchFamily="2" charset="-78"/>
            </a:endParaRPr>
          </a:p>
        </p:txBody>
      </p:sp>
      <p:sp>
        <p:nvSpPr>
          <p:cNvPr id="4" name="TextBox 3"/>
          <p:cNvSpPr txBox="1"/>
          <p:nvPr/>
        </p:nvSpPr>
        <p:spPr>
          <a:xfrm>
            <a:off x="3581400" y="609601"/>
            <a:ext cx="4038600" cy="1015663"/>
          </a:xfrm>
          <a:prstGeom prst="rect">
            <a:avLst/>
          </a:prstGeom>
          <a:noFill/>
        </p:spPr>
        <p:txBody>
          <a:bodyPr wrap="square" rtlCol="0">
            <a:spAutoFit/>
          </a:bodyPr>
          <a:lstStyle/>
          <a:p>
            <a:pPr algn="r" rtl="1">
              <a:lnSpc>
                <a:spcPct val="150000"/>
              </a:lnSpc>
            </a:pPr>
            <a:r>
              <a:rPr lang="fa-IR" sz="2000" b="1" dirty="0">
                <a:solidFill>
                  <a:schemeClr val="bg1"/>
                </a:solidFill>
                <a:cs typeface="B Homa" panose="00000400000000000000" pitchFamily="2" charset="-78"/>
              </a:rPr>
              <a:t>ویژگی منحصر به فرد باغ های مومویاما</a:t>
            </a:r>
          </a:p>
          <a:p>
            <a:pPr algn="r" rtl="1">
              <a:lnSpc>
                <a:spcPct val="150000"/>
              </a:lnSpc>
            </a:pPr>
            <a:endParaRPr lang="en-US" sz="2000" b="1" dirty="0">
              <a:solidFill>
                <a:schemeClr val="bg1"/>
              </a:solidFill>
              <a:cs typeface="B Homa" panose="00000400000000000000" pitchFamily="2" charset="-78"/>
            </a:endParaRPr>
          </a:p>
        </p:txBody>
      </p:sp>
      <p:graphicFrame>
        <p:nvGraphicFramePr>
          <p:cNvPr id="7" name="Diagram 6"/>
          <p:cNvGraphicFramePr/>
          <p:nvPr/>
        </p:nvGraphicFramePr>
        <p:xfrm>
          <a:off x="3048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Down Arrow 7"/>
          <p:cNvSpPr/>
          <p:nvPr/>
        </p:nvSpPr>
        <p:spPr>
          <a:xfrm>
            <a:off x="5334000" y="1219200"/>
            <a:ext cx="6858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IMG_20151213_213225.JPG"/>
          <p:cNvPicPr>
            <a:picLocks noChangeAspect="1"/>
          </p:cNvPicPr>
          <p:nvPr/>
        </p:nvPicPr>
        <p:blipFill>
          <a:blip r:embed="rId7" cstate="print"/>
          <a:stretch>
            <a:fillRect/>
          </a:stretch>
        </p:blipFill>
        <p:spPr>
          <a:xfrm rot="16200000">
            <a:off x="5410200" y="1600200"/>
            <a:ext cx="3505200" cy="7010400"/>
          </a:xfrm>
          <a:prstGeom prst="rect">
            <a:avLst/>
          </a:prstGeom>
        </p:spPr>
      </p:pic>
      <p:pic>
        <p:nvPicPr>
          <p:cNvPr id="10" name="Picture 9" descr="IMG_20151213_213302.JPG"/>
          <p:cNvPicPr>
            <a:picLocks noChangeAspect="1"/>
          </p:cNvPicPr>
          <p:nvPr/>
        </p:nvPicPr>
        <p:blipFill>
          <a:blip r:embed="rId8" cstate="print"/>
          <a:stretch>
            <a:fillRect/>
          </a:stretch>
        </p:blipFill>
        <p:spPr>
          <a:xfrm rot="16200000">
            <a:off x="6606073" y="-74165"/>
            <a:ext cx="3540186" cy="4103128"/>
          </a:xfrm>
          <a:prstGeom prst="rect">
            <a:avLst/>
          </a:prstGeom>
        </p:spPr>
      </p:pic>
      <p:pic>
        <p:nvPicPr>
          <p:cNvPr id="11" name="Picture 10" descr="IMG_20151213_213116.JPG"/>
          <p:cNvPicPr>
            <a:picLocks noChangeAspect="1"/>
          </p:cNvPicPr>
          <p:nvPr/>
        </p:nvPicPr>
        <p:blipFill>
          <a:blip r:embed="rId9" cstate="print"/>
          <a:stretch>
            <a:fillRect/>
          </a:stretch>
        </p:blipFill>
        <p:spPr>
          <a:xfrm rot="16200000">
            <a:off x="2552700" y="-419100"/>
            <a:ext cx="3048000" cy="43434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966769193"/>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graphicEl>
                                              <a:dgm id="{E770E011-92BB-4B08-BEFE-771F01590525}"/>
                                            </p:graphicEl>
                                          </p:spTgt>
                                        </p:tgtEl>
                                        <p:attrNameLst>
                                          <p:attrName>style.visibility</p:attrName>
                                        </p:attrNameLst>
                                      </p:cBhvr>
                                      <p:to>
                                        <p:strVal val="visible"/>
                                      </p:to>
                                    </p:set>
                                    <p:animEffect transition="in" filter="fade">
                                      <p:cBhvr>
                                        <p:cTn id="17" dur="2000"/>
                                        <p:tgtEl>
                                          <p:spTgt spid="7">
                                            <p:graphicEl>
                                              <a:dgm id="{E770E011-92BB-4B08-BEFE-771F0159052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graphicEl>
                                              <a:dgm id="{31402C70-F723-4758-B298-2C605FD6833E}"/>
                                            </p:graphicEl>
                                          </p:spTgt>
                                        </p:tgtEl>
                                        <p:attrNameLst>
                                          <p:attrName>style.visibility</p:attrName>
                                        </p:attrNameLst>
                                      </p:cBhvr>
                                      <p:to>
                                        <p:strVal val="visible"/>
                                      </p:to>
                                    </p:set>
                                    <p:animEffect transition="in" filter="fade">
                                      <p:cBhvr>
                                        <p:cTn id="22" dur="2000"/>
                                        <p:tgtEl>
                                          <p:spTgt spid="7">
                                            <p:graphicEl>
                                              <a:dgm id="{31402C70-F723-4758-B298-2C605FD6833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graphicEl>
                                              <a:dgm id="{27F3F9AA-C633-497A-942D-4BD2FB44CE23}"/>
                                            </p:graphicEl>
                                          </p:spTgt>
                                        </p:tgtEl>
                                        <p:attrNameLst>
                                          <p:attrName>style.visibility</p:attrName>
                                        </p:attrNameLst>
                                      </p:cBhvr>
                                      <p:to>
                                        <p:strVal val="visible"/>
                                      </p:to>
                                    </p:set>
                                    <p:animEffect transition="in" filter="fade">
                                      <p:cBhvr>
                                        <p:cTn id="27" dur="2000"/>
                                        <p:tgtEl>
                                          <p:spTgt spid="7">
                                            <p:graphicEl>
                                              <a:dgm id="{27F3F9AA-C633-497A-942D-4BD2FB44CE23}"/>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graphicEl>
                                              <a:dgm id="{0EB6AB58-54EF-416F-BA01-554B130D6400}"/>
                                            </p:graphicEl>
                                          </p:spTgt>
                                        </p:tgtEl>
                                        <p:attrNameLst>
                                          <p:attrName>style.visibility</p:attrName>
                                        </p:attrNameLst>
                                      </p:cBhvr>
                                      <p:to>
                                        <p:strVal val="visible"/>
                                      </p:to>
                                    </p:set>
                                    <p:animEffect transition="in" filter="fade">
                                      <p:cBhvr>
                                        <p:cTn id="32" dur="2000"/>
                                        <p:tgtEl>
                                          <p:spTgt spid="7">
                                            <p:graphicEl>
                                              <a:dgm id="{0EB6AB58-54EF-416F-BA01-554B130D6400}"/>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graphicEl>
                                              <a:dgm id="{2C99AE88-9213-4A6B-9D09-1E1E026953A6}"/>
                                            </p:graphicEl>
                                          </p:spTgt>
                                        </p:tgtEl>
                                        <p:attrNameLst>
                                          <p:attrName>style.visibility</p:attrName>
                                        </p:attrNameLst>
                                      </p:cBhvr>
                                      <p:to>
                                        <p:strVal val="visible"/>
                                      </p:to>
                                    </p:set>
                                    <p:animEffect transition="in" filter="fade">
                                      <p:cBhvr>
                                        <p:cTn id="37" dur="2000"/>
                                        <p:tgtEl>
                                          <p:spTgt spid="7">
                                            <p:graphicEl>
                                              <a:dgm id="{2C99AE88-9213-4A6B-9D09-1E1E026953A6}"/>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graphicEl>
                                              <a:dgm id="{49E6DF24-A0B6-41E5-B7AB-8CA6B8AF09CF}"/>
                                            </p:graphicEl>
                                          </p:spTgt>
                                        </p:tgtEl>
                                        <p:attrNameLst>
                                          <p:attrName>style.visibility</p:attrName>
                                        </p:attrNameLst>
                                      </p:cBhvr>
                                      <p:to>
                                        <p:strVal val="visible"/>
                                      </p:to>
                                    </p:set>
                                    <p:animEffect transition="in" filter="fade">
                                      <p:cBhvr>
                                        <p:cTn id="42" dur="2000"/>
                                        <p:tgtEl>
                                          <p:spTgt spid="7">
                                            <p:graphicEl>
                                              <a:dgm id="{49E6DF24-A0B6-41E5-B7AB-8CA6B8AF09CF}"/>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Graphic spid="7" grpId="0">
        <p:bldSub>
          <a:bldDgm bld="lvlOne"/>
        </p:bldSub>
      </p:bldGraphic>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0" y="610136"/>
            <a:ext cx="4495800" cy="6247864"/>
          </a:xfrm>
          <a:prstGeom prst="rect">
            <a:avLst/>
          </a:prstGeom>
          <a:noFill/>
        </p:spPr>
        <p:txBody>
          <a:bodyPr wrap="square" rtlCol="0">
            <a:spAutoFit/>
          </a:bodyPr>
          <a:lstStyle/>
          <a:p>
            <a:pPr algn="r"/>
            <a:r>
              <a:rPr lang="fa-IR" sz="3200" dirty="0">
                <a:cs typeface="B Homa" panose="00000400000000000000" pitchFamily="2" charset="-78"/>
              </a:rPr>
              <a:t>قرون وسطی</a:t>
            </a:r>
          </a:p>
          <a:p>
            <a:pPr algn="r"/>
            <a:r>
              <a:rPr lang="fa-IR" sz="2800" dirty="0">
                <a:cs typeface="B Homa" panose="00000400000000000000" pitchFamily="2" charset="-78"/>
              </a:rPr>
              <a:t>                   </a:t>
            </a:r>
            <a:r>
              <a:rPr lang="fa-IR" sz="2400" dirty="0">
                <a:cs typeface="B Homa" panose="00000400000000000000" pitchFamily="2" charset="-78"/>
              </a:rPr>
              <a:t>دوره نارا</a:t>
            </a:r>
          </a:p>
          <a:p>
            <a:pPr algn="r"/>
            <a:r>
              <a:rPr lang="fa-IR" sz="2400" dirty="0">
                <a:cs typeface="B Homa" panose="00000400000000000000" pitchFamily="2" charset="-78"/>
              </a:rPr>
              <a:t>                      دوره هی آن</a:t>
            </a:r>
          </a:p>
          <a:p>
            <a:pPr algn="r"/>
            <a:r>
              <a:rPr lang="fa-IR" sz="2400" dirty="0">
                <a:cs typeface="B Homa" panose="00000400000000000000" pitchFamily="2" charset="-78"/>
              </a:rPr>
              <a:t>                      دوره کاماکورا</a:t>
            </a:r>
          </a:p>
          <a:p>
            <a:pPr algn="r"/>
            <a:endParaRPr lang="fa-IR" sz="2400" dirty="0">
              <a:cs typeface="B Homa" panose="00000400000000000000" pitchFamily="2" charset="-78"/>
            </a:endParaRPr>
          </a:p>
          <a:p>
            <a:pPr algn="r"/>
            <a:r>
              <a:rPr lang="fa-IR" sz="3200" dirty="0">
                <a:cs typeface="B Homa" panose="00000400000000000000" pitchFamily="2" charset="-78"/>
              </a:rPr>
              <a:t>قرن پانزدهم</a:t>
            </a:r>
          </a:p>
          <a:p>
            <a:pPr algn="r"/>
            <a:r>
              <a:rPr lang="fa-IR" sz="2800" dirty="0">
                <a:cs typeface="B Homa" panose="00000400000000000000" pitchFamily="2" charset="-78"/>
              </a:rPr>
              <a:t>                   </a:t>
            </a:r>
            <a:r>
              <a:rPr lang="fa-IR" sz="2400" dirty="0">
                <a:cs typeface="B Homa" panose="00000400000000000000" pitchFamily="2" charset="-78"/>
              </a:rPr>
              <a:t>دوره موروماچی</a:t>
            </a:r>
            <a:endParaRPr lang="fa-IR" sz="2800" dirty="0">
              <a:cs typeface="B Homa" panose="00000400000000000000" pitchFamily="2" charset="-78"/>
            </a:endParaRPr>
          </a:p>
          <a:p>
            <a:pPr algn="r"/>
            <a:endParaRPr lang="fa-IR" sz="3200" dirty="0">
              <a:cs typeface="B Homa" panose="00000400000000000000" pitchFamily="2" charset="-78"/>
            </a:endParaRPr>
          </a:p>
          <a:p>
            <a:pPr algn="r"/>
            <a:r>
              <a:rPr lang="fa-IR" sz="3200" dirty="0">
                <a:cs typeface="B Homa" panose="00000400000000000000" pitchFamily="2" charset="-78"/>
              </a:rPr>
              <a:t>قرن شانزدهم</a:t>
            </a:r>
          </a:p>
          <a:p>
            <a:pPr algn="r"/>
            <a:r>
              <a:rPr lang="fa-IR" sz="2800" dirty="0">
                <a:cs typeface="B Homa" panose="00000400000000000000" pitchFamily="2" charset="-78"/>
              </a:rPr>
              <a:t>                   </a:t>
            </a:r>
            <a:r>
              <a:rPr lang="fa-IR" sz="2400" dirty="0">
                <a:cs typeface="B Homa" panose="00000400000000000000" pitchFamily="2" charset="-78"/>
              </a:rPr>
              <a:t>دوره مومویاما</a:t>
            </a:r>
            <a:endParaRPr lang="fa-IR" sz="2800" dirty="0">
              <a:cs typeface="B Homa" panose="00000400000000000000" pitchFamily="2" charset="-78"/>
            </a:endParaRPr>
          </a:p>
          <a:p>
            <a:pPr algn="r"/>
            <a:endParaRPr lang="fa-IR" sz="3200" dirty="0">
              <a:cs typeface="B Homa" panose="00000400000000000000" pitchFamily="2" charset="-78"/>
            </a:endParaRPr>
          </a:p>
          <a:p>
            <a:pPr algn="r"/>
            <a:r>
              <a:rPr lang="fa-IR" sz="3200" dirty="0">
                <a:cs typeface="B Homa" panose="00000400000000000000" pitchFamily="2" charset="-78"/>
              </a:rPr>
              <a:t>قرن هفدهم</a:t>
            </a:r>
          </a:p>
          <a:p>
            <a:pPr algn="r"/>
            <a:r>
              <a:rPr lang="fa-IR" sz="2800" dirty="0">
                <a:cs typeface="B Homa" panose="00000400000000000000" pitchFamily="2" charset="-78"/>
              </a:rPr>
              <a:t>                   </a:t>
            </a:r>
            <a:r>
              <a:rPr lang="fa-IR" sz="2400" dirty="0">
                <a:cs typeface="B Homa" panose="00000400000000000000" pitchFamily="2" charset="-78"/>
              </a:rPr>
              <a:t>دوره ادو</a:t>
            </a:r>
          </a:p>
          <a:p>
            <a:pPr algn="r"/>
            <a:r>
              <a:rPr lang="fa-IR" sz="2400" dirty="0">
                <a:cs typeface="B Homa" panose="00000400000000000000" pitchFamily="2" charset="-78"/>
              </a:rPr>
              <a:t>                      امپراتوری گورکانی</a:t>
            </a:r>
            <a:endParaRPr lang="en-US" sz="2400" dirty="0">
              <a:cs typeface="B Homa" panose="00000400000000000000" pitchFamily="2" charset="-78"/>
            </a:endParaRPr>
          </a:p>
        </p:txBody>
      </p:sp>
      <p:sp>
        <p:nvSpPr>
          <p:cNvPr id="2" name="TextBox 1"/>
          <p:cNvSpPr txBox="1"/>
          <p:nvPr/>
        </p:nvSpPr>
        <p:spPr>
          <a:xfrm>
            <a:off x="10130590" y="610136"/>
            <a:ext cx="1792705" cy="523220"/>
          </a:xfrm>
          <a:prstGeom prst="rect">
            <a:avLst/>
          </a:prstGeom>
          <a:noFill/>
        </p:spPr>
        <p:txBody>
          <a:bodyPr wrap="square" rtlCol="1">
            <a:spAutoFit/>
          </a:bodyPr>
          <a:lstStyle/>
          <a:p>
            <a:r>
              <a:rPr lang="fa-IR" sz="2800" dirty="0" smtClean="0">
                <a:cs typeface="B Homa" panose="00000400000000000000" pitchFamily="2" charset="-78"/>
              </a:rPr>
              <a:t>فهرست</a:t>
            </a:r>
            <a:endParaRPr lang="fa-IR" sz="2800" dirty="0">
              <a:cs typeface="B Homa" panose="00000400000000000000" pitchFamily="2" charset="-78"/>
            </a:endParaRPr>
          </a:p>
        </p:txBody>
      </p:sp>
    </p:spTree>
    <p:extLst>
      <p:ext uri="{BB962C8B-B14F-4D97-AF65-F5344CB8AC3E}">
        <p14:creationId xmlns:p14="http://schemas.microsoft.com/office/powerpoint/2010/main" val="146800277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01841" y="207634"/>
            <a:ext cx="3461359" cy="369332"/>
          </a:xfrm>
          <a:prstGeom prst="rect">
            <a:avLst/>
          </a:prstGeom>
          <a:noFill/>
        </p:spPr>
        <p:txBody>
          <a:bodyPr wrap="square" rtlCol="0">
            <a:spAutoFit/>
          </a:bodyPr>
          <a:lstStyle/>
          <a:p>
            <a:pPr algn="r" rtl="1"/>
            <a:r>
              <a:rPr lang="fa-IR" dirty="0">
                <a:cs typeface="B Homa" panose="00000400000000000000" pitchFamily="2" charset="-78"/>
              </a:rPr>
              <a:t>قرن هفدهم دوره اِدو(1867-1603)</a:t>
            </a:r>
            <a:endParaRPr lang="en-US" dirty="0">
              <a:cs typeface="B Homa" panose="00000400000000000000" pitchFamily="2" charset="-78"/>
            </a:endParaRPr>
          </a:p>
        </p:txBody>
      </p:sp>
      <p:sp>
        <p:nvSpPr>
          <p:cNvPr id="5" name="TextBox 4"/>
          <p:cNvSpPr txBox="1"/>
          <p:nvPr/>
        </p:nvSpPr>
        <p:spPr>
          <a:xfrm>
            <a:off x="2057400" y="838201"/>
            <a:ext cx="8305800" cy="3000821"/>
          </a:xfrm>
          <a:prstGeom prst="rect">
            <a:avLst/>
          </a:prstGeom>
          <a:noFill/>
        </p:spPr>
        <p:txBody>
          <a:bodyPr wrap="square" rtlCol="0">
            <a:spAutoFit/>
          </a:bodyPr>
          <a:lstStyle/>
          <a:p>
            <a:pPr algn="r" rtl="1">
              <a:lnSpc>
                <a:spcPct val="150000"/>
              </a:lnSpc>
            </a:pPr>
            <a:r>
              <a:rPr lang="fa-IR" b="1" dirty="0">
                <a:cs typeface="B Homa" panose="00000400000000000000" pitchFamily="2" charset="-78"/>
              </a:rPr>
              <a:t>جامعه دستوری و انزوای فرهنگی</a:t>
            </a:r>
          </a:p>
          <a:p>
            <a:pPr algn="r" rtl="1">
              <a:lnSpc>
                <a:spcPct val="150000"/>
              </a:lnSpc>
            </a:pPr>
            <a:r>
              <a:rPr lang="fa-IR" dirty="0">
                <a:cs typeface="B Homa" panose="00000400000000000000" pitchFamily="2" charset="-78"/>
              </a:rPr>
              <a:t>قوانین لیاسو از درگیر شدن دربار امپراتوری در امور دولتی و سیاست جلوگیری می کرد و همانند دوره هی آن ، فعالیت های امپراتور را به کارهای هنری محدود کرده بود. این دو گروه گرفتار در بند یعنی خانواده های دایمیو ها که در توکیو گروگان بودند و دربار امپراتوری منتقل شده به کیوتو، خود را با ساخت باغ های بزرگ مشغول می ساختند. الگوی این باغ ها ، باغ چای بود که عملکرد آن به عنوان محل گذار در مقیاس بزرگ تحقق یافته بود. این باغ ها با نام باغ های پرسه زنی شهرت یافتند و این باغ ها برای یادآوری منظر طبیعی ژاپن طراحی میشدند.</a:t>
            </a:r>
            <a:endParaRPr lang="en-US" dirty="0">
              <a:cs typeface="B Homa" panose="00000400000000000000" pitchFamily="2" charset="-78"/>
            </a:endParaRPr>
          </a:p>
        </p:txBody>
      </p:sp>
      <p:pic>
        <p:nvPicPr>
          <p:cNvPr id="6" name="Picture 5" descr="IMG_20151213_213040.JPG"/>
          <p:cNvPicPr>
            <a:picLocks noChangeAspect="1"/>
          </p:cNvPicPr>
          <p:nvPr/>
        </p:nvPicPr>
        <p:blipFill>
          <a:blip r:embed="rId2"/>
          <a:stretch>
            <a:fillRect/>
          </a:stretch>
        </p:blipFill>
        <p:spPr>
          <a:xfrm>
            <a:off x="1219201" y="0"/>
            <a:ext cx="9143999" cy="6858000"/>
          </a:xfrm>
          <a:prstGeom prst="rect">
            <a:avLst/>
          </a:prstGeom>
        </p:spPr>
      </p:pic>
    </p:spTree>
    <p:extLst>
      <p:ext uri="{BB962C8B-B14F-4D97-AF65-F5344CB8AC3E}">
        <p14:creationId xmlns:p14="http://schemas.microsoft.com/office/powerpoint/2010/main" val="294956378"/>
      </p:ext>
    </p:ext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72400" y="196332"/>
            <a:ext cx="2819400" cy="646331"/>
          </a:xfrm>
          <a:prstGeom prst="rect">
            <a:avLst/>
          </a:prstGeom>
          <a:noFill/>
        </p:spPr>
        <p:txBody>
          <a:bodyPr wrap="square" rtlCol="0">
            <a:spAutoFit/>
          </a:bodyPr>
          <a:lstStyle/>
          <a:p>
            <a:pPr algn="r" rtl="1"/>
            <a:r>
              <a:rPr lang="fa-IR" dirty="0">
                <a:cs typeface="B Homa" panose="00000400000000000000" pitchFamily="2" charset="-78"/>
              </a:rPr>
              <a:t>قرن هفدهم-دوره اِدو(1867-1603)</a:t>
            </a:r>
            <a:endParaRPr lang="en-US" dirty="0">
              <a:cs typeface="B Homa" panose="00000400000000000000" pitchFamily="2" charset="-78"/>
            </a:endParaRPr>
          </a:p>
        </p:txBody>
      </p:sp>
      <p:sp>
        <p:nvSpPr>
          <p:cNvPr id="5" name="TextBox 4"/>
          <p:cNvSpPr txBox="1"/>
          <p:nvPr/>
        </p:nvSpPr>
        <p:spPr>
          <a:xfrm>
            <a:off x="2057400" y="914401"/>
            <a:ext cx="8305800" cy="5909310"/>
          </a:xfrm>
          <a:prstGeom prst="rect">
            <a:avLst/>
          </a:prstGeom>
          <a:noFill/>
        </p:spPr>
        <p:txBody>
          <a:bodyPr wrap="square" rtlCol="0">
            <a:spAutoFit/>
          </a:bodyPr>
          <a:lstStyle/>
          <a:p>
            <a:pPr algn="just" rtl="1">
              <a:lnSpc>
                <a:spcPct val="150000"/>
              </a:lnSpc>
            </a:pPr>
            <a:r>
              <a:rPr lang="fa-IR" dirty="0">
                <a:cs typeface="B Homa" panose="00000400000000000000" pitchFamily="2" charset="-78"/>
              </a:rPr>
              <a:t>ویژگی های نخستین باغ های پرسه زنی</a:t>
            </a:r>
          </a:p>
          <a:p>
            <a:pPr algn="just" rtl="1">
              <a:lnSpc>
                <a:spcPct val="150000"/>
              </a:lnSpc>
            </a:pPr>
            <a:r>
              <a:rPr lang="fa-IR" dirty="0">
                <a:cs typeface="B Homa" panose="00000400000000000000" pitchFamily="2" charset="-78"/>
              </a:rPr>
              <a:t>-این باغ ها داری یک دریاچه بودند و اغلب با ویژگی های منظر دور دست در هم می آمیختند. مسیر به صورت سلسله مراتبی ساخته نمیشد اما به صورت مجموعه ای از رخداد های بصری مستقل طراحی شده بودکه به ناظر الهام می شد.</a:t>
            </a:r>
          </a:p>
          <a:p>
            <a:pPr algn="just" rtl="1">
              <a:lnSpc>
                <a:spcPct val="150000"/>
              </a:lnSpc>
            </a:pPr>
            <a:r>
              <a:rPr lang="fa-IR" dirty="0">
                <a:cs typeface="B Homa" panose="00000400000000000000" pitchFamily="2" charset="-78"/>
              </a:rPr>
              <a:t>-باغ های پرسه زنی اتاق های چای، کوشک ها، فانوس های سنگ تراشی شده و پاگودا ها(بتکده) را در بر می گرفت.</a:t>
            </a:r>
          </a:p>
          <a:p>
            <a:pPr algn="just" rtl="1">
              <a:lnSpc>
                <a:spcPct val="150000"/>
              </a:lnSpc>
            </a:pPr>
            <a:r>
              <a:rPr lang="fa-IR" dirty="0">
                <a:cs typeface="B Homa" panose="00000400000000000000" pitchFamily="2" charset="-78"/>
              </a:rPr>
              <a:t>-در کنار دریاچه خلیج های کوچکی وجود داشت ،. سنگ های بزرگ بر خطوط ساحل تاکید می کردند.</a:t>
            </a:r>
          </a:p>
          <a:p>
            <a:pPr algn="just" rtl="1">
              <a:lnSpc>
                <a:spcPct val="150000"/>
              </a:lnSpc>
            </a:pPr>
            <a:r>
              <a:rPr lang="fa-IR" dirty="0">
                <a:cs typeface="B Homa" panose="00000400000000000000" pitchFamily="2" charset="-78"/>
              </a:rPr>
              <a:t>-اصل پیدا و پنهان شدن به عنوان یک عنصر انتظار و شگفتی به حس تجربه منظر افزوده شد.</a:t>
            </a:r>
          </a:p>
          <a:p>
            <a:pPr algn="just" rtl="1">
              <a:lnSpc>
                <a:spcPct val="150000"/>
              </a:lnSpc>
            </a:pPr>
            <a:r>
              <a:rPr lang="fa-IR" dirty="0">
                <a:cs typeface="B Homa" panose="00000400000000000000" pitchFamily="2" charset="-78"/>
              </a:rPr>
              <a:t>-در باغ های پرسه زنی دوره اِدو، چشم انداز ها عمدتا به سمت کوه فوجی و لنگرگاه بود.</a:t>
            </a:r>
          </a:p>
          <a:p>
            <a:pPr algn="just" rtl="1">
              <a:lnSpc>
                <a:spcPct val="150000"/>
              </a:lnSpc>
            </a:pPr>
            <a:r>
              <a:rPr lang="fa-IR" dirty="0">
                <a:cs typeface="B Homa" panose="00000400000000000000" pitchFamily="2" charset="-78"/>
              </a:rPr>
              <a:t>-باغ های پرسه زنی توجه ناظر را هم به ویژگی های درونی و هم چشم اندازهای بیرونی معطوف می کردند.</a:t>
            </a:r>
          </a:p>
          <a:p>
            <a:pPr algn="just" rtl="1">
              <a:lnSpc>
                <a:spcPct val="150000"/>
              </a:lnSpc>
            </a:pPr>
            <a:r>
              <a:rPr lang="fa-IR" dirty="0">
                <a:cs typeface="B Homa" panose="00000400000000000000" pitchFamily="2" charset="-78"/>
              </a:rPr>
              <a:t>-ممارست در استفاده از منظر وام گرفته یا همان شاکی چیزی فراتر از ستایش بصری منظر بود، در این حالت طبیعت تفسیری دوباره میشد، تصویر پیامی در درون خود داشت .</a:t>
            </a:r>
          </a:p>
          <a:p>
            <a:pPr algn="just" rtl="1">
              <a:lnSpc>
                <a:spcPct val="150000"/>
              </a:lnSpc>
            </a:pPr>
            <a:r>
              <a:rPr lang="fa-IR" dirty="0">
                <a:cs typeface="B Homa" panose="00000400000000000000" pitchFamily="2" charset="-78"/>
              </a:rPr>
              <a:t>-منظر از تجسم اصول پیش زمینه، میان زمینه و پس زمینه ساخته می شد که مرزهای بصری و مفهومی باغ را گسترده تر می کرد.(بولتز: 1392، 112)</a:t>
            </a:r>
            <a:endParaRPr lang="en-US" dirty="0">
              <a:cs typeface="B Homa" panose="00000400000000000000" pitchFamily="2" charset="-78"/>
            </a:endParaRPr>
          </a:p>
        </p:txBody>
      </p:sp>
      <p:pic>
        <p:nvPicPr>
          <p:cNvPr id="6" name="Picture 5" descr="IMG_20151213_213004.JPG"/>
          <p:cNvPicPr>
            <a:picLocks noChangeAspect="1"/>
          </p:cNvPicPr>
          <p:nvPr/>
        </p:nvPicPr>
        <p:blipFill>
          <a:blip r:embed="rId2"/>
          <a:stretch>
            <a:fillRect/>
          </a:stretch>
        </p:blipFill>
        <p:spPr>
          <a:xfrm rot="16200000">
            <a:off x="2552698" y="-986791"/>
            <a:ext cx="6477001" cy="9144003"/>
          </a:xfrm>
          <a:prstGeom prst="rect">
            <a:avLst/>
          </a:prstGeom>
        </p:spPr>
      </p:pic>
    </p:spTree>
    <p:extLst>
      <p:ext uri="{BB962C8B-B14F-4D97-AF65-F5344CB8AC3E}">
        <p14:creationId xmlns:p14="http://schemas.microsoft.com/office/powerpoint/2010/main" val="19317640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20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2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20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2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20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20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72989" y="235343"/>
            <a:ext cx="4042611" cy="369332"/>
          </a:xfrm>
          <a:prstGeom prst="rect">
            <a:avLst/>
          </a:prstGeom>
          <a:noFill/>
        </p:spPr>
        <p:txBody>
          <a:bodyPr wrap="square" rtlCol="0">
            <a:spAutoFit/>
          </a:bodyPr>
          <a:lstStyle/>
          <a:p>
            <a:pPr algn="r" rtl="1"/>
            <a:r>
              <a:rPr lang="fa-IR" dirty="0">
                <a:cs typeface="B Homa" panose="00000400000000000000" pitchFamily="2" charset="-78"/>
              </a:rPr>
              <a:t>قرن هفدهم-دوره اِدو(1867-1603)</a:t>
            </a:r>
            <a:endParaRPr lang="en-US" dirty="0">
              <a:cs typeface="B Homa" panose="00000400000000000000" pitchFamily="2" charset="-78"/>
            </a:endParaRPr>
          </a:p>
        </p:txBody>
      </p:sp>
      <p:sp>
        <p:nvSpPr>
          <p:cNvPr id="5" name="TextBox 4"/>
          <p:cNvSpPr txBox="1"/>
          <p:nvPr/>
        </p:nvSpPr>
        <p:spPr>
          <a:xfrm>
            <a:off x="3048000" y="762001"/>
            <a:ext cx="6400800" cy="5632311"/>
          </a:xfrm>
          <a:prstGeom prst="rect">
            <a:avLst/>
          </a:prstGeom>
          <a:noFill/>
        </p:spPr>
        <p:txBody>
          <a:bodyPr wrap="square" rtlCol="0">
            <a:spAutoFit/>
          </a:bodyPr>
          <a:lstStyle/>
          <a:p>
            <a:pPr algn="ctr" rtl="1">
              <a:lnSpc>
                <a:spcPct val="200000"/>
              </a:lnSpc>
            </a:pPr>
            <a:r>
              <a:rPr lang="fa-IR" b="1" dirty="0">
                <a:cs typeface="B Homa" panose="00000400000000000000" pitchFamily="2" charset="-78"/>
              </a:rPr>
              <a:t>املاک امپراتوری در کیوتو</a:t>
            </a:r>
          </a:p>
          <a:p>
            <a:pPr algn="ctr" rtl="1">
              <a:lnSpc>
                <a:spcPct val="200000"/>
              </a:lnSpc>
            </a:pPr>
            <a:r>
              <a:rPr lang="fa-IR" dirty="0">
                <a:cs typeface="B Homa" panose="00000400000000000000" pitchFamily="2" charset="-78"/>
              </a:rPr>
              <a:t>باغ های پرسه زنی امپراتوری به طور میانگین 10 برابر بزرگتر از باغ های درباری متعلق به پیشینیان آن ها در دوره هی آن بود.</a:t>
            </a:r>
          </a:p>
          <a:p>
            <a:pPr algn="ctr" rtl="1">
              <a:lnSpc>
                <a:spcPct val="200000"/>
              </a:lnSpc>
            </a:pPr>
            <a:r>
              <a:rPr lang="fa-IR" b="1" dirty="0">
                <a:cs typeface="B Homa" panose="00000400000000000000" pitchFamily="2" charset="-78"/>
              </a:rPr>
              <a:t>       </a:t>
            </a:r>
          </a:p>
          <a:p>
            <a:pPr algn="ctr" rtl="1">
              <a:lnSpc>
                <a:spcPct val="200000"/>
              </a:lnSpc>
            </a:pPr>
            <a:r>
              <a:rPr lang="fa-IR" b="1" dirty="0">
                <a:cs typeface="B Homa" panose="00000400000000000000" pitchFamily="2" charset="-78"/>
              </a:rPr>
              <a:t>          نمونه هایی از ویلاهای امپراتوری</a:t>
            </a:r>
          </a:p>
          <a:p>
            <a:pPr algn="ctr" rtl="1">
              <a:lnSpc>
                <a:spcPct val="200000"/>
              </a:lnSpc>
            </a:pPr>
            <a:r>
              <a:rPr lang="fa-IR" dirty="0">
                <a:cs typeface="B Homa" panose="00000400000000000000" pitchFamily="2" charset="-78"/>
              </a:rPr>
              <a:t>        1-کاتسورا-ریکیو</a:t>
            </a:r>
          </a:p>
          <a:p>
            <a:pPr algn="ctr" rtl="1">
              <a:lnSpc>
                <a:spcPct val="200000"/>
              </a:lnSpc>
            </a:pPr>
            <a:r>
              <a:rPr lang="fa-IR" dirty="0">
                <a:cs typeface="B Homa" panose="00000400000000000000" pitchFamily="2" charset="-78"/>
              </a:rPr>
              <a:t>        2-شوگاکو-این</a:t>
            </a:r>
          </a:p>
          <a:p>
            <a:pPr algn="ctr" rtl="1">
              <a:lnSpc>
                <a:spcPct val="200000"/>
              </a:lnSpc>
            </a:pPr>
            <a:r>
              <a:rPr lang="fa-IR" dirty="0">
                <a:cs typeface="B Homa" panose="00000400000000000000" pitchFamily="2" charset="-78"/>
              </a:rPr>
              <a:t>        3-سنتو گوشو </a:t>
            </a:r>
          </a:p>
          <a:p>
            <a:pPr algn="ctr" rtl="1">
              <a:lnSpc>
                <a:spcPct val="200000"/>
              </a:lnSpc>
            </a:pPr>
            <a:endParaRPr lang="fa-IR" dirty="0">
              <a:cs typeface="B Homa" panose="00000400000000000000" pitchFamily="2" charset="-78"/>
            </a:endParaRPr>
          </a:p>
          <a:p>
            <a:pPr algn="ctr" rtl="1">
              <a:lnSpc>
                <a:spcPct val="200000"/>
              </a:lnSpc>
            </a:pPr>
            <a:r>
              <a:rPr lang="fa-IR" dirty="0">
                <a:cs typeface="B Homa" panose="00000400000000000000" pitchFamily="2" charset="-78"/>
              </a:rPr>
              <a:t>.(بولتز: 1392، 113)</a:t>
            </a:r>
            <a:endParaRPr lang="en-US" dirty="0">
              <a:cs typeface="B Homa" panose="00000400000000000000" pitchFamily="2" charset="-78"/>
            </a:endParaRPr>
          </a:p>
        </p:txBody>
      </p:sp>
    </p:spTree>
    <p:extLst>
      <p:ext uri="{BB962C8B-B14F-4D97-AF65-F5344CB8AC3E}">
        <p14:creationId xmlns:p14="http://schemas.microsoft.com/office/powerpoint/2010/main" val="198684897"/>
      </p:ext>
    </p:extLst>
  </p:cSld>
  <p:clrMapOvr>
    <a:masterClrMapping/>
  </p:clrMapOvr>
  <p:transition>
    <p:pull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29600" y="145907"/>
            <a:ext cx="3536517" cy="369332"/>
          </a:xfrm>
          <a:prstGeom prst="rect">
            <a:avLst/>
          </a:prstGeom>
          <a:noFill/>
        </p:spPr>
        <p:txBody>
          <a:bodyPr wrap="square" rtlCol="0">
            <a:spAutoFit/>
          </a:bodyPr>
          <a:lstStyle/>
          <a:p>
            <a:pPr algn="r" rtl="1"/>
            <a:r>
              <a:rPr lang="fa-IR" dirty="0">
                <a:cs typeface="B Homa" panose="00000400000000000000" pitchFamily="2" charset="-78"/>
              </a:rPr>
              <a:t>قرن هفدهم-دوره اِدو(1867-1603)</a:t>
            </a:r>
            <a:endParaRPr lang="en-US" dirty="0">
              <a:cs typeface="B Homa" panose="00000400000000000000" pitchFamily="2" charset="-78"/>
            </a:endParaRPr>
          </a:p>
        </p:txBody>
      </p:sp>
      <p:sp>
        <p:nvSpPr>
          <p:cNvPr id="6" name="TextBox 5"/>
          <p:cNvSpPr txBox="1"/>
          <p:nvPr/>
        </p:nvSpPr>
        <p:spPr>
          <a:xfrm>
            <a:off x="475989" y="533192"/>
            <a:ext cx="10647123" cy="5909310"/>
          </a:xfrm>
          <a:prstGeom prst="rect">
            <a:avLst/>
          </a:prstGeom>
          <a:noFill/>
        </p:spPr>
        <p:txBody>
          <a:bodyPr wrap="square" rtlCol="0">
            <a:spAutoFit/>
          </a:bodyPr>
          <a:lstStyle/>
          <a:p>
            <a:pPr algn="just" rtl="1">
              <a:lnSpc>
                <a:spcPct val="150000"/>
              </a:lnSpc>
            </a:pPr>
            <a:r>
              <a:rPr lang="fa-IR" dirty="0">
                <a:cs typeface="B Homa" panose="00000400000000000000" pitchFamily="2" charset="-78"/>
              </a:rPr>
              <a:t>کاتسورا- ریکیو</a:t>
            </a:r>
          </a:p>
          <a:p>
            <a:pPr algn="just" rtl="1">
              <a:lnSpc>
                <a:spcPct val="150000"/>
              </a:lnSpc>
            </a:pPr>
            <a:r>
              <a:rPr lang="fa-IR" dirty="0">
                <a:cs typeface="B Homa" panose="00000400000000000000" pitchFamily="2" charset="-78"/>
              </a:rPr>
              <a:t>ویلای کاتسورا در سال1620 وتوسط شاهزاده توشی هیتو به عنوان فضایی برای انزوا و خلوت در بیرون شهر طرح ریطی شد و چند دهه بعد توسط توشی تادا به اتمام رسید.</a:t>
            </a:r>
          </a:p>
          <a:p>
            <a:pPr algn="just" rtl="1">
              <a:lnSpc>
                <a:spcPct val="150000"/>
              </a:lnSpc>
            </a:pPr>
            <a:r>
              <a:rPr lang="fa-IR" dirty="0">
                <a:cs typeface="B Homa" panose="00000400000000000000" pitchFamily="2" charset="-78"/>
              </a:rPr>
              <a:t>ویلای کاتسورا به نمونه قطعی باغ های پرسه زنی به عنوان تجربه ای شاعرانه مبدل شد. سیستم مسیرهای پیاده روی با دقت تمام پیرامون دریاچه ای با خطوط ساحلی پیچیده طرح ریزی شده است. خطوط منظر با حرکت ناظر در جهت عقربه های ساعت دور دریاچه آشکار می شود.</a:t>
            </a:r>
          </a:p>
          <a:p>
            <a:pPr algn="just" rtl="1">
              <a:lnSpc>
                <a:spcPct val="150000"/>
              </a:lnSpc>
            </a:pPr>
            <a:r>
              <a:rPr lang="fa-IR" dirty="0">
                <a:cs typeface="B Homa" panose="00000400000000000000" pitchFamily="2" charset="-78"/>
              </a:rPr>
              <a:t>بخش های مختلف منظر در این ویلا عبارت ان از:</a:t>
            </a:r>
          </a:p>
          <a:p>
            <a:pPr algn="just" rtl="1">
              <a:lnSpc>
                <a:spcPct val="150000"/>
              </a:lnSpc>
            </a:pPr>
            <a:r>
              <a:rPr lang="fa-IR" dirty="0">
                <a:cs typeface="B Homa" panose="00000400000000000000" pitchFamily="2" charset="-78"/>
              </a:rPr>
              <a:t>1-جزیره لاک پشت باز آفرینی دماغه مشهور با نام آمانوهاشی دات      2- پل سنگی یکپارچه      3- فانوس های سنگی </a:t>
            </a:r>
          </a:p>
          <a:p>
            <a:pPr algn="just" rtl="1">
              <a:lnSpc>
                <a:spcPct val="150000"/>
              </a:lnSpc>
            </a:pPr>
            <a:r>
              <a:rPr lang="fa-IR" dirty="0">
                <a:cs typeface="B Homa" panose="00000400000000000000" pitchFamily="2" charset="-78"/>
              </a:rPr>
              <a:t>4- مجموعه ای از خانه های چای</a:t>
            </a:r>
          </a:p>
          <a:p>
            <a:pPr algn="just" rtl="1">
              <a:lnSpc>
                <a:spcPct val="150000"/>
              </a:lnSpc>
            </a:pPr>
            <a:r>
              <a:rPr lang="fa-IR" dirty="0">
                <a:cs typeface="B Homa" panose="00000400000000000000" pitchFamily="2" charset="-78"/>
              </a:rPr>
              <a:t>ویژگی های این ویلا</a:t>
            </a:r>
          </a:p>
          <a:p>
            <a:pPr algn="just" rtl="1">
              <a:lnSpc>
                <a:spcPct val="150000"/>
              </a:lnSpc>
            </a:pPr>
            <a:r>
              <a:rPr lang="fa-IR" dirty="0">
                <a:cs typeface="B Homa" panose="00000400000000000000" pitchFamily="2" charset="-78"/>
              </a:rPr>
              <a:t>سه عمارت به سبک کوشک روستایی شواینبه طور متناوب بر روی یک خط مورب بنا شده اند و از نظر بصری با منظر پیوند دارند.</a:t>
            </a:r>
          </a:p>
          <a:p>
            <a:pPr algn="just" rtl="1">
              <a:lnSpc>
                <a:spcPct val="150000"/>
              </a:lnSpc>
            </a:pPr>
            <a:r>
              <a:rPr lang="fa-IR" dirty="0">
                <a:cs typeface="B Homa" panose="00000400000000000000" pitchFamily="2" charset="-78"/>
              </a:rPr>
              <a:t>همه اتاق ها رو به باغ گشوده میشوند.</a:t>
            </a:r>
          </a:p>
          <a:p>
            <a:pPr algn="just" rtl="1">
              <a:lnSpc>
                <a:spcPct val="150000"/>
              </a:lnSpc>
            </a:pPr>
            <a:r>
              <a:rPr lang="fa-IR" dirty="0">
                <a:cs typeface="B Homa" panose="00000400000000000000" pitchFamily="2" charset="-78"/>
              </a:rPr>
              <a:t>سازه ها در سطحی بالاتر از زمین بنا شده اند.</a:t>
            </a:r>
          </a:p>
          <a:p>
            <a:pPr algn="just" rtl="1">
              <a:lnSpc>
                <a:spcPct val="150000"/>
              </a:lnSpc>
            </a:pPr>
            <a:r>
              <a:rPr lang="fa-IR" dirty="0">
                <a:cs typeface="B Homa" panose="00000400000000000000" pitchFamily="2" charset="-78"/>
              </a:rPr>
              <a:t>صفه ای نیز برای تماشای ماه تعبیه شده است.(بولتز: 1392، 113)</a:t>
            </a:r>
            <a:endParaRPr lang="en-US" dirty="0">
              <a:cs typeface="B Homa" panose="00000400000000000000" pitchFamily="2" charset="-78"/>
            </a:endParaRPr>
          </a:p>
        </p:txBody>
      </p:sp>
      <p:pic>
        <p:nvPicPr>
          <p:cNvPr id="7" name="Picture 6" descr="IMG_20151213_212902.JPG"/>
          <p:cNvPicPr>
            <a:picLocks noChangeAspect="1"/>
          </p:cNvPicPr>
          <p:nvPr/>
        </p:nvPicPr>
        <p:blipFill>
          <a:blip r:embed="rId3" cstate="print"/>
          <a:stretch>
            <a:fillRect/>
          </a:stretch>
        </p:blipFill>
        <p:spPr>
          <a:xfrm rot="16200000">
            <a:off x="3435208" y="-532139"/>
            <a:ext cx="5869819" cy="8458202"/>
          </a:xfrm>
          <a:prstGeom prst="rect">
            <a:avLst/>
          </a:prstGeom>
        </p:spPr>
      </p:pic>
    </p:spTree>
    <p:extLst>
      <p:ext uri="{BB962C8B-B14F-4D97-AF65-F5344CB8AC3E}">
        <p14:creationId xmlns:p14="http://schemas.microsoft.com/office/powerpoint/2010/main" val="1495719200"/>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20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fade">
                                      <p:cBhvr>
                                        <p:cTn id="42" dur="20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fade">
                                      <p:cBhvr>
                                        <p:cTn id="47" dur="2000"/>
                                        <p:tgtEl>
                                          <p:spTgt spid="6">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xEl>
                                              <p:pRg st="9" end="9"/>
                                            </p:txEl>
                                          </p:spTgt>
                                        </p:tgtEl>
                                        <p:attrNameLst>
                                          <p:attrName>style.visibility</p:attrName>
                                        </p:attrNameLst>
                                      </p:cBhvr>
                                      <p:to>
                                        <p:strVal val="visible"/>
                                      </p:to>
                                    </p:set>
                                    <p:animEffect transition="in" filter="fade">
                                      <p:cBhvr>
                                        <p:cTn id="52" dur="2000"/>
                                        <p:tgtEl>
                                          <p:spTgt spid="6">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
                                            <p:txEl>
                                              <p:pRg st="10" end="10"/>
                                            </p:txEl>
                                          </p:spTgt>
                                        </p:tgtEl>
                                        <p:attrNameLst>
                                          <p:attrName>style.visibility</p:attrName>
                                        </p:attrNameLst>
                                      </p:cBhvr>
                                      <p:to>
                                        <p:strVal val="visible"/>
                                      </p:to>
                                    </p:set>
                                    <p:animEffect transition="in" filter="fade">
                                      <p:cBhvr>
                                        <p:cTn id="57" dur="2000"/>
                                        <p:tgtEl>
                                          <p:spTgt spid="6">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574082" y="316468"/>
            <a:ext cx="4712918" cy="369332"/>
          </a:xfrm>
          <a:prstGeom prst="rect">
            <a:avLst/>
          </a:prstGeom>
          <a:noFill/>
        </p:spPr>
        <p:txBody>
          <a:bodyPr wrap="square" rtlCol="0">
            <a:spAutoFit/>
          </a:bodyPr>
          <a:lstStyle/>
          <a:p>
            <a:pPr algn="r" rtl="1"/>
            <a:r>
              <a:rPr lang="fa-IR" dirty="0">
                <a:cs typeface="B Homa" panose="00000400000000000000" pitchFamily="2" charset="-78"/>
              </a:rPr>
              <a:t>قرن هفدهم-دوره اِدو(1867-1603)</a:t>
            </a:r>
            <a:endParaRPr lang="en-US" dirty="0">
              <a:cs typeface="B Homa" panose="00000400000000000000" pitchFamily="2" charset="-78"/>
            </a:endParaRPr>
          </a:p>
        </p:txBody>
      </p:sp>
      <p:sp>
        <p:nvSpPr>
          <p:cNvPr id="5" name="TextBox 4"/>
          <p:cNvSpPr txBox="1"/>
          <p:nvPr/>
        </p:nvSpPr>
        <p:spPr>
          <a:xfrm>
            <a:off x="3200400" y="685800"/>
            <a:ext cx="6858000" cy="3416320"/>
          </a:xfrm>
          <a:prstGeom prst="rect">
            <a:avLst/>
          </a:prstGeom>
          <a:noFill/>
        </p:spPr>
        <p:txBody>
          <a:bodyPr wrap="square" rtlCol="0">
            <a:spAutoFit/>
          </a:bodyPr>
          <a:lstStyle/>
          <a:p>
            <a:pPr algn="r" rtl="1">
              <a:lnSpc>
                <a:spcPct val="200000"/>
              </a:lnSpc>
            </a:pPr>
            <a:r>
              <a:rPr lang="fa-IR" b="1" dirty="0">
                <a:cs typeface="B Homa" panose="00000400000000000000" pitchFamily="2" charset="-78"/>
              </a:rPr>
              <a:t>شوکاگو-این ریکیو</a:t>
            </a:r>
          </a:p>
          <a:p>
            <a:pPr algn="r" rtl="1">
              <a:lnSpc>
                <a:spcPct val="200000"/>
              </a:lnSpc>
            </a:pPr>
            <a:r>
              <a:rPr lang="fa-IR" dirty="0">
                <a:cs typeface="B Homa" panose="00000400000000000000" pitchFamily="2" charset="-78"/>
              </a:rPr>
              <a:t>در سال 1655 شوگون ها یک ویلا در بیرون شهر ساختند. این ملک از سه ویلا در سطوح مختلف تشکیل شده بود که در میان جنگل ها و زمین های برنج جانمایی شده بودند. ویلاهای پایین دست باغ هایی به سبک شین-دن و خانه های چای داشتند.</a:t>
            </a:r>
          </a:p>
          <a:p>
            <a:pPr algn="r" rtl="1">
              <a:lnSpc>
                <a:spcPct val="200000"/>
              </a:lnSpc>
            </a:pPr>
            <a:r>
              <a:rPr lang="fa-IR" dirty="0">
                <a:cs typeface="B Homa" panose="00000400000000000000" pitchFamily="2" charset="-78"/>
              </a:rPr>
              <a:t>گومی زونو-او یک سد خاکی ساخت تا بتواند دریاچه بزرگی با خطوط ساحلی حلقوی ایجاد کند، باغ بالا به خاطر استفاده خوب از شاکی شهرت دارد(بولتز: 1392 ،116)</a:t>
            </a:r>
            <a:endParaRPr lang="en-US" dirty="0">
              <a:cs typeface="B Homa" panose="00000400000000000000" pitchFamily="2" charset="-78"/>
            </a:endParaRPr>
          </a:p>
        </p:txBody>
      </p:sp>
      <p:pic>
        <p:nvPicPr>
          <p:cNvPr id="6" name="Picture 5" descr="IMG_20151213_212726.JPG"/>
          <p:cNvPicPr>
            <a:picLocks noChangeAspect="1"/>
          </p:cNvPicPr>
          <p:nvPr/>
        </p:nvPicPr>
        <p:blipFill>
          <a:blip r:embed="rId2" cstate="print"/>
          <a:stretch>
            <a:fillRect/>
          </a:stretch>
        </p:blipFill>
        <p:spPr>
          <a:xfrm>
            <a:off x="3200400" y="1942736"/>
            <a:ext cx="5029200" cy="5105400"/>
          </a:xfrm>
          <a:prstGeom prst="rect">
            <a:avLst/>
          </a:prstGeom>
        </p:spPr>
      </p:pic>
      <p:pic>
        <p:nvPicPr>
          <p:cNvPr id="7" name="Picture 6" descr="IMG_20151213_212649.JPG"/>
          <p:cNvPicPr>
            <a:picLocks noChangeAspect="1"/>
          </p:cNvPicPr>
          <p:nvPr/>
        </p:nvPicPr>
        <p:blipFill>
          <a:blip r:embed="rId3"/>
          <a:stretch>
            <a:fillRect/>
          </a:stretch>
        </p:blipFill>
        <p:spPr>
          <a:xfrm>
            <a:off x="1273478" y="685800"/>
            <a:ext cx="9144000" cy="5486400"/>
          </a:xfrm>
          <a:prstGeom prst="rect">
            <a:avLst/>
          </a:prstGeom>
        </p:spPr>
      </p:pic>
      <p:pic>
        <p:nvPicPr>
          <p:cNvPr id="8" name="Picture 7" descr="IMG_20151213_212621.JPG"/>
          <p:cNvPicPr>
            <a:picLocks noChangeAspect="1"/>
          </p:cNvPicPr>
          <p:nvPr/>
        </p:nvPicPr>
        <p:blipFill>
          <a:blip r:embed="rId4"/>
          <a:stretch>
            <a:fillRect/>
          </a:stretch>
        </p:blipFill>
        <p:spPr>
          <a:xfrm>
            <a:off x="2057400" y="316468"/>
            <a:ext cx="8229600" cy="6324600"/>
          </a:xfrm>
          <a:prstGeom prst="rect">
            <a:avLst/>
          </a:prstGeom>
        </p:spPr>
      </p:pic>
      <p:pic>
        <p:nvPicPr>
          <p:cNvPr id="9" name="Picture 8" descr="IMG_20151213_212231.jpg"/>
          <p:cNvPicPr>
            <a:picLocks noChangeAspect="1"/>
          </p:cNvPicPr>
          <p:nvPr/>
        </p:nvPicPr>
        <p:blipFill>
          <a:blip r:embed="rId5" cstate="print"/>
          <a:stretch>
            <a:fillRect/>
          </a:stretch>
        </p:blipFill>
        <p:spPr>
          <a:xfrm>
            <a:off x="1143000" y="232247"/>
            <a:ext cx="9144000" cy="6858000"/>
          </a:xfrm>
          <a:prstGeom prst="rect">
            <a:avLst/>
          </a:prstGeom>
        </p:spPr>
      </p:pic>
    </p:spTree>
    <p:extLst>
      <p:ext uri="{BB962C8B-B14F-4D97-AF65-F5344CB8AC3E}">
        <p14:creationId xmlns:p14="http://schemas.microsoft.com/office/powerpoint/2010/main" val="4196474548"/>
      </p:ext>
    </p:ext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7"/>
                                        </p:tgtEl>
                                        <p:attrNameLst>
                                          <p:attrName>ppt_x</p:attrName>
                                        </p:attrNameLst>
                                      </p:cBhvr>
                                      <p:tavLst>
                                        <p:tav tm="0">
                                          <p:val>
                                            <p:strVal val="ppt_x"/>
                                          </p:val>
                                        </p:tav>
                                        <p:tav tm="100000">
                                          <p:val>
                                            <p:strVal val="ppt_x"/>
                                          </p:val>
                                        </p:tav>
                                      </p:tavLst>
                                    </p:anim>
                                    <p:anim calcmode="lin" valueType="num">
                                      <p:cBhvr additive="base">
                                        <p:cTn id="37" dur="500"/>
                                        <p:tgtEl>
                                          <p:spTgt spid="7"/>
                                        </p:tgtEl>
                                        <p:attrNameLst>
                                          <p:attrName>ppt_y</p:attrName>
                                        </p:attrNameLst>
                                      </p:cBhvr>
                                      <p:tavLst>
                                        <p:tav tm="0">
                                          <p:val>
                                            <p:strVal val="ppt_y"/>
                                          </p:val>
                                        </p:tav>
                                        <p:tav tm="100000">
                                          <p:val>
                                            <p:strVal val="1+ppt_h/2"/>
                                          </p:val>
                                        </p:tav>
                                      </p:tavLst>
                                    </p:anim>
                                    <p:set>
                                      <p:cBhvr>
                                        <p:cTn id="38" dur="1" fill="hold">
                                          <p:stCondLst>
                                            <p:cond delay="499"/>
                                          </p:stCondLst>
                                        </p:cTn>
                                        <p:tgtEl>
                                          <p:spTgt spid="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nodeType="clickEffect">
                                  <p:stCondLst>
                                    <p:cond delay="0"/>
                                  </p:stCondLst>
                                  <p:childTnLst>
                                    <p:animEffect transition="out" filter="blinds(horizontal)">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96200" y="311727"/>
            <a:ext cx="3589420" cy="369332"/>
          </a:xfrm>
          <a:prstGeom prst="rect">
            <a:avLst/>
          </a:prstGeom>
          <a:noFill/>
        </p:spPr>
        <p:txBody>
          <a:bodyPr wrap="square" rtlCol="0">
            <a:spAutoFit/>
          </a:bodyPr>
          <a:lstStyle/>
          <a:p>
            <a:pPr algn="r" rtl="1"/>
            <a:r>
              <a:rPr lang="fa-IR" dirty="0">
                <a:cs typeface="B Homa" panose="00000400000000000000" pitchFamily="2" charset="-78"/>
              </a:rPr>
              <a:t>قرن هفدهم-دوره اِدو(1867-1603)</a:t>
            </a:r>
            <a:endParaRPr lang="en-US" dirty="0">
              <a:cs typeface="B Homa" panose="00000400000000000000" pitchFamily="2" charset="-78"/>
            </a:endParaRPr>
          </a:p>
        </p:txBody>
      </p:sp>
      <p:sp>
        <p:nvSpPr>
          <p:cNvPr id="5" name="TextBox 4"/>
          <p:cNvSpPr txBox="1"/>
          <p:nvPr/>
        </p:nvSpPr>
        <p:spPr>
          <a:xfrm>
            <a:off x="348916" y="1050016"/>
            <a:ext cx="10936704" cy="2169825"/>
          </a:xfrm>
          <a:prstGeom prst="rect">
            <a:avLst/>
          </a:prstGeom>
          <a:noFill/>
        </p:spPr>
        <p:txBody>
          <a:bodyPr wrap="square" rtlCol="0">
            <a:spAutoFit/>
          </a:bodyPr>
          <a:lstStyle/>
          <a:p>
            <a:pPr algn="r" rtl="1">
              <a:lnSpc>
                <a:spcPct val="150000"/>
              </a:lnSpc>
            </a:pPr>
            <a:r>
              <a:rPr lang="fa-IR" b="1" dirty="0">
                <a:cs typeface="B Homa" panose="00000400000000000000" pitchFamily="2" charset="-78"/>
              </a:rPr>
              <a:t>سنتو گوشو</a:t>
            </a:r>
          </a:p>
          <a:p>
            <a:pPr algn="r" rtl="1">
              <a:lnSpc>
                <a:spcPct val="150000"/>
              </a:lnSpc>
            </a:pPr>
            <a:r>
              <a:rPr lang="fa-IR" dirty="0">
                <a:cs typeface="B Homa" panose="00000400000000000000" pitchFamily="2" charset="-78"/>
              </a:rPr>
              <a:t>سنتو گوشو ویلای بازنشستگی است که گومی زونو-او در سال1634 به همرا کوبوری ان شو طرح ریزی کرد. در این ویلا باغ ، دریاچه و جریان آب را احاطه کرده و دارای یک آبشار است. خلیج های عمیق و جزایر دریاچه را به چند بخش تقسیم کرده و همگام با حرکت ناظر در باغ حسی از تغییر پویای فضا را خلق می کند. سنت گوشو با ساحل سنگ ریزه آن ، جزیره لاک پشت و پل خاکی شهرت یافته است.</a:t>
            </a:r>
          </a:p>
          <a:p>
            <a:pPr algn="r" rtl="1">
              <a:lnSpc>
                <a:spcPct val="150000"/>
              </a:lnSpc>
            </a:pPr>
            <a:endParaRPr lang="fa-IR" dirty="0">
              <a:cs typeface="B Homa" panose="00000400000000000000" pitchFamily="2" charset="-78"/>
            </a:endParaRPr>
          </a:p>
        </p:txBody>
      </p:sp>
      <p:sp>
        <p:nvSpPr>
          <p:cNvPr id="7" name="TextBox 6"/>
          <p:cNvSpPr txBox="1"/>
          <p:nvPr/>
        </p:nvSpPr>
        <p:spPr>
          <a:xfrm>
            <a:off x="529389" y="3140816"/>
            <a:ext cx="10756231" cy="2723823"/>
          </a:xfrm>
          <a:prstGeom prst="rect">
            <a:avLst/>
          </a:prstGeom>
          <a:noFill/>
        </p:spPr>
        <p:txBody>
          <a:bodyPr wrap="square" rtlCol="0">
            <a:spAutoFit/>
          </a:bodyPr>
          <a:lstStyle/>
          <a:p>
            <a:pPr algn="r" rtl="1">
              <a:lnSpc>
                <a:spcPct val="150000"/>
              </a:lnSpc>
            </a:pPr>
            <a:r>
              <a:rPr lang="fa-IR" sz="2400" b="1" dirty="0">
                <a:cs typeface="B Homa" panose="00000400000000000000" pitchFamily="2" charset="-78"/>
              </a:rPr>
              <a:t>املاک دایمیو ها</a:t>
            </a:r>
          </a:p>
          <a:p>
            <a:pPr algn="r" rtl="1">
              <a:lnSpc>
                <a:spcPct val="150000"/>
              </a:lnSpc>
            </a:pPr>
            <a:r>
              <a:rPr lang="fa-IR" b="1" dirty="0">
                <a:cs typeface="B Homa" panose="00000400000000000000" pitchFamily="2" charset="-78"/>
              </a:rPr>
              <a:t>کویشیکاواکوراکوئن</a:t>
            </a:r>
          </a:p>
          <a:p>
            <a:pPr algn="r" rtl="1">
              <a:lnSpc>
                <a:spcPct val="150000"/>
              </a:lnSpc>
            </a:pPr>
            <a:r>
              <a:rPr lang="fa-IR" dirty="0">
                <a:cs typeface="B Homa" panose="00000400000000000000" pitchFamily="2" charset="-78"/>
              </a:rPr>
              <a:t>کوراکوئن یک پارک تفریحی بود که در سال 1629 توسط ”توکوگاوادایمیو یوری فوسا می تو“!!!ساخته شد.</a:t>
            </a:r>
          </a:p>
          <a:p>
            <a:pPr algn="r" rtl="1">
              <a:lnSpc>
                <a:spcPct val="150000"/>
              </a:lnSpc>
            </a:pPr>
            <a:r>
              <a:rPr lang="fa-IR" dirty="0">
                <a:cs typeface="B Homa" panose="00000400000000000000" pitchFamily="2" charset="-78"/>
              </a:rPr>
              <a:t>نفوذ چینی ها در ربخی قسمت های باغ از جمله پل قرص کامل ماه(اِنگِتسوکیو)و یک کوه مصنویی به ارتفاع 30 فوت(9.1متر)(لووشان)دیده می شود. باغ دارای یک دریاچه و جزیره ای به شکل یک لاک پشت و یک سنگ عمودی در راس آن ، پل های متعددو تعداد زیادی سنگ است که از بیرون باغ به آنجا آورده شده است</a:t>
            </a:r>
            <a:endParaRPr lang="en-US" dirty="0">
              <a:cs typeface="B Homa" panose="00000400000000000000" pitchFamily="2" charset="-78"/>
            </a:endParaRPr>
          </a:p>
        </p:txBody>
      </p:sp>
      <p:pic>
        <p:nvPicPr>
          <p:cNvPr id="8" name="Picture 7" descr="IMG_20151213_212514.JPG"/>
          <p:cNvPicPr>
            <a:picLocks noChangeAspect="1"/>
          </p:cNvPicPr>
          <p:nvPr/>
        </p:nvPicPr>
        <p:blipFill>
          <a:blip r:embed="rId2" cstate="print"/>
          <a:stretch>
            <a:fillRect/>
          </a:stretch>
        </p:blipFill>
        <p:spPr>
          <a:xfrm rot="16200000">
            <a:off x="4152901" y="1409700"/>
            <a:ext cx="4038599" cy="6858000"/>
          </a:xfrm>
          <a:prstGeom prst="rect">
            <a:avLst/>
          </a:prstGeom>
        </p:spPr>
      </p:pic>
      <p:pic>
        <p:nvPicPr>
          <p:cNvPr id="9" name="Picture 8" descr="IMG_20151213_212426.JPG"/>
          <p:cNvPicPr>
            <a:picLocks noChangeAspect="1"/>
          </p:cNvPicPr>
          <p:nvPr/>
        </p:nvPicPr>
        <p:blipFill>
          <a:blip r:embed="rId3" cstate="print"/>
          <a:stretch>
            <a:fillRect/>
          </a:stretch>
        </p:blipFill>
        <p:spPr>
          <a:xfrm rot="16200000">
            <a:off x="3238500" y="-1181100"/>
            <a:ext cx="4191000" cy="6553200"/>
          </a:xfrm>
          <a:prstGeom prst="rect">
            <a:avLst/>
          </a:prstGeom>
        </p:spPr>
      </p:pic>
    </p:spTree>
    <p:extLst>
      <p:ext uri="{BB962C8B-B14F-4D97-AF65-F5344CB8AC3E}">
        <p14:creationId xmlns:p14="http://schemas.microsoft.com/office/powerpoint/2010/main" val="889233814"/>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xit" presetSubtype="16" fill="hold" nodeType="clickEffect">
                                  <p:stCondLst>
                                    <p:cond delay="0"/>
                                  </p:stCondLst>
                                  <p:childTnLst>
                                    <p:animEffect transition="out" filter="diamond(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down)">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wipe(down)">
                                      <p:cBhvr>
                                        <p:cTn id="32" dur="500"/>
                                        <p:tgtEl>
                                          <p:spTgt spid="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wipe(down)">
                                      <p:cBhvr>
                                        <p:cTn id="37" dur="500"/>
                                        <p:tgtEl>
                                          <p:spTgt spid="7">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txEl>
                                              <p:pRg st="3" end="3"/>
                                            </p:txEl>
                                          </p:spTgt>
                                        </p:tgtEl>
                                        <p:attrNameLst>
                                          <p:attrName>style.visibility</p:attrName>
                                        </p:attrNameLst>
                                      </p:cBhvr>
                                      <p:to>
                                        <p:strVal val="visible"/>
                                      </p:to>
                                    </p:set>
                                    <p:animEffect transition="in" filter="wipe(down)">
                                      <p:cBhvr>
                                        <p:cTn id="42" dur="500"/>
                                        <p:tgtEl>
                                          <p:spTgt spid="7">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xit" presetSubtype="10" fill="hold" grpId="1" nodeType="clickEffect">
                                  <p:stCondLst>
                                    <p:cond delay="0"/>
                                  </p:stCondLst>
                                  <p:childTnLst>
                                    <p:animEffect transition="out" filter="checkerboard(across)">
                                      <p:cBhvr>
                                        <p:cTn id="46" dur="500"/>
                                        <p:tgtEl>
                                          <p:spTgt spid="5">
                                            <p:txEl>
                                              <p:pRg st="0" end="0"/>
                                            </p:txEl>
                                          </p:spTgt>
                                        </p:tgtEl>
                                      </p:cBhvr>
                                    </p:animEffect>
                                    <p:set>
                                      <p:cBhvr>
                                        <p:cTn id="47" dur="1" fill="hold">
                                          <p:stCondLst>
                                            <p:cond delay="499"/>
                                          </p:stCondLst>
                                        </p:cTn>
                                        <p:tgtEl>
                                          <p:spTgt spid="5">
                                            <p:txEl>
                                              <p:pRg st="0" end="0"/>
                                            </p:txEl>
                                          </p:spTgt>
                                        </p:tgtEl>
                                        <p:attrNameLst>
                                          <p:attrName>style.visibility</p:attrName>
                                        </p:attrNameLst>
                                      </p:cBhvr>
                                      <p:to>
                                        <p:strVal val="hidden"/>
                                      </p:to>
                                    </p:set>
                                  </p:childTnLst>
                                </p:cTn>
                              </p:par>
                              <p:par>
                                <p:cTn id="48" presetID="5" presetClass="exit" presetSubtype="10" fill="hold" grpId="1" nodeType="withEffect">
                                  <p:stCondLst>
                                    <p:cond delay="0"/>
                                  </p:stCondLst>
                                  <p:childTnLst>
                                    <p:animEffect transition="out" filter="checkerboard(across)">
                                      <p:cBhvr>
                                        <p:cTn id="49" dur="500"/>
                                        <p:tgtEl>
                                          <p:spTgt spid="5">
                                            <p:txEl>
                                              <p:pRg st="1" end="1"/>
                                            </p:txEl>
                                          </p:spTgt>
                                        </p:tgtEl>
                                      </p:cBhvr>
                                    </p:animEffect>
                                    <p:set>
                                      <p:cBhvr>
                                        <p:cTn id="5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allAtOnce"/>
      <p:bldP spid="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apaneseGardenSpring.jpg"/>
          <p:cNvPicPr>
            <a:picLocks noChangeAspect="1"/>
          </p:cNvPicPr>
          <p:nvPr/>
        </p:nvPicPr>
        <p:blipFill>
          <a:blip r:embed="rId2"/>
          <a:stretch>
            <a:fillRect/>
          </a:stretch>
        </p:blipFill>
        <p:spPr>
          <a:xfrm>
            <a:off x="1367590" y="-96251"/>
            <a:ext cx="9144000" cy="6857999"/>
          </a:xfrm>
          <a:prstGeom prst="rect">
            <a:avLst/>
          </a:prstGeom>
        </p:spPr>
      </p:pic>
    </p:spTree>
    <p:extLst>
      <p:ext uri="{BB962C8B-B14F-4D97-AF65-F5344CB8AC3E}">
        <p14:creationId xmlns:p14="http://schemas.microsoft.com/office/powerpoint/2010/main" val="857196746"/>
      </p:ext>
    </p:extLst>
  </p:cSld>
  <p:clrMapOvr>
    <a:masterClrMapping/>
  </p:clrMapOvr>
  <p:transition>
    <p:split orient="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87379" y="914400"/>
            <a:ext cx="8466221" cy="2308324"/>
          </a:xfrm>
          <a:prstGeom prst="rect">
            <a:avLst/>
          </a:prstGeom>
          <a:noFill/>
        </p:spPr>
        <p:txBody>
          <a:bodyPr wrap="square" rtlCol="0">
            <a:spAutoFit/>
          </a:bodyPr>
          <a:lstStyle/>
          <a:p>
            <a:pPr algn="r" rtl="1">
              <a:lnSpc>
                <a:spcPct val="200000"/>
              </a:lnSpc>
            </a:pPr>
            <a:r>
              <a:rPr lang="fa-IR" dirty="0">
                <a:cs typeface="B Homa" panose="00000400000000000000" pitchFamily="2" charset="-78"/>
              </a:rPr>
              <a:t>منابع</a:t>
            </a:r>
          </a:p>
          <a:p>
            <a:pPr algn="r" rtl="1">
              <a:lnSpc>
                <a:spcPct val="200000"/>
              </a:lnSpc>
            </a:pPr>
            <a:endParaRPr lang="fa-IR" dirty="0">
              <a:cs typeface="B Homa" panose="00000400000000000000" pitchFamily="2" charset="-78"/>
            </a:endParaRPr>
          </a:p>
          <a:p>
            <a:pPr algn="r" rtl="1">
              <a:lnSpc>
                <a:spcPct val="200000"/>
              </a:lnSpc>
            </a:pPr>
            <a:r>
              <a:rPr lang="fa-IR" dirty="0">
                <a:cs typeface="B Homa" panose="00000400000000000000" pitchFamily="2" charset="-78"/>
              </a:rPr>
              <a:t>بولتز الیزابت و سالیوان چیپ ، تاریخ مصور طراحی منظر ، گلنار محبعلی(مترجم) ، تهران ، آذرخش ،1392</a:t>
            </a:r>
          </a:p>
          <a:p>
            <a:pPr algn="r" rtl="1">
              <a:lnSpc>
                <a:spcPct val="200000"/>
              </a:lnSpc>
            </a:pPr>
            <a:r>
              <a:rPr lang="en-US" dirty="0"/>
              <a:t>www.styl</a:t>
            </a:r>
          </a:p>
        </p:txBody>
      </p:sp>
    </p:spTree>
    <p:extLst>
      <p:ext uri="{BB962C8B-B14F-4D97-AF65-F5344CB8AC3E}">
        <p14:creationId xmlns:p14="http://schemas.microsoft.com/office/powerpoint/2010/main" val="251263209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220200" y="184666"/>
            <a:ext cx="1295400" cy="369332"/>
          </a:xfrm>
          <a:prstGeom prst="rect">
            <a:avLst/>
          </a:prstGeom>
          <a:noFill/>
        </p:spPr>
        <p:txBody>
          <a:bodyPr wrap="square" rtlCol="0">
            <a:spAutoFit/>
          </a:bodyPr>
          <a:lstStyle/>
          <a:p>
            <a:r>
              <a:rPr lang="fa-IR" dirty="0">
                <a:cs typeface="B Homa" panose="00000400000000000000" pitchFamily="2" charset="-78"/>
              </a:rPr>
              <a:t>قرون وسطی</a:t>
            </a:r>
            <a:endParaRPr lang="en-US" dirty="0"/>
          </a:p>
        </p:txBody>
      </p:sp>
      <p:sp>
        <p:nvSpPr>
          <p:cNvPr id="9" name="TextBox 8"/>
          <p:cNvSpPr txBox="1"/>
          <p:nvPr/>
        </p:nvSpPr>
        <p:spPr>
          <a:xfrm>
            <a:off x="6934200" y="457201"/>
            <a:ext cx="2514600" cy="5505353"/>
          </a:xfrm>
          <a:prstGeom prst="rect">
            <a:avLst/>
          </a:prstGeom>
          <a:noFill/>
        </p:spPr>
        <p:txBody>
          <a:bodyPr wrap="square" rtlCol="0">
            <a:spAutoFit/>
          </a:bodyPr>
          <a:lstStyle/>
          <a:p>
            <a:pPr algn="just" rtl="1">
              <a:lnSpc>
                <a:spcPct val="150000"/>
              </a:lnSpc>
            </a:pPr>
            <a:r>
              <a:rPr lang="fa-IR" sz="2000" b="1" dirty="0">
                <a:cs typeface="B Homa" panose="00000400000000000000" pitchFamily="2" charset="-78"/>
              </a:rPr>
              <a:t>در جوهر طبیعت</a:t>
            </a:r>
            <a:endParaRPr lang="en-US" sz="2000" b="1" dirty="0">
              <a:cs typeface="B Homa" panose="00000400000000000000" pitchFamily="2" charset="-78"/>
            </a:endParaRPr>
          </a:p>
          <a:p>
            <a:pPr algn="just" rtl="1">
              <a:lnSpc>
                <a:spcPct val="150000"/>
              </a:lnSpc>
            </a:pPr>
            <a:r>
              <a:rPr lang="fa-IR" dirty="0">
                <a:cs typeface="B Homa" panose="00000400000000000000" pitchFamily="2" charset="-78"/>
              </a:rPr>
              <a:t>رشته از کوه های پرشیب با جنگل های متراکم از اقیانوس بیرون زده و جزیره های کوچک و سواحل صخره ای ژاپن را خلق کرده است . جریانات اقیانوسی گرم ، آب و هوایی با تابستان های داغ و زمستان های ملایم ایجاد کرده است. رودخانه ها، آبشارها و رطوبت فراوان هوا، رشد طیف گسترده ای از گیاهان را ممکن ساخته است.</a:t>
            </a:r>
            <a:endParaRPr lang="en-US" dirty="0">
              <a:cs typeface="B Homa" panose="00000400000000000000" pitchFamily="2" charset="-78"/>
            </a:endParaRPr>
          </a:p>
        </p:txBody>
      </p:sp>
      <p:sp>
        <p:nvSpPr>
          <p:cNvPr id="10" name="Slide Number Placeholder 9"/>
          <p:cNvSpPr>
            <a:spLocks noGrp="1"/>
          </p:cNvSpPr>
          <p:nvPr>
            <p:ph type="sldNum" sz="quarter" idx="12"/>
          </p:nvPr>
        </p:nvSpPr>
        <p:spPr/>
        <p:txBody>
          <a:bodyPr/>
          <a:lstStyle/>
          <a:p>
            <a:fld id="{B6F15528-21DE-4FAA-801E-634DDDAF4B2B}" type="slidenum">
              <a:rPr lang="en-US" smtClean="0">
                <a:solidFill>
                  <a:schemeClr val="tx1"/>
                </a:solidFill>
              </a:rPr>
              <a:pPr/>
              <a:t>3</a:t>
            </a:fld>
            <a:endParaRPr lang="en-US" dirty="0">
              <a:solidFill>
                <a:schemeClr val="tx1"/>
              </a:solidFill>
            </a:endParaRPr>
          </a:p>
        </p:txBody>
      </p:sp>
      <p:sp>
        <p:nvSpPr>
          <p:cNvPr id="11" name="TextBox 10"/>
          <p:cNvSpPr txBox="1"/>
          <p:nvPr/>
        </p:nvSpPr>
        <p:spPr>
          <a:xfrm>
            <a:off x="1981200" y="304801"/>
            <a:ext cx="3657600" cy="5856668"/>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چشم اندازهای طبیعت</a:t>
            </a:r>
            <a:endParaRPr lang="en-US" b="1" dirty="0">
              <a:cs typeface="B Homa" panose="00000400000000000000" pitchFamily="2" charset="-78"/>
            </a:endParaRPr>
          </a:p>
          <a:p>
            <a:pPr algn="just" rtl="1">
              <a:lnSpc>
                <a:spcPct val="150000"/>
              </a:lnSpc>
            </a:pPr>
            <a:r>
              <a:rPr lang="fa-IR" dirty="0">
                <a:cs typeface="B Homa" panose="00000400000000000000" pitchFamily="2" charset="-78"/>
              </a:rPr>
              <a:t>طبیعت در اندیشه ژاپنی، واقعیتی خشن و خصمانه نیست بلکه جلوه ای از پروردگار است. ژاپنی ها تقدس یک منطره ویژه را با آویختن اشکال طبیعی با استفاده ها از رشته های نی (شی می ناوا به معنای طناب در زبان ژاپنی) و یا نشانه گذاری فضا با دروازه های طاق دار تشخیص می دهند. زمین مسطح مقابل معبد معمولا با پوششی از شن سفید یا سنگ ریزه مورد تاکید قرار می گیرد و به عنوان یک زمین پاک شناخته می شود. این فرم در باغ های متاخر ژاپنی نیز به عنوان حیاط تشریفات به چشم می خورد.</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12" name="Picture 11" descr="IMG_20151213_222438.JPG"/>
          <p:cNvPicPr>
            <a:picLocks noChangeAspect="1"/>
          </p:cNvPicPr>
          <p:nvPr/>
        </p:nvPicPr>
        <p:blipFill>
          <a:blip r:embed="rId2" cstate="print"/>
          <a:stretch>
            <a:fillRect/>
          </a:stretch>
        </p:blipFill>
        <p:spPr>
          <a:xfrm rot="16200000">
            <a:off x="4038600" y="1205889"/>
            <a:ext cx="3200400" cy="6858000"/>
          </a:xfrm>
          <a:prstGeom prst="rect">
            <a:avLst/>
          </a:prstGeom>
        </p:spPr>
      </p:pic>
    </p:spTree>
    <p:extLst>
      <p:ext uri="{BB962C8B-B14F-4D97-AF65-F5344CB8AC3E}">
        <p14:creationId xmlns:p14="http://schemas.microsoft.com/office/powerpoint/2010/main" val="2070100775"/>
      </p:ext>
    </p:ext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2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wipe(down)">
                                      <p:cBhvr>
                                        <p:cTn id="17" dur="500"/>
                                        <p:tgtEl>
                                          <p:spTgt spid="11">
                                            <p:txEl>
                                              <p:pRg st="0" end="0"/>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xEl>
                                              <p:pRg st="1" end="1"/>
                                            </p:txEl>
                                          </p:spTgt>
                                        </p:tgtEl>
                                        <p:attrNameLst>
                                          <p:attrName>style.visibility</p:attrName>
                                        </p:attrNameLst>
                                      </p:cBhvr>
                                      <p:to>
                                        <p:strVal val="visible"/>
                                      </p:to>
                                    </p:set>
                                    <p:animEffect transition="in" filter="wipe(down)">
                                      <p:cBhvr>
                                        <p:cTn id="20" dur="500"/>
                                        <p:tgtEl>
                                          <p:spTgt spid="1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1"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18147" y="1124678"/>
            <a:ext cx="10599821" cy="2215991"/>
          </a:xfrm>
          <a:prstGeom prst="rect">
            <a:avLst/>
          </a:prstGeom>
          <a:noFill/>
        </p:spPr>
        <p:txBody>
          <a:bodyPr wrap="square" rtlCol="0">
            <a:spAutoFit/>
          </a:bodyPr>
          <a:lstStyle/>
          <a:p>
            <a:pPr algn="just" rtl="1">
              <a:lnSpc>
                <a:spcPct val="150000"/>
              </a:lnSpc>
            </a:pPr>
            <a:r>
              <a:rPr lang="fa-IR" sz="2000" b="1" dirty="0">
                <a:cs typeface="B Homa" panose="00000400000000000000" pitchFamily="2" charset="-78"/>
              </a:rPr>
              <a:t>تاثیرات سرزمین های دیگر </a:t>
            </a:r>
            <a:endParaRPr lang="en-US" sz="2000" b="1" dirty="0">
              <a:cs typeface="B Homa" panose="00000400000000000000" pitchFamily="2" charset="-78"/>
            </a:endParaRPr>
          </a:p>
          <a:p>
            <a:pPr algn="just" rtl="1">
              <a:lnSpc>
                <a:spcPct val="150000"/>
              </a:lnSpc>
            </a:pPr>
            <a:r>
              <a:rPr lang="fa-IR" dirty="0">
                <a:cs typeface="B Homa" panose="00000400000000000000" pitchFamily="2" charset="-78"/>
              </a:rPr>
              <a:t>تاثیر بسیاری از فرهنگ ها از طریق شبه جزیره کره به ژاپن رسید که در نزدیک ترین نقطه، تنها300 مایل (483 کیلومتر) با جزیره هون شو فاصله داشت . باورهای چینی ها و سبک های هنری آن ها تاثیر بسزایی بر طراحان ژاپنی که تفکرات سرزمین های دیگر را با سنت های بومی خود مطابقت می دادند و سبک های بیگانه را با این سنت ها در هم می آمیختند بر جای گذاشت.</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sp>
        <p:nvSpPr>
          <p:cNvPr id="7" name="TextBox 6"/>
          <p:cNvSpPr txBox="1"/>
          <p:nvPr/>
        </p:nvSpPr>
        <p:spPr>
          <a:xfrm>
            <a:off x="8377989" y="514442"/>
            <a:ext cx="3276600" cy="830997"/>
          </a:xfrm>
          <a:prstGeom prst="rect">
            <a:avLst/>
          </a:prstGeom>
          <a:noFill/>
        </p:spPr>
        <p:txBody>
          <a:bodyPr wrap="square" rtlCol="0">
            <a:spAutoFit/>
          </a:bodyPr>
          <a:lstStyle/>
          <a:p>
            <a:pPr algn="r"/>
            <a:r>
              <a:rPr lang="fa-IR" sz="2400" dirty="0">
                <a:cs typeface="B Homa" panose="00000400000000000000" pitchFamily="2" charset="-78"/>
              </a:rPr>
              <a:t> قرون وسطی  دوره نارا (784-645)</a:t>
            </a:r>
            <a:endParaRPr lang="en-US" sz="2400" dirty="0"/>
          </a:p>
        </p:txBody>
      </p:sp>
      <p:sp>
        <p:nvSpPr>
          <p:cNvPr id="8" name="TextBox 7"/>
          <p:cNvSpPr txBox="1"/>
          <p:nvPr/>
        </p:nvSpPr>
        <p:spPr>
          <a:xfrm>
            <a:off x="589547" y="3092116"/>
            <a:ext cx="10828421" cy="3554819"/>
          </a:xfrm>
          <a:prstGeom prst="rect">
            <a:avLst/>
          </a:prstGeom>
          <a:noFill/>
        </p:spPr>
        <p:txBody>
          <a:bodyPr wrap="square" rtlCol="0">
            <a:spAutoFit/>
          </a:bodyPr>
          <a:lstStyle/>
          <a:p>
            <a:pPr algn="just" rtl="1"/>
            <a:r>
              <a:rPr lang="fa-IR" b="1" dirty="0">
                <a:cs typeface="B Homa" panose="00000400000000000000" pitchFamily="2" charset="-78"/>
              </a:rPr>
              <a:t>پیشینیان چینی</a:t>
            </a:r>
          </a:p>
          <a:p>
            <a:pPr algn="just" rtl="1"/>
            <a:endParaRPr lang="fa-IR" b="1" dirty="0">
              <a:cs typeface="B Homa" panose="00000400000000000000" pitchFamily="2" charset="-78"/>
            </a:endParaRPr>
          </a:p>
          <a:p>
            <a:pPr algn="just" rtl="1">
              <a:lnSpc>
                <a:spcPct val="150000"/>
              </a:lnSpc>
            </a:pPr>
            <a:r>
              <a:rPr lang="fa-IR" dirty="0">
                <a:cs typeface="B Homa" panose="00000400000000000000" pitchFamily="2" charset="-78"/>
              </a:rPr>
              <a:t>فرهنگ چینی تانگ در قرون 6 و 7 میلادی در بارگاه نارا حکمفرما بود . برخی از نخستین ماموریت های دیپلماتیک به این سرزمین در تاریخ وقایع ژاپن (نیهون شوگی سال720 میلادی) گزارش شده که فرم طبیعی و مقیاس عظیم باغ قصرهای امپراتوری چین شامل پارک یانگ دی نیز در آن توصیف شده است. طبقه اشرافی نوپا در ژاپن مشتاقانه سبک دریاچه های بزرگ و عمارت های تفریحی که نمادی از قدرت و اقتدار امپراتوری چین بود را اقتباس کردند. سند باستان شناسی مختصری از باغ های نارا باقی مانده اما طومارهای نقاشی و شعر هایی که در منتخب آثار ادبی قرن 8 با نام مانیاشو گردآوری شده، از باغ هایی با دریاچه و جزیره در آن زمان و فعالیت ها و سرگرمی هایی که در آن جا انجام می شده گزارش می دهند با افول سلسله تانگ در قرن 10 تاثیر چینی ها رفته رفته کم رنگ شد. آخرین فرستاده ژاپنی در سال 894 به چین رفت و از آن پس ژاپن وارد دوره ای از انزوا شد که تا قرن 12 به طول انجامید.</a:t>
            </a:r>
            <a:endParaRPr lang="en-US" dirty="0">
              <a:cs typeface="B Homa" panose="00000400000000000000" pitchFamily="2" charset="-78"/>
            </a:endParaRPr>
          </a:p>
        </p:txBody>
      </p:sp>
    </p:spTree>
    <p:extLst>
      <p:ext uri="{BB962C8B-B14F-4D97-AF65-F5344CB8AC3E}">
        <p14:creationId xmlns:p14="http://schemas.microsoft.com/office/powerpoint/2010/main" val="973377419"/>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wipe(down)">
                                      <p:cBhvr>
                                        <p:cTn id="19" dur="500"/>
                                        <p:tgtEl>
                                          <p:spTgt spid="8">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wipe(down)">
                                      <p:cBhvr>
                                        <p:cTn id="2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20151213_222405.JPG"/>
          <p:cNvPicPr>
            <a:picLocks noChangeAspect="1"/>
          </p:cNvPicPr>
          <p:nvPr/>
        </p:nvPicPr>
        <p:blipFill>
          <a:blip r:embed="rId2" cstate="print"/>
          <a:stretch>
            <a:fillRect/>
          </a:stretch>
        </p:blipFill>
        <p:spPr>
          <a:xfrm>
            <a:off x="1524000" y="0"/>
            <a:ext cx="9067800" cy="6800850"/>
          </a:xfrm>
          <a:prstGeom prst="rect">
            <a:avLst/>
          </a:prstGeom>
        </p:spPr>
      </p:pic>
      <p:sp>
        <p:nvSpPr>
          <p:cNvPr id="6" name="TextBox 5"/>
          <p:cNvSpPr txBox="1"/>
          <p:nvPr/>
        </p:nvSpPr>
        <p:spPr>
          <a:xfrm>
            <a:off x="8305800" y="0"/>
            <a:ext cx="2362200" cy="646331"/>
          </a:xfrm>
          <a:prstGeom prst="rect">
            <a:avLst/>
          </a:prstGeom>
          <a:noFill/>
        </p:spPr>
        <p:txBody>
          <a:bodyPr wrap="square" rtlCol="0">
            <a:spAutoFit/>
          </a:bodyPr>
          <a:lstStyle/>
          <a:p>
            <a:pPr algn="r"/>
            <a:r>
              <a:rPr lang="fa-IR" b="1" dirty="0">
                <a:solidFill>
                  <a:srgbClr val="FFFF00"/>
                </a:solidFill>
                <a:cs typeface="B Homa" panose="00000400000000000000" pitchFamily="2" charset="-78"/>
              </a:rPr>
              <a:t>قرون وسطی- دوره هی آن</a:t>
            </a:r>
          </a:p>
          <a:p>
            <a:pPr algn="r"/>
            <a:r>
              <a:rPr lang="fa-IR" b="1" dirty="0">
                <a:solidFill>
                  <a:srgbClr val="FFFF00"/>
                </a:solidFill>
                <a:cs typeface="B Homa" panose="00000400000000000000" pitchFamily="2" charset="-78"/>
              </a:rPr>
              <a:t>عصر طلایی باغ ها</a:t>
            </a:r>
            <a:endParaRPr lang="en-US" b="1" dirty="0">
              <a:solidFill>
                <a:srgbClr val="FFFF00"/>
              </a:solidFill>
            </a:endParaRPr>
          </a:p>
        </p:txBody>
      </p:sp>
    </p:spTree>
    <p:extLst>
      <p:ext uri="{BB962C8B-B14F-4D97-AF65-F5344CB8AC3E}">
        <p14:creationId xmlns:p14="http://schemas.microsoft.com/office/powerpoint/2010/main" val="3675011457"/>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7871" y="533192"/>
            <a:ext cx="9781784" cy="6324808"/>
          </a:xfrm>
          <a:prstGeom prst="rect">
            <a:avLst/>
          </a:prstGeom>
          <a:noFill/>
        </p:spPr>
        <p:txBody>
          <a:bodyPr wrap="square" rtlCol="0">
            <a:spAutoFit/>
          </a:bodyPr>
          <a:lstStyle/>
          <a:p>
            <a:pPr algn="just" rtl="1">
              <a:lnSpc>
                <a:spcPct val="150000"/>
              </a:lnSpc>
            </a:pPr>
            <a:r>
              <a:rPr lang="fa-IR" dirty="0">
                <a:cs typeface="B Homa" panose="00000400000000000000" pitchFamily="2" charset="-78"/>
              </a:rPr>
              <a:t>معماری در دوره هی آن ، چهارچوبی برای باغ ها ایجاد کرده بود. حیاط های مرکزی بزرگ که به سمت جنوب گشوده می شدند، در فرم ساختمان شین دن-زوکوری مشخص شده بودند. تالار شین دن ،اقامتگاه اصلی و محل ملاقات های رسمی بود. عمارت های فرعی به وسیله راهروهای سرپوشیده به تالار شین دن متصل می شدند. سازه ها از چوب های رنگ نشده ساخته شده بودند. تالار اصلی رو به باغی با الگوی جزیره-و-دریاچه گشوده می شد-نمونه ای که به جزیره های اساطیری جاودانه در افسانه های محلی چینی اشاره داشت. در باغ های ژاپنی ، استخرها غالبا به منظر ساحلی طبیعی و جزیره هایی که افسانه ی لاک پشت و ماهیخوار را حکایت می کنند، اشاره دارند. جزیره لاک پشت، به کوه شومی سن، که در باورهای بودایی محلی مقدس در جهان است اشاره دارد. جزیره ماهی خوار نمادی از دیرپایی است، این دو تعادلی فرخنده از طبیعت را شکل می دهند.</a:t>
            </a:r>
          </a:p>
          <a:p>
            <a:pPr algn="just" rtl="1">
              <a:lnSpc>
                <a:spcPct val="150000"/>
              </a:lnSpc>
            </a:pPr>
            <a:r>
              <a:rPr lang="fa-IR" dirty="0">
                <a:cs typeface="B Homa" panose="00000400000000000000" pitchFamily="2" charset="-78"/>
              </a:rPr>
              <a:t>باغ های معابد بازآفرینی زمینی بهشت به شمار میرفت در قرون یازده  و دوازده با ورود طبقه ی اشراف به مقام کشیشی و عهده دار شدن طراحی باغ به عنوان طریقه ای برای ابراز هنر , بسیاری از باغ های اعیانی به باغ های معابد تبدیل شدند. معابد وقصرهای سبک شین دن , عمارت هایی روبه جنوب داشتندوایوان های بیرونی طارمی هایی داشتند که استخرهای مرکزی را مرزبندی می کردند. آب از طریق نهرهای ساخته شده در باغ با الگویی مناسب از شرق به جنوب وغرب ,جریان پیدا می کرد که مشابه الگوهای زهکشی طبیعی بود. سنگ هایی که هوشمندانه در امتداد خط ساحلی پیچ در پیچ جانمایی شده بودند, وسعت کامل دریاچه را پنهان کرده وتوهمی از فاصله را خلق می کردند. سلیر عناصر منظر در باغ سبک شین دن شامل تپه های خاکی ,پل هایی بارنگ قرمز وتعدادمحدودی سنگ و درخت بود. </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pic>
        <p:nvPicPr>
          <p:cNvPr id="5" name="Picture 4" descr="IMG_20151213_222116.JPG"/>
          <p:cNvPicPr>
            <a:picLocks noChangeAspect="1"/>
          </p:cNvPicPr>
          <p:nvPr/>
        </p:nvPicPr>
        <p:blipFill>
          <a:blip r:embed="rId2" cstate="print"/>
          <a:stretch>
            <a:fillRect/>
          </a:stretch>
        </p:blipFill>
        <p:spPr>
          <a:xfrm>
            <a:off x="1396763" y="1"/>
            <a:ext cx="9144000" cy="6857999"/>
          </a:xfrm>
          <a:prstGeom prst="rect">
            <a:avLst/>
          </a:prstGeom>
        </p:spPr>
      </p:pic>
    </p:spTree>
    <p:extLst>
      <p:ext uri="{BB962C8B-B14F-4D97-AF65-F5344CB8AC3E}">
        <p14:creationId xmlns:p14="http://schemas.microsoft.com/office/powerpoint/2010/main" val="2519632908"/>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0" y="378491"/>
            <a:ext cx="5590674" cy="646331"/>
          </a:xfrm>
          <a:prstGeom prst="rect">
            <a:avLst/>
          </a:prstGeom>
          <a:noFill/>
        </p:spPr>
        <p:txBody>
          <a:bodyPr wrap="square" rtlCol="0">
            <a:spAutoFit/>
          </a:bodyPr>
          <a:lstStyle/>
          <a:p>
            <a:pPr algn="r" rtl="1"/>
            <a:r>
              <a:rPr lang="fa-IR" dirty="0">
                <a:cs typeface="B Homa" panose="00000400000000000000" pitchFamily="2" charset="-78"/>
              </a:rPr>
              <a:t>قرون وسطی دوره کاماکورا(1334-1185)</a:t>
            </a:r>
          </a:p>
          <a:p>
            <a:pPr algn="r" rtl="1"/>
            <a:r>
              <a:rPr lang="fa-IR" dirty="0">
                <a:cs typeface="B Homa" panose="00000400000000000000" pitchFamily="2" charset="-78"/>
              </a:rPr>
              <a:t>موج دوم تاثیرات چینی ها</a:t>
            </a:r>
            <a:endParaRPr lang="en-US" dirty="0">
              <a:cs typeface="B Homa" panose="00000400000000000000" pitchFamily="2" charset="-78"/>
            </a:endParaRPr>
          </a:p>
        </p:txBody>
      </p:sp>
      <p:sp>
        <p:nvSpPr>
          <p:cNvPr id="5" name="TextBox 4"/>
          <p:cNvSpPr txBox="1"/>
          <p:nvPr/>
        </p:nvSpPr>
        <p:spPr>
          <a:xfrm>
            <a:off x="1263316" y="2069432"/>
            <a:ext cx="10274969" cy="2554545"/>
          </a:xfrm>
          <a:prstGeom prst="rect">
            <a:avLst/>
          </a:prstGeom>
          <a:noFill/>
        </p:spPr>
        <p:txBody>
          <a:bodyPr wrap="square" rtlCol="0">
            <a:spAutoFit/>
          </a:bodyPr>
          <a:lstStyle/>
          <a:p>
            <a:pPr algn="justLow" rtl="1">
              <a:lnSpc>
                <a:spcPct val="200000"/>
              </a:lnSpc>
            </a:pPr>
            <a:r>
              <a:rPr lang="fa-IR" sz="2000" dirty="0">
                <a:cs typeface="B Homa" panose="00000400000000000000" pitchFamily="2" charset="-78"/>
              </a:rPr>
              <a:t>خاندان موناموتو مقر پادشاهی دولت نظامی جدید را به کاماکورا در شمال شرق در نزدیکی ادو منتقل کرد، این در حالی بود که پایتخت فرهنگی همچنان در کیوتو باقی ماند. بار دیگر ارتباط با چین برقرار شد و موج دوم تاثیرات چینی ها در پی آن ظهور پیدا کرد. ذن بودا و هنر دوره سونگ به ژاپن وارد شد و تاثیر عمیقی بر طراحی باغ بر جای گذاشت.</a:t>
            </a:r>
          </a:p>
          <a:p>
            <a:pPr algn="justLow" rtl="1">
              <a:lnSpc>
                <a:spcPct val="200000"/>
              </a:lnSpc>
            </a:pPr>
            <a:endParaRPr lang="en-US" sz="2000" dirty="0">
              <a:cs typeface="B Homa" panose="00000400000000000000" pitchFamily="2" charset="-78"/>
            </a:endParaRPr>
          </a:p>
        </p:txBody>
      </p:sp>
    </p:spTree>
    <p:extLst>
      <p:ext uri="{BB962C8B-B14F-4D97-AF65-F5344CB8AC3E}">
        <p14:creationId xmlns:p14="http://schemas.microsoft.com/office/powerpoint/2010/main" val="3436027118"/>
      </p:ext>
    </p:extLst>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947611" y="420469"/>
            <a:ext cx="5855368" cy="646331"/>
          </a:xfrm>
          <a:prstGeom prst="rect">
            <a:avLst/>
          </a:prstGeom>
          <a:noFill/>
        </p:spPr>
        <p:txBody>
          <a:bodyPr wrap="square" rtlCol="0">
            <a:spAutoFit/>
          </a:bodyPr>
          <a:lstStyle/>
          <a:p>
            <a:pPr algn="r" rtl="1"/>
            <a:r>
              <a:rPr lang="fa-IR" dirty="0">
                <a:cs typeface="B Homa" panose="00000400000000000000" pitchFamily="2" charset="-78"/>
              </a:rPr>
              <a:t>قرون وسطی دوره کاماکورا(1334-1185)</a:t>
            </a:r>
          </a:p>
          <a:p>
            <a:pPr algn="r" rtl="1"/>
            <a:r>
              <a:rPr lang="fa-IR" dirty="0">
                <a:cs typeface="B Homa" panose="00000400000000000000" pitchFamily="2" charset="-78"/>
              </a:rPr>
              <a:t>موج دوم تاثیرات چینی ها</a:t>
            </a:r>
            <a:endParaRPr lang="en-US" dirty="0">
              <a:cs typeface="B Homa" panose="00000400000000000000" pitchFamily="2" charset="-78"/>
            </a:endParaRPr>
          </a:p>
        </p:txBody>
      </p:sp>
      <p:sp>
        <p:nvSpPr>
          <p:cNvPr id="5" name="TextBox 4"/>
          <p:cNvSpPr txBox="1"/>
          <p:nvPr/>
        </p:nvSpPr>
        <p:spPr>
          <a:xfrm>
            <a:off x="2013283" y="1211179"/>
            <a:ext cx="8923421" cy="5493812"/>
          </a:xfrm>
          <a:prstGeom prst="rect">
            <a:avLst/>
          </a:prstGeom>
          <a:noFill/>
        </p:spPr>
        <p:txBody>
          <a:bodyPr wrap="square" rtlCol="0">
            <a:spAutoFit/>
          </a:bodyPr>
          <a:lstStyle/>
          <a:p>
            <a:pPr algn="just" rtl="1">
              <a:lnSpc>
                <a:spcPct val="150000"/>
              </a:lnSpc>
            </a:pPr>
            <a:r>
              <a:rPr lang="fa-IR" b="1" dirty="0">
                <a:cs typeface="B Homa" panose="00000400000000000000" pitchFamily="2" charset="-78"/>
              </a:rPr>
              <a:t>ذِن و روح سامورایی</a:t>
            </a:r>
          </a:p>
          <a:p>
            <a:pPr algn="just" rtl="1">
              <a:lnSpc>
                <a:spcPct val="150000"/>
              </a:lnSpc>
            </a:pPr>
            <a:r>
              <a:rPr lang="fa-IR" dirty="0">
                <a:cs typeface="B Homa" panose="00000400000000000000" pitchFamily="2" charset="-78"/>
              </a:rPr>
              <a:t>در میان بی ثباتی سیاسی و اجتماعی قرن13 و 14 میلادی، تغییری درونی نه تنها در پذیرش گسترده ذِن بودا با تاکید آن بر مراقبه بلکه در طراحی باغ به عنوان مکانی که در آن فقط ویژگی های "ذاتی" طبیعت بازآفرینی می شدند، به چشم میخورد.</a:t>
            </a:r>
            <a:endParaRPr lang="en-US" dirty="0">
              <a:cs typeface="B Homa" panose="00000400000000000000" pitchFamily="2" charset="-78"/>
            </a:endParaRPr>
          </a:p>
          <a:p>
            <a:pPr algn="just" rtl="1">
              <a:lnSpc>
                <a:spcPct val="150000"/>
              </a:lnSpc>
            </a:pPr>
            <a:r>
              <a:rPr lang="fa-IR" dirty="0">
                <a:cs typeface="B Homa" panose="00000400000000000000" pitchFamily="2" charset="-78"/>
              </a:rPr>
              <a:t>باغ ها دربرگیرنده فضاهای تهی بودند، همان گونه که نقاشی های سونکگ دارای فضاهای خالی بودند.</a:t>
            </a:r>
            <a:endParaRPr lang="en-US" dirty="0">
              <a:cs typeface="B Homa" panose="00000400000000000000" pitchFamily="2" charset="-78"/>
            </a:endParaRPr>
          </a:p>
          <a:p>
            <a:pPr algn="just" rtl="1">
              <a:lnSpc>
                <a:spcPct val="150000"/>
              </a:lnSpc>
            </a:pPr>
            <a:r>
              <a:rPr lang="fa-IR" dirty="0">
                <a:cs typeface="B Homa" panose="00000400000000000000" pitchFamily="2" charset="-78"/>
              </a:rPr>
              <a:t>در دوره کاماکورا دولت نظامی سرپرستی معبد ذِن بودا را برعهده داشت-لین معابد کانون هایی جهت ریاضت کشیدن برای یادگیری و عقل گرایی بودند که در تقابل با ولخرجی های قصرهای امپراتوری ساخته شده در دوران هِی آن شکل گرفته بود. باغ های این معابد توسط راهبان و کشیش های صحنه پرداز با سنگ که از صومعه های بودا در چین بازدید کرده بودند، طراحی می شد.</a:t>
            </a:r>
            <a:endParaRPr lang="en-US" dirty="0">
              <a:cs typeface="B Homa" panose="00000400000000000000" pitchFamily="2" charset="-78"/>
            </a:endParaRPr>
          </a:p>
          <a:p>
            <a:pPr algn="just" rtl="1">
              <a:lnSpc>
                <a:spcPct val="150000"/>
              </a:lnSpc>
            </a:pPr>
            <a:r>
              <a:rPr lang="fa-IR" dirty="0">
                <a:cs typeface="B Homa" panose="00000400000000000000" pitchFamily="2" charset="-78"/>
              </a:rPr>
              <a:t>مووسو سوسه کی راهب ذِن باغ سازی را در غالب یک فعالیت مذهبی ترویج کرد. او با طرح ریزی چندین باغ معبد شهرت یافت، از آن جمله می توان به باز طراحی "تِن ری یو جی"و "سای هو جی" که پیش از این جزو زمین های اعیانی خارج از کیوتو بودند اشاره کرد.</a:t>
            </a:r>
            <a:endParaRPr lang="en-US" dirty="0">
              <a:cs typeface="B Homa" panose="00000400000000000000" pitchFamily="2" charset="-78"/>
            </a:endParaRPr>
          </a:p>
          <a:p>
            <a:pPr algn="just" rtl="1">
              <a:lnSpc>
                <a:spcPct val="150000"/>
              </a:lnSpc>
            </a:pPr>
            <a:endParaRPr lang="en-US" dirty="0">
              <a:cs typeface="B Homa" panose="00000400000000000000" pitchFamily="2" charset="-78"/>
            </a:endParaRPr>
          </a:p>
        </p:txBody>
      </p:sp>
    </p:spTree>
    <p:extLst>
      <p:ext uri="{BB962C8B-B14F-4D97-AF65-F5344CB8AC3E}">
        <p14:creationId xmlns:p14="http://schemas.microsoft.com/office/powerpoint/2010/main" val="287954728"/>
      </p:ext>
    </p:extLst>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20151213_221741.JPG"/>
          <p:cNvPicPr>
            <a:picLocks noChangeAspect="1"/>
          </p:cNvPicPr>
          <p:nvPr/>
        </p:nvPicPr>
        <p:blipFill>
          <a:blip r:embed="rId2"/>
          <a:stretch>
            <a:fillRect/>
          </a:stretch>
        </p:blipFill>
        <p:spPr>
          <a:xfrm rot="5400000">
            <a:off x="1132609" y="439882"/>
            <a:ext cx="6858000" cy="6019800"/>
          </a:xfrm>
          <a:prstGeom prst="rect">
            <a:avLst/>
          </a:prstGeom>
        </p:spPr>
      </p:pic>
      <p:pic>
        <p:nvPicPr>
          <p:cNvPr id="5" name="Picture 4" descr="IMG_20151213_221902.JPG"/>
          <p:cNvPicPr>
            <a:picLocks noChangeAspect="1"/>
          </p:cNvPicPr>
          <p:nvPr/>
        </p:nvPicPr>
        <p:blipFill>
          <a:blip r:embed="rId3" cstate="print"/>
          <a:stretch>
            <a:fillRect/>
          </a:stretch>
        </p:blipFill>
        <p:spPr>
          <a:xfrm rot="5400000">
            <a:off x="5600700" y="2171700"/>
            <a:ext cx="6858000" cy="2514600"/>
          </a:xfrm>
          <a:prstGeom prst="rect">
            <a:avLst/>
          </a:prstGeom>
        </p:spPr>
      </p:pic>
    </p:spTree>
    <p:extLst>
      <p:ext uri="{BB962C8B-B14F-4D97-AF65-F5344CB8AC3E}">
        <p14:creationId xmlns:p14="http://schemas.microsoft.com/office/powerpoint/2010/main" val="147698929"/>
      </p:ext>
    </p:ext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21</TotalTime>
  <Words>3371</Words>
  <Application>Microsoft Office PowerPoint</Application>
  <PresentationFormat>Widescreen</PresentationFormat>
  <Paragraphs>146</Paragraphs>
  <Slides>27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B Homa</vt:lpstr>
      <vt:lpstr>Calibri</vt:lpstr>
      <vt:lpstr>Century Gothic</vt:lpstr>
      <vt:lpstr>Times New Roman</vt:lpstr>
      <vt:lpstr>Wingdings 3</vt:lpstr>
      <vt:lpstr>Ion</vt:lpstr>
      <vt:lpstr>  معرفی و بررسی الگو باغسازی ژاپنی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باغ ژاپنی</dc:title>
  <dc:creator>Sajjad</dc:creator>
  <cp:lastModifiedBy>Mohammad</cp:lastModifiedBy>
  <cp:revision>5</cp:revision>
  <dcterms:created xsi:type="dcterms:W3CDTF">2019-07-11T14:22:45Z</dcterms:created>
  <dcterms:modified xsi:type="dcterms:W3CDTF">2019-12-18T23:48:36Z</dcterms:modified>
</cp:coreProperties>
</file>